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77" r:id="rId3"/>
    <p:sldId id="257" r:id="rId4"/>
    <p:sldId id="409" r:id="rId5"/>
    <p:sldId id="423" r:id="rId6"/>
    <p:sldId id="422" r:id="rId7"/>
    <p:sldId id="414" r:id="rId8"/>
    <p:sldId id="425" r:id="rId9"/>
    <p:sldId id="426" r:id="rId10"/>
    <p:sldId id="424" r:id="rId11"/>
    <p:sldId id="421" r:id="rId12"/>
    <p:sldId id="441" r:id="rId13"/>
    <p:sldId id="438" r:id="rId14"/>
    <p:sldId id="440" r:id="rId15"/>
    <p:sldId id="436" r:id="rId16"/>
    <p:sldId id="437" r:id="rId17"/>
    <p:sldId id="439" r:id="rId18"/>
    <p:sldId id="442" r:id="rId19"/>
    <p:sldId id="413" r:id="rId20"/>
    <p:sldId id="412" r:id="rId21"/>
    <p:sldId id="410" r:id="rId22"/>
    <p:sldId id="444" r:id="rId23"/>
    <p:sldId id="411" r:id="rId24"/>
    <p:sldId id="416" r:id="rId25"/>
    <p:sldId id="419" r:id="rId26"/>
    <p:sldId id="420" r:id="rId27"/>
    <p:sldId id="415" r:id="rId28"/>
    <p:sldId id="417" r:id="rId29"/>
    <p:sldId id="443" r:id="rId30"/>
    <p:sldId id="418" r:id="rId31"/>
    <p:sldId id="427" r:id="rId32"/>
    <p:sldId id="428" r:id="rId33"/>
    <p:sldId id="447" r:id="rId34"/>
    <p:sldId id="449" r:id="rId35"/>
    <p:sldId id="450" r:id="rId36"/>
    <p:sldId id="451" r:id="rId37"/>
    <p:sldId id="448" r:id="rId38"/>
    <p:sldId id="429" r:id="rId39"/>
    <p:sldId id="431" r:id="rId40"/>
    <p:sldId id="432" r:id="rId41"/>
    <p:sldId id="433" r:id="rId42"/>
    <p:sldId id="430" r:id="rId43"/>
    <p:sldId id="434" r:id="rId44"/>
    <p:sldId id="435" r:id="rId45"/>
    <p:sldId id="446" r:id="rId46"/>
    <p:sldId id="452" r:id="rId47"/>
    <p:sldId id="453" r:id="rId48"/>
    <p:sldId id="375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6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ugustobranquinho" TargetMode="External"/><Relationship Id="rId2" Type="http://schemas.openxmlformats.org/officeDocument/2006/relationships/hyperlink" Target="http://wpatte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facebook.com/pages/WPattern/12054216473171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facebook.com/pages/WPattern/120542164731714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youtube.com/user/augustobranquinho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pattern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arduino.cc/en/Main/arduinoBoardLeonard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sz="4600" dirty="0"/>
              <a:t>Projeto Integrador I</a:t>
            </a:r>
            <a:br>
              <a:rPr lang="pt-BR" sz="4600" dirty="0"/>
            </a:br>
            <a:r>
              <a:rPr lang="pt-BR" sz="4600" dirty="0" err="1"/>
              <a:t>Arduino</a:t>
            </a:r>
            <a:r>
              <a:rPr lang="pt-BR" sz="4600" dirty="0"/>
              <a:t> (Aula </a:t>
            </a:r>
            <a:r>
              <a:rPr lang="pt-BR" sz="4600" dirty="0" smtClean="0"/>
              <a:t>02)</a:t>
            </a:r>
            <a:endParaRPr lang="pt-BR" sz="4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Augusto Afonso Borges Branquinho</a:t>
            </a:r>
          </a:p>
        </p:txBody>
      </p:sp>
      <p:pic>
        <p:nvPicPr>
          <p:cNvPr id="6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8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33332" y="3244334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http://sdrv.ms/1b04Sy7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Programação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C/C++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73411"/>
            <a:ext cx="7019144" cy="43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pt-BR" sz="3200" dirty="0" err="1" smtClean="0">
                <a:solidFill>
                  <a:schemeClr val="tx1"/>
                </a:solidFill>
              </a:rPr>
              <a:t>Blink</a:t>
            </a:r>
            <a:endParaRPr lang="pt-BR" sz="3200" dirty="0" smtClean="0">
              <a:solidFill>
                <a:schemeClr val="tx1"/>
              </a:solidFill>
            </a:endParaRP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pt-BR" sz="3200" dirty="0" smtClean="0">
                <a:solidFill>
                  <a:schemeClr val="tx1"/>
                </a:solidFill>
              </a:rPr>
              <a:t>Comunicação Serial (</a:t>
            </a:r>
            <a:r>
              <a:rPr lang="pt-BR" sz="3200" dirty="0" err="1" smtClean="0">
                <a:solidFill>
                  <a:schemeClr val="tx1"/>
                </a:solidFill>
              </a:rPr>
              <a:t>Read</a:t>
            </a:r>
            <a:r>
              <a:rPr lang="pt-BR" sz="3200" dirty="0" smtClean="0">
                <a:solidFill>
                  <a:schemeClr val="tx1"/>
                </a:solidFill>
              </a:rPr>
              <a:t>)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pt-BR" sz="3200" dirty="0">
                <a:solidFill>
                  <a:schemeClr val="tx1"/>
                </a:solidFill>
              </a:rPr>
              <a:t>Comunicação Serial (</a:t>
            </a:r>
            <a:r>
              <a:rPr lang="pt-BR" sz="3200" dirty="0" err="1" smtClean="0">
                <a:solidFill>
                  <a:schemeClr val="tx1"/>
                </a:solidFill>
              </a:rPr>
              <a:t>Read</a:t>
            </a:r>
            <a:r>
              <a:rPr lang="pt-BR" sz="3200" dirty="0" smtClean="0">
                <a:solidFill>
                  <a:schemeClr val="tx1"/>
                </a:solidFill>
              </a:rPr>
              <a:t>/Write)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pt-BR" sz="3200" smtClean="0">
                <a:solidFill>
                  <a:schemeClr val="tx1"/>
                </a:solidFill>
              </a:rPr>
              <a:t>Comunicação Bluetooth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pt-BR" sz="3200" smtClean="0">
                <a:solidFill>
                  <a:schemeClr val="tx1"/>
                </a:solidFill>
              </a:rPr>
              <a:t>Comunicação </a:t>
            </a:r>
            <a:r>
              <a:rPr lang="pt-BR" sz="3200" dirty="0" smtClean="0">
                <a:solidFill>
                  <a:schemeClr val="tx1"/>
                </a:solidFill>
              </a:rPr>
              <a:t>Java</a:t>
            </a:r>
          </a:p>
          <a:p>
            <a:pPr lvl="1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8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</a:t>
            </a:r>
            <a:r>
              <a:rPr lang="pt-BR" sz="2800" dirty="0" err="1" smtClean="0">
                <a:solidFill>
                  <a:schemeClr val="tx1"/>
                </a:solidFill>
              </a:rPr>
              <a:t>Arduino</a:t>
            </a:r>
            <a:r>
              <a:rPr lang="pt-BR" sz="2800" dirty="0" smtClean="0">
                <a:solidFill>
                  <a:schemeClr val="tx1"/>
                </a:solidFill>
              </a:rPr>
              <a:t> Leonardo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056" name="Picture 8" descr="http://www.adafruit.com/blog/wp-content/uploads/2012/06/leonardo_pinout_6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2" t="1738" r="1205" b="4425"/>
          <a:stretch/>
        </p:blipFill>
        <p:spPr bwMode="auto">
          <a:xfrm>
            <a:off x="1619672" y="2348880"/>
            <a:ext cx="5760640" cy="45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</a:t>
            </a:r>
            <a:r>
              <a:rPr lang="pt-BR" sz="2800" dirty="0" err="1" smtClean="0">
                <a:solidFill>
                  <a:schemeClr val="tx1"/>
                </a:solidFill>
              </a:rPr>
              <a:t>Arduino</a:t>
            </a:r>
            <a:r>
              <a:rPr lang="pt-BR" sz="2800" dirty="0" smtClean="0">
                <a:solidFill>
                  <a:schemeClr val="tx1"/>
                </a:solidFill>
              </a:rPr>
              <a:t> Leonardo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054" name="Picture 6" descr="https://lh3.googleusercontent.com/WoIfZFC9R-xCXkX0kXa2uH_BK19f5wwzP2ncTJcYROZ_-WmsmqnKxi151d_KT2rqoH12ULicKzv2ldsA5A0juJ-y-u-YU0QA-Veb-W6WRJgJzp1ZtreNcwz1qsOs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58376"/>
            <a:ext cx="6336704" cy="44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LED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050" name="Picture 2" descr="http://cdn.instructables.com/FV0/0U50/8ZPEP27TMES/FV00U508ZPEP27TMES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04" y="2492896"/>
            <a:ext cx="5472010" cy="41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ocietyofrobots.com/images/electronics_led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3168352" cy="205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resistor</a:t>
            </a:r>
          </a:p>
          <a:p>
            <a:pPr lvl="2"/>
            <a:r>
              <a:rPr lang="pt-BR" dirty="0" smtClean="0">
                <a:solidFill>
                  <a:schemeClr val="tx1"/>
                </a:solidFill>
              </a:rPr>
              <a:t>Limitar </a:t>
            </a:r>
            <a:r>
              <a:rPr lang="pt-BR" dirty="0">
                <a:solidFill>
                  <a:schemeClr val="tx1"/>
                </a:solidFill>
              </a:rPr>
              <a:t>a corrente elétrica em um </a:t>
            </a:r>
            <a:r>
              <a:rPr lang="pt-BR" dirty="0" smtClean="0">
                <a:solidFill>
                  <a:schemeClr val="tx1"/>
                </a:solidFill>
              </a:rPr>
              <a:t>circuito</a:t>
            </a:r>
            <a:endParaRPr lang="pt-BR" dirty="0">
              <a:solidFill>
                <a:schemeClr val="tx1"/>
              </a:solidFill>
            </a:endParaRPr>
          </a:p>
          <a:p>
            <a:pPr lvl="2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1030" name="Picture 6" descr="http://upload.wikimedia.org/wikipedia/commons/b/b9/Resistors_color_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38" y="2852936"/>
            <a:ext cx="6430193" cy="367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resistor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1028" name="Picture 4" descr="http://tecnologiaurbana.com.br/wp-content/uploads/2010/10/Tabela-de-Cores-de-resisto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00956"/>
            <a:ext cx="5541131" cy="416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43731"/>
            <a:ext cx="2016224" cy="40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</a:t>
            </a:r>
            <a:r>
              <a:rPr lang="pt-BR" sz="2800" dirty="0" err="1" smtClean="0">
                <a:solidFill>
                  <a:schemeClr val="tx1"/>
                </a:solidFill>
              </a:rPr>
              <a:t>bluetooth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4098" name="Picture 2" descr="http://img.dxcdn.com/productimages/sku_10429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t="6300" r="9384" b="5501"/>
          <a:stretch/>
        </p:blipFill>
        <p:spPr bwMode="auto">
          <a:xfrm>
            <a:off x="822982" y="2564904"/>
            <a:ext cx="3240360" cy="338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429000"/>
            <a:ext cx="394753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flux.com.br/imgblog/image/bal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64273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1143000"/>
            <a:ext cx="8507288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Vamos começar, vamos chutar o balde!!!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2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1.1. </a:t>
            </a:r>
            <a:r>
              <a:rPr lang="pt-BR" dirty="0" err="1" smtClean="0"/>
              <a:t>Blink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8840"/>
            <a:ext cx="4598588" cy="45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8532" y="422666"/>
            <a:ext cx="9007963" cy="40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smtClean="0"/>
              <a:t>Blog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2"/>
              </a:rPr>
              <a:t>http://wpattern.com</a:t>
            </a:r>
            <a:r>
              <a:rPr lang="pt-BR" sz="2400" dirty="0" smtClean="0"/>
              <a:t>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Youtube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www.youtube.com/user/augustobranquinho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Facebook</a:t>
            </a: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4"/>
              </a:rPr>
              <a:t>https</a:t>
            </a:r>
            <a:r>
              <a:rPr lang="pt-BR" sz="2400" dirty="0">
                <a:hlinkClick r:id="rId4"/>
              </a:rPr>
              <a:t>://</a:t>
            </a:r>
            <a:r>
              <a:rPr lang="pt-BR" sz="2400" dirty="0" smtClean="0">
                <a:hlinkClick r:id="rId4"/>
              </a:rPr>
              <a:t>www.facebook.com/pages/WPattern/120542164731714</a:t>
            </a:r>
            <a:endParaRPr kumimoji="0" lang="pt-BR" sz="24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about_branquinh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2" y="4563126"/>
            <a:ext cx="2304256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Programa 01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1.1. </a:t>
            </a:r>
            <a:r>
              <a:rPr lang="pt-BR" dirty="0" err="1"/>
              <a:t>Blink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372274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 (outra forma)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1.1. </a:t>
            </a:r>
            <a:r>
              <a:rPr lang="pt-BR" dirty="0" err="1" smtClean="0"/>
              <a:t>Blink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5976664" cy="47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1.1. </a:t>
            </a:r>
            <a:r>
              <a:rPr lang="pt-BR" dirty="0" err="1" smtClean="0"/>
              <a:t>Blink</a:t>
            </a:r>
            <a:endParaRPr lang="pt-BR" dirty="0"/>
          </a:p>
        </p:txBody>
      </p:sp>
      <p:pic>
        <p:nvPicPr>
          <p:cNvPr id="6" name="Picture 2" descr="D:\547496_10202625773555859_61163743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21858"/>
            <a:ext cx="3449563" cy="395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3995937" y="1318510"/>
            <a:ext cx="4320479" cy="1548752"/>
          </a:xfrm>
          <a:prstGeom prst="cloudCallout">
            <a:avLst>
              <a:gd name="adj1" fmla="val -84109"/>
              <a:gd name="adj2" fmla="val 4323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/>
              <a:t>Fácil de mais, </a:t>
            </a:r>
            <a:r>
              <a:rPr lang="pt-BR" sz="2800" b="1" dirty="0" err="1" smtClean="0"/>
              <a:t>aaaaaaahhh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4021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1.2. Comunicação Serial (</a:t>
            </a:r>
            <a:r>
              <a:rPr lang="pt-BR" dirty="0" err="1" smtClean="0"/>
              <a:t>Read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42" y="2636912"/>
            <a:ext cx="4076846" cy="3248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2240"/>
            <a:ext cx="2993206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6315" y="414908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ou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632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1.2. Comunicação Serial (</a:t>
            </a:r>
            <a:r>
              <a:rPr lang="pt-BR" dirty="0" err="1" smtClean="0"/>
              <a:t>Read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3168352" cy="47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1.3. Comunicação Serial (</a:t>
            </a:r>
            <a:r>
              <a:rPr lang="pt-BR" dirty="0" err="1" smtClean="0"/>
              <a:t>Read</a:t>
            </a:r>
            <a:r>
              <a:rPr lang="pt-BR" dirty="0" smtClean="0"/>
              <a:t>/Write)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42" y="2636912"/>
            <a:ext cx="4076846" cy="3248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2240"/>
            <a:ext cx="2993206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6315" y="414908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ou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660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1.3. Comunicação Serial (</a:t>
            </a:r>
            <a:r>
              <a:rPr lang="pt-BR" dirty="0" err="1" smtClean="0"/>
              <a:t>Read</a:t>
            </a:r>
            <a:r>
              <a:rPr lang="pt-BR" dirty="0" smtClean="0"/>
              <a:t>/Write)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34521"/>
            <a:ext cx="3744416" cy="48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Alimentar com uma fonte extern</a:t>
            </a:r>
            <a:r>
              <a:rPr lang="pt-BR" dirty="0">
                <a:solidFill>
                  <a:schemeClr val="tx1"/>
                </a:solidFill>
              </a:rPr>
              <a:t>a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1.4. Comunicação Bluetooth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48" y="2564904"/>
            <a:ext cx="668494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1.4. Comunicação Bluetooth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"/>
          <a:stretch/>
        </p:blipFill>
        <p:spPr>
          <a:xfrm>
            <a:off x="1835696" y="1838770"/>
            <a:ext cx="3712768" cy="50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1.4. Comunicação Bluetooth</a:t>
            </a:r>
            <a:endParaRPr lang="pt-BR" dirty="0"/>
          </a:p>
        </p:txBody>
      </p:sp>
      <p:pic>
        <p:nvPicPr>
          <p:cNvPr id="3" name="Picture 2" descr="D:\g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43654"/>
            <a:ext cx="4464496" cy="450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 explicativo em forma de nuvem 3"/>
          <p:cNvSpPr/>
          <p:nvPr/>
        </p:nvSpPr>
        <p:spPr>
          <a:xfrm>
            <a:off x="5580112" y="2492896"/>
            <a:ext cx="3672408" cy="1461201"/>
          </a:xfrm>
          <a:prstGeom prst="cloudCallout">
            <a:avLst>
              <a:gd name="adj1" fmla="val -81085"/>
              <a:gd name="adj2" fmla="val 799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Nuuuuhhhhhhhhh</a:t>
            </a:r>
            <a:r>
              <a:rPr lang="pt-BR" b="1" dirty="0" smtClean="0">
                <a:solidFill>
                  <a:schemeClr val="bg1"/>
                </a:solidFill>
              </a:rPr>
              <a:t>,  FUNCIONA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6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2292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t-BR" sz="3200" dirty="0" smtClean="0"/>
              <a:t>1. Projetos</a:t>
            </a:r>
          </a:p>
          <a:p>
            <a:pPr marL="109728" indent="0">
              <a:buNone/>
            </a:pPr>
            <a:r>
              <a:rPr lang="pt-BR" sz="3200" dirty="0" smtClean="0"/>
              <a:t>1.1. </a:t>
            </a:r>
            <a:r>
              <a:rPr lang="pt-BR" sz="3200" dirty="0" err="1" smtClean="0"/>
              <a:t>Blink</a:t>
            </a:r>
            <a:endParaRPr lang="pt-BR" sz="3200" dirty="0" smtClean="0"/>
          </a:p>
          <a:p>
            <a:pPr marL="109728" indent="0">
              <a:buNone/>
            </a:pPr>
            <a:r>
              <a:rPr lang="pt-BR" sz="3200" dirty="0" smtClean="0"/>
              <a:t>1.2. Comunicação </a:t>
            </a:r>
            <a:r>
              <a:rPr lang="pt-BR" sz="3200" dirty="0" smtClean="0"/>
              <a:t>Serial (</a:t>
            </a:r>
            <a:r>
              <a:rPr lang="pt-BR" sz="3200" dirty="0" err="1" smtClean="0"/>
              <a:t>Read</a:t>
            </a:r>
            <a:r>
              <a:rPr lang="pt-BR" sz="3200" dirty="0" smtClean="0"/>
              <a:t>)</a:t>
            </a:r>
            <a:endParaRPr lang="pt-BR" sz="3200" dirty="0" smtClean="0"/>
          </a:p>
          <a:p>
            <a:pPr marL="109728" indent="0">
              <a:buNone/>
            </a:pPr>
            <a:r>
              <a:rPr lang="pt-BR" sz="3200" dirty="0" smtClean="0"/>
              <a:t>1.3. Comunicação </a:t>
            </a:r>
            <a:r>
              <a:rPr lang="pt-BR" sz="3200" dirty="0" smtClean="0"/>
              <a:t>Serial (</a:t>
            </a:r>
            <a:r>
              <a:rPr lang="pt-BR" sz="3200" dirty="0" err="1" smtClean="0"/>
              <a:t>Read</a:t>
            </a:r>
            <a:r>
              <a:rPr lang="pt-BR" sz="3200" dirty="0" smtClean="0"/>
              <a:t>/Write)</a:t>
            </a:r>
            <a:endParaRPr lang="pt-BR" sz="3200" dirty="0" smtClean="0"/>
          </a:p>
          <a:p>
            <a:pPr marL="109728" indent="0">
              <a:buNone/>
            </a:pPr>
            <a:r>
              <a:rPr lang="pt-BR" sz="3200" dirty="0" smtClean="0"/>
              <a:t>1.4. Comunicação Bluetooth</a:t>
            </a:r>
          </a:p>
          <a:p>
            <a:pPr marL="109728" indent="0">
              <a:buNone/>
            </a:pPr>
            <a:r>
              <a:rPr lang="pt-BR" sz="3200" dirty="0" smtClean="0"/>
              <a:t>1.5. Comunicação </a:t>
            </a:r>
            <a:r>
              <a:rPr lang="pt-BR" sz="3200" dirty="0" smtClean="0"/>
              <a:t>Java</a:t>
            </a:r>
          </a:p>
          <a:p>
            <a:pPr marL="109728" indent="0">
              <a:buNone/>
            </a:pPr>
            <a:r>
              <a:rPr lang="pt-BR" sz="3200" dirty="0" smtClean="0"/>
              <a:t>	1.5.1. </a:t>
            </a:r>
            <a:r>
              <a:rPr lang="pt-BR" sz="3200" dirty="0"/>
              <a:t>Comunicação </a:t>
            </a:r>
            <a:r>
              <a:rPr lang="pt-BR" sz="3200" dirty="0" smtClean="0"/>
              <a:t>Java (Console)</a:t>
            </a:r>
            <a:endParaRPr lang="pt-BR" sz="3200" dirty="0"/>
          </a:p>
          <a:p>
            <a:pPr marL="109728" indent="0">
              <a:buNone/>
            </a:pPr>
            <a:r>
              <a:rPr lang="pt-BR" sz="3200" dirty="0" smtClean="0"/>
              <a:t>	1.5.2. </a:t>
            </a:r>
            <a:r>
              <a:rPr lang="pt-BR" sz="3200" dirty="0"/>
              <a:t>Comunicação </a:t>
            </a:r>
            <a:r>
              <a:rPr lang="pt-BR" sz="3200" dirty="0" smtClean="0"/>
              <a:t>Java (GUI)</a:t>
            </a:r>
            <a:endParaRPr lang="pt-BR" sz="3200" dirty="0" smtClean="0"/>
          </a:p>
          <a:p>
            <a:pPr marL="109728" indent="0">
              <a:buNone/>
            </a:pPr>
            <a:r>
              <a:rPr lang="pt-BR" sz="3200" dirty="0" smtClean="0"/>
              <a:t>1.6. Exercício 01</a:t>
            </a:r>
            <a:endParaRPr lang="pt-BR" sz="3200" dirty="0" smtClean="0"/>
          </a:p>
          <a:p>
            <a:pPr marL="109728" indent="0">
              <a:buNone/>
            </a:pPr>
            <a:endParaRPr lang="pt-BR" sz="3200" dirty="0" smtClean="0"/>
          </a:p>
          <a:p>
            <a:pPr marL="109728" indent="0">
              <a:buNone/>
            </a:pPr>
            <a:r>
              <a:rPr lang="pt-BR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14724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</a:t>
            </a:r>
          </a:p>
          <a:p>
            <a:endParaRPr lang="pt-BR" sz="3200" dirty="0">
              <a:solidFill>
                <a:schemeClr val="tx1"/>
              </a:solidFill>
            </a:endParaRPr>
          </a:p>
          <a:p>
            <a:endParaRPr lang="pt-BR" sz="3200" dirty="0" smtClean="0"/>
          </a:p>
          <a:p>
            <a:endParaRPr lang="pt-BR" sz="3200" dirty="0">
              <a:solidFill>
                <a:schemeClr val="tx1"/>
              </a:solidFill>
            </a:endParaRPr>
          </a:p>
          <a:p>
            <a:endParaRPr lang="pt-BR" sz="3200" dirty="0" smtClean="0"/>
          </a:p>
          <a:p>
            <a:endParaRPr lang="pt-BR" sz="3200" dirty="0">
              <a:solidFill>
                <a:schemeClr val="tx1"/>
              </a:solidFill>
            </a:endParaRPr>
          </a:p>
          <a:p>
            <a:endParaRPr lang="pt-BR" sz="3200" dirty="0" smtClean="0"/>
          </a:p>
          <a:p>
            <a:endParaRPr lang="pt-BR" sz="3200" dirty="0">
              <a:solidFill>
                <a:schemeClr val="tx1"/>
              </a:solidFill>
            </a:endParaRPr>
          </a:p>
          <a:p>
            <a:r>
              <a:rPr lang="pt-BR" sz="3200" dirty="0" smtClean="0"/>
              <a:t>Observação: Realizar a comunicação Java</a:t>
            </a:r>
            <a:r>
              <a:rPr lang="pt-BR" sz="3200" dirty="0" smtClean="0">
                <a:sym typeface="Wingdings" panose="05000000000000000000" pitchFamily="2" charset="2"/>
              </a:rPr>
              <a:t> Bluetooth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 Comunicação Java 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42" y="2175520"/>
            <a:ext cx="4076846" cy="3248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8"/>
            <a:ext cx="2993206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6315" y="368768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ou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23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</a:t>
            </a:r>
            <a:r>
              <a:rPr lang="pt-BR" sz="3200" dirty="0" err="1" smtClean="0"/>
              <a:t>Arduino</a:t>
            </a:r>
            <a:r>
              <a:rPr lang="pt-BR" sz="3200" dirty="0" smtClean="0"/>
              <a:t>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 Comunicação Java </a:t>
            </a:r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34521"/>
            <a:ext cx="3744416" cy="48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Biblioteca JAR </a:t>
            </a:r>
            <a:r>
              <a:rPr lang="pt-B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pt-BR" dirty="0" smtClean="0">
                <a:solidFill>
                  <a:schemeClr val="tx1"/>
                </a:solidFill>
              </a:rPr>
              <a:t>RXTX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Biblioteca </a:t>
            </a:r>
            <a:r>
              <a:rPr lang="pt-BR" dirty="0" smtClean="0">
                <a:solidFill>
                  <a:schemeClr val="tx1"/>
                </a:solidFill>
              </a:rPr>
              <a:t>DLL </a:t>
            </a:r>
            <a:r>
              <a:rPr lang="pt-B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pt-BR" dirty="0">
                <a:solidFill>
                  <a:schemeClr val="tx1"/>
                </a:solidFill>
              </a:rPr>
              <a:t>RXTX 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 Comunicação Java 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80928"/>
            <a:ext cx="5688632" cy="37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1.5.1. </a:t>
            </a:r>
            <a:r>
              <a:rPr lang="pt-BR" dirty="0" smtClean="0"/>
              <a:t>Comunicação Java </a:t>
            </a:r>
            <a:r>
              <a:rPr lang="pt-BR" dirty="0" smtClean="0"/>
              <a:t>(Console)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29809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1.5.1. </a:t>
            </a:r>
            <a:r>
              <a:rPr lang="pt-BR" dirty="0" smtClean="0"/>
              <a:t>Comunicação Java </a:t>
            </a:r>
            <a:r>
              <a:rPr lang="pt-BR" dirty="0" smtClean="0"/>
              <a:t>(Console)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6264696" cy="4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1.5.1. </a:t>
            </a:r>
            <a:r>
              <a:rPr lang="pt-BR" dirty="0" smtClean="0"/>
              <a:t>Comunicação Java </a:t>
            </a:r>
            <a:r>
              <a:rPr lang="pt-BR" dirty="0" smtClean="0"/>
              <a:t>(Console)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5989"/>
            <a:ext cx="9144000" cy="310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1.5.1. </a:t>
            </a:r>
            <a:r>
              <a:rPr lang="pt-BR" dirty="0" smtClean="0"/>
              <a:t>Comunicação Java </a:t>
            </a:r>
            <a:r>
              <a:rPr lang="pt-BR" dirty="0" smtClean="0"/>
              <a:t>(Console)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65564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1.5.1. </a:t>
            </a:r>
            <a:r>
              <a:rPr lang="pt-BR" dirty="0" smtClean="0"/>
              <a:t>Comunicação Java </a:t>
            </a:r>
            <a:r>
              <a:rPr lang="pt-BR" dirty="0" smtClean="0"/>
              <a:t>(Console)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3681"/>
            <a:ext cx="5832648" cy="48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1.5.2. </a:t>
            </a:r>
            <a:r>
              <a:rPr lang="pt-BR" dirty="0" smtClean="0"/>
              <a:t>Comunicação Java </a:t>
            </a:r>
            <a:r>
              <a:rPr lang="pt-BR" dirty="0" smtClean="0"/>
              <a:t>(GUI)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6408712" cy="47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da Janela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0913"/>
            <a:ext cx="7128792" cy="5005776"/>
          </a:xfrm>
          <a:prstGeom prst="rect">
            <a:avLst/>
          </a:prstGeom>
        </p:spPr>
      </p:pic>
      <p:pic>
        <p:nvPicPr>
          <p:cNvPr id="5" name="Imagem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" y="3324693"/>
            <a:ext cx="1880737" cy="1976515"/>
          </a:xfrm>
          <a:prstGeom prst="rect">
            <a:avLst/>
          </a:prstGeom>
        </p:spPr>
      </p:pic>
      <p:sp>
        <p:nvSpPr>
          <p:cNvPr id="6" name="CaixaDeTexto 27"/>
          <p:cNvSpPr txBox="1"/>
          <p:nvPr/>
        </p:nvSpPr>
        <p:spPr>
          <a:xfrm>
            <a:off x="11441" y="5373216"/>
            <a:ext cx="182425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Affffffff</a:t>
            </a:r>
            <a:r>
              <a:rPr lang="pt-BR" sz="2400" dirty="0" smtClean="0"/>
              <a:t>, que tanto de código </a:t>
            </a:r>
            <a:r>
              <a:rPr lang="pt-BR" sz="2400" dirty="0" smtClean="0">
                <a:sym typeface="Wingdings" panose="05000000000000000000" pitchFamily="2" charset="2"/>
              </a:rPr>
              <a:t>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68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dirty="0" err="1" smtClean="0"/>
              <a:t>Arduino</a:t>
            </a:r>
            <a:endParaRPr lang="pt-BR" dirty="0" smtClean="0"/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Memória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Flash (</a:t>
            </a:r>
            <a:r>
              <a:rPr lang="en-US" sz="2800" dirty="0" err="1" smtClean="0">
                <a:solidFill>
                  <a:schemeClr val="tx1"/>
                </a:solidFill>
              </a:rPr>
              <a:t>armazenar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programas</a:t>
            </a:r>
            <a:r>
              <a:rPr lang="en-US" sz="2800" dirty="0" smtClean="0">
                <a:solidFill>
                  <a:schemeClr val="tx1"/>
                </a:solidFill>
              </a:rPr>
              <a:t> e o </a:t>
            </a:r>
            <a:r>
              <a:rPr lang="en-US" sz="2800" dirty="0" err="1" smtClean="0">
                <a:solidFill>
                  <a:schemeClr val="tx1"/>
                </a:solidFill>
              </a:rPr>
              <a:t>bootloader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SRAM (</a:t>
            </a:r>
            <a:r>
              <a:rPr lang="en-US" sz="2800" dirty="0" err="1" smtClean="0">
                <a:solidFill>
                  <a:schemeClr val="tx1"/>
                </a:solidFill>
              </a:rPr>
              <a:t>criação</a:t>
            </a:r>
            <a:r>
              <a:rPr lang="en-US" sz="2800" dirty="0" smtClean="0">
                <a:solidFill>
                  <a:schemeClr val="tx1"/>
                </a:solidFill>
              </a:rPr>
              <a:t> e </a:t>
            </a:r>
            <a:r>
              <a:rPr lang="en-US" sz="2800" dirty="0" err="1" smtClean="0">
                <a:solidFill>
                  <a:schemeClr val="tx1"/>
                </a:solidFill>
              </a:rPr>
              <a:t>manipulação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variáveis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durante</a:t>
            </a:r>
            <a:r>
              <a:rPr lang="en-US" sz="2800" dirty="0" smtClean="0">
                <a:solidFill>
                  <a:schemeClr val="tx1"/>
                </a:solidFill>
              </a:rPr>
              <a:t> a </a:t>
            </a:r>
            <a:r>
              <a:rPr lang="en-US" sz="2800" dirty="0" err="1" smtClean="0">
                <a:solidFill>
                  <a:schemeClr val="tx1"/>
                </a:solidFill>
              </a:rPr>
              <a:t>execução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EEPROM (</a:t>
            </a:r>
            <a:r>
              <a:rPr lang="en-US" sz="2800" dirty="0" err="1" smtClean="0">
                <a:solidFill>
                  <a:schemeClr val="tx1"/>
                </a:solidFill>
              </a:rPr>
              <a:t>usada</a:t>
            </a:r>
            <a:r>
              <a:rPr lang="en-US" sz="2800" dirty="0" smtClean="0">
                <a:solidFill>
                  <a:schemeClr val="tx1"/>
                </a:solidFill>
              </a:rPr>
              <a:t> para guarder </a:t>
            </a:r>
            <a:r>
              <a:rPr lang="en-US" sz="2800" dirty="0" err="1" smtClean="0">
                <a:solidFill>
                  <a:schemeClr val="tx1"/>
                </a:solidFill>
              </a:rPr>
              <a:t>informações</a:t>
            </a:r>
            <a:r>
              <a:rPr lang="en-US" sz="2800" dirty="0" smtClean="0">
                <a:solidFill>
                  <a:schemeClr val="tx1"/>
                </a:solidFill>
              </a:rPr>
              <a:t> de longa </a:t>
            </a:r>
            <a:r>
              <a:rPr lang="en-US" sz="2800" dirty="0" err="1" smtClean="0">
                <a:solidFill>
                  <a:schemeClr val="tx1"/>
                </a:solidFill>
              </a:rPr>
              <a:t>duração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Memória</a:t>
            </a:r>
            <a:r>
              <a:rPr lang="en-US" sz="2800" dirty="0" smtClean="0">
                <a:solidFill>
                  <a:schemeClr val="tx1"/>
                </a:solidFill>
              </a:rPr>
              <a:t> ATmega328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Flash  </a:t>
            </a:r>
            <a:r>
              <a:rPr lang="en-US" sz="2800" dirty="0">
                <a:solidFill>
                  <a:schemeClr val="tx1"/>
                </a:solidFill>
              </a:rPr>
              <a:t>32k bytes </a:t>
            </a:r>
            <a:r>
              <a:rPr lang="en-US" sz="2800" dirty="0" smtClean="0">
                <a:solidFill>
                  <a:schemeClr val="tx1"/>
                </a:solidFill>
              </a:rPr>
              <a:t>(5k para o </a:t>
            </a:r>
            <a:r>
              <a:rPr lang="en-US" sz="2800" dirty="0" err="1">
                <a:solidFill>
                  <a:schemeClr val="tx1"/>
                </a:solidFill>
              </a:rPr>
              <a:t>bootloader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SRAM   2k bytes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EEPROM 1k byte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2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58376"/>
            <a:ext cx="6840760" cy="34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57375"/>
            <a:ext cx="76962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6624736" cy="29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488832" cy="3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916832"/>
            <a:ext cx="85153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 Comunicação Java </a:t>
            </a:r>
            <a:endParaRPr lang="pt-BR" dirty="0"/>
          </a:p>
        </p:txBody>
      </p:sp>
      <p:pic>
        <p:nvPicPr>
          <p:cNvPr id="5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21" y="2235634"/>
            <a:ext cx="2493004" cy="3713646"/>
          </a:xfrm>
          <a:prstGeom prst="rect">
            <a:avLst/>
          </a:prstGeom>
        </p:spPr>
      </p:pic>
      <p:sp>
        <p:nvSpPr>
          <p:cNvPr id="8" name="Texto explicativo em elipse 37"/>
          <p:cNvSpPr/>
          <p:nvPr/>
        </p:nvSpPr>
        <p:spPr>
          <a:xfrm>
            <a:off x="4662262" y="1556792"/>
            <a:ext cx="3654154" cy="864684"/>
          </a:xfrm>
          <a:prstGeom prst="wedgeEllipseCallout">
            <a:avLst>
              <a:gd name="adj1" fmla="val -67143"/>
              <a:gd name="adj2" fmla="val 2148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Molezis</a:t>
            </a:r>
            <a:r>
              <a:rPr lang="pt-BR" sz="3600" dirty="0" smtClean="0"/>
              <a:t>!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859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1.6. Exercício 01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pPr marL="624078" indent="-514350">
              <a:buClrTx/>
              <a:buAutoNum type="arabicPeriod"/>
            </a:pPr>
            <a:r>
              <a:rPr lang="pt-BR" sz="3000" dirty="0" smtClean="0"/>
              <a:t>Resolva todas as seguintes questões em um mesmo projeto:</a:t>
            </a:r>
            <a:endParaRPr lang="pt-BR" sz="3000" dirty="0" smtClean="0"/>
          </a:p>
          <a:p>
            <a:pPr marL="916686" lvl="1" indent="-514350">
              <a:buClrTx/>
              <a:buFont typeface="+mj-lt"/>
              <a:buAutoNum type="alphaUcPeriod"/>
            </a:pPr>
            <a:r>
              <a:rPr lang="pt-BR" dirty="0" smtClean="0">
                <a:solidFill>
                  <a:schemeClr val="tx1"/>
                </a:solidFill>
              </a:rPr>
              <a:t>Monte um circuito usando </a:t>
            </a:r>
            <a:r>
              <a:rPr lang="pt-BR" dirty="0" err="1" smtClean="0">
                <a:solidFill>
                  <a:schemeClr val="tx1"/>
                </a:solidFill>
              </a:rPr>
              <a:t>Arduino</a:t>
            </a:r>
            <a:r>
              <a:rPr lang="pt-BR" dirty="0" smtClean="0">
                <a:solidFill>
                  <a:schemeClr val="tx1"/>
                </a:solidFill>
              </a:rPr>
              <a:t> que permita controlar 3 </a:t>
            </a:r>
            <a:r>
              <a:rPr lang="pt-BR" dirty="0" err="1" smtClean="0">
                <a:solidFill>
                  <a:schemeClr val="tx1"/>
                </a:solidFill>
              </a:rPr>
              <a:t>LEDs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916686" lvl="1" indent="-514350">
              <a:buClrTx/>
              <a:buFont typeface="+mj-lt"/>
              <a:buAutoNum type="alphaUcPeriod"/>
            </a:pPr>
            <a:r>
              <a:rPr lang="pt-BR" dirty="0" smtClean="0">
                <a:solidFill>
                  <a:schemeClr val="tx1"/>
                </a:solidFill>
              </a:rPr>
              <a:t>Desenvolva o programa do </a:t>
            </a:r>
            <a:r>
              <a:rPr lang="pt-BR" dirty="0" err="1" smtClean="0">
                <a:solidFill>
                  <a:schemeClr val="tx1"/>
                </a:solidFill>
              </a:rPr>
              <a:t>Arduino</a:t>
            </a:r>
            <a:r>
              <a:rPr lang="pt-BR" dirty="0" smtClean="0">
                <a:solidFill>
                  <a:schemeClr val="tx1"/>
                </a:solidFill>
              </a:rPr>
              <a:t> de modo que toda vez que um LED seja ligado ou desligado seja enviada uma mensagem via porta serial informando do status de todos os </a:t>
            </a:r>
            <a:r>
              <a:rPr lang="pt-BR" dirty="0" err="1" smtClean="0">
                <a:solidFill>
                  <a:schemeClr val="tx1"/>
                </a:solidFill>
              </a:rPr>
              <a:t>LEDs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916686" lvl="1" indent="-514350">
              <a:buClrTx/>
              <a:buFont typeface="+mj-lt"/>
              <a:buAutoNum type="alphaUcPeriod"/>
            </a:pPr>
            <a:r>
              <a:rPr lang="pt-BR" dirty="0">
                <a:solidFill>
                  <a:schemeClr val="tx1"/>
                </a:solidFill>
              </a:rPr>
              <a:t>Desenvolva o programa do </a:t>
            </a:r>
            <a:r>
              <a:rPr lang="pt-BR" dirty="0" err="1">
                <a:solidFill>
                  <a:schemeClr val="tx1"/>
                </a:solidFill>
              </a:rPr>
              <a:t>Arduino</a:t>
            </a:r>
            <a:r>
              <a:rPr lang="pt-BR" dirty="0">
                <a:solidFill>
                  <a:schemeClr val="tx1"/>
                </a:solidFill>
              </a:rPr>
              <a:t> de modo </a:t>
            </a:r>
            <a:r>
              <a:rPr lang="pt-BR" dirty="0" smtClean="0">
                <a:solidFill>
                  <a:schemeClr val="tx1"/>
                </a:solidFill>
              </a:rPr>
              <a:t>que ao receber dados pela portal serial os </a:t>
            </a:r>
            <a:r>
              <a:rPr lang="pt-BR" dirty="0" err="1" smtClean="0">
                <a:solidFill>
                  <a:schemeClr val="tx1"/>
                </a:solidFill>
              </a:rPr>
              <a:t>LEDs</a:t>
            </a:r>
            <a:r>
              <a:rPr lang="pt-BR" dirty="0" smtClean="0">
                <a:solidFill>
                  <a:schemeClr val="tx1"/>
                </a:solidFill>
              </a:rPr>
              <a:t> sejam ligados ou desligados. Você pode definir quais letras/números utilizar para cada </a:t>
            </a:r>
            <a:r>
              <a:rPr lang="pt-BR" dirty="0" err="1" smtClean="0">
                <a:solidFill>
                  <a:schemeClr val="tx1"/>
                </a:solidFill>
              </a:rPr>
              <a:t>LEDs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1.6. Exercício 01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pPr marL="624078" indent="-514350">
              <a:buClrTx/>
              <a:buAutoNum type="arabicPeriod"/>
            </a:pPr>
            <a:r>
              <a:rPr lang="pt-BR" sz="3000" dirty="0" smtClean="0"/>
              <a:t>Resolva todas as seguintes questões em um mesmo projeto:</a:t>
            </a:r>
            <a:endParaRPr lang="pt-BR" sz="3000" dirty="0" smtClean="0"/>
          </a:p>
          <a:p>
            <a:pPr marL="916686" lvl="1" indent="-514350">
              <a:buClrTx/>
              <a:buFont typeface="+mj-lt"/>
              <a:buAutoNum type="alphaUcPeriod" startAt="4"/>
            </a:pPr>
            <a:r>
              <a:rPr lang="pt-BR" dirty="0" smtClean="0">
                <a:solidFill>
                  <a:schemeClr val="tx1"/>
                </a:solidFill>
              </a:rPr>
              <a:t>Desenvolva um programa em Java que realize a comunicação via portal serial com o projeto do </a:t>
            </a:r>
            <a:r>
              <a:rPr lang="pt-BR" dirty="0" err="1" smtClean="0">
                <a:solidFill>
                  <a:schemeClr val="tx1"/>
                </a:solidFill>
              </a:rPr>
              <a:t>Arduino</a:t>
            </a:r>
            <a:r>
              <a:rPr lang="pt-BR" dirty="0" smtClean="0">
                <a:solidFill>
                  <a:schemeClr val="tx1"/>
                </a:solidFill>
              </a:rPr>
              <a:t> descrito nos itens anteriores. Este programa deve ter uma interface gráfica com botões que ligam e desligam os </a:t>
            </a:r>
            <a:r>
              <a:rPr lang="pt-BR" dirty="0" err="1" smtClean="0">
                <a:solidFill>
                  <a:schemeClr val="tx1"/>
                </a:solidFill>
              </a:rPr>
              <a:t>LEDs</a:t>
            </a:r>
            <a:r>
              <a:rPr lang="pt-BR" dirty="0" smtClean="0">
                <a:solidFill>
                  <a:schemeClr val="tx1"/>
                </a:solidFill>
              </a:rPr>
              <a:t>. Observação: fique a vontade para montar a interface gráfica com o layout </a:t>
            </a:r>
            <a:r>
              <a:rPr lang="pt-BR" smtClean="0">
                <a:solidFill>
                  <a:schemeClr val="tx1"/>
                </a:solidFill>
              </a:rPr>
              <a:t>que desejar.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8794230" cy="1562516"/>
          </a:xfrm>
        </p:spPr>
        <p:txBody>
          <a:bodyPr>
            <a:noAutofit/>
          </a:bodyPr>
          <a:lstStyle/>
          <a:p>
            <a:pPr algn="ctr"/>
            <a:r>
              <a:rPr lang="pt-BR" sz="5400" dirty="0"/>
              <a:t>Projeto Integrador I</a:t>
            </a:r>
            <a:br>
              <a:rPr lang="pt-BR" sz="5400" dirty="0"/>
            </a:br>
            <a:r>
              <a:rPr lang="pt-BR" sz="5400" dirty="0" err="1"/>
              <a:t>Arduino</a:t>
            </a:r>
            <a:r>
              <a:rPr lang="pt-BR" sz="5400" dirty="0"/>
              <a:t> (Aula </a:t>
            </a:r>
            <a:r>
              <a:rPr lang="pt-BR" sz="5400" dirty="0" smtClean="0"/>
              <a:t>02)</a:t>
            </a:r>
            <a:endParaRPr lang="pt-BR" sz="5400" dirty="0"/>
          </a:p>
        </p:txBody>
      </p:sp>
      <p:pic>
        <p:nvPicPr>
          <p:cNvPr id="9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11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637427" y="5517232"/>
            <a:ext cx="6534973" cy="7200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pt-BR" dirty="0" smtClean="0"/>
              <a:t>Augusto Afonso Borges Branquinho</a:t>
            </a:r>
          </a:p>
        </p:txBody>
      </p:sp>
      <p:sp>
        <p:nvSpPr>
          <p:cNvPr id="19" name="Espaço Reservado para Conteúdo 3"/>
          <p:cNvSpPr txBox="1">
            <a:spLocks/>
          </p:cNvSpPr>
          <p:nvPr/>
        </p:nvSpPr>
        <p:spPr>
          <a:xfrm>
            <a:off x="0" y="3068960"/>
            <a:ext cx="8901734" cy="223224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/>
              <a:t>Blog: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9"/>
              </a:rPr>
              <a:t>http://wpattern.com</a:t>
            </a:r>
            <a:r>
              <a:rPr lang="pt-BR" sz="2200" dirty="0" smtClean="0"/>
              <a:t> 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Youtube</a:t>
            </a:r>
            <a:r>
              <a:rPr lang="pt-BR" sz="2200" dirty="0" smtClean="0"/>
              <a:t>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10"/>
              </a:rPr>
              <a:t>http</a:t>
            </a:r>
            <a:r>
              <a:rPr lang="pt-BR" sz="2200" dirty="0">
                <a:hlinkClick r:id="rId10"/>
              </a:rPr>
              <a:t>://</a:t>
            </a:r>
            <a:r>
              <a:rPr lang="pt-BR" sz="2200" dirty="0" smtClean="0">
                <a:hlinkClick r:id="rId10"/>
              </a:rPr>
              <a:t>www.youtube.com/user/augustobranquinho</a:t>
            </a:r>
            <a:endParaRPr lang="pt-BR" sz="2200" dirty="0"/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Facebook</a:t>
            </a:r>
            <a:r>
              <a:rPr lang="pt-BR" sz="2200" dirty="0" smtClean="0"/>
              <a:t>:  </a:t>
            </a:r>
            <a:r>
              <a:rPr lang="pt-BR" sz="2200" dirty="0" smtClean="0">
                <a:hlinkClick r:id="rId11"/>
              </a:rPr>
              <a:t>https</a:t>
            </a:r>
            <a:r>
              <a:rPr lang="pt-BR" sz="2200" dirty="0">
                <a:hlinkClick r:id="rId11"/>
              </a:rPr>
              <a:t>://</a:t>
            </a:r>
            <a:r>
              <a:rPr lang="pt-BR" sz="2200" dirty="0" smtClean="0">
                <a:hlinkClick r:id="rId11"/>
              </a:rPr>
              <a:t>www.facebook.com/pages/WPattern/120542164731714</a:t>
            </a:r>
            <a:endParaRPr kumimoji="0" lang="pt-BR" sz="22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dirty="0" err="1" smtClean="0"/>
              <a:t>Arduino</a:t>
            </a:r>
            <a:r>
              <a:rPr lang="pt-BR" dirty="0" smtClean="0"/>
              <a:t> Leonardo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Memória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764170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377784"/>
          </a:xfrm>
        </p:spPr>
        <p:txBody>
          <a:bodyPr>
            <a:noAutofit/>
          </a:bodyPr>
          <a:lstStyle/>
          <a:p>
            <a:r>
              <a:rPr lang="pt-BR" dirty="0" err="1" smtClean="0"/>
              <a:t>Arduino</a:t>
            </a:r>
            <a:r>
              <a:rPr lang="pt-BR" dirty="0" smtClean="0"/>
              <a:t> Leonardo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Características </a:t>
            </a:r>
            <a:r>
              <a:rPr lang="pt-BR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pt-BR" dirty="0">
                <a:solidFill>
                  <a:schemeClr val="tx1"/>
                </a:solidFill>
                <a:hlinkClick r:id="rId2"/>
              </a:rPr>
              <a:t>://</a:t>
            </a:r>
            <a:r>
              <a:rPr lang="pt-BR" dirty="0" smtClean="0">
                <a:solidFill>
                  <a:schemeClr val="tx1"/>
                </a:solidFill>
                <a:hlinkClick r:id="rId2"/>
              </a:rPr>
              <a:t>arduino.cc/en/Main/arduinoBoardLeonardo</a:t>
            </a:r>
            <a:endParaRPr lang="pt-BR" dirty="0" smtClean="0">
              <a:solidFill>
                <a:schemeClr val="tx1"/>
              </a:solidFill>
            </a:endParaRP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8" y="2514834"/>
            <a:ext cx="7272808" cy="43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Programação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C/C++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55019"/>
            <a:ext cx="3240360" cy="3606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951820" y="2372477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Estrutura Básica dos Programas do </a:t>
            </a:r>
            <a:r>
              <a:rPr lang="pt-BR" sz="2000" dirty="0" err="1" smtClean="0"/>
              <a:t>Arduino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94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Programação</a:t>
            </a:r>
            <a:r>
              <a:rPr lang="pt-BR" dirty="0"/>
              <a:t> </a:t>
            </a:r>
            <a:r>
              <a:rPr lang="pt-BR" dirty="0" smtClean="0"/>
              <a:t>(C/C++)</a:t>
            </a:r>
            <a:endParaRPr lang="pt-BR" sz="36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752528" y="155733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OPERADORES DE COMPARAÇÃO</a:t>
            </a:r>
          </a:p>
          <a:p>
            <a:endParaRPr lang="es-ES" i="1" dirty="0" smtClean="0">
              <a:latin typeface="Arial" panose="020B0604020202020204" pitchFamily="34" charset="0"/>
            </a:endParaRPr>
          </a:p>
          <a:p>
            <a:r>
              <a:rPr lang="es-ES" i="1" dirty="0" smtClean="0">
                <a:latin typeface="Arial" panose="020B0604020202020204" pitchFamily="34" charset="0"/>
              </a:rPr>
              <a:t>x </a:t>
            </a:r>
            <a:r>
              <a:rPr lang="es-ES" i="1" dirty="0">
                <a:latin typeface="Arial" panose="020B0604020202020204" pitchFamily="34" charset="0"/>
              </a:rPr>
              <a:t>é igual a </a:t>
            </a:r>
            <a:r>
              <a:rPr lang="es-ES" i="1" dirty="0" smtClean="0">
                <a:latin typeface="Arial" panose="020B0604020202020204" pitchFamily="34" charset="0"/>
              </a:rPr>
              <a:t>y  </a:t>
            </a:r>
            <a:r>
              <a:rPr lang="es-ES" dirty="0" smtClean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s-ES" i="1" dirty="0" smtClean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</a:rPr>
              <a:t>x </a:t>
            </a:r>
            <a:r>
              <a:rPr lang="es-ES" b="1" dirty="0">
                <a:latin typeface="Arial" panose="020B0604020202020204" pitchFamily="34" charset="0"/>
              </a:rPr>
              <a:t>== </a:t>
            </a:r>
            <a:r>
              <a:rPr lang="es-ES" dirty="0">
                <a:latin typeface="Arial" panose="020B0604020202020204" pitchFamily="34" charset="0"/>
              </a:rPr>
              <a:t>y </a:t>
            </a:r>
          </a:p>
          <a:p>
            <a:r>
              <a:rPr lang="es-ES" i="1" dirty="0">
                <a:latin typeface="Arial" panose="020B0604020202020204" pitchFamily="34" charset="0"/>
              </a:rPr>
              <a:t>x é diferente de </a:t>
            </a:r>
            <a:r>
              <a:rPr lang="es-ES" i="1" dirty="0" smtClean="0">
                <a:latin typeface="Arial" panose="020B0604020202020204" pitchFamily="34" charset="0"/>
              </a:rPr>
              <a:t>y </a:t>
            </a:r>
            <a:r>
              <a:rPr lang="es-ES" i="1" dirty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s-ES" i="1" dirty="0" smtClean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</a:rPr>
              <a:t>x </a:t>
            </a:r>
            <a:r>
              <a:rPr lang="es-ES" b="1" dirty="0">
                <a:latin typeface="Arial" panose="020B0604020202020204" pitchFamily="34" charset="0"/>
              </a:rPr>
              <a:t>!= </a:t>
            </a:r>
            <a:r>
              <a:rPr lang="es-ES" dirty="0">
                <a:latin typeface="Arial" panose="020B0604020202020204" pitchFamily="34" charset="0"/>
              </a:rPr>
              <a:t>y </a:t>
            </a:r>
          </a:p>
          <a:p>
            <a:r>
              <a:rPr lang="es-ES" i="1" dirty="0">
                <a:latin typeface="Arial" panose="020B0604020202020204" pitchFamily="34" charset="0"/>
              </a:rPr>
              <a:t>x é menor que </a:t>
            </a:r>
            <a:r>
              <a:rPr lang="es-ES" i="1" dirty="0" smtClean="0">
                <a:latin typeface="Arial" panose="020B0604020202020204" pitchFamily="34" charset="0"/>
              </a:rPr>
              <a:t>y </a:t>
            </a:r>
            <a:r>
              <a:rPr lang="es-ES" i="1" dirty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s-ES" i="1" dirty="0" smtClean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</a:rPr>
              <a:t>x </a:t>
            </a:r>
            <a:r>
              <a:rPr lang="es-ES" b="1" dirty="0">
                <a:latin typeface="Arial" panose="020B0604020202020204" pitchFamily="34" charset="0"/>
              </a:rPr>
              <a:t>&lt; </a:t>
            </a:r>
            <a:r>
              <a:rPr lang="es-ES" dirty="0">
                <a:latin typeface="Arial" panose="020B0604020202020204" pitchFamily="34" charset="0"/>
              </a:rPr>
              <a:t>y </a:t>
            </a:r>
          </a:p>
          <a:p>
            <a:r>
              <a:rPr lang="pt-BR" i="1" dirty="0">
                <a:latin typeface="Arial" panose="020B0604020202020204" pitchFamily="34" charset="0"/>
              </a:rPr>
              <a:t>x é maior que </a:t>
            </a:r>
            <a:r>
              <a:rPr lang="pt-BR" i="1" dirty="0" smtClean="0">
                <a:latin typeface="Arial" panose="020B0604020202020204" pitchFamily="34" charset="0"/>
              </a:rPr>
              <a:t>y </a:t>
            </a:r>
            <a:r>
              <a:rPr lang="es-ES" i="1" dirty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pt-BR" i="1" dirty="0" smtClean="0">
                <a:latin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</a:rPr>
              <a:t>x </a:t>
            </a:r>
            <a:r>
              <a:rPr lang="pt-BR" b="1" dirty="0">
                <a:latin typeface="Arial" panose="020B0604020202020204" pitchFamily="34" charset="0"/>
              </a:rPr>
              <a:t>&gt; </a:t>
            </a:r>
            <a:r>
              <a:rPr lang="pt-BR" dirty="0">
                <a:latin typeface="Arial" panose="020B0604020202020204" pitchFamily="34" charset="0"/>
              </a:rPr>
              <a:t>y </a:t>
            </a:r>
          </a:p>
          <a:p>
            <a:r>
              <a:rPr lang="pt-BR" i="1" dirty="0">
                <a:latin typeface="Arial" panose="020B0604020202020204" pitchFamily="34" charset="0"/>
              </a:rPr>
              <a:t>x é menor ou igual a </a:t>
            </a:r>
            <a:r>
              <a:rPr lang="pt-BR" i="1" dirty="0" smtClean="0">
                <a:latin typeface="Arial" panose="020B0604020202020204" pitchFamily="34" charset="0"/>
              </a:rPr>
              <a:t>y </a:t>
            </a:r>
            <a:r>
              <a:rPr lang="es-ES" i="1" dirty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pt-BR" i="1" dirty="0" smtClean="0">
                <a:latin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</a:rPr>
              <a:t>x </a:t>
            </a:r>
            <a:r>
              <a:rPr lang="pt-BR" b="1" dirty="0">
                <a:latin typeface="Arial" panose="020B0604020202020204" pitchFamily="34" charset="0"/>
              </a:rPr>
              <a:t>&lt;= </a:t>
            </a:r>
            <a:r>
              <a:rPr lang="pt-BR" dirty="0">
                <a:latin typeface="Arial" panose="020B0604020202020204" pitchFamily="34" charset="0"/>
              </a:rPr>
              <a:t>y </a:t>
            </a:r>
          </a:p>
          <a:p>
            <a:r>
              <a:rPr lang="pt-BR" i="1" dirty="0">
                <a:latin typeface="Arial" panose="020B0604020202020204" pitchFamily="34" charset="0"/>
              </a:rPr>
              <a:t>x é maior ou igual a </a:t>
            </a:r>
            <a:r>
              <a:rPr lang="pt-BR" i="1" dirty="0" smtClean="0">
                <a:latin typeface="Arial" panose="020B0604020202020204" pitchFamily="34" charset="0"/>
              </a:rPr>
              <a:t>y </a:t>
            </a:r>
            <a:r>
              <a:rPr lang="es-ES" i="1" dirty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pt-BR" i="1" dirty="0" smtClean="0">
                <a:latin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</a:rPr>
              <a:t>x </a:t>
            </a:r>
            <a:r>
              <a:rPr lang="pt-BR" b="1" dirty="0">
                <a:latin typeface="Arial" panose="020B0604020202020204" pitchFamily="34" charset="0"/>
              </a:rPr>
              <a:t>&gt;= </a:t>
            </a:r>
            <a:r>
              <a:rPr lang="pt-BR" dirty="0" smtClean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1539" y="414962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OPERADORES BOOLEANOS</a:t>
            </a:r>
          </a:p>
          <a:p>
            <a:endParaRPr lang="es-ES" i="1" dirty="0" smtClean="0">
              <a:latin typeface="Arial" panose="020B0604020202020204" pitchFamily="34" charset="0"/>
            </a:endParaRPr>
          </a:p>
          <a:p>
            <a:r>
              <a:rPr lang="pt-BR" i="1" dirty="0" smtClean="0">
                <a:latin typeface="Arial" panose="020B0604020202020204" pitchFamily="34" charset="0"/>
              </a:rPr>
              <a:t>Operador &amp;&amp; 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 e (</a:t>
            </a:r>
            <a:r>
              <a:rPr lang="pt-BR" i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pt-BR" i="1" dirty="0" smtClean="0">
              <a:latin typeface="Arial" panose="020B0604020202020204" pitchFamily="34" charset="0"/>
            </a:endParaRPr>
          </a:p>
          <a:p>
            <a:r>
              <a:rPr lang="pt-BR" i="1" dirty="0" smtClean="0">
                <a:latin typeface="Arial" panose="020B0604020202020204" pitchFamily="34" charset="0"/>
              </a:rPr>
              <a:t>Operador || 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 ou (</a:t>
            </a:r>
            <a:r>
              <a:rPr lang="pt-BR" i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or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pt-BR" i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Opeador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 !  não (</a:t>
            </a:r>
            <a:r>
              <a:rPr lang="pt-BR" i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not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pt-BR" i="1" dirty="0" smtClean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880" y="1890388"/>
            <a:ext cx="2379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if</a:t>
            </a:r>
            <a:r>
              <a:rPr lang="pt-BR" dirty="0" smtClean="0"/>
              <a:t> (condição) {</a:t>
            </a:r>
          </a:p>
          <a:p>
            <a:r>
              <a:rPr lang="pt-BR" dirty="0" smtClean="0"/>
              <a:t>    </a:t>
            </a:r>
            <a:r>
              <a:rPr lang="pt-BR" dirty="0"/>
              <a:t>// Comando(s) </a:t>
            </a:r>
            <a:r>
              <a:rPr lang="pt-BR" dirty="0" smtClean="0"/>
              <a:t>A    </a:t>
            </a:r>
          </a:p>
          <a:p>
            <a:r>
              <a:rPr lang="pt-BR" dirty="0" smtClean="0"/>
              <a:t>} </a:t>
            </a:r>
            <a:r>
              <a:rPr lang="pt-BR" b="1" dirty="0" err="1" smtClean="0"/>
              <a:t>else</a:t>
            </a:r>
            <a:r>
              <a:rPr lang="pt-BR" dirty="0" smtClean="0"/>
              <a:t> {</a:t>
            </a:r>
          </a:p>
          <a:p>
            <a:r>
              <a:rPr lang="pt-BR" dirty="0"/>
              <a:t> </a:t>
            </a:r>
            <a:r>
              <a:rPr lang="pt-BR" dirty="0" smtClean="0"/>
              <a:t>   // Comando(s) B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23528" y="15567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COMANDO DE CONTROLE DE FLUXO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880" y="3690588"/>
            <a:ext cx="23358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switch </a:t>
            </a:r>
            <a:r>
              <a:rPr lang="pt-BR" dirty="0" smtClean="0"/>
              <a:t>(variável) {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case</a:t>
            </a:r>
            <a:r>
              <a:rPr lang="pt-BR" dirty="0" smtClean="0"/>
              <a:t> valor1:</a:t>
            </a:r>
          </a:p>
          <a:p>
            <a:r>
              <a:rPr lang="pt-BR" dirty="0" smtClean="0"/>
              <a:t>           // Comando(s)</a:t>
            </a:r>
          </a:p>
          <a:p>
            <a:r>
              <a:rPr lang="pt-BR" dirty="0" smtClean="0"/>
              <a:t>     </a:t>
            </a:r>
            <a:r>
              <a:rPr lang="pt-BR" dirty="0"/>
              <a:t> </a:t>
            </a:r>
            <a:r>
              <a:rPr lang="pt-BR" dirty="0" smtClean="0"/>
              <a:t>     </a:t>
            </a:r>
            <a:r>
              <a:rPr lang="pt-BR" b="1" dirty="0" smtClean="0"/>
              <a:t>break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   </a:t>
            </a:r>
            <a:r>
              <a:rPr lang="pt-BR" b="1" dirty="0"/>
              <a:t>case</a:t>
            </a:r>
            <a:r>
              <a:rPr lang="pt-BR" dirty="0"/>
              <a:t> </a:t>
            </a:r>
            <a:r>
              <a:rPr lang="pt-BR" dirty="0" smtClean="0"/>
              <a:t>valor2:</a:t>
            </a:r>
            <a:endParaRPr lang="pt-BR" dirty="0"/>
          </a:p>
          <a:p>
            <a:r>
              <a:rPr lang="pt-BR" dirty="0"/>
              <a:t>           // Comando(s)</a:t>
            </a:r>
          </a:p>
          <a:p>
            <a:r>
              <a:rPr lang="pt-BR" dirty="0"/>
              <a:t>           </a:t>
            </a:r>
            <a:r>
              <a:rPr lang="pt-BR" b="1" dirty="0"/>
              <a:t>break</a:t>
            </a:r>
            <a:r>
              <a:rPr lang="pt-BR" dirty="0" smtClean="0"/>
              <a:t>;</a:t>
            </a:r>
          </a:p>
          <a:p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b="1" dirty="0" smtClean="0"/>
              <a:t>default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     // Comando(s)</a:t>
            </a:r>
          </a:p>
          <a:p>
            <a:r>
              <a:rPr lang="pt-BR" dirty="0" smtClean="0"/>
              <a:t>           </a:t>
            </a:r>
            <a:r>
              <a:rPr lang="pt-BR" b="1" dirty="0" smtClean="0"/>
              <a:t>break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323528" y="32849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COMANDO DE CONTROLE DE FLUXO</a:t>
            </a:r>
          </a:p>
        </p:txBody>
      </p:sp>
    </p:spTree>
    <p:extLst>
      <p:ext uri="{BB962C8B-B14F-4D97-AF65-F5344CB8AC3E}">
        <p14:creationId xmlns:p14="http://schemas.microsoft.com/office/powerpoint/2010/main" val="40245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Programação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C/C++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874440" y="2959784"/>
            <a:ext cx="453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for </a:t>
            </a:r>
            <a:r>
              <a:rPr lang="pt-BR" dirty="0" smtClean="0"/>
              <a:t>(inicialização; condição; incremento) {</a:t>
            </a:r>
          </a:p>
          <a:p>
            <a:r>
              <a:rPr lang="pt-BR" dirty="0" smtClean="0"/>
              <a:t>    </a:t>
            </a:r>
            <a:r>
              <a:rPr lang="pt-BR" dirty="0"/>
              <a:t>// Comando(s</a:t>
            </a:r>
            <a:r>
              <a:rPr lang="pt-BR" dirty="0" smtClean="0"/>
              <a:t>) 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92088" y="26261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COMANDO REPETIÇÃO FOR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269" y="4914042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while</a:t>
            </a:r>
            <a:r>
              <a:rPr lang="pt-BR" b="1" dirty="0" smtClean="0"/>
              <a:t> </a:t>
            </a:r>
            <a:r>
              <a:rPr lang="pt-BR" dirty="0" smtClean="0"/>
              <a:t>(condição) {</a:t>
            </a:r>
          </a:p>
          <a:p>
            <a:r>
              <a:rPr lang="pt-BR" dirty="0" smtClean="0"/>
              <a:t>    </a:t>
            </a:r>
            <a:r>
              <a:rPr lang="pt-BR" dirty="0"/>
              <a:t>// Comando(s</a:t>
            </a:r>
            <a:r>
              <a:rPr lang="pt-BR" dirty="0" smtClean="0"/>
              <a:t>) 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769917" y="458044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COMANDO REPETIÇÃO WHILE</a:t>
            </a:r>
          </a:p>
        </p:txBody>
      </p:sp>
    </p:spTree>
    <p:extLst>
      <p:ext uri="{BB962C8B-B14F-4D97-AF65-F5344CB8AC3E}">
        <p14:creationId xmlns:p14="http://schemas.microsoft.com/office/powerpoint/2010/main" val="12602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8492</TotalTime>
  <Words>877</Words>
  <Application>Microsoft Office PowerPoint</Application>
  <PresentationFormat>On-screen Show (4:3)</PresentationFormat>
  <Paragraphs>204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Georgia</vt:lpstr>
      <vt:lpstr>Rockwell</vt:lpstr>
      <vt:lpstr>Times New Roman</vt:lpstr>
      <vt:lpstr>Trebuchet MS</vt:lpstr>
      <vt:lpstr>Wingdings</vt:lpstr>
      <vt:lpstr>Wingdings 2</vt:lpstr>
      <vt:lpstr>Urbano</vt:lpstr>
      <vt:lpstr>Projeto Integrador I Arduino (Aula 02)</vt:lpstr>
      <vt:lpstr>PowerPoint Presentation</vt:lpstr>
      <vt:lpstr>Sumário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Vamos começar, vamos chutar o balde!!!</vt:lpstr>
      <vt:lpstr>1.1. Blink</vt:lpstr>
      <vt:lpstr>1.1. Blink</vt:lpstr>
      <vt:lpstr>1.1. Blink</vt:lpstr>
      <vt:lpstr>1.1. Blink</vt:lpstr>
      <vt:lpstr>1.2. Comunicação Serial (Read)</vt:lpstr>
      <vt:lpstr>1.2. Comunicação Serial (Read)</vt:lpstr>
      <vt:lpstr>1.3. Comunicação Serial (Read/Write)</vt:lpstr>
      <vt:lpstr>1.3. Comunicação Serial (Read/Write)</vt:lpstr>
      <vt:lpstr>1.4. Comunicação Bluetooth</vt:lpstr>
      <vt:lpstr>1.4. Comunicação Bluetooth</vt:lpstr>
      <vt:lpstr>1.4. Comunicação Bluetooth</vt:lpstr>
      <vt:lpstr>1.5. Comunicação Java </vt:lpstr>
      <vt:lpstr>1.5. Comunicação Java </vt:lpstr>
      <vt:lpstr>1.5. Comunicação Java </vt:lpstr>
      <vt:lpstr>1.5.1. Comunicação Java (Console)</vt:lpstr>
      <vt:lpstr>1.5.1. Comunicação Java (Console)</vt:lpstr>
      <vt:lpstr>1.5.1. Comunicação Java (Console)</vt:lpstr>
      <vt:lpstr>1.5.1. Comunicação Java (Console)</vt:lpstr>
      <vt:lpstr>1.5.1. Comunicação Java (Console)</vt:lpstr>
      <vt:lpstr>1.5.2. Comunicação Java (GUI)</vt:lpstr>
      <vt:lpstr>1.5.2. Comunicação Java (GUI)</vt:lpstr>
      <vt:lpstr>1.5.2. Comunicação Java (GUI)</vt:lpstr>
      <vt:lpstr>1.5.2. Comunicação Java (GUI)</vt:lpstr>
      <vt:lpstr>1.5.2. Comunicação Java (GUI)</vt:lpstr>
      <vt:lpstr>1.5.2. Comunicação Java (GUI)</vt:lpstr>
      <vt:lpstr>1.5.2. Comunicação Java (GUI)</vt:lpstr>
      <vt:lpstr>1.5. Comunicação Java </vt:lpstr>
      <vt:lpstr>1.6. Exercício 01</vt:lpstr>
      <vt:lpstr>1.6. Exercício 01</vt:lpstr>
      <vt:lpstr>Projeto Integrador I Arduino (Aula 02)</vt:lpstr>
    </vt:vector>
  </TitlesOfParts>
  <Company>aabb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Augusto Branquinho</cp:lastModifiedBy>
  <cp:revision>1224</cp:revision>
  <dcterms:created xsi:type="dcterms:W3CDTF">2009-11-02T04:09:26Z</dcterms:created>
  <dcterms:modified xsi:type="dcterms:W3CDTF">2015-02-02T01:51:16Z</dcterms:modified>
</cp:coreProperties>
</file>