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58" r:id="rId5"/>
    <p:sldId id="262" r:id="rId6"/>
    <p:sldId id="263" r:id="rId7"/>
    <p:sldId id="257" r:id="rId8"/>
    <p:sldId id="266" r:id="rId9"/>
    <p:sldId id="261"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505" autoAdjust="0"/>
  </p:normalViewPr>
  <p:slideViewPr>
    <p:cSldViewPr>
      <p:cViewPr varScale="1">
        <p:scale>
          <a:sx n="51" d="100"/>
          <a:sy n="51" d="100"/>
        </p:scale>
        <p:origin x="-19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167E0-481E-4E06-B871-EB353664881A}" type="datetimeFigureOut">
              <a:rPr lang="sr-Latn-CS" smtClean="0"/>
              <a:pPr/>
              <a:t>30.5.2017.</a:t>
            </a:fld>
            <a:endParaRPr lang="hr-H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EB7F42-5CFD-4F87-953A-93D80FA290FC}" type="slidenum">
              <a:rPr lang="hr-HR" smtClean="0"/>
              <a:pPr/>
              <a:t>‹#›</a:t>
            </a:fld>
            <a:endParaRPr lang="hr-H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E7EB7F42-5CFD-4F87-953A-93D80FA290FC}" type="slidenum">
              <a:rPr lang="hr-HR" smtClean="0"/>
              <a:pPr/>
              <a:t>1</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latin typeface="+mn-lt"/>
                <a:ea typeface="+mn-ea"/>
                <a:cs typeface="+mn-cs"/>
              </a:rPr>
              <a:t>Paired Comparison Test (IM)</a:t>
            </a:r>
          </a:p>
          <a:p>
            <a:r>
              <a:rPr lang="en-US" sz="1200" b="0" i="0" kern="1200" dirty="0" smtClean="0">
                <a:solidFill>
                  <a:schemeClr val="tx1"/>
                </a:solidFill>
                <a:latin typeface="+mn-lt"/>
                <a:ea typeface="+mn-ea"/>
                <a:cs typeface="+mn-cs"/>
              </a:rPr>
              <a:t>This test is used for the following purposes: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1.1 Directional Difference Test. To determine in what way a particular sensory characteristic differs between two samples, e.g. more sweet or less sweet.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1.2 Paired Preference Test. To establish whether a preference exists between 2 samples, e. g. in consumer tests.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1.3 Assessor training. To select train and perfect assessors. The Paired Comparison Test is one of the simplest and most used sensory tests. It is often used first to determine whether other, more complicated tests should be applied. Different methods of interpretation are used, depending on the test objective, and it is necessary from the outset to distinguish between two sided (bilateral) and one sided (unilateral) test situations.</a:t>
            </a:r>
          </a:p>
          <a:p>
            <a:r>
              <a:rPr lang="en-US" sz="1200" b="0" i="0" kern="1200" dirty="0" smtClean="0">
                <a:solidFill>
                  <a:schemeClr val="tx1"/>
                </a:solidFill>
                <a:latin typeface="+mn-lt"/>
                <a:ea typeface="+mn-ea"/>
                <a:cs typeface="+mn-cs"/>
              </a:rPr>
              <a:t>Descriptors: Directional Difference Test, Two sided Test, One sided Test, Level of significance</a:t>
            </a:r>
          </a:p>
          <a:p>
            <a:endParaRPr lang="hr-HR" dirty="0"/>
          </a:p>
        </p:txBody>
      </p:sp>
      <p:sp>
        <p:nvSpPr>
          <p:cNvPr id="4" name="Slide Number Placeholder 3"/>
          <p:cNvSpPr>
            <a:spLocks noGrp="1"/>
          </p:cNvSpPr>
          <p:nvPr>
            <p:ph type="sldNum" sz="quarter" idx="10"/>
          </p:nvPr>
        </p:nvSpPr>
        <p:spPr/>
        <p:txBody>
          <a:bodyPr/>
          <a:lstStyle/>
          <a:p>
            <a:fld id="{E7EB7F42-5CFD-4F87-953A-93D80FA290FC}" type="slidenum">
              <a:rPr lang="hr-HR" smtClean="0"/>
              <a:pPr/>
              <a:t>4</a:t>
            </a:fld>
            <a:endParaRPr lang="hr-H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method is the same for testing for difference and similarity, but the statistical parameters selected for the evaluation of results and the minimum number of assessors required are different. Typically you need more assessors to test for similarity than to test for difference.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Descriptors: score sheet, number of assessors needed for a triangle test, sample plan for a triangle test, number of assessments, risk of concluding that a significant difference exists when there is </a:t>
            </a:r>
            <a:r>
              <a:rPr lang="en-US" dirty="0" err="1" smtClean="0"/>
              <a:t>none,Maximum</a:t>
            </a:r>
            <a:r>
              <a:rPr lang="en-US" dirty="0" smtClean="0"/>
              <a:t> number of correct responses, number of </a:t>
            </a:r>
            <a:r>
              <a:rPr lang="en-US" dirty="0" err="1" smtClean="0"/>
              <a:t>panellists</a:t>
            </a:r>
            <a:r>
              <a:rPr lang="en-US" dirty="0" smtClean="0"/>
              <a:t>, significant difference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hr-HR" dirty="0"/>
          </a:p>
        </p:txBody>
      </p:sp>
      <p:sp>
        <p:nvSpPr>
          <p:cNvPr id="4" name="Slide Number Placeholder 3"/>
          <p:cNvSpPr>
            <a:spLocks noGrp="1"/>
          </p:cNvSpPr>
          <p:nvPr>
            <p:ph type="sldNum" sz="quarter" idx="10"/>
          </p:nvPr>
        </p:nvSpPr>
        <p:spPr/>
        <p:txBody>
          <a:bodyPr/>
          <a:lstStyle/>
          <a:p>
            <a:fld id="{E7EB7F42-5CFD-4F87-953A-93D80FA290FC}" type="slidenum">
              <a:rPr lang="hr-HR" smtClean="0"/>
              <a:pPr/>
              <a:t>7</a:t>
            </a:fld>
            <a:endParaRPr lang="hr-H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smtClean="0"/>
              <a:t>The assesors should be carefully</a:t>
            </a:r>
            <a:r>
              <a:rPr lang="hr-HR" baseline="0" dirty="0" smtClean="0"/>
              <a:t> instructed what is required of them</a:t>
            </a:r>
            <a:endParaRPr lang="hr-HR" dirty="0"/>
          </a:p>
        </p:txBody>
      </p:sp>
      <p:sp>
        <p:nvSpPr>
          <p:cNvPr id="4" name="Slide Number Placeholder 3"/>
          <p:cNvSpPr>
            <a:spLocks noGrp="1"/>
          </p:cNvSpPr>
          <p:nvPr>
            <p:ph type="sldNum" sz="quarter" idx="10"/>
          </p:nvPr>
        </p:nvSpPr>
        <p:spPr/>
        <p:txBody>
          <a:bodyPr/>
          <a:lstStyle/>
          <a:p>
            <a:fld id="{E7EB7F42-5CFD-4F87-953A-93D80FA290FC}" type="slidenum">
              <a:rPr lang="hr-HR" smtClean="0"/>
              <a:pPr/>
              <a:t>9</a:t>
            </a:fld>
            <a:endParaRPr lang="hr-H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E7EB7F42-5CFD-4F87-953A-93D80FA290FC}" type="slidenum">
              <a:rPr lang="hr-HR" smtClean="0"/>
              <a:pPr/>
              <a:t>10</a:t>
            </a:fld>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it.ly/testival2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za_excell.png"/>
          <p:cNvPicPr>
            <a:picLocks noChangeAspect="1"/>
          </p:cNvPicPr>
          <p:nvPr/>
        </p:nvPicPr>
        <p:blipFill>
          <a:blip r:embed="rId3"/>
          <a:stretch>
            <a:fillRect/>
          </a:stretch>
        </p:blipFill>
        <p:spPr>
          <a:xfrm>
            <a:off x="228600" y="2819400"/>
            <a:ext cx="2286000" cy="3209874"/>
          </a:xfrm>
          <a:prstGeom prst="rect">
            <a:avLst/>
          </a:prstGeom>
        </p:spPr>
      </p:pic>
      <p:sp>
        <p:nvSpPr>
          <p:cNvPr id="2" name="Title 1"/>
          <p:cNvSpPr>
            <a:spLocks noGrp="1"/>
          </p:cNvSpPr>
          <p:nvPr>
            <p:ph type="ctrTitle"/>
          </p:nvPr>
        </p:nvSpPr>
        <p:spPr>
          <a:xfrm>
            <a:off x="-152400" y="0"/>
            <a:ext cx="9296400" cy="2286000"/>
          </a:xfrm>
        </p:spPr>
        <p:txBody>
          <a:bodyPr>
            <a:noAutofit/>
          </a:bodyPr>
          <a:lstStyle/>
          <a:p>
            <a:r>
              <a:rPr lang="en-US" sz="5400" dirty="0" smtClean="0"/>
              <a:t>Lessons Learned in Beer Testing: A Taste-Driven Approach </a:t>
            </a:r>
            <a:endParaRPr lang="hr-HR" sz="5400" dirty="0"/>
          </a:p>
        </p:txBody>
      </p:sp>
      <p:sp>
        <p:nvSpPr>
          <p:cNvPr id="3" name="Subtitle 2"/>
          <p:cNvSpPr>
            <a:spLocks noGrp="1"/>
          </p:cNvSpPr>
          <p:nvPr>
            <p:ph type="subTitle" idx="1"/>
          </p:nvPr>
        </p:nvSpPr>
        <p:spPr>
          <a:xfrm>
            <a:off x="2743200" y="2895600"/>
            <a:ext cx="6019800" cy="3581400"/>
          </a:xfrm>
        </p:spPr>
        <p:txBody>
          <a:bodyPr/>
          <a:lstStyle/>
          <a:p>
            <a:pPr algn="l"/>
            <a:r>
              <a:rPr lang="hr-HR" dirty="0" smtClean="0">
                <a:solidFill>
                  <a:schemeClr val="tx1"/>
                </a:solidFill>
              </a:rPr>
              <a:t>Marko Filipin</a:t>
            </a:r>
          </a:p>
          <a:p>
            <a:pPr algn="l"/>
            <a:r>
              <a:rPr lang="hr-HR" dirty="0" smtClean="0">
                <a:solidFill>
                  <a:schemeClr val="tx1"/>
                </a:solidFill>
              </a:rPr>
              <a:t> </a:t>
            </a:r>
          </a:p>
          <a:p>
            <a:pPr algn="l"/>
            <a:r>
              <a:rPr lang="hr-HR" dirty="0" smtClean="0">
                <a:solidFill>
                  <a:schemeClr val="tx1"/>
                </a:solidFill>
              </a:rPr>
              <a:t>PMF Zagreb, dipl. ing. mat.</a:t>
            </a:r>
          </a:p>
          <a:p>
            <a:pPr algn="l"/>
            <a:r>
              <a:rPr lang="hr-HR" dirty="0" smtClean="0">
                <a:solidFill>
                  <a:schemeClr val="tx1"/>
                </a:solidFill>
              </a:rPr>
              <a:t>head brewer @novarunda</a:t>
            </a:r>
          </a:p>
          <a:p>
            <a:endParaRPr lang="hr-H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Zaključak</a:t>
            </a:r>
            <a:endParaRPr lang="hr-HR" dirty="0"/>
          </a:p>
        </p:txBody>
      </p:sp>
      <p:sp>
        <p:nvSpPr>
          <p:cNvPr id="3" name="Content Placeholder 2"/>
          <p:cNvSpPr>
            <a:spLocks noGrp="1"/>
          </p:cNvSpPr>
          <p:nvPr>
            <p:ph idx="1"/>
          </p:nvPr>
        </p:nvSpPr>
        <p:spPr/>
        <p:txBody>
          <a:bodyPr/>
          <a:lstStyle/>
          <a:p>
            <a:r>
              <a:rPr lang="hr-HR" dirty="0" smtClean="0"/>
              <a:t>Koji je cilj testa?</a:t>
            </a:r>
            <a:endParaRPr lang="hr-HR" dirty="0" smtClean="0"/>
          </a:p>
          <a:p>
            <a:r>
              <a:rPr lang="hr-HR" dirty="0" smtClean="0"/>
              <a:t>Kakvi su rezultati?</a:t>
            </a:r>
            <a:endParaRPr lang="hr-HR" dirty="0" smtClean="0"/>
          </a:p>
          <a:p>
            <a:r>
              <a:rPr lang="hr-HR" dirty="0" smtClean="0"/>
              <a:t>Što je napravljeno?</a:t>
            </a:r>
            <a:endParaRPr lang="hr-HR" dirty="0" smtClean="0"/>
          </a:p>
          <a:p>
            <a:r>
              <a:rPr lang="hr-HR" dirty="0" smtClean="0"/>
              <a:t>Što možemo zaključiti?</a:t>
            </a:r>
            <a:endParaRPr lang="hr-H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t_1969x1464.png"/>
          <p:cNvPicPr>
            <a:picLocks noGrp="1" noChangeAspect="1"/>
          </p:cNvPicPr>
          <p:nvPr>
            <p:ph idx="1"/>
          </p:nvPr>
        </p:nvPicPr>
        <p:blipFill>
          <a:blip r:embed="rId2"/>
          <a:stretch>
            <a:fillRect/>
          </a:stretch>
        </p:blipFill>
        <p:spPr>
          <a:xfrm>
            <a:off x="0" y="0"/>
            <a:ext cx="9223635"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hr-HR" dirty="0"/>
          </a:p>
        </p:txBody>
      </p:sp>
      <p:sp>
        <p:nvSpPr>
          <p:cNvPr id="3" name="Content Placeholder 2"/>
          <p:cNvSpPr>
            <a:spLocks noGrp="1"/>
          </p:cNvSpPr>
          <p:nvPr>
            <p:ph idx="1"/>
          </p:nvPr>
        </p:nvSpPr>
        <p:spPr/>
        <p:txBody>
          <a:bodyPr/>
          <a:lstStyle/>
          <a:p>
            <a:r>
              <a:rPr lang="hr-HR" dirty="0" smtClean="0"/>
              <a:t>Uvod </a:t>
            </a:r>
            <a:r>
              <a:rPr lang="hr-HR" dirty="0" smtClean="0"/>
              <a:t>(10 min)</a:t>
            </a:r>
            <a:endParaRPr lang="hr-HR" dirty="0" smtClean="0"/>
          </a:p>
          <a:p>
            <a:pPr lvl="1"/>
            <a:r>
              <a:rPr lang="hr-HR" dirty="0" smtClean="0"/>
              <a:t>Teorija; osnovni pojmovi</a:t>
            </a:r>
            <a:endParaRPr lang="hr-HR" dirty="0" smtClean="0"/>
          </a:p>
          <a:p>
            <a:r>
              <a:rPr lang="hr-HR" dirty="0" smtClean="0"/>
              <a:t>Praktično </a:t>
            </a:r>
            <a:r>
              <a:rPr lang="hr-HR" dirty="0" smtClean="0"/>
              <a:t>testiranje (10 min)</a:t>
            </a:r>
          </a:p>
          <a:p>
            <a:pPr lvl="1"/>
            <a:r>
              <a:rPr lang="hr-HR" dirty="0" smtClean="0"/>
              <a:t>	</a:t>
            </a:r>
            <a:r>
              <a:rPr lang="hr-HR" dirty="0" smtClean="0"/>
              <a:t>triangle test- difference test (postoji li razlika)</a:t>
            </a:r>
            <a:endParaRPr lang="hr-HR" dirty="0" smtClean="0"/>
          </a:p>
          <a:p>
            <a:r>
              <a:rPr lang="hr-HR" dirty="0" smtClean="0"/>
              <a:t>Analiza i </a:t>
            </a:r>
            <a:r>
              <a:rPr lang="hr-HR" dirty="0" smtClean="0"/>
              <a:t>tumačenje rezultata (10 min)</a:t>
            </a:r>
          </a:p>
          <a:p>
            <a:pPr lvl="1"/>
            <a:r>
              <a:rPr lang="hr-HR" dirty="0" smtClean="0"/>
              <a:t>Što </a:t>
            </a:r>
            <a:r>
              <a:rPr lang="hr-HR" dirty="0" smtClean="0"/>
              <a:t>možemo zaključiti?</a:t>
            </a:r>
            <a:endParaRPr lang="hr-H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Mjerenja u pivarstvu (1/2)</a:t>
            </a:r>
            <a:endParaRPr lang="hr-HR" dirty="0"/>
          </a:p>
        </p:txBody>
      </p:sp>
      <p:sp>
        <p:nvSpPr>
          <p:cNvPr id="3" name="Content Placeholder 2"/>
          <p:cNvSpPr>
            <a:spLocks noGrp="1"/>
          </p:cNvSpPr>
          <p:nvPr>
            <p:ph idx="1"/>
          </p:nvPr>
        </p:nvSpPr>
        <p:spPr/>
        <p:txBody>
          <a:bodyPr>
            <a:normAutofit/>
          </a:bodyPr>
          <a:lstStyle/>
          <a:p>
            <a:r>
              <a:rPr lang="hr-HR" dirty="0" smtClean="0"/>
              <a:t>Mjerni instrumenti</a:t>
            </a:r>
          </a:p>
          <a:p>
            <a:pPr lvl="1"/>
            <a:r>
              <a:rPr lang="hr-HR" dirty="0" smtClean="0"/>
              <a:t>Temperatura </a:t>
            </a:r>
          </a:p>
          <a:p>
            <a:pPr lvl="1"/>
            <a:r>
              <a:rPr lang="hr-HR" dirty="0" smtClean="0"/>
              <a:t>PH</a:t>
            </a:r>
          </a:p>
          <a:p>
            <a:pPr lvl="1"/>
            <a:r>
              <a:rPr lang="hr-HR" dirty="0" smtClean="0"/>
              <a:t>Gustoća  (alkoholni udio)</a:t>
            </a:r>
          </a:p>
          <a:p>
            <a:pPr lvl="1"/>
            <a:r>
              <a:rPr lang="hr-HR" dirty="0" smtClean="0"/>
              <a:t>IBU (vanjski labaratorij)</a:t>
            </a:r>
          </a:p>
          <a:p>
            <a:pPr lvl="1"/>
            <a:r>
              <a:rPr lang="hr-HR" dirty="0" smtClean="0"/>
              <a:t>EBC (vanjski labaratorij)</a:t>
            </a:r>
          </a:p>
          <a:p>
            <a:pPr marL="342900" lvl="1" indent="-342900">
              <a:buFont typeface="Arial" pitchFamily="34" charset="0"/>
              <a:buChar char="•"/>
            </a:pPr>
            <a:r>
              <a:rPr lang="hr-HR" sz="3200" dirty="0" smtClean="0"/>
              <a:t>Mirkobiološka analiza</a:t>
            </a:r>
          </a:p>
          <a:p>
            <a:pPr lvl="1"/>
            <a:r>
              <a:rPr lang="hr-HR" dirty="0" smtClean="0"/>
              <a:t>Prisutstvo stranih mikroorganizama</a:t>
            </a:r>
            <a:endParaRPr lang="hr-H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r-HR" b="1" dirty="0" smtClean="0"/>
              <a:t>Organoleptička analiza </a:t>
            </a:r>
            <a:r>
              <a:rPr lang="hr-HR" dirty="0" smtClean="0"/>
              <a:t>(</a:t>
            </a:r>
            <a:r>
              <a:rPr lang="hr-HR" dirty="0" smtClean="0"/>
              <a:t>Sensory analysis)</a:t>
            </a:r>
          </a:p>
          <a:p>
            <a:pPr lvl="1"/>
            <a:r>
              <a:rPr lang="hr-HR" dirty="0" smtClean="0"/>
              <a:t>koristimo ljudska čula kako bi ocijenili pivo; vid, miris, okus.... šesto čulo </a:t>
            </a:r>
            <a:r>
              <a:rPr lang="hr-HR" dirty="0" smtClean="0">
                <a:sym typeface="Wingdings" pitchFamily="2" charset="2"/>
              </a:rPr>
              <a:t></a:t>
            </a:r>
            <a:endParaRPr lang="hr-HR" dirty="0" smtClean="0"/>
          </a:p>
          <a:p>
            <a:pPr lvl="1"/>
            <a:r>
              <a:rPr lang="hr-HR" dirty="0" smtClean="0"/>
              <a:t>Izrazito učinkovito ukoliko se ulaže u edukaciju zaposlenika (sensory training, interne radionice)</a:t>
            </a:r>
          </a:p>
          <a:p>
            <a:pPr lvl="1"/>
            <a:r>
              <a:rPr lang="hr-HR" dirty="0" smtClean="0"/>
              <a:t>Mogućnost pravovremene reakcije u slučaju da se na vrijeme uoče nepoženi okusi</a:t>
            </a:r>
            <a:endParaRPr lang="hr-HR" dirty="0" smtClean="0"/>
          </a:p>
          <a:p>
            <a:pPr>
              <a:buNone/>
            </a:pPr>
            <a:endParaRPr lang="hr-HR" dirty="0"/>
          </a:p>
        </p:txBody>
      </p:sp>
      <p:sp>
        <p:nvSpPr>
          <p:cNvPr id="4" name="Title 1"/>
          <p:cNvSpPr txBox="1">
            <a:spLocks/>
          </p:cNvSpPr>
          <p:nvPr/>
        </p:nvSpPr>
        <p:spPr>
          <a:xfrm>
            <a:off x="533400" y="304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hr-HR" sz="4400" b="0" i="0" u="none" strike="noStrike" kern="1200" cap="none" spc="0" normalizeH="0" baseline="0" noProof="0" dirty="0" smtClean="0">
                <a:ln>
                  <a:noFill/>
                </a:ln>
                <a:solidFill>
                  <a:schemeClr val="tx1"/>
                </a:solidFill>
                <a:effectLst/>
                <a:uLnTx/>
                <a:uFillTx/>
                <a:latin typeface="+mj-lt"/>
                <a:ea typeface="+mj-ea"/>
                <a:cs typeface="+mj-cs"/>
              </a:rPr>
              <a:t>Mjerenja u pivarstvu (2/2)</a:t>
            </a:r>
            <a:endParaRPr kumimoji="0" lang="hr-HR"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Tipovi testiranja/ocjenjivanja</a:t>
            </a:r>
            <a:endParaRPr lang="hr-HR" dirty="0"/>
          </a:p>
        </p:txBody>
      </p:sp>
      <p:sp>
        <p:nvSpPr>
          <p:cNvPr id="3" name="Content Placeholder 2"/>
          <p:cNvSpPr>
            <a:spLocks noGrp="1"/>
          </p:cNvSpPr>
          <p:nvPr>
            <p:ph idx="1"/>
          </p:nvPr>
        </p:nvSpPr>
        <p:spPr>
          <a:xfrm>
            <a:off x="457200" y="1524000"/>
            <a:ext cx="8229600" cy="4602163"/>
          </a:xfrm>
        </p:spPr>
        <p:txBody>
          <a:bodyPr>
            <a:normAutofit/>
          </a:bodyPr>
          <a:lstStyle/>
          <a:p>
            <a:pPr>
              <a:buNone/>
            </a:pPr>
            <a:r>
              <a:rPr lang="hr-HR" dirty="0" smtClean="0"/>
              <a:t>Svrha organoleptičkog testiranja</a:t>
            </a:r>
            <a:endParaRPr lang="hr-HR" dirty="0" smtClean="0"/>
          </a:p>
          <a:p>
            <a:pPr lvl="1"/>
            <a:r>
              <a:rPr lang="hr-HR" dirty="0" smtClean="0"/>
              <a:t>Razlika između uzoraka – Difference</a:t>
            </a:r>
          </a:p>
          <a:p>
            <a:pPr lvl="1">
              <a:buNone/>
            </a:pPr>
            <a:r>
              <a:rPr lang="hr-HR" dirty="0" smtClean="0"/>
              <a:t>	</a:t>
            </a:r>
            <a:r>
              <a:rPr lang="hr-HR" sz="2400" dirty="0" smtClean="0"/>
              <a:t>Postoji li razlika, u čemu je razlika?</a:t>
            </a:r>
          </a:p>
          <a:p>
            <a:pPr lvl="1"/>
            <a:r>
              <a:rPr lang="hr-HR" dirty="0" smtClean="0"/>
              <a:t>Opis proizvoda  - Descriptive</a:t>
            </a:r>
          </a:p>
          <a:p>
            <a:pPr lvl="1">
              <a:buNone/>
            </a:pPr>
            <a:r>
              <a:rPr lang="hr-HR" sz="2400" dirty="0" smtClean="0"/>
              <a:t>	Izgled</a:t>
            </a:r>
            <a:r>
              <a:rPr lang="hr-HR" sz="2400" dirty="0" smtClean="0"/>
              <a:t>, aroma, okus, balans</a:t>
            </a:r>
          </a:p>
          <a:p>
            <a:pPr lvl="1"/>
            <a:r>
              <a:rPr lang="hr-HR" dirty="0" smtClean="0"/>
              <a:t>Što je bolje – Preference</a:t>
            </a:r>
          </a:p>
          <a:p>
            <a:pPr lvl="2">
              <a:buNone/>
            </a:pPr>
            <a:r>
              <a:rPr lang="hr-HR" dirty="0" smtClean="0"/>
              <a:t>Velike pivovare </a:t>
            </a:r>
            <a:endParaRPr lang="hr-HR" dirty="0" smtClean="0"/>
          </a:p>
          <a:p>
            <a:pPr lvl="1"/>
            <a:r>
              <a:rPr lang="hr-HR" dirty="0" smtClean="0"/>
              <a:t>Da/Ne test – </a:t>
            </a:r>
            <a:r>
              <a:rPr lang="hr-HR" dirty="0" smtClean="0"/>
              <a:t>Acceptance</a:t>
            </a:r>
          </a:p>
          <a:p>
            <a:pPr lvl="2">
              <a:buNone/>
            </a:pPr>
            <a:r>
              <a:rPr lang="hr-HR" dirty="0" smtClean="0"/>
              <a:t>Odgovara li proizvod interno postavljenim kriterijima</a:t>
            </a:r>
            <a:endParaRPr lang="hr-H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Primjene senzorskih testova</a:t>
            </a:r>
            <a:endParaRPr lang="hr-HR" dirty="0"/>
          </a:p>
        </p:txBody>
      </p:sp>
      <p:sp>
        <p:nvSpPr>
          <p:cNvPr id="3" name="Content Placeholder 2"/>
          <p:cNvSpPr>
            <a:spLocks noGrp="1"/>
          </p:cNvSpPr>
          <p:nvPr>
            <p:ph idx="1"/>
          </p:nvPr>
        </p:nvSpPr>
        <p:spPr/>
        <p:txBody>
          <a:bodyPr/>
          <a:lstStyle/>
          <a:p>
            <a:r>
              <a:rPr lang="hr-HR" dirty="0" smtClean="0"/>
              <a:t>Primarni cilj je opisati uzorak (proizvod)</a:t>
            </a:r>
          </a:p>
          <a:p>
            <a:r>
              <a:rPr lang="hr-HR" dirty="0" smtClean="0"/>
              <a:t>Uočiti i opisati </a:t>
            </a:r>
            <a:r>
              <a:rPr lang="hr-HR" dirty="0" smtClean="0"/>
              <a:t>razliku između dva ili više uzoraka</a:t>
            </a:r>
          </a:p>
          <a:p>
            <a:pPr lvl="1"/>
            <a:r>
              <a:rPr lang="hr-HR" dirty="0" smtClean="0"/>
              <a:t>Postoji li razlika</a:t>
            </a:r>
          </a:p>
          <a:p>
            <a:pPr lvl="1"/>
            <a:r>
              <a:rPr lang="hr-HR" dirty="0" smtClean="0"/>
              <a:t>Veličina razlike</a:t>
            </a:r>
          </a:p>
          <a:p>
            <a:pPr lvl="1"/>
            <a:r>
              <a:rPr lang="hr-HR" dirty="0" smtClean="0"/>
              <a:t>Smjer razlike (npr. gorče, aromatičnije</a:t>
            </a:r>
            <a:r>
              <a:rPr lang="hr-HR" dirty="0" smtClean="0"/>
              <a:t>)</a:t>
            </a:r>
            <a:endParaRPr lang="hr-HR" dirty="0" smtClean="0"/>
          </a:p>
          <a:p>
            <a:pPr lvl="1"/>
            <a:r>
              <a:rPr lang="hr-HR" dirty="0" smtClean="0"/>
              <a:t>Efekt prepoznate razlike (npr. bolji ukupni dojam)</a:t>
            </a:r>
          </a:p>
          <a:p>
            <a:pPr lvl="1"/>
            <a:r>
              <a:rPr lang="hr-HR" dirty="0" smtClean="0"/>
              <a:t>Da li razliku primjećuju svi ili samo dio populacije</a:t>
            </a:r>
            <a:endParaRPr lang="hr-H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Triangle test</a:t>
            </a:r>
            <a:endParaRPr lang="hr-HR" dirty="0"/>
          </a:p>
        </p:txBody>
      </p:sp>
      <p:sp>
        <p:nvSpPr>
          <p:cNvPr id="3" name="Content Placeholder 2"/>
          <p:cNvSpPr>
            <a:spLocks noGrp="1"/>
          </p:cNvSpPr>
          <p:nvPr>
            <p:ph idx="1"/>
          </p:nvPr>
        </p:nvSpPr>
        <p:spPr/>
        <p:txBody>
          <a:bodyPr/>
          <a:lstStyle/>
          <a:p>
            <a:r>
              <a:rPr lang="hr-HR" dirty="0" smtClean="0"/>
              <a:t>Test koristimo kako bi odredili</a:t>
            </a:r>
            <a:r>
              <a:rPr lang="en-US" dirty="0" smtClean="0"/>
              <a:t/>
            </a:r>
            <a:br>
              <a:rPr lang="en-US" dirty="0" smtClean="0"/>
            </a:br>
            <a:r>
              <a:rPr lang="hr-HR" dirty="0" smtClean="0"/>
              <a:t>- da li se uzorci značajno razlikuju</a:t>
            </a:r>
            <a:r>
              <a:rPr lang="en-US" dirty="0" smtClean="0"/>
              <a:t/>
            </a:r>
            <a:br>
              <a:rPr lang="en-US" dirty="0" smtClean="0"/>
            </a:br>
            <a:r>
              <a:rPr lang="hr-HR" dirty="0" smtClean="0"/>
              <a:t>- </a:t>
            </a:r>
            <a:r>
              <a:rPr lang="hr-HR" dirty="0" smtClean="0"/>
              <a:t>da li su uzorci značajno slični</a:t>
            </a:r>
          </a:p>
          <a:p>
            <a:endParaRPr lang="hr-H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Priprema za test</a:t>
            </a:r>
            <a:endParaRPr lang="hr-HR" dirty="0"/>
          </a:p>
        </p:txBody>
      </p:sp>
      <p:sp>
        <p:nvSpPr>
          <p:cNvPr id="3" name="Content Placeholder 2"/>
          <p:cNvSpPr>
            <a:spLocks noGrp="1"/>
          </p:cNvSpPr>
          <p:nvPr>
            <p:ph idx="1"/>
          </p:nvPr>
        </p:nvSpPr>
        <p:spPr/>
        <p:txBody>
          <a:bodyPr>
            <a:normAutofit/>
          </a:bodyPr>
          <a:lstStyle/>
          <a:p>
            <a:r>
              <a:rPr lang="hr-HR" dirty="0" smtClean="0"/>
              <a:t>Uzorci su servirani na standardnoj temperaturi konzumacije</a:t>
            </a:r>
          </a:p>
          <a:p>
            <a:r>
              <a:rPr lang="hr-HR" dirty="0" smtClean="0"/>
              <a:t>Uzorci su u neprozirnoj </a:t>
            </a:r>
            <a:r>
              <a:rPr lang="hr-HR" dirty="0" smtClean="0"/>
              <a:t>čaši</a:t>
            </a:r>
            <a:endParaRPr lang="hr-HR" dirty="0" smtClean="0"/>
          </a:p>
          <a:p>
            <a:r>
              <a:rPr lang="hr-HR" dirty="0" smtClean="0"/>
              <a:t>Dogovoranje nije dozvoljeno</a:t>
            </a:r>
          </a:p>
          <a:p>
            <a:pPr lvl="1"/>
            <a:r>
              <a:rPr lang="hr-HR" dirty="0" smtClean="0"/>
              <a:t>Razgovor, promatranje  drugih sudionika, gestikulacija, prepisivanje</a:t>
            </a:r>
          </a:p>
          <a:p>
            <a:r>
              <a:rPr lang="hr-HR" dirty="0" smtClean="0"/>
              <a:t>bez filozofiranja, samo pijete pivo </a:t>
            </a:r>
            <a:r>
              <a:rPr lang="hr-HR" dirty="0" smtClean="0">
                <a:sym typeface="Wingdings" pitchFamily="2" charset="2"/>
              </a:rPr>
              <a:t></a:t>
            </a:r>
          </a:p>
          <a:p>
            <a:r>
              <a:rPr lang="hr-HR" dirty="0" smtClean="0">
                <a:hlinkClick r:id="rId2"/>
              </a:rPr>
              <a:t>http://bit.ly/testival29</a:t>
            </a:r>
            <a:endParaRPr lang="hr-H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Upute</a:t>
            </a:r>
            <a:endParaRPr lang="hr-HR" dirty="0"/>
          </a:p>
        </p:txBody>
      </p:sp>
      <p:sp>
        <p:nvSpPr>
          <p:cNvPr id="3" name="Content Placeholder 2"/>
          <p:cNvSpPr>
            <a:spLocks noGrp="1"/>
          </p:cNvSpPr>
          <p:nvPr>
            <p:ph idx="1"/>
          </p:nvPr>
        </p:nvSpPr>
        <p:spPr>
          <a:xfrm>
            <a:off x="457200" y="1600200"/>
            <a:ext cx="5257800" cy="4525963"/>
          </a:xfrm>
        </p:spPr>
        <p:txBody>
          <a:bodyPr>
            <a:normAutofit/>
          </a:bodyPr>
          <a:lstStyle/>
          <a:p>
            <a:r>
              <a:rPr lang="hr-HR" dirty="0" smtClean="0"/>
              <a:t>Kako ocjeniti uzorak: </a:t>
            </a:r>
            <a:endParaRPr lang="hr-HR" dirty="0" smtClean="0"/>
          </a:p>
          <a:p>
            <a:pPr>
              <a:buNone/>
            </a:pPr>
            <a:r>
              <a:rPr lang="hr-HR" dirty="0" smtClean="0"/>
              <a:t>	</a:t>
            </a:r>
            <a:r>
              <a:rPr lang="hr-HR" dirty="0" smtClean="0"/>
              <a:t>- kušajte redom A, B, C </a:t>
            </a:r>
          </a:p>
          <a:p>
            <a:pPr>
              <a:buNone/>
            </a:pPr>
            <a:r>
              <a:rPr lang="hr-HR" dirty="0" smtClean="0"/>
              <a:t>	</a:t>
            </a:r>
            <a:r>
              <a:rPr lang="hr-HR" dirty="0" smtClean="0"/>
              <a:t>- odlučite koji je drukčiji, unesite odgovor</a:t>
            </a:r>
            <a:endParaRPr lang="hr-HR" dirty="0" smtClean="0"/>
          </a:p>
          <a:p>
            <a:pPr>
              <a:buNone/>
            </a:pPr>
            <a:r>
              <a:rPr lang="hr-HR" dirty="0" smtClean="0"/>
              <a:t>	</a:t>
            </a:r>
            <a:r>
              <a:rPr lang="hr-HR" dirty="0" smtClean="0"/>
              <a:t>- u</a:t>
            </a:r>
            <a:r>
              <a:rPr lang="hr-HR" dirty="0" smtClean="0"/>
              <a:t>kupno ne duže od 1-2 min</a:t>
            </a:r>
          </a:p>
          <a:p>
            <a:pPr>
              <a:buNone/>
            </a:pPr>
            <a:r>
              <a:rPr lang="hr-HR" dirty="0" smtClean="0"/>
              <a:t>	</a:t>
            </a:r>
            <a:r>
              <a:rPr lang="hr-HR" dirty="0" smtClean="0"/>
              <a:t>- suzdržite se gestikulacije i komentiranja</a:t>
            </a:r>
            <a:endParaRPr lang="hr-HR" dirty="0" smtClean="0"/>
          </a:p>
          <a:p>
            <a:endParaRPr lang="hr-HR" dirty="0"/>
          </a:p>
        </p:txBody>
      </p:sp>
      <p:pic>
        <p:nvPicPr>
          <p:cNvPr id="4" name="Picture 3" descr="Be-quiet-shhh-shh-shhhh-silence-please-1.gif"/>
          <p:cNvPicPr>
            <a:picLocks noChangeAspect="1"/>
          </p:cNvPicPr>
          <p:nvPr/>
        </p:nvPicPr>
        <p:blipFill>
          <a:blip r:embed="rId3"/>
          <a:stretch>
            <a:fillRect/>
          </a:stretch>
        </p:blipFill>
        <p:spPr>
          <a:xfrm>
            <a:off x="5715000" y="1676400"/>
            <a:ext cx="3000375" cy="369276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2068</TotalTime>
  <Words>383</Words>
  <Application>Microsoft Office PowerPoint</Application>
  <PresentationFormat>On-screen Show (4:3)</PresentationFormat>
  <Paragraphs>76</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Lessons Learned in Beer Testing: A Taste-Driven Approach </vt:lpstr>
      <vt:lpstr>Sadržaj</vt:lpstr>
      <vt:lpstr>Mjerenja u pivarstvu (1/2)</vt:lpstr>
      <vt:lpstr>Slide 4</vt:lpstr>
      <vt:lpstr>Tipovi testiranja/ocjenjivanja</vt:lpstr>
      <vt:lpstr>Primjene senzorskih testova</vt:lpstr>
      <vt:lpstr>Triangle test</vt:lpstr>
      <vt:lpstr>Priprema za test</vt:lpstr>
      <vt:lpstr>Upute</vt:lpstr>
      <vt:lpstr>Zaključak</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Testiranje u pivarstvu</dc:title>
  <dc:creator>Marko Filipin</dc:creator>
  <cp:lastModifiedBy>Marko Filipin</cp:lastModifiedBy>
  <cp:revision>78</cp:revision>
  <dcterms:created xsi:type="dcterms:W3CDTF">2006-08-16T00:00:00Z</dcterms:created>
  <dcterms:modified xsi:type="dcterms:W3CDTF">2017-05-31T07:00:45Z</dcterms:modified>
</cp:coreProperties>
</file>