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5" r:id="rId6"/>
    <p:sldId id="262" r:id="rId7"/>
    <p:sldId id="261"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114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50BDE88-9396-8A43-BCAC-A496A7AA084A}"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165394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0BDE88-9396-8A43-BCAC-A496A7AA084A}"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1678020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0BDE88-9396-8A43-BCAC-A496A7AA084A}"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112662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A50BDE88-9396-8A43-BCAC-A496A7AA084A}"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50678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BDE88-9396-8A43-BCAC-A496A7AA084A}" type="datetimeFigureOut">
              <a:rPr lang="en-US" smtClean="0"/>
              <a:t>6/15/2015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26635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A50BDE88-9396-8A43-BCAC-A496A7AA084A}"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1393297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A50BDE88-9396-8A43-BCAC-A496A7AA084A}" type="datetimeFigureOut">
              <a:rPr lang="en-US" smtClean="0"/>
              <a:t>6/15/2015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1166167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0BDE88-9396-8A43-BCAC-A496A7AA084A}" type="datetimeFigureOut">
              <a:rPr lang="en-US" smtClean="0"/>
              <a:t>6/15/2015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530210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BDE88-9396-8A43-BCAC-A496A7AA084A}" type="datetimeFigureOut">
              <a:rPr lang="en-US" smtClean="0"/>
              <a:t>6/15/2015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20724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BDE88-9396-8A43-BCAC-A496A7AA084A}"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92720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BDE88-9396-8A43-BCAC-A496A7AA084A}" type="datetimeFigureOut">
              <a:rPr lang="en-US" smtClean="0"/>
              <a:t>6/15/2015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8AB1D-2512-D04A-A340-3B34117CD6EB}" type="slidenum">
              <a:rPr lang="en-US" smtClean="0"/>
              <a:t>‹#›</a:t>
            </a:fld>
            <a:endParaRPr lang="en-US"/>
          </a:p>
        </p:txBody>
      </p:sp>
    </p:spTree>
    <p:extLst>
      <p:ext uri="{BB962C8B-B14F-4D97-AF65-F5344CB8AC3E}">
        <p14:creationId xmlns:p14="http://schemas.microsoft.com/office/powerpoint/2010/main" val="92624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BDE88-9396-8A43-BCAC-A496A7AA084A}" type="datetimeFigureOut">
              <a:rPr lang="en-US" smtClean="0"/>
              <a:t>6/15/2015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8AB1D-2512-D04A-A340-3B34117CD6EB}" type="slidenum">
              <a:rPr lang="en-US" smtClean="0"/>
              <a:t>‹#›</a:t>
            </a:fld>
            <a:endParaRPr lang="en-US"/>
          </a:p>
        </p:txBody>
      </p:sp>
    </p:spTree>
    <p:extLst>
      <p:ext uri="{BB962C8B-B14F-4D97-AF65-F5344CB8AC3E}">
        <p14:creationId xmlns:p14="http://schemas.microsoft.com/office/powerpoint/2010/main" val="4532283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isco.com/go/flexpo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1867"/>
            <a:ext cx="7772400" cy="5892800"/>
          </a:xfrm>
        </p:spPr>
        <p:txBody>
          <a:bodyPr anchor="t">
            <a:normAutofit/>
          </a:bodyPr>
          <a:lstStyle/>
          <a:p>
            <a:pPr algn="l"/>
            <a:r>
              <a:rPr lang="en-US" sz="1400" b="1" dirty="0" smtClean="0">
                <a:latin typeface="+mn-lt"/>
              </a:rPr>
              <a:t>What is </a:t>
            </a:r>
            <a:r>
              <a:rPr lang="en-US" sz="1400" b="1" dirty="0" err="1" smtClean="0">
                <a:latin typeface="+mn-lt"/>
              </a:rPr>
              <a:t>Flexpod</a:t>
            </a:r>
            <a:r>
              <a:rPr lang="en-US" sz="1400" b="1" dirty="0" smtClean="0">
                <a:latin typeface="+mn-lt"/>
              </a:rPr>
              <a:t>?</a:t>
            </a:r>
            <a:r>
              <a:rPr lang="en-US" sz="1400" dirty="0" smtClean="0">
                <a:latin typeface="+mn-lt"/>
              </a:rPr>
              <a:t/>
            </a:r>
            <a:br>
              <a:rPr lang="en-US" sz="1400" dirty="0" smtClean="0">
                <a:latin typeface="+mn-lt"/>
              </a:rPr>
            </a:br>
            <a:r>
              <a:rPr lang="en-US" sz="1400" dirty="0" err="1" smtClean="0">
                <a:latin typeface="+mn-lt"/>
              </a:rPr>
              <a:t>Flexpod</a:t>
            </a:r>
            <a:r>
              <a:rPr lang="en-US" sz="1400" dirty="0" smtClean="0">
                <a:latin typeface="+mn-lt"/>
              </a:rPr>
              <a:t> is a reference architecture for server, storage and networking components that are pretested and validated to work together as an integrated infrastructure stack that is flexible and scalable</a:t>
            </a:r>
            <a:br>
              <a:rPr lang="en-US" sz="1400" dirty="0" smtClean="0">
                <a:latin typeface="+mn-lt"/>
              </a:rPr>
            </a:br>
            <a:r>
              <a:rPr lang="en-US" sz="1400" dirty="0" smtClean="0">
                <a:latin typeface="+mn-lt"/>
              </a:rPr>
              <a:t> </a:t>
            </a:r>
            <a:br>
              <a:rPr lang="en-US" sz="1400" dirty="0" smtClean="0">
                <a:latin typeface="+mn-lt"/>
              </a:rPr>
            </a:br>
            <a:r>
              <a:rPr lang="en-US" sz="1400" b="1" dirty="0" smtClean="0">
                <a:latin typeface="+mn-lt"/>
              </a:rPr>
              <a:t>What is it comprised of?</a:t>
            </a:r>
            <a:r>
              <a:rPr lang="en-US" sz="1400" dirty="0" smtClean="0">
                <a:latin typeface="+mn-lt"/>
              </a:rPr>
              <a:t/>
            </a:r>
            <a:br>
              <a:rPr lang="en-US" sz="1400" dirty="0" smtClean="0">
                <a:latin typeface="+mn-lt"/>
              </a:rPr>
            </a:br>
            <a:r>
              <a:rPr lang="en-US" sz="1400" dirty="0" err="1" smtClean="0">
                <a:latin typeface="+mn-lt"/>
              </a:rPr>
              <a:t>Flexpod</a:t>
            </a:r>
            <a:r>
              <a:rPr lang="en-US" sz="1400" dirty="0" smtClean="0">
                <a:latin typeface="+mn-lt"/>
              </a:rPr>
              <a:t> consist of </a:t>
            </a:r>
            <a:r>
              <a:rPr lang="en-US" sz="1400" dirty="0" err="1" smtClean="0">
                <a:latin typeface="+mn-lt"/>
              </a:rPr>
              <a:t>Vmware</a:t>
            </a:r>
            <a:r>
              <a:rPr lang="en-US" sz="1400" dirty="0" smtClean="0">
                <a:latin typeface="+mn-lt"/>
              </a:rPr>
              <a:t> (Hypervisor), Cisco (Networking &amp; Compute) and </a:t>
            </a:r>
            <a:br>
              <a:rPr lang="en-US" sz="1400" dirty="0" smtClean="0">
                <a:latin typeface="+mn-lt"/>
              </a:rPr>
            </a:br>
            <a:r>
              <a:rPr lang="en-US" sz="1400" dirty="0" smtClean="0">
                <a:latin typeface="+mn-lt"/>
              </a:rPr>
              <a:t>NetApp (Storage). The infrastructure is then built based on Cisco Validated Design </a:t>
            </a:r>
            <a:br>
              <a:rPr lang="en-US" sz="1400" dirty="0" smtClean="0">
                <a:latin typeface="+mn-lt"/>
              </a:rPr>
            </a:br>
            <a:r>
              <a:rPr lang="en-US" sz="1400" dirty="0" smtClean="0">
                <a:latin typeface="+mn-lt"/>
              </a:rPr>
              <a:t>(CVD) - </a:t>
            </a:r>
            <a:r>
              <a:rPr lang="en-AU" sz="1400" dirty="0">
                <a:hlinkClick r:id="rId2"/>
              </a:rPr>
              <a:t>www.cisco.com/go/flexpod</a:t>
            </a:r>
            <a:r>
              <a:rPr lang="en-AU" sz="1400" dirty="0"/>
              <a:t> </a:t>
            </a:r>
            <a:r>
              <a:rPr lang="en-US" sz="1400" dirty="0" smtClean="0">
                <a:latin typeface="+mn-lt"/>
              </a:rPr>
              <a:t/>
            </a:r>
            <a:br>
              <a:rPr lang="en-US" sz="1400" dirty="0" smtClean="0">
                <a:latin typeface="+mn-lt"/>
              </a:rPr>
            </a:br>
            <a:r>
              <a:rPr lang="en-US" sz="1400" dirty="0">
                <a:latin typeface="+mn-lt"/>
              </a:rPr>
              <a:t/>
            </a:r>
            <a:br>
              <a:rPr lang="en-US" sz="1400" dirty="0">
                <a:latin typeface="+mn-lt"/>
              </a:rPr>
            </a:br>
            <a:r>
              <a:rPr lang="en-US" sz="1400" b="1" dirty="0" smtClean="0">
                <a:latin typeface="+mn-lt"/>
              </a:rPr>
              <a:t>Types of </a:t>
            </a:r>
            <a:r>
              <a:rPr lang="en-US" sz="1400" b="1" dirty="0" err="1" smtClean="0">
                <a:latin typeface="+mn-lt"/>
              </a:rPr>
              <a:t>Flexpod</a:t>
            </a:r>
            <a:r>
              <a:rPr lang="en-US" sz="1400" b="1" dirty="0" smtClean="0">
                <a:latin typeface="+mn-lt"/>
              </a:rPr>
              <a:t>:</a:t>
            </a:r>
            <a:r>
              <a:rPr lang="en-US" sz="1400" dirty="0" smtClean="0">
                <a:latin typeface="+mn-lt"/>
              </a:rPr>
              <a:t/>
            </a:r>
            <a:br>
              <a:rPr lang="en-US" sz="1400" dirty="0" smtClean="0">
                <a:latin typeface="+mn-lt"/>
              </a:rPr>
            </a:br>
            <a:r>
              <a:rPr lang="en-US" sz="1400" dirty="0" smtClean="0">
                <a:latin typeface="+mn-lt"/>
              </a:rPr>
              <a:t>Datacenter – Suited to enterprise Private Cloud  as well as Software-Defined Data </a:t>
            </a:r>
            <a:br>
              <a:rPr lang="en-US" sz="1400" dirty="0" smtClean="0">
                <a:latin typeface="+mn-lt"/>
              </a:rPr>
            </a:br>
            <a:r>
              <a:rPr lang="en-US" sz="1400" dirty="0" smtClean="0">
                <a:latin typeface="+mn-lt"/>
              </a:rPr>
              <a:t>Center, secure multi-tenancy, databases, VDI and scale out storage</a:t>
            </a:r>
            <a:br>
              <a:rPr lang="en-US" sz="1400" dirty="0" smtClean="0">
                <a:latin typeface="+mn-lt"/>
              </a:rPr>
            </a:br>
            <a:r>
              <a:rPr lang="en-US" sz="1400" dirty="0" smtClean="0">
                <a:latin typeface="+mn-lt"/>
              </a:rPr>
              <a:t>Select – Suited to dedicated high-performance workloads </a:t>
            </a:r>
            <a:r>
              <a:rPr lang="en-US" sz="1400" dirty="0" smtClean="0"/>
              <a:t>such as Hadoop </a:t>
            </a:r>
            <a:r>
              <a:rPr lang="en-US" sz="1400" dirty="0"/>
              <a:t>and </a:t>
            </a:r>
            <a:r>
              <a:rPr lang="en-US" sz="1400" dirty="0" smtClean="0"/>
              <a:t/>
            </a:r>
            <a:br>
              <a:rPr lang="en-US" sz="1400" dirty="0" smtClean="0"/>
            </a:br>
            <a:r>
              <a:rPr lang="en-US" sz="1400" dirty="0" smtClean="0"/>
              <a:t>Oracle </a:t>
            </a:r>
            <a:r>
              <a:rPr lang="en-US" sz="1400" dirty="0"/>
              <a:t>RAC</a:t>
            </a:r>
            <a:br>
              <a:rPr lang="en-US" sz="1400" dirty="0"/>
            </a:br>
            <a:r>
              <a:rPr lang="en-US" sz="1400" dirty="0" smtClean="0">
                <a:latin typeface="+mn-lt"/>
              </a:rPr>
              <a:t>Express – Suited to small and medium-sized businesses to deliver a single, </a:t>
            </a:r>
            <a:br>
              <a:rPr lang="en-US" sz="1400" dirty="0" smtClean="0">
                <a:latin typeface="+mn-lt"/>
              </a:rPr>
            </a:br>
            <a:r>
              <a:rPr lang="en-US" sz="1400" dirty="0" smtClean="0">
                <a:latin typeface="+mn-lt"/>
              </a:rPr>
              <a:t>convenient, converged infrastructure platform.   </a:t>
            </a:r>
            <a:br>
              <a:rPr lang="en-US" sz="1400" dirty="0" smtClean="0">
                <a:latin typeface="+mn-lt"/>
              </a:rPr>
            </a:br>
            <a:endParaRPr lang="en-US" sz="1400" dirty="0">
              <a:latin typeface="+mn-lt"/>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9460" y="1207770"/>
            <a:ext cx="1502093" cy="277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Pi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919" y="4076700"/>
            <a:ext cx="5813425" cy="2526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608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5600"/>
            <a:ext cx="8229600" cy="5770563"/>
          </a:xfrm>
        </p:spPr>
        <p:txBody>
          <a:bodyPr>
            <a:normAutofit/>
          </a:bodyPr>
          <a:lstStyle/>
          <a:p>
            <a:pPr marL="0" indent="0">
              <a:buNone/>
            </a:pPr>
            <a:r>
              <a:rPr lang="en-US" sz="1600" b="1" dirty="0" smtClean="0"/>
              <a:t>Benefits of </a:t>
            </a:r>
            <a:r>
              <a:rPr lang="en-US" sz="1600" b="1" dirty="0" err="1" smtClean="0"/>
              <a:t>Flexpod</a:t>
            </a:r>
            <a:r>
              <a:rPr lang="en-US" sz="1600" b="1" dirty="0" smtClean="0"/>
              <a:t> Infrastructure</a:t>
            </a:r>
          </a:p>
          <a:p>
            <a:r>
              <a:rPr lang="en-US" sz="1600" dirty="0" smtClean="0"/>
              <a:t>Unified System</a:t>
            </a:r>
          </a:p>
          <a:p>
            <a:pPr lvl="1"/>
            <a:r>
              <a:rPr lang="en-US" sz="1200" dirty="0" smtClean="0"/>
              <a:t>Simplified Setup</a:t>
            </a:r>
          </a:p>
          <a:p>
            <a:pPr lvl="1"/>
            <a:r>
              <a:rPr lang="en-US" sz="1200" dirty="0" smtClean="0"/>
              <a:t>Increased Control</a:t>
            </a:r>
          </a:p>
          <a:p>
            <a:pPr lvl="1"/>
            <a:r>
              <a:rPr lang="en-US" sz="1200" dirty="0" smtClean="0"/>
              <a:t>Support for multiple protocols (NFS/iSCSI/FC/</a:t>
            </a:r>
            <a:r>
              <a:rPr lang="en-US" sz="1200" dirty="0" err="1" smtClean="0"/>
              <a:t>FCoE</a:t>
            </a:r>
            <a:r>
              <a:rPr lang="en-US" sz="1200" dirty="0" smtClean="0"/>
              <a:t>) on converged fabric</a:t>
            </a:r>
          </a:p>
          <a:p>
            <a:r>
              <a:rPr lang="en-US" sz="1600" dirty="0" smtClean="0"/>
              <a:t>Single point for Management</a:t>
            </a:r>
          </a:p>
          <a:p>
            <a:pPr lvl="1"/>
            <a:r>
              <a:rPr lang="en-US" sz="1200" dirty="0" smtClean="0"/>
              <a:t>Higher Productivity</a:t>
            </a:r>
          </a:p>
          <a:p>
            <a:pPr lvl="1"/>
            <a:r>
              <a:rPr lang="en-US" sz="1200" dirty="0" smtClean="0"/>
              <a:t>Abstraction of bare metal server elements</a:t>
            </a:r>
          </a:p>
          <a:p>
            <a:pPr lvl="1"/>
            <a:r>
              <a:rPr lang="en-US" sz="1200" dirty="0" smtClean="0"/>
              <a:t>Policy-based automation &amp; Service Profiles</a:t>
            </a:r>
          </a:p>
          <a:p>
            <a:pPr lvl="1"/>
            <a:r>
              <a:rPr lang="en-US" sz="1200" dirty="0" smtClean="0"/>
              <a:t>Fewer errors (configuration drift)</a:t>
            </a:r>
          </a:p>
          <a:p>
            <a:r>
              <a:rPr lang="en-US" sz="1600" dirty="0" smtClean="0"/>
              <a:t>Highly Efficient</a:t>
            </a:r>
          </a:p>
          <a:p>
            <a:pPr lvl="1"/>
            <a:r>
              <a:rPr lang="en-US" sz="1200" dirty="0" smtClean="0"/>
              <a:t>Increased Workload agility</a:t>
            </a:r>
          </a:p>
          <a:p>
            <a:pPr lvl="1"/>
            <a:r>
              <a:rPr lang="en-US" sz="1200" dirty="0" smtClean="0"/>
              <a:t>Self Integrating components</a:t>
            </a:r>
          </a:p>
          <a:p>
            <a:pPr lvl="1"/>
            <a:r>
              <a:rPr lang="en-US" sz="1200" dirty="0" smtClean="0"/>
              <a:t>Higher reliability with no single point of failure</a:t>
            </a:r>
          </a:p>
          <a:p>
            <a:pPr lvl="1"/>
            <a:r>
              <a:rPr lang="en-US" sz="1200" dirty="0" smtClean="0"/>
              <a:t>Simplified setup</a:t>
            </a:r>
          </a:p>
          <a:p>
            <a:pPr lvl="1"/>
            <a:r>
              <a:rPr lang="en-US" sz="1200" dirty="0" smtClean="0"/>
              <a:t>Higher asset </a:t>
            </a:r>
            <a:r>
              <a:rPr lang="en-US" sz="1200" dirty="0" err="1" smtClean="0"/>
              <a:t>utilisation</a:t>
            </a:r>
            <a:endParaRPr lang="en-US" sz="1200" dirty="0" smtClean="0"/>
          </a:p>
          <a:p>
            <a:pPr lvl="1"/>
            <a:r>
              <a:rPr lang="en-US" sz="1200" dirty="0" smtClean="0"/>
              <a:t>Higher application performance</a:t>
            </a:r>
          </a:p>
          <a:p>
            <a:r>
              <a:rPr lang="en-US" sz="1600" dirty="0" smtClean="0"/>
              <a:t>Scalable</a:t>
            </a:r>
          </a:p>
          <a:p>
            <a:pPr lvl="1"/>
            <a:r>
              <a:rPr lang="en-US" sz="1200" dirty="0" smtClean="0"/>
              <a:t>More workloads with less gear</a:t>
            </a:r>
          </a:p>
          <a:p>
            <a:pPr lvl="1"/>
            <a:r>
              <a:rPr lang="en-US" sz="1200" dirty="0" smtClean="0"/>
              <a:t>Scalability without complexity</a:t>
            </a:r>
          </a:p>
          <a:p>
            <a:pPr lvl="1"/>
            <a:r>
              <a:rPr lang="en-US" sz="1200" dirty="0"/>
              <a:t>E</a:t>
            </a:r>
            <a:r>
              <a:rPr lang="en-US" sz="1200" dirty="0" smtClean="0"/>
              <a:t>ach individual component can be scaled in isolation</a:t>
            </a:r>
          </a:p>
          <a:p>
            <a:r>
              <a:rPr lang="en-US" sz="1600" dirty="0" smtClean="0"/>
              <a:t>Multi-Tenant</a:t>
            </a:r>
          </a:p>
          <a:p>
            <a:pPr lvl="1"/>
            <a:r>
              <a:rPr lang="en-US" sz="1200" dirty="0" smtClean="0"/>
              <a:t>Network segregation for multi-tenant hosting</a:t>
            </a:r>
          </a:p>
          <a:p>
            <a:pPr lvl="1"/>
            <a:r>
              <a:rPr lang="en-US" sz="1200" dirty="0" smtClean="0"/>
              <a:t>Isolation of resources into virtual data centers</a:t>
            </a:r>
          </a:p>
          <a:p>
            <a:pPr marL="457200" lvl="1" indent="0">
              <a:buNone/>
            </a:pPr>
            <a:endParaRPr lang="en-US" sz="1200" dirty="0" smtClean="0"/>
          </a:p>
        </p:txBody>
      </p:sp>
      <p:pic>
        <p:nvPicPr>
          <p:cNvPr id="2052" name="Picture 4"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7795" y="560387"/>
            <a:ext cx="1771650" cy="538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65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5760"/>
            <a:ext cx="8229600" cy="5760403"/>
          </a:xfrm>
        </p:spPr>
        <p:txBody>
          <a:bodyPr>
            <a:normAutofit lnSpcReduction="10000"/>
          </a:bodyPr>
          <a:lstStyle/>
          <a:p>
            <a:pPr marL="0" indent="0">
              <a:buNone/>
            </a:pPr>
            <a:r>
              <a:rPr lang="en-AU" sz="1600" b="1" dirty="0" smtClean="0"/>
              <a:t>Converged Infrastructure</a:t>
            </a:r>
          </a:p>
          <a:p>
            <a:pPr marL="0" indent="0">
              <a:buNone/>
            </a:pPr>
            <a:r>
              <a:rPr lang="en-AU" sz="1600" dirty="0" smtClean="0"/>
              <a:t>Converged infrastructure came about due to the complexities of multiple vendor products being put together which added IT complexity and administration headaches</a:t>
            </a:r>
          </a:p>
          <a:p>
            <a:pPr marL="0" indent="0">
              <a:buNone/>
            </a:pPr>
            <a:endParaRPr lang="en-AU" sz="1600" dirty="0" smtClean="0"/>
          </a:p>
          <a:p>
            <a:pPr marL="0" indent="0">
              <a:buNone/>
            </a:pPr>
            <a:r>
              <a:rPr lang="en-AU" sz="1600" dirty="0" smtClean="0"/>
              <a:t>Converged Infrastructure combines networking, compute and storage resources into one architectural package</a:t>
            </a:r>
          </a:p>
          <a:p>
            <a:pPr marL="0" indent="0">
              <a:buNone/>
            </a:pPr>
            <a:endParaRPr lang="en-AU" sz="1600" dirty="0" smtClean="0"/>
          </a:p>
          <a:p>
            <a:pPr marL="0" indent="0">
              <a:buNone/>
            </a:pPr>
            <a:r>
              <a:rPr lang="en-AU" sz="1600" dirty="0" smtClean="0"/>
              <a:t>CI increases manageability, decrease time</a:t>
            </a:r>
          </a:p>
          <a:p>
            <a:pPr marL="0" indent="0">
              <a:buNone/>
            </a:pPr>
            <a:r>
              <a:rPr lang="en-AU" sz="1600" dirty="0" smtClean="0"/>
              <a:t>to deployment, cuts storage costs and </a:t>
            </a:r>
          </a:p>
          <a:p>
            <a:pPr marL="0" indent="0">
              <a:buNone/>
            </a:pPr>
            <a:r>
              <a:rPr lang="en-AU" sz="1600" dirty="0" smtClean="0"/>
              <a:t>reduced power consumption. </a:t>
            </a:r>
          </a:p>
          <a:p>
            <a:pPr marL="0" indent="0">
              <a:buNone/>
            </a:pPr>
            <a:endParaRPr lang="en-AU" sz="1600" dirty="0" smtClean="0"/>
          </a:p>
          <a:p>
            <a:pPr marL="0" indent="0">
              <a:buNone/>
            </a:pPr>
            <a:r>
              <a:rPr lang="en-AU" sz="1600" dirty="0" err="1" smtClean="0"/>
              <a:t>Flexpod</a:t>
            </a:r>
            <a:r>
              <a:rPr lang="en-AU" sz="1600" dirty="0" smtClean="0"/>
              <a:t> is just one flavour of converged </a:t>
            </a:r>
          </a:p>
          <a:p>
            <a:pPr marL="0" indent="0">
              <a:buNone/>
            </a:pPr>
            <a:r>
              <a:rPr lang="en-AU" sz="1600" dirty="0" smtClean="0"/>
              <a:t>infrastructure. Others include VCE </a:t>
            </a:r>
            <a:r>
              <a:rPr lang="en-AU" sz="1600" dirty="0" err="1" smtClean="0"/>
              <a:t>Vblock</a:t>
            </a:r>
            <a:r>
              <a:rPr lang="en-AU" sz="1600" dirty="0" smtClean="0"/>
              <a:t>,</a:t>
            </a:r>
          </a:p>
          <a:p>
            <a:pPr marL="0" indent="0">
              <a:buNone/>
            </a:pPr>
            <a:r>
              <a:rPr lang="en-AU" sz="1600" dirty="0" smtClean="0"/>
              <a:t>IBM </a:t>
            </a:r>
            <a:r>
              <a:rPr lang="en-AU" sz="1600" dirty="0" err="1" smtClean="0"/>
              <a:t>VersaStack</a:t>
            </a:r>
            <a:r>
              <a:rPr lang="en-AU" sz="1600" dirty="0" smtClean="0"/>
              <a:t>, Nimble </a:t>
            </a:r>
            <a:r>
              <a:rPr lang="en-AU" sz="1600" dirty="0" err="1" smtClean="0"/>
              <a:t>SmartStack</a:t>
            </a:r>
            <a:r>
              <a:rPr lang="en-AU" sz="1600" dirty="0"/>
              <a:t> </a:t>
            </a:r>
            <a:r>
              <a:rPr lang="en-AU" sz="1600" dirty="0" smtClean="0"/>
              <a:t>and </a:t>
            </a:r>
          </a:p>
          <a:p>
            <a:pPr marL="0" indent="0">
              <a:buNone/>
            </a:pPr>
            <a:r>
              <a:rPr lang="en-AU" sz="1600" dirty="0" smtClean="0"/>
              <a:t>Hitachi UCP</a:t>
            </a:r>
          </a:p>
          <a:p>
            <a:pPr marL="0" indent="0">
              <a:buNone/>
            </a:pPr>
            <a:endParaRPr lang="en-AU" sz="1600" dirty="0" smtClean="0"/>
          </a:p>
          <a:p>
            <a:pPr marL="0" indent="0">
              <a:buNone/>
            </a:pPr>
            <a:r>
              <a:rPr lang="en-AU" sz="1600" dirty="0" smtClean="0"/>
              <a:t>The next generation of Converged </a:t>
            </a:r>
          </a:p>
          <a:p>
            <a:pPr marL="0" indent="0">
              <a:buNone/>
            </a:pPr>
            <a:r>
              <a:rPr lang="en-AU" sz="1600" dirty="0" smtClean="0"/>
              <a:t>Infrastructure is Hyper-Converged </a:t>
            </a:r>
          </a:p>
          <a:p>
            <a:pPr marL="0" indent="0">
              <a:buNone/>
            </a:pPr>
            <a:r>
              <a:rPr lang="en-AU" sz="1600" dirty="0" smtClean="0"/>
              <a:t>Infrastructure which brings the storage </a:t>
            </a:r>
          </a:p>
          <a:p>
            <a:pPr marL="0" indent="0">
              <a:buNone/>
            </a:pPr>
            <a:r>
              <a:rPr lang="en-AU" sz="1600" dirty="0" smtClean="0"/>
              <a:t>closer to the compute layer for faster </a:t>
            </a:r>
          </a:p>
          <a:p>
            <a:pPr marL="0" indent="0">
              <a:buNone/>
            </a:pPr>
            <a:r>
              <a:rPr lang="en-AU" sz="1600" dirty="0" smtClean="0"/>
              <a:t>performance from local storage</a:t>
            </a:r>
          </a:p>
          <a:p>
            <a:pPr marL="0" indent="0">
              <a:buNone/>
            </a:pPr>
            <a:endParaRPr lang="en-AU"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1930" y="1730693"/>
            <a:ext cx="4572000" cy="3876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022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7180"/>
            <a:ext cx="8229600" cy="5828983"/>
          </a:xfrm>
        </p:spPr>
        <p:txBody>
          <a:bodyPr>
            <a:normAutofit/>
          </a:bodyPr>
          <a:lstStyle/>
          <a:p>
            <a:pPr marL="0" indent="0">
              <a:buNone/>
            </a:pPr>
            <a:r>
              <a:rPr lang="en-AU" sz="1600" b="1" dirty="0" smtClean="0"/>
              <a:t>What is a </a:t>
            </a:r>
            <a:r>
              <a:rPr lang="en-AU" sz="1600" b="1" dirty="0" err="1" smtClean="0"/>
              <a:t>Metrocluster</a:t>
            </a:r>
            <a:r>
              <a:rPr lang="en-AU" sz="1600" b="1" dirty="0" smtClean="0"/>
              <a:t>?</a:t>
            </a:r>
          </a:p>
          <a:p>
            <a:r>
              <a:rPr lang="en-AU" sz="1600" dirty="0" smtClean="0"/>
              <a:t>A </a:t>
            </a:r>
            <a:r>
              <a:rPr lang="en-AU" sz="1600" dirty="0" err="1"/>
              <a:t>MetroCluster</a:t>
            </a:r>
            <a:r>
              <a:rPr lang="en-AU" sz="1600" dirty="0"/>
              <a:t> configuration consists of two NetApp FAS controllers, each residing in the same </a:t>
            </a:r>
            <a:r>
              <a:rPr lang="en-AU" sz="1600" dirty="0" err="1"/>
              <a:t>datacenter</a:t>
            </a:r>
            <a:r>
              <a:rPr lang="en-AU" sz="1600" dirty="0"/>
              <a:t> or two different physical locations, clustered together.</a:t>
            </a:r>
            <a:endParaRPr lang="en-AU" sz="1600" dirty="0" smtClean="0"/>
          </a:p>
          <a:p>
            <a:r>
              <a:rPr lang="en-AU" sz="1600" dirty="0" smtClean="0"/>
              <a:t>A Stretched </a:t>
            </a:r>
            <a:r>
              <a:rPr lang="en-AU" sz="1600" dirty="0" err="1" smtClean="0"/>
              <a:t>MetroCluster</a:t>
            </a:r>
            <a:r>
              <a:rPr lang="en-AU" sz="1600" dirty="0" smtClean="0"/>
              <a:t> has a range of 500m, a Fabric </a:t>
            </a:r>
            <a:r>
              <a:rPr lang="en-AU" sz="1600" dirty="0" err="1" smtClean="0"/>
              <a:t>MetroCluster</a:t>
            </a:r>
            <a:r>
              <a:rPr lang="en-AU" sz="1600" dirty="0" smtClean="0"/>
              <a:t> can stretch up to 100km. Both run on Fibre Channel only.</a:t>
            </a:r>
          </a:p>
          <a:p>
            <a:r>
              <a:rPr lang="en-AU" sz="1600" dirty="0" smtClean="0"/>
              <a:t>Instead of replicating writes from one site to another at the volume level </a:t>
            </a:r>
            <a:r>
              <a:rPr lang="en-AU" sz="1600" dirty="0" err="1" smtClean="0"/>
              <a:t>MetroCluster</a:t>
            </a:r>
            <a:r>
              <a:rPr lang="en-AU" sz="1600" dirty="0" smtClean="0"/>
              <a:t> replicates at the </a:t>
            </a:r>
            <a:r>
              <a:rPr lang="en-AU" sz="1600" dirty="0" err="1" smtClean="0"/>
              <a:t>aggregrate</a:t>
            </a:r>
            <a:r>
              <a:rPr lang="en-AU" sz="1600" dirty="0" smtClean="0"/>
              <a:t> level. </a:t>
            </a:r>
            <a:r>
              <a:rPr lang="en-AU" sz="1600" dirty="0" err="1" smtClean="0"/>
              <a:t>SyncMirror</a:t>
            </a:r>
            <a:r>
              <a:rPr lang="en-AU" sz="1600" dirty="0" smtClean="0"/>
              <a:t> is used to ensure mirroring using </a:t>
            </a:r>
            <a:r>
              <a:rPr lang="en-AU" sz="1600" dirty="0" err="1" smtClean="0"/>
              <a:t>plexes</a:t>
            </a:r>
            <a:r>
              <a:rPr lang="en-AU" sz="1600" dirty="0" smtClean="0"/>
              <a:t> to mirror the </a:t>
            </a:r>
            <a:r>
              <a:rPr lang="en-AU" sz="1600" dirty="0" err="1" smtClean="0"/>
              <a:t>aggregrate</a:t>
            </a:r>
            <a:endParaRPr lang="en-AU" sz="1600" dirty="0" smtClean="0"/>
          </a:p>
          <a:p>
            <a:r>
              <a:rPr lang="en-AU" sz="1600" dirty="0" err="1" smtClean="0"/>
              <a:t>MetroCluster</a:t>
            </a:r>
            <a:r>
              <a:rPr lang="en-AU" sz="1600" dirty="0" smtClean="0"/>
              <a:t> allows for synchronous writes on both sites and only once the write request is written on both side can it be committed</a:t>
            </a:r>
          </a:p>
          <a:p>
            <a:endParaRPr lang="en-AU" sz="16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48" y="3077688"/>
            <a:ext cx="6257925" cy="351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47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7650"/>
            <a:ext cx="8229600" cy="5878513"/>
          </a:xfrm>
        </p:spPr>
        <p:txBody>
          <a:bodyPr/>
          <a:lstStyle/>
          <a:p>
            <a:pPr marL="0" indent="0">
              <a:buNone/>
            </a:pPr>
            <a:r>
              <a:rPr lang="en-AU" sz="1600" b="1" dirty="0" err="1" smtClean="0"/>
              <a:t>MetroCluster</a:t>
            </a:r>
            <a:r>
              <a:rPr lang="en-AU" sz="1600" b="1" dirty="0" smtClean="0"/>
              <a:t> benefits:</a:t>
            </a:r>
          </a:p>
          <a:p>
            <a:r>
              <a:rPr lang="en-AU" sz="1600" dirty="0" err="1" smtClean="0"/>
              <a:t>Metrocluster</a:t>
            </a:r>
            <a:r>
              <a:rPr lang="en-AU" sz="1600" dirty="0" smtClean="0"/>
              <a:t> can handle a number of failure scenarios as it has no single point of failure such as: Disk, disk shelves, disk loop, SAN Switches, ISLs, cables, interconnects or controller head</a:t>
            </a:r>
          </a:p>
          <a:p>
            <a:r>
              <a:rPr lang="en-AU" sz="1600" dirty="0" smtClean="0"/>
              <a:t>Zero unplanned downtime through transparent failover</a:t>
            </a:r>
          </a:p>
          <a:p>
            <a:r>
              <a:rPr lang="en-AU" sz="1600" dirty="0" smtClean="0"/>
              <a:t>Zero planned downtime through </a:t>
            </a:r>
            <a:r>
              <a:rPr lang="en-AU" sz="1600" dirty="0" err="1" smtClean="0"/>
              <a:t>nondisruptive</a:t>
            </a:r>
            <a:r>
              <a:rPr lang="en-AU" sz="1600" dirty="0" smtClean="0"/>
              <a:t> upgrades (we’ll see ;-))</a:t>
            </a:r>
          </a:p>
          <a:p>
            <a:r>
              <a:rPr lang="en-AU" sz="1600" dirty="0" smtClean="0"/>
              <a:t>Failover to DR site within minutes after site-wide failure </a:t>
            </a:r>
          </a:p>
          <a:p>
            <a:pPr marL="0" indent="0">
              <a:buNone/>
            </a:pPr>
            <a:endParaRPr lang="en-AU" sz="16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4" y="2081420"/>
            <a:ext cx="7324726" cy="47407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340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995" y="418445"/>
            <a:ext cx="8138160" cy="2616101"/>
          </a:xfrm>
          <a:prstGeom prst="rect">
            <a:avLst/>
          </a:prstGeom>
          <a:noFill/>
        </p:spPr>
        <p:txBody>
          <a:bodyPr wrap="square" rtlCol="0">
            <a:spAutoFit/>
          </a:bodyPr>
          <a:lstStyle/>
          <a:p>
            <a:r>
              <a:rPr lang="en-AU" sz="1600" b="1" dirty="0" smtClean="0"/>
              <a:t>VMware vSphere Metro Storage cluster</a:t>
            </a:r>
          </a:p>
          <a:p>
            <a:pPr marL="285750" indent="-285750">
              <a:buFont typeface="Arial" panose="020B0604020202020204" pitchFamily="34" charset="0"/>
              <a:buChar char="•"/>
            </a:pPr>
            <a:r>
              <a:rPr lang="en-AU" sz="1600" dirty="0"/>
              <a:t>VMware vSphere Metro Storage </a:t>
            </a:r>
            <a:r>
              <a:rPr lang="en-AU" sz="1600" dirty="0" smtClean="0"/>
              <a:t>cluster is designed to leverage the benefits of highly available clusters across geographically dispersed locations</a:t>
            </a:r>
          </a:p>
          <a:p>
            <a:pPr marL="285750" indent="-285750">
              <a:buFont typeface="Arial" panose="020B0604020202020204" pitchFamily="34" charset="0"/>
              <a:buChar char="•"/>
            </a:pPr>
            <a:r>
              <a:rPr lang="en-AU" sz="1600" dirty="0" smtClean="0"/>
              <a:t>On </a:t>
            </a:r>
            <a:r>
              <a:rPr lang="en-AU" sz="1600" dirty="0" err="1" smtClean="0"/>
              <a:t>vCenter</a:t>
            </a:r>
            <a:r>
              <a:rPr lang="en-AU" sz="1600" dirty="0" smtClean="0"/>
              <a:t> HA cluster is used between two sites and allows the use of features such as </a:t>
            </a:r>
            <a:r>
              <a:rPr lang="en-AU" sz="1600" dirty="0" err="1" smtClean="0"/>
              <a:t>vMotion</a:t>
            </a:r>
            <a:r>
              <a:rPr lang="en-AU" sz="1600" dirty="0" smtClean="0"/>
              <a:t> and </a:t>
            </a:r>
            <a:r>
              <a:rPr lang="en-AU" sz="1600" dirty="0" err="1" smtClean="0"/>
              <a:t>svMotion</a:t>
            </a:r>
            <a:r>
              <a:rPr lang="en-AU" sz="1600" dirty="0" smtClean="0"/>
              <a:t> to migrate VMs between the sites</a:t>
            </a:r>
          </a:p>
          <a:p>
            <a:pPr marL="285750" indent="-285750">
              <a:buFont typeface="Arial" panose="020B0604020202020204" pitchFamily="34" charset="0"/>
              <a:buChar char="•"/>
            </a:pPr>
            <a:r>
              <a:rPr lang="en-AU" sz="1600" dirty="0" smtClean="0"/>
              <a:t>It provides the ability to load balance across both sites and provides enhanced downtime avoidance</a:t>
            </a:r>
          </a:p>
          <a:p>
            <a:pPr marL="285750" indent="-285750">
              <a:buFont typeface="Arial" panose="020B0604020202020204" pitchFamily="34" charset="0"/>
              <a:buChar char="•"/>
            </a:pPr>
            <a:r>
              <a:rPr lang="en-AU" sz="1600" dirty="0" smtClean="0"/>
              <a:t>DRS rules can be used to tie particular VMs to a site, if needed</a:t>
            </a:r>
          </a:p>
          <a:p>
            <a:endParaRPr lang="en-AU" dirty="0"/>
          </a:p>
          <a:p>
            <a:endParaRPr lang="en-AU" dirty="0"/>
          </a:p>
        </p:txBody>
      </p:sp>
      <p:pic>
        <p:nvPicPr>
          <p:cNvPr id="3076" name="Picture 4" descr="http://www.cisco.com/c/dam/en/us/td/docs/unified_computing/ucs/UCS_CVDs/esxi51_n7k_metrocluster.fm/_jcr_content/renditions/esxi51_n7k_metrocluster-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49" y="2562225"/>
            <a:ext cx="5267325"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3806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0110" y="259735"/>
            <a:ext cx="7989570" cy="2462213"/>
          </a:xfrm>
          <a:prstGeom prst="rect">
            <a:avLst/>
          </a:prstGeom>
          <a:noFill/>
        </p:spPr>
        <p:txBody>
          <a:bodyPr wrap="square" rtlCol="0">
            <a:spAutoFit/>
          </a:bodyPr>
          <a:lstStyle/>
          <a:p>
            <a:r>
              <a:rPr lang="en-AU" sz="1400" b="1" dirty="0" smtClean="0"/>
              <a:t>Fabric </a:t>
            </a:r>
            <a:r>
              <a:rPr lang="en-AU" sz="1400" b="1" dirty="0" err="1" smtClean="0"/>
              <a:t>Metrocluster</a:t>
            </a:r>
            <a:r>
              <a:rPr lang="en-AU" sz="1400" b="1" dirty="0" smtClean="0"/>
              <a:t> with OTV</a:t>
            </a:r>
          </a:p>
          <a:p>
            <a:endParaRPr lang="en-AU" sz="1400" dirty="0"/>
          </a:p>
          <a:p>
            <a:pPr marL="285750" indent="-285750">
              <a:buFont typeface="Arial" panose="020B0604020202020204" pitchFamily="34" charset="0"/>
              <a:buChar char="•"/>
            </a:pPr>
            <a:r>
              <a:rPr lang="en-AU" sz="1400" dirty="0" smtClean="0"/>
              <a:t>OTV is required to allow the VMs to be able to </a:t>
            </a:r>
            <a:r>
              <a:rPr lang="en-AU" sz="1400" dirty="0" err="1" smtClean="0"/>
              <a:t>vMotion</a:t>
            </a:r>
            <a:r>
              <a:rPr lang="en-AU" sz="1400" dirty="0" smtClean="0"/>
              <a:t> between sites  (only runs on Layer 2 communication)</a:t>
            </a:r>
          </a:p>
          <a:p>
            <a:pPr marL="285750" indent="-285750">
              <a:buFont typeface="Arial" panose="020B0604020202020204" pitchFamily="34" charset="0"/>
              <a:buChar char="•"/>
            </a:pPr>
            <a:r>
              <a:rPr lang="en-AU" sz="1400" dirty="0" smtClean="0"/>
              <a:t>Without OTV the sites could not communicate outside of their own boundary and HA would not be possible within vSphere</a:t>
            </a:r>
          </a:p>
          <a:p>
            <a:pPr marL="285750" indent="-285750">
              <a:buFont typeface="Arial" panose="020B0604020202020204" pitchFamily="34" charset="0"/>
              <a:buChar char="•"/>
            </a:pPr>
            <a:r>
              <a:rPr lang="en-AU" sz="1400" dirty="0" smtClean="0"/>
              <a:t>vSphere </a:t>
            </a:r>
            <a:r>
              <a:rPr lang="en-AU" sz="1400" dirty="0"/>
              <a:t>MSC utilises OTV to route L2 over L3 communication so both sites can communicate </a:t>
            </a:r>
            <a:r>
              <a:rPr lang="en-AU" sz="1400" dirty="0" smtClean="0"/>
              <a:t>successfully</a:t>
            </a:r>
          </a:p>
          <a:p>
            <a:pPr marL="285750" indent="-285750">
              <a:buFont typeface="Arial" panose="020B0604020202020204" pitchFamily="34" charset="0"/>
              <a:buChar char="•"/>
            </a:pPr>
            <a:r>
              <a:rPr lang="en-AU" sz="1400" dirty="0" smtClean="0"/>
              <a:t>Each Nexus 7k has its own OTV VDC (Virtual Data </a:t>
            </a:r>
            <a:r>
              <a:rPr lang="en-AU" sz="1400" dirty="0" err="1" smtClean="0"/>
              <a:t>Center</a:t>
            </a:r>
            <a:r>
              <a:rPr lang="en-AU" sz="1400" dirty="0" smtClean="0"/>
              <a:t>) to make it routable and to handle the encapsulation of traffic across the link</a:t>
            </a:r>
            <a:endParaRPr lang="en-AU" sz="1400" dirty="0"/>
          </a:p>
          <a:p>
            <a:endParaRPr lang="en-AU" sz="1400" dirty="0"/>
          </a:p>
        </p:txBody>
      </p:sp>
      <p:pic>
        <p:nvPicPr>
          <p:cNvPr id="4100" name="Picture 4" descr="http://www.cisco.com/c/dam/en/us/td/i/200001-300000/290001-300000/295001-296000/295158.tif/_jcr_content/renditions/2951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8037" y="2590800"/>
            <a:ext cx="6274663"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481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535" y="428625"/>
            <a:ext cx="7383780" cy="4524315"/>
          </a:xfrm>
          <a:prstGeom prst="rect">
            <a:avLst/>
          </a:prstGeom>
          <a:noFill/>
        </p:spPr>
        <p:txBody>
          <a:bodyPr wrap="square" rtlCol="0">
            <a:spAutoFit/>
          </a:bodyPr>
          <a:lstStyle/>
          <a:p>
            <a:r>
              <a:rPr lang="en-AU" sz="1600" b="1" dirty="0" smtClean="0"/>
              <a:t>UCS Director</a:t>
            </a:r>
          </a:p>
          <a:p>
            <a:endParaRPr lang="en-AU" sz="1600" dirty="0" smtClean="0"/>
          </a:p>
          <a:p>
            <a:r>
              <a:rPr lang="en-AU" sz="1600" dirty="0" smtClean="0"/>
              <a:t>Cisco </a:t>
            </a:r>
            <a:r>
              <a:rPr lang="en-AU" sz="1600" dirty="0"/>
              <a:t>UCS Director automates end-to-end IT </a:t>
            </a:r>
            <a:r>
              <a:rPr lang="en-AU" sz="1600" dirty="0" smtClean="0"/>
              <a:t>processes and provides an end-to-end </a:t>
            </a:r>
            <a:r>
              <a:rPr lang="en-AU" sz="1600" dirty="0"/>
              <a:t>infrastructure management </a:t>
            </a:r>
            <a:r>
              <a:rPr lang="en-AU" sz="1600" dirty="0" smtClean="0"/>
              <a:t>via a single pane of glass</a:t>
            </a:r>
          </a:p>
          <a:p>
            <a:pPr marL="285750" indent="-285750">
              <a:buFont typeface="Arial" panose="020B0604020202020204" pitchFamily="34" charset="0"/>
              <a:buChar char="•"/>
            </a:pPr>
            <a:r>
              <a:rPr lang="en-AU" sz="1600" dirty="0" smtClean="0"/>
              <a:t>Single </a:t>
            </a:r>
            <a:r>
              <a:rPr lang="en-AU" sz="1600" dirty="0"/>
              <a:t>management interface </a:t>
            </a:r>
            <a:r>
              <a:rPr lang="en-AU" sz="1600" dirty="0" smtClean="0"/>
              <a:t>for Physical </a:t>
            </a:r>
            <a:r>
              <a:rPr lang="en-AU" sz="1600" dirty="0"/>
              <a:t>and Virtual infrastructure </a:t>
            </a:r>
            <a:endParaRPr lang="en-AU" sz="1600" dirty="0" smtClean="0"/>
          </a:p>
          <a:p>
            <a:pPr marL="285750" indent="-285750">
              <a:buFont typeface="Arial" panose="020B0604020202020204" pitchFamily="34" charset="0"/>
              <a:buChar char="•"/>
            </a:pPr>
            <a:r>
              <a:rPr lang="en-AU" sz="1600" dirty="0"/>
              <a:t>Single click provisioning (with forethought into IP addressing </a:t>
            </a:r>
            <a:r>
              <a:rPr lang="en-AU" sz="1600" dirty="0" err="1"/>
              <a:t>etc</a:t>
            </a:r>
            <a:r>
              <a:rPr lang="en-AU" sz="1600" dirty="0" smtClean="0"/>
              <a:t>)</a:t>
            </a:r>
          </a:p>
          <a:p>
            <a:pPr marL="285750" indent="-285750">
              <a:buFont typeface="Arial" panose="020B0604020202020204" pitchFamily="34" charset="0"/>
              <a:buChar char="•"/>
            </a:pPr>
            <a:r>
              <a:rPr lang="en-AU" sz="1600" dirty="0" smtClean="0"/>
              <a:t>Workflow </a:t>
            </a:r>
            <a:r>
              <a:rPr lang="en-AU" sz="1600" dirty="0"/>
              <a:t>based orchestration </a:t>
            </a:r>
            <a:endParaRPr lang="en-AU" sz="1600" dirty="0" smtClean="0"/>
          </a:p>
          <a:p>
            <a:pPr marL="285750" indent="-285750">
              <a:buFont typeface="Arial" panose="020B0604020202020204" pitchFamily="34" charset="0"/>
              <a:buChar char="•"/>
            </a:pPr>
            <a:r>
              <a:rPr lang="en-AU" sz="1600" dirty="0" smtClean="0"/>
              <a:t>Converged </a:t>
            </a:r>
            <a:r>
              <a:rPr lang="en-AU" sz="1600" dirty="0"/>
              <a:t>Infrastructure management </a:t>
            </a:r>
          </a:p>
          <a:p>
            <a:pPr marL="742950" lvl="1" indent="-285750">
              <a:buFont typeface="Arial" panose="020B0604020202020204" pitchFamily="34" charset="0"/>
              <a:buChar char="•"/>
            </a:pPr>
            <a:r>
              <a:rPr lang="en-AU" sz="1600" dirty="0" smtClean="0"/>
              <a:t>Self-service </a:t>
            </a:r>
            <a:r>
              <a:rPr lang="en-AU" sz="1600" dirty="0"/>
              <a:t>portal </a:t>
            </a:r>
            <a:r>
              <a:rPr lang="en-AU" sz="1600" dirty="0" smtClean="0"/>
              <a:t>(including approval processes)</a:t>
            </a:r>
          </a:p>
          <a:p>
            <a:pPr marL="742950" lvl="1" indent="-285750">
              <a:buFont typeface="Arial" panose="020B0604020202020204" pitchFamily="34" charset="0"/>
              <a:buChar char="•"/>
            </a:pPr>
            <a:r>
              <a:rPr lang="en-AU" sz="1600" dirty="0" smtClean="0"/>
              <a:t>Multi-tenant </a:t>
            </a:r>
            <a:r>
              <a:rPr lang="en-AU" sz="1600" dirty="0"/>
              <a:t>/ secure multi-tenant </a:t>
            </a:r>
            <a:r>
              <a:rPr lang="en-AU" sz="1600" dirty="0" smtClean="0"/>
              <a:t>security</a:t>
            </a:r>
          </a:p>
          <a:p>
            <a:pPr marL="285750" indent="-285750">
              <a:buFont typeface="Arial" panose="020B0604020202020204" pitchFamily="34" charset="0"/>
              <a:buChar char="•"/>
            </a:pPr>
            <a:r>
              <a:rPr lang="en-AU" sz="1600" dirty="0" smtClean="0"/>
              <a:t>Cost modelling for chargeback</a:t>
            </a:r>
          </a:p>
          <a:p>
            <a:pPr marL="285750" indent="-285750">
              <a:buFont typeface="Arial" panose="020B0604020202020204" pitchFamily="34" charset="0"/>
              <a:buChar char="•"/>
            </a:pPr>
            <a:r>
              <a:rPr lang="en-AU" sz="1600" dirty="0"/>
              <a:t>Reduces time to deployment by automating time-heavy </a:t>
            </a:r>
            <a:r>
              <a:rPr lang="en-AU" sz="1600" dirty="0" smtClean="0"/>
              <a:t>tasks</a:t>
            </a:r>
            <a:endParaRPr lang="en-AU" sz="1600" dirty="0"/>
          </a:p>
          <a:p>
            <a:pPr marL="285750" indent="-285750">
              <a:buFont typeface="Arial" panose="020B0604020202020204" pitchFamily="34" charset="0"/>
              <a:buChar char="•"/>
            </a:pPr>
            <a:endParaRPr lang="en-AU" sz="1600" dirty="0"/>
          </a:p>
          <a:p>
            <a:r>
              <a:rPr lang="en-AU" sz="1600" dirty="0" smtClean="0"/>
              <a:t>UCS </a:t>
            </a:r>
            <a:r>
              <a:rPr lang="en-AU" sz="1600" dirty="0"/>
              <a:t>Director allows </a:t>
            </a:r>
            <a:r>
              <a:rPr lang="en-AU" sz="1600" dirty="0" smtClean="0"/>
              <a:t>workflows to be packaged as </a:t>
            </a:r>
            <a:r>
              <a:rPr lang="en-AU" sz="1600" dirty="0" err="1" smtClean="0"/>
              <a:t>catalogs</a:t>
            </a:r>
            <a:r>
              <a:rPr lang="en-AU" sz="1600" dirty="0" smtClean="0"/>
              <a:t> and presented to the end user to allow self-service consumption of IT resources. It uses API calls to allow orchestration of the underlying managed infrastructure components, helping to standardize common tasks</a:t>
            </a:r>
          </a:p>
          <a:p>
            <a:endParaRPr lang="en-AU" sz="1600" dirty="0"/>
          </a:p>
        </p:txBody>
      </p:sp>
    </p:spTree>
    <p:extLst>
      <p:ext uri="{BB962C8B-B14F-4D97-AF65-F5344CB8AC3E}">
        <p14:creationId xmlns:p14="http://schemas.microsoft.com/office/powerpoint/2010/main" val="3961358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4474</TotalTime>
  <Words>561</Words>
  <Application>Microsoft Office PowerPoint</Application>
  <PresentationFormat>On-screen Show (4:3)</PresentationFormat>
  <Paragraphs>78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What is Flexpod? Flexpod is a reference architecture for server, storage and networking components that are pretested and validated to work together as an integrated infrastructure stack that is flexible and scalable   What is it comprised of? Flexpod consist of Vmware (Hypervisor), Cisco (Networking &amp; Compute) and  NetApp (Storage). The infrastructure is then built based on Cisco Validated Design  (CVD) - www.cisco.com/go/flexpod   Types of Flexpod: Datacenter – Suited to enterprise Private Cloud  as well as Software-Defined Data  Center, secure multi-tenancy, databases, VDI and scale out storage Select – Suited to dedicated high-performance workloads such as Hadoop and  Oracle RAC Express – Suited to small and medium-sized businesses to deliver a single,  convenient, converged infrastructure platform.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Flexpod? Flexpod is a reference architecture for server, storage and networking components that are pretested and validated to work together as an integrated infrastructure stack that is flexible and scalable   What is it comprised of? Flexpod consist of Vmware (Hypervisor), Cisco (Networking &amp; Compute) and NetApp (Storage). The infrastructure is then built based on Cisco Validated Design (CVD)  Types of Flexpod: Datacenter  Select – (Cisco UCS servers &amp; Fabric Interconnects, Cisco Nexus Fabric Extenders,  Express – (Cisco UCS C series servers, UCS Mini, Cisco Nexus 3000 switches and NetApp FAS2500 storage</dc:title>
  <dc:creator>Carol Kiernan</dc:creator>
  <cp:lastModifiedBy>Hennessy, Derek AU/PKV</cp:lastModifiedBy>
  <cp:revision>21</cp:revision>
  <dcterms:created xsi:type="dcterms:W3CDTF">2015-06-09T11:05:11Z</dcterms:created>
  <dcterms:modified xsi:type="dcterms:W3CDTF">2015-06-15T05:53:09Z</dcterms:modified>
</cp:coreProperties>
</file>