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5" r:id="rId2"/>
    <p:sldId id="257" r:id="rId3"/>
    <p:sldId id="264" r:id="rId4"/>
    <p:sldId id="263" r:id="rId5"/>
    <p:sldId id="258" r:id="rId6"/>
    <p:sldId id="270" r:id="rId7"/>
    <p:sldId id="259" r:id="rId8"/>
    <p:sldId id="271" r:id="rId9"/>
    <p:sldId id="260" r:id="rId10"/>
    <p:sldId id="272" r:id="rId11"/>
    <p:sldId id="273" r:id="rId12"/>
    <p:sldId id="274" r:id="rId13"/>
    <p:sldId id="261" r:id="rId14"/>
    <p:sldId id="275" r:id="rId15"/>
    <p:sldId id="276" r:id="rId16"/>
    <p:sldId id="262" r:id="rId17"/>
    <p:sldId id="267" r:id="rId18"/>
    <p:sldId id="268" r:id="rId19"/>
    <p:sldId id="269" r:id="rId20"/>
    <p:sldId id="26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67" d="100"/>
          <a:sy n="67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 userDrawn="1"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Triângulo retângulo 3"/>
          <p:cNvSpPr>
            <a:spLocks/>
          </p:cNvSpPr>
          <p:nvPr userDrawn="1"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Conector reto 4"/>
          <p:cNvCxnSpPr/>
          <p:nvPr userDrawn="1"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1196" y="3242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65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aelcouto/tcc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009283" y="3725832"/>
            <a:ext cx="71254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Aplicações em tempo real baseadas na Web</a:t>
            </a:r>
            <a:endParaRPr lang="pt-BR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1321592" y="5155785"/>
            <a:ext cx="650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Autores:</a:t>
            </a:r>
            <a:r>
              <a:rPr lang="pt-BR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 Alex </a:t>
            </a:r>
            <a:r>
              <a:rPr lang="pt-BR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Sandro Zani Bergamin</a:t>
            </a:r>
          </a:p>
          <a:p>
            <a:pPr algn="ctr" eaLnBrk="1" hangingPunct="1"/>
            <a:r>
              <a:rPr lang="pt-BR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  Rafael </a:t>
            </a:r>
            <a:r>
              <a:rPr lang="pt-BR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Couto Alves</a:t>
            </a:r>
            <a:endParaRPr lang="pt-BR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35422" y="6093295"/>
            <a:ext cx="7873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Professor Orientador: </a:t>
            </a:r>
            <a:r>
              <a:rPr lang="pt-BR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Prof.° Ms. Marcelo José Storion</a:t>
            </a:r>
            <a:endParaRPr lang="pt-BR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97610" y="116632"/>
            <a:ext cx="394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Faculdade Anhanguera de Bauru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Ciência da Computação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AJAX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27584" y="1988840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Polling</a:t>
            </a:r>
            <a:r>
              <a:rPr lang="pt-BR" dirty="0" smtClean="0"/>
              <a:t>:</a:t>
            </a:r>
          </a:p>
        </p:txBody>
      </p:sp>
      <p:pic>
        <p:nvPicPr>
          <p:cNvPr id="6146" name="Picture 2" descr="Long Po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5" y="2798543"/>
            <a:ext cx="3435153" cy="24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46787"/>
            <a:ext cx="4791075" cy="159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8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SSE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7170" name="Picture 2" descr="Server-Sent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98" y="1876499"/>
            <a:ext cx="3658084" cy="25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17" y="5169860"/>
            <a:ext cx="57610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4" y="5258519"/>
            <a:ext cx="57531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Websocket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8194" name="Picture 2" descr="Websock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133" y="1645961"/>
            <a:ext cx="3663099" cy="257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4" y="4380334"/>
            <a:ext cx="5753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6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Apresentação do Aplicativo</a:t>
            </a:r>
            <a:endParaRPr lang="pt-BR" sz="26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Comparativo</a:t>
            </a:r>
            <a:endParaRPr lang="pt-BR" sz="2600" b="1" dirty="0"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6189"/>
              </p:ext>
            </p:extLst>
          </p:nvPr>
        </p:nvGraphicFramePr>
        <p:xfrm>
          <a:off x="611560" y="2348878"/>
          <a:ext cx="7992901" cy="3024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1512169"/>
                <a:gridCol w="1512169"/>
                <a:gridCol w="1512170"/>
                <a:gridCol w="1512177"/>
              </a:tblGrid>
              <a:tr h="7560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Critério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Short Polling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Long Polling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SSE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Websocket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60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Requisições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40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18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60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Bytes trafegados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36556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21504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17715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11518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60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Latência (s)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0,1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7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Considerações finais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27584" y="1988840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Transformação da Web;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Características e funcionalidades do Websocket;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Processo de padronização;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Conclusão.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Código fonte disponível em: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hlinkClick r:id="rId3"/>
              </a:rPr>
              <a:t>https://github.com/rafaelcouto/tcc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25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Referências Bibliográficas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8841" y="1917987"/>
            <a:ext cx="7777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CHODOROW, </a:t>
            </a:r>
            <a:r>
              <a:rPr lang="pt-BR" sz="1400" dirty="0" err="1"/>
              <a:t>Kristina</a:t>
            </a:r>
            <a:r>
              <a:rPr lang="pt-BR" sz="1400" dirty="0"/>
              <a:t>; DIROLF, Michael. </a:t>
            </a:r>
            <a:r>
              <a:rPr lang="pt-BR" sz="1400" b="1" dirty="0"/>
              <a:t>MongoDB The </a:t>
            </a:r>
            <a:r>
              <a:rPr lang="pt-BR" sz="1400" b="1" dirty="0" err="1"/>
              <a:t>Definitive</a:t>
            </a:r>
            <a:r>
              <a:rPr lang="pt-BR" sz="1400" b="1" dirty="0"/>
              <a:t> </a:t>
            </a:r>
            <a:r>
              <a:rPr lang="pt-BR" sz="1400" b="1" dirty="0" err="1"/>
              <a:t>Guide</a:t>
            </a:r>
            <a:r>
              <a:rPr lang="pt-BR" sz="1400" dirty="0"/>
              <a:t>. </a:t>
            </a:r>
            <a:r>
              <a:rPr lang="pt-BR" sz="1400" dirty="0" err="1"/>
              <a:t>Sebastopol</a:t>
            </a:r>
            <a:r>
              <a:rPr lang="pt-BR" sz="1400" dirty="0"/>
              <a:t> (CA – EUA), 2010, 1ª ed., 216 p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FERREIRA, Bernardo. </a:t>
            </a:r>
            <a:r>
              <a:rPr lang="pt-BR" sz="1400" b="1" dirty="0"/>
              <a:t>Plataforma Unificada e Extensível para Colaboração com Dispositivos Heterogêneos</a:t>
            </a:r>
            <a:r>
              <a:rPr lang="pt-BR" sz="1400" dirty="0"/>
              <a:t>, 2010</a:t>
            </a:r>
            <a:r>
              <a:rPr lang="pt-BR" sz="1400" b="1" dirty="0"/>
              <a:t>. </a:t>
            </a:r>
            <a:r>
              <a:rPr lang="pt-BR" sz="1400" dirty="0"/>
              <a:t>Disponível em &lt;http://run.unl.pt/bitstream/10362/5007/1/Ferreira_2010.pdf&gt;. Acesso em 29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FERREIRA, Élcio; EIS, Diego. </a:t>
            </a:r>
            <a:r>
              <a:rPr lang="pt-BR" sz="1400" b="1" dirty="0"/>
              <a:t>HTML5 Curso W3C Escritório Brasil</a:t>
            </a:r>
            <a:r>
              <a:rPr lang="pt-BR" sz="1400" dirty="0"/>
              <a:t>, 2011. Disponível em &lt;http://www.w3c.br/pub/Cursos/CursoHTML5/html5-web.pdf&gt;. Acesso em 16 de novembro de 2013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FETTE, Ian, et al. </a:t>
            </a:r>
            <a:r>
              <a:rPr lang="pt-BR" sz="1400" b="1" dirty="0"/>
              <a:t>The Websocket </a:t>
            </a:r>
            <a:r>
              <a:rPr lang="pt-BR" sz="1400" b="1" dirty="0" err="1"/>
              <a:t>Protocol</a:t>
            </a:r>
            <a:r>
              <a:rPr lang="pt-BR" sz="1400" dirty="0"/>
              <a:t>, 2011</a:t>
            </a:r>
            <a:r>
              <a:rPr lang="pt-BR" sz="1400" b="1" dirty="0"/>
              <a:t>. </a:t>
            </a:r>
            <a:r>
              <a:rPr lang="pt-BR" sz="1400" dirty="0"/>
              <a:t>Disponível em: &lt;http://tools.ietf.org/html/rfc6455&gt;. Acesso em 28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GARRETT, Jesse James. </a:t>
            </a:r>
            <a:r>
              <a:rPr lang="pt-BR" sz="1400" b="1" dirty="0"/>
              <a:t>Ajax: A New Approach </a:t>
            </a:r>
            <a:r>
              <a:rPr lang="pt-BR" sz="1400" b="1" dirty="0" err="1"/>
              <a:t>to</a:t>
            </a:r>
            <a:r>
              <a:rPr lang="pt-BR" sz="1400" b="1" dirty="0"/>
              <a:t> Web </a:t>
            </a:r>
            <a:r>
              <a:rPr lang="pt-BR" sz="1400" b="1" dirty="0" err="1"/>
              <a:t>Applications</a:t>
            </a:r>
            <a:r>
              <a:rPr lang="pt-BR" sz="1400" dirty="0"/>
              <a:t>, 2005. Disponível em: &lt;http://www.adaptivepath.com/ideas/ajax-new-approach-web-applications&gt;. Acesso em 23 de novembro de 2012.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Referências Bibliográficas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8841" y="1906374"/>
            <a:ext cx="77776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HICKSON, Ian. </a:t>
            </a:r>
            <a:r>
              <a:rPr lang="pt-BR" sz="1400" b="1" dirty="0"/>
              <a:t>Server-</a:t>
            </a:r>
            <a:r>
              <a:rPr lang="pt-BR" sz="1400" b="1" dirty="0" err="1"/>
              <a:t>sent</a:t>
            </a:r>
            <a:r>
              <a:rPr lang="pt-BR" sz="1400" b="1" dirty="0"/>
              <a:t> </a:t>
            </a:r>
            <a:r>
              <a:rPr lang="pt-BR" sz="1400" b="1" dirty="0" err="1"/>
              <a:t>Events</a:t>
            </a:r>
            <a:r>
              <a:rPr lang="pt-BR" sz="1400" b="1" dirty="0"/>
              <a:t>.</a:t>
            </a:r>
            <a:r>
              <a:rPr lang="pt-BR" sz="1400" dirty="0"/>
              <a:t> Disponível em &lt;http://dev.w3.org/html5/eventsource/&gt;. Acesso em 29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HICKSON, Ian. </a:t>
            </a:r>
            <a:r>
              <a:rPr lang="pt-BR" sz="1400" b="1" dirty="0"/>
              <a:t>The </a:t>
            </a:r>
            <a:r>
              <a:rPr lang="pt-BR" sz="1400" b="1" dirty="0" err="1"/>
              <a:t>WebSocket</a:t>
            </a:r>
            <a:r>
              <a:rPr lang="pt-BR" sz="1400" b="1" dirty="0"/>
              <a:t> API</a:t>
            </a:r>
            <a:r>
              <a:rPr lang="pt-BR" sz="1400" dirty="0"/>
              <a:t>. Disponível em &lt;http://www.w3.org/TR/Websockets/&gt;. Acesso em 23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LETUCHY, Eugene. </a:t>
            </a:r>
            <a:r>
              <a:rPr lang="pt-BR" sz="1400" b="1" dirty="0" err="1"/>
              <a:t>Facebook</a:t>
            </a:r>
            <a:r>
              <a:rPr lang="pt-BR" sz="1400" b="1" dirty="0"/>
              <a:t> Chat</a:t>
            </a:r>
            <a:r>
              <a:rPr lang="pt-BR" sz="1400" dirty="0"/>
              <a:t>. Disponível em &lt;http://www.facebook.com/note.php?note_id=14218138919&gt;.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23 de </a:t>
            </a:r>
            <a:r>
              <a:rPr lang="en-US" sz="1400" dirty="0" err="1"/>
              <a:t>novembro</a:t>
            </a:r>
            <a:r>
              <a:rPr lang="en-US" sz="1400" dirty="0"/>
              <a:t> de 2012</a:t>
            </a:r>
            <a:r>
              <a:rPr lang="en-US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en-US" sz="1400" dirty="0"/>
              <a:t>LORETO, Salvatore, et al. </a:t>
            </a:r>
            <a:r>
              <a:rPr lang="en-US" sz="1400" b="1" dirty="0"/>
              <a:t>Known Issues and Best Practices for the Use of Long Polling and Streaming in Bidirectional HTTP. </a:t>
            </a:r>
            <a:r>
              <a:rPr lang="pt-BR" sz="1400" dirty="0"/>
              <a:t>Disponível em &lt;http://tools.ietf.org/html/rfc6202&gt;. Acesso em 28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NIEDERAUER, Juliano. (2009). </a:t>
            </a:r>
            <a:r>
              <a:rPr lang="pt-BR" sz="1400" b="1" dirty="0"/>
              <a:t>Desenvolvendo Websites em PHP</a:t>
            </a:r>
            <a:r>
              <a:rPr lang="pt-BR" sz="1400" dirty="0"/>
              <a:t>. São Paulo, </a:t>
            </a:r>
            <a:r>
              <a:rPr lang="pt-BR" sz="1400" dirty="0" err="1"/>
              <a:t>Novatec</a:t>
            </a:r>
            <a:r>
              <a:rPr lang="pt-BR" sz="1400" dirty="0"/>
              <a:t> Editora, 2011, 2ª ed., 304 p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236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Referências Bibliográficas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8841" y="1906954"/>
            <a:ext cx="7777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NIEDERAUER, Juliano. (2007) </a:t>
            </a:r>
            <a:r>
              <a:rPr lang="pt-BR" sz="1400" b="1" dirty="0"/>
              <a:t>Web Interativa com Ajax e PHP.</a:t>
            </a:r>
            <a:r>
              <a:rPr lang="pt-BR" sz="1400" dirty="0"/>
              <a:t> São Paulo, </a:t>
            </a:r>
            <a:r>
              <a:rPr lang="pt-BR" sz="1400" dirty="0" err="1"/>
              <a:t>Novatec</a:t>
            </a:r>
            <a:r>
              <a:rPr lang="pt-BR" sz="1400" dirty="0"/>
              <a:t> Editora, 2013, 2ª ed., 304 p.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NUNES</a:t>
            </a:r>
            <a:r>
              <a:rPr lang="pt-BR" sz="1400" dirty="0"/>
              <a:t>, Lauro; RUARO, Fernando. </a:t>
            </a:r>
            <a:r>
              <a:rPr lang="pt-BR" sz="1400" b="1" dirty="0"/>
              <a:t>EASYT – SISTEMA INTEGRADO DE MOBILIDADE URBANA. </a:t>
            </a:r>
            <a:r>
              <a:rPr lang="pt-BR" sz="1400" dirty="0"/>
              <a:t>Disponível em &lt;http://revistaseletronicas.pucrs.br/ojs/index.php/graduacao/article/viewFile/12419/8337&gt;. Acesso em 29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RATCHET. </a:t>
            </a:r>
            <a:r>
              <a:rPr lang="pt-BR" sz="1400" b="1" dirty="0" err="1"/>
              <a:t>Ratchet</a:t>
            </a:r>
            <a:r>
              <a:rPr lang="pt-BR" sz="1400" b="1" dirty="0"/>
              <a:t> - PHP </a:t>
            </a:r>
            <a:r>
              <a:rPr lang="pt-BR" sz="1400" b="1" dirty="0" err="1"/>
              <a:t>Websockets</a:t>
            </a:r>
            <a:r>
              <a:rPr lang="pt-BR" sz="1400" b="1" dirty="0"/>
              <a:t>.</a:t>
            </a:r>
            <a:r>
              <a:rPr lang="pt-BR" sz="1400" dirty="0"/>
              <a:t> Disponível em &lt;http://socketo.me/ &gt;. Acesso em 23 de agosto de 2013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SILVA, Maurício </a:t>
            </a:r>
            <a:r>
              <a:rPr lang="pt-BR" sz="1400" dirty="0" err="1"/>
              <a:t>Samy</a:t>
            </a:r>
            <a:r>
              <a:rPr lang="pt-BR" sz="1400" dirty="0"/>
              <a:t>. </a:t>
            </a:r>
            <a:r>
              <a:rPr lang="pt-BR" sz="1400" b="1" dirty="0"/>
              <a:t>CSS3 – Desenvolva Aplicações WEB profissionalmente com uso dos poderosos recursos de estilização das CSS3</a:t>
            </a:r>
            <a:r>
              <a:rPr lang="pt-BR" sz="1400" dirty="0"/>
              <a:t>. São Paulo, </a:t>
            </a:r>
            <a:r>
              <a:rPr lang="pt-BR" sz="1400" dirty="0" err="1"/>
              <a:t>Novatec</a:t>
            </a:r>
            <a:r>
              <a:rPr lang="pt-BR" sz="1400" dirty="0"/>
              <a:t> Editora, 2012, 1ª ed., 496 p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SILVA, Maurício </a:t>
            </a:r>
            <a:r>
              <a:rPr lang="pt-BR" sz="1400" dirty="0" err="1"/>
              <a:t>Samy</a:t>
            </a:r>
            <a:r>
              <a:rPr lang="pt-BR" sz="1400" dirty="0"/>
              <a:t>. </a:t>
            </a:r>
            <a:r>
              <a:rPr lang="pt-BR" sz="1400" b="1" dirty="0"/>
              <a:t>HTML5 – A Linguagem de Marcação que Revolucionou a WEB</a:t>
            </a:r>
            <a:r>
              <a:rPr lang="pt-BR" sz="1400" dirty="0"/>
              <a:t>. São Paulo, </a:t>
            </a:r>
            <a:r>
              <a:rPr lang="pt-BR" sz="1400" dirty="0" err="1"/>
              <a:t>Novatec</a:t>
            </a:r>
            <a:r>
              <a:rPr lang="pt-BR" sz="1400" dirty="0"/>
              <a:t> Editora, 2011, 1ª ed., 320 p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101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Referências Bibliográficas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8841" y="1904052"/>
            <a:ext cx="77776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SILVA, Maurício </a:t>
            </a:r>
            <a:r>
              <a:rPr lang="pt-BR" sz="1400" dirty="0" err="1"/>
              <a:t>Samy</a:t>
            </a:r>
            <a:r>
              <a:rPr lang="pt-BR" sz="1400" dirty="0"/>
              <a:t>. </a:t>
            </a:r>
            <a:r>
              <a:rPr lang="pt-BR" sz="1400" b="1" dirty="0" err="1"/>
              <a:t>JavaScript</a:t>
            </a:r>
            <a:r>
              <a:rPr lang="pt-BR" sz="1400" b="1" dirty="0"/>
              <a:t> – Guia do Programador</a:t>
            </a:r>
            <a:r>
              <a:rPr lang="pt-BR" sz="1400" dirty="0"/>
              <a:t>. São Paulo, </a:t>
            </a:r>
            <a:r>
              <a:rPr lang="pt-BR" sz="1400" dirty="0" err="1"/>
              <a:t>Novatec</a:t>
            </a:r>
            <a:r>
              <a:rPr lang="pt-BR" sz="1400" dirty="0"/>
              <a:t> Editora, 2010, 1ª ed., 608 p.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VEEN</a:t>
            </a:r>
            <a:r>
              <a:rPr lang="en-US" sz="1400" dirty="0"/>
              <a:t>, </a:t>
            </a:r>
            <a:r>
              <a:rPr lang="en-US" sz="1400" dirty="0" err="1"/>
              <a:t>Tieme</a:t>
            </a:r>
            <a:r>
              <a:rPr lang="en-US" sz="1400" dirty="0"/>
              <a:t> van. </a:t>
            </a:r>
            <a:r>
              <a:rPr lang="en-US" sz="1400" b="1" dirty="0"/>
              <a:t>What are Long-Polling, </a:t>
            </a:r>
            <a:r>
              <a:rPr lang="en-US" sz="1400" b="1" dirty="0" err="1"/>
              <a:t>Websockets</a:t>
            </a:r>
            <a:r>
              <a:rPr lang="en-US" sz="1400" b="1" dirty="0"/>
              <a:t>, Server-Sent Events (SSE) and Comet?</a:t>
            </a:r>
            <a:r>
              <a:rPr lang="en-US" sz="1400" dirty="0"/>
              <a:t> </a:t>
            </a:r>
            <a:r>
              <a:rPr lang="pt-BR" sz="1400" dirty="0"/>
              <a:t>Disponível em &lt;http://stackoverflow.com/questions/11077857/what-are-long-polling-websockets-server-sent-events-sse-and-comet&gt;. Acessado em 29/11/2012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W3C.</a:t>
            </a:r>
            <a:r>
              <a:rPr lang="pt-BR" sz="1400" b="1" dirty="0"/>
              <a:t> W3C (</a:t>
            </a:r>
            <a:r>
              <a:rPr lang="pt-BR" sz="1400" b="1" i="1" dirty="0"/>
              <a:t>World </a:t>
            </a:r>
            <a:r>
              <a:rPr lang="pt-BR" sz="1400" b="1" i="1" dirty="0" err="1"/>
              <a:t>Wide</a:t>
            </a:r>
            <a:r>
              <a:rPr lang="pt-BR" sz="1400" b="1" i="1" dirty="0"/>
              <a:t> Web Consortium</a:t>
            </a:r>
            <a:r>
              <a:rPr lang="pt-BR" sz="1400" b="1" dirty="0"/>
              <a:t>).</a:t>
            </a:r>
            <a:r>
              <a:rPr lang="pt-BR" sz="1400" dirty="0"/>
              <a:t> Disponível em &lt;http://www.w3.org/Consortium/&gt;. Acessado em 06 de novembro de 2013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YOSHINO, </a:t>
            </a:r>
            <a:r>
              <a:rPr lang="pt-BR" sz="1400" dirty="0" err="1"/>
              <a:t>Takeshi</a:t>
            </a:r>
            <a:r>
              <a:rPr lang="pt-BR" sz="1400" dirty="0"/>
              <a:t>. </a:t>
            </a:r>
            <a:r>
              <a:rPr lang="pt-BR" sz="1400" b="1" dirty="0"/>
              <a:t>New </a:t>
            </a:r>
            <a:r>
              <a:rPr lang="pt-BR" sz="1400" b="1" dirty="0" err="1"/>
              <a:t>WebSocket</a:t>
            </a:r>
            <a:r>
              <a:rPr lang="pt-BR" sz="1400" b="1" dirty="0"/>
              <a:t> </a:t>
            </a:r>
            <a:r>
              <a:rPr lang="pt-BR" sz="1400" b="1" dirty="0" err="1"/>
              <a:t>Protocol</a:t>
            </a:r>
            <a:r>
              <a:rPr lang="pt-BR" sz="1400" b="1" dirty="0"/>
              <a:t>: </a:t>
            </a:r>
            <a:r>
              <a:rPr lang="pt-BR" sz="1400" b="1" dirty="0" err="1"/>
              <a:t>Secure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Extensible</a:t>
            </a:r>
            <a:r>
              <a:rPr lang="pt-BR" sz="1400" b="1" dirty="0"/>
              <a:t>. </a:t>
            </a:r>
            <a:r>
              <a:rPr lang="pt-BR" sz="1400" dirty="0"/>
              <a:t>Disponível em &lt;http://blog.chromium.org/2011/08/new-Websocket-protocol-secure-and.html&gt;. Acesso em 23 de novembro de 2012.</a:t>
            </a:r>
          </a:p>
        </p:txBody>
      </p:sp>
    </p:spTree>
    <p:extLst>
      <p:ext uri="{BB962C8B-B14F-4D97-AF65-F5344CB8AC3E}">
        <p14:creationId xmlns:p14="http://schemas.microsoft.com/office/powerpoint/2010/main" val="2389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899592" y="1772816"/>
            <a:ext cx="52565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Introdução e Justificativa;</a:t>
            </a:r>
            <a:endParaRPr lang="pt-BR" dirty="0"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Revisão da Literatura;</a:t>
            </a:r>
            <a:endParaRPr lang="pt-BR" dirty="0"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Método de desenvolvimento;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Aplicativo;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AJAX, SSE e Websocket</a:t>
            </a:r>
            <a:r>
              <a:rPr lang="pt-BR" dirty="0" smtClean="0">
                <a:cs typeface="Arial" panose="020B0604020202020204" pitchFamily="34" charset="0"/>
              </a:rPr>
              <a:t>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Apresentação do Aplicativo;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Comparativo;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Considerações Finais;</a:t>
            </a:r>
            <a:endParaRPr lang="pt-BR" dirty="0" smtClean="0"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Referência Bibliográficas;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Agradecimentos.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6" name="Forma livre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Triângulo retângulo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Roteiro da Apresentação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Agradecimentos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27584" y="1988840"/>
            <a:ext cx="7560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 família pela apoio;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Aos professores e profissionais pelos anos de aprendizagem;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Aos colegas;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Prof.° Marcelo Storion pela dedicação na orientação;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Pelos professores da banca.</a:t>
            </a:r>
          </a:p>
        </p:txBody>
      </p:sp>
    </p:spTree>
    <p:extLst>
      <p:ext uri="{BB962C8B-B14F-4D97-AF65-F5344CB8AC3E}">
        <p14:creationId xmlns:p14="http://schemas.microsoft.com/office/powerpoint/2010/main" val="29006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Introdução e Justificativa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7584" y="1988840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Modelo requisição / resposta;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Interação e Dinamismo (AJAX);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Sobrecarga requisição HTTP;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Comunicação bidirecional (Websocket);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Criação do aplicativo para comparação;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Nova tecnologia.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2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Revisão da Literatura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988840"/>
            <a:ext cx="7560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Protocolo HTTP (Tim Berners-Lee);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HTML5 e </a:t>
            </a:r>
            <a:r>
              <a:rPr lang="pt-BR" dirty="0" err="1" smtClean="0"/>
              <a:t>APIs</a:t>
            </a:r>
            <a:r>
              <a:rPr lang="pt-BR" dirty="0" smtClean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AJAX (Short e 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Polling</a:t>
            </a:r>
            <a:r>
              <a:rPr lang="pt-BR" dirty="0" smtClean="0"/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SSE (Server-</a:t>
            </a:r>
            <a:r>
              <a:rPr lang="pt-BR" dirty="0" err="1" smtClean="0"/>
              <a:t>sent</a:t>
            </a:r>
            <a:r>
              <a:rPr lang="pt-BR" dirty="0" smtClean="0"/>
              <a:t> </a:t>
            </a:r>
            <a:r>
              <a:rPr lang="pt-BR" dirty="0" err="1" smtClean="0"/>
              <a:t>Event</a:t>
            </a:r>
            <a:r>
              <a:rPr lang="pt-BR" dirty="0" smtClean="0"/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Websocket.</a:t>
            </a:r>
          </a:p>
        </p:txBody>
      </p:sp>
    </p:spTree>
    <p:extLst>
      <p:ext uri="{BB962C8B-B14F-4D97-AF65-F5344CB8AC3E}">
        <p14:creationId xmlns:p14="http://schemas.microsoft.com/office/powerpoint/2010/main" val="14861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0" y="4047547"/>
            <a:ext cx="7302194" cy="248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Método de desenvolvimento 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988840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Criação do Aplicativo de bate-papo (IRC – Internet Relay Chat);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Aplicativo construído em tecnologias diferentes;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Comparativo de eficiência;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Ferramentas do desenvolvedor no navegador Google Chrome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Método de desenvolvimento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988840"/>
            <a:ext cx="7560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Construção do aplicativo: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Linguagem de marcação HTML5;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Linguagem de estilo CSS;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Linguagem Javascript;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Técnicas de AJAX;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Linguagem PHP;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Banco de dados MongoDB;</a:t>
            </a:r>
          </a:p>
        </p:txBody>
      </p:sp>
    </p:spTree>
    <p:extLst>
      <p:ext uri="{BB962C8B-B14F-4D97-AF65-F5344CB8AC3E}">
        <p14:creationId xmlns:p14="http://schemas.microsoft.com/office/powerpoint/2010/main" val="7837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Aplicativo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70" y="1916832"/>
            <a:ext cx="57626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95" y="4410128"/>
            <a:ext cx="57531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Aplicativo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59" y="2057453"/>
            <a:ext cx="57626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hort Po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20473"/>
            <a:ext cx="3384867" cy="239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AJAX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27584" y="1988840"/>
            <a:ext cx="75608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Short </a:t>
            </a:r>
            <a:r>
              <a:rPr lang="pt-BR" dirty="0" err="1" smtClean="0"/>
              <a:t>Polling</a:t>
            </a:r>
            <a:r>
              <a:rPr lang="pt-BR" dirty="0" smtClean="0"/>
              <a:t>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97" y="3336776"/>
            <a:ext cx="4791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</TotalTime>
  <Words>970</Words>
  <Application>Microsoft Office PowerPoint</Application>
  <PresentationFormat>Apresentação na tela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Arial</vt:lpstr>
      <vt:lpstr>Bookman Old Style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graciella_macchia</dc:creator>
  <cp:lastModifiedBy>Alex Sandro Zani Bergamin</cp:lastModifiedBy>
  <cp:revision>30</cp:revision>
  <dcterms:created xsi:type="dcterms:W3CDTF">2009-11-10T10:20:09Z</dcterms:created>
  <dcterms:modified xsi:type="dcterms:W3CDTF">2013-12-07T15:41:06Z</dcterms:modified>
</cp:coreProperties>
</file>