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656FF6-FC16-4BC4-AD89-80F50B36A4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A234F6-1D1F-4F0C-AFCE-1DB05F1D0C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564484-BBA1-48AC-8C99-8507483744D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02ED52-9E65-4D90-9199-FD3975C0EAF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F7EDCA-44A8-4B75-A344-2E93F4B4E6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762D1D9-B4CA-48BB-9389-F5076FC3C5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1563D8-5CBB-4B28-AEA8-CA3E064854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51EB1B-A0C9-4552-B854-563716391D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889B5F-4757-4A37-BC09-A970718644F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D54E8A-B2D1-4D69-A504-D209367D4F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F49D689-ED6B-43DB-8215-2265281D41B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73643E-E004-435D-B291-E33442FFC6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BB2BC5-E0B2-46CE-88D4-DA06551335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0704C9-5AEA-41E9-A5B8-C0BAE17FBC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651170-A4F6-4F09-B699-ACA7D64540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9B2A1B7-8753-492A-9608-AD58BAEF969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4E088D7-001C-40B3-9D39-5EB8F2D843A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09B1FC0-7ACE-4795-A3C0-FE33059DC3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F911DC2-6B22-4E9D-A4A0-D202DB3A07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2AD7469-2277-461C-B2DF-80CE82A483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34C85F5-F58B-48B8-8524-93F2385DF3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6B2000A-1608-4B0D-A6F7-E433D204EE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E74244-7475-4E7F-AF0E-BBA5316758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57B3F93-B40B-412C-8558-B00F243E5A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8A5C4EA-36D6-489E-91E9-0FEA24734A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E24AC03-2684-458D-B74D-6583D6F9F9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9F4B0CD-E907-4888-9F26-6521EF7899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8CA43CA-34F2-4D92-9911-9E22021333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ED82E7C-9137-4E24-AEE4-6CE5E09C85C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726D406-85F3-4E6E-8DC1-DA6C417554C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C96238-BEB1-4CDA-8485-501718712B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7BCA04-B3E7-4DB6-811B-5159475D00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83EFD4-C36E-4438-8B9C-FF054403E5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AEE2C9-B15A-4A49-887C-0FECD69E07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C72388-986A-4F3D-9742-73317A7E3F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CA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C27A22-520C-48EA-A290-6FB23B2C46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CA" sz="1800" spc="-1" strike="noStrike">
                <a:latin typeface="Arial"/>
              </a:rPr>
              <a:t>Click to edit the title text format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CA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CA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B20FCC-DF92-4EAF-B894-33F3B7424E9A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CA" sz="1400" spc="-1" strike="noStrike">
                <a:latin typeface="Times New Roman"/>
              </a:defRPr>
            </a:lvl1pPr>
          </a:lstStyle>
          <a:p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CA" sz="1800" spc="-1" strike="noStrike">
                <a:latin typeface="Arial"/>
              </a:rPr>
              <a:t>Click to edit the title text format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Click to edit the outline text format</a:t>
            </a:r>
            <a:endParaRPr b="0" lang="en-CA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latin typeface="Arial"/>
              </a:rPr>
              <a:t>Second Outline Level</a:t>
            </a:r>
            <a:endParaRPr b="0" lang="en-CA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Third Outline Level</a:t>
            </a:r>
            <a:endParaRPr b="0" lang="en-CA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latin typeface="Arial"/>
              </a:rPr>
              <a:t>Fourth Outline Level</a:t>
            </a:r>
            <a:endParaRPr b="0" lang="en-CA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Fifth Outline Level</a:t>
            </a:r>
            <a:endParaRPr b="0" lang="en-CA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Sixth Outline Level</a:t>
            </a:r>
            <a:endParaRPr b="0" lang="en-CA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latin typeface="Arial"/>
              </a:rPr>
              <a:t>Seventh Outline Level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CA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CA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5614CA-A106-4291-A283-39A969E3D7AF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CA" sz="1400" spc="-1" strike="noStrike">
                <a:latin typeface="Times New Roman"/>
              </a:defRPr>
            </a:lvl1pPr>
          </a:lstStyle>
          <a:p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CA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CA" sz="1400" spc="-1" strike="noStrike">
                <a:latin typeface="Times New Roman"/>
              </a:rPr>
              <a:t>&lt;footer&gt;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CA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471F18-EC5C-4AB6-B83A-EF6130592F6D}" type="slidenum">
              <a:rPr b="0" lang="en-CA" sz="1400" spc="-1" strike="noStrike">
                <a:latin typeface="Times New Roman"/>
              </a:rPr>
              <a:t>&lt;number&gt;</a:t>
            </a:fld>
            <a:endParaRPr b="0" lang="en-CA" sz="1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CA" sz="1400" spc="-1" strike="noStrike">
                <a:latin typeface="Times New Roman"/>
              </a:defRPr>
            </a:lvl1pPr>
          </a:lstStyle>
          <a:p>
            <a:r>
              <a:rPr b="0" lang="en-CA" sz="1400" spc="-1" strike="noStrike">
                <a:latin typeface="Times New Roman"/>
              </a:rPr>
              <a:t>&lt;date/time&gt;</a:t>
            </a:r>
            <a:endParaRPr b="0" lang="en-CA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CA" sz="4400" spc="-1" strike="noStrike">
                <a:latin typeface="Arial"/>
              </a:rPr>
              <a:t>Converting a Signal to Digital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CA" sz="3200" spc="-1" strike="noStrike">
                <a:latin typeface="Arial"/>
              </a:rPr>
              <a:t>Radio waves are a set of wave bundles which are highly fluctuating electrical and magnetic fields superimposed on each other in space. They induce current in an antenna. There is always a band width of many frequencies. </a:t>
            </a:r>
            <a:endParaRPr b="0" lang="en-CA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642600" y="360000"/>
            <a:ext cx="8640000" cy="48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642600" y="360000"/>
            <a:ext cx="9280080" cy="52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444240" y="540000"/>
            <a:ext cx="8640000" cy="48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322560" y="180000"/>
            <a:ext cx="9280080" cy="52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962640" y="540000"/>
            <a:ext cx="7999920" cy="449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962640" y="540000"/>
            <a:ext cx="7999920" cy="449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CA" sz="4400" spc="-1" strike="noStrike">
                <a:latin typeface="Arial"/>
              </a:rPr>
              <a:t>Finding Frequencies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N = number of samples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r = sampling rate (samples per second)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f_c = center frequency (e.g., 1420 MHz)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Δf = frequency resolution = r / N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f_k = f_c + (k - N/2) * (r / N)    for k = 0 to N-1</a:t>
            </a:r>
            <a:endParaRPr b="0" lang="en-CA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This gives a frequency range from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latin typeface="Arial"/>
              </a:rPr>
              <a:t>f_min = f_c - r/2</a:t>
            </a:r>
            <a:endParaRPr b="0" lang="en-CA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latin typeface="Arial"/>
              </a:rPr>
              <a:t>f_max = f_c + r/2</a:t>
            </a:r>
            <a:endParaRPr b="0" lang="en-CA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CA" sz="2800" spc="-1" strike="noStrike">
                <a:latin typeface="Arial"/>
              </a:rPr>
              <a:t>(Amplitude)</a:t>
            </a:r>
            <a:r>
              <a:rPr b="0" lang="en-CA" sz="1800" spc="-1" strike="noStrike">
                <a:latin typeface="Arial"/>
              </a:rPr>
              <a:t>i</a:t>
            </a:r>
            <a:r>
              <a:rPr b="0" lang="en-CA" sz="2800" spc="-1" strike="noStrike">
                <a:latin typeface="Arial"/>
              </a:rPr>
              <a:t> =   Sqrt</a:t>
            </a:r>
            <a:r>
              <a:rPr b="0" lang="en-CA" sz="4200" spc="-1" strike="noStrike">
                <a:latin typeface="Arial"/>
              </a:rPr>
              <a:t>(</a:t>
            </a:r>
            <a:r>
              <a:rPr b="0" lang="en-CA" sz="2800" spc="-1" strike="noStrike">
                <a:latin typeface="Arial"/>
              </a:rPr>
              <a:t>Re(X</a:t>
            </a:r>
            <a:r>
              <a:rPr b="0" lang="en-CA" sz="2000" spc="-1" strike="noStrike">
                <a:latin typeface="Arial"/>
              </a:rPr>
              <a:t>i</a:t>
            </a:r>
            <a:r>
              <a:rPr b="0" lang="en-CA" sz="2800" spc="-1" strike="noStrike">
                <a:latin typeface="Arial"/>
              </a:rPr>
              <a:t>)</a:t>
            </a:r>
            <a:r>
              <a:rPr b="0" lang="en-CA" sz="2800" spc="-1" strike="noStrike" baseline="33000">
                <a:latin typeface="Arial"/>
              </a:rPr>
              <a:t>2</a:t>
            </a:r>
            <a:r>
              <a:rPr b="0" lang="en-CA" sz="2800" spc="-1" strike="noStrike">
                <a:latin typeface="Arial"/>
              </a:rPr>
              <a:t> + Im(X</a:t>
            </a:r>
            <a:r>
              <a:rPr b="0" lang="en-CA" sz="2100" spc="-1" strike="noStrike">
                <a:latin typeface="MathJax_AMS"/>
              </a:rPr>
              <a:t>i</a:t>
            </a:r>
            <a:r>
              <a:rPr b="0" lang="en-CA" sz="2800" spc="-1" strike="noStrike">
                <a:latin typeface="Arial"/>
              </a:rPr>
              <a:t>)</a:t>
            </a:r>
            <a:r>
              <a:rPr b="0" lang="en-CA" sz="2800" spc="-1" strike="noStrike" baseline="33000">
                <a:latin typeface="Arial"/>
              </a:rPr>
              <a:t>2</a:t>
            </a:r>
            <a:r>
              <a:rPr b="0" lang="en-CA" sz="4200" spc="-1" strike="noStrike">
                <a:latin typeface="Arial"/>
              </a:rPr>
              <a:t>)</a:t>
            </a:r>
            <a:endParaRPr b="0" lang="en-CA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CA" sz="4400" spc="-1" strike="noStrike">
                <a:latin typeface="Arial"/>
              </a:rPr>
              <a:t>Compare RTL-SDR to USRP1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>
              <a:lnSpc>
                <a:spcPct val="100000"/>
              </a:lnSpc>
              <a:buNone/>
            </a:pPr>
            <a:r>
              <a:rPr b="0" lang="en-CA" sz="2000" spc="-1" strike="noStrike">
                <a:latin typeface="Arial"/>
              </a:rPr>
              <a:t>Feature</a:t>
            </a:r>
            <a:r>
              <a:rPr b="0" lang="en-CA" sz="2000" spc="-1" strike="noStrike">
                <a:latin typeface="Arial"/>
              </a:rPr>
              <a:t>	</a:t>
            </a:r>
            <a:r>
              <a:rPr b="0" lang="en-CA" sz="2000" spc="-1" strike="noStrike">
                <a:latin typeface="Arial"/>
              </a:rPr>
              <a:t>	</a:t>
            </a:r>
            <a:r>
              <a:rPr b="0" lang="en-CA" sz="2000" spc="-1" strike="noStrike">
                <a:latin typeface="Arial"/>
              </a:rPr>
              <a:t>	</a:t>
            </a:r>
            <a:r>
              <a:rPr b="0" lang="en-CA" sz="2000" spc="-1" strike="noStrike">
                <a:latin typeface="Arial"/>
              </a:rPr>
              <a:t>	</a:t>
            </a:r>
            <a:r>
              <a:rPr b="0" lang="en-CA" sz="2000" spc="-1" strike="noStrike">
                <a:latin typeface="Arial"/>
              </a:rPr>
              <a:t>   </a:t>
            </a:r>
            <a:r>
              <a:rPr b="0" lang="en-CA" sz="2000" spc="-1" strike="noStrike">
                <a:latin typeface="Arial"/>
              </a:rPr>
              <a:t>	</a:t>
            </a:r>
            <a:r>
              <a:rPr b="0" lang="en-CA" sz="2000" spc="-1" strike="noStrike">
                <a:latin typeface="Arial"/>
              </a:rPr>
              <a:t>       USRP1</a:t>
            </a:r>
            <a:r>
              <a:rPr b="0" lang="en-CA" sz="2000" spc="-1" strike="noStrike">
                <a:latin typeface="Arial"/>
              </a:rPr>
              <a:t>	</a:t>
            </a:r>
            <a:r>
              <a:rPr b="0" lang="en-CA" sz="2000" spc="-1" strike="noStrike">
                <a:latin typeface="Arial"/>
              </a:rPr>
              <a:t>	</a:t>
            </a:r>
            <a:r>
              <a:rPr b="0" lang="en-CA" sz="2000" spc="-1" strike="noStrike">
                <a:latin typeface="Arial"/>
              </a:rPr>
              <a:t>                          RTL-SDR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CA" sz="2000" spc="-1" strike="noStrike">
                <a:latin typeface="Arial"/>
              </a:rPr>
              <a:t>Sample format</a:t>
            </a:r>
            <a:r>
              <a:rPr b="0" lang="en-CA" sz="2000" spc="-1" strike="noStrike">
                <a:latin typeface="Arial"/>
              </a:rPr>
              <a:t>	</a:t>
            </a:r>
            <a:r>
              <a:rPr b="0" lang="en-CA" sz="2000" spc="-1" strike="noStrike">
                <a:latin typeface="Arial"/>
              </a:rPr>
              <a:t>	</a:t>
            </a:r>
            <a:r>
              <a:rPr b="0" lang="en-CA" sz="2000" spc="-1" strike="noStrike">
                <a:latin typeface="Arial"/>
              </a:rPr>
              <a:t>	</a:t>
            </a:r>
            <a:r>
              <a:rPr b="0" lang="en-CA" sz="2000" spc="-1" strike="noStrike">
                <a:latin typeface="Arial"/>
              </a:rPr>
              <a:t>       fc32 (float32 complex)</a:t>
            </a:r>
            <a:r>
              <a:rPr b="0" lang="en-CA" sz="2000" spc="-1" strike="noStrike">
                <a:latin typeface="Arial"/>
              </a:rPr>
              <a:t>	</a:t>
            </a:r>
            <a:r>
              <a:rPr b="0" lang="en-CA" sz="2000" spc="-1" strike="noStrike">
                <a:latin typeface="Arial"/>
              </a:rPr>
              <a:t>u8 + u8 (8-bit unsigned I/Q)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CA" sz="2000" spc="-1" strike="noStrike">
                <a:latin typeface="Arial"/>
              </a:rPr>
              <a:t>Bytes per sample     8 bytes</a:t>
            </a:r>
            <a:r>
              <a:rPr b="0" lang="en-CA" sz="2000" spc="-1" strike="noStrike">
                <a:latin typeface="Arial"/>
              </a:rPr>
              <a:t>	</a:t>
            </a:r>
            <a:r>
              <a:rPr b="0" lang="en-CA" sz="2000" spc="-1" strike="noStrike">
                <a:latin typeface="Arial"/>
              </a:rPr>
              <a:t>	</a:t>
            </a:r>
            <a:r>
              <a:rPr b="0" lang="en-CA" sz="2000" spc="-1" strike="noStrike">
                <a:latin typeface="Arial"/>
              </a:rPr>
              <a:t>	</a:t>
            </a:r>
            <a:r>
              <a:rPr b="0" lang="en-CA" sz="2000" spc="-1" strike="noStrike">
                <a:latin typeface="Arial"/>
              </a:rPr>
              <a:t> </a:t>
            </a:r>
            <a:r>
              <a:rPr b="0" lang="en-CA" sz="2000" spc="-1" strike="noStrike">
                <a:latin typeface="Arial"/>
              </a:rPr>
              <a:t>	</a:t>
            </a:r>
            <a:r>
              <a:rPr b="0" lang="en-CA" sz="2000" spc="-1" strike="noStrike">
                <a:latin typeface="Arial"/>
              </a:rPr>
              <a:t>	</a:t>
            </a:r>
            <a:r>
              <a:rPr b="0" lang="en-CA" sz="2000" spc="-1" strike="noStrike">
                <a:latin typeface="Arial"/>
              </a:rPr>
              <a:t>2 bytes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CA" sz="2000" spc="-1" strike="noStrike">
                <a:latin typeface="Arial"/>
                <a:ea typeface="Noto Sans CJK SC"/>
              </a:rPr>
              <a:t>Block size </a:t>
            </a:r>
            <a:r>
              <a:rPr b="0" lang="en-CA" sz="2000" spc="-1" strike="noStrike">
                <a:latin typeface="Arial"/>
                <a:ea typeface="Noto Sans CJK SC"/>
              </a:rPr>
              <a:t>	</a:t>
            </a:r>
            <a:r>
              <a:rPr b="0" lang="en-CA" sz="2000" spc="-1" strike="noStrike">
                <a:latin typeface="Arial"/>
                <a:ea typeface="Noto Sans CJK SC"/>
              </a:rPr>
              <a:t>	</a:t>
            </a:r>
            <a:r>
              <a:rPr b="0" lang="en-CA" sz="2000" spc="-1" strike="noStrike">
                <a:latin typeface="Arial"/>
                <a:ea typeface="Noto Sans CJK SC"/>
              </a:rPr>
              <a:t>       1024 samples </a:t>
            </a:r>
            <a:r>
              <a:rPr b="0" lang="en-CA" sz="2000" spc="-1" strike="noStrike">
                <a:latin typeface="Arial"/>
                <a:ea typeface="Noto Sans CJK SC"/>
              </a:rPr>
              <a:t>	</a:t>
            </a:r>
            <a:r>
              <a:rPr b="0" lang="en-CA" sz="2000" spc="-1" strike="noStrike">
                <a:latin typeface="Arial"/>
                <a:ea typeface="Noto Sans CJK SC"/>
              </a:rPr>
              <a:t>	</a:t>
            </a:r>
            <a:r>
              <a:rPr b="0" lang="en-CA" sz="2000" spc="-1" strike="noStrike">
                <a:latin typeface="Arial"/>
                <a:ea typeface="Noto Sans CJK SC"/>
              </a:rPr>
              <a:t>	</a:t>
            </a:r>
            <a:r>
              <a:rPr b="0" lang="en-CA" sz="2000" spc="-1" strike="noStrike">
                <a:latin typeface="Arial"/>
                <a:ea typeface="Noto Sans CJK SC"/>
              </a:rPr>
              <a:t>8192 samples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CA" sz="2000" spc="-1" strike="noStrike">
                <a:latin typeface="Arial"/>
                <a:ea typeface="Noto Sans CJK SC"/>
              </a:rPr>
              <a:t>    </a:t>
            </a:r>
            <a:r>
              <a:rPr b="0" lang="en-CA" sz="2000" spc="-1" strike="noStrike">
                <a:latin typeface="Arial"/>
                <a:ea typeface="Noto Sans CJK SC"/>
              </a:rPr>
              <a:t>	</a:t>
            </a:r>
            <a:r>
              <a:rPr b="0" lang="en-CA" sz="2000" spc="-1" strike="noStrike">
                <a:latin typeface="Arial"/>
                <a:ea typeface="Noto Sans CJK SC"/>
              </a:rPr>
              <a:t>	</a:t>
            </a:r>
            <a:r>
              <a:rPr b="0" lang="en-CA" sz="2000" spc="-1" strike="noStrike">
                <a:latin typeface="Arial"/>
                <a:ea typeface="Noto Sans CJK SC"/>
              </a:rPr>
              <a:t>	</a:t>
            </a:r>
            <a:r>
              <a:rPr b="0" lang="en-CA" sz="2000" spc="-1" strike="noStrike">
                <a:latin typeface="Arial"/>
                <a:ea typeface="Noto Sans CJK SC"/>
              </a:rPr>
              <a:t>	</a:t>
            </a:r>
            <a:r>
              <a:rPr b="0" lang="en-CA" sz="2000" spc="-1" strike="noStrike">
                <a:latin typeface="Arial"/>
                <a:ea typeface="Noto Sans CJK SC"/>
              </a:rPr>
              <a:t>	</a:t>
            </a:r>
            <a:r>
              <a:rPr b="0" lang="en-CA" sz="2000" spc="-1" strike="noStrike">
                <a:latin typeface="Arial"/>
                <a:ea typeface="Noto Sans CJK SC"/>
              </a:rPr>
              <a:t>	</a:t>
            </a:r>
            <a:r>
              <a:rPr b="0" lang="en-CA" sz="2000" spc="-1" strike="noStrike">
                <a:latin typeface="Arial"/>
                <a:ea typeface="Noto Sans CJK SC"/>
              </a:rPr>
              <a:t>                    </a:t>
            </a:r>
            <a:r>
              <a:rPr b="0" lang="en-CA" sz="2000" spc="-1" strike="noStrike">
                <a:latin typeface="Arial"/>
                <a:ea typeface="Noto Sans CJK SC"/>
              </a:rPr>
              <a:t>(8192 bytes)</a:t>
            </a:r>
            <a:r>
              <a:rPr b="0" lang="en-CA" sz="2000" spc="-1" strike="noStrike">
                <a:latin typeface="Arial"/>
                <a:ea typeface="Noto Sans CJK SC"/>
              </a:rPr>
              <a:t>	</a:t>
            </a:r>
            <a:r>
              <a:rPr b="0" lang="en-CA" sz="2000" spc="-1" strike="noStrike">
                <a:latin typeface="Arial"/>
                <a:ea typeface="Noto Sans CJK SC"/>
              </a:rPr>
              <a:t> </a:t>
            </a:r>
            <a:r>
              <a:rPr b="0" lang="en-CA" sz="2000" spc="-1" strike="noStrike">
                <a:latin typeface="Arial"/>
                <a:ea typeface="Noto Sans CJK SC"/>
              </a:rPr>
              <a:t>	</a:t>
            </a:r>
            <a:r>
              <a:rPr b="0" lang="en-CA" sz="2000" spc="-1" strike="noStrike">
                <a:latin typeface="Arial"/>
                <a:ea typeface="Noto Sans CJK SC"/>
              </a:rPr>
              <a:t>	</a:t>
            </a:r>
            <a:r>
              <a:rPr b="0" lang="en-CA" sz="2000" spc="-1" strike="noStrike">
                <a:latin typeface="Arial"/>
                <a:ea typeface="Noto Sans CJK SC"/>
              </a:rPr>
              <a:t>(8192 bytes)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CA" sz="2000" spc="-1" strike="noStrike">
                <a:latin typeface="Arial"/>
                <a:ea typeface="Noto Sans CJK SC"/>
              </a:rPr>
              <a:t>Bandwidth</a:t>
            </a:r>
            <a:r>
              <a:rPr b="0" lang="en-CA" sz="2000" spc="-1" strike="noStrike">
                <a:latin typeface="Arial"/>
                <a:ea typeface="Noto Sans CJK SC"/>
              </a:rPr>
              <a:t>	</a:t>
            </a:r>
            <a:r>
              <a:rPr b="0" lang="en-CA" sz="2000" spc="-1" strike="noStrike">
                <a:latin typeface="Arial"/>
                <a:ea typeface="Noto Sans CJK SC"/>
              </a:rPr>
              <a:t>	</a:t>
            </a:r>
            <a:r>
              <a:rPr b="0" lang="en-CA" sz="2000" spc="-1" strike="noStrike">
                <a:latin typeface="Arial"/>
                <a:ea typeface="Noto Sans CJK SC"/>
              </a:rPr>
              <a:t>	</a:t>
            </a:r>
            <a:r>
              <a:rPr b="0" lang="en-CA" sz="2000" spc="-1" strike="noStrike">
                <a:latin typeface="Arial"/>
                <a:ea typeface="Noto Sans CJK SC"/>
              </a:rPr>
              <a:t>	</a:t>
            </a:r>
            <a:r>
              <a:rPr b="0" lang="en-CA" sz="2000" spc="-1" strike="noStrike">
                <a:latin typeface="Arial"/>
                <a:ea typeface="Noto Sans CJK SC"/>
              </a:rPr>
              <a:t>       Up to ~8 MHz</a:t>
            </a:r>
            <a:r>
              <a:rPr b="0" lang="en-CA" sz="2000" spc="-1" strike="noStrike">
                <a:latin typeface="Arial"/>
                <a:ea typeface="Noto Sans CJK SC"/>
              </a:rPr>
              <a:t>	</a:t>
            </a:r>
            <a:r>
              <a:rPr b="0" lang="en-CA" sz="2000" spc="-1" strike="noStrike">
                <a:latin typeface="Arial"/>
                <a:ea typeface="Noto Sans CJK SC"/>
              </a:rPr>
              <a:t>	</a:t>
            </a:r>
            <a:r>
              <a:rPr b="0" lang="en-CA" sz="2000" spc="-1" strike="noStrike">
                <a:latin typeface="Arial"/>
                <a:ea typeface="Noto Sans CJK SC"/>
              </a:rPr>
              <a:t>	</a:t>
            </a:r>
            <a:r>
              <a:rPr b="0" lang="en-CA" sz="2000" spc="-1" strike="noStrike">
                <a:latin typeface="Arial"/>
                <a:ea typeface="Noto Sans CJK SC"/>
              </a:rPr>
              <a:t>Max ~2.4 MHz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CA" sz="2000" spc="-1" strike="noStrike">
                <a:latin typeface="Arial"/>
                <a:ea typeface="Noto Sans CJK SC"/>
              </a:rPr>
              <a:t>Real-time reliability  High (if FPGA is happy)</a:t>
            </a:r>
            <a:r>
              <a:rPr b="0" lang="en-CA" sz="2000" spc="-1" strike="noStrike">
                <a:latin typeface="Arial"/>
                <a:ea typeface="Noto Sans CJK SC"/>
              </a:rPr>
              <a:t>	</a:t>
            </a:r>
            <a:r>
              <a:rPr b="0" lang="en-CA" sz="2000" spc="-1" strike="noStrike">
                <a:latin typeface="Arial"/>
                <a:ea typeface="Noto Sans CJK SC"/>
              </a:rPr>
              <a:t>Medium (USB bottlenecks)</a:t>
            </a:r>
            <a:endParaRPr b="0" lang="en-CA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2025-05-21T20:57:10Z</dcterms:created>
  <dc:creator/>
  <dc:description/>
  <dc:language>en-CA</dc:language>
  <cp:lastModifiedBy/>
  <dcterms:modified xsi:type="dcterms:W3CDTF">2025-06-01T11:47:28Z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