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5"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C5397-8344-4787-958B-D3621C8CD537}" v="7" dt="2024-01-16T00:57:15.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ín Hernández" userId="a38b9d7823b53700" providerId="LiveId" clId="{345C5397-8344-4787-958B-D3621C8CD537}"/>
    <pc:docChg chg="undo custSel addSld modSld">
      <pc:chgData name="Benjamín Hernández" userId="a38b9d7823b53700" providerId="LiveId" clId="{345C5397-8344-4787-958B-D3621C8CD537}" dt="2024-01-16T00:58:47.899" v="593" actId="1076"/>
      <pc:docMkLst>
        <pc:docMk/>
      </pc:docMkLst>
      <pc:sldChg chg="addSp modSp add mod">
        <pc:chgData name="Benjamín Hernández" userId="a38b9d7823b53700" providerId="LiveId" clId="{345C5397-8344-4787-958B-D3621C8CD537}" dt="2024-01-16T00:45:07.577" v="248" actId="1076"/>
        <pc:sldMkLst>
          <pc:docMk/>
          <pc:sldMk cId="1827370896" sldId="266"/>
        </pc:sldMkLst>
        <pc:spChg chg="mod">
          <ac:chgData name="Benjamín Hernández" userId="a38b9d7823b53700" providerId="LiveId" clId="{345C5397-8344-4787-958B-D3621C8CD537}" dt="2024-01-16T00:43:08.479" v="12" actId="20577"/>
          <ac:spMkLst>
            <pc:docMk/>
            <pc:sldMk cId="1827370896" sldId="266"/>
            <ac:spMk id="2" creationId="{086F6E0E-D343-448A-42E1-DD86D4E8FFC7}"/>
          </ac:spMkLst>
        </pc:spChg>
        <pc:spChg chg="mod">
          <ac:chgData name="Benjamín Hernández" userId="a38b9d7823b53700" providerId="LiveId" clId="{345C5397-8344-4787-958B-D3621C8CD537}" dt="2024-01-16T00:44:42.161" v="244" actId="14100"/>
          <ac:spMkLst>
            <pc:docMk/>
            <pc:sldMk cId="1827370896" sldId="266"/>
            <ac:spMk id="3" creationId="{579F0310-0827-3A31-91FD-28307F5BFD43}"/>
          </ac:spMkLst>
        </pc:spChg>
        <pc:picChg chg="add mod">
          <ac:chgData name="Benjamín Hernández" userId="a38b9d7823b53700" providerId="LiveId" clId="{345C5397-8344-4787-958B-D3621C8CD537}" dt="2024-01-16T00:45:07.577" v="248" actId="1076"/>
          <ac:picMkLst>
            <pc:docMk/>
            <pc:sldMk cId="1827370896" sldId="266"/>
            <ac:picMk id="4" creationId="{B7CD1D2D-E4C2-7DB0-71DA-E35202FA22E1}"/>
          </ac:picMkLst>
        </pc:picChg>
      </pc:sldChg>
      <pc:sldChg chg="addSp delSp modSp add mod">
        <pc:chgData name="Benjamín Hernández" userId="a38b9d7823b53700" providerId="LiveId" clId="{345C5397-8344-4787-958B-D3621C8CD537}" dt="2024-01-16T00:58:47.899" v="593" actId="1076"/>
        <pc:sldMkLst>
          <pc:docMk/>
          <pc:sldMk cId="2868826435" sldId="267"/>
        </pc:sldMkLst>
        <pc:spChg chg="mod">
          <ac:chgData name="Benjamín Hernández" userId="a38b9d7823b53700" providerId="LiveId" clId="{345C5397-8344-4787-958B-D3621C8CD537}" dt="2024-01-16T00:48:51.552" v="269" actId="20577"/>
          <ac:spMkLst>
            <pc:docMk/>
            <pc:sldMk cId="2868826435" sldId="267"/>
            <ac:spMk id="2" creationId="{086F6E0E-D343-448A-42E1-DD86D4E8FFC7}"/>
          </ac:spMkLst>
        </pc:spChg>
        <pc:spChg chg="mod">
          <ac:chgData name="Benjamín Hernández" userId="a38b9d7823b53700" providerId="LiveId" clId="{345C5397-8344-4787-958B-D3621C8CD537}" dt="2024-01-16T00:58:12.477" v="587" actId="403"/>
          <ac:spMkLst>
            <pc:docMk/>
            <pc:sldMk cId="2868826435" sldId="267"/>
            <ac:spMk id="3" creationId="{579F0310-0827-3A31-91FD-28307F5BFD43}"/>
          </ac:spMkLst>
        </pc:spChg>
        <pc:spChg chg="add del mod">
          <ac:chgData name="Benjamín Hernández" userId="a38b9d7823b53700" providerId="LiveId" clId="{345C5397-8344-4787-958B-D3621C8CD537}" dt="2024-01-16T00:56:09.374" v="485"/>
          <ac:spMkLst>
            <pc:docMk/>
            <pc:sldMk cId="2868826435" sldId="267"/>
            <ac:spMk id="5" creationId="{D2238368-0942-972A-916A-1E9C7DC44DFC}"/>
          </ac:spMkLst>
        </pc:spChg>
        <pc:spChg chg="add mod">
          <ac:chgData name="Benjamín Hernández" userId="a38b9d7823b53700" providerId="LiveId" clId="{345C5397-8344-4787-958B-D3621C8CD537}" dt="2024-01-16T00:58:23.825" v="591" actId="2710"/>
          <ac:spMkLst>
            <pc:docMk/>
            <pc:sldMk cId="2868826435" sldId="267"/>
            <ac:spMk id="6" creationId="{F0DEF933-8355-FC0C-643B-B7E773398385}"/>
          </ac:spMkLst>
        </pc:spChg>
        <pc:spChg chg="add del mod">
          <ac:chgData name="Benjamín Hernández" userId="a38b9d7823b53700" providerId="LiveId" clId="{345C5397-8344-4787-958B-D3621C8CD537}" dt="2024-01-16T00:56:09.375" v="487"/>
          <ac:spMkLst>
            <pc:docMk/>
            <pc:sldMk cId="2868826435" sldId="267"/>
            <ac:spMk id="7" creationId="{41228155-2C05-2132-D3C9-8DE45BAA1C14}"/>
          </ac:spMkLst>
        </pc:spChg>
        <pc:spChg chg="add mod">
          <ac:chgData name="Benjamín Hernández" userId="a38b9d7823b53700" providerId="LiveId" clId="{345C5397-8344-4787-958B-D3621C8CD537}" dt="2024-01-16T00:58:47.899" v="593" actId="1076"/>
          <ac:spMkLst>
            <pc:docMk/>
            <pc:sldMk cId="2868826435" sldId="267"/>
            <ac:spMk id="8" creationId="{7E59C5D9-4F0E-4FCE-6FC5-4F8F7328E710}"/>
          </ac:spMkLst>
        </pc:spChg>
        <pc:picChg chg="del mod">
          <ac:chgData name="Benjamín Hernández" userId="a38b9d7823b53700" providerId="LiveId" clId="{345C5397-8344-4787-958B-D3621C8CD537}" dt="2024-01-16T00:48:54.906" v="271" actId="478"/>
          <ac:picMkLst>
            <pc:docMk/>
            <pc:sldMk cId="2868826435" sldId="267"/>
            <ac:picMk id="4" creationId="{B7CD1D2D-E4C2-7DB0-71DA-E35202FA22E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2564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1408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5663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953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5830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1569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8374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8959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74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50625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5561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877807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4F5BC9D3-C74E-6B23-65A3-8A48ABB98309}"/>
              </a:ext>
            </a:extLst>
          </p:cNvPr>
          <p:cNvSpPr>
            <a:spLocks noGrp="1"/>
          </p:cNvSpPr>
          <p:nvPr>
            <p:ph type="ctrTitle"/>
          </p:nvPr>
        </p:nvSpPr>
        <p:spPr>
          <a:xfrm>
            <a:off x="638620" y="863695"/>
            <a:ext cx="3511233" cy="3779995"/>
          </a:xfrm>
        </p:spPr>
        <p:txBody>
          <a:bodyPr anchor="ctr">
            <a:normAutofit/>
          </a:bodyPr>
          <a:lstStyle/>
          <a:p>
            <a:r>
              <a:rPr lang="es-CL" dirty="0">
                <a:solidFill>
                  <a:schemeClr val="tx1"/>
                </a:solidFill>
              </a:rPr>
              <a:t>Análisis Satisfacción Aerolínea</a:t>
            </a:r>
          </a:p>
        </p:txBody>
      </p:sp>
      <p:sp>
        <p:nvSpPr>
          <p:cNvPr id="3" name="Subtítulo 2">
            <a:extLst>
              <a:ext uri="{FF2B5EF4-FFF2-40B4-BE49-F238E27FC236}">
                <a16:creationId xmlns:a16="http://schemas.microsoft.com/office/drawing/2014/main" id="{FB7C03F2-2A39-C68C-1836-DBA3D81F513E}"/>
              </a:ext>
            </a:extLst>
          </p:cNvPr>
          <p:cNvSpPr>
            <a:spLocks noGrp="1"/>
          </p:cNvSpPr>
          <p:nvPr>
            <p:ph type="subTitle" idx="1"/>
          </p:nvPr>
        </p:nvSpPr>
        <p:spPr>
          <a:xfrm>
            <a:off x="638621" y="4739780"/>
            <a:ext cx="3511233" cy="1147054"/>
          </a:xfrm>
        </p:spPr>
        <p:txBody>
          <a:bodyPr anchor="t">
            <a:normAutofit/>
          </a:bodyPr>
          <a:lstStyle/>
          <a:p>
            <a:r>
              <a:rPr lang="es-CL" sz="2200" dirty="0"/>
              <a:t>Benjamín Hernández</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4" name="Picture 3" descr="Una red de puntos conectados">
            <a:extLst>
              <a:ext uri="{FF2B5EF4-FFF2-40B4-BE49-F238E27FC236}">
                <a16:creationId xmlns:a16="http://schemas.microsoft.com/office/drawing/2014/main" id="{8C7276C4-0E5E-E1BA-5457-790A8062253A}"/>
              </a:ext>
            </a:extLst>
          </p:cNvPr>
          <p:cNvPicPr>
            <a:picLocks noChangeAspect="1"/>
          </p:cNvPicPr>
          <p:nvPr/>
        </p:nvPicPr>
        <p:blipFill rotWithShape="1">
          <a:blip r:embed="rId2"/>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21823177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Análisis</a:t>
            </a:r>
          </a:p>
        </p:txBody>
      </p:sp>
      <p:sp>
        <p:nvSpPr>
          <p:cNvPr id="6" name="Marcador de contenido 5">
            <a:extLst>
              <a:ext uri="{FF2B5EF4-FFF2-40B4-BE49-F238E27FC236}">
                <a16:creationId xmlns:a16="http://schemas.microsoft.com/office/drawing/2014/main" id="{A249379C-9BAB-27D1-CA4E-22F9D1E4A615}"/>
              </a:ext>
            </a:extLst>
          </p:cNvPr>
          <p:cNvSpPr>
            <a:spLocks noGrp="1"/>
          </p:cNvSpPr>
          <p:nvPr>
            <p:ph idx="1"/>
          </p:nvPr>
        </p:nvSpPr>
        <p:spPr>
          <a:xfrm>
            <a:off x="3735024" y="1407038"/>
            <a:ext cx="4420685" cy="2777035"/>
          </a:xfrm>
        </p:spPr>
        <p:txBody>
          <a:bodyPr/>
          <a:lstStyle/>
          <a:p>
            <a:r>
              <a:rPr lang="es-CL" dirty="0"/>
              <a:t>Estas 5 variables poseen una mayor probabilidad de clientes satisfechos cuando se tiene una nota superior o igual a 4, por lo que serían variables fundamentales a la hora de buscar una maximización en la satisfacción de los clientes.</a:t>
            </a:r>
          </a:p>
        </p:txBody>
      </p:sp>
      <p:pic>
        <p:nvPicPr>
          <p:cNvPr id="8" name="Imagen 7">
            <a:extLst>
              <a:ext uri="{FF2B5EF4-FFF2-40B4-BE49-F238E27FC236}">
                <a16:creationId xmlns:a16="http://schemas.microsoft.com/office/drawing/2014/main" id="{52063690-57F8-0928-50E3-D0D6A487A102}"/>
              </a:ext>
            </a:extLst>
          </p:cNvPr>
          <p:cNvPicPr>
            <a:picLocks noChangeAspect="1"/>
          </p:cNvPicPr>
          <p:nvPr/>
        </p:nvPicPr>
        <p:blipFill>
          <a:blip r:embed="rId2"/>
          <a:stretch>
            <a:fillRect/>
          </a:stretch>
        </p:blipFill>
        <p:spPr>
          <a:xfrm>
            <a:off x="247964" y="1332607"/>
            <a:ext cx="3487061" cy="2506148"/>
          </a:xfrm>
          <a:prstGeom prst="rect">
            <a:avLst/>
          </a:prstGeom>
        </p:spPr>
      </p:pic>
      <p:pic>
        <p:nvPicPr>
          <p:cNvPr id="10" name="Imagen 9">
            <a:extLst>
              <a:ext uri="{FF2B5EF4-FFF2-40B4-BE49-F238E27FC236}">
                <a16:creationId xmlns:a16="http://schemas.microsoft.com/office/drawing/2014/main" id="{543A51F3-CF63-3D32-8A71-68F9FD67DF2B}"/>
              </a:ext>
            </a:extLst>
          </p:cNvPr>
          <p:cNvPicPr>
            <a:picLocks noChangeAspect="1"/>
          </p:cNvPicPr>
          <p:nvPr/>
        </p:nvPicPr>
        <p:blipFill>
          <a:blip r:embed="rId3"/>
          <a:stretch>
            <a:fillRect/>
          </a:stretch>
        </p:blipFill>
        <p:spPr>
          <a:xfrm>
            <a:off x="247963" y="3943205"/>
            <a:ext cx="3487061" cy="2490757"/>
          </a:xfrm>
          <a:prstGeom prst="rect">
            <a:avLst/>
          </a:prstGeom>
        </p:spPr>
      </p:pic>
      <p:pic>
        <p:nvPicPr>
          <p:cNvPr id="12" name="Imagen 11">
            <a:extLst>
              <a:ext uri="{FF2B5EF4-FFF2-40B4-BE49-F238E27FC236}">
                <a16:creationId xmlns:a16="http://schemas.microsoft.com/office/drawing/2014/main" id="{401613A3-EAF5-F6D5-D227-B013A8984169}"/>
              </a:ext>
            </a:extLst>
          </p:cNvPr>
          <p:cNvPicPr>
            <a:picLocks noChangeAspect="1"/>
          </p:cNvPicPr>
          <p:nvPr/>
        </p:nvPicPr>
        <p:blipFill>
          <a:blip r:embed="rId4"/>
          <a:stretch>
            <a:fillRect/>
          </a:stretch>
        </p:blipFill>
        <p:spPr>
          <a:xfrm>
            <a:off x="8340826" y="1407038"/>
            <a:ext cx="3603209" cy="2453153"/>
          </a:xfrm>
          <a:prstGeom prst="rect">
            <a:avLst/>
          </a:prstGeom>
        </p:spPr>
      </p:pic>
      <p:pic>
        <p:nvPicPr>
          <p:cNvPr id="14" name="Imagen 13">
            <a:extLst>
              <a:ext uri="{FF2B5EF4-FFF2-40B4-BE49-F238E27FC236}">
                <a16:creationId xmlns:a16="http://schemas.microsoft.com/office/drawing/2014/main" id="{2EEA17F2-1AA8-DA8B-E502-C8263DF2CEFD}"/>
              </a:ext>
            </a:extLst>
          </p:cNvPr>
          <p:cNvPicPr>
            <a:picLocks noChangeAspect="1"/>
          </p:cNvPicPr>
          <p:nvPr/>
        </p:nvPicPr>
        <p:blipFill>
          <a:blip r:embed="rId5"/>
          <a:stretch>
            <a:fillRect/>
          </a:stretch>
        </p:blipFill>
        <p:spPr>
          <a:xfrm>
            <a:off x="8419131" y="3943205"/>
            <a:ext cx="3524904" cy="2633061"/>
          </a:xfrm>
          <a:prstGeom prst="rect">
            <a:avLst/>
          </a:prstGeom>
        </p:spPr>
      </p:pic>
      <p:pic>
        <p:nvPicPr>
          <p:cNvPr id="16" name="Imagen 15">
            <a:extLst>
              <a:ext uri="{FF2B5EF4-FFF2-40B4-BE49-F238E27FC236}">
                <a16:creationId xmlns:a16="http://schemas.microsoft.com/office/drawing/2014/main" id="{AF7FD2B5-5AE7-59D7-C2C2-D3BA835B7886}"/>
              </a:ext>
            </a:extLst>
          </p:cNvPr>
          <p:cNvPicPr>
            <a:picLocks noChangeAspect="1"/>
          </p:cNvPicPr>
          <p:nvPr/>
        </p:nvPicPr>
        <p:blipFill>
          <a:blip r:embed="rId6"/>
          <a:stretch>
            <a:fillRect/>
          </a:stretch>
        </p:blipFill>
        <p:spPr>
          <a:xfrm>
            <a:off x="4233475" y="4297074"/>
            <a:ext cx="3424357" cy="2560926"/>
          </a:xfrm>
          <a:prstGeom prst="rect">
            <a:avLst/>
          </a:prstGeom>
        </p:spPr>
      </p:pic>
    </p:spTree>
    <p:extLst>
      <p:ext uri="{BB962C8B-B14F-4D97-AF65-F5344CB8AC3E}">
        <p14:creationId xmlns:p14="http://schemas.microsoft.com/office/powerpoint/2010/main" val="61519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Análisis</a:t>
            </a:r>
          </a:p>
        </p:txBody>
      </p:sp>
      <p:sp>
        <p:nvSpPr>
          <p:cNvPr id="4" name="Marcador de contenido 3">
            <a:extLst>
              <a:ext uri="{FF2B5EF4-FFF2-40B4-BE49-F238E27FC236}">
                <a16:creationId xmlns:a16="http://schemas.microsoft.com/office/drawing/2014/main" id="{82348FCF-8C26-B8EF-1046-989511FE295E}"/>
              </a:ext>
            </a:extLst>
          </p:cNvPr>
          <p:cNvSpPr>
            <a:spLocks noGrp="1"/>
          </p:cNvSpPr>
          <p:nvPr>
            <p:ph idx="1"/>
          </p:nvPr>
        </p:nvSpPr>
        <p:spPr>
          <a:xfrm>
            <a:off x="581192" y="1656771"/>
            <a:ext cx="5588699" cy="4318579"/>
          </a:xfrm>
        </p:spPr>
        <p:txBody>
          <a:bodyPr/>
          <a:lstStyle/>
          <a:p>
            <a:r>
              <a:rPr lang="es-CL" dirty="0"/>
              <a:t>Con esto podemos verificar que las variables tomadas son las que más afectas entre la decisión del cliente para denostar satisfacción, hay otras no tan relevantes como la llegada a una hora conveniente o la facilidad de la reserva en donde se debe </a:t>
            </a:r>
            <a:r>
              <a:rPr lang="es-CL" dirty="0" err="1"/>
              <a:t>despriorizar</a:t>
            </a:r>
            <a:r>
              <a:rPr lang="es-CL" dirty="0"/>
              <a:t> si nuestro objetivo está en maximizar la satisfacción de nuestros consumidores.</a:t>
            </a:r>
          </a:p>
        </p:txBody>
      </p:sp>
      <p:pic>
        <p:nvPicPr>
          <p:cNvPr id="7" name="Imagen 6">
            <a:extLst>
              <a:ext uri="{FF2B5EF4-FFF2-40B4-BE49-F238E27FC236}">
                <a16:creationId xmlns:a16="http://schemas.microsoft.com/office/drawing/2014/main" id="{1EC5DDEE-61C8-1A87-7DC7-0A8E2055DE84}"/>
              </a:ext>
            </a:extLst>
          </p:cNvPr>
          <p:cNvPicPr>
            <a:picLocks noChangeAspect="1"/>
          </p:cNvPicPr>
          <p:nvPr/>
        </p:nvPicPr>
        <p:blipFill>
          <a:blip r:embed="rId2"/>
          <a:stretch>
            <a:fillRect/>
          </a:stretch>
        </p:blipFill>
        <p:spPr>
          <a:xfrm>
            <a:off x="6095999" y="1656771"/>
            <a:ext cx="6058746" cy="4172532"/>
          </a:xfrm>
          <a:prstGeom prst="rect">
            <a:avLst/>
          </a:prstGeom>
        </p:spPr>
      </p:pic>
    </p:spTree>
    <p:extLst>
      <p:ext uri="{BB962C8B-B14F-4D97-AF65-F5344CB8AC3E}">
        <p14:creationId xmlns:p14="http://schemas.microsoft.com/office/powerpoint/2010/main" val="257308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Recomendaciones</a:t>
            </a:r>
          </a:p>
        </p:txBody>
      </p:sp>
      <p:sp>
        <p:nvSpPr>
          <p:cNvPr id="4" name="Marcador de contenido 3">
            <a:extLst>
              <a:ext uri="{FF2B5EF4-FFF2-40B4-BE49-F238E27FC236}">
                <a16:creationId xmlns:a16="http://schemas.microsoft.com/office/drawing/2014/main" id="{82348FCF-8C26-B8EF-1046-989511FE295E}"/>
              </a:ext>
            </a:extLst>
          </p:cNvPr>
          <p:cNvSpPr>
            <a:spLocks noGrp="1"/>
          </p:cNvSpPr>
          <p:nvPr>
            <p:ph idx="1"/>
          </p:nvPr>
        </p:nvSpPr>
        <p:spPr>
          <a:xfrm>
            <a:off x="581192" y="1656771"/>
            <a:ext cx="11029616" cy="4318579"/>
          </a:xfrm>
        </p:spPr>
        <p:txBody>
          <a:bodyPr/>
          <a:lstStyle/>
          <a:p>
            <a:r>
              <a:rPr lang="es-CL" dirty="0"/>
              <a:t>La empresa debe buscar la maximización de la satisfacción de los clientes no solo en sus boletos más caros, sino que también en los más económicos, siendo variables super importantes las relacionadas a experiencia en vuelo. Por lo que mejorar los servicios de comodidad, entretenimiento, tasa de embarque y servicios a bordo, mejorará el reconocimiento de las personas ante la empresa y con esto aumentará la elección de los usuarios a utilizar esta aerolínea sobre otras.</a:t>
            </a:r>
          </a:p>
        </p:txBody>
      </p:sp>
    </p:spTree>
    <p:extLst>
      <p:ext uri="{BB962C8B-B14F-4D97-AF65-F5344CB8AC3E}">
        <p14:creationId xmlns:p14="http://schemas.microsoft.com/office/powerpoint/2010/main" val="303647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565927"/>
          </a:xfrm>
        </p:spPr>
        <p:txBody>
          <a:bodyPr/>
          <a:lstStyle/>
          <a:p>
            <a:r>
              <a:rPr lang="es-CL" dirty="0"/>
              <a:t>Agenda</a:t>
            </a:r>
          </a:p>
        </p:txBody>
      </p:sp>
      <p:sp>
        <p:nvSpPr>
          <p:cNvPr id="3" name="Marcador de contenido 2">
            <a:extLst>
              <a:ext uri="{FF2B5EF4-FFF2-40B4-BE49-F238E27FC236}">
                <a16:creationId xmlns:a16="http://schemas.microsoft.com/office/drawing/2014/main" id="{579F0310-0827-3A31-91FD-28307F5BFD43}"/>
              </a:ext>
            </a:extLst>
          </p:cNvPr>
          <p:cNvSpPr>
            <a:spLocks noGrp="1"/>
          </p:cNvSpPr>
          <p:nvPr>
            <p:ph idx="1"/>
          </p:nvPr>
        </p:nvSpPr>
        <p:spPr>
          <a:xfrm>
            <a:off x="581192" y="1906438"/>
            <a:ext cx="11029615" cy="4068912"/>
          </a:xfrm>
        </p:spPr>
        <p:txBody>
          <a:bodyPr/>
          <a:lstStyle/>
          <a:p>
            <a:r>
              <a:rPr lang="es-CL" dirty="0"/>
              <a:t>1. Contexto</a:t>
            </a:r>
          </a:p>
          <a:p>
            <a:r>
              <a:rPr lang="es-CL" dirty="0"/>
              <a:t>2. Preguntas</a:t>
            </a:r>
          </a:p>
          <a:p>
            <a:r>
              <a:rPr lang="es-CL" dirty="0"/>
              <a:t>3. Análisis de Datos</a:t>
            </a:r>
          </a:p>
          <a:p>
            <a:r>
              <a:rPr lang="es-CL" dirty="0"/>
              <a:t>4. Recomendaciones</a:t>
            </a:r>
          </a:p>
        </p:txBody>
      </p:sp>
    </p:spTree>
    <p:extLst>
      <p:ext uri="{BB962C8B-B14F-4D97-AF65-F5344CB8AC3E}">
        <p14:creationId xmlns:p14="http://schemas.microsoft.com/office/powerpoint/2010/main" val="299923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CONTEXTO</a:t>
            </a:r>
          </a:p>
        </p:txBody>
      </p:sp>
      <p:sp>
        <p:nvSpPr>
          <p:cNvPr id="3" name="Marcador de contenido 2">
            <a:extLst>
              <a:ext uri="{FF2B5EF4-FFF2-40B4-BE49-F238E27FC236}">
                <a16:creationId xmlns:a16="http://schemas.microsoft.com/office/drawing/2014/main" id="{579F0310-0827-3A31-91FD-28307F5BFD43}"/>
              </a:ext>
            </a:extLst>
          </p:cNvPr>
          <p:cNvSpPr>
            <a:spLocks noGrp="1"/>
          </p:cNvSpPr>
          <p:nvPr>
            <p:ph idx="1"/>
          </p:nvPr>
        </p:nvSpPr>
        <p:spPr>
          <a:xfrm>
            <a:off x="581192" y="1725283"/>
            <a:ext cx="11029615" cy="4250067"/>
          </a:xfrm>
        </p:spPr>
        <p:txBody>
          <a:bodyPr>
            <a:normAutofit/>
          </a:bodyPr>
          <a:lstStyle/>
          <a:p>
            <a:pPr>
              <a:buFont typeface="Arial" panose="020B0604020202020204" pitchFamily="34" charset="0"/>
              <a:buChar char="•"/>
            </a:pPr>
            <a:r>
              <a:rPr lang="es-ES" sz="1400" dirty="0">
                <a:solidFill>
                  <a:srgbClr val="000000"/>
                </a:solidFill>
                <a:latin typeface="Helvetica Neue" panose="020B0604020202020204" charset="0"/>
              </a:rPr>
              <a:t>Cuando hablamos de viajes, el hecho de volar desde un punto a otro dejó de ser lo único que importa en el servicio de una aerolínea, ya con varios exponentes en el mercado, hay que reinventarse para lograr una mejor satisfacción en el cliente abarcando diferentes puntos como seguridad, comodidad, rapidez, comida, entre otros servicios, estos puntos se han convertido en </a:t>
            </a:r>
            <a:r>
              <a:rPr lang="es-ES" sz="1400" dirty="0" err="1">
                <a:solidFill>
                  <a:srgbClr val="000000"/>
                </a:solidFill>
                <a:latin typeface="Helvetica Neue" panose="020B0604020202020204" charset="0"/>
              </a:rPr>
              <a:t>insights</a:t>
            </a:r>
            <a:r>
              <a:rPr lang="es-ES" sz="1400" dirty="0">
                <a:solidFill>
                  <a:srgbClr val="000000"/>
                </a:solidFill>
                <a:latin typeface="Helvetica Neue" panose="020B0604020202020204" charset="0"/>
              </a:rPr>
              <a:t> relevantes para poder atraer más personas y lograr una mayor participación en el mercado, logrando posicionar a la empresa dentro de las mejores. Lo que no solo posiciona a la empresa en el top </a:t>
            </a:r>
            <a:r>
              <a:rPr lang="es-ES" sz="1400" dirty="0" err="1">
                <a:solidFill>
                  <a:srgbClr val="000000"/>
                </a:solidFill>
                <a:latin typeface="Helvetica Neue" panose="020B0604020202020204" charset="0"/>
              </a:rPr>
              <a:t>of</a:t>
            </a:r>
            <a:r>
              <a:rPr lang="es-ES" sz="1400" dirty="0">
                <a:solidFill>
                  <a:srgbClr val="000000"/>
                </a:solidFill>
                <a:latin typeface="Helvetica Neue" panose="020B0604020202020204" charset="0"/>
              </a:rPr>
              <a:t> </a:t>
            </a:r>
            <a:r>
              <a:rPr lang="es-ES" sz="1400" dirty="0" err="1">
                <a:solidFill>
                  <a:srgbClr val="000000"/>
                </a:solidFill>
                <a:latin typeface="Helvetica Neue" panose="020B0604020202020204" charset="0"/>
              </a:rPr>
              <a:t>mind</a:t>
            </a:r>
            <a:r>
              <a:rPr lang="es-ES" sz="1400" dirty="0">
                <a:solidFill>
                  <a:srgbClr val="000000"/>
                </a:solidFill>
                <a:latin typeface="Helvetica Neue" panose="020B0604020202020204" charset="0"/>
              </a:rPr>
              <a:t> de la gente, si no también, aumentar la rentabilidad para así seguir expandiendo.</a:t>
            </a:r>
          </a:p>
          <a:p>
            <a:pPr>
              <a:buFont typeface="Arial" panose="020B0604020202020204" pitchFamily="34" charset="0"/>
              <a:buChar char="•"/>
            </a:pPr>
            <a:r>
              <a:rPr lang="es-ES" sz="1400" dirty="0">
                <a:solidFill>
                  <a:srgbClr val="000000"/>
                </a:solidFill>
                <a:latin typeface="Helvetica Neue" panose="020B0604020202020204" charset="0"/>
              </a:rPr>
              <a:t>Ahora bien, es importante saber cuáles serán los factores más importantes, en los cuales habría que enfocarse para lograr obtener una maximización en la satisfacción de cada cliente que experimente el servicio.</a:t>
            </a:r>
            <a:endParaRPr lang="es-CL" sz="1400" dirty="0"/>
          </a:p>
        </p:txBody>
      </p:sp>
    </p:spTree>
    <p:extLst>
      <p:ext uri="{BB962C8B-B14F-4D97-AF65-F5344CB8AC3E}">
        <p14:creationId xmlns:p14="http://schemas.microsoft.com/office/powerpoint/2010/main" val="332009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OBJETIVO</a:t>
            </a:r>
          </a:p>
        </p:txBody>
      </p:sp>
      <p:sp>
        <p:nvSpPr>
          <p:cNvPr id="3" name="Marcador de contenido 2">
            <a:extLst>
              <a:ext uri="{FF2B5EF4-FFF2-40B4-BE49-F238E27FC236}">
                <a16:creationId xmlns:a16="http://schemas.microsoft.com/office/drawing/2014/main" id="{579F0310-0827-3A31-91FD-28307F5BFD43}"/>
              </a:ext>
            </a:extLst>
          </p:cNvPr>
          <p:cNvSpPr>
            <a:spLocks noGrp="1"/>
          </p:cNvSpPr>
          <p:nvPr>
            <p:ph idx="1"/>
          </p:nvPr>
        </p:nvSpPr>
        <p:spPr>
          <a:xfrm>
            <a:off x="5693434" y="1725283"/>
            <a:ext cx="5917373" cy="4250067"/>
          </a:xfrm>
        </p:spPr>
        <p:txBody>
          <a:bodyPr>
            <a:normAutofit/>
          </a:bodyPr>
          <a:lstStyle/>
          <a:p>
            <a:pPr>
              <a:buFont typeface="Arial" panose="020B0604020202020204" pitchFamily="34" charset="0"/>
              <a:buChar char="•"/>
            </a:pPr>
            <a:r>
              <a:rPr lang="es-ES" sz="1400" dirty="0">
                <a:solidFill>
                  <a:srgbClr val="000000"/>
                </a:solidFill>
                <a:latin typeface="Helvetica Neue" panose="020B0604020202020204" charset="0"/>
              </a:rPr>
              <a:t>Predecir la satisfacción que tendrá el cliente en base a los servicios que ofrece la aerolínea, en la cual cada cliente dará una puntuación en base a su experiencia</a:t>
            </a:r>
            <a:endParaRPr lang="es-CL" sz="1400" dirty="0"/>
          </a:p>
        </p:txBody>
      </p:sp>
      <p:pic>
        <p:nvPicPr>
          <p:cNvPr id="4" name="Imagen 3">
            <a:extLst>
              <a:ext uri="{FF2B5EF4-FFF2-40B4-BE49-F238E27FC236}">
                <a16:creationId xmlns:a16="http://schemas.microsoft.com/office/drawing/2014/main" id="{B7CD1D2D-E4C2-7DB0-71DA-E35202FA22E1}"/>
              </a:ext>
            </a:extLst>
          </p:cNvPr>
          <p:cNvPicPr>
            <a:picLocks noChangeAspect="1"/>
          </p:cNvPicPr>
          <p:nvPr/>
        </p:nvPicPr>
        <p:blipFill>
          <a:blip r:embed="rId2"/>
          <a:stretch>
            <a:fillRect/>
          </a:stretch>
        </p:blipFill>
        <p:spPr>
          <a:xfrm>
            <a:off x="1561907" y="1725283"/>
            <a:ext cx="2825366" cy="3752666"/>
          </a:xfrm>
          <a:prstGeom prst="rect">
            <a:avLst/>
          </a:prstGeom>
        </p:spPr>
      </p:pic>
    </p:spTree>
    <p:extLst>
      <p:ext uri="{BB962C8B-B14F-4D97-AF65-F5344CB8AC3E}">
        <p14:creationId xmlns:p14="http://schemas.microsoft.com/office/powerpoint/2010/main" val="182737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Descripción data</a:t>
            </a:r>
          </a:p>
        </p:txBody>
      </p:sp>
      <p:sp>
        <p:nvSpPr>
          <p:cNvPr id="3" name="Marcador de contenido 2">
            <a:extLst>
              <a:ext uri="{FF2B5EF4-FFF2-40B4-BE49-F238E27FC236}">
                <a16:creationId xmlns:a16="http://schemas.microsoft.com/office/drawing/2014/main" id="{579F0310-0827-3A31-91FD-28307F5BFD43}"/>
              </a:ext>
            </a:extLst>
          </p:cNvPr>
          <p:cNvSpPr>
            <a:spLocks noGrp="1"/>
          </p:cNvSpPr>
          <p:nvPr>
            <p:ph idx="1"/>
          </p:nvPr>
        </p:nvSpPr>
        <p:spPr>
          <a:xfrm>
            <a:off x="664234" y="1302589"/>
            <a:ext cx="10946573" cy="353683"/>
          </a:xfrm>
        </p:spPr>
        <p:txBody>
          <a:bodyPr>
            <a:normAutofit/>
          </a:bodyPr>
          <a:lstStyle/>
          <a:p>
            <a:pPr>
              <a:buFont typeface="Arial" panose="020B0604020202020204" pitchFamily="34" charset="0"/>
              <a:buChar char="•"/>
            </a:pPr>
            <a:r>
              <a:rPr lang="es-ES" sz="1400" dirty="0">
                <a:solidFill>
                  <a:srgbClr val="000000"/>
                </a:solidFill>
                <a:latin typeface="Helvetica Neue" panose="020B0604020202020204" charset="0"/>
              </a:rPr>
              <a:t>La base de datos a analizar dispone de 25.976 clientes y 23 columnas de información las cuales son: </a:t>
            </a:r>
          </a:p>
        </p:txBody>
      </p:sp>
      <p:sp>
        <p:nvSpPr>
          <p:cNvPr id="6" name="CuadroTexto 5">
            <a:extLst>
              <a:ext uri="{FF2B5EF4-FFF2-40B4-BE49-F238E27FC236}">
                <a16:creationId xmlns:a16="http://schemas.microsoft.com/office/drawing/2014/main" id="{F0DEF933-8355-FC0C-643B-B7E773398385}"/>
              </a:ext>
            </a:extLst>
          </p:cNvPr>
          <p:cNvSpPr txBox="1"/>
          <p:nvPr/>
        </p:nvSpPr>
        <p:spPr>
          <a:xfrm>
            <a:off x="319178" y="2090172"/>
            <a:ext cx="6267091" cy="3935821"/>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0 id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 </a:t>
            </a:r>
            <a:r>
              <a:rPr lang="es-ES" sz="1200" dirty="0" err="1">
                <a:solidFill>
                  <a:srgbClr val="000000"/>
                </a:solidFill>
                <a:latin typeface="Helvetica Neue" panose="020B0604020202020204" charset="0"/>
              </a:rPr>
              <a:t>Gender</a:t>
            </a:r>
            <a:r>
              <a:rPr lang="es-ES" sz="1200" dirty="0">
                <a:solidFill>
                  <a:srgbClr val="000000"/>
                </a:solidFill>
                <a:latin typeface="Helvetica Neue" panose="020B0604020202020204" charset="0"/>
              </a:rPr>
              <a:t>: genero de la persona que utilizó el servicio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2 </a:t>
            </a:r>
            <a:r>
              <a:rPr lang="es-ES" sz="1200" dirty="0" err="1">
                <a:solidFill>
                  <a:srgbClr val="000000"/>
                </a:solidFill>
                <a:latin typeface="Helvetica Neue" panose="020B0604020202020204" charset="0"/>
              </a:rPr>
              <a:t>Customer</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Type</a:t>
            </a:r>
            <a:r>
              <a:rPr lang="es-ES" sz="1200" dirty="0">
                <a:solidFill>
                  <a:srgbClr val="000000"/>
                </a:solidFill>
                <a:latin typeface="Helvetica Neue" panose="020B0604020202020204" charset="0"/>
              </a:rPr>
              <a:t>: indica si el cliente es leal o no a la aerolínea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3 Age: año de la persona que utilizó el servicio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4 </a:t>
            </a:r>
            <a:r>
              <a:rPr lang="es-ES" sz="1200" dirty="0" err="1">
                <a:solidFill>
                  <a:srgbClr val="000000"/>
                </a:solidFill>
                <a:latin typeface="Helvetica Neue" panose="020B0604020202020204" charset="0"/>
              </a:rPr>
              <a:t>Type</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of</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Travel</a:t>
            </a:r>
            <a:r>
              <a:rPr lang="es-ES" sz="1200" dirty="0">
                <a:solidFill>
                  <a:srgbClr val="000000"/>
                </a:solidFill>
                <a:latin typeface="Helvetica Neue" panose="020B0604020202020204" charset="0"/>
              </a:rPr>
              <a:t>: motivo del viaje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5 </a:t>
            </a:r>
            <a:r>
              <a:rPr lang="es-ES" sz="1200" dirty="0" err="1">
                <a:solidFill>
                  <a:srgbClr val="000000"/>
                </a:solidFill>
                <a:latin typeface="Helvetica Neue" panose="020B0604020202020204" charset="0"/>
              </a:rPr>
              <a:t>Class</a:t>
            </a:r>
            <a:r>
              <a:rPr lang="es-ES" sz="1200" dirty="0">
                <a:solidFill>
                  <a:srgbClr val="000000"/>
                </a:solidFill>
                <a:latin typeface="Helvetica Neue" panose="020B0604020202020204" charset="0"/>
              </a:rPr>
              <a:t>: tipo de viaje pagado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6 Flight </a:t>
            </a:r>
            <a:r>
              <a:rPr lang="es-ES" sz="1200" dirty="0" err="1">
                <a:solidFill>
                  <a:srgbClr val="000000"/>
                </a:solidFill>
                <a:latin typeface="Helvetica Neue" panose="020B0604020202020204" charset="0"/>
              </a:rPr>
              <a:t>Distance</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distacia</a:t>
            </a:r>
            <a:r>
              <a:rPr lang="es-ES" sz="1200" dirty="0">
                <a:solidFill>
                  <a:srgbClr val="000000"/>
                </a:solidFill>
                <a:latin typeface="Helvetica Neue" panose="020B0604020202020204" charset="0"/>
              </a:rPr>
              <a:t> de vuelo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7 </a:t>
            </a:r>
            <a:r>
              <a:rPr lang="es-ES" sz="1200" dirty="0" err="1">
                <a:solidFill>
                  <a:srgbClr val="000000"/>
                </a:solidFill>
                <a:latin typeface="Helvetica Neue" panose="020B0604020202020204" charset="0"/>
              </a:rPr>
              <a:t>Inflight</a:t>
            </a:r>
            <a:r>
              <a:rPr lang="es-ES" sz="1200" dirty="0">
                <a:solidFill>
                  <a:srgbClr val="000000"/>
                </a:solidFill>
                <a:latin typeface="Helvetica Neue" panose="020B0604020202020204" charset="0"/>
              </a:rPr>
              <a:t> wifi </a:t>
            </a:r>
            <a:r>
              <a:rPr lang="es-ES" sz="1200" dirty="0" err="1">
                <a:solidFill>
                  <a:srgbClr val="000000"/>
                </a:solidFill>
                <a:latin typeface="Helvetica Neue" panose="020B0604020202020204" charset="0"/>
              </a:rPr>
              <a:t>service</a:t>
            </a:r>
            <a:r>
              <a:rPr lang="es-ES" sz="1200" dirty="0">
                <a:solidFill>
                  <a:srgbClr val="000000"/>
                </a:solidFill>
                <a:latin typeface="Helvetica Neue" panose="020B0604020202020204" charset="0"/>
              </a:rPr>
              <a:t>: nota del servicio de wifi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8 </a:t>
            </a:r>
            <a:r>
              <a:rPr lang="es-ES" sz="1200" dirty="0" err="1">
                <a:solidFill>
                  <a:srgbClr val="000000"/>
                </a:solidFill>
                <a:latin typeface="Helvetica Neue" panose="020B0604020202020204" charset="0"/>
              </a:rPr>
              <a:t>Departure</a:t>
            </a:r>
            <a:r>
              <a:rPr lang="es-ES" sz="1200" dirty="0">
                <a:solidFill>
                  <a:srgbClr val="000000"/>
                </a:solidFill>
                <a:latin typeface="Helvetica Neue" panose="020B0604020202020204" charset="0"/>
              </a:rPr>
              <a:t>/</a:t>
            </a:r>
            <a:r>
              <a:rPr lang="es-ES" sz="1200" dirty="0" err="1">
                <a:solidFill>
                  <a:srgbClr val="000000"/>
                </a:solidFill>
                <a:latin typeface="Helvetica Neue" panose="020B0604020202020204" charset="0"/>
              </a:rPr>
              <a:t>Arrival</a:t>
            </a:r>
            <a:r>
              <a:rPr lang="es-ES" sz="1200" dirty="0">
                <a:solidFill>
                  <a:srgbClr val="000000"/>
                </a:solidFill>
                <a:latin typeface="Helvetica Neue" panose="020B0604020202020204" charset="0"/>
              </a:rPr>
              <a:t> time </a:t>
            </a:r>
            <a:r>
              <a:rPr lang="es-ES" sz="1200" dirty="0" err="1">
                <a:solidFill>
                  <a:srgbClr val="000000"/>
                </a:solidFill>
                <a:latin typeface="Helvetica Neue" panose="020B0604020202020204" charset="0"/>
              </a:rPr>
              <a:t>convenient</a:t>
            </a:r>
            <a:r>
              <a:rPr lang="es-ES" sz="1200" dirty="0">
                <a:solidFill>
                  <a:srgbClr val="000000"/>
                </a:solidFill>
                <a:latin typeface="Helvetica Neue" panose="020B0604020202020204" charset="0"/>
              </a:rPr>
              <a:t>: nota por llegada o salida conveniente (1-5)</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9 </a:t>
            </a:r>
            <a:r>
              <a:rPr lang="es-ES" sz="1200" dirty="0" err="1">
                <a:solidFill>
                  <a:srgbClr val="000000"/>
                </a:solidFill>
                <a:latin typeface="Helvetica Neue" panose="020B0604020202020204" charset="0"/>
              </a:rPr>
              <a:t>Ease</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of</a:t>
            </a:r>
            <a:r>
              <a:rPr lang="es-ES" sz="1200" dirty="0">
                <a:solidFill>
                  <a:srgbClr val="000000"/>
                </a:solidFill>
                <a:latin typeface="Helvetica Neue" panose="020B0604020202020204" charset="0"/>
              </a:rPr>
              <a:t> Online </a:t>
            </a:r>
            <a:r>
              <a:rPr lang="es-ES" sz="1200" dirty="0" err="1">
                <a:solidFill>
                  <a:srgbClr val="000000"/>
                </a:solidFill>
                <a:latin typeface="Helvetica Neue" panose="020B0604020202020204" charset="0"/>
              </a:rPr>
              <a:t>booking</a:t>
            </a:r>
            <a:r>
              <a:rPr lang="es-ES" sz="1200" dirty="0">
                <a:solidFill>
                  <a:srgbClr val="000000"/>
                </a:solidFill>
                <a:latin typeface="Helvetica Neue" panose="020B0604020202020204" charset="0"/>
              </a:rPr>
              <a:t>: nota por facilidad de reserva en línea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10 Gate </a:t>
            </a:r>
            <a:r>
              <a:rPr lang="es-ES" sz="1200" dirty="0" err="1">
                <a:solidFill>
                  <a:srgbClr val="000000"/>
                </a:solidFill>
                <a:latin typeface="Helvetica Neue" panose="020B0604020202020204" charset="0"/>
              </a:rPr>
              <a:t>location</a:t>
            </a:r>
            <a:r>
              <a:rPr lang="es-ES" sz="1200" dirty="0">
                <a:solidFill>
                  <a:srgbClr val="000000"/>
                </a:solidFill>
                <a:latin typeface="Helvetica Neue" panose="020B0604020202020204" charset="0"/>
              </a:rPr>
              <a:t>: nota </a:t>
            </a:r>
            <a:r>
              <a:rPr lang="es-ES" sz="1200" dirty="0" err="1">
                <a:solidFill>
                  <a:srgbClr val="000000"/>
                </a:solidFill>
                <a:latin typeface="Helvetica Neue" panose="020B0604020202020204" charset="0"/>
              </a:rPr>
              <a:t>ubicacion</a:t>
            </a:r>
            <a:r>
              <a:rPr lang="es-ES" sz="1200" dirty="0">
                <a:solidFill>
                  <a:srgbClr val="000000"/>
                </a:solidFill>
                <a:latin typeface="Helvetica Neue" panose="020B0604020202020204" charset="0"/>
              </a:rPr>
              <a:t> puerta de embarque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11 </a:t>
            </a:r>
            <a:r>
              <a:rPr lang="es-ES" sz="1200" dirty="0" err="1">
                <a:solidFill>
                  <a:srgbClr val="000000"/>
                </a:solidFill>
                <a:latin typeface="Helvetica Neue" panose="020B0604020202020204" charset="0"/>
              </a:rPr>
              <a:t>Food</a:t>
            </a:r>
            <a:r>
              <a:rPr lang="es-ES" sz="1200" dirty="0">
                <a:solidFill>
                  <a:srgbClr val="000000"/>
                </a:solidFill>
                <a:latin typeface="Helvetica Neue" panose="020B0604020202020204" charset="0"/>
              </a:rPr>
              <a:t> and </a:t>
            </a:r>
            <a:r>
              <a:rPr lang="es-ES" sz="1200" dirty="0" err="1">
                <a:solidFill>
                  <a:srgbClr val="000000"/>
                </a:solidFill>
                <a:latin typeface="Helvetica Neue" panose="020B0604020202020204" charset="0"/>
              </a:rPr>
              <a:t>drink</a:t>
            </a:r>
            <a:r>
              <a:rPr lang="es-ES" sz="1200" dirty="0">
                <a:solidFill>
                  <a:srgbClr val="000000"/>
                </a:solidFill>
                <a:latin typeface="Helvetica Neue" panose="020B0604020202020204" charset="0"/>
              </a:rPr>
              <a:t>: nota servicio de comida (1-5)</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12 Online </a:t>
            </a:r>
            <a:r>
              <a:rPr lang="es-ES" sz="1200" dirty="0" err="1">
                <a:solidFill>
                  <a:srgbClr val="000000"/>
                </a:solidFill>
                <a:latin typeface="Helvetica Neue" panose="020B0604020202020204" charset="0"/>
              </a:rPr>
              <a:t>boarding</a:t>
            </a:r>
            <a:r>
              <a:rPr lang="es-ES" sz="1200" dirty="0">
                <a:solidFill>
                  <a:srgbClr val="000000"/>
                </a:solidFill>
                <a:latin typeface="Helvetica Neue" panose="020B0604020202020204" charset="0"/>
              </a:rPr>
              <a:t>: nota servicio tasa de embarque en línea (1-5)</a:t>
            </a:r>
          </a:p>
          <a:p>
            <a:pPr>
              <a:lnSpc>
                <a:spcPct val="150000"/>
              </a:lnSpc>
            </a:pPr>
            <a:endParaRPr lang="es-CL" sz="1200" dirty="0"/>
          </a:p>
        </p:txBody>
      </p:sp>
      <p:sp>
        <p:nvSpPr>
          <p:cNvPr id="8" name="CuadroTexto 7">
            <a:extLst>
              <a:ext uri="{FF2B5EF4-FFF2-40B4-BE49-F238E27FC236}">
                <a16:creationId xmlns:a16="http://schemas.microsoft.com/office/drawing/2014/main" id="{7E59C5D9-4F0E-4FCE-6FC5-4F8F7328E710}"/>
              </a:ext>
            </a:extLst>
          </p:cNvPr>
          <p:cNvSpPr txBox="1"/>
          <p:nvPr/>
        </p:nvSpPr>
        <p:spPr>
          <a:xfrm>
            <a:off x="6096000" y="2018581"/>
            <a:ext cx="6267091" cy="3381823"/>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13 </a:t>
            </a:r>
            <a:r>
              <a:rPr lang="es-ES" sz="1200" dirty="0" err="1">
                <a:solidFill>
                  <a:srgbClr val="000000"/>
                </a:solidFill>
                <a:latin typeface="Helvetica Neue" panose="020B0604020202020204" charset="0"/>
              </a:rPr>
              <a:t>Seat</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comfort</a:t>
            </a:r>
            <a:r>
              <a:rPr lang="es-ES" sz="1200" dirty="0">
                <a:solidFill>
                  <a:srgbClr val="000000"/>
                </a:solidFill>
                <a:latin typeface="Helvetica Neue" panose="020B0604020202020204" charset="0"/>
              </a:rPr>
              <a:t>: nota comodidad asiento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14 </a:t>
            </a:r>
            <a:r>
              <a:rPr lang="es-ES" sz="1200" dirty="0" err="1">
                <a:solidFill>
                  <a:srgbClr val="000000"/>
                </a:solidFill>
                <a:latin typeface="Helvetica Neue" panose="020B0604020202020204" charset="0"/>
              </a:rPr>
              <a:t>Inflight</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entertainment</a:t>
            </a:r>
            <a:r>
              <a:rPr lang="es-ES" sz="1200" dirty="0">
                <a:solidFill>
                  <a:srgbClr val="000000"/>
                </a:solidFill>
                <a:latin typeface="Helvetica Neue" panose="020B0604020202020204" charset="0"/>
              </a:rPr>
              <a:t>: nota entretenimiento en vuelo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15 </a:t>
            </a:r>
            <a:r>
              <a:rPr lang="es-ES" sz="1200" dirty="0" err="1">
                <a:solidFill>
                  <a:srgbClr val="000000"/>
                </a:solidFill>
                <a:latin typeface="Helvetica Neue" panose="020B0604020202020204" charset="0"/>
              </a:rPr>
              <a:t>On-board</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service</a:t>
            </a:r>
            <a:r>
              <a:rPr lang="es-ES" sz="1200" dirty="0">
                <a:solidFill>
                  <a:srgbClr val="000000"/>
                </a:solidFill>
                <a:latin typeface="Helvetica Neue" panose="020B0604020202020204" charset="0"/>
              </a:rPr>
              <a:t>: nota servicio en el vuelo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16 </a:t>
            </a:r>
            <a:r>
              <a:rPr lang="es-ES" sz="1200" dirty="0" err="1">
                <a:solidFill>
                  <a:srgbClr val="000000"/>
                </a:solidFill>
                <a:latin typeface="Helvetica Neue" panose="020B0604020202020204" charset="0"/>
              </a:rPr>
              <a:t>Leg</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room</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service</a:t>
            </a:r>
            <a:r>
              <a:rPr lang="es-ES" sz="1200" dirty="0">
                <a:solidFill>
                  <a:srgbClr val="000000"/>
                </a:solidFill>
                <a:latin typeface="Helvetica Neue" panose="020B0604020202020204" charset="0"/>
              </a:rPr>
              <a:t>: nota servicio en el vuelo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17 </a:t>
            </a:r>
            <a:r>
              <a:rPr lang="es-ES" sz="1200" dirty="0" err="1">
                <a:solidFill>
                  <a:srgbClr val="000000"/>
                </a:solidFill>
                <a:latin typeface="Helvetica Neue" panose="020B0604020202020204" charset="0"/>
              </a:rPr>
              <a:t>Baggage</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handling</a:t>
            </a:r>
            <a:r>
              <a:rPr lang="es-ES" sz="1200" dirty="0">
                <a:solidFill>
                  <a:srgbClr val="000000"/>
                </a:solidFill>
                <a:latin typeface="Helvetica Neue" panose="020B0604020202020204" charset="0"/>
              </a:rPr>
              <a:t>: nota manejo de equipaje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18 </a:t>
            </a:r>
            <a:r>
              <a:rPr lang="es-ES" sz="1200" dirty="0" err="1">
                <a:solidFill>
                  <a:srgbClr val="000000"/>
                </a:solidFill>
                <a:latin typeface="Helvetica Neue" panose="020B0604020202020204" charset="0"/>
              </a:rPr>
              <a:t>Checkin</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service</a:t>
            </a:r>
            <a:r>
              <a:rPr lang="es-ES" sz="1200" dirty="0">
                <a:solidFill>
                  <a:srgbClr val="000000"/>
                </a:solidFill>
                <a:latin typeface="Helvetica Neue" panose="020B0604020202020204" charset="0"/>
              </a:rPr>
              <a:t>: nota servicio </a:t>
            </a:r>
            <a:r>
              <a:rPr lang="es-ES" sz="1200" dirty="0" err="1">
                <a:solidFill>
                  <a:srgbClr val="000000"/>
                </a:solidFill>
                <a:latin typeface="Helvetica Neue" panose="020B0604020202020204" charset="0"/>
              </a:rPr>
              <a:t>checkin</a:t>
            </a:r>
            <a:r>
              <a:rPr lang="es-ES" sz="1200" dirty="0">
                <a:solidFill>
                  <a:srgbClr val="000000"/>
                </a:solidFill>
                <a:latin typeface="Helvetica Neue" panose="020B0604020202020204" charset="0"/>
              </a:rPr>
              <a:t>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19 </a:t>
            </a:r>
            <a:r>
              <a:rPr lang="es-ES" sz="1200" dirty="0" err="1">
                <a:solidFill>
                  <a:srgbClr val="000000"/>
                </a:solidFill>
                <a:latin typeface="Helvetica Neue" panose="020B0604020202020204" charset="0"/>
              </a:rPr>
              <a:t>Inflight</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service</a:t>
            </a:r>
            <a:r>
              <a:rPr lang="es-ES" sz="1200" dirty="0">
                <a:solidFill>
                  <a:srgbClr val="000000"/>
                </a:solidFill>
                <a:latin typeface="Helvetica Neue" panose="020B0604020202020204" charset="0"/>
              </a:rPr>
              <a:t>: nota servicio en vuelo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20 </a:t>
            </a:r>
            <a:r>
              <a:rPr lang="es-ES" sz="1200" dirty="0" err="1">
                <a:solidFill>
                  <a:srgbClr val="000000"/>
                </a:solidFill>
                <a:latin typeface="Helvetica Neue" panose="020B0604020202020204" charset="0"/>
              </a:rPr>
              <a:t>Cleanliness</a:t>
            </a:r>
            <a:r>
              <a:rPr lang="es-ES" sz="1200" dirty="0">
                <a:solidFill>
                  <a:srgbClr val="000000"/>
                </a:solidFill>
                <a:latin typeface="Helvetica Neue" panose="020B0604020202020204" charset="0"/>
              </a:rPr>
              <a:t>: nota limpieza (1-5)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21 </a:t>
            </a:r>
            <a:r>
              <a:rPr lang="es-ES" sz="1200" dirty="0" err="1">
                <a:solidFill>
                  <a:srgbClr val="000000"/>
                </a:solidFill>
                <a:latin typeface="Helvetica Neue" panose="020B0604020202020204" charset="0"/>
              </a:rPr>
              <a:t>Departure</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Delay</a:t>
            </a:r>
            <a:r>
              <a:rPr lang="es-ES" sz="1200" dirty="0">
                <a:solidFill>
                  <a:srgbClr val="000000"/>
                </a:solidFill>
                <a:latin typeface="Helvetica Neue" panose="020B0604020202020204" charset="0"/>
              </a:rPr>
              <a:t> in Minutes: atraso de la salida en minutos </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22 </a:t>
            </a:r>
            <a:r>
              <a:rPr lang="es-ES" sz="1200" dirty="0" err="1">
                <a:solidFill>
                  <a:srgbClr val="000000"/>
                </a:solidFill>
                <a:latin typeface="Helvetica Neue" panose="020B0604020202020204" charset="0"/>
              </a:rPr>
              <a:t>Arrival</a:t>
            </a:r>
            <a:r>
              <a:rPr lang="es-ES" sz="1200" dirty="0">
                <a:solidFill>
                  <a:srgbClr val="000000"/>
                </a:solidFill>
                <a:latin typeface="Helvetica Neue" panose="020B0604020202020204" charset="0"/>
              </a:rPr>
              <a:t> </a:t>
            </a:r>
            <a:r>
              <a:rPr lang="es-ES" sz="1200" dirty="0" err="1">
                <a:solidFill>
                  <a:srgbClr val="000000"/>
                </a:solidFill>
                <a:latin typeface="Helvetica Neue" panose="020B0604020202020204" charset="0"/>
              </a:rPr>
              <a:t>Delay</a:t>
            </a:r>
            <a:r>
              <a:rPr lang="es-ES" sz="1200" dirty="0">
                <a:solidFill>
                  <a:srgbClr val="000000"/>
                </a:solidFill>
                <a:latin typeface="Helvetica Neue" panose="020B0604020202020204" charset="0"/>
              </a:rPr>
              <a:t> in Minutes: atraso de la llegada en minutos</a:t>
            </a:r>
          </a:p>
          <a:p>
            <a:pPr marL="628650" lvl="1" indent="-171450">
              <a:lnSpc>
                <a:spcPct val="150000"/>
              </a:lnSpc>
              <a:buFont typeface="Wingdings" panose="05000000000000000000" pitchFamily="2" charset="2"/>
              <a:buChar char="Ø"/>
            </a:pPr>
            <a:r>
              <a:rPr lang="es-ES" sz="1200" dirty="0">
                <a:solidFill>
                  <a:srgbClr val="000000"/>
                </a:solidFill>
                <a:latin typeface="Helvetica Neue" panose="020B0604020202020204" charset="0"/>
              </a:rPr>
              <a:t>23 </a:t>
            </a:r>
            <a:r>
              <a:rPr lang="es-ES" sz="1200" dirty="0" err="1">
                <a:solidFill>
                  <a:srgbClr val="000000"/>
                </a:solidFill>
                <a:latin typeface="Helvetica Neue" panose="020B0604020202020204" charset="0"/>
              </a:rPr>
              <a:t>satisfaction</a:t>
            </a:r>
            <a:r>
              <a:rPr lang="es-ES" sz="1200" dirty="0">
                <a:solidFill>
                  <a:srgbClr val="000000"/>
                </a:solidFill>
                <a:latin typeface="Helvetica Neue" panose="020B0604020202020204" charset="0"/>
              </a:rPr>
              <a:t>: nivel de </a:t>
            </a:r>
            <a:r>
              <a:rPr lang="es-ES" sz="1200" dirty="0" err="1">
                <a:solidFill>
                  <a:srgbClr val="000000"/>
                </a:solidFill>
                <a:latin typeface="Helvetica Neue" panose="020B0604020202020204" charset="0"/>
              </a:rPr>
              <a:t>satisfaccion</a:t>
            </a:r>
            <a:r>
              <a:rPr lang="es-ES" sz="1200" dirty="0">
                <a:solidFill>
                  <a:srgbClr val="000000"/>
                </a:solidFill>
                <a:latin typeface="Helvetica Neue" panose="020B0604020202020204" charset="0"/>
              </a:rPr>
              <a:t> del cliente</a:t>
            </a:r>
            <a:endParaRPr lang="es-CL" sz="1200" dirty="0">
              <a:solidFill>
                <a:srgbClr val="000000"/>
              </a:solidFill>
              <a:latin typeface="Helvetica Neue" panose="020B0604020202020204" charset="0"/>
            </a:endParaRPr>
          </a:p>
          <a:p>
            <a:pPr>
              <a:lnSpc>
                <a:spcPct val="150000"/>
              </a:lnSpc>
            </a:pPr>
            <a:endParaRPr lang="es-CL" sz="1200" dirty="0"/>
          </a:p>
        </p:txBody>
      </p:sp>
    </p:spTree>
    <p:extLst>
      <p:ext uri="{BB962C8B-B14F-4D97-AF65-F5344CB8AC3E}">
        <p14:creationId xmlns:p14="http://schemas.microsoft.com/office/powerpoint/2010/main" val="286882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Preguntas de interés</a:t>
            </a:r>
          </a:p>
        </p:txBody>
      </p:sp>
      <p:sp>
        <p:nvSpPr>
          <p:cNvPr id="3" name="Marcador de contenido 2">
            <a:extLst>
              <a:ext uri="{FF2B5EF4-FFF2-40B4-BE49-F238E27FC236}">
                <a16:creationId xmlns:a16="http://schemas.microsoft.com/office/drawing/2014/main" id="{579F0310-0827-3A31-91FD-28307F5BFD43}"/>
              </a:ext>
            </a:extLst>
          </p:cNvPr>
          <p:cNvSpPr>
            <a:spLocks noGrp="1"/>
          </p:cNvSpPr>
          <p:nvPr>
            <p:ph idx="1"/>
          </p:nvPr>
        </p:nvSpPr>
        <p:spPr>
          <a:xfrm>
            <a:off x="581192" y="1725283"/>
            <a:ext cx="11029615" cy="4250067"/>
          </a:xfrm>
        </p:spPr>
        <p:txBody>
          <a:bodyPr>
            <a:normAutofit/>
          </a:bodyPr>
          <a:lstStyle/>
          <a:p>
            <a:pPr>
              <a:buFont typeface="Arial" panose="020B0604020202020204" pitchFamily="34" charset="0"/>
              <a:buChar char="•"/>
            </a:pPr>
            <a:r>
              <a:rPr lang="es-CL" b="1" dirty="0"/>
              <a:t>Preguntas</a:t>
            </a:r>
          </a:p>
          <a:p>
            <a:pPr lvl="1">
              <a:buFont typeface="Arial" panose="020B0604020202020204" pitchFamily="34" charset="0"/>
              <a:buChar char="•"/>
            </a:pPr>
            <a:r>
              <a:rPr lang="es-CL" dirty="0"/>
              <a:t>¿Qué variables se deben considerar para obtener la satisfacción del cliente?</a:t>
            </a:r>
          </a:p>
          <a:p>
            <a:pPr lvl="1">
              <a:buFont typeface="Arial" panose="020B0604020202020204" pitchFamily="34" charset="0"/>
              <a:buChar char="•"/>
            </a:pPr>
            <a:r>
              <a:rPr lang="es-CL" dirty="0"/>
              <a:t>¿Existe relación entre el género y la satisfacción?</a:t>
            </a:r>
          </a:p>
          <a:p>
            <a:pPr lvl="1">
              <a:buFont typeface="Arial" panose="020B0604020202020204" pitchFamily="34" charset="0"/>
              <a:buChar char="•"/>
            </a:pPr>
            <a:r>
              <a:rPr lang="es-CL" dirty="0"/>
              <a:t>¿El tipo de vuelo (Clase) asegura una satisfacción superior?</a:t>
            </a:r>
          </a:p>
          <a:p>
            <a:pPr lvl="1">
              <a:buFont typeface="Arial" panose="020B0604020202020204" pitchFamily="34" charset="0"/>
              <a:buChar char="•"/>
            </a:pPr>
            <a:endParaRPr lang="es-CL" dirty="0"/>
          </a:p>
        </p:txBody>
      </p:sp>
    </p:spTree>
    <p:extLst>
      <p:ext uri="{BB962C8B-B14F-4D97-AF65-F5344CB8AC3E}">
        <p14:creationId xmlns:p14="http://schemas.microsoft.com/office/powerpoint/2010/main" val="208210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Análisis</a:t>
            </a:r>
          </a:p>
        </p:txBody>
      </p:sp>
      <p:sp>
        <p:nvSpPr>
          <p:cNvPr id="3" name="Marcador de contenido 2">
            <a:extLst>
              <a:ext uri="{FF2B5EF4-FFF2-40B4-BE49-F238E27FC236}">
                <a16:creationId xmlns:a16="http://schemas.microsoft.com/office/drawing/2014/main" id="{579F0310-0827-3A31-91FD-28307F5BFD43}"/>
              </a:ext>
            </a:extLst>
          </p:cNvPr>
          <p:cNvSpPr>
            <a:spLocks noGrp="1"/>
          </p:cNvSpPr>
          <p:nvPr>
            <p:ph idx="1"/>
          </p:nvPr>
        </p:nvSpPr>
        <p:spPr>
          <a:xfrm>
            <a:off x="581192" y="1738346"/>
            <a:ext cx="5533280" cy="2977951"/>
          </a:xfrm>
        </p:spPr>
        <p:txBody>
          <a:bodyPr>
            <a:normAutofit/>
          </a:bodyPr>
          <a:lstStyle/>
          <a:p>
            <a:pPr lvl="1">
              <a:buFont typeface="Arial" panose="020B0604020202020204" pitchFamily="34" charset="0"/>
              <a:buChar char="•"/>
            </a:pPr>
            <a:r>
              <a:rPr lang="es-CL" dirty="0"/>
              <a:t>¿El tipo de vuelo (Clase) asegura una satisfacción superior?</a:t>
            </a:r>
          </a:p>
          <a:p>
            <a:pPr marL="324000" lvl="1" indent="0">
              <a:buNone/>
            </a:pPr>
            <a:r>
              <a:rPr lang="es-CL" dirty="0"/>
              <a:t>El gráfico nos muestra que el rango etario en los distintos tipos de viaje está alrededor de los 40 años, en donde si bien el sexo femenino tiende a tener un mayor porcentaje de clientes insatisfechos, no es una variable que concluir significativa</a:t>
            </a:r>
          </a:p>
        </p:txBody>
      </p:sp>
      <p:pic>
        <p:nvPicPr>
          <p:cNvPr id="5" name="Imagen 4">
            <a:extLst>
              <a:ext uri="{FF2B5EF4-FFF2-40B4-BE49-F238E27FC236}">
                <a16:creationId xmlns:a16="http://schemas.microsoft.com/office/drawing/2014/main" id="{0BD65E98-2567-AD4F-9995-379C8EDF46D6}"/>
              </a:ext>
            </a:extLst>
          </p:cNvPr>
          <p:cNvPicPr>
            <a:picLocks noChangeAspect="1"/>
          </p:cNvPicPr>
          <p:nvPr/>
        </p:nvPicPr>
        <p:blipFill>
          <a:blip r:embed="rId2"/>
          <a:stretch>
            <a:fillRect/>
          </a:stretch>
        </p:blipFill>
        <p:spPr>
          <a:xfrm>
            <a:off x="6841496" y="1002372"/>
            <a:ext cx="3679570" cy="2665563"/>
          </a:xfrm>
          <a:prstGeom prst="rect">
            <a:avLst/>
          </a:prstGeom>
        </p:spPr>
      </p:pic>
      <p:pic>
        <p:nvPicPr>
          <p:cNvPr id="7" name="Imagen 6">
            <a:extLst>
              <a:ext uri="{FF2B5EF4-FFF2-40B4-BE49-F238E27FC236}">
                <a16:creationId xmlns:a16="http://schemas.microsoft.com/office/drawing/2014/main" id="{C08A2001-E097-258B-7C68-7A85A1B34429}"/>
              </a:ext>
            </a:extLst>
          </p:cNvPr>
          <p:cNvPicPr>
            <a:picLocks noChangeAspect="1"/>
          </p:cNvPicPr>
          <p:nvPr/>
        </p:nvPicPr>
        <p:blipFill>
          <a:blip r:embed="rId3"/>
          <a:stretch>
            <a:fillRect/>
          </a:stretch>
        </p:blipFill>
        <p:spPr>
          <a:xfrm>
            <a:off x="6952957" y="3829607"/>
            <a:ext cx="3456647" cy="2544232"/>
          </a:xfrm>
          <a:prstGeom prst="rect">
            <a:avLst/>
          </a:prstGeom>
        </p:spPr>
      </p:pic>
    </p:spTree>
    <p:extLst>
      <p:ext uri="{BB962C8B-B14F-4D97-AF65-F5344CB8AC3E}">
        <p14:creationId xmlns:p14="http://schemas.microsoft.com/office/powerpoint/2010/main" val="43187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Análisis</a:t>
            </a:r>
          </a:p>
        </p:txBody>
      </p:sp>
      <p:sp>
        <p:nvSpPr>
          <p:cNvPr id="3" name="Marcador de contenido 2">
            <a:extLst>
              <a:ext uri="{FF2B5EF4-FFF2-40B4-BE49-F238E27FC236}">
                <a16:creationId xmlns:a16="http://schemas.microsoft.com/office/drawing/2014/main" id="{579F0310-0827-3A31-91FD-28307F5BFD43}"/>
              </a:ext>
            </a:extLst>
          </p:cNvPr>
          <p:cNvSpPr>
            <a:spLocks noGrp="1"/>
          </p:cNvSpPr>
          <p:nvPr>
            <p:ph idx="1"/>
          </p:nvPr>
        </p:nvSpPr>
        <p:spPr>
          <a:xfrm>
            <a:off x="-69262" y="2200164"/>
            <a:ext cx="5126881" cy="2977951"/>
          </a:xfrm>
        </p:spPr>
        <p:txBody>
          <a:bodyPr>
            <a:normAutofit/>
          </a:bodyPr>
          <a:lstStyle/>
          <a:p>
            <a:pPr lvl="1">
              <a:buFont typeface="Arial" panose="020B0604020202020204" pitchFamily="34" charset="0"/>
              <a:buChar char="•"/>
            </a:pPr>
            <a:r>
              <a:rPr lang="es-CL" dirty="0"/>
              <a:t>¿El tipo de vuelo (Clase) asegura una satisfacción superior?</a:t>
            </a:r>
          </a:p>
          <a:p>
            <a:pPr marL="324000" lvl="1" indent="0">
              <a:buNone/>
            </a:pPr>
            <a:r>
              <a:rPr lang="es-CL" dirty="0"/>
              <a:t>		Por lo que observamos en el gráfico, claramente el tipo de boleto es fundamental a la hora de tener clientes satisfechos e insatisfechos. En donde los clientes con boletos “Business” logran una gran cantidad de satisfacción entre los clientes, mientas que ambos boletos “Eco” son los que tienen más problemas a la hora de satisfacer las necesidades de los clientes.</a:t>
            </a:r>
          </a:p>
        </p:txBody>
      </p:sp>
      <p:pic>
        <p:nvPicPr>
          <p:cNvPr id="6" name="Imagen 5">
            <a:extLst>
              <a:ext uri="{FF2B5EF4-FFF2-40B4-BE49-F238E27FC236}">
                <a16:creationId xmlns:a16="http://schemas.microsoft.com/office/drawing/2014/main" id="{D9FF11CF-C6EA-6EA4-4405-FD5003035B1D}"/>
              </a:ext>
            </a:extLst>
          </p:cNvPr>
          <p:cNvPicPr>
            <a:picLocks noChangeAspect="1"/>
          </p:cNvPicPr>
          <p:nvPr/>
        </p:nvPicPr>
        <p:blipFill>
          <a:blip r:embed="rId2"/>
          <a:stretch>
            <a:fillRect/>
          </a:stretch>
        </p:blipFill>
        <p:spPr>
          <a:xfrm>
            <a:off x="5057619" y="1600397"/>
            <a:ext cx="6713517" cy="4329348"/>
          </a:xfrm>
          <a:prstGeom prst="rect">
            <a:avLst/>
          </a:prstGeom>
        </p:spPr>
      </p:pic>
    </p:spTree>
    <p:extLst>
      <p:ext uri="{BB962C8B-B14F-4D97-AF65-F5344CB8AC3E}">
        <p14:creationId xmlns:p14="http://schemas.microsoft.com/office/powerpoint/2010/main" val="418990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6E0E-D343-448A-42E1-DD86D4E8FFC7}"/>
              </a:ext>
            </a:extLst>
          </p:cNvPr>
          <p:cNvSpPr>
            <a:spLocks noGrp="1"/>
          </p:cNvSpPr>
          <p:nvPr>
            <p:ph type="title"/>
          </p:nvPr>
        </p:nvSpPr>
        <p:spPr>
          <a:xfrm>
            <a:off x="581192" y="702156"/>
            <a:ext cx="11029616" cy="600433"/>
          </a:xfrm>
        </p:spPr>
        <p:txBody>
          <a:bodyPr/>
          <a:lstStyle/>
          <a:p>
            <a:r>
              <a:rPr lang="es-CL" dirty="0"/>
              <a:t>Análisis</a:t>
            </a:r>
          </a:p>
        </p:txBody>
      </p:sp>
      <p:sp>
        <p:nvSpPr>
          <p:cNvPr id="3" name="Marcador de contenido 2">
            <a:extLst>
              <a:ext uri="{FF2B5EF4-FFF2-40B4-BE49-F238E27FC236}">
                <a16:creationId xmlns:a16="http://schemas.microsoft.com/office/drawing/2014/main" id="{579F0310-0827-3A31-91FD-28307F5BFD43}"/>
              </a:ext>
            </a:extLst>
          </p:cNvPr>
          <p:cNvSpPr>
            <a:spLocks noGrp="1"/>
          </p:cNvSpPr>
          <p:nvPr>
            <p:ph idx="1"/>
          </p:nvPr>
        </p:nvSpPr>
        <p:spPr>
          <a:xfrm>
            <a:off x="-69262" y="2200164"/>
            <a:ext cx="5126881" cy="2977951"/>
          </a:xfrm>
        </p:spPr>
        <p:txBody>
          <a:bodyPr>
            <a:normAutofit/>
          </a:bodyPr>
          <a:lstStyle/>
          <a:p>
            <a:pPr lvl="1">
              <a:buFont typeface="Arial" panose="020B0604020202020204" pitchFamily="34" charset="0"/>
              <a:buChar char="•"/>
            </a:pPr>
            <a:r>
              <a:rPr lang="es-CL" dirty="0"/>
              <a:t>¿Qué variables se deben considerar para obtener la satisfacción del cliente?</a:t>
            </a:r>
          </a:p>
          <a:p>
            <a:pPr marL="324000" lvl="1" indent="0">
              <a:buNone/>
            </a:pPr>
            <a:r>
              <a:rPr lang="es-CL" dirty="0"/>
              <a:t>		Viendo la matriz de correlación, las cinco variables más alineadas a una satisfacción del cliente son los servicios de embarque en línea, entretenimiento en vuelo, comodidad del asiento, servicio a bordo y limpieza.</a:t>
            </a:r>
          </a:p>
        </p:txBody>
      </p:sp>
      <p:pic>
        <p:nvPicPr>
          <p:cNvPr id="5" name="Imagen 4">
            <a:extLst>
              <a:ext uri="{FF2B5EF4-FFF2-40B4-BE49-F238E27FC236}">
                <a16:creationId xmlns:a16="http://schemas.microsoft.com/office/drawing/2014/main" id="{FF8262C1-3B73-4153-F258-ED78C869096C}"/>
              </a:ext>
            </a:extLst>
          </p:cNvPr>
          <p:cNvPicPr>
            <a:picLocks noChangeAspect="1"/>
          </p:cNvPicPr>
          <p:nvPr/>
        </p:nvPicPr>
        <p:blipFill>
          <a:blip r:embed="rId2"/>
          <a:stretch>
            <a:fillRect/>
          </a:stretch>
        </p:blipFill>
        <p:spPr>
          <a:xfrm>
            <a:off x="5057619" y="1596856"/>
            <a:ext cx="7155461" cy="3664288"/>
          </a:xfrm>
          <a:prstGeom prst="rect">
            <a:avLst/>
          </a:prstGeom>
        </p:spPr>
      </p:pic>
    </p:spTree>
    <p:extLst>
      <p:ext uri="{BB962C8B-B14F-4D97-AF65-F5344CB8AC3E}">
        <p14:creationId xmlns:p14="http://schemas.microsoft.com/office/powerpoint/2010/main" val="987447179"/>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137</TotalTime>
  <Words>915</Words>
  <Application>Microsoft Office PowerPoint</Application>
  <PresentationFormat>Panorámica</PresentationFormat>
  <Paragraphs>58</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Arial Nova Light</vt:lpstr>
      <vt:lpstr>Gill Sans MT</vt:lpstr>
      <vt:lpstr>Helvetica Neue</vt:lpstr>
      <vt:lpstr>Wingdings</vt:lpstr>
      <vt:lpstr>Wingdings 2</vt:lpstr>
      <vt:lpstr>DividendVTI</vt:lpstr>
      <vt:lpstr>Análisis Satisfacción Aerolínea</vt:lpstr>
      <vt:lpstr>Agenda</vt:lpstr>
      <vt:lpstr>CONTEXTO</vt:lpstr>
      <vt:lpstr>OBJETIVO</vt:lpstr>
      <vt:lpstr>Descripción data</vt:lpstr>
      <vt:lpstr>Preguntas de interés</vt:lpstr>
      <vt:lpstr>Análisis</vt:lpstr>
      <vt:lpstr>Análisis</vt:lpstr>
      <vt:lpstr>Análisis</vt:lpstr>
      <vt:lpstr>Análisis</vt:lpstr>
      <vt:lpstr>Análisis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Satisfacción Aerolínea</dc:title>
  <dc:creator>Benjamín Hernández</dc:creator>
  <cp:lastModifiedBy>Benjamín Hernández</cp:lastModifiedBy>
  <cp:revision>1</cp:revision>
  <dcterms:created xsi:type="dcterms:W3CDTF">2023-12-28T00:11:31Z</dcterms:created>
  <dcterms:modified xsi:type="dcterms:W3CDTF">2024-01-16T00:58:56Z</dcterms:modified>
</cp:coreProperties>
</file>