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1eb605075162f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1eb605075162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1eb605075162f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1eb605075162f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2afef84d007b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2afef84d007b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c2afef84d007b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c2afef84d007b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f6c76f0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f6c76f0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6c76f0d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6c76f0d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f6c76f0d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f6c76f0d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f6c76f0d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f6c76f0d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6c76f0d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6c76f0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f6c76f0d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f6c76f0d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f6c76f0d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f6c76f0d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f6c76f0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f6c76f0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5cb7d423ad341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5cb7d423ad341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admin@admin.fr" TargetMode="External"/><Relationship Id="rId4" Type="http://schemas.openxmlformats.org/officeDocument/2006/relationships/hyperlink" Target="mailto:docteur.dupond@docteur.f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NFA114</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Cabinet médical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a:t>
            </a:r>
            <a:r>
              <a:rPr lang="fr"/>
              <a:t>étaillée - ergonomie</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page s</a:t>
            </a:r>
            <a:r>
              <a:rPr lang="fr"/>
              <a:t>'affiche au centre et le menu </a:t>
            </a:r>
            <a:r>
              <a:rPr lang="fr"/>
              <a:t>déroulant se</a:t>
            </a:r>
            <a:r>
              <a:rPr lang="fr"/>
              <a:t> trouve à droite, on l’active par un clique.</a:t>
            </a:r>
            <a:endParaRPr/>
          </a:p>
          <a:p>
            <a:pPr indent="0" lvl="0" marL="0" rtl="0" algn="l">
              <a:spcBef>
                <a:spcPts val="1200"/>
              </a:spcBef>
              <a:spcAft>
                <a:spcPts val="0"/>
              </a:spcAft>
              <a:buNone/>
            </a:pPr>
            <a:r>
              <a:rPr lang="fr"/>
              <a:t>Il est différent pour chaque rôle : </a:t>
            </a:r>
            <a:endParaRPr/>
          </a:p>
          <a:p>
            <a:pPr indent="-311150" lvl="0" marL="457200" rtl="0" algn="l">
              <a:spcBef>
                <a:spcPts val="1200"/>
              </a:spcBef>
              <a:spcAft>
                <a:spcPts val="0"/>
              </a:spcAft>
              <a:buSzPts val="1300"/>
              <a:buChar char="●"/>
            </a:pPr>
            <a:r>
              <a:rPr lang="fr"/>
              <a:t>USER</a:t>
            </a:r>
            <a:endParaRPr/>
          </a:p>
          <a:p>
            <a:pPr indent="-311150" lvl="0" marL="457200" rtl="0" algn="l">
              <a:spcBef>
                <a:spcPts val="0"/>
              </a:spcBef>
              <a:spcAft>
                <a:spcPts val="0"/>
              </a:spcAft>
              <a:buSzPts val="1300"/>
              <a:buChar char="●"/>
            </a:pPr>
            <a:r>
              <a:rPr lang="fr"/>
              <a:t>DOCTOR</a:t>
            </a:r>
            <a:endParaRPr/>
          </a:p>
          <a:p>
            <a:pPr indent="-311150" lvl="0" marL="457200" rtl="0" algn="l">
              <a:spcBef>
                <a:spcPts val="0"/>
              </a:spcBef>
              <a:spcAft>
                <a:spcPts val="0"/>
              </a:spcAft>
              <a:buSzPts val="1300"/>
              <a:buChar char="●"/>
            </a:pPr>
            <a:r>
              <a:rPr lang="fr"/>
              <a:t>ADMIN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a:t>
            </a:r>
            <a:r>
              <a:rPr lang="fr"/>
              <a:t>étaillée - USER</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t>
            </a:r>
            <a:r>
              <a:rPr lang="fr"/>
              <a:t>’utilisateur non </a:t>
            </a:r>
            <a:r>
              <a:rPr lang="fr"/>
              <a:t>connecté peut</a:t>
            </a:r>
            <a:r>
              <a:rPr lang="fr"/>
              <a:t> se connecter ou s'inscrire. Les formulaires sont </a:t>
            </a:r>
            <a:r>
              <a:rPr lang="fr"/>
              <a:t>créés</a:t>
            </a:r>
            <a:r>
              <a:rPr lang="fr"/>
              <a:t> grâce à un builder qui implante </a:t>
            </a:r>
            <a:r>
              <a:rPr lang="fr"/>
              <a:t>une structure</a:t>
            </a:r>
            <a:r>
              <a:rPr lang="fr"/>
              <a:t> composite qui accepté </a:t>
            </a:r>
            <a:r>
              <a:rPr lang="fr"/>
              <a:t>différents</a:t>
            </a:r>
            <a:r>
              <a:rPr lang="fr"/>
              <a:t> </a:t>
            </a:r>
            <a:r>
              <a:rPr lang="fr"/>
              <a:t>visiteurs</a:t>
            </a:r>
            <a:r>
              <a:rPr lang="fr"/>
              <a:t> pour l'affichage HTML ou la validation par exemple. (Voir dossier src-&gt;utils).</a:t>
            </a:r>
            <a:endParaRPr/>
          </a:p>
          <a:p>
            <a:pPr indent="0" lvl="0" marL="0" rtl="0" algn="l">
              <a:spcBef>
                <a:spcPts val="1200"/>
              </a:spcBef>
              <a:spcAft>
                <a:spcPts val="1200"/>
              </a:spcAft>
              <a:buNone/>
            </a:pPr>
            <a:r>
              <a:rPr lang="fr"/>
              <a:t>Une fois connectée, il peut aller sur la page de prise de rdv ou la page qui résume ses rdv, j'utilise Ajax pour afficher dynamiquement les rdv </a:t>
            </a:r>
            <a:r>
              <a:rPr lang="fr"/>
              <a:t>disponibles</a:t>
            </a:r>
            <a:r>
              <a:rPr lang="fr"/>
              <a:t> en fonction de la date choisie ou du docteur choisi. Sur cette dernière, il peut annuler des rdv. Les tableaux sont créés grâce à une classe qui hérite de Table dans </a:t>
            </a:r>
            <a:r>
              <a:rPr lang="fr"/>
              <a:t>outils.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a:t>
            </a:r>
            <a:r>
              <a:rPr lang="fr"/>
              <a:t>étaillée - DOCTOR </a:t>
            </a:r>
            <a:endParaRPr/>
          </a:p>
        </p:txBody>
      </p:sp>
      <p:sp>
        <p:nvSpPr>
          <p:cNvPr id="157" name="Google Shape;157;p24"/>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Les docteurs </a:t>
            </a:r>
            <a:r>
              <a:rPr lang="fr"/>
              <a:t>disposent d'une page où ils peuvent voir leur rdv. Leurs horaires sont définis dans la classe de config du dossier configs.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a:t>
            </a:r>
            <a:r>
              <a:rPr lang="fr"/>
              <a:t>étaillée - ADMIN</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La page admin permet d’ajouter et de supprimer des docteurs au site. L’ajout d’un docteur va envoyer </a:t>
            </a:r>
            <a:r>
              <a:rPr lang="fr"/>
              <a:t>automatiquement un</a:t>
            </a:r>
            <a:r>
              <a:rPr lang="fr"/>
              <a:t> mdp généré par l’application à l’email du docteur renseigné par l’admin.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Amélioration</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Le site dispose de toutes les fonctionnalités attendues, il n’est néanmoins pas </a:t>
            </a:r>
            <a:r>
              <a:rPr lang="fr"/>
              <a:t>complètement</a:t>
            </a:r>
            <a:r>
              <a:rPr lang="fr"/>
              <a:t> </a:t>
            </a:r>
            <a:r>
              <a:rPr lang="fr"/>
              <a:t>terminé.</a:t>
            </a:r>
            <a:r>
              <a:rPr lang="fr"/>
              <a:t> Il y a des </a:t>
            </a:r>
            <a:r>
              <a:rPr lang="fr"/>
              <a:t>problèmes</a:t>
            </a:r>
            <a:r>
              <a:rPr lang="fr"/>
              <a:t> d’ergonomie qui </a:t>
            </a:r>
            <a:r>
              <a:rPr lang="fr"/>
              <a:t>nécessitent</a:t>
            </a:r>
            <a:r>
              <a:rPr lang="fr"/>
              <a:t> des ajouts. Je n’ai utilisé qu’une fois ajax pour en faire la </a:t>
            </a:r>
            <a:r>
              <a:rPr lang="fr"/>
              <a:t>démonstration,</a:t>
            </a:r>
            <a:r>
              <a:rPr lang="fr"/>
              <a:t> cela pourrait être </a:t>
            </a:r>
            <a:r>
              <a:rPr lang="fr"/>
              <a:t>étendu</a:t>
            </a:r>
            <a:r>
              <a:rPr lang="fr"/>
              <a:t> à </a:t>
            </a:r>
            <a:r>
              <a:rPr lang="fr"/>
              <a:t>d'autres</a:t>
            </a:r>
            <a:r>
              <a:rPr lang="fr"/>
              <a:t> </a:t>
            </a:r>
            <a:r>
              <a:rPr lang="fr"/>
              <a:t>fonctions.</a:t>
            </a:r>
            <a:endParaRPr/>
          </a:p>
          <a:p>
            <a:pPr indent="0" lvl="0" marL="0" rtl="0" algn="l">
              <a:spcBef>
                <a:spcPts val="1200"/>
              </a:spcBef>
              <a:spcAft>
                <a:spcPts val="0"/>
              </a:spcAft>
              <a:buNone/>
            </a:pPr>
            <a:r>
              <a:rPr lang="fr"/>
              <a:t>Toutes les erreurs ne sont pas </a:t>
            </a:r>
            <a:r>
              <a:rPr lang="fr"/>
              <a:t>récupérées</a:t>
            </a:r>
            <a:r>
              <a:rPr lang="fr"/>
              <a:t> correctement pour un affichage </a:t>
            </a:r>
            <a:r>
              <a:rPr lang="fr"/>
              <a:t>utilisateur et je n’ai pas créé de jeu de test.</a:t>
            </a:r>
            <a:endParaRPr/>
          </a:p>
          <a:p>
            <a:pPr indent="0" lvl="0" marL="0" rtl="0" algn="l">
              <a:spcBef>
                <a:spcPts val="1200"/>
              </a:spcBef>
              <a:spcAft>
                <a:spcPts val="1200"/>
              </a:spcAft>
              <a:buNone/>
            </a:pPr>
            <a:r>
              <a:rPr lang="fr"/>
              <a:t>Il </a:t>
            </a:r>
            <a:r>
              <a:rPr lang="fr"/>
              <a:t>serait</a:t>
            </a:r>
            <a:r>
              <a:rPr lang="fr"/>
              <a:t> </a:t>
            </a:r>
            <a:r>
              <a:rPr lang="fr"/>
              <a:t>nécessaire</a:t>
            </a:r>
            <a:r>
              <a:rPr lang="fr"/>
              <a:t> d’utiliser un container afin d’utiliser des singleton pour toutes les instances de services et du repository qui sont en “statless”. En effet, avec un utilisateur, aucun problème, mais il n’est pas </a:t>
            </a:r>
            <a:r>
              <a:rPr lang="fr"/>
              <a:t>optimisé</a:t>
            </a:r>
            <a:r>
              <a:rPr lang="fr"/>
              <a:t> pour une charge </a:t>
            </a:r>
            <a:r>
              <a:rPr lang="fr"/>
              <a:t>élevée.</a:t>
            </a:r>
            <a:r>
              <a:rPr lang="f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du projet</a:t>
            </a:r>
            <a:endParaRPr/>
          </a:p>
        </p:txBody>
      </p:sp>
      <p:sp>
        <p:nvSpPr>
          <p:cNvPr id="93" name="Google Shape;93;p14"/>
          <p:cNvSpPr txBox="1"/>
          <p:nvPr>
            <p:ph idx="1" type="body"/>
          </p:nvPr>
        </p:nvSpPr>
        <p:spPr>
          <a:xfrm>
            <a:off x="729450" y="2078875"/>
            <a:ext cx="7688700" cy="7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Le projet est la mise en place d’un site web de gestion d’un cabinet médical. Les fonctions demandées sont : </a:t>
            </a:r>
            <a:endParaRPr/>
          </a:p>
        </p:txBody>
      </p:sp>
      <p:sp>
        <p:nvSpPr>
          <p:cNvPr id="94" name="Google Shape;94;p14"/>
          <p:cNvSpPr txBox="1"/>
          <p:nvPr/>
        </p:nvSpPr>
        <p:spPr>
          <a:xfrm>
            <a:off x="799550" y="2934975"/>
            <a:ext cx="37725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fr" sz="1300">
                <a:latin typeface="Lato"/>
                <a:ea typeface="Lato"/>
                <a:cs typeface="Lato"/>
                <a:sym typeface="Lato"/>
              </a:rPr>
              <a:t>Enregistrement patient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Authentification patient</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Prendre un ou plusieurs rdv</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Annuler un rdv</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Consulter les créneaux disponibles d’un docteur</a:t>
            </a:r>
            <a:endParaRPr sz="1300">
              <a:latin typeface="Lato"/>
              <a:ea typeface="Lato"/>
              <a:cs typeface="Lato"/>
              <a:sym typeface="Lato"/>
            </a:endParaRPr>
          </a:p>
        </p:txBody>
      </p:sp>
      <p:sp>
        <p:nvSpPr>
          <p:cNvPr id="95" name="Google Shape;95;p14"/>
          <p:cNvSpPr txBox="1"/>
          <p:nvPr/>
        </p:nvSpPr>
        <p:spPr>
          <a:xfrm>
            <a:off x="4572000" y="2934975"/>
            <a:ext cx="38463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fr" sz="1300">
                <a:latin typeface="Lato"/>
                <a:ea typeface="Lato"/>
                <a:cs typeface="Lato"/>
                <a:sym typeface="Lato"/>
              </a:rPr>
              <a:t>Utiliser ajax</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Un administrateur peut ajouter ou supprimer des docteurs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Le docteur peut voir son planning</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fr" sz="1300">
                <a:latin typeface="Lato"/>
                <a:ea typeface="Lato"/>
                <a:cs typeface="Lato"/>
                <a:sym typeface="Lato"/>
              </a:rPr>
              <a:t>Page du cabinet</a:t>
            </a:r>
            <a:endParaRPr sz="1300">
              <a:latin typeface="Lato"/>
              <a:ea typeface="Lato"/>
              <a:cs typeface="Lato"/>
              <a:sym typeface="Lato"/>
            </a:endParaRPr>
          </a:p>
        </p:txBody>
      </p:sp>
      <p:pic>
        <p:nvPicPr>
          <p:cNvPr id="96" name="Google Shape;96;p14"/>
          <p:cNvPicPr preferRelativeResize="0"/>
          <p:nvPr/>
        </p:nvPicPr>
        <p:blipFill>
          <a:blip r:embed="rId3">
            <a:alphaModFix/>
          </a:blip>
          <a:stretch>
            <a:fillRect/>
          </a:stretch>
        </p:blipFill>
        <p:spPr>
          <a:xfrm>
            <a:off x="2562912" y="0"/>
            <a:ext cx="40181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Choix des technologies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a:t>Les technologies employées sont :</a:t>
            </a:r>
            <a:endParaRPr/>
          </a:p>
          <a:p>
            <a:pPr indent="-304958" lvl="0" marL="457200" rtl="0" algn="l">
              <a:spcBef>
                <a:spcPts val="1200"/>
              </a:spcBef>
              <a:spcAft>
                <a:spcPts val="0"/>
              </a:spcAft>
              <a:buSzPct val="100000"/>
              <a:buChar char="●"/>
            </a:pPr>
            <a:r>
              <a:rPr lang="fr"/>
              <a:t>PHP - Une seul framework : altorouter</a:t>
            </a:r>
            <a:endParaRPr/>
          </a:p>
          <a:p>
            <a:pPr indent="-304958" lvl="0" marL="457200" rtl="0" algn="l">
              <a:spcBef>
                <a:spcPts val="0"/>
              </a:spcBef>
              <a:spcAft>
                <a:spcPts val="0"/>
              </a:spcAft>
              <a:buSzPct val="100000"/>
              <a:buChar char="●"/>
            </a:pPr>
            <a:r>
              <a:rPr lang="fr"/>
              <a:t>HTML </a:t>
            </a:r>
            <a:r>
              <a:rPr lang="fr"/>
              <a:t>- sans framework</a:t>
            </a:r>
            <a:endParaRPr/>
          </a:p>
          <a:p>
            <a:pPr indent="-304958" lvl="0" marL="457200" rtl="0" algn="l">
              <a:spcBef>
                <a:spcPts val="0"/>
              </a:spcBef>
              <a:spcAft>
                <a:spcPts val="0"/>
              </a:spcAft>
              <a:buSzPct val="100000"/>
              <a:buChar char="●"/>
            </a:pPr>
            <a:r>
              <a:rPr lang="fr"/>
              <a:t>JS - </a:t>
            </a:r>
            <a:r>
              <a:rPr lang="fr"/>
              <a:t>vanilla</a:t>
            </a:r>
            <a:endParaRPr/>
          </a:p>
          <a:p>
            <a:pPr indent="-304958" lvl="0" marL="457200" rtl="0" algn="l">
              <a:spcBef>
                <a:spcPts val="0"/>
              </a:spcBef>
              <a:spcAft>
                <a:spcPts val="0"/>
              </a:spcAft>
              <a:buSzPct val="100000"/>
              <a:buChar char="●"/>
            </a:pPr>
            <a:r>
              <a:rPr lang="fr"/>
              <a:t>CSS </a:t>
            </a:r>
            <a:r>
              <a:rPr lang="fr"/>
              <a:t>- sans framework</a:t>
            </a:r>
            <a:endParaRPr/>
          </a:p>
          <a:p>
            <a:pPr indent="-304958" lvl="0" marL="457200" rtl="0" algn="l">
              <a:spcBef>
                <a:spcPts val="0"/>
              </a:spcBef>
              <a:spcAft>
                <a:spcPts val="0"/>
              </a:spcAft>
              <a:buSzPct val="100000"/>
              <a:buChar char="●"/>
            </a:pPr>
            <a:r>
              <a:rPr lang="fr"/>
              <a:t>AJAX</a:t>
            </a:r>
            <a:endParaRPr/>
          </a:p>
          <a:p>
            <a:pPr indent="-304958" lvl="0" marL="457200" rtl="0" algn="l">
              <a:spcBef>
                <a:spcPts val="0"/>
              </a:spcBef>
              <a:spcAft>
                <a:spcPts val="0"/>
              </a:spcAft>
              <a:buSzPct val="100000"/>
              <a:buChar char="●"/>
            </a:pPr>
            <a:r>
              <a:rPr lang="fr"/>
              <a:t>MYSQL</a:t>
            </a:r>
            <a:endParaRPr/>
          </a:p>
          <a:p>
            <a:pPr indent="-304958" lvl="0" marL="457200" rtl="0" algn="l">
              <a:spcBef>
                <a:spcPts val="0"/>
              </a:spcBef>
              <a:spcAft>
                <a:spcPts val="0"/>
              </a:spcAft>
              <a:buSzPct val="100000"/>
              <a:buChar char="●"/>
            </a:pPr>
            <a:r>
              <a:rPr lang="fr"/>
              <a:t>DOCKER</a:t>
            </a:r>
            <a:endParaRPr/>
          </a:p>
          <a:p>
            <a:pPr indent="0" lvl="0" marL="0" rtl="0" algn="l">
              <a:spcBef>
                <a:spcPts val="1200"/>
              </a:spcBef>
              <a:spcAft>
                <a:spcPts val="1200"/>
              </a:spcAft>
              <a:buNone/>
            </a:pPr>
            <a:r>
              <a:rPr lang="fr"/>
              <a:t>Le choix a été imposé par le projet pour PHP, le reste étant les </a:t>
            </a:r>
            <a:r>
              <a:rPr lang="fr"/>
              <a:t>standards</a:t>
            </a:r>
            <a:r>
              <a:rPr lang="fr"/>
              <a:t> pour la conception de site internet.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 générale</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J’ai séparé le projet en différent package afin d’avoir une application en couche, je n’utilise qu’une seule framework qui est altorouter que j’ai adapté et j’ai décidé de faire tous à la main pour appliquer des design pattern appris dans une autre UE, et parce que le temps d’apprentissage d’un framework complexe </a:t>
            </a:r>
            <a:r>
              <a:rPr lang="fr"/>
              <a:t>m'aurait</a:t>
            </a:r>
            <a:r>
              <a:rPr lang="fr"/>
              <a:t> fait perdre trop de temps.</a:t>
            </a:r>
            <a:endParaRPr/>
          </a:p>
          <a:p>
            <a:pPr indent="0" lvl="0" marL="0" rtl="0" algn="l">
              <a:spcBef>
                <a:spcPts val="1200"/>
              </a:spcBef>
              <a:spcAft>
                <a:spcPts val="0"/>
              </a:spcAft>
              <a:buNone/>
            </a:pPr>
            <a:r>
              <a:rPr lang="fr"/>
              <a:t>Toutes les </a:t>
            </a:r>
            <a:r>
              <a:rPr lang="fr"/>
              <a:t>requêtes</a:t>
            </a:r>
            <a:r>
              <a:rPr lang="fr"/>
              <a:t> arrivent sur index.php (package Main dans le diagramme) qui grâce aux classes de routage va appeler le bon controller. </a:t>
            </a:r>
            <a:endParaRPr/>
          </a:p>
          <a:p>
            <a:pPr indent="0" lvl="0" marL="0" rtl="0" algn="l">
              <a:spcBef>
                <a:spcPts val="1200"/>
              </a:spcBef>
              <a:spcAft>
                <a:spcPts val="1200"/>
              </a:spcAft>
              <a:buNone/>
            </a:pPr>
            <a:r>
              <a:rPr lang="fr"/>
              <a:t>J’utilise des constructeurs de structure composite pour faire les formulaires de façon génériques. L’affichage et la validation se </a:t>
            </a:r>
            <a:r>
              <a:rPr lang="fr"/>
              <a:t>font</a:t>
            </a:r>
            <a:r>
              <a:rPr lang="fr"/>
              <a:t> grâce à </a:t>
            </a:r>
            <a:r>
              <a:rPr lang="fr"/>
              <a:t>l’utilisation de visiteurs.</a:t>
            </a:r>
            <a:r>
              <a:rPr lang="fr"/>
              <a:t> </a:t>
            </a:r>
            <a:endParaRPr/>
          </a:p>
        </p:txBody>
      </p:sp>
      <p:pic>
        <p:nvPicPr>
          <p:cNvPr id="109" name="Google Shape;109;p16"/>
          <p:cNvPicPr preferRelativeResize="0"/>
          <p:nvPr/>
        </p:nvPicPr>
        <p:blipFill>
          <a:blip r:embed="rId3">
            <a:alphaModFix/>
          </a:blip>
          <a:stretch>
            <a:fillRect/>
          </a:stretch>
        </p:blipFill>
        <p:spPr>
          <a:xfrm>
            <a:off x="2941288" y="-24400"/>
            <a:ext cx="3310174"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du </a:t>
            </a:r>
            <a:r>
              <a:rPr lang="fr"/>
              <a:t>modèle</a:t>
            </a:r>
            <a:r>
              <a:rPr lang="fr"/>
              <a:t> - MCD</a:t>
            </a:r>
            <a:endParaRPr/>
          </a:p>
        </p:txBody>
      </p:sp>
      <p:pic>
        <p:nvPicPr>
          <p:cNvPr id="115" name="Google Shape;115;p17"/>
          <p:cNvPicPr preferRelativeResize="0"/>
          <p:nvPr/>
        </p:nvPicPr>
        <p:blipFill>
          <a:blip r:embed="rId3">
            <a:alphaModFix/>
          </a:blip>
          <a:stretch>
            <a:fillRect/>
          </a:stretch>
        </p:blipFill>
        <p:spPr>
          <a:xfrm>
            <a:off x="152400" y="2006250"/>
            <a:ext cx="6357921"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du modèle - MLD</a:t>
            </a:r>
            <a:endParaRPr/>
          </a:p>
        </p:txBody>
      </p:sp>
      <p:pic>
        <p:nvPicPr>
          <p:cNvPr id="121" name="Google Shape;121;p18"/>
          <p:cNvPicPr preferRelativeResize="0"/>
          <p:nvPr/>
        </p:nvPicPr>
        <p:blipFill>
          <a:blip r:embed="rId3">
            <a:alphaModFix/>
          </a:blip>
          <a:stretch>
            <a:fillRect/>
          </a:stretch>
        </p:blipFill>
        <p:spPr>
          <a:xfrm>
            <a:off x="152400" y="2006250"/>
            <a:ext cx="5969700"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Classe </a:t>
            </a:r>
            <a:r>
              <a:rPr lang="fr"/>
              <a:t>du modèle</a:t>
            </a:r>
            <a:r>
              <a:rPr lang="fr"/>
              <a:t> - UML</a:t>
            </a:r>
            <a:endParaRPr/>
          </a:p>
        </p:txBody>
      </p:sp>
      <p:pic>
        <p:nvPicPr>
          <p:cNvPr id="127" name="Google Shape;127;p19"/>
          <p:cNvPicPr preferRelativeResize="0"/>
          <p:nvPr/>
        </p:nvPicPr>
        <p:blipFill>
          <a:blip r:embed="rId3">
            <a:alphaModFix/>
          </a:blip>
          <a:stretch>
            <a:fillRect/>
          </a:stretch>
        </p:blipFill>
        <p:spPr>
          <a:xfrm>
            <a:off x="152400" y="2006250"/>
            <a:ext cx="2968420" cy="29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 de fonctionnement</a:t>
            </a:r>
            <a:endParaRPr/>
          </a:p>
        </p:txBody>
      </p:sp>
      <p:pic>
        <p:nvPicPr>
          <p:cNvPr id="133" name="Google Shape;133;p20"/>
          <p:cNvPicPr preferRelativeResize="0"/>
          <p:nvPr/>
        </p:nvPicPr>
        <p:blipFill>
          <a:blip r:embed="rId3">
            <a:alphaModFix/>
          </a:blip>
          <a:stretch>
            <a:fillRect/>
          </a:stretch>
        </p:blipFill>
        <p:spPr>
          <a:xfrm>
            <a:off x="152400" y="2006250"/>
            <a:ext cx="737364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a:t>
            </a:r>
            <a:r>
              <a:rPr lang="fr"/>
              <a:t>on détaillée - démarrage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fr"/>
              <a:t>Décompresser</a:t>
            </a:r>
            <a:r>
              <a:rPr lang="fr"/>
              <a:t> l</a:t>
            </a:r>
            <a:r>
              <a:rPr lang="fr"/>
              <a:t>’archive</a:t>
            </a:r>
            <a:endParaRPr/>
          </a:p>
          <a:p>
            <a:pPr indent="-298767" lvl="0" marL="457200" rtl="0" algn="l">
              <a:spcBef>
                <a:spcPts val="0"/>
              </a:spcBef>
              <a:spcAft>
                <a:spcPts val="0"/>
              </a:spcAft>
              <a:buSzPct val="100000"/>
              <a:buAutoNum type="arabicPeriod"/>
            </a:pPr>
            <a:r>
              <a:rPr lang="fr"/>
              <a:t>Lancer docker build -t php-</a:t>
            </a:r>
            <a:r>
              <a:rPr lang="fr"/>
              <a:t>nfa114-projet .</a:t>
            </a:r>
            <a:endParaRPr/>
          </a:p>
          <a:p>
            <a:pPr indent="-298767" lvl="0" marL="457200" rtl="0" algn="l">
              <a:spcBef>
                <a:spcPts val="0"/>
              </a:spcBef>
              <a:spcAft>
                <a:spcPts val="0"/>
              </a:spcAft>
              <a:buSzPct val="100000"/>
              <a:buAutoNum type="arabicPeriod"/>
            </a:pPr>
            <a:r>
              <a:rPr lang="fr"/>
              <a:t>Lancer docker-compose up</a:t>
            </a:r>
            <a:endParaRPr/>
          </a:p>
          <a:p>
            <a:pPr indent="-298767" lvl="0" marL="457200" rtl="0" algn="l">
              <a:spcBef>
                <a:spcPts val="0"/>
              </a:spcBef>
              <a:spcAft>
                <a:spcPts val="0"/>
              </a:spcAft>
              <a:buSzPct val="100000"/>
              <a:buAutoNum type="arabicPeriod"/>
            </a:pPr>
            <a:r>
              <a:rPr lang="fr"/>
              <a:t>Lancer sur un </a:t>
            </a:r>
            <a:r>
              <a:rPr lang="fr"/>
              <a:t>navigateur</a:t>
            </a:r>
            <a:r>
              <a:rPr lang="fr"/>
              <a:t> : http://localhost:8075/</a:t>
            </a:r>
            <a:endParaRPr/>
          </a:p>
          <a:p>
            <a:pPr indent="0" lvl="0" marL="0" rtl="0" algn="l">
              <a:spcBef>
                <a:spcPts val="1200"/>
              </a:spcBef>
              <a:spcAft>
                <a:spcPts val="0"/>
              </a:spcAft>
              <a:buNone/>
            </a:pPr>
            <a:r>
              <a:rPr lang="fr"/>
              <a:t>Acces admin : </a:t>
            </a:r>
            <a:r>
              <a:rPr lang="fr" u="sng">
                <a:solidFill>
                  <a:schemeClr val="hlink"/>
                </a:solidFill>
                <a:hlinkClick r:id="rId3"/>
              </a:rPr>
              <a:t>admin@admin.</a:t>
            </a:r>
            <a:r>
              <a:rPr lang="fr"/>
              <a:t>com MDP: admin</a:t>
            </a:r>
            <a:endParaRPr/>
          </a:p>
          <a:p>
            <a:pPr indent="0" lvl="0" marL="0" rtl="0" algn="l">
              <a:spcBef>
                <a:spcPts val="1200"/>
              </a:spcBef>
              <a:spcAft>
                <a:spcPts val="0"/>
              </a:spcAft>
              <a:buNone/>
            </a:pPr>
            <a:r>
              <a:rPr lang="fr"/>
              <a:t>Accès</a:t>
            </a:r>
            <a:r>
              <a:rPr lang="fr"/>
              <a:t> docteur : </a:t>
            </a:r>
            <a:r>
              <a:rPr lang="fr" u="sng">
                <a:solidFill>
                  <a:schemeClr val="hlink"/>
                </a:solidFill>
                <a:hlinkClick r:id="rId4"/>
              </a:rPr>
              <a:t>dupond@docteur.</a:t>
            </a:r>
            <a:r>
              <a:rPr lang="fr"/>
              <a:t>com M</a:t>
            </a:r>
            <a:r>
              <a:rPr lang="fr"/>
              <a:t>DP</a:t>
            </a:r>
            <a:r>
              <a:rPr lang="fr"/>
              <a:t>: docteur ou doctor</a:t>
            </a:r>
            <a:endParaRPr/>
          </a:p>
          <a:p>
            <a:pPr indent="0" lvl="0" marL="0" rtl="0" algn="l">
              <a:spcBef>
                <a:spcPts val="1200"/>
              </a:spcBef>
              <a:spcAft>
                <a:spcPts val="0"/>
              </a:spcAft>
              <a:buNone/>
            </a:pPr>
            <a:r>
              <a:rPr lang="fr"/>
              <a:t>Accès</a:t>
            </a:r>
            <a:r>
              <a:rPr lang="fr"/>
              <a:t> utilisateur : à créer à l’inscription.</a:t>
            </a:r>
            <a:endParaRPr/>
          </a:p>
          <a:p>
            <a:pPr indent="0" lvl="0" marL="0" rtl="0" algn="l">
              <a:spcBef>
                <a:spcPts val="1200"/>
              </a:spcBef>
              <a:spcAft>
                <a:spcPts val="1200"/>
              </a:spcAft>
              <a:buNone/>
            </a:pPr>
            <a:r>
              <a:rPr lang="fr"/>
              <a:t>La configuration des email est faite au sein du dockerfile, j’utilise uniquement pour l'ajout d'un docteur par un admin. Le schéma et un petit jeu de données est automatiquement lancé au démarrage, on peut le trouver dans le dossier MySQL.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