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Open 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err="1" smtClean="0"/>
              <a:t>wRITING</a:t>
            </a:r>
            <a:r>
              <a:rPr lang="en-US" dirty="0" smtClean="0"/>
              <a:t> 350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266950"/>
            <a:ext cx="6120505" cy="3490913"/>
          </a:xfrm>
        </p:spPr>
      </p:pic>
      <p:sp>
        <p:nvSpPr>
          <p:cNvPr id="5" name="TextBox 4"/>
          <p:cNvSpPr txBox="1"/>
          <p:nvPr/>
        </p:nvSpPr>
        <p:spPr>
          <a:xfrm>
            <a:off x="6701696" y="2671763"/>
            <a:ext cx="5038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MyOpenMath</a:t>
            </a:r>
            <a:r>
              <a:rPr lang="en-US" b="1" u="sng" dirty="0"/>
              <a:t> Lesson Plans </a:t>
            </a:r>
          </a:p>
          <a:p>
            <a:r>
              <a:rPr lang="en-US" dirty="0" smtClean="0"/>
              <a:t>-Very </a:t>
            </a:r>
            <a:r>
              <a:rPr lang="en-US" dirty="0"/>
              <a:t>straightforward and easy to use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-Almost </a:t>
            </a:r>
            <a:r>
              <a:rPr lang="en-US" dirty="0"/>
              <a:t>all resources are on the site (book, </a:t>
            </a:r>
            <a:r>
              <a:rPr lang="en-US" dirty="0" smtClean="0"/>
              <a:t>video</a:t>
            </a:r>
          </a:p>
          <a:p>
            <a:r>
              <a:rPr lang="en-US" dirty="0"/>
              <a:t> </a:t>
            </a:r>
            <a:r>
              <a:rPr lang="en-US" dirty="0" smtClean="0"/>
              <a:t>lessons</a:t>
            </a:r>
            <a:r>
              <a:rPr lang="en-US" dirty="0"/>
              <a:t>, homework, test reviews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0"/>
            <a:r>
              <a:rPr lang="en-US" dirty="0" smtClean="0"/>
              <a:t>-</a:t>
            </a:r>
            <a:r>
              <a:rPr lang="en-US" dirty="0"/>
              <a:t>Available classroom options including: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Web enhancement of an on-campus course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An added feature to a hybrid course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 fully online course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An individual self- study course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22306" y="351416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myopenmath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257425"/>
            <a:ext cx="6543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Usability: My </a:t>
            </a:r>
            <a:r>
              <a:rPr lang="en-US" b="1" u="sng" dirty="0"/>
              <a:t>Open Math’s Web Site Ergonomics Delivers: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Website efficiency through effectively clear and organized content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Easy navigation and orientation use through distinct sections with bold titles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Easy methods of returning to the home page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Positive visual aspects and legibility through:</a:t>
            </a:r>
          </a:p>
          <a:p>
            <a:pPr lvl="1"/>
            <a:r>
              <a:rPr lang="en-US" dirty="0" smtClean="0"/>
              <a:t>-Easy </a:t>
            </a:r>
            <a:r>
              <a:rPr lang="en-US" dirty="0"/>
              <a:t>to read, visually identifying components </a:t>
            </a:r>
          </a:p>
          <a:p>
            <a:pPr lvl="1"/>
            <a:r>
              <a:rPr lang="en-US" dirty="0" smtClean="0"/>
              <a:t>-Simply </a:t>
            </a:r>
            <a:r>
              <a:rPr lang="en-US" dirty="0"/>
              <a:t>printed content</a:t>
            </a:r>
          </a:p>
          <a:p>
            <a:pPr lvl="1"/>
            <a:r>
              <a:rPr lang="en-US" dirty="0" smtClean="0"/>
              <a:t>-Direct </a:t>
            </a:r>
            <a:r>
              <a:rPr lang="en-US" dirty="0"/>
              <a:t>text lines</a:t>
            </a:r>
          </a:p>
          <a:p>
            <a:pPr lvl="1"/>
            <a:r>
              <a:rPr lang="en-US" dirty="0" smtClean="0"/>
              <a:t>-Dramatic </a:t>
            </a:r>
            <a:r>
              <a:rPr lang="en-US" dirty="0"/>
              <a:t>visual contrasts, such as bolding effects among each subject division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67" y="2486025"/>
            <a:ext cx="4596285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tEACHER</a:t>
            </a:r>
            <a:r>
              <a:rPr lang="en-US" dirty="0" smtClean="0"/>
              <a:t>  AND STUDENT RESOURCES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8125" y="1801125"/>
            <a:ext cx="9272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u="sng" dirty="0"/>
              <a:t>My Open Math’s Website Criteria Delivers: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Availability to adopt a free online textbook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Free hosted use of the open-source platform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Use through free, open textbooks on </a:t>
            </a:r>
            <a:r>
              <a:rPr lang="en-US" dirty="0" err="1"/>
              <a:t>OpenTextBookStore.com</a:t>
            </a:r>
            <a:endParaRPr lang="en-US" dirty="0"/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Community-based support </a:t>
            </a:r>
            <a:r>
              <a:rPr lang="en-US" dirty="0" smtClean="0"/>
              <a:t>through </a:t>
            </a:r>
            <a:r>
              <a:rPr lang="en-US" dirty="0"/>
              <a:t>support forums and training videos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Availability of comprehensive support </a:t>
            </a:r>
            <a:r>
              <a:rPr lang="en-US" dirty="0" smtClean="0"/>
              <a:t>through </a:t>
            </a:r>
            <a:r>
              <a:rPr lang="en-US" dirty="0"/>
              <a:t>Lumen Learning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Homework with immediate feedback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Quizzes and tests 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A full course management system including: </a:t>
            </a:r>
            <a:endParaRPr lang="en-US" dirty="0" smtClean="0"/>
          </a:p>
          <a:p>
            <a:pPr lvl="0"/>
            <a:r>
              <a:rPr lang="en-US" dirty="0" smtClean="0"/>
              <a:t> 	-File </a:t>
            </a:r>
            <a:r>
              <a:rPr lang="en-US" dirty="0"/>
              <a:t>postings, discussion forums, videos &amp; handouts, instructor </a:t>
            </a:r>
            <a:r>
              <a:rPr lang="en-US" dirty="0" smtClean="0"/>
              <a:t>resources</a:t>
            </a:r>
          </a:p>
          <a:p>
            <a:pPr lvl="0"/>
            <a:r>
              <a:rPr lang="en-US" dirty="0"/>
              <a:t>	a</a:t>
            </a:r>
            <a:r>
              <a:rPr lang="en-US" dirty="0" smtClean="0"/>
              <a:t> </a:t>
            </a:r>
            <a:r>
              <a:rPr lang="en-US" dirty="0"/>
              <a:t>full grade book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6" y="2216945"/>
            <a:ext cx="2774950" cy="32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7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use </a:t>
            </a:r>
            <a:r>
              <a:rPr lang="en-US" dirty="0" err="1" smtClean="0"/>
              <a:t>myopenmath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6" t="2459" r="2826" b="1598"/>
          <a:stretch/>
        </p:blipFill>
        <p:spPr>
          <a:xfrm>
            <a:off x="357187" y="2357437"/>
            <a:ext cx="6858000" cy="3658587"/>
          </a:xfrm>
        </p:spPr>
      </p:pic>
      <p:sp>
        <p:nvSpPr>
          <p:cNvPr id="9" name="TextBox 8"/>
          <p:cNvSpPr txBox="1"/>
          <p:nvPr/>
        </p:nvSpPr>
        <p:spPr>
          <a:xfrm>
            <a:off x="7215187" y="2338387"/>
            <a:ext cx="4538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Useful for a variety of education levels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Free </a:t>
            </a:r>
            <a:r>
              <a:rPr lang="en-US" dirty="0"/>
              <a:t>classroom uses of the platform through the available course templates of: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Algebra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Pre-calculus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College algebra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Calculus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Math for liberal arts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Statistics</a:t>
            </a:r>
          </a:p>
          <a:p>
            <a:r>
              <a:rPr lang="en-US" dirty="0"/>
              <a:t> 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55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course lesson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743200"/>
            <a:ext cx="5928464" cy="337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t="1334"/>
          <a:stretch/>
        </p:blipFill>
        <p:spPr>
          <a:xfrm>
            <a:off x="6395356" y="2743200"/>
            <a:ext cx="4991782" cy="34149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5412" y="2132614"/>
            <a:ext cx="940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chapter has multiple sections with videos, </a:t>
            </a:r>
            <a:r>
              <a:rPr lang="en-US" smtClean="0"/>
              <a:t>practice problems, and a homework assignment.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Myopenmath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389" y="2738852"/>
            <a:ext cx="5600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 err="1"/>
              <a:t>MyOpenMath</a:t>
            </a:r>
            <a:r>
              <a:rPr lang="en-US" dirty="0"/>
              <a:t> is a completely free and open source </a:t>
            </a:r>
            <a:r>
              <a:rPr lang="en-US" dirty="0" smtClean="0"/>
              <a:t>software and free </a:t>
            </a:r>
            <a:r>
              <a:rPr lang="en-US" dirty="0"/>
              <a:t>textbooks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smtClean="0"/>
              <a:t>Curriculum </a:t>
            </a:r>
            <a:r>
              <a:rPr lang="en-US" dirty="0"/>
              <a:t>for the paid and open software are nearly identical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 err="1" smtClean="0"/>
              <a:t>MyOpenMath</a:t>
            </a:r>
            <a:r>
              <a:rPr lang="en-US" dirty="0" smtClean="0"/>
              <a:t> </a:t>
            </a:r>
            <a:r>
              <a:rPr lang="en-US" dirty="0"/>
              <a:t>gives the instructor the option to </a:t>
            </a:r>
            <a:r>
              <a:rPr lang="en-US" dirty="0" smtClean="0"/>
              <a:t>edit lesson plans </a:t>
            </a:r>
            <a:r>
              <a:rPr lang="en-US" dirty="0"/>
              <a:t>instead of </a:t>
            </a:r>
            <a:r>
              <a:rPr lang="en-US" dirty="0" smtClean="0"/>
              <a:t>all material being included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15113" y="2779557"/>
            <a:ext cx="477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dirty="0"/>
              <a:t>For profit math software costs on average $120 per student 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dirty="0"/>
              <a:t>For profit textbook costs approximately $150 each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338" y="5390944"/>
            <a:ext cx="11196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Saves the student nearly </a:t>
            </a:r>
            <a:r>
              <a:rPr lang="en-US" sz="2000" b="1" dirty="0"/>
              <a:t>$300 </a:t>
            </a:r>
            <a:r>
              <a:rPr lang="en-US" sz="2000" dirty="0"/>
              <a:t>per </a:t>
            </a:r>
            <a:r>
              <a:rPr lang="en-US" sz="2000" dirty="0" smtClean="0"/>
              <a:t>semester = Saves </a:t>
            </a:r>
            <a:r>
              <a:rPr lang="en-US" sz="2000" dirty="0"/>
              <a:t>schools approximately </a:t>
            </a:r>
            <a:r>
              <a:rPr lang="en-US" sz="2000" b="1" dirty="0"/>
              <a:t>$5000 </a:t>
            </a:r>
            <a:r>
              <a:rPr lang="en-US" sz="2000" dirty="0"/>
              <a:t>per class per </a:t>
            </a:r>
            <a:r>
              <a:rPr lang="en-US" sz="2000" dirty="0" smtClean="0"/>
              <a:t>semester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07294" y="2266266"/>
            <a:ext cx="481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 Source Software (</a:t>
            </a:r>
            <a:r>
              <a:rPr lang="en-US" b="1" dirty="0" err="1" smtClean="0"/>
              <a:t>MyOpenMath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72300" y="2243381"/>
            <a:ext cx="441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Paid Software (</a:t>
            </a:r>
            <a:r>
              <a:rPr lang="en-US" b="1" dirty="0" err="1" smtClean="0"/>
              <a:t>i.e</a:t>
            </a:r>
            <a:r>
              <a:rPr lang="en-US" b="1" dirty="0" smtClean="0"/>
              <a:t>- </a:t>
            </a:r>
            <a:r>
              <a:rPr lang="en-US" b="1" dirty="0" err="1" smtClean="0"/>
              <a:t>MyMathLab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9212" y="4990834"/>
            <a:ext cx="580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Therefore: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824794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293</TotalTime>
  <Words>238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Wingdings 2</vt:lpstr>
      <vt:lpstr>Arial</vt:lpstr>
      <vt:lpstr>Dividend</vt:lpstr>
      <vt:lpstr>My Open Math</vt:lpstr>
      <vt:lpstr>Getting started</vt:lpstr>
      <vt:lpstr>Why myopenmath?</vt:lpstr>
      <vt:lpstr>tEACHER  AND STUDENT RESOURCES</vt:lpstr>
      <vt:lpstr>Who can use myopenmath?</vt:lpstr>
      <vt:lpstr>Sample course lesson</vt:lpstr>
      <vt:lpstr>Why Myopenmath?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Open Math</dc:title>
  <dc:creator>Brooke Swiacki</dc:creator>
  <cp:lastModifiedBy>Brooke Swiacki</cp:lastModifiedBy>
  <cp:revision>8</cp:revision>
  <dcterms:created xsi:type="dcterms:W3CDTF">2016-10-27T15:41:18Z</dcterms:created>
  <dcterms:modified xsi:type="dcterms:W3CDTF">2016-10-27T20:35:12Z</dcterms:modified>
</cp:coreProperties>
</file>