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8" r:id="rId2"/>
    <p:sldMasterId id="2147483680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6" r:id="rId20"/>
  </p:sldIdLst>
  <p:sldSz cx="10080625" cy="7559675"/>
  <p:notesSz cx="7772400" cy="100584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85C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77358" autoAdjust="0"/>
  </p:normalViewPr>
  <p:slideViewPr>
    <p:cSldViewPr>
      <p:cViewPr varScale="1">
        <p:scale>
          <a:sx n="82" d="100"/>
          <a:sy n="82" d="100"/>
        </p:scale>
        <p:origin x="2262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890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1076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69280" y="5086800"/>
            <a:ext cx="5222520" cy="41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>
        <a:ln>
          <a:noFill/>
        </a:ln>
        <a:latin typeface="Bitstream Vera Serif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11275" y="1027113"/>
            <a:ext cx="4933950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900" indent="-342900"/>
            <a:r>
              <a:rPr lang="en-US" b="0" i="0" dirty="0" smtClean="0">
                <a:solidFill>
                  <a:srgbClr val="333333"/>
                </a:solidFill>
                <a:effectLst/>
                <a:latin typeface="Arial"/>
              </a:rPr>
              <a:t>To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Arial"/>
              </a:rPr>
              <a:t>init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Arial"/>
              </a:rPr>
              <a:t> file transfer, the client creates a UDP socket and establishes a connection to the server. The connection establishment consists of a three-way handshake:</a:t>
            </a:r>
            <a:endParaRPr lang="vi-VN" b="0" i="0" dirty="0" smtClean="0">
              <a:solidFill>
                <a:srgbClr val="333333"/>
              </a:solidFill>
              <a:effectLst/>
              <a:latin typeface="Arial"/>
            </a:endParaRPr>
          </a:p>
          <a:p>
            <a:pPr marL="558900" indent="-342900"/>
            <a:r>
              <a:rPr lang="en-US" dirty="0" smtClean="0"/>
              <a:t>The client sends a RFTU_GET packet to the server to negotiate communication options. Include:</a:t>
            </a:r>
          </a:p>
          <a:p>
            <a:pPr marL="800100" lvl="1" indent="-342900"/>
            <a:r>
              <a:rPr lang="en-US" dirty="0" smtClean="0"/>
              <a:t>The client’s maximum segment size, </a:t>
            </a:r>
          </a:p>
          <a:p>
            <a:pPr marL="800100" lvl="1" indent="-342900"/>
            <a:r>
              <a:rPr lang="en-US" dirty="0" smtClean="0"/>
              <a:t>Receive window-size, </a:t>
            </a:r>
          </a:p>
          <a:p>
            <a:pPr marL="800100" lvl="1" indent="-342900"/>
            <a:r>
              <a:rPr lang="en-US" dirty="0" smtClean="0"/>
              <a:t>Initial sequence number (ISN) </a:t>
            </a:r>
          </a:p>
          <a:p>
            <a:pPr marL="800100" lvl="1" indent="-342900"/>
            <a:r>
              <a:rPr lang="en-US" dirty="0" smtClean="0"/>
              <a:t>The name of requested file </a:t>
            </a:r>
          </a:p>
          <a:p>
            <a:pPr marL="558900" lvl="0" indent="-342900"/>
            <a:r>
              <a:rPr lang="en-US" dirty="0" smtClean="0"/>
              <a:t>The client then start a timer (</a:t>
            </a:r>
            <a:r>
              <a:rPr lang="en-US" dirty="0" err="1" smtClean="0"/>
              <a:t>rto</a:t>
            </a:r>
            <a:r>
              <a:rPr lang="en-US" dirty="0" smtClean="0"/>
              <a:t>) and blocks until it receives a message from the server.</a:t>
            </a:r>
          </a:p>
          <a:p>
            <a:pPr marL="558900" indent="-342900"/>
            <a:r>
              <a:rPr lang="en-US" dirty="0" smtClean="0"/>
              <a:t>The server checks whether the requested file is existed or not. </a:t>
            </a:r>
          </a:p>
          <a:p>
            <a:pPr marL="800100" lvl="1" indent="-342900"/>
            <a:r>
              <a:rPr lang="en-US" dirty="0" smtClean="0"/>
              <a:t>If existed, server RFTU_INF packet. Include:</a:t>
            </a:r>
          </a:p>
          <a:p>
            <a:pPr marL="1257300" lvl="2" indent="-342900"/>
            <a:r>
              <a:rPr lang="en-US" dirty="0" err="1" smtClean="0"/>
              <a:t>Init</a:t>
            </a:r>
            <a:r>
              <a:rPr lang="en-US" dirty="0" smtClean="0"/>
              <a:t> Sequence number. </a:t>
            </a:r>
          </a:p>
          <a:p>
            <a:pPr marL="1257300" lvl="2" indent="-342900"/>
            <a:r>
              <a:rPr lang="en-US" dirty="0" smtClean="0"/>
              <a:t>The size of requested file. </a:t>
            </a:r>
          </a:p>
          <a:p>
            <a:pPr marL="800100" lvl="1" indent="-342900"/>
            <a:r>
              <a:rPr lang="en-US" dirty="0" smtClean="0"/>
              <a:t>If not existed, server sends a RFTU_ERR message and closes connection. RFTU_ERR message include</a:t>
            </a:r>
          </a:p>
          <a:p>
            <a:pPr marL="1257300" lvl="2" indent="-342900"/>
            <a:r>
              <a:rPr lang="en-US" dirty="0" smtClean="0"/>
              <a:t>The sequence number is ISN </a:t>
            </a:r>
          </a:p>
          <a:p>
            <a:pPr marL="558900" indent="-342900"/>
            <a:r>
              <a:rPr lang="en-US" dirty="0" smtClean="0"/>
              <a:t>The client receive a packet from the server, </a:t>
            </a:r>
          </a:p>
          <a:p>
            <a:pPr marL="800100" lvl="1" indent="-342900"/>
            <a:r>
              <a:rPr lang="en-US" dirty="0" smtClean="0"/>
              <a:t>if RFTU_ERR packet, the client releases all resources and closes its connection. </a:t>
            </a:r>
          </a:p>
          <a:p>
            <a:pPr marL="800100" lvl="1" indent="-342900"/>
            <a:r>
              <a:rPr lang="en-US" dirty="0" smtClean="0"/>
              <a:t>If RFTU_INF packet, the client send RFTU_INF_ACK packet. Include</a:t>
            </a:r>
          </a:p>
          <a:p>
            <a:pPr marL="800100" lvl="1" indent="-342900"/>
            <a:r>
              <a:rPr lang="en-US" dirty="0" smtClean="0"/>
              <a:t>The sequence number is the expected sequence number (in here is 0).</a:t>
            </a:r>
          </a:p>
          <a:p>
            <a:pPr marL="800100" lvl="1" indent="-342900"/>
            <a:r>
              <a:rPr lang="en-US" dirty="0" smtClean="0"/>
              <a:t>If neither RFTU_ERR nor RFTU_INF is received after some timeout (</a:t>
            </a:r>
            <a:r>
              <a:rPr lang="en-US" dirty="0" err="1" smtClean="0"/>
              <a:t>rto</a:t>
            </a:r>
            <a:r>
              <a:rPr lang="en-US" dirty="0" smtClean="0"/>
              <a:t>), the client will send the initial packet RFTU_GET again (3 time)</a:t>
            </a:r>
          </a:p>
          <a:p>
            <a:pPr>
              <a:buNone/>
            </a:pPr>
            <a:r>
              <a:rPr lang="en-US" dirty="0" smtClean="0"/>
              <a:t>Three packets: GET, INF and INF_ACK have the same </a:t>
            </a:r>
            <a:r>
              <a:rPr lang="en-US" dirty="0" err="1" smtClean="0"/>
              <a:t>seq</a:t>
            </a:r>
            <a:r>
              <a:rPr lang="en-US" dirty="0" smtClean="0"/>
              <a:t> equaled with initial seq.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608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79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89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Rectangle 3"/>
          <p:cNvSpPr/>
          <p:nvPr userDrawn="1"/>
        </p:nvSpPr>
        <p:spPr>
          <a:xfrm>
            <a:off x="5380921" y="2921787"/>
            <a:ext cx="4217038" cy="3666419"/>
          </a:xfrm>
          <a:prstGeom prst="rect">
            <a:avLst/>
          </a:prstGeom>
          <a:solidFill>
            <a:srgbClr val="9999CC"/>
          </a:solidFill>
          <a:ln w="63500">
            <a:noFill/>
            <a:prstDash val="solid"/>
          </a:ln>
        </p:spPr>
        <p:txBody>
          <a:bodyPr lIns="0" tIns="0" rIns="0" bIns="0" anchor="ctr" anchorCtr="1"/>
          <a:lstStyle/>
          <a:p>
            <a:pPr lvl="0" algn="l" rtl="0" hangingPunct="0">
              <a:buNone/>
              <a:tabLst/>
            </a:pPr>
            <a:r>
              <a:rPr lang="en-US" sz="4800" baseline="0" dirty="0" err="1" smtClean="0">
                <a:latin typeface="Aharoni" pitchFamily="2" charset="-79"/>
                <a:ea typeface="Bitstream Vera Sans" pitchFamily="2"/>
                <a:cs typeface="Aharoni" pitchFamily="2" charset="-79"/>
              </a:rPr>
              <a:t>RFToUDP</a:t>
            </a:r>
            <a:r>
              <a:rPr lang="en-US" sz="4800" baseline="0" dirty="0" smtClean="0">
                <a:latin typeface="Aharoni" pitchFamily="2" charset="-79"/>
                <a:ea typeface="Bitstream Vera Sans" pitchFamily="2"/>
                <a:cs typeface="Aharoni" pitchFamily="2" charset="-79"/>
              </a:rPr>
              <a:t>       project</a:t>
            </a:r>
          </a:p>
          <a:p>
            <a:pPr lvl="0" algn="l" rtl="0" hangingPunct="0">
              <a:buNone/>
              <a:tabLst/>
            </a:pPr>
            <a:r>
              <a:rPr lang="en-US" sz="1400" baseline="0" dirty="0" smtClean="0">
                <a:latin typeface="Aharoni" pitchFamily="2" charset="-79"/>
                <a:ea typeface="Bitstream Vera Sans" pitchFamily="2"/>
                <a:cs typeface="Aharoni" pitchFamily="2" charset="-79"/>
              </a:rPr>
              <a:t>____________________________</a:t>
            </a:r>
          </a:p>
          <a:p>
            <a:pPr lvl="0" algn="l" rtl="0" hangingPunct="0">
              <a:buNone/>
              <a:tabLst/>
            </a:pPr>
            <a:r>
              <a:rPr lang="en-US" sz="1800" i="1" baseline="0" dirty="0" smtClean="0">
                <a:latin typeface="Aharoni" pitchFamily="2" charset="-79"/>
                <a:ea typeface="Bitstream Vera Sans" pitchFamily="2"/>
                <a:cs typeface="Aharoni" pitchFamily="2" charset="-79"/>
              </a:rPr>
              <a:t>training </a:t>
            </a:r>
            <a:r>
              <a:rPr lang="en-US" sz="1800" i="1" baseline="0" dirty="0" smtClean="0">
                <a:latin typeface="Aharoni" pitchFamily="2" charset="-79"/>
                <a:ea typeface="Bitstream Vera Sans" pitchFamily="2"/>
                <a:cs typeface="Aharoni" pitchFamily="2" charset="-79"/>
              </a:rPr>
              <a:t>course</a:t>
            </a:r>
          </a:p>
          <a:p>
            <a:pPr lvl="0" algn="l" rtl="0" hangingPunct="0">
              <a:buNone/>
              <a:tabLst/>
            </a:pPr>
            <a:r>
              <a:rPr lang="en-US" sz="4800" baseline="0" dirty="0" smtClean="0">
                <a:latin typeface="Aharoni" pitchFamily="2" charset="-79"/>
                <a:ea typeface="Bitstream Vera Sans" pitchFamily="2"/>
                <a:cs typeface="Aharoni" pitchFamily="2" charset="-79"/>
              </a:rPr>
              <a:t>            </a:t>
            </a:r>
            <a:endParaRPr lang="en-US" sz="4800" dirty="0">
              <a:latin typeface="Aharoni" pitchFamily="2" charset="-79"/>
              <a:ea typeface="Bitstream Vera Sans" pitchFamily="2"/>
              <a:cs typeface="Aharoni" pitchFamily="2" charset="-79"/>
            </a:endParaRPr>
          </a:p>
        </p:txBody>
      </p:sp>
      <p:sp>
        <p:nvSpPr>
          <p:cNvPr id="7" name="Straight Connector 6"/>
          <p:cNvSpPr/>
          <p:nvPr userDrawn="1"/>
        </p:nvSpPr>
        <p:spPr>
          <a:xfrm>
            <a:off x="5380922" y="2940075"/>
            <a:ext cx="4217038" cy="0"/>
          </a:xfrm>
          <a:prstGeom prst="line">
            <a:avLst/>
          </a:prstGeom>
          <a:ln w="36000">
            <a:solidFill>
              <a:srgbClr val="666699"/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 userDrawn="1"/>
        </p:nvSpPr>
        <p:spPr>
          <a:xfrm>
            <a:off x="5399209" y="2940076"/>
            <a:ext cx="1" cy="3648130"/>
          </a:xfrm>
          <a:prstGeom prst="line">
            <a:avLst/>
          </a:prstGeom>
          <a:ln w="36000">
            <a:solidFill>
              <a:srgbClr val="666699"/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 userDrawn="1"/>
        </p:nvSpPr>
        <p:spPr>
          <a:xfrm>
            <a:off x="9576816" y="2929720"/>
            <a:ext cx="1" cy="3648130"/>
          </a:xfrm>
          <a:prstGeom prst="line">
            <a:avLst/>
          </a:prstGeom>
          <a:ln w="36000">
            <a:solidFill>
              <a:srgbClr val="666699"/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10" name="Straight Connector 9"/>
          <p:cNvSpPr/>
          <p:nvPr userDrawn="1"/>
        </p:nvSpPr>
        <p:spPr>
          <a:xfrm>
            <a:off x="5380921" y="6563005"/>
            <a:ext cx="4217038" cy="0"/>
          </a:xfrm>
          <a:prstGeom prst="line">
            <a:avLst/>
          </a:prstGeom>
          <a:ln w="36000">
            <a:solidFill>
              <a:srgbClr val="666699"/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236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2000" indent="-324000"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"/>
              <a:defRPr sz="2600"/>
            </a:lvl1pPr>
            <a:lvl2pPr marL="864000" indent="-288000">
              <a:buClr>
                <a:schemeClr val="accent1"/>
              </a:buClr>
              <a:buSzPct val="100000"/>
              <a:buFont typeface="Wingdings 2" pitchFamily="18" charset="2"/>
              <a:buChar char=""/>
              <a:defRPr/>
            </a:lvl2pPr>
            <a:lvl3pPr marL="1296000" indent="-216000">
              <a:buSzPct val="90000"/>
              <a:buFont typeface="Courier New" pitchFamily="49" charset="0"/>
              <a:buChar char="o"/>
              <a:defRPr/>
            </a:lvl3pPr>
            <a:lvl4pPr marL="1728000" indent="-216000">
              <a:buSzPct val="100000"/>
              <a:buFont typeface="Arial" pitchFamily="34" charset="0"/>
              <a:buChar char="-"/>
              <a:defRPr/>
            </a:lvl4pPr>
            <a:lvl5pPr marL="2160000" indent="-216000">
              <a:buSzPct val="9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83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5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228725"/>
            <a:ext cx="4565650" cy="558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7150" y="1228725"/>
            <a:ext cx="4567238" cy="558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66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08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19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2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0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4561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1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88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8088" y="33338"/>
            <a:ext cx="2379662" cy="6778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33338"/>
            <a:ext cx="6986588" cy="6778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19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7BD2EA-1F1E-4BC4-A280-1E70300A84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C7B8AF-C15E-40DF-9C31-7947F1000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158EA8-2F04-4ABE-BC68-4C42C4CF3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80B357-EFA1-480B-93B0-E20B5401AB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45CC2E-212C-4627-9C24-D87EFC523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089E0-854B-410D-B3B6-8DB7C3AD4F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08CB02-85E3-4A64-A600-7408FBECA9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315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C5D3E-19A8-4078-AE99-5E90E0CC1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B9F15-3578-4951-B86F-78B0411592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C01D28-0EA1-40FA-93DC-629B00C263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141B1-22EC-456E-B904-09B8C93383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14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64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7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1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0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3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CC10-8F9E-4AEB-9A4D-2F9C5063D7A4}" type="datetimeFigureOut">
              <a:rPr lang="vi-VN" smtClean="0"/>
              <a:t>07/06/2018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DA84-3776-49BD-9A97-72A49E4AFF2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45720"/>
            <a:ext cx="10076760" cy="313920"/>
          </a:xfrm>
          <a:prstGeom prst="rect">
            <a:avLst/>
          </a:prstGeom>
          <a:solidFill>
            <a:srgbClr val="9999CC"/>
          </a:solidFill>
          <a:ln>
            <a:noFill/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0076760" cy="612720"/>
          </a:xfrm>
          <a:prstGeom prst="rect">
            <a:avLst/>
          </a:prstGeom>
          <a:solidFill>
            <a:srgbClr val="9999CC"/>
          </a:solidFill>
          <a:ln>
            <a:noFill/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088640" y="33480"/>
            <a:ext cx="8848440" cy="55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the title text format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9760" y="1228319"/>
            <a:ext cx="928404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307"/>
              </a:spcAft>
              <a:buSzPts val="3430"/>
              <a:buNone/>
              <a:defRPr lang="en-US" sz="24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307"/>
              </a:spcAft>
              <a:buSzPts val="3430"/>
              <a:buBlip>
                <a:blip r:embed="rId13"/>
              </a:buBlip>
              <a:defRPr lang="en-US" sz="24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3430"/>
              <a:buBlip>
                <a:blip r:embed="rId13"/>
              </a:buBlip>
              <a:defRPr lang="en-US" sz="22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3430"/>
              <a:buBlip>
                <a:blip r:embed="rId13"/>
              </a:buBlip>
              <a:defRPr lang="en-US" sz="2000" b="0" i="0" u="none" strike="noStrike">
                <a:ln>
                  <a:noFill/>
                </a:ln>
                <a:latin typeface="Nimbus Sans L" pitchFamily="34"/>
                <a:ea typeface="HG Mincho Light J" pitchFamily="2"/>
                <a:cs typeface="Tahoma" pitchFamily="2"/>
              </a:defRPr>
            </a:lvl9pPr>
          </a:lstStyle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  <a:p>
            <a:pPr lvl="7"/>
            <a:r>
              <a:rPr lang="en-US" dirty="0"/>
              <a:t>Eighth Outline Level</a:t>
            </a:r>
          </a:p>
          <a:p>
            <a:pPr lvl="8"/>
            <a:r>
              <a:rPr lang="en-US" dirty="0"/>
              <a:t>Ninth Outline Level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0" y="7244640"/>
            <a:ext cx="10080000" cy="0"/>
          </a:xfrm>
          <a:prstGeom prst="line">
            <a:avLst/>
          </a:prstGeom>
          <a:ln w="36000">
            <a:solidFill>
              <a:srgbClr val="666699"/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7960" y="7313163"/>
            <a:ext cx="1324080" cy="187872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lIns="0" tIns="0" rIns="0" bIns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C18B96A-73FA-4AB8-BC8B-FA60BC7C0657}" type="slidenum">
              <a:rPr sz="1200" b="1" smtClean="0"/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‹#›</a:t>
            </a:fld>
            <a:r>
              <a:rPr lang="vi-VN" sz="1200" b="1" dirty="0" smtClean="0"/>
              <a:t>/61</a:t>
            </a:r>
            <a:endParaRPr lang="en-US" sz="1200" b="1" i="0" u="none" strike="noStrike" dirty="0">
              <a:ln>
                <a:noFill/>
              </a:ln>
              <a:solidFill>
                <a:srgbClr val="000000"/>
              </a:solidFill>
              <a:latin typeface="Nimbus Sans L" pitchFamily="34"/>
              <a:ea typeface="HG Mincho Light J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0" y="611640"/>
            <a:ext cx="10080000" cy="0"/>
          </a:xfrm>
          <a:prstGeom prst="line">
            <a:avLst/>
          </a:prstGeom>
          <a:ln w="36000">
            <a:solidFill>
              <a:srgbClr val="666699"/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en-US" sz="2400">
              <a:latin typeface="Bitstream Vera Serif" pitchFamily="18"/>
              <a:ea typeface="Bitstream Vera Sans" pitchFamily="2"/>
              <a:cs typeface="Tahoma" pitchFamily="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4944" y="7268955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dovanquyen.vn@gmail.com</a:t>
            </a:r>
            <a:endParaRPr lang="en-US" sz="12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eaLnBrk="1" hangingPunct="1">
        <a:buFontTx/>
        <a:buNone/>
        <a:tabLst/>
        <a:defRPr lang="en-US" sz="3600" b="0" i="0" u="none" strike="noStrike">
          <a:ln>
            <a:noFill/>
          </a:ln>
          <a:solidFill>
            <a:srgbClr val="000000"/>
          </a:solidFill>
          <a:latin typeface="Nimbus Sans L" pitchFamily="34"/>
          <a:ea typeface="HG Mincho Light J" pitchFamily="2"/>
          <a:cs typeface="Tahoma" pitchFamily="2"/>
        </a:defRPr>
      </a:lvl1pPr>
    </p:titleStyle>
    <p:bodyStyle>
      <a:lvl1pPr marL="432000" marR="0" lvl="0" indent="-324000" rtl="0" eaLnBrk="1" hangingPunct="1">
        <a:buSzPct val="45000"/>
        <a:buFont typeface="Wingdings" pitchFamily="2" charset="2"/>
        <a:buChar char="§"/>
        <a:tabLst/>
        <a:defRPr lang="en-US"/>
      </a:lvl1pPr>
      <a:lvl2pPr marL="864000" marR="0" lvl="1" indent="-288000" rtl="0" eaLnBrk="1" hangingPunct="1">
        <a:buSzPct val="75000"/>
        <a:buFont typeface="Wingdings" pitchFamily="2" charset="2"/>
        <a:buChar char="§"/>
        <a:tabLst/>
        <a:defRPr lang="en-US"/>
      </a:lvl2pPr>
      <a:lvl3pPr marL="1296000" marR="0" lvl="2" indent="-216000" rtl="0" eaLnBrk="1" hangingPunct="1">
        <a:buSzPct val="45000"/>
        <a:buFont typeface="Wingdings" pitchFamily="2" charset="2"/>
        <a:buChar char="§"/>
        <a:tabLst/>
        <a:defRPr lang="en-US"/>
      </a:lvl3pPr>
      <a:lvl4pPr marL="1728000" marR="0" lvl="3" indent="-216000" rtl="0" eaLnBrk="1" hangingPunct="1">
        <a:buSzPct val="75000"/>
        <a:buFont typeface="Wingdings" pitchFamily="2" charset="2"/>
        <a:buChar char="§"/>
        <a:tabLst/>
        <a:defRPr lang="en-US"/>
      </a:lvl4pPr>
      <a:lvl5pPr marL="2160000" marR="0" lvl="4" indent="-216000" rtl="0" eaLnBrk="1" hangingPunct="1">
        <a:buSzPct val="45000"/>
        <a:buFont typeface="Wingdings" pitchFamily="2" charset="2"/>
        <a:buChar char="§"/>
        <a:tabLst/>
        <a:defRPr lang="en-US"/>
      </a:lvl5pPr>
      <a:lvl6pPr marL="2592000" marR="0" lvl="5" indent="-216000" rtl="0" eaLnBrk="1" hangingPunct="1">
        <a:buSzPct val="45000"/>
        <a:buFont typeface="Wingdings" pitchFamily="2" charset="2"/>
        <a:buChar char="§"/>
        <a:tabLst/>
        <a:defRPr lang="en-US"/>
      </a:lvl6pPr>
      <a:lvl7pPr marL="3024000" marR="0" lvl="6" indent="-216000" rtl="0" eaLnBrk="1" hangingPunct="1">
        <a:buSzPct val="45000"/>
        <a:buFont typeface="Wingdings" pitchFamily="2" charset="2"/>
        <a:buChar char="§"/>
        <a:tabLst/>
        <a:defRPr lang="en-US"/>
      </a:lvl7pPr>
      <a:lvl8pPr marL="3456000" marR="0" lvl="7" indent="-216000" rtl="0" eaLnBrk="1" hangingPunct="1">
        <a:buSzPct val="45000"/>
        <a:buFont typeface="Wingdings" pitchFamily="2" charset="2"/>
        <a:buChar char="§"/>
        <a:tabLst/>
        <a:defRPr lang="en-US"/>
      </a:lvl8pPr>
      <a:lvl9pPr marL="3887999" marR="0" lvl="8" indent="-216000" rtl="0" eaLnBrk="1" hangingPunct="1">
        <a:buSzPct val="45000"/>
        <a:buFont typeface="Wingdings" pitchFamily="2" charset="2"/>
        <a:buChar char="§"/>
        <a:tabLst/>
        <a:defRPr lang="en-US"/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Sans 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latin typeface="Bitstream Vera Serif" pitchFamily="18"/>
                <a:ea typeface="Bitstream Vera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latin typeface="Bitstream Vera Serif" pitchFamily="18"/>
                <a:ea typeface="Bitstream Vera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latin typeface="Bitstream Vera Serif" pitchFamily="18"/>
                <a:ea typeface="Bitstream Vera Sans" pitchFamily="2"/>
                <a:cs typeface="Tahoma" pitchFamily="2"/>
              </a:defRPr>
            </a:lvl1pPr>
          </a:lstStyle>
          <a:p>
            <a:pPr lvl="0"/>
            <a:fld id="{AD0E0DFD-2C33-414A-A5D0-C37A4F128E1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hangingPunct="1">
        <a:tabLst/>
        <a:defRPr lang="en-US" sz="4400" b="0" i="0" u="none" strike="noStrike">
          <a:ln>
            <a:noFill/>
          </a:ln>
          <a:latin typeface="Nimbus Sans L" pitchFamily="18"/>
        </a:defRPr>
      </a:lvl1pPr>
    </p:titleStyle>
    <p:bodyStyle>
      <a:lvl1pPr marL="0" marR="0" indent="0" rtl="0" eaLnBrk="1" hangingPunct="1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Nimbus Sans 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7496" y="4172973"/>
            <a:ext cx="5637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BBTECH Lab 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7496" y="4669786"/>
            <a:ext cx="5637312" cy="439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7EC234"/>
                </a:solidFill>
                <a:latin typeface="Arial" pitchFamily="34" charset="0"/>
                <a:ea typeface="+mj-ea"/>
                <a:cs typeface="Arial" pitchFamily="34" charset="0"/>
              </a:rPr>
              <a:t>d</a:t>
            </a:r>
            <a:r>
              <a:rPr lang="en-US" altLang="ko-KR" sz="2000" dirty="0" smtClean="0">
                <a:solidFill>
                  <a:srgbClr val="7EC234"/>
                </a:solidFill>
                <a:latin typeface="Arial" pitchFamily="34" charset="0"/>
                <a:ea typeface="+mj-ea"/>
                <a:cs typeface="Arial" pitchFamily="34" charset="0"/>
              </a:rPr>
              <a:t>ovanquyen.vn@gmail.com  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7EC234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7496" y="3707829"/>
            <a:ext cx="2448272" cy="323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rgbClr val="7EC234"/>
                </a:solidFill>
                <a:latin typeface="Arial" pitchFamily="34" charset="0"/>
                <a:ea typeface="+mj-ea"/>
                <a:cs typeface="Arial" pitchFamily="34" charset="0"/>
              </a:rPr>
              <a:t>18, Oct 2012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7EC234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496" y="1927179"/>
            <a:ext cx="6768505" cy="132343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Arial (Body)"/>
              </a:rPr>
              <a:t>Reliable File Transfer over UDP </a:t>
            </a:r>
            <a:r>
              <a:rPr lang="en-US" sz="3400" b="1" dirty="0" smtClean="0">
                <a:latin typeface="Arial (Body)"/>
              </a:rPr>
              <a:t>Protocol</a:t>
            </a:r>
          </a:p>
          <a:p>
            <a:endParaRPr lang="en-US" sz="1200" i="1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23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dirty="0"/>
              <a:t>Window </a:t>
            </a:r>
            <a:r>
              <a:rPr lang="vi-VN" dirty="0" smtClean="0"/>
              <a:t>Sliding</a:t>
            </a:r>
          </a:p>
          <a:p>
            <a:pPr lvl="1" algn="l"/>
            <a:r>
              <a:rPr lang="vi-VN" dirty="0" smtClean="0"/>
              <a:t>Complex window sliding.</a:t>
            </a:r>
          </a:p>
          <a:p>
            <a:pPr lvl="1" algn="l"/>
            <a:endParaRPr lang="vi-VN" dirty="0"/>
          </a:p>
          <a:p>
            <a:pPr lvl="1" algn="l"/>
            <a:endParaRPr lang="vi-VN" dirty="0" smtClean="0"/>
          </a:p>
          <a:p>
            <a:pPr lvl="1" algn="l"/>
            <a:endParaRPr lang="vi-VN" dirty="0"/>
          </a:p>
          <a:p>
            <a:pPr lvl="1" algn="l"/>
            <a:endParaRPr lang="vi-VN" dirty="0" smtClean="0"/>
          </a:p>
          <a:p>
            <a:pPr lvl="1" algn="l"/>
            <a:endParaRPr lang="vi-VN" dirty="0"/>
          </a:p>
          <a:p>
            <a:pPr lvl="1" algn="l"/>
            <a:endParaRPr lang="vi-V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8" y="2555701"/>
            <a:ext cx="7688990" cy="23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096" y="456263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Frames are discarded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79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Finish </a:t>
            </a:r>
            <a:r>
              <a:rPr lang="vi-VN" dirty="0" smtClean="0"/>
              <a:t>connection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rial"/>
              </a:rPr>
              <a:t>After 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server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 reach last packet of 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RFTU_DATA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packet,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the 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server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 sends </a:t>
            </a:r>
            <a:r>
              <a:rPr lang="en-US" b="1" dirty="0" err="1" smtClean="0">
                <a:solidFill>
                  <a:srgbClr val="333333"/>
                </a:solidFill>
                <a:latin typeface="Arial"/>
              </a:rPr>
              <a:t>rftu_tid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 and an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 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RFTU_LST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 packet, </a:t>
            </a:r>
            <a:r>
              <a:rPr lang="en-US" dirty="0" err="1">
                <a:solidFill>
                  <a:srgbClr val="333333"/>
                </a:solidFill>
                <a:latin typeface="Arial"/>
              </a:rPr>
              <a:t>seq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= </a:t>
            </a:r>
            <a:r>
              <a:rPr lang="en-US" dirty="0" err="1">
                <a:solidFill>
                  <a:srgbClr val="333333"/>
                </a:solidFill>
                <a:latin typeface="Arial"/>
              </a:rPr>
              <a:t>seq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of the last 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RFTU_DATA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packet.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rial"/>
              </a:rPr>
              <a:t>The client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received 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RFTU_LST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. It will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resend 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RFTU_ACK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with </a:t>
            </a:r>
            <a:r>
              <a:rPr lang="en-US" b="1" dirty="0" err="1" smtClean="0">
                <a:solidFill>
                  <a:srgbClr val="333333"/>
                </a:solidFill>
                <a:latin typeface="Arial"/>
              </a:rPr>
              <a:t>rftu_seq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, </a:t>
            </a:r>
            <a:r>
              <a:rPr lang="en-US" b="1" dirty="0" err="1" smtClean="0">
                <a:solidFill>
                  <a:srgbClr val="333333"/>
                </a:solidFill>
                <a:latin typeface="Arial"/>
              </a:rPr>
              <a:t>rftu_tid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.</a:t>
            </a:r>
          </a:p>
          <a:p>
            <a:pPr lvl="1"/>
            <a:r>
              <a:rPr lang="en-US" b="1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when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server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received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the last 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RFTU_ACK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, it will send 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RFTU_FIN, </a:t>
            </a:r>
            <a:r>
              <a:rPr lang="en-US" b="1" dirty="0" err="1" smtClean="0">
                <a:solidFill>
                  <a:srgbClr val="333333"/>
                </a:solidFill>
                <a:latin typeface="Arial"/>
              </a:rPr>
              <a:t>rftu_tid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and close transmission.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  <a:latin typeface="Arial"/>
              </a:rPr>
              <a:t>When client received 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RFTU_FIN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, it will close file and close connection.</a:t>
            </a:r>
          </a:p>
          <a:p>
            <a:pPr lvl="1"/>
            <a:endParaRPr lang="en-US" dirty="0" smtClean="0">
              <a:solidFill>
                <a:srgbClr val="333333"/>
              </a:solidFill>
              <a:latin typeface="Arial"/>
            </a:endParaRP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75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Timer &amp; Packet </a:t>
            </a:r>
            <a:r>
              <a:rPr lang="vi-VN" dirty="0" smtClean="0"/>
              <a:t>Retransmission</a:t>
            </a:r>
          </a:p>
          <a:p>
            <a:pPr lvl="1"/>
            <a:r>
              <a:rPr lang="vi-VN" dirty="0" smtClean="0">
                <a:solidFill>
                  <a:srgbClr val="C00000"/>
                </a:solidFill>
              </a:rPr>
              <a:t>rt0</a:t>
            </a:r>
            <a:r>
              <a:rPr lang="vi-VN" dirty="0"/>
              <a:t>: when client send RFTU_GET message, it start timer </a:t>
            </a:r>
            <a:r>
              <a:rPr lang="vi-VN" dirty="0">
                <a:solidFill>
                  <a:srgbClr val="C00000"/>
                </a:solidFill>
              </a:rPr>
              <a:t>rt0</a:t>
            </a:r>
            <a:r>
              <a:rPr lang="vi-VN" dirty="0"/>
              <a:t>. If no RFTU_INF or RFTU_ERR is received untill </a:t>
            </a:r>
            <a:r>
              <a:rPr lang="vi-VN" dirty="0">
                <a:solidFill>
                  <a:srgbClr val="C00000"/>
                </a:solidFill>
              </a:rPr>
              <a:t>rt0</a:t>
            </a:r>
            <a:r>
              <a:rPr lang="vi-VN" dirty="0"/>
              <a:t> expired, client </a:t>
            </a:r>
            <a:r>
              <a:rPr lang="vi-VN" dirty="0" smtClean="0"/>
              <a:t>will send </a:t>
            </a:r>
            <a:r>
              <a:rPr lang="vi-VN" dirty="0"/>
              <a:t>RFTU_GET </a:t>
            </a:r>
            <a:r>
              <a:rPr lang="vi-VN" dirty="0" smtClean="0"/>
              <a:t>again with </a:t>
            </a:r>
            <a:r>
              <a:rPr lang="vi-VN" dirty="0" smtClean="0">
                <a:solidFill>
                  <a:srgbClr val="0070C0"/>
                </a:solidFill>
              </a:rPr>
              <a:t>RETRY</a:t>
            </a:r>
            <a:r>
              <a:rPr lang="vi-VN" dirty="0" smtClean="0"/>
              <a:t> times.</a:t>
            </a:r>
            <a:endParaRPr lang="vi-VN" dirty="0"/>
          </a:p>
          <a:p>
            <a:pPr lvl="1"/>
            <a:r>
              <a:rPr lang="vi-VN" dirty="0">
                <a:solidFill>
                  <a:srgbClr val="C00000"/>
                </a:solidFill>
              </a:rPr>
              <a:t>rt1</a:t>
            </a:r>
            <a:r>
              <a:rPr lang="vi-VN" dirty="0"/>
              <a:t>: when server send RFTU_INF message, it start timer </a:t>
            </a:r>
            <a:r>
              <a:rPr lang="vi-VN" dirty="0">
                <a:solidFill>
                  <a:srgbClr val="C00000"/>
                </a:solidFill>
              </a:rPr>
              <a:t>rt1</a:t>
            </a:r>
            <a:r>
              <a:rPr lang="vi-VN" dirty="0"/>
              <a:t>. If no RFTU_INF_ACK is received untill </a:t>
            </a:r>
            <a:r>
              <a:rPr lang="vi-VN" dirty="0">
                <a:solidFill>
                  <a:srgbClr val="C00000"/>
                </a:solidFill>
              </a:rPr>
              <a:t>rt1</a:t>
            </a:r>
            <a:r>
              <a:rPr lang="vi-VN" dirty="0"/>
              <a:t> expired, server </a:t>
            </a:r>
            <a:r>
              <a:rPr lang="vi-VN" dirty="0" smtClean="0"/>
              <a:t>will send </a:t>
            </a:r>
            <a:r>
              <a:rPr lang="vi-VN" dirty="0"/>
              <a:t>RFTU_INF </a:t>
            </a:r>
            <a:r>
              <a:rPr lang="vi-VN" dirty="0" smtClean="0"/>
              <a:t>again with </a:t>
            </a:r>
            <a:r>
              <a:rPr lang="vi-VN" dirty="0">
                <a:solidFill>
                  <a:srgbClr val="0070C0"/>
                </a:solidFill>
              </a:rPr>
              <a:t>RETRY</a:t>
            </a:r>
            <a:r>
              <a:rPr lang="vi-VN" dirty="0"/>
              <a:t> times.</a:t>
            </a:r>
          </a:p>
          <a:p>
            <a:pPr lvl="1"/>
            <a:r>
              <a:rPr lang="vi-VN" dirty="0" smtClean="0">
                <a:solidFill>
                  <a:srgbClr val="C00000"/>
                </a:solidFill>
              </a:rPr>
              <a:t>rt2</a:t>
            </a:r>
            <a:r>
              <a:rPr lang="vi-VN" dirty="0"/>
              <a:t>: when client send RFTU_ACK message, it start timer </a:t>
            </a:r>
            <a:r>
              <a:rPr lang="vi-VN" dirty="0">
                <a:solidFill>
                  <a:srgbClr val="C00000"/>
                </a:solidFill>
              </a:rPr>
              <a:t>rt2</a:t>
            </a:r>
            <a:r>
              <a:rPr lang="vi-VN" dirty="0"/>
              <a:t>. If no RFTU_DATA is received or no RFTU_LST until </a:t>
            </a:r>
            <a:r>
              <a:rPr lang="vi-VN" dirty="0">
                <a:solidFill>
                  <a:srgbClr val="C00000"/>
                </a:solidFill>
              </a:rPr>
              <a:t>rt2</a:t>
            </a:r>
            <a:r>
              <a:rPr lang="vi-VN" dirty="0"/>
              <a:t> expired, client resend RFTU_ACK </a:t>
            </a:r>
            <a:r>
              <a:rPr lang="vi-VN" dirty="0" smtClean="0"/>
              <a:t>again with </a:t>
            </a:r>
            <a:r>
              <a:rPr lang="vi-VN" dirty="0">
                <a:solidFill>
                  <a:srgbClr val="0070C0"/>
                </a:solidFill>
              </a:rPr>
              <a:t>RETRY</a:t>
            </a:r>
            <a:r>
              <a:rPr lang="vi-VN" dirty="0"/>
              <a:t> times.</a:t>
            </a:r>
          </a:p>
          <a:p>
            <a:pPr lvl="1"/>
            <a:r>
              <a:rPr lang="vi-VN" dirty="0" smtClean="0">
                <a:solidFill>
                  <a:srgbClr val="C00000"/>
                </a:solidFill>
              </a:rPr>
              <a:t>rt3</a:t>
            </a:r>
            <a:r>
              <a:rPr lang="vi-VN" dirty="0"/>
              <a:t>: when server send RFTU_DATA message, it start timer </a:t>
            </a:r>
            <a:r>
              <a:rPr lang="vi-VN" dirty="0">
                <a:solidFill>
                  <a:srgbClr val="C00000"/>
                </a:solidFill>
              </a:rPr>
              <a:t>rt3</a:t>
            </a:r>
            <a:r>
              <a:rPr lang="vi-VN" dirty="0"/>
              <a:t>. If no RFTU_ACK is receive until </a:t>
            </a:r>
            <a:r>
              <a:rPr lang="vi-VN" dirty="0">
                <a:solidFill>
                  <a:srgbClr val="C00000"/>
                </a:solidFill>
              </a:rPr>
              <a:t>rt3</a:t>
            </a:r>
            <a:r>
              <a:rPr lang="vi-VN" dirty="0"/>
              <a:t> expired, server resend RFTU_DATA </a:t>
            </a:r>
          </a:p>
          <a:p>
            <a:pPr lvl="1"/>
            <a:r>
              <a:rPr lang="vi-VN" dirty="0">
                <a:solidFill>
                  <a:srgbClr val="C00000"/>
                </a:solidFill>
              </a:rPr>
              <a:t>rt5</a:t>
            </a:r>
            <a:r>
              <a:rPr lang="vi-VN" dirty="0"/>
              <a:t>: when server send RFTU_LST message, it start timer </a:t>
            </a:r>
            <a:r>
              <a:rPr lang="vi-VN" dirty="0">
                <a:solidFill>
                  <a:srgbClr val="C00000"/>
                </a:solidFill>
              </a:rPr>
              <a:t>rt5</a:t>
            </a:r>
            <a:r>
              <a:rPr lang="vi-VN" dirty="0"/>
              <a:t>. If no RFTU_ACK is received until </a:t>
            </a:r>
            <a:r>
              <a:rPr lang="vi-VN" dirty="0">
                <a:solidFill>
                  <a:srgbClr val="C00000"/>
                </a:solidFill>
              </a:rPr>
              <a:t>rt5</a:t>
            </a:r>
            <a:r>
              <a:rPr lang="vi-VN" dirty="0"/>
              <a:t> expired, server resend RFTU_LST</a:t>
            </a:r>
          </a:p>
        </p:txBody>
      </p:sp>
    </p:spTree>
    <p:extLst>
      <p:ext uri="{BB962C8B-B14F-4D97-AF65-F5344CB8AC3E}">
        <p14:creationId xmlns:p14="http://schemas.microsoft.com/office/powerpoint/2010/main" val="27043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RFToUDP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protocol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RFToUDP</a:t>
            </a:r>
            <a:r>
              <a:rPr lang="en-US" dirty="0" smtClean="0">
                <a:solidFill>
                  <a:schemeClr val="tx1"/>
                </a:solidFill>
              </a:rPr>
              <a:t> Project Development </a:t>
            </a:r>
            <a:r>
              <a:rPr lang="en-US" dirty="0">
                <a:solidFill>
                  <a:schemeClr val="tx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952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RFToUDP </a:t>
            </a:r>
            <a:r>
              <a:rPr lang="vi-VN" dirty="0" smtClean="0"/>
              <a:t>Development Strategy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Development planning</a:t>
            </a:r>
          </a:p>
          <a:p>
            <a:pPr lvl="1"/>
            <a:r>
              <a:rPr lang="vi-VN" dirty="0" smtClean="0"/>
              <a:t>Attached file</a:t>
            </a:r>
          </a:p>
          <a:p>
            <a:pPr lvl="1"/>
            <a:r>
              <a:rPr lang="en-US" sz="2400" dirty="0"/>
              <a:t>Constraints:</a:t>
            </a:r>
            <a:endParaRPr lang="vi-VN" sz="1800" dirty="0"/>
          </a:p>
          <a:p>
            <a:pPr lvl="2"/>
            <a:r>
              <a:rPr lang="en-US" dirty="0" smtClean="0"/>
              <a:t>Use </a:t>
            </a:r>
            <a:r>
              <a:rPr lang="en-US" dirty="0" err="1"/>
              <a:t>p</a:t>
            </a:r>
            <a:r>
              <a:rPr lang="en-US" dirty="0" err="1" smtClean="0"/>
              <a:t>thread</a:t>
            </a:r>
            <a:r>
              <a:rPr lang="en-US" dirty="0" smtClean="0"/>
              <a:t> </a:t>
            </a:r>
            <a:r>
              <a:rPr lang="en-US" dirty="0"/>
              <a:t>in the client side.</a:t>
            </a:r>
            <a:endParaRPr lang="vi-VN" sz="1400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Quagga in the server side.</a:t>
            </a:r>
            <a:endParaRPr lang="vi-VN" sz="1400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vim/</a:t>
            </a:r>
            <a:r>
              <a:rPr lang="en-US" dirty="0" err="1"/>
              <a:t>cscope</a:t>
            </a:r>
            <a:r>
              <a:rPr lang="en-US" dirty="0"/>
              <a:t> only</a:t>
            </a:r>
            <a:r>
              <a:rPr lang="en-US" dirty="0" smtClean="0"/>
              <a:t>..</a:t>
            </a:r>
            <a:endParaRPr lang="vi-VN" dirty="0"/>
          </a:p>
          <a:p>
            <a:pPr lvl="1"/>
            <a:endParaRPr lang="vi-VN" dirty="0" smtClean="0"/>
          </a:p>
          <a:p>
            <a:pPr lvl="1"/>
            <a:endParaRPr lang="vi-V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62750"/>
              </p:ext>
            </p:extLst>
          </p:nvPr>
        </p:nvGraphicFramePr>
        <p:xfrm>
          <a:off x="3096096" y="1979637"/>
          <a:ext cx="24765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roject" r:id="rId3" imgW="248040" imgH="75960" progId="MSProject.Project.9">
                  <p:embed/>
                </p:oleObj>
              </mc:Choice>
              <mc:Fallback>
                <p:oleObj name="Project" r:id="rId3" imgW="248040" imgH="7596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6096" y="1979637"/>
                        <a:ext cx="24765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3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RFToUDP </a:t>
            </a:r>
            <a:r>
              <a:rPr lang="vi-VN" dirty="0" smtClean="0"/>
              <a:t>Development Strategy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3 version:</a:t>
            </a:r>
          </a:p>
          <a:p>
            <a:pPr lvl="1"/>
            <a:r>
              <a:rPr lang="en-US" sz="2400" dirty="0" smtClean="0"/>
              <a:t>Basic</a:t>
            </a:r>
            <a:r>
              <a:rPr lang="en-US" sz="1600" dirty="0"/>
              <a:t>:</a:t>
            </a:r>
          </a:p>
          <a:p>
            <a:pPr lvl="2"/>
            <a:r>
              <a:rPr lang="vi-VN" dirty="0"/>
              <a:t>Server runs as daemon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Server can support multiple clients.</a:t>
            </a:r>
          </a:p>
          <a:p>
            <a:pPr lvl="2"/>
            <a:r>
              <a:rPr lang="en-US" dirty="0"/>
              <a:t>Server can transmit any files</a:t>
            </a:r>
          </a:p>
          <a:p>
            <a:pPr lvl="2"/>
            <a:r>
              <a:rPr lang="en-US" dirty="0"/>
              <a:t>Client can download concurrent files.</a:t>
            </a:r>
          </a:p>
          <a:p>
            <a:pPr lvl="2"/>
            <a:r>
              <a:rPr lang="en-US" dirty="0"/>
              <a:t>Support simple sliding window</a:t>
            </a:r>
            <a:endParaRPr lang="en-US" sz="1600" dirty="0" smtClean="0"/>
          </a:p>
          <a:p>
            <a:pPr lvl="1"/>
            <a:r>
              <a:rPr lang="en-US" sz="2400" dirty="0" smtClean="0"/>
              <a:t>Standard:</a:t>
            </a:r>
          </a:p>
          <a:p>
            <a:pPr lvl="2"/>
            <a:r>
              <a:rPr lang="en-US" dirty="0" smtClean="0"/>
              <a:t>Server can display status of current file transmission.</a:t>
            </a:r>
          </a:p>
          <a:p>
            <a:pPr lvl="2"/>
            <a:r>
              <a:rPr lang="en-US" dirty="0" smtClean="0"/>
              <a:t>Server can display historical statistic of file transmission.</a:t>
            </a:r>
          </a:p>
          <a:p>
            <a:pPr lvl="2"/>
            <a:r>
              <a:rPr lang="vi-VN" dirty="0" smtClean="0"/>
              <a:t>Client </a:t>
            </a:r>
            <a:r>
              <a:rPr lang="vi-VN" dirty="0"/>
              <a:t>can support abort/pause/resume for file transmission</a:t>
            </a:r>
            <a:r>
              <a:rPr lang="vi-VN" dirty="0" smtClean="0"/>
              <a:t>.</a:t>
            </a:r>
          </a:p>
          <a:p>
            <a:pPr lvl="2"/>
            <a:r>
              <a:rPr lang="vi-VN" dirty="0" smtClean="0"/>
              <a:t>Client can support upload file</a:t>
            </a:r>
          </a:p>
          <a:p>
            <a:pPr lvl="2"/>
            <a:r>
              <a:rPr lang="vi-VN" dirty="0" smtClean="0"/>
              <a:t>Support complex sliding window</a:t>
            </a: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85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RFToUDP </a:t>
            </a:r>
            <a:r>
              <a:rPr lang="vi-VN" dirty="0" smtClean="0"/>
              <a:t>Development Strategy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3 version:</a:t>
            </a:r>
          </a:p>
          <a:p>
            <a:pPr lvl="1"/>
            <a:r>
              <a:rPr lang="vi-VN" sz="2400" dirty="0" smtClean="0"/>
              <a:t>Advance:	</a:t>
            </a:r>
          </a:p>
          <a:p>
            <a:pPr lvl="2"/>
            <a:r>
              <a:rPr lang="en-US" dirty="0"/>
              <a:t>Supports error correction:</a:t>
            </a:r>
          </a:p>
          <a:p>
            <a:pPr lvl="2"/>
            <a:r>
              <a:rPr lang="en-US" dirty="0"/>
              <a:t>Go-back-N.</a:t>
            </a:r>
          </a:p>
          <a:p>
            <a:pPr lvl="2"/>
            <a:r>
              <a:rPr lang="en-US" dirty="0"/>
              <a:t>Selective repeat.</a:t>
            </a:r>
          </a:p>
          <a:p>
            <a:pPr lvl="2"/>
            <a:r>
              <a:rPr lang="en-US" dirty="0"/>
              <a:t>MTU control.</a:t>
            </a:r>
          </a:p>
          <a:p>
            <a:pPr lvl="2"/>
            <a:r>
              <a:rPr lang="en-US" dirty="0"/>
              <a:t>MSS control.</a:t>
            </a:r>
          </a:p>
          <a:p>
            <a:pPr lvl="2"/>
            <a:r>
              <a:rPr lang="en-US" dirty="0"/>
              <a:t>Congestion control (e.g., window size).</a:t>
            </a:r>
          </a:p>
          <a:p>
            <a:pPr lvl="2"/>
            <a:r>
              <a:rPr lang="en-US" dirty="0"/>
              <a:t>Support file </a:t>
            </a:r>
            <a:r>
              <a:rPr lang="en-US" dirty="0" err="1"/>
              <a:t>intergrity</a:t>
            </a:r>
            <a:r>
              <a:rPr lang="en-US" dirty="0"/>
              <a:t> verification (MD5).</a:t>
            </a:r>
            <a:endParaRPr lang="vi-VN" dirty="0" smtClean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1723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RFToUDP </a:t>
            </a:r>
            <a:r>
              <a:rPr lang="vi-VN" dirty="0" smtClean="0"/>
              <a:t>Development Strategy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8077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D4D2D0">
                    <a:lumMod val="50000"/>
                  </a:srgbClr>
                </a:solidFill>
                <a:effectLst/>
                <a:uLnTx/>
                <a:uFillTx/>
                <a:latin typeface="Showcard Gothic" pitchFamily="82" charset="0"/>
              </a:rPr>
              <a:t>Thank you!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D4D2D0">
                  <a:lumMod val="50000"/>
                </a:srgbClr>
              </a:solidFill>
              <a:effectLst/>
              <a:uLnTx/>
              <a:uFillTx/>
              <a:latin typeface="Showcard Gothic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438400"/>
            <a:ext cx="8077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D4D2D0">
                    <a:lumMod val="50000"/>
                  </a:srgbClr>
                </a:solidFill>
                <a:effectLst/>
                <a:uLnTx/>
                <a:uFillTx/>
                <a:latin typeface="Showcard Gothic" pitchFamily="8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69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RFToUDP</a:t>
            </a:r>
            <a:r>
              <a:rPr lang="en-US" dirty="0" smtClean="0"/>
              <a:t> protocol</a:t>
            </a:r>
          </a:p>
          <a:p>
            <a:r>
              <a:rPr lang="en-US" dirty="0" err="1"/>
              <a:t>RFToUDP</a:t>
            </a:r>
            <a:r>
              <a:rPr lang="en-US" dirty="0"/>
              <a:t> </a:t>
            </a:r>
            <a:r>
              <a:rPr lang="en-US" dirty="0" smtClean="0"/>
              <a:t>Project Development </a:t>
            </a:r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7767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RFToUDP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protocol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RFToUDP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Project Development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9011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Motivation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following is the UDP (User Datagram Protocol) file transfer protocol implemented for the client and server applications.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of this protocol is to efficiently and reliably transfer files over a UDP connection between concurrent clients or concurrent file transfers and server.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5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RFToUDP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protocol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Message format.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Three-way handshake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transfer.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Window sliding.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Timer &amp; Retransmit.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RFToUDP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Project Development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8045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</a:t>
            </a:r>
            <a:r>
              <a:rPr lang="vi-VN" dirty="0" smtClean="0"/>
              <a:t>Specification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Message format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on all </a:t>
            </a:r>
            <a:r>
              <a:rPr lang="en-US" dirty="0" smtClean="0"/>
              <a:t>_</a:t>
            </a:r>
            <a:r>
              <a:rPr lang="en-US" dirty="0" err="1" smtClean="0"/>
              <a:t>rftu</a:t>
            </a:r>
            <a:r>
              <a:rPr lang="en-US" dirty="0" smtClean="0"/>
              <a:t> </a:t>
            </a:r>
            <a:r>
              <a:rPr lang="en-US" dirty="0"/>
              <a:t>packets. </a:t>
            </a:r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pPr lvl="1"/>
            <a:r>
              <a:rPr lang="vi-VN" dirty="0" smtClean="0"/>
              <a:t>There are 8 kind of packet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863848" y="2195661"/>
            <a:ext cx="7992888" cy="2189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struct _rftu</a:t>
            </a: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unsigned char rftu_typ;</a:t>
            </a: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unsigned int  rftu_mss; </a:t>
            </a:r>
            <a:r>
              <a:rPr lang="vi-VN" sz="1400" dirty="0">
                <a:latin typeface="Courier New" pitchFamily="49" charset="0"/>
                <a:cs typeface="Courier New" pitchFamily="49" charset="0"/>
              </a:rPr>
              <a:t>/* maximum sequence size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vi-V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unsigned int  </a:t>
            </a:r>
            <a:r>
              <a:rPr lang="vi-VN" sz="1400" dirty="0">
                <a:latin typeface="Courier New" pitchFamily="49" charset="0"/>
                <a:cs typeface="Courier New" pitchFamily="49" charset="0"/>
              </a:rPr>
              <a:t>rftu_wnd; /* window size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vi-V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unsigned int  rftu_seq; </a:t>
            </a:r>
            <a:r>
              <a:rPr lang="vi-VN" sz="1400" dirty="0">
                <a:latin typeface="Courier New" pitchFamily="49" charset="0"/>
                <a:cs typeface="Courier New" pitchFamily="49" charset="0"/>
              </a:rPr>
              <a:t>/* sequence number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0"/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unsigned 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  rftu_tid; /*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Transaction id associated with this packet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Replies use the same id as was in the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request to facilitate pairing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vi-V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vi-VN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vi-V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848" y="4859957"/>
            <a:ext cx="7992888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enum _rftu_typ</a:t>
            </a: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/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RFTU_GET,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/* </a:t>
            </a:r>
            <a:r>
              <a:rPr lang="vi-VN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 to get data */</a:t>
            </a:r>
            <a:endParaRPr lang="vi-VN" sz="14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RFTU_DAT, 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vi-VN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packet */</a:t>
            </a:r>
            <a:endParaRPr lang="vi-VN" sz="14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RFTU_INF, 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vi-VN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information packet */</a:t>
            </a:r>
            <a:endParaRPr lang="vi-V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RFTU_ERR, </a:t>
            </a:r>
            <a:r>
              <a:rPr lang="vi-VN" sz="14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error packet */</a:t>
            </a:r>
          </a:p>
          <a:p>
            <a:pPr lvl="0"/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RFTU_ACK, 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vi-VN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ack of packet */</a:t>
            </a:r>
            <a:endParaRPr lang="vi-VN" sz="14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RFTU_FIN, </a:t>
            </a:r>
            <a:r>
              <a:rPr lang="vi-VN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vi-VN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 packet */</a:t>
            </a:r>
            <a:endParaRPr lang="vi-V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     RFTU_LST,</a:t>
            </a:r>
            <a:r>
              <a:rPr lang="vi-VN" sz="1400" dirty="0">
                <a:latin typeface="Courier New" pitchFamily="49" charset="0"/>
                <a:cs typeface="Courier New" pitchFamily="49" charset="0"/>
              </a:rPr>
              <a:t> /* </a:t>
            </a:r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last packet */</a:t>
            </a:r>
          </a:p>
          <a:p>
            <a:r>
              <a:rPr lang="vi-VN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vi-VN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</a:t>
            </a:r>
            <a:r>
              <a:rPr lang="vi-VN" dirty="0" smtClean="0"/>
              <a:t>Specification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</a:t>
            </a:r>
            <a:r>
              <a:rPr lang="vi-VN" dirty="0" smtClean="0"/>
              <a:t>nitiate </a:t>
            </a:r>
            <a:r>
              <a:rPr lang="vi-VN" dirty="0"/>
              <a:t>file transfer: Three-way handshake</a:t>
            </a:r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32000" y="1907629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Lient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4488" y="1897558"/>
            <a:ext cx="7920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2628044" y="2267669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20532" y="2257598"/>
            <a:ext cx="0" cy="417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28044" y="2555701"/>
            <a:ext cx="439248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355016">
            <a:off x="3184288" y="2435647"/>
            <a:ext cx="323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RFTU_GET, MSS, WND, ISN,  “FILENAME” </a:t>
            </a:r>
            <a:endParaRPr lang="vi-VN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28044" y="3931865"/>
            <a:ext cx="4392488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5896" y="2337628"/>
            <a:ext cx="124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 socket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endto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22" name="TextBox 21"/>
          <p:cNvSpPr txBox="1"/>
          <p:nvPr/>
        </p:nvSpPr>
        <p:spPr>
          <a:xfrm>
            <a:off x="6984528" y="3707829"/>
            <a:ext cx="9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sendto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1453427" y="4129887"/>
            <a:ext cx="11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ecvfrom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24" name="TextBox 23"/>
          <p:cNvSpPr txBox="1"/>
          <p:nvPr/>
        </p:nvSpPr>
        <p:spPr>
          <a:xfrm>
            <a:off x="7050859" y="3275781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rocessing request</a:t>
            </a:r>
            <a:endParaRPr lang="vi-V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416576" y="3131765"/>
            <a:ext cx="0" cy="648072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2658" y="3299578"/>
            <a:ext cx="20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timer and blocks</a:t>
            </a:r>
          </a:p>
        </p:txBody>
      </p:sp>
      <p:cxnSp>
        <p:nvCxnSpPr>
          <p:cNvPr id="28" name="Straight Connector 27"/>
          <p:cNvCxnSpPr>
            <a:endCxn id="23" idx="0"/>
          </p:cNvCxnSpPr>
          <p:nvPr/>
        </p:nvCxnSpPr>
        <p:spPr>
          <a:xfrm>
            <a:off x="2040735" y="3160208"/>
            <a:ext cx="1" cy="969679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4055" y="2451205"/>
            <a:ext cx="124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 socket</a:t>
            </a:r>
          </a:p>
          <a:p>
            <a:r>
              <a:rPr lang="en-US" dirty="0" err="1" smtClean="0"/>
              <a:t>recvfrom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31" name="TextBox 30"/>
          <p:cNvSpPr txBox="1"/>
          <p:nvPr/>
        </p:nvSpPr>
        <p:spPr>
          <a:xfrm rot="21321804">
            <a:off x="3590425" y="3777319"/>
            <a:ext cx="251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RFTU_INF, ISN,  TID, “FILESIZE” </a:t>
            </a:r>
            <a:endParaRPr lang="vi-VN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28044" y="5292005"/>
            <a:ext cx="435648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2948" y="5075981"/>
            <a:ext cx="9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sendto</a:t>
            </a:r>
            <a:r>
              <a:rPr lang="en-US" dirty="0" smtClean="0"/>
              <a:t>()</a:t>
            </a:r>
            <a:endParaRPr lang="vi-VN" dirty="0"/>
          </a:p>
        </p:txBody>
      </p:sp>
      <p:sp>
        <p:nvSpPr>
          <p:cNvPr id="37" name="TextBox 36"/>
          <p:cNvSpPr txBox="1"/>
          <p:nvPr/>
        </p:nvSpPr>
        <p:spPr>
          <a:xfrm>
            <a:off x="7064055" y="5539387"/>
            <a:ext cx="11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recvfrom</a:t>
            </a:r>
            <a:r>
              <a:rPr lang="en-US" dirty="0" smtClean="0"/>
              <a:t>()</a:t>
            </a:r>
            <a:endParaRPr lang="vi-VN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419278" y="4129887"/>
            <a:ext cx="0" cy="140950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64055" y="4649971"/>
            <a:ext cx="209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timer and blocks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147" y="457192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file for writing </a:t>
            </a:r>
          </a:p>
          <a:p>
            <a:r>
              <a:rPr lang="en-US" dirty="0"/>
              <a:t>r</a:t>
            </a:r>
            <a:r>
              <a:rPr lang="en-US" dirty="0" smtClean="0"/>
              <a:t>eset timer</a:t>
            </a:r>
            <a:endParaRPr lang="vi-VN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037184" y="4537233"/>
            <a:ext cx="0" cy="648072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355016">
            <a:off x="4047760" y="5196570"/>
            <a:ext cx="160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RFTU_ACK, ISN, TID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16282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dirty="0" smtClean="0"/>
              <a:t>DATA transfer</a:t>
            </a:r>
          </a:p>
          <a:p>
            <a:pPr lvl="1" algn="l"/>
            <a:r>
              <a:rPr lang="vi-VN" dirty="0" smtClean="0"/>
              <a:t>rftu_typ = RFTU_DATA</a:t>
            </a:r>
          </a:p>
          <a:p>
            <a:pPr lvl="1" algn="l"/>
            <a:r>
              <a:rPr lang="en-US" dirty="0"/>
              <a:t>Transaction id associated with this </a:t>
            </a:r>
            <a:r>
              <a:rPr lang="en-US" dirty="0" smtClean="0"/>
              <a:t>packet</a:t>
            </a:r>
            <a:endParaRPr lang="vi-VN" dirty="0" smtClean="0"/>
          </a:p>
          <a:p>
            <a:pPr lvl="1" algn="l"/>
            <a:r>
              <a:rPr lang="vi-VN" dirty="0"/>
              <a:t>Seq is set </a:t>
            </a:r>
            <a:r>
              <a:rPr lang="vi-VN" dirty="0" smtClean="0"/>
              <a:t>appropriately.(is associated with each packet)</a:t>
            </a:r>
          </a:p>
          <a:p>
            <a:pPr lvl="2" algn="l"/>
            <a:r>
              <a:rPr lang="vi-VN" dirty="0" smtClean="0"/>
              <a:t>After client received data(size of packet) successfully seq = seq + received data  </a:t>
            </a:r>
          </a:p>
          <a:p>
            <a:pPr lvl="1" algn="l"/>
            <a:r>
              <a:rPr lang="vi-VN" dirty="0" smtClean="0"/>
              <a:t>Client has to check:</a:t>
            </a:r>
          </a:p>
          <a:p>
            <a:pPr lvl="2" algn="l"/>
            <a:r>
              <a:rPr lang="vi-VN" dirty="0" smtClean="0"/>
              <a:t>Received data + sizeof(header) &lt;= MSS</a:t>
            </a:r>
          </a:p>
          <a:p>
            <a:pPr lvl="2" algn="l"/>
            <a:r>
              <a:rPr lang="vi-VN" dirty="0" smtClean="0"/>
              <a:t>? Received seq = seq </a:t>
            </a:r>
          </a:p>
          <a:p>
            <a:pPr lvl="2" algn="l"/>
            <a:r>
              <a:rPr lang="vi-VN" dirty="0" smtClean="0"/>
              <a:t>Transmission ID</a:t>
            </a:r>
          </a:p>
          <a:p>
            <a:pPr lvl="1" algn="l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86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dirty="0"/>
              <a:t>Window </a:t>
            </a:r>
            <a:r>
              <a:rPr lang="vi-VN" dirty="0" smtClean="0"/>
              <a:t>Sliding</a:t>
            </a:r>
          </a:p>
          <a:p>
            <a:pPr lvl="1" algn="l"/>
            <a:r>
              <a:rPr lang="vi-VN" dirty="0" smtClean="0"/>
              <a:t>Simple window sliding(processing is similar to STOP-and-WAIT)</a:t>
            </a:r>
          </a:p>
          <a:p>
            <a:pPr lvl="2" algn="l"/>
            <a:r>
              <a:rPr lang="en-US" dirty="0">
                <a:solidFill>
                  <a:srgbClr val="333333"/>
                </a:solidFill>
                <a:latin typeface="Arial"/>
              </a:rPr>
              <a:t>The </a:t>
            </a:r>
            <a:r>
              <a:rPr lang="en-US" b="1" dirty="0">
                <a:solidFill>
                  <a:srgbClr val="333333"/>
                </a:solidFill>
                <a:latin typeface="Arial"/>
              </a:rPr>
              <a:t>client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wait to receive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the packets which is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maximum equal 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with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window size. It sends back a </a:t>
            </a:r>
            <a:r>
              <a:rPr lang="en-US" b="1" dirty="0" smtClean="0">
                <a:solidFill>
                  <a:srgbClr val="333333"/>
                </a:solidFill>
                <a:latin typeface="Arial"/>
              </a:rPr>
              <a:t>RFTU_ACK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 packet, with the </a:t>
            </a:r>
            <a:r>
              <a:rPr lang="en-US" dirty="0" err="1">
                <a:solidFill>
                  <a:srgbClr val="333333"/>
                </a:solidFill>
                <a:latin typeface="Arial"/>
              </a:rPr>
              <a:t>rftu_seq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is the last </a:t>
            </a:r>
            <a:r>
              <a:rPr lang="en-US" dirty="0" err="1">
                <a:solidFill>
                  <a:srgbClr val="333333"/>
                </a:solidFill>
                <a:latin typeface="Arial"/>
              </a:rPr>
              <a:t>seq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of 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expected packet(successful packet).</a:t>
            </a:r>
          </a:p>
          <a:p>
            <a:pPr lvl="2" algn="l"/>
            <a:r>
              <a:rPr lang="en-US" dirty="0" smtClean="0">
                <a:solidFill>
                  <a:srgbClr val="333333"/>
                </a:solidFill>
                <a:latin typeface="Arial"/>
              </a:rPr>
              <a:t>Client will discard error packets.</a:t>
            </a:r>
          </a:p>
          <a:p>
            <a:pPr lvl="2" algn="l"/>
            <a:r>
              <a:rPr lang="en-US" dirty="0" smtClean="0">
                <a:solidFill>
                  <a:srgbClr val="333333"/>
                </a:solidFill>
                <a:latin typeface="Arial"/>
              </a:rPr>
              <a:t>Server has to continue send the number of packets equal with window size  from </a:t>
            </a:r>
            <a:r>
              <a:rPr lang="en-US" dirty="0" err="1" smtClean="0">
                <a:solidFill>
                  <a:srgbClr val="333333"/>
                </a:solidFill>
                <a:latin typeface="Arial"/>
              </a:rPr>
              <a:t>seq</a:t>
            </a:r>
            <a:r>
              <a:rPr lang="en-US" dirty="0" smtClean="0">
                <a:solidFill>
                  <a:srgbClr val="333333"/>
                </a:solidFill>
                <a:latin typeface="Arial"/>
              </a:rPr>
              <a:t> which is received from client.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864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ee-electr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29798</TotalTime>
  <Words>898</Words>
  <Application>Microsoft Office PowerPoint</Application>
  <PresentationFormat>Custom</PresentationFormat>
  <Paragraphs>167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8" baseType="lpstr">
      <vt:lpstr>Arial (Body)</vt:lpstr>
      <vt:lpstr>Bitstream Vera Sans</vt:lpstr>
      <vt:lpstr>Bitstream Vera Serif</vt:lpstr>
      <vt:lpstr>DejaVu Sans</vt:lpstr>
      <vt:lpstr>HG Mincho Light J</vt:lpstr>
      <vt:lpstr>맑은 고딕</vt:lpstr>
      <vt:lpstr>Nimbus Sans L</vt:lpstr>
      <vt:lpstr>StarSymbol</vt:lpstr>
      <vt:lpstr>Aharoni</vt:lpstr>
      <vt:lpstr>Arial</vt:lpstr>
      <vt:lpstr>Calibri</vt:lpstr>
      <vt:lpstr>Courier New</vt:lpstr>
      <vt:lpstr>Showcard Gothic</vt:lpstr>
      <vt:lpstr>Tahoma</vt:lpstr>
      <vt:lpstr>Times New Roman</vt:lpstr>
      <vt:lpstr>Wingdings</vt:lpstr>
      <vt:lpstr>Wingdings 2</vt:lpstr>
      <vt:lpstr>Custom Design</vt:lpstr>
      <vt:lpstr>free-electrons</vt:lpstr>
      <vt:lpstr>Default</vt:lpstr>
      <vt:lpstr>Project</vt:lpstr>
      <vt:lpstr>PowerPoint Presentation</vt:lpstr>
      <vt:lpstr>Agenda</vt:lpstr>
      <vt:lpstr>Agenda</vt:lpstr>
      <vt:lpstr>Motivation</vt:lpstr>
      <vt:lpstr>Agenda</vt:lpstr>
      <vt:lpstr>Functional Specification</vt:lpstr>
      <vt:lpstr>Functional Specification</vt:lpstr>
      <vt:lpstr>Functional Specification</vt:lpstr>
      <vt:lpstr>Functional Specification</vt:lpstr>
      <vt:lpstr>Functional Specification</vt:lpstr>
      <vt:lpstr>Functional Specification</vt:lpstr>
      <vt:lpstr>Functional Specification</vt:lpstr>
      <vt:lpstr>Agenda</vt:lpstr>
      <vt:lpstr>RFToUDP Development Strategy</vt:lpstr>
      <vt:lpstr>RFToUDP Development Strategy</vt:lpstr>
      <vt:lpstr>RFToUDP Development Strategy</vt:lpstr>
      <vt:lpstr>RFToUDP Development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</dc:title>
  <dc:creator>quyendv</dc:creator>
  <cp:lastModifiedBy>Quyen(퀴엔)</cp:lastModifiedBy>
  <cp:revision>1460</cp:revision>
  <cp:lastPrinted>2012-10-16T11:38:05Z</cp:lastPrinted>
  <dcterms:created xsi:type="dcterms:W3CDTF">2004-08-04T17:56:14Z</dcterms:created>
  <dcterms:modified xsi:type="dcterms:W3CDTF">2018-06-07T03:39:49Z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