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6" r:id="rId22"/>
    <p:sldId id="277" r:id="rId23"/>
  </p:sldIdLst>
  <p:sldSz cx="12192000" cy="6858000"/>
  <p:notesSz cx="12192000" cy="6858000"/>
  <p:embeddedFontLst>
    <p:embeddedFont>
      <p:font typeface="AKWUDN+Calibri" panose="020B0604020202020204" charset="0"/>
      <p:regular r:id="rId24"/>
    </p:embeddedFont>
    <p:embeddedFont>
      <p:font typeface="AQIEVW+Calibri Light" panose="020B0604020202020204" charset="0"/>
      <p:regular r:id="rId25"/>
    </p:embeddedFont>
    <p:embeddedFont>
      <p:font typeface="Bahnschrift Light" panose="020B0502040204020203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FPSTCS+IBM Plex Mono SemiBold" panose="020B0604020202020204" charset="0"/>
      <p:regular r:id="rId31"/>
    </p:embeddedFont>
    <p:embeddedFont>
      <p:font typeface="FRCGCI+Calibri" panose="020B0604020202020204" charset="0"/>
      <p:regular r:id="rId32"/>
    </p:embeddedFont>
    <p:embeddedFont>
      <p:font typeface="HELWMF+Arial" panose="020B0604020202020204" charset="0"/>
      <p:regular r:id="rId33"/>
    </p:embeddedFont>
    <p:embeddedFont>
      <p:font typeface="HNJWEF+Calibri Bold" panose="020B0604020202020204" charset="0"/>
      <p:regular r:id="rId34"/>
    </p:embeddedFont>
    <p:embeddedFont>
      <p:font typeface="NEATBJ+Calibri Italic" panose="020B0604020202020204" charset="0"/>
      <p:regular r:id="rId35"/>
    </p:embeddedFont>
    <p:embeddedFont>
      <p:font typeface="Times New Roman" panose="02020603050405020304" pitchFamily="18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taplatform.cloud.ibm.com/dashboards/1a4d604a-5856-4906-a9e5-3a7a86746e44/view/1d3dc40b038b17c25ec3e2e4079e2b537865210ee4bb855789d67b4959317297f06b1196c87d1d0e8b100667f3be440d9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cf-courses-data.s3.us.cloud-object-storage.appdomain.cloud/IBM-DA0321EN-SkillsNetwork/labs/datasets/Programming_Languages.html" TargetMode="External"/><Relationship Id="rId2" Type="http://schemas.openxmlformats.org/officeDocument/2006/relationships/hyperlink" Target="https://stackoverflow.blog/2019/04/09/the-2019-stack-overflow-developer-survey-results-are-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obs.github.com/api" TargetMode="External"/><Relationship Id="rId5" Type="http://schemas.openxmlformats.org/officeDocument/2006/relationships/hyperlink" Target="https://cf-courses-data.s3.us.cloud-object-storage.appdomain.cloud/IBM-DA0321EN-SkillsNetwork/LargeData/m5_survey_data_technologies_normalised.csv" TargetMode="External"/><Relationship Id="rId4" Type="http://schemas.openxmlformats.org/officeDocument/2006/relationships/hyperlink" Target="https://cf-courses-data.s3.us.cloud-object-storage.appdomain.cloud/IBM-DA0321EN-SkillsNetwork/LargeData/m5_survey_data_demographics.csv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00056" y="2853777"/>
            <a:ext cx="4863447" cy="11504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-55" dirty="0">
                <a:solidFill>
                  <a:srgbClr val="FFFFFF"/>
                </a:solidFill>
                <a:latin typeface="AQIEVW+Calibri Light"/>
                <a:cs typeface="AQIEVW+Calibri Light"/>
              </a:rPr>
              <a:t>STACK</a:t>
            </a:r>
            <a:r>
              <a:rPr sz="3600" spc="-23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-16" dirty="0">
                <a:solidFill>
                  <a:srgbClr val="FFFFFF"/>
                </a:solidFill>
                <a:latin typeface="AQIEVW+Calibri Light"/>
                <a:cs typeface="AQIEVW+Calibri Light"/>
              </a:rPr>
              <a:t>OVERFLOW</a:t>
            </a:r>
          </a:p>
          <a:p>
            <a:pPr marL="0" marR="0" algn="ctr">
              <a:lnSpc>
                <a:spcPts val="4357"/>
              </a:lnSpc>
              <a:spcBef>
                <a:spcPts val="0"/>
              </a:spcBef>
              <a:spcAft>
                <a:spcPts val="0"/>
              </a:spcAft>
            </a:pPr>
            <a:r>
              <a:rPr sz="3600" spc="-26" dirty="0">
                <a:solidFill>
                  <a:srgbClr val="FFFFFF"/>
                </a:solidFill>
                <a:latin typeface="AQIEVW+Calibri Light"/>
                <a:cs typeface="AQIEVW+Calibri Light"/>
              </a:rPr>
              <a:t>DEVELOPER</a:t>
            </a:r>
            <a:r>
              <a:rPr sz="3600" spc="144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SURVEY</a:t>
            </a:r>
            <a:r>
              <a:rPr sz="3600" spc="-32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-22" dirty="0">
                <a:solidFill>
                  <a:srgbClr val="FFFFFF"/>
                </a:solidFill>
                <a:latin typeface="AQIEVW+Calibri Light"/>
                <a:cs typeface="AQIEVW+Calibri Light"/>
              </a:rPr>
              <a:t>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0376" y="5733256"/>
            <a:ext cx="2376264" cy="669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marR="0" algn="r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EBEBEB"/>
                </a:solidFill>
                <a:latin typeface="Bahnschrift Light" panose="020B0502040204020203" pitchFamily="34" charset="0"/>
                <a:cs typeface="AKWUDN+Calibri"/>
              </a:rPr>
              <a:t>Babatunde Olaleye</a:t>
            </a:r>
            <a:endParaRPr sz="1800" spc="20" dirty="0">
              <a:solidFill>
                <a:srgbClr val="EBEBEB"/>
              </a:solidFill>
              <a:latin typeface="Bahnschrift Light" panose="020B0502040204020203" pitchFamily="34" charset="0"/>
              <a:cs typeface="AKWUDN+Calibri"/>
            </a:endParaRPr>
          </a:p>
          <a:p>
            <a:pPr marL="0" marR="0" algn="r">
              <a:lnSpc>
                <a:spcPts val="2200"/>
              </a:lnSpc>
              <a:spcBef>
                <a:spcPts val="1029"/>
              </a:spcBef>
              <a:spcAft>
                <a:spcPts val="0"/>
              </a:spcAft>
            </a:pPr>
            <a:r>
              <a:rPr lang="en-US" spc="23" dirty="0">
                <a:solidFill>
                  <a:srgbClr val="EBEBEB"/>
                </a:solidFill>
                <a:latin typeface="Bahnschrift Light" panose="020B0502040204020203" pitchFamily="34" charset="0"/>
                <a:cs typeface="AKWUDN+Calibri"/>
              </a:rPr>
              <a:t>December</a:t>
            </a:r>
            <a:r>
              <a:rPr sz="1800" spc="-116" dirty="0">
                <a:solidFill>
                  <a:srgbClr val="EBEBEB"/>
                </a:solidFill>
                <a:latin typeface="Bahnschrift Light" panose="020B0502040204020203" pitchFamily="34" charset="0"/>
                <a:cs typeface="AKWUDN+Calibri"/>
              </a:rPr>
              <a:t> </a:t>
            </a:r>
            <a:r>
              <a:rPr sz="1800" dirty="0">
                <a:solidFill>
                  <a:srgbClr val="EBEBEB"/>
                </a:solidFill>
                <a:latin typeface="Bahnschrift Light" panose="020B0502040204020203" pitchFamily="34" charset="0"/>
                <a:cs typeface="AKWUDN+Calibri"/>
              </a:rPr>
              <a:t>15,</a:t>
            </a:r>
            <a:r>
              <a:rPr sz="1800" spc="56" dirty="0">
                <a:solidFill>
                  <a:srgbClr val="EBEBEB"/>
                </a:solidFill>
                <a:latin typeface="Bahnschrift Light" panose="020B0502040204020203" pitchFamily="34" charset="0"/>
                <a:cs typeface="AKWUDN+Calibri"/>
              </a:rPr>
              <a:t> </a:t>
            </a:r>
            <a:r>
              <a:rPr sz="1800" dirty="0">
                <a:solidFill>
                  <a:srgbClr val="EBEBEB"/>
                </a:solidFill>
                <a:latin typeface="Bahnschrift Light" panose="020B0502040204020203" pitchFamily="34" charset="0"/>
                <a:cs typeface="AKWUDN+Calibri"/>
              </a:rPr>
              <a:t>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3783" y="460714"/>
            <a:ext cx="8868710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-74" dirty="0">
                <a:solidFill>
                  <a:srgbClr val="FFFFFF"/>
                </a:solidFill>
                <a:latin typeface="AQIEVW+Calibri Light"/>
                <a:cs typeface="AQIEVW+Calibri Light"/>
              </a:rPr>
              <a:t>DATABASE</a:t>
            </a:r>
            <a:r>
              <a:rPr sz="3600" spc="42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TRENDS</a:t>
            </a:r>
            <a:r>
              <a:rPr sz="3600" spc="-48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-</a:t>
            </a:r>
            <a:r>
              <a:rPr sz="3600" spc="36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12" dirty="0">
                <a:solidFill>
                  <a:srgbClr val="FFFFFF"/>
                </a:solidFill>
                <a:latin typeface="AQIEVW+Calibri Light"/>
                <a:cs typeface="AQIEVW+Calibri Light"/>
              </a:rPr>
              <a:t>FINDINGS</a:t>
            </a:r>
            <a:r>
              <a:rPr sz="3600" spc="-141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&amp;</a:t>
            </a:r>
            <a:r>
              <a:rPr sz="3600" spc="-10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-19" dirty="0">
                <a:solidFill>
                  <a:srgbClr val="FFFFFF"/>
                </a:solidFill>
                <a:latin typeface="AQIEVW+Calibri Light"/>
                <a:cs typeface="AQIEVW+Calibri Light"/>
              </a:rPr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82292" y="1664202"/>
            <a:ext cx="1318718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HNJWEF+Calibri Bold"/>
                <a:cs typeface="HNJWEF+Calibri Bold"/>
              </a:rPr>
              <a:t>Implications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26326" y="2293482"/>
            <a:ext cx="379619" cy="585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09"/>
              </a:lnSpc>
              <a:spcBef>
                <a:spcPts val="0"/>
              </a:spcBef>
              <a:spcAft>
                <a:spcPts val="0"/>
              </a:spcAft>
            </a:pPr>
            <a:r>
              <a:rPr sz="3550" dirty="0">
                <a:solidFill>
                  <a:srgbClr val="FFFFFF"/>
                </a:solidFill>
                <a:latin typeface="AQIEVW+Calibri Light"/>
                <a:cs typeface="AQIEVW+Calibri Light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50810" y="2327677"/>
            <a:ext cx="3768844" cy="544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9" dirty="0">
                <a:solidFill>
                  <a:srgbClr val="000000"/>
                </a:solidFill>
                <a:latin typeface="AKWUDN+Calibri"/>
                <a:cs typeface="AKWUDN+Calibri"/>
              </a:rPr>
              <a:t>Employ</a:t>
            </a:r>
            <a:r>
              <a:rPr sz="1750" spc="-3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less</a:t>
            </a:r>
            <a:r>
              <a:rPr sz="1750" spc="7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people</a:t>
            </a:r>
            <a:r>
              <a:rPr sz="1750" spc="-3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30" dirty="0">
                <a:solidFill>
                  <a:srgbClr val="000000"/>
                </a:solidFill>
                <a:latin typeface="AKWUDN+Calibri"/>
                <a:cs typeface="AKWUDN+Calibri"/>
              </a:rPr>
              <a:t>skilled</a:t>
            </a:r>
            <a:r>
              <a:rPr sz="1750" spc="13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</a:p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2" dirty="0">
                <a:solidFill>
                  <a:srgbClr val="000000"/>
                </a:solidFill>
                <a:latin typeface="AKWUDN+Calibri"/>
                <a:cs typeface="AKWUDN+Calibri"/>
              </a:rPr>
              <a:t>MySQL,</a:t>
            </a:r>
            <a:r>
              <a:rPr sz="1750" spc="-5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0" dirty="0">
                <a:solidFill>
                  <a:srgbClr val="000000"/>
                </a:solidFill>
                <a:latin typeface="AKWUDN+Calibri"/>
                <a:cs typeface="AKWUDN+Calibri"/>
              </a:rPr>
              <a:t>Microsoft</a:t>
            </a:r>
            <a:r>
              <a:rPr sz="1750" spc="-16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1" dirty="0">
                <a:solidFill>
                  <a:srgbClr val="000000"/>
                </a:solidFill>
                <a:latin typeface="AKWUDN+Calibri"/>
                <a:cs typeface="AKWUDN+Calibri"/>
              </a:rPr>
              <a:t>SQL</a:t>
            </a:r>
            <a:r>
              <a:rPr sz="1750" spc="-7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4" dirty="0">
                <a:solidFill>
                  <a:srgbClr val="000000"/>
                </a:solidFill>
                <a:latin typeface="AKWUDN+Calibri"/>
                <a:cs typeface="AKWUDN+Calibri"/>
              </a:rPr>
              <a:t>Server</a:t>
            </a:r>
            <a:r>
              <a:rPr sz="175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750" spc="-2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3" dirty="0">
                <a:solidFill>
                  <a:srgbClr val="000000"/>
                </a:solidFill>
                <a:latin typeface="AKWUDN+Calibri"/>
                <a:cs typeface="AKWUDN+Calibri"/>
              </a:rPr>
              <a:t>SQLite.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65451" y="2759477"/>
            <a:ext cx="2843125" cy="782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FRCGCI+Calibri"/>
                <a:cs typeface="FRCGCI+Calibri"/>
              </a:rPr>
              <a:t>•</a:t>
            </a:r>
            <a:r>
              <a:rPr sz="1750" spc="83" dirty="0">
                <a:solidFill>
                  <a:srgbClr val="000000"/>
                </a:solidFill>
                <a:latin typeface="FRCGCI+Calibri"/>
                <a:cs typeface="FRCGCI+Calibri"/>
              </a:rPr>
              <a:t> </a:t>
            </a:r>
            <a:r>
              <a:rPr sz="1750" spc="-14" dirty="0">
                <a:solidFill>
                  <a:srgbClr val="000000"/>
                </a:solidFill>
                <a:latin typeface="AKWUDN+Calibri"/>
                <a:cs typeface="AKWUDN+Calibri"/>
              </a:rPr>
              <a:t>Interest</a:t>
            </a:r>
            <a:r>
              <a:rPr sz="1750" spc="-16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3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2" dirty="0">
                <a:solidFill>
                  <a:srgbClr val="000000"/>
                </a:solidFill>
                <a:latin typeface="AKWUDN+Calibri"/>
                <a:cs typeface="AKWUDN+Calibri"/>
              </a:rPr>
              <a:t>MySQL,</a:t>
            </a:r>
            <a:r>
              <a:rPr sz="1750" spc="-7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1" dirty="0">
                <a:solidFill>
                  <a:srgbClr val="000000"/>
                </a:solidFill>
                <a:latin typeface="AKWUDN+Calibri"/>
                <a:cs typeface="AKWUDN+Calibri"/>
              </a:rPr>
              <a:t>Microsoft</a:t>
            </a:r>
          </a:p>
          <a:p>
            <a:pPr marL="17145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6" dirty="0">
                <a:solidFill>
                  <a:srgbClr val="000000"/>
                </a:solidFill>
                <a:latin typeface="AKWUDN+Calibri"/>
                <a:cs typeface="AKWUDN+Calibri"/>
              </a:rPr>
              <a:t>SQL</a:t>
            </a:r>
            <a:r>
              <a:rPr sz="1750" spc="-6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4" dirty="0">
                <a:solidFill>
                  <a:srgbClr val="000000"/>
                </a:solidFill>
                <a:latin typeface="AKWUDN+Calibri"/>
                <a:cs typeface="AKWUDN+Calibri"/>
              </a:rPr>
              <a:t>Server</a:t>
            </a:r>
            <a:r>
              <a:rPr sz="175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750" spc="-1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000000"/>
                </a:solidFill>
                <a:latin typeface="AKWUDN+Calibri"/>
                <a:cs typeface="AKWUDN+Calibri"/>
              </a:rPr>
              <a:t>SQLite</a:t>
            </a:r>
            <a:r>
              <a:rPr sz="1750" spc="-13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2" dirty="0">
                <a:solidFill>
                  <a:srgbClr val="000000"/>
                </a:solidFill>
                <a:latin typeface="AKWUDN+Calibri"/>
                <a:cs typeface="AKWUDN+Calibri"/>
              </a:rPr>
              <a:t>has</a:t>
            </a:r>
          </a:p>
          <a:p>
            <a:pPr marL="17145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3" dirty="0">
                <a:solidFill>
                  <a:srgbClr val="000000"/>
                </a:solidFill>
                <a:latin typeface="AKWUDN+Calibri"/>
                <a:cs typeface="AKWUDN+Calibri"/>
              </a:rPr>
              <a:t>decreased</a:t>
            </a:r>
            <a:r>
              <a:rPr sz="1750" spc="-1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000000"/>
                </a:solidFill>
                <a:latin typeface="AKWUDN+Calibri"/>
                <a:cs typeface="AKWUDN+Calibri"/>
              </a:rPr>
              <a:t>for</a:t>
            </a:r>
            <a:r>
              <a:rPr sz="1750" spc="-8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5" dirty="0">
                <a:solidFill>
                  <a:srgbClr val="000000"/>
                </a:solidFill>
                <a:latin typeface="AKWUDN+Calibri"/>
                <a:cs typeface="AKWUDN+Calibri"/>
              </a:rPr>
              <a:t>next</a:t>
            </a:r>
            <a:r>
              <a:rPr sz="1750" spc="1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52" dirty="0">
                <a:solidFill>
                  <a:srgbClr val="000000"/>
                </a:solidFill>
                <a:latin typeface="AKWUDN+Calibri"/>
                <a:cs typeface="AKWUDN+Calibri"/>
              </a:rPr>
              <a:t>year.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65451" y="3513222"/>
            <a:ext cx="2942487" cy="1526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FRCGCI+Calibri"/>
                <a:cs typeface="FRCGCI+Calibri"/>
              </a:rPr>
              <a:t>•</a:t>
            </a:r>
            <a:r>
              <a:rPr sz="1750" spc="83" dirty="0">
                <a:solidFill>
                  <a:srgbClr val="000000"/>
                </a:solidFill>
                <a:latin typeface="FRCGCI+Calibri"/>
                <a:cs typeface="FRCGCI+Calibri"/>
              </a:rPr>
              <a:t> </a:t>
            </a:r>
            <a:r>
              <a:rPr sz="1750" spc="-14" dirty="0">
                <a:solidFill>
                  <a:srgbClr val="000000"/>
                </a:solidFill>
                <a:latin typeface="AKWUDN+Calibri"/>
                <a:cs typeface="AKWUDN+Calibri"/>
              </a:rPr>
              <a:t>Interest</a:t>
            </a:r>
            <a:r>
              <a:rPr sz="1750" spc="-16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3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1" dirty="0">
                <a:solidFill>
                  <a:srgbClr val="000000"/>
                </a:solidFill>
                <a:latin typeface="AKWUDN+Calibri"/>
                <a:cs typeface="AKWUDN+Calibri"/>
              </a:rPr>
              <a:t>PostgreSQL</a:t>
            </a:r>
            <a:r>
              <a:rPr sz="1750" spc="-15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1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</a:p>
          <a:p>
            <a:pPr marL="17145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5" dirty="0">
                <a:solidFill>
                  <a:srgbClr val="000000"/>
                </a:solidFill>
                <a:latin typeface="AKWUDN+Calibri"/>
                <a:cs typeface="AKWUDN+Calibri"/>
              </a:rPr>
              <a:t>MongoDB</a:t>
            </a:r>
            <a:r>
              <a:rPr sz="1750" spc="-12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4" dirty="0">
                <a:solidFill>
                  <a:srgbClr val="000000"/>
                </a:solidFill>
                <a:latin typeface="AKWUDN+Calibri"/>
                <a:cs typeface="AKWUDN+Calibri"/>
              </a:rPr>
              <a:t>have</a:t>
            </a:r>
            <a:r>
              <a:rPr sz="1750" spc="-4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8" dirty="0">
                <a:solidFill>
                  <a:srgbClr val="000000"/>
                </a:solidFill>
                <a:latin typeface="AKWUDN+Calibri"/>
                <a:cs typeface="AKWUDN+Calibri"/>
              </a:rPr>
              <a:t>increased</a:t>
            </a:r>
          </a:p>
          <a:p>
            <a:pPr marL="171450" marR="0">
              <a:lnSpc>
                <a:spcPts val="1801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2" dirty="0">
                <a:solidFill>
                  <a:srgbClr val="000000"/>
                </a:solidFill>
                <a:latin typeface="AKWUDN+Calibri"/>
                <a:cs typeface="AKWUDN+Calibri"/>
              </a:rPr>
              <a:t>compared</a:t>
            </a:r>
            <a:r>
              <a:rPr sz="1750" spc="-93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12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1750" spc="-5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000000"/>
                </a:solidFill>
                <a:latin typeface="AKWUDN+Calibri"/>
                <a:cs typeface="AKWUDN+Calibri"/>
              </a:rPr>
              <a:t>the</a:t>
            </a:r>
            <a:r>
              <a:rPr sz="1750" spc="-12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000000"/>
                </a:solidFill>
                <a:latin typeface="AKWUDN+Calibri"/>
                <a:cs typeface="AKWUDN+Calibri"/>
              </a:rPr>
              <a:t>current</a:t>
            </a:r>
            <a:r>
              <a:rPr sz="1750" spc="-6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52" dirty="0">
                <a:solidFill>
                  <a:srgbClr val="000000"/>
                </a:solidFill>
                <a:latin typeface="AKWUDN+Calibri"/>
                <a:cs typeface="AKWUDN+Calibri"/>
              </a:rPr>
              <a:t>year.</a:t>
            </a:r>
          </a:p>
          <a:p>
            <a:pPr marL="0" marR="0">
              <a:lnSpc>
                <a:spcPts val="2108"/>
              </a:lnSpc>
              <a:spcBef>
                <a:spcPts val="144"/>
              </a:spcBef>
              <a:spcAft>
                <a:spcPts val="0"/>
              </a:spcAft>
            </a:pPr>
            <a:r>
              <a:rPr sz="1750" dirty="0">
                <a:solidFill>
                  <a:srgbClr val="000000"/>
                </a:solidFill>
                <a:latin typeface="FRCGCI+Calibri"/>
                <a:cs typeface="FRCGCI+Calibri"/>
              </a:rPr>
              <a:t>•</a:t>
            </a:r>
            <a:r>
              <a:rPr sz="1750" spc="83" dirty="0">
                <a:solidFill>
                  <a:srgbClr val="000000"/>
                </a:solidFill>
                <a:latin typeface="FRCGCI+Calibri"/>
                <a:cs typeface="FRCGCI+Calibri"/>
              </a:rPr>
              <a:t> </a:t>
            </a:r>
            <a:r>
              <a:rPr sz="1750" spc="-25" dirty="0">
                <a:solidFill>
                  <a:srgbClr val="000000"/>
                </a:solidFill>
                <a:latin typeface="AKWUDN+Calibri"/>
                <a:cs typeface="AKWUDN+Calibri"/>
              </a:rPr>
              <a:t>There</a:t>
            </a:r>
            <a:r>
              <a:rPr sz="1750" spc="-4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is</a:t>
            </a:r>
            <a:r>
              <a:rPr sz="175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1" dirty="0">
                <a:solidFill>
                  <a:srgbClr val="000000"/>
                </a:solidFill>
                <a:latin typeface="AKWUDN+Calibri"/>
                <a:cs typeface="AKWUDN+Calibri"/>
              </a:rPr>
              <a:t>gained</a:t>
            </a:r>
            <a:r>
              <a:rPr sz="1750" spc="-1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1" dirty="0">
                <a:solidFill>
                  <a:srgbClr val="000000"/>
                </a:solidFill>
                <a:latin typeface="AKWUDN+Calibri"/>
                <a:cs typeface="AKWUDN+Calibri"/>
              </a:rPr>
              <a:t>interest</a:t>
            </a:r>
            <a:r>
              <a:rPr sz="1750" spc="-63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</a:p>
          <a:p>
            <a:pPr marL="171450" marR="0">
              <a:lnSpc>
                <a:spcPts val="1801"/>
              </a:lnSpc>
              <a:spcBef>
                <a:spcPts val="0"/>
              </a:spcBef>
              <a:spcAft>
                <a:spcPts val="0"/>
              </a:spcAft>
            </a:pPr>
            <a:r>
              <a:rPr sz="1750" spc="-35" dirty="0">
                <a:solidFill>
                  <a:srgbClr val="000000"/>
                </a:solidFill>
                <a:latin typeface="AKWUDN+Calibri"/>
                <a:cs typeface="AKWUDN+Calibri"/>
              </a:rPr>
              <a:t>Redis</a:t>
            </a:r>
            <a:r>
              <a:rPr sz="175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2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750" spc="-3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2" dirty="0">
                <a:solidFill>
                  <a:srgbClr val="000000"/>
                </a:solidFill>
                <a:latin typeface="AKWUDN+Calibri"/>
                <a:cs typeface="AKWUDN+Calibri"/>
              </a:rPr>
              <a:t>Elasticsearch</a:t>
            </a:r>
            <a:r>
              <a:rPr sz="1750" spc="-19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1" dirty="0">
                <a:solidFill>
                  <a:srgbClr val="000000"/>
                </a:solidFill>
                <a:latin typeface="AKWUDN+Calibri"/>
                <a:cs typeface="AKWUDN+Calibri"/>
              </a:rPr>
              <a:t>for</a:t>
            </a:r>
          </a:p>
          <a:p>
            <a:pPr marL="171450" marR="0">
              <a:lnSpc>
                <a:spcPts val="187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5" dirty="0">
                <a:solidFill>
                  <a:srgbClr val="000000"/>
                </a:solidFill>
                <a:latin typeface="AKWUDN+Calibri"/>
                <a:cs typeface="AKWUDN+Calibri"/>
              </a:rPr>
              <a:t>next</a:t>
            </a:r>
            <a:r>
              <a:rPr sz="1750" spc="-5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52" dirty="0">
                <a:solidFill>
                  <a:srgbClr val="000000"/>
                </a:solidFill>
                <a:latin typeface="AKWUDN+Calibri"/>
                <a:cs typeface="AKWUDN+Calibri"/>
              </a:rPr>
              <a:t>year.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0260" y="3615253"/>
            <a:ext cx="1542238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FFFFFF"/>
                </a:solidFill>
                <a:latin typeface="AKWUDN+Calibri"/>
                <a:cs typeface="AKWUDN+Calibri"/>
              </a:rPr>
              <a:t>Findings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26326" y="3801226"/>
            <a:ext cx="379619" cy="2093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09"/>
              </a:lnSpc>
              <a:spcBef>
                <a:spcPts val="0"/>
              </a:spcBef>
              <a:spcAft>
                <a:spcPts val="0"/>
              </a:spcAft>
            </a:pPr>
            <a:r>
              <a:rPr sz="3550" dirty="0">
                <a:solidFill>
                  <a:srgbClr val="FFFFFF"/>
                </a:solidFill>
                <a:latin typeface="AQIEVW+Calibri Light"/>
                <a:cs typeface="AQIEVW+Calibri Light"/>
              </a:rPr>
              <a:t>2</a:t>
            </a:r>
          </a:p>
          <a:p>
            <a:pPr marL="0" marR="0">
              <a:lnSpc>
                <a:spcPts val="4309"/>
              </a:lnSpc>
              <a:spcBef>
                <a:spcPts val="7566"/>
              </a:spcBef>
              <a:spcAft>
                <a:spcPts val="0"/>
              </a:spcAft>
            </a:pPr>
            <a:r>
              <a:rPr sz="3550" dirty="0">
                <a:solidFill>
                  <a:srgbClr val="FFFFFF"/>
                </a:solidFill>
                <a:latin typeface="AQIEVW+Calibri Light"/>
                <a:cs typeface="AQIEVW+Calibri Light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50810" y="3835421"/>
            <a:ext cx="2781683" cy="544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9" dirty="0">
                <a:solidFill>
                  <a:srgbClr val="000000"/>
                </a:solidFill>
                <a:latin typeface="AKWUDN+Calibri"/>
                <a:cs typeface="AKWUDN+Calibri"/>
              </a:rPr>
              <a:t>Employ</a:t>
            </a:r>
            <a:r>
              <a:rPr sz="1750" spc="-3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6" dirty="0">
                <a:solidFill>
                  <a:srgbClr val="000000"/>
                </a:solidFill>
                <a:latin typeface="AKWUDN+Calibri"/>
                <a:cs typeface="AKWUDN+Calibri"/>
              </a:rPr>
              <a:t>more</a:t>
            </a:r>
            <a:r>
              <a:rPr sz="1750" spc="3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people</a:t>
            </a:r>
            <a:r>
              <a:rPr sz="1750" spc="-3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30" dirty="0">
                <a:solidFill>
                  <a:srgbClr val="000000"/>
                </a:solidFill>
                <a:latin typeface="AKWUDN+Calibri"/>
                <a:cs typeface="AKWUDN+Calibri"/>
              </a:rPr>
              <a:t>skilled</a:t>
            </a:r>
            <a:r>
              <a:rPr sz="1750" spc="6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</a:p>
          <a:p>
            <a:pPr marL="0" marR="0">
              <a:lnSpc>
                <a:spcPts val="1879"/>
              </a:lnSpc>
              <a:spcBef>
                <a:spcPts val="0"/>
              </a:spcBef>
              <a:spcAft>
                <a:spcPts val="0"/>
              </a:spcAft>
            </a:pPr>
            <a:r>
              <a:rPr sz="1700" spc="11" dirty="0">
                <a:solidFill>
                  <a:srgbClr val="000000"/>
                </a:solidFill>
                <a:latin typeface="AKWUDN+Calibri"/>
                <a:cs typeface="AKWUDN+Calibri"/>
              </a:rPr>
              <a:t>PostgreSQL</a:t>
            </a:r>
            <a:r>
              <a:rPr sz="1700" spc="-11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00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700" spc="-8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00" spc="19" dirty="0">
                <a:solidFill>
                  <a:srgbClr val="000000"/>
                </a:solidFill>
                <a:latin typeface="AKWUDN+Calibri"/>
                <a:cs typeface="AKWUDN+Calibri"/>
              </a:rPr>
              <a:t>MongoDB.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50810" y="5343546"/>
            <a:ext cx="3304433" cy="54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9" dirty="0">
                <a:solidFill>
                  <a:srgbClr val="000000"/>
                </a:solidFill>
                <a:latin typeface="AKWUDN+Calibri"/>
                <a:cs typeface="AKWUDN+Calibri"/>
              </a:rPr>
              <a:t>Employ</a:t>
            </a:r>
            <a:r>
              <a:rPr sz="1750" spc="-3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6" dirty="0">
                <a:solidFill>
                  <a:srgbClr val="000000"/>
                </a:solidFill>
                <a:latin typeface="AKWUDN+Calibri"/>
                <a:cs typeface="AKWUDN+Calibri"/>
              </a:rPr>
              <a:t>more</a:t>
            </a:r>
            <a:r>
              <a:rPr sz="1750" spc="3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people</a:t>
            </a:r>
            <a:r>
              <a:rPr sz="1750" spc="-3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30" dirty="0">
                <a:solidFill>
                  <a:srgbClr val="000000"/>
                </a:solidFill>
                <a:latin typeface="AKWUDN+Calibri"/>
                <a:cs typeface="AKWUDN+Calibri"/>
              </a:rPr>
              <a:t>skilled</a:t>
            </a:r>
            <a:r>
              <a:rPr sz="1750" spc="6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  <a:r>
              <a:rPr sz="1750" spc="5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35" dirty="0">
                <a:solidFill>
                  <a:srgbClr val="000000"/>
                </a:solidFill>
                <a:latin typeface="AKWUDN+Calibri"/>
                <a:cs typeface="AKWUDN+Calibri"/>
              </a:rPr>
              <a:t>Redis</a:t>
            </a:r>
          </a:p>
          <a:p>
            <a:pPr marL="0" marR="0">
              <a:lnSpc>
                <a:spcPts val="1877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6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750" spc="-2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750" spc="-13" dirty="0">
                <a:solidFill>
                  <a:srgbClr val="000000"/>
                </a:solidFill>
                <a:latin typeface="AKWUDN+Calibri"/>
                <a:cs typeface="AKWUDN+Calibri"/>
              </a:rPr>
              <a:t>Elasticsearch.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03912" y="2809590"/>
            <a:ext cx="2507472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79776" y="404664"/>
            <a:ext cx="3613099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DASHBOARD</a:t>
            </a:r>
            <a:r>
              <a:rPr sz="3600" spc="-154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-104" dirty="0">
                <a:solidFill>
                  <a:srgbClr val="FFFFFF"/>
                </a:solidFill>
                <a:latin typeface="AQIEVW+Calibri Light"/>
                <a:cs typeface="AQIEVW+Calibri Light"/>
              </a:rPr>
              <a:t>TAB</a:t>
            </a:r>
            <a:r>
              <a:rPr sz="3600" spc="126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9450" y="332656"/>
            <a:ext cx="3613099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DASHBOARD</a:t>
            </a:r>
            <a:r>
              <a:rPr sz="3600" spc="-154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-104" dirty="0">
                <a:solidFill>
                  <a:srgbClr val="FFFFFF"/>
                </a:solidFill>
                <a:latin typeface="AQIEVW+Calibri Light"/>
                <a:cs typeface="AQIEVW+Calibri Light"/>
              </a:rPr>
              <a:t>TAB</a:t>
            </a:r>
            <a:r>
              <a:rPr sz="3600" spc="126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89450" y="332656"/>
            <a:ext cx="3613099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DASHBOARD</a:t>
            </a:r>
            <a:r>
              <a:rPr sz="3600" spc="-154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-104" dirty="0">
                <a:solidFill>
                  <a:srgbClr val="FFFFFF"/>
                </a:solidFill>
                <a:latin typeface="AQIEVW+Calibri Light"/>
                <a:cs typeface="AQIEVW+Calibri Light"/>
              </a:rPr>
              <a:t>TAB</a:t>
            </a:r>
            <a:r>
              <a:rPr sz="3600" spc="126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5920" y="2924944"/>
            <a:ext cx="2415562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3" dirty="0">
                <a:solidFill>
                  <a:srgbClr val="FFFFFF"/>
                </a:solidFill>
                <a:latin typeface="AQIEVW+Calibri Light"/>
                <a:cs typeface="AQIEVW+Calibri Light"/>
              </a:rPr>
              <a:t>DISCUSSION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27648" y="420474"/>
            <a:ext cx="6847155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OVERALL </a:t>
            </a:r>
            <a:r>
              <a:rPr sz="3600" spc="11" dirty="0">
                <a:solidFill>
                  <a:srgbClr val="FFFFFF"/>
                </a:solidFill>
                <a:latin typeface="AQIEVW+Calibri Light"/>
                <a:cs typeface="AQIEVW+Calibri Light"/>
              </a:rPr>
              <a:t>FINDINGS</a:t>
            </a:r>
            <a:r>
              <a:rPr sz="3600" spc="-137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&amp;</a:t>
            </a:r>
            <a:r>
              <a:rPr sz="3600" spc="-10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-19" dirty="0">
                <a:solidFill>
                  <a:srgbClr val="FFFFFF"/>
                </a:solidFill>
                <a:latin typeface="AQIEVW+Calibri Light"/>
                <a:cs typeface="AQIEVW+Calibri Light"/>
              </a:rPr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6101" y="1627828"/>
            <a:ext cx="1318717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HNJWEF+Calibri Bold"/>
                <a:cs typeface="HNJWEF+Calibri Bold"/>
              </a:rPr>
              <a:t>Implications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64426" y="2250954"/>
            <a:ext cx="311872" cy="422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FFFFFF"/>
                </a:solidFill>
                <a:latin typeface="AQIEVW+Calibri Light"/>
                <a:cs typeface="AQIEVW+Calibri Light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50810" y="2283058"/>
            <a:ext cx="3733668" cy="364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73"/>
              </a:lnSpc>
              <a:spcBef>
                <a:spcPts val="0"/>
              </a:spcBef>
              <a:spcAft>
                <a:spcPts val="0"/>
              </a:spcAft>
            </a:pPr>
            <a:r>
              <a:rPr sz="1100" spc="21" dirty="0">
                <a:solidFill>
                  <a:srgbClr val="000000"/>
                </a:solidFill>
                <a:latin typeface="AKWUDN+Calibri"/>
                <a:cs typeface="AKWUDN+Calibri"/>
              </a:rPr>
              <a:t>Continue</a:t>
            </a:r>
            <a:r>
              <a:rPr sz="1100" spc="-6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1100" spc="-9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5" dirty="0">
                <a:solidFill>
                  <a:srgbClr val="000000"/>
                </a:solidFill>
                <a:latin typeface="AKWUDN+Calibri"/>
                <a:cs typeface="AKWUDN+Calibri"/>
              </a:rPr>
              <a:t>staff</a:t>
            </a:r>
            <a:r>
              <a:rPr sz="1100" spc="-7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24" dirty="0">
                <a:solidFill>
                  <a:srgbClr val="000000"/>
                </a:solidFill>
                <a:latin typeface="AKWUDN+Calibri"/>
                <a:cs typeface="AKWUDN+Calibri"/>
              </a:rPr>
              <a:t>enough</a:t>
            </a:r>
            <a:r>
              <a:rPr sz="1100" spc="-10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2" dirty="0">
                <a:solidFill>
                  <a:srgbClr val="000000"/>
                </a:solidFill>
                <a:latin typeface="AKWUDN+Calibri"/>
                <a:cs typeface="AKWUDN+Calibri"/>
              </a:rPr>
              <a:t>JavaScript</a:t>
            </a:r>
            <a:r>
              <a:rPr sz="1100" spc="-10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0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100" spc="-4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AKWUDN+Calibri"/>
                <a:cs typeface="AKWUDN+Calibri"/>
              </a:rPr>
              <a:t>HTML/CSS </a:t>
            </a:r>
            <a:r>
              <a:rPr sz="1100" spc="21" dirty="0">
                <a:solidFill>
                  <a:srgbClr val="000000"/>
                </a:solidFill>
                <a:latin typeface="AKWUDN+Calibri"/>
                <a:cs typeface="AKWUDN+Calibri"/>
              </a:rPr>
              <a:t>but</a:t>
            </a:r>
            <a:r>
              <a:rPr sz="1100" spc="-10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32" dirty="0">
                <a:solidFill>
                  <a:srgbClr val="000000"/>
                </a:solidFill>
                <a:latin typeface="AKWUDN+Calibri"/>
                <a:cs typeface="AKWUDN+Calibri"/>
              </a:rPr>
              <a:t>employ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150" spc="-17" dirty="0">
                <a:solidFill>
                  <a:srgbClr val="000000"/>
                </a:solidFill>
                <a:latin typeface="AKWUDN+Calibri"/>
                <a:cs typeface="AKWUDN+Calibri"/>
              </a:rPr>
              <a:t>more</a:t>
            </a:r>
            <a:r>
              <a:rPr sz="1150" spc="-6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people</a:t>
            </a:r>
            <a:r>
              <a:rPr sz="1150" spc="-9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skilled</a:t>
            </a:r>
            <a:r>
              <a:rPr sz="1150" spc="-11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spc="17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  <a:r>
              <a:rPr sz="1150" spc="-10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spc="10" dirty="0">
                <a:solidFill>
                  <a:srgbClr val="000000"/>
                </a:solidFill>
                <a:latin typeface="AKWUDN+Calibri"/>
                <a:cs typeface="AKWUDN+Calibri"/>
              </a:rPr>
              <a:t>TypeScriptandPython.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06421" y="2767252"/>
            <a:ext cx="2947615" cy="46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sz="1450" spc="178" dirty="0">
                <a:solidFill>
                  <a:srgbClr val="000000"/>
                </a:solidFill>
                <a:latin typeface="FRCGCI+Calibri"/>
                <a:cs typeface="FRCGCI+Calibri"/>
              </a:rPr>
              <a:t>•</a:t>
            </a:r>
            <a:r>
              <a:rPr sz="1450" u="sng" spc="-11" dirty="0">
                <a:solidFill>
                  <a:srgbClr val="000000"/>
                </a:solidFill>
                <a:latin typeface="AKWUDN+Calibri"/>
                <a:cs typeface="AKWUDN+Calibri"/>
              </a:rPr>
              <a:t>Programming</a:t>
            </a:r>
            <a:r>
              <a:rPr sz="1450" u="sng" spc="-13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u="sng" spc="-17" dirty="0">
                <a:solidFill>
                  <a:srgbClr val="000000"/>
                </a:solidFill>
                <a:latin typeface="AKWUDN+Calibri"/>
                <a:cs typeface="AKWUDN+Calibri"/>
              </a:rPr>
              <a:t>Languages</a:t>
            </a:r>
            <a:r>
              <a:rPr sz="1450" spc="-4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dirty="0">
                <a:solidFill>
                  <a:srgbClr val="000000"/>
                </a:solidFill>
                <a:latin typeface="AKWUDN+Calibri"/>
                <a:cs typeface="AKWUDN+Calibri"/>
              </a:rPr>
              <a:t>-</a:t>
            </a:r>
            <a:r>
              <a:rPr sz="1450" spc="-9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20" dirty="0">
                <a:solidFill>
                  <a:srgbClr val="000000"/>
                </a:solidFill>
                <a:latin typeface="AKWUDN+Calibri"/>
                <a:cs typeface="AKWUDN+Calibri"/>
              </a:rPr>
              <a:t>TypeScript</a:t>
            </a:r>
          </a:p>
          <a:p>
            <a:pPr marL="114300" marR="0">
              <a:lnSpc>
                <a:spcPts val="1577"/>
              </a:lnSpc>
              <a:spcBef>
                <a:spcPts val="0"/>
              </a:spcBef>
              <a:spcAft>
                <a:spcPts val="0"/>
              </a:spcAft>
            </a:pPr>
            <a:r>
              <a:rPr sz="1400" spc="-21" dirty="0">
                <a:solidFill>
                  <a:srgbClr val="000000"/>
                </a:solidFill>
                <a:latin typeface="AKWUDN+Calibri"/>
                <a:cs typeface="AKWUDN+Calibri"/>
              </a:rPr>
              <a:t>is</a:t>
            </a:r>
            <a:r>
              <a:rPr sz="1400" spc="5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AKWUDN+Calibri"/>
                <a:cs typeface="AKWUDN+Calibri"/>
              </a:rPr>
              <a:t>gaining</a:t>
            </a:r>
            <a:r>
              <a:rPr sz="1400" spc="-7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AKWUDN+Calibri"/>
                <a:cs typeface="AKWUDN+Calibri"/>
              </a:rPr>
              <a:t>significant</a:t>
            </a:r>
            <a:r>
              <a:rPr sz="1400" spc="-4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AKWUDN+Calibri"/>
                <a:cs typeface="AKWUDN+Calibri"/>
              </a:rPr>
              <a:t>interest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20721" y="3170960"/>
            <a:ext cx="2896110" cy="259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AKWUDN+Calibri"/>
                <a:cs typeface="AKWUDN+Calibri"/>
              </a:rPr>
              <a:t>and </a:t>
            </a:r>
            <a:r>
              <a:rPr sz="1400" spc="14" dirty="0">
                <a:solidFill>
                  <a:srgbClr val="000000"/>
                </a:solidFill>
                <a:latin typeface="AKWUDN+Calibri"/>
                <a:cs typeface="AKWUDN+Calibri"/>
              </a:rPr>
              <a:t>Python</a:t>
            </a:r>
            <a:r>
              <a:rPr sz="1400" spc="-8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AKWUDN+Calibri"/>
                <a:cs typeface="AKWUDN+Calibri"/>
              </a:rPr>
              <a:t>continues</a:t>
            </a:r>
            <a:r>
              <a:rPr sz="1400" spc="-4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spc="-19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1400" spc="1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spc="21" dirty="0">
                <a:solidFill>
                  <a:srgbClr val="000000"/>
                </a:solidFill>
                <a:latin typeface="AKWUDN+Calibri"/>
                <a:cs typeface="AKWUDN+Calibri"/>
              </a:rPr>
              <a:t>grow</a:t>
            </a:r>
            <a:r>
              <a:rPr sz="1400" spc="-6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AKWUDN+Calibri"/>
                <a:cs typeface="AKWUDN+Calibri"/>
              </a:rPr>
              <a:t>as</a:t>
            </a:r>
            <a:r>
              <a:rPr sz="1400" spc="-4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AKWUDN+Calibri"/>
                <a:cs typeface="AKWUDN+Calibri"/>
              </a:rPr>
              <a:t>well.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4426" y="3345646"/>
            <a:ext cx="312033" cy="422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FFFFFF"/>
                </a:solidFill>
                <a:latin typeface="AQIEVW+Calibri Light"/>
                <a:cs typeface="AQIEVW+Calibri Light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06421" y="3390288"/>
            <a:ext cx="2601171" cy="262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FRCGCI+Calibri"/>
                <a:cs typeface="FRCGCI+Calibri"/>
              </a:rPr>
              <a:t>•</a:t>
            </a:r>
            <a:r>
              <a:rPr sz="1400" spc="-114" dirty="0">
                <a:solidFill>
                  <a:srgbClr val="000000"/>
                </a:solidFill>
                <a:latin typeface="FRCGCI+Calibri"/>
                <a:cs typeface="FRCGCI+Calibri"/>
              </a:rPr>
              <a:t> </a:t>
            </a:r>
            <a:r>
              <a:rPr sz="1400" u="sng" spc="10" dirty="0">
                <a:solidFill>
                  <a:srgbClr val="000000"/>
                </a:solidFill>
                <a:latin typeface="AKWUDN+Calibri"/>
                <a:cs typeface="AKWUDN+Calibri"/>
              </a:rPr>
              <a:t>Databases</a:t>
            </a:r>
            <a:r>
              <a:rPr sz="1400" spc="-4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AKWUDN+Calibri"/>
                <a:cs typeface="AKWUDN+Calibri"/>
              </a:rPr>
              <a:t>-</a:t>
            </a:r>
            <a:r>
              <a:rPr sz="1400" spc="-7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AKWUDN+Calibri"/>
                <a:cs typeface="AKWUDN+Calibri"/>
              </a:rPr>
              <a:t>Redis,</a:t>
            </a:r>
            <a:r>
              <a:rPr sz="1400" spc="-7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00" dirty="0">
                <a:solidFill>
                  <a:srgbClr val="000000"/>
                </a:solidFill>
                <a:latin typeface="AKWUDN+Calibri"/>
                <a:cs typeface="AKWUDN+Calibri"/>
              </a:rPr>
              <a:t>Elasticsearch,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50810" y="3378052"/>
            <a:ext cx="3738159" cy="364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73"/>
              </a:lnSpc>
              <a:spcBef>
                <a:spcPts val="0"/>
              </a:spcBef>
              <a:spcAft>
                <a:spcPts val="0"/>
              </a:spcAft>
            </a:pPr>
            <a:r>
              <a:rPr sz="1100" spc="19" dirty="0">
                <a:solidFill>
                  <a:srgbClr val="000000"/>
                </a:solidFill>
                <a:latin typeface="AKWUDN+Calibri"/>
                <a:cs typeface="AKWUDN+Calibri"/>
              </a:rPr>
              <a:t>Employ</a:t>
            </a:r>
            <a:r>
              <a:rPr sz="1100" spc="-9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0" dirty="0">
                <a:solidFill>
                  <a:srgbClr val="000000"/>
                </a:solidFill>
                <a:latin typeface="AKWUDN+Calibri"/>
                <a:cs typeface="AKWUDN+Calibri"/>
              </a:rPr>
              <a:t>more</a:t>
            </a:r>
            <a:r>
              <a:rPr sz="1100" spc="-5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32" dirty="0">
                <a:solidFill>
                  <a:srgbClr val="000000"/>
                </a:solidFill>
                <a:latin typeface="AKWUDN+Calibri"/>
                <a:cs typeface="AKWUDN+Calibri"/>
              </a:rPr>
              <a:t>people</a:t>
            </a:r>
            <a:r>
              <a:rPr sz="1100" spc="-7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5" dirty="0">
                <a:solidFill>
                  <a:srgbClr val="000000"/>
                </a:solidFill>
                <a:latin typeface="AKWUDN+Calibri"/>
                <a:cs typeface="AKWUDN+Calibri"/>
              </a:rPr>
              <a:t>skilled</a:t>
            </a:r>
            <a:r>
              <a:rPr sz="1100" spc="-93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47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  <a:r>
              <a:rPr sz="1100" spc="-12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9" dirty="0">
                <a:solidFill>
                  <a:srgbClr val="000000"/>
                </a:solidFill>
                <a:latin typeface="AKWUDN+Calibri"/>
                <a:cs typeface="AKWUDN+Calibri"/>
              </a:rPr>
              <a:t>Redis,Elasticsearch,</a:t>
            </a:r>
            <a:r>
              <a:rPr sz="1100" spc="-83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AKWUDN+Calibri"/>
                <a:cs typeface="AKWUDN+Calibri"/>
              </a:rPr>
              <a:t>PostgreSQL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150" spc="-15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150" spc="-25" dirty="0">
                <a:solidFill>
                  <a:srgbClr val="000000"/>
                </a:solidFill>
                <a:latin typeface="AKWUDN+Calibri"/>
                <a:cs typeface="AKWUDN+Calibri"/>
              </a:rPr>
              <a:t> MongoDB.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20721" y="3590012"/>
            <a:ext cx="2890667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AKWUDN+Calibri"/>
                <a:cs typeface="AKWUDN+Calibri"/>
              </a:rPr>
              <a:t>PostgreSQL</a:t>
            </a:r>
            <a:r>
              <a:rPr sz="1450" spc="-9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4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450" spc="-9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0" dirty="0">
                <a:solidFill>
                  <a:srgbClr val="000000"/>
                </a:solidFill>
                <a:latin typeface="AKWUDN+Calibri"/>
                <a:cs typeface="AKWUDN+Calibri"/>
              </a:rPr>
              <a:t>MongoDB</a:t>
            </a:r>
            <a:r>
              <a:rPr sz="1450" spc="-13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dirty="0">
                <a:solidFill>
                  <a:srgbClr val="000000"/>
                </a:solidFill>
                <a:latin typeface="AKWUDN+Calibri"/>
                <a:cs typeface="AKWUDN+Calibri"/>
              </a:rPr>
              <a:t>are</a:t>
            </a:r>
            <a:r>
              <a:rPr sz="1450" spc="-14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6" dirty="0">
                <a:solidFill>
                  <a:srgbClr val="000000"/>
                </a:solidFill>
                <a:latin typeface="AKWUDN+Calibri"/>
                <a:cs typeface="AKWUDN+Calibri"/>
              </a:rPr>
              <a:t>gaining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2977" y="3643828"/>
            <a:ext cx="1539366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FFFFFF"/>
                </a:solidFill>
                <a:latin typeface="AKWUDN+Calibri"/>
                <a:cs typeface="AKWUDN+Calibri"/>
              </a:rPr>
              <a:t>Findings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20721" y="3780892"/>
            <a:ext cx="1188688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00000"/>
                </a:solidFill>
                <a:latin typeface="AKWUDN+Calibri"/>
                <a:cs typeface="AKWUDN+Calibri"/>
              </a:rPr>
              <a:t>more</a:t>
            </a:r>
            <a:r>
              <a:rPr sz="1450" spc="-6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20" dirty="0">
                <a:solidFill>
                  <a:srgbClr val="000000"/>
                </a:solidFill>
                <a:latin typeface="AKWUDN+Calibri"/>
                <a:cs typeface="AKWUDN+Calibri"/>
              </a:rPr>
              <a:t>interest.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06421" y="4007153"/>
            <a:ext cx="3099729" cy="462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sz="1450" spc="178" dirty="0">
                <a:solidFill>
                  <a:srgbClr val="000000"/>
                </a:solidFill>
                <a:latin typeface="FRCGCI+Calibri"/>
                <a:cs typeface="FRCGCI+Calibri"/>
              </a:rPr>
              <a:t>•</a:t>
            </a:r>
            <a:r>
              <a:rPr sz="1450" u="sng" spc="-14" dirty="0">
                <a:solidFill>
                  <a:srgbClr val="000000"/>
                </a:solidFill>
                <a:latin typeface="AKWUDN+Calibri"/>
                <a:cs typeface="AKWUDN+Calibri"/>
              </a:rPr>
              <a:t>Platforms</a:t>
            </a:r>
            <a:r>
              <a:rPr sz="1450" spc="-4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dirty="0">
                <a:solidFill>
                  <a:srgbClr val="000000"/>
                </a:solidFill>
                <a:latin typeface="AKWUDN+Calibri"/>
                <a:cs typeface="AKWUDN+Calibri"/>
              </a:rPr>
              <a:t>-</a:t>
            </a:r>
            <a:r>
              <a:rPr sz="1450" spc="-9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dirty="0">
                <a:solidFill>
                  <a:srgbClr val="000000"/>
                </a:solidFill>
                <a:latin typeface="AKWUDN+Calibri"/>
                <a:cs typeface="AKWUDN+Calibri"/>
              </a:rPr>
              <a:t>I</a:t>
            </a:r>
            <a:r>
              <a:rPr sz="1450" spc="-24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3" dirty="0">
                <a:solidFill>
                  <a:srgbClr val="000000"/>
                </a:solidFill>
                <a:latin typeface="AKWUDN+Calibri"/>
                <a:cs typeface="AKWUDN+Calibri"/>
              </a:rPr>
              <a:t>nterest</a:t>
            </a:r>
            <a:r>
              <a:rPr sz="1450" spc="-13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1" dirty="0">
                <a:solidFill>
                  <a:srgbClr val="000000"/>
                </a:solidFill>
                <a:latin typeface="AKWUDN+Calibri"/>
                <a:cs typeface="AKWUDN+Calibri"/>
              </a:rPr>
              <a:t>Slack</a:t>
            </a:r>
            <a:r>
              <a:rPr sz="1450" spc="-8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6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450" spc="-9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2" dirty="0">
                <a:solidFill>
                  <a:srgbClr val="000000"/>
                </a:solidFill>
                <a:latin typeface="AKWUDN+Calibri"/>
                <a:cs typeface="AKWUDN+Calibri"/>
              </a:rPr>
              <a:t>Windows</a:t>
            </a:r>
          </a:p>
          <a:p>
            <a:pPr marL="114300" marR="0">
              <a:lnSpc>
                <a:spcPts val="1576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3" dirty="0">
                <a:solidFill>
                  <a:srgbClr val="000000"/>
                </a:solidFill>
                <a:latin typeface="AKWUDN+Calibri"/>
                <a:cs typeface="AKWUDN+Calibri"/>
              </a:rPr>
              <a:t>is</a:t>
            </a:r>
            <a:r>
              <a:rPr sz="1450" spc="3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1" dirty="0">
                <a:solidFill>
                  <a:srgbClr val="000000"/>
                </a:solidFill>
                <a:latin typeface="AKWUDN+Calibri"/>
                <a:cs typeface="AKWUDN+Calibri"/>
              </a:rPr>
              <a:t>dropping</a:t>
            </a:r>
            <a:r>
              <a:rPr sz="1450" spc="-9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9" dirty="0">
                <a:solidFill>
                  <a:srgbClr val="000000"/>
                </a:solidFill>
                <a:latin typeface="AKWUDN+Calibri"/>
                <a:cs typeface="AKWUDN+Calibri"/>
              </a:rPr>
              <a:t>significantly.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06421" y="4436286"/>
            <a:ext cx="2566547" cy="653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sz="1450" spc="178" dirty="0">
                <a:solidFill>
                  <a:srgbClr val="000000"/>
                </a:solidFill>
                <a:latin typeface="FRCGCI+Calibri"/>
                <a:cs typeface="FRCGCI+Calibri"/>
              </a:rPr>
              <a:t>•</a:t>
            </a:r>
            <a:r>
              <a:rPr sz="1450" u="sng" spc="-27" dirty="0">
                <a:solidFill>
                  <a:srgbClr val="000000"/>
                </a:solidFill>
                <a:latin typeface="AKWUDN+Calibri"/>
                <a:cs typeface="AKWUDN+Calibri"/>
              </a:rPr>
              <a:t>WebFrames</a:t>
            </a:r>
            <a:r>
              <a:rPr sz="1450" spc="-4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dirty="0">
                <a:solidFill>
                  <a:srgbClr val="000000"/>
                </a:solidFill>
                <a:latin typeface="AKWUDN+Calibri"/>
                <a:cs typeface="AKWUDN+Calibri"/>
              </a:rPr>
              <a:t>-</a:t>
            </a:r>
            <a:r>
              <a:rPr sz="1450" spc="-9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dirty="0">
                <a:solidFill>
                  <a:srgbClr val="000000"/>
                </a:solidFill>
                <a:latin typeface="AKWUDN+Calibri"/>
                <a:cs typeface="AKWUDN+Calibri"/>
              </a:rPr>
              <a:t>Vue.js</a:t>
            </a:r>
            <a:r>
              <a:rPr sz="1450" spc="-6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33" dirty="0">
                <a:solidFill>
                  <a:srgbClr val="000000"/>
                </a:solidFill>
                <a:latin typeface="AKWUDN+Calibri"/>
                <a:cs typeface="AKWUDN+Calibri"/>
              </a:rPr>
              <a:t>is</a:t>
            </a:r>
            <a:r>
              <a:rPr sz="1450" spc="-3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9" dirty="0">
                <a:solidFill>
                  <a:srgbClr val="000000"/>
                </a:solidFill>
                <a:latin typeface="AKWUDN+Calibri"/>
                <a:cs typeface="AKWUDN+Calibri"/>
              </a:rPr>
              <a:t>gaining</a:t>
            </a:r>
          </a:p>
          <a:p>
            <a:pPr marL="114300" marR="0">
              <a:lnSpc>
                <a:spcPts val="150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" dirty="0">
                <a:solidFill>
                  <a:srgbClr val="000000"/>
                </a:solidFill>
                <a:latin typeface="AKWUDN+Calibri"/>
                <a:cs typeface="AKWUDN+Calibri"/>
              </a:rPr>
              <a:t>substantial</a:t>
            </a:r>
            <a:r>
              <a:rPr sz="1450" spc="-11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5" dirty="0">
                <a:solidFill>
                  <a:srgbClr val="000000"/>
                </a:solidFill>
                <a:latin typeface="AKWUDN+Calibri"/>
                <a:cs typeface="AKWUDN+Calibri"/>
              </a:rPr>
              <a:t>interest</a:t>
            </a:r>
            <a:r>
              <a:rPr sz="1450" spc="-13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1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450" spc="-2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7" dirty="0">
                <a:solidFill>
                  <a:srgbClr val="000000"/>
                </a:solidFill>
                <a:latin typeface="AKWUDN+Calibri"/>
                <a:cs typeface="AKWUDN+Calibri"/>
              </a:rPr>
              <a:t>React.js</a:t>
            </a:r>
          </a:p>
          <a:p>
            <a:pPr marL="114300" marR="0">
              <a:lnSpc>
                <a:spcPts val="1576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2" dirty="0">
                <a:solidFill>
                  <a:srgbClr val="000000"/>
                </a:solidFill>
                <a:latin typeface="AKWUDN+Calibri"/>
                <a:cs typeface="AKWUDN+Calibri"/>
              </a:rPr>
              <a:t>continues</a:t>
            </a:r>
            <a:r>
              <a:rPr sz="1450" spc="-4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36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1450" dirty="0">
                <a:solidFill>
                  <a:srgbClr val="000000"/>
                </a:solidFill>
                <a:latin typeface="AKWUDN+Calibri"/>
                <a:cs typeface="AKWUDN+Calibri"/>
              </a:rPr>
              <a:t> grow</a:t>
            </a:r>
            <a:r>
              <a:rPr sz="1450" spc="-83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17" dirty="0">
                <a:solidFill>
                  <a:srgbClr val="000000"/>
                </a:solidFill>
                <a:latin typeface="AKWUDN+Calibri"/>
                <a:cs typeface="AKWUDN+Calibri"/>
              </a:rPr>
              <a:t>as</a:t>
            </a:r>
            <a:r>
              <a:rPr sz="1450" spc="-5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450" spc="-25" dirty="0">
                <a:solidFill>
                  <a:srgbClr val="000000"/>
                </a:solidFill>
                <a:latin typeface="AKWUDN+Calibri"/>
                <a:cs typeface="AKWUDN+Calibri"/>
              </a:rPr>
              <a:t>well.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964426" y="4440640"/>
            <a:ext cx="312033" cy="151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2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FFFFFF"/>
                </a:solidFill>
                <a:latin typeface="AQIEVW+Calibri Light"/>
                <a:cs typeface="AQIEVW+Calibri Light"/>
              </a:rPr>
              <a:t>3</a:t>
            </a:r>
          </a:p>
          <a:p>
            <a:pPr marL="0" marR="0">
              <a:lnSpc>
                <a:spcPts val="3024"/>
              </a:lnSpc>
              <a:spcBef>
                <a:spcPts val="5650"/>
              </a:spcBef>
              <a:spcAft>
                <a:spcPts val="0"/>
              </a:spcAft>
            </a:pPr>
            <a:r>
              <a:rPr sz="2500" dirty="0">
                <a:solidFill>
                  <a:srgbClr val="FFFFFF"/>
                </a:solidFill>
                <a:latin typeface="AQIEVW+Calibri Light"/>
                <a:cs typeface="AQIEVW+Calibri Light"/>
              </a:rPr>
              <a:t>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50810" y="4473172"/>
            <a:ext cx="3549252" cy="365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73"/>
              </a:lnSpc>
              <a:spcBef>
                <a:spcPts val="0"/>
              </a:spcBef>
              <a:spcAft>
                <a:spcPts val="0"/>
              </a:spcAft>
            </a:pPr>
            <a:r>
              <a:rPr sz="1100" spc="21" dirty="0">
                <a:solidFill>
                  <a:srgbClr val="000000"/>
                </a:solidFill>
                <a:latin typeface="AKWUDN+Calibri"/>
                <a:cs typeface="AKWUDN+Calibri"/>
              </a:rPr>
              <a:t>Continue</a:t>
            </a:r>
            <a:r>
              <a:rPr sz="1100" spc="-6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1100" spc="-9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5" dirty="0">
                <a:solidFill>
                  <a:srgbClr val="000000"/>
                </a:solidFill>
                <a:latin typeface="AKWUDN+Calibri"/>
                <a:cs typeface="AKWUDN+Calibri"/>
              </a:rPr>
              <a:t>staff</a:t>
            </a:r>
            <a:r>
              <a:rPr sz="1100" spc="-7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24" dirty="0">
                <a:solidFill>
                  <a:srgbClr val="000000"/>
                </a:solidFill>
                <a:latin typeface="AKWUDN+Calibri"/>
                <a:cs typeface="AKWUDN+Calibri"/>
              </a:rPr>
              <a:t>enough</a:t>
            </a:r>
            <a:r>
              <a:rPr sz="1100" spc="-10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35" dirty="0">
                <a:solidFill>
                  <a:srgbClr val="000000"/>
                </a:solidFill>
                <a:latin typeface="AKWUDN+Calibri"/>
                <a:cs typeface="AKWUDN+Calibri"/>
              </a:rPr>
              <a:t>ASP.NETbut</a:t>
            </a:r>
            <a:r>
              <a:rPr sz="1100" spc="-12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32" dirty="0">
                <a:solidFill>
                  <a:srgbClr val="000000"/>
                </a:solidFill>
                <a:latin typeface="AKWUDN+Calibri"/>
                <a:cs typeface="AKWUDN+Calibri"/>
              </a:rPr>
              <a:t>employ</a:t>
            </a:r>
            <a:r>
              <a:rPr sz="1100" spc="-5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3" dirty="0">
                <a:solidFill>
                  <a:srgbClr val="000000"/>
                </a:solidFill>
                <a:latin typeface="AKWUDN+Calibri"/>
                <a:cs typeface="AKWUDN+Calibri"/>
              </a:rPr>
              <a:t>more</a:t>
            </a:r>
            <a:r>
              <a:rPr sz="1100" spc="-63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7" dirty="0">
                <a:solidFill>
                  <a:srgbClr val="000000"/>
                </a:solidFill>
                <a:latin typeface="AKWUDN+Calibri"/>
                <a:cs typeface="AKWUDN+Calibri"/>
              </a:rPr>
              <a:t>people</a:t>
            </a:r>
          </a:p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100" spc="39" dirty="0">
                <a:solidFill>
                  <a:srgbClr val="000000"/>
                </a:solidFill>
                <a:latin typeface="AKWUDN+Calibri"/>
                <a:cs typeface="AKWUDN+Calibri"/>
              </a:rPr>
              <a:t>skilled</a:t>
            </a:r>
            <a:r>
              <a:rPr sz="1100" spc="-11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47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  <a:r>
              <a:rPr sz="1100" spc="-12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21" dirty="0">
                <a:solidFill>
                  <a:srgbClr val="000000"/>
                </a:solidFill>
                <a:latin typeface="AKWUDN+Calibri"/>
                <a:cs typeface="AKWUDN+Calibri"/>
              </a:rPr>
              <a:t>Vue.js</a:t>
            </a:r>
            <a:r>
              <a:rPr sz="1100" spc="-10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0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100" spc="-8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00" spc="15" dirty="0">
                <a:solidFill>
                  <a:srgbClr val="000000"/>
                </a:solidFill>
                <a:latin typeface="AKWUDN+Calibri"/>
                <a:cs typeface="AKWUDN+Calibri"/>
              </a:rPr>
              <a:t>React.js.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50810" y="5491029"/>
            <a:ext cx="3696982" cy="51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76"/>
              </a:lnSpc>
              <a:spcBef>
                <a:spcPts val="0"/>
              </a:spcBef>
              <a:spcAft>
                <a:spcPts val="0"/>
              </a:spcAft>
            </a:pP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Continue</a:t>
            </a:r>
            <a:r>
              <a:rPr sz="1150" spc="-8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1150" spc="-11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staff</a:t>
            </a:r>
            <a:r>
              <a:rPr sz="1150" spc="-8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spc="14" dirty="0">
                <a:solidFill>
                  <a:srgbClr val="000000"/>
                </a:solidFill>
                <a:latin typeface="AKWUDN+Calibri"/>
                <a:cs typeface="AKWUDN+Calibri"/>
              </a:rPr>
              <a:t>enoughLinux,</a:t>
            </a:r>
            <a:r>
              <a:rPr sz="1150" spc="-11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employ</a:t>
            </a:r>
            <a:r>
              <a:rPr sz="1150" spc="-10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spc="-13" dirty="0">
                <a:solidFill>
                  <a:srgbClr val="000000"/>
                </a:solidFill>
                <a:latin typeface="AKWUDN+Calibri"/>
                <a:cs typeface="AKWUDN+Calibri"/>
              </a:rPr>
              <a:t>more</a:t>
            </a:r>
            <a:r>
              <a:rPr sz="1150" spc="-2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people</a:t>
            </a:r>
            <a:r>
              <a:rPr sz="1150" spc="-16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skilled</a:t>
            </a:r>
            <a:r>
              <a:rPr sz="1150" spc="-113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spc="17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</a:p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150" spc="-12" dirty="0">
                <a:solidFill>
                  <a:srgbClr val="000000"/>
                </a:solidFill>
                <a:latin typeface="AKWUDN+Calibri"/>
                <a:cs typeface="AKWUDN+Calibri"/>
              </a:rPr>
              <a:t>Docker,</a:t>
            </a:r>
            <a:r>
              <a:rPr sz="1150" spc="-8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spc="-19" dirty="0">
                <a:solidFill>
                  <a:srgbClr val="000000"/>
                </a:solidFill>
                <a:latin typeface="AKWUDN+Calibri"/>
                <a:cs typeface="AKWUDN+Calibri"/>
              </a:rPr>
              <a:t>AWS </a:t>
            </a:r>
            <a:r>
              <a:rPr sz="1150" spc="11" dirty="0">
                <a:solidFill>
                  <a:srgbClr val="000000"/>
                </a:solidFill>
                <a:latin typeface="AKWUDN+Calibri"/>
                <a:cs typeface="AKWUDN+Calibri"/>
              </a:rPr>
              <a:t>andAndroid,</a:t>
            </a:r>
            <a:r>
              <a:rPr sz="1150" spc="-10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but</a:t>
            </a:r>
            <a:r>
              <a:rPr sz="1150" spc="-8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spc="-14" dirty="0">
                <a:solidFill>
                  <a:srgbClr val="000000"/>
                </a:solidFill>
                <a:latin typeface="AKWUDN+Calibri"/>
                <a:cs typeface="AKWUDN+Calibri"/>
              </a:rPr>
              <a:t>make</a:t>
            </a:r>
            <a:r>
              <a:rPr sz="1150" spc="-7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reductions</a:t>
            </a:r>
            <a:r>
              <a:rPr sz="1150" spc="-9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1150" spc="-11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dirty="0">
                <a:solidFill>
                  <a:srgbClr val="000000"/>
                </a:solidFill>
                <a:latin typeface="AKWUDN+Calibri"/>
                <a:cs typeface="AKWUDN+Calibri"/>
              </a:rPr>
              <a:t>Slack</a:t>
            </a:r>
            <a:r>
              <a:rPr sz="1150" spc="-10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150" spc="-10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</a:p>
          <a:p>
            <a:pPr marL="0" marR="0">
              <a:lnSpc>
                <a:spcPts val="1202"/>
              </a:lnSpc>
              <a:spcBef>
                <a:spcPts val="0"/>
              </a:spcBef>
              <a:spcAft>
                <a:spcPts val="0"/>
              </a:spcAft>
            </a:pPr>
            <a:r>
              <a:rPr sz="1100" spc="23" dirty="0">
                <a:solidFill>
                  <a:srgbClr val="000000"/>
                </a:solidFill>
                <a:latin typeface="AKWUDN+Calibri"/>
                <a:cs typeface="AKWUDN+Calibri"/>
              </a:rPr>
              <a:t>Windows.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7408" y="908720"/>
            <a:ext cx="2627794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6625" y="2212532"/>
            <a:ext cx="5168192" cy="629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spc="-29" dirty="0">
                <a:solidFill>
                  <a:srgbClr val="000000"/>
                </a:solidFill>
                <a:latin typeface="AKWUDN+Calibri"/>
                <a:cs typeface="AKWUDN+Calibri"/>
              </a:rPr>
              <a:t>Carve</a:t>
            </a:r>
            <a:r>
              <a:rPr sz="2050" spc="4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9" dirty="0">
                <a:solidFill>
                  <a:srgbClr val="000000"/>
                </a:solidFill>
                <a:latin typeface="AKWUDN+Calibri"/>
                <a:cs typeface="AKWUDN+Calibri"/>
              </a:rPr>
              <a:t>out</a:t>
            </a:r>
            <a:r>
              <a:rPr sz="205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3" dirty="0">
                <a:solidFill>
                  <a:srgbClr val="000000"/>
                </a:solidFill>
                <a:latin typeface="AKWUDN+Calibri"/>
                <a:cs typeface="AKWUDN+Calibri"/>
              </a:rPr>
              <a:t>budget</a:t>
            </a:r>
            <a:r>
              <a:rPr sz="2050" spc="-7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000000"/>
                </a:solidFill>
                <a:latin typeface="AKWUDN+Calibri"/>
                <a:cs typeface="AKWUDN+Calibri"/>
              </a:rPr>
              <a:t>in </a:t>
            </a:r>
            <a:r>
              <a:rPr sz="2050" spc="-35" dirty="0">
                <a:solidFill>
                  <a:srgbClr val="000000"/>
                </a:solidFill>
                <a:latin typeface="AKWUDN+Calibri"/>
                <a:cs typeface="AKWUDN+Calibri"/>
              </a:rPr>
              <a:t>order</a:t>
            </a:r>
            <a:r>
              <a:rPr sz="2050" spc="5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2050" spc="-4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9" dirty="0">
                <a:solidFill>
                  <a:srgbClr val="000000"/>
                </a:solidFill>
                <a:latin typeface="AKWUDN+Calibri"/>
                <a:cs typeface="AKWUDN+Calibri"/>
              </a:rPr>
              <a:t>hire </a:t>
            </a:r>
            <a:r>
              <a:rPr sz="2050" spc="-20" dirty="0">
                <a:solidFill>
                  <a:srgbClr val="000000"/>
                </a:solidFill>
                <a:latin typeface="AKWUDN+Calibri"/>
                <a:cs typeface="AKWUDN+Calibri"/>
              </a:rPr>
              <a:t>additional</a:t>
            </a:r>
            <a:r>
              <a:rPr sz="2050" spc="1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000000"/>
                </a:solidFill>
                <a:latin typeface="AKWUDN+Calibri"/>
                <a:cs typeface="AKWUDN+Calibri"/>
              </a:rPr>
              <a:t>staff</a:t>
            </a:r>
          </a:p>
          <a:p>
            <a:pPr marL="0" marR="0">
              <a:lnSpc>
                <a:spcPts val="2178"/>
              </a:lnSpc>
              <a:spcBef>
                <a:spcPts val="0"/>
              </a:spcBef>
              <a:spcAft>
                <a:spcPts val="0"/>
              </a:spcAft>
            </a:pPr>
            <a:r>
              <a:rPr sz="2050" spc="-23" dirty="0">
                <a:solidFill>
                  <a:srgbClr val="000000"/>
                </a:solidFill>
                <a:latin typeface="AKWUDN+Calibri"/>
                <a:cs typeface="AKWUDN+Calibri"/>
              </a:rPr>
              <a:t>with</a:t>
            </a:r>
            <a:r>
              <a:rPr sz="2050" spc="-2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14" dirty="0">
                <a:solidFill>
                  <a:srgbClr val="000000"/>
                </a:solidFill>
                <a:latin typeface="AKWUDN+Calibri"/>
                <a:cs typeface="AKWUDN+Calibri"/>
              </a:rPr>
              <a:t>skills</a:t>
            </a:r>
            <a:r>
              <a:rPr sz="2050" spc="2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38" dirty="0">
                <a:solidFill>
                  <a:srgbClr val="000000"/>
                </a:solidFill>
                <a:latin typeface="AKWUDN+Calibri"/>
                <a:cs typeface="AKWUDN+Calibri"/>
              </a:rPr>
              <a:t>needed</a:t>
            </a:r>
            <a:r>
              <a:rPr sz="2050" dirty="0">
                <a:solidFill>
                  <a:srgbClr val="000000"/>
                </a:solidFill>
                <a:latin typeface="AKWUDN+Calibri"/>
                <a:cs typeface="AKWUDN+Calibri"/>
              </a:rPr>
              <a:t> to</a:t>
            </a:r>
            <a:r>
              <a:rPr sz="2050" spc="-4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2" dirty="0">
                <a:solidFill>
                  <a:srgbClr val="000000"/>
                </a:solidFill>
                <a:latin typeface="AKWUDN+Calibri"/>
                <a:cs typeface="AKWUDN+Calibri"/>
              </a:rPr>
              <a:t>fill</a:t>
            </a:r>
            <a:r>
              <a:rPr sz="2050" spc="6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17" dirty="0">
                <a:solidFill>
                  <a:srgbClr val="000000"/>
                </a:solidFill>
                <a:latin typeface="AKWUDN+Calibri"/>
                <a:cs typeface="AKWUDN+Calibri"/>
              </a:rPr>
              <a:t>any</a:t>
            </a:r>
            <a:r>
              <a:rPr sz="2050" spc="-9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000000"/>
                </a:solidFill>
                <a:latin typeface="AKWUDN+Calibri"/>
                <a:cs typeface="AKWUDN+Calibri"/>
              </a:rPr>
              <a:t>gaps.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44135" y="2319867"/>
            <a:ext cx="350132" cy="3381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>
              <a:lnSpc>
                <a:spcPts val="3027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FFFFFF"/>
                </a:solidFill>
                <a:latin typeface="AQIEVW+Calibri Light"/>
                <a:cs typeface="AQIEVW+Calibri Light"/>
              </a:rPr>
              <a:t>1</a:t>
            </a:r>
          </a:p>
          <a:p>
            <a:pPr marL="0" marR="0">
              <a:lnSpc>
                <a:spcPts val="3024"/>
              </a:lnSpc>
              <a:spcBef>
                <a:spcPts val="8674"/>
              </a:spcBef>
              <a:spcAft>
                <a:spcPts val="0"/>
              </a:spcAft>
            </a:pPr>
            <a:r>
              <a:rPr sz="2500" dirty="0">
                <a:solidFill>
                  <a:srgbClr val="FFFFFF"/>
                </a:solidFill>
                <a:latin typeface="AQIEVW+Calibri Light"/>
                <a:cs typeface="AQIEVW+Calibri Light"/>
              </a:rPr>
              <a:t>2</a:t>
            </a:r>
          </a:p>
          <a:p>
            <a:pPr marL="0" marR="0">
              <a:lnSpc>
                <a:spcPts val="3024"/>
              </a:lnSpc>
              <a:spcBef>
                <a:spcPts val="8626"/>
              </a:spcBef>
              <a:spcAft>
                <a:spcPts val="0"/>
              </a:spcAft>
            </a:pPr>
            <a:r>
              <a:rPr sz="2500" dirty="0">
                <a:solidFill>
                  <a:srgbClr val="FFFFFF"/>
                </a:solidFill>
                <a:latin typeface="AQIEVW+Calibri Light"/>
                <a:cs typeface="AQIEVW+Calibri Light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16625" y="3692210"/>
            <a:ext cx="4519263" cy="62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spc="-33" dirty="0">
                <a:solidFill>
                  <a:srgbClr val="000000"/>
                </a:solidFill>
                <a:latin typeface="AQIEVW+Calibri Light"/>
                <a:cs typeface="AQIEVW+Calibri Light"/>
              </a:rPr>
              <a:t>Set</a:t>
            </a:r>
            <a:r>
              <a:rPr sz="2050" spc="22" dirty="0">
                <a:solidFill>
                  <a:srgbClr val="000000"/>
                </a:solidFill>
                <a:latin typeface="AQIEVW+Calibri Light"/>
                <a:cs typeface="AQIEVW+Calibri Light"/>
              </a:rPr>
              <a:t> </a:t>
            </a:r>
            <a:r>
              <a:rPr sz="2050" dirty="0">
                <a:solidFill>
                  <a:srgbClr val="000000"/>
                </a:solidFill>
                <a:latin typeface="AKWUDN+Calibri"/>
                <a:cs typeface="AKWUDN+Calibri"/>
              </a:rPr>
              <a:t>aside</a:t>
            </a:r>
            <a:r>
              <a:rPr sz="2050" spc="-5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3" dirty="0">
                <a:solidFill>
                  <a:srgbClr val="000000"/>
                </a:solidFill>
                <a:latin typeface="AKWUDN+Calibri"/>
                <a:cs typeface="AKWUDN+Calibri"/>
              </a:rPr>
              <a:t>budget</a:t>
            </a:r>
            <a:r>
              <a:rPr sz="2050" spc="-7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31" dirty="0">
                <a:solidFill>
                  <a:srgbClr val="000000"/>
                </a:solidFill>
                <a:latin typeface="AKWUDN+Calibri"/>
                <a:cs typeface="AKWUDN+Calibri"/>
              </a:rPr>
              <a:t>or</a:t>
            </a:r>
            <a:r>
              <a:rPr sz="2050" spc="-2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7" dirty="0">
                <a:solidFill>
                  <a:srgbClr val="000000"/>
                </a:solidFill>
                <a:latin typeface="AKWUDN+Calibri"/>
                <a:cs typeface="AKWUDN+Calibri"/>
              </a:rPr>
              <a:t>put</a:t>
            </a:r>
            <a:r>
              <a:rPr sz="2050" dirty="0">
                <a:solidFill>
                  <a:srgbClr val="000000"/>
                </a:solidFill>
                <a:latin typeface="AKWUDN+Calibri"/>
                <a:cs typeface="AKWUDN+Calibri"/>
              </a:rPr>
              <a:t> a</a:t>
            </a:r>
            <a:r>
              <a:rPr sz="2050" spc="-1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36" dirty="0">
                <a:solidFill>
                  <a:srgbClr val="000000"/>
                </a:solidFill>
                <a:latin typeface="AKWUDN+Calibri"/>
                <a:cs typeface="AKWUDN+Calibri"/>
              </a:rPr>
              <a:t>program</a:t>
            </a:r>
            <a:r>
              <a:rPr sz="2050" spc="3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000000"/>
                </a:solidFill>
                <a:latin typeface="AKWUDN+Calibri"/>
                <a:cs typeface="AKWUDN+Calibri"/>
              </a:rPr>
              <a:t>in </a:t>
            </a:r>
            <a:r>
              <a:rPr sz="2050" spc="-24" dirty="0">
                <a:solidFill>
                  <a:srgbClr val="000000"/>
                </a:solidFill>
                <a:latin typeface="AKWUDN+Calibri"/>
                <a:cs typeface="AKWUDN+Calibri"/>
              </a:rPr>
              <a:t>place</a:t>
            </a:r>
          </a:p>
          <a:p>
            <a:pPr marL="0" marR="0">
              <a:lnSpc>
                <a:spcPts val="2176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2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2050" spc="-33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16" dirty="0">
                <a:solidFill>
                  <a:srgbClr val="000000"/>
                </a:solidFill>
                <a:latin typeface="AKWUDN+Calibri"/>
                <a:cs typeface="AKWUDN+Calibri"/>
              </a:rPr>
              <a:t>upskill</a:t>
            </a:r>
            <a:r>
              <a:rPr sz="2050" spc="-1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10" dirty="0">
                <a:solidFill>
                  <a:srgbClr val="000000"/>
                </a:solidFill>
                <a:latin typeface="AKWUDN+Calibri"/>
                <a:cs typeface="AKWUDN+Calibri"/>
              </a:rPr>
              <a:t>those</a:t>
            </a:r>
            <a:r>
              <a:rPr sz="2050" spc="-12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3" dirty="0">
                <a:solidFill>
                  <a:srgbClr val="000000"/>
                </a:solidFill>
                <a:latin typeface="AKWUDN+Calibri"/>
                <a:cs typeface="AKWUDN+Calibri"/>
              </a:rPr>
              <a:t>already</a:t>
            </a:r>
            <a:r>
              <a:rPr sz="2050" spc="-1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5" dirty="0">
                <a:solidFill>
                  <a:srgbClr val="000000"/>
                </a:solidFill>
                <a:latin typeface="AKWUDN+Calibri"/>
                <a:cs typeface="AKWUDN+Calibri"/>
              </a:rPr>
              <a:t>employed.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16625" y="5171379"/>
            <a:ext cx="4355775" cy="6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spc="-47" dirty="0">
                <a:solidFill>
                  <a:srgbClr val="000000"/>
                </a:solidFill>
                <a:latin typeface="AKWUDN+Calibri"/>
                <a:cs typeface="AKWUDN+Calibri"/>
              </a:rPr>
              <a:t>Make</a:t>
            </a:r>
            <a:r>
              <a:rPr sz="2050" spc="-1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16" dirty="0">
                <a:solidFill>
                  <a:srgbClr val="000000"/>
                </a:solidFill>
                <a:latin typeface="AKWUDN+Calibri"/>
                <a:cs typeface="AKWUDN+Calibri"/>
              </a:rPr>
              <a:t>adjustments</a:t>
            </a:r>
            <a:r>
              <a:rPr sz="2050" spc="-11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18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  <a:r>
              <a:rPr sz="2050" spc="-1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000000"/>
                </a:solidFill>
                <a:latin typeface="AKWUDN+Calibri"/>
                <a:cs typeface="AKWUDN+Calibri"/>
              </a:rPr>
              <a:t>staff</a:t>
            </a:r>
            <a:r>
              <a:rPr sz="2050" spc="-10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64" dirty="0">
                <a:solidFill>
                  <a:srgbClr val="000000"/>
                </a:solidFill>
                <a:latin typeface="AKWUDN+Calibri"/>
                <a:cs typeface="AKWUDN+Calibri"/>
              </a:rPr>
              <a:t>for</a:t>
            </a:r>
            <a:r>
              <a:rPr sz="2050" spc="8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10" dirty="0">
                <a:solidFill>
                  <a:srgbClr val="000000"/>
                </a:solidFill>
                <a:latin typeface="AKWUDN+Calibri"/>
                <a:cs typeface="AKWUDN+Calibri"/>
              </a:rPr>
              <a:t>those</a:t>
            </a:r>
            <a:r>
              <a:rPr sz="2050" spc="-11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12" dirty="0">
                <a:solidFill>
                  <a:srgbClr val="000000"/>
                </a:solidFill>
                <a:latin typeface="AKWUDN+Calibri"/>
                <a:cs typeface="AKWUDN+Calibri"/>
              </a:rPr>
              <a:t>skills</a:t>
            </a:r>
          </a:p>
          <a:p>
            <a:pPr marL="0" marR="0">
              <a:lnSpc>
                <a:spcPts val="2179"/>
              </a:lnSpc>
              <a:spcBef>
                <a:spcPts val="0"/>
              </a:spcBef>
              <a:spcAft>
                <a:spcPts val="0"/>
              </a:spcAft>
            </a:pPr>
            <a:r>
              <a:rPr sz="2050" spc="-27" dirty="0">
                <a:solidFill>
                  <a:srgbClr val="000000"/>
                </a:solidFill>
                <a:latin typeface="AKWUDN+Calibri"/>
                <a:cs typeface="AKWUDN+Calibri"/>
              </a:rPr>
              <a:t>no</a:t>
            </a:r>
            <a:r>
              <a:rPr sz="2050" spc="-1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1" dirty="0">
                <a:solidFill>
                  <a:srgbClr val="000000"/>
                </a:solidFill>
                <a:latin typeface="AKWUDN+Calibri"/>
                <a:cs typeface="AKWUDN+Calibri"/>
              </a:rPr>
              <a:t>longer</a:t>
            </a:r>
            <a:r>
              <a:rPr sz="2050" spc="-2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4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  <a:r>
              <a:rPr sz="205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000000"/>
                </a:solidFill>
                <a:latin typeface="AKWUDN+Calibri"/>
                <a:cs typeface="AKWUDN+Calibri"/>
              </a:rPr>
              <a:t>demand.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90717" y="2832020"/>
            <a:ext cx="2010566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APPENDIX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42261" y="434906"/>
            <a:ext cx="4332267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1" dirty="0">
                <a:solidFill>
                  <a:srgbClr val="FFFFFF"/>
                </a:solidFill>
                <a:latin typeface="AQIEVW+Calibri Light"/>
                <a:cs typeface="AQIEVW+Calibri Light"/>
              </a:rPr>
              <a:t>GITHUB</a:t>
            </a:r>
            <a:r>
              <a:rPr sz="3600" spc="-55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-13" dirty="0">
                <a:solidFill>
                  <a:srgbClr val="FFFFFF"/>
                </a:solidFill>
                <a:latin typeface="AQIEVW+Calibri Light"/>
                <a:cs typeface="AQIEVW+Calibri Light"/>
              </a:rPr>
              <a:t>JOB</a:t>
            </a:r>
            <a:r>
              <a:rPr sz="3600" spc="-30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POSTINGS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5810" y="1697838"/>
            <a:ext cx="501795" cy="57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AKWUDN+Calibri"/>
                <a:cs typeface="AKWUDN+Calibri"/>
              </a:rPr>
              <a:t>C</a:t>
            </a:r>
          </a:p>
          <a:p>
            <a:pPr marL="0" marR="0">
              <a:lnSpc>
                <a:spcPts val="1739"/>
              </a:lnSpc>
              <a:spcBef>
                <a:spcPts val="761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AKWUDN+Calibri"/>
                <a:cs typeface="AKWUDN+Calibri"/>
              </a:rPr>
              <a:t>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9969" y="1707617"/>
            <a:ext cx="434796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15" dirty="0">
                <a:solidFill>
                  <a:srgbClr val="FFFFFF"/>
                </a:solidFill>
                <a:latin typeface="AKWUDN+Calibri"/>
                <a:cs typeface="AKWUDN+Calibri"/>
              </a:rPr>
              <a:t>188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34100" y="2025800"/>
            <a:ext cx="339688" cy="259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sz="1400" spc="43" dirty="0">
                <a:solidFill>
                  <a:srgbClr val="FFFFFF"/>
                </a:solidFill>
                <a:latin typeface="AKWUDN+Calibri"/>
                <a:cs typeface="AKWUDN+Calibri"/>
              </a:rPr>
              <a:t>88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63065" y="2333092"/>
            <a:ext cx="886510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4" dirty="0">
                <a:solidFill>
                  <a:srgbClr val="FFFFFF"/>
                </a:solidFill>
                <a:latin typeface="AKWUDN+Calibri"/>
                <a:cs typeface="AKWUDN+Calibri"/>
              </a:rPr>
              <a:t>JavaScript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71059" y="2342998"/>
            <a:ext cx="339540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15" dirty="0">
                <a:solidFill>
                  <a:srgbClr val="FFFFFF"/>
                </a:solidFill>
                <a:latin typeface="AKWUDN+Calibri"/>
                <a:cs typeface="AKWUDN+Calibri"/>
              </a:rPr>
              <a:t>66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710" y="2650973"/>
            <a:ext cx="674943" cy="577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4" dirty="0">
                <a:solidFill>
                  <a:srgbClr val="FFFFFF"/>
                </a:solidFill>
                <a:latin typeface="AKWUDN+Calibri"/>
                <a:cs typeface="AKWUDN+Calibri"/>
              </a:rPr>
              <a:t>Python</a:t>
            </a:r>
          </a:p>
          <a:p>
            <a:pPr marL="144525" marR="0">
              <a:lnSpc>
                <a:spcPts val="1742"/>
              </a:lnSpc>
              <a:spcBef>
                <a:spcPts val="759"/>
              </a:spcBef>
              <a:spcAft>
                <a:spcPts val="0"/>
              </a:spcAft>
            </a:pPr>
            <a:r>
              <a:rPr sz="1450" spc="-15" dirty="0">
                <a:solidFill>
                  <a:srgbClr val="FFFFFF"/>
                </a:solidFill>
                <a:latin typeface="AKWUDN+Calibri"/>
                <a:cs typeface="AKWUDN+Calibri"/>
              </a:rPr>
              <a:t>Scala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38955" y="2660752"/>
            <a:ext cx="383356" cy="57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15" dirty="0">
                <a:solidFill>
                  <a:srgbClr val="FFFFFF"/>
                </a:solidFill>
                <a:latin typeface="AKWUDN+Calibri"/>
                <a:cs typeface="AKWUDN+Calibri"/>
              </a:rPr>
              <a:t>48</a:t>
            </a:r>
          </a:p>
          <a:p>
            <a:pPr marL="0" marR="0">
              <a:lnSpc>
                <a:spcPts val="1739"/>
              </a:lnSpc>
              <a:spcBef>
                <a:spcPts val="761"/>
              </a:spcBef>
              <a:spcAft>
                <a:spcPts val="0"/>
              </a:spcAft>
            </a:pPr>
            <a:r>
              <a:rPr sz="1400" spc="43" dirty="0">
                <a:solidFill>
                  <a:srgbClr val="FFFFFF"/>
                </a:solidFill>
                <a:latin typeface="AKWUDN+Calibri"/>
                <a:cs typeface="AKWUDN+Calibri"/>
              </a:rPr>
              <a:t>47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00021" y="3286227"/>
            <a:ext cx="339357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FFFFFF"/>
                </a:solidFill>
                <a:latin typeface="AKWUDN+Calibri"/>
                <a:cs typeface="AKWUDN+Calibri"/>
              </a:rPr>
              <a:t>C#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13151" y="3296006"/>
            <a:ext cx="383355" cy="57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4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15" dirty="0">
                <a:solidFill>
                  <a:srgbClr val="FFFFFF"/>
                </a:solidFill>
                <a:latin typeface="AKWUDN+Calibri"/>
                <a:cs typeface="AKWUDN+Calibri"/>
              </a:rPr>
              <a:t>20</a:t>
            </a:r>
          </a:p>
          <a:p>
            <a:pPr marL="0" marR="0">
              <a:lnSpc>
                <a:spcPts val="1742"/>
              </a:lnSpc>
              <a:spcBef>
                <a:spcPts val="760"/>
              </a:spcBef>
              <a:spcAft>
                <a:spcPts val="0"/>
              </a:spcAft>
            </a:pPr>
            <a:r>
              <a:rPr sz="1450" spc="15" dirty="0">
                <a:solidFill>
                  <a:srgbClr val="FFFFFF"/>
                </a:solidFill>
                <a:latin typeface="AKWUDN+Calibri"/>
                <a:cs typeface="AKWUDN+Calibri"/>
              </a:rPr>
              <a:t>19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11375" y="3603981"/>
            <a:ext cx="429650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5" dirty="0">
                <a:solidFill>
                  <a:srgbClr val="FFFFFF"/>
                </a:solidFill>
                <a:latin typeface="AKWUDN+Calibri"/>
                <a:cs typeface="AKWUDN+Calibri"/>
              </a:rPr>
              <a:t>C++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57909" y="3921862"/>
            <a:ext cx="993533" cy="894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9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4" dirty="0">
                <a:solidFill>
                  <a:srgbClr val="FFFFFF"/>
                </a:solidFill>
                <a:latin typeface="AKWUDN+Calibri"/>
                <a:cs typeface="AKWUDN+Calibri"/>
              </a:rPr>
              <a:t>SQL</a:t>
            </a:r>
            <a:r>
              <a:rPr sz="14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450" spc="-24" dirty="0">
                <a:solidFill>
                  <a:srgbClr val="FFFFFF"/>
                </a:solidFill>
                <a:latin typeface="AKWUDN+Calibri"/>
                <a:cs typeface="AKWUDN+Calibri"/>
              </a:rPr>
              <a:t>Server</a:t>
            </a:r>
          </a:p>
          <a:p>
            <a:pPr marL="0" marR="0">
              <a:lnSpc>
                <a:spcPts val="1742"/>
              </a:lnSpc>
              <a:spcBef>
                <a:spcPts val="757"/>
              </a:spcBef>
              <a:spcAft>
                <a:spcPts val="0"/>
              </a:spcAft>
            </a:pPr>
            <a:r>
              <a:rPr sz="1450" spc="-22" dirty="0">
                <a:solidFill>
                  <a:srgbClr val="FFFFFF"/>
                </a:solidFill>
                <a:latin typeface="AKWUDN+Calibri"/>
                <a:cs typeface="AKWUDN+Calibri"/>
              </a:rPr>
              <a:t>PostgreSQL</a:t>
            </a:r>
          </a:p>
          <a:p>
            <a:pPr marL="355981" marR="0">
              <a:lnSpc>
                <a:spcPts val="1742"/>
              </a:lnSpc>
              <a:spcBef>
                <a:spcPts val="759"/>
              </a:spcBef>
              <a:spcAft>
                <a:spcPts val="0"/>
              </a:spcAft>
            </a:pPr>
            <a:r>
              <a:rPr sz="1450" spc="-22" dirty="0">
                <a:solidFill>
                  <a:srgbClr val="FFFFFF"/>
                </a:solidFill>
                <a:latin typeface="AKWUDN+Calibri"/>
                <a:cs typeface="AKWUDN+Calibri"/>
              </a:rPr>
              <a:t>Oracle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62885" y="3931641"/>
            <a:ext cx="471049" cy="57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191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18" dirty="0">
                <a:solidFill>
                  <a:srgbClr val="FFFFFF"/>
                </a:solidFill>
                <a:latin typeface="AKWUDN+Calibri"/>
                <a:cs typeface="AKWUDN+Calibri"/>
              </a:rPr>
              <a:t>14</a:t>
            </a:r>
          </a:p>
          <a:p>
            <a:pPr marL="0" marR="0">
              <a:lnSpc>
                <a:spcPts val="1742"/>
              </a:lnSpc>
              <a:spcBef>
                <a:spcPts val="757"/>
              </a:spcBef>
              <a:spcAft>
                <a:spcPts val="0"/>
              </a:spcAft>
            </a:pPr>
            <a:r>
              <a:rPr sz="1450" spc="15" dirty="0">
                <a:solidFill>
                  <a:srgbClr val="FFFFFF"/>
                </a:solidFill>
                <a:latin typeface="AKWUDN+Calibri"/>
                <a:cs typeface="AKWUDN+Calibri"/>
              </a:rPr>
              <a:t>11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67965" y="4567023"/>
            <a:ext cx="244285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AKWUDN+Calibri"/>
                <a:cs typeface="AKWUDN+Calibri"/>
              </a:rPr>
              <a:t>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70965" y="4874998"/>
            <a:ext cx="1170137" cy="57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179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6" dirty="0">
                <a:solidFill>
                  <a:srgbClr val="FFFFFF"/>
                </a:solidFill>
                <a:latin typeface="AKWUDN+Calibri"/>
                <a:cs typeface="AKWUDN+Calibri"/>
              </a:rPr>
              <a:t>MongoDB</a:t>
            </a:r>
          </a:p>
          <a:p>
            <a:pPr marL="0" marR="0">
              <a:lnSpc>
                <a:spcPts val="1739"/>
              </a:lnSpc>
              <a:spcBef>
                <a:spcPts val="761"/>
              </a:spcBef>
              <a:spcAft>
                <a:spcPts val="0"/>
              </a:spcAft>
            </a:pPr>
            <a:r>
              <a:rPr sz="1400" spc="10" dirty="0">
                <a:solidFill>
                  <a:srgbClr val="FFFFFF"/>
                </a:solidFill>
                <a:latin typeface="AKWUDN+Calibri"/>
                <a:cs typeface="AKWUDN+Calibri"/>
              </a:rPr>
              <a:t>MySQL</a:t>
            </a:r>
            <a:r>
              <a:rPr sz="1400" spc="-1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AKWUDN+Calibri"/>
                <a:cs typeface="AKWUDN+Calibri"/>
              </a:rPr>
              <a:t>Server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80335" y="4884903"/>
            <a:ext cx="244285" cy="57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AKWUDN+Calibri"/>
                <a:cs typeface="AKWUDN+Calibri"/>
              </a:rPr>
              <a:t>7</a:t>
            </a:r>
          </a:p>
          <a:p>
            <a:pPr marL="0" marR="0">
              <a:lnSpc>
                <a:spcPts val="1742"/>
              </a:lnSpc>
              <a:spcBef>
                <a:spcPts val="757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AKWUDN+Calibri"/>
                <a:cs typeface="AKWUDN+Calibri"/>
              </a:rPr>
              <a:t>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03551" y="5583023"/>
            <a:ext cx="244285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D9D9D9"/>
                </a:solidFill>
                <a:latin typeface="AKWUDN+Calibri"/>
                <a:cs typeface="AKWUDN+Calibri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334003" y="5583023"/>
            <a:ext cx="336171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60" dirty="0">
                <a:solidFill>
                  <a:srgbClr val="D9D9D9"/>
                </a:solidFill>
                <a:latin typeface="AKWUDN+Calibri"/>
                <a:cs typeface="AKWUDN+Calibri"/>
              </a:rPr>
              <a:t>20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09796" y="5583023"/>
            <a:ext cx="336171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57" dirty="0">
                <a:solidFill>
                  <a:srgbClr val="D9D9D9"/>
                </a:solidFill>
                <a:latin typeface="AKWUDN+Calibri"/>
                <a:cs typeface="AKWUDN+Calibri"/>
              </a:rPr>
              <a:t>40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085334" y="5583023"/>
            <a:ext cx="336171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57" dirty="0">
                <a:solidFill>
                  <a:srgbClr val="D9D9D9"/>
                </a:solidFill>
                <a:latin typeface="AKWUDN+Calibri"/>
                <a:cs typeface="AKWUDN+Calibri"/>
              </a:rPr>
              <a:t>60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61380" y="5583023"/>
            <a:ext cx="336171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60" dirty="0">
                <a:solidFill>
                  <a:srgbClr val="D9D9D9"/>
                </a:solidFill>
                <a:latin typeface="AKWUDN+Calibri"/>
                <a:cs typeface="AKWUDN+Calibri"/>
              </a:rPr>
              <a:t>80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91960" y="5583023"/>
            <a:ext cx="428056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D9D9D9"/>
                </a:solidFill>
                <a:latin typeface="AKWUDN+Calibri"/>
                <a:cs typeface="AKWUDN+Calibri"/>
              </a:rPr>
              <a:t>100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667625" y="5583023"/>
            <a:ext cx="428056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D9D9D9"/>
                </a:solidFill>
                <a:latin typeface="AKWUDN+Calibri"/>
                <a:cs typeface="AKWUDN+Calibri"/>
              </a:rPr>
              <a:t>120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543290" y="5583023"/>
            <a:ext cx="428056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D9D9D9"/>
                </a:solidFill>
                <a:latin typeface="AKWUDN+Calibri"/>
                <a:cs typeface="AKWUDN+Calibri"/>
              </a:rPr>
              <a:t>140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418955" y="5583023"/>
            <a:ext cx="428056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D9D9D9"/>
                </a:solidFill>
                <a:latin typeface="AKWUDN+Calibri"/>
                <a:cs typeface="AKWUDN+Calibri"/>
              </a:rPr>
              <a:t>160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0294620" y="5583023"/>
            <a:ext cx="428056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3" dirty="0">
                <a:solidFill>
                  <a:srgbClr val="D9D9D9"/>
                </a:solidFill>
                <a:latin typeface="AKWUDN+Calibri"/>
                <a:cs typeface="AKWUDN+Calibri"/>
              </a:rPr>
              <a:t>180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170285" y="5583023"/>
            <a:ext cx="428056" cy="259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2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2" dirty="0">
                <a:solidFill>
                  <a:srgbClr val="D9D9D9"/>
                </a:solidFill>
                <a:latin typeface="AKWUDN+Calibri"/>
                <a:cs typeface="AKWUDN+Calibri"/>
              </a:rPr>
              <a:t>200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208395" y="5845703"/>
            <a:ext cx="1581174" cy="189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0"/>
              </a:lnSpc>
              <a:spcBef>
                <a:spcPts val="0"/>
              </a:spcBef>
              <a:spcAft>
                <a:spcPts val="0"/>
              </a:spcAft>
            </a:pPr>
            <a:r>
              <a:rPr sz="950" b="1" dirty="0">
                <a:solidFill>
                  <a:srgbClr val="FFFFFF"/>
                </a:solidFill>
                <a:latin typeface="HNJWEF+Calibri Bold"/>
                <a:cs typeface="HNJWEF+Calibri Bold"/>
              </a:rPr>
              <a:t>NUMBER</a:t>
            </a:r>
            <a:r>
              <a:rPr sz="950" b="1" spc="224" dirty="0">
                <a:solidFill>
                  <a:srgbClr val="FFFFFF"/>
                </a:solidFill>
                <a:latin typeface="HNJWEF+Calibri Bold"/>
                <a:cs typeface="HNJWEF+Calibri Bold"/>
              </a:rPr>
              <a:t> </a:t>
            </a:r>
            <a:r>
              <a:rPr sz="950" b="1" spc="31" dirty="0">
                <a:solidFill>
                  <a:srgbClr val="FFFFFF"/>
                </a:solidFill>
                <a:latin typeface="HNJWEF+Calibri Bold"/>
                <a:cs typeface="HNJWEF+Calibri Bold"/>
              </a:rPr>
              <a:t>OF</a:t>
            </a:r>
            <a:r>
              <a:rPr sz="950" b="1" dirty="0">
                <a:solidFill>
                  <a:srgbClr val="FFFFFF"/>
                </a:solidFill>
                <a:latin typeface="HNJWEF+Calibri Bold"/>
                <a:cs typeface="HNJWEF+Calibri Bold"/>
              </a:rPr>
              <a:t> JOB</a:t>
            </a:r>
            <a:r>
              <a:rPr sz="950" b="1" spc="68" dirty="0">
                <a:solidFill>
                  <a:srgbClr val="FFFFFF"/>
                </a:solidFill>
                <a:latin typeface="HNJWEF+Calibri Bold"/>
                <a:cs typeface="HNJWEF+Calibri Bold"/>
              </a:rPr>
              <a:t> </a:t>
            </a:r>
            <a:r>
              <a:rPr sz="950" b="1" dirty="0">
                <a:solidFill>
                  <a:srgbClr val="FFFFFF"/>
                </a:solidFill>
                <a:latin typeface="HNJWEF+Calibri Bold"/>
                <a:cs typeface="HNJWEF+Calibri Bold"/>
              </a:rPr>
              <a:t>POSTINGS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7408" y="1229701"/>
            <a:ext cx="1786765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7706" y="1234655"/>
            <a:ext cx="2633797" cy="843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200" spc="9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9" dirty="0">
                <a:solidFill>
                  <a:srgbClr val="FFFFFF"/>
                </a:solidFill>
                <a:latin typeface="AKWUDN+Calibri"/>
                <a:cs typeface="AKWUDN+Calibri"/>
              </a:rPr>
              <a:t>Executive</a:t>
            </a:r>
            <a:r>
              <a:rPr sz="2200" spc="8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200" spc="-23" dirty="0">
                <a:solidFill>
                  <a:srgbClr val="FFFFFF"/>
                </a:solidFill>
                <a:latin typeface="AKWUDN+Calibri"/>
                <a:cs typeface="AKWUDN+Calibri"/>
              </a:rPr>
              <a:t>Summary</a:t>
            </a:r>
          </a:p>
          <a:p>
            <a:pPr marL="0" marR="0">
              <a:lnSpc>
                <a:spcPts val="2658"/>
              </a:lnSpc>
              <a:spcBef>
                <a:spcPts val="971"/>
              </a:spcBef>
              <a:spcAft>
                <a:spcPts val="0"/>
              </a:spcAft>
            </a:pPr>
            <a:r>
              <a:rPr sz="220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200" spc="9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KWUDN+Calibri"/>
                <a:cs typeface="AKWUDN+Calibri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7706" y="2169375"/>
            <a:ext cx="1946588" cy="375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200" spc="9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KWUDN+Calibri"/>
                <a:cs typeface="AKWUDN+Calibri"/>
              </a:rPr>
              <a:t>Methodology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7706" y="2627210"/>
            <a:ext cx="1233517" cy="375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200" spc="9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3" dirty="0">
                <a:solidFill>
                  <a:srgbClr val="FFFFFF"/>
                </a:solidFill>
                <a:latin typeface="AKWUDN+Calibri"/>
                <a:cs typeface="AKWUDN+Calibri"/>
              </a:rPr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25160" y="3092291"/>
            <a:ext cx="2433752" cy="71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1800" spc="11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2" dirty="0">
                <a:solidFill>
                  <a:srgbClr val="FFFFFF"/>
                </a:solidFill>
                <a:latin typeface="AKWUDN+Calibri"/>
                <a:cs typeface="AKWUDN+Calibri"/>
              </a:rPr>
              <a:t>Visualization</a:t>
            </a:r>
            <a:r>
              <a:rPr sz="1800" spc="-14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FRCGCI+Calibri"/>
                <a:cs typeface="FRCGCI+Calibri"/>
              </a:rPr>
              <a:t>–</a:t>
            </a:r>
            <a:r>
              <a:rPr sz="1800" spc="-28" dirty="0">
                <a:solidFill>
                  <a:srgbClr val="FFFFFF"/>
                </a:solidFill>
                <a:latin typeface="FRCGCI+Calibri"/>
                <a:cs typeface="FRCGCI+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KWUDN+Calibri"/>
                <a:cs typeface="AKWUDN+Calibri"/>
              </a:rPr>
              <a:t>Charts</a:t>
            </a:r>
          </a:p>
          <a:p>
            <a:pPr marL="0" marR="0">
              <a:lnSpc>
                <a:spcPts val="2200"/>
              </a:lnSpc>
              <a:spcBef>
                <a:spcPts val="952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1800" spc="11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4" dirty="0">
                <a:solidFill>
                  <a:srgbClr val="FFFFFF"/>
                </a:solidFill>
                <a:latin typeface="AKWUDN+Calibri"/>
                <a:cs typeface="AKWUDN+Calibri"/>
              </a:rPr>
              <a:t>Dashboard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67706" y="3895384"/>
            <a:ext cx="1604947" cy="376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1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200" spc="9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7" dirty="0">
                <a:solidFill>
                  <a:srgbClr val="FFFFFF"/>
                </a:solidFill>
                <a:latin typeface="AKWUDN+Calibri"/>
                <a:cs typeface="AKWUDN+Calibri"/>
              </a:rPr>
              <a:t>Discussion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25160" y="4351116"/>
            <a:ext cx="2620826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1800" spc="11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8" dirty="0">
                <a:solidFill>
                  <a:srgbClr val="FFFFFF"/>
                </a:solidFill>
                <a:latin typeface="AKWUDN+Calibri"/>
                <a:cs typeface="AKWUDN+Calibri"/>
              </a:rPr>
              <a:t>Findings</a:t>
            </a:r>
            <a:r>
              <a:rPr sz="1800" spc="-15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AKWUDN+Calibri"/>
                <a:cs typeface="AKWUDN+Calibri"/>
              </a:rPr>
              <a:t>&amp;</a:t>
            </a:r>
            <a:r>
              <a:rPr sz="1800" spc="1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spc="17" dirty="0">
                <a:solidFill>
                  <a:srgbClr val="FFFFFF"/>
                </a:solidFill>
                <a:latin typeface="AKWUDN+Calibri"/>
                <a:cs typeface="AKWUDN+Calibri"/>
              </a:rPr>
              <a:t>Implications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67706" y="4763731"/>
            <a:ext cx="1652555" cy="833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8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200" spc="9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1" dirty="0">
                <a:solidFill>
                  <a:srgbClr val="FFFFFF"/>
                </a:solidFill>
                <a:latin typeface="AKWUDN+Calibri"/>
                <a:cs typeface="AKWUDN+Calibri"/>
              </a:rPr>
              <a:t>Conclusion</a:t>
            </a:r>
          </a:p>
          <a:p>
            <a:pPr marL="0" marR="0">
              <a:lnSpc>
                <a:spcPts val="2658"/>
              </a:lnSpc>
              <a:spcBef>
                <a:spcPts val="946"/>
              </a:spcBef>
              <a:spcAft>
                <a:spcPts val="0"/>
              </a:spcAft>
            </a:pPr>
            <a:r>
              <a:rPr sz="220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200" spc="9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9" dirty="0">
                <a:solidFill>
                  <a:srgbClr val="FFFFFF"/>
                </a:solidFill>
                <a:latin typeface="AKWUDN+Calibri"/>
                <a:cs typeface="AKWUDN+Calibri"/>
              </a:rPr>
              <a:t>Appendix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D27860C-A0EE-43A7-AC00-B6A0DE86C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75" y="0"/>
            <a:ext cx="12257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59457" y="514564"/>
            <a:ext cx="2362898" cy="63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86"/>
              </a:lnSpc>
              <a:spcBef>
                <a:spcPts val="0"/>
              </a:spcBef>
              <a:spcAft>
                <a:spcPts val="0"/>
              </a:spcAft>
            </a:pPr>
            <a:r>
              <a:rPr sz="3600" spc="17" dirty="0">
                <a:solidFill>
                  <a:srgbClr val="FFFFFF"/>
                </a:solidFill>
                <a:latin typeface="FPSTCS+IBM Plex Mono SemiBold"/>
                <a:cs typeface="FPSTCS+IBM Plex Mono SemiBold"/>
              </a:rPr>
              <a:t>RESOURCE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6817" y="1799177"/>
            <a:ext cx="9468179" cy="317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spc="-12" dirty="0">
                <a:solidFill>
                  <a:srgbClr val="FFFFFF"/>
                </a:solidFill>
                <a:latin typeface="NEATBJ+Calibri Italic"/>
                <a:cs typeface="NEATBJ+Calibri Ital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</a:t>
            </a:r>
            <a:r>
              <a:rPr sz="1800" i="1" spc="910" dirty="0">
                <a:solidFill>
                  <a:srgbClr val="FFFFFF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i="1" u="sng" dirty="0">
                <a:solidFill>
                  <a:srgbClr val="C573D2"/>
                </a:solidFill>
                <a:latin typeface="NEATBJ+Calibri Italic"/>
                <a:cs typeface="NEATBJ+Calibri Ital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https://stackoverflow.blog/2019/04/09/the-2019-stack-overflow-developer-survey-results-are-in/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6817" y="2609691"/>
            <a:ext cx="9641711" cy="10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spc="-12" dirty="0">
                <a:solidFill>
                  <a:srgbClr val="FFFFFF"/>
                </a:solidFill>
                <a:latin typeface="NEATBJ+Calibri Italic"/>
                <a:cs typeface="NEATBJ+Calibri Ital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</a:t>
            </a:r>
            <a:r>
              <a:rPr sz="1800" i="1" spc="910" dirty="0">
                <a:solidFill>
                  <a:srgbClr val="FFFFFF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i="1" u="sng" spc="-12" dirty="0">
                <a:solidFill>
                  <a:srgbClr val="C573D2"/>
                </a:solidFill>
                <a:latin typeface="NEATBJ+Calibri Italic"/>
                <a:cs typeface="NEATBJ+Calibri Ital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m5_survey_data_demographics.csv</a:t>
            </a:r>
            <a:r>
              <a:rPr sz="1800" i="1" spc="283" dirty="0">
                <a:solidFill>
                  <a:srgbClr val="C573D2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i="1" spc="283" dirty="0">
                <a:solidFill>
                  <a:srgbClr val="C573D2"/>
                </a:solidFill>
                <a:latin typeface="Times New Roman"/>
                <a:cs typeface="Times New Roman"/>
              </a:rPr>
              <a:t> </a:t>
            </a:r>
            <a:r>
              <a:rPr sz="1800" i="1" spc="-26" dirty="0">
                <a:solidFill>
                  <a:srgbClr val="FFFFFF"/>
                </a:solidFill>
                <a:latin typeface="NEATBJ+Calibri Italic"/>
                <a:cs typeface="NEATBJ+Calibri Italic"/>
              </a:rPr>
              <a:t>and</a:t>
            </a:r>
            <a:r>
              <a:rPr lang="en-US" i="1" spc="78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800" i="1" u="sng" spc="-10" dirty="0">
                <a:solidFill>
                  <a:srgbClr val="C573D2"/>
                </a:solidFill>
                <a:latin typeface="NEATBJ+Calibri Italic"/>
                <a:cs typeface="NEATBJ+Calibri Ital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m5_survey_data_technologies_normalised.csv</a:t>
            </a:r>
          </a:p>
          <a:p>
            <a:pPr marL="0" marR="0">
              <a:lnSpc>
                <a:spcPts val="2200"/>
              </a:lnSpc>
              <a:spcBef>
                <a:spcPts val="4107"/>
              </a:spcBef>
              <a:spcAft>
                <a:spcPts val="0"/>
              </a:spcAft>
            </a:pPr>
            <a:r>
              <a:rPr sz="1800" i="1" spc="-12" dirty="0">
                <a:solidFill>
                  <a:srgbClr val="FFFFFF"/>
                </a:solidFill>
                <a:latin typeface="NEATBJ+Calibri Italic"/>
                <a:cs typeface="NEATBJ+Calibri Ital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</a:t>
            </a:r>
            <a:r>
              <a:rPr sz="1800" i="1" spc="910" dirty="0">
                <a:solidFill>
                  <a:srgbClr val="FFFFFF"/>
                </a:solidFill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i="1" u="sng" spc="-15" dirty="0">
                <a:solidFill>
                  <a:srgbClr val="C573D2"/>
                </a:solidFill>
                <a:latin typeface="NEATBJ+Calibri Italic"/>
                <a:cs typeface="NEATBJ+Calibri Ital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https://jobs.github.com/api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6817" y="4212178"/>
            <a:ext cx="2661502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spc="-12" dirty="0">
                <a:solidFill>
                  <a:srgbClr val="FFFFFF"/>
                </a:solidFill>
                <a:latin typeface="NEATBJ+Calibri Italic"/>
                <a:cs typeface="NEATBJ+Calibri Italic"/>
              </a:rPr>
              <a:t>4.</a:t>
            </a:r>
            <a:r>
              <a:rPr sz="1800" i="1" spc="9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i="1" spc="-13" dirty="0">
                <a:solidFill>
                  <a:srgbClr val="FFFFFF"/>
                </a:solidFill>
                <a:latin typeface="NEATBJ+Calibri Italic"/>
                <a:cs typeface="NEATBJ+Calibri Italic"/>
              </a:rPr>
              <a:t>github-job-postings.xlsx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06817" y="5023072"/>
            <a:ext cx="8344197" cy="584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i="1" spc="-12" dirty="0">
                <a:solidFill>
                  <a:srgbClr val="FFFFFF"/>
                </a:solidFill>
                <a:latin typeface="NEATBJ+Calibri Italic"/>
                <a:cs typeface="NEATBJ+Calibri Ital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</a:t>
            </a:r>
            <a:r>
              <a:rPr sz="1800" i="1" spc="910" dirty="0">
                <a:solidFill>
                  <a:srgbClr val="FFFFFF"/>
                </a:solidFill>
                <a:latin typeface="Times New Roman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i="1" u="sng" dirty="0">
                <a:solidFill>
                  <a:srgbClr val="C573D2"/>
                </a:solidFill>
                <a:latin typeface="NEATBJ+Calibri Italic"/>
                <a:cs typeface="NEATBJ+Calibri Ital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https://cf-courses-data.s3.us.cloud-object-storage.appdomain.cloud/IBM-DA0321EN</a:t>
            </a:r>
            <a:r>
              <a:rPr sz="1800" i="1" dirty="0">
                <a:solidFill>
                  <a:srgbClr val="C573D2"/>
                </a:solidFill>
                <a:latin typeface="NEATBJ+Calibri Italic"/>
                <a:cs typeface="NEATBJ+Calibri Ital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</a:p>
          <a:p>
            <a:pPr marL="343217" marR="0">
              <a:lnSpc>
                <a:spcPts val="2102"/>
              </a:lnSpc>
              <a:spcBef>
                <a:spcPts val="0"/>
              </a:spcBef>
              <a:spcAft>
                <a:spcPts val="0"/>
              </a:spcAft>
            </a:pPr>
            <a:r>
              <a:rPr sz="1800" i="1" u="sng" dirty="0">
                <a:solidFill>
                  <a:srgbClr val="C573D2"/>
                </a:solidFill>
                <a:latin typeface="NEATBJ+Calibri Italic"/>
                <a:cs typeface="NEATBJ+Calibri Ital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SkillsNetwork/labs/datasets/Programming_Languages.html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41453" y="476672"/>
            <a:ext cx="5109094" cy="569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86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FPSTCS+IBM Plex Mono SemiBold"/>
                <a:cs typeface="FPSTCS+IBM Plex Mono SemiBold"/>
              </a:rPr>
              <a:t>ADDITIONAL</a:t>
            </a:r>
            <a:r>
              <a:rPr lang="en-US" sz="3600" spc="1285" dirty="0">
                <a:solidFill>
                  <a:srgbClr val="FFFFFF"/>
                </a:solidFill>
                <a:latin typeface="FPSTCS+IBM Plex Mono SemiBold"/>
                <a:cs typeface="FPSTCS+IBM Plex Mono SemiBold"/>
              </a:rPr>
              <a:t> </a:t>
            </a:r>
            <a:r>
              <a:rPr sz="3600" dirty="0">
                <a:solidFill>
                  <a:srgbClr val="FFFFFF"/>
                </a:solidFill>
                <a:latin typeface="FPSTCS+IBM Plex Mono SemiBold"/>
                <a:cs typeface="FPSTCS+IBM Plex Mono SemiBold"/>
              </a:rPr>
              <a:t>VISUALS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32104" y="2636912"/>
            <a:ext cx="3744601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10" dirty="0">
                <a:solidFill>
                  <a:srgbClr val="FFFFFF"/>
                </a:solidFill>
                <a:latin typeface="AKWUDN+Calibri"/>
                <a:cs typeface="AKWUDN+Calibri"/>
              </a:rPr>
              <a:t>Box</a:t>
            </a:r>
            <a:r>
              <a:rPr sz="1800" spc="-7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KWUDN+Calibri"/>
                <a:cs typeface="AKWUDN+Calibri"/>
              </a:rPr>
              <a:t>Plot</a:t>
            </a:r>
            <a:r>
              <a:rPr sz="1800" spc="-4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spc="24" dirty="0">
                <a:solidFill>
                  <a:srgbClr val="FFFFFF"/>
                </a:solidFill>
                <a:latin typeface="AKWUDN+Calibri"/>
                <a:cs typeface="AKWUDN+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AKWUDN+Calibri"/>
                <a:cs typeface="AKWUDN+Calibri"/>
              </a:rPr>
              <a:t> Age</a:t>
            </a:r>
            <a:r>
              <a:rPr sz="1800" spc="-2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spc="24" dirty="0">
                <a:solidFill>
                  <a:srgbClr val="FFFFFF"/>
                </a:solidFill>
                <a:latin typeface="AKWUDN+Calibri"/>
                <a:cs typeface="AKWUDN+Calibri"/>
              </a:rPr>
              <a:t>of</a:t>
            </a:r>
            <a:r>
              <a:rPr sz="1800" spc="-8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AKWUDN+Calibri"/>
                <a:cs typeface="AKWUDN+Calibri"/>
              </a:rPr>
              <a:t>Survey</a:t>
            </a:r>
            <a:r>
              <a:rPr sz="1800" spc="-2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spc="11" dirty="0">
                <a:solidFill>
                  <a:srgbClr val="FFFFFF"/>
                </a:solidFill>
                <a:latin typeface="AKWUDN+Calibri"/>
                <a:cs typeface="AKWUDN+Calibri"/>
              </a:rPr>
              <a:t>Respondents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2311" y="1053395"/>
            <a:ext cx="4271193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EXECUTIVE</a:t>
            </a:r>
            <a:r>
              <a:rPr sz="3600" spc="-34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14" dirty="0">
                <a:solidFill>
                  <a:srgbClr val="FFFFFF"/>
                </a:solidFill>
                <a:latin typeface="AQIEVW+Calibri Light"/>
                <a:cs typeface="AQIEVW+Calibri Light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3504" y="1530669"/>
            <a:ext cx="5891474" cy="352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050" spc="10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Relevant</a:t>
            </a:r>
            <a:r>
              <a:rPr sz="2050" spc="-77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4" dirty="0">
                <a:solidFill>
                  <a:srgbClr val="FFFFFF"/>
                </a:solidFill>
                <a:latin typeface="AKWUDN+Calibri"/>
                <a:cs typeface="AKWUDN+Calibri"/>
              </a:rPr>
              <a:t>skills</a:t>
            </a:r>
            <a:r>
              <a:rPr sz="2050" spc="2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5" dirty="0">
                <a:solidFill>
                  <a:srgbClr val="FFFFFF"/>
                </a:solidFill>
                <a:latin typeface="AKWUDN+Calibri"/>
                <a:cs typeface="AKWUDN+Calibri"/>
              </a:rPr>
              <a:t>required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in</a:t>
            </a:r>
            <a:r>
              <a:rPr sz="2050" spc="5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9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2050" spc="-3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8" dirty="0">
                <a:solidFill>
                  <a:srgbClr val="FFFFFF"/>
                </a:solidFill>
                <a:latin typeface="AKWUDN+Calibri"/>
                <a:cs typeface="AKWUDN+Calibri"/>
              </a:rPr>
              <a:t>field</a:t>
            </a:r>
            <a:r>
              <a:rPr sz="2050" spc="6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1" dirty="0">
                <a:solidFill>
                  <a:srgbClr val="FFFFFF"/>
                </a:solidFill>
                <a:latin typeface="AKWUDN+Calibri"/>
                <a:cs typeface="AKWUDN+Calibri"/>
              </a:rPr>
              <a:t>of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 IT</a:t>
            </a:r>
            <a:r>
              <a:rPr sz="2050" spc="-4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9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AKWUDN+Calibri"/>
                <a:cs typeface="AKWUDN+Calibri"/>
              </a:rPr>
              <a:t>business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99635" y="1835724"/>
            <a:ext cx="4552561" cy="352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consulting</a:t>
            </a:r>
            <a:r>
              <a:rPr sz="2050" spc="-5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are</a:t>
            </a:r>
            <a:r>
              <a:rPr sz="2050" spc="4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6" dirty="0">
                <a:solidFill>
                  <a:srgbClr val="FFFFFF"/>
                </a:solidFill>
                <a:latin typeface="AKWUDN+Calibri"/>
                <a:cs typeface="AKWUDN+Calibri"/>
              </a:rPr>
              <a:t>ever-changing</a:t>
            </a:r>
            <a:r>
              <a:rPr sz="2050" spc="2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 evolving.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3504" y="2703769"/>
            <a:ext cx="7075728" cy="352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050" spc="10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It</a:t>
            </a:r>
            <a:r>
              <a:rPr sz="2050" spc="-3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is</a:t>
            </a:r>
            <a:r>
              <a:rPr sz="2050" spc="-47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9" dirty="0">
                <a:solidFill>
                  <a:srgbClr val="FFFFFF"/>
                </a:solidFill>
                <a:latin typeface="AKWUDN+Calibri"/>
                <a:cs typeface="AKWUDN+Calibri"/>
              </a:rPr>
              <a:t>important</a:t>
            </a:r>
            <a:r>
              <a:rPr sz="2050" spc="-8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  <a:r>
              <a:rPr sz="2050" spc="-4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KWUDN+Calibri"/>
                <a:cs typeface="AKWUDN+Calibri"/>
              </a:rPr>
              <a:t>identify</a:t>
            </a:r>
            <a:r>
              <a:rPr sz="2050" spc="57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6" dirty="0">
                <a:solidFill>
                  <a:srgbClr val="FFFFFF"/>
                </a:solidFill>
                <a:latin typeface="AKWUDN+Calibri"/>
                <a:cs typeface="AKWUDN+Calibri"/>
              </a:rPr>
              <a:t>future</a:t>
            </a:r>
            <a:r>
              <a:rPr sz="2050" spc="-3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3" dirty="0">
                <a:solidFill>
                  <a:srgbClr val="FFFFFF"/>
                </a:solidFill>
                <a:latin typeface="AKWUDN+Calibri"/>
                <a:cs typeface="AKWUDN+Calibri"/>
              </a:rPr>
              <a:t>skill</a:t>
            </a:r>
            <a:r>
              <a:rPr sz="2050" spc="5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8" dirty="0">
                <a:solidFill>
                  <a:srgbClr val="FFFFFF"/>
                </a:solidFill>
                <a:latin typeface="AKWUDN+Calibri"/>
                <a:cs typeface="AKWUDN+Calibri"/>
              </a:rPr>
              <a:t>requirements</a:t>
            </a:r>
            <a:r>
              <a:rPr sz="2050" spc="-4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AKWUDN+Calibri"/>
                <a:cs typeface="AKWUDN+Calibri"/>
              </a:rPr>
              <a:t>trends</a:t>
            </a:r>
            <a:r>
              <a:rPr sz="2050" spc="8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99635" y="3008950"/>
            <a:ext cx="6650871" cy="352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spc="-65" dirty="0">
                <a:solidFill>
                  <a:srgbClr val="FFFFFF"/>
                </a:solidFill>
                <a:latin typeface="AKWUDN+Calibri"/>
                <a:cs typeface="AKWUDN+Calibri"/>
              </a:rPr>
              <a:t>keep</a:t>
            </a:r>
            <a:r>
              <a:rPr sz="2050" spc="9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KWUDN+Calibri"/>
                <a:cs typeface="AKWUDN+Calibri"/>
              </a:rPr>
              <a:t>pace</a:t>
            </a:r>
            <a:r>
              <a:rPr sz="2050" spc="-3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with</a:t>
            </a:r>
            <a:r>
              <a:rPr sz="2050" spc="5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changing</a:t>
            </a:r>
            <a:r>
              <a:rPr sz="2050" spc="-6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6" dirty="0">
                <a:solidFill>
                  <a:srgbClr val="FFFFFF"/>
                </a:solidFill>
                <a:latin typeface="AKWUDN+Calibri"/>
                <a:cs typeface="AKWUDN+Calibri"/>
              </a:rPr>
              <a:t>technologies</a:t>
            </a:r>
            <a:r>
              <a:rPr sz="2050" spc="3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remain</a:t>
            </a:r>
            <a:r>
              <a:rPr sz="2050" spc="-6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4" dirty="0">
                <a:solidFill>
                  <a:srgbClr val="FFFFFF"/>
                </a:solidFill>
                <a:latin typeface="AKWUDN+Calibri"/>
                <a:cs typeface="AKWUDN+Calibri"/>
              </a:rPr>
              <a:t>competitive.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13504" y="3867470"/>
            <a:ext cx="5930358" cy="96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050" spc="10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spc="-24" dirty="0">
                <a:solidFill>
                  <a:srgbClr val="FFFFFF"/>
                </a:solidFill>
                <a:latin typeface="AKWUDN+Calibri"/>
                <a:cs typeface="AKWUDN+Calibri"/>
              </a:rPr>
              <a:t>This</a:t>
            </a:r>
            <a:r>
              <a:rPr sz="2050" spc="3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2" dirty="0">
                <a:solidFill>
                  <a:srgbClr val="FFFFFF"/>
                </a:solidFill>
                <a:latin typeface="AKWUDN+Calibri"/>
                <a:cs typeface="AKWUDN+Calibri"/>
              </a:rPr>
              <a:t>presentation</a:t>
            </a:r>
            <a:r>
              <a:rPr sz="2050" spc="-9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7" dirty="0">
                <a:solidFill>
                  <a:srgbClr val="FFFFFF"/>
                </a:solidFill>
                <a:latin typeface="AKWUDN+Calibri"/>
                <a:cs typeface="AKWUDN+Calibri"/>
              </a:rPr>
              <a:t>will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2" dirty="0">
                <a:solidFill>
                  <a:srgbClr val="FFFFFF"/>
                </a:solidFill>
                <a:latin typeface="AKWUDN+Calibri"/>
                <a:cs typeface="AKWUDN+Calibri"/>
              </a:rPr>
              <a:t>show</a:t>
            </a:r>
            <a:r>
              <a:rPr sz="2050" spc="-4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7" dirty="0">
                <a:solidFill>
                  <a:srgbClr val="FFFFFF"/>
                </a:solidFill>
                <a:latin typeface="AKWUDN+Calibri"/>
                <a:cs typeface="AKWUDN+Calibri"/>
              </a:rPr>
              <a:t>current</a:t>
            </a:r>
            <a:r>
              <a:rPr sz="2050" spc="8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9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6" dirty="0">
                <a:solidFill>
                  <a:srgbClr val="FFFFFF"/>
                </a:solidFill>
                <a:latin typeface="AKWUDN+Calibri"/>
                <a:cs typeface="AKWUDN+Calibri"/>
              </a:rPr>
              <a:t>future</a:t>
            </a:r>
            <a:r>
              <a:rPr sz="2050" spc="4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AKWUDN+Calibri"/>
                <a:cs typeface="AKWUDN+Calibri"/>
              </a:rPr>
              <a:t>trends</a:t>
            </a:r>
          </a:p>
          <a:p>
            <a:pPr marL="286131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in </a:t>
            </a:r>
            <a:r>
              <a:rPr sz="2050" spc="-22" dirty="0">
                <a:solidFill>
                  <a:srgbClr val="FFFFFF"/>
                </a:solidFill>
                <a:latin typeface="AKWUDN+Calibri"/>
                <a:cs typeface="AKWUDN+Calibri"/>
              </a:rPr>
              <a:t>Programming</a:t>
            </a:r>
            <a:r>
              <a:rPr sz="2050" spc="-13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3" dirty="0">
                <a:solidFill>
                  <a:srgbClr val="FFFFFF"/>
                </a:solidFill>
                <a:latin typeface="AKWUDN+Calibri"/>
                <a:cs typeface="AKWUDN+Calibri"/>
              </a:rPr>
              <a:t>Languages,</a:t>
            </a:r>
            <a:r>
              <a:rPr sz="2050" spc="-13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Databases,</a:t>
            </a:r>
            <a:r>
              <a:rPr sz="2050" spc="-14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6" dirty="0">
                <a:solidFill>
                  <a:srgbClr val="FFFFFF"/>
                </a:solidFill>
                <a:latin typeface="AKWUDN+Calibri"/>
                <a:cs typeface="AKWUDN+Calibri"/>
              </a:rPr>
              <a:t>Platforms</a:t>
            </a:r>
          </a:p>
          <a:p>
            <a:pPr marL="286131" marR="0">
              <a:lnSpc>
                <a:spcPts val="2404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2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7" dirty="0">
                <a:solidFill>
                  <a:srgbClr val="FFFFFF"/>
                </a:solidFill>
                <a:latin typeface="AKWUDN+Calibri"/>
                <a:cs typeface="AKWUDN+Calibri"/>
              </a:rPr>
              <a:t>WebFrames.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13504" y="5345384"/>
            <a:ext cx="6274654" cy="963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8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050" spc="102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spc="-35" dirty="0">
                <a:solidFill>
                  <a:srgbClr val="FFFFFF"/>
                </a:solidFill>
                <a:latin typeface="AKWUDN+Calibri"/>
                <a:cs typeface="AKWUDN+Calibri"/>
              </a:rPr>
              <a:t>Overall,</a:t>
            </a:r>
            <a:r>
              <a:rPr sz="2050" spc="3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9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2050" spc="3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4" dirty="0">
                <a:solidFill>
                  <a:srgbClr val="FFFFFF"/>
                </a:solidFill>
                <a:latin typeface="AKWUDN+Calibri"/>
                <a:cs typeface="AKWUDN+Calibri"/>
              </a:rPr>
              <a:t>aim</a:t>
            </a:r>
            <a:r>
              <a:rPr sz="2050" spc="-6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in</a:t>
            </a:r>
            <a:r>
              <a:rPr sz="2050" spc="-2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KWUDN+Calibri"/>
                <a:cs typeface="AKWUDN+Calibri"/>
              </a:rPr>
              <a:t>identifying</a:t>
            </a:r>
            <a:r>
              <a:rPr sz="2050" spc="9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6" dirty="0">
                <a:solidFill>
                  <a:srgbClr val="FFFFFF"/>
                </a:solidFill>
                <a:latin typeface="AKWUDN+Calibri"/>
                <a:cs typeface="AKWUDN+Calibri"/>
              </a:rPr>
              <a:t>future</a:t>
            </a:r>
            <a:r>
              <a:rPr sz="2050" spc="-3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3" dirty="0">
                <a:solidFill>
                  <a:srgbClr val="FFFFFF"/>
                </a:solidFill>
                <a:latin typeface="AKWUDN+Calibri"/>
                <a:cs typeface="AKWUDN+Calibri"/>
              </a:rPr>
              <a:t>skill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8" dirty="0">
                <a:solidFill>
                  <a:srgbClr val="FFFFFF"/>
                </a:solidFill>
                <a:latin typeface="AKWUDN+Calibri"/>
                <a:cs typeface="AKWUDN+Calibri"/>
              </a:rPr>
              <a:t>requirements</a:t>
            </a:r>
          </a:p>
          <a:p>
            <a:pPr marL="286131" marR="0">
              <a:lnSpc>
                <a:spcPts val="2404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2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AKWUDN+Calibri"/>
                <a:cs typeface="AKWUDN+Calibri"/>
              </a:rPr>
              <a:t>trends</a:t>
            </a:r>
            <a:r>
              <a:rPr sz="2050" spc="3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is</a:t>
            </a:r>
            <a:r>
              <a:rPr sz="2050" spc="-47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  <a:r>
              <a:rPr sz="2050" spc="-4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1" dirty="0">
                <a:solidFill>
                  <a:srgbClr val="FFFFFF"/>
                </a:solidFill>
                <a:latin typeface="AKWUDN+Calibri"/>
                <a:cs typeface="AKWUDN+Calibri"/>
              </a:rPr>
              <a:t>help</a:t>
            </a:r>
            <a:r>
              <a:rPr sz="2050" spc="6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9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2050" spc="-3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8" dirty="0">
                <a:solidFill>
                  <a:srgbClr val="FFFFFF"/>
                </a:solidFill>
                <a:latin typeface="AKWUDN+Calibri"/>
                <a:cs typeface="AKWUDN+Calibri"/>
              </a:rPr>
              <a:t>firm</a:t>
            </a:r>
            <a:r>
              <a:rPr sz="2050" spc="2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4" dirty="0">
                <a:solidFill>
                  <a:srgbClr val="FFFFFF"/>
                </a:solidFill>
                <a:latin typeface="AKWUDN+Calibri"/>
                <a:cs typeface="AKWUDN+Calibri"/>
              </a:rPr>
              <a:t>make</a:t>
            </a:r>
            <a:r>
              <a:rPr sz="2050" spc="-2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more</a:t>
            </a:r>
            <a:r>
              <a:rPr sz="2050" spc="-11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6" dirty="0">
                <a:solidFill>
                  <a:srgbClr val="FFFFFF"/>
                </a:solidFill>
                <a:latin typeface="AKWUDN+Calibri"/>
                <a:cs typeface="AKWUDN+Calibri"/>
              </a:rPr>
              <a:t>informed</a:t>
            </a:r>
            <a:r>
              <a:rPr sz="2050" spc="6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data-</a:t>
            </a:r>
          </a:p>
          <a:p>
            <a:pPr marL="286131" marR="0">
              <a:lnSpc>
                <a:spcPts val="2402"/>
              </a:lnSpc>
              <a:spcBef>
                <a:spcPts val="0"/>
              </a:spcBef>
              <a:spcAft>
                <a:spcPts val="0"/>
              </a:spcAft>
            </a:pPr>
            <a:r>
              <a:rPr sz="2050" spc="-31" dirty="0">
                <a:solidFill>
                  <a:srgbClr val="FFFFFF"/>
                </a:solidFill>
                <a:latin typeface="AKWUDN+Calibri"/>
                <a:cs typeface="AKWUDN+Calibri"/>
              </a:rPr>
              <a:t>driven</a:t>
            </a:r>
            <a:r>
              <a:rPr sz="2050" spc="6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6" dirty="0">
                <a:solidFill>
                  <a:srgbClr val="FFFFFF"/>
                </a:solidFill>
                <a:latin typeface="AKWUDN+Calibri"/>
                <a:cs typeface="AKWUDN+Calibri"/>
              </a:rPr>
              <a:t>hiring</a:t>
            </a:r>
            <a:r>
              <a:rPr sz="2050" spc="2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6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2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budgetary</a:t>
            </a:r>
            <a:r>
              <a:rPr sz="2050" spc="-9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7373" y="1241664"/>
            <a:ext cx="3065230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9976" y="1838644"/>
            <a:ext cx="6857919" cy="89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050" spc="5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spc="-22" dirty="0">
                <a:solidFill>
                  <a:srgbClr val="FFFFFF"/>
                </a:solidFill>
                <a:latin typeface="AKWUDN+Calibri"/>
                <a:cs typeface="AKWUDN+Calibri"/>
              </a:rPr>
              <a:t>This</a:t>
            </a:r>
            <a:r>
              <a:rPr sz="2050" spc="4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presentation</a:t>
            </a:r>
            <a:r>
              <a:rPr sz="2050" spc="-9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6" dirty="0">
                <a:solidFill>
                  <a:srgbClr val="FFFFFF"/>
                </a:solidFill>
                <a:latin typeface="AKWUDN+Calibri"/>
                <a:cs typeface="AKWUDN+Calibri"/>
              </a:rPr>
              <a:t>has</a:t>
            </a:r>
            <a:r>
              <a:rPr sz="2050" spc="-47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7" dirty="0">
                <a:solidFill>
                  <a:srgbClr val="FFFFFF"/>
                </a:solidFill>
                <a:latin typeface="AKWUDN+Calibri"/>
                <a:cs typeface="AKWUDN+Calibri"/>
              </a:rPr>
              <a:t>been</a:t>
            </a:r>
            <a:r>
              <a:rPr sz="2050" spc="7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AKWUDN+Calibri"/>
                <a:cs typeface="AKWUDN+Calibri"/>
              </a:rPr>
              <a:t>created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67" dirty="0">
                <a:solidFill>
                  <a:srgbClr val="FFFFFF"/>
                </a:solidFill>
                <a:latin typeface="AKWUDN+Calibri"/>
                <a:cs typeface="AKWUDN+Calibri"/>
              </a:rPr>
              <a:t>for</a:t>
            </a:r>
            <a:r>
              <a:rPr sz="2050" spc="9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9" dirty="0">
                <a:solidFill>
                  <a:srgbClr val="FFFFFF"/>
                </a:solidFill>
                <a:latin typeface="AKWUDN+Calibri"/>
                <a:cs typeface="AKWUDN+Calibri"/>
              </a:rPr>
              <a:t>stakeholders</a:t>
            </a:r>
          </a:p>
          <a:p>
            <a:pPr marL="228600" marR="0">
              <a:lnSpc>
                <a:spcPts val="2177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6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AKWUDN+Calibri"/>
                <a:cs typeface="AKWUDN+Calibri"/>
              </a:rPr>
              <a:t>business</a:t>
            </a:r>
            <a:r>
              <a:rPr sz="2050" spc="-5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decision</a:t>
            </a: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7" dirty="0">
                <a:solidFill>
                  <a:srgbClr val="FFFFFF"/>
                </a:solidFill>
                <a:latin typeface="AKWUDN+Calibri"/>
                <a:cs typeface="AKWUDN+Calibri"/>
              </a:rPr>
              <a:t>makers</a:t>
            </a:r>
            <a:r>
              <a:rPr sz="2050" spc="4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4" dirty="0">
                <a:solidFill>
                  <a:srgbClr val="FFFFFF"/>
                </a:solidFill>
                <a:latin typeface="AKWUDN+Calibri"/>
                <a:cs typeface="AKWUDN+Calibri"/>
              </a:rPr>
              <a:t>within</a:t>
            </a:r>
            <a:r>
              <a:rPr sz="2050" spc="-1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9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2050" spc="-3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6" dirty="0">
                <a:solidFill>
                  <a:srgbClr val="FFFFFF"/>
                </a:solidFill>
                <a:latin typeface="AKWUDN+Calibri"/>
                <a:cs typeface="AKWUDN+Calibri"/>
              </a:rPr>
              <a:t>global</a:t>
            </a:r>
            <a:r>
              <a:rPr sz="2050" spc="-1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IT</a:t>
            </a:r>
            <a:r>
              <a:rPr sz="2050" spc="-4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6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AKWUDN+Calibri"/>
                <a:cs typeface="AKWUDN+Calibri"/>
              </a:rPr>
              <a:t>business</a:t>
            </a:r>
          </a:p>
          <a:p>
            <a:pPr marL="228600" marR="0">
              <a:lnSpc>
                <a:spcPts val="2101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8" dirty="0">
                <a:solidFill>
                  <a:srgbClr val="FFFFFF"/>
                </a:solidFill>
                <a:latin typeface="AKWUDN+Calibri"/>
                <a:cs typeface="AKWUDN+Calibri"/>
              </a:rPr>
              <a:t>consulting</a:t>
            </a:r>
            <a:r>
              <a:rPr sz="2050" spc="-5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KWUDN+Calibri"/>
                <a:cs typeface="AKWUDN+Calibri"/>
              </a:rPr>
              <a:t>services</a:t>
            </a:r>
            <a:r>
              <a:rPr sz="2050" spc="11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6" dirty="0">
                <a:solidFill>
                  <a:srgbClr val="FFFFFF"/>
                </a:solidFill>
                <a:latin typeface="AKWUDN+Calibri"/>
                <a:cs typeface="AKWUDN+Calibri"/>
              </a:rPr>
              <a:t>firm.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79976" y="3193100"/>
            <a:ext cx="6768331" cy="895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050" spc="5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2050" spc="-2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presentation</a:t>
            </a:r>
            <a:r>
              <a:rPr sz="2050" spc="-1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7" dirty="0">
                <a:solidFill>
                  <a:srgbClr val="FFFFFF"/>
                </a:solidFill>
                <a:latin typeface="AKWUDN+Calibri"/>
                <a:cs typeface="AKWUDN+Calibri"/>
              </a:rPr>
              <a:t>will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1" dirty="0">
                <a:solidFill>
                  <a:srgbClr val="FFFFFF"/>
                </a:solidFill>
                <a:latin typeface="AKWUDN+Calibri"/>
                <a:cs typeface="AKWUDN+Calibri"/>
              </a:rPr>
              <a:t>help</a:t>
            </a:r>
            <a:r>
              <a:rPr sz="2050" spc="6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identify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KWUDN+Calibri"/>
                <a:cs typeface="AKWUDN+Calibri"/>
              </a:rPr>
              <a:t>future</a:t>
            </a:r>
            <a:r>
              <a:rPr sz="2050" spc="4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1" dirty="0">
                <a:solidFill>
                  <a:srgbClr val="FFFFFF"/>
                </a:solidFill>
                <a:latin typeface="AKWUDN+Calibri"/>
                <a:cs typeface="AKWUDN+Calibri"/>
              </a:rPr>
              <a:t>skill</a:t>
            </a:r>
            <a:r>
              <a:rPr sz="2050" spc="-9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8" dirty="0">
                <a:solidFill>
                  <a:srgbClr val="FFFFFF"/>
                </a:solidFill>
                <a:latin typeface="AKWUDN+Calibri"/>
                <a:cs typeface="AKWUDN+Calibri"/>
              </a:rPr>
              <a:t>requirements</a:t>
            </a:r>
            <a:r>
              <a:rPr sz="2050" spc="3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in</a:t>
            </a:r>
          </a:p>
          <a:p>
            <a:pPr marL="228600" marR="0">
              <a:lnSpc>
                <a:spcPts val="2101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2050" spc="-3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AKWUDN+Calibri"/>
                <a:cs typeface="AKWUDN+Calibri"/>
              </a:rPr>
              <a:t>global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 IT</a:t>
            </a:r>
            <a:r>
              <a:rPr sz="2050" spc="-2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1" dirty="0">
                <a:solidFill>
                  <a:srgbClr val="FFFFFF"/>
                </a:solidFill>
                <a:latin typeface="AKWUDN+Calibri"/>
                <a:cs typeface="AKWUDN+Calibri"/>
              </a:rPr>
              <a:t>sector</a:t>
            </a:r>
            <a:r>
              <a:rPr sz="2050" spc="-2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9" dirty="0">
                <a:solidFill>
                  <a:srgbClr val="FFFFFF"/>
                </a:solidFill>
                <a:latin typeface="AKWUDN+Calibri"/>
                <a:cs typeface="AKWUDN+Calibri"/>
              </a:rPr>
              <a:t>necessary</a:t>
            </a:r>
            <a:r>
              <a:rPr sz="2050" spc="-1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67" dirty="0">
                <a:solidFill>
                  <a:srgbClr val="FFFFFF"/>
                </a:solidFill>
                <a:latin typeface="AKWUDN+Calibri"/>
                <a:cs typeface="AKWUDN+Calibri"/>
              </a:rPr>
              <a:t>for</a:t>
            </a:r>
            <a:r>
              <a:rPr sz="2050" spc="9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7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2050" spc="-3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8" dirty="0">
                <a:solidFill>
                  <a:srgbClr val="FFFFFF"/>
                </a:solidFill>
                <a:latin typeface="AKWUDN+Calibri"/>
                <a:cs typeface="AKWUDN+Calibri"/>
              </a:rPr>
              <a:t>firm</a:t>
            </a:r>
            <a:r>
              <a:rPr sz="2050" spc="-2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  <a:r>
              <a:rPr sz="2050" spc="-4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65" dirty="0">
                <a:solidFill>
                  <a:srgbClr val="FFFFFF"/>
                </a:solidFill>
                <a:latin typeface="AKWUDN+Calibri"/>
                <a:cs typeface="AKWUDN+Calibri"/>
              </a:rPr>
              <a:t>keep</a:t>
            </a:r>
            <a:r>
              <a:rPr sz="2050" spc="9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KWUDN+Calibri"/>
                <a:cs typeface="AKWUDN+Calibri"/>
              </a:rPr>
              <a:t>pace</a:t>
            </a:r>
            <a:r>
              <a:rPr sz="2050" spc="4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3" dirty="0">
                <a:solidFill>
                  <a:srgbClr val="FFFFFF"/>
                </a:solidFill>
                <a:latin typeface="AKWUDN+Calibri"/>
                <a:cs typeface="AKWUDN+Calibri"/>
              </a:rPr>
              <a:t>with</a:t>
            </a:r>
          </a:p>
          <a:p>
            <a:pPr marL="228600" marR="0">
              <a:lnSpc>
                <a:spcPts val="2178"/>
              </a:lnSpc>
              <a:spcBef>
                <a:spcPts val="0"/>
              </a:spcBef>
              <a:spcAft>
                <a:spcPts val="0"/>
              </a:spcAft>
            </a:pPr>
            <a:r>
              <a:rPr sz="2050" spc="-18" dirty="0">
                <a:solidFill>
                  <a:srgbClr val="FFFFFF"/>
                </a:solidFill>
                <a:latin typeface="AKWUDN+Calibri"/>
                <a:cs typeface="AKWUDN+Calibri"/>
              </a:rPr>
              <a:t>changing</a:t>
            </a:r>
            <a:r>
              <a:rPr sz="2050" spc="-5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4" dirty="0">
                <a:solidFill>
                  <a:srgbClr val="FFFFFF"/>
                </a:solidFill>
                <a:latin typeface="AKWUDN+Calibri"/>
                <a:cs typeface="AKWUDN+Calibri"/>
              </a:rPr>
              <a:t>technologies</a:t>
            </a:r>
            <a:r>
              <a:rPr sz="2050" spc="4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8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2050" spc="-1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remain</a:t>
            </a:r>
            <a:r>
              <a:rPr sz="2050" spc="-5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4" dirty="0">
                <a:solidFill>
                  <a:srgbClr val="FFFFFF"/>
                </a:solidFill>
                <a:latin typeface="AKWUDN+Calibri"/>
                <a:cs typeface="AKWUDN+Calibri"/>
              </a:rPr>
              <a:t>competitive.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79976" y="4537903"/>
            <a:ext cx="6096673" cy="352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74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2050" spc="5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spc="-18" dirty="0">
                <a:solidFill>
                  <a:srgbClr val="FFFFFF"/>
                </a:solidFill>
                <a:latin typeface="AKWUDN+Calibri"/>
                <a:cs typeface="AKWUDN+Calibri"/>
              </a:rPr>
              <a:t>Recommendations</a:t>
            </a:r>
            <a:r>
              <a:rPr sz="2050" spc="-12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KWUDN+Calibri"/>
                <a:cs typeface="AKWUDN+Calibri"/>
              </a:rPr>
              <a:t>will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1" dirty="0">
                <a:solidFill>
                  <a:srgbClr val="FFFFFF"/>
                </a:solidFill>
                <a:latin typeface="AKWUDN+Calibri"/>
                <a:cs typeface="AKWUDN+Calibri"/>
              </a:rPr>
              <a:t>be</a:t>
            </a:r>
            <a:r>
              <a:rPr sz="2050" spc="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stated</a:t>
            </a:r>
            <a:r>
              <a:rPr sz="2050" spc="-18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KWUDN+Calibri"/>
                <a:cs typeface="AKWUDN+Calibri"/>
              </a:rPr>
              <a:t>based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35" dirty="0">
                <a:solidFill>
                  <a:srgbClr val="FFFFFF"/>
                </a:solidFill>
                <a:latin typeface="AKWUDN+Calibri"/>
                <a:cs typeface="AKWUDN+Calibri"/>
              </a:rPr>
              <a:t>on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2050" spc="-2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2050" dirty="0">
                <a:solidFill>
                  <a:srgbClr val="FFFFFF"/>
                </a:solidFill>
                <a:latin typeface="AKWUDN+Calibri"/>
                <a:cs typeface="AKWUDN+Calibri"/>
              </a:rPr>
              <a:t>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632" y="1052736"/>
            <a:ext cx="3138164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-24" dirty="0">
                <a:solidFill>
                  <a:srgbClr val="FFFFFF"/>
                </a:solidFill>
                <a:latin typeface="AQIEVW+Calibri Light"/>
                <a:cs typeface="AQIEVW+Calibri Light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79976" y="1525925"/>
            <a:ext cx="6445835" cy="725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1750" spc="120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spc="-14" dirty="0">
                <a:solidFill>
                  <a:srgbClr val="FFFFFF"/>
                </a:solidFill>
                <a:latin typeface="AKWUDN+Calibri"/>
                <a:cs typeface="AKWUDN+Calibri"/>
              </a:rPr>
              <a:t>Using</a:t>
            </a:r>
            <a:r>
              <a:rPr sz="1750" spc="-8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a</a:t>
            </a:r>
            <a:r>
              <a:rPr sz="1750" spc="-3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8" dirty="0">
                <a:solidFill>
                  <a:srgbClr val="FFFFFF"/>
                </a:solidFill>
                <a:latin typeface="AKWUDN+Calibri"/>
                <a:cs typeface="AKWUDN+Calibri"/>
              </a:rPr>
              <a:t>modified</a:t>
            </a:r>
            <a:r>
              <a:rPr sz="1750" spc="6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1" dirty="0">
                <a:solidFill>
                  <a:srgbClr val="FFFFFF"/>
                </a:solidFill>
                <a:latin typeface="AKWUDN+Calibri"/>
                <a:cs typeface="AKWUDN+Calibri"/>
              </a:rPr>
              <a:t>subset</a:t>
            </a:r>
            <a:r>
              <a:rPr sz="1750" spc="-6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3" dirty="0">
                <a:solidFill>
                  <a:srgbClr val="FFFFFF"/>
                </a:solidFill>
                <a:latin typeface="AKWUDN+Calibri"/>
                <a:cs typeface="AKWUDN+Calibri"/>
              </a:rPr>
              <a:t>of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the</a:t>
            </a:r>
            <a:r>
              <a:rPr sz="1750" spc="-6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Stack</a:t>
            </a:r>
            <a:r>
              <a:rPr sz="1750" spc="-14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FFFFFF"/>
                </a:solidFill>
                <a:latin typeface="AKWUDN+Calibri"/>
                <a:cs typeface="AKWUDN+Calibri"/>
              </a:rPr>
              <a:t>Overflow</a:t>
            </a:r>
            <a:r>
              <a:rPr sz="1750" spc="2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dataset¹,</a:t>
            </a:r>
            <a:r>
              <a:rPr sz="1750" spc="-16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1750" spc="-137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data</a:t>
            </a:r>
            <a:r>
              <a:rPr sz="1750" spc="-10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31" dirty="0">
                <a:solidFill>
                  <a:srgbClr val="FFFFFF"/>
                </a:solidFill>
                <a:latin typeface="AKWUDN+Calibri"/>
                <a:cs typeface="AKWUDN+Calibri"/>
              </a:rPr>
              <a:t>was</a:t>
            </a:r>
          </a:p>
          <a:p>
            <a:pPr marL="286003" marR="0">
              <a:lnSpc>
                <a:spcPts val="1651"/>
              </a:lnSpc>
              <a:spcBef>
                <a:spcPts val="0"/>
              </a:spcBef>
              <a:spcAft>
                <a:spcPts val="0"/>
              </a:spcAft>
            </a:pPr>
            <a:r>
              <a:rPr sz="1750" spc="-23" dirty="0">
                <a:solidFill>
                  <a:srgbClr val="FFFFFF"/>
                </a:solidFill>
                <a:latin typeface="AKWUDN+Calibri"/>
                <a:cs typeface="AKWUDN+Calibri"/>
              </a:rPr>
              <a:t>wrangled</a:t>
            </a:r>
            <a:r>
              <a:rPr sz="1750" spc="-87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FFFFFF"/>
                </a:solidFill>
                <a:latin typeface="AKWUDN+Calibri"/>
                <a:cs typeface="AKWUDN+Calibri"/>
              </a:rPr>
              <a:t>in</a:t>
            </a:r>
            <a:r>
              <a:rPr sz="1750" spc="6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4" dirty="0">
                <a:solidFill>
                  <a:srgbClr val="FFFFFF"/>
                </a:solidFill>
                <a:latin typeface="AKWUDN+Calibri"/>
                <a:cs typeface="AKWUDN+Calibri"/>
              </a:rPr>
              <a:t>order</a:t>
            </a:r>
            <a:r>
              <a:rPr sz="1750" spc="-8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12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  <a:r>
              <a:rPr sz="1750" spc="-4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34" dirty="0">
                <a:solidFill>
                  <a:srgbClr val="FFFFFF"/>
                </a:solidFill>
                <a:latin typeface="AKWUDN+Calibri"/>
                <a:cs typeface="AKWUDN+Calibri"/>
              </a:rPr>
              <a:t>remove</a:t>
            </a:r>
            <a:r>
              <a:rPr sz="1750" spc="-3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FFFFFF"/>
                </a:solidFill>
                <a:latin typeface="AKWUDN+Calibri"/>
                <a:cs typeface="AKWUDN+Calibri"/>
              </a:rPr>
              <a:t>duplicates,</a:t>
            </a:r>
            <a:r>
              <a:rPr sz="1750" spc="-6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1" dirty="0">
                <a:solidFill>
                  <a:srgbClr val="FFFFFF"/>
                </a:solidFill>
                <a:latin typeface="AKWUDN+Calibri"/>
                <a:cs typeface="AKWUDN+Calibri"/>
              </a:rPr>
              <a:t>impute</a:t>
            </a:r>
            <a:r>
              <a:rPr sz="1750" spc="-11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3" dirty="0">
                <a:solidFill>
                  <a:srgbClr val="FFFFFF"/>
                </a:solidFill>
                <a:latin typeface="AKWUDN+Calibri"/>
                <a:cs typeface="AKWUDN+Calibri"/>
              </a:rPr>
              <a:t>missing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9" dirty="0">
                <a:solidFill>
                  <a:srgbClr val="FFFFFF"/>
                </a:solidFill>
                <a:latin typeface="AKWUDN+Calibri"/>
                <a:cs typeface="AKWUDN+Calibri"/>
              </a:rPr>
              <a:t>values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</a:p>
          <a:p>
            <a:pPr marL="286003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750" spc="-32" dirty="0">
                <a:solidFill>
                  <a:srgbClr val="FFFFFF"/>
                </a:solidFill>
                <a:latin typeface="AKWUDN+Calibri"/>
                <a:cs typeface="AKWUDN+Calibri"/>
              </a:rPr>
              <a:t>normalize</a:t>
            </a:r>
            <a:r>
              <a:rPr sz="1750" spc="3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79976" y="2613427"/>
            <a:ext cx="6668376" cy="725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1750" spc="120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spc="-12" dirty="0">
                <a:solidFill>
                  <a:srgbClr val="FFFFFF"/>
                </a:solidFill>
                <a:latin typeface="AKWUDN+Calibri"/>
                <a:cs typeface="AKWUDN+Calibri"/>
              </a:rPr>
              <a:t>Next,</a:t>
            </a:r>
            <a:r>
              <a:rPr sz="1750" spc="-7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1750" spc="-6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data</a:t>
            </a:r>
            <a:r>
              <a:rPr sz="1750" spc="-10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9" dirty="0">
                <a:solidFill>
                  <a:srgbClr val="FFFFFF"/>
                </a:solidFill>
                <a:latin typeface="AKWUDN+Calibri"/>
                <a:cs typeface="AKWUDN+Calibri"/>
              </a:rPr>
              <a:t>underwent</a:t>
            </a:r>
            <a:r>
              <a:rPr sz="1750" spc="-5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FFFFFF"/>
                </a:solidFill>
                <a:latin typeface="AKWUDN+Calibri"/>
                <a:cs typeface="AKWUDN+Calibri"/>
              </a:rPr>
              <a:t>exploratory</a:t>
            </a:r>
            <a:r>
              <a:rPr sz="1750" spc="-12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1" dirty="0">
                <a:solidFill>
                  <a:srgbClr val="FFFFFF"/>
                </a:solidFill>
                <a:latin typeface="AKWUDN+Calibri"/>
                <a:cs typeface="AKWUDN+Calibri"/>
              </a:rPr>
              <a:t>analysis</a:t>
            </a:r>
            <a:r>
              <a:rPr sz="1750" spc="2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FFFFFF"/>
                </a:solidFill>
                <a:latin typeface="AKWUDN+Calibri"/>
                <a:cs typeface="AKWUDN+Calibri"/>
              </a:rPr>
              <a:t>in</a:t>
            </a:r>
            <a:r>
              <a:rPr sz="1750" spc="-1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4" dirty="0">
                <a:solidFill>
                  <a:srgbClr val="FFFFFF"/>
                </a:solidFill>
                <a:latin typeface="AKWUDN+Calibri"/>
                <a:cs typeface="AKWUDN+Calibri"/>
              </a:rPr>
              <a:t>order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12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  <a:r>
              <a:rPr sz="1750" spc="-12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8" dirty="0">
                <a:solidFill>
                  <a:srgbClr val="FFFFFF"/>
                </a:solidFill>
                <a:latin typeface="AKWUDN+Calibri"/>
                <a:cs typeface="AKWUDN+Calibri"/>
              </a:rPr>
              <a:t>find</a:t>
            </a:r>
            <a:r>
              <a:rPr sz="1750" spc="-2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</a:p>
          <a:p>
            <a:pPr marL="286003" marR="0">
              <a:lnSpc>
                <a:spcPts val="1651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FFFF"/>
                </a:solidFill>
                <a:latin typeface="AKWUDN+Calibri"/>
                <a:cs typeface="AKWUDN+Calibri"/>
              </a:rPr>
              <a:t>distribution</a:t>
            </a:r>
            <a:r>
              <a:rPr sz="1700" spc="-8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AKWUDN+Calibri"/>
                <a:cs typeface="AKWUDN+Calibri"/>
              </a:rPr>
              <a:t>of </a:t>
            </a:r>
            <a:r>
              <a:rPr sz="1700" spc="15" dirty="0">
                <a:solidFill>
                  <a:srgbClr val="FFFFFF"/>
                </a:solidFill>
                <a:latin typeface="AKWUDN+Calibri"/>
                <a:cs typeface="AKWUDN+Calibri"/>
              </a:rPr>
              <a:t>data,</a:t>
            </a:r>
            <a:r>
              <a:rPr sz="1700" spc="-13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AKWUDN+Calibri"/>
                <a:cs typeface="AKWUDN+Calibri"/>
              </a:rPr>
              <a:t>presence</a:t>
            </a:r>
            <a:r>
              <a:rPr sz="1700" spc="-3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AKWUDN+Calibri"/>
                <a:cs typeface="AKWUDN+Calibri"/>
              </a:rPr>
              <a:t>of outliers and</a:t>
            </a:r>
            <a:r>
              <a:rPr sz="1700" spc="-1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AKWUDN+Calibri"/>
                <a:cs typeface="AKWUDN+Calibri"/>
              </a:rPr>
              <a:t>determine</a:t>
            </a:r>
            <a:r>
              <a:rPr sz="1700" spc="-2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00" spc="18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1700" spc="-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AKWUDN+Calibri"/>
                <a:cs typeface="AKWUDN+Calibri"/>
              </a:rPr>
              <a:t>correlation</a:t>
            </a:r>
          </a:p>
          <a:p>
            <a:pPr marL="286003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750" spc="-32" dirty="0">
                <a:solidFill>
                  <a:srgbClr val="FFFFFF"/>
                </a:solidFill>
                <a:latin typeface="AKWUDN+Calibri"/>
                <a:cs typeface="AKWUDN+Calibri"/>
              </a:rPr>
              <a:t>between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32" dirty="0">
                <a:solidFill>
                  <a:srgbClr val="FFFFFF"/>
                </a:solidFill>
                <a:latin typeface="AKWUDN+Calibri"/>
                <a:cs typeface="AKWUDN+Calibri"/>
              </a:rPr>
              <a:t>different</a:t>
            </a:r>
            <a:r>
              <a:rPr sz="1750" spc="2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2" dirty="0">
                <a:solidFill>
                  <a:srgbClr val="FFFFFF"/>
                </a:solidFill>
                <a:latin typeface="AKWUDN+Calibri"/>
                <a:cs typeface="AKWUDN+Calibri"/>
              </a:rPr>
              <a:t>columns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FFFFFF"/>
                </a:solidFill>
                <a:latin typeface="AKWUDN+Calibri"/>
                <a:cs typeface="AKWUDN+Calibri"/>
              </a:rPr>
              <a:t>in</a:t>
            </a:r>
            <a:r>
              <a:rPr sz="1750" spc="-1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1750" spc="-3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1" dirty="0">
                <a:solidFill>
                  <a:srgbClr val="FFFFFF"/>
                </a:solidFill>
                <a:latin typeface="AKWUDN+Calibri"/>
                <a:cs typeface="AKWUDN+Calibri"/>
              </a:rPr>
              <a:t>dataset.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79976" y="3700547"/>
            <a:ext cx="6428341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1750" spc="120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spc="-23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1750" spc="-4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data</a:t>
            </a:r>
            <a:r>
              <a:rPr sz="1750" spc="-10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31" dirty="0">
                <a:solidFill>
                  <a:srgbClr val="FFFFFF"/>
                </a:solidFill>
                <a:latin typeface="AKWUDN+Calibri"/>
                <a:cs typeface="AKWUDN+Calibri"/>
              </a:rPr>
              <a:t>was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8" dirty="0">
                <a:solidFill>
                  <a:srgbClr val="FFFFFF"/>
                </a:solidFill>
                <a:latin typeface="AKWUDN+Calibri"/>
                <a:cs typeface="AKWUDN+Calibri"/>
              </a:rPr>
              <a:t>then</a:t>
            </a:r>
            <a:r>
              <a:rPr sz="1750" spc="-2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AKWUDN+Calibri"/>
                <a:cs typeface="AKWUDN+Calibri"/>
              </a:rPr>
              <a:t>used</a:t>
            </a:r>
            <a:r>
              <a:rPr sz="1750" spc="-1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12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  <a:r>
              <a:rPr sz="1750" spc="-12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32" dirty="0">
                <a:solidFill>
                  <a:srgbClr val="FFFFFF"/>
                </a:solidFill>
                <a:latin typeface="AKWUDN+Calibri"/>
                <a:cs typeface="AKWUDN+Calibri"/>
              </a:rPr>
              <a:t>visualize</a:t>
            </a:r>
            <a:r>
              <a:rPr sz="1750" spc="11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1750" spc="-6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4" dirty="0">
                <a:solidFill>
                  <a:srgbClr val="FFFFFF"/>
                </a:solidFill>
                <a:latin typeface="AKWUDN+Calibri"/>
                <a:cs typeface="AKWUDN+Calibri"/>
              </a:rPr>
              <a:t>distribution,</a:t>
            </a:r>
            <a:r>
              <a:rPr sz="1750" spc="-16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1750" spc="-6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9" dirty="0">
                <a:solidFill>
                  <a:srgbClr val="FFFFFF"/>
                </a:solidFill>
                <a:latin typeface="AKWUDN+Calibri"/>
                <a:cs typeface="AKWUDN+Calibri"/>
              </a:rPr>
              <a:t>relationship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5980" y="3900825"/>
            <a:ext cx="6132432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32" dirty="0">
                <a:solidFill>
                  <a:srgbClr val="FFFFFF"/>
                </a:solidFill>
                <a:latin typeface="AKWUDN+Calibri"/>
                <a:cs typeface="AKWUDN+Calibri"/>
              </a:rPr>
              <a:t>between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9" dirty="0">
                <a:solidFill>
                  <a:srgbClr val="FFFFFF"/>
                </a:solidFill>
                <a:latin typeface="AKWUDN+Calibri"/>
                <a:cs typeface="AKWUDN+Calibri"/>
              </a:rPr>
              <a:t>two</a:t>
            </a:r>
            <a:r>
              <a:rPr sz="1750" spc="-1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9" dirty="0">
                <a:solidFill>
                  <a:srgbClr val="FFFFFF"/>
                </a:solidFill>
                <a:latin typeface="AKWUDN+Calibri"/>
                <a:cs typeface="AKWUDN+Calibri"/>
              </a:rPr>
              <a:t>features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1750" spc="-2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1750" spc="-6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8" dirty="0">
                <a:solidFill>
                  <a:srgbClr val="FFFFFF"/>
                </a:solidFill>
                <a:latin typeface="AKWUDN+Calibri"/>
                <a:cs typeface="AKWUDN+Calibri"/>
              </a:rPr>
              <a:t>composition</a:t>
            </a:r>
            <a:r>
              <a:rPr sz="1750" spc="-9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FFFFFF"/>
                </a:solidFill>
                <a:latin typeface="AKWUDN+Calibri"/>
                <a:cs typeface="AKWUDN+Calibri"/>
              </a:rPr>
              <a:t>and</a:t>
            </a:r>
            <a:r>
              <a:rPr sz="1750" spc="-2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8" dirty="0">
                <a:solidFill>
                  <a:srgbClr val="FFFFFF"/>
                </a:solidFill>
                <a:latin typeface="AKWUDN+Calibri"/>
                <a:cs typeface="AKWUDN+Calibri"/>
              </a:rPr>
              <a:t>comparison</a:t>
            </a:r>
            <a:r>
              <a:rPr sz="1750" spc="-9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3" dirty="0">
                <a:solidFill>
                  <a:srgbClr val="FFFFFF"/>
                </a:solidFill>
                <a:latin typeface="AKWUDN+Calibri"/>
                <a:cs typeface="AKWUDN+Calibri"/>
              </a:rPr>
              <a:t>of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data.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79976" y="4577989"/>
            <a:ext cx="6752118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1750" spc="120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spc="-36" dirty="0">
                <a:solidFill>
                  <a:srgbClr val="FFFFFF"/>
                </a:solidFill>
                <a:latin typeface="AKWUDN+Calibri"/>
                <a:cs typeface="AKWUDN+Calibri"/>
              </a:rPr>
              <a:t>Finally,</a:t>
            </a:r>
            <a:r>
              <a:rPr sz="1750" spc="26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4" dirty="0">
                <a:solidFill>
                  <a:srgbClr val="FFFFFF"/>
                </a:solidFill>
                <a:latin typeface="AKWUDN+Calibri"/>
                <a:cs typeface="AKWUDN+Calibri"/>
              </a:rPr>
              <a:t>after</a:t>
            </a:r>
            <a:r>
              <a:rPr sz="1750" spc="-1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4" dirty="0">
                <a:solidFill>
                  <a:srgbClr val="FFFFFF"/>
                </a:solidFill>
                <a:latin typeface="AKWUDN+Calibri"/>
                <a:cs typeface="AKWUDN+Calibri"/>
              </a:rPr>
              <a:t>downloading</a:t>
            </a:r>
            <a:r>
              <a:rPr sz="1750" spc="-7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9" dirty="0">
                <a:solidFill>
                  <a:srgbClr val="FFFFFF"/>
                </a:solidFill>
                <a:latin typeface="AKWUDN+Calibri"/>
                <a:cs typeface="AKWUDN+Calibri"/>
              </a:rPr>
              <a:t>two</a:t>
            </a:r>
            <a:r>
              <a:rPr sz="1750" spc="-2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8" dirty="0">
                <a:solidFill>
                  <a:srgbClr val="FFFFFF"/>
                </a:solidFill>
                <a:latin typeface="AKWUDN+Calibri"/>
                <a:cs typeface="AKWUDN+Calibri"/>
              </a:rPr>
              <a:t>files²,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2" dirty="0">
                <a:solidFill>
                  <a:srgbClr val="FFFFFF"/>
                </a:solidFill>
                <a:latin typeface="AKWUDN+Calibri"/>
                <a:cs typeface="AKWUDN+Calibri"/>
              </a:rPr>
              <a:t>which</a:t>
            </a:r>
            <a:r>
              <a:rPr sz="1750" spc="-1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2" dirty="0">
                <a:solidFill>
                  <a:srgbClr val="FFFFFF"/>
                </a:solidFill>
                <a:latin typeface="AKWUDN+Calibri"/>
                <a:cs typeface="AKWUDN+Calibri"/>
              </a:rPr>
              <a:t>are</a:t>
            </a:r>
            <a:r>
              <a:rPr sz="1750" spc="-12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FFFFFF"/>
                </a:solidFill>
                <a:latin typeface="AKWUDN+Calibri"/>
                <a:cs typeface="AKWUDN+Calibri"/>
              </a:rPr>
              <a:t>also</a:t>
            </a:r>
            <a:r>
              <a:rPr sz="1750" spc="-2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a</a:t>
            </a:r>
            <a:r>
              <a:rPr sz="1750" spc="-3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8" dirty="0">
                <a:solidFill>
                  <a:srgbClr val="FFFFFF"/>
                </a:solidFill>
                <a:latin typeface="AKWUDN+Calibri"/>
                <a:cs typeface="AKWUDN+Calibri"/>
              </a:rPr>
              <a:t>modified</a:t>
            </a:r>
            <a:r>
              <a:rPr sz="1750" spc="6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1" dirty="0">
                <a:solidFill>
                  <a:srgbClr val="FFFFFF"/>
                </a:solidFill>
                <a:latin typeface="AKWUDN+Calibri"/>
                <a:cs typeface="AKWUDN+Calibri"/>
              </a:rPr>
              <a:t>subset</a:t>
            </a:r>
            <a:r>
              <a:rPr sz="1750" spc="-6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3" dirty="0">
                <a:solidFill>
                  <a:srgbClr val="FFFFFF"/>
                </a:solidFill>
                <a:latin typeface="AKWUDN+Calibri"/>
                <a:cs typeface="AKWUDN+Calibri"/>
              </a:rPr>
              <a:t>of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5980" y="4778396"/>
            <a:ext cx="6689441" cy="725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1750" spc="-6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Stack</a:t>
            </a:r>
            <a:r>
              <a:rPr sz="1750" spc="-137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FFFFFF"/>
                </a:solidFill>
                <a:latin typeface="AKWUDN+Calibri"/>
                <a:cs typeface="AKWUDN+Calibri"/>
              </a:rPr>
              <a:t>Overflow</a:t>
            </a:r>
            <a:r>
              <a:rPr sz="1750" spc="-4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KWUDN+Calibri"/>
                <a:cs typeface="AKWUDN+Calibri"/>
              </a:rPr>
              <a:t>dataset,</a:t>
            </a:r>
            <a:r>
              <a:rPr sz="1750" spc="-16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FFFFFF"/>
                </a:solidFill>
                <a:latin typeface="AKWUDN+Calibri"/>
                <a:cs typeface="AKWUDN+Calibri"/>
              </a:rPr>
              <a:t>Cognos</a:t>
            </a:r>
            <a:r>
              <a:rPr sz="1750" spc="-1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7" dirty="0">
                <a:solidFill>
                  <a:srgbClr val="FFFFFF"/>
                </a:solidFill>
                <a:latin typeface="AKWUDN+Calibri"/>
                <a:cs typeface="AKWUDN+Calibri"/>
              </a:rPr>
              <a:t>Dashboard</a:t>
            </a:r>
            <a:r>
              <a:rPr sz="1750" spc="-98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32" dirty="0">
                <a:solidFill>
                  <a:srgbClr val="FFFFFF"/>
                </a:solidFill>
                <a:latin typeface="AKWUDN+Calibri"/>
                <a:cs typeface="AKWUDN+Calibri"/>
              </a:rPr>
              <a:t>Embedded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3" dirty="0">
                <a:solidFill>
                  <a:srgbClr val="FFFFFF"/>
                </a:solidFill>
                <a:latin typeface="AKWUDN+Calibri"/>
                <a:cs typeface="AKWUDN+Calibri"/>
              </a:rPr>
              <a:t>(CDE)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31" dirty="0">
                <a:solidFill>
                  <a:srgbClr val="FFFFFF"/>
                </a:solidFill>
                <a:latin typeface="AKWUDN+Calibri"/>
                <a:cs typeface="AKWUDN+Calibri"/>
              </a:rPr>
              <a:t>was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AKWUDN+Calibri"/>
                <a:cs typeface="AKWUDN+Calibri"/>
              </a:rPr>
              <a:t>used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750" spc="12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  <a:r>
              <a:rPr sz="1750" spc="-5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KWUDN+Calibri"/>
                <a:cs typeface="AKWUDN+Calibri"/>
              </a:rPr>
              <a:t>create</a:t>
            </a:r>
            <a:r>
              <a:rPr sz="1750" spc="-13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the</a:t>
            </a:r>
            <a:r>
              <a:rPr sz="1750" spc="-5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4" dirty="0">
                <a:solidFill>
                  <a:srgbClr val="FFFFFF"/>
                </a:solidFill>
                <a:latin typeface="FRCGCI+Calibri"/>
                <a:cs typeface="FRCGCI+Calibri"/>
              </a:rPr>
              <a:t>“Current</a:t>
            </a:r>
            <a:r>
              <a:rPr sz="1750" spc="-144" dirty="0">
                <a:solidFill>
                  <a:srgbClr val="FFFFFF"/>
                </a:solidFill>
                <a:latin typeface="FRCGCI+Calibri"/>
                <a:cs typeface="FRCGCI+Calibri"/>
              </a:rPr>
              <a:t> </a:t>
            </a:r>
            <a:r>
              <a:rPr sz="1750" spc="-30" dirty="0">
                <a:solidFill>
                  <a:srgbClr val="FFFFFF"/>
                </a:solidFill>
                <a:latin typeface="FRCGCI+Calibri"/>
                <a:cs typeface="FRCGCI+Calibri"/>
              </a:rPr>
              <a:t>Technology</a:t>
            </a:r>
            <a:r>
              <a:rPr sz="1750" spc="-26" dirty="0">
                <a:solidFill>
                  <a:srgbClr val="FFFFFF"/>
                </a:solidFill>
                <a:latin typeface="FRCGCI+Calibri"/>
                <a:cs typeface="FRCGCI+Calibri"/>
              </a:rPr>
              <a:t> Usage”,</a:t>
            </a:r>
            <a:r>
              <a:rPr sz="1750" spc="-196" dirty="0">
                <a:solidFill>
                  <a:srgbClr val="FFFFFF"/>
                </a:solidFill>
                <a:latin typeface="FRCGCI+Calibri"/>
                <a:cs typeface="FRCGCI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FRCGCI+Calibri"/>
                <a:cs typeface="FRCGCI+Calibri"/>
              </a:rPr>
              <a:t>“Future</a:t>
            </a:r>
            <a:r>
              <a:rPr sz="1750" spc="-144" dirty="0">
                <a:solidFill>
                  <a:srgbClr val="FFFFFF"/>
                </a:solidFill>
                <a:latin typeface="FRCGCI+Calibri"/>
                <a:cs typeface="FRCGCI+Calibri"/>
              </a:rPr>
              <a:t> </a:t>
            </a:r>
            <a:r>
              <a:rPr sz="1750" spc="-33" dirty="0">
                <a:solidFill>
                  <a:srgbClr val="FFFFFF"/>
                </a:solidFill>
                <a:latin typeface="FRCGCI+Calibri"/>
                <a:cs typeface="FRCGCI+Calibri"/>
              </a:rPr>
              <a:t>Technology</a:t>
            </a:r>
            <a:r>
              <a:rPr sz="1750" spc="-31" dirty="0">
                <a:solidFill>
                  <a:srgbClr val="FFFFFF"/>
                </a:solidFill>
                <a:latin typeface="FRCGCI+Calibri"/>
                <a:cs typeface="FRCGCI+Calibri"/>
              </a:rPr>
              <a:t> </a:t>
            </a:r>
            <a:r>
              <a:rPr sz="1750" spc="-34" dirty="0">
                <a:solidFill>
                  <a:srgbClr val="FFFFFF"/>
                </a:solidFill>
                <a:latin typeface="FRCGCI+Calibri"/>
                <a:cs typeface="FRCGCI+Calibri"/>
              </a:rPr>
              <a:t>Trends”</a:t>
            </a:r>
            <a:r>
              <a:rPr sz="1750" spc="-121" dirty="0">
                <a:solidFill>
                  <a:srgbClr val="FFFFFF"/>
                </a:solidFill>
                <a:latin typeface="FRCGCI+Calibri"/>
                <a:cs typeface="FRCGCI+Calibri"/>
              </a:rPr>
              <a:t> </a:t>
            </a:r>
            <a:r>
              <a:rPr sz="1750" spc="-16" dirty="0">
                <a:solidFill>
                  <a:srgbClr val="FFFFFF"/>
                </a:solidFill>
                <a:latin typeface="FRCGCI+Calibri"/>
                <a:cs typeface="FRCGCI+Calibri"/>
              </a:rPr>
              <a:t>and</a:t>
            </a:r>
          </a:p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7" dirty="0">
                <a:solidFill>
                  <a:srgbClr val="FFFFFF"/>
                </a:solidFill>
                <a:latin typeface="FRCGCI+Calibri"/>
                <a:cs typeface="FRCGCI+Calibri"/>
              </a:rPr>
              <a:t>“Demographics”</a:t>
            </a:r>
            <a:r>
              <a:rPr sz="1750" spc="-139" dirty="0">
                <a:solidFill>
                  <a:srgbClr val="FFFFFF"/>
                </a:solidFill>
                <a:latin typeface="FRCGCI+Calibri"/>
                <a:cs typeface="FRCGCI+Calibri"/>
              </a:rPr>
              <a:t> </a:t>
            </a:r>
            <a:r>
              <a:rPr sz="1750" spc="-23" dirty="0">
                <a:solidFill>
                  <a:srgbClr val="FFFFFF"/>
                </a:solidFill>
                <a:latin typeface="FRCGCI+Calibri"/>
                <a:cs typeface="FRCGCI+Calibri"/>
              </a:rPr>
              <a:t>slides.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79976" y="5865833"/>
            <a:ext cx="1266853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dirty="0">
                <a:solidFill>
                  <a:srgbClr val="FFFFFF"/>
                </a:solidFill>
                <a:latin typeface="HELWMF+Arial"/>
                <a:cs typeface="HELWMF+Arial"/>
              </a:rPr>
              <a:t>•</a:t>
            </a:r>
            <a:r>
              <a:rPr sz="1750" spc="120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50" spc="-27" dirty="0">
                <a:solidFill>
                  <a:srgbClr val="FFFFFF"/>
                </a:solidFill>
                <a:latin typeface="AKWUDN+Calibri"/>
                <a:cs typeface="AKWUDN+Calibri"/>
              </a:rPr>
              <a:t>Appendix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79976" y="6171746"/>
            <a:ext cx="6293008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-177" dirty="0">
                <a:solidFill>
                  <a:srgbClr val="FFFFFF"/>
                </a:solidFill>
                <a:latin typeface="HELWMF+Arial"/>
                <a:cs typeface="HELWMF+Arial"/>
              </a:rPr>
              <a:t>        </a:t>
            </a:r>
            <a:r>
              <a:rPr sz="1750" spc="-177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  <a:r>
              <a:rPr sz="1750" spc="13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4" dirty="0">
                <a:solidFill>
                  <a:srgbClr val="FFFFFF"/>
                </a:solidFill>
                <a:latin typeface="AKWUDN+Calibri"/>
                <a:cs typeface="AKWUDN+Calibri"/>
              </a:rPr>
              <a:t>obtain</a:t>
            </a:r>
            <a:r>
              <a:rPr sz="1750" spc="-10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AKWUDN+Calibri"/>
                <a:cs typeface="AKWUDN+Calibri"/>
              </a:rPr>
              <a:t>average</a:t>
            </a:r>
            <a:r>
              <a:rPr sz="1750" spc="-12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6" dirty="0">
                <a:solidFill>
                  <a:srgbClr val="FFFFFF"/>
                </a:solidFill>
                <a:latin typeface="AKWUDN+Calibri"/>
                <a:cs typeface="AKWUDN+Calibri"/>
              </a:rPr>
              <a:t>annual</a:t>
            </a:r>
            <a:r>
              <a:rPr sz="1750" spc="-3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1" dirty="0">
                <a:solidFill>
                  <a:srgbClr val="FFFFFF"/>
                </a:solidFill>
                <a:latin typeface="AKWUDN+Calibri"/>
                <a:cs typeface="AKWUDN+Calibri"/>
              </a:rPr>
              <a:t>salaries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48" dirty="0">
                <a:solidFill>
                  <a:srgbClr val="FFFFFF"/>
                </a:solidFill>
                <a:latin typeface="AKWUDN+Calibri"/>
                <a:cs typeface="AKWUDN+Calibri"/>
              </a:rPr>
              <a:t>web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1" dirty="0">
                <a:solidFill>
                  <a:srgbClr val="FFFFFF"/>
                </a:solidFill>
                <a:latin typeface="AKWUDN+Calibri"/>
                <a:cs typeface="AKWUDN+Calibri"/>
              </a:rPr>
              <a:t>scraping</a:t>
            </a:r>
            <a:r>
              <a:rPr sz="1750" spc="-17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0" dirty="0">
                <a:solidFill>
                  <a:srgbClr val="FFFFFF"/>
                </a:solidFill>
                <a:latin typeface="AKWUDN+Calibri"/>
                <a:cs typeface="AKWUDN+Calibri"/>
              </a:rPr>
              <a:t>was</a:t>
            </a:r>
            <a:r>
              <a:rPr sz="1750" spc="-1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AKWUDN+Calibri"/>
                <a:cs typeface="AKWUDN+Calibri"/>
              </a:rPr>
              <a:t>used</a:t>
            </a:r>
            <a:r>
              <a:rPr sz="1750" spc="-1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12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  <a:r>
              <a:rPr sz="1750" spc="-5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extract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83492" y="6415093"/>
            <a:ext cx="4628729" cy="305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8"/>
              </a:lnSpc>
              <a:spcBef>
                <a:spcPts val="0"/>
              </a:spcBef>
              <a:spcAft>
                <a:spcPts val="0"/>
              </a:spcAft>
            </a:pPr>
            <a:r>
              <a:rPr sz="1750" spc="-19" dirty="0">
                <a:solidFill>
                  <a:srgbClr val="FFFFFF"/>
                </a:solidFill>
                <a:latin typeface="AKWUDN+Calibri"/>
                <a:cs typeface="AKWUDN+Calibri"/>
              </a:rPr>
              <a:t>information</a:t>
            </a:r>
            <a:r>
              <a:rPr sz="1750" spc="-90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1" dirty="0">
                <a:solidFill>
                  <a:srgbClr val="FFFFFF"/>
                </a:solidFill>
                <a:latin typeface="AKWUDN+Calibri"/>
                <a:cs typeface="AKWUDN+Calibri"/>
              </a:rPr>
              <a:t>from</a:t>
            </a:r>
            <a:r>
              <a:rPr sz="1750" spc="-5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a</a:t>
            </a:r>
            <a:r>
              <a:rPr sz="1750" spc="-32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1" dirty="0">
                <a:solidFill>
                  <a:srgbClr val="FFFFFF"/>
                </a:solidFill>
                <a:latin typeface="AKWUDN+Calibri"/>
                <a:cs typeface="AKWUDN+Calibri"/>
              </a:rPr>
              <a:t>website</a:t>
            </a:r>
            <a:r>
              <a:rPr sz="1750" spc="-61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18" dirty="0">
                <a:solidFill>
                  <a:srgbClr val="FFFFFF"/>
                </a:solidFill>
                <a:latin typeface="AKWUDN+Calibri"/>
                <a:cs typeface="AKWUDN+Calibri"/>
              </a:rPr>
              <a:t>then</a:t>
            </a:r>
            <a:r>
              <a:rPr sz="1750" spc="-97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FFFFFF"/>
                </a:solidFill>
                <a:latin typeface="AKWUDN+Calibri"/>
                <a:cs typeface="AKWUDN+Calibri"/>
              </a:rPr>
              <a:t>saved</a:t>
            </a:r>
            <a:r>
              <a:rPr sz="1750" spc="-1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12" dirty="0">
                <a:solidFill>
                  <a:srgbClr val="FFFFFF"/>
                </a:solidFill>
                <a:latin typeface="AKWUDN+Calibri"/>
                <a:cs typeface="AKWUDN+Calibri"/>
              </a:rPr>
              <a:t>to</a:t>
            </a:r>
            <a:r>
              <a:rPr sz="1750" spc="-5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a</a:t>
            </a:r>
            <a:r>
              <a:rPr sz="1750" spc="-33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dirty="0">
                <a:solidFill>
                  <a:srgbClr val="FFFFFF"/>
                </a:solidFill>
                <a:latin typeface="AKWUDN+Calibri"/>
                <a:cs typeface="AKWUDN+Calibri"/>
              </a:rPr>
              <a:t>csv</a:t>
            </a:r>
            <a:r>
              <a:rPr sz="1750" spc="-135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750" spc="-27" dirty="0">
                <a:solidFill>
                  <a:srgbClr val="FFFFFF"/>
                </a:solidFill>
                <a:latin typeface="AKWUDN+Calibri"/>
                <a:cs typeface="AKWUDN+Calibri"/>
              </a:rPr>
              <a:t>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03576" y="3152458"/>
            <a:ext cx="1738503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-39" dirty="0">
                <a:solidFill>
                  <a:srgbClr val="FFFFFF"/>
                </a:solidFill>
                <a:latin typeface="AQIEVW+Calibri Light"/>
                <a:cs typeface="AQIEVW+Calibri Light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32591" y="836712"/>
            <a:ext cx="6926818" cy="545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2" dirty="0">
                <a:solidFill>
                  <a:srgbClr val="FFFFFF"/>
                </a:solidFill>
                <a:latin typeface="AQIEVW+Calibri Light"/>
                <a:cs typeface="AQIEVW+Calibri Light"/>
              </a:rPr>
              <a:t>PROGRAMMING</a:t>
            </a:r>
            <a:r>
              <a:rPr sz="3600" spc="-157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LANGUAGE</a:t>
            </a:r>
            <a:r>
              <a:rPr sz="3600" spc="-40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5640" y="1955081"/>
            <a:ext cx="1320252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AKWUDN+Calibri"/>
                <a:cs typeface="AKWUDN+Calibri"/>
              </a:rPr>
              <a:t>Current</a:t>
            </a:r>
            <a:r>
              <a:rPr sz="1800" spc="-3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KWUDN+Calibri"/>
                <a:cs typeface="AKWUDN+Calibri"/>
              </a:rPr>
              <a:t>Year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94700" y="1955081"/>
            <a:ext cx="1041660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AKWUDN+Calibri"/>
                <a:cs typeface="AKWUDN+Calibri"/>
              </a:rPr>
              <a:t>Next</a:t>
            </a:r>
            <a:r>
              <a:rPr sz="1800" spc="-3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spc="-22" dirty="0">
                <a:solidFill>
                  <a:srgbClr val="FFFFFF"/>
                </a:solidFill>
                <a:latin typeface="AKWUDN+Calibri"/>
                <a:cs typeface="AKWUDN+Calibri"/>
              </a:rPr>
              <a:t>Year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4362" y="287055"/>
            <a:ext cx="9465445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2" dirty="0">
                <a:solidFill>
                  <a:srgbClr val="FFFFFF"/>
                </a:solidFill>
                <a:latin typeface="AQIEVW+Calibri Light"/>
                <a:cs typeface="AQIEVW+Calibri Light"/>
              </a:rPr>
              <a:t>PROGRAMMING</a:t>
            </a:r>
            <a:r>
              <a:rPr sz="3600" spc="-157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LANGUAGE</a:t>
            </a:r>
            <a:r>
              <a:rPr sz="3600" spc="-40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TRENDS</a:t>
            </a:r>
            <a:r>
              <a:rPr sz="3600" spc="-42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-</a:t>
            </a:r>
            <a:r>
              <a:rPr sz="3600" spc="34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spc="12" dirty="0">
                <a:solidFill>
                  <a:srgbClr val="FFFFFF"/>
                </a:solidFill>
                <a:latin typeface="AQIEVW+Calibri Light"/>
                <a:cs typeface="AQIEVW+Calibri Light"/>
              </a:rPr>
              <a:t>FINDINGS</a:t>
            </a:r>
            <a:r>
              <a:rPr sz="3600" spc="-141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&amp;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6053" y="832238"/>
            <a:ext cx="2822061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-20" dirty="0">
                <a:solidFill>
                  <a:srgbClr val="FFFFFF"/>
                </a:solidFill>
                <a:latin typeface="AQIEVW+Calibri Light"/>
                <a:cs typeface="AQIEVW+Calibri Light"/>
              </a:rPr>
              <a:t>IMPLICATIONS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7318" y="1579296"/>
            <a:ext cx="1320319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HNJWEF+Calibri Bold"/>
                <a:cs typeface="HNJWEF+Calibri Bold"/>
              </a:rPr>
              <a:t>Implications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06439" y="2341107"/>
            <a:ext cx="379619" cy="585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09"/>
              </a:lnSpc>
              <a:spcBef>
                <a:spcPts val="0"/>
              </a:spcBef>
              <a:spcAft>
                <a:spcPts val="0"/>
              </a:spcAft>
            </a:pPr>
            <a:r>
              <a:rPr sz="3550" dirty="0">
                <a:solidFill>
                  <a:srgbClr val="FFFFFF"/>
                </a:solidFill>
                <a:latin typeface="AQIEVW+Calibri Light"/>
                <a:cs typeface="AQIEVW+Calibri Light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31431" y="2437845"/>
            <a:ext cx="3311051" cy="41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9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AKWUDN+Calibri"/>
                <a:cs typeface="AKWUDN+Calibri"/>
              </a:rPr>
              <a:t>Continue</a:t>
            </a:r>
            <a:r>
              <a:rPr sz="1300" spc="4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spc="13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1300" spc="-1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spc="-12" dirty="0">
                <a:solidFill>
                  <a:srgbClr val="000000"/>
                </a:solidFill>
                <a:latin typeface="AKWUDN+Calibri"/>
                <a:cs typeface="AKWUDN+Calibri"/>
              </a:rPr>
              <a:t>employ</a:t>
            </a:r>
            <a:r>
              <a:rPr sz="1300" spc="2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dirty="0">
                <a:solidFill>
                  <a:srgbClr val="000000"/>
                </a:solidFill>
                <a:latin typeface="AKWUDN+Calibri"/>
                <a:cs typeface="AKWUDN+Calibri"/>
              </a:rPr>
              <a:t>a</a:t>
            </a:r>
            <a:r>
              <a:rPr sz="1300" spc="-1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dirty="0">
                <a:solidFill>
                  <a:srgbClr val="000000"/>
                </a:solidFill>
                <a:latin typeface="AKWUDN+Calibri"/>
                <a:cs typeface="AKWUDN+Calibri"/>
              </a:rPr>
              <a:t>similar </a:t>
            </a:r>
            <a:r>
              <a:rPr sz="1300" spc="-13" dirty="0">
                <a:solidFill>
                  <a:srgbClr val="000000"/>
                </a:solidFill>
                <a:latin typeface="AKWUDN+Calibri"/>
                <a:cs typeface="AKWUDN+Calibri"/>
              </a:rPr>
              <a:t>number</a:t>
            </a:r>
            <a:r>
              <a:rPr sz="1300" spc="8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spc="-12" dirty="0">
                <a:solidFill>
                  <a:srgbClr val="000000"/>
                </a:solidFill>
                <a:latin typeface="AKWUDN+Calibri"/>
                <a:cs typeface="AKWUDN+Calibri"/>
              </a:rPr>
              <a:t>of</a:t>
            </a:r>
            <a:r>
              <a:rPr sz="1300" spc="4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spc="-15" dirty="0">
                <a:solidFill>
                  <a:srgbClr val="000000"/>
                </a:solidFill>
                <a:latin typeface="AKWUDN+Calibri"/>
                <a:cs typeface="AKWUDN+Calibri"/>
              </a:rPr>
              <a:t>people</a:t>
            </a:r>
          </a:p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AKWUDN+Calibri"/>
                <a:cs typeface="AKWUDN+Calibri"/>
              </a:rPr>
              <a:t>skilled in </a:t>
            </a:r>
            <a:r>
              <a:rPr sz="1300" spc="-12" dirty="0">
                <a:solidFill>
                  <a:srgbClr val="000000"/>
                </a:solidFill>
                <a:latin typeface="AKWUDN+Calibri"/>
                <a:cs typeface="AKWUDN+Calibri"/>
              </a:rPr>
              <a:t>JavaScript</a:t>
            </a:r>
            <a:r>
              <a:rPr sz="1300" spc="10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spc="-16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300" spc="1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dirty="0">
                <a:solidFill>
                  <a:srgbClr val="000000"/>
                </a:solidFill>
                <a:latin typeface="AKWUDN+Calibri"/>
                <a:cs typeface="AKWUDN+Calibri"/>
              </a:rPr>
              <a:t>HTML/CSS.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47366" y="2797935"/>
            <a:ext cx="2990996" cy="1656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25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FRCGCI+Calibri"/>
                <a:cs typeface="FRCGCI+Calibri"/>
              </a:rPr>
              <a:t>•</a:t>
            </a:r>
            <a:r>
              <a:rPr sz="1600" spc="191" dirty="0">
                <a:solidFill>
                  <a:srgbClr val="000000"/>
                </a:solidFill>
                <a:latin typeface="FRCGCI+Calibri"/>
                <a:cs typeface="FRCGCI+Calibri"/>
              </a:rPr>
              <a:t> </a:t>
            </a:r>
            <a:r>
              <a:rPr sz="1600" spc="-11" dirty="0">
                <a:solidFill>
                  <a:srgbClr val="000000"/>
                </a:solidFill>
                <a:latin typeface="AKWUDN+Calibri"/>
                <a:cs typeface="AKWUDN+Calibri"/>
              </a:rPr>
              <a:t>JavaScript</a:t>
            </a: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5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600" spc="8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4" dirty="0">
                <a:solidFill>
                  <a:srgbClr val="000000"/>
                </a:solidFill>
                <a:latin typeface="AKWUDN+Calibri"/>
                <a:cs typeface="AKWUDN+Calibri"/>
              </a:rPr>
              <a:t>HTML/CSS</a:t>
            </a:r>
          </a:p>
          <a:p>
            <a:pPr marL="171450" marR="0">
              <a:lnSpc>
                <a:spcPts val="1727"/>
              </a:lnSpc>
              <a:spcBef>
                <a:spcPts val="50"/>
              </a:spcBef>
              <a:spcAft>
                <a:spcPts val="0"/>
              </a:spcAft>
            </a:pPr>
            <a:r>
              <a:rPr sz="1600" spc="-10" dirty="0">
                <a:solidFill>
                  <a:srgbClr val="000000"/>
                </a:solidFill>
                <a:latin typeface="AKWUDN+Calibri"/>
                <a:cs typeface="AKWUDN+Calibri"/>
              </a:rPr>
              <a:t>continue</a:t>
            </a:r>
            <a:r>
              <a:rPr sz="1600" spc="5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to</a:t>
            </a:r>
            <a:r>
              <a:rPr sz="1600" spc="1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AKWUDN+Calibri"/>
                <a:cs typeface="AKWUDN+Calibri"/>
              </a:rPr>
              <a:t>be</a:t>
            </a:r>
            <a:r>
              <a:rPr sz="1600" spc="4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3" dirty="0">
                <a:solidFill>
                  <a:srgbClr val="000000"/>
                </a:solidFill>
                <a:latin typeface="AKWUDN+Calibri"/>
                <a:cs typeface="AKWUDN+Calibri"/>
              </a:rPr>
              <a:t>the</a:t>
            </a:r>
            <a:r>
              <a:rPr sz="1600" spc="-2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5" dirty="0">
                <a:solidFill>
                  <a:srgbClr val="000000"/>
                </a:solidFill>
                <a:latin typeface="AKWUDN+Calibri"/>
                <a:cs typeface="AKWUDN+Calibri"/>
              </a:rPr>
              <a:t>top</a:t>
            </a:r>
            <a:r>
              <a:rPr sz="1600" spc="8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5" dirty="0">
                <a:solidFill>
                  <a:srgbClr val="000000"/>
                </a:solidFill>
                <a:latin typeface="AKWUDN+Calibri"/>
                <a:cs typeface="AKWUDN+Calibri"/>
              </a:rPr>
              <a:t>two</a:t>
            </a: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7" dirty="0">
                <a:solidFill>
                  <a:srgbClr val="000000"/>
                </a:solidFill>
                <a:latin typeface="AKWUDN+Calibri"/>
                <a:cs typeface="AKWUDN+Calibri"/>
              </a:rPr>
              <a:t>most</a:t>
            </a:r>
          </a:p>
          <a:p>
            <a:pPr marL="171450" marR="0">
              <a:lnSpc>
                <a:spcPts val="1801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3" dirty="0">
                <a:solidFill>
                  <a:srgbClr val="000000"/>
                </a:solidFill>
                <a:latin typeface="AKWUDN+Calibri"/>
                <a:cs typeface="AKWUDN+Calibri"/>
              </a:rPr>
              <a:t>popular</a:t>
            </a:r>
            <a:r>
              <a:rPr sz="1600" spc="7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4" dirty="0">
                <a:solidFill>
                  <a:srgbClr val="000000"/>
                </a:solidFill>
                <a:latin typeface="AKWUDN+Calibri"/>
                <a:cs typeface="AKWUDN+Calibri"/>
              </a:rPr>
              <a:t>programming</a:t>
            </a:r>
            <a:r>
              <a:rPr sz="1600" spc="9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4" dirty="0">
                <a:solidFill>
                  <a:srgbClr val="000000"/>
                </a:solidFill>
                <a:latin typeface="AKWUDN+Calibri"/>
                <a:cs typeface="AKWUDN+Calibri"/>
              </a:rPr>
              <a:t>languages</a:t>
            </a:r>
          </a:p>
          <a:p>
            <a:pPr marL="17145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600" spc="-29" dirty="0">
                <a:solidFill>
                  <a:srgbClr val="000000"/>
                </a:solidFill>
                <a:latin typeface="AKWUDN+Calibri"/>
                <a:cs typeface="AKWUDN+Calibri"/>
              </a:rPr>
              <a:t>for</a:t>
            </a:r>
            <a:r>
              <a:rPr sz="1600" spc="8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this </a:t>
            </a:r>
            <a:r>
              <a:rPr sz="1600" spc="-13" dirty="0">
                <a:solidFill>
                  <a:srgbClr val="000000"/>
                </a:solidFill>
                <a:latin typeface="AKWUDN+Calibri"/>
                <a:cs typeface="AKWUDN+Calibri"/>
              </a:rPr>
              <a:t>year</a:t>
            </a: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5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600" spc="8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22" dirty="0">
                <a:solidFill>
                  <a:srgbClr val="000000"/>
                </a:solidFill>
                <a:latin typeface="AKWUDN+Calibri"/>
                <a:cs typeface="AKWUDN+Calibri"/>
              </a:rPr>
              <a:t>next.</a:t>
            </a:r>
          </a:p>
          <a:p>
            <a:pPr marL="0" marR="0">
              <a:lnSpc>
                <a:spcPts val="1925"/>
              </a:lnSpc>
              <a:spcBef>
                <a:spcPts val="101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FRCGCI+Calibri"/>
                <a:cs typeface="FRCGCI+Calibri"/>
              </a:rPr>
              <a:t>•</a:t>
            </a:r>
            <a:r>
              <a:rPr sz="1600" spc="191" dirty="0">
                <a:solidFill>
                  <a:srgbClr val="000000"/>
                </a:solidFill>
                <a:latin typeface="FRCGCI+Calibri"/>
                <a:cs typeface="FRCGCI+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Python</a:t>
            </a:r>
            <a:r>
              <a:rPr sz="1600" spc="7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5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9" dirty="0">
                <a:solidFill>
                  <a:srgbClr val="000000"/>
                </a:solidFill>
                <a:latin typeface="AKWUDN+Calibri"/>
                <a:cs typeface="AKWUDN+Calibri"/>
              </a:rPr>
              <a:t>TypeScript</a:t>
            </a:r>
            <a:r>
              <a:rPr sz="1600" spc="9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27" dirty="0">
                <a:solidFill>
                  <a:srgbClr val="000000"/>
                </a:solidFill>
                <a:latin typeface="AKWUDN+Calibri"/>
                <a:cs typeface="AKWUDN+Calibri"/>
              </a:rPr>
              <a:t>have</a:t>
            </a:r>
          </a:p>
          <a:p>
            <a:pPr marL="171450" marR="0">
              <a:lnSpc>
                <a:spcPts val="1803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6" dirty="0">
                <a:solidFill>
                  <a:srgbClr val="000000"/>
                </a:solidFill>
                <a:latin typeface="AKWUDN+Calibri"/>
                <a:cs typeface="AKWUDN+Calibri"/>
              </a:rPr>
              <a:t>gained</a:t>
            </a:r>
            <a:r>
              <a:rPr sz="1600" spc="8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8" dirty="0">
                <a:solidFill>
                  <a:srgbClr val="000000"/>
                </a:solidFill>
                <a:latin typeface="AKWUDN+Calibri"/>
                <a:cs typeface="AKWUDN+Calibri"/>
              </a:rPr>
              <a:t>more</a:t>
            </a:r>
            <a:r>
              <a:rPr sz="1600" spc="-17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25" dirty="0">
                <a:solidFill>
                  <a:srgbClr val="000000"/>
                </a:solidFill>
                <a:latin typeface="AKWUDN+Calibri"/>
                <a:cs typeface="AKWUDN+Calibri"/>
              </a:rPr>
              <a:t>interest</a:t>
            </a:r>
            <a:r>
              <a:rPr sz="1600" spc="17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29" dirty="0">
                <a:solidFill>
                  <a:srgbClr val="000000"/>
                </a:solidFill>
                <a:latin typeface="AKWUDN+Calibri"/>
                <a:cs typeface="AKWUDN+Calibri"/>
              </a:rPr>
              <a:t>for</a:t>
            </a: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27" dirty="0">
                <a:solidFill>
                  <a:srgbClr val="000000"/>
                </a:solidFill>
                <a:latin typeface="AKWUDN+Calibri"/>
                <a:cs typeface="AKWUDN+Calibri"/>
              </a:rPr>
              <a:t>next</a:t>
            </a:r>
          </a:p>
          <a:p>
            <a:pPr marL="171450" marR="0">
              <a:lnSpc>
                <a:spcPts val="172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y</a:t>
            </a:r>
            <a:r>
              <a:rPr sz="1600" spc="-338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62" dirty="0">
                <a:solidFill>
                  <a:srgbClr val="000000"/>
                </a:solidFill>
                <a:latin typeface="AKWUDN+Calibri"/>
                <a:cs typeface="AKWUDN+Calibri"/>
              </a:rPr>
              <a:t>ear.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6302" y="3691580"/>
            <a:ext cx="1539366" cy="53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sz="3250" dirty="0">
                <a:solidFill>
                  <a:srgbClr val="FFFFFF"/>
                </a:solidFill>
                <a:latin typeface="AKWUDN+Calibri"/>
                <a:cs typeface="AKWUDN+Calibri"/>
              </a:rPr>
              <a:t>Findings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06439" y="3848851"/>
            <a:ext cx="379619" cy="2093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09"/>
              </a:lnSpc>
              <a:spcBef>
                <a:spcPts val="0"/>
              </a:spcBef>
              <a:spcAft>
                <a:spcPts val="0"/>
              </a:spcAft>
            </a:pPr>
            <a:r>
              <a:rPr sz="3550" dirty="0">
                <a:solidFill>
                  <a:srgbClr val="FFFFFF"/>
                </a:solidFill>
                <a:latin typeface="AQIEVW+Calibri Light"/>
                <a:cs typeface="AQIEVW+Calibri Light"/>
              </a:rPr>
              <a:t>2</a:t>
            </a:r>
          </a:p>
          <a:p>
            <a:pPr marL="0" marR="0">
              <a:lnSpc>
                <a:spcPts val="4309"/>
              </a:lnSpc>
              <a:spcBef>
                <a:spcPts val="7566"/>
              </a:spcBef>
              <a:spcAft>
                <a:spcPts val="0"/>
              </a:spcAft>
            </a:pPr>
            <a:r>
              <a:rPr sz="3550" dirty="0">
                <a:solidFill>
                  <a:srgbClr val="FFFFFF"/>
                </a:solidFill>
                <a:latin typeface="AQIEVW+Calibri Light"/>
                <a:cs typeface="AQIEVW+Calibri Light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31431" y="3945716"/>
            <a:ext cx="2672094" cy="417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9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AKWUDN+Calibri"/>
                <a:cs typeface="AKWUDN+Calibri"/>
              </a:rPr>
              <a:t>Employ</a:t>
            </a:r>
            <a:r>
              <a:rPr sz="1300" spc="2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dirty="0">
                <a:solidFill>
                  <a:srgbClr val="000000"/>
                </a:solidFill>
                <a:latin typeface="AKWUDN+Calibri"/>
                <a:cs typeface="AKWUDN+Calibri"/>
              </a:rPr>
              <a:t>more</a:t>
            </a:r>
            <a:r>
              <a:rPr sz="1300" spc="3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spc="-15" dirty="0">
                <a:solidFill>
                  <a:srgbClr val="000000"/>
                </a:solidFill>
                <a:latin typeface="AKWUDN+Calibri"/>
                <a:cs typeface="AKWUDN+Calibri"/>
              </a:rPr>
              <a:t>people</a:t>
            </a:r>
            <a:r>
              <a:rPr sz="1300" spc="49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dirty="0">
                <a:solidFill>
                  <a:srgbClr val="000000"/>
                </a:solidFill>
                <a:latin typeface="AKWUDN+Calibri"/>
                <a:cs typeface="AKWUDN+Calibri"/>
              </a:rPr>
              <a:t>skilled in Python</a:t>
            </a:r>
          </a:p>
          <a:p>
            <a:pPr marL="0" marR="0">
              <a:lnSpc>
                <a:spcPts val="1426"/>
              </a:lnSpc>
              <a:spcBef>
                <a:spcPts val="0"/>
              </a:spcBef>
              <a:spcAft>
                <a:spcPts val="0"/>
              </a:spcAft>
            </a:pPr>
            <a:r>
              <a:rPr sz="1300" spc="-16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300" spc="15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spc="-18" dirty="0">
                <a:solidFill>
                  <a:srgbClr val="000000"/>
                </a:solidFill>
                <a:latin typeface="AKWUDN+Calibri"/>
                <a:cs typeface="AKWUDN+Calibri"/>
              </a:rPr>
              <a:t>TypeScript.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47366" y="4438394"/>
            <a:ext cx="2864480" cy="721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25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FRCGCI+Calibri"/>
                <a:cs typeface="FRCGCI+Calibri"/>
              </a:rPr>
              <a:t>•</a:t>
            </a:r>
            <a:r>
              <a:rPr sz="1600" spc="191" dirty="0">
                <a:solidFill>
                  <a:srgbClr val="000000"/>
                </a:solidFill>
                <a:latin typeface="FRCGCI+Calibri"/>
                <a:cs typeface="FRCGCI+Calibri"/>
              </a:rPr>
              <a:t> </a:t>
            </a:r>
            <a:r>
              <a:rPr sz="1600" spc="-26" dirty="0">
                <a:solidFill>
                  <a:srgbClr val="000000"/>
                </a:solidFill>
                <a:latin typeface="AKWUDN+Calibri"/>
                <a:cs typeface="AKWUDN+Calibri"/>
              </a:rPr>
              <a:t>Whereas</a:t>
            </a:r>
            <a:r>
              <a:rPr sz="1600" spc="162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25" dirty="0">
                <a:solidFill>
                  <a:srgbClr val="000000"/>
                </a:solidFill>
                <a:latin typeface="AKWUDN+Calibri"/>
                <a:cs typeface="AKWUDN+Calibri"/>
              </a:rPr>
              <a:t>interest</a:t>
            </a:r>
            <a:r>
              <a:rPr sz="1600" spc="100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in</a:t>
            </a:r>
          </a:p>
          <a:p>
            <a:pPr marL="171450" marR="0">
              <a:lnSpc>
                <a:spcPts val="1727"/>
              </a:lnSpc>
              <a:spcBef>
                <a:spcPts val="5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AKWUDN+Calibri"/>
                <a:cs typeface="AKWUDN+Calibri"/>
              </a:rPr>
              <a:t>SQL</a:t>
            </a:r>
            <a:r>
              <a:rPr sz="1600" spc="24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5" dirty="0">
                <a:solidFill>
                  <a:srgbClr val="000000"/>
                </a:solidFill>
                <a:latin typeface="AKWUDN+Calibri"/>
                <a:cs typeface="AKWUDN+Calibri"/>
              </a:rPr>
              <a:t>and</a:t>
            </a:r>
            <a:r>
              <a:rPr sz="1600" spc="13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17" dirty="0">
                <a:solidFill>
                  <a:srgbClr val="000000"/>
                </a:solidFill>
                <a:latin typeface="AKWUDN+Calibri"/>
                <a:cs typeface="AKWUDN+Calibri"/>
              </a:rPr>
              <a:t>Bash/Shell/PowerShell</a:t>
            </a:r>
          </a:p>
          <a:p>
            <a:pPr marL="171450" marR="0">
              <a:lnSpc>
                <a:spcPts val="1727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6" dirty="0">
                <a:solidFill>
                  <a:srgbClr val="000000"/>
                </a:solidFill>
                <a:latin typeface="AKWUDN+Calibri"/>
                <a:cs typeface="AKWUDN+Calibri"/>
              </a:rPr>
              <a:t>has</a:t>
            </a:r>
            <a:r>
              <a:rPr sz="1600" spc="7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600" spc="-27" dirty="0">
                <a:solidFill>
                  <a:srgbClr val="000000"/>
                </a:solidFill>
                <a:latin typeface="AKWUDN+Calibri"/>
                <a:cs typeface="AKWUDN+Calibri"/>
              </a:rPr>
              <a:t>decreased.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31431" y="5327476"/>
            <a:ext cx="2345640" cy="417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9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AKWUDN+Calibri"/>
                <a:cs typeface="AKWUDN+Calibri"/>
              </a:rPr>
              <a:t>Employ</a:t>
            </a:r>
            <a:r>
              <a:rPr sz="1300" spc="26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spc="-10" dirty="0">
                <a:solidFill>
                  <a:srgbClr val="000000"/>
                </a:solidFill>
                <a:latin typeface="AKWUDN+Calibri"/>
                <a:cs typeface="AKWUDN+Calibri"/>
              </a:rPr>
              <a:t>less</a:t>
            </a:r>
            <a:r>
              <a:rPr sz="1300" spc="3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spc="-15" dirty="0">
                <a:solidFill>
                  <a:srgbClr val="000000"/>
                </a:solidFill>
                <a:latin typeface="AKWUDN+Calibri"/>
                <a:cs typeface="AKWUDN+Calibri"/>
              </a:rPr>
              <a:t>people</a:t>
            </a:r>
            <a:r>
              <a:rPr sz="1300" spc="123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dirty="0">
                <a:solidFill>
                  <a:srgbClr val="000000"/>
                </a:solidFill>
                <a:latin typeface="AKWUDN+Calibri"/>
                <a:cs typeface="AKWUDN+Calibri"/>
              </a:rPr>
              <a:t>skilled in</a:t>
            </a:r>
            <a:r>
              <a:rPr sz="1300" spc="31" dirty="0">
                <a:solidFill>
                  <a:srgbClr val="000000"/>
                </a:solidFill>
                <a:latin typeface="AKWUDN+Calibri"/>
                <a:cs typeface="AKWUDN+Calibri"/>
              </a:rPr>
              <a:t> </a:t>
            </a:r>
            <a:r>
              <a:rPr sz="1300" spc="-15" dirty="0">
                <a:solidFill>
                  <a:srgbClr val="000000"/>
                </a:solidFill>
                <a:latin typeface="AQIEVW+Calibri Light"/>
                <a:cs typeface="AQIEVW+Calibri Light"/>
              </a:rPr>
              <a:t>SQL</a:t>
            </a:r>
          </a:p>
          <a:p>
            <a:pPr marL="0" marR="0">
              <a:lnSpc>
                <a:spcPts val="1427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000000"/>
                </a:solidFill>
                <a:latin typeface="AQIEVW+Calibri Light"/>
                <a:cs typeface="AQIEVW+Calibri Light"/>
              </a:rPr>
              <a:t>and</a:t>
            </a:r>
            <a:r>
              <a:rPr sz="1300" spc="14" dirty="0">
                <a:solidFill>
                  <a:srgbClr val="000000"/>
                </a:solidFill>
                <a:latin typeface="AQIEVW+Calibri Light"/>
                <a:cs typeface="AQIEVW+Calibri Light"/>
              </a:rPr>
              <a:t> </a:t>
            </a:r>
            <a:r>
              <a:rPr sz="1300" spc="-10" dirty="0">
                <a:solidFill>
                  <a:srgbClr val="000000"/>
                </a:solidFill>
                <a:latin typeface="AKWUDN+Calibri"/>
                <a:cs typeface="AKWUDN+Calibri"/>
              </a:rPr>
              <a:t>Bash/Shell/PowerShell.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9797" y="548680"/>
            <a:ext cx="3592406" cy="59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-73" dirty="0">
                <a:solidFill>
                  <a:srgbClr val="FFFFFF"/>
                </a:solidFill>
                <a:latin typeface="AQIEVW+Calibri Light"/>
                <a:cs typeface="AQIEVW+Calibri Light"/>
              </a:rPr>
              <a:t>DATABASE</a:t>
            </a:r>
            <a:r>
              <a:rPr sz="3600" spc="41" dirty="0">
                <a:solidFill>
                  <a:srgbClr val="FFFFFF"/>
                </a:solidFill>
                <a:latin typeface="AQIEVW+Calibri Light"/>
                <a:cs typeface="AQIEVW+Calibri Light"/>
              </a:rPr>
              <a:t> </a:t>
            </a:r>
            <a:r>
              <a:rPr sz="3600" dirty="0">
                <a:solidFill>
                  <a:srgbClr val="FFFFFF"/>
                </a:solidFill>
                <a:latin typeface="AQIEVW+Calibri Light"/>
                <a:cs typeface="AQIEVW+Calibri Light"/>
              </a:rPr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82505" y="1955081"/>
            <a:ext cx="1320252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AKWUDN+Calibri"/>
                <a:cs typeface="AKWUDN+Calibri"/>
              </a:rPr>
              <a:t>Current</a:t>
            </a:r>
            <a:r>
              <a:rPr sz="1800" spc="-34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KWUDN+Calibri"/>
                <a:cs typeface="AKWUDN+Calibri"/>
              </a:rPr>
              <a:t>Year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2264" y="1955081"/>
            <a:ext cx="1041660" cy="31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AKWUDN+Calibri"/>
                <a:cs typeface="AKWUDN+Calibri"/>
              </a:rPr>
              <a:t>Next</a:t>
            </a:r>
            <a:r>
              <a:rPr sz="1800" spc="-39" dirty="0">
                <a:solidFill>
                  <a:srgbClr val="FFFFFF"/>
                </a:solidFill>
                <a:latin typeface="AKWUDN+Calibri"/>
                <a:cs typeface="AKWUDN+Calibri"/>
              </a:rPr>
              <a:t> </a:t>
            </a:r>
            <a:r>
              <a:rPr sz="1800" spc="-22" dirty="0">
                <a:solidFill>
                  <a:srgbClr val="FFFFFF"/>
                </a:solidFill>
                <a:latin typeface="AKWUDN+Calibri"/>
                <a:cs typeface="AKWUDN+Calibri"/>
              </a:rPr>
              <a:t>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880</Words>
  <Application>Microsoft Office PowerPoint</Application>
  <PresentationFormat>Widescreen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Times New Roman</vt:lpstr>
      <vt:lpstr>Bahnschrift Light</vt:lpstr>
      <vt:lpstr>HNJWEF+Calibri Bold</vt:lpstr>
      <vt:lpstr>AQIEVW+Calibri Light</vt:lpstr>
      <vt:lpstr>FRCGCI+Calibri</vt:lpstr>
      <vt:lpstr>HELWMF+Arial</vt:lpstr>
      <vt:lpstr>AKWUDN+Calibri</vt:lpstr>
      <vt:lpstr>Calibri</vt:lpstr>
      <vt:lpstr>FPSTCS+IBM Plex Mono SemiBold</vt:lpstr>
      <vt:lpstr>NEATBJ+Calibri Italic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cTx Technologies &amp; Solutions Ltd</cp:lastModifiedBy>
  <cp:revision>22</cp:revision>
  <dcterms:modified xsi:type="dcterms:W3CDTF">2022-12-14T21:48:57Z</dcterms:modified>
</cp:coreProperties>
</file>