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93" r:id="rId2"/>
    <p:sldId id="282" r:id="rId3"/>
    <p:sldId id="258" r:id="rId4"/>
    <p:sldId id="294" r:id="rId5"/>
    <p:sldId id="259" r:id="rId6"/>
    <p:sldId id="295" r:id="rId7"/>
    <p:sldId id="263" r:id="rId8"/>
    <p:sldId id="291" r:id="rId9"/>
    <p:sldId id="267" r:id="rId10"/>
    <p:sldId id="261" r:id="rId11"/>
    <p:sldId id="268" r:id="rId12"/>
    <p:sldId id="271" r:id="rId13"/>
    <p:sldId id="283" r:id="rId14"/>
    <p:sldId id="285" r:id="rId15"/>
    <p:sldId id="287" r:id="rId16"/>
    <p:sldId id="289" r:id="rId17"/>
    <p:sldId id="292" r:id="rId18"/>
    <p:sldId id="262" r:id="rId19"/>
    <p:sldId id="272" r:id="rId20"/>
    <p:sldId id="273" r:id="rId21"/>
    <p:sldId id="274" r:id="rId22"/>
    <p:sldId id="284" r:id="rId23"/>
    <p:sldId id="286" r:id="rId24"/>
    <p:sldId id="288" r:id="rId25"/>
    <p:sldId id="290" r:id="rId26"/>
    <p:sldId id="296" r:id="rId27"/>
    <p:sldId id="297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EB5"/>
    <a:srgbClr val="007C91"/>
    <a:srgbClr val="E66100"/>
    <a:srgbClr val="F2F2F2"/>
    <a:srgbClr val="DCDCDC"/>
    <a:srgbClr val="DF1E37"/>
    <a:srgbClr val="E2E2E2"/>
    <a:srgbClr val="0752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6283" autoAdjust="0"/>
  </p:normalViewPr>
  <p:slideViewPr>
    <p:cSldViewPr snapToGrid="0">
      <p:cViewPr>
        <p:scale>
          <a:sx n="100" d="100"/>
          <a:sy n="100" d="100"/>
        </p:scale>
        <p:origin x="127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22C7C1-A6E8-BA29-DC5C-E5565C1AFE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181D5-EDDB-4B6D-6856-3A2BB5D69D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E72B4-C8EF-4A12-A461-F44FD7D04312}" type="datetimeFigureOut">
              <a:rPr lang="pt-BR" smtClean="0"/>
              <a:t>23/06/2025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85E60-259F-43BB-8F51-FAB6349BB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0933DE-EC0F-9821-5C69-8647C0BD4B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4D82D-8B2E-49C1-B65F-41A97F7206C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210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9DA06-7354-43A9-BD68-58750EF73857}" type="datetimeFigureOut">
              <a:rPr lang="pt-BR" smtClean="0"/>
              <a:t>23/06/2025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5E7F3-F47E-48AE-BEA3-4A25628CBD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94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0AEAD4-692F-782A-BB8E-7E18DB4DC966}"/>
              </a:ext>
            </a:extLst>
          </p:cNvPr>
          <p:cNvSpPr/>
          <p:nvPr userDrawn="1"/>
        </p:nvSpPr>
        <p:spPr>
          <a:xfrm>
            <a:off x="-1" y="0"/>
            <a:ext cx="2162176" cy="6858000"/>
          </a:xfrm>
          <a:prstGeom prst="rect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BD5F3E-5460-B6E9-4952-E0411DDB5806}"/>
              </a:ext>
            </a:extLst>
          </p:cNvPr>
          <p:cNvSpPr/>
          <p:nvPr userDrawn="1"/>
        </p:nvSpPr>
        <p:spPr>
          <a:xfrm>
            <a:off x="0" y="1"/>
            <a:ext cx="12192000" cy="698090"/>
          </a:xfrm>
          <a:prstGeom prst="rect">
            <a:avLst/>
          </a:prstGeom>
          <a:solidFill>
            <a:schemeClr val="bg1">
              <a:lumMod val="8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9" name="Picture 10">
            <a:extLst>
              <a:ext uri="{FF2B5EF4-FFF2-40B4-BE49-F238E27FC236}">
                <a16:creationId xmlns:a16="http://schemas.microsoft.com/office/drawing/2014/main" id="{8E73946A-E3CE-EFC5-F68F-DBF6C50D8A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" t="22733" r="6739" b="30769"/>
          <a:stretch>
            <a:fillRect/>
          </a:stretch>
        </p:blipFill>
        <p:spPr bwMode="auto">
          <a:xfrm>
            <a:off x="392829" y="102483"/>
            <a:ext cx="1376516" cy="49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2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943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AFD65-3322-C060-F530-703ACED0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43843-1861-23B0-37FE-0FCAEE4D2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41DC-26BB-B65C-FF1D-43D060DA7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AEB87-71B3-4B99-AD74-53172E823254}" type="datetimeFigureOut">
              <a:rPr lang="pt-BR" smtClean="0"/>
              <a:t>23/06/2025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E88A9-6C54-D776-0138-383740C5E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969A0-E37E-DFA3-8FBC-A64E58B86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072BB-2832-4524-9B7D-BB2B30F6660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68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3D48D-F4E9-C3C1-ABBD-38490A3C5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5B6CD1C-D37D-E0B7-4B06-347EB8CAB1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940E34-7569-2028-AC7C-6EFC9CD6B55B}"/>
              </a:ext>
            </a:extLst>
          </p:cNvPr>
          <p:cNvSpPr txBox="1"/>
          <p:nvPr/>
        </p:nvSpPr>
        <p:spPr>
          <a:xfrm>
            <a:off x="3514898" y="1797707"/>
            <a:ext cx="516220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Roboto" panose="02000000000000000000" pitchFamily="2" charset="0"/>
                <a:ea typeface="Roboto" panose="02000000000000000000" pitchFamily="2" charset="0"/>
              </a:rPr>
              <a:t>CANVAS DESIGN</a:t>
            </a:r>
          </a:p>
        </p:txBody>
      </p:sp>
    </p:spTree>
    <p:extLst>
      <p:ext uri="{BB962C8B-B14F-4D97-AF65-F5344CB8AC3E}">
        <p14:creationId xmlns:p14="http://schemas.microsoft.com/office/powerpoint/2010/main" val="255067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AF7C5-85C1-946C-0D77-DCD24D242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DC291C-BECD-D646-CA07-66CD97082079}"/>
              </a:ext>
            </a:extLst>
          </p:cNvPr>
          <p:cNvSpPr txBox="1"/>
          <p:nvPr/>
        </p:nvSpPr>
        <p:spPr>
          <a:xfrm>
            <a:off x="204123" y="97281"/>
            <a:ext cx="5162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TECH DIVERSITY GENDER</a:t>
            </a:r>
            <a:endParaRPr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185FB5-A8A9-334B-92DE-2F57CDA52440}"/>
              </a:ext>
            </a:extLst>
          </p:cNvPr>
          <p:cNvGrpSpPr/>
          <p:nvPr/>
        </p:nvGrpSpPr>
        <p:grpSpPr>
          <a:xfrm>
            <a:off x="321886" y="1239175"/>
            <a:ext cx="11548227" cy="4879916"/>
            <a:chOff x="194887" y="1239175"/>
            <a:chExt cx="11548227" cy="48799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5FC18C-B378-3863-880C-DD17AD64DF5F}"/>
                </a:ext>
              </a:extLst>
            </p:cNvPr>
            <p:cNvSpPr/>
            <p:nvPr/>
          </p:nvSpPr>
          <p:spPr>
            <a:xfrm>
              <a:off x="194887" y="1239175"/>
              <a:ext cx="5697913" cy="2344534"/>
            </a:xfrm>
            <a:prstGeom prst="rect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04E949-5E71-C1BD-2533-EB493363965D}"/>
                </a:ext>
              </a:extLst>
            </p:cNvPr>
            <p:cNvSpPr/>
            <p:nvPr/>
          </p:nvSpPr>
          <p:spPr>
            <a:xfrm>
              <a:off x="6045201" y="1239175"/>
              <a:ext cx="5697913" cy="2344534"/>
            </a:xfrm>
            <a:prstGeom prst="rect">
              <a:avLst/>
            </a:prstGeom>
            <a:solidFill>
              <a:srgbClr val="DF1E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58754714-03DA-53AD-67A4-CFCDAD20926D}"/>
                </a:ext>
              </a:extLst>
            </p:cNvPr>
            <p:cNvSpPr/>
            <p:nvPr/>
          </p:nvSpPr>
          <p:spPr>
            <a:xfrm rot="5400000">
              <a:off x="5807739" y="1397752"/>
              <a:ext cx="719685" cy="549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378DEC67-7956-A45A-6F05-AA5F80EE4534}"/>
                </a:ext>
              </a:extLst>
            </p:cNvPr>
            <p:cNvSpPr/>
            <p:nvPr/>
          </p:nvSpPr>
          <p:spPr>
            <a:xfrm rot="5400000">
              <a:off x="5655339" y="1406613"/>
              <a:ext cx="719685" cy="549563"/>
            </a:xfrm>
            <a:prstGeom prst="triangle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A9F6EB-A256-2CE4-FD9B-3AAB8B549378}"/>
                </a:ext>
              </a:extLst>
            </p:cNvPr>
            <p:cNvSpPr/>
            <p:nvPr/>
          </p:nvSpPr>
          <p:spPr>
            <a:xfrm>
              <a:off x="194887" y="3774557"/>
              <a:ext cx="5697913" cy="23445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08343C-8D2C-36E9-9B38-B2C5B3482B67}"/>
                </a:ext>
              </a:extLst>
            </p:cNvPr>
            <p:cNvSpPr/>
            <p:nvPr/>
          </p:nvSpPr>
          <p:spPr>
            <a:xfrm>
              <a:off x="6045201" y="3774557"/>
              <a:ext cx="5697913" cy="2344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CD664D-A466-51A4-2A9B-516021F5E356}"/>
                </a:ext>
              </a:extLst>
            </p:cNvPr>
            <p:cNvGrpSpPr/>
            <p:nvPr/>
          </p:nvGrpSpPr>
          <p:grpSpPr>
            <a:xfrm rot="5400000">
              <a:off x="10270375" y="3461889"/>
              <a:ext cx="701964" cy="728546"/>
              <a:chOff x="8159865" y="3765696"/>
              <a:chExt cx="701964" cy="728546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D54F266D-BDEB-DDAB-CF2C-7E1DD906E26B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1113AFF6-FEB1-AA26-D8E7-11C48F2A5E65}"/>
                  </a:ext>
                </a:extLst>
              </p:cNvPr>
              <p:cNvSpPr/>
              <p:nvPr/>
            </p:nvSpPr>
            <p:spPr>
              <a:xfrm rot="5400000">
                <a:off x="8074804" y="3859618"/>
                <a:ext cx="719685" cy="549563"/>
              </a:xfrm>
              <a:prstGeom prst="triangle">
                <a:avLst/>
              </a:prstGeom>
              <a:solidFill>
                <a:srgbClr val="DF1E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D4D39F9-B016-EE6A-62A0-F01993778D70}"/>
                </a:ext>
              </a:extLst>
            </p:cNvPr>
            <p:cNvGrpSpPr/>
            <p:nvPr/>
          </p:nvGrpSpPr>
          <p:grpSpPr>
            <a:xfrm rot="10800000">
              <a:off x="5495638" y="5172175"/>
              <a:ext cx="711200" cy="728546"/>
              <a:chOff x="8150629" y="3765696"/>
              <a:chExt cx="711200" cy="728546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34A8F378-06A5-086F-91F7-DF89391E041D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8C71F096-CA6D-E1DE-4E73-9E91BB82DAA6}"/>
                  </a:ext>
                </a:extLst>
              </p:cNvPr>
              <p:cNvSpPr/>
              <p:nvPr/>
            </p:nvSpPr>
            <p:spPr>
              <a:xfrm rot="5400000">
                <a:off x="8065568" y="3859618"/>
                <a:ext cx="719685" cy="549563"/>
              </a:xfrm>
              <a:prstGeom prst="triangl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DC70ADE-7287-0C25-B2CD-B3FC3BB7929D}"/>
                </a:ext>
              </a:extLst>
            </p:cNvPr>
            <p:cNvGrpSpPr/>
            <p:nvPr/>
          </p:nvGrpSpPr>
          <p:grpSpPr>
            <a:xfrm rot="16200000">
              <a:off x="656246" y="3200963"/>
              <a:ext cx="692727" cy="728546"/>
              <a:chOff x="8169102" y="3765696"/>
              <a:chExt cx="692727" cy="728546"/>
            </a:xfrm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0AE64FE5-D952-737E-E9A5-3D324037D692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044028D0-0F28-77D0-65CF-B176FE731E60}"/>
                  </a:ext>
                </a:extLst>
              </p:cNvPr>
              <p:cNvSpPr/>
              <p:nvPr/>
            </p:nvSpPr>
            <p:spPr>
              <a:xfrm rot="5400000">
                <a:off x="8084041" y="3859618"/>
                <a:ext cx="719685" cy="54956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pic>
        <p:nvPicPr>
          <p:cNvPr id="43" name="Graphic 42" descr="No sign with solid fill">
            <a:extLst>
              <a:ext uri="{FF2B5EF4-FFF2-40B4-BE49-F238E27FC236}">
                <a16:creationId xmlns:a16="http://schemas.microsoft.com/office/drawing/2014/main" id="{17AF29E2-A03B-05C0-C9C0-4D375426E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58" y="3959284"/>
            <a:ext cx="549563" cy="549563"/>
          </a:xfrm>
          <a:prstGeom prst="rect">
            <a:avLst/>
          </a:prstGeom>
        </p:spPr>
      </p:pic>
      <p:pic>
        <p:nvPicPr>
          <p:cNvPr id="44" name="Graphic 43" descr="Repeat with solid fill">
            <a:extLst>
              <a:ext uri="{FF2B5EF4-FFF2-40B4-BE49-F238E27FC236}">
                <a16:creationId xmlns:a16="http://schemas.microsoft.com/office/drawing/2014/main" id="{FD974032-0BFC-8AD3-0BFC-D91A2B634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2110" y="3911600"/>
            <a:ext cx="616531" cy="61653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40134350-DE8A-6D22-2976-8C59CEDF10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4053" y="1358499"/>
            <a:ext cx="636933" cy="636933"/>
          </a:xfrm>
          <a:prstGeom prst="rect">
            <a:avLst/>
          </a:prstGeom>
        </p:spPr>
      </p:pic>
      <p:pic>
        <p:nvPicPr>
          <p:cNvPr id="46" name="Graphic 45" descr="Bullseye with solid fill">
            <a:extLst>
              <a:ext uri="{FF2B5EF4-FFF2-40B4-BE49-F238E27FC236}">
                <a16:creationId xmlns:a16="http://schemas.microsoft.com/office/drawing/2014/main" id="{20405658-AD3D-6007-FF5E-D7500E23FC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649" y="1321553"/>
            <a:ext cx="549564" cy="54956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969264E-59F8-6278-480F-24DBB5CAFA64}"/>
              </a:ext>
            </a:extLst>
          </p:cNvPr>
          <p:cNvSpPr txBox="1"/>
          <p:nvPr/>
        </p:nvSpPr>
        <p:spPr>
          <a:xfrm>
            <a:off x="1121205" y="14116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BC72A5-A5AD-1DA4-34E9-85BACB66B324}"/>
              </a:ext>
            </a:extLst>
          </p:cNvPr>
          <p:cNvSpPr txBox="1"/>
          <p:nvPr/>
        </p:nvSpPr>
        <p:spPr>
          <a:xfrm>
            <a:off x="7387445" y="148786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Should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831DEB-890D-C798-A54A-26DC9488BDFF}"/>
              </a:ext>
            </a:extLst>
          </p:cNvPr>
          <p:cNvSpPr txBox="1"/>
          <p:nvPr/>
        </p:nvSpPr>
        <p:spPr>
          <a:xfrm>
            <a:off x="1066369" y="40459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Haven’t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345F93-9EB2-E204-C945-B2159B4F79A3}"/>
              </a:ext>
            </a:extLst>
          </p:cNvPr>
          <p:cNvSpPr txBox="1"/>
          <p:nvPr/>
        </p:nvSpPr>
        <p:spPr>
          <a:xfrm>
            <a:off x="7181888" y="404590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Could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2B9FC8-603A-DF59-3792-01BA4640DA4B}"/>
              </a:ext>
            </a:extLst>
          </p:cNvPr>
          <p:cNvSpPr txBox="1"/>
          <p:nvPr/>
        </p:nvSpPr>
        <p:spPr>
          <a:xfrm>
            <a:off x="1200031" y="1606578"/>
            <a:ext cx="396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Adequate charts into new canvas design (add off set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Resize chart and allocate it into the left part of the 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legend while the user hover the mouse in each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mean values by gender into the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03E945-B5AF-372B-66CD-934BB4A49870}"/>
              </a:ext>
            </a:extLst>
          </p:cNvPr>
          <p:cNvSpPr txBox="1"/>
          <p:nvPr/>
        </p:nvSpPr>
        <p:spPr>
          <a:xfrm>
            <a:off x="7387445" y="2041237"/>
            <a:ext cx="4315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Personalized colours to improve readability and to match with colour palette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E60E2B4-1CA7-D963-E915-D0B458930F5F}"/>
              </a:ext>
            </a:extLst>
          </p:cNvPr>
          <p:cNvSpPr txBox="1"/>
          <p:nvPr/>
        </p:nvSpPr>
        <p:spPr>
          <a:xfrm>
            <a:off x="7181888" y="4610251"/>
            <a:ext cx="4160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Change chart type to stacked columns to better fit in Canvas (better fit since the canvas will be splitted into two)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2B52DC-5758-8730-3E6E-F6144FF11483}"/>
              </a:ext>
            </a:extLst>
          </p:cNvPr>
          <p:cNvSpPr txBox="1"/>
          <p:nvPr/>
        </p:nvSpPr>
        <p:spPr>
          <a:xfrm>
            <a:off x="1042321" y="4623688"/>
            <a:ext cx="432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for more than 2 genders for inclusion</a:t>
            </a:r>
          </a:p>
        </p:txBody>
      </p:sp>
    </p:spTree>
    <p:extLst>
      <p:ext uri="{BB962C8B-B14F-4D97-AF65-F5344CB8AC3E}">
        <p14:creationId xmlns:p14="http://schemas.microsoft.com/office/powerpoint/2010/main" val="136712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9A82B-57AC-1CA3-6D77-3CFB6D662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07D6A6-617D-C985-5C38-46739F7A5C4F}"/>
              </a:ext>
            </a:extLst>
          </p:cNvPr>
          <p:cNvSpPr txBox="1"/>
          <p:nvPr/>
        </p:nvSpPr>
        <p:spPr>
          <a:xfrm>
            <a:off x="204123" y="97281"/>
            <a:ext cx="5162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PAY GAP</a:t>
            </a:r>
            <a:endParaRPr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9309BC-B9CB-0BF5-CE5C-2B84C8541C13}"/>
              </a:ext>
            </a:extLst>
          </p:cNvPr>
          <p:cNvGrpSpPr/>
          <p:nvPr/>
        </p:nvGrpSpPr>
        <p:grpSpPr>
          <a:xfrm>
            <a:off x="321886" y="1239175"/>
            <a:ext cx="11548227" cy="4879916"/>
            <a:chOff x="194887" y="1239175"/>
            <a:chExt cx="11548227" cy="48799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41AF3B-FC19-8AA5-0C74-9B02A20E17CB}"/>
                </a:ext>
              </a:extLst>
            </p:cNvPr>
            <p:cNvSpPr/>
            <p:nvPr/>
          </p:nvSpPr>
          <p:spPr>
            <a:xfrm>
              <a:off x="194887" y="1239175"/>
              <a:ext cx="5697913" cy="2344534"/>
            </a:xfrm>
            <a:prstGeom prst="rect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9BF359-6BDF-0FBF-B651-7402A1C0C314}"/>
                </a:ext>
              </a:extLst>
            </p:cNvPr>
            <p:cNvSpPr/>
            <p:nvPr/>
          </p:nvSpPr>
          <p:spPr>
            <a:xfrm>
              <a:off x="6045201" y="1239175"/>
              <a:ext cx="5697913" cy="2344534"/>
            </a:xfrm>
            <a:prstGeom prst="rect">
              <a:avLst/>
            </a:prstGeom>
            <a:solidFill>
              <a:srgbClr val="DF1E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BA5D024-EEE9-3174-E123-3F1D9F89B34F}"/>
                </a:ext>
              </a:extLst>
            </p:cNvPr>
            <p:cNvSpPr/>
            <p:nvPr/>
          </p:nvSpPr>
          <p:spPr>
            <a:xfrm rot="5400000">
              <a:off x="5807739" y="1397752"/>
              <a:ext cx="719685" cy="549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A077BF7-9A73-8235-52B2-A59CD3FB60BE}"/>
                </a:ext>
              </a:extLst>
            </p:cNvPr>
            <p:cNvSpPr/>
            <p:nvPr/>
          </p:nvSpPr>
          <p:spPr>
            <a:xfrm rot="5400000">
              <a:off x="5655339" y="1406613"/>
              <a:ext cx="719685" cy="549563"/>
            </a:xfrm>
            <a:prstGeom prst="triangle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EBF661-F820-C4DA-E20F-DF18D6EDEB45}"/>
                </a:ext>
              </a:extLst>
            </p:cNvPr>
            <p:cNvSpPr/>
            <p:nvPr/>
          </p:nvSpPr>
          <p:spPr>
            <a:xfrm>
              <a:off x="194887" y="3774557"/>
              <a:ext cx="5697913" cy="23445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AB0D8C9-7F24-0489-A154-2CFF6674AC0B}"/>
                </a:ext>
              </a:extLst>
            </p:cNvPr>
            <p:cNvSpPr/>
            <p:nvPr/>
          </p:nvSpPr>
          <p:spPr>
            <a:xfrm>
              <a:off x="6045201" y="3774557"/>
              <a:ext cx="5697913" cy="2344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A0C4DA-0F41-2436-1702-599EB099242F}"/>
                </a:ext>
              </a:extLst>
            </p:cNvPr>
            <p:cNvGrpSpPr/>
            <p:nvPr/>
          </p:nvGrpSpPr>
          <p:grpSpPr>
            <a:xfrm rot="5400000">
              <a:off x="10270375" y="3461889"/>
              <a:ext cx="701964" cy="728546"/>
              <a:chOff x="8159865" y="3765696"/>
              <a:chExt cx="701964" cy="728546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DC6CFE2E-6E8E-6B5E-E147-DCEAC4F79B6A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14AF3A5E-058D-A0AE-FE2C-3656268E9C4C}"/>
                  </a:ext>
                </a:extLst>
              </p:cNvPr>
              <p:cNvSpPr/>
              <p:nvPr/>
            </p:nvSpPr>
            <p:spPr>
              <a:xfrm rot="5400000">
                <a:off x="8074804" y="3859618"/>
                <a:ext cx="719685" cy="549563"/>
              </a:xfrm>
              <a:prstGeom prst="triangle">
                <a:avLst/>
              </a:prstGeom>
              <a:solidFill>
                <a:srgbClr val="DF1E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A57E3CD-6402-8681-72D4-E2E96C85BF8F}"/>
                </a:ext>
              </a:extLst>
            </p:cNvPr>
            <p:cNvGrpSpPr/>
            <p:nvPr/>
          </p:nvGrpSpPr>
          <p:grpSpPr>
            <a:xfrm rot="10800000">
              <a:off x="5495638" y="5172175"/>
              <a:ext cx="711200" cy="728546"/>
              <a:chOff x="8150629" y="3765696"/>
              <a:chExt cx="711200" cy="728546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1D3FB0EF-345B-304D-071A-ADC1155FE264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56EE6B61-415C-47F9-81C5-7600551B5769}"/>
                  </a:ext>
                </a:extLst>
              </p:cNvPr>
              <p:cNvSpPr/>
              <p:nvPr/>
            </p:nvSpPr>
            <p:spPr>
              <a:xfrm rot="5400000">
                <a:off x="8065568" y="3859618"/>
                <a:ext cx="719685" cy="549563"/>
              </a:xfrm>
              <a:prstGeom prst="triangl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BD9AD5B-7F2C-D49E-07ED-D0E4C2279E64}"/>
                </a:ext>
              </a:extLst>
            </p:cNvPr>
            <p:cNvGrpSpPr/>
            <p:nvPr/>
          </p:nvGrpSpPr>
          <p:grpSpPr>
            <a:xfrm rot="16200000">
              <a:off x="656246" y="3200963"/>
              <a:ext cx="692727" cy="728546"/>
              <a:chOff x="8169102" y="3765696"/>
              <a:chExt cx="692727" cy="728546"/>
            </a:xfrm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D0DF6F27-7A7A-06AF-D867-21862E9AFBB4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E7F71E1D-70BB-3760-A816-BFAA98CA2DB2}"/>
                  </a:ext>
                </a:extLst>
              </p:cNvPr>
              <p:cNvSpPr/>
              <p:nvPr/>
            </p:nvSpPr>
            <p:spPr>
              <a:xfrm rot="5400000">
                <a:off x="8084041" y="3859618"/>
                <a:ext cx="719685" cy="54956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pic>
        <p:nvPicPr>
          <p:cNvPr id="43" name="Graphic 42" descr="No sign with solid fill">
            <a:extLst>
              <a:ext uri="{FF2B5EF4-FFF2-40B4-BE49-F238E27FC236}">
                <a16:creationId xmlns:a16="http://schemas.microsoft.com/office/drawing/2014/main" id="{18CD5381-93F1-6E6D-CC0D-72BAEFF55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58" y="3959284"/>
            <a:ext cx="549563" cy="549563"/>
          </a:xfrm>
          <a:prstGeom prst="rect">
            <a:avLst/>
          </a:prstGeom>
        </p:spPr>
      </p:pic>
      <p:pic>
        <p:nvPicPr>
          <p:cNvPr id="44" name="Graphic 43" descr="Repeat with solid fill">
            <a:extLst>
              <a:ext uri="{FF2B5EF4-FFF2-40B4-BE49-F238E27FC236}">
                <a16:creationId xmlns:a16="http://schemas.microsoft.com/office/drawing/2014/main" id="{8D648D30-F17F-D860-E880-18A7FC5D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2110" y="3911600"/>
            <a:ext cx="616531" cy="61653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26951DDC-E93A-E088-C92B-4287870AA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4053" y="1358499"/>
            <a:ext cx="636933" cy="636933"/>
          </a:xfrm>
          <a:prstGeom prst="rect">
            <a:avLst/>
          </a:prstGeom>
        </p:spPr>
      </p:pic>
      <p:pic>
        <p:nvPicPr>
          <p:cNvPr id="46" name="Graphic 45" descr="Bullseye with solid fill">
            <a:extLst>
              <a:ext uri="{FF2B5EF4-FFF2-40B4-BE49-F238E27FC236}">
                <a16:creationId xmlns:a16="http://schemas.microsoft.com/office/drawing/2014/main" id="{882BA0E6-C6E3-1245-51C1-3C7868CDCE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649" y="1321553"/>
            <a:ext cx="549564" cy="54956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5D7AEDD-9855-3267-10AC-2F41AAEB8D31}"/>
              </a:ext>
            </a:extLst>
          </p:cNvPr>
          <p:cNvSpPr txBox="1"/>
          <p:nvPr/>
        </p:nvSpPr>
        <p:spPr>
          <a:xfrm>
            <a:off x="1121205" y="14116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C7995E-88F9-8B3F-7EA7-3BD209B2F410}"/>
              </a:ext>
            </a:extLst>
          </p:cNvPr>
          <p:cNvSpPr txBox="1"/>
          <p:nvPr/>
        </p:nvSpPr>
        <p:spPr>
          <a:xfrm>
            <a:off x="7387445" y="148786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Should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B1A9F1-F640-6AAB-D35A-006D75B0C542}"/>
              </a:ext>
            </a:extLst>
          </p:cNvPr>
          <p:cNvSpPr txBox="1"/>
          <p:nvPr/>
        </p:nvSpPr>
        <p:spPr>
          <a:xfrm>
            <a:off x="1066369" y="40459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Haven’t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92E452-0BED-CDD9-DE9C-6273ED7739F8}"/>
              </a:ext>
            </a:extLst>
          </p:cNvPr>
          <p:cNvSpPr txBox="1"/>
          <p:nvPr/>
        </p:nvSpPr>
        <p:spPr>
          <a:xfrm>
            <a:off x="7181888" y="404590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Could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0B4430-C50F-610C-9092-5E1207633CE1}"/>
              </a:ext>
            </a:extLst>
          </p:cNvPr>
          <p:cNvSpPr txBox="1"/>
          <p:nvPr/>
        </p:nvSpPr>
        <p:spPr>
          <a:xfrm>
            <a:off x="1178111" y="1924165"/>
            <a:ext cx="39665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Adequate charts into new canvas design (add off set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stacked bars for each gender per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extra y axis with percentage from 0% to 100% (for stacked bars)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D3D9A9-B2A6-12A8-8B50-2091615609EE}"/>
              </a:ext>
            </a:extLst>
          </p:cNvPr>
          <p:cNvSpPr txBox="1"/>
          <p:nvPr/>
        </p:nvSpPr>
        <p:spPr>
          <a:xfrm>
            <a:off x="7387446" y="2041237"/>
            <a:ext cx="4482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Hover in each bar with legend and percentage represented by that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7AABB9-1CDB-EBA0-D712-ABCC4F557F45}"/>
              </a:ext>
            </a:extLst>
          </p:cNvPr>
          <p:cNvSpPr txBox="1"/>
          <p:nvPr/>
        </p:nvSpPr>
        <p:spPr>
          <a:xfrm>
            <a:off x="7181888" y="4610251"/>
            <a:ext cx="4160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The chart bars gradually rise year by year when the user enters the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</a:rPr>
              <a:t>Add slider to choose date</a:t>
            </a:r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A10722-1A65-768A-D3CB-1945BE4CF69F}"/>
              </a:ext>
            </a:extLst>
          </p:cNvPr>
          <p:cNvSpPr txBox="1"/>
          <p:nvPr/>
        </p:nvSpPr>
        <p:spPr>
          <a:xfrm>
            <a:off x="1042321" y="4623688"/>
            <a:ext cx="43240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Support for more than 2 genres for inclusion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Select start and end year plus start and end month for deeper analysis, but requires month granularity in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6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0FE2C-B479-C6B2-0A73-0C6A02962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561CA3-A00B-5D21-1A9E-FF7052F2DF7E}"/>
              </a:ext>
            </a:extLst>
          </p:cNvPr>
          <p:cNvSpPr txBox="1"/>
          <p:nvPr/>
        </p:nvSpPr>
        <p:spPr>
          <a:xfrm>
            <a:off x="204123" y="97281"/>
            <a:ext cx="5162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AI USAGE</a:t>
            </a:r>
            <a:endParaRPr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4EA4F2-A419-3A56-E296-CBC5BF8FC637}"/>
              </a:ext>
            </a:extLst>
          </p:cNvPr>
          <p:cNvGrpSpPr/>
          <p:nvPr/>
        </p:nvGrpSpPr>
        <p:grpSpPr>
          <a:xfrm>
            <a:off x="321886" y="1239175"/>
            <a:ext cx="11548227" cy="4879916"/>
            <a:chOff x="194887" y="1239175"/>
            <a:chExt cx="11548227" cy="48799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1DED81-181A-1DBD-9814-5D06724D89B2}"/>
                </a:ext>
              </a:extLst>
            </p:cNvPr>
            <p:cNvSpPr/>
            <p:nvPr/>
          </p:nvSpPr>
          <p:spPr>
            <a:xfrm>
              <a:off x="194887" y="1239175"/>
              <a:ext cx="5697913" cy="2344534"/>
            </a:xfrm>
            <a:prstGeom prst="rect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2367E7-3E6F-1FCD-AF2C-40093AB7A863}"/>
                </a:ext>
              </a:extLst>
            </p:cNvPr>
            <p:cNvSpPr/>
            <p:nvPr/>
          </p:nvSpPr>
          <p:spPr>
            <a:xfrm>
              <a:off x="6045201" y="1239175"/>
              <a:ext cx="5697913" cy="2344534"/>
            </a:xfrm>
            <a:prstGeom prst="rect">
              <a:avLst/>
            </a:prstGeom>
            <a:solidFill>
              <a:srgbClr val="DF1E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1B483E88-60D9-DE7C-FC1F-53325707232E}"/>
                </a:ext>
              </a:extLst>
            </p:cNvPr>
            <p:cNvSpPr/>
            <p:nvPr/>
          </p:nvSpPr>
          <p:spPr>
            <a:xfrm rot="5400000">
              <a:off x="5807739" y="1397752"/>
              <a:ext cx="719685" cy="549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4EF50881-33D5-59D4-7F58-6F491B7CA8A7}"/>
                </a:ext>
              </a:extLst>
            </p:cNvPr>
            <p:cNvSpPr/>
            <p:nvPr/>
          </p:nvSpPr>
          <p:spPr>
            <a:xfrm rot="5400000">
              <a:off x="5655339" y="1406613"/>
              <a:ext cx="719685" cy="549563"/>
            </a:xfrm>
            <a:prstGeom prst="triangle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8BC818-3A63-8FE5-6525-E009A30A1D96}"/>
                </a:ext>
              </a:extLst>
            </p:cNvPr>
            <p:cNvSpPr/>
            <p:nvPr/>
          </p:nvSpPr>
          <p:spPr>
            <a:xfrm>
              <a:off x="194887" y="3774557"/>
              <a:ext cx="5697913" cy="23445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9BC606-C00A-CB66-0666-7AE8344AD291}"/>
                </a:ext>
              </a:extLst>
            </p:cNvPr>
            <p:cNvSpPr/>
            <p:nvPr/>
          </p:nvSpPr>
          <p:spPr>
            <a:xfrm>
              <a:off x="6045201" y="3774557"/>
              <a:ext cx="5697913" cy="2344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B5D2EF-022A-1835-F211-C2F6D7C244FD}"/>
                </a:ext>
              </a:extLst>
            </p:cNvPr>
            <p:cNvGrpSpPr/>
            <p:nvPr/>
          </p:nvGrpSpPr>
          <p:grpSpPr>
            <a:xfrm rot="5400000">
              <a:off x="10270375" y="3461889"/>
              <a:ext cx="701964" cy="728546"/>
              <a:chOff x="8159865" y="3765696"/>
              <a:chExt cx="701964" cy="728546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78803F19-4A6A-E951-CEF2-883DB92A9A88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1CC90AAA-3E7D-0C76-A593-D174E42CCDB4}"/>
                  </a:ext>
                </a:extLst>
              </p:cNvPr>
              <p:cNvSpPr/>
              <p:nvPr/>
            </p:nvSpPr>
            <p:spPr>
              <a:xfrm rot="5400000">
                <a:off x="8074804" y="3859618"/>
                <a:ext cx="719685" cy="549563"/>
              </a:xfrm>
              <a:prstGeom prst="triangle">
                <a:avLst/>
              </a:prstGeom>
              <a:solidFill>
                <a:srgbClr val="DF1E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311506B-0A2F-DF61-5F04-5DB7DB52D506}"/>
                </a:ext>
              </a:extLst>
            </p:cNvPr>
            <p:cNvGrpSpPr/>
            <p:nvPr/>
          </p:nvGrpSpPr>
          <p:grpSpPr>
            <a:xfrm rot="10800000">
              <a:off x="5495638" y="5172175"/>
              <a:ext cx="711200" cy="728546"/>
              <a:chOff x="8150629" y="3765696"/>
              <a:chExt cx="711200" cy="728546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CC3E6C36-4C6A-E899-BD5A-8BE5CA371DB2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58AF9689-09F2-5EE4-357C-DC03B6D8A86E}"/>
                  </a:ext>
                </a:extLst>
              </p:cNvPr>
              <p:cNvSpPr/>
              <p:nvPr/>
            </p:nvSpPr>
            <p:spPr>
              <a:xfrm rot="5400000">
                <a:off x="8065568" y="3859618"/>
                <a:ext cx="719685" cy="549563"/>
              </a:xfrm>
              <a:prstGeom prst="triangl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1CAE478-F04C-81F4-6796-79A8CB9C6B0E}"/>
                </a:ext>
              </a:extLst>
            </p:cNvPr>
            <p:cNvGrpSpPr/>
            <p:nvPr/>
          </p:nvGrpSpPr>
          <p:grpSpPr>
            <a:xfrm rot="16200000">
              <a:off x="656246" y="3200963"/>
              <a:ext cx="692727" cy="728546"/>
              <a:chOff x="8169102" y="3765696"/>
              <a:chExt cx="692727" cy="728546"/>
            </a:xfrm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7F6F3171-FD51-0291-15CE-0BF092356641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FF401ED2-B6CD-4D6A-DC33-CB89A4106E9D}"/>
                  </a:ext>
                </a:extLst>
              </p:cNvPr>
              <p:cNvSpPr/>
              <p:nvPr/>
            </p:nvSpPr>
            <p:spPr>
              <a:xfrm rot="5400000">
                <a:off x="8084041" y="3859618"/>
                <a:ext cx="719685" cy="54956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pic>
        <p:nvPicPr>
          <p:cNvPr id="43" name="Graphic 42" descr="No sign with solid fill">
            <a:extLst>
              <a:ext uri="{FF2B5EF4-FFF2-40B4-BE49-F238E27FC236}">
                <a16:creationId xmlns:a16="http://schemas.microsoft.com/office/drawing/2014/main" id="{1DF28444-F078-9E0A-12B4-4F7580851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58" y="3959284"/>
            <a:ext cx="549563" cy="549563"/>
          </a:xfrm>
          <a:prstGeom prst="rect">
            <a:avLst/>
          </a:prstGeom>
        </p:spPr>
      </p:pic>
      <p:pic>
        <p:nvPicPr>
          <p:cNvPr id="44" name="Graphic 43" descr="Repeat with solid fill">
            <a:extLst>
              <a:ext uri="{FF2B5EF4-FFF2-40B4-BE49-F238E27FC236}">
                <a16:creationId xmlns:a16="http://schemas.microsoft.com/office/drawing/2014/main" id="{AA5CE306-91CE-2CDB-F10E-DE8E2571A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2110" y="3911600"/>
            <a:ext cx="616531" cy="61653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CD707526-431D-12F9-69E8-2836E2CCCB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4053" y="1358499"/>
            <a:ext cx="636933" cy="636933"/>
          </a:xfrm>
          <a:prstGeom prst="rect">
            <a:avLst/>
          </a:prstGeom>
        </p:spPr>
      </p:pic>
      <p:pic>
        <p:nvPicPr>
          <p:cNvPr id="46" name="Graphic 45" descr="Bullseye with solid fill">
            <a:extLst>
              <a:ext uri="{FF2B5EF4-FFF2-40B4-BE49-F238E27FC236}">
                <a16:creationId xmlns:a16="http://schemas.microsoft.com/office/drawing/2014/main" id="{7EBF79D1-0C56-3446-D5D7-C1B3EC4DA3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649" y="1321553"/>
            <a:ext cx="549564" cy="54956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814A38E-BBE3-CC3B-8544-97D630122D17}"/>
              </a:ext>
            </a:extLst>
          </p:cNvPr>
          <p:cNvSpPr txBox="1"/>
          <p:nvPr/>
        </p:nvSpPr>
        <p:spPr>
          <a:xfrm>
            <a:off x="1121205" y="14116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5F44F00-2FA5-A323-DA3E-2077D0336EB2}"/>
              </a:ext>
            </a:extLst>
          </p:cNvPr>
          <p:cNvSpPr txBox="1"/>
          <p:nvPr/>
        </p:nvSpPr>
        <p:spPr>
          <a:xfrm>
            <a:off x="7387445" y="148786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Should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E724D6-15A8-2E12-0DC1-60A482650BB0}"/>
              </a:ext>
            </a:extLst>
          </p:cNvPr>
          <p:cNvSpPr txBox="1"/>
          <p:nvPr/>
        </p:nvSpPr>
        <p:spPr>
          <a:xfrm>
            <a:off x="1066369" y="40459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Haven’t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01513D-7687-42BB-6CC7-99016664488D}"/>
              </a:ext>
            </a:extLst>
          </p:cNvPr>
          <p:cNvSpPr txBox="1"/>
          <p:nvPr/>
        </p:nvSpPr>
        <p:spPr>
          <a:xfrm>
            <a:off x="7181888" y="404590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Could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CEA275-C2A1-9EF7-ABE5-71CC6597A3CF}"/>
              </a:ext>
            </a:extLst>
          </p:cNvPr>
          <p:cNvSpPr txBox="1"/>
          <p:nvPr/>
        </p:nvSpPr>
        <p:spPr>
          <a:xfrm>
            <a:off x="1178111" y="1924165"/>
            <a:ext cx="44445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Collect data from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a pie chart with frequency of “</a:t>
            </a: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often do you double-check AI-generated information for accuracy?”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button to select gender (male or female)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D2C4CA7-3F55-375C-2235-8823675A98CD}"/>
              </a:ext>
            </a:extLst>
          </p:cNvPr>
          <p:cNvSpPr txBox="1"/>
          <p:nvPr/>
        </p:nvSpPr>
        <p:spPr>
          <a:xfrm>
            <a:off x="7387446" y="2041237"/>
            <a:ext cx="4482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Personalized colours to improve readability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0C72E3-B09A-7FDB-C16E-83548D07A165}"/>
              </a:ext>
            </a:extLst>
          </p:cNvPr>
          <p:cNvSpPr txBox="1"/>
          <p:nvPr/>
        </p:nvSpPr>
        <p:spPr>
          <a:xfrm>
            <a:off x="7181888" y="4610251"/>
            <a:ext cx="41603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Smooth transition in the pie chart visual when changing 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D8028C-220C-F387-819B-590C23491B2D}"/>
              </a:ext>
            </a:extLst>
          </p:cNvPr>
          <p:cNvSpPr txBox="1"/>
          <p:nvPr/>
        </p:nvSpPr>
        <p:spPr>
          <a:xfrm>
            <a:off x="1042321" y="4623688"/>
            <a:ext cx="4324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functionality to compare both genders at the same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168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B4445-0615-4E3A-8DC6-9D74EECE0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5452DE-979A-1CFE-F2AC-3957A3674CA1}"/>
              </a:ext>
            </a:extLst>
          </p:cNvPr>
          <p:cNvSpPr txBox="1"/>
          <p:nvPr/>
        </p:nvSpPr>
        <p:spPr>
          <a:xfrm>
            <a:off x="204123" y="147038"/>
            <a:ext cx="5162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Pay GAP per Job</a:t>
            </a:r>
            <a:endParaRPr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A2BBF1-02F6-DB30-362C-930D13CD5F74}"/>
              </a:ext>
            </a:extLst>
          </p:cNvPr>
          <p:cNvGrpSpPr/>
          <p:nvPr/>
        </p:nvGrpSpPr>
        <p:grpSpPr>
          <a:xfrm>
            <a:off x="321886" y="1239175"/>
            <a:ext cx="11548227" cy="4879916"/>
            <a:chOff x="194887" y="1239175"/>
            <a:chExt cx="11548227" cy="48799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716648-4091-22C9-0D74-5E96398E05D4}"/>
                </a:ext>
              </a:extLst>
            </p:cNvPr>
            <p:cNvSpPr/>
            <p:nvPr/>
          </p:nvSpPr>
          <p:spPr>
            <a:xfrm>
              <a:off x="194887" y="1239175"/>
              <a:ext cx="5697913" cy="2344534"/>
            </a:xfrm>
            <a:prstGeom prst="rect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1B6AF3-4A6A-814D-49DA-CA7856206A2B}"/>
                </a:ext>
              </a:extLst>
            </p:cNvPr>
            <p:cNvSpPr/>
            <p:nvPr/>
          </p:nvSpPr>
          <p:spPr>
            <a:xfrm>
              <a:off x="6045201" y="1239175"/>
              <a:ext cx="5697913" cy="2344534"/>
            </a:xfrm>
            <a:prstGeom prst="rect">
              <a:avLst/>
            </a:prstGeom>
            <a:solidFill>
              <a:srgbClr val="DF1E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AD10D2C4-6A6E-48C3-AA3B-853273089B33}"/>
                </a:ext>
              </a:extLst>
            </p:cNvPr>
            <p:cNvSpPr/>
            <p:nvPr/>
          </p:nvSpPr>
          <p:spPr>
            <a:xfrm rot="5400000">
              <a:off x="5807739" y="1397752"/>
              <a:ext cx="719685" cy="549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6410D08-94EE-B8FC-D23C-694C3A28D7ED}"/>
                </a:ext>
              </a:extLst>
            </p:cNvPr>
            <p:cNvSpPr/>
            <p:nvPr/>
          </p:nvSpPr>
          <p:spPr>
            <a:xfrm rot="5400000">
              <a:off x="5655339" y="1406613"/>
              <a:ext cx="719685" cy="549563"/>
            </a:xfrm>
            <a:prstGeom prst="triangle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C4BF63-95A3-DA88-67AE-A22CA0A28E70}"/>
                </a:ext>
              </a:extLst>
            </p:cNvPr>
            <p:cNvSpPr/>
            <p:nvPr/>
          </p:nvSpPr>
          <p:spPr>
            <a:xfrm>
              <a:off x="194887" y="3774557"/>
              <a:ext cx="5697913" cy="23445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598A9A4-E61A-D726-CD1F-8900B8512E13}"/>
                </a:ext>
              </a:extLst>
            </p:cNvPr>
            <p:cNvSpPr/>
            <p:nvPr/>
          </p:nvSpPr>
          <p:spPr>
            <a:xfrm>
              <a:off x="6045201" y="3774557"/>
              <a:ext cx="5697913" cy="2344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3099139-68B6-223D-72BD-33399243E09D}"/>
                </a:ext>
              </a:extLst>
            </p:cNvPr>
            <p:cNvGrpSpPr/>
            <p:nvPr/>
          </p:nvGrpSpPr>
          <p:grpSpPr>
            <a:xfrm rot="5400000">
              <a:off x="10270375" y="3461889"/>
              <a:ext cx="701964" cy="728546"/>
              <a:chOff x="8159865" y="3765696"/>
              <a:chExt cx="701964" cy="728546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F390EDFA-3EDA-D61D-AA88-94EFA5C6A0F9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981AB57E-A411-C81C-CAB2-D6AA8DB70203}"/>
                  </a:ext>
                </a:extLst>
              </p:cNvPr>
              <p:cNvSpPr/>
              <p:nvPr/>
            </p:nvSpPr>
            <p:spPr>
              <a:xfrm rot="5400000">
                <a:off x="8074804" y="3859618"/>
                <a:ext cx="719685" cy="549563"/>
              </a:xfrm>
              <a:prstGeom prst="triangle">
                <a:avLst/>
              </a:prstGeom>
              <a:solidFill>
                <a:srgbClr val="DF1E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A139A01-C799-B733-9F39-9A4C3DBE9C32}"/>
                </a:ext>
              </a:extLst>
            </p:cNvPr>
            <p:cNvGrpSpPr/>
            <p:nvPr/>
          </p:nvGrpSpPr>
          <p:grpSpPr>
            <a:xfrm rot="10800000">
              <a:off x="5495638" y="5172175"/>
              <a:ext cx="711200" cy="728546"/>
              <a:chOff x="8150629" y="3765696"/>
              <a:chExt cx="711200" cy="728546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79F854D2-AD11-AE38-291E-E75B8286CB41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7C66AEB6-88BF-B290-34E9-D684665479B9}"/>
                  </a:ext>
                </a:extLst>
              </p:cNvPr>
              <p:cNvSpPr/>
              <p:nvPr/>
            </p:nvSpPr>
            <p:spPr>
              <a:xfrm rot="5400000">
                <a:off x="8065568" y="3859618"/>
                <a:ext cx="719685" cy="549563"/>
              </a:xfrm>
              <a:prstGeom prst="triangl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E8F49A1-860A-5419-FAC0-74FBF6D16499}"/>
                </a:ext>
              </a:extLst>
            </p:cNvPr>
            <p:cNvGrpSpPr/>
            <p:nvPr/>
          </p:nvGrpSpPr>
          <p:grpSpPr>
            <a:xfrm rot="16200000">
              <a:off x="656246" y="3200963"/>
              <a:ext cx="692727" cy="728546"/>
              <a:chOff x="8169102" y="3765696"/>
              <a:chExt cx="692727" cy="728546"/>
            </a:xfrm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4795DE7-1CED-C60C-E7DC-498A85A5642E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8D7382D0-205B-13FF-A39F-453436445F45}"/>
                  </a:ext>
                </a:extLst>
              </p:cNvPr>
              <p:cNvSpPr/>
              <p:nvPr/>
            </p:nvSpPr>
            <p:spPr>
              <a:xfrm rot="5400000">
                <a:off x="8084041" y="3859618"/>
                <a:ext cx="719685" cy="54956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pic>
        <p:nvPicPr>
          <p:cNvPr id="43" name="Graphic 42" descr="No sign with solid fill">
            <a:extLst>
              <a:ext uri="{FF2B5EF4-FFF2-40B4-BE49-F238E27FC236}">
                <a16:creationId xmlns:a16="http://schemas.microsoft.com/office/drawing/2014/main" id="{9A0F957C-3255-7C19-815D-39C3ED43B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58" y="3959284"/>
            <a:ext cx="549563" cy="549563"/>
          </a:xfrm>
          <a:prstGeom prst="rect">
            <a:avLst/>
          </a:prstGeom>
        </p:spPr>
      </p:pic>
      <p:pic>
        <p:nvPicPr>
          <p:cNvPr id="44" name="Graphic 43" descr="Repeat with solid fill">
            <a:extLst>
              <a:ext uri="{FF2B5EF4-FFF2-40B4-BE49-F238E27FC236}">
                <a16:creationId xmlns:a16="http://schemas.microsoft.com/office/drawing/2014/main" id="{A160A62D-29F3-725E-8A63-404BF2BFD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2110" y="3911600"/>
            <a:ext cx="616531" cy="61653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77162327-8560-1711-F644-1D6850B309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4053" y="1358499"/>
            <a:ext cx="636933" cy="636933"/>
          </a:xfrm>
          <a:prstGeom prst="rect">
            <a:avLst/>
          </a:prstGeom>
        </p:spPr>
      </p:pic>
      <p:pic>
        <p:nvPicPr>
          <p:cNvPr id="46" name="Graphic 45" descr="Bullseye with solid fill">
            <a:extLst>
              <a:ext uri="{FF2B5EF4-FFF2-40B4-BE49-F238E27FC236}">
                <a16:creationId xmlns:a16="http://schemas.microsoft.com/office/drawing/2014/main" id="{B43BD5A9-F9AE-8133-1395-0B862C5D1F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649" y="1321553"/>
            <a:ext cx="549564" cy="54956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12D8F8C-3010-4808-BE9B-E98B44EF3FBF}"/>
              </a:ext>
            </a:extLst>
          </p:cNvPr>
          <p:cNvSpPr txBox="1"/>
          <p:nvPr/>
        </p:nvSpPr>
        <p:spPr>
          <a:xfrm>
            <a:off x="1121205" y="14116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8BBC1EB-ED8F-EC96-64AB-F7E6E5B233B5}"/>
              </a:ext>
            </a:extLst>
          </p:cNvPr>
          <p:cNvSpPr txBox="1"/>
          <p:nvPr/>
        </p:nvSpPr>
        <p:spPr>
          <a:xfrm>
            <a:off x="7387445" y="148786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Should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CDC360-5338-3D43-E5CE-2D866BC28212}"/>
              </a:ext>
            </a:extLst>
          </p:cNvPr>
          <p:cNvSpPr txBox="1"/>
          <p:nvPr/>
        </p:nvSpPr>
        <p:spPr>
          <a:xfrm>
            <a:off x="1066369" y="40459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Haven’t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A76DED-821E-C4FA-B117-4BBEA2698022}"/>
              </a:ext>
            </a:extLst>
          </p:cNvPr>
          <p:cNvSpPr txBox="1"/>
          <p:nvPr/>
        </p:nvSpPr>
        <p:spPr>
          <a:xfrm>
            <a:off x="7181888" y="404590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Could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288294-2B62-346F-613F-BD37BB46703E}"/>
              </a:ext>
            </a:extLst>
          </p:cNvPr>
          <p:cNvSpPr txBox="1"/>
          <p:nvPr/>
        </p:nvSpPr>
        <p:spPr>
          <a:xfrm>
            <a:off x="1178111" y="1924165"/>
            <a:ext cx="4444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colors to each bubble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one color per job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E0BF54-9217-5E63-E566-CDEE7456195D}"/>
              </a:ext>
            </a:extLst>
          </p:cNvPr>
          <p:cNvSpPr txBox="1"/>
          <p:nvPr/>
        </p:nvSpPr>
        <p:spPr>
          <a:xfrm>
            <a:off x="7387446" y="2041237"/>
            <a:ext cx="448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General filters per gender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44E313-1044-4B23-8479-3C95B0EF607B}"/>
              </a:ext>
            </a:extLst>
          </p:cNvPr>
          <p:cNvSpPr txBox="1"/>
          <p:nvPr/>
        </p:nvSpPr>
        <p:spPr>
          <a:xfrm>
            <a:off x="7181888" y="4610251"/>
            <a:ext cx="416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Interaction with the bubbles (make them smoothly move)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1B79C2-0548-9113-E85B-CD6A45A2FA4E}"/>
              </a:ext>
            </a:extLst>
          </p:cNvPr>
          <p:cNvSpPr txBox="1"/>
          <p:nvPr/>
        </p:nvSpPr>
        <p:spPr>
          <a:xfrm>
            <a:off x="1042321" y="4623688"/>
            <a:ext cx="43240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functionality to compare both genders at the same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3B887-755E-370D-9340-DAB57F8A3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EB85D5-C5F5-43AF-F67F-D17DFB40C33A}"/>
              </a:ext>
            </a:extLst>
          </p:cNvPr>
          <p:cNvSpPr txBox="1"/>
          <p:nvPr/>
        </p:nvSpPr>
        <p:spPr>
          <a:xfrm>
            <a:off x="204123" y="97281"/>
            <a:ext cx="5162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Climate Change</a:t>
            </a:r>
            <a:endParaRPr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9F9F6D-882A-3700-8779-0B5D228A18CA}"/>
              </a:ext>
            </a:extLst>
          </p:cNvPr>
          <p:cNvGrpSpPr/>
          <p:nvPr/>
        </p:nvGrpSpPr>
        <p:grpSpPr>
          <a:xfrm>
            <a:off x="321886" y="1239175"/>
            <a:ext cx="11548227" cy="4879916"/>
            <a:chOff x="194887" y="1239175"/>
            <a:chExt cx="11548227" cy="48799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52E060B-D512-B949-DBED-D20769BC6B72}"/>
                </a:ext>
              </a:extLst>
            </p:cNvPr>
            <p:cNvSpPr/>
            <p:nvPr/>
          </p:nvSpPr>
          <p:spPr>
            <a:xfrm>
              <a:off x="194887" y="1239175"/>
              <a:ext cx="5697913" cy="2344534"/>
            </a:xfrm>
            <a:prstGeom prst="rect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CEC719-FC6B-3BC2-5CAA-5B2B2B59AEF6}"/>
                </a:ext>
              </a:extLst>
            </p:cNvPr>
            <p:cNvSpPr/>
            <p:nvPr/>
          </p:nvSpPr>
          <p:spPr>
            <a:xfrm>
              <a:off x="6045201" y="1239175"/>
              <a:ext cx="5697913" cy="2344534"/>
            </a:xfrm>
            <a:prstGeom prst="rect">
              <a:avLst/>
            </a:prstGeom>
            <a:solidFill>
              <a:srgbClr val="DF1E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B77E00F9-DDF8-6FCB-51D2-B2D5D4438971}"/>
                </a:ext>
              </a:extLst>
            </p:cNvPr>
            <p:cNvSpPr/>
            <p:nvPr/>
          </p:nvSpPr>
          <p:spPr>
            <a:xfrm rot="5400000">
              <a:off x="5807739" y="1397752"/>
              <a:ext cx="719685" cy="549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E1D7F31B-CBDB-C91E-0EDE-C3126CF79445}"/>
                </a:ext>
              </a:extLst>
            </p:cNvPr>
            <p:cNvSpPr/>
            <p:nvPr/>
          </p:nvSpPr>
          <p:spPr>
            <a:xfrm rot="5400000">
              <a:off x="5655339" y="1406613"/>
              <a:ext cx="719685" cy="549563"/>
            </a:xfrm>
            <a:prstGeom prst="triangle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EB7E400-0DF3-E33A-4AD2-E78943A50AF4}"/>
                </a:ext>
              </a:extLst>
            </p:cNvPr>
            <p:cNvSpPr/>
            <p:nvPr/>
          </p:nvSpPr>
          <p:spPr>
            <a:xfrm>
              <a:off x="194887" y="3774557"/>
              <a:ext cx="5697913" cy="23445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A44EC0A-76FD-6EB1-3A8A-008F723A7192}"/>
                </a:ext>
              </a:extLst>
            </p:cNvPr>
            <p:cNvSpPr/>
            <p:nvPr/>
          </p:nvSpPr>
          <p:spPr>
            <a:xfrm>
              <a:off x="6045201" y="3774557"/>
              <a:ext cx="5697913" cy="2344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79E60BC-1093-6C13-9A34-76D8CD034C3E}"/>
                </a:ext>
              </a:extLst>
            </p:cNvPr>
            <p:cNvGrpSpPr/>
            <p:nvPr/>
          </p:nvGrpSpPr>
          <p:grpSpPr>
            <a:xfrm rot="5400000">
              <a:off x="10270375" y="3461889"/>
              <a:ext cx="701964" cy="728546"/>
              <a:chOff x="8159865" y="3765696"/>
              <a:chExt cx="701964" cy="728546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809AF93-4202-F0FC-CA1E-7311B3DE2F53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950BB4FD-8F47-0338-05EE-B0B0045A0573}"/>
                  </a:ext>
                </a:extLst>
              </p:cNvPr>
              <p:cNvSpPr/>
              <p:nvPr/>
            </p:nvSpPr>
            <p:spPr>
              <a:xfrm rot="5400000">
                <a:off x="8074804" y="3859618"/>
                <a:ext cx="719685" cy="549563"/>
              </a:xfrm>
              <a:prstGeom prst="triangle">
                <a:avLst/>
              </a:prstGeom>
              <a:solidFill>
                <a:srgbClr val="DF1E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842F5BC-F977-8C99-3847-F72DEFB945F9}"/>
                </a:ext>
              </a:extLst>
            </p:cNvPr>
            <p:cNvGrpSpPr/>
            <p:nvPr/>
          </p:nvGrpSpPr>
          <p:grpSpPr>
            <a:xfrm rot="10800000">
              <a:off x="5495638" y="5172175"/>
              <a:ext cx="711200" cy="728546"/>
              <a:chOff x="8150629" y="3765696"/>
              <a:chExt cx="711200" cy="728546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ECD44A7D-4E45-0AA8-303F-9257084880D0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323A4985-7CB4-6AD6-65A6-488B599D32D3}"/>
                  </a:ext>
                </a:extLst>
              </p:cNvPr>
              <p:cNvSpPr/>
              <p:nvPr/>
            </p:nvSpPr>
            <p:spPr>
              <a:xfrm rot="5400000">
                <a:off x="8065568" y="3859618"/>
                <a:ext cx="719685" cy="549563"/>
              </a:xfrm>
              <a:prstGeom prst="triangl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103FA98-7187-164D-1757-AD20176A90A7}"/>
                </a:ext>
              </a:extLst>
            </p:cNvPr>
            <p:cNvGrpSpPr/>
            <p:nvPr/>
          </p:nvGrpSpPr>
          <p:grpSpPr>
            <a:xfrm rot="16200000">
              <a:off x="656246" y="3200963"/>
              <a:ext cx="692727" cy="728546"/>
              <a:chOff x="8169102" y="3765696"/>
              <a:chExt cx="692727" cy="728546"/>
            </a:xfrm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F7FEC9AE-9B64-C242-10AA-177EC2DE7115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27B34925-8660-1F24-2A19-18AFEE204688}"/>
                  </a:ext>
                </a:extLst>
              </p:cNvPr>
              <p:cNvSpPr/>
              <p:nvPr/>
            </p:nvSpPr>
            <p:spPr>
              <a:xfrm rot="5400000">
                <a:off x="8084041" y="3859618"/>
                <a:ext cx="719685" cy="54956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pic>
        <p:nvPicPr>
          <p:cNvPr id="43" name="Graphic 42" descr="No sign with solid fill">
            <a:extLst>
              <a:ext uri="{FF2B5EF4-FFF2-40B4-BE49-F238E27FC236}">
                <a16:creationId xmlns:a16="http://schemas.microsoft.com/office/drawing/2014/main" id="{34020086-DB29-E9C7-F8E9-2E952A4EB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58" y="3959284"/>
            <a:ext cx="549563" cy="549563"/>
          </a:xfrm>
          <a:prstGeom prst="rect">
            <a:avLst/>
          </a:prstGeom>
        </p:spPr>
      </p:pic>
      <p:pic>
        <p:nvPicPr>
          <p:cNvPr id="44" name="Graphic 43" descr="Repeat with solid fill">
            <a:extLst>
              <a:ext uri="{FF2B5EF4-FFF2-40B4-BE49-F238E27FC236}">
                <a16:creationId xmlns:a16="http://schemas.microsoft.com/office/drawing/2014/main" id="{D434F03B-BD79-34AC-6E3C-6E0303EED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2110" y="3911600"/>
            <a:ext cx="616531" cy="61653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B6A67BD6-F63D-AA30-B5E9-3113D8255A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4053" y="1358499"/>
            <a:ext cx="636933" cy="636933"/>
          </a:xfrm>
          <a:prstGeom prst="rect">
            <a:avLst/>
          </a:prstGeom>
        </p:spPr>
      </p:pic>
      <p:pic>
        <p:nvPicPr>
          <p:cNvPr id="46" name="Graphic 45" descr="Bullseye with solid fill">
            <a:extLst>
              <a:ext uri="{FF2B5EF4-FFF2-40B4-BE49-F238E27FC236}">
                <a16:creationId xmlns:a16="http://schemas.microsoft.com/office/drawing/2014/main" id="{89AB3F20-BFDE-0FE3-6BE1-1958316E38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649" y="1321553"/>
            <a:ext cx="549564" cy="54956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3081B42-E214-47FF-BEE4-C3A2B9BC31FF}"/>
              </a:ext>
            </a:extLst>
          </p:cNvPr>
          <p:cNvSpPr txBox="1"/>
          <p:nvPr/>
        </p:nvSpPr>
        <p:spPr>
          <a:xfrm>
            <a:off x="1121205" y="14116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CE3D31F-1B53-B9B5-D9EB-308B4A89C866}"/>
              </a:ext>
            </a:extLst>
          </p:cNvPr>
          <p:cNvSpPr txBox="1"/>
          <p:nvPr/>
        </p:nvSpPr>
        <p:spPr>
          <a:xfrm>
            <a:off x="7387445" y="148786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Should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B3140E-5CD9-F433-2E56-362991095D73}"/>
              </a:ext>
            </a:extLst>
          </p:cNvPr>
          <p:cNvSpPr txBox="1"/>
          <p:nvPr/>
        </p:nvSpPr>
        <p:spPr>
          <a:xfrm>
            <a:off x="1066369" y="40459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Haven’t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EEF1D5-A368-639E-7BD5-CFDBB0A88E41}"/>
              </a:ext>
            </a:extLst>
          </p:cNvPr>
          <p:cNvSpPr txBox="1"/>
          <p:nvPr/>
        </p:nvSpPr>
        <p:spPr>
          <a:xfrm>
            <a:off x="7181888" y="404590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Could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5C10B6-A794-7BD4-A5D3-0B773BBAB07E}"/>
              </a:ext>
            </a:extLst>
          </p:cNvPr>
          <p:cNvSpPr txBox="1"/>
          <p:nvPr/>
        </p:nvSpPr>
        <p:spPr>
          <a:xfrm>
            <a:off x="1178111" y="1924165"/>
            <a:ext cx="4444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Adjust slicers into the 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6637EB-E720-BD5A-2579-8FAB6E078861}"/>
              </a:ext>
            </a:extLst>
          </p:cNvPr>
          <p:cNvSpPr txBox="1"/>
          <p:nvPr/>
        </p:nvSpPr>
        <p:spPr>
          <a:xfrm>
            <a:off x="7387446" y="2041237"/>
            <a:ext cx="448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Change colors to match with color palette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AD35CD-1B08-468F-E815-D49195C9591A}"/>
              </a:ext>
            </a:extLst>
          </p:cNvPr>
          <p:cNvSpPr txBox="1"/>
          <p:nvPr/>
        </p:nvSpPr>
        <p:spPr>
          <a:xfrm>
            <a:off x="7181888" y="4610251"/>
            <a:ext cx="4160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Add different types of filters (not only slicers)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484CB7-34B3-D13D-4A3E-3CF618670157}"/>
              </a:ext>
            </a:extLst>
          </p:cNvPr>
          <p:cNvSpPr txBox="1"/>
          <p:nvPr/>
        </p:nvSpPr>
        <p:spPr>
          <a:xfrm>
            <a:off x="1042321" y="4623688"/>
            <a:ext cx="432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more data to improve data information</a:t>
            </a:r>
          </a:p>
        </p:txBody>
      </p:sp>
    </p:spTree>
    <p:extLst>
      <p:ext uri="{BB962C8B-B14F-4D97-AF65-F5344CB8AC3E}">
        <p14:creationId xmlns:p14="http://schemas.microsoft.com/office/powerpoint/2010/main" val="3453278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17209-0FB5-2A20-19FB-D4DB424A3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EF404-A063-958E-5D27-C9A73183D7B9}"/>
              </a:ext>
            </a:extLst>
          </p:cNvPr>
          <p:cNvSpPr txBox="1"/>
          <p:nvPr/>
        </p:nvSpPr>
        <p:spPr>
          <a:xfrm>
            <a:off x="204123" y="97281"/>
            <a:ext cx="5162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Food Attitudes</a:t>
            </a:r>
            <a:endParaRPr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1869F5-43BF-6B73-309E-7C7E28E3FC35}"/>
              </a:ext>
            </a:extLst>
          </p:cNvPr>
          <p:cNvGrpSpPr/>
          <p:nvPr/>
        </p:nvGrpSpPr>
        <p:grpSpPr>
          <a:xfrm>
            <a:off x="321886" y="1239175"/>
            <a:ext cx="11548227" cy="4879916"/>
            <a:chOff x="194887" y="1239175"/>
            <a:chExt cx="11548227" cy="48799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1D6782-A622-170C-539E-B24820798C61}"/>
                </a:ext>
              </a:extLst>
            </p:cNvPr>
            <p:cNvSpPr/>
            <p:nvPr/>
          </p:nvSpPr>
          <p:spPr>
            <a:xfrm>
              <a:off x="194887" y="1239175"/>
              <a:ext cx="5697913" cy="2344534"/>
            </a:xfrm>
            <a:prstGeom prst="rect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66B899-FFB5-861B-DECA-521ABE706F05}"/>
                </a:ext>
              </a:extLst>
            </p:cNvPr>
            <p:cNvSpPr/>
            <p:nvPr/>
          </p:nvSpPr>
          <p:spPr>
            <a:xfrm>
              <a:off x="6045201" y="1239175"/>
              <a:ext cx="5697913" cy="2344534"/>
            </a:xfrm>
            <a:prstGeom prst="rect">
              <a:avLst/>
            </a:prstGeom>
            <a:solidFill>
              <a:srgbClr val="DF1E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BD254C6-A22B-0E40-278D-C818DDFC0C40}"/>
                </a:ext>
              </a:extLst>
            </p:cNvPr>
            <p:cNvSpPr/>
            <p:nvPr/>
          </p:nvSpPr>
          <p:spPr>
            <a:xfrm rot="5400000">
              <a:off x="5807739" y="1397752"/>
              <a:ext cx="719685" cy="549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9AE1F954-9F0E-985F-F7A3-3556B43873E3}"/>
                </a:ext>
              </a:extLst>
            </p:cNvPr>
            <p:cNvSpPr/>
            <p:nvPr/>
          </p:nvSpPr>
          <p:spPr>
            <a:xfrm rot="5400000">
              <a:off x="5655339" y="1406613"/>
              <a:ext cx="719685" cy="549563"/>
            </a:xfrm>
            <a:prstGeom prst="triangle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64793F-2B5A-B003-8347-D28003FB9392}"/>
                </a:ext>
              </a:extLst>
            </p:cNvPr>
            <p:cNvSpPr/>
            <p:nvPr/>
          </p:nvSpPr>
          <p:spPr>
            <a:xfrm>
              <a:off x="194887" y="3774557"/>
              <a:ext cx="5697913" cy="23445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A16AB4-2369-0A38-6F74-9FF79BC2600A}"/>
                </a:ext>
              </a:extLst>
            </p:cNvPr>
            <p:cNvSpPr/>
            <p:nvPr/>
          </p:nvSpPr>
          <p:spPr>
            <a:xfrm>
              <a:off x="6045201" y="3774557"/>
              <a:ext cx="5697913" cy="2344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83CB4AC-975C-07AD-EE69-B4EDE845F403}"/>
                </a:ext>
              </a:extLst>
            </p:cNvPr>
            <p:cNvGrpSpPr/>
            <p:nvPr/>
          </p:nvGrpSpPr>
          <p:grpSpPr>
            <a:xfrm rot="5400000">
              <a:off x="10270375" y="3461889"/>
              <a:ext cx="701964" cy="728546"/>
              <a:chOff x="8159865" y="3765696"/>
              <a:chExt cx="701964" cy="728546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C0C6CDFF-1DCA-9A3E-74EA-2BE41AAB7D37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4CC1CAA8-26A7-5D61-AAC9-A6D630AEEEF9}"/>
                  </a:ext>
                </a:extLst>
              </p:cNvPr>
              <p:cNvSpPr/>
              <p:nvPr/>
            </p:nvSpPr>
            <p:spPr>
              <a:xfrm rot="5400000">
                <a:off x="8074804" y="3859618"/>
                <a:ext cx="719685" cy="549563"/>
              </a:xfrm>
              <a:prstGeom prst="triangle">
                <a:avLst/>
              </a:prstGeom>
              <a:solidFill>
                <a:srgbClr val="DF1E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8552418-5188-BBD6-2926-8959759E58C7}"/>
                </a:ext>
              </a:extLst>
            </p:cNvPr>
            <p:cNvGrpSpPr/>
            <p:nvPr/>
          </p:nvGrpSpPr>
          <p:grpSpPr>
            <a:xfrm rot="10800000">
              <a:off x="5495638" y="5172175"/>
              <a:ext cx="711200" cy="728546"/>
              <a:chOff x="8150629" y="3765696"/>
              <a:chExt cx="711200" cy="728546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38F1EF2A-2D4C-BD04-00AF-414D1B3CADA1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4BFF79F2-B95B-A55F-85F7-A8EBDD5B9649}"/>
                  </a:ext>
                </a:extLst>
              </p:cNvPr>
              <p:cNvSpPr/>
              <p:nvPr/>
            </p:nvSpPr>
            <p:spPr>
              <a:xfrm rot="5400000">
                <a:off x="8065568" y="3859618"/>
                <a:ext cx="719685" cy="549563"/>
              </a:xfrm>
              <a:prstGeom prst="triangl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45C593-CA57-3325-7AC7-87F867F4E8C9}"/>
                </a:ext>
              </a:extLst>
            </p:cNvPr>
            <p:cNvGrpSpPr/>
            <p:nvPr/>
          </p:nvGrpSpPr>
          <p:grpSpPr>
            <a:xfrm rot="16200000">
              <a:off x="656246" y="3200963"/>
              <a:ext cx="692727" cy="728546"/>
              <a:chOff x="8169102" y="3765696"/>
              <a:chExt cx="692727" cy="728546"/>
            </a:xfrm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C652E523-BCF4-6B47-37F5-8FF0C64B6338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4B555226-E161-CB7A-0888-37FEF31C961C}"/>
                  </a:ext>
                </a:extLst>
              </p:cNvPr>
              <p:cNvSpPr/>
              <p:nvPr/>
            </p:nvSpPr>
            <p:spPr>
              <a:xfrm rot="5400000">
                <a:off x="8084041" y="3859618"/>
                <a:ext cx="719685" cy="54956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pic>
        <p:nvPicPr>
          <p:cNvPr id="43" name="Graphic 42" descr="No sign with solid fill">
            <a:extLst>
              <a:ext uri="{FF2B5EF4-FFF2-40B4-BE49-F238E27FC236}">
                <a16:creationId xmlns:a16="http://schemas.microsoft.com/office/drawing/2014/main" id="{4A07B0D8-A1FD-A4BA-46E4-4A7E767D5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58" y="3959284"/>
            <a:ext cx="549563" cy="549563"/>
          </a:xfrm>
          <a:prstGeom prst="rect">
            <a:avLst/>
          </a:prstGeom>
        </p:spPr>
      </p:pic>
      <p:pic>
        <p:nvPicPr>
          <p:cNvPr id="44" name="Graphic 43" descr="Repeat with solid fill">
            <a:extLst>
              <a:ext uri="{FF2B5EF4-FFF2-40B4-BE49-F238E27FC236}">
                <a16:creationId xmlns:a16="http://schemas.microsoft.com/office/drawing/2014/main" id="{860712F1-81FF-591F-C5EF-46A68B7FB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2110" y="3911600"/>
            <a:ext cx="616531" cy="61653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A3894CFF-12AE-9F28-97D7-3C3FF907A6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4053" y="1358499"/>
            <a:ext cx="636933" cy="636933"/>
          </a:xfrm>
          <a:prstGeom prst="rect">
            <a:avLst/>
          </a:prstGeom>
        </p:spPr>
      </p:pic>
      <p:pic>
        <p:nvPicPr>
          <p:cNvPr id="46" name="Graphic 45" descr="Bullseye with solid fill">
            <a:extLst>
              <a:ext uri="{FF2B5EF4-FFF2-40B4-BE49-F238E27FC236}">
                <a16:creationId xmlns:a16="http://schemas.microsoft.com/office/drawing/2014/main" id="{9720CF45-C1E0-F953-140B-2E89A1D6BA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649" y="1321553"/>
            <a:ext cx="549564" cy="54956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9C0FA48-E693-1053-BA17-37C915AD3345}"/>
              </a:ext>
            </a:extLst>
          </p:cNvPr>
          <p:cNvSpPr txBox="1"/>
          <p:nvPr/>
        </p:nvSpPr>
        <p:spPr>
          <a:xfrm>
            <a:off x="1121205" y="14116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E227A4-DC10-573B-73B2-5DF1AC8ED5C5}"/>
              </a:ext>
            </a:extLst>
          </p:cNvPr>
          <p:cNvSpPr txBox="1"/>
          <p:nvPr/>
        </p:nvSpPr>
        <p:spPr>
          <a:xfrm>
            <a:off x="7387445" y="148786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Should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C0553C-DF1A-2A6E-3EF9-F5B0453C6567}"/>
              </a:ext>
            </a:extLst>
          </p:cNvPr>
          <p:cNvSpPr txBox="1"/>
          <p:nvPr/>
        </p:nvSpPr>
        <p:spPr>
          <a:xfrm>
            <a:off x="1066369" y="40459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Haven’t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573372-55DD-12CA-226D-AE0C9920A0A9}"/>
              </a:ext>
            </a:extLst>
          </p:cNvPr>
          <p:cNvSpPr txBox="1"/>
          <p:nvPr/>
        </p:nvSpPr>
        <p:spPr>
          <a:xfrm>
            <a:off x="7181888" y="404590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Could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087F9E6-0376-E7B2-E428-E3D9E7A249F5}"/>
              </a:ext>
            </a:extLst>
          </p:cNvPr>
          <p:cNvSpPr txBox="1"/>
          <p:nvPr/>
        </p:nvSpPr>
        <p:spPr>
          <a:xfrm>
            <a:off x="1178111" y="1924165"/>
            <a:ext cx="44445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Adjust filter into the proper place in the 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EBBCBC-8D7D-0FC1-18BE-B3287B203085}"/>
              </a:ext>
            </a:extLst>
          </p:cNvPr>
          <p:cNvSpPr txBox="1"/>
          <p:nvPr/>
        </p:nvSpPr>
        <p:spPr>
          <a:xfrm>
            <a:off x="7387446" y="2041237"/>
            <a:ext cx="4482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Adjust colors to match with the color palettte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23E93B-B951-1B61-D1E9-DB0EC46600F5}"/>
              </a:ext>
            </a:extLst>
          </p:cNvPr>
          <p:cNvSpPr txBox="1"/>
          <p:nvPr/>
        </p:nvSpPr>
        <p:spPr>
          <a:xfrm>
            <a:off x="7181888" y="4610251"/>
            <a:ext cx="4160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Add extra filters for legends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91AA53-F541-E665-AF69-FA589D273436}"/>
              </a:ext>
            </a:extLst>
          </p:cNvPr>
          <p:cNvSpPr txBox="1"/>
          <p:nvPr/>
        </p:nvSpPr>
        <p:spPr>
          <a:xfrm>
            <a:off x="1042321" y="4623688"/>
            <a:ext cx="432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more data to improve data information</a:t>
            </a:r>
          </a:p>
        </p:txBody>
      </p:sp>
    </p:spTree>
    <p:extLst>
      <p:ext uri="{BB962C8B-B14F-4D97-AF65-F5344CB8AC3E}">
        <p14:creationId xmlns:p14="http://schemas.microsoft.com/office/powerpoint/2010/main" val="399516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513EB-C986-AC8C-DA0A-172CAFF48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2F6458-62AB-BA12-361D-2746E1FC6E18}"/>
              </a:ext>
            </a:extLst>
          </p:cNvPr>
          <p:cNvSpPr txBox="1"/>
          <p:nvPr/>
        </p:nvSpPr>
        <p:spPr>
          <a:xfrm>
            <a:off x="204123" y="97281"/>
            <a:ext cx="5162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Vitamins Intake</a:t>
            </a:r>
            <a:endParaRPr lang="pt-BR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244576E-DF90-5809-67EB-B7D560C813BC}"/>
              </a:ext>
            </a:extLst>
          </p:cNvPr>
          <p:cNvGrpSpPr/>
          <p:nvPr/>
        </p:nvGrpSpPr>
        <p:grpSpPr>
          <a:xfrm>
            <a:off x="321886" y="1239175"/>
            <a:ext cx="11548227" cy="4879916"/>
            <a:chOff x="194887" y="1239175"/>
            <a:chExt cx="11548227" cy="48799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988EE7-DA6B-4536-25D0-83E1CE60F6C0}"/>
                </a:ext>
              </a:extLst>
            </p:cNvPr>
            <p:cNvSpPr/>
            <p:nvPr/>
          </p:nvSpPr>
          <p:spPr>
            <a:xfrm>
              <a:off x="194887" y="1239175"/>
              <a:ext cx="5697913" cy="2344534"/>
            </a:xfrm>
            <a:prstGeom prst="rect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79572E0-578C-81E4-4AC4-9B7CD28FB4C2}"/>
                </a:ext>
              </a:extLst>
            </p:cNvPr>
            <p:cNvSpPr/>
            <p:nvPr/>
          </p:nvSpPr>
          <p:spPr>
            <a:xfrm>
              <a:off x="6045201" y="1239175"/>
              <a:ext cx="5697913" cy="2344534"/>
            </a:xfrm>
            <a:prstGeom prst="rect">
              <a:avLst/>
            </a:prstGeom>
            <a:solidFill>
              <a:srgbClr val="DF1E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C2B3610D-75A7-A870-D104-6BC3CB48A88F}"/>
                </a:ext>
              </a:extLst>
            </p:cNvPr>
            <p:cNvSpPr/>
            <p:nvPr/>
          </p:nvSpPr>
          <p:spPr>
            <a:xfrm rot="5400000">
              <a:off x="5807739" y="1397752"/>
              <a:ext cx="719685" cy="549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5CE03005-40F2-BA73-9B51-9A1005C096F8}"/>
                </a:ext>
              </a:extLst>
            </p:cNvPr>
            <p:cNvSpPr/>
            <p:nvPr/>
          </p:nvSpPr>
          <p:spPr>
            <a:xfrm rot="5400000">
              <a:off x="5655339" y="1406613"/>
              <a:ext cx="719685" cy="549563"/>
            </a:xfrm>
            <a:prstGeom prst="triangle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203D3B-5973-484F-003C-8A52C807313F}"/>
                </a:ext>
              </a:extLst>
            </p:cNvPr>
            <p:cNvSpPr/>
            <p:nvPr/>
          </p:nvSpPr>
          <p:spPr>
            <a:xfrm>
              <a:off x="194887" y="3774557"/>
              <a:ext cx="5697913" cy="23445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983A76-61B5-3037-1280-6B91320AD3D3}"/>
                </a:ext>
              </a:extLst>
            </p:cNvPr>
            <p:cNvSpPr/>
            <p:nvPr/>
          </p:nvSpPr>
          <p:spPr>
            <a:xfrm>
              <a:off x="6045201" y="3774557"/>
              <a:ext cx="5697913" cy="2344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0DB976F-5931-1231-BC88-471517B58BBD}"/>
                </a:ext>
              </a:extLst>
            </p:cNvPr>
            <p:cNvGrpSpPr/>
            <p:nvPr/>
          </p:nvGrpSpPr>
          <p:grpSpPr>
            <a:xfrm rot="5400000">
              <a:off x="10270375" y="3461889"/>
              <a:ext cx="701964" cy="728546"/>
              <a:chOff x="8159865" y="3765696"/>
              <a:chExt cx="701964" cy="728546"/>
            </a:xfrm>
          </p:grpSpPr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E17F2356-0998-D19B-A4B0-DB2251144138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A771E0F2-3349-B376-FD19-20D782B19A82}"/>
                  </a:ext>
                </a:extLst>
              </p:cNvPr>
              <p:cNvSpPr/>
              <p:nvPr/>
            </p:nvSpPr>
            <p:spPr>
              <a:xfrm rot="5400000">
                <a:off x="8074804" y="3859618"/>
                <a:ext cx="719685" cy="549563"/>
              </a:xfrm>
              <a:prstGeom prst="triangle">
                <a:avLst/>
              </a:prstGeom>
              <a:solidFill>
                <a:srgbClr val="DF1E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54844BF-8A0B-60F2-1AF4-DED4C7192066}"/>
                </a:ext>
              </a:extLst>
            </p:cNvPr>
            <p:cNvGrpSpPr/>
            <p:nvPr/>
          </p:nvGrpSpPr>
          <p:grpSpPr>
            <a:xfrm rot="10800000">
              <a:off x="5495638" y="5172175"/>
              <a:ext cx="711200" cy="728546"/>
              <a:chOff x="8150629" y="3765696"/>
              <a:chExt cx="711200" cy="728546"/>
            </a:xfrm>
          </p:grpSpPr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ABAFB879-7C6C-5944-00EA-FE63745F7C03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>
                <a:extLst>
                  <a:ext uri="{FF2B5EF4-FFF2-40B4-BE49-F238E27FC236}">
                    <a16:creationId xmlns:a16="http://schemas.microsoft.com/office/drawing/2014/main" id="{48D76C62-379F-AEBD-8F45-1D7377833F2D}"/>
                  </a:ext>
                </a:extLst>
              </p:cNvPr>
              <p:cNvSpPr/>
              <p:nvPr/>
            </p:nvSpPr>
            <p:spPr>
              <a:xfrm rot="5400000">
                <a:off x="8065568" y="3859618"/>
                <a:ext cx="719685" cy="549563"/>
              </a:xfrm>
              <a:prstGeom prst="triangl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A7EC35E-43EB-CB3E-92E7-200087B5CC58}"/>
                </a:ext>
              </a:extLst>
            </p:cNvPr>
            <p:cNvGrpSpPr/>
            <p:nvPr/>
          </p:nvGrpSpPr>
          <p:grpSpPr>
            <a:xfrm rot="16200000">
              <a:off x="656246" y="3200963"/>
              <a:ext cx="692727" cy="728546"/>
              <a:chOff x="8169102" y="3765696"/>
              <a:chExt cx="692727" cy="728546"/>
            </a:xfrm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536E7179-0E7D-7E16-D80E-31DDA5E01961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2907F17A-BC4A-59EF-D2F8-58AB2D9F56AC}"/>
                  </a:ext>
                </a:extLst>
              </p:cNvPr>
              <p:cNvSpPr/>
              <p:nvPr/>
            </p:nvSpPr>
            <p:spPr>
              <a:xfrm rot="5400000">
                <a:off x="8084041" y="3859618"/>
                <a:ext cx="719685" cy="54956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pic>
        <p:nvPicPr>
          <p:cNvPr id="43" name="Graphic 42" descr="No sign with solid fill">
            <a:extLst>
              <a:ext uri="{FF2B5EF4-FFF2-40B4-BE49-F238E27FC236}">
                <a16:creationId xmlns:a16="http://schemas.microsoft.com/office/drawing/2014/main" id="{E79AA04B-F795-CB05-EFA3-8635F321F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58" y="3959284"/>
            <a:ext cx="549563" cy="549563"/>
          </a:xfrm>
          <a:prstGeom prst="rect">
            <a:avLst/>
          </a:prstGeom>
        </p:spPr>
      </p:pic>
      <p:pic>
        <p:nvPicPr>
          <p:cNvPr id="44" name="Graphic 43" descr="Repeat with solid fill">
            <a:extLst>
              <a:ext uri="{FF2B5EF4-FFF2-40B4-BE49-F238E27FC236}">
                <a16:creationId xmlns:a16="http://schemas.microsoft.com/office/drawing/2014/main" id="{20B37614-C64C-70C9-CB26-81C9B8C76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2110" y="3911600"/>
            <a:ext cx="616531" cy="616531"/>
          </a:xfrm>
          <a:prstGeom prst="rect">
            <a:avLst/>
          </a:prstGeom>
        </p:spPr>
      </p:pic>
      <p:pic>
        <p:nvPicPr>
          <p:cNvPr id="45" name="Graphic 44" descr="Checkmark with solid fill">
            <a:extLst>
              <a:ext uri="{FF2B5EF4-FFF2-40B4-BE49-F238E27FC236}">
                <a16:creationId xmlns:a16="http://schemas.microsoft.com/office/drawing/2014/main" id="{F3938505-E247-F578-8775-61C75DB1D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4053" y="1358499"/>
            <a:ext cx="636933" cy="636933"/>
          </a:xfrm>
          <a:prstGeom prst="rect">
            <a:avLst/>
          </a:prstGeom>
        </p:spPr>
      </p:pic>
      <p:pic>
        <p:nvPicPr>
          <p:cNvPr id="46" name="Graphic 45" descr="Bullseye with solid fill">
            <a:extLst>
              <a:ext uri="{FF2B5EF4-FFF2-40B4-BE49-F238E27FC236}">
                <a16:creationId xmlns:a16="http://schemas.microsoft.com/office/drawing/2014/main" id="{6A521AFD-0F6D-E537-F969-CB4AAAB4CC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649" y="1321553"/>
            <a:ext cx="549564" cy="54956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663ED974-39D4-1992-31B2-59721065CC81}"/>
              </a:ext>
            </a:extLst>
          </p:cNvPr>
          <p:cNvSpPr txBox="1"/>
          <p:nvPr/>
        </p:nvSpPr>
        <p:spPr>
          <a:xfrm>
            <a:off x="1121205" y="14116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BC27F7A-E763-EC44-9243-7F5EDDD576CE}"/>
              </a:ext>
            </a:extLst>
          </p:cNvPr>
          <p:cNvSpPr txBox="1"/>
          <p:nvPr/>
        </p:nvSpPr>
        <p:spPr>
          <a:xfrm>
            <a:off x="7387445" y="148786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Should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1BDE-9445-B74D-081B-00C0059134F0}"/>
              </a:ext>
            </a:extLst>
          </p:cNvPr>
          <p:cNvSpPr txBox="1"/>
          <p:nvPr/>
        </p:nvSpPr>
        <p:spPr>
          <a:xfrm>
            <a:off x="1066369" y="40459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Haven’t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FB7E9E-8C7D-62D6-38B8-00205F21BED3}"/>
              </a:ext>
            </a:extLst>
          </p:cNvPr>
          <p:cNvSpPr txBox="1"/>
          <p:nvPr/>
        </p:nvSpPr>
        <p:spPr>
          <a:xfrm>
            <a:off x="7181888" y="404590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Could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AE1E43-6AC2-3836-721B-3E494D57FF8D}"/>
              </a:ext>
            </a:extLst>
          </p:cNvPr>
          <p:cNvSpPr txBox="1"/>
          <p:nvPr/>
        </p:nvSpPr>
        <p:spPr>
          <a:xfrm>
            <a:off x="1178111" y="1924165"/>
            <a:ext cx="44445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filters to select specific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filters to select specific vitamins (add or remove them into the time series chart)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Adjust chart into the 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454EC3-6EDA-C607-33E8-74722D8BE7B7}"/>
              </a:ext>
            </a:extLst>
          </p:cNvPr>
          <p:cNvSpPr txBox="1"/>
          <p:nvPr/>
        </p:nvSpPr>
        <p:spPr>
          <a:xfrm>
            <a:off x="7387446" y="2041237"/>
            <a:ext cx="44826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filters to select specific vitamins (add or remove them into the time series chart)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Improve line colors to match with color palette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05694F-C5E8-18D3-1ED6-CDBBE1D29446}"/>
              </a:ext>
            </a:extLst>
          </p:cNvPr>
          <p:cNvSpPr txBox="1"/>
          <p:nvPr/>
        </p:nvSpPr>
        <p:spPr>
          <a:xfrm>
            <a:off x="7181888" y="4610251"/>
            <a:ext cx="4160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Change legend location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83C457-CB75-43AF-16A5-E586B379C553}"/>
              </a:ext>
            </a:extLst>
          </p:cNvPr>
          <p:cNvSpPr txBox="1"/>
          <p:nvPr/>
        </p:nvSpPr>
        <p:spPr>
          <a:xfrm>
            <a:off x="1042321" y="4623688"/>
            <a:ext cx="432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more data to improve data information</a:t>
            </a:r>
          </a:p>
        </p:txBody>
      </p:sp>
    </p:spTree>
    <p:extLst>
      <p:ext uri="{BB962C8B-B14F-4D97-AF65-F5344CB8AC3E}">
        <p14:creationId xmlns:p14="http://schemas.microsoft.com/office/powerpoint/2010/main" val="3328580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53934-AD11-42C9-71EB-ED1325DC0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EAF6942-4AB5-2E9C-3887-793FF43CBF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01549-69F1-5BDC-F963-51D5030212B8}"/>
              </a:ext>
            </a:extLst>
          </p:cNvPr>
          <p:cNvSpPr txBox="1"/>
          <p:nvPr/>
        </p:nvSpPr>
        <p:spPr>
          <a:xfrm>
            <a:off x="3514898" y="1797707"/>
            <a:ext cx="556444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Roboto" panose="02000000000000000000" pitchFamily="2" charset="0"/>
                <a:ea typeface="Roboto" panose="02000000000000000000" pitchFamily="2" charset="0"/>
              </a:rPr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2786976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81A6C-565B-67D7-BED6-5C8458580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D029F5FC-A27F-74AD-C1EE-EAA7552BF020}"/>
              </a:ext>
            </a:extLst>
          </p:cNvPr>
          <p:cNvSpPr/>
          <p:nvPr/>
        </p:nvSpPr>
        <p:spPr>
          <a:xfrm rot="16200000">
            <a:off x="3731503" y="1310407"/>
            <a:ext cx="2029693" cy="2004292"/>
          </a:xfrm>
          <a:prstGeom prst="rtTriangl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28B40C5D-565E-A7A1-161B-0ECDC0E1E26E}"/>
              </a:ext>
            </a:extLst>
          </p:cNvPr>
          <p:cNvSpPr/>
          <p:nvPr/>
        </p:nvSpPr>
        <p:spPr>
          <a:xfrm>
            <a:off x="6206837" y="1310407"/>
            <a:ext cx="2029693" cy="2004292"/>
          </a:xfrm>
          <a:prstGeom prst="rtTriangl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CE04DD72-BCF0-5355-3D90-C6032A6FD112}"/>
              </a:ext>
            </a:extLst>
          </p:cNvPr>
          <p:cNvSpPr/>
          <p:nvPr/>
        </p:nvSpPr>
        <p:spPr>
          <a:xfrm rot="5400000">
            <a:off x="6219537" y="3707243"/>
            <a:ext cx="2029693" cy="200429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8FC93610-8542-56C0-F896-0808BF7F6A54}"/>
              </a:ext>
            </a:extLst>
          </p:cNvPr>
          <p:cNvSpPr/>
          <p:nvPr/>
        </p:nvSpPr>
        <p:spPr>
          <a:xfrm rot="10800000">
            <a:off x="3744203" y="3707243"/>
            <a:ext cx="2029693" cy="20042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BAB5F-0620-8E38-80A8-F6AE98F7AAEE}"/>
              </a:ext>
            </a:extLst>
          </p:cNvPr>
          <p:cNvSpPr txBox="1"/>
          <p:nvPr/>
        </p:nvSpPr>
        <p:spPr>
          <a:xfrm>
            <a:off x="4858328" y="2312553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ED2E0-E42A-2DB3-4BA4-4258CB36B8F5}"/>
              </a:ext>
            </a:extLst>
          </p:cNvPr>
          <p:cNvSpPr txBox="1"/>
          <p:nvPr/>
        </p:nvSpPr>
        <p:spPr>
          <a:xfrm>
            <a:off x="6504971" y="2312552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DFF13-AE17-E55C-5E40-86290F5CB7F8}"/>
              </a:ext>
            </a:extLst>
          </p:cNvPr>
          <p:cNvSpPr txBox="1"/>
          <p:nvPr/>
        </p:nvSpPr>
        <p:spPr>
          <a:xfrm>
            <a:off x="4918820" y="3957527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C38C99-870C-8E17-46EE-06BF3A9F5AD1}"/>
              </a:ext>
            </a:extLst>
          </p:cNvPr>
          <p:cNvSpPr txBox="1"/>
          <p:nvPr/>
        </p:nvSpPr>
        <p:spPr>
          <a:xfrm>
            <a:off x="6565463" y="395752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9AC222-F61C-1813-2B54-004425CBF207}"/>
              </a:ext>
            </a:extLst>
          </p:cNvPr>
          <p:cNvSpPr/>
          <p:nvPr/>
        </p:nvSpPr>
        <p:spPr>
          <a:xfrm>
            <a:off x="235966" y="248226"/>
            <a:ext cx="720000" cy="720000"/>
          </a:xfrm>
          <a:prstGeom prst="ellips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24309EE-2DA2-0829-B9AB-59E32F06EB58}"/>
              </a:ext>
            </a:extLst>
          </p:cNvPr>
          <p:cNvSpPr/>
          <p:nvPr/>
        </p:nvSpPr>
        <p:spPr>
          <a:xfrm>
            <a:off x="11282216" y="248226"/>
            <a:ext cx="720000" cy="720000"/>
          </a:xfrm>
          <a:prstGeom prst="ellips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C93AD02-8290-0975-C23A-33B4B3EC90BE}"/>
              </a:ext>
            </a:extLst>
          </p:cNvPr>
          <p:cNvSpPr/>
          <p:nvPr/>
        </p:nvSpPr>
        <p:spPr>
          <a:xfrm>
            <a:off x="11282216" y="5832982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82D10F-2730-B536-FB44-35B3846E66A7}"/>
              </a:ext>
            </a:extLst>
          </p:cNvPr>
          <p:cNvSpPr/>
          <p:nvPr/>
        </p:nvSpPr>
        <p:spPr>
          <a:xfrm>
            <a:off x="235966" y="5894392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aphic 18" descr="Muscular arm with solid fill">
            <a:extLst>
              <a:ext uri="{FF2B5EF4-FFF2-40B4-BE49-F238E27FC236}">
                <a16:creationId xmlns:a16="http://schemas.microsoft.com/office/drawing/2014/main" id="{B46F4F7F-B362-A03F-41B0-09870DE7E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66" y="379626"/>
            <a:ext cx="457200" cy="457200"/>
          </a:xfrm>
          <a:prstGeom prst="rect">
            <a:avLst/>
          </a:prstGeom>
        </p:spPr>
      </p:pic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5E149E61-C000-4B9C-7CEF-ED16F17F4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013" y="6031436"/>
            <a:ext cx="360035" cy="360035"/>
          </a:xfrm>
          <a:prstGeom prst="rect">
            <a:avLst/>
          </a:prstGeom>
        </p:spPr>
      </p:pic>
      <p:pic>
        <p:nvPicPr>
          <p:cNvPr id="23" name="Graphic 22" descr="Fire with solid fill">
            <a:extLst>
              <a:ext uri="{FF2B5EF4-FFF2-40B4-BE49-F238E27FC236}">
                <a16:creationId xmlns:a16="http://schemas.microsoft.com/office/drawing/2014/main" id="{B39E1FF9-132D-4534-7EF4-6B0A033387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606" y="6083032"/>
            <a:ext cx="342720" cy="342720"/>
          </a:xfrm>
          <a:prstGeom prst="rect">
            <a:avLst/>
          </a:prstGeom>
        </p:spPr>
      </p:pic>
      <p:pic>
        <p:nvPicPr>
          <p:cNvPr id="25" name="Graphic 24" descr="Empty battery with solid fill">
            <a:extLst>
              <a:ext uri="{FF2B5EF4-FFF2-40B4-BE49-F238E27FC236}">
                <a16:creationId xmlns:a16="http://schemas.microsoft.com/office/drawing/2014/main" id="{0619B78B-E6CD-D223-175D-8B21846D4C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9051" y="462751"/>
            <a:ext cx="315413" cy="31541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AC5780-ACF1-3BBF-F0F9-14E9252BD8C3}"/>
              </a:ext>
            </a:extLst>
          </p:cNvPr>
          <p:cNvCxnSpPr/>
          <p:nvPr/>
        </p:nvCxnSpPr>
        <p:spPr>
          <a:xfrm>
            <a:off x="0" y="3493652"/>
            <a:ext cx="12192000" cy="0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A4F8B7-C291-AF33-AC2B-59E0C8687108}"/>
              </a:ext>
            </a:extLst>
          </p:cNvPr>
          <p:cNvCxnSpPr>
            <a:cxnSpLocks/>
          </p:cNvCxnSpPr>
          <p:nvPr/>
        </p:nvCxnSpPr>
        <p:spPr>
          <a:xfrm flipH="1" flipV="1">
            <a:off x="5994400" y="64655"/>
            <a:ext cx="0" cy="6793345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EECAB1-87B7-AD8F-8DE4-A0EF06596F2C}"/>
              </a:ext>
            </a:extLst>
          </p:cNvPr>
          <p:cNvSpPr txBox="1"/>
          <p:nvPr/>
        </p:nvSpPr>
        <p:spPr>
          <a:xfrm>
            <a:off x="1070470" y="498272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STRENGHTS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298BBB-8C0D-88EC-634D-D7AFD071FC52}"/>
              </a:ext>
            </a:extLst>
          </p:cNvPr>
          <p:cNvSpPr txBox="1"/>
          <p:nvPr/>
        </p:nvSpPr>
        <p:spPr>
          <a:xfrm>
            <a:off x="9671669" y="485353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WEAKNESSES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43B835-ABFE-3084-54CE-203633B7EB23}"/>
              </a:ext>
            </a:extLst>
          </p:cNvPr>
          <p:cNvSpPr txBox="1"/>
          <p:nvPr/>
        </p:nvSpPr>
        <p:spPr>
          <a:xfrm>
            <a:off x="9497168" y="6080275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OPPORTUNITIES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5F4A44-163D-EC24-85F6-71E97419D81E}"/>
              </a:ext>
            </a:extLst>
          </p:cNvPr>
          <p:cNvSpPr txBox="1"/>
          <p:nvPr/>
        </p:nvSpPr>
        <p:spPr>
          <a:xfrm>
            <a:off x="1050864" y="608743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THREATS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B54933-7544-108F-E8D0-7F56A2EADB27}"/>
              </a:ext>
            </a:extLst>
          </p:cNvPr>
          <p:cNvSpPr txBox="1"/>
          <p:nvPr/>
        </p:nvSpPr>
        <p:spPr>
          <a:xfrm>
            <a:off x="284629" y="1119773"/>
            <a:ext cx="395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Allows to compare side by side two companise at the same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Better colors to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Modularized code (create constructor in pay-gap-1997-2017.js and calls it in sketch)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C4AFC-3F22-6030-F4A6-A610C270F87B}"/>
              </a:ext>
            </a:extLst>
          </p:cNvPr>
          <p:cNvSpPr txBox="1"/>
          <p:nvPr/>
        </p:nvSpPr>
        <p:spPr>
          <a:xfrm>
            <a:off x="8383489" y="1119773"/>
            <a:ext cx="361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Size of the pie chart could prejudice user readability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62FEC-CFD7-4553-81AC-27C142634B82}"/>
              </a:ext>
            </a:extLst>
          </p:cNvPr>
          <p:cNvSpPr txBox="1"/>
          <p:nvPr/>
        </p:nvSpPr>
        <p:spPr>
          <a:xfrm>
            <a:off x="284629" y="3741350"/>
            <a:ext cx="3459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High complexity to zoom it, needs to check p5 documentation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47F00-6AFB-132D-7469-57B3142698ED}"/>
              </a:ext>
            </a:extLst>
          </p:cNvPr>
          <p:cNvSpPr txBox="1"/>
          <p:nvPr/>
        </p:nvSpPr>
        <p:spPr>
          <a:xfrm>
            <a:off x="8440170" y="3707243"/>
            <a:ext cx="3677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Add zoom option (if left button clicked, zoom it)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86D530-5520-EA93-6722-ED3FE4C3A9F7}"/>
              </a:ext>
            </a:extLst>
          </p:cNvPr>
          <p:cNvSpPr txBox="1"/>
          <p:nvPr/>
        </p:nvSpPr>
        <p:spPr>
          <a:xfrm>
            <a:off x="4691956" y="115771"/>
            <a:ext cx="2840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TECH DIVERSITY RACE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72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35AA5-CB4E-B8BE-5A68-4341B3B7D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D6E8A70F-18F7-7E41-5B47-F936A140C395}"/>
              </a:ext>
            </a:extLst>
          </p:cNvPr>
          <p:cNvSpPr/>
          <p:nvPr/>
        </p:nvSpPr>
        <p:spPr>
          <a:xfrm rot="16200000">
            <a:off x="3731503" y="1310407"/>
            <a:ext cx="2029693" cy="2004292"/>
          </a:xfrm>
          <a:prstGeom prst="rtTriangl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930B1128-E06A-59A0-565D-554A1343F5DA}"/>
              </a:ext>
            </a:extLst>
          </p:cNvPr>
          <p:cNvSpPr/>
          <p:nvPr/>
        </p:nvSpPr>
        <p:spPr>
          <a:xfrm>
            <a:off x="6206837" y="1310407"/>
            <a:ext cx="2029693" cy="2004292"/>
          </a:xfrm>
          <a:prstGeom prst="rtTriangl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FE374D57-B886-D577-0EB6-8317060A19B3}"/>
              </a:ext>
            </a:extLst>
          </p:cNvPr>
          <p:cNvSpPr/>
          <p:nvPr/>
        </p:nvSpPr>
        <p:spPr>
          <a:xfrm rot="5400000">
            <a:off x="6219537" y="3707243"/>
            <a:ext cx="2029693" cy="200429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62ACB4C3-5703-E06B-EAB1-279341C8BDA3}"/>
              </a:ext>
            </a:extLst>
          </p:cNvPr>
          <p:cNvSpPr/>
          <p:nvPr/>
        </p:nvSpPr>
        <p:spPr>
          <a:xfrm rot="10800000">
            <a:off x="3744203" y="3707243"/>
            <a:ext cx="2029693" cy="20042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D244E8-C342-F407-7408-1A65446E0460}"/>
              </a:ext>
            </a:extLst>
          </p:cNvPr>
          <p:cNvSpPr txBox="1"/>
          <p:nvPr/>
        </p:nvSpPr>
        <p:spPr>
          <a:xfrm>
            <a:off x="4858328" y="2312553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C3C0F-6E19-911B-3896-1D68977DBBA1}"/>
              </a:ext>
            </a:extLst>
          </p:cNvPr>
          <p:cNvSpPr txBox="1"/>
          <p:nvPr/>
        </p:nvSpPr>
        <p:spPr>
          <a:xfrm>
            <a:off x="6504971" y="2312552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6A405-19C6-5342-D237-A2821080F0E0}"/>
              </a:ext>
            </a:extLst>
          </p:cNvPr>
          <p:cNvSpPr txBox="1"/>
          <p:nvPr/>
        </p:nvSpPr>
        <p:spPr>
          <a:xfrm>
            <a:off x="4918820" y="3957527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0DDF39-DF0E-5863-0975-BA2BD2DA6709}"/>
              </a:ext>
            </a:extLst>
          </p:cNvPr>
          <p:cNvSpPr txBox="1"/>
          <p:nvPr/>
        </p:nvSpPr>
        <p:spPr>
          <a:xfrm>
            <a:off x="6565463" y="395752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EC257B-70FF-BF6C-25C9-9A7691578F0D}"/>
              </a:ext>
            </a:extLst>
          </p:cNvPr>
          <p:cNvSpPr/>
          <p:nvPr/>
        </p:nvSpPr>
        <p:spPr>
          <a:xfrm>
            <a:off x="235966" y="248226"/>
            <a:ext cx="720000" cy="720000"/>
          </a:xfrm>
          <a:prstGeom prst="ellips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E96107-3064-0949-D1A1-553C0F9846D6}"/>
              </a:ext>
            </a:extLst>
          </p:cNvPr>
          <p:cNvSpPr/>
          <p:nvPr/>
        </p:nvSpPr>
        <p:spPr>
          <a:xfrm>
            <a:off x="11282216" y="248226"/>
            <a:ext cx="720000" cy="720000"/>
          </a:xfrm>
          <a:prstGeom prst="ellips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BC21C0-4D37-6E62-DFEC-87552D47471C}"/>
              </a:ext>
            </a:extLst>
          </p:cNvPr>
          <p:cNvSpPr/>
          <p:nvPr/>
        </p:nvSpPr>
        <p:spPr>
          <a:xfrm>
            <a:off x="11282216" y="5832982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4CFF2E-C543-3AEC-B18F-139444B62330}"/>
              </a:ext>
            </a:extLst>
          </p:cNvPr>
          <p:cNvSpPr/>
          <p:nvPr/>
        </p:nvSpPr>
        <p:spPr>
          <a:xfrm>
            <a:off x="235966" y="5894392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aphic 18" descr="Muscular arm with solid fill">
            <a:extLst>
              <a:ext uri="{FF2B5EF4-FFF2-40B4-BE49-F238E27FC236}">
                <a16:creationId xmlns:a16="http://schemas.microsoft.com/office/drawing/2014/main" id="{4BAA1300-DDB1-E5B0-B5E5-0180FB51C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66" y="379626"/>
            <a:ext cx="457200" cy="457200"/>
          </a:xfrm>
          <a:prstGeom prst="rect">
            <a:avLst/>
          </a:prstGeom>
        </p:spPr>
      </p:pic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09A4D7D7-0CF9-4A35-7652-17BBC4EE5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013" y="6031436"/>
            <a:ext cx="360035" cy="360035"/>
          </a:xfrm>
          <a:prstGeom prst="rect">
            <a:avLst/>
          </a:prstGeom>
        </p:spPr>
      </p:pic>
      <p:pic>
        <p:nvPicPr>
          <p:cNvPr id="23" name="Graphic 22" descr="Fire with solid fill">
            <a:extLst>
              <a:ext uri="{FF2B5EF4-FFF2-40B4-BE49-F238E27FC236}">
                <a16:creationId xmlns:a16="http://schemas.microsoft.com/office/drawing/2014/main" id="{048F9A98-5E32-C5CF-5E70-6DC7B7C50D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606" y="6083032"/>
            <a:ext cx="342720" cy="342720"/>
          </a:xfrm>
          <a:prstGeom prst="rect">
            <a:avLst/>
          </a:prstGeom>
        </p:spPr>
      </p:pic>
      <p:pic>
        <p:nvPicPr>
          <p:cNvPr id="25" name="Graphic 24" descr="Empty battery with solid fill">
            <a:extLst>
              <a:ext uri="{FF2B5EF4-FFF2-40B4-BE49-F238E27FC236}">
                <a16:creationId xmlns:a16="http://schemas.microsoft.com/office/drawing/2014/main" id="{BAE75AB4-12B6-DB22-5145-09A84883DE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9051" y="462751"/>
            <a:ext cx="315413" cy="31541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BAF66F-2631-1E5E-A230-FC48CC09B79D}"/>
              </a:ext>
            </a:extLst>
          </p:cNvPr>
          <p:cNvCxnSpPr/>
          <p:nvPr/>
        </p:nvCxnSpPr>
        <p:spPr>
          <a:xfrm>
            <a:off x="0" y="3493652"/>
            <a:ext cx="12192000" cy="0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68E5DCA-68A5-2A60-E5B7-9FFE822488E8}"/>
              </a:ext>
            </a:extLst>
          </p:cNvPr>
          <p:cNvCxnSpPr>
            <a:cxnSpLocks/>
          </p:cNvCxnSpPr>
          <p:nvPr/>
        </p:nvCxnSpPr>
        <p:spPr>
          <a:xfrm flipH="1" flipV="1">
            <a:off x="5994400" y="64655"/>
            <a:ext cx="0" cy="6793345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120B74-3D9F-00EC-D4B7-93E91AE92102}"/>
              </a:ext>
            </a:extLst>
          </p:cNvPr>
          <p:cNvSpPr txBox="1"/>
          <p:nvPr/>
        </p:nvSpPr>
        <p:spPr>
          <a:xfrm>
            <a:off x="1070470" y="498272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STRENGHTS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210124-9A4C-E8EA-3CEE-3436035E0E0D}"/>
              </a:ext>
            </a:extLst>
          </p:cNvPr>
          <p:cNvSpPr txBox="1"/>
          <p:nvPr/>
        </p:nvSpPr>
        <p:spPr>
          <a:xfrm>
            <a:off x="9671669" y="485353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WEAKNESSES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EE02D5-0E59-4750-3F40-0D137B68B42D}"/>
              </a:ext>
            </a:extLst>
          </p:cNvPr>
          <p:cNvSpPr txBox="1"/>
          <p:nvPr/>
        </p:nvSpPr>
        <p:spPr>
          <a:xfrm>
            <a:off x="9497168" y="6080275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OPPORTUNITIES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3E4487-CFB7-A644-20EC-EF67F05C10E9}"/>
              </a:ext>
            </a:extLst>
          </p:cNvPr>
          <p:cNvSpPr txBox="1"/>
          <p:nvPr/>
        </p:nvSpPr>
        <p:spPr>
          <a:xfrm>
            <a:off x="1050864" y="608743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THREATS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BA98D-D53B-2015-3461-9A791BB2ACA1}"/>
              </a:ext>
            </a:extLst>
          </p:cNvPr>
          <p:cNvSpPr txBox="1"/>
          <p:nvPr/>
        </p:nvSpPr>
        <p:spPr>
          <a:xfrm>
            <a:off x="284629" y="1119773"/>
            <a:ext cx="3954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Clear visual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Easy interaction infraestructure and good readability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Good styling </a:t>
            </a:r>
          </a:p>
          <a:p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DCD5B-63E9-4EAB-72A0-F52488042FDC}"/>
              </a:ext>
            </a:extLst>
          </p:cNvPr>
          <p:cNvSpPr txBox="1"/>
          <p:nvPr/>
        </p:nvSpPr>
        <p:spPr>
          <a:xfrm>
            <a:off x="8383489" y="1119773"/>
            <a:ext cx="371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Static layout and limited responses (hard coded margins using x and y 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Binary gender limitation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49EA3-8FDF-F740-AC03-0780BB7010CB}"/>
              </a:ext>
            </a:extLst>
          </p:cNvPr>
          <p:cNvSpPr txBox="1"/>
          <p:nvPr/>
        </p:nvSpPr>
        <p:spPr>
          <a:xfrm>
            <a:off x="284629" y="3741350"/>
            <a:ext cx="3954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Limited scalability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Exclusion risks due gender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Framework limitation since using p5.js (face constraints in enterprise level web applications)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DE4C7F-85B6-1527-9EA5-49C46E36A19C}"/>
              </a:ext>
            </a:extLst>
          </p:cNvPr>
          <p:cNvSpPr txBox="1"/>
          <p:nvPr/>
        </p:nvSpPr>
        <p:spPr>
          <a:xfrm>
            <a:off x="8440170" y="3707243"/>
            <a:ext cx="3659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Implement hover based legends and tooltips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Personalize color palette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Customize stacked columns to improve visualization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D424D6-5FF2-6397-C3CB-DA073CD75F47}"/>
              </a:ext>
            </a:extLst>
          </p:cNvPr>
          <p:cNvSpPr txBox="1"/>
          <p:nvPr/>
        </p:nvSpPr>
        <p:spPr>
          <a:xfrm>
            <a:off x="4654820" y="141173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TECH DIVERSITY GENDER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894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EBBF2-8888-EAEE-A3B0-E1B7B0ECA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FA06CCD-6716-D8DF-D16C-446CAEA6EA08}"/>
              </a:ext>
            </a:extLst>
          </p:cNvPr>
          <p:cNvSpPr/>
          <p:nvPr/>
        </p:nvSpPr>
        <p:spPr>
          <a:xfrm>
            <a:off x="2686125" y="1501460"/>
            <a:ext cx="8912027" cy="498726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E4B723-D5DA-CDB2-94AD-F6BADC544C0B}"/>
              </a:ext>
            </a:extLst>
          </p:cNvPr>
          <p:cNvSpPr/>
          <p:nvPr/>
        </p:nvSpPr>
        <p:spPr>
          <a:xfrm>
            <a:off x="0" y="2407774"/>
            <a:ext cx="2167254" cy="496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C5FC52-ABAD-C8FA-B3DA-F1DA8B9A09B2}"/>
              </a:ext>
            </a:extLst>
          </p:cNvPr>
          <p:cNvGrpSpPr/>
          <p:nvPr/>
        </p:nvGrpSpPr>
        <p:grpSpPr>
          <a:xfrm>
            <a:off x="69619" y="1902799"/>
            <a:ext cx="1976924" cy="304597"/>
            <a:chOff x="125035" y="1902799"/>
            <a:chExt cx="1976924" cy="304597"/>
          </a:xfrm>
        </p:grpSpPr>
        <p:pic>
          <p:nvPicPr>
            <p:cNvPr id="2" name="Graphic 1" descr="Internet with solid fill">
              <a:extLst>
                <a:ext uri="{FF2B5EF4-FFF2-40B4-BE49-F238E27FC236}">
                  <a16:creationId xmlns:a16="http://schemas.microsoft.com/office/drawing/2014/main" id="{DC3CEC4F-33A2-9A53-23C7-7D005F671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5035" y="1902799"/>
              <a:ext cx="304597" cy="30459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2004FB4-FA8C-43BE-D441-49A1926217A1}"/>
                </a:ext>
              </a:extLst>
            </p:cNvPr>
            <p:cNvSpPr txBox="1"/>
            <p:nvPr/>
          </p:nvSpPr>
          <p:spPr>
            <a:xfrm>
              <a:off x="487414" y="1922434"/>
              <a:ext cx="16145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Tech Diversity: Race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C215D5B-41DE-B044-D2A9-86EC044ED006}"/>
              </a:ext>
            </a:extLst>
          </p:cNvPr>
          <p:cNvGrpSpPr/>
          <p:nvPr/>
        </p:nvGrpSpPr>
        <p:grpSpPr>
          <a:xfrm>
            <a:off x="51147" y="2513180"/>
            <a:ext cx="2075825" cy="304597"/>
            <a:chOff x="106563" y="2459890"/>
            <a:chExt cx="2075825" cy="304597"/>
          </a:xfrm>
        </p:grpSpPr>
        <p:pic>
          <p:nvPicPr>
            <p:cNvPr id="5" name="Graphic 4" descr="Man and woman with solid fill">
              <a:extLst>
                <a:ext uri="{FF2B5EF4-FFF2-40B4-BE49-F238E27FC236}">
                  <a16:creationId xmlns:a16="http://schemas.microsoft.com/office/drawing/2014/main" id="{E4CA11B4-B961-5282-9FC9-958CC82D4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563" y="2459890"/>
              <a:ext cx="304597" cy="30459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ABF468-A2DF-5E64-12C2-1F9F68826261}"/>
                </a:ext>
              </a:extLst>
            </p:cNvPr>
            <p:cNvSpPr txBox="1"/>
            <p:nvPr/>
          </p:nvSpPr>
          <p:spPr>
            <a:xfrm>
              <a:off x="458839" y="2462026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075293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Tech Diversity: Gender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EE5D7D-236C-CD2D-C9DC-31FCDF1A0637}"/>
              </a:ext>
            </a:extLst>
          </p:cNvPr>
          <p:cNvGrpSpPr/>
          <p:nvPr/>
        </p:nvGrpSpPr>
        <p:grpSpPr>
          <a:xfrm>
            <a:off x="72828" y="3123561"/>
            <a:ext cx="1956454" cy="304597"/>
            <a:chOff x="128244" y="2979395"/>
            <a:chExt cx="1956454" cy="304597"/>
          </a:xfrm>
        </p:grpSpPr>
        <p:pic>
          <p:nvPicPr>
            <p:cNvPr id="11" name="Graphic 10" descr="Office worker male with solid fill">
              <a:extLst>
                <a:ext uri="{FF2B5EF4-FFF2-40B4-BE49-F238E27FC236}">
                  <a16:creationId xmlns:a16="http://schemas.microsoft.com/office/drawing/2014/main" id="{9B78A062-B93B-793E-57BB-FAA0EC844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8244" y="2979395"/>
              <a:ext cx="304597" cy="30459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18F58B-62A5-04C6-8D81-17BDC230F483}"/>
                </a:ext>
              </a:extLst>
            </p:cNvPr>
            <p:cNvSpPr txBox="1"/>
            <p:nvPr/>
          </p:nvSpPr>
          <p:spPr>
            <a:xfrm>
              <a:off x="449314" y="2979396"/>
              <a:ext cx="16353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Pay GAP By Job: 2017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C9CB23-D268-D64F-1309-D850397D8638}"/>
              </a:ext>
            </a:extLst>
          </p:cNvPr>
          <p:cNvGrpSpPr/>
          <p:nvPr/>
        </p:nvGrpSpPr>
        <p:grpSpPr>
          <a:xfrm>
            <a:off x="72828" y="4311187"/>
            <a:ext cx="2127882" cy="276999"/>
            <a:chOff x="147819" y="3983051"/>
            <a:chExt cx="2127882" cy="276999"/>
          </a:xfrm>
        </p:grpSpPr>
        <p:pic>
          <p:nvPicPr>
            <p:cNvPr id="7" name="Graphic 6" descr="Artificial Intelligence with solid fill">
              <a:extLst>
                <a:ext uri="{FF2B5EF4-FFF2-40B4-BE49-F238E27FC236}">
                  <a16:creationId xmlns:a16="http://schemas.microsoft.com/office/drawing/2014/main" id="{18BB92AB-8316-B7FA-02F1-F72883F07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7819" y="3983051"/>
              <a:ext cx="271462" cy="27146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51D13B-E49A-FDBE-3F0A-6B3991F57303}"/>
                </a:ext>
              </a:extLst>
            </p:cNvPr>
            <p:cNvSpPr txBox="1"/>
            <p:nvPr/>
          </p:nvSpPr>
          <p:spPr>
            <a:xfrm>
              <a:off x="449314" y="3983051"/>
              <a:ext cx="1826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AI Influence in Students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DC686D-EEB5-7607-DBD6-650C31D40B6A}"/>
              </a:ext>
            </a:extLst>
          </p:cNvPr>
          <p:cNvGrpSpPr/>
          <p:nvPr/>
        </p:nvGrpSpPr>
        <p:grpSpPr>
          <a:xfrm>
            <a:off x="86914" y="3733942"/>
            <a:ext cx="2077206" cy="281925"/>
            <a:chOff x="161380" y="3479408"/>
            <a:chExt cx="2077206" cy="281925"/>
          </a:xfrm>
        </p:grpSpPr>
        <p:pic>
          <p:nvPicPr>
            <p:cNvPr id="9" name="Graphic 8" descr="Flying Money with solid fill">
              <a:extLst>
                <a:ext uri="{FF2B5EF4-FFF2-40B4-BE49-F238E27FC236}">
                  <a16:creationId xmlns:a16="http://schemas.microsoft.com/office/drawing/2014/main" id="{96F550C4-E043-AD8F-A4FD-EDC041A53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1380" y="3479408"/>
              <a:ext cx="271462" cy="27146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E5A69A-3F6D-0014-145D-F82608C1DCC7}"/>
                </a:ext>
              </a:extLst>
            </p:cNvPr>
            <p:cNvSpPr txBox="1"/>
            <p:nvPr/>
          </p:nvSpPr>
          <p:spPr>
            <a:xfrm>
              <a:off x="449314" y="3484334"/>
              <a:ext cx="17892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b="1" dirty="0">
                  <a:solidFill>
                    <a:srgbClr val="E2E2E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Pay GAP By: 1997-2017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E424BDB-A06E-F999-4B9B-0B9C01A57D59}"/>
              </a:ext>
            </a:extLst>
          </p:cNvPr>
          <p:cNvSpPr txBox="1"/>
          <p:nvPr/>
        </p:nvSpPr>
        <p:spPr>
          <a:xfrm>
            <a:off x="369329" y="1080810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E2E2E2"/>
                </a:solidFill>
                <a:latin typeface="Source Sans Pro" panose="020B0503030403020204" pitchFamily="34" charset="0"/>
                <a:ea typeface="Roboto" panose="02000000000000000000" pitchFamily="2" charset="0"/>
              </a:rPr>
              <a:t>ANALYTICS</a:t>
            </a:r>
            <a:endParaRPr lang="pt-BR" b="1" dirty="0">
              <a:solidFill>
                <a:srgbClr val="E2E2E2"/>
              </a:solidFill>
              <a:latin typeface="Source Sans Pro" panose="020B0503030403020204" pitchFamily="34" charset="0"/>
              <a:ea typeface="Roboto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2E1ADA0-577E-6849-D5EF-46579DCFCE5F}"/>
              </a:ext>
            </a:extLst>
          </p:cNvPr>
          <p:cNvGrpSpPr>
            <a:grpSpLocks noChangeAspect="1"/>
          </p:cNvGrpSpPr>
          <p:nvPr/>
        </p:nvGrpSpPr>
        <p:grpSpPr>
          <a:xfrm>
            <a:off x="2825625" y="802500"/>
            <a:ext cx="540000" cy="540000"/>
            <a:chOff x="2825625" y="802500"/>
            <a:chExt cx="540000" cy="5400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596DB39-2948-6A7E-AA66-896557C9EDB9}"/>
                </a:ext>
              </a:extLst>
            </p:cNvPr>
            <p:cNvSpPr/>
            <p:nvPr/>
          </p:nvSpPr>
          <p:spPr>
            <a:xfrm>
              <a:off x="2825625" y="802500"/>
              <a:ext cx="540000" cy="540000"/>
            </a:xfrm>
            <a:prstGeom prst="ellipse">
              <a:avLst/>
            </a:prstGeom>
            <a:solidFill>
              <a:srgbClr val="E2E2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1" name="Graphic 30" descr="School boy with solid fill">
              <a:extLst>
                <a:ext uri="{FF2B5EF4-FFF2-40B4-BE49-F238E27FC236}">
                  <a16:creationId xmlns:a16="http://schemas.microsoft.com/office/drawing/2014/main" id="{BEEA4590-FA74-7DA6-4C41-59131240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73251" y="852241"/>
              <a:ext cx="441450" cy="441450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372DA6D-A074-4639-487C-6A5E33C9034E}"/>
              </a:ext>
            </a:extLst>
          </p:cNvPr>
          <p:cNvSpPr txBox="1"/>
          <p:nvPr/>
        </p:nvSpPr>
        <p:spPr>
          <a:xfrm>
            <a:off x="3413251" y="926921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Welcome back, </a:t>
            </a: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user</a:t>
            </a:r>
            <a:r>
              <a:rPr lang="pt-BR" sz="1400" b="1" dirty="0">
                <a:latin typeface="Roboto" panose="02000000000000000000" pitchFamily="2" charset="0"/>
                <a:ea typeface="Roboto" panose="02000000000000000000" pitchFamily="2" charset="0"/>
              </a:rPr>
              <a:t>!</a:t>
            </a:r>
            <a:endParaRPr lang="pt-BR" sz="12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D1CC90-7A0D-F990-17F7-45013920C489}"/>
              </a:ext>
            </a:extLst>
          </p:cNvPr>
          <p:cNvSpPr txBox="1"/>
          <p:nvPr/>
        </p:nvSpPr>
        <p:spPr>
          <a:xfrm rot="19731122">
            <a:off x="4163410" y="2889128"/>
            <a:ext cx="595745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i="1" dirty="0">
                <a:latin typeface="Roboto" panose="02000000000000000000" pitchFamily="2" charset="0"/>
                <a:ea typeface="Roboto" panose="02000000000000000000" pitchFamily="2" charset="0"/>
              </a:rPr>
              <a:t>CHARTS TO BE ADDED HERE!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5570A-6C05-0D1E-5357-46D526709F19}"/>
              </a:ext>
            </a:extLst>
          </p:cNvPr>
          <p:cNvSpPr txBox="1"/>
          <p:nvPr/>
        </p:nvSpPr>
        <p:spPr>
          <a:xfrm>
            <a:off x="9964404" y="6359439"/>
            <a:ext cx="1910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/>
              <a:t>* Imported from Figma</a:t>
            </a:r>
          </a:p>
        </p:txBody>
      </p:sp>
    </p:spTree>
    <p:extLst>
      <p:ext uri="{BB962C8B-B14F-4D97-AF65-F5344CB8AC3E}">
        <p14:creationId xmlns:p14="http://schemas.microsoft.com/office/powerpoint/2010/main" val="2505743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2BD58-0AD9-2FFA-A03B-076BFAA93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65CC265E-E93A-95F2-1CFC-D54B6DEF1230}"/>
              </a:ext>
            </a:extLst>
          </p:cNvPr>
          <p:cNvSpPr/>
          <p:nvPr/>
        </p:nvSpPr>
        <p:spPr>
          <a:xfrm rot="16200000">
            <a:off x="3731503" y="1310407"/>
            <a:ext cx="2029693" cy="2004292"/>
          </a:xfrm>
          <a:prstGeom prst="rtTriangl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8A45C036-6360-868E-49D4-6545B2564846}"/>
              </a:ext>
            </a:extLst>
          </p:cNvPr>
          <p:cNvSpPr/>
          <p:nvPr/>
        </p:nvSpPr>
        <p:spPr>
          <a:xfrm>
            <a:off x="6206837" y="1310407"/>
            <a:ext cx="2029693" cy="2004292"/>
          </a:xfrm>
          <a:prstGeom prst="rtTriangl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1003EC36-EB57-59EC-79E7-F021FAC0CD95}"/>
              </a:ext>
            </a:extLst>
          </p:cNvPr>
          <p:cNvSpPr/>
          <p:nvPr/>
        </p:nvSpPr>
        <p:spPr>
          <a:xfrm rot="5400000">
            <a:off x="6219537" y="3707243"/>
            <a:ext cx="2029693" cy="200429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A81E75BD-AD7A-EBB0-B87A-911C6A952306}"/>
              </a:ext>
            </a:extLst>
          </p:cNvPr>
          <p:cNvSpPr/>
          <p:nvPr/>
        </p:nvSpPr>
        <p:spPr>
          <a:xfrm rot="10800000">
            <a:off x="3744203" y="3707243"/>
            <a:ext cx="2029693" cy="20042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43FDD-036F-1F1D-7A78-AC632B9F54DC}"/>
              </a:ext>
            </a:extLst>
          </p:cNvPr>
          <p:cNvSpPr txBox="1"/>
          <p:nvPr/>
        </p:nvSpPr>
        <p:spPr>
          <a:xfrm>
            <a:off x="4858328" y="2312553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FA0388-9839-0404-3F0D-6A5E1FCFF6A3}"/>
              </a:ext>
            </a:extLst>
          </p:cNvPr>
          <p:cNvSpPr txBox="1"/>
          <p:nvPr/>
        </p:nvSpPr>
        <p:spPr>
          <a:xfrm>
            <a:off x="6504971" y="2312552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2B89E-1D05-38F7-2ED0-91F35BA295AD}"/>
              </a:ext>
            </a:extLst>
          </p:cNvPr>
          <p:cNvSpPr txBox="1"/>
          <p:nvPr/>
        </p:nvSpPr>
        <p:spPr>
          <a:xfrm>
            <a:off x="4918820" y="3957527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51A970-04CA-144D-97C8-C92A0D95C9EC}"/>
              </a:ext>
            </a:extLst>
          </p:cNvPr>
          <p:cNvSpPr txBox="1"/>
          <p:nvPr/>
        </p:nvSpPr>
        <p:spPr>
          <a:xfrm>
            <a:off x="6565463" y="395752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9849AD-1DC2-C33B-3825-69F599057A40}"/>
              </a:ext>
            </a:extLst>
          </p:cNvPr>
          <p:cNvSpPr/>
          <p:nvPr/>
        </p:nvSpPr>
        <p:spPr>
          <a:xfrm>
            <a:off x="235966" y="248226"/>
            <a:ext cx="720000" cy="720000"/>
          </a:xfrm>
          <a:prstGeom prst="ellips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41C9A4-6A70-5CE2-3894-C2DE3EEEC128}"/>
              </a:ext>
            </a:extLst>
          </p:cNvPr>
          <p:cNvSpPr/>
          <p:nvPr/>
        </p:nvSpPr>
        <p:spPr>
          <a:xfrm>
            <a:off x="11282216" y="248226"/>
            <a:ext cx="720000" cy="720000"/>
          </a:xfrm>
          <a:prstGeom prst="ellips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6D4586-83B1-D54A-911B-82D8400978F5}"/>
              </a:ext>
            </a:extLst>
          </p:cNvPr>
          <p:cNvSpPr/>
          <p:nvPr/>
        </p:nvSpPr>
        <p:spPr>
          <a:xfrm>
            <a:off x="11282216" y="5832982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C84254-A431-5360-E4E2-8131DBEA080E}"/>
              </a:ext>
            </a:extLst>
          </p:cNvPr>
          <p:cNvSpPr/>
          <p:nvPr/>
        </p:nvSpPr>
        <p:spPr>
          <a:xfrm>
            <a:off x="235966" y="5894392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aphic 18" descr="Muscular arm with solid fill">
            <a:extLst>
              <a:ext uri="{FF2B5EF4-FFF2-40B4-BE49-F238E27FC236}">
                <a16:creationId xmlns:a16="http://schemas.microsoft.com/office/drawing/2014/main" id="{0A1FDF3D-8E08-9D42-5BF5-9165C9599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66" y="379626"/>
            <a:ext cx="457200" cy="457200"/>
          </a:xfrm>
          <a:prstGeom prst="rect">
            <a:avLst/>
          </a:prstGeom>
        </p:spPr>
      </p:pic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E8F0C7F3-4487-BF2B-CCB5-75ED799ED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013" y="6031436"/>
            <a:ext cx="360035" cy="360035"/>
          </a:xfrm>
          <a:prstGeom prst="rect">
            <a:avLst/>
          </a:prstGeom>
        </p:spPr>
      </p:pic>
      <p:pic>
        <p:nvPicPr>
          <p:cNvPr id="23" name="Graphic 22" descr="Fire with solid fill">
            <a:extLst>
              <a:ext uri="{FF2B5EF4-FFF2-40B4-BE49-F238E27FC236}">
                <a16:creationId xmlns:a16="http://schemas.microsoft.com/office/drawing/2014/main" id="{D1F4C65B-691F-F3B4-B35D-16FC43F6D7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606" y="6083032"/>
            <a:ext cx="342720" cy="342720"/>
          </a:xfrm>
          <a:prstGeom prst="rect">
            <a:avLst/>
          </a:prstGeom>
        </p:spPr>
      </p:pic>
      <p:pic>
        <p:nvPicPr>
          <p:cNvPr id="25" name="Graphic 24" descr="Empty battery with solid fill">
            <a:extLst>
              <a:ext uri="{FF2B5EF4-FFF2-40B4-BE49-F238E27FC236}">
                <a16:creationId xmlns:a16="http://schemas.microsoft.com/office/drawing/2014/main" id="{73E3FAE3-A26C-2038-1BDB-3F7618647C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9051" y="462751"/>
            <a:ext cx="315413" cy="31541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DE1E410-B43B-D352-9FA7-BD4D778F38AE}"/>
              </a:ext>
            </a:extLst>
          </p:cNvPr>
          <p:cNvCxnSpPr/>
          <p:nvPr/>
        </p:nvCxnSpPr>
        <p:spPr>
          <a:xfrm>
            <a:off x="0" y="3493652"/>
            <a:ext cx="12192000" cy="0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8DD32F-8C64-7AC2-219C-8F8B00C05D2F}"/>
              </a:ext>
            </a:extLst>
          </p:cNvPr>
          <p:cNvCxnSpPr>
            <a:cxnSpLocks/>
          </p:cNvCxnSpPr>
          <p:nvPr/>
        </p:nvCxnSpPr>
        <p:spPr>
          <a:xfrm flipH="1" flipV="1">
            <a:off x="5994400" y="64655"/>
            <a:ext cx="0" cy="6793345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1568E9-331F-D7F8-A5C1-6C6BECCC0A3D}"/>
              </a:ext>
            </a:extLst>
          </p:cNvPr>
          <p:cNvSpPr txBox="1"/>
          <p:nvPr/>
        </p:nvSpPr>
        <p:spPr>
          <a:xfrm>
            <a:off x="1070470" y="498272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STRENGHTS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2CEB53-5864-AE7A-37F1-67654570B669}"/>
              </a:ext>
            </a:extLst>
          </p:cNvPr>
          <p:cNvSpPr txBox="1"/>
          <p:nvPr/>
        </p:nvSpPr>
        <p:spPr>
          <a:xfrm>
            <a:off x="9671669" y="485353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WEAKNESSES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C177F1-03DD-9E52-002D-70AEED1A1BCD}"/>
              </a:ext>
            </a:extLst>
          </p:cNvPr>
          <p:cNvSpPr txBox="1"/>
          <p:nvPr/>
        </p:nvSpPr>
        <p:spPr>
          <a:xfrm>
            <a:off x="9497168" y="6080275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OPPORTUNITIES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5FB985-D2EF-E314-AA3D-90042DC92262}"/>
              </a:ext>
            </a:extLst>
          </p:cNvPr>
          <p:cNvSpPr txBox="1"/>
          <p:nvPr/>
        </p:nvSpPr>
        <p:spPr>
          <a:xfrm>
            <a:off x="1050864" y="608743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THREATS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0BBF86-1E0A-8923-2A89-C22225BCBD02}"/>
              </a:ext>
            </a:extLst>
          </p:cNvPr>
          <p:cNvSpPr txBox="1"/>
          <p:nvPr/>
        </p:nvSpPr>
        <p:spPr>
          <a:xfrm>
            <a:off x="284629" y="1119773"/>
            <a:ext cx="39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Combine time series analysis with stacked bars to improve analysis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Adaptable plot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140717-D5F4-6EFA-0C08-96F99AF45CD5}"/>
              </a:ext>
            </a:extLst>
          </p:cNvPr>
          <p:cNvSpPr txBox="1"/>
          <p:nvPr/>
        </p:nvSpPr>
        <p:spPr>
          <a:xfrm>
            <a:off x="8383489" y="1119773"/>
            <a:ext cx="3716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Lack of tooltip and zoom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Some hardcoded values for x and y offset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No legend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AAF38F-3318-F090-F279-69741800B3A4}"/>
              </a:ext>
            </a:extLst>
          </p:cNvPr>
          <p:cNvSpPr txBox="1"/>
          <p:nvPr/>
        </p:nvSpPr>
        <p:spPr>
          <a:xfrm>
            <a:off x="284629" y="3741350"/>
            <a:ext cx="353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Lack of check if data comes early (if automatically ingested)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7BB8E4-C560-A86F-0669-AFA12D9A7428}"/>
              </a:ext>
            </a:extLst>
          </p:cNvPr>
          <p:cNvSpPr txBox="1"/>
          <p:nvPr/>
        </p:nvSpPr>
        <p:spPr>
          <a:xfrm>
            <a:off x="8440170" y="3707243"/>
            <a:ext cx="3659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Add interactive legend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Add hover with numeric details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Add a slider to select date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210C4-057B-253E-E14A-640F47A610C8}"/>
              </a:ext>
            </a:extLst>
          </p:cNvPr>
          <p:cNvSpPr txBox="1"/>
          <p:nvPr/>
        </p:nvSpPr>
        <p:spPr>
          <a:xfrm>
            <a:off x="5452941" y="199514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PAY GAP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0484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E7E8A-11DF-40C8-14C0-519595D14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0BC109D3-1411-D9BE-939C-D46952EB8416}"/>
              </a:ext>
            </a:extLst>
          </p:cNvPr>
          <p:cNvSpPr/>
          <p:nvPr/>
        </p:nvSpPr>
        <p:spPr>
          <a:xfrm rot="16200000">
            <a:off x="3731503" y="1310407"/>
            <a:ext cx="2029693" cy="2004292"/>
          </a:xfrm>
          <a:prstGeom prst="rtTriangl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4EEBD509-DD3F-1C35-1CBA-0A89B5A3AEA5}"/>
              </a:ext>
            </a:extLst>
          </p:cNvPr>
          <p:cNvSpPr/>
          <p:nvPr/>
        </p:nvSpPr>
        <p:spPr>
          <a:xfrm>
            <a:off x="6206837" y="1310407"/>
            <a:ext cx="2029693" cy="2004292"/>
          </a:xfrm>
          <a:prstGeom prst="rtTriangl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413A4AA4-140E-9E83-57C7-188B1A15A807}"/>
              </a:ext>
            </a:extLst>
          </p:cNvPr>
          <p:cNvSpPr/>
          <p:nvPr/>
        </p:nvSpPr>
        <p:spPr>
          <a:xfrm rot="5400000">
            <a:off x="6219537" y="3707243"/>
            <a:ext cx="2029693" cy="200429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FAFD3BB6-5E33-2368-283C-973CF3FC87D2}"/>
              </a:ext>
            </a:extLst>
          </p:cNvPr>
          <p:cNvSpPr/>
          <p:nvPr/>
        </p:nvSpPr>
        <p:spPr>
          <a:xfrm rot="10800000">
            <a:off x="3744203" y="3707243"/>
            <a:ext cx="2029693" cy="20042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806CE2-3608-0D75-06F9-04F6EAB86C0B}"/>
              </a:ext>
            </a:extLst>
          </p:cNvPr>
          <p:cNvSpPr txBox="1"/>
          <p:nvPr/>
        </p:nvSpPr>
        <p:spPr>
          <a:xfrm>
            <a:off x="4858328" y="2312553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276C56-DD92-3840-7317-CB15AA7AD686}"/>
              </a:ext>
            </a:extLst>
          </p:cNvPr>
          <p:cNvSpPr txBox="1"/>
          <p:nvPr/>
        </p:nvSpPr>
        <p:spPr>
          <a:xfrm>
            <a:off x="6504971" y="2312552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25763B-6FEB-4C63-EE0F-1F3871FFCAAA}"/>
              </a:ext>
            </a:extLst>
          </p:cNvPr>
          <p:cNvSpPr txBox="1"/>
          <p:nvPr/>
        </p:nvSpPr>
        <p:spPr>
          <a:xfrm>
            <a:off x="4918820" y="3957527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664716-F255-8976-55CF-CF1FC510F1C5}"/>
              </a:ext>
            </a:extLst>
          </p:cNvPr>
          <p:cNvSpPr txBox="1"/>
          <p:nvPr/>
        </p:nvSpPr>
        <p:spPr>
          <a:xfrm>
            <a:off x="6565463" y="395752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07C116-6788-C630-01A8-36DE47740CBC}"/>
              </a:ext>
            </a:extLst>
          </p:cNvPr>
          <p:cNvSpPr/>
          <p:nvPr/>
        </p:nvSpPr>
        <p:spPr>
          <a:xfrm>
            <a:off x="235966" y="248226"/>
            <a:ext cx="720000" cy="720000"/>
          </a:xfrm>
          <a:prstGeom prst="ellips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501E0A-ABED-46BC-9DD6-F34D84FF7A27}"/>
              </a:ext>
            </a:extLst>
          </p:cNvPr>
          <p:cNvSpPr/>
          <p:nvPr/>
        </p:nvSpPr>
        <p:spPr>
          <a:xfrm>
            <a:off x="11282216" y="248226"/>
            <a:ext cx="720000" cy="720000"/>
          </a:xfrm>
          <a:prstGeom prst="ellips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50D3C0-5EF6-B356-937B-DE04D0FBDF82}"/>
              </a:ext>
            </a:extLst>
          </p:cNvPr>
          <p:cNvSpPr/>
          <p:nvPr/>
        </p:nvSpPr>
        <p:spPr>
          <a:xfrm>
            <a:off x="11282216" y="5832982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B558E3-6432-78AA-EDE5-618EFE291D92}"/>
              </a:ext>
            </a:extLst>
          </p:cNvPr>
          <p:cNvSpPr/>
          <p:nvPr/>
        </p:nvSpPr>
        <p:spPr>
          <a:xfrm>
            <a:off x="235966" y="5894392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aphic 18" descr="Muscular arm with solid fill">
            <a:extLst>
              <a:ext uri="{FF2B5EF4-FFF2-40B4-BE49-F238E27FC236}">
                <a16:creationId xmlns:a16="http://schemas.microsoft.com/office/drawing/2014/main" id="{DC8E794D-53E0-DF37-7AA2-DF1EF21C6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66" y="379626"/>
            <a:ext cx="457200" cy="457200"/>
          </a:xfrm>
          <a:prstGeom prst="rect">
            <a:avLst/>
          </a:prstGeom>
        </p:spPr>
      </p:pic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67566539-41C4-8C17-EC7D-68FEA2BBA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013" y="6031436"/>
            <a:ext cx="360035" cy="360035"/>
          </a:xfrm>
          <a:prstGeom prst="rect">
            <a:avLst/>
          </a:prstGeom>
        </p:spPr>
      </p:pic>
      <p:pic>
        <p:nvPicPr>
          <p:cNvPr id="23" name="Graphic 22" descr="Fire with solid fill">
            <a:extLst>
              <a:ext uri="{FF2B5EF4-FFF2-40B4-BE49-F238E27FC236}">
                <a16:creationId xmlns:a16="http://schemas.microsoft.com/office/drawing/2014/main" id="{4B60D194-C059-09A7-517B-F03E152B5A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606" y="6083032"/>
            <a:ext cx="342720" cy="342720"/>
          </a:xfrm>
          <a:prstGeom prst="rect">
            <a:avLst/>
          </a:prstGeom>
        </p:spPr>
      </p:pic>
      <p:pic>
        <p:nvPicPr>
          <p:cNvPr id="25" name="Graphic 24" descr="Empty battery with solid fill">
            <a:extLst>
              <a:ext uri="{FF2B5EF4-FFF2-40B4-BE49-F238E27FC236}">
                <a16:creationId xmlns:a16="http://schemas.microsoft.com/office/drawing/2014/main" id="{B6E69366-945B-854C-24D3-7EDF81C55E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9051" y="462751"/>
            <a:ext cx="315413" cy="31541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A4175D-4F66-FC5D-C6BE-0ECF5107A585}"/>
              </a:ext>
            </a:extLst>
          </p:cNvPr>
          <p:cNvCxnSpPr/>
          <p:nvPr/>
        </p:nvCxnSpPr>
        <p:spPr>
          <a:xfrm>
            <a:off x="0" y="3493652"/>
            <a:ext cx="12192000" cy="0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17F5CB-F2C7-0C89-3EC4-9D0532D1278C}"/>
              </a:ext>
            </a:extLst>
          </p:cNvPr>
          <p:cNvCxnSpPr>
            <a:cxnSpLocks/>
          </p:cNvCxnSpPr>
          <p:nvPr/>
        </p:nvCxnSpPr>
        <p:spPr>
          <a:xfrm flipH="1" flipV="1">
            <a:off x="5994400" y="64655"/>
            <a:ext cx="0" cy="6793345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F066238-B2E3-853E-67FC-4A7B2F4D7068}"/>
              </a:ext>
            </a:extLst>
          </p:cNvPr>
          <p:cNvSpPr txBox="1"/>
          <p:nvPr/>
        </p:nvSpPr>
        <p:spPr>
          <a:xfrm>
            <a:off x="1070470" y="498272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STRENGHTS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18EF1F-2525-EB94-57F8-25B4A43EAC7C}"/>
              </a:ext>
            </a:extLst>
          </p:cNvPr>
          <p:cNvSpPr txBox="1"/>
          <p:nvPr/>
        </p:nvSpPr>
        <p:spPr>
          <a:xfrm>
            <a:off x="9671669" y="485353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WEAKNESSES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76EE1F-B340-9EFC-BCD9-CBD944FEF1F5}"/>
              </a:ext>
            </a:extLst>
          </p:cNvPr>
          <p:cNvSpPr txBox="1"/>
          <p:nvPr/>
        </p:nvSpPr>
        <p:spPr>
          <a:xfrm>
            <a:off x="9497168" y="6080275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OPPORTUNITIES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2BD749-5FB2-7AAE-B337-5443E4D54A44}"/>
              </a:ext>
            </a:extLst>
          </p:cNvPr>
          <p:cNvSpPr txBox="1"/>
          <p:nvPr/>
        </p:nvSpPr>
        <p:spPr>
          <a:xfrm>
            <a:off x="1050864" y="608743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THREATS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34B6D-0271-0FF6-D8C7-028BC5EFA123}"/>
              </a:ext>
            </a:extLst>
          </p:cNvPr>
          <p:cNvSpPr txBox="1"/>
          <p:nvPr/>
        </p:nvSpPr>
        <p:spPr>
          <a:xfrm>
            <a:off x="284629" y="1119773"/>
            <a:ext cx="39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Good and easy readability since the number of quantitative values is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AC050-A18B-4ACA-045C-3F7E40024514}"/>
              </a:ext>
            </a:extLst>
          </p:cNvPr>
          <p:cNvSpPr txBox="1"/>
          <p:nvPr/>
        </p:nvSpPr>
        <p:spPr>
          <a:xfrm>
            <a:off x="8383489" y="1119773"/>
            <a:ext cx="3618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Could have less than 30 observations, so, statistically speaking, can’t inference using the central limit theorem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Not much observations to deep analytics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C1D9A1-EAAE-1F31-2D7E-AA66E31953FE}"/>
              </a:ext>
            </a:extLst>
          </p:cNvPr>
          <p:cNvSpPr txBox="1"/>
          <p:nvPr/>
        </p:nvSpPr>
        <p:spPr>
          <a:xfrm>
            <a:off x="8383488" y="3706395"/>
            <a:ext cx="361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Smooth transition in the pie chart visual when changing gender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34D77B-9FF0-83F6-77F4-C297DBC79033}"/>
              </a:ext>
            </a:extLst>
          </p:cNvPr>
          <p:cNvSpPr txBox="1"/>
          <p:nvPr/>
        </p:nvSpPr>
        <p:spPr>
          <a:xfrm>
            <a:off x="538870" y="3970820"/>
            <a:ext cx="361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Population couldn’t answer the survey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Population could provide fake information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752458-D93D-4C20-7474-E0F145603370}"/>
              </a:ext>
            </a:extLst>
          </p:cNvPr>
          <p:cNvSpPr txBox="1"/>
          <p:nvPr/>
        </p:nvSpPr>
        <p:spPr>
          <a:xfrm>
            <a:off x="5408903" y="102756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AI USAGE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7267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9FDB8-2EE8-D87C-2629-C4286699D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E26DCB9C-1C5E-A042-1FB8-2C1951C3D320}"/>
              </a:ext>
            </a:extLst>
          </p:cNvPr>
          <p:cNvSpPr/>
          <p:nvPr/>
        </p:nvSpPr>
        <p:spPr>
          <a:xfrm rot="16200000">
            <a:off x="3731503" y="1310407"/>
            <a:ext cx="2029693" cy="2004292"/>
          </a:xfrm>
          <a:prstGeom prst="rtTriangl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D5139463-551A-2209-F0A2-5A0340075ABB}"/>
              </a:ext>
            </a:extLst>
          </p:cNvPr>
          <p:cNvSpPr/>
          <p:nvPr/>
        </p:nvSpPr>
        <p:spPr>
          <a:xfrm>
            <a:off x="6206837" y="1310407"/>
            <a:ext cx="2029693" cy="2004292"/>
          </a:xfrm>
          <a:prstGeom prst="rtTriangl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51F8E4C5-366F-C044-5037-CF86DF621CED}"/>
              </a:ext>
            </a:extLst>
          </p:cNvPr>
          <p:cNvSpPr/>
          <p:nvPr/>
        </p:nvSpPr>
        <p:spPr>
          <a:xfrm rot="5400000">
            <a:off x="6219537" y="3707243"/>
            <a:ext cx="2029693" cy="200429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C6C68FF3-7B01-763C-9C5C-D2E0E62E9125}"/>
              </a:ext>
            </a:extLst>
          </p:cNvPr>
          <p:cNvSpPr/>
          <p:nvPr/>
        </p:nvSpPr>
        <p:spPr>
          <a:xfrm rot="10800000">
            <a:off x="3744203" y="3707243"/>
            <a:ext cx="2029693" cy="20042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269CB-2D82-3D6F-62F3-38A7EFDE027A}"/>
              </a:ext>
            </a:extLst>
          </p:cNvPr>
          <p:cNvSpPr txBox="1"/>
          <p:nvPr/>
        </p:nvSpPr>
        <p:spPr>
          <a:xfrm>
            <a:off x="4858328" y="2312553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995C61-3291-C127-0809-DF9F6249DE7D}"/>
              </a:ext>
            </a:extLst>
          </p:cNvPr>
          <p:cNvSpPr txBox="1"/>
          <p:nvPr/>
        </p:nvSpPr>
        <p:spPr>
          <a:xfrm>
            <a:off x="6504971" y="2312552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0669D-6BD9-2544-BBD5-373F89B0B12A}"/>
              </a:ext>
            </a:extLst>
          </p:cNvPr>
          <p:cNvSpPr txBox="1"/>
          <p:nvPr/>
        </p:nvSpPr>
        <p:spPr>
          <a:xfrm>
            <a:off x="4918820" y="3957527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88447-DED4-6AF7-C741-3187F7787887}"/>
              </a:ext>
            </a:extLst>
          </p:cNvPr>
          <p:cNvSpPr txBox="1"/>
          <p:nvPr/>
        </p:nvSpPr>
        <p:spPr>
          <a:xfrm>
            <a:off x="6565463" y="395752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C199BC-EF06-A66F-30D2-7FA41D5BA193}"/>
              </a:ext>
            </a:extLst>
          </p:cNvPr>
          <p:cNvSpPr/>
          <p:nvPr/>
        </p:nvSpPr>
        <p:spPr>
          <a:xfrm>
            <a:off x="235966" y="248226"/>
            <a:ext cx="720000" cy="720000"/>
          </a:xfrm>
          <a:prstGeom prst="ellips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1D3BB1-0C5A-2E09-C2D7-3FB0E4B35057}"/>
              </a:ext>
            </a:extLst>
          </p:cNvPr>
          <p:cNvSpPr/>
          <p:nvPr/>
        </p:nvSpPr>
        <p:spPr>
          <a:xfrm>
            <a:off x="11282216" y="248226"/>
            <a:ext cx="720000" cy="720000"/>
          </a:xfrm>
          <a:prstGeom prst="ellips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8F6813-AE7C-478C-6713-7346D85BDB76}"/>
              </a:ext>
            </a:extLst>
          </p:cNvPr>
          <p:cNvSpPr/>
          <p:nvPr/>
        </p:nvSpPr>
        <p:spPr>
          <a:xfrm>
            <a:off x="11282216" y="5832982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9ABE83-0978-A4D3-3CFE-4F171638D3E8}"/>
              </a:ext>
            </a:extLst>
          </p:cNvPr>
          <p:cNvSpPr/>
          <p:nvPr/>
        </p:nvSpPr>
        <p:spPr>
          <a:xfrm>
            <a:off x="235966" y="5894392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aphic 18" descr="Muscular arm with solid fill">
            <a:extLst>
              <a:ext uri="{FF2B5EF4-FFF2-40B4-BE49-F238E27FC236}">
                <a16:creationId xmlns:a16="http://schemas.microsoft.com/office/drawing/2014/main" id="{F4115668-6C43-8C63-6351-3B23B16E5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66" y="379626"/>
            <a:ext cx="457200" cy="457200"/>
          </a:xfrm>
          <a:prstGeom prst="rect">
            <a:avLst/>
          </a:prstGeom>
        </p:spPr>
      </p:pic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0D13F759-6A1F-7800-5C4E-0C9B45CCD1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013" y="6031436"/>
            <a:ext cx="360035" cy="360035"/>
          </a:xfrm>
          <a:prstGeom prst="rect">
            <a:avLst/>
          </a:prstGeom>
        </p:spPr>
      </p:pic>
      <p:pic>
        <p:nvPicPr>
          <p:cNvPr id="23" name="Graphic 22" descr="Fire with solid fill">
            <a:extLst>
              <a:ext uri="{FF2B5EF4-FFF2-40B4-BE49-F238E27FC236}">
                <a16:creationId xmlns:a16="http://schemas.microsoft.com/office/drawing/2014/main" id="{245DA2E7-DF5A-E7F0-D358-E629E5FC44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606" y="6083032"/>
            <a:ext cx="342720" cy="342720"/>
          </a:xfrm>
          <a:prstGeom prst="rect">
            <a:avLst/>
          </a:prstGeom>
        </p:spPr>
      </p:pic>
      <p:pic>
        <p:nvPicPr>
          <p:cNvPr id="25" name="Graphic 24" descr="Empty battery with solid fill">
            <a:extLst>
              <a:ext uri="{FF2B5EF4-FFF2-40B4-BE49-F238E27FC236}">
                <a16:creationId xmlns:a16="http://schemas.microsoft.com/office/drawing/2014/main" id="{7EFD658E-970B-127D-09F5-A015130C87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9051" y="462751"/>
            <a:ext cx="315413" cy="31541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A608C8-5621-831E-25C0-4D597D5E40CC}"/>
              </a:ext>
            </a:extLst>
          </p:cNvPr>
          <p:cNvCxnSpPr/>
          <p:nvPr/>
        </p:nvCxnSpPr>
        <p:spPr>
          <a:xfrm>
            <a:off x="0" y="3493652"/>
            <a:ext cx="12192000" cy="0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ACD917-21F1-21F8-3923-C7286D2AFB5E}"/>
              </a:ext>
            </a:extLst>
          </p:cNvPr>
          <p:cNvCxnSpPr>
            <a:cxnSpLocks/>
          </p:cNvCxnSpPr>
          <p:nvPr/>
        </p:nvCxnSpPr>
        <p:spPr>
          <a:xfrm flipV="1">
            <a:off x="5994400" y="778164"/>
            <a:ext cx="0" cy="6079836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48B4537-119C-4EAB-66F0-63BC49EB141C}"/>
              </a:ext>
            </a:extLst>
          </p:cNvPr>
          <p:cNvSpPr txBox="1"/>
          <p:nvPr/>
        </p:nvSpPr>
        <p:spPr>
          <a:xfrm>
            <a:off x="1070470" y="498272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STRENGHTS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72232C-B077-6D81-44AF-25A3EEED1D82}"/>
              </a:ext>
            </a:extLst>
          </p:cNvPr>
          <p:cNvSpPr txBox="1"/>
          <p:nvPr/>
        </p:nvSpPr>
        <p:spPr>
          <a:xfrm>
            <a:off x="9671669" y="485353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WEAKNESSES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A2B352-E1D6-2921-EE43-B4E8C104C971}"/>
              </a:ext>
            </a:extLst>
          </p:cNvPr>
          <p:cNvSpPr txBox="1"/>
          <p:nvPr/>
        </p:nvSpPr>
        <p:spPr>
          <a:xfrm>
            <a:off x="9497168" y="6080275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OPPORTUNITIES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B6A70C-517D-DA56-17C7-979754D0750C}"/>
              </a:ext>
            </a:extLst>
          </p:cNvPr>
          <p:cNvSpPr txBox="1"/>
          <p:nvPr/>
        </p:nvSpPr>
        <p:spPr>
          <a:xfrm>
            <a:off x="1050864" y="608743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THREATS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CAC0E-0002-6E42-A747-FF676FD83DF8}"/>
              </a:ext>
            </a:extLst>
          </p:cNvPr>
          <p:cNvSpPr txBox="1"/>
          <p:nvPr/>
        </p:nvSpPr>
        <p:spPr>
          <a:xfrm>
            <a:off x="284629" y="1119773"/>
            <a:ext cx="39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Good visualization due to colors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Y and x axis improve even more the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61F01-6BF6-20DA-A93A-0D1643257911}"/>
              </a:ext>
            </a:extLst>
          </p:cNvPr>
          <p:cNvSpPr txBox="1"/>
          <p:nvPr/>
        </p:nvSpPr>
        <p:spPr>
          <a:xfrm>
            <a:off x="8383489" y="1119773"/>
            <a:ext cx="3618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Doesn’t have much interaction for JS usage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C71D68-3370-0CB1-11D9-EB6F32FC2D97}"/>
              </a:ext>
            </a:extLst>
          </p:cNvPr>
          <p:cNvSpPr txBox="1"/>
          <p:nvPr/>
        </p:nvSpPr>
        <p:spPr>
          <a:xfrm>
            <a:off x="8383488" y="3706395"/>
            <a:ext cx="361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Add interactions with JavaScript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9A87B-245D-961F-1850-D6A1F1CCEB43}"/>
              </a:ext>
            </a:extLst>
          </p:cNvPr>
          <p:cNvSpPr txBox="1"/>
          <p:nvPr/>
        </p:nvSpPr>
        <p:spPr>
          <a:xfrm>
            <a:off x="538870" y="3970820"/>
            <a:ext cx="361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Not enough time to add complex tasks due to complexity of other tasks (from other data visualizations)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8528F-22EA-788D-E3C8-3525C548877A}"/>
              </a:ext>
            </a:extLst>
          </p:cNvPr>
          <p:cNvSpPr txBox="1"/>
          <p:nvPr/>
        </p:nvSpPr>
        <p:spPr>
          <a:xfrm>
            <a:off x="5203603" y="79496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Pay GAP per Job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067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80E74-08B9-0688-E26D-C3D91F4AF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E780789C-AB1E-1D35-7457-E17432CA8B83}"/>
              </a:ext>
            </a:extLst>
          </p:cNvPr>
          <p:cNvSpPr/>
          <p:nvPr/>
        </p:nvSpPr>
        <p:spPr>
          <a:xfrm rot="16200000">
            <a:off x="3731503" y="1310407"/>
            <a:ext cx="2029693" cy="2004292"/>
          </a:xfrm>
          <a:prstGeom prst="rtTriangl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387229F1-1CAB-677F-A774-0B255121B8F8}"/>
              </a:ext>
            </a:extLst>
          </p:cNvPr>
          <p:cNvSpPr/>
          <p:nvPr/>
        </p:nvSpPr>
        <p:spPr>
          <a:xfrm>
            <a:off x="6206837" y="1310407"/>
            <a:ext cx="2029693" cy="2004292"/>
          </a:xfrm>
          <a:prstGeom prst="rtTriangl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A488C39E-F5AC-722E-D213-AA4227DC7278}"/>
              </a:ext>
            </a:extLst>
          </p:cNvPr>
          <p:cNvSpPr/>
          <p:nvPr/>
        </p:nvSpPr>
        <p:spPr>
          <a:xfrm rot="5400000">
            <a:off x="6219537" y="3707243"/>
            <a:ext cx="2029693" cy="200429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CE5F5754-890B-B20B-5766-FE09F78B4576}"/>
              </a:ext>
            </a:extLst>
          </p:cNvPr>
          <p:cNvSpPr/>
          <p:nvPr/>
        </p:nvSpPr>
        <p:spPr>
          <a:xfrm rot="10800000">
            <a:off x="3744203" y="3707243"/>
            <a:ext cx="2029693" cy="20042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4CCE52-4C61-3737-0638-9A0DE4B3A65C}"/>
              </a:ext>
            </a:extLst>
          </p:cNvPr>
          <p:cNvSpPr txBox="1"/>
          <p:nvPr/>
        </p:nvSpPr>
        <p:spPr>
          <a:xfrm>
            <a:off x="4858328" y="2312553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023762-71C4-CFE7-4463-6C260158E39E}"/>
              </a:ext>
            </a:extLst>
          </p:cNvPr>
          <p:cNvSpPr txBox="1"/>
          <p:nvPr/>
        </p:nvSpPr>
        <p:spPr>
          <a:xfrm>
            <a:off x="6504971" y="2312552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CAF8D8-C77B-4CF0-846B-4CF9502F6AF3}"/>
              </a:ext>
            </a:extLst>
          </p:cNvPr>
          <p:cNvSpPr txBox="1"/>
          <p:nvPr/>
        </p:nvSpPr>
        <p:spPr>
          <a:xfrm>
            <a:off x="4918820" y="3957527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7A3315-62AE-746F-72F6-215883E85649}"/>
              </a:ext>
            </a:extLst>
          </p:cNvPr>
          <p:cNvSpPr txBox="1"/>
          <p:nvPr/>
        </p:nvSpPr>
        <p:spPr>
          <a:xfrm>
            <a:off x="6565463" y="395752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9A18EF-7AE4-FB7A-75F9-13896176E83F}"/>
              </a:ext>
            </a:extLst>
          </p:cNvPr>
          <p:cNvSpPr/>
          <p:nvPr/>
        </p:nvSpPr>
        <p:spPr>
          <a:xfrm>
            <a:off x="235966" y="248226"/>
            <a:ext cx="720000" cy="720000"/>
          </a:xfrm>
          <a:prstGeom prst="ellips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7C6C03-B3FE-7172-E842-1DBE12CA684E}"/>
              </a:ext>
            </a:extLst>
          </p:cNvPr>
          <p:cNvSpPr/>
          <p:nvPr/>
        </p:nvSpPr>
        <p:spPr>
          <a:xfrm>
            <a:off x="11282216" y="248226"/>
            <a:ext cx="720000" cy="720000"/>
          </a:xfrm>
          <a:prstGeom prst="ellips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D061175-1142-AED8-CADD-089A8CBB2C7B}"/>
              </a:ext>
            </a:extLst>
          </p:cNvPr>
          <p:cNvSpPr/>
          <p:nvPr/>
        </p:nvSpPr>
        <p:spPr>
          <a:xfrm>
            <a:off x="11282216" y="5832982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60BCB2-B4B5-35F3-9A62-1BB2A6B782C9}"/>
              </a:ext>
            </a:extLst>
          </p:cNvPr>
          <p:cNvSpPr/>
          <p:nvPr/>
        </p:nvSpPr>
        <p:spPr>
          <a:xfrm>
            <a:off x="235966" y="5894392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aphic 18" descr="Muscular arm with solid fill">
            <a:extLst>
              <a:ext uri="{FF2B5EF4-FFF2-40B4-BE49-F238E27FC236}">
                <a16:creationId xmlns:a16="http://schemas.microsoft.com/office/drawing/2014/main" id="{CE8F42C2-D9C6-4CED-8C20-07B0ADF2D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66" y="379626"/>
            <a:ext cx="457200" cy="457200"/>
          </a:xfrm>
          <a:prstGeom prst="rect">
            <a:avLst/>
          </a:prstGeom>
        </p:spPr>
      </p:pic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B4C0D6DB-0736-8941-42F5-844D8D9FA5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013" y="6031436"/>
            <a:ext cx="360035" cy="360035"/>
          </a:xfrm>
          <a:prstGeom prst="rect">
            <a:avLst/>
          </a:prstGeom>
        </p:spPr>
      </p:pic>
      <p:pic>
        <p:nvPicPr>
          <p:cNvPr id="23" name="Graphic 22" descr="Fire with solid fill">
            <a:extLst>
              <a:ext uri="{FF2B5EF4-FFF2-40B4-BE49-F238E27FC236}">
                <a16:creationId xmlns:a16="http://schemas.microsoft.com/office/drawing/2014/main" id="{A1D7913D-9A79-4890-2A31-CF77A75362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606" y="6083032"/>
            <a:ext cx="342720" cy="342720"/>
          </a:xfrm>
          <a:prstGeom prst="rect">
            <a:avLst/>
          </a:prstGeom>
        </p:spPr>
      </p:pic>
      <p:pic>
        <p:nvPicPr>
          <p:cNvPr id="25" name="Graphic 24" descr="Empty battery with solid fill">
            <a:extLst>
              <a:ext uri="{FF2B5EF4-FFF2-40B4-BE49-F238E27FC236}">
                <a16:creationId xmlns:a16="http://schemas.microsoft.com/office/drawing/2014/main" id="{BD7AAA71-CDDA-E7BA-C653-D4309B4A94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9051" y="462751"/>
            <a:ext cx="315413" cy="31541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8DAA83-26B6-8A71-EDC1-BBA7D674BEC6}"/>
              </a:ext>
            </a:extLst>
          </p:cNvPr>
          <p:cNvCxnSpPr/>
          <p:nvPr/>
        </p:nvCxnSpPr>
        <p:spPr>
          <a:xfrm>
            <a:off x="0" y="3493652"/>
            <a:ext cx="12192000" cy="0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2704F8-47AA-E547-0FE8-839BE02C60EE}"/>
              </a:ext>
            </a:extLst>
          </p:cNvPr>
          <p:cNvCxnSpPr>
            <a:cxnSpLocks/>
          </p:cNvCxnSpPr>
          <p:nvPr/>
        </p:nvCxnSpPr>
        <p:spPr>
          <a:xfrm flipV="1">
            <a:off x="5994400" y="674255"/>
            <a:ext cx="0" cy="6183745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0305E42-2DC0-8B86-F17C-39654F521590}"/>
              </a:ext>
            </a:extLst>
          </p:cNvPr>
          <p:cNvSpPr txBox="1"/>
          <p:nvPr/>
        </p:nvSpPr>
        <p:spPr>
          <a:xfrm>
            <a:off x="1070470" y="498272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STRENGHTS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426D68-F31B-E43D-EC80-9A0651FF6205}"/>
              </a:ext>
            </a:extLst>
          </p:cNvPr>
          <p:cNvSpPr txBox="1"/>
          <p:nvPr/>
        </p:nvSpPr>
        <p:spPr>
          <a:xfrm>
            <a:off x="9671669" y="485353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WEAKNESSES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5C1D88-0E7A-D263-2F80-073985C1EDA7}"/>
              </a:ext>
            </a:extLst>
          </p:cNvPr>
          <p:cNvSpPr txBox="1"/>
          <p:nvPr/>
        </p:nvSpPr>
        <p:spPr>
          <a:xfrm>
            <a:off x="9497168" y="6080275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OPPORTUNITIES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6EDCB3-2FFD-7BD7-D26D-ECD4B7B2440D}"/>
              </a:ext>
            </a:extLst>
          </p:cNvPr>
          <p:cNvSpPr txBox="1"/>
          <p:nvPr/>
        </p:nvSpPr>
        <p:spPr>
          <a:xfrm>
            <a:off x="1050864" y="608743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THREATS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CC29C2-F32F-C724-57B3-E8ACD750A21A}"/>
              </a:ext>
            </a:extLst>
          </p:cNvPr>
          <p:cNvSpPr txBox="1"/>
          <p:nvPr/>
        </p:nvSpPr>
        <p:spPr>
          <a:xfrm>
            <a:off x="284629" y="1119773"/>
            <a:ext cx="395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Good visualization due to colors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Excellent visualization due filters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3A32BB-2517-54F7-76BC-FFBF96A3A344}"/>
              </a:ext>
            </a:extLst>
          </p:cNvPr>
          <p:cNvSpPr txBox="1"/>
          <p:nvPr/>
        </p:nvSpPr>
        <p:spPr>
          <a:xfrm>
            <a:off x="8383489" y="1119773"/>
            <a:ext cx="3618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Doesn’t have much features added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414B4A-B188-6A01-588A-AEB8AE53094C}"/>
              </a:ext>
            </a:extLst>
          </p:cNvPr>
          <p:cNvSpPr txBox="1"/>
          <p:nvPr/>
        </p:nvSpPr>
        <p:spPr>
          <a:xfrm>
            <a:off x="8383488" y="3706395"/>
            <a:ext cx="361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Add more buttons to interact with the time series chart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041D76-451E-3841-A887-27791F526391}"/>
              </a:ext>
            </a:extLst>
          </p:cNvPr>
          <p:cNvSpPr txBox="1"/>
          <p:nvPr/>
        </p:nvSpPr>
        <p:spPr>
          <a:xfrm>
            <a:off x="538870" y="3970820"/>
            <a:ext cx="361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Not enough time to add complex tasks due to complexity of other tasks (from other data visualizations)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B15B86-441F-D123-7272-1E86C5AB75D1}"/>
              </a:ext>
            </a:extLst>
          </p:cNvPr>
          <p:cNvSpPr txBox="1"/>
          <p:nvPr/>
        </p:nvSpPr>
        <p:spPr>
          <a:xfrm>
            <a:off x="4918820" y="104034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CLIMATE CHANGE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565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0D428-1758-DC4B-30D1-216EB7953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20C35516-B8BD-A5A7-96BD-30DB36504FC0}"/>
              </a:ext>
            </a:extLst>
          </p:cNvPr>
          <p:cNvSpPr/>
          <p:nvPr/>
        </p:nvSpPr>
        <p:spPr>
          <a:xfrm rot="16200000">
            <a:off x="3731503" y="1310407"/>
            <a:ext cx="2029693" cy="2004292"/>
          </a:xfrm>
          <a:prstGeom prst="rtTriangl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970C8C15-7CAB-EF90-4F7A-FC77E9018483}"/>
              </a:ext>
            </a:extLst>
          </p:cNvPr>
          <p:cNvSpPr/>
          <p:nvPr/>
        </p:nvSpPr>
        <p:spPr>
          <a:xfrm>
            <a:off x="6206837" y="1310407"/>
            <a:ext cx="2029693" cy="2004292"/>
          </a:xfrm>
          <a:prstGeom prst="rtTriangl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051EECA6-A3E2-3CBE-4BFE-C19C05597C8A}"/>
              </a:ext>
            </a:extLst>
          </p:cNvPr>
          <p:cNvSpPr/>
          <p:nvPr/>
        </p:nvSpPr>
        <p:spPr>
          <a:xfrm rot="5400000">
            <a:off x="6219537" y="3707243"/>
            <a:ext cx="2029693" cy="200429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E16D3968-2336-6744-74B2-833493D94790}"/>
              </a:ext>
            </a:extLst>
          </p:cNvPr>
          <p:cNvSpPr/>
          <p:nvPr/>
        </p:nvSpPr>
        <p:spPr>
          <a:xfrm rot="10800000">
            <a:off x="3744203" y="3707243"/>
            <a:ext cx="2029693" cy="20042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0A0B59-974F-D7E2-202D-62F3E342AC75}"/>
              </a:ext>
            </a:extLst>
          </p:cNvPr>
          <p:cNvSpPr txBox="1"/>
          <p:nvPr/>
        </p:nvSpPr>
        <p:spPr>
          <a:xfrm>
            <a:off x="4858328" y="2312553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58B3C-5428-BA19-4199-D10236453EC4}"/>
              </a:ext>
            </a:extLst>
          </p:cNvPr>
          <p:cNvSpPr txBox="1"/>
          <p:nvPr/>
        </p:nvSpPr>
        <p:spPr>
          <a:xfrm>
            <a:off x="6504971" y="2312552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1A365-C0A4-24CE-D764-180C0DF462F9}"/>
              </a:ext>
            </a:extLst>
          </p:cNvPr>
          <p:cNvSpPr txBox="1"/>
          <p:nvPr/>
        </p:nvSpPr>
        <p:spPr>
          <a:xfrm>
            <a:off x="4918820" y="3957527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8DA697-D9A4-9723-B900-DD0DB7A5EBC3}"/>
              </a:ext>
            </a:extLst>
          </p:cNvPr>
          <p:cNvSpPr txBox="1"/>
          <p:nvPr/>
        </p:nvSpPr>
        <p:spPr>
          <a:xfrm>
            <a:off x="6565463" y="395752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628230-77E8-BC3C-B684-ABE8CD46C5D8}"/>
              </a:ext>
            </a:extLst>
          </p:cNvPr>
          <p:cNvSpPr/>
          <p:nvPr/>
        </p:nvSpPr>
        <p:spPr>
          <a:xfrm>
            <a:off x="235966" y="248226"/>
            <a:ext cx="720000" cy="720000"/>
          </a:xfrm>
          <a:prstGeom prst="ellips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DA096E-8BF0-3634-1147-2A81CC8608E9}"/>
              </a:ext>
            </a:extLst>
          </p:cNvPr>
          <p:cNvSpPr/>
          <p:nvPr/>
        </p:nvSpPr>
        <p:spPr>
          <a:xfrm>
            <a:off x="11282216" y="248226"/>
            <a:ext cx="720000" cy="720000"/>
          </a:xfrm>
          <a:prstGeom prst="ellips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37BCB0-8644-9D81-F0C7-EE88542462EB}"/>
              </a:ext>
            </a:extLst>
          </p:cNvPr>
          <p:cNvSpPr/>
          <p:nvPr/>
        </p:nvSpPr>
        <p:spPr>
          <a:xfrm>
            <a:off x="11282216" y="5832982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371783-2F98-B85C-2822-88B20C99BEF9}"/>
              </a:ext>
            </a:extLst>
          </p:cNvPr>
          <p:cNvSpPr/>
          <p:nvPr/>
        </p:nvSpPr>
        <p:spPr>
          <a:xfrm>
            <a:off x="235966" y="5894392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aphic 18" descr="Muscular arm with solid fill">
            <a:extLst>
              <a:ext uri="{FF2B5EF4-FFF2-40B4-BE49-F238E27FC236}">
                <a16:creationId xmlns:a16="http://schemas.microsoft.com/office/drawing/2014/main" id="{5AA7571B-1D41-8D55-91C2-DFF3AEB66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66" y="379626"/>
            <a:ext cx="457200" cy="457200"/>
          </a:xfrm>
          <a:prstGeom prst="rect">
            <a:avLst/>
          </a:prstGeom>
        </p:spPr>
      </p:pic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480EC96D-A68E-42B2-C16C-1E97F9E0E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013" y="6031436"/>
            <a:ext cx="360035" cy="360035"/>
          </a:xfrm>
          <a:prstGeom prst="rect">
            <a:avLst/>
          </a:prstGeom>
        </p:spPr>
      </p:pic>
      <p:pic>
        <p:nvPicPr>
          <p:cNvPr id="23" name="Graphic 22" descr="Fire with solid fill">
            <a:extLst>
              <a:ext uri="{FF2B5EF4-FFF2-40B4-BE49-F238E27FC236}">
                <a16:creationId xmlns:a16="http://schemas.microsoft.com/office/drawing/2014/main" id="{028287F5-A15E-21C7-53A4-A8B7298E3A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606" y="6083032"/>
            <a:ext cx="342720" cy="342720"/>
          </a:xfrm>
          <a:prstGeom prst="rect">
            <a:avLst/>
          </a:prstGeom>
        </p:spPr>
      </p:pic>
      <p:pic>
        <p:nvPicPr>
          <p:cNvPr id="25" name="Graphic 24" descr="Empty battery with solid fill">
            <a:extLst>
              <a:ext uri="{FF2B5EF4-FFF2-40B4-BE49-F238E27FC236}">
                <a16:creationId xmlns:a16="http://schemas.microsoft.com/office/drawing/2014/main" id="{4C243751-DF8F-AF33-257F-63D1464F77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9051" y="462751"/>
            <a:ext cx="315413" cy="31541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C4AA86-D027-D697-D5DA-9E3590FAE29C}"/>
              </a:ext>
            </a:extLst>
          </p:cNvPr>
          <p:cNvCxnSpPr/>
          <p:nvPr/>
        </p:nvCxnSpPr>
        <p:spPr>
          <a:xfrm>
            <a:off x="0" y="3493652"/>
            <a:ext cx="12192000" cy="0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621AC6B-2D78-D44C-D97F-86E6AA428077}"/>
              </a:ext>
            </a:extLst>
          </p:cNvPr>
          <p:cNvCxnSpPr>
            <a:cxnSpLocks/>
          </p:cNvCxnSpPr>
          <p:nvPr/>
        </p:nvCxnSpPr>
        <p:spPr>
          <a:xfrm flipV="1">
            <a:off x="5994400" y="628073"/>
            <a:ext cx="0" cy="6229927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CB8A5F9-5A3E-18E4-0B65-B2D54F78B620}"/>
              </a:ext>
            </a:extLst>
          </p:cNvPr>
          <p:cNvSpPr txBox="1"/>
          <p:nvPr/>
        </p:nvSpPr>
        <p:spPr>
          <a:xfrm>
            <a:off x="1070470" y="498272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STRENGHTS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F7514E-A10F-79F2-3141-1FFBA70A0647}"/>
              </a:ext>
            </a:extLst>
          </p:cNvPr>
          <p:cNvSpPr txBox="1"/>
          <p:nvPr/>
        </p:nvSpPr>
        <p:spPr>
          <a:xfrm>
            <a:off x="9671669" y="485353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WEAKNESSES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0E4D5-61B6-B858-2F4A-E11DEFBBD765}"/>
              </a:ext>
            </a:extLst>
          </p:cNvPr>
          <p:cNvSpPr txBox="1"/>
          <p:nvPr/>
        </p:nvSpPr>
        <p:spPr>
          <a:xfrm>
            <a:off x="9497168" y="6080275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OPPORTUNITIES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1CA807-1CEF-049B-B964-78B485006278}"/>
              </a:ext>
            </a:extLst>
          </p:cNvPr>
          <p:cNvSpPr txBox="1"/>
          <p:nvPr/>
        </p:nvSpPr>
        <p:spPr>
          <a:xfrm>
            <a:off x="1050864" y="608743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THREATS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F9011C-1D26-DE8E-F271-B98A3D15FFEC}"/>
              </a:ext>
            </a:extLst>
          </p:cNvPr>
          <p:cNvSpPr txBox="1"/>
          <p:nvPr/>
        </p:nvSpPr>
        <p:spPr>
          <a:xfrm>
            <a:off x="284629" y="1119773"/>
            <a:ext cx="395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Good visualization due to colors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Excellent visualization due filters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E041A-1A4C-9348-F8F9-19BD208CBB94}"/>
              </a:ext>
            </a:extLst>
          </p:cNvPr>
          <p:cNvSpPr txBox="1"/>
          <p:nvPr/>
        </p:nvSpPr>
        <p:spPr>
          <a:xfrm>
            <a:off x="8383489" y="1119773"/>
            <a:ext cx="3618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Doesn’t have much features added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D6B47-ACE8-545F-BC44-0D7F4E6EC92F}"/>
              </a:ext>
            </a:extLst>
          </p:cNvPr>
          <p:cNvSpPr txBox="1"/>
          <p:nvPr/>
        </p:nvSpPr>
        <p:spPr>
          <a:xfrm>
            <a:off x="8383488" y="3706395"/>
            <a:ext cx="3618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Add more buttons to interact with the chart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7FC7E9-404C-083E-7DC8-C5E172B273AD}"/>
              </a:ext>
            </a:extLst>
          </p:cNvPr>
          <p:cNvSpPr txBox="1"/>
          <p:nvPr/>
        </p:nvSpPr>
        <p:spPr>
          <a:xfrm>
            <a:off x="538870" y="3970820"/>
            <a:ext cx="361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Not enough time to add complex tasks due to complexity of other tasks (from other data visualizations)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278D27-16BA-4247-0F2A-36008251832D}"/>
              </a:ext>
            </a:extLst>
          </p:cNvPr>
          <p:cNvSpPr txBox="1"/>
          <p:nvPr/>
        </p:nvSpPr>
        <p:spPr>
          <a:xfrm>
            <a:off x="5032399" y="141173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FOOD ATTITUDES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3254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C4C28-3EEB-A3C8-3B4B-F18E9246C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E56BCB9C-4AEA-7557-2E44-DED8C870950A}"/>
              </a:ext>
            </a:extLst>
          </p:cNvPr>
          <p:cNvSpPr/>
          <p:nvPr/>
        </p:nvSpPr>
        <p:spPr>
          <a:xfrm rot="16200000">
            <a:off x="3731503" y="1310407"/>
            <a:ext cx="2029693" cy="2004292"/>
          </a:xfrm>
          <a:prstGeom prst="rtTriangl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5E4D478-6A8C-26E2-4C24-9ECFAF40537A}"/>
              </a:ext>
            </a:extLst>
          </p:cNvPr>
          <p:cNvSpPr/>
          <p:nvPr/>
        </p:nvSpPr>
        <p:spPr>
          <a:xfrm>
            <a:off x="6206837" y="1310407"/>
            <a:ext cx="2029693" cy="2004292"/>
          </a:xfrm>
          <a:prstGeom prst="rtTriangl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93550A0C-4772-FF5D-D6FD-05242C52C4F1}"/>
              </a:ext>
            </a:extLst>
          </p:cNvPr>
          <p:cNvSpPr/>
          <p:nvPr/>
        </p:nvSpPr>
        <p:spPr>
          <a:xfrm rot="5400000">
            <a:off x="6219537" y="3707243"/>
            <a:ext cx="2029693" cy="2004292"/>
          </a:xfrm>
          <a:prstGeom prst="rt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3A619CA2-4951-88C0-9026-DD610AAAE6D7}"/>
              </a:ext>
            </a:extLst>
          </p:cNvPr>
          <p:cNvSpPr/>
          <p:nvPr/>
        </p:nvSpPr>
        <p:spPr>
          <a:xfrm rot="10800000">
            <a:off x="3744203" y="3707243"/>
            <a:ext cx="2029693" cy="2004292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C395-B33A-69BC-55A5-0EF27FC868C0}"/>
              </a:ext>
            </a:extLst>
          </p:cNvPr>
          <p:cNvSpPr txBox="1"/>
          <p:nvPr/>
        </p:nvSpPr>
        <p:spPr>
          <a:xfrm>
            <a:off x="4858328" y="2312553"/>
            <a:ext cx="5325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B5917C-F040-B6A5-4115-C2CE39C343C0}"/>
              </a:ext>
            </a:extLst>
          </p:cNvPr>
          <p:cNvSpPr txBox="1"/>
          <p:nvPr/>
        </p:nvSpPr>
        <p:spPr>
          <a:xfrm>
            <a:off x="6504971" y="2312552"/>
            <a:ext cx="5998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E71D15-D1C4-D51B-0C3B-F11C56164B92}"/>
              </a:ext>
            </a:extLst>
          </p:cNvPr>
          <p:cNvSpPr txBox="1"/>
          <p:nvPr/>
        </p:nvSpPr>
        <p:spPr>
          <a:xfrm>
            <a:off x="4918820" y="3957527"/>
            <a:ext cx="5341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439E80-EF52-695D-6BDD-6844072952FD}"/>
              </a:ext>
            </a:extLst>
          </p:cNvPr>
          <p:cNvSpPr txBox="1"/>
          <p:nvPr/>
        </p:nvSpPr>
        <p:spPr>
          <a:xfrm>
            <a:off x="6565463" y="3957526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A61EF4-47AF-A18D-52A0-F66965A68E47}"/>
              </a:ext>
            </a:extLst>
          </p:cNvPr>
          <p:cNvSpPr/>
          <p:nvPr/>
        </p:nvSpPr>
        <p:spPr>
          <a:xfrm>
            <a:off x="235966" y="248226"/>
            <a:ext cx="720000" cy="720000"/>
          </a:xfrm>
          <a:prstGeom prst="ellipse">
            <a:avLst/>
          </a:prstGeom>
          <a:solidFill>
            <a:srgbClr val="0752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90562D-9516-F7DF-4E21-6AD928B4EA95}"/>
              </a:ext>
            </a:extLst>
          </p:cNvPr>
          <p:cNvSpPr/>
          <p:nvPr/>
        </p:nvSpPr>
        <p:spPr>
          <a:xfrm>
            <a:off x="11282216" y="248226"/>
            <a:ext cx="720000" cy="720000"/>
          </a:xfrm>
          <a:prstGeom prst="ellipse">
            <a:avLst/>
          </a:prstGeom>
          <a:solidFill>
            <a:srgbClr val="DF1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0912CC-08D2-AB0A-D01E-0457E47090AB}"/>
              </a:ext>
            </a:extLst>
          </p:cNvPr>
          <p:cNvSpPr/>
          <p:nvPr/>
        </p:nvSpPr>
        <p:spPr>
          <a:xfrm>
            <a:off x="11282216" y="5832982"/>
            <a:ext cx="720000" cy="72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7D6EC9-224D-92BF-1B54-71297C740593}"/>
              </a:ext>
            </a:extLst>
          </p:cNvPr>
          <p:cNvSpPr/>
          <p:nvPr/>
        </p:nvSpPr>
        <p:spPr>
          <a:xfrm>
            <a:off x="235966" y="5894392"/>
            <a:ext cx="720000" cy="72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Graphic 18" descr="Muscular arm with solid fill">
            <a:extLst>
              <a:ext uri="{FF2B5EF4-FFF2-40B4-BE49-F238E27FC236}">
                <a16:creationId xmlns:a16="http://schemas.microsoft.com/office/drawing/2014/main" id="{EA330917-B3FE-C822-F14B-28625AB91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66" y="379626"/>
            <a:ext cx="457200" cy="457200"/>
          </a:xfrm>
          <a:prstGeom prst="rect">
            <a:avLst/>
          </a:prstGeom>
        </p:spPr>
      </p:pic>
      <p:pic>
        <p:nvPicPr>
          <p:cNvPr id="21" name="Graphic 20" descr="Handshake with solid fill">
            <a:extLst>
              <a:ext uri="{FF2B5EF4-FFF2-40B4-BE49-F238E27FC236}">
                <a16:creationId xmlns:a16="http://schemas.microsoft.com/office/drawing/2014/main" id="{9EF429D5-0C30-21BF-E383-F1595207E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72013" y="6031436"/>
            <a:ext cx="360035" cy="360035"/>
          </a:xfrm>
          <a:prstGeom prst="rect">
            <a:avLst/>
          </a:prstGeom>
        </p:spPr>
      </p:pic>
      <p:pic>
        <p:nvPicPr>
          <p:cNvPr id="23" name="Graphic 22" descr="Fire with solid fill">
            <a:extLst>
              <a:ext uri="{FF2B5EF4-FFF2-40B4-BE49-F238E27FC236}">
                <a16:creationId xmlns:a16="http://schemas.microsoft.com/office/drawing/2014/main" id="{ACD34A3E-9651-DE6C-4B7F-715D50DDE7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606" y="6083032"/>
            <a:ext cx="342720" cy="342720"/>
          </a:xfrm>
          <a:prstGeom prst="rect">
            <a:avLst/>
          </a:prstGeom>
        </p:spPr>
      </p:pic>
      <p:pic>
        <p:nvPicPr>
          <p:cNvPr id="25" name="Graphic 24" descr="Empty battery with solid fill">
            <a:extLst>
              <a:ext uri="{FF2B5EF4-FFF2-40B4-BE49-F238E27FC236}">
                <a16:creationId xmlns:a16="http://schemas.microsoft.com/office/drawing/2014/main" id="{72945CDD-A400-4E8D-38F3-9B2444C2C0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99051" y="462751"/>
            <a:ext cx="315413" cy="31541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20EBF1-9868-D9B6-AC24-1817F61463A9}"/>
              </a:ext>
            </a:extLst>
          </p:cNvPr>
          <p:cNvCxnSpPr/>
          <p:nvPr/>
        </p:nvCxnSpPr>
        <p:spPr>
          <a:xfrm>
            <a:off x="0" y="3493652"/>
            <a:ext cx="12192000" cy="0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BEC7E-F210-E32B-135E-1D4A3F769095}"/>
              </a:ext>
            </a:extLst>
          </p:cNvPr>
          <p:cNvCxnSpPr>
            <a:cxnSpLocks/>
          </p:cNvCxnSpPr>
          <p:nvPr/>
        </p:nvCxnSpPr>
        <p:spPr>
          <a:xfrm flipV="1">
            <a:off x="5994400" y="498272"/>
            <a:ext cx="0" cy="6359728"/>
          </a:xfrm>
          <a:prstGeom prst="line">
            <a:avLst/>
          </a:prstGeom>
          <a:ln w="9525">
            <a:solidFill>
              <a:srgbClr val="E2E2E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94751B-F180-8D47-3B24-DAD0C4E4D644}"/>
              </a:ext>
            </a:extLst>
          </p:cNvPr>
          <p:cNvSpPr txBox="1"/>
          <p:nvPr/>
        </p:nvSpPr>
        <p:spPr>
          <a:xfrm>
            <a:off x="1070470" y="498272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STRENGHTS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7ED71F-008A-A68C-1F9F-91CD418AA27A}"/>
              </a:ext>
            </a:extLst>
          </p:cNvPr>
          <p:cNvSpPr txBox="1"/>
          <p:nvPr/>
        </p:nvSpPr>
        <p:spPr>
          <a:xfrm>
            <a:off x="9671669" y="485353"/>
            <a:ext cx="1491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WEAKNESSES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A8522B-CB5D-4FA5-E595-14F4E14DF324}"/>
              </a:ext>
            </a:extLst>
          </p:cNvPr>
          <p:cNvSpPr txBox="1"/>
          <p:nvPr/>
        </p:nvSpPr>
        <p:spPr>
          <a:xfrm>
            <a:off x="9497168" y="6080275"/>
            <a:ext cx="1726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OPPORTUNITIES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3EAD19C-F20A-EBDD-1C1A-D4969225AFE2}"/>
              </a:ext>
            </a:extLst>
          </p:cNvPr>
          <p:cNvSpPr txBox="1"/>
          <p:nvPr/>
        </p:nvSpPr>
        <p:spPr>
          <a:xfrm>
            <a:off x="1050864" y="6087432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</a:rPr>
              <a:t>THREATS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3A8965-C701-3CCD-FE52-50E8C0833D58}"/>
              </a:ext>
            </a:extLst>
          </p:cNvPr>
          <p:cNvSpPr txBox="1"/>
          <p:nvPr/>
        </p:nvSpPr>
        <p:spPr>
          <a:xfrm>
            <a:off x="284629" y="1119773"/>
            <a:ext cx="3954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Good visualization due to colors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Excellent visualization due filters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C81CA8-B9CB-8DB1-DE09-0D60861A60DA}"/>
              </a:ext>
            </a:extLst>
          </p:cNvPr>
          <p:cNvSpPr txBox="1"/>
          <p:nvPr/>
        </p:nvSpPr>
        <p:spPr>
          <a:xfrm>
            <a:off x="8383489" y="1119773"/>
            <a:ext cx="3618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Lines are to thin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E68002-9BA1-D5FF-60CB-6C3AC64C4AF3}"/>
              </a:ext>
            </a:extLst>
          </p:cNvPr>
          <p:cNvSpPr txBox="1"/>
          <p:nvPr/>
        </p:nvSpPr>
        <p:spPr>
          <a:xfrm>
            <a:off x="8383488" y="3706395"/>
            <a:ext cx="3618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Needs buttons and filters to improve visualization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9289E3-C18B-8E7A-A65C-AAB80799834B}"/>
              </a:ext>
            </a:extLst>
          </p:cNvPr>
          <p:cNvSpPr txBox="1"/>
          <p:nvPr/>
        </p:nvSpPr>
        <p:spPr>
          <a:xfrm>
            <a:off x="538870" y="3970820"/>
            <a:ext cx="361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</a:rPr>
              <a:t>Not enough time to add complex tasks due to complexity of other tasks (from other data visualizations)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F9663-01C2-BB61-AF80-9741F83D4FA3}"/>
              </a:ext>
            </a:extLst>
          </p:cNvPr>
          <p:cNvSpPr txBox="1"/>
          <p:nvPr/>
        </p:nvSpPr>
        <p:spPr>
          <a:xfrm>
            <a:off x="4993846" y="152754"/>
            <a:ext cx="610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VITAMINS INTAKE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224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923CA-F19D-FC85-24CD-897A4D430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E374207-E783-2326-A50C-BED9D6E956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8C1AAD-F5A3-0D16-8E1D-E461D8D7EFA1}"/>
              </a:ext>
            </a:extLst>
          </p:cNvPr>
          <p:cNvSpPr txBox="1"/>
          <p:nvPr/>
        </p:nvSpPr>
        <p:spPr>
          <a:xfrm>
            <a:off x="3514898" y="1797707"/>
            <a:ext cx="59893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Roboto" panose="02000000000000000000" pitchFamily="2" charset="0"/>
                <a:ea typeface="Roboto" panose="02000000000000000000" pitchFamily="2" charset="0"/>
              </a:rPr>
              <a:t>UNDER THE HOOD</a:t>
            </a:r>
          </a:p>
        </p:txBody>
      </p:sp>
    </p:spTree>
    <p:extLst>
      <p:ext uri="{BB962C8B-B14F-4D97-AF65-F5344CB8AC3E}">
        <p14:creationId xmlns:p14="http://schemas.microsoft.com/office/powerpoint/2010/main" val="2670438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3BFC3ED2-9C4F-F5D4-9469-9B04C042289C}"/>
              </a:ext>
            </a:extLst>
          </p:cNvPr>
          <p:cNvGrpSpPr/>
          <p:nvPr/>
        </p:nvGrpSpPr>
        <p:grpSpPr>
          <a:xfrm>
            <a:off x="201308" y="384920"/>
            <a:ext cx="10819118" cy="4977655"/>
            <a:chOff x="201308" y="384920"/>
            <a:chExt cx="10819118" cy="4977655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73C61ABD-3063-E906-9811-C1C20FD34830}"/>
                </a:ext>
              </a:extLst>
            </p:cNvPr>
            <p:cNvSpPr/>
            <p:nvPr/>
          </p:nvSpPr>
          <p:spPr>
            <a:xfrm>
              <a:off x="201308" y="523875"/>
              <a:ext cx="10819118" cy="48387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425105-F812-30FC-0A80-709A9512E745}"/>
                </a:ext>
              </a:extLst>
            </p:cNvPr>
            <p:cNvGrpSpPr/>
            <p:nvPr/>
          </p:nvGrpSpPr>
          <p:grpSpPr>
            <a:xfrm>
              <a:off x="662157" y="384920"/>
              <a:ext cx="9924160" cy="4977655"/>
              <a:chOff x="662157" y="384920"/>
              <a:chExt cx="9924160" cy="4977655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9AC8FC8-8729-9211-AAFA-6F6241228547}"/>
                  </a:ext>
                </a:extLst>
              </p:cNvPr>
              <p:cNvGrpSpPr/>
              <p:nvPr/>
            </p:nvGrpSpPr>
            <p:grpSpPr>
              <a:xfrm>
                <a:off x="662157" y="1222321"/>
                <a:ext cx="2104103" cy="3512853"/>
                <a:chOff x="2005182" y="831796"/>
                <a:chExt cx="2104103" cy="3512853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0DDBB8F-03E8-2375-0A06-2EEA42F0E315}"/>
                    </a:ext>
                  </a:extLst>
                </p:cNvPr>
                <p:cNvSpPr/>
                <p:nvPr/>
              </p:nvSpPr>
              <p:spPr>
                <a:xfrm>
                  <a:off x="2005182" y="1247488"/>
                  <a:ext cx="2104103" cy="3097161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pt-BR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pt-BR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3D8B70D-F984-135C-1962-ACC7480F8C93}"/>
                    </a:ext>
                  </a:extLst>
                </p:cNvPr>
                <p:cNvSpPr txBox="1"/>
                <p:nvPr/>
              </p:nvSpPr>
              <p:spPr>
                <a:xfrm>
                  <a:off x="2656193" y="831796"/>
                  <a:ext cx="8312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800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App.</a:t>
                  </a:r>
                  <a:endParaRPr lang="pt-BR" dirty="0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9062E70-51DD-EAF3-70DD-0FD997409E18}"/>
                    </a:ext>
                  </a:extLst>
                </p:cNvPr>
                <p:cNvSpPr txBox="1"/>
                <p:nvPr/>
              </p:nvSpPr>
              <p:spPr>
                <a:xfrm>
                  <a:off x="2371489" y="1459723"/>
                  <a:ext cx="134851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JavaScript</a:t>
                  </a:r>
                  <a:endParaRPr lang="pt-BR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E4BE533-FFE9-6973-0F3D-E30848320495}"/>
                    </a:ext>
                  </a:extLst>
                </p:cNvPr>
                <p:cNvSpPr txBox="1"/>
                <p:nvPr/>
              </p:nvSpPr>
              <p:spPr>
                <a:xfrm>
                  <a:off x="2382977" y="3216358"/>
                  <a:ext cx="1348511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>
                      <a:latin typeface="Roboto" panose="02000000000000000000" pitchFamily="2" charset="0"/>
                      <a:ea typeface="Roboto" panose="02000000000000000000" pitchFamily="2" charset="0"/>
                    </a:rPr>
                    <a:t>Modular sketch</a:t>
                  </a:r>
                  <a:endParaRPr lang="pt-BR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86FC492-E313-1B99-B610-87B7FF84B37A}"/>
                    </a:ext>
                  </a:extLst>
                </p:cNvPr>
                <p:cNvSpPr/>
                <p:nvPr/>
              </p:nvSpPr>
              <p:spPr>
                <a:xfrm>
                  <a:off x="2194079" y="1956504"/>
                  <a:ext cx="1726310" cy="1157631"/>
                </a:xfrm>
                <a:prstGeom prst="rect">
                  <a:avLst/>
                </a:prstGeom>
                <a:solidFill>
                  <a:srgbClr val="007C9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D9AAE93-4B8A-5BE6-F9B0-7D14FD7B1292}"/>
                    </a:ext>
                  </a:extLst>
                </p:cNvPr>
                <p:cNvSpPr/>
                <p:nvPr/>
              </p:nvSpPr>
              <p:spPr>
                <a:xfrm>
                  <a:off x="2945269" y="2128320"/>
                  <a:ext cx="282347" cy="176207"/>
                </a:xfrm>
                <a:prstGeom prst="rect">
                  <a:avLst/>
                </a:prstGeom>
                <a:solidFill>
                  <a:srgbClr val="B2BEB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E52CA9C-77EF-1D82-9804-66948B14113C}"/>
                    </a:ext>
                  </a:extLst>
                </p:cNvPr>
                <p:cNvSpPr/>
                <p:nvPr/>
              </p:nvSpPr>
              <p:spPr>
                <a:xfrm>
                  <a:off x="2948705" y="2462195"/>
                  <a:ext cx="282347" cy="176207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ACF421F-E84F-083F-EF37-545B8C103FAA}"/>
                    </a:ext>
                  </a:extLst>
                </p:cNvPr>
                <p:cNvSpPr/>
                <p:nvPr/>
              </p:nvSpPr>
              <p:spPr>
                <a:xfrm>
                  <a:off x="3447471" y="2128320"/>
                  <a:ext cx="282347" cy="176207"/>
                </a:xfrm>
                <a:prstGeom prst="rect">
                  <a:avLst/>
                </a:prstGeom>
                <a:solidFill>
                  <a:srgbClr val="B2BEB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83C4C65-8DA0-AB73-3863-2CAC73F5F827}"/>
                    </a:ext>
                  </a:extLst>
                </p:cNvPr>
                <p:cNvSpPr/>
                <p:nvPr/>
              </p:nvSpPr>
              <p:spPr>
                <a:xfrm>
                  <a:off x="3447471" y="2462195"/>
                  <a:ext cx="282347" cy="176207"/>
                </a:xfrm>
                <a:prstGeom prst="rect">
                  <a:avLst/>
                </a:prstGeom>
                <a:solidFill>
                  <a:srgbClr val="B2BEB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B2FE1E3-1523-3177-E35C-2419621D101D}"/>
                    </a:ext>
                  </a:extLst>
                </p:cNvPr>
                <p:cNvSpPr/>
                <p:nvPr/>
              </p:nvSpPr>
              <p:spPr>
                <a:xfrm>
                  <a:off x="3444582" y="2796070"/>
                  <a:ext cx="282347" cy="176207"/>
                </a:xfrm>
                <a:prstGeom prst="rect">
                  <a:avLst/>
                </a:prstGeom>
                <a:solidFill>
                  <a:srgbClr val="B2BEB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D63EB91-399D-EBDB-4E8E-B9883C57134E}"/>
                    </a:ext>
                  </a:extLst>
                </p:cNvPr>
                <p:cNvSpPr/>
                <p:nvPr/>
              </p:nvSpPr>
              <p:spPr>
                <a:xfrm>
                  <a:off x="2443068" y="2128320"/>
                  <a:ext cx="282347" cy="176207"/>
                </a:xfrm>
                <a:prstGeom prst="rect">
                  <a:avLst/>
                </a:prstGeom>
                <a:solidFill>
                  <a:srgbClr val="B2BEB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5DDD8A27-59CC-D710-A149-C71BF03EB677}"/>
                    </a:ext>
                  </a:extLst>
                </p:cNvPr>
                <p:cNvSpPr/>
                <p:nvPr/>
              </p:nvSpPr>
              <p:spPr>
                <a:xfrm>
                  <a:off x="2443068" y="2462195"/>
                  <a:ext cx="282347" cy="176207"/>
                </a:xfrm>
                <a:prstGeom prst="rect">
                  <a:avLst/>
                </a:prstGeom>
                <a:solidFill>
                  <a:srgbClr val="B2BEB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B9AB177-3481-4707-7009-BF1162905762}"/>
                    </a:ext>
                  </a:extLst>
                </p:cNvPr>
                <p:cNvSpPr/>
                <p:nvPr/>
              </p:nvSpPr>
              <p:spPr>
                <a:xfrm>
                  <a:off x="2440179" y="2796070"/>
                  <a:ext cx="282347" cy="176207"/>
                </a:xfrm>
                <a:prstGeom prst="rect">
                  <a:avLst/>
                </a:prstGeom>
                <a:solidFill>
                  <a:srgbClr val="B2BEB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3425EF8-A872-843C-3A70-5CCB67C8CEF9}"/>
                    </a:ext>
                  </a:extLst>
                </p:cNvPr>
                <p:cNvSpPr/>
                <p:nvPr/>
              </p:nvSpPr>
              <p:spPr>
                <a:xfrm>
                  <a:off x="2948705" y="2796069"/>
                  <a:ext cx="282347" cy="176207"/>
                </a:xfrm>
                <a:prstGeom prst="rect">
                  <a:avLst/>
                </a:prstGeom>
                <a:solidFill>
                  <a:srgbClr val="B2BEB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F738F3-0BA5-6186-DC5A-475DA40FFCD1}"/>
                  </a:ext>
                </a:extLst>
              </p:cNvPr>
              <p:cNvSpPr/>
              <p:nvPr/>
            </p:nvSpPr>
            <p:spPr>
              <a:xfrm>
                <a:off x="3105960" y="1647802"/>
                <a:ext cx="2104103" cy="1381125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C2348F6-6FF0-33EC-24F6-BC780378B12D}"/>
                  </a:ext>
                </a:extLst>
              </p:cNvPr>
              <p:cNvSpPr/>
              <p:nvPr/>
            </p:nvSpPr>
            <p:spPr>
              <a:xfrm>
                <a:off x="3110519" y="3362801"/>
                <a:ext cx="2104103" cy="1381125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BDC4D6-6F15-0636-3321-EAF5D2919CB9}"/>
                  </a:ext>
                </a:extLst>
              </p:cNvPr>
              <p:cNvSpPr txBox="1"/>
              <p:nvPr/>
            </p:nvSpPr>
            <p:spPr>
              <a:xfrm>
                <a:off x="3453996" y="2176847"/>
                <a:ext cx="13485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>
                    <a:latin typeface="Roboto" panose="02000000000000000000" pitchFamily="2" charset="0"/>
                    <a:ea typeface="Roboto" panose="02000000000000000000" pitchFamily="2" charset="0"/>
                  </a:rPr>
                  <a:t>CSS</a:t>
                </a:r>
                <a:endParaRPr lang="pt-BR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1DF1F04-5798-761A-DD1D-C539F66EC7F1}"/>
                  </a:ext>
                </a:extLst>
              </p:cNvPr>
              <p:cNvSpPr txBox="1"/>
              <p:nvPr/>
            </p:nvSpPr>
            <p:spPr>
              <a:xfrm>
                <a:off x="3483754" y="3899474"/>
                <a:ext cx="13485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>
                    <a:latin typeface="Roboto" panose="02000000000000000000" pitchFamily="2" charset="0"/>
                    <a:ea typeface="Roboto" panose="02000000000000000000" pitchFamily="2" charset="0"/>
                  </a:rPr>
                  <a:t>HTML</a:t>
                </a:r>
                <a:endParaRPr lang="pt-BR" dirty="0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4FC5A79-6A66-4F12-7AAE-0864F617F804}"/>
                  </a:ext>
                </a:extLst>
              </p:cNvPr>
              <p:cNvCxnSpPr/>
              <p:nvPr/>
            </p:nvCxnSpPr>
            <p:spPr>
              <a:xfrm>
                <a:off x="5715000" y="1333500"/>
                <a:ext cx="0" cy="40290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F5EB330-64CD-5EEB-60A0-AC4E0C5FD1C6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5210063" y="2338365"/>
                <a:ext cx="1038337" cy="86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D707452-CC8E-69C4-F4CD-049C35B96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500" y="4134349"/>
                <a:ext cx="10429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B4C0450-EC9C-F7F3-2C19-C13E11E31873}"/>
                  </a:ext>
                </a:extLst>
              </p:cNvPr>
              <p:cNvSpPr txBox="1"/>
              <p:nvPr/>
            </p:nvSpPr>
            <p:spPr>
              <a:xfrm>
                <a:off x="7652797" y="1222321"/>
                <a:ext cx="1672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800" dirty="0">
                    <a:latin typeface="Roboto" panose="02000000000000000000" pitchFamily="2" charset="0"/>
                    <a:ea typeface="Roboto" panose="02000000000000000000" pitchFamily="2" charset="0"/>
                  </a:rPr>
                  <a:t>Web Browser</a:t>
                </a:r>
                <a:endParaRPr lang="pt-BR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14C3291-35A9-EC9B-5B8B-14A15191FDF9}"/>
                  </a:ext>
                </a:extLst>
              </p:cNvPr>
              <p:cNvSpPr/>
              <p:nvPr/>
            </p:nvSpPr>
            <p:spPr>
              <a:xfrm>
                <a:off x="6367536" y="1726116"/>
                <a:ext cx="4218781" cy="3097161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A4F97EAC-91C6-85F4-6C75-9374CCBAADF5}"/>
                  </a:ext>
                </a:extLst>
              </p:cNvPr>
              <p:cNvCxnSpPr>
                <a:cxnSpLocks/>
                <a:endCxn id="54" idx="1"/>
              </p:cNvCxnSpPr>
              <p:nvPr/>
            </p:nvCxnSpPr>
            <p:spPr>
              <a:xfrm flipV="1">
                <a:off x="1884591" y="892752"/>
                <a:ext cx="1874911" cy="195783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DC930B-035D-66FE-D3D0-6EFFD082220B}"/>
                  </a:ext>
                </a:extLst>
              </p:cNvPr>
              <p:cNvSpPr txBox="1"/>
              <p:nvPr/>
            </p:nvSpPr>
            <p:spPr>
              <a:xfrm>
                <a:off x="3759502" y="384920"/>
                <a:ext cx="79701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p5.js</a:t>
                </a:r>
              </a:p>
              <a:p>
                <a:r>
                  <a:rPr lang="pt-BR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Setup</a:t>
                </a:r>
              </a:p>
              <a:p>
                <a:r>
                  <a:rPr lang="pt-BR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Pre Load</a:t>
                </a:r>
              </a:p>
              <a:p>
                <a:r>
                  <a:rPr lang="pt-BR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Load</a:t>
                </a:r>
              </a:p>
              <a:p>
                <a:r>
                  <a:rPr lang="pt-BR" sz="1200" dirty="0">
                    <a:latin typeface="Roboto" panose="02000000000000000000" pitchFamily="2" charset="0"/>
                    <a:ea typeface="Roboto" panose="02000000000000000000" pitchFamily="2" charset="0"/>
                  </a:rPr>
                  <a:t>Draw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CE4F820-C3B1-B6C5-0CDB-A3DE420D4B9E}"/>
                  </a:ext>
                </a:extLst>
              </p:cNvPr>
              <p:cNvSpPr/>
              <p:nvPr/>
            </p:nvSpPr>
            <p:spPr>
              <a:xfrm>
                <a:off x="6803621" y="3309704"/>
                <a:ext cx="3438525" cy="137545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81382F3-9EA0-D650-6C7C-511DE16FC6AC}"/>
                  </a:ext>
                </a:extLst>
              </p:cNvPr>
              <p:cNvSpPr txBox="1"/>
              <p:nvPr/>
            </p:nvSpPr>
            <p:spPr>
              <a:xfrm>
                <a:off x="7848629" y="3867953"/>
                <a:ext cx="13485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>
                    <a:latin typeface="Roboto" panose="02000000000000000000" pitchFamily="2" charset="0"/>
                    <a:ea typeface="Roboto" panose="02000000000000000000" pitchFamily="2" charset="0"/>
                  </a:rPr>
                  <a:t>Filter by color</a:t>
                </a:r>
                <a:endParaRPr lang="pt-BR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88884B9-C30D-3D5B-FB80-AEB4CD876CE4}"/>
                  </a:ext>
                </a:extLst>
              </p:cNvPr>
              <p:cNvSpPr/>
              <p:nvPr/>
            </p:nvSpPr>
            <p:spPr>
              <a:xfrm>
                <a:off x="6803621" y="1854084"/>
                <a:ext cx="3438525" cy="137545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50BB79C-E314-A6A7-0EA8-AF6998B1A04E}"/>
                  </a:ext>
                </a:extLst>
              </p:cNvPr>
              <p:cNvSpPr txBox="1"/>
              <p:nvPr/>
            </p:nvSpPr>
            <p:spPr>
              <a:xfrm>
                <a:off x="7802670" y="2325654"/>
                <a:ext cx="13485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>
                    <a:latin typeface="Roboto" panose="02000000000000000000" pitchFamily="2" charset="0"/>
                    <a:ea typeface="Roboto" panose="02000000000000000000" pitchFamily="2" charset="0"/>
                  </a:rPr>
                  <a:t>User Interaction</a:t>
                </a:r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140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5982DC-1D76-9CDD-6951-1873228374F3}"/>
              </a:ext>
            </a:extLst>
          </p:cNvPr>
          <p:cNvSpPr txBox="1"/>
          <p:nvPr/>
        </p:nvSpPr>
        <p:spPr>
          <a:xfrm>
            <a:off x="194888" y="207878"/>
            <a:ext cx="3578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Roboto" panose="02000000000000000000" pitchFamily="2" charset="0"/>
                <a:ea typeface="Roboto" panose="02000000000000000000" pitchFamily="2" charset="0"/>
              </a:rPr>
              <a:t>Color Pallete</a:t>
            </a:r>
            <a:endParaRPr lang="pt-BR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26E59B-6283-2421-BCFA-4812B0C54152}"/>
              </a:ext>
            </a:extLst>
          </p:cNvPr>
          <p:cNvSpPr txBox="1"/>
          <p:nvPr/>
        </p:nvSpPr>
        <p:spPr>
          <a:xfrm>
            <a:off x="7441982" y="6446982"/>
            <a:ext cx="4750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latin typeface="Roboto" panose="02000000000000000000" pitchFamily="2" charset="0"/>
                <a:ea typeface="Roboto" panose="02000000000000000000" pitchFamily="2" charset="0"/>
              </a:rPr>
              <a:t>Source: https://www.color-blindness.com/color-name-hue/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0C10C6-57C5-247D-C494-1CB49BA6B641}"/>
              </a:ext>
            </a:extLst>
          </p:cNvPr>
          <p:cNvGrpSpPr/>
          <p:nvPr/>
        </p:nvGrpSpPr>
        <p:grpSpPr>
          <a:xfrm>
            <a:off x="1071167" y="899862"/>
            <a:ext cx="10308284" cy="5229148"/>
            <a:chOff x="1071167" y="899862"/>
            <a:chExt cx="10308284" cy="522914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8FA20C5-202C-F08A-AF79-04B058BBC912}"/>
                </a:ext>
              </a:extLst>
            </p:cNvPr>
            <p:cNvSpPr/>
            <p:nvPr/>
          </p:nvSpPr>
          <p:spPr>
            <a:xfrm>
              <a:off x="1355899" y="1328669"/>
              <a:ext cx="1514763" cy="1459345"/>
            </a:xfrm>
            <a:prstGeom prst="ellipse">
              <a:avLst/>
            </a:pr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F31E77-5623-115E-5703-1C9F7A1072CD}"/>
                </a:ext>
              </a:extLst>
            </p:cNvPr>
            <p:cNvSpPr/>
            <p:nvPr/>
          </p:nvSpPr>
          <p:spPr>
            <a:xfrm>
              <a:off x="4097252" y="1328669"/>
              <a:ext cx="1514763" cy="1459345"/>
            </a:xfrm>
            <a:prstGeom prst="ellipse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D4E5C7A-902C-D5B1-6D23-CC8A62E32470}"/>
                </a:ext>
              </a:extLst>
            </p:cNvPr>
            <p:cNvSpPr/>
            <p:nvPr/>
          </p:nvSpPr>
          <p:spPr>
            <a:xfrm>
              <a:off x="6838605" y="1328669"/>
              <a:ext cx="1514763" cy="1459345"/>
            </a:xfrm>
            <a:prstGeom prst="ellipse">
              <a:avLst/>
            </a:prstGeom>
            <a:solidFill>
              <a:srgbClr val="DF1E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C584094-2061-707D-0067-4700CEF54D10}"/>
                </a:ext>
              </a:extLst>
            </p:cNvPr>
            <p:cNvSpPr/>
            <p:nvPr/>
          </p:nvSpPr>
          <p:spPr>
            <a:xfrm>
              <a:off x="9579958" y="1328669"/>
              <a:ext cx="1514763" cy="14593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71E991-DA1C-FC08-A775-E941D71AE69C}"/>
                </a:ext>
              </a:extLst>
            </p:cNvPr>
            <p:cNvSpPr txBox="1"/>
            <p:nvPr/>
          </p:nvSpPr>
          <p:spPr>
            <a:xfrm>
              <a:off x="1071167" y="2880380"/>
              <a:ext cx="2084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Color Name: </a:t>
              </a: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</a:rPr>
                <a:t>Gainsbora </a:t>
              </a:r>
            </a:p>
            <a:p>
              <a:r>
                <a:rPr lang="pt-B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HEX: </a:t>
              </a: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</a:rPr>
                <a:t># DCDCDC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05C34C-E1D7-EF29-F4BB-35DB4AE39A82}"/>
                </a:ext>
              </a:extLst>
            </p:cNvPr>
            <p:cNvSpPr txBox="1"/>
            <p:nvPr/>
          </p:nvSpPr>
          <p:spPr>
            <a:xfrm>
              <a:off x="3648238" y="2880380"/>
              <a:ext cx="2412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Color Name: </a:t>
              </a: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</a:rPr>
                <a:t>Dark Cerulean </a:t>
              </a:r>
            </a:p>
            <a:p>
              <a:r>
                <a:rPr lang="pt-B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HEX: </a:t>
              </a: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</a:rPr>
                <a:t># 075293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74E0FC4-C756-BE5E-B90A-0315E88FFCB4}"/>
                </a:ext>
              </a:extLst>
            </p:cNvPr>
            <p:cNvSpPr txBox="1"/>
            <p:nvPr/>
          </p:nvSpPr>
          <p:spPr>
            <a:xfrm>
              <a:off x="6553873" y="2880380"/>
              <a:ext cx="2084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Color Name: </a:t>
              </a: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</a:rPr>
                <a:t>Alizarin </a:t>
              </a:r>
            </a:p>
            <a:p>
              <a:r>
                <a:rPr lang="pt-B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HEX: </a:t>
              </a: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</a:rPr>
                <a:t># DF1E37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04DA7E-45AD-CF17-3531-6D3E6E640EC5}"/>
                </a:ext>
              </a:extLst>
            </p:cNvPr>
            <p:cNvSpPr txBox="1"/>
            <p:nvPr/>
          </p:nvSpPr>
          <p:spPr>
            <a:xfrm>
              <a:off x="9295226" y="2880380"/>
              <a:ext cx="2084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Color Name: </a:t>
              </a: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</a:rPr>
                <a:t>Black </a:t>
              </a:r>
            </a:p>
            <a:p>
              <a:r>
                <a:rPr lang="pt-B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HEX: </a:t>
              </a: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</a:rPr>
                <a:t># 000000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A181F17-13A7-CA0F-3828-F5657C0DD170}"/>
                </a:ext>
              </a:extLst>
            </p:cNvPr>
            <p:cNvSpPr/>
            <p:nvPr/>
          </p:nvSpPr>
          <p:spPr>
            <a:xfrm>
              <a:off x="1355899" y="4054079"/>
              <a:ext cx="1514763" cy="1459345"/>
            </a:xfrm>
            <a:prstGeom prst="ellipse">
              <a:avLst/>
            </a:prstGeom>
            <a:solidFill>
              <a:srgbClr val="B2BEB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6409F89-21FD-EC0A-63CD-822E7B21A510}"/>
                </a:ext>
              </a:extLst>
            </p:cNvPr>
            <p:cNvSpPr/>
            <p:nvPr/>
          </p:nvSpPr>
          <p:spPr>
            <a:xfrm>
              <a:off x="4097252" y="4054079"/>
              <a:ext cx="1514763" cy="1459345"/>
            </a:xfrm>
            <a:prstGeom prst="ellipse">
              <a:avLst/>
            </a:prstGeom>
            <a:solidFill>
              <a:srgbClr val="007C9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AC931D-7C36-6AF5-0C2C-1EDC9F08C46D}"/>
                </a:ext>
              </a:extLst>
            </p:cNvPr>
            <p:cNvSpPr/>
            <p:nvPr/>
          </p:nvSpPr>
          <p:spPr>
            <a:xfrm>
              <a:off x="6838605" y="4054079"/>
              <a:ext cx="1514763" cy="1459345"/>
            </a:xfrm>
            <a:prstGeom prst="ellipse">
              <a:avLst/>
            </a:prstGeom>
            <a:solidFill>
              <a:srgbClr val="E661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2C82BC-79C4-1A4A-4538-5780E7BC246D}"/>
                </a:ext>
              </a:extLst>
            </p:cNvPr>
            <p:cNvSpPr/>
            <p:nvPr/>
          </p:nvSpPr>
          <p:spPr>
            <a:xfrm>
              <a:off x="9579958" y="4054079"/>
              <a:ext cx="1514763" cy="14593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B9E379-0F25-D2DA-F181-63241D101B61}"/>
                </a:ext>
              </a:extLst>
            </p:cNvPr>
            <p:cNvSpPr txBox="1"/>
            <p:nvPr/>
          </p:nvSpPr>
          <p:spPr>
            <a:xfrm>
              <a:off x="1071167" y="5605790"/>
              <a:ext cx="2084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Color Name: </a:t>
              </a: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</a:rPr>
                <a:t>Loblolly </a:t>
              </a:r>
            </a:p>
            <a:p>
              <a:r>
                <a:rPr lang="pt-B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HEX: </a:t>
              </a: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</a:rPr>
                <a:t># B2BEB5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AFBBAB-E821-81FF-9BD8-BC3D6153F6CA}"/>
                </a:ext>
              </a:extLst>
            </p:cNvPr>
            <p:cNvSpPr txBox="1"/>
            <p:nvPr/>
          </p:nvSpPr>
          <p:spPr>
            <a:xfrm>
              <a:off x="3648238" y="5605790"/>
              <a:ext cx="2412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Color Name: </a:t>
              </a: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</a:rPr>
                <a:t>Dark Cyan </a:t>
              </a:r>
            </a:p>
            <a:p>
              <a:r>
                <a:rPr lang="pt-B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HEX: </a:t>
              </a: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</a:rPr>
                <a:t># </a:t>
              </a:r>
              <a:r>
                <a:rPr lang="pt-BR" sz="1400" dirty="0"/>
                <a:t>007C91</a:t>
              </a:r>
              <a:endParaRPr lang="pt-BR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1A9386D-7FAF-DEB0-74F3-7ED26D79FA68}"/>
                </a:ext>
              </a:extLst>
            </p:cNvPr>
            <p:cNvSpPr txBox="1"/>
            <p:nvPr/>
          </p:nvSpPr>
          <p:spPr>
            <a:xfrm>
              <a:off x="6553873" y="5605790"/>
              <a:ext cx="248273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Color Name: </a:t>
              </a: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</a:rPr>
                <a:t>Permisimmon </a:t>
              </a:r>
            </a:p>
            <a:p>
              <a:r>
                <a:rPr lang="pt-B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HEX: </a:t>
              </a: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</a:rPr>
                <a:t># </a:t>
              </a:r>
              <a:r>
                <a:rPr lang="pt-BR" sz="1400" dirty="0"/>
                <a:t>E66100</a:t>
              </a:r>
              <a:endParaRPr lang="pt-BR" sz="1400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E339E1B-A62D-0263-D851-B7E860348659}"/>
                </a:ext>
              </a:extLst>
            </p:cNvPr>
            <p:cNvSpPr txBox="1"/>
            <p:nvPr/>
          </p:nvSpPr>
          <p:spPr>
            <a:xfrm>
              <a:off x="9295226" y="5605790"/>
              <a:ext cx="2084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Color Name: </a:t>
              </a: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</a:rPr>
                <a:t>Black </a:t>
              </a:r>
            </a:p>
            <a:p>
              <a:r>
                <a:rPr lang="pt-BR" sz="1400" b="1" dirty="0">
                  <a:latin typeface="Roboto" panose="02000000000000000000" pitchFamily="2" charset="0"/>
                  <a:ea typeface="Roboto" panose="02000000000000000000" pitchFamily="2" charset="0"/>
                </a:rPr>
                <a:t>HEX: </a:t>
              </a: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</a:rPr>
                <a:t># 000000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EDA319-8EDC-198B-29E3-0424798B6F5A}"/>
                </a:ext>
              </a:extLst>
            </p:cNvPr>
            <p:cNvSpPr txBox="1"/>
            <p:nvPr/>
          </p:nvSpPr>
          <p:spPr>
            <a:xfrm>
              <a:off x="1196109" y="899862"/>
              <a:ext cx="61052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Regular</a:t>
              </a:r>
              <a:endParaRPr lang="pt-B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69E53E-7BE2-77DA-850E-0079CC4F35CD}"/>
                </a:ext>
              </a:extLst>
            </p:cNvPr>
            <p:cNvSpPr txBox="1"/>
            <p:nvPr/>
          </p:nvSpPr>
          <p:spPr>
            <a:xfrm>
              <a:off x="1196109" y="3638564"/>
              <a:ext cx="61052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800" b="1" dirty="0">
                  <a:latin typeface="Roboto" panose="02000000000000000000" pitchFamily="2" charset="0"/>
                  <a:ea typeface="Roboto" panose="02000000000000000000" pitchFamily="2" charset="0"/>
                </a:rPr>
                <a:t>Color blind-friendly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91885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64610-A716-3762-A43F-5D85660D0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0FFB79A-C7A8-C685-3919-A510FD5464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6A563-D8E5-EF9B-82AF-B1FF4B8BCBCB}"/>
              </a:ext>
            </a:extLst>
          </p:cNvPr>
          <p:cNvSpPr txBox="1"/>
          <p:nvPr/>
        </p:nvSpPr>
        <p:spPr>
          <a:xfrm>
            <a:off x="3514898" y="1797707"/>
            <a:ext cx="516220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Roboto" panose="02000000000000000000" pitchFamily="2" charset="0"/>
                <a:ea typeface="Roboto" panose="02000000000000000000" pitchFamily="2" charset="0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208563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C790D-7ABF-E23A-E76B-858ED3EE4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3A3F43-1D86-7DE8-9826-825E6A491FAA}"/>
              </a:ext>
            </a:extLst>
          </p:cNvPr>
          <p:cNvSpPr txBox="1"/>
          <p:nvPr/>
        </p:nvSpPr>
        <p:spPr>
          <a:xfrm>
            <a:off x="7158183" y="3330884"/>
            <a:ext cx="50338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Survey link:</a:t>
            </a:r>
          </a:p>
          <a:p>
            <a:r>
              <a:rPr lang="pt-BR" dirty="0"/>
              <a:t>https://docs.google.com/forms/d/1mBRRFumyUNFU5tKt7iPgUIBBuC6FjxJDEgQB-A-M5sA/viewform?edit_requested=true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95B524-BB25-3345-753C-ADC7B3CAF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27" y="1059609"/>
            <a:ext cx="5524375" cy="54658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110484-CD0B-0CC2-CB75-5F9158DA6592}"/>
              </a:ext>
            </a:extLst>
          </p:cNvPr>
          <p:cNvSpPr txBox="1"/>
          <p:nvPr/>
        </p:nvSpPr>
        <p:spPr>
          <a:xfrm>
            <a:off x="194888" y="207878"/>
            <a:ext cx="3578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Roboto" panose="02000000000000000000" pitchFamily="2" charset="0"/>
                <a:ea typeface="Roboto" panose="02000000000000000000" pitchFamily="2" charset="0"/>
              </a:rPr>
              <a:t>Survey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89967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96856-61AB-DAF9-3274-AFF6EDDC6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AACC795-C3B0-3A36-B1C0-4C4F519EE7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5EFA2-C54D-D558-BAA9-75139CC4B521}"/>
              </a:ext>
            </a:extLst>
          </p:cNvPr>
          <p:cNvSpPr txBox="1"/>
          <p:nvPr/>
        </p:nvSpPr>
        <p:spPr>
          <a:xfrm>
            <a:off x="3514898" y="2705725"/>
            <a:ext cx="516220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Roboto" panose="02000000000000000000" pitchFamily="2" charset="0"/>
                <a:ea typeface="Roboto" panose="02000000000000000000" pitchFamily="2" charset="0"/>
              </a:rPr>
              <a:t>KANBAN</a:t>
            </a:r>
          </a:p>
        </p:txBody>
      </p:sp>
    </p:spTree>
    <p:extLst>
      <p:ext uri="{BB962C8B-B14F-4D97-AF65-F5344CB8AC3E}">
        <p14:creationId xmlns:p14="http://schemas.microsoft.com/office/powerpoint/2010/main" val="136105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58E4E-1103-E8A3-C7F8-AB4BF3ADD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C26D8-FC78-44B7-878A-30F06CE83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45" y="853151"/>
            <a:ext cx="9365673" cy="51516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203F4D-30CC-E0C3-F156-91AC8E75B048}"/>
              </a:ext>
            </a:extLst>
          </p:cNvPr>
          <p:cNvSpPr txBox="1"/>
          <p:nvPr/>
        </p:nvSpPr>
        <p:spPr>
          <a:xfrm>
            <a:off x="194888" y="207878"/>
            <a:ext cx="3578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atin typeface="Roboto" panose="02000000000000000000" pitchFamily="2" charset="0"/>
                <a:ea typeface="Roboto" panose="02000000000000000000" pitchFamily="2" charset="0"/>
              </a:rPr>
              <a:t>KAN BAN</a:t>
            </a:r>
            <a:endParaRPr lang="pt-BR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F66F0-83BE-DB55-3778-F47AEE318247}"/>
              </a:ext>
            </a:extLst>
          </p:cNvPr>
          <p:cNvSpPr txBox="1"/>
          <p:nvPr/>
        </p:nvSpPr>
        <p:spPr>
          <a:xfrm>
            <a:off x="9797255" y="6474691"/>
            <a:ext cx="2238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i="1" dirty="0">
                <a:latin typeface="Roboto" panose="02000000000000000000" pitchFamily="2" charset="0"/>
                <a:ea typeface="Roboto" panose="02000000000000000000" pitchFamily="2" charset="0"/>
              </a:rPr>
              <a:t>Source: https://trello.com/</a:t>
            </a:r>
          </a:p>
        </p:txBody>
      </p:sp>
    </p:spTree>
    <p:extLst>
      <p:ext uri="{BB962C8B-B14F-4D97-AF65-F5344CB8AC3E}">
        <p14:creationId xmlns:p14="http://schemas.microsoft.com/office/powerpoint/2010/main" val="127206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A2FAD-EFC4-1E60-9D87-FCBFC76ED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5B62BE9-FEA0-5558-7DCA-1D5626DD8D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C187CF-46A1-6F32-EB1A-3DFACFF37C73}"/>
              </a:ext>
            </a:extLst>
          </p:cNvPr>
          <p:cNvSpPr txBox="1"/>
          <p:nvPr/>
        </p:nvSpPr>
        <p:spPr>
          <a:xfrm>
            <a:off x="3514898" y="1797707"/>
            <a:ext cx="516220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latin typeface="Roboto" panose="02000000000000000000" pitchFamily="2" charset="0"/>
                <a:ea typeface="Roboto" panose="02000000000000000000" pitchFamily="2" charset="0"/>
              </a:rPr>
              <a:t>MOSCOW METHOD</a:t>
            </a:r>
          </a:p>
        </p:txBody>
      </p:sp>
    </p:spTree>
    <p:extLst>
      <p:ext uri="{BB962C8B-B14F-4D97-AF65-F5344CB8AC3E}">
        <p14:creationId xmlns:p14="http://schemas.microsoft.com/office/powerpoint/2010/main" val="2249824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EAF9B-5731-4D1C-F555-6633BCF12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2A3463-BCFF-9187-A15C-78009C7A4FEA}"/>
              </a:ext>
            </a:extLst>
          </p:cNvPr>
          <p:cNvSpPr txBox="1"/>
          <p:nvPr/>
        </p:nvSpPr>
        <p:spPr>
          <a:xfrm>
            <a:off x="204123" y="97281"/>
            <a:ext cx="5162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Roboto" panose="02000000000000000000" pitchFamily="2" charset="0"/>
                <a:ea typeface="Roboto" panose="02000000000000000000" pitchFamily="2" charset="0"/>
              </a:rPr>
              <a:t>TECH DIVERSITY RACE</a:t>
            </a:r>
            <a:endParaRPr lang="pt-BR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2E8B8F1-008E-F05B-B1ED-D91CBE554B43}"/>
              </a:ext>
            </a:extLst>
          </p:cNvPr>
          <p:cNvGrpSpPr/>
          <p:nvPr/>
        </p:nvGrpSpPr>
        <p:grpSpPr>
          <a:xfrm>
            <a:off x="321886" y="1239175"/>
            <a:ext cx="11548227" cy="4879916"/>
            <a:chOff x="194887" y="1239175"/>
            <a:chExt cx="11548227" cy="48799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B8DDD5A-5E1E-1134-D780-D6C71C803C97}"/>
                </a:ext>
              </a:extLst>
            </p:cNvPr>
            <p:cNvSpPr/>
            <p:nvPr/>
          </p:nvSpPr>
          <p:spPr>
            <a:xfrm>
              <a:off x="194887" y="1239175"/>
              <a:ext cx="5697913" cy="2344534"/>
            </a:xfrm>
            <a:prstGeom prst="rect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190BA6-8C26-FA43-E7F2-0B1BF425A6F0}"/>
                </a:ext>
              </a:extLst>
            </p:cNvPr>
            <p:cNvSpPr/>
            <p:nvPr/>
          </p:nvSpPr>
          <p:spPr>
            <a:xfrm>
              <a:off x="6045201" y="1239175"/>
              <a:ext cx="5697913" cy="2344534"/>
            </a:xfrm>
            <a:prstGeom prst="rect">
              <a:avLst/>
            </a:prstGeom>
            <a:solidFill>
              <a:srgbClr val="DF1E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DD414DC9-9CF0-21BB-6A91-3E75515C65BE}"/>
                </a:ext>
              </a:extLst>
            </p:cNvPr>
            <p:cNvSpPr/>
            <p:nvPr/>
          </p:nvSpPr>
          <p:spPr>
            <a:xfrm rot="5400000">
              <a:off x="5807739" y="1397752"/>
              <a:ext cx="719685" cy="54956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2EAF455D-DE56-CBFF-74D5-FFE2CA31AFCE}"/>
                </a:ext>
              </a:extLst>
            </p:cNvPr>
            <p:cNvSpPr/>
            <p:nvPr/>
          </p:nvSpPr>
          <p:spPr>
            <a:xfrm rot="5400000">
              <a:off x="5655339" y="1406613"/>
              <a:ext cx="719685" cy="549563"/>
            </a:xfrm>
            <a:prstGeom prst="triangle">
              <a:avLst/>
            </a:prstGeom>
            <a:solidFill>
              <a:srgbClr val="0752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987800-592B-5D64-5A17-8C6DE31E4C45}"/>
                </a:ext>
              </a:extLst>
            </p:cNvPr>
            <p:cNvSpPr/>
            <p:nvPr/>
          </p:nvSpPr>
          <p:spPr>
            <a:xfrm>
              <a:off x="194887" y="3774557"/>
              <a:ext cx="5697913" cy="23445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286411-CF9A-E462-7BED-362DB76CB715}"/>
                </a:ext>
              </a:extLst>
            </p:cNvPr>
            <p:cNvSpPr/>
            <p:nvPr/>
          </p:nvSpPr>
          <p:spPr>
            <a:xfrm>
              <a:off x="6045201" y="3774557"/>
              <a:ext cx="5697913" cy="23445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5F2AA59-AC13-37A5-813E-A38704E08AA0}"/>
                </a:ext>
              </a:extLst>
            </p:cNvPr>
            <p:cNvGrpSpPr/>
            <p:nvPr/>
          </p:nvGrpSpPr>
          <p:grpSpPr>
            <a:xfrm rot="5400000">
              <a:off x="10270375" y="3461889"/>
              <a:ext cx="701964" cy="728546"/>
              <a:chOff x="8159865" y="3765696"/>
              <a:chExt cx="701964" cy="728546"/>
            </a:xfrm>
          </p:grpSpPr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1BA051A7-6052-1475-DE89-E69948792532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D3FBC52B-8024-8ECC-9880-C2EBE898A820}"/>
                  </a:ext>
                </a:extLst>
              </p:cNvPr>
              <p:cNvSpPr/>
              <p:nvPr/>
            </p:nvSpPr>
            <p:spPr>
              <a:xfrm rot="5400000">
                <a:off x="8074804" y="3859618"/>
                <a:ext cx="719685" cy="549563"/>
              </a:xfrm>
              <a:prstGeom prst="triangle">
                <a:avLst/>
              </a:prstGeom>
              <a:solidFill>
                <a:srgbClr val="DF1E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B4A8096-348E-7D0F-8ED9-3A8E2F8B4493}"/>
                </a:ext>
              </a:extLst>
            </p:cNvPr>
            <p:cNvGrpSpPr/>
            <p:nvPr/>
          </p:nvGrpSpPr>
          <p:grpSpPr>
            <a:xfrm rot="10800000">
              <a:off x="5495638" y="5172175"/>
              <a:ext cx="711200" cy="728546"/>
              <a:chOff x="8150629" y="3765696"/>
              <a:chExt cx="711200" cy="728546"/>
            </a:xfrm>
          </p:grpSpPr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2A6E6FDF-014A-693A-7CFD-0F5CE67C22BE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E4A46A4E-B565-7E75-6468-B479340D75F7}"/>
                  </a:ext>
                </a:extLst>
              </p:cNvPr>
              <p:cNvSpPr/>
              <p:nvPr/>
            </p:nvSpPr>
            <p:spPr>
              <a:xfrm rot="5400000">
                <a:off x="8065568" y="3859618"/>
                <a:ext cx="719685" cy="549563"/>
              </a:xfrm>
              <a:prstGeom prst="triangle">
                <a:avLst/>
              </a:prstGeom>
              <a:solidFill>
                <a:srgbClr val="DCDCD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6DFFAC-9C59-2F57-A5E7-9D4008B9CE71}"/>
                </a:ext>
              </a:extLst>
            </p:cNvPr>
            <p:cNvGrpSpPr/>
            <p:nvPr/>
          </p:nvGrpSpPr>
          <p:grpSpPr>
            <a:xfrm rot="16200000">
              <a:off x="656246" y="3200963"/>
              <a:ext cx="692727" cy="728546"/>
              <a:chOff x="8169102" y="3765696"/>
              <a:chExt cx="692727" cy="728546"/>
            </a:xfrm>
          </p:grpSpPr>
          <p:sp>
            <p:nvSpPr>
              <p:cNvPr id="23" name="Isosceles Triangle 22">
                <a:extLst>
                  <a:ext uri="{FF2B5EF4-FFF2-40B4-BE49-F238E27FC236}">
                    <a16:creationId xmlns:a16="http://schemas.microsoft.com/office/drawing/2014/main" id="{EB7D15DE-1FBE-4304-48FB-D2C4471196C2}"/>
                  </a:ext>
                </a:extLst>
              </p:cNvPr>
              <p:cNvSpPr/>
              <p:nvPr/>
            </p:nvSpPr>
            <p:spPr>
              <a:xfrm rot="5400000">
                <a:off x="8227205" y="3850757"/>
                <a:ext cx="719685" cy="54956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2B1854B4-0F35-FB5F-0A7A-22887F2CB99A}"/>
                  </a:ext>
                </a:extLst>
              </p:cNvPr>
              <p:cNvSpPr/>
              <p:nvPr/>
            </p:nvSpPr>
            <p:spPr>
              <a:xfrm rot="5400000">
                <a:off x="8084041" y="3859618"/>
                <a:ext cx="719685" cy="549563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</p:grpSp>
      <p:pic>
        <p:nvPicPr>
          <p:cNvPr id="27" name="Graphic 26" descr="No sign with solid fill">
            <a:extLst>
              <a:ext uri="{FF2B5EF4-FFF2-40B4-BE49-F238E27FC236}">
                <a16:creationId xmlns:a16="http://schemas.microsoft.com/office/drawing/2014/main" id="{E2C3E330-7000-752D-17A9-10D6D33E9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58" y="3959284"/>
            <a:ext cx="549563" cy="549563"/>
          </a:xfrm>
          <a:prstGeom prst="rect">
            <a:avLst/>
          </a:prstGeom>
        </p:spPr>
      </p:pic>
      <p:pic>
        <p:nvPicPr>
          <p:cNvPr id="29" name="Graphic 28" descr="Repeat with solid fill">
            <a:extLst>
              <a:ext uri="{FF2B5EF4-FFF2-40B4-BE49-F238E27FC236}">
                <a16:creationId xmlns:a16="http://schemas.microsoft.com/office/drawing/2014/main" id="{BF23CB8F-3D61-1526-F05F-F3A140F72B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72110" y="3911600"/>
            <a:ext cx="616531" cy="616531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ED844DE6-8FC5-F030-9FF7-0B665D6B90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94053" y="1358499"/>
            <a:ext cx="636933" cy="636933"/>
          </a:xfrm>
          <a:prstGeom prst="rect">
            <a:avLst/>
          </a:prstGeom>
        </p:spPr>
      </p:pic>
      <p:pic>
        <p:nvPicPr>
          <p:cNvPr id="33" name="Graphic 32" descr="Bullseye with solid fill">
            <a:extLst>
              <a:ext uri="{FF2B5EF4-FFF2-40B4-BE49-F238E27FC236}">
                <a16:creationId xmlns:a16="http://schemas.microsoft.com/office/drawing/2014/main" id="{AC771118-BF14-6414-E8BB-3575B2BEF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649" y="1321553"/>
            <a:ext cx="549564" cy="54956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A536CA3-1E9C-A90E-FEA5-FFF837DA8BA3}"/>
              </a:ext>
            </a:extLst>
          </p:cNvPr>
          <p:cNvSpPr txBox="1"/>
          <p:nvPr/>
        </p:nvSpPr>
        <p:spPr>
          <a:xfrm>
            <a:off x="1121205" y="1411669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94838-E93F-DBB2-41C3-DC9C67ABD76F}"/>
              </a:ext>
            </a:extLst>
          </p:cNvPr>
          <p:cNvSpPr txBox="1"/>
          <p:nvPr/>
        </p:nvSpPr>
        <p:spPr>
          <a:xfrm>
            <a:off x="7387445" y="148786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Should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A0D4B-E449-8B54-1EE2-D71171B2E970}"/>
              </a:ext>
            </a:extLst>
          </p:cNvPr>
          <p:cNvSpPr txBox="1"/>
          <p:nvPr/>
        </p:nvSpPr>
        <p:spPr>
          <a:xfrm>
            <a:off x="1066369" y="4045905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Haven’t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25431-0229-365C-6C4A-98C994B0F74A}"/>
              </a:ext>
            </a:extLst>
          </p:cNvPr>
          <p:cNvSpPr txBox="1"/>
          <p:nvPr/>
        </p:nvSpPr>
        <p:spPr>
          <a:xfrm>
            <a:off x="7181888" y="4045905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Roboto" panose="02000000000000000000" pitchFamily="2" charset="0"/>
                <a:ea typeface="Roboto" panose="02000000000000000000" pitchFamily="2" charset="0"/>
              </a:rPr>
              <a:t>Could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2E5415-7B94-5B00-571E-3AB3547CE0D2}"/>
              </a:ext>
            </a:extLst>
          </p:cNvPr>
          <p:cNvSpPr txBox="1"/>
          <p:nvPr/>
        </p:nvSpPr>
        <p:spPr>
          <a:xfrm>
            <a:off x="1178111" y="1924165"/>
            <a:ext cx="45368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Adequate charts into new canvas design (add off set variable)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Resize charts due to new canvas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Duplicate pie charts and drop down menu (one for each)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0986A-83C7-2EEB-0082-7601F24AFD99}"/>
              </a:ext>
            </a:extLst>
          </p:cNvPr>
          <p:cNvSpPr txBox="1"/>
          <p:nvPr/>
        </p:nvSpPr>
        <p:spPr>
          <a:xfrm>
            <a:off x="7387445" y="2041237"/>
            <a:ext cx="3918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Personalized colours to improve readability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5EB28-775E-953F-7C79-75CDCA16F9CA}"/>
              </a:ext>
            </a:extLst>
          </p:cNvPr>
          <p:cNvSpPr txBox="1"/>
          <p:nvPr/>
        </p:nvSpPr>
        <p:spPr>
          <a:xfrm>
            <a:off x="7181888" y="4610251"/>
            <a:ext cx="416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Roboto" panose="02000000000000000000" pitchFamily="2" charset="0"/>
                <a:ea typeface="Roboto" panose="02000000000000000000" pitchFamily="2" charset="0"/>
              </a:rPr>
              <a:t>Smooth transition in the pie chart visual when changing companies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6A3A75-E3BF-579D-0429-D79659BF98E6}"/>
              </a:ext>
            </a:extLst>
          </p:cNvPr>
          <p:cNvSpPr txBox="1"/>
          <p:nvPr/>
        </p:nvSpPr>
        <p:spPr>
          <a:xfrm>
            <a:off x="1042321" y="4623688"/>
            <a:ext cx="4324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Add functionality to compare more than 2 companies</a:t>
            </a:r>
          </a:p>
        </p:txBody>
      </p:sp>
    </p:spTree>
    <p:extLst>
      <p:ext uri="{BB962C8B-B14F-4D97-AF65-F5344CB8AC3E}">
        <p14:creationId xmlns:p14="http://schemas.microsoft.com/office/powerpoint/2010/main" val="266829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1178</Words>
  <Application>Microsoft Office PowerPoint</Application>
  <PresentationFormat>Widescreen</PresentationFormat>
  <Paragraphs>265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Roboto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Bucalon Serra</dc:creator>
  <cp:lastModifiedBy>Bruno Bucalon Serra</cp:lastModifiedBy>
  <cp:revision>49</cp:revision>
  <cp:lastPrinted>2025-06-23T14:10:45Z</cp:lastPrinted>
  <dcterms:created xsi:type="dcterms:W3CDTF">2025-06-03T23:30:20Z</dcterms:created>
  <dcterms:modified xsi:type="dcterms:W3CDTF">2025-06-23T16:52:49Z</dcterms:modified>
</cp:coreProperties>
</file>