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82" r:id="rId3"/>
    <p:sldId id="276" r:id="rId4"/>
    <p:sldId id="258" r:id="rId5"/>
    <p:sldId id="259" r:id="rId6"/>
    <p:sldId id="260" r:id="rId7"/>
    <p:sldId id="267" r:id="rId8"/>
    <p:sldId id="262" r:id="rId9"/>
    <p:sldId id="261" r:id="rId10"/>
    <p:sldId id="272" r:id="rId11"/>
    <p:sldId id="268" r:id="rId12"/>
    <p:sldId id="273" r:id="rId13"/>
    <p:sldId id="271" r:id="rId14"/>
    <p:sldId id="274" r:id="rId15"/>
    <p:sldId id="263" r:id="rId16"/>
    <p:sldId id="264" r:id="rId17"/>
    <p:sldId id="265" r:id="rId18"/>
    <p:sldId id="266" r:id="rId19"/>
    <p:sldId id="277" r:id="rId20"/>
    <p:sldId id="279" r:id="rId21"/>
    <p:sldId id="280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100"/>
    <a:srgbClr val="007C91"/>
    <a:srgbClr val="B2BEB5"/>
    <a:srgbClr val="F2F2F2"/>
    <a:srgbClr val="DCDCDC"/>
    <a:srgbClr val="DF1E37"/>
    <a:srgbClr val="E2E2E2"/>
    <a:srgbClr val="0752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283" autoAdjust="0"/>
  </p:normalViewPr>
  <p:slideViewPr>
    <p:cSldViewPr snapToGrid="0">
      <p:cViewPr varScale="1">
        <p:scale>
          <a:sx n="104" d="100"/>
          <a:sy n="104" d="100"/>
        </p:scale>
        <p:origin x="11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22C7C1-A6E8-BA29-DC5C-E5565C1AF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181D5-EDDB-4B6D-6856-3A2BB5D69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E72B4-C8EF-4A12-A461-F44FD7D04312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85E60-259F-43BB-8F51-FAB6349BB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933DE-EC0F-9821-5C69-8647C0BD4B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4D82D-8B2E-49C1-B65F-41A97F7206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210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9DA06-7354-43A9-BD68-58750EF7385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5E7F3-F47E-48AE-BEA3-4A25628CBD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9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0AEAD4-692F-782A-BB8E-7E18DB4DC966}"/>
              </a:ext>
            </a:extLst>
          </p:cNvPr>
          <p:cNvSpPr/>
          <p:nvPr userDrawn="1"/>
        </p:nvSpPr>
        <p:spPr>
          <a:xfrm>
            <a:off x="-1" y="0"/>
            <a:ext cx="2162176" cy="6858000"/>
          </a:xfrm>
          <a:prstGeom prst="rect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D5F3E-5460-B6E9-4952-E0411DDB5806}"/>
              </a:ext>
            </a:extLst>
          </p:cNvPr>
          <p:cNvSpPr/>
          <p:nvPr userDrawn="1"/>
        </p:nvSpPr>
        <p:spPr>
          <a:xfrm>
            <a:off x="0" y="1"/>
            <a:ext cx="12192000" cy="698090"/>
          </a:xfrm>
          <a:prstGeom prst="rect">
            <a:avLst/>
          </a:prstGeom>
          <a:solidFill>
            <a:schemeClr val="bg1">
              <a:lumMod val="8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8E73946A-E3CE-EFC5-F68F-DBF6C50D8A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t="22733" r="6739" b="30769"/>
          <a:stretch>
            <a:fillRect/>
          </a:stretch>
        </p:blipFill>
        <p:spPr bwMode="auto">
          <a:xfrm>
            <a:off x="392829" y="102483"/>
            <a:ext cx="1376516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4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AFD65-3322-C060-F530-703ACED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3843-1861-23B0-37FE-0FCAEE4D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41DC-26BB-B65C-FF1D-43D060DA7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AEB87-71B3-4B99-AD74-53172E823254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88A9-6C54-D776-0138-383740C5E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69A0-E37E-DFA3-8FBC-A64E58B86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072BB-2832-4524-9B7D-BB2B30F666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2FBBACC-6AE3-8AB0-9C07-884C154ED52A}"/>
              </a:ext>
            </a:extLst>
          </p:cNvPr>
          <p:cNvSpPr/>
          <p:nvPr/>
        </p:nvSpPr>
        <p:spPr>
          <a:xfrm>
            <a:off x="0" y="2407774"/>
            <a:ext cx="2167254" cy="496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87ABAA-2EFF-5DF0-34A2-89287154E920}"/>
              </a:ext>
            </a:extLst>
          </p:cNvPr>
          <p:cNvGrpSpPr/>
          <p:nvPr/>
        </p:nvGrpSpPr>
        <p:grpSpPr>
          <a:xfrm>
            <a:off x="69619" y="1902799"/>
            <a:ext cx="1976924" cy="304597"/>
            <a:chOff x="125035" y="1902799"/>
            <a:chExt cx="1976924" cy="304597"/>
          </a:xfrm>
        </p:grpSpPr>
        <p:pic>
          <p:nvPicPr>
            <p:cNvPr id="2" name="Graphic 1" descr="Internet with solid fill">
              <a:extLst>
                <a:ext uri="{FF2B5EF4-FFF2-40B4-BE49-F238E27FC236}">
                  <a16:creationId xmlns:a16="http://schemas.microsoft.com/office/drawing/2014/main" id="{6F14D1C2-C890-ADB9-A8E3-80C567B9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035" y="1902799"/>
              <a:ext cx="304597" cy="30459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57D941-DF6E-6D11-39D9-D23E7A3B6CC3}"/>
                </a:ext>
              </a:extLst>
            </p:cNvPr>
            <p:cNvSpPr txBox="1"/>
            <p:nvPr/>
          </p:nvSpPr>
          <p:spPr>
            <a:xfrm>
              <a:off x="487414" y="1922434"/>
              <a:ext cx="1614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Race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A42B18-14AD-254B-40A3-2E394C195A39}"/>
              </a:ext>
            </a:extLst>
          </p:cNvPr>
          <p:cNvGrpSpPr/>
          <p:nvPr/>
        </p:nvGrpSpPr>
        <p:grpSpPr>
          <a:xfrm>
            <a:off x="51147" y="2513180"/>
            <a:ext cx="2075825" cy="304597"/>
            <a:chOff x="106563" y="2459890"/>
            <a:chExt cx="2075825" cy="304597"/>
          </a:xfrm>
        </p:grpSpPr>
        <p:pic>
          <p:nvPicPr>
            <p:cNvPr id="5" name="Graphic 4" descr="Man and woman with solid fill">
              <a:extLst>
                <a:ext uri="{FF2B5EF4-FFF2-40B4-BE49-F238E27FC236}">
                  <a16:creationId xmlns:a16="http://schemas.microsoft.com/office/drawing/2014/main" id="{453A2603-4B61-BE09-E13B-0F8DA9FD3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63" y="2459890"/>
              <a:ext cx="304597" cy="3045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62FB6-BDAF-EC90-72B5-B1DB2586982A}"/>
                </a:ext>
              </a:extLst>
            </p:cNvPr>
            <p:cNvSpPr txBox="1"/>
            <p:nvPr/>
          </p:nvSpPr>
          <p:spPr>
            <a:xfrm>
              <a:off x="458839" y="2462026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075293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Gender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ABF91E-3611-FB35-7548-F9662C426D7A}"/>
              </a:ext>
            </a:extLst>
          </p:cNvPr>
          <p:cNvGrpSpPr/>
          <p:nvPr/>
        </p:nvGrpSpPr>
        <p:grpSpPr>
          <a:xfrm>
            <a:off x="72828" y="3123561"/>
            <a:ext cx="1956454" cy="304597"/>
            <a:chOff x="128244" y="2979395"/>
            <a:chExt cx="1956454" cy="304597"/>
          </a:xfrm>
        </p:grpSpPr>
        <p:pic>
          <p:nvPicPr>
            <p:cNvPr id="11" name="Graphic 10" descr="Office worker male with solid fill">
              <a:extLst>
                <a:ext uri="{FF2B5EF4-FFF2-40B4-BE49-F238E27FC236}">
                  <a16:creationId xmlns:a16="http://schemas.microsoft.com/office/drawing/2014/main" id="{6BB59EA2-B560-510F-8DD2-A6527CC1C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244" y="2979395"/>
              <a:ext cx="304597" cy="3045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DF58AC-CBD9-5D2F-0464-C56766FCBA74}"/>
                </a:ext>
              </a:extLst>
            </p:cNvPr>
            <p:cNvSpPr txBox="1"/>
            <p:nvPr/>
          </p:nvSpPr>
          <p:spPr>
            <a:xfrm>
              <a:off x="449314" y="2979396"/>
              <a:ext cx="1635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 Job: 2017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27E09D-9F48-2C36-1EF0-9B4CB7B6B6D2}"/>
              </a:ext>
            </a:extLst>
          </p:cNvPr>
          <p:cNvGrpSpPr/>
          <p:nvPr/>
        </p:nvGrpSpPr>
        <p:grpSpPr>
          <a:xfrm>
            <a:off x="72828" y="4311187"/>
            <a:ext cx="2127882" cy="276999"/>
            <a:chOff x="147819" y="3983051"/>
            <a:chExt cx="2127882" cy="276999"/>
          </a:xfrm>
        </p:grpSpPr>
        <p:pic>
          <p:nvPicPr>
            <p:cNvPr id="7" name="Graphic 6" descr="Artificial Intelligence with solid fill">
              <a:extLst>
                <a:ext uri="{FF2B5EF4-FFF2-40B4-BE49-F238E27FC236}">
                  <a16:creationId xmlns:a16="http://schemas.microsoft.com/office/drawing/2014/main" id="{E36BE94C-C243-4BED-1661-AD6FB4AAE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7819" y="3983051"/>
              <a:ext cx="271462" cy="2714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8A78D0-B6F2-EA0F-2C5D-9E87EFD5570E}"/>
                </a:ext>
              </a:extLst>
            </p:cNvPr>
            <p:cNvSpPr txBox="1"/>
            <p:nvPr/>
          </p:nvSpPr>
          <p:spPr>
            <a:xfrm>
              <a:off x="449314" y="3983051"/>
              <a:ext cx="182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AI Influence in Students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33680A-0EFF-EC1D-2E3A-8473C1FFE87E}"/>
              </a:ext>
            </a:extLst>
          </p:cNvPr>
          <p:cNvGrpSpPr/>
          <p:nvPr/>
        </p:nvGrpSpPr>
        <p:grpSpPr>
          <a:xfrm>
            <a:off x="86914" y="3733942"/>
            <a:ext cx="2077206" cy="281925"/>
            <a:chOff x="161380" y="3479408"/>
            <a:chExt cx="2077206" cy="281925"/>
          </a:xfrm>
        </p:grpSpPr>
        <p:pic>
          <p:nvPicPr>
            <p:cNvPr id="9" name="Graphic 8" descr="Flying Money with solid fill">
              <a:extLst>
                <a:ext uri="{FF2B5EF4-FFF2-40B4-BE49-F238E27FC236}">
                  <a16:creationId xmlns:a16="http://schemas.microsoft.com/office/drawing/2014/main" id="{781FC0EF-2ECB-F062-449C-AFBF68A8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1380" y="3479408"/>
              <a:ext cx="271462" cy="2714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8682C8-2C23-3894-C94C-3294A670AB10}"/>
                </a:ext>
              </a:extLst>
            </p:cNvPr>
            <p:cNvSpPr txBox="1"/>
            <p:nvPr/>
          </p:nvSpPr>
          <p:spPr>
            <a:xfrm>
              <a:off x="449314" y="3484334"/>
              <a:ext cx="1789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By: 1997-2017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857DF6-DAC6-06D3-9882-8A129D26C886}"/>
              </a:ext>
            </a:extLst>
          </p:cNvPr>
          <p:cNvSpPr txBox="1"/>
          <p:nvPr/>
        </p:nvSpPr>
        <p:spPr>
          <a:xfrm>
            <a:off x="369329" y="108081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E2E2E2"/>
                </a:solidFill>
                <a:latin typeface="Source Sans Pro" panose="020B0503030403020204" pitchFamily="34" charset="0"/>
                <a:ea typeface="Roboto" panose="02000000000000000000" pitchFamily="2" charset="0"/>
              </a:rPr>
              <a:t>ANALYTICS</a:t>
            </a:r>
            <a:endParaRPr lang="pt-BR" b="1" dirty="0">
              <a:solidFill>
                <a:srgbClr val="E2E2E2"/>
              </a:solidFill>
              <a:latin typeface="Source Sans Pro" panose="020B0503030403020204" pitchFamily="34" charset="0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ABAF1-8ED0-88B4-8CB7-E6036BABB6AA}"/>
              </a:ext>
            </a:extLst>
          </p:cNvPr>
          <p:cNvSpPr txBox="1"/>
          <p:nvPr/>
        </p:nvSpPr>
        <p:spPr>
          <a:xfrm>
            <a:off x="3413251" y="92692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Welcome back,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  <a:endParaRPr lang="pt-BR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BD69CB-D1D0-8F4D-CE4A-51F4C05AE27C}"/>
              </a:ext>
            </a:extLst>
          </p:cNvPr>
          <p:cNvGrpSpPr>
            <a:grpSpLocks noChangeAspect="1"/>
          </p:cNvGrpSpPr>
          <p:nvPr/>
        </p:nvGrpSpPr>
        <p:grpSpPr>
          <a:xfrm>
            <a:off x="2595324" y="732869"/>
            <a:ext cx="694767" cy="695882"/>
            <a:chOff x="2825624" y="798218"/>
            <a:chExt cx="2666373" cy="26706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3C832F-FED8-B010-49CC-D5DC64B5DD18}"/>
                </a:ext>
              </a:extLst>
            </p:cNvPr>
            <p:cNvSpPr/>
            <p:nvPr/>
          </p:nvSpPr>
          <p:spPr>
            <a:xfrm>
              <a:off x="2825624" y="802499"/>
              <a:ext cx="2666373" cy="2666373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3" name="Graphic 32" descr="User with solid fill">
              <a:extLst>
                <a:ext uri="{FF2B5EF4-FFF2-40B4-BE49-F238E27FC236}">
                  <a16:creationId xmlns:a16="http://schemas.microsoft.com/office/drawing/2014/main" id="{3E16317F-CD1C-0F01-7422-B54AA8C24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01931" y="798218"/>
              <a:ext cx="2513758" cy="2513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88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5AA5-CB4E-B8BE-5A68-4341B3B7D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6E8A70F-18F7-7E41-5B47-F936A140C395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30B1128-E06A-59A0-565D-554A1343F5DA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E374D57-B886-D577-0EB6-8317060A19B3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62ACB4C3-5703-E06B-EAB1-279341C8BDA3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244E8-C342-F407-7408-1A65446E0460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C3C0F-6E19-911B-3896-1D68977DBBA1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6A405-19C6-5342-D237-A2821080F0E0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DDF39-DF0E-5863-0975-BA2BD2DA6709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EC257B-70FF-BF6C-25C9-9A7691578F0D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E96107-3064-0949-D1A1-553C0F9846D6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C21C0-4D37-6E62-DFEC-87552D47471C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4CFF2E-C543-3AEC-B18F-139444B62330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4BAA1300-DDB1-E5B0-B5E5-0180FB51C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09A4D7D7-0CF9-4A35-7652-17BBC4EE5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048F9A98-5E32-C5CF-5E70-6DC7B7C50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BAE75AB4-12B6-DB22-5145-09A84883DE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BAF66F-2631-1E5E-A230-FC48CC09B79D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8E5DCA-68A5-2A60-E5B7-9FFE822488E8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120B74-3D9F-00EC-D4B7-93E91AE92102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210124-9A4C-E8EA-3CEE-3436035E0E0D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EE02D5-0E59-4750-3F40-0D137B68B42D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3E4487-CFB7-A644-20EC-EF67F05C10E9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BA98D-D53B-2015-3461-9A791BB2ACA1}"/>
              </a:ext>
            </a:extLst>
          </p:cNvPr>
          <p:cNvSpPr txBox="1"/>
          <p:nvPr/>
        </p:nvSpPr>
        <p:spPr>
          <a:xfrm>
            <a:off x="284629" y="1119773"/>
            <a:ext cx="39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Clear visual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Easy interaction infraestructure and good readability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styling 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CD5B-63E9-4EAB-72A0-F52488042FDC}"/>
              </a:ext>
            </a:extLst>
          </p:cNvPr>
          <p:cNvSpPr txBox="1"/>
          <p:nvPr/>
        </p:nvSpPr>
        <p:spPr>
          <a:xfrm>
            <a:off x="8383489" y="1119773"/>
            <a:ext cx="371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Static layout and limited responses (hard coded margins using x and y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Binary gender limitation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49EA3-8FDF-F740-AC03-0780BB7010CB}"/>
              </a:ext>
            </a:extLst>
          </p:cNvPr>
          <p:cNvSpPr txBox="1"/>
          <p:nvPr/>
        </p:nvSpPr>
        <p:spPr>
          <a:xfrm>
            <a:off x="284629" y="3741350"/>
            <a:ext cx="39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Limited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Exclusion risks due gender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Framework limitation since using p5.js (face constraints in enterprise level web applications)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E4C7F-85B6-1527-9EA5-49C46E36A19C}"/>
              </a:ext>
            </a:extLst>
          </p:cNvPr>
          <p:cNvSpPr txBox="1"/>
          <p:nvPr/>
        </p:nvSpPr>
        <p:spPr>
          <a:xfrm>
            <a:off x="8440170" y="3707243"/>
            <a:ext cx="365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Implement hover based legends and tooltips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Personalize color palette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Customize stacked columns to improve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7894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9A82B-57AC-1CA3-6D77-3CFB6D66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7D6A6-617D-C985-5C38-46739F7A5C4F}"/>
              </a:ext>
            </a:extLst>
          </p:cNvPr>
          <p:cNvSpPr txBox="1"/>
          <p:nvPr/>
        </p:nvSpPr>
        <p:spPr>
          <a:xfrm>
            <a:off x="204123" y="97281"/>
            <a:ext cx="51622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MOSCOW METHOD</a:t>
            </a:r>
          </a:p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PAY GAP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9309BC-B9CB-0BF5-CE5C-2B84C8541C13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1AF3B-FC19-8AA5-0C74-9B02A20E17CB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9BF359-6BDF-0FBF-B651-7402A1C0C314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BA5D024-EEE9-3174-E123-3F1D9F89B34F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A077BF7-9A73-8235-52B2-A59CD3FB60BE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EBF661-F820-C4DA-E20F-DF18D6EDEB45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B0D8C9-7F24-0489-A154-2CFF6674AC0B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A0C4DA-0F41-2436-1702-599EB099242F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DC6CFE2E-6E8E-6B5E-E147-DCEAC4F79B6A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4AF3A5E-058D-A0AE-FE2C-3656268E9C4C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57E3CD-6402-8681-72D4-E2E96C85BF8F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D3FB0EF-345B-304D-071A-ADC1155FE264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56EE6B61-415C-47F9-81C5-7600551B5769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BD9AD5B-7F2C-D49E-07ED-D0E4C2279E64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D0DF6F27-7A7A-06AF-D867-21862E9AFBB4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E7F71E1D-70BB-3760-A816-BFAA98CA2DB2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8CD5381-93F1-6E6D-CC0D-72BAEFF5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8D648D30-F17F-D860-E880-18A7FC5D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26951DDC-E93A-E088-C92B-4287870AA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882BA0E6-C6E3-1245-51C1-3C7868CDC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D7AEDD-9855-3267-10AC-2F41AAEB8D31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C7995E-88F9-8B3F-7EA7-3BD209B2F410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B1A9F1-F640-6AAB-D35A-006D75B0C542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92E452-0BED-CDD9-DE9C-6273ED7739F8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0B4430-C50F-610C-9092-5E1207633CE1}"/>
              </a:ext>
            </a:extLst>
          </p:cNvPr>
          <p:cNvSpPr txBox="1"/>
          <p:nvPr/>
        </p:nvSpPr>
        <p:spPr>
          <a:xfrm>
            <a:off x="1178111" y="1924165"/>
            <a:ext cx="396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Adequate charts into new canvas design (add off set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stacked bars for each gender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extra y axis with percentage from 0% to 100% (for stacked bars)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3D9A9-B2A6-12A8-8B50-2091615609EE}"/>
              </a:ext>
            </a:extLst>
          </p:cNvPr>
          <p:cNvSpPr txBox="1"/>
          <p:nvPr/>
        </p:nvSpPr>
        <p:spPr>
          <a:xfrm>
            <a:off x="7387446" y="2041237"/>
            <a:ext cx="448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Hover in each bar with legend and percentage represented by that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7AABB9-1CDB-EBA0-D712-ABCC4F557F45}"/>
              </a:ext>
            </a:extLst>
          </p:cNvPr>
          <p:cNvSpPr txBox="1"/>
          <p:nvPr/>
        </p:nvSpPr>
        <p:spPr>
          <a:xfrm>
            <a:off x="7181888" y="4610251"/>
            <a:ext cx="416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chart bars gradually rise year by year when the user enters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Add slider to choose date</a:t>
            </a: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A10722-1A65-768A-D3CB-1945BE4CF69F}"/>
              </a:ext>
            </a:extLst>
          </p:cNvPr>
          <p:cNvSpPr txBox="1"/>
          <p:nvPr/>
        </p:nvSpPr>
        <p:spPr>
          <a:xfrm>
            <a:off x="1042321" y="4623688"/>
            <a:ext cx="4324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for more than 2 genres for inclusion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start and end year plus start and end month for deeper analysis, but requires month granularity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6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2BD58-0AD9-2FFA-A03B-076BFAA93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65CC265E-E93A-95F2-1CFC-D54B6DEF1230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A45C036-6360-868E-49D4-6545B2564846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003EC36-EB57-59EC-79E7-F021FAC0CD95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81E75BD-AD7A-EBB0-B87A-911C6A952306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43FDD-036F-1F1D-7A78-AC632B9F54DC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A0388-9839-0404-3F0D-6A5E1FCFF6A3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2B89E-1D05-38F7-2ED0-91F35BA295AD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1A970-04CA-144D-97C8-C92A0D95C9EC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9849AD-1DC2-C33B-3825-69F599057A40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41C9A4-6A70-5CE2-3894-C2DE3EEEC128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6D4586-83B1-D54A-911B-82D8400978F5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84254-A431-5360-E4E2-8131DBEA080E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0A1FDF3D-8E08-9D42-5BF5-9165C9599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E8F0C7F3-4487-BF2B-CCB5-75ED799ED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D1F4C65B-691F-F3B4-B35D-16FC43F6D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73E3FAE3-A26C-2038-1BDB-3F7618647C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E1E410-B43B-D352-9FA7-BD4D778F38AE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8DD32F-8C64-7AC2-219C-8F8B00C05D2F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1568E9-331F-D7F8-A5C1-6C6BECCC0A3D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2CEB53-5864-AE7A-37F1-67654570B669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177F1-03DD-9E52-002D-70AEED1A1BCD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5FB985-D2EF-E314-AA3D-90042DC92262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BBF86-1E0A-8923-2A89-C22225BCBD02}"/>
              </a:ext>
            </a:extLst>
          </p:cNvPr>
          <p:cNvSpPr txBox="1"/>
          <p:nvPr/>
        </p:nvSpPr>
        <p:spPr>
          <a:xfrm>
            <a:off x="284629" y="1119773"/>
            <a:ext cx="39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Combine time series analysis with stacked bars to improve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Adaptable 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40717-D5F4-6EFA-0C08-96F99AF45CD5}"/>
              </a:ext>
            </a:extLst>
          </p:cNvPr>
          <p:cNvSpPr txBox="1"/>
          <p:nvPr/>
        </p:nvSpPr>
        <p:spPr>
          <a:xfrm>
            <a:off x="8383489" y="1119773"/>
            <a:ext cx="371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Lack of tooltip and zoom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Some hardcoded values for x and y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 legend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AAF38F-3318-F090-F279-69741800B3A4}"/>
              </a:ext>
            </a:extLst>
          </p:cNvPr>
          <p:cNvSpPr txBox="1"/>
          <p:nvPr/>
        </p:nvSpPr>
        <p:spPr>
          <a:xfrm>
            <a:off x="284629" y="3741350"/>
            <a:ext cx="353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Lack of check if data comes early (if automatically ingested)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BB8E4-C560-A86F-0669-AFA12D9A7428}"/>
              </a:ext>
            </a:extLst>
          </p:cNvPr>
          <p:cNvSpPr txBox="1"/>
          <p:nvPr/>
        </p:nvSpPr>
        <p:spPr>
          <a:xfrm>
            <a:off x="8440170" y="3707243"/>
            <a:ext cx="365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interactive legend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hover with numeric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a slider to select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8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0FE2C-B479-C6B2-0A73-0C6A0296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61CA3-A00B-5D21-1A9E-FF7052F2DF7E}"/>
              </a:ext>
            </a:extLst>
          </p:cNvPr>
          <p:cNvSpPr txBox="1"/>
          <p:nvPr/>
        </p:nvSpPr>
        <p:spPr>
          <a:xfrm>
            <a:off x="204123" y="97281"/>
            <a:ext cx="51622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MOSCOW METHOD</a:t>
            </a:r>
          </a:p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AI USAGE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4EA4F2-A419-3A56-E296-CBC5BF8FC637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DED81-181A-1DBD-9814-5D06724D89B2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2367E7-3E6F-1FCD-AF2C-40093AB7A863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B483E88-60D9-DE7C-FC1F-53325707232E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EF50881-33D5-59D4-7F58-6F491B7CA8A7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8BC818-3A63-8FE5-6525-E009A30A1D96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9BC606-C00A-CB66-0666-7AE8344AD291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B5D2EF-022A-1835-F211-C2F6D7C244FD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78803F19-4A6A-E951-CEF2-883DB92A9A88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CC90AAA-3E7D-0C76-A593-D174E42CCDB4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11506B-0A2F-DF61-5F04-5DB7DB52D506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CC3E6C36-4C6A-E899-BD5A-8BE5CA371DB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58AF9689-09F2-5EE4-357C-DC03B6D8A86E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CAE478-F04C-81F4-6796-79A8CB9C6B0E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7F6F3171-FD51-0291-15CE-0BF092356641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F401ED2-B6CD-4D6A-DC33-CB89A4106E9D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DF28444-F078-9E0A-12B4-4F7580851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AA5CE306-91CE-2CDB-F10E-DE8E2571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CD707526-431D-12F9-69E8-2836E2CCC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7EBF79D1-0C56-3446-D5D7-C1B3EC4DA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814A38E-BBE3-CC3B-8544-97D630122D17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F44F00-2FA5-A323-DA3E-2077D0336EB2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E724D6-15A8-2E12-0DC1-60A482650BB0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1513D-7687-42BB-6CC7-99016664488D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EA275-C2A1-9EF7-ABE5-71CC6597A3CF}"/>
              </a:ext>
            </a:extLst>
          </p:cNvPr>
          <p:cNvSpPr txBox="1"/>
          <p:nvPr/>
        </p:nvSpPr>
        <p:spPr>
          <a:xfrm>
            <a:off x="1178111" y="1924165"/>
            <a:ext cx="44445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 data from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pie chart with frequency of “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often do you double-check AI-generated information for accuracy?”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button to select gender (male or female)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2C4CA7-3F55-375C-2235-8823675A98CD}"/>
              </a:ext>
            </a:extLst>
          </p:cNvPr>
          <p:cNvSpPr txBox="1"/>
          <p:nvPr/>
        </p:nvSpPr>
        <p:spPr>
          <a:xfrm>
            <a:off x="7387446" y="2041237"/>
            <a:ext cx="448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Personalized colours to improve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0C72E3-B09A-7FDB-C16E-83548D07A165}"/>
              </a:ext>
            </a:extLst>
          </p:cNvPr>
          <p:cNvSpPr txBox="1"/>
          <p:nvPr/>
        </p:nvSpPr>
        <p:spPr>
          <a:xfrm>
            <a:off x="7181888" y="4610251"/>
            <a:ext cx="416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Smooth transition in the pie chart visual when changing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8028C-220C-F387-819B-590C23491B2D}"/>
              </a:ext>
            </a:extLst>
          </p:cNvPr>
          <p:cNvSpPr txBox="1"/>
          <p:nvPr/>
        </p:nvSpPr>
        <p:spPr>
          <a:xfrm>
            <a:off x="1042321" y="4623688"/>
            <a:ext cx="4324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functionality to compare both genders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6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7E8A-11DF-40C8-14C0-519595D14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BC109D3-1411-D9BE-939C-D46952EB8416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EEBD509-DD3F-1C35-1CBA-0A89B5A3AEA5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13A4AA4-140E-9E83-57C7-188B1A15A807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AFD3BB6-5E33-2368-283C-973CF3FC87D2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06CE2-3608-0D75-06F9-04F6EAB86C0B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76C56-DD92-3840-7317-CB15AA7AD686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25763B-6FEB-4C63-EE0F-1F3871FFCAAA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64716-F255-8976-55CF-CF1FC510F1C5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7C116-6788-C630-01A8-36DE47740CBC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501E0A-ABED-46BC-9DD6-F34D84FF7A27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0D3C0-5EF6-B356-937B-DE04D0FBDF82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B558E3-6432-78AA-EDE5-618EFE291D92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DC8E794D-53E0-DF37-7AA2-DF1EF21C6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67566539-41C4-8C17-EC7D-68FEA2BBA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4B60D194-C059-09A7-517B-F03E152B5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B6E69366-945B-854C-24D3-7EDF81C55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A4175D-4F66-FC5D-C6BE-0ECF5107A585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17F5CB-F2C7-0C89-3EC4-9D0532D1278C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F066238-B2E3-853E-67FC-4A7B2F4D7068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EF1F-2525-EB94-57F8-25B4A43EAC7C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6EE1F-B340-9EFC-BCD9-CBD944FEF1F5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2BD749-5FB2-7AAE-B337-5443E4D54A44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34B6D-0271-0FF6-D8C7-028BC5EFA123}"/>
              </a:ext>
            </a:extLst>
          </p:cNvPr>
          <p:cNvSpPr txBox="1"/>
          <p:nvPr/>
        </p:nvSpPr>
        <p:spPr>
          <a:xfrm>
            <a:off x="284629" y="1119773"/>
            <a:ext cx="39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and easy readability since the number of quantitative values is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AC050-A18B-4ACA-045C-3F7E40024514}"/>
              </a:ext>
            </a:extLst>
          </p:cNvPr>
          <p:cNvSpPr txBox="1"/>
          <p:nvPr/>
        </p:nvSpPr>
        <p:spPr>
          <a:xfrm>
            <a:off x="8383489" y="1119773"/>
            <a:ext cx="361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Could have less than 30 observations, so, statistically speaking, can’t inference using the central limit theorem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Not much observations to deep analytics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1D9A1-EAAE-1F31-2D7E-AA66E31953FE}"/>
              </a:ext>
            </a:extLst>
          </p:cNvPr>
          <p:cNvSpPr txBox="1"/>
          <p:nvPr/>
        </p:nvSpPr>
        <p:spPr>
          <a:xfrm>
            <a:off x="8383488" y="3706395"/>
            <a:ext cx="361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Smooth transition in the pie chart visual when changing gender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34D77B-9FF0-83F6-77F4-C297DBC79033}"/>
              </a:ext>
            </a:extLst>
          </p:cNvPr>
          <p:cNvSpPr txBox="1"/>
          <p:nvPr/>
        </p:nvSpPr>
        <p:spPr>
          <a:xfrm>
            <a:off x="538870" y="3970820"/>
            <a:ext cx="3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Population couldn’t answer the survey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Population could provide fake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726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8E4E-1103-E8A3-C7F8-AB4BF3AD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C26D8-FC78-44B7-878A-30F06CE8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3"/>
            <a:ext cx="12192000" cy="67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6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D2A62-508E-27F2-491C-9B0EBC0E0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9A787-B6F5-961E-FDA0-11604EC3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0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465CB-A7E0-B1D6-CC92-959062B40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C02062-0AA9-6AED-F992-59D3FB9C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94D2-0508-E2E4-F99A-D8B8FF6B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56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C23D5-99AB-9531-DE8F-722B3AA7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12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BBF2-8888-EAEE-A3B0-E1B7B0ECA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06CCD-6716-D8DF-D16C-446CAEA6EA08}"/>
              </a:ext>
            </a:extLst>
          </p:cNvPr>
          <p:cNvSpPr/>
          <p:nvPr/>
        </p:nvSpPr>
        <p:spPr>
          <a:xfrm>
            <a:off x="2686125" y="1501460"/>
            <a:ext cx="8912027" cy="49872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E4B723-D5DA-CDB2-94AD-F6BADC544C0B}"/>
              </a:ext>
            </a:extLst>
          </p:cNvPr>
          <p:cNvSpPr/>
          <p:nvPr/>
        </p:nvSpPr>
        <p:spPr>
          <a:xfrm>
            <a:off x="0" y="2407774"/>
            <a:ext cx="2167254" cy="496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C5FC52-ABAD-C8FA-B3DA-F1DA8B9A09B2}"/>
              </a:ext>
            </a:extLst>
          </p:cNvPr>
          <p:cNvGrpSpPr/>
          <p:nvPr/>
        </p:nvGrpSpPr>
        <p:grpSpPr>
          <a:xfrm>
            <a:off x="69619" y="1902799"/>
            <a:ext cx="1976924" cy="304597"/>
            <a:chOff x="125035" y="1902799"/>
            <a:chExt cx="1976924" cy="304597"/>
          </a:xfrm>
        </p:grpSpPr>
        <p:pic>
          <p:nvPicPr>
            <p:cNvPr id="2" name="Graphic 1" descr="Internet with solid fill">
              <a:extLst>
                <a:ext uri="{FF2B5EF4-FFF2-40B4-BE49-F238E27FC236}">
                  <a16:creationId xmlns:a16="http://schemas.microsoft.com/office/drawing/2014/main" id="{DC3CEC4F-33A2-9A53-23C7-7D005F67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035" y="1902799"/>
              <a:ext cx="304597" cy="30459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004FB4-FA8C-43BE-D441-49A1926217A1}"/>
                </a:ext>
              </a:extLst>
            </p:cNvPr>
            <p:cNvSpPr txBox="1"/>
            <p:nvPr/>
          </p:nvSpPr>
          <p:spPr>
            <a:xfrm>
              <a:off x="487414" y="1922434"/>
              <a:ext cx="1614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Race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215D5B-41DE-B044-D2A9-86EC044ED006}"/>
              </a:ext>
            </a:extLst>
          </p:cNvPr>
          <p:cNvGrpSpPr/>
          <p:nvPr/>
        </p:nvGrpSpPr>
        <p:grpSpPr>
          <a:xfrm>
            <a:off x="51147" y="2513180"/>
            <a:ext cx="2075825" cy="304597"/>
            <a:chOff x="106563" y="2459890"/>
            <a:chExt cx="2075825" cy="304597"/>
          </a:xfrm>
        </p:grpSpPr>
        <p:pic>
          <p:nvPicPr>
            <p:cNvPr id="5" name="Graphic 4" descr="Man and woman with solid fill">
              <a:extLst>
                <a:ext uri="{FF2B5EF4-FFF2-40B4-BE49-F238E27FC236}">
                  <a16:creationId xmlns:a16="http://schemas.microsoft.com/office/drawing/2014/main" id="{E4CA11B4-B961-5282-9FC9-958CC82D4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63" y="2459890"/>
              <a:ext cx="304597" cy="3045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ABF468-A2DF-5E64-12C2-1F9F68826261}"/>
                </a:ext>
              </a:extLst>
            </p:cNvPr>
            <p:cNvSpPr txBox="1"/>
            <p:nvPr/>
          </p:nvSpPr>
          <p:spPr>
            <a:xfrm>
              <a:off x="458839" y="2462026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075293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Gender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EE5D7D-236C-CD2D-C9DC-31FCDF1A0637}"/>
              </a:ext>
            </a:extLst>
          </p:cNvPr>
          <p:cNvGrpSpPr/>
          <p:nvPr/>
        </p:nvGrpSpPr>
        <p:grpSpPr>
          <a:xfrm>
            <a:off x="72828" y="3123561"/>
            <a:ext cx="1956454" cy="304597"/>
            <a:chOff x="128244" y="2979395"/>
            <a:chExt cx="1956454" cy="304597"/>
          </a:xfrm>
        </p:grpSpPr>
        <p:pic>
          <p:nvPicPr>
            <p:cNvPr id="11" name="Graphic 10" descr="Office worker male with solid fill">
              <a:extLst>
                <a:ext uri="{FF2B5EF4-FFF2-40B4-BE49-F238E27FC236}">
                  <a16:creationId xmlns:a16="http://schemas.microsoft.com/office/drawing/2014/main" id="{9B78A062-B93B-793E-57BB-FAA0EC844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244" y="2979395"/>
              <a:ext cx="304597" cy="3045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18F58B-62A5-04C6-8D81-17BDC230F483}"/>
                </a:ext>
              </a:extLst>
            </p:cNvPr>
            <p:cNvSpPr txBox="1"/>
            <p:nvPr/>
          </p:nvSpPr>
          <p:spPr>
            <a:xfrm>
              <a:off x="449314" y="2979396"/>
              <a:ext cx="1635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 Job: 2017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9CB23-D268-D64F-1309-D850397D8638}"/>
              </a:ext>
            </a:extLst>
          </p:cNvPr>
          <p:cNvGrpSpPr/>
          <p:nvPr/>
        </p:nvGrpSpPr>
        <p:grpSpPr>
          <a:xfrm>
            <a:off x="72828" y="4311187"/>
            <a:ext cx="2127882" cy="276999"/>
            <a:chOff x="147819" y="3983051"/>
            <a:chExt cx="2127882" cy="276999"/>
          </a:xfrm>
        </p:grpSpPr>
        <p:pic>
          <p:nvPicPr>
            <p:cNvPr id="7" name="Graphic 6" descr="Artificial Intelligence with solid fill">
              <a:extLst>
                <a:ext uri="{FF2B5EF4-FFF2-40B4-BE49-F238E27FC236}">
                  <a16:creationId xmlns:a16="http://schemas.microsoft.com/office/drawing/2014/main" id="{18BB92AB-8316-B7FA-02F1-F72883F0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7819" y="3983051"/>
              <a:ext cx="271462" cy="2714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51D13B-E49A-FDBE-3F0A-6B3991F57303}"/>
                </a:ext>
              </a:extLst>
            </p:cNvPr>
            <p:cNvSpPr txBox="1"/>
            <p:nvPr/>
          </p:nvSpPr>
          <p:spPr>
            <a:xfrm>
              <a:off x="449314" y="3983051"/>
              <a:ext cx="182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AI Influence in Students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DC686D-EEB5-7607-DBD6-650C31D40B6A}"/>
              </a:ext>
            </a:extLst>
          </p:cNvPr>
          <p:cNvGrpSpPr/>
          <p:nvPr/>
        </p:nvGrpSpPr>
        <p:grpSpPr>
          <a:xfrm>
            <a:off x="86914" y="3733942"/>
            <a:ext cx="2077206" cy="281925"/>
            <a:chOff x="161380" y="3479408"/>
            <a:chExt cx="2077206" cy="281925"/>
          </a:xfrm>
        </p:grpSpPr>
        <p:pic>
          <p:nvPicPr>
            <p:cNvPr id="9" name="Graphic 8" descr="Flying Money with solid fill">
              <a:extLst>
                <a:ext uri="{FF2B5EF4-FFF2-40B4-BE49-F238E27FC236}">
                  <a16:creationId xmlns:a16="http://schemas.microsoft.com/office/drawing/2014/main" id="{96F550C4-E043-AD8F-A4FD-EDC041A53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1380" y="3479408"/>
              <a:ext cx="271462" cy="2714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E5A69A-3F6D-0014-145D-F82608C1DCC7}"/>
                </a:ext>
              </a:extLst>
            </p:cNvPr>
            <p:cNvSpPr txBox="1"/>
            <p:nvPr/>
          </p:nvSpPr>
          <p:spPr>
            <a:xfrm>
              <a:off x="449314" y="3484334"/>
              <a:ext cx="1789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By: 1997-2017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424BDB-A06E-F999-4B9B-0B9C01A57D59}"/>
              </a:ext>
            </a:extLst>
          </p:cNvPr>
          <p:cNvSpPr txBox="1"/>
          <p:nvPr/>
        </p:nvSpPr>
        <p:spPr>
          <a:xfrm>
            <a:off x="369329" y="108081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E2E2E2"/>
                </a:solidFill>
                <a:latin typeface="Source Sans Pro" panose="020B0503030403020204" pitchFamily="34" charset="0"/>
                <a:ea typeface="Roboto" panose="02000000000000000000" pitchFamily="2" charset="0"/>
              </a:rPr>
              <a:t>ANALYTICS</a:t>
            </a:r>
            <a:endParaRPr lang="pt-BR" b="1" dirty="0">
              <a:solidFill>
                <a:srgbClr val="E2E2E2"/>
              </a:solidFill>
              <a:latin typeface="Source Sans Pro" panose="020B0503030403020204" pitchFamily="34" charset="0"/>
              <a:ea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E1ADA0-577E-6849-D5EF-46579DCFCE5F}"/>
              </a:ext>
            </a:extLst>
          </p:cNvPr>
          <p:cNvGrpSpPr>
            <a:grpSpLocks noChangeAspect="1"/>
          </p:cNvGrpSpPr>
          <p:nvPr/>
        </p:nvGrpSpPr>
        <p:grpSpPr>
          <a:xfrm>
            <a:off x="2825625" y="802500"/>
            <a:ext cx="540000" cy="540000"/>
            <a:chOff x="2825625" y="802500"/>
            <a:chExt cx="540000" cy="54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96DB39-2948-6A7E-AA66-896557C9EDB9}"/>
                </a:ext>
              </a:extLst>
            </p:cNvPr>
            <p:cNvSpPr/>
            <p:nvPr/>
          </p:nvSpPr>
          <p:spPr>
            <a:xfrm>
              <a:off x="2825625" y="802500"/>
              <a:ext cx="540000" cy="540000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Graphic 30" descr="School boy with solid fill">
              <a:extLst>
                <a:ext uri="{FF2B5EF4-FFF2-40B4-BE49-F238E27FC236}">
                  <a16:creationId xmlns:a16="http://schemas.microsoft.com/office/drawing/2014/main" id="{BEEA4590-FA74-7DA6-4C41-59131240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73251" y="852241"/>
              <a:ext cx="441450" cy="44145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72DA6D-A074-4639-487C-6A5E33C9034E}"/>
              </a:ext>
            </a:extLst>
          </p:cNvPr>
          <p:cNvSpPr txBox="1"/>
          <p:nvPr/>
        </p:nvSpPr>
        <p:spPr>
          <a:xfrm>
            <a:off x="3413251" y="92692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Welcome back,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  <a:endParaRPr lang="pt-BR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1CC90-7A0D-F990-17F7-45013920C489}"/>
              </a:ext>
            </a:extLst>
          </p:cNvPr>
          <p:cNvSpPr txBox="1"/>
          <p:nvPr/>
        </p:nvSpPr>
        <p:spPr>
          <a:xfrm rot="19731122">
            <a:off x="4163410" y="2889128"/>
            <a:ext cx="59574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i="1" dirty="0">
                <a:latin typeface="Roboto" panose="02000000000000000000" pitchFamily="2" charset="0"/>
                <a:ea typeface="Roboto" panose="02000000000000000000" pitchFamily="2" charset="0"/>
              </a:rPr>
              <a:t>CHARTS TO BE ADDED HERE!</a:t>
            </a:r>
          </a:p>
        </p:txBody>
      </p:sp>
    </p:spTree>
    <p:extLst>
      <p:ext uri="{BB962C8B-B14F-4D97-AF65-F5344CB8AC3E}">
        <p14:creationId xmlns:p14="http://schemas.microsoft.com/office/powerpoint/2010/main" val="250574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65CA-BA18-49A0-DD66-14AA4D28E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04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F18D-4831-0776-7F62-A0E81EEDD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80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BB257-EFBA-49DF-ECD7-2D71E8863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8BFE13-E722-9E14-B2F2-16075D2E9D7E}"/>
              </a:ext>
            </a:extLst>
          </p:cNvPr>
          <p:cNvSpPr/>
          <p:nvPr/>
        </p:nvSpPr>
        <p:spPr>
          <a:xfrm>
            <a:off x="2686125" y="1501460"/>
            <a:ext cx="8912027" cy="49872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F1DBE3-32B0-3A5A-8ED7-25DEADEC92DC}"/>
              </a:ext>
            </a:extLst>
          </p:cNvPr>
          <p:cNvSpPr/>
          <p:nvPr/>
        </p:nvSpPr>
        <p:spPr>
          <a:xfrm>
            <a:off x="0" y="2407774"/>
            <a:ext cx="2167254" cy="496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99D12F-5FF3-0C49-A109-0DDA8A691961}"/>
              </a:ext>
            </a:extLst>
          </p:cNvPr>
          <p:cNvGrpSpPr/>
          <p:nvPr/>
        </p:nvGrpSpPr>
        <p:grpSpPr>
          <a:xfrm>
            <a:off x="69619" y="1902799"/>
            <a:ext cx="1976924" cy="304597"/>
            <a:chOff x="125035" y="1902799"/>
            <a:chExt cx="1976924" cy="304597"/>
          </a:xfrm>
        </p:grpSpPr>
        <p:pic>
          <p:nvPicPr>
            <p:cNvPr id="2" name="Graphic 1" descr="Internet with solid fill">
              <a:extLst>
                <a:ext uri="{FF2B5EF4-FFF2-40B4-BE49-F238E27FC236}">
                  <a16:creationId xmlns:a16="http://schemas.microsoft.com/office/drawing/2014/main" id="{6BD87F8D-0B5A-A046-0EC3-09107227B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035" y="1902799"/>
              <a:ext cx="304597" cy="30459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88EBC5-3615-5B62-E012-E05725F61404}"/>
                </a:ext>
              </a:extLst>
            </p:cNvPr>
            <p:cNvSpPr txBox="1"/>
            <p:nvPr/>
          </p:nvSpPr>
          <p:spPr>
            <a:xfrm>
              <a:off x="487414" y="1922434"/>
              <a:ext cx="1614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Race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A9F1E5-4FA5-F047-D17B-4C9BBF97780E}"/>
              </a:ext>
            </a:extLst>
          </p:cNvPr>
          <p:cNvGrpSpPr/>
          <p:nvPr/>
        </p:nvGrpSpPr>
        <p:grpSpPr>
          <a:xfrm>
            <a:off x="51147" y="2513180"/>
            <a:ext cx="2075825" cy="304597"/>
            <a:chOff x="106563" y="2459890"/>
            <a:chExt cx="2075825" cy="304597"/>
          </a:xfrm>
        </p:grpSpPr>
        <p:pic>
          <p:nvPicPr>
            <p:cNvPr id="5" name="Graphic 4" descr="Man and woman with solid fill">
              <a:extLst>
                <a:ext uri="{FF2B5EF4-FFF2-40B4-BE49-F238E27FC236}">
                  <a16:creationId xmlns:a16="http://schemas.microsoft.com/office/drawing/2014/main" id="{F5C29790-BA31-1BF8-2C93-D69A1601B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63" y="2459890"/>
              <a:ext cx="304597" cy="3045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8784EC-8D94-E033-3C36-11E92CACC7F8}"/>
                </a:ext>
              </a:extLst>
            </p:cNvPr>
            <p:cNvSpPr txBox="1"/>
            <p:nvPr/>
          </p:nvSpPr>
          <p:spPr>
            <a:xfrm>
              <a:off x="458839" y="2462026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075293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Gender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33B877-3861-7A33-E1F3-1DEE4A6FD415}"/>
              </a:ext>
            </a:extLst>
          </p:cNvPr>
          <p:cNvGrpSpPr/>
          <p:nvPr/>
        </p:nvGrpSpPr>
        <p:grpSpPr>
          <a:xfrm>
            <a:off x="72828" y="3123561"/>
            <a:ext cx="1956454" cy="304597"/>
            <a:chOff x="128244" y="2979395"/>
            <a:chExt cx="1956454" cy="304597"/>
          </a:xfrm>
        </p:grpSpPr>
        <p:pic>
          <p:nvPicPr>
            <p:cNvPr id="11" name="Graphic 10" descr="Office worker male with solid fill">
              <a:extLst>
                <a:ext uri="{FF2B5EF4-FFF2-40B4-BE49-F238E27FC236}">
                  <a16:creationId xmlns:a16="http://schemas.microsoft.com/office/drawing/2014/main" id="{02F7A298-3DC8-14E5-B25A-F4A7924B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244" y="2979395"/>
              <a:ext cx="304597" cy="3045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424B93-F356-2D98-C795-B47316795EAB}"/>
                </a:ext>
              </a:extLst>
            </p:cNvPr>
            <p:cNvSpPr txBox="1"/>
            <p:nvPr/>
          </p:nvSpPr>
          <p:spPr>
            <a:xfrm>
              <a:off x="449314" y="2979396"/>
              <a:ext cx="1635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 Job: 2017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50E8B7-59AF-60B0-4247-B63EC7FD4D8E}"/>
              </a:ext>
            </a:extLst>
          </p:cNvPr>
          <p:cNvGrpSpPr/>
          <p:nvPr/>
        </p:nvGrpSpPr>
        <p:grpSpPr>
          <a:xfrm>
            <a:off x="72828" y="4311187"/>
            <a:ext cx="2127882" cy="276999"/>
            <a:chOff x="147819" y="3983051"/>
            <a:chExt cx="2127882" cy="276999"/>
          </a:xfrm>
        </p:grpSpPr>
        <p:pic>
          <p:nvPicPr>
            <p:cNvPr id="7" name="Graphic 6" descr="Artificial Intelligence with solid fill">
              <a:extLst>
                <a:ext uri="{FF2B5EF4-FFF2-40B4-BE49-F238E27FC236}">
                  <a16:creationId xmlns:a16="http://schemas.microsoft.com/office/drawing/2014/main" id="{A5A04299-38EA-7116-06ED-EF13544AE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7819" y="3983051"/>
              <a:ext cx="271462" cy="2714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7129EF-6E82-7815-100D-B49E6DAED14E}"/>
                </a:ext>
              </a:extLst>
            </p:cNvPr>
            <p:cNvSpPr txBox="1"/>
            <p:nvPr/>
          </p:nvSpPr>
          <p:spPr>
            <a:xfrm>
              <a:off x="449314" y="3983051"/>
              <a:ext cx="182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AI Influence in Students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7B6F56-639B-6CAF-1732-98831A9C2197}"/>
              </a:ext>
            </a:extLst>
          </p:cNvPr>
          <p:cNvGrpSpPr/>
          <p:nvPr/>
        </p:nvGrpSpPr>
        <p:grpSpPr>
          <a:xfrm>
            <a:off x="86914" y="3733942"/>
            <a:ext cx="2077206" cy="281925"/>
            <a:chOff x="161380" y="3479408"/>
            <a:chExt cx="2077206" cy="281925"/>
          </a:xfrm>
        </p:grpSpPr>
        <p:pic>
          <p:nvPicPr>
            <p:cNvPr id="9" name="Graphic 8" descr="Flying Money with solid fill">
              <a:extLst>
                <a:ext uri="{FF2B5EF4-FFF2-40B4-BE49-F238E27FC236}">
                  <a16:creationId xmlns:a16="http://schemas.microsoft.com/office/drawing/2014/main" id="{408AEDB1-A9E4-8036-D1BE-074E1322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1380" y="3479408"/>
              <a:ext cx="271462" cy="2714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37CAA5-0FD1-2083-DFFE-E14DC25FABD9}"/>
                </a:ext>
              </a:extLst>
            </p:cNvPr>
            <p:cNvSpPr txBox="1"/>
            <p:nvPr/>
          </p:nvSpPr>
          <p:spPr>
            <a:xfrm>
              <a:off x="449314" y="3484334"/>
              <a:ext cx="1789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By: 1997-2017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4C2A1D1-36FD-5DAD-BDF0-0A2B50C16C56}"/>
              </a:ext>
            </a:extLst>
          </p:cNvPr>
          <p:cNvSpPr txBox="1"/>
          <p:nvPr/>
        </p:nvSpPr>
        <p:spPr>
          <a:xfrm>
            <a:off x="369329" y="108081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E2E2E2"/>
                </a:solidFill>
                <a:latin typeface="Source Sans Pro" panose="020B0503030403020204" pitchFamily="34" charset="0"/>
                <a:ea typeface="Roboto" panose="02000000000000000000" pitchFamily="2" charset="0"/>
              </a:rPr>
              <a:t>ANALYTICS</a:t>
            </a:r>
            <a:endParaRPr lang="pt-BR" b="1" dirty="0">
              <a:solidFill>
                <a:srgbClr val="E2E2E2"/>
              </a:solidFill>
              <a:latin typeface="Source Sans Pro" panose="020B0503030403020204" pitchFamily="34" charset="0"/>
              <a:ea typeface="Roboto" panose="020000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BA653F-BD50-D204-2803-F96F8CB201C7}"/>
              </a:ext>
            </a:extLst>
          </p:cNvPr>
          <p:cNvSpPr/>
          <p:nvPr/>
        </p:nvSpPr>
        <p:spPr>
          <a:xfrm>
            <a:off x="2825625" y="802500"/>
            <a:ext cx="540000" cy="540000"/>
          </a:xfrm>
          <a:prstGeom prst="ellipse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aphic 30" descr="School boy with solid fill">
            <a:extLst>
              <a:ext uri="{FF2B5EF4-FFF2-40B4-BE49-F238E27FC236}">
                <a16:creationId xmlns:a16="http://schemas.microsoft.com/office/drawing/2014/main" id="{B783E2A4-60B8-3667-F87F-F1DA6B575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3251" y="852241"/>
            <a:ext cx="441450" cy="4414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578DC4-BB1C-23A6-E85C-2C3062BCBF36}"/>
              </a:ext>
            </a:extLst>
          </p:cNvPr>
          <p:cNvSpPr txBox="1"/>
          <p:nvPr/>
        </p:nvSpPr>
        <p:spPr>
          <a:xfrm>
            <a:off x="3413251" y="92692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Welcome back,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  <a:endParaRPr lang="pt-BR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8FA20C5-202C-F08A-AF79-04B058BBC912}"/>
              </a:ext>
            </a:extLst>
          </p:cNvPr>
          <p:cNvSpPr/>
          <p:nvPr/>
        </p:nvSpPr>
        <p:spPr>
          <a:xfrm>
            <a:off x="1355899" y="1328669"/>
            <a:ext cx="1514763" cy="1459345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F31E77-5623-115E-5703-1C9F7A1072CD}"/>
              </a:ext>
            </a:extLst>
          </p:cNvPr>
          <p:cNvSpPr/>
          <p:nvPr/>
        </p:nvSpPr>
        <p:spPr>
          <a:xfrm>
            <a:off x="4097252" y="1328669"/>
            <a:ext cx="1514763" cy="1459345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4E5C7A-902C-D5B1-6D23-CC8A62E32470}"/>
              </a:ext>
            </a:extLst>
          </p:cNvPr>
          <p:cNvSpPr/>
          <p:nvPr/>
        </p:nvSpPr>
        <p:spPr>
          <a:xfrm>
            <a:off x="6838605" y="1328669"/>
            <a:ext cx="1514763" cy="1459345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584094-2061-707D-0067-4700CEF54D10}"/>
              </a:ext>
            </a:extLst>
          </p:cNvPr>
          <p:cNvSpPr/>
          <p:nvPr/>
        </p:nvSpPr>
        <p:spPr>
          <a:xfrm>
            <a:off x="9579958" y="1328669"/>
            <a:ext cx="1514763" cy="14593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982DC-1D76-9CDD-6951-1873228374F3}"/>
              </a:ext>
            </a:extLst>
          </p:cNvPr>
          <p:cNvSpPr txBox="1"/>
          <p:nvPr/>
        </p:nvSpPr>
        <p:spPr>
          <a:xfrm>
            <a:off x="194888" y="207878"/>
            <a:ext cx="3578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Color Pallete</a:t>
            </a:r>
            <a:endParaRPr lang="pt-B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1E991-DA1C-FC08-A775-E941D71AE69C}"/>
              </a:ext>
            </a:extLst>
          </p:cNvPr>
          <p:cNvSpPr txBox="1"/>
          <p:nvPr/>
        </p:nvSpPr>
        <p:spPr>
          <a:xfrm>
            <a:off x="1071167" y="2880380"/>
            <a:ext cx="208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Gainsbora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DCDCDC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5C34C-E1D7-EF29-F4BB-35DB4AE39A82}"/>
              </a:ext>
            </a:extLst>
          </p:cNvPr>
          <p:cNvSpPr txBox="1"/>
          <p:nvPr/>
        </p:nvSpPr>
        <p:spPr>
          <a:xfrm>
            <a:off x="3648238" y="2880380"/>
            <a:ext cx="241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Dark Cerulean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075293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E0FC4-C756-BE5E-B90A-0315E88FFCB4}"/>
              </a:ext>
            </a:extLst>
          </p:cNvPr>
          <p:cNvSpPr txBox="1"/>
          <p:nvPr/>
        </p:nvSpPr>
        <p:spPr>
          <a:xfrm>
            <a:off x="6553873" y="2880380"/>
            <a:ext cx="208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Alizarin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DF1E37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4DA7E-45AD-CF17-3531-6D3E6E640EC5}"/>
              </a:ext>
            </a:extLst>
          </p:cNvPr>
          <p:cNvSpPr txBox="1"/>
          <p:nvPr/>
        </p:nvSpPr>
        <p:spPr>
          <a:xfrm>
            <a:off x="9295226" y="2880380"/>
            <a:ext cx="208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Black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6E59B-6283-2421-BCFA-4812B0C54152}"/>
              </a:ext>
            </a:extLst>
          </p:cNvPr>
          <p:cNvSpPr txBox="1"/>
          <p:nvPr/>
        </p:nvSpPr>
        <p:spPr>
          <a:xfrm>
            <a:off x="7441982" y="6446982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Roboto" panose="02000000000000000000" pitchFamily="2" charset="0"/>
                <a:ea typeface="Roboto" panose="02000000000000000000" pitchFamily="2" charset="0"/>
              </a:rPr>
              <a:t>Source: https://www.color-blindness.com/color-name-hue/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181F17-13A7-CA0F-3828-F5657C0DD170}"/>
              </a:ext>
            </a:extLst>
          </p:cNvPr>
          <p:cNvSpPr/>
          <p:nvPr/>
        </p:nvSpPr>
        <p:spPr>
          <a:xfrm>
            <a:off x="1355899" y="4054079"/>
            <a:ext cx="1514763" cy="1459345"/>
          </a:xfrm>
          <a:prstGeom prst="ellipse">
            <a:avLst/>
          </a:prstGeom>
          <a:solidFill>
            <a:srgbClr val="B2BE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409F89-21FD-EC0A-63CD-822E7B21A510}"/>
              </a:ext>
            </a:extLst>
          </p:cNvPr>
          <p:cNvSpPr/>
          <p:nvPr/>
        </p:nvSpPr>
        <p:spPr>
          <a:xfrm>
            <a:off x="4097252" y="4054079"/>
            <a:ext cx="1514763" cy="1459345"/>
          </a:xfrm>
          <a:prstGeom prst="ellipse">
            <a:avLst/>
          </a:prstGeom>
          <a:solidFill>
            <a:srgbClr val="007C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AC931D-7C36-6AF5-0C2C-1EDC9F08C46D}"/>
              </a:ext>
            </a:extLst>
          </p:cNvPr>
          <p:cNvSpPr/>
          <p:nvPr/>
        </p:nvSpPr>
        <p:spPr>
          <a:xfrm>
            <a:off x="6838605" y="4054079"/>
            <a:ext cx="1514763" cy="1459345"/>
          </a:xfrm>
          <a:prstGeom prst="ellipse">
            <a:avLst/>
          </a:prstGeom>
          <a:solidFill>
            <a:srgbClr val="E6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2C82BC-79C4-1A4A-4538-5780E7BC246D}"/>
              </a:ext>
            </a:extLst>
          </p:cNvPr>
          <p:cNvSpPr/>
          <p:nvPr/>
        </p:nvSpPr>
        <p:spPr>
          <a:xfrm>
            <a:off x="9579958" y="4054079"/>
            <a:ext cx="1514763" cy="14593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9E379-0F25-D2DA-F181-63241D101B61}"/>
              </a:ext>
            </a:extLst>
          </p:cNvPr>
          <p:cNvSpPr txBox="1"/>
          <p:nvPr/>
        </p:nvSpPr>
        <p:spPr>
          <a:xfrm>
            <a:off x="1071167" y="5605790"/>
            <a:ext cx="208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Loblolly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B2BEB5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FBBAB-E821-81FF-9BD8-BC3D6153F6CA}"/>
              </a:ext>
            </a:extLst>
          </p:cNvPr>
          <p:cNvSpPr txBox="1"/>
          <p:nvPr/>
        </p:nvSpPr>
        <p:spPr>
          <a:xfrm>
            <a:off x="3648238" y="5605790"/>
            <a:ext cx="241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Dark Cyan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pt-BR" sz="1400" dirty="0"/>
              <a:t>007C91</a:t>
            </a: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9386D-7FAF-DEB0-74F3-7ED26D79FA68}"/>
              </a:ext>
            </a:extLst>
          </p:cNvPr>
          <p:cNvSpPr txBox="1"/>
          <p:nvPr/>
        </p:nvSpPr>
        <p:spPr>
          <a:xfrm>
            <a:off x="6553873" y="5605790"/>
            <a:ext cx="248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Permisimmon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pt-BR" sz="1400" dirty="0"/>
              <a:t>E66100</a:t>
            </a: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39E1B-A62D-0263-D851-B7E860348659}"/>
              </a:ext>
            </a:extLst>
          </p:cNvPr>
          <p:cNvSpPr txBox="1"/>
          <p:nvPr/>
        </p:nvSpPr>
        <p:spPr>
          <a:xfrm>
            <a:off x="9295226" y="5605790"/>
            <a:ext cx="208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Color Name: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Black </a:t>
            </a:r>
          </a:p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HEX: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# 000000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DA319-8EDC-198B-29E3-0424798B6F5A}"/>
              </a:ext>
            </a:extLst>
          </p:cNvPr>
          <p:cNvSpPr txBox="1"/>
          <p:nvPr/>
        </p:nvSpPr>
        <p:spPr>
          <a:xfrm>
            <a:off x="1196109" y="899862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latin typeface="Roboto" panose="02000000000000000000" pitchFamily="2" charset="0"/>
                <a:ea typeface="Roboto" panose="02000000000000000000" pitchFamily="2" charset="0"/>
              </a:rPr>
              <a:t>Regular</a:t>
            </a:r>
            <a:endParaRPr lang="pt-B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9E53E-7BE2-77DA-850E-0079CC4F35CD}"/>
              </a:ext>
            </a:extLst>
          </p:cNvPr>
          <p:cNvSpPr txBox="1"/>
          <p:nvPr/>
        </p:nvSpPr>
        <p:spPr>
          <a:xfrm>
            <a:off x="1196109" y="3638564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latin typeface="Roboto" panose="02000000000000000000" pitchFamily="2" charset="0"/>
                <a:ea typeface="Roboto" panose="02000000000000000000" pitchFamily="2" charset="0"/>
              </a:rPr>
              <a:t>Color blind-friendly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85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790D-7ABF-E23A-E76B-858ED3EE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3A3F43-1D86-7DE8-9826-825E6A491FAA}"/>
              </a:ext>
            </a:extLst>
          </p:cNvPr>
          <p:cNvSpPr txBox="1"/>
          <p:nvPr/>
        </p:nvSpPr>
        <p:spPr>
          <a:xfrm>
            <a:off x="7832437" y="2967335"/>
            <a:ext cx="45165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https://docs.google.com/forms/d/1mBRRFumyUNFU5tKt7iPgUIBBuC6FjxJDEgQB-A-M5sA/viewform?edit_requested=true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5B524-BB25-3345-753C-ADC7B3CA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5" y="0"/>
            <a:ext cx="6931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7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0B03A-77DC-835A-A0E5-D4E581E89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08A0E-BF5E-B57A-C102-87C07332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1" y="1671410"/>
            <a:ext cx="11434618" cy="388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AF9B-5731-4D1C-F555-6633BCF12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A3463-BCFF-9187-A15C-78009C7A4FEA}"/>
              </a:ext>
            </a:extLst>
          </p:cNvPr>
          <p:cNvSpPr txBox="1"/>
          <p:nvPr/>
        </p:nvSpPr>
        <p:spPr>
          <a:xfrm>
            <a:off x="204123" y="97281"/>
            <a:ext cx="51622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MOSCOW METHOD</a:t>
            </a:r>
          </a:p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TECH DIVERSITY RACE</a:t>
            </a:r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E8B8F1-008E-F05B-B1ED-D91CBE554B43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8DDD5A-5E1E-1134-D780-D6C71C803C97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90BA6-8C26-FA43-E7F2-0B1BF425A6F0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D414DC9-9CF0-21BB-6A91-3E75515C65BE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2EAF455D-DE56-CBFF-74D5-FFE2CA31AFCE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87800-592B-5D64-5A17-8C6DE31E4C45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286411-CF9A-E462-7BED-362DB76CB715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F2AA59-AC13-37A5-813E-A38704E08AA0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1BA051A7-6052-1475-DE89-E6994879253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3FBC52B-8024-8ECC-9880-C2EBE898A820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4A8096-348E-7D0F-8ED9-3A8E2F8B4493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2A6E6FDF-014A-693A-7CFD-0F5CE67C22BE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E4A46A4E-B565-7E75-6468-B479340D75F7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6DFFAC-9C59-2F57-A5E7-9D4008B9CE71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EB7D15DE-1FBE-4304-48FB-D2C4471196C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2B1854B4-0F35-FB5F-0A7A-22887F2CB99A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27" name="Graphic 26" descr="No sign with solid fill">
            <a:extLst>
              <a:ext uri="{FF2B5EF4-FFF2-40B4-BE49-F238E27FC236}">
                <a16:creationId xmlns:a16="http://schemas.microsoft.com/office/drawing/2014/main" id="{E2C3E330-7000-752D-17A9-10D6D33E9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29" name="Graphic 28" descr="Repeat with solid fill">
            <a:extLst>
              <a:ext uri="{FF2B5EF4-FFF2-40B4-BE49-F238E27FC236}">
                <a16:creationId xmlns:a16="http://schemas.microsoft.com/office/drawing/2014/main" id="{BF23CB8F-3D61-1526-F05F-F3A140F72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D844DE6-8FC5-F030-9FF7-0B665D6B9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33" name="Graphic 32" descr="Bullseye with solid fill">
            <a:extLst>
              <a:ext uri="{FF2B5EF4-FFF2-40B4-BE49-F238E27FC236}">
                <a16:creationId xmlns:a16="http://schemas.microsoft.com/office/drawing/2014/main" id="{AC771118-BF14-6414-E8BB-3575B2BEF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A536CA3-1E9C-A90E-FEA5-FFF837DA8BA3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94838-E93F-DBB2-41C3-DC9C67ABD76F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A0D4B-E449-8B54-1EE2-D71171B2E970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25431-0229-365C-6C4A-98C994B0F74A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E5415-7B94-5B00-571E-3AB3547CE0D2}"/>
              </a:ext>
            </a:extLst>
          </p:cNvPr>
          <p:cNvSpPr txBox="1"/>
          <p:nvPr/>
        </p:nvSpPr>
        <p:spPr>
          <a:xfrm>
            <a:off x="1178111" y="1924165"/>
            <a:ext cx="4536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Adequate charts into new canvas design (add off set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Resize charts due to new canvas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Duplicate pie charts and drop down menu (one for each)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0986A-83C7-2EEB-0082-7601F24AFD99}"/>
              </a:ext>
            </a:extLst>
          </p:cNvPr>
          <p:cNvSpPr txBox="1"/>
          <p:nvPr/>
        </p:nvSpPr>
        <p:spPr>
          <a:xfrm>
            <a:off x="7387445" y="2041237"/>
            <a:ext cx="3918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Personalized colours to improve readability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5EB28-775E-953F-7C79-75CDCA16F9CA}"/>
              </a:ext>
            </a:extLst>
          </p:cNvPr>
          <p:cNvSpPr txBox="1"/>
          <p:nvPr/>
        </p:nvSpPr>
        <p:spPr>
          <a:xfrm>
            <a:off x="7181888" y="4610251"/>
            <a:ext cx="41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Smooth transition in the pie chart visual when changing companies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A3A75-E3BF-579D-0429-D79659BF98E6}"/>
              </a:ext>
            </a:extLst>
          </p:cNvPr>
          <p:cNvSpPr txBox="1"/>
          <p:nvPr/>
        </p:nvSpPr>
        <p:spPr>
          <a:xfrm>
            <a:off x="1042321" y="4623688"/>
            <a:ext cx="432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functionality to compare more than 2 companies</a:t>
            </a:r>
          </a:p>
        </p:txBody>
      </p:sp>
    </p:spTree>
    <p:extLst>
      <p:ext uri="{BB962C8B-B14F-4D97-AF65-F5344CB8AC3E}">
        <p14:creationId xmlns:p14="http://schemas.microsoft.com/office/powerpoint/2010/main" val="266829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81A6C-565B-67D7-BED6-5C845858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029F5FC-A27F-74AD-C1EE-EAA7552BF020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8B40C5D-565E-A7A1-161B-0ECDC0E1E26E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E04DD72-BCF0-5355-3D90-C6032A6FD112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FC93610-8542-56C0-F896-0808BF7F6A54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BAB5F-0620-8E38-80A8-F6AE98F7AAEE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ED2E0-E42A-2DB3-4BA4-4258CB36B8F5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DFF13-AE17-E55C-5E40-86290F5CB7F8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38C99-870C-8E17-46EE-06BF3A9F5AD1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9AC222-F61C-1813-2B54-004425CBF207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4309EE-2DA2-0829-B9AB-59E32F06EB58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93AD02-8290-0975-C23A-33B4B3EC90BE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82D10F-2730-B536-FB44-35B3846E66A7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B46F4F7F-B362-A03F-41B0-09870DE7E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5E149E61-C000-4B9C-7CEF-ED16F17F4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B39E1FF9-132D-4534-7EF4-6B0A03338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0619B78B-E6CD-D223-175D-8B21846D4C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AC5780-ACF1-3BBF-F0F9-14E9252BD8C3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A4F8B7-C291-AF33-AC2B-59E0C8687108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EECAB1-87B7-AD8F-8DE4-A0EF06596F2C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298BBB-8C0D-88EC-634D-D7AFD071FC52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43B835-ABFE-3084-54CE-203633B7EB23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5F4A44-163D-EC24-85F6-71E97419D81E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54933-7544-108F-E8D0-7F56A2EADB27}"/>
              </a:ext>
            </a:extLst>
          </p:cNvPr>
          <p:cNvSpPr txBox="1"/>
          <p:nvPr/>
        </p:nvSpPr>
        <p:spPr>
          <a:xfrm>
            <a:off x="284629" y="1119773"/>
            <a:ext cx="39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Allows to compare side by side two companise at the same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Better colors to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Modularized code (create constructor in pay-gap-1997-2017.js and calls it in sketch)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4AFC-3F22-6030-F4A6-A610C270F87B}"/>
              </a:ext>
            </a:extLst>
          </p:cNvPr>
          <p:cNvSpPr txBox="1"/>
          <p:nvPr/>
        </p:nvSpPr>
        <p:spPr>
          <a:xfrm>
            <a:off x="8383489" y="1119773"/>
            <a:ext cx="361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Size of the pie chart could prejudice user readability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62FEC-CFD7-4553-81AC-27C142634B82}"/>
              </a:ext>
            </a:extLst>
          </p:cNvPr>
          <p:cNvSpPr txBox="1"/>
          <p:nvPr/>
        </p:nvSpPr>
        <p:spPr>
          <a:xfrm>
            <a:off x="284629" y="3741350"/>
            <a:ext cx="345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High complexity to zoom it, needs to check p5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47F00-6AFB-132D-7469-57B3142698ED}"/>
              </a:ext>
            </a:extLst>
          </p:cNvPr>
          <p:cNvSpPr txBox="1"/>
          <p:nvPr/>
        </p:nvSpPr>
        <p:spPr>
          <a:xfrm>
            <a:off x="8440170" y="3707243"/>
            <a:ext cx="367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zoom option (if left button clicked, zoom it)</a:t>
            </a:r>
          </a:p>
        </p:txBody>
      </p:sp>
    </p:spTree>
    <p:extLst>
      <p:ext uri="{BB962C8B-B14F-4D97-AF65-F5344CB8AC3E}">
        <p14:creationId xmlns:p14="http://schemas.microsoft.com/office/powerpoint/2010/main" val="28972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AF7C5-85C1-946C-0D77-DCD24D242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C291C-BECD-D646-CA07-66CD97082079}"/>
              </a:ext>
            </a:extLst>
          </p:cNvPr>
          <p:cNvSpPr txBox="1"/>
          <p:nvPr/>
        </p:nvSpPr>
        <p:spPr>
          <a:xfrm>
            <a:off x="204123" y="97281"/>
            <a:ext cx="51622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MOSCOW METHOD</a:t>
            </a:r>
          </a:p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TECH DIVERSITY GENDER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185FB5-A8A9-334B-92DE-2F57CDA52440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5FC18C-B378-3863-880C-DD17AD64DF5F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04E949-5E71-C1BD-2533-EB493363965D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8754714-03DA-53AD-67A4-CFCDAD20926D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78DEC67-7956-A45A-6F05-AA5F80EE4534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A9F6EB-A256-2CE4-FD9B-3AAB8B549378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08343C-8D2C-36E9-9B38-B2C5B3482B67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CD664D-A466-51A4-2A9B-516021F5E356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D54F266D-BDEB-DDAB-CF2C-7E1DD906E26B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113AFF6-FEB1-AA26-D8E7-11C48F2A5E65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4D39F9-B016-EE6A-62A0-F01993778D70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34A8F378-06A5-086F-91F7-DF89391E041D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8C71F096-CA6D-E1DE-4E73-9E91BB82DAA6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C70ADE-7287-0C25-B2CD-B3FC3BB7929D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AE64FE5-D952-737E-E9A5-3D324037D69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044028D0-0F28-77D0-65CF-B176FE731E60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7AF29E2-A03B-05C0-C9C0-4D375426E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FD974032-0BFC-8AD3-0BFC-D91A2B634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40134350-DE8A-6D22-2976-8C59CEDF1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20405658-AD3D-6007-FF5E-D7500E23F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969264E-59F8-6278-480F-24DBB5CAFA64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BC72A5-A5AD-1DA4-34E9-85BACB66B324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831DEB-890D-C798-A54A-26DC9488BDFF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45F93-9EB2-E204-C945-B2159B4F79A3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2B9FC8-603A-DF59-3792-01BA4640DA4B}"/>
              </a:ext>
            </a:extLst>
          </p:cNvPr>
          <p:cNvSpPr txBox="1"/>
          <p:nvPr/>
        </p:nvSpPr>
        <p:spPr>
          <a:xfrm>
            <a:off x="1200031" y="1606578"/>
            <a:ext cx="396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Adequate charts into new canvas design (add off set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Resize chart and allocate it into the left part of the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legend while the user hover the mouse in each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mean values by gender into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3E945-B5AF-372B-66CD-934BB4A49870}"/>
              </a:ext>
            </a:extLst>
          </p:cNvPr>
          <p:cNvSpPr txBox="1"/>
          <p:nvPr/>
        </p:nvSpPr>
        <p:spPr>
          <a:xfrm>
            <a:off x="7387445" y="2041237"/>
            <a:ext cx="431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Personalized colours to improve readability and to match with colour palette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0E2B4-1CA7-D963-E915-D0B458930F5F}"/>
              </a:ext>
            </a:extLst>
          </p:cNvPr>
          <p:cNvSpPr txBox="1"/>
          <p:nvPr/>
        </p:nvSpPr>
        <p:spPr>
          <a:xfrm>
            <a:off x="7181888" y="4610251"/>
            <a:ext cx="416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Change chart type to stacked columns to better fit in Canvas (better fit since the canvas will be splitted into two)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2B52DC-5758-8730-3E6E-F6144FF11483}"/>
              </a:ext>
            </a:extLst>
          </p:cNvPr>
          <p:cNvSpPr txBox="1"/>
          <p:nvPr/>
        </p:nvSpPr>
        <p:spPr>
          <a:xfrm>
            <a:off x="1042321" y="4623688"/>
            <a:ext cx="432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for more than 2 genders for inclusion</a:t>
            </a:r>
          </a:p>
        </p:txBody>
      </p:sp>
    </p:spTree>
    <p:extLst>
      <p:ext uri="{BB962C8B-B14F-4D97-AF65-F5344CB8AC3E}">
        <p14:creationId xmlns:p14="http://schemas.microsoft.com/office/powerpoint/2010/main" val="136712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793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Bucalon Serra</dc:creator>
  <cp:lastModifiedBy>Bruno Bucalon Serra</cp:lastModifiedBy>
  <cp:revision>34</cp:revision>
  <dcterms:created xsi:type="dcterms:W3CDTF">2025-06-03T23:30:20Z</dcterms:created>
  <dcterms:modified xsi:type="dcterms:W3CDTF">2025-06-23T11:46:40Z</dcterms:modified>
</cp:coreProperties>
</file>