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56" r:id="rId3"/>
    <p:sldId id="272" r:id="rId4"/>
    <p:sldId id="274" r:id="rId5"/>
    <p:sldId id="260" r:id="rId6"/>
    <p:sldId id="264" r:id="rId7"/>
    <p:sldId id="273" r:id="rId8"/>
    <p:sldId id="275" r:id="rId9"/>
    <p:sldId id="292" r:id="rId10"/>
    <p:sldId id="276" r:id="rId11"/>
    <p:sldId id="277" r:id="rId12"/>
    <p:sldId id="278" r:id="rId13"/>
    <p:sldId id="301" r:id="rId14"/>
    <p:sldId id="302" r:id="rId15"/>
    <p:sldId id="280" r:id="rId16"/>
    <p:sldId id="279" r:id="rId17"/>
    <p:sldId id="305" r:id="rId18"/>
    <p:sldId id="281" r:id="rId19"/>
    <p:sldId id="283" r:id="rId20"/>
    <p:sldId id="282" r:id="rId21"/>
    <p:sldId id="258" r:id="rId22"/>
    <p:sldId id="259" r:id="rId23"/>
    <p:sldId id="262" r:id="rId24"/>
    <p:sldId id="288" r:id="rId25"/>
    <p:sldId id="289" r:id="rId26"/>
    <p:sldId id="284" r:id="rId27"/>
    <p:sldId id="293" r:id="rId28"/>
    <p:sldId id="285" r:id="rId29"/>
    <p:sldId id="297" r:id="rId30"/>
    <p:sldId id="299" r:id="rId31"/>
    <p:sldId id="286" r:id="rId32"/>
    <p:sldId id="294" r:id="rId33"/>
    <p:sldId id="303" r:id="rId34"/>
    <p:sldId id="304" r:id="rId35"/>
    <p:sldId id="291" r:id="rId36"/>
    <p:sldId id="295" r:id="rId37"/>
    <p:sldId id="298" r:id="rId38"/>
    <p:sldId id="300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A8"/>
    <a:srgbClr val="FFD700"/>
    <a:srgbClr val="333333"/>
    <a:srgbClr val="C5876E"/>
    <a:srgbClr val="8D5434"/>
    <a:srgbClr val="C48460"/>
    <a:srgbClr val="FC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55" autoAdjust="0"/>
  </p:normalViewPr>
  <p:slideViewPr>
    <p:cSldViewPr snapToGrid="0">
      <p:cViewPr varScale="1">
        <p:scale>
          <a:sx n="82" d="100"/>
          <a:sy n="82" d="100"/>
        </p:scale>
        <p:origin x="17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A053-7EFA-4301-9BEC-170DE8D9FA2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038-7FD9-43AA-A210-07538A4DEF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They differ from each other:</a:t>
            </a:r>
          </a:p>
          <a:p>
            <a:r>
              <a:rPr lang="pt-BR" dirty="0"/>
              <a:t>* Higher value buyes frequently, high amount in a fewer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8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 THE SUM OF ALL VISIT CNT BECAUSE IT’S PER YEAR!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CONSIDERING THE SUM OF ALL VISIT CNT.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4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7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83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728-E109-00B7-0919-6BE89E24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5B547-78F8-1869-CB56-6903E9CC5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BF385-B925-3161-EA07-F6760D052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90F43-983A-E6E8-56A8-52BE534B6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1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87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Only VISITS OF LAST CHANNEL (THE CONVERTED)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A9B5-BC54-73E6-5EBA-B304DFBC5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3A8E78-CB6E-34F7-0819-AE3168B0C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F04C9-FD6F-D10B-5D89-F0ABC0298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COLLECTED THE CHANNEL OF THE LAST VISIT FOR EACH USER + CAMPAIGN ID, THAN IF THERE’S OTHER VISITS IN THE SAME CHANNEL, I SUMMED ALL THE VISIT CNT. EXAMPLE: facebook (visit cnt = 10), email (visit cnt = 5), facebook (visit cnt = 20), than, it will be 10 + 20 = 30 for this user / campaign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66083-28C0-B6BC-EBBB-D82D89170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173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6FE5-DA63-0ACC-E327-A20A5F1F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E2442-0668-5511-DB85-A4D17CEF2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6994A-FE54-777C-A833-E8F3EBE78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8F24-A14C-3032-9401-597DEDD7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0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18B85-C2A3-ED98-40F3-6331E3AE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B1F0D-322E-0188-D1FE-C3D43CB6F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27AC1-40CE-45DC-1B54-3265507C9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COLLECTED THE CHANNEL OF THE LAST VISIT FOR EACH USER + CAMPAIGN ID, THAN IF THERE’S OTHER VISITS IN THE SAME CHANNEL, I SUMMED ALL THE VISIT CNT. EXAMPLE: facebook (visit cnt = 10), email (visit cnt = 5), facebook (visit cnt = 20), than, it will be 10 + 20 = 30 for this user / campaign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501D8-F3C3-B033-AE5E-79B3EA7A2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662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Only visits that became a purchase (converted) -&gt; CONSIDERING ONLY THE LAST VISIT CNT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08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FCF2-D2C6-2C5F-2C76-7207DDC7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702ED-3BB9-CAB1-2F8C-A123B7F17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B79C-B5F7-69FB-1E42-7F5FA364C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2FE7-F4C5-0F35-776B-EF389F8A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471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B7AD-82E0-0CEB-368E-30132C9F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977C0-E896-39BC-52D2-879A320E7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7C6D7-A3DA-C11B-DC38-8BB82A82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2911-74B5-EAC2-531D-5C4C7580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F7D4-5AEE-A211-CD57-3390A20B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FBE2A-4187-1182-8C56-487986C96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196F1-F36A-36B9-85CA-46117118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E52E-358A-2833-4C08-9471980E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1923-ABA8-3896-4788-7157D69E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75DA-6C45-9199-4DC6-F9FBC59AA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7DD90-8A89-02C2-01AD-E5F59A70E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02CA-1047-9B1A-49F9-96ECF6816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9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E0271-4787-5DFD-55F4-667D203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708EA-9B7E-DE7F-E373-65333BC84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0501E-249A-6753-CE94-528C54DBB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EF54-9B34-3629-59CF-CCA56060D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6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1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467D-D489-17FB-FF52-7391FFB0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0E843-80FD-7A29-8CCA-679BEB10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22FFF-6033-B536-E868-EF1EBF90F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B66-8B54-7403-3CB4-D385446DE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7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1911-1D5B-FD14-A0CB-0771418E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C79F-E3DD-CDE5-86AA-D7AA6DB07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9102-E349-9D65-E48D-3341B3F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986E-E5C3-1036-995A-CF44D62F0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E7-C82B-3FDD-75FA-661FED9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2419-32B6-A707-D767-CC225D96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F257-C38C-0C28-835D-FD1DBD0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D8C9-0749-8B00-ADFF-A045F41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DD9-A68D-97D5-E555-6C1DB08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853-8DC0-C908-E774-B4E1D56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8F1-5AE8-5F6E-37B2-077E3C84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890-C9DB-C24B-A8C2-123DC8E8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3D6D-7128-4774-414F-F61BC4F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A0C-33AC-3269-DF90-296463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2FD6-6C62-D18D-9086-D9AF9D7E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7CDB-03DB-BB5B-16B6-51903E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275D-ADA3-CABB-30EB-BBCE8F8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7EB-80C2-1542-BAF6-C0EBCCB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D9-B7B7-A9F4-4C71-D733F88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60B-1F57-BADE-E23D-586E965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33B-EB46-187A-C99B-7FC7D42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CD91-9D7C-8A44-A3FF-3EB0875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3A3-17EB-F684-3A1E-42FE7F2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CA14-CB90-5BB4-8BC5-7368B0E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B19-40A3-1FD1-F235-A2542BC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9EFD-A40C-0784-B8FD-5852A97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C126-947D-1586-7E78-E750565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704-3246-74AE-4CE6-FDE28C5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B83-C3AF-28A0-9965-19F1F86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7C3-6387-8B10-E528-3E90F8B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C6F-9946-0F6E-6705-85862E0E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B8A5-BC85-01BE-A54A-8F7309C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3195-C2EC-824C-F9BA-BA18B06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A4D3-403D-1C7D-2DF9-DD5DF22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2B61-957F-9140-696A-5D89A0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87A-70AA-7F6A-ABE0-4E57610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3FF9-57FE-8CA3-371E-0AF7D79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218A-2738-6B83-F804-D619FDD6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CBEA-2E20-76BE-05D4-84E5EB63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892-CEAB-7798-97C1-C24461EC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748-CC4C-0B5B-1356-1D1EE26B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D1AC-024C-4360-533E-FF446CB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C439-CAD5-4598-3807-43EF984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305-BC4A-FFBF-00C6-29EB7E4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6E2C8-1EA7-F1FE-AB6E-FA52167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71F-88D8-CCB3-499A-D18C423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166D-E8E2-FE41-4A66-62D2731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E7DF-F4E4-53A4-BA34-5B6C9D4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C499-5C63-1CE1-2CC9-32017AB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6280-4178-7308-45E1-C839FAE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411A-D45A-7E9F-CA3E-FEC7601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607-471B-2DEC-4FE7-B8A413F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4EEE-4216-E23E-48C3-107F7D4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43E-CFC5-4CDA-92EB-FED397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A51-67ED-42DC-9DA1-2C7AB6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D11-F5CE-ED6D-D82B-BD2F0E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70C-88AD-A9C8-3F8B-7D6E536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562-7818-9AFB-607E-57A21505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138-DAC8-4901-B2FC-482DCE5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6979-E0D7-A83C-DBCE-CD574C7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CAFD-84C9-A1F0-D3A6-5EC085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ACF-BA8A-0791-82ED-C4503D0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7233-40C7-1CD9-F51B-0EBD998B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49C-5B37-3EFA-5CD8-A46344E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6711-044B-7102-2B23-1E74526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9D-0F7B-EC10-14F2-41CE4052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4BD6-547E-AF9B-A5C3-E628BC9B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10" Type="http://schemas.openxmlformats.org/officeDocument/2006/relationships/image" Target="../media/image3.png"/><Relationship Id="rId4" Type="http://schemas.openxmlformats.org/officeDocument/2006/relationships/image" Target="../media/image30.png"/><Relationship Id="rId9" Type="http://schemas.openxmlformats.org/officeDocument/2006/relationships/image" Target="../media/image35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4.sv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2BA-AC24-1545-63D2-A3549F53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the New FabFitFun Logo - FabFitFun">
            <a:extLst>
              <a:ext uri="{FF2B5EF4-FFF2-40B4-BE49-F238E27FC236}">
                <a16:creationId xmlns:a16="http://schemas.microsoft.com/office/drawing/2014/main" id="{C21552AF-2C44-F0D2-EA61-F0679F3E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48" y="5978013"/>
            <a:ext cx="1147821" cy="7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1D4905-41D1-9026-B3F8-EFF21B8A35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FabFitFun Onboards +200 Users in 4 Weeks">
            <a:extLst>
              <a:ext uri="{FF2B5EF4-FFF2-40B4-BE49-F238E27FC236}">
                <a16:creationId xmlns:a16="http://schemas.microsoft.com/office/drawing/2014/main" id="{CA0B4E6D-6D93-4A4C-45EB-D9BCE89F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981325"/>
            <a:ext cx="2800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8A49D-1F7F-6EF3-88A5-DE5052E9D0B9}"/>
              </a:ext>
            </a:extLst>
          </p:cNvPr>
          <p:cNvSpPr txBox="1"/>
          <p:nvPr/>
        </p:nvSpPr>
        <p:spPr>
          <a:xfrm>
            <a:off x="6819471" y="3804756"/>
            <a:ext cx="25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latin typeface="Nunito Sans Normal" pitchFamily="2" charset="0"/>
              </a:rPr>
              <a:t>Take Home Exercise</a:t>
            </a:r>
            <a:endParaRPr lang="pt-B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138-0C5B-24DD-9013-C1CE6F463738}"/>
              </a:ext>
            </a:extLst>
          </p:cNvPr>
          <p:cNvSpPr txBox="1"/>
          <p:nvPr/>
        </p:nvSpPr>
        <p:spPr>
          <a:xfrm>
            <a:off x="273122" y="5820524"/>
            <a:ext cx="283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SR Data Analyst</a:t>
            </a:r>
          </a:p>
          <a:p>
            <a:r>
              <a:rPr lang="pt-BR" b="1" dirty="0">
                <a:latin typeface="Nunito Sans Normal" pitchFamily="2" charset="0"/>
              </a:rPr>
              <a:t>Bruno Bucalon Serra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EBD-4C84-E10E-4F8F-660ECDCC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C908D-8C81-8AAB-4C5E-212E231C09CB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72CB5A64-0598-FECF-8FA4-2442B774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B4711-0F15-0BD1-4DD7-B97318DD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3" y="1543692"/>
            <a:ext cx="6628434" cy="40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8FDD2-39B9-534A-36DA-3214A93B3D17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96 campaigns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C793-06B4-F6D4-0E4D-D922DBC62BD0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30008-2580-3F2A-EB1C-E43A6C2E404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3.1 CAMPAIGN ID</a:t>
            </a:r>
          </a:p>
        </p:txBody>
      </p:sp>
    </p:spTree>
    <p:extLst>
      <p:ext uri="{BB962C8B-B14F-4D97-AF65-F5344CB8AC3E}">
        <p14:creationId xmlns:p14="http://schemas.microsoft.com/office/powerpoint/2010/main" val="34178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8C18-211C-2DB0-EAC4-EA983D14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83A282-01CB-363D-E449-DE9238FF117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031C8B15-85B9-52A1-6A45-49A1C9F0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ACA8-E50D-A3F0-B457-9408ECD8B0CC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873 users are available in the 4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B6E9-5A91-782D-F422-2C1C3BBBE0A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D50F3-6991-800B-91F8-C4D44278020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3.2 USER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A22A5-00F6-34C8-B313-23D569E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" y="1304679"/>
            <a:ext cx="749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6D1-8C8E-486A-0389-33983FA1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B1635-0CC9-BCBA-4C80-D2AE18C64DD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94FC09A-4CE7-1B23-09F4-5F855513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24B-F7EC-A9B3-D3F3-D90F1A9B6F81}"/>
              </a:ext>
            </a:extLst>
          </p:cNvPr>
          <p:cNvSpPr txBox="1"/>
          <p:nvPr/>
        </p:nvSpPr>
        <p:spPr>
          <a:xfrm>
            <a:off x="8777320" y="2441053"/>
            <a:ext cx="340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Ages has the higher quantity of Nulls, preventing its usage for deeper insights about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5868-8294-A8EE-6DE8-956702A687B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80118-DB7C-51D4-A4CA-1C0584B81008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3.3 NULLS, NaNs and Missings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21C4-35F5-4236-C76D-F1B6F12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3" y="2441053"/>
            <a:ext cx="7946943" cy="2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F5C4-0C83-7B75-7160-8A0FAFD95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120A66-F38C-8037-3E6A-7E40E462CCAC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1BCCD83-A140-88D9-62B2-862940EA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6B8DF-1EF3-43A7-7027-028943363504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3.4 MISSING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F51BC-9B46-D1E8-B630-42D7D0662B2A}"/>
              </a:ext>
            </a:extLst>
          </p:cNvPr>
          <p:cNvSpPr txBox="1"/>
          <p:nvPr/>
        </p:nvSpPr>
        <p:spPr>
          <a:xfrm>
            <a:off x="944211" y="3013501"/>
            <a:ext cx="6607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Campaign 184 (12 Days of Deals 2022) has 12 different start and end dates.</a:t>
            </a:r>
          </a:p>
        </p:txBody>
      </p:sp>
    </p:spTree>
    <p:extLst>
      <p:ext uri="{BB962C8B-B14F-4D97-AF65-F5344CB8AC3E}">
        <p14:creationId xmlns:p14="http://schemas.microsoft.com/office/powerpoint/2010/main" val="76432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3B95-A5B7-EBA6-84DC-E6B11B24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BE556F-EF2B-05C1-742D-F3B314E2A80F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40FFC9A5-84FB-77EC-B7EE-63D4B6A0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19FEB-E6F9-7D27-9C7B-2073F6B317CC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2555-3020-703B-ABFB-AEF524086DA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3.5 INCONSISTENCE WINDOW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8725-2349-CF7C-9812-2BFB10B4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6" y="1543692"/>
            <a:ext cx="7477125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1C2EC-17CC-8BD6-3443-091022853958}"/>
              </a:ext>
            </a:extLst>
          </p:cNvPr>
          <p:cNvSpPr txBox="1"/>
          <p:nvPr/>
        </p:nvSpPr>
        <p:spPr>
          <a:xfrm>
            <a:off x="8777320" y="2441053"/>
            <a:ext cx="340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Subscription plan changed during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Error in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16452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DB6-5DFC-F788-309B-33E3F481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D4467-8029-5D1C-86BC-7A1D8A6BB60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9569643-4A80-D2B1-F809-66AF3FC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61C63-2123-8383-0BE8-D00AFD70D716}"/>
              </a:ext>
            </a:extLst>
          </p:cNvPr>
          <p:cNvSpPr txBox="1"/>
          <p:nvPr/>
        </p:nvSpPr>
        <p:spPr>
          <a:xfrm>
            <a:off x="8777320" y="2441053"/>
            <a:ext cx="340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>
                <a:latin typeface="Nunito Sans Normal" pitchFamily="2" charset="0"/>
              </a:rPr>
              <a:t>Relationship between </a:t>
            </a:r>
            <a:r>
              <a:rPr lang="pt-BR" b="1" dirty="0">
                <a:latin typeface="Nunito Sans Normal" pitchFamily="2" charset="0"/>
              </a:rPr>
              <a:t>Visits and Purchases table is N:N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No</a:t>
            </a:r>
            <a:r>
              <a:rPr lang="pt-BR" dirty="0">
                <a:latin typeface="Nunito Sans Normal" pitchFamily="2" charset="0"/>
              </a:rPr>
              <a:t> </a:t>
            </a:r>
            <a:r>
              <a:rPr lang="pt-BR" b="1" dirty="0">
                <a:latin typeface="Nunito Sans Normal" pitchFamily="2" charset="0"/>
              </a:rPr>
              <a:t>PK in Visits and Purchases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There’s no Window Number in Purchases, therefore there’s no way to identify which window it was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9C95-CB11-4AEA-6A99-EA4251B5C884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ACC7A-272D-3243-EEDB-87F8ADECC04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3.6 MISSING PRIMARY KEY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6C253-1C71-9B52-298B-71A93498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8" y="1453316"/>
            <a:ext cx="8465063" cy="44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6E33-E3CC-8244-4B6B-C884C413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19C7E-03CA-BC73-18EC-477305042F8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1F5D62EB-5E9E-72E9-C2DC-23C662A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193DA-4B2F-1E1B-D9D5-6CCC86BC3BDA}"/>
              </a:ext>
            </a:extLst>
          </p:cNvPr>
          <p:cNvSpPr txBox="1"/>
          <p:nvPr/>
        </p:nvSpPr>
        <p:spPr>
          <a:xfrm>
            <a:off x="8777320" y="2441053"/>
            <a:ext cx="340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By joining visits and purchases using User ID and Campaign ID, we’ll have a GAP of </a:t>
            </a:r>
            <a:r>
              <a:rPr lang="pt-BR" b="1" dirty="0">
                <a:latin typeface="Nunito Sans Normal" pitchFamily="2" charset="0"/>
              </a:rPr>
              <a:t>29.3%</a:t>
            </a:r>
            <a:r>
              <a:rPr lang="pt-BR" dirty="0">
                <a:latin typeface="Nunito Sans Normal" pitchFamily="2" charset="0"/>
              </a:rPr>
              <a:t> of missing values for Window Start and Window End.</a:t>
            </a:r>
          </a:p>
          <a:p>
            <a:endParaRPr lang="pt-BR" dirty="0">
              <a:latin typeface="Nunito Sans Normal" pitchFamily="2" charset="0"/>
            </a:endParaRPr>
          </a:p>
          <a:p>
            <a:r>
              <a:rPr lang="pt-BR" dirty="0">
                <a:latin typeface="Nunito Sans Normal" pitchFamily="2" charset="0"/>
              </a:rPr>
              <a:t>In addition, there’s no window number in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02D93-EB00-9E91-E4E1-A35AEAC8894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CE60D-653E-7D34-79B6-821F5D9B223D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3.7 JOIN BETWEEN VISITS AND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3ACFB-BF5B-BE09-F8F3-1613A67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3" y="2211993"/>
            <a:ext cx="7496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ED49-4FEF-8BF5-1F07-3DE85F0E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BEDB0F-7300-A6CB-AB84-3FAD4D12C71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DEB9A443-D936-D039-490B-4DD290B70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F45229-9584-3388-F750-6F6B8187D0B4}"/>
              </a:ext>
            </a:extLst>
          </p:cNvPr>
          <p:cNvSpPr txBox="1"/>
          <p:nvPr/>
        </p:nvSpPr>
        <p:spPr>
          <a:xfrm>
            <a:off x="8777320" y="2159699"/>
            <a:ext cx="3407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Over 10000 rows with non attributed channel.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F822D-9B2C-3FE9-5182-7D1E746DD98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B7EA7-EFB6-3977-CC64-197671D5BB41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3.8 NON-ATTRIBUTED IN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91916-A9F9-5C22-5DB3-92E536E46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" y="1543692"/>
            <a:ext cx="8526133" cy="41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7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12F6-B7A9-D6F5-CF13-27DBC8B1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0E073-DEC6-BCA1-D277-C07317DEDB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E35CB271-08E8-9D4B-B9DE-F39B0DC5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2879B-CF78-989C-FDE9-4BBDDB9B73DB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4.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2669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6131-7E58-3946-8625-6B4CF60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E6DD45-7B39-1AC3-2536-B836A8C2ABEB}"/>
              </a:ext>
            </a:extLst>
          </p:cNvPr>
          <p:cNvSpPr/>
          <p:nvPr/>
        </p:nvSpPr>
        <p:spPr>
          <a:xfrm>
            <a:off x="7388871" y="3666602"/>
            <a:ext cx="3817483" cy="1140355"/>
          </a:xfrm>
          <a:prstGeom prst="roundRect">
            <a:avLst/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9098C-CA67-BF5B-58A8-96AB29702688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13698C0B-4E0C-DEE0-293D-805E5B0D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F0F114-4929-341A-FCA2-415CEB99ECAB}"/>
              </a:ext>
            </a:extLst>
          </p:cNvPr>
          <p:cNvSpPr txBox="1"/>
          <p:nvPr/>
        </p:nvSpPr>
        <p:spPr>
          <a:xfrm>
            <a:off x="267826" y="6046764"/>
            <a:ext cx="812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join, </a:t>
            </a:r>
            <a:r>
              <a:rPr lang="en-US" b="1" dirty="0">
                <a:latin typeface="Nunito Sans Normal" pitchFamily="2" charset="0"/>
              </a:rPr>
              <a:t>we kept 70.71% of the rows from Fact Purchases</a:t>
            </a:r>
            <a:r>
              <a:rPr lang="en-US" dirty="0">
                <a:latin typeface="Nunito Sans Normal" pitchFamily="2" charset="0"/>
              </a:rPr>
              <a:t>.</a:t>
            </a:r>
            <a:endParaRPr lang="pt-B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332495-FB61-9E07-B7CD-91853196D134}"/>
              </a:ext>
            </a:extLst>
          </p:cNvPr>
          <p:cNvGrpSpPr/>
          <p:nvPr/>
        </p:nvGrpSpPr>
        <p:grpSpPr>
          <a:xfrm>
            <a:off x="1019215" y="1818058"/>
            <a:ext cx="10311157" cy="3321013"/>
            <a:chOff x="361669" y="1692069"/>
            <a:chExt cx="10311157" cy="33210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1BBB50-60BD-30EA-2802-129230EFDA4E}"/>
                </a:ext>
              </a:extLst>
            </p:cNvPr>
            <p:cNvSpPr/>
            <p:nvPr/>
          </p:nvSpPr>
          <p:spPr>
            <a:xfrm>
              <a:off x="361669" y="1844916"/>
              <a:ext cx="3168166" cy="31681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640A3-9992-5037-D17B-7AB69EA7227A}"/>
                </a:ext>
              </a:extLst>
            </p:cNvPr>
            <p:cNvSpPr/>
            <p:nvPr/>
          </p:nvSpPr>
          <p:spPr>
            <a:xfrm>
              <a:off x="895010" y="1692069"/>
              <a:ext cx="3240000" cy="3240000"/>
            </a:xfrm>
            <a:prstGeom prst="ellipse">
              <a:avLst/>
            </a:prstGeom>
            <a:solidFill>
              <a:srgbClr val="8D54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82685-670D-A8B6-C597-3A81DB9045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135010" y="3312069"/>
              <a:ext cx="1187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5D303E-6184-D62E-031C-F65BFB629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148" y="2514475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C2EF6-C086-D98A-755D-777E56DF6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300" y="3312069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CE110-0D26-7C9E-29A8-9F35E5E8F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026" y="4116868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2CD2C-E8E4-CDAD-AC01-F4E24BAD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148" y="2514475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6FD1AE-1368-2895-DD33-6FE015A836D5}"/>
                </a:ext>
              </a:extLst>
            </p:cNvPr>
            <p:cNvGrpSpPr/>
            <p:nvPr/>
          </p:nvGrpSpPr>
          <p:grpSpPr>
            <a:xfrm>
              <a:off x="6697756" y="1889408"/>
              <a:ext cx="3817483" cy="1140355"/>
              <a:chOff x="6611643" y="1933653"/>
              <a:chExt cx="3817483" cy="1140355"/>
            </a:xfrm>
            <a:solidFill>
              <a:srgbClr val="8D5434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E7207DB-26A4-3A4B-A920-184C492C49C2}"/>
                  </a:ext>
                </a:extLst>
              </p:cNvPr>
              <p:cNvSpPr/>
              <p:nvPr/>
            </p:nvSpPr>
            <p:spPr>
              <a:xfrm>
                <a:off x="6611643" y="1933653"/>
                <a:ext cx="3817483" cy="114035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BE8CE2-1E91-6E92-843D-36E50B1F27AA}"/>
                  </a:ext>
                </a:extLst>
              </p:cNvPr>
              <p:cNvSpPr txBox="1"/>
              <p:nvPr/>
            </p:nvSpPr>
            <p:spPr>
              <a:xfrm>
                <a:off x="7054421" y="2222087"/>
                <a:ext cx="2999066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A customer can </a:t>
                </a:r>
                <a:r>
                  <a:rPr lang="en-US" sz="1600" b="1" dirty="0">
                    <a:solidFill>
                      <a:schemeClr val="bg1"/>
                    </a:solidFill>
                    <a:latin typeface="Nunito Sans Normal" pitchFamily="2" charset="0"/>
                  </a:rPr>
                  <a:t>only purchase an item if they have visit it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BD745B3-7529-A9F2-91D8-0D633E047AA8}"/>
                </a:ext>
              </a:extLst>
            </p:cNvPr>
            <p:cNvSpPr txBox="1"/>
            <p:nvPr/>
          </p:nvSpPr>
          <p:spPr>
            <a:xfrm>
              <a:off x="7029443" y="3578259"/>
              <a:ext cx="364338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Nunito Sans Normal" pitchFamily="2" charset="0"/>
                </a:rPr>
                <a:t>The date of the last visit of the customer for </a:t>
              </a:r>
              <a:r>
                <a:rPr lang="en-US" sz="1600" b="1" dirty="0">
                  <a:solidFill>
                    <a:schemeClr val="bg1"/>
                  </a:solidFill>
                  <a:latin typeface="Nunito Sans Normal" pitchFamily="2" charset="0"/>
                </a:rPr>
                <a:t>that specific campaign is the one they converted if available in purchases and visits</a:t>
              </a:r>
              <a:endParaRPr lang="pt-BR" sz="1600" b="1" dirty="0">
                <a:solidFill>
                  <a:schemeClr val="bg1"/>
                </a:solidFill>
              </a:endParaRPr>
            </a:p>
          </p:txBody>
        </p:sp>
        <p:pic>
          <p:nvPicPr>
            <p:cNvPr id="46" name="Graphic 45" descr="Badge 1 with solid fill">
              <a:extLst>
                <a:ext uri="{FF2B5EF4-FFF2-40B4-BE49-F238E27FC236}">
                  <a16:creationId xmlns:a16="http://schemas.microsoft.com/office/drawing/2014/main" id="{50325CCD-F021-74DA-7448-9CF1FA73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9678" y="1759978"/>
              <a:ext cx="1399217" cy="1399217"/>
            </a:xfrm>
            <a:prstGeom prst="rect">
              <a:avLst/>
            </a:prstGeom>
          </p:spPr>
        </p:pic>
        <p:pic>
          <p:nvPicPr>
            <p:cNvPr id="48" name="Graphic 47" descr="Badge with solid fill">
              <a:extLst>
                <a:ext uri="{FF2B5EF4-FFF2-40B4-BE49-F238E27FC236}">
                  <a16:creationId xmlns:a16="http://schemas.microsoft.com/office/drawing/2014/main" id="{E1776A35-9B97-5C88-52D6-28F10FCB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3061" y="3413304"/>
              <a:ext cx="1400400" cy="1400400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FF902149-5832-3526-3E4D-3FB0C34D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1927" y="3263692"/>
              <a:ext cx="1077762" cy="107776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D29F94-AD01-2ED7-256B-69C25D909CC4}"/>
                </a:ext>
              </a:extLst>
            </p:cNvPr>
            <p:cNvSpPr txBox="1"/>
            <p:nvPr/>
          </p:nvSpPr>
          <p:spPr>
            <a:xfrm>
              <a:off x="1350755" y="2423899"/>
              <a:ext cx="23285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unito Sans Normal" pitchFamily="2" charset="0"/>
                </a:rPr>
                <a:t>ANALYSIS ASSUMPTION</a:t>
              </a:r>
              <a:endParaRPr lang="pt-B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57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C7DF3-D1AF-722B-182D-F6B27D25CB20}"/>
              </a:ext>
            </a:extLst>
          </p:cNvPr>
          <p:cNvSpPr/>
          <p:nvPr/>
        </p:nvSpPr>
        <p:spPr>
          <a:xfrm>
            <a:off x="7846142" y="0"/>
            <a:ext cx="4345857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201B-88D4-4A70-4B46-066FA1B4E4FC}"/>
              </a:ext>
            </a:extLst>
          </p:cNvPr>
          <p:cNvSpPr txBox="1"/>
          <p:nvPr/>
        </p:nvSpPr>
        <p:spPr>
          <a:xfrm>
            <a:off x="299694" y="1011660"/>
            <a:ext cx="688258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Problem Definition</a:t>
            </a:r>
          </a:p>
          <a:p>
            <a:pPr lvl="1"/>
            <a:r>
              <a:rPr lang="pt-BR" sz="1600" b="1" dirty="0">
                <a:latin typeface="Nunito Sans Normal" pitchFamily="2" charset="0"/>
              </a:rPr>
              <a:t>	</a:t>
            </a:r>
            <a:r>
              <a:rPr lang="pt-BR" sz="1600" dirty="0">
                <a:latin typeface="Nunito Sans Normal" pitchFamily="2" charset="0"/>
              </a:rPr>
              <a:t>1.1 Dataset Attributes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1.2 Objective and Key Questions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1.3 Technologies and Programming Language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First Steps</a:t>
            </a: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GAP</a:t>
            </a:r>
          </a:p>
          <a:p>
            <a:r>
              <a:rPr lang="pt-BR" sz="1600" b="1" dirty="0">
                <a:latin typeface="Nunito Sans Normal" pitchFamily="2" charset="0"/>
              </a:rPr>
              <a:t>	3.1 Campaign ID</a:t>
            </a:r>
          </a:p>
          <a:p>
            <a:r>
              <a:rPr lang="pt-BR" sz="1600" b="1" dirty="0">
                <a:latin typeface="Nunito Sans Normal" pitchFamily="2" charset="0"/>
              </a:rPr>
              <a:t>	3.2 User ID</a:t>
            </a:r>
          </a:p>
          <a:p>
            <a:r>
              <a:rPr lang="pt-BR" sz="1600" b="1" dirty="0">
                <a:latin typeface="Nunito Sans Normal" pitchFamily="2" charset="0"/>
              </a:rPr>
              <a:t>	3.3 Nulls, NaNs and Missings</a:t>
            </a:r>
          </a:p>
          <a:p>
            <a:r>
              <a:rPr lang="pt-BR" sz="1600" b="1" dirty="0">
                <a:latin typeface="Nunito Sans Normal" pitchFamily="2" charset="0"/>
              </a:rPr>
              <a:t>	3.4 Wrong Campaign</a:t>
            </a:r>
          </a:p>
          <a:p>
            <a:r>
              <a:rPr lang="pt-BR" sz="1600" b="1" dirty="0">
                <a:latin typeface="Nunito Sans Normal" pitchFamily="2" charset="0"/>
              </a:rPr>
              <a:t>	3.5 Inconsistence in Window Number</a:t>
            </a:r>
          </a:p>
          <a:p>
            <a:r>
              <a:rPr lang="pt-BR" sz="1600" b="1" dirty="0">
                <a:latin typeface="Nunito Sans Normal" pitchFamily="2" charset="0"/>
              </a:rPr>
              <a:t>	3.6 Missing PK</a:t>
            </a:r>
          </a:p>
          <a:p>
            <a:r>
              <a:rPr lang="pt-BR" sz="1600" b="1" dirty="0">
                <a:latin typeface="Nunito Sans Normal" pitchFamily="2" charset="0"/>
              </a:rPr>
              <a:t>	3.7 N:N Relationship</a:t>
            </a:r>
          </a:p>
          <a:p>
            <a:r>
              <a:rPr lang="pt-BR" sz="1600" b="1" dirty="0">
                <a:latin typeface="Nunito Sans Normal" pitchFamily="2" charset="0"/>
              </a:rPr>
              <a:t>	3.8 Non Attributed Channel</a:t>
            </a:r>
          </a:p>
          <a:p>
            <a:endParaRPr lang="pt-BR" sz="1600" b="1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4.     Data Analysis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4.1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4.2 Channels &amp;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4.3 Convertion Rate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4.4 Recommendations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5.    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DEB9-7AB9-EE71-2DA6-8D98DE683D63}"/>
              </a:ext>
            </a:extLst>
          </p:cNvPr>
          <p:cNvSpPr txBox="1"/>
          <p:nvPr/>
        </p:nvSpPr>
        <p:spPr>
          <a:xfrm>
            <a:off x="2863645" y="200188"/>
            <a:ext cx="2261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Nunito Sans Normal" pitchFamily="2" charset="0"/>
              </a:rPr>
              <a:t>INDEX</a:t>
            </a:r>
            <a:endParaRPr lang="pt-BR" sz="2800" b="1" dirty="0">
              <a:latin typeface="Nunito Sans Normal" pitchFamily="2" charset="0"/>
            </a:endParaRPr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264F99C-3745-DC5D-0BC5-F5B5A751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681C-7B27-C1CC-FF62-896198C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DF848-E795-C5A2-8942-6D4B831A29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A12DB28D-48F8-C4AA-1E23-336DD7A7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983D4A-A96B-EFCC-34E2-97B73D25E0CE}"/>
              </a:ext>
            </a:extLst>
          </p:cNvPr>
          <p:cNvSpPr txBox="1"/>
          <p:nvPr/>
        </p:nvSpPr>
        <p:spPr>
          <a:xfrm>
            <a:off x="5942261" y="1894482"/>
            <a:ext cx="5644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Sort values by </a:t>
            </a:r>
            <a:r>
              <a:rPr lang="en-US" i="1" dirty="0">
                <a:latin typeface="Nunito Sans Normal" pitchFamily="2" charset="0"/>
              </a:rPr>
              <a:t>WINDOW</a:t>
            </a:r>
            <a:r>
              <a:rPr lang="en-US" dirty="0">
                <a:latin typeface="Nunito Sans Normal" pitchFamily="2" charset="0"/>
              </a:rPr>
              <a:t>_END_TS_PST and drop duplicates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Inner join Fact Purchases with Fact Visits using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Calculate </a:t>
            </a:r>
            <a:r>
              <a:rPr lang="en-US" i="1" dirty="0">
                <a:latin typeface="Nunito Sans Normal" pitchFamily="2" charset="0"/>
              </a:rPr>
              <a:t>TOTAL_REVENUE </a:t>
            </a:r>
            <a:r>
              <a:rPr lang="en-US" dirty="0">
                <a:latin typeface="Nunito Sans Normal" pitchFamily="2" charset="0"/>
              </a:rPr>
              <a:t>by performing </a:t>
            </a:r>
            <a:r>
              <a:rPr lang="en-US" i="1" dirty="0">
                <a:latin typeface="Nunito Sans Normal" pitchFamily="2" charset="0"/>
              </a:rPr>
              <a:t>CART_QUANTITY </a:t>
            </a:r>
            <a:r>
              <a:rPr lang="en-US" dirty="0">
                <a:latin typeface="Nunito Sans Normal" pitchFamily="2" charset="0"/>
              </a:rPr>
              <a:t>x </a:t>
            </a:r>
            <a:r>
              <a:rPr lang="en-US" i="1" dirty="0">
                <a:latin typeface="Nunito Sans Normal" pitchFamily="2" charset="0"/>
              </a:rPr>
              <a:t>SALE_PRICE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5A6C1B-C69C-865F-5190-F5D499F3524D}"/>
              </a:ext>
            </a:extLst>
          </p:cNvPr>
          <p:cNvSpPr/>
          <p:nvPr/>
        </p:nvSpPr>
        <p:spPr>
          <a:xfrm>
            <a:off x="359529" y="1372229"/>
            <a:ext cx="3168166" cy="3168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62008-DC4A-4E5E-3B86-5DA5D4B4E49D}"/>
              </a:ext>
            </a:extLst>
          </p:cNvPr>
          <p:cNvGrpSpPr/>
          <p:nvPr/>
        </p:nvGrpSpPr>
        <p:grpSpPr>
          <a:xfrm>
            <a:off x="-2140" y="1372229"/>
            <a:ext cx="5580909" cy="3168166"/>
            <a:chOff x="0" y="1844917"/>
            <a:chExt cx="5580909" cy="31681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40527-2E4B-80D9-CE58-950A38D47FBE}"/>
                </a:ext>
              </a:extLst>
            </p:cNvPr>
            <p:cNvGrpSpPr/>
            <p:nvPr/>
          </p:nvGrpSpPr>
          <p:grpSpPr>
            <a:xfrm>
              <a:off x="0" y="1844917"/>
              <a:ext cx="5580909" cy="3168166"/>
              <a:chOff x="137652" y="1670962"/>
              <a:chExt cx="5580909" cy="31681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E5FA9F-DA23-6FAE-E0BA-535FAF1E16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652" y="1670962"/>
                <a:ext cx="5580909" cy="3168166"/>
                <a:chOff x="2342508" y="1907268"/>
                <a:chExt cx="4439127" cy="2520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D7BAF1-2E64-1B17-5FC6-466FE71AB003}"/>
                    </a:ext>
                  </a:extLst>
                </p:cNvPr>
                <p:cNvSpPr/>
                <p:nvPr/>
              </p:nvSpPr>
              <p:spPr>
                <a:xfrm>
                  <a:off x="4261635" y="1907268"/>
                  <a:ext cx="2520000" cy="2520000"/>
                </a:xfrm>
                <a:prstGeom prst="ellipse">
                  <a:avLst/>
                </a:prstGeom>
                <a:solidFill>
                  <a:srgbClr val="8D543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A7E00B-9252-F205-D107-3DBCCE52CA3F}"/>
                    </a:ext>
                  </a:extLst>
                </p:cNvPr>
                <p:cNvSpPr/>
                <p:nvPr/>
              </p:nvSpPr>
              <p:spPr>
                <a:xfrm>
                  <a:off x="2342508" y="1907268"/>
                  <a:ext cx="2520000" cy="25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D94496F-1757-41D9-87B8-4C78F88C429D}"/>
                    </a:ext>
                  </a:extLst>
                </p:cNvPr>
                <p:cNvSpPr/>
                <p:nvPr/>
              </p:nvSpPr>
              <p:spPr>
                <a:xfrm>
                  <a:off x="2630184" y="1907268"/>
                  <a:ext cx="2520000" cy="2520000"/>
                </a:xfrm>
                <a:prstGeom prst="ellips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5D264-6390-601C-F412-FBC56E2C2752}"/>
                  </a:ext>
                </a:extLst>
              </p:cNvPr>
              <p:cNvSpPr txBox="1"/>
              <p:nvPr/>
            </p:nvSpPr>
            <p:spPr>
              <a:xfrm>
                <a:off x="653219" y="3070378"/>
                <a:ext cx="20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Purchases</a:t>
                </a:r>
                <a:endParaRPr lang="pt-B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BC1BA-C267-48E7-8E20-56178D28D6E5}"/>
                  </a:ext>
                </a:extLst>
              </p:cNvPr>
              <p:cNvSpPr txBox="1"/>
              <p:nvPr/>
            </p:nvSpPr>
            <p:spPr>
              <a:xfrm>
                <a:off x="3732007" y="3070378"/>
                <a:ext cx="1968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Visits</a:t>
                </a:r>
                <a:endParaRPr lang="pt-BR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8D626F-F925-2AE1-CAEA-F36A903D04F7}"/>
                </a:ext>
              </a:extLst>
            </p:cNvPr>
            <p:cNvSpPr/>
            <p:nvPr/>
          </p:nvSpPr>
          <p:spPr>
            <a:xfrm>
              <a:off x="2445003" y="2222924"/>
              <a:ext cx="1117092" cy="2412150"/>
            </a:xfrm>
            <a:custGeom>
              <a:avLst/>
              <a:gdLst>
                <a:gd name="connsiteX0" fmla="*/ 558546 w 1117092"/>
                <a:gd name="connsiteY0" fmla="*/ 0 h 2412150"/>
                <a:gd name="connsiteX1" fmla="*/ 653125 w 1117092"/>
                <a:gd name="connsiteY1" fmla="*/ 85959 h 2412150"/>
                <a:gd name="connsiteX2" fmla="*/ 1117092 w 1117092"/>
                <a:gd name="connsiteY2" fmla="*/ 1206075 h 2412150"/>
                <a:gd name="connsiteX3" fmla="*/ 653125 w 1117092"/>
                <a:gd name="connsiteY3" fmla="*/ 2326191 h 2412150"/>
                <a:gd name="connsiteX4" fmla="*/ 558546 w 1117092"/>
                <a:gd name="connsiteY4" fmla="*/ 2412150 h 2412150"/>
                <a:gd name="connsiteX5" fmla="*/ 463967 w 1117092"/>
                <a:gd name="connsiteY5" fmla="*/ 2326191 h 2412150"/>
                <a:gd name="connsiteX6" fmla="*/ 0 w 1117092"/>
                <a:gd name="connsiteY6" fmla="*/ 1206075 h 2412150"/>
                <a:gd name="connsiteX7" fmla="*/ 463967 w 1117092"/>
                <a:gd name="connsiteY7" fmla="*/ 85959 h 2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92" h="2412150">
                  <a:moveTo>
                    <a:pt x="558546" y="0"/>
                  </a:moveTo>
                  <a:lnTo>
                    <a:pt x="653125" y="85959"/>
                  </a:lnTo>
                  <a:cubicBezTo>
                    <a:pt x="939788" y="372622"/>
                    <a:pt x="1117092" y="768643"/>
                    <a:pt x="1117092" y="1206075"/>
                  </a:cubicBezTo>
                  <a:cubicBezTo>
                    <a:pt x="1117092" y="1643508"/>
                    <a:pt x="939788" y="2039529"/>
                    <a:pt x="653125" y="2326191"/>
                  </a:cubicBezTo>
                  <a:lnTo>
                    <a:pt x="558546" y="2412150"/>
                  </a:lnTo>
                  <a:lnTo>
                    <a:pt x="463967" y="2326191"/>
                  </a:lnTo>
                  <a:cubicBezTo>
                    <a:pt x="177305" y="2039529"/>
                    <a:pt x="0" y="1643508"/>
                    <a:pt x="0" y="1206075"/>
                  </a:cubicBezTo>
                  <a:cubicBezTo>
                    <a:pt x="0" y="768643"/>
                    <a:pt x="177305" y="372622"/>
                    <a:pt x="463967" y="8595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DF756B-CB06-8445-F1E0-1C6F8452BEF6}"/>
              </a:ext>
            </a:extLst>
          </p:cNvPr>
          <p:cNvSpPr txBox="1"/>
          <p:nvPr/>
        </p:nvSpPr>
        <p:spPr>
          <a:xfrm>
            <a:off x="2442863" y="2633145"/>
            <a:ext cx="1117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Nunito Sans Normal" pitchFamily="2" charset="0"/>
              </a:rPr>
              <a:t>Final Table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19BE00-C2C2-33AD-D4B5-B81D3E99CE7C}"/>
              </a:ext>
            </a:extLst>
          </p:cNvPr>
          <p:cNvSpPr txBox="1"/>
          <p:nvPr/>
        </p:nvSpPr>
        <p:spPr>
          <a:xfrm>
            <a:off x="359530" y="5183795"/>
            <a:ext cx="6524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70.71% of the rows</a:t>
            </a:r>
            <a:r>
              <a:rPr lang="en-US" dirty="0">
                <a:latin typeface="Nunito Sans Normal" pitchFamily="2" charset="0"/>
              </a:rPr>
              <a:t> 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77.77% of the users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53.33% of the campaigns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</p:txBody>
      </p:sp>
    </p:spTree>
    <p:extLst>
      <p:ext uri="{BB962C8B-B14F-4D97-AF65-F5344CB8AC3E}">
        <p14:creationId xmlns:p14="http://schemas.microsoft.com/office/powerpoint/2010/main" val="989137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8BDE-D7FC-83D6-8ED2-091516E7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13F0C-20DD-2F46-B66B-94E3D88970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AA250D-9FEE-9A57-424B-242AB17AAE2D}"/>
              </a:ext>
            </a:extLst>
          </p:cNvPr>
          <p:cNvGrpSpPr/>
          <p:nvPr/>
        </p:nvGrpSpPr>
        <p:grpSpPr>
          <a:xfrm>
            <a:off x="3664490" y="1377719"/>
            <a:ext cx="4863020" cy="4655337"/>
            <a:chOff x="3700025" y="1249901"/>
            <a:chExt cx="4863020" cy="46553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2B1A8D-784D-B5C4-6825-8A8681379AFA}"/>
                </a:ext>
              </a:extLst>
            </p:cNvPr>
            <p:cNvGrpSpPr/>
            <p:nvPr/>
          </p:nvGrpSpPr>
          <p:grpSpPr>
            <a:xfrm>
              <a:off x="3700025" y="1249901"/>
              <a:ext cx="4863020" cy="4655337"/>
              <a:chOff x="3700025" y="1249901"/>
              <a:chExt cx="4863020" cy="46553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F2B1F3-ECA1-674A-4B6A-775329BB8BD0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D38E76-B3A8-9C1A-52DD-BA11E8059C79}"/>
                  </a:ext>
                </a:extLst>
              </p:cNvPr>
              <p:cNvSpPr/>
              <p:nvPr/>
            </p:nvSpPr>
            <p:spPr>
              <a:xfrm>
                <a:off x="3700025" y="1271634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B9F322-05A8-DCE6-CF1F-3D2870248F52}"/>
                  </a:ext>
                </a:extLst>
              </p:cNvPr>
              <p:cNvSpPr/>
              <p:nvPr/>
            </p:nvSpPr>
            <p:spPr>
              <a:xfrm>
                <a:off x="4691535" y="3015406"/>
                <a:ext cx="2880000" cy="2880000"/>
              </a:xfrm>
              <a:prstGeom prst="ellipse">
                <a:avLst/>
              </a:prstGeom>
              <a:solidFill>
                <a:srgbClr val="FCE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6DB93E-167B-2EC9-DA18-52AC956E3D04}"/>
                  </a:ext>
                </a:extLst>
              </p:cNvPr>
              <p:cNvSpPr/>
              <p:nvPr/>
            </p:nvSpPr>
            <p:spPr>
              <a:xfrm>
                <a:off x="3700025" y="1261802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E5EB9-754A-985A-21E7-CB06FA0CD465}"/>
                  </a:ext>
                </a:extLst>
              </p:cNvPr>
              <p:cNvSpPr/>
              <p:nvPr/>
            </p:nvSpPr>
            <p:spPr>
              <a:xfrm>
                <a:off x="4691535" y="3025238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71FE9-470F-2FDE-F144-D82CCE20B1AE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B6D3C-E38D-F6FF-09E5-42022754C041}"/>
                  </a:ext>
                </a:extLst>
              </p:cNvPr>
              <p:cNvSpPr/>
              <p:nvPr/>
            </p:nvSpPr>
            <p:spPr>
              <a:xfrm>
                <a:off x="5728388" y="3015406"/>
                <a:ext cx="794215" cy="721585"/>
              </a:xfrm>
              <a:custGeom>
                <a:avLst/>
                <a:gdLst>
                  <a:gd name="connsiteX0" fmla="*/ 395665 w 794215"/>
                  <a:gd name="connsiteY0" fmla="*/ 0 h 721585"/>
                  <a:gd name="connsiteX1" fmla="*/ 746906 w 794215"/>
                  <a:gd name="connsiteY1" fmla="*/ 43142 h 721585"/>
                  <a:gd name="connsiteX2" fmla="*/ 794215 w 794215"/>
                  <a:gd name="connsiteY2" fmla="*/ 57050 h 721585"/>
                  <a:gd name="connsiteX3" fmla="*/ 779415 w 794215"/>
                  <a:gd name="connsiteY3" fmla="*/ 114608 h 721585"/>
                  <a:gd name="connsiteX4" fmla="*/ 422389 w 794215"/>
                  <a:gd name="connsiteY4" fmla="*/ 704630 h 721585"/>
                  <a:gd name="connsiteX5" fmla="*/ 403733 w 794215"/>
                  <a:gd name="connsiteY5" fmla="*/ 721585 h 721585"/>
                  <a:gd name="connsiteX6" fmla="*/ 356799 w 794215"/>
                  <a:gd name="connsiteY6" fmla="*/ 680441 h 721585"/>
                  <a:gd name="connsiteX7" fmla="*/ 11915 w 794215"/>
                  <a:gd name="connsiteY7" fmla="*/ 102707 h 721585"/>
                  <a:gd name="connsiteX8" fmla="*/ 0 w 794215"/>
                  <a:gd name="connsiteY8" fmla="*/ 56371 h 721585"/>
                  <a:gd name="connsiteX9" fmla="*/ 105455 w 794215"/>
                  <a:gd name="connsiteY9" fmla="*/ 29256 h 721585"/>
                  <a:gd name="connsiteX10" fmla="*/ 395665 w 794215"/>
                  <a:gd name="connsiteY10" fmla="*/ 0 h 7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4215" h="721585">
                    <a:moveTo>
                      <a:pt x="395665" y="0"/>
                    </a:moveTo>
                    <a:cubicBezTo>
                      <a:pt x="516822" y="0"/>
                      <a:pt x="634485" y="14963"/>
                      <a:pt x="746906" y="43142"/>
                    </a:cubicBezTo>
                    <a:lnTo>
                      <a:pt x="794215" y="57050"/>
                    </a:lnTo>
                    <a:lnTo>
                      <a:pt x="779415" y="114608"/>
                    </a:lnTo>
                    <a:cubicBezTo>
                      <a:pt x="709292" y="340061"/>
                      <a:pt x="585257" y="541762"/>
                      <a:pt x="422389" y="704630"/>
                    </a:cubicBezTo>
                    <a:lnTo>
                      <a:pt x="403733" y="721585"/>
                    </a:lnTo>
                    <a:lnTo>
                      <a:pt x="356799" y="680441"/>
                    </a:lnTo>
                    <a:cubicBezTo>
                      <a:pt x="199905" y="519761"/>
                      <a:pt x="80285" y="322524"/>
                      <a:pt x="11915" y="102707"/>
                    </a:cubicBezTo>
                    <a:lnTo>
                      <a:pt x="0" y="56371"/>
                    </a:lnTo>
                    <a:lnTo>
                      <a:pt x="105455" y="29256"/>
                    </a:lnTo>
                    <a:cubicBezTo>
                      <a:pt x="199195" y="10074"/>
                      <a:pt x="296254" y="0"/>
                      <a:pt x="395665" y="0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aphic 23" descr="Users with solid fill">
                <a:extLst>
                  <a:ext uri="{FF2B5EF4-FFF2-40B4-BE49-F238E27FC236}">
                    <a16:creationId xmlns:a16="http://schemas.microsoft.com/office/drawing/2014/main" id="{033597A3-116A-33B1-4E9F-DE4A58D1C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2935" y="3084314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27" name="Graphic 26" descr="Daily calendar with solid fill">
              <a:extLst>
                <a:ext uri="{FF2B5EF4-FFF2-40B4-BE49-F238E27FC236}">
                  <a16:creationId xmlns:a16="http://schemas.microsoft.com/office/drawing/2014/main" id="{3F83C2AB-B76A-6531-A3F1-D4039FCA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73" y="2220461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Shopping cart with solid fill">
              <a:extLst>
                <a:ext uri="{FF2B5EF4-FFF2-40B4-BE49-F238E27FC236}">
                  <a16:creationId xmlns:a16="http://schemas.microsoft.com/office/drawing/2014/main" id="{8205A21C-7DC5-2ADA-645F-81DCDBCF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7817" y="223270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Money with solid fill">
              <a:extLst>
                <a:ext uri="{FF2B5EF4-FFF2-40B4-BE49-F238E27FC236}">
                  <a16:creationId xmlns:a16="http://schemas.microsoft.com/office/drawing/2014/main" id="{F7E8196C-4F80-F50D-245A-A9C7797D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3807" y="4122992"/>
              <a:ext cx="914400" cy="914400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7E50-B7C2-4748-7AFF-9D4608898683}"/>
              </a:ext>
            </a:extLst>
          </p:cNvPr>
          <p:cNvCxnSpPr>
            <a:cxnSpLocks/>
          </p:cNvCxnSpPr>
          <p:nvPr/>
        </p:nvCxnSpPr>
        <p:spPr>
          <a:xfrm flipV="1">
            <a:off x="7351727" y="4580193"/>
            <a:ext cx="695661" cy="66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EB5A5-AE95-C8A6-0CB4-4D21D0D08D88}"/>
              </a:ext>
            </a:extLst>
          </p:cNvPr>
          <p:cNvCxnSpPr>
            <a:cxnSpLocks/>
          </p:cNvCxnSpPr>
          <p:nvPr/>
        </p:nvCxnSpPr>
        <p:spPr>
          <a:xfrm flipH="1" flipV="1">
            <a:off x="8047647" y="4590025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59CED4-FE26-DA24-486F-73A00D008586}"/>
              </a:ext>
            </a:extLst>
          </p:cNvPr>
          <p:cNvSpPr txBox="1"/>
          <p:nvPr/>
        </p:nvSpPr>
        <p:spPr>
          <a:xfrm>
            <a:off x="7986630" y="423114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Monetary</a:t>
            </a:r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99115-6FE1-EA37-F9A1-3189AD5ED017}"/>
              </a:ext>
            </a:extLst>
          </p:cNvPr>
          <p:cNvSpPr txBox="1"/>
          <p:nvPr/>
        </p:nvSpPr>
        <p:spPr>
          <a:xfrm>
            <a:off x="8887246" y="1986098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often or how many times the customer makes a purchase.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35309-A036-93B7-8D89-6640D05DC300}"/>
              </a:ext>
            </a:extLst>
          </p:cNvPr>
          <p:cNvSpPr txBox="1"/>
          <p:nvPr/>
        </p:nvSpPr>
        <p:spPr>
          <a:xfrm>
            <a:off x="597578" y="5525224"/>
            <a:ext cx="3918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 Sans Normal" pitchFamily="2" charset="0"/>
              </a:rPr>
              <a:t>Time window¹:</a:t>
            </a:r>
          </a:p>
          <a:p>
            <a:r>
              <a:rPr lang="en-US" sz="1200" i="1" dirty="0">
                <a:latin typeface="Nunito Sans Normal" pitchFamily="2" charset="0"/>
              </a:rPr>
              <a:t>BETWEEN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</a:t>
            </a:r>
          </a:p>
          <a:p>
            <a:r>
              <a:rPr lang="en-US" sz="1200" i="1" dirty="0">
                <a:latin typeface="Nunito Sans Normal" pitchFamily="2" charset="0"/>
              </a:rPr>
              <a:t>AND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 - 1 </a:t>
            </a:r>
            <a:r>
              <a:rPr lang="en-US" sz="1200" i="1" dirty="0">
                <a:latin typeface="Nunito Sans Normal" pitchFamily="2" charset="0"/>
              </a:rPr>
              <a:t>YEAR</a:t>
            </a:r>
            <a:endParaRPr lang="pt-BR" sz="1200" i="1" dirty="0">
              <a:latin typeface="Nunito Sans Normal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BC2D-E433-3EC2-BDFA-8E7DC3678807}"/>
              </a:ext>
            </a:extLst>
          </p:cNvPr>
          <p:cNvCxnSpPr>
            <a:cxnSpLocks/>
          </p:cNvCxnSpPr>
          <p:nvPr/>
        </p:nvCxnSpPr>
        <p:spPr>
          <a:xfrm flipH="1" flipV="1">
            <a:off x="8916737" y="1989297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ADA594-8266-21DD-CAAE-0E1835AD7F1C}"/>
              </a:ext>
            </a:extLst>
          </p:cNvPr>
          <p:cNvCxnSpPr>
            <a:cxnSpLocks/>
          </p:cNvCxnSpPr>
          <p:nvPr/>
        </p:nvCxnSpPr>
        <p:spPr>
          <a:xfrm flipV="1">
            <a:off x="8483736" y="1978947"/>
            <a:ext cx="442833" cy="61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BA4078-87D4-E225-2307-782DE67EE4B0}"/>
              </a:ext>
            </a:extLst>
          </p:cNvPr>
          <p:cNvSpPr txBox="1"/>
          <p:nvPr/>
        </p:nvSpPr>
        <p:spPr>
          <a:xfrm>
            <a:off x="8897078" y="1652388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Frequency</a:t>
            </a:r>
            <a:endParaRPr lang="pt-BR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48107-088D-6B47-ED9D-B93D3B8334C3}"/>
              </a:ext>
            </a:extLst>
          </p:cNvPr>
          <p:cNvCxnSpPr>
            <a:cxnSpLocks/>
          </p:cNvCxnSpPr>
          <p:nvPr/>
        </p:nvCxnSpPr>
        <p:spPr>
          <a:xfrm flipH="1" flipV="1">
            <a:off x="641949" y="2270238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0EFC5-DF3B-4614-D4E2-07ABB38E2771}"/>
              </a:ext>
            </a:extLst>
          </p:cNvPr>
          <p:cNvCxnSpPr>
            <a:cxnSpLocks/>
          </p:cNvCxnSpPr>
          <p:nvPr/>
        </p:nvCxnSpPr>
        <p:spPr>
          <a:xfrm flipH="1" flipV="1">
            <a:off x="3265431" y="2285492"/>
            <a:ext cx="417995" cy="519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6A49E3-7D57-F740-223B-87C043D5E220}"/>
              </a:ext>
            </a:extLst>
          </p:cNvPr>
          <p:cNvSpPr txBox="1"/>
          <p:nvPr/>
        </p:nvSpPr>
        <p:spPr>
          <a:xfrm>
            <a:off x="612458" y="190873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Recency</a:t>
            </a:r>
            <a:endParaRPr lang="pt-B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57082-A452-CCE2-46D7-6A75AD1BA6B2}"/>
              </a:ext>
            </a:extLst>
          </p:cNvPr>
          <p:cNvSpPr txBox="1"/>
          <p:nvPr/>
        </p:nvSpPr>
        <p:spPr>
          <a:xfrm>
            <a:off x="597578" y="2285492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recently a customer made a purchase (in days).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4CE15-85E7-AD0C-BE8F-9D96587CA2B9}"/>
              </a:ext>
            </a:extLst>
          </p:cNvPr>
          <p:cNvSpPr txBox="1"/>
          <p:nvPr/>
        </p:nvSpPr>
        <p:spPr>
          <a:xfrm>
            <a:off x="7986630" y="4610310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much money the customer has spent.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F3B03DD1-4C1A-FB54-6CEA-23D3A3B7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2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6C99-423B-84BC-41B3-EA3E2FDC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24C1E32-E0CD-1E15-991D-F190B1346BE5}"/>
              </a:ext>
            </a:extLst>
          </p:cNvPr>
          <p:cNvSpPr/>
          <p:nvPr/>
        </p:nvSpPr>
        <p:spPr>
          <a:xfrm>
            <a:off x="845574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CEB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A8608FF-E54A-F0B9-C74F-E5B71E1E7502}"/>
              </a:ext>
            </a:extLst>
          </p:cNvPr>
          <p:cNvSpPr/>
          <p:nvPr/>
        </p:nvSpPr>
        <p:spPr>
          <a:xfrm>
            <a:off x="3358183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3068D6-045D-AADE-9C1F-022F2E2C4174}"/>
              </a:ext>
            </a:extLst>
          </p:cNvPr>
          <p:cNvSpPr/>
          <p:nvPr/>
        </p:nvSpPr>
        <p:spPr>
          <a:xfrm>
            <a:off x="590029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EA16-E1D7-559B-F0D4-750E1B1332C5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4834-A075-A721-5255-289855A059D9}"/>
              </a:ext>
            </a:extLst>
          </p:cNvPr>
          <p:cNvSpPr txBox="1"/>
          <p:nvPr/>
        </p:nvSpPr>
        <p:spPr>
          <a:xfrm>
            <a:off x="831939" y="5084734"/>
            <a:ext cx="3474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Calculation</a:t>
            </a:r>
          </a:p>
          <a:p>
            <a:r>
              <a:rPr lang="en-US" sz="1400" dirty="0">
                <a:latin typeface="Nunito Sans Normal" pitchFamily="2" charset="0"/>
              </a:rPr>
              <a:t>Calculate the general values for Recency, Frequency and Monetary per user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3DC2-E775-070B-0F06-C5B10EC8C821}"/>
              </a:ext>
            </a:extLst>
          </p:cNvPr>
          <p:cNvSpPr txBox="1"/>
          <p:nvPr/>
        </p:nvSpPr>
        <p:spPr>
          <a:xfrm>
            <a:off x="3469869" y="1092094"/>
            <a:ext cx="3078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Nunito Sans Normal" pitchFamily="2" charset="0"/>
              </a:rPr>
              <a:t>Weight</a:t>
            </a:r>
          </a:p>
          <a:p>
            <a:r>
              <a:rPr lang="en-US" sz="1400" dirty="0">
                <a:latin typeface="Nunito Sans Normal" pitchFamily="2" charset="0"/>
              </a:rPr>
              <a:t>Assign each result a score from 1 to 4 based on quartile distribution: Recency -&gt; lower, the better</a:t>
            </a:r>
          </a:p>
          <a:p>
            <a:r>
              <a:rPr lang="en-US" sz="1400" dirty="0">
                <a:latin typeface="Nunito Sans Normal" pitchFamily="2" charset="0"/>
              </a:rPr>
              <a:t>Frequency &amp; Monetary -&gt; higher the better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F5D-C3F7-6073-BDF8-51FD8AC401F7}"/>
              </a:ext>
            </a:extLst>
          </p:cNvPr>
          <p:cNvGrpSpPr/>
          <p:nvPr/>
        </p:nvGrpSpPr>
        <p:grpSpPr>
          <a:xfrm>
            <a:off x="934054" y="4760547"/>
            <a:ext cx="72000" cy="324187"/>
            <a:chOff x="1694478" y="4744064"/>
            <a:chExt cx="72000" cy="3241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79022-79E6-E295-B255-904AB673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1CF726-6EFF-56FC-D67B-97BD58C4B559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29182-1C6C-1381-B8C0-CD70997F42CC}"/>
              </a:ext>
            </a:extLst>
          </p:cNvPr>
          <p:cNvGrpSpPr/>
          <p:nvPr/>
        </p:nvGrpSpPr>
        <p:grpSpPr>
          <a:xfrm rot="10800000">
            <a:off x="3576234" y="2484625"/>
            <a:ext cx="72000" cy="324187"/>
            <a:chOff x="1694478" y="4744064"/>
            <a:chExt cx="72000" cy="3241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F8612-335B-F7BA-5043-BDBDDD816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1E2A5D-D839-91FC-ADB6-2B8F5476D9D7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0ED28E-C18E-6469-50E8-BB8B3940F3A2}"/>
              </a:ext>
            </a:extLst>
          </p:cNvPr>
          <p:cNvSpPr txBox="1"/>
          <p:nvPr/>
        </p:nvSpPr>
        <p:spPr>
          <a:xfrm>
            <a:off x="5972293" y="5032071"/>
            <a:ext cx="3014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Score Result</a:t>
            </a:r>
          </a:p>
          <a:p>
            <a:r>
              <a:rPr lang="en-US" sz="1400" dirty="0">
                <a:latin typeface="Nunito Sans Normal" pitchFamily="2" charset="0"/>
              </a:rPr>
              <a:t>Sum each result from Weight and find a final value of RFM per user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5A3CE-584D-B02C-E424-D4CBAECA69A0}"/>
              </a:ext>
            </a:extLst>
          </p:cNvPr>
          <p:cNvGrpSpPr/>
          <p:nvPr/>
        </p:nvGrpSpPr>
        <p:grpSpPr>
          <a:xfrm>
            <a:off x="6074408" y="4707884"/>
            <a:ext cx="72000" cy="324187"/>
            <a:chOff x="1694478" y="4744064"/>
            <a:chExt cx="72000" cy="32418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0440A1-1AD3-A83D-1B04-434E4896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1B1F5-FCD2-268D-9F0C-38EBB03B51F2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B8748317-0E78-1333-F7B7-AEF2BCAF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5152" y="3320101"/>
            <a:ext cx="914400" cy="914400"/>
          </a:xfrm>
          <a:prstGeom prst="rect">
            <a:avLst/>
          </a:prstGeom>
        </p:spPr>
      </p:pic>
      <p:pic>
        <p:nvPicPr>
          <p:cNvPr id="25" name="Graphic 24" descr="Weights Uneven with solid fill">
            <a:extLst>
              <a:ext uri="{FF2B5EF4-FFF2-40B4-BE49-F238E27FC236}">
                <a16:creationId xmlns:a16="http://schemas.microsoft.com/office/drawing/2014/main" id="{7519F835-E614-276E-8FD6-E581EB7C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34" y="3320101"/>
            <a:ext cx="914400" cy="914400"/>
          </a:xfrm>
          <a:prstGeom prst="rect">
            <a:avLst/>
          </a:prstGeom>
        </p:spPr>
      </p:pic>
      <p:pic>
        <p:nvPicPr>
          <p:cNvPr id="27" name="Graphic 26" descr="Calculator with solid fill">
            <a:extLst>
              <a:ext uri="{FF2B5EF4-FFF2-40B4-BE49-F238E27FC236}">
                <a16:creationId xmlns:a16="http://schemas.microsoft.com/office/drawing/2014/main" id="{2D3A2B13-A2FC-D7E3-8D77-5046F674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362" y="3411037"/>
            <a:ext cx="914400" cy="914400"/>
          </a:xfrm>
          <a:prstGeom prst="rect">
            <a:avLst/>
          </a:prstGeom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485BE40-37D0-1C7A-2765-A5D5FE022917}"/>
              </a:ext>
            </a:extLst>
          </p:cNvPr>
          <p:cNvSpPr/>
          <p:nvPr/>
        </p:nvSpPr>
        <p:spPr>
          <a:xfrm>
            <a:off x="835297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F5B8-6EEB-D702-0248-45A241D7046F}"/>
              </a:ext>
            </a:extLst>
          </p:cNvPr>
          <p:cNvSpPr txBox="1"/>
          <p:nvPr/>
        </p:nvSpPr>
        <p:spPr>
          <a:xfrm>
            <a:off x="8494268" y="1529880"/>
            <a:ext cx="2857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Define Value</a:t>
            </a:r>
          </a:p>
          <a:p>
            <a:r>
              <a:rPr lang="en-US" sz="1400" dirty="0">
                <a:latin typeface="Nunito Sans Normal" pitchFamily="2" charset="0"/>
              </a:rPr>
              <a:t>For score &lt;5: Low Value</a:t>
            </a:r>
          </a:p>
          <a:p>
            <a:r>
              <a:rPr lang="en-US" sz="1400" dirty="0">
                <a:latin typeface="Nunito Sans Normal" pitchFamily="2" charset="0"/>
              </a:rPr>
              <a:t>For score &lt;9: Mid-Value</a:t>
            </a:r>
          </a:p>
          <a:p>
            <a:r>
              <a:rPr lang="en-US" sz="1400" dirty="0">
                <a:latin typeface="Nunito Sans Normal" pitchFamily="2" charset="0"/>
              </a:rPr>
              <a:t>For Score &gt;= 10: High-Value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C1AD39-C90B-09C6-2CEE-7624E8DD2207}"/>
              </a:ext>
            </a:extLst>
          </p:cNvPr>
          <p:cNvGrpSpPr/>
          <p:nvPr/>
        </p:nvGrpSpPr>
        <p:grpSpPr>
          <a:xfrm rot="10800000">
            <a:off x="8579585" y="2489116"/>
            <a:ext cx="72000" cy="324187"/>
            <a:chOff x="1694478" y="4744064"/>
            <a:chExt cx="72000" cy="32418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09DF9-830D-FB0D-0704-064CD5D6E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EC8B8E-E467-0D67-0847-A54870326574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4" name="Graphic 33" descr="Diamond with solid fill">
            <a:extLst>
              <a:ext uri="{FF2B5EF4-FFF2-40B4-BE49-F238E27FC236}">
                <a16:creationId xmlns:a16="http://schemas.microsoft.com/office/drawing/2014/main" id="{795B5E3A-49AB-B606-8C27-EEE6457A0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102" y="3320101"/>
            <a:ext cx="914400" cy="914400"/>
          </a:xfrm>
          <a:prstGeom prst="rect">
            <a:avLst/>
          </a:prstGeom>
        </p:spPr>
      </p:pic>
      <p:pic>
        <p:nvPicPr>
          <p:cNvPr id="35" name="Picture 2" descr="FabFitFun - Beauty, Fitness, Lifestyle">
            <a:extLst>
              <a:ext uri="{FF2B5EF4-FFF2-40B4-BE49-F238E27FC236}">
                <a16:creationId xmlns:a16="http://schemas.microsoft.com/office/drawing/2014/main" id="{749B7541-0E42-4659-56E1-1B5E7707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074C-10B2-7209-3DD2-9E903BE9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E740B9-7E3A-6026-459E-B359206927FD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27B-F14E-0C5B-5A3A-9BDC0E216D33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6D63A3C5-F85B-D6F3-4B32-FD253C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EF724-AEB5-B294-DE14-227EDAE84374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39.7% have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44.1% have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16.2% have Low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1870B-12AB-C0DB-4CAD-FF25E6297F85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5CEBAC-FB8E-7520-CB4C-55704AFE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44" y="846048"/>
            <a:ext cx="4757039" cy="4364706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43543C25-0713-F310-47D5-33DA4813A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1" y="5531795"/>
            <a:ext cx="869491" cy="952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70E9ED-9E0F-325E-7B93-6E53E58AD01E}"/>
              </a:ext>
            </a:extLst>
          </p:cNvPr>
          <p:cNvSpPr txBox="1"/>
          <p:nvPr/>
        </p:nvSpPr>
        <p:spPr>
          <a:xfrm>
            <a:off x="1331369" y="5777377"/>
            <a:ext cx="5870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Most valueble users represents 39.7%.</a:t>
            </a:r>
            <a:endParaRPr lang="pt-BR" sz="2400" dirty="0">
              <a:latin typeface="Nunito Sans 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E7D0-B3EA-85EC-769E-5B90335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692FE-D04D-7DBB-4FC8-CBA6861CF2BC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A124823-D759-D17E-0914-F15127E0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47380-81F3-4FAF-052B-D6732A70F705}"/>
              </a:ext>
            </a:extLst>
          </p:cNvPr>
          <p:cNvGrpSpPr/>
          <p:nvPr/>
        </p:nvGrpSpPr>
        <p:grpSpPr>
          <a:xfrm>
            <a:off x="1254597" y="1147311"/>
            <a:ext cx="9929383" cy="5101887"/>
            <a:chOff x="1347065" y="754805"/>
            <a:chExt cx="9929383" cy="5101887"/>
          </a:xfrm>
        </p:grpSpPr>
        <p:grpSp>
          <p:nvGrpSpPr>
            <p:cNvPr id="3" name="그룹 1114">
              <a:extLst>
                <a:ext uri="{FF2B5EF4-FFF2-40B4-BE49-F238E27FC236}">
                  <a16:creationId xmlns:a16="http://schemas.microsoft.com/office/drawing/2014/main" id="{2326C891-D586-A342-7A0D-A7B50DC51B75}"/>
                </a:ext>
              </a:extLst>
            </p:cNvPr>
            <p:cNvGrpSpPr/>
            <p:nvPr/>
          </p:nvGrpSpPr>
          <p:grpSpPr>
            <a:xfrm>
              <a:off x="1347066" y="1329988"/>
              <a:ext cx="9929382" cy="4198023"/>
              <a:chOff x="1141172" y="1974996"/>
              <a:chExt cx="9929382" cy="4198023"/>
            </a:xfrm>
          </p:grpSpPr>
          <p:grpSp>
            <p:nvGrpSpPr>
              <p:cNvPr id="4" name="그룹 1115">
                <a:extLst>
                  <a:ext uri="{FF2B5EF4-FFF2-40B4-BE49-F238E27FC236}">
                    <a16:creationId xmlns:a16="http://schemas.microsoft.com/office/drawing/2014/main" id="{3C0D9928-B257-BA18-9E5F-FC2A40310E4E}"/>
                  </a:ext>
                </a:extLst>
              </p:cNvPr>
              <p:cNvGrpSpPr/>
              <p:nvPr/>
            </p:nvGrpSpPr>
            <p:grpSpPr>
              <a:xfrm>
                <a:off x="8794281" y="197499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7" name="Parallelogram 45">
                  <a:extLst>
                    <a:ext uri="{FF2B5EF4-FFF2-40B4-BE49-F238E27FC236}">
                      <a16:creationId xmlns:a16="http://schemas.microsoft.com/office/drawing/2014/main" id="{CBD2DEF3-BA99-07B6-EA6A-66A15E1551A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8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748225D9-4797-CB27-EE41-C9B4913E32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화살표: 오각형 1137">
                  <a:extLst>
                    <a:ext uri="{FF2B5EF4-FFF2-40B4-BE49-F238E27FC236}">
                      <a16:creationId xmlns:a16="http://schemas.microsoft.com/office/drawing/2014/main" id="{A1438B0F-A512-F98E-092F-150B25AF670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CORRELATION WITH RFM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5" name="그룹 1116">
                <a:extLst>
                  <a:ext uri="{FF2B5EF4-FFF2-40B4-BE49-F238E27FC236}">
                    <a16:creationId xmlns:a16="http://schemas.microsoft.com/office/drawing/2014/main" id="{95BD0E44-7876-E5A8-1E1C-A1C59AAF37D8}"/>
                  </a:ext>
                </a:extLst>
              </p:cNvPr>
              <p:cNvGrpSpPr/>
              <p:nvPr/>
            </p:nvGrpSpPr>
            <p:grpSpPr>
              <a:xfrm>
                <a:off x="6881003" y="256470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4" name="Parallelogram 45">
                  <a:extLst>
                    <a:ext uri="{FF2B5EF4-FFF2-40B4-BE49-F238E27FC236}">
                      <a16:creationId xmlns:a16="http://schemas.microsoft.com/office/drawing/2014/main" id="{B7FFBAF5-10B4-B210-397B-70B80CA5AFE3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5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5E2178C-64C5-A5CF-A519-1ED5FEE226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화살표: 오각형 1134">
                  <a:extLst>
                    <a:ext uri="{FF2B5EF4-FFF2-40B4-BE49-F238E27FC236}">
                      <a16:creationId xmlns:a16="http://schemas.microsoft.com/office/drawing/2014/main" id="{E7C1E750-ABF6-E274-1121-DADD78B4D51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PRINCIPAL COMPONENT ANALYSIS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6" name="그룹 1117">
                <a:extLst>
                  <a:ext uri="{FF2B5EF4-FFF2-40B4-BE49-F238E27FC236}">
                    <a16:creationId xmlns:a16="http://schemas.microsoft.com/office/drawing/2014/main" id="{AB561664-A0AD-1AE1-F29A-51B53C51F4A4}"/>
                  </a:ext>
                </a:extLst>
              </p:cNvPr>
              <p:cNvGrpSpPr/>
              <p:nvPr/>
            </p:nvGrpSpPr>
            <p:grpSpPr>
              <a:xfrm>
                <a:off x="4967726" y="3154415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0" name="Parallelogram 45">
                  <a:extLst>
                    <a:ext uri="{FF2B5EF4-FFF2-40B4-BE49-F238E27FC236}">
                      <a16:creationId xmlns:a16="http://schemas.microsoft.com/office/drawing/2014/main" id="{ECDF113E-DF8B-5097-D7ED-6FE40345495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2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EEBA31D6-68BF-AC62-4C58-ADD7C1576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화살표: 오각형 1131">
                  <a:extLst>
                    <a:ext uri="{FF2B5EF4-FFF2-40B4-BE49-F238E27FC236}">
                      <a16:creationId xmlns:a16="http://schemas.microsoft.com/office/drawing/2014/main" id="{1251D43A-4C6E-32D6-1D77-8033C4F36519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FEATURE IMPORTANCE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7" name="그룹 1118">
                <a:extLst>
                  <a:ext uri="{FF2B5EF4-FFF2-40B4-BE49-F238E27FC236}">
                    <a16:creationId xmlns:a16="http://schemas.microsoft.com/office/drawing/2014/main" id="{C6E993B0-0B2D-6E15-9426-ADBBC35C888D}"/>
                  </a:ext>
                </a:extLst>
              </p:cNvPr>
              <p:cNvGrpSpPr/>
              <p:nvPr/>
            </p:nvGrpSpPr>
            <p:grpSpPr>
              <a:xfrm>
                <a:off x="3054449" y="374412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5" name="Parallelogram 45">
                  <a:extLst>
                    <a:ext uri="{FF2B5EF4-FFF2-40B4-BE49-F238E27FC236}">
                      <a16:creationId xmlns:a16="http://schemas.microsoft.com/office/drawing/2014/main" id="{DE18317D-2900-D6E0-2502-EBB59427780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6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B052B181-836D-D616-A30D-68A83D5D88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화살표: 오각형 1128">
                  <a:extLst>
                    <a:ext uri="{FF2B5EF4-FFF2-40B4-BE49-F238E27FC236}">
                      <a16:creationId xmlns:a16="http://schemas.microsoft.com/office/drawing/2014/main" id="{798CCD2F-CCC6-3E6C-4D3A-AB00CD186082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FIND K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8" name="그룹 1119">
                <a:extLst>
                  <a:ext uri="{FF2B5EF4-FFF2-40B4-BE49-F238E27FC236}">
                    <a16:creationId xmlns:a16="http://schemas.microsoft.com/office/drawing/2014/main" id="{5FA524D2-3762-7A09-10C5-3A302918B70D}"/>
                  </a:ext>
                </a:extLst>
              </p:cNvPr>
              <p:cNvGrpSpPr/>
              <p:nvPr/>
            </p:nvGrpSpPr>
            <p:grpSpPr>
              <a:xfrm>
                <a:off x="1141172" y="433383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2" name="Parallelogram 45">
                  <a:extLst>
                    <a:ext uri="{FF2B5EF4-FFF2-40B4-BE49-F238E27FC236}">
                      <a16:creationId xmlns:a16="http://schemas.microsoft.com/office/drawing/2014/main" id="{31C80A33-B309-5D7D-0EA3-2D10D970613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3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B7CF3F2-E6D6-2243-4616-8F476A9F2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화살표: 오각형 1125">
                  <a:extLst>
                    <a:ext uri="{FF2B5EF4-FFF2-40B4-BE49-F238E27FC236}">
                      <a16:creationId xmlns:a16="http://schemas.microsoft.com/office/drawing/2014/main" id="{FDE932C8-42AA-2F74-339E-441FBF4DEE97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8D5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CREATE FEATURES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</p:grpSp>
        <p:grpSp>
          <p:nvGrpSpPr>
            <p:cNvPr id="39" name="그룹 1147">
              <a:extLst>
                <a:ext uri="{FF2B5EF4-FFF2-40B4-BE49-F238E27FC236}">
                  <a16:creationId xmlns:a16="http://schemas.microsoft.com/office/drawing/2014/main" id="{8D4D3CDE-7F87-11A4-FEB1-4CE88454A47F}"/>
                </a:ext>
              </a:extLst>
            </p:cNvPr>
            <p:cNvGrpSpPr/>
            <p:nvPr/>
          </p:nvGrpSpPr>
          <p:grpSpPr>
            <a:xfrm>
              <a:off x="1502539" y="4133781"/>
              <a:ext cx="1659828" cy="795012"/>
              <a:chOff x="8940741" y="2401005"/>
              <a:chExt cx="1659828" cy="795012"/>
            </a:xfrm>
          </p:grpSpPr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E2B31B51-76DE-6D05-3AD2-7A9B8776CB68}"/>
                  </a:ext>
                </a:extLst>
              </p:cNvPr>
              <p:cNvSpPr/>
              <p:nvPr/>
            </p:nvSpPr>
            <p:spPr>
              <a:xfrm>
                <a:off x="8940741" y="2401005"/>
                <a:ext cx="1659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Nunito Sans Normal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FA4737-FBA8-9161-9154-EA72C13054BA}"/>
                  </a:ext>
                </a:extLst>
              </p:cNvPr>
              <p:cNvSpPr txBox="1"/>
              <p:nvPr/>
            </p:nvSpPr>
            <p:spPr>
              <a:xfrm>
                <a:off x="8940741" y="2894396"/>
                <a:ext cx="1659828" cy="3016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ko-KR" sz="16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</p:grpSp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0DB83BDC-ECDF-BCD0-CD5F-01A2A45E90C0}"/>
                </a:ext>
              </a:extLst>
            </p:cNvPr>
            <p:cNvGrpSpPr/>
            <p:nvPr/>
          </p:nvGrpSpPr>
          <p:grpSpPr>
            <a:xfrm>
              <a:off x="7379817" y="3483998"/>
              <a:ext cx="1339266" cy="1261884"/>
              <a:chOff x="891295" y="1612564"/>
              <a:chExt cx="2697442" cy="126188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7683E-0437-FA1A-BD50-B7623CCDE11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Apply PCA to transform into 2D to visually understand the distribution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718F48-77CD-93DF-7760-41DF6F2CBD6C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PCA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5" name="그룹 8">
              <a:extLst>
                <a:ext uri="{FF2B5EF4-FFF2-40B4-BE49-F238E27FC236}">
                  <a16:creationId xmlns:a16="http://schemas.microsoft.com/office/drawing/2014/main" id="{3B971074-C452-1E97-1DA7-81CEC6712C19}"/>
                </a:ext>
              </a:extLst>
            </p:cNvPr>
            <p:cNvGrpSpPr/>
            <p:nvPr/>
          </p:nvGrpSpPr>
          <p:grpSpPr>
            <a:xfrm>
              <a:off x="9282996" y="2895374"/>
              <a:ext cx="1339266" cy="1284574"/>
              <a:chOff x="891295" y="1612564"/>
              <a:chExt cx="2697442" cy="12845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2200-2245-44CE-A6E9-151077FEE41E}"/>
                  </a:ext>
                </a:extLst>
              </p:cNvPr>
              <p:cNvSpPr txBox="1"/>
              <p:nvPr/>
            </p:nvSpPr>
            <p:spPr>
              <a:xfrm>
                <a:off x="891295" y="2066141"/>
                <a:ext cx="2697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Perform the link between RFM classification with the clusters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F2B3E-F10E-79CA-25F4-9314EC853D05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Correlation with RFM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8" name="그룹 8">
              <a:extLst>
                <a:ext uri="{FF2B5EF4-FFF2-40B4-BE49-F238E27FC236}">
                  <a16:creationId xmlns:a16="http://schemas.microsoft.com/office/drawing/2014/main" id="{9AD29CBD-7E2C-FB98-F30D-686BFCD3C708}"/>
                </a:ext>
              </a:extLst>
            </p:cNvPr>
            <p:cNvGrpSpPr/>
            <p:nvPr/>
          </p:nvGrpSpPr>
          <p:grpSpPr>
            <a:xfrm>
              <a:off x="5504969" y="4033325"/>
              <a:ext cx="1613576" cy="1823367"/>
              <a:chOff x="891295" y="1612564"/>
              <a:chExt cx="3249935" cy="18233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231CCA-321A-DB07-C6B1-D9F90CEC5BAE}"/>
                  </a:ext>
                </a:extLst>
              </p:cNvPr>
              <p:cNvSpPr txBox="1"/>
              <p:nvPr/>
            </p:nvSpPr>
            <p:spPr>
              <a:xfrm>
                <a:off x="891295" y="2050936"/>
                <a:ext cx="324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supervised Machine Learning algorithm, Decision Tree, to understand the importance of each feature for the clusters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3AF32C-9ACD-2E90-0F51-17420B4DF220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Feature Importance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1" name="그룹 8">
              <a:extLst>
                <a:ext uri="{FF2B5EF4-FFF2-40B4-BE49-F238E27FC236}">
                  <a16:creationId xmlns:a16="http://schemas.microsoft.com/office/drawing/2014/main" id="{8E7DAD48-A7B4-D708-39A9-8C4473081F67}"/>
                </a:ext>
              </a:extLst>
            </p:cNvPr>
            <p:cNvGrpSpPr/>
            <p:nvPr/>
          </p:nvGrpSpPr>
          <p:grpSpPr>
            <a:xfrm>
              <a:off x="3462873" y="1500075"/>
              <a:ext cx="1613989" cy="1815881"/>
              <a:chOff x="891295" y="1612564"/>
              <a:chExt cx="2697442" cy="18158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E349F-5145-C6E2-4CCB-6EFB2860FAC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unsupervised Machine Learning algorithm, K-Means, we need to find the value of K (clusters). Found k = 3 that better divided the clusters.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352E8E-34E7-D53C-6D10-5BC6C7AA004E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Cluster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4" name="그룹 8">
              <a:extLst>
                <a:ext uri="{FF2B5EF4-FFF2-40B4-BE49-F238E27FC236}">
                  <a16:creationId xmlns:a16="http://schemas.microsoft.com/office/drawing/2014/main" id="{B747C466-D102-A087-07D0-EE714700977C}"/>
                </a:ext>
              </a:extLst>
            </p:cNvPr>
            <p:cNvGrpSpPr/>
            <p:nvPr/>
          </p:nvGrpSpPr>
          <p:grpSpPr>
            <a:xfrm>
              <a:off x="1347065" y="754805"/>
              <a:ext cx="1871743" cy="3108543"/>
              <a:chOff x="570497" y="657919"/>
              <a:chExt cx="3128224" cy="310854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23A06A-35C4-7767-9F51-ADF147E9B5F0}"/>
                  </a:ext>
                </a:extLst>
              </p:cNvPr>
              <p:cNvSpPr txBox="1"/>
              <p:nvPr/>
            </p:nvSpPr>
            <p:spPr>
              <a:xfrm>
                <a:off x="570497" y="904140"/>
                <a:ext cx="3128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Created features that could explain the difference between clusters, such as: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cart quantity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revenue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SKU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cat.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Profit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average item price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Revenue per visit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Margin PCT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LTV14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3320A3-3658-4F13-500D-E0DA3DA5D8DD}"/>
                  </a:ext>
                </a:extLst>
              </p:cNvPr>
              <p:cNvSpPr txBox="1"/>
              <p:nvPr/>
            </p:nvSpPr>
            <p:spPr>
              <a:xfrm>
                <a:off x="1001277" y="657919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Create Features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90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4CC6-F79F-84FE-5195-44555568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D786E-F00E-5E53-98CD-A7020EBF602A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1014-73F7-2A1B-F36E-B2964A1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37" y="1045887"/>
            <a:ext cx="6539432" cy="4331555"/>
          </a:xfrm>
          <a:prstGeom prst="rect">
            <a:avLst/>
          </a:prstGeom>
        </p:spPr>
      </p:pic>
      <p:pic>
        <p:nvPicPr>
          <p:cNvPr id="7" name="Picture 2" descr="FabFitFun - Beauty, Fitness, Lifestyle">
            <a:extLst>
              <a:ext uri="{FF2B5EF4-FFF2-40B4-BE49-F238E27FC236}">
                <a16:creationId xmlns:a16="http://schemas.microsoft.com/office/drawing/2014/main" id="{21EC489F-DD5E-DFD3-23B8-E66A6349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0EED0A-ACD4-E968-44A1-77E473BD7E4E}"/>
              </a:ext>
            </a:extLst>
          </p:cNvPr>
          <p:cNvSpPr/>
          <p:nvPr/>
        </p:nvSpPr>
        <p:spPr>
          <a:xfrm>
            <a:off x="4485541" y="3071972"/>
            <a:ext cx="1191802" cy="1500027"/>
          </a:xfrm>
          <a:prstGeom prst="ellipse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4851-E8E3-3BB8-2C8B-A867D0F8D2D4}"/>
              </a:ext>
            </a:extLst>
          </p:cNvPr>
          <p:cNvSpPr txBox="1"/>
          <p:nvPr/>
        </p:nvSpPr>
        <p:spPr>
          <a:xfrm>
            <a:off x="578146" y="5926032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Inertia stops to fall aggressively around k = 3~4.</a:t>
            </a:r>
          </a:p>
          <a:p>
            <a:r>
              <a:rPr lang="pt-BR" b="1" dirty="0">
                <a:latin typeface="Nunito Sans Normal" pitchFamily="2" charset="0"/>
              </a:rPr>
              <a:t>We’ll choose 3.</a:t>
            </a:r>
            <a:endParaRPr lang="pt-BR" b="1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63991D-B903-D0FE-52B4-3922C720941C}"/>
              </a:ext>
            </a:extLst>
          </p:cNvPr>
          <p:cNvCxnSpPr>
            <a:endCxn id="11" idx="1"/>
          </p:cNvCxnSpPr>
          <p:nvPr/>
        </p:nvCxnSpPr>
        <p:spPr>
          <a:xfrm rot="10800000" flipV="1">
            <a:off x="578146" y="3842534"/>
            <a:ext cx="3850016" cy="2406663"/>
          </a:xfrm>
          <a:prstGeom prst="curvedConnector3">
            <a:avLst>
              <a:gd name="adj1" fmla="val 105938"/>
            </a:avLst>
          </a:prstGeom>
          <a:ln w="38100">
            <a:solidFill>
              <a:srgbClr val="FFD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58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6482-AC4D-0739-3DD4-FE462C66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CF57-DC9E-C135-25BA-59ED3520C858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739D6EE-9C4F-5F20-4EAC-BC1F9AA3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9885E-A86B-F76E-E4D9-169BC5B3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" y="1327792"/>
            <a:ext cx="10553568" cy="385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F88F5-8605-8D8E-3C64-474FE28ADFBE}"/>
              </a:ext>
            </a:extLst>
          </p:cNvPr>
          <p:cNvSpPr txBox="1"/>
          <p:nvPr/>
        </p:nvSpPr>
        <p:spPr>
          <a:xfrm>
            <a:off x="137652" y="5602867"/>
            <a:ext cx="91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Most of the features doesn’t represent much </a:t>
            </a:r>
            <a:r>
              <a:rPr lang="pt-BR" dirty="0">
                <a:latin typeface="Nunito Sans Normal" pitchFamily="2" charset="0"/>
              </a:rPr>
              <a:t>of the differences between clusters. Let’s create a </a:t>
            </a:r>
            <a:r>
              <a:rPr lang="pt-BR" b="1" dirty="0">
                <a:latin typeface="Nunito Sans Normal" pitchFamily="2" charset="0"/>
              </a:rPr>
              <a:t>threshold</a:t>
            </a:r>
            <a:r>
              <a:rPr lang="pt-BR" dirty="0">
                <a:latin typeface="Nunito Sans Normal" pitchFamily="2" charset="0"/>
              </a:rPr>
              <a:t> for over </a:t>
            </a:r>
            <a:r>
              <a:rPr lang="pt-BR" b="1" dirty="0">
                <a:latin typeface="Nunito Sans Normal" pitchFamily="2" charset="0"/>
              </a:rPr>
              <a:t>3% to consider as an important feature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9575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0B21-FCC3-C060-D8AA-3E9DE52C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643A6-9BFD-B07A-2888-9713F7540547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53ACFBC9-8291-71BE-133E-1351E1A4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C2C50-F165-B0FF-6AC5-E85C5841CF13}"/>
              </a:ext>
            </a:extLst>
          </p:cNvPr>
          <p:cNvSpPr txBox="1"/>
          <p:nvPr/>
        </p:nvSpPr>
        <p:spPr>
          <a:xfrm>
            <a:off x="137652" y="5198884"/>
            <a:ext cx="9129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Recalculated the new feature importances for the algorithm.</a:t>
            </a:r>
          </a:p>
          <a:p>
            <a:r>
              <a:rPr lang="pt-BR" dirty="0">
                <a:latin typeface="Nunito Sans Normal" pitchFamily="2" charset="0"/>
              </a:rPr>
              <a:t>Total revenue is not the main attribute that best divides the cluster, it’s the visits and unique skus, meaning: </a:t>
            </a:r>
            <a:r>
              <a:rPr lang="pt-BR" b="1" dirty="0">
                <a:highlight>
                  <a:srgbClr val="FFFF00"/>
                </a:highlight>
                <a:latin typeface="Nunito Sans Normal" pitchFamily="2" charset="0"/>
              </a:rPr>
              <a:t>DISCOVERABILITY (visits) and EXPLORABIILTY (unique skus)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B1BF-975B-F4FC-8022-038F6326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24" y="1495481"/>
            <a:ext cx="9783147" cy="3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66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7501-F0CB-59C8-3317-373988D4D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18AB69-2C30-3221-EC29-B60FB95F2B81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DA7E7-1869-4DCA-D0CE-71C0E56DA364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057AAA69-98B8-7F41-BCCB-618AB5C7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456DA-2838-41FB-DBD6-14EF9124F349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721A1-5DB2-6D3C-17B5-24FD91093F28}"/>
              </a:ext>
            </a:extLst>
          </p:cNvPr>
          <p:cNvSpPr txBox="1"/>
          <p:nvPr/>
        </p:nvSpPr>
        <p:spPr>
          <a:xfrm>
            <a:off x="8777320" y="2441053"/>
            <a:ext cx="340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Accumulated Variance: 98.6%</a:t>
            </a:r>
            <a:endParaRPr lang="pt-BR" dirty="0">
              <a:latin typeface="Nunito Sans Normal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F6611-E50F-7453-C12A-12E8FB31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1282082"/>
            <a:ext cx="8030303" cy="47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B3AA-357E-29B2-C8DB-35180237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BE1EF-7242-5DC4-599E-796064DDC352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74412-3181-1E6D-1B4B-BD20FA45200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B7D6259-51CC-6314-F3D9-A76D30BE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CCBF0-6081-1F0E-29A8-0DA6527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39" y="1144282"/>
            <a:ext cx="5143057" cy="534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334E2-2D0B-0161-7A70-ACF606DAB722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77.61% are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03.10% are in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19.29% are in cluster 2</a:t>
            </a:r>
          </a:p>
        </p:txBody>
      </p:sp>
    </p:spTree>
    <p:extLst>
      <p:ext uri="{BB962C8B-B14F-4D97-AF65-F5344CB8AC3E}">
        <p14:creationId xmlns:p14="http://schemas.microsoft.com/office/powerpoint/2010/main" val="256134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C6EE-F406-D06E-D1B7-FBD4BD28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6EE3D-D315-9D79-1296-809AC4FC171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8843228F-56BF-CF1B-2A92-2EEE1540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028CD-EA71-AFAD-6EC5-AC89D0E70D80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1. PROBLEM </a:t>
            </a:r>
          </a:p>
          <a:p>
            <a:r>
              <a:rPr lang="pt-BR" sz="6000" b="1" dirty="0">
                <a:latin typeface="Nunito Sans Normal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78278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F7B6-1897-DD92-565C-A86B2592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3E788-5CBC-B5E5-9688-6CF2839675D0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1B8634D-7BFA-73AD-0AB5-D058E9C0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2E44F-D166-0F9E-0DAB-921BDCAC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" y="2044032"/>
            <a:ext cx="3738160" cy="2774315"/>
          </a:xfrm>
          <a:prstGeom prst="rect">
            <a:avLst/>
          </a:prstGeom>
        </p:spPr>
      </p:pic>
      <p:pic>
        <p:nvPicPr>
          <p:cNvPr id="1028" name="Picture 4" descr="Imagem carregada">
            <a:extLst>
              <a:ext uri="{FF2B5EF4-FFF2-40B4-BE49-F238E27FC236}">
                <a16:creationId xmlns:a16="http://schemas.microsoft.com/office/drawing/2014/main" id="{54A6AC04-8027-5221-C712-8D75F448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233" r="2409" b="5003"/>
          <a:stretch/>
        </p:blipFill>
        <p:spPr bwMode="auto">
          <a:xfrm>
            <a:off x="4184333" y="2128527"/>
            <a:ext cx="3720593" cy="27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carregada">
            <a:extLst>
              <a:ext uri="{FF2B5EF4-FFF2-40B4-BE49-F238E27FC236}">
                <a16:creationId xmlns:a16="http://schemas.microsoft.com/office/drawing/2014/main" id="{32AD4479-FCD9-CE1E-AE50-95D1B68B9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 b="2922"/>
          <a:stretch/>
        </p:blipFill>
        <p:spPr bwMode="auto">
          <a:xfrm>
            <a:off x="8024358" y="2044032"/>
            <a:ext cx="4005534" cy="29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14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C496-6360-22FC-526A-B0D4302E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8D77-D3FE-01B9-56D5-F65FB5C9B68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6ED6F-DE85-A1CD-3B9E-951A81FB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953"/>
              </p:ext>
            </p:extLst>
          </p:nvPr>
        </p:nvGraphicFramePr>
        <p:xfrm>
          <a:off x="68824" y="1985405"/>
          <a:ext cx="12054352" cy="1935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4288163486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7870693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1882118444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883982850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225623067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344801115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16145147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195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UNIQUE SKU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VISIT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High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Mid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Low Value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6.65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81.10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4.92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11.24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25.71%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20.86%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53.43%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1599.75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10.67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398.96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22.56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44.21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86.21%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13.79%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44801"/>
                  </a:ext>
                </a:extLst>
              </a:tr>
            </a:tbl>
          </a:graphicData>
        </a:graphic>
      </p:graphicFrame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565B34FE-79FD-8F5C-6E2E-13D2EF6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AEE5E7-ECA7-42A0-FA79-6F74FE0569EC}"/>
              </a:ext>
            </a:extLst>
          </p:cNvPr>
          <p:cNvSpPr txBox="1"/>
          <p:nvPr/>
        </p:nvSpPr>
        <p:spPr>
          <a:xfrm>
            <a:off x="1663507" y="5055207"/>
            <a:ext cx="8389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Most valueble users are mainly in cluster 1. </a:t>
            </a:r>
            <a:r>
              <a:rPr lang="pt-BR" sz="2400" b="1" dirty="0">
                <a:latin typeface="Nunito Sans Normal" pitchFamily="2" charset="0"/>
              </a:rPr>
              <a:t>They differ from cart quantity, total revenue, unique skus and visits.</a:t>
            </a:r>
          </a:p>
        </p:txBody>
      </p:sp>
      <p:pic>
        <p:nvPicPr>
          <p:cNvPr id="18" name="Picture 2" descr="FabFitFun - Beauty, Fitness, Lifestyle">
            <a:extLst>
              <a:ext uri="{FF2B5EF4-FFF2-40B4-BE49-F238E27FC236}">
                <a16:creationId xmlns:a16="http://schemas.microsoft.com/office/drawing/2014/main" id="{3998A5CF-FDBD-5E66-1443-43C1C0A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31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6C34-DAF3-5AAA-E706-4A815BF6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53A2B-68E2-EBAB-48C5-548B445E18EE}"/>
              </a:ext>
            </a:extLst>
          </p:cNvPr>
          <p:cNvSpPr txBox="1"/>
          <p:nvPr/>
        </p:nvSpPr>
        <p:spPr>
          <a:xfrm>
            <a:off x="137652" y="48592"/>
            <a:ext cx="46458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 – USING ONLY LAST VISIT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3FFD7E7-FC13-F326-3AC4-70FC6565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B5172-AF63-D1F6-A931-89F7B051D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23" y="1513497"/>
            <a:ext cx="10413354" cy="43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1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5E97-8265-49E2-7C66-D9D28F1F1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2E2937-90E9-4881-6683-19FE23EEBDB9}"/>
              </a:ext>
            </a:extLst>
          </p:cNvPr>
          <p:cNvSpPr txBox="1"/>
          <p:nvPr/>
        </p:nvSpPr>
        <p:spPr>
          <a:xfrm>
            <a:off x="137652" y="48592"/>
            <a:ext cx="90188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 – USING LAST VISIT + EQUAL CHANNELS PREVIOUSLY ACCESSED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CDC0EFD5-45CA-0BEF-70C4-0C5C9B18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CEFB6C-8FA8-A555-9BF3-821E9A773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392" y="1369523"/>
            <a:ext cx="10555709" cy="442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00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30181-E27F-3CF3-A5BF-83FD6FF8B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B35615-CE69-FA24-299D-59973E6121ED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A0A8C81-392D-B006-4205-E70F2E28E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12D6076-F6FD-C58B-B57F-0301C69CAC66}"/>
              </a:ext>
            </a:extLst>
          </p:cNvPr>
          <p:cNvSpPr txBox="1"/>
          <p:nvPr/>
        </p:nvSpPr>
        <p:spPr>
          <a:xfrm>
            <a:off x="2963578" y="2598003"/>
            <a:ext cx="790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channel that best drives these members to sales is</a:t>
            </a:r>
            <a:r>
              <a:rPr lang="pt-BR" sz="2400" dirty="0">
                <a:latin typeface="Nunito Sans Normal" pitchFamily="2" charset="0"/>
              </a:rPr>
              <a:t> Mobile IOS in all months.</a:t>
            </a:r>
          </a:p>
        </p:txBody>
      </p: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FFC0AC62-4A9E-FBA2-C15D-347D00980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24159" y="2320214"/>
            <a:ext cx="1187581" cy="118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1CE59B-B709-C13F-E52D-4E10952562BF}"/>
              </a:ext>
            </a:extLst>
          </p:cNvPr>
          <p:cNvSpPr txBox="1"/>
          <p:nvPr/>
        </p:nvSpPr>
        <p:spPr>
          <a:xfrm>
            <a:off x="1773587" y="3638105"/>
            <a:ext cx="8888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Considering time window of 1 year, same users and that the sum of visit cnt that has the same channel for each user + campaign.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75728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80A9-1949-2121-11BE-FA6DDD37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8FBC8-75F5-78E3-35A3-2B1AE8AC5EF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15953-A75A-49C9-F476-2534229182F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7750C801-207C-3B8A-EE7E-25964957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7CF74-4E69-D174-C132-90F7FBDE52F1}"/>
              </a:ext>
            </a:extLst>
          </p:cNvPr>
          <p:cNvSpPr txBox="1"/>
          <p:nvPr/>
        </p:nvSpPr>
        <p:spPr>
          <a:xfrm>
            <a:off x="1614399" y="5224484"/>
            <a:ext cx="6931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Nunito Sans Normal" pitchFamily="2" charset="0"/>
              </a:rPr>
              <a:t>The locations with a stronger convertion rates are, respectively: </a:t>
            </a:r>
            <a:r>
              <a:rPr lang="pt-BR" sz="2000" dirty="0">
                <a:latin typeface="Nunito Sans Normal" pitchFamily="2" charset="0"/>
              </a:rPr>
              <a:t>Non-continental us (19.4%), us-midwest (14.7%)</a:t>
            </a:r>
          </a:p>
          <a:p>
            <a:endParaRPr lang="pt-BR" sz="2000" dirty="0">
              <a:latin typeface="Nunito Sans Normal" pitchFamily="2" charset="0"/>
            </a:endParaRP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6F9B4B53-6FF2-936C-FDD4-22B3830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41" y="5224484"/>
            <a:ext cx="968218" cy="96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2801E-073C-2448-6FB1-55113C019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16" y="1075531"/>
            <a:ext cx="6846341" cy="40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8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4A7E-D60A-1D4E-5DBD-05A89EFB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5064F-7007-E4A9-01E2-20EC13204ED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051DDCD5-3B8F-9C71-201A-88DED605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BEB0-CB2C-2468-EA6B-F3FDA8B69210}"/>
              </a:ext>
            </a:extLst>
          </p:cNvPr>
          <p:cNvSpPr txBox="1"/>
          <p:nvPr/>
        </p:nvSpPr>
        <p:spPr>
          <a:xfrm>
            <a:off x="324059" y="2459504"/>
            <a:ext cx="951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5.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25315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ABAD-2CC4-7CDD-9F92-BABC0508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82E30-AC57-1E23-A21D-2D96725C125C}"/>
              </a:ext>
            </a:extLst>
          </p:cNvPr>
          <p:cNvSpPr txBox="1"/>
          <p:nvPr/>
        </p:nvSpPr>
        <p:spPr>
          <a:xfrm>
            <a:off x="137652" y="48592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99CBC0DA-84C2-8B8B-A8A5-7AA1F4FB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924A5-3EDA-4B24-E371-2A12DAE2C4C1}"/>
              </a:ext>
            </a:extLst>
          </p:cNvPr>
          <p:cNvSpPr txBox="1"/>
          <p:nvPr/>
        </p:nvSpPr>
        <p:spPr>
          <a:xfrm>
            <a:off x="1246172" y="4240105"/>
            <a:ext cx="3325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According to the RFM and K-Means, the focus should be on </a:t>
            </a:r>
            <a:r>
              <a:rPr lang="pt-BR" b="1" dirty="0">
                <a:latin typeface="Nunito Sans Normal" pitchFamily="2" charset="0"/>
              </a:rPr>
              <a:t>discoverability</a:t>
            </a:r>
            <a:r>
              <a:rPr lang="pt-BR" dirty="0">
                <a:latin typeface="Nunito Sans Normal" pitchFamily="2" charset="0"/>
              </a:rPr>
              <a:t> and </a:t>
            </a:r>
            <a:r>
              <a:rPr lang="pt-BR" b="1" dirty="0">
                <a:latin typeface="Nunito Sans Normal" pitchFamily="2" charset="0"/>
              </a:rPr>
              <a:t>explorability</a:t>
            </a:r>
            <a:r>
              <a:rPr lang="pt-BR" dirty="0">
                <a:latin typeface="Nunito Sans Normal" pitchFamily="2" charset="0"/>
              </a:rPr>
              <a:t>. </a:t>
            </a:r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CD3D4-0744-7BA4-C50A-023582373054}"/>
              </a:ext>
            </a:extLst>
          </p:cNvPr>
          <p:cNvSpPr/>
          <p:nvPr/>
        </p:nvSpPr>
        <p:spPr>
          <a:xfrm>
            <a:off x="1649008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CCED975A-980A-6F4E-10AC-442374FBD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6876" y="2038935"/>
            <a:ext cx="1304261" cy="130426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77FADC-83BA-2EDE-D43C-B2CB6E235193}"/>
              </a:ext>
            </a:extLst>
          </p:cNvPr>
          <p:cNvSpPr/>
          <p:nvPr/>
        </p:nvSpPr>
        <p:spPr>
          <a:xfrm>
            <a:off x="5209953" y="2361455"/>
            <a:ext cx="1594884" cy="6592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9F2567-7C1C-AC00-E18E-896CDBD3A9CD}"/>
              </a:ext>
            </a:extLst>
          </p:cNvPr>
          <p:cNvSpPr/>
          <p:nvPr/>
        </p:nvSpPr>
        <p:spPr>
          <a:xfrm>
            <a:off x="7845782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726B5038-B942-0AE4-557F-DB2D6B8F8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7703" y="2038935"/>
            <a:ext cx="1336158" cy="1336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0A02B-3371-1E12-1051-C42EC79FA698}"/>
              </a:ext>
            </a:extLst>
          </p:cNvPr>
          <p:cNvSpPr txBox="1"/>
          <p:nvPr/>
        </p:nvSpPr>
        <p:spPr>
          <a:xfrm>
            <a:off x="7442946" y="4240105"/>
            <a:ext cx="3325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Personalized homepage* using </a:t>
            </a:r>
            <a:r>
              <a:rPr lang="pt-BR" b="1" dirty="0">
                <a:latin typeface="Nunito Sans Normal" pitchFamily="2" charset="0"/>
              </a:rPr>
              <a:t>machine learning </a:t>
            </a:r>
            <a:r>
              <a:rPr lang="pt-BR" dirty="0">
                <a:latin typeface="Nunito Sans Normal" pitchFamily="2" charset="0"/>
              </a:rPr>
              <a:t>models to reorder properly the SKUs according to users.</a:t>
            </a:r>
          </a:p>
          <a:p>
            <a:pPr algn="ctr"/>
            <a:r>
              <a:rPr lang="pt-BR" i="1" dirty="0">
                <a:latin typeface="Nunito Sans Normal" pitchFamily="2" charset="0"/>
              </a:rPr>
              <a:t>E.g. Algorithm: Matrix Factorization</a:t>
            </a:r>
            <a:endParaRPr lang="pt-BR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ABCF7-C97B-E329-4165-34EB05F98689}"/>
              </a:ext>
            </a:extLst>
          </p:cNvPr>
          <p:cNvSpPr txBox="1"/>
          <p:nvPr/>
        </p:nvSpPr>
        <p:spPr>
          <a:xfrm>
            <a:off x="378541" y="6064532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In e-commerce, homepage is mainly used to improve discoverability for users.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0031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3477-96C8-A141-07E3-DB2E2E45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23134-F2F0-BC75-06B3-2DEDF0BAE3E9}"/>
              </a:ext>
            </a:extLst>
          </p:cNvPr>
          <p:cNvSpPr txBox="1"/>
          <p:nvPr/>
        </p:nvSpPr>
        <p:spPr>
          <a:xfrm>
            <a:off x="137652" y="48592"/>
            <a:ext cx="4865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87E53FDE-CDEE-DC80-66E5-BF53144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41082-EDDC-5D16-A1B6-F8893BFF6667}"/>
              </a:ext>
            </a:extLst>
          </p:cNvPr>
          <p:cNvSpPr txBox="1"/>
          <p:nvPr/>
        </p:nvSpPr>
        <p:spPr>
          <a:xfrm>
            <a:off x="534171" y="117873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0 </a:t>
            </a:r>
            <a:r>
              <a:rPr lang="pt-BR" dirty="0">
                <a:latin typeface="Nunito Sans Normal" pitchFamily="2" charset="0"/>
              </a:rPr>
              <a:t>(high volume, less convertion (</a:t>
            </a:r>
            <a:r>
              <a:rPr lang="pt-BR" dirty="0"/>
              <a:t>REVENUE ÷ VISITS)</a:t>
            </a:r>
            <a:r>
              <a:rPr lang="pt-BR" dirty="0">
                <a:latin typeface="Nunito Sans Normal" pitchFamily="2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focus on transform visits into purchases, than improve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Discounts in first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Artificial urgency (“Promotion valid for an hour”, “Last unities on stock”)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0DE09-F339-9E15-C4D8-3A4453273092}"/>
              </a:ext>
            </a:extLst>
          </p:cNvPr>
          <p:cNvSpPr txBox="1"/>
          <p:nvPr/>
        </p:nvSpPr>
        <p:spPr>
          <a:xfrm>
            <a:off x="534171" y="301561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1 </a:t>
            </a:r>
            <a:r>
              <a:rPr lang="pt-BR" dirty="0">
                <a:latin typeface="Nunito Sans Normal" pitchFamily="2" charset="0"/>
              </a:rPr>
              <a:t>(small group,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extract more value without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Cross-sell in checkout (“Also take this item...”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Rewards for volumes (“Earn one extra product after buying 3”)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Faster checkout (reducing quantity of clicks, save preferences)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473E-C332-A60A-DC16-A4E7B4BB17AB}"/>
              </a:ext>
            </a:extLst>
          </p:cNvPr>
          <p:cNvSpPr txBox="1"/>
          <p:nvPr/>
        </p:nvSpPr>
        <p:spPr>
          <a:xfrm>
            <a:off x="534171" y="4975923"/>
            <a:ext cx="9247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2 </a:t>
            </a:r>
            <a:r>
              <a:rPr lang="pt-BR" dirty="0">
                <a:latin typeface="Nunito Sans Normal" pitchFamily="2" charset="0"/>
              </a:rPr>
              <a:t>(mid size group, mostly with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convert more in the visits they already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Improve session (visit) performance (“Recently viewed” with easy click to buy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Reduce session (visit) pressure (highlight product rate, buy directly from home)</a:t>
            </a:r>
          </a:p>
        </p:txBody>
      </p:sp>
    </p:spTree>
    <p:extLst>
      <p:ext uri="{BB962C8B-B14F-4D97-AF65-F5344CB8AC3E}">
        <p14:creationId xmlns:p14="http://schemas.microsoft.com/office/powerpoint/2010/main" val="90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9C8B-5733-6DCD-F811-C789A08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40981-888A-E0D9-ADAF-418C89EB9962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1.1 DATASET ATTRIBUTES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18B4A9CF-1C19-B770-6E18-3B40FD4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E7A7F-2AA3-E545-DA41-C65819D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4" y="1184273"/>
            <a:ext cx="9962508" cy="47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8DE8-CA84-4EE2-14A3-0D1E07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7EE77E-481A-7619-775C-0DF4E6D044DB}"/>
              </a:ext>
            </a:extLst>
          </p:cNvPr>
          <p:cNvSpPr/>
          <p:nvPr/>
        </p:nvSpPr>
        <p:spPr>
          <a:xfrm>
            <a:off x="638641" y="1555535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2634E-F707-796D-0178-83237B5B3956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1.2 OBJECTIVES AND KEY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DC480-0ADB-0605-7516-802609FFC064}"/>
              </a:ext>
            </a:extLst>
          </p:cNvPr>
          <p:cNvSpPr txBox="1"/>
          <p:nvPr/>
        </p:nvSpPr>
        <p:spPr>
          <a:xfrm>
            <a:off x="844266" y="1699921"/>
            <a:ext cx="10763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Nunito Sans Normal" pitchFamily="2" charset="0"/>
              </a:defRPr>
            </a:lvl1pPr>
          </a:lstStyle>
          <a:p>
            <a:pPr algn="ctr"/>
            <a:r>
              <a:rPr lang="en-US" sz="2000" dirty="0"/>
              <a:t>Who are our most valuable members? How are they different from our less valuable members?</a:t>
            </a:r>
          </a:p>
        </p:txBody>
      </p:sp>
      <p:pic>
        <p:nvPicPr>
          <p:cNvPr id="9" name="Picture 2" descr="FabFitFun - Beauty, Fitness, Lifestyle">
            <a:extLst>
              <a:ext uri="{FF2B5EF4-FFF2-40B4-BE49-F238E27FC236}">
                <a16:creationId xmlns:a16="http://schemas.microsoft.com/office/drawing/2014/main" id="{E19BFBA3-4032-7737-A4F6-1281946C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975571-3A60-9CC4-C4CD-7E9AA744DC3A}"/>
              </a:ext>
            </a:extLst>
          </p:cNvPr>
          <p:cNvSpPr/>
          <p:nvPr/>
        </p:nvSpPr>
        <p:spPr>
          <a:xfrm>
            <a:off x="638641" y="2584126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Nunito Sans Normal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D0599B-0557-0937-D3AE-7D564A0F46F0}"/>
              </a:ext>
            </a:extLst>
          </p:cNvPr>
          <p:cNvSpPr/>
          <p:nvPr/>
        </p:nvSpPr>
        <p:spPr>
          <a:xfrm>
            <a:off x="638641" y="3612717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5D8CEB-BB10-05B8-EF0F-6488F2673D4C}"/>
              </a:ext>
            </a:extLst>
          </p:cNvPr>
          <p:cNvSpPr/>
          <p:nvPr/>
        </p:nvSpPr>
        <p:spPr>
          <a:xfrm>
            <a:off x="638641" y="4651941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04363-CF07-BA5F-91A7-E80358995918}"/>
              </a:ext>
            </a:extLst>
          </p:cNvPr>
          <p:cNvSpPr txBox="1"/>
          <p:nvPr/>
        </p:nvSpPr>
        <p:spPr>
          <a:xfrm>
            <a:off x="2248867" y="2895061"/>
            <a:ext cx="8043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Which channels are best at driving these members to sales?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58ED8-0DBF-CF95-81BD-28F6C2B3E945}"/>
              </a:ext>
            </a:extLst>
          </p:cNvPr>
          <p:cNvSpPr txBox="1"/>
          <p:nvPr/>
        </p:nvSpPr>
        <p:spPr>
          <a:xfrm>
            <a:off x="378541" y="3923652"/>
            <a:ext cx="1188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Where are purchase conversion rates strong?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831C-814B-078B-A40A-02A6AC1C56F8}"/>
              </a:ext>
            </a:extLst>
          </p:cNvPr>
          <p:cNvSpPr txBox="1"/>
          <p:nvPr/>
        </p:nvSpPr>
        <p:spPr>
          <a:xfrm>
            <a:off x="741453" y="4751040"/>
            <a:ext cx="10969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Based on your analysis, provide actionable recommendations to improve the conversion rate from visits to purchases. Explain the rationale behind each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9255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6B92-6FE3-7E4F-4A16-6D73173A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E263C-63D6-977D-B03B-7B41702301A9}"/>
              </a:ext>
            </a:extLst>
          </p:cNvPr>
          <p:cNvSpPr txBox="1"/>
          <p:nvPr/>
        </p:nvSpPr>
        <p:spPr>
          <a:xfrm>
            <a:off x="137652" y="4859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1.3 TECHNOLOGIES AND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7F713-C733-1C14-7886-4C4179E1EB89}"/>
              </a:ext>
            </a:extLst>
          </p:cNvPr>
          <p:cNvSpPr txBox="1"/>
          <p:nvPr/>
        </p:nvSpPr>
        <p:spPr>
          <a:xfrm>
            <a:off x="4289033" y="4885205"/>
            <a:ext cx="3231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 Sans Normal" pitchFamily="2" charset="0"/>
              </a:rPr>
              <a:t>Visual Studio Code </a:t>
            </a:r>
            <a:r>
              <a:rPr lang="en-US" sz="2000" dirty="0">
                <a:latin typeface="Nunito Sans Normal" pitchFamily="2" charset="0"/>
              </a:rPr>
              <a:t>used as IDE</a:t>
            </a:r>
            <a:endParaRPr lang="pt-BR" sz="2000" dirty="0">
              <a:latin typeface="Nunito Sans Norma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D095B-E2F1-5D02-D696-BDBDDC575DDF}"/>
              </a:ext>
            </a:extLst>
          </p:cNvPr>
          <p:cNvSpPr txBox="1"/>
          <p:nvPr/>
        </p:nvSpPr>
        <p:spPr>
          <a:xfrm>
            <a:off x="3948580" y="2076387"/>
            <a:ext cx="449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Environment using </a:t>
            </a:r>
            <a:r>
              <a:rPr lang="en-US" sz="2000" b="1" dirty="0">
                <a:latin typeface="Nunito Sans Normal" pitchFamily="2" charset="0"/>
              </a:rPr>
              <a:t>Anaconda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1FC0-4CBE-721A-1183-3EAF6A077D73}"/>
              </a:ext>
            </a:extLst>
          </p:cNvPr>
          <p:cNvSpPr txBox="1"/>
          <p:nvPr/>
        </p:nvSpPr>
        <p:spPr>
          <a:xfrm>
            <a:off x="4384278" y="2775105"/>
            <a:ext cx="3691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All analysis performed using </a:t>
            </a:r>
            <a:r>
              <a:rPr lang="en-US" sz="2000" b="1" dirty="0">
                <a:latin typeface="Nunito Sans Normal" pitchFamily="2" charset="0"/>
              </a:rPr>
              <a:t>Python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43711-0000-66CA-13E0-3F433D32F7B0}"/>
              </a:ext>
            </a:extLst>
          </p:cNvPr>
          <p:cNvSpPr txBox="1"/>
          <p:nvPr/>
        </p:nvSpPr>
        <p:spPr>
          <a:xfrm>
            <a:off x="4598669" y="3823344"/>
            <a:ext cx="4142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Used libraries: </a:t>
            </a:r>
            <a:r>
              <a:rPr lang="en-US" sz="2000" b="1" dirty="0">
                <a:latin typeface="Nunito Sans Normal" pitchFamily="2" charset="0"/>
              </a:rPr>
              <a:t>NumPy, Pandas, Matplotlib, </a:t>
            </a:r>
            <a:r>
              <a:rPr lang="en-US" sz="2000" b="1" dirty="0" err="1">
                <a:latin typeface="Nunito Sans Normal" pitchFamily="2" charset="0"/>
              </a:rPr>
              <a:t>Sklearn</a:t>
            </a:r>
            <a:r>
              <a:rPr lang="en-US" sz="2000" b="1" dirty="0">
                <a:latin typeface="Nunito Sans Normal" pitchFamily="2" charset="0"/>
              </a:rPr>
              <a:t> </a:t>
            </a:r>
            <a:endParaRPr lang="pt-BR" sz="2000" dirty="0">
              <a:latin typeface="Nunito Sans Normal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A8ED5-C26A-D3E7-FDAA-C997B0CF72EA}"/>
              </a:ext>
            </a:extLst>
          </p:cNvPr>
          <p:cNvGrpSpPr/>
          <p:nvPr/>
        </p:nvGrpSpPr>
        <p:grpSpPr>
          <a:xfrm>
            <a:off x="784278" y="1993091"/>
            <a:ext cx="3600000" cy="3600000"/>
            <a:chOff x="689033" y="1943381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92692-6340-4CD3-AC47-E6762389DC19}"/>
                </a:ext>
              </a:extLst>
            </p:cNvPr>
            <p:cNvSpPr/>
            <p:nvPr/>
          </p:nvSpPr>
          <p:spPr>
            <a:xfrm>
              <a:off x="689033" y="1943381"/>
              <a:ext cx="3600000" cy="3600000"/>
            </a:xfrm>
            <a:prstGeom prst="ellipse">
              <a:avLst/>
            </a:prstGeom>
            <a:solidFill>
              <a:srgbClr val="FEBA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Graphic 16" descr="Programmer male with solid fill">
              <a:extLst>
                <a:ext uri="{FF2B5EF4-FFF2-40B4-BE49-F238E27FC236}">
                  <a16:creationId xmlns:a16="http://schemas.microsoft.com/office/drawing/2014/main" id="{6F72114A-C762-1DD5-5876-2C84E446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5728" y="2901430"/>
              <a:ext cx="1568245" cy="1568245"/>
            </a:xfrm>
            <a:prstGeom prst="rect">
              <a:avLst/>
            </a:prstGeom>
          </p:spPr>
        </p:pic>
      </p:grp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6298752C-9E47-159E-3F32-9A2A80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DE7B-E12A-A56F-0E56-12F9C8F9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2588A-8F73-1D42-1041-DDCB14CB5F2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8F7CBA4-3289-59DE-635B-64AEE200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4669-E031-D1AE-70C3-80A18814DDC1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2. FIRST STEPS</a:t>
            </a:r>
          </a:p>
        </p:txBody>
      </p:sp>
    </p:spTree>
    <p:extLst>
      <p:ext uri="{BB962C8B-B14F-4D97-AF65-F5344CB8AC3E}">
        <p14:creationId xmlns:p14="http://schemas.microsoft.com/office/powerpoint/2010/main" val="42692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47EF-F39C-5F34-9F4B-51FB00EA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3CCF-4090-EBBC-B635-E99C4C730A59}"/>
              </a:ext>
            </a:extLst>
          </p:cNvPr>
          <p:cNvSpPr txBox="1"/>
          <p:nvPr/>
        </p:nvSpPr>
        <p:spPr>
          <a:xfrm>
            <a:off x="137652" y="4859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2. FIRST STEPS</a:t>
            </a:r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03AD786-6620-4397-260A-88F5B99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771">
            <a:extLst>
              <a:ext uri="{FF2B5EF4-FFF2-40B4-BE49-F238E27FC236}">
                <a16:creationId xmlns:a16="http://schemas.microsoft.com/office/drawing/2014/main" id="{86E25065-0AC3-FD8A-97DE-E9B71D9D036F}"/>
              </a:ext>
            </a:extLst>
          </p:cNvPr>
          <p:cNvGrpSpPr/>
          <p:nvPr/>
        </p:nvGrpSpPr>
        <p:grpSpPr>
          <a:xfrm>
            <a:off x="0" y="1323646"/>
            <a:ext cx="2693227" cy="2417133"/>
            <a:chOff x="0" y="1570223"/>
            <a:chExt cx="2693227" cy="2417133"/>
          </a:xfrm>
          <a:solidFill>
            <a:srgbClr val="FFD700"/>
          </a:solidFill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3734432B-92A3-463F-F08E-37662CBF29E6}"/>
                </a:ext>
              </a:extLst>
            </p:cNvPr>
            <p:cNvSpPr/>
            <p:nvPr/>
          </p:nvSpPr>
          <p:spPr>
            <a:xfrm rot="5400000">
              <a:off x="902738" y="2654453"/>
              <a:ext cx="422868" cy="22283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9866E62D-55D3-159A-3114-436DDAA394B9}"/>
                </a:ext>
              </a:extLst>
            </p:cNvPr>
            <p:cNvSpPr/>
            <p:nvPr/>
          </p:nvSpPr>
          <p:spPr>
            <a:xfrm rot="5400000">
              <a:off x="1420860" y="2823593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DF178E05-3E00-EBF1-6896-158AD01815A0}"/>
                </a:ext>
              </a:extLst>
            </p:cNvPr>
            <p:cNvSpPr/>
            <p:nvPr/>
          </p:nvSpPr>
          <p:spPr>
            <a:xfrm>
              <a:off x="2116019" y="1570223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8A09B1-C47E-FB21-B935-59336C39D11D}"/>
                </a:ext>
              </a:extLst>
            </p:cNvPr>
            <p:cNvSpPr txBox="1"/>
            <p:nvPr/>
          </p:nvSpPr>
          <p:spPr>
            <a:xfrm>
              <a:off x="0" y="3619143"/>
              <a:ext cx="211601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75" name="그룹 776">
            <a:extLst>
              <a:ext uri="{FF2B5EF4-FFF2-40B4-BE49-F238E27FC236}">
                <a16:creationId xmlns:a16="http://schemas.microsoft.com/office/drawing/2014/main" id="{C3583965-56EC-DA2F-7CBE-53DCDCC61747}"/>
              </a:ext>
            </a:extLst>
          </p:cNvPr>
          <p:cNvGrpSpPr/>
          <p:nvPr/>
        </p:nvGrpSpPr>
        <p:grpSpPr>
          <a:xfrm>
            <a:off x="0" y="2068747"/>
            <a:ext cx="3627140" cy="2417133"/>
            <a:chOff x="0" y="2126394"/>
            <a:chExt cx="3627140" cy="2417133"/>
          </a:xfrm>
          <a:solidFill>
            <a:srgbClr val="333333"/>
          </a:solidFill>
        </p:grpSpPr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4FEB1379-3013-B5B3-7DB5-50AE3746D218}"/>
                </a:ext>
              </a:extLst>
            </p:cNvPr>
            <p:cNvSpPr/>
            <p:nvPr/>
          </p:nvSpPr>
          <p:spPr>
            <a:xfrm rot="5400000">
              <a:off x="1372618" y="2748040"/>
              <a:ext cx="422868" cy="316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CCA51E3-FEF4-925D-6B49-08C892677546}"/>
                </a:ext>
              </a:extLst>
            </p:cNvPr>
            <p:cNvSpPr/>
            <p:nvPr/>
          </p:nvSpPr>
          <p:spPr>
            <a:xfrm rot="5400000">
              <a:off x="2354773" y="337976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8" name="Isosceles Triangle 60">
              <a:extLst>
                <a:ext uri="{FF2B5EF4-FFF2-40B4-BE49-F238E27FC236}">
                  <a16:creationId xmlns:a16="http://schemas.microsoft.com/office/drawing/2014/main" id="{6907765A-CFE7-EBBB-93EF-D43D11257E90}"/>
                </a:ext>
              </a:extLst>
            </p:cNvPr>
            <p:cNvSpPr/>
            <p:nvPr/>
          </p:nvSpPr>
          <p:spPr>
            <a:xfrm>
              <a:off x="3049932" y="212639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1CAC4A-6DF8-1B37-1F40-56046A4AAF06}"/>
                </a:ext>
              </a:extLst>
            </p:cNvPr>
            <p:cNvSpPr txBox="1"/>
            <p:nvPr/>
          </p:nvSpPr>
          <p:spPr>
            <a:xfrm>
              <a:off x="0" y="4177991"/>
              <a:ext cx="3049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0" name="그룹 781">
            <a:extLst>
              <a:ext uri="{FF2B5EF4-FFF2-40B4-BE49-F238E27FC236}">
                <a16:creationId xmlns:a16="http://schemas.microsoft.com/office/drawing/2014/main" id="{3A39A12F-08C0-B21E-64EA-4E697DBCB404}"/>
              </a:ext>
            </a:extLst>
          </p:cNvPr>
          <p:cNvGrpSpPr/>
          <p:nvPr/>
        </p:nvGrpSpPr>
        <p:grpSpPr>
          <a:xfrm>
            <a:off x="-2" y="2813848"/>
            <a:ext cx="4496615" cy="2417133"/>
            <a:chOff x="-2" y="2693410"/>
            <a:chExt cx="4496615" cy="2417133"/>
          </a:xfrm>
          <a:solidFill>
            <a:srgbClr val="8D5434"/>
          </a:solidFill>
        </p:grpSpPr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28E4738-FC10-EDB9-923C-C126E8F80AEF}"/>
                </a:ext>
              </a:extLst>
            </p:cNvPr>
            <p:cNvSpPr/>
            <p:nvPr/>
          </p:nvSpPr>
          <p:spPr>
            <a:xfrm rot="5400000">
              <a:off x="1802569" y="2881554"/>
              <a:ext cx="422868" cy="402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532AFF3-7ABD-55FF-E501-F11CC6904C8A}"/>
                </a:ext>
              </a:extLst>
            </p:cNvPr>
            <p:cNvSpPr/>
            <p:nvPr/>
          </p:nvSpPr>
          <p:spPr>
            <a:xfrm rot="5400000">
              <a:off x="3224246" y="3946780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3" name="Isosceles Triangle 60">
              <a:extLst>
                <a:ext uri="{FF2B5EF4-FFF2-40B4-BE49-F238E27FC236}">
                  <a16:creationId xmlns:a16="http://schemas.microsoft.com/office/drawing/2014/main" id="{1F9E43A8-BCA8-6964-5171-CA4DC4D81628}"/>
                </a:ext>
              </a:extLst>
            </p:cNvPr>
            <p:cNvSpPr/>
            <p:nvPr/>
          </p:nvSpPr>
          <p:spPr>
            <a:xfrm>
              <a:off x="3919405" y="2693410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207AEF-216C-0108-DDFC-C22E37C9CD63}"/>
                </a:ext>
              </a:extLst>
            </p:cNvPr>
            <p:cNvSpPr txBox="1"/>
            <p:nvPr/>
          </p:nvSpPr>
          <p:spPr>
            <a:xfrm>
              <a:off x="832208" y="4739902"/>
              <a:ext cx="30871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COMPLETENESS AND UNIQUENESS 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5" name="그룹 786">
            <a:extLst>
              <a:ext uri="{FF2B5EF4-FFF2-40B4-BE49-F238E27FC236}">
                <a16:creationId xmlns:a16="http://schemas.microsoft.com/office/drawing/2014/main" id="{E574043A-4B88-F6BB-2122-BB3572B8DFEA}"/>
              </a:ext>
            </a:extLst>
          </p:cNvPr>
          <p:cNvGrpSpPr/>
          <p:nvPr/>
        </p:nvGrpSpPr>
        <p:grpSpPr>
          <a:xfrm>
            <a:off x="-3" y="3558948"/>
            <a:ext cx="5356518" cy="2419706"/>
            <a:chOff x="0" y="3250754"/>
            <a:chExt cx="5356518" cy="2419706"/>
          </a:xfrm>
          <a:solidFill>
            <a:srgbClr val="FEBAA8"/>
          </a:solidFill>
        </p:grpSpPr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6F440C-F88B-430C-DD09-342DEE3FFD19}"/>
                </a:ext>
              </a:extLst>
            </p:cNvPr>
            <p:cNvSpPr/>
            <p:nvPr/>
          </p:nvSpPr>
          <p:spPr>
            <a:xfrm rot="5400000">
              <a:off x="2236734" y="3010858"/>
              <a:ext cx="422868" cy="4896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3918477-2503-3063-67D4-E18D90767C14}"/>
                </a:ext>
              </a:extLst>
            </p:cNvPr>
            <p:cNvSpPr/>
            <p:nvPr/>
          </p:nvSpPr>
          <p:spPr>
            <a:xfrm rot="5400000">
              <a:off x="4084151" y="450412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F85F3C3F-79F4-58D3-B4BC-2C242F846EEB}"/>
                </a:ext>
              </a:extLst>
            </p:cNvPr>
            <p:cNvSpPr/>
            <p:nvPr/>
          </p:nvSpPr>
          <p:spPr>
            <a:xfrm>
              <a:off x="4779310" y="325075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7EC75F-BB79-8D51-1ED7-86F8D7CABE0B}"/>
                </a:ext>
              </a:extLst>
            </p:cNvPr>
            <p:cNvSpPr txBox="1"/>
            <p:nvPr/>
          </p:nvSpPr>
          <p:spPr>
            <a:xfrm>
              <a:off x="0" y="5298750"/>
              <a:ext cx="47793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0" name="Group 43">
            <a:extLst>
              <a:ext uri="{FF2B5EF4-FFF2-40B4-BE49-F238E27FC236}">
                <a16:creationId xmlns:a16="http://schemas.microsoft.com/office/drawing/2014/main" id="{436F9A28-9FFB-176A-7B4D-D87C9D6563CD}"/>
              </a:ext>
            </a:extLst>
          </p:cNvPr>
          <p:cNvGrpSpPr/>
          <p:nvPr/>
        </p:nvGrpSpPr>
        <p:grpSpPr>
          <a:xfrm>
            <a:off x="8179843" y="3968112"/>
            <a:ext cx="3616685" cy="678692"/>
            <a:chOff x="803640" y="3362835"/>
            <a:chExt cx="2059657" cy="67869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FCE2B1-A790-B4F6-5B37-E848DAB3FFE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distributions, central tendency measures and other general statistics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DB79C9-D431-6B05-86DC-A98F8A353C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EBAA8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rgbClr val="FEBAA8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3" name="Group 46">
            <a:extLst>
              <a:ext uri="{FF2B5EF4-FFF2-40B4-BE49-F238E27FC236}">
                <a16:creationId xmlns:a16="http://schemas.microsoft.com/office/drawing/2014/main" id="{B87087E5-9E19-5303-DEAA-2E53ED6611B3}"/>
              </a:ext>
            </a:extLst>
          </p:cNvPr>
          <p:cNvGrpSpPr/>
          <p:nvPr/>
        </p:nvGrpSpPr>
        <p:grpSpPr>
          <a:xfrm>
            <a:off x="7036426" y="3152924"/>
            <a:ext cx="3616685" cy="863358"/>
            <a:chOff x="803640" y="3362835"/>
            <a:chExt cx="2059657" cy="8633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9FD42-B7A5-5467-D01E-AC9C4181120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nulls, nans and missing values per attribute and the uniqueness for qualitative variables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A2D282-4A12-AED6-3C7D-98277D0095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8D5434"/>
                  </a:solidFill>
                  <a:latin typeface="Nunito Sans Normal" pitchFamily="2" charset="0"/>
                  <a:cs typeface="Arial" pitchFamily="34" charset="0"/>
                </a:rPr>
                <a:t>COMPLETENESS AND UNIQUENESS</a:t>
              </a:r>
              <a:endParaRPr lang="ko-KR" altLang="en-US" sz="1200" b="1" dirty="0">
                <a:solidFill>
                  <a:srgbClr val="8D5434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2D2CE01C-D901-3098-854D-D83CE8098089}"/>
              </a:ext>
            </a:extLst>
          </p:cNvPr>
          <p:cNvGrpSpPr/>
          <p:nvPr/>
        </p:nvGrpSpPr>
        <p:grpSpPr>
          <a:xfrm>
            <a:off x="5893008" y="2337737"/>
            <a:ext cx="3616685" cy="863358"/>
            <a:chOff x="803640" y="3362835"/>
            <a:chExt cx="2059657" cy="8633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F1205F-7465-3E0D-78B7-1F521D023A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Used boxplots to understand the attributes with outliers and checked if they were real or system errors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3F248D-47FA-0696-7E75-257BE761F4A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33333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rgbClr val="333333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314AA599-41FE-E9DF-835B-930D9F2F39EE}"/>
              </a:ext>
            </a:extLst>
          </p:cNvPr>
          <p:cNvGrpSpPr/>
          <p:nvPr/>
        </p:nvGrpSpPr>
        <p:grpSpPr>
          <a:xfrm>
            <a:off x="4749590" y="1522550"/>
            <a:ext cx="3616685" cy="678692"/>
            <a:chOff x="803640" y="3362835"/>
            <a:chExt cx="2059657" cy="67869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331082-01D4-A3CA-92EF-E623973B6F4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Analyzed data types from all datasets and changed (if needed) their types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54E991-400E-4295-6DCE-7F46B9EFAE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D700"/>
                  </a:solidFill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solidFill>
                  <a:srgbClr val="FFD700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cxnSp>
        <p:nvCxnSpPr>
          <p:cNvPr id="102" name="직선 연결선 803">
            <a:extLst>
              <a:ext uri="{FF2B5EF4-FFF2-40B4-BE49-F238E27FC236}">
                <a16:creationId xmlns:a16="http://schemas.microsoft.com/office/drawing/2014/main" id="{376B45C7-D59F-C119-54F5-D042C819B2E1}"/>
              </a:ext>
            </a:extLst>
          </p:cNvPr>
          <p:cNvCxnSpPr>
            <a:cxnSpLocks/>
          </p:cNvCxnSpPr>
          <p:nvPr/>
        </p:nvCxnSpPr>
        <p:spPr>
          <a:xfrm>
            <a:off x="4219577" y="2702429"/>
            <a:ext cx="1425734" cy="0"/>
          </a:xfrm>
          <a:prstGeom prst="line">
            <a:avLst/>
          </a:prstGeom>
          <a:ln w="25400">
            <a:solidFill>
              <a:srgbClr val="3333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804">
            <a:extLst>
              <a:ext uri="{FF2B5EF4-FFF2-40B4-BE49-F238E27FC236}">
                <a16:creationId xmlns:a16="http://schemas.microsoft.com/office/drawing/2014/main" id="{E15A496D-BD84-1948-FE40-5B1024C2B7CC}"/>
              </a:ext>
            </a:extLst>
          </p:cNvPr>
          <p:cNvCxnSpPr>
            <a:cxnSpLocks/>
          </p:cNvCxnSpPr>
          <p:nvPr/>
        </p:nvCxnSpPr>
        <p:spPr>
          <a:xfrm>
            <a:off x="3114675" y="1864606"/>
            <a:ext cx="1425734" cy="0"/>
          </a:xfrm>
          <a:prstGeom prst="line">
            <a:avLst/>
          </a:prstGeom>
          <a:ln w="25400">
            <a:solidFill>
              <a:srgbClr val="FFD7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805">
            <a:extLst>
              <a:ext uri="{FF2B5EF4-FFF2-40B4-BE49-F238E27FC236}">
                <a16:creationId xmlns:a16="http://schemas.microsoft.com/office/drawing/2014/main" id="{57ACE95A-C254-9546-10EE-396E2A4FF0C9}"/>
              </a:ext>
            </a:extLst>
          </p:cNvPr>
          <p:cNvCxnSpPr>
            <a:cxnSpLocks/>
          </p:cNvCxnSpPr>
          <p:nvPr/>
        </p:nvCxnSpPr>
        <p:spPr>
          <a:xfrm>
            <a:off x="5324479" y="3540252"/>
            <a:ext cx="1425734" cy="0"/>
          </a:xfrm>
          <a:prstGeom prst="line">
            <a:avLst/>
          </a:prstGeom>
          <a:ln w="25400">
            <a:solidFill>
              <a:srgbClr val="8D543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806">
            <a:extLst>
              <a:ext uri="{FF2B5EF4-FFF2-40B4-BE49-F238E27FC236}">
                <a16:creationId xmlns:a16="http://schemas.microsoft.com/office/drawing/2014/main" id="{65A2C839-D739-476E-F70E-06C94143D57E}"/>
              </a:ext>
            </a:extLst>
          </p:cNvPr>
          <p:cNvCxnSpPr>
            <a:cxnSpLocks/>
          </p:cNvCxnSpPr>
          <p:nvPr/>
        </p:nvCxnSpPr>
        <p:spPr>
          <a:xfrm>
            <a:off x="6429382" y="4378074"/>
            <a:ext cx="1425734" cy="0"/>
          </a:xfrm>
          <a:prstGeom prst="line">
            <a:avLst/>
          </a:prstGeom>
          <a:ln w="25400">
            <a:solidFill>
              <a:srgbClr val="FEBAA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2A22-6C17-1D1D-C8C1-A3FEEB6A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D34DE-0F42-6A34-5AEB-25A128EDB7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42B2E800-1AC4-0C13-370A-A605F1DA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D783-668D-49B0-0FC4-525C2454CBD3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3. DATA GAPS</a:t>
            </a:r>
          </a:p>
        </p:txBody>
      </p:sp>
    </p:spTree>
    <p:extLst>
      <p:ext uri="{BB962C8B-B14F-4D97-AF65-F5344CB8AC3E}">
        <p14:creationId xmlns:p14="http://schemas.microsoft.com/office/powerpoint/2010/main" val="36005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2238</Words>
  <Application>Microsoft Office PowerPoint</Application>
  <PresentationFormat>Widescreen</PresentationFormat>
  <Paragraphs>337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Nunito Sans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106</cp:revision>
  <dcterms:created xsi:type="dcterms:W3CDTF">2025-04-19T19:39:17Z</dcterms:created>
  <dcterms:modified xsi:type="dcterms:W3CDTF">2025-04-21T00:43:41Z</dcterms:modified>
</cp:coreProperties>
</file>