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77" r:id="rId4"/>
    <p:sldId id="262" r:id="rId5"/>
    <p:sldId id="302" r:id="rId6"/>
    <p:sldId id="279" r:id="rId7"/>
    <p:sldId id="266" r:id="rId8"/>
    <p:sldId id="296" r:id="rId9"/>
    <p:sldId id="294" r:id="rId10"/>
    <p:sldId id="278" r:id="rId11"/>
    <p:sldId id="261" r:id="rId12"/>
    <p:sldId id="298" r:id="rId13"/>
    <p:sldId id="268" r:id="rId14"/>
    <p:sldId id="299" r:id="rId15"/>
    <p:sldId id="269" r:id="rId16"/>
    <p:sldId id="300" r:id="rId17"/>
    <p:sldId id="301" r:id="rId18"/>
    <p:sldId id="295" r:id="rId19"/>
    <p:sldId id="297" r:id="rId20"/>
    <p:sldId id="304" r:id="rId21"/>
    <p:sldId id="305" r:id="rId22"/>
    <p:sldId id="306" r:id="rId23"/>
    <p:sldId id="308" r:id="rId24"/>
    <p:sldId id="309" r:id="rId25"/>
    <p:sldId id="307" r:id="rId26"/>
    <p:sldId id="310" r:id="rId27"/>
    <p:sldId id="270" r:id="rId28"/>
    <p:sldId id="280" r:id="rId29"/>
    <p:sldId id="281" r:id="rId30"/>
    <p:sldId id="282" r:id="rId31"/>
    <p:sldId id="283" r:id="rId32"/>
    <p:sldId id="311" r:id="rId33"/>
    <p:sldId id="312" r:id="rId34"/>
    <p:sldId id="303" r:id="rId35"/>
    <p:sldId id="284" r:id="rId36"/>
    <p:sldId id="285" r:id="rId37"/>
    <p:sldId id="264" r:id="rId3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91"/>
    <a:srgbClr val="E66100"/>
    <a:srgbClr val="FFFFFF"/>
    <a:srgbClr val="FFC107"/>
    <a:srgbClr val="D81B60"/>
    <a:srgbClr val="B2BEB5"/>
    <a:srgbClr val="DE2121"/>
    <a:srgbClr val="1F429B"/>
    <a:srgbClr val="A1A1A1"/>
    <a:srgbClr val="EF91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91966" autoAdjust="0"/>
  </p:normalViewPr>
  <p:slideViewPr>
    <p:cSldViewPr snapToGrid="0">
      <p:cViewPr varScale="1">
        <p:scale>
          <a:sx n="95" d="100"/>
          <a:sy n="95" d="100"/>
        </p:scale>
        <p:origin x="1338" y="306"/>
      </p:cViewPr>
      <p:guideLst/>
    </p:cSldViewPr>
  </p:slideViewPr>
  <p:notesTextViewPr>
    <p:cViewPr>
      <p:scale>
        <a:sx n="1" d="1"/>
        <a:sy n="1" d="1"/>
      </p:scale>
      <p:origin x="0" y="0"/>
    </p:cViewPr>
  </p:notesTextViewPr>
  <p:notesViewPr>
    <p:cSldViewPr snapToGrid="0">
      <p:cViewPr varScale="1">
        <p:scale>
          <a:sx n="85" d="100"/>
          <a:sy n="85" d="100"/>
        </p:scale>
        <p:origin x="303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7F0027-AF39-21AB-9996-E426912872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a:extLst>
              <a:ext uri="{FF2B5EF4-FFF2-40B4-BE49-F238E27FC236}">
                <a16:creationId xmlns:a16="http://schemas.microsoft.com/office/drawing/2014/main" id="{842DB693-4246-6770-5D7A-FCD9DDBA4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DEE0EF-C8DE-48DC-8921-9991331B9CFE}" type="datetimeFigureOut">
              <a:rPr lang="pt-BR" smtClean="0"/>
              <a:t>28/06/2025</a:t>
            </a:fld>
            <a:endParaRPr lang="pt-BR"/>
          </a:p>
        </p:txBody>
      </p:sp>
      <p:sp>
        <p:nvSpPr>
          <p:cNvPr id="4" name="Footer Placeholder 3">
            <a:extLst>
              <a:ext uri="{FF2B5EF4-FFF2-40B4-BE49-F238E27FC236}">
                <a16:creationId xmlns:a16="http://schemas.microsoft.com/office/drawing/2014/main" id="{19FB087F-619D-2E8C-599E-2080BE7BF9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a:extLst>
              <a:ext uri="{FF2B5EF4-FFF2-40B4-BE49-F238E27FC236}">
                <a16:creationId xmlns:a16="http://schemas.microsoft.com/office/drawing/2014/main" id="{B14C6082-DD4F-669C-BF93-D1CC5A51FF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88F426-CB09-4AA3-8322-2DF45CBD62C0}" type="slidenum">
              <a:rPr lang="pt-BR" smtClean="0"/>
              <a:t>‹#›</a:t>
            </a:fld>
            <a:endParaRPr lang="pt-BR"/>
          </a:p>
        </p:txBody>
      </p:sp>
    </p:spTree>
    <p:extLst>
      <p:ext uri="{BB962C8B-B14F-4D97-AF65-F5344CB8AC3E}">
        <p14:creationId xmlns:p14="http://schemas.microsoft.com/office/powerpoint/2010/main" val="3105807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E3ECC-07A4-4313-93CE-A97DA9108BC9}" type="datetimeFigureOut">
              <a:rPr lang="pt-BR" smtClean="0"/>
              <a:t>28/06/2025</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643AD-C08A-415B-84CA-58F099FB178B}" type="slidenum">
              <a:rPr lang="pt-BR" smtClean="0"/>
              <a:t>‹#›</a:t>
            </a:fld>
            <a:endParaRPr lang="pt-BR"/>
          </a:p>
        </p:txBody>
      </p:sp>
    </p:spTree>
    <p:extLst>
      <p:ext uri="{BB962C8B-B14F-4D97-AF65-F5344CB8AC3E}">
        <p14:creationId xmlns:p14="http://schemas.microsoft.com/office/powerpoint/2010/main" val="3157263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IP (internet protocol) = is a protocol for addressing and routing data packets between devices accross the network, it acts like destination labels for data being sent. (</a:t>
            </a:r>
            <a:r>
              <a:rPr lang="en-US" dirty="0"/>
              <a:t>Think of IP like a postal system—it sends envelopes to the correct address, but it doesn’t check if the recipient actually receives them.)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TCP (Transmission Control Protocol) = is on top of IP, it ensures the data to be properly delivered, in the proper order without loss. (</a:t>
            </a:r>
            <a:r>
              <a:rPr lang="en-US" dirty="0"/>
              <a:t>If IP is the postal service, TCP is the person who checks whether each envelope was received, in the correct order, and asks for a resend if one is missing.</a:t>
            </a:r>
          </a:p>
          <a:p>
            <a:r>
              <a:rPr lang="pt-BR" dirty="0"/>
              <a:t>)</a:t>
            </a:r>
          </a:p>
        </p:txBody>
      </p:sp>
      <p:sp>
        <p:nvSpPr>
          <p:cNvPr id="4" name="Slide Number Placeholder 3"/>
          <p:cNvSpPr>
            <a:spLocks noGrp="1"/>
          </p:cNvSpPr>
          <p:nvPr>
            <p:ph type="sldNum" sz="quarter" idx="5"/>
          </p:nvPr>
        </p:nvSpPr>
        <p:spPr/>
        <p:txBody>
          <a:bodyPr/>
          <a:lstStyle/>
          <a:p>
            <a:fld id="{355643AD-C08A-415B-84CA-58F099FB178B}" type="slidenum">
              <a:rPr lang="pt-BR" smtClean="0"/>
              <a:t>4</a:t>
            </a:fld>
            <a:endParaRPr lang="pt-BR"/>
          </a:p>
        </p:txBody>
      </p:sp>
    </p:spTree>
    <p:extLst>
      <p:ext uri="{BB962C8B-B14F-4D97-AF65-F5344CB8AC3E}">
        <p14:creationId xmlns:p14="http://schemas.microsoft.com/office/powerpoint/2010/main" val="402269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28</a:t>
            </a:fld>
            <a:endParaRPr lang="pt-BR"/>
          </a:p>
        </p:txBody>
      </p:sp>
    </p:spTree>
    <p:extLst>
      <p:ext uri="{BB962C8B-B14F-4D97-AF65-F5344CB8AC3E}">
        <p14:creationId xmlns:p14="http://schemas.microsoft.com/office/powerpoint/2010/main" val="586185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30</a:t>
            </a:fld>
            <a:endParaRPr lang="pt-BR"/>
          </a:p>
        </p:txBody>
      </p:sp>
    </p:spTree>
    <p:extLst>
      <p:ext uri="{BB962C8B-B14F-4D97-AF65-F5344CB8AC3E}">
        <p14:creationId xmlns:p14="http://schemas.microsoft.com/office/powerpoint/2010/main" val="58652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34</a:t>
            </a:fld>
            <a:endParaRPr lang="pt-BR"/>
          </a:p>
        </p:txBody>
      </p:sp>
    </p:spTree>
    <p:extLst>
      <p:ext uri="{BB962C8B-B14F-4D97-AF65-F5344CB8AC3E}">
        <p14:creationId xmlns:p14="http://schemas.microsoft.com/office/powerpoint/2010/main" val="131949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IPv6 was created because, if you think about it, every computer, TV, cellphone, etc., eventually 4.3bi wasn’t enough. For example, when connecting your cellphone to the internet, the modem provides a public or private IP, same goes for 3G/ 4G/5G. Public can be seen by anyone, private only you. The cellphone uses the public address from the modem to connect to the internet, therefore the </a:t>
            </a:r>
            <a:r>
              <a:rPr lang="en-US" dirty="0" err="1"/>
              <a:t>ip</a:t>
            </a:r>
            <a:r>
              <a:rPr lang="en-US" dirty="0"/>
              <a:t> from </a:t>
            </a:r>
            <a:r>
              <a:rPr lang="en-US" dirty="0" err="1"/>
              <a:t>te</a:t>
            </a:r>
            <a:r>
              <a:rPr lang="en-US" dirty="0"/>
              <a:t> cellphone is not shown.</a:t>
            </a:r>
          </a:p>
          <a:p>
            <a:r>
              <a:rPr lang="en-US" dirty="0"/>
              <a:t>You can discover an IP using ping -4 (or -6, depends if is IPv4 or IPv6) + website (without http or https)</a:t>
            </a:r>
          </a:p>
          <a:p>
            <a:endParaRPr lang="en-US" dirty="0"/>
          </a:p>
          <a:p>
            <a:r>
              <a:rPr lang="en-US" dirty="0"/>
              <a:t>WHEN ACCESSING FOR EXAMPLE GOOGLE.COM, the computer needs the IP from google and my IP.</a:t>
            </a:r>
            <a:endParaRPr lang="pt-BR" dirty="0"/>
          </a:p>
          <a:p>
            <a:endParaRPr lang="pt-BR" dirty="0"/>
          </a:p>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35</a:t>
            </a:fld>
            <a:endParaRPr lang="pt-BR"/>
          </a:p>
        </p:txBody>
      </p:sp>
    </p:spTree>
    <p:extLst>
      <p:ext uri="{BB962C8B-B14F-4D97-AF65-F5344CB8AC3E}">
        <p14:creationId xmlns:p14="http://schemas.microsoft.com/office/powerpoint/2010/main" val="570458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Nowadays, most of the websites uses only HTTPS and search engines (such as Google) shows HTTPS websites in preference and warns the user if a website is using only HTTP.</a:t>
            </a:r>
          </a:p>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7</a:t>
            </a:fld>
            <a:endParaRPr lang="pt-BR"/>
          </a:p>
        </p:txBody>
      </p:sp>
    </p:spTree>
    <p:extLst>
      <p:ext uri="{BB962C8B-B14F-4D97-AF65-F5344CB8AC3E}">
        <p14:creationId xmlns:p14="http://schemas.microsoft.com/office/powerpoint/2010/main" val="72729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936BB-C922-EED1-7FDF-7D5A67EACC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4D998C-4B26-6198-54B0-98F443E1EF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90B906-CEB3-3EB6-C9A2-4E3C28A5718C}"/>
              </a:ext>
            </a:extLst>
          </p:cNvPr>
          <p:cNvSpPr>
            <a:spLocks noGrp="1"/>
          </p:cNvSpPr>
          <p:nvPr>
            <p:ph type="body" idx="1"/>
          </p:nvPr>
        </p:nvSpPr>
        <p:spPr/>
        <p:txBody>
          <a:bodyPr/>
          <a:lstStyle/>
          <a:p>
            <a:r>
              <a:rPr lang="pt-BR" dirty="0"/>
              <a:t>To access a URL, not necessarily you need a hiperlink, you can simply type the URL and you’ll reach the location. Therefore HTML is the base of the World Wide Web</a:t>
            </a:r>
          </a:p>
        </p:txBody>
      </p:sp>
      <p:sp>
        <p:nvSpPr>
          <p:cNvPr id="4" name="Slide Number Placeholder 3">
            <a:extLst>
              <a:ext uri="{FF2B5EF4-FFF2-40B4-BE49-F238E27FC236}">
                <a16:creationId xmlns:a16="http://schemas.microsoft.com/office/drawing/2014/main" id="{83F001EC-87B7-F886-01F0-4334209BFE65}"/>
              </a:ext>
            </a:extLst>
          </p:cNvPr>
          <p:cNvSpPr>
            <a:spLocks noGrp="1"/>
          </p:cNvSpPr>
          <p:nvPr>
            <p:ph type="sldNum" sz="quarter" idx="5"/>
          </p:nvPr>
        </p:nvSpPr>
        <p:spPr/>
        <p:txBody>
          <a:bodyPr/>
          <a:lstStyle/>
          <a:p>
            <a:fld id="{355643AD-C08A-415B-84CA-58F099FB178B}" type="slidenum">
              <a:rPr lang="pt-BR" smtClean="0"/>
              <a:t>8</a:t>
            </a:fld>
            <a:endParaRPr lang="pt-BR"/>
          </a:p>
        </p:txBody>
      </p:sp>
    </p:spTree>
    <p:extLst>
      <p:ext uri="{BB962C8B-B14F-4D97-AF65-F5344CB8AC3E}">
        <p14:creationId xmlns:p14="http://schemas.microsoft.com/office/powerpoint/2010/main" val="9351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85D9E-207C-B28F-5EFA-5F4716A5D2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65C38-88A7-080D-40E4-CD78F16A3E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576463-F295-4441-A160-64203FAFC0E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Nowadays, most of the websites uses only HTTPS and search engines (such as Google) shows HTTPS websites in preference and warns the user if a website is using only HTTP.</a:t>
            </a:r>
          </a:p>
          <a:p>
            <a:endParaRPr lang="pt-BR" dirty="0"/>
          </a:p>
        </p:txBody>
      </p:sp>
      <p:sp>
        <p:nvSpPr>
          <p:cNvPr id="4" name="Slide Number Placeholder 3">
            <a:extLst>
              <a:ext uri="{FF2B5EF4-FFF2-40B4-BE49-F238E27FC236}">
                <a16:creationId xmlns:a16="http://schemas.microsoft.com/office/drawing/2014/main" id="{A3BF6F45-D661-27F2-5C9C-265EA8DF681F}"/>
              </a:ext>
            </a:extLst>
          </p:cNvPr>
          <p:cNvSpPr>
            <a:spLocks noGrp="1"/>
          </p:cNvSpPr>
          <p:nvPr>
            <p:ph type="sldNum" sz="quarter" idx="5"/>
          </p:nvPr>
        </p:nvSpPr>
        <p:spPr/>
        <p:txBody>
          <a:bodyPr/>
          <a:lstStyle/>
          <a:p>
            <a:fld id="{355643AD-C08A-415B-84CA-58F099FB178B}" type="slidenum">
              <a:rPr lang="pt-BR" smtClean="0"/>
              <a:t>9</a:t>
            </a:fld>
            <a:endParaRPr lang="pt-BR"/>
          </a:p>
        </p:txBody>
      </p:sp>
    </p:spTree>
    <p:extLst>
      <p:ext uri="{BB962C8B-B14F-4D97-AF65-F5344CB8AC3E}">
        <p14:creationId xmlns:p14="http://schemas.microsoft.com/office/powerpoint/2010/main" val="171965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HTTP uses the 8080 port (by default), and the requests from HTTP are always Plaintext (not encrypted) when sending data from your device usin</a:t>
            </a:r>
          </a:p>
          <a:p>
            <a:endParaRPr lang="pt-BR" dirty="0"/>
          </a:p>
          <a:p>
            <a:r>
              <a:rPr lang="pt-BR" dirty="0"/>
              <a:t>HTTP uses the 443. HTTPS IS ENCRYPTED BY TLS.</a:t>
            </a:r>
          </a:p>
          <a:p>
            <a:endParaRPr lang="pt-BR" dirty="0"/>
          </a:p>
          <a:p>
            <a:r>
              <a:rPr lang="pt-BR" dirty="0"/>
              <a:t>DNS = </a:t>
            </a:r>
            <a:r>
              <a:rPr lang="en-US" dirty="0"/>
              <a:t>Domain Name System (DNS) is the Internet’s naming service that translates human-readable domain names into IP addresses used by computers to identify each other on the network (Mockapetris, 1987).</a:t>
            </a:r>
          </a:p>
          <a:p>
            <a:r>
              <a:rPr lang="en-US" dirty="0"/>
              <a:t>There’re two types of IP: IPv4 (32 bits, 4.3bi possible addresses (IPs)) and IPv6 (128 bits, </a:t>
            </a:r>
            <a:r>
              <a:rPr lang="pt-BR" dirty="0">
                <a:effectLst/>
              </a:rPr>
              <a:t>340 undecillion possible addresses (IPs)</a:t>
            </a:r>
            <a:r>
              <a:rPr lang="en-US" dirty="0"/>
              <a:t>). The IPv6 was created because, if you think about it, every computer, TV, cellphone, etc., eventually 4.3bi wasn’t enough. For example, when connecting your cellphone to the internet, the modem provides a public or private IP, same goes for 3G/ 4G/5G. Public can be seen by anyone, private only you. The cellphone uses the public address from the modem to connect to the internet, therefore the </a:t>
            </a:r>
            <a:r>
              <a:rPr lang="en-US" dirty="0" err="1"/>
              <a:t>ip</a:t>
            </a:r>
            <a:r>
              <a:rPr lang="en-US" dirty="0"/>
              <a:t> from </a:t>
            </a:r>
            <a:r>
              <a:rPr lang="en-US" dirty="0" err="1"/>
              <a:t>te</a:t>
            </a:r>
            <a:r>
              <a:rPr lang="en-US" dirty="0"/>
              <a:t> cellphone is not shown.</a:t>
            </a:r>
          </a:p>
          <a:p>
            <a:r>
              <a:rPr lang="en-US" dirty="0"/>
              <a:t>You can discover an IP using ping -4 (or -6, depends if is IPv4 or IPv6) + website (without http or https)</a:t>
            </a:r>
          </a:p>
          <a:p>
            <a:endParaRPr lang="en-US" dirty="0"/>
          </a:p>
          <a:p>
            <a:r>
              <a:rPr lang="en-US" dirty="0"/>
              <a:t>WHEN ACCESSING FOR EXAMPLE GOOGLE.COM, the computer needs the IP from google and my IP.</a:t>
            </a:r>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12</a:t>
            </a:fld>
            <a:endParaRPr lang="pt-BR"/>
          </a:p>
        </p:txBody>
      </p:sp>
    </p:spTree>
    <p:extLst>
      <p:ext uri="{BB962C8B-B14F-4D97-AF65-F5344CB8AC3E}">
        <p14:creationId xmlns:p14="http://schemas.microsoft.com/office/powerpoint/2010/main" val="91775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13</a:t>
            </a:fld>
            <a:endParaRPr lang="pt-BR"/>
          </a:p>
        </p:txBody>
      </p:sp>
    </p:spTree>
    <p:extLst>
      <p:ext uri="{BB962C8B-B14F-4D97-AF65-F5344CB8AC3E}">
        <p14:creationId xmlns:p14="http://schemas.microsoft.com/office/powerpoint/2010/main" val="124080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14</a:t>
            </a:fld>
            <a:endParaRPr lang="pt-BR"/>
          </a:p>
        </p:txBody>
      </p:sp>
    </p:spTree>
    <p:extLst>
      <p:ext uri="{BB962C8B-B14F-4D97-AF65-F5344CB8AC3E}">
        <p14:creationId xmlns:p14="http://schemas.microsoft.com/office/powerpoint/2010/main" val="423907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F9750-EE18-40EB-98BC-480E16962D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31A170-3C22-C465-9949-CDBB9915D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540364-8055-EF60-29C6-599D511EA725}"/>
              </a:ext>
            </a:extLst>
          </p:cNvPr>
          <p:cNvSpPr>
            <a:spLocks noGrp="1"/>
          </p:cNvSpPr>
          <p:nvPr>
            <p:ph type="body" idx="1"/>
          </p:nvPr>
        </p:nvSpPr>
        <p:spPr/>
        <p:txBody>
          <a:bodyPr/>
          <a:lstStyle/>
          <a:p>
            <a:r>
              <a:rPr lang="pt-BR" dirty="0"/>
              <a:t>HTTP uses the 8080 port (by default), and the requests from HTTP are always Plaintext (not encrypted) when sending data from your device usin</a:t>
            </a:r>
          </a:p>
          <a:p>
            <a:endParaRPr lang="pt-BR" dirty="0"/>
          </a:p>
          <a:p>
            <a:r>
              <a:rPr lang="pt-BR" dirty="0"/>
              <a:t>HTTP uses the 443. HTTPS IS ENCRYPTED BY TLS.</a:t>
            </a:r>
          </a:p>
          <a:p>
            <a:endParaRPr lang="pt-BR" dirty="0"/>
          </a:p>
          <a:p>
            <a:r>
              <a:rPr lang="pt-BR" dirty="0"/>
              <a:t>DNS = </a:t>
            </a:r>
            <a:r>
              <a:rPr lang="en-US" dirty="0"/>
              <a:t>Domain Name System (DNS) is the Internet’s naming service that translates human-readable domain names into IP addresses used by computers to identify each other on the network (Mockapetris, 1987).</a:t>
            </a:r>
          </a:p>
          <a:p>
            <a:r>
              <a:rPr lang="en-US" dirty="0"/>
              <a:t>There’re two types of IP: IPv4 (32 bits, 4.3bi possible addresses (IPs)) and IPv6 (128 bits, </a:t>
            </a:r>
            <a:r>
              <a:rPr lang="pt-BR" dirty="0">
                <a:effectLst/>
              </a:rPr>
              <a:t>340 undecillion possible addresses (IPs)</a:t>
            </a:r>
            <a:r>
              <a:rPr lang="en-US" dirty="0"/>
              <a:t>). The IPv6 was created because, if you think about it, every computer, TV, cellphone, etc., eventually 4.3bi wasn’t enough. For example, when connecting your cellphone to the internet, the modem provides a public or private IP, same goes for 3G/ 4G/5G. Public can be seen by anyone, private only you. The cellphone uses the public address from the modem to connect to the internet, therefore the </a:t>
            </a:r>
            <a:r>
              <a:rPr lang="en-US" dirty="0" err="1"/>
              <a:t>ip</a:t>
            </a:r>
            <a:r>
              <a:rPr lang="en-US" dirty="0"/>
              <a:t> from </a:t>
            </a:r>
            <a:r>
              <a:rPr lang="en-US" dirty="0" err="1"/>
              <a:t>te</a:t>
            </a:r>
            <a:r>
              <a:rPr lang="en-US" dirty="0"/>
              <a:t> cellphone is not shown.</a:t>
            </a:r>
          </a:p>
          <a:p>
            <a:r>
              <a:rPr lang="en-US" dirty="0"/>
              <a:t>You can discover an IP using ping -4 (or -6, depends if is IPv4 or IPv6) + website (without http or https)</a:t>
            </a:r>
          </a:p>
          <a:p>
            <a:endParaRPr lang="en-US" dirty="0"/>
          </a:p>
          <a:p>
            <a:r>
              <a:rPr lang="en-US" dirty="0"/>
              <a:t>WHEN ACCESSING FOR EXAMPLE GOOGLE.COM, the computer needs the IP from google and my IP.</a:t>
            </a:r>
            <a:endParaRPr lang="pt-BR" dirty="0"/>
          </a:p>
        </p:txBody>
      </p:sp>
      <p:sp>
        <p:nvSpPr>
          <p:cNvPr id="4" name="Slide Number Placeholder 3">
            <a:extLst>
              <a:ext uri="{FF2B5EF4-FFF2-40B4-BE49-F238E27FC236}">
                <a16:creationId xmlns:a16="http://schemas.microsoft.com/office/drawing/2014/main" id="{BABA79D9-6C76-6460-B1A7-5E0512CC867C}"/>
              </a:ext>
            </a:extLst>
          </p:cNvPr>
          <p:cNvSpPr>
            <a:spLocks noGrp="1"/>
          </p:cNvSpPr>
          <p:nvPr>
            <p:ph type="sldNum" sz="quarter" idx="5"/>
          </p:nvPr>
        </p:nvSpPr>
        <p:spPr/>
        <p:txBody>
          <a:bodyPr/>
          <a:lstStyle/>
          <a:p>
            <a:fld id="{355643AD-C08A-415B-84CA-58F099FB178B}" type="slidenum">
              <a:rPr lang="pt-BR" smtClean="0"/>
              <a:t>17</a:t>
            </a:fld>
            <a:endParaRPr lang="pt-BR"/>
          </a:p>
        </p:txBody>
      </p:sp>
    </p:spTree>
    <p:extLst>
      <p:ext uri="{BB962C8B-B14F-4D97-AF65-F5344CB8AC3E}">
        <p14:creationId xmlns:p14="http://schemas.microsoft.com/office/powerpoint/2010/main" val="2963148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19</a:t>
            </a:fld>
            <a:endParaRPr lang="pt-BR"/>
          </a:p>
        </p:txBody>
      </p:sp>
    </p:spTree>
    <p:extLst>
      <p:ext uri="{BB962C8B-B14F-4D97-AF65-F5344CB8AC3E}">
        <p14:creationId xmlns:p14="http://schemas.microsoft.com/office/powerpoint/2010/main" val="2450184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descr="University of London - Wikipedia">
            <a:extLst>
              <a:ext uri="{FF2B5EF4-FFF2-40B4-BE49-F238E27FC236}">
                <a16:creationId xmlns:a16="http://schemas.microsoft.com/office/drawing/2014/main" id="{436E44B7-DF26-D4ED-5F73-D23F620D31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93089" y="5885294"/>
            <a:ext cx="503183" cy="6574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553409E-5AD4-E9E0-0A16-01AAB4DBA756}"/>
              </a:ext>
            </a:extLst>
          </p:cNvPr>
          <p:cNvSpPr/>
          <p:nvPr userDrawn="1"/>
        </p:nvSpPr>
        <p:spPr>
          <a:xfrm>
            <a:off x="10463842" y="0"/>
            <a:ext cx="1728158"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Picture 2" descr="University of London - Wikipedia">
            <a:extLst>
              <a:ext uri="{FF2B5EF4-FFF2-40B4-BE49-F238E27FC236}">
                <a16:creationId xmlns:a16="http://schemas.microsoft.com/office/drawing/2014/main" id="{824D00EC-1854-A8B2-D23B-44809BDB89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84550" y="58782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79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2" descr="University of London - Wikipedia">
            <a:extLst>
              <a:ext uri="{FF2B5EF4-FFF2-40B4-BE49-F238E27FC236}">
                <a16:creationId xmlns:a16="http://schemas.microsoft.com/office/drawing/2014/main" id="{436E44B7-DF26-D4ED-5F73-D23F620D31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93089" y="5885294"/>
            <a:ext cx="503183" cy="6574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University of London - Wikipedia">
            <a:extLst>
              <a:ext uri="{FF2B5EF4-FFF2-40B4-BE49-F238E27FC236}">
                <a16:creationId xmlns:a16="http://schemas.microsoft.com/office/drawing/2014/main" id="{824D00EC-1854-A8B2-D23B-44809BDB89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84550" y="58782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775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DBF1E-907C-D509-B7A5-292F1A6B2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E0EB735-285E-E385-469C-5734C39EE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274522B-44A9-4172-11BE-49F6A5B1A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BF9ED1-CF7D-430B-B792-00677D4E0504}" type="datetimeFigureOut">
              <a:rPr lang="pt-BR" smtClean="0"/>
              <a:t>28/06/2025</a:t>
            </a:fld>
            <a:endParaRPr lang="pt-BR"/>
          </a:p>
        </p:txBody>
      </p:sp>
      <p:sp>
        <p:nvSpPr>
          <p:cNvPr id="5" name="Footer Placeholder 4">
            <a:extLst>
              <a:ext uri="{FF2B5EF4-FFF2-40B4-BE49-F238E27FC236}">
                <a16:creationId xmlns:a16="http://schemas.microsoft.com/office/drawing/2014/main" id="{C605CAA5-422C-9044-3385-B652C1976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569B4595-7574-BB7B-DBD4-7DA91F139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B47B78-11D1-4819-A91B-0F38AABECE56}" type="slidenum">
              <a:rPr lang="pt-BR" smtClean="0"/>
              <a:t>‹#›</a:t>
            </a:fld>
            <a:endParaRPr lang="pt-BR"/>
          </a:p>
        </p:txBody>
      </p:sp>
    </p:spTree>
    <p:extLst>
      <p:ext uri="{BB962C8B-B14F-4D97-AF65-F5344CB8AC3E}">
        <p14:creationId xmlns:p14="http://schemas.microsoft.com/office/powerpoint/2010/main" val="373309378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hyperlink" Target="https://validator.w3.org/" TargetMode="External"/><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2" Type="http://schemas.openxmlformats.org/officeDocument/2006/relationships/hyperlink" Target="https://datatracker.ietf.org/doc/html/rfc408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F66A640-EDE7-2205-1C07-7B97EBD7711D}"/>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34219564-2113-635E-CF24-DDF09DF7B541}"/>
              </a:ext>
            </a:extLst>
          </p:cNvPr>
          <p:cNvSpPr txBox="1"/>
          <p:nvPr/>
        </p:nvSpPr>
        <p:spPr>
          <a:xfrm>
            <a:off x="744268" y="2293743"/>
            <a:ext cx="10782119" cy="1446550"/>
          </a:xfrm>
          <a:prstGeom prst="rect">
            <a:avLst/>
          </a:prstGeom>
          <a:noFill/>
        </p:spPr>
        <p:txBody>
          <a:bodyPr wrap="none" rtlCol="0">
            <a:spAutoFit/>
          </a:bodyPr>
          <a:lstStyle/>
          <a:p>
            <a:r>
              <a:rPr lang="pt-BR" sz="8800" b="1" dirty="0">
                <a:solidFill>
                  <a:schemeClr val="bg1"/>
                </a:solidFill>
                <a:latin typeface="Roboto" panose="02000000000000000000" pitchFamily="2" charset="0"/>
                <a:ea typeface="Roboto" panose="02000000000000000000" pitchFamily="2" charset="0"/>
              </a:rPr>
              <a:t>WEB DEVELOPMENT</a:t>
            </a:r>
          </a:p>
        </p:txBody>
      </p:sp>
      <p:pic>
        <p:nvPicPr>
          <p:cNvPr id="2" name="Picture 2" descr="University of London - Wikipedia">
            <a:extLst>
              <a:ext uri="{FF2B5EF4-FFF2-40B4-BE49-F238E27FC236}">
                <a16:creationId xmlns:a16="http://schemas.microsoft.com/office/drawing/2014/main" id="{88D00216-034F-3767-80CF-97F5C7EDA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C7CCC4-9B69-9D7E-DDE5-5D35430F7BB1}"/>
              </a:ext>
            </a:extLst>
          </p:cNvPr>
          <p:cNvSpPr txBox="1"/>
          <p:nvPr/>
        </p:nvSpPr>
        <p:spPr>
          <a:xfrm>
            <a:off x="143839" y="5776775"/>
            <a:ext cx="6904454" cy="584775"/>
          </a:xfrm>
          <a:prstGeom prst="rect">
            <a:avLst/>
          </a:prstGeom>
          <a:noFill/>
        </p:spPr>
        <p:txBody>
          <a:bodyPr wrap="none" rtlCol="0">
            <a:spAutoFit/>
          </a:bodyPr>
          <a:lstStyle/>
          <a:p>
            <a:r>
              <a:rPr lang="pt-BR" dirty="0">
                <a:solidFill>
                  <a:schemeClr val="bg1"/>
                </a:solidFill>
              </a:rPr>
              <a:t>The presentation was developed using color-blind friendly palette.</a:t>
            </a:r>
          </a:p>
          <a:p>
            <a:r>
              <a:rPr lang="en-US" sz="1400" i="1" dirty="0">
                <a:solidFill>
                  <a:schemeClr val="bg1"/>
                </a:solidFill>
              </a:rPr>
              <a:t>Because everyone deserves to see all the details.</a:t>
            </a:r>
          </a:p>
        </p:txBody>
      </p:sp>
    </p:spTree>
    <p:extLst>
      <p:ext uri="{BB962C8B-B14F-4D97-AF65-F5344CB8AC3E}">
        <p14:creationId xmlns:p14="http://schemas.microsoft.com/office/powerpoint/2010/main" val="97773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4476C-7393-9157-DF72-5D086599C9F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340CD62-AB3E-875C-6EF4-277F3659E3E5}"/>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DB96E70C-9CB6-C903-E9B2-6638886348C6}"/>
              </a:ext>
            </a:extLst>
          </p:cNvPr>
          <p:cNvSpPr txBox="1"/>
          <p:nvPr/>
        </p:nvSpPr>
        <p:spPr>
          <a:xfrm>
            <a:off x="394946" y="2921168"/>
            <a:ext cx="7984878" cy="1015663"/>
          </a:xfrm>
          <a:prstGeom prst="rect">
            <a:avLst/>
          </a:prstGeom>
          <a:noFill/>
        </p:spPr>
        <p:txBody>
          <a:bodyPr wrap="none" rtlCol="0">
            <a:spAutoFit/>
          </a:bodyPr>
          <a:lstStyle/>
          <a:p>
            <a:r>
              <a:rPr lang="pt-BR" sz="6000" b="1" dirty="0">
                <a:solidFill>
                  <a:schemeClr val="bg1"/>
                </a:solidFill>
                <a:latin typeface="Roboto" panose="02000000000000000000" pitchFamily="2" charset="0"/>
                <a:ea typeface="Roboto" panose="02000000000000000000" pitchFamily="2" charset="0"/>
              </a:rPr>
              <a:t>THE HTTP PROTOCOL</a:t>
            </a:r>
          </a:p>
        </p:txBody>
      </p:sp>
      <p:pic>
        <p:nvPicPr>
          <p:cNvPr id="2" name="Picture 2" descr="University of London - Wikipedia">
            <a:extLst>
              <a:ext uri="{FF2B5EF4-FFF2-40B4-BE49-F238E27FC236}">
                <a16:creationId xmlns:a16="http://schemas.microsoft.com/office/drawing/2014/main" id="{A73179F3-392B-B648-E807-B401D7E35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49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4D1D6-EFEC-BE0C-6928-2B34B9D5BF10}"/>
            </a:ext>
          </a:extLst>
        </p:cNvPr>
        <p:cNvGrpSpPr/>
        <p:nvPr/>
      </p:nvGrpSpPr>
      <p:grpSpPr>
        <a:xfrm>
          <a:off x="0" y="0"/>
          <a:ext cx="0" cy="0"/>
          <a:chOff x="0" y="0"/>
          <a:chExt cx="0" cy="0"/>
        </a:xfrm>
      </p:grpSpPr>
      <p:cxnSp>
        <p:nvCxnSpPr>
          <p:cNvPr id="113" name="Straight Connector 112">
            <a:extLst>
              <a:ext uri="{FF2B5EF4-FFF2-40B4-BE49-F238E27FC236}">
                <a16:creationId xmlns:a16="http://schemas.microsoft.com/office/drawing/2014/main" id="{F0CACC56-5219-0468-90F1-CBBC4442AD33}"/>
              </a:ext>
            </a:extLst>
          </p:cNvPr>
          <p:cNvCxnSpPr>
            <a:cxnSpLocks/>
            <a:stCxn id="72" idx="4"/>
            <a:endCxn id="15" idx="0"/>
          </p:cNvCxnSpPr>
          <p:nvPr/>
        </p:nvCxnSpPr>
        <p:spPr>
          <a:xfrm>
            <a:off x="802444" y="2178063"/>
            <a:ext cx="0" cy="756457"/>
          </a:xfrm>
          <a:prstGeom prst="line">
            <a:avLst/>
          </a:prstGeom>
          <a:ln w="38100">
            <a:solidFill>
              <a:srgbClr val="E66100"/>
            </a:solidFill>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936002F-47FF-F431-0794-4467B334843C}"/>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DEFINITION</a:t>
            </a:r>
          </a:p>
        </p:txBody>
      </p:sp>
      <p:grpSp>
        <p:nvGrpSpPr>
          <p:cNvPr id="109" name="Group 108">
            <a:extLst>
              <a:ext uri="{FF2B5EF4-FFF2-40B4-BE49-F238E27FC236}">
                <a16:creationId xmlns:a16="http://schemas.microsoft.com/office/drawing/2014/main" id="{4D93D0C6-BA4A-F171-55C2-12AAA30538C4}"/>
              </a:ext>
            </a:extLst>
          </p:cNvPr>
          <p:cNvGrpSpPr/>
          <p:nvPr/>
        </p:nvGrpSpPr>
        <p:grpSpPr>
          <a:xfrm>
            <a:off x="352444" y="1278063"/>
            <a:ext cx="9728711" cy="1280996"/>
            <a:chOff x="275083" y="1333936"/>
            <a:chExt cx="9728711" cy="1280996"/>
          </a:xfrm>
        </p:grpSpPr>
        <p:grpSp>
          <p:nvGrpSpPr>
            <p:cNvPr id="102" name="Group 101">
              <a:extLst>
                <a:ext uri="{FF2B5EF4-FFF2-40B4-BE49-F238E27FC236}">
                  <a16:creationId xmlns:a16="http://schemas.microsoft.com/office/drawing/2014/main" id="{68659296-F209-5DDB-2200-BAD864507993}"/>
                </a:ext>
              </a:extLst>
            </p:cNvPr>
            <p:cNvGrpSpPr/>
            <p:nvPr/>
          </p:nvGrpSpPr>
          <p:grpSpPr>
            <a:xfrm>
              <a:off x="275083" y="1333936"/>
              <a:ext cx="9728711" cy="1280996"/>
              <a:chOff x="275083" y="958827"/>
              <a:chExt cx="9728711" cy="1280996"/>
            </a:xfrm>
          </p:grpSpPr>
          <p:sp>
            <p:nvSpPr>
              <p:cNvPr id="72" name="Oval 71">
                <a:extLst>
                  <a:ext uri="{FF2B5EF4-FFF2-40B4-BE49-F238E27FC236}">
                    <a16:creationId xmlns:a16="http://schemas.microsoft.com/office/drawing/2014/main" id="{5D8439FA-117E-AB67-D3E3-6F9DCE23C4D1}"/>
                  </a:ext>
                </a:extLst>
              </p:cNvPr>
              <p:cNvSpPr/>
              <p:nvPr/>
            </p:nvSpPr>
            <p:spPr>
              <a:xfrm>
                <a:off x="275083" y="958827"/>
                <a:ext cx="900000" cy="9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TextBox 100">
                <a:extLst>
                  <a:ext uri="{FF2B5EF4-FFF2-40B4-BE49-F238E27FC236}">
                    <a16:creationId xmlns:a16="http://schemas.microsoft.com/office/drawing/2014/main" id="{163022EF-B4CF-16C3-7B0C-E0CCD2DDF76B}"/>
                  </a:ext>
                </a:extLst>
              </p:cNvPr>
              <p:cNvSpPr txBox="1"/>
              <p:nvPr/>
            </p:nvSpPr>
            <p:spPr>
              <a:xfrm>
                <a:off x="1247525" y="1008717"/>
                <a:ext cx="8756269" cy="1231106"/>
              </a:xfrm>
              <a:prstGeom prst="rect">
                <a:avLst/>
              </a:prstGeom>
              <a:noFill/>
            </p:spPr>
            <p:txBody>
              <a:bodyPr wrap="square">
                <a:spAutoFit/>
              </a:bodyPr>
              <a:lstStyle/>
              <a:p>
                <a:r>
                  <a:rPr lang="pt-BR" b="1" dirty="0"/>
                  <a:t>What is HTTP? </a:t>
                </a:r>
                <a:endParaRPr lang="pt-BR" dirty="0"/>
              </a:p>
              <a:p>
                <a:r>
                  <a:rPr lang="pt-BR" sz="1400" dirty="0"/>
                  <a:t>It’s an application protocol created in 1989 by Tim Berners-Lee to enable communication between browser and servers. It follows a model of request-responde. It’s stateless, therefore it doesn’t keep information in each request. It uses 8080 port by default. It uses methods to read resources (GET), create resources (POST), etc. </a:t>
                </a:r>
                <a:r>
                  <a:rPr lang="pt-BR" sz="1400" u="sng" dirty="0"/>
                  <a:t>When typing the URLin a browser and enter in a site, a GET method is being done.</a:t>
                </a:r>
              </a:p>
            </p:txBody>
          </p:sp>
        </p:grpSp>
        <p:pic>
          <p:nvPicPr>
            <p:cNvPr id="106" name="Graphic 105" descr="Question Mark with solid fill">
              <a:extLst>
                <a:ext uri="{FF2B5EF4-FFF2-40B4-BE49-F238E27FC236}">
                  <a16:creationId xmlns:a16="http://schemas.microsoft.com/office/drawing/2014/main" id="{BB592060-3ABA-D236-0496-06FE81F04E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605" y="1521491"/>
              <a:ext cx="530956" cy="530956"/>
            </a:xfrm>
            <a:prstGeom prst="rect">
              <a:avLst/>
            </a:prstGeom>
          </p:spPr>
        </p:pic>
      </p:grpSp>
      <p:grpSp>
        <p:nvGrpSpPr>
          <p:cNvPr id="11" name="Group 10">
            <a:extLst>
              <a:ext uri="{FF2B5EF4-FFF2-40B4-BE49-F238E27FC236}">
                <a16:creationId xmlns:a16="http://schemas.microsoft.com/office/drawing/2014/main" id="{3D99EC1D-B42D-4FBA-40D4-738D94CF658B}"/>
              </a:ext>
            </a:extLst>
          </p:cNvPr>
          <p:cNvGrpSpPr/>
          <p:nvPr/>
        </p:nvGrpSpPr>
        <p:grpSpPr>
          <a:xfrm>
            <a:off x="352444" y="2934520"/>
            <a:ext cx="8739933" cy="1609899"/>
            <a:chOff x="273600" y="3995183"/>
            <a:chExt cx="8739933" cy="1609899"/>
          </a:xfrm>
        </p:grpSpPr>
        <p:grpSp>
          <p:nvGrpSpPr>
            <p:cNvPr id="12" name="Group 11">
              <a:extLst>
                <a:ext uri="{FF2B5EF4-FFF2-40B4-BE49-F238E27FC236}">
                  <a16:creationId xmlns:a16="http://schemas.microsoft.com/office/drawing/2014/main" id="{821C43DA-71CA-5D9E-1C6B-986198E20BB4}"/>
                </a:ext>
              </a:extLst>
            </p:cNvPr>
            <p:cNvGrpSpPr/>
            <p:nvPr/>
          </p:nvGrpSpPr>
          <p:grpSpPr>
            <a:xfrm>
              <a:off x="273600" y="3995183"/>
              <a:ext cx="8739933" cy="1609899"/>
              <a:chOff x="546306" y="4939825"/>
              <a:chExt cx="8739933" cy="1609899"/>
            </a:xfrm>
          </p:grpSpPr>
          <p:sp>
            <p:nvSpPr>
              <p:cNvPr id="14" name="TextBox 13">
                <a:extLst>
                  <a:ext uri="{FF2B5EF4-FFF2-40B4-BE49-F238E27FC236}">
                    <a16:creationId xmlns:a16="http://schemas.microsoft.com/office/drawing/2014/main" id="{3A45B9E6-10F8-A416-025B-076BEB69299E}"/>
                  </a:ext>
                </a:extLst>
              </p:cNvPr>
              <p:cNvSpPr txBox="1"/>
              <p:nvPr/>
            </p:nvSpPr>
            <p:spPr>
              <a:xfrm>
                <a:off x="1563415" y="5103174"/>
                <a:ext cx="7722824" cy="1446550"/>
              </a:xfrm>
              <a:prstGeom prst="rect">
                <a:avLst/>
              </a:prstGeom>
              <a:noFill/>
            </p:spPr>
            <p:txBody>
              <a:bodyPr wrap="square" rtlCol="0">
                <a:spAutoFit/>
              </a:bodyPr>
              <a:lstStyle/>
              <a:p>
                <a:r>
                  <a:rPr lang="pt-BR" b="1" dirty="0"/>
                  <a:t>What about HTTPS?</a:t>
                </a:r>
              </a:p>
              <a:p>
                <a:r>
                  <a:rPr lang="pt-BR" sz="1400" dirty="0"/>
                  <a:t>The HTTPS (HyperText Transfer Protocol Secure) is a secure procotol of HTTP. The difference is that HTTPS adds encrypts via TLS (Transport Layer Security), ensuring:</a:t>
                </a:r>
              </a:p>
              <a:p>
                <a:pPr marL="285750" indent="-285750">
                  <a:buFont typeface="Arial" panose="020B0604020202020204" pitchFamily="34" charset="0"/>
                  <a:buChar char="•"/>
                </a:pPr>
                <a:r>
                  <a:rPr lang="pt-BR" sz="1400" dirty="0"/>
                  <a:t>Confidentiality.</a:t>
                </a:r>
              </a:p>
              <a:p>
                <a:pPr marL="285750" indent="-285750">
                  <a:buFont typeface="Arial" panose="020B0604020202020204" pitchFamily="34" charset="0"/>
                  <a:buChar char="•"/>
                </a:pPr>
                <a:r>
                  <a:rPr lang="pt-BR" sz="1400" dirty="0"/>
                  <a:t>Integrity.</a:t>
                </a:r>
              </a:p>
              <a:p>
                <a:pPr marL="285750" indent="-285750">
                  <a:buFont typeface="Arial" panose="020B0604020202020204" pitchFamily="34" charset="0"/>
                  <a:buChar char="•"/>
                </a:pPr>
                <a:r>
                  <a:rPr lang="pt-BR" sz="1400" dirty="0"/>
                  <a:t>Authenticity.</a:t>
                </a:r>
              </a:p>
            </p:txBody>
          </p:sp>
          <p:sp>
            <p:nvSpPr>
              <p:cNvPr id="15" name="Oval 14">
                <a:extLst>
                  <a:ext uri="{FF2B5EF4-FFF2-40B4-BE49-F238E27FC236}">
                    <a16:creationId xmlns:a16="http://schemas.microsoft.com/office/drawing/2014/main" id="{B0395086-18C1-1500-0F4B-69ACAD3BA6A9}"/>
                  </a:ext>
                </a:extLst>
              </p:cNvPr>
              <p:cNvSpPr/>
              <p:nvPr/>
            </p:nvSpPr>
            <p:spPr>
              <a:xfrm>
                <a:off x="546306" y="4939825"/>
                <a:ext cx="900000" cy="9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13" name="Graphic 12" descr="Question Mark with solid fill">
              <a:extLst>
                <a:ext uri="{FF2B5EF4-FFF2-40B4-BE49-F238E27FC236}">
                  <a16:creationId xmlns:a16="http://schemas.microsoft.com/office/drawing/2014/main" id="{56EE3F5B-423B-4EAF-8F50-3E7EB0003F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8122" y="4200830"/>
              <a:ext cx="530956" cy="530956"/>
            </a:xfrm>
            <a:prstGeom prst="rect">
              <a:avLst/>
            </a:prstGeom>
          </p:spPr>
        </p:pic>
      </p:grpSp>
      <p:grpSp>
        <p:nvGrpSpPr>
          <p:cNvPr id="24" name="Group 23">
            <a:extLst>
              <a:ext uri="{FF2B5EF4-FFF2-40B4-BE49-F238E27FC236}">
                <a16:creationId xmlns:a16="http://schemas.microsoft.com/office/drawing/2014/main" id="{C183F66B-EF05-FEED-252D-6C492494AD21}"/>
              </a:ext>
            </a:extLst>
          </p:cNvPr>
          <p:cNvGrpSpPr/>
          <p:nvPr/>
        </p:nvGrpSpPr>
        <p:grpSpPr>
          <a:xfrm>
            <a:off x="352444" y="4887710"/>
            <a:ext cx="9678295" cy="1035299"/>
            <a:chOff x="275083" y="4843958"/>
            <a:chExt cx="9678295" cy="1035299"/>
          </a:xfrm>
        </p:grpSpPr>
        <p:grpSp>
          <p:nvGrpSpPr>
            <p:cNvPr id="25" name="Group 24">
              <a:extLst>
                <a:ext uri="{FF2B5EF4-FFF2-40B4-BE49-F238E27FC236}">
                  <a16:creationId xmlns:a16="http://schemas.microsoft.com/office/drawing/2014/main" id="{D7F17477-922C-051D-AE6B-01E3CBCF1963}"/>
                </a:ext>
              </a:extLst>
            </p:cNvPr>
            <p:cNvGrpSpPr/>
            <p:nvPr/>
          </p:nvGrpSpPr>
          <p:grpSpPr>
            <a:xfrm>
              <a:off x="275083" y="4843958"/>
              <a:ext cx="9678295" cy="1035299"/>
              <a:chOff x="275083" y="3204001"/>
              <a:chExt cx="9678295" cy="1035299"/>
            </a:xfrm>
          </p:grpSpPr>
          <p:sp>
            <p:nvSpPr>
              <p:cNvPr id="27" name="TextBox 26">
                <a:extLst>
                  <a:ext uri="{FF2B5EF4-FFF2-40B4-BE49-F238E27FC236}">
                    <a16:creationId xmlns:a16="http://schemas.microsoft.com/office/drawing/2014/main" id="{96BC1D33-62D3-58AF-8B01-90BFF5F4430C}"/>
                  </a:ext>
                </a:extLst>
              </p:cNvPr>
              <p:cNvSpPr txBox="1"/>
              <p:nvPr/>
            </p:nvSpPr>
            <p:spPr>
              <a:xfrm>
                <a:off x="1218594" y="3223637"/>
                <a:ext cx="8734784" cy="1015663"/>
              </a:xfrm>
              <a:prstGeom prst="rect">
                <a:avLst/>
              </a:prstGeom>
              <a:noFill/>
            </p:spPr>
            <p:txBody>
              <a:bodyPr wrap="square" rtlCol="0">
                <a:spAutoFit/>
              </a:bodyPr>
              <a:lstStyle/>
              <a:p>
                <a:r>
                  <a:rPr lang="pt-BR" b="1" dirty="0"/>
                  <a:t>How the World Wide Web is connected to HTTP?</a:t>
                </a:r>
              </a:p>
              <a:p>
                <a:r>
                  <a:rPr lang="pt-BR" sz="1400" dirty="0"/>
                  <a:t>The World Wide Web uses the HTTP (currently, HTTPS) as the communication protocol. </a:t>
                </a:r>
                <a:r>
                  <a:rPr lang="en-US" sz="1400" dirty="0"/>
                  <a:t>When you access a website, your browser sends an HTTP request to the server, and the server responds with the HTML document (e.g., JavaScript, CSS, HTML, image, etc.). It uses port 443 by default.</a:t>
                </a:r>
                <a:endParaRPr lang="pt-BR" sz="1400" dirty="0"/>
              </a:p>
            </p:txBody>
          </p:sp>
          <p:sp>
            <p:nvSpPr>
              <p:cNvPr id="28" name="Oval 27">
                <a:extLst>
                  <a:ext uri="{FF2B5EF4-FFF2-40B4-BE49-F238E27FC236}">
                    <a16:creationId xmlns:a16="http://schemas.microsoft.com/office/drawing/2014/main" id="{10B36111-7BC0-8340-5D95-12AB77C6AF97}"/>
                  </a:ext>
                </a:extLst>
              </p:cNvPr>
              <p:cNvSpPr/>
              <p:nvPr/>
            </p:nvSpPr>
            <p:spPr>
              <a:xfrm>
                <a:off x="275083" y="3204001"/>
                <a:ext cx="900000" cy="9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26" name="Graphic 25" descr="Question Mark with solid fill">
              <a:extLst>
                <a:ext uri="{FF2B5EF4-FFF2-40B4-BE49-F238E27FC236}">
                  <a16:creationId xmlns:a16="http://schemas.microsoft.com/office/drawing/2014/main" id="{53AFD6C8-8481-046D-5CE2-42921E5555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803" y="5028480"/>
              <a:ext cx="530956" cy="530956"/>
            </a:xfrm>
            <a:prstGeom prst="rect">
              <a:avLst/>
            </a:prstGeom>
          </p:spPr>
        </p:pic>
      </p:grpSp>
      <p:cxnSp>
        <p:nvCxnSpPr>
          <p:cNvPr id="34" name="Straight Connector 33">
            <a:extLst>
              <a:ext uri="{FF2B5EF4-FFF2-40B4-BE49-F238E27FC236}">
                <a16:creationId xmlns:a16="http://schemas.microsoft.com/office/drawing/2014/main" id="{336B1D7F-181D-4BD5-0D72-FEC5DAE14799}"/>
              </a:ext>
            </a:extLst>
          </p:cNvPr>
          <p:cNvCxnSpPr>
            <a:cxnSpLocks/>
            <a:stCxn id="15" idx="4"/>
            <a:endCxn id="28" idx="0"/>
          </p:cNvCxnSpPr>
          <p:nvPr/>
        </p:nvCxnSpPr>
        <p:spPr>
          <a:xfrm>
            <a:off x="802444" y="3834520"/>
            <a:ext cx="0" cy="1053190"/>
          </a:xfrm>
          <a:prstGeom prst="line">
            <a:avLst/>
          </a:prstGeom>
          <a:ln w="38100">
            <a:solidFill>
              <a:srgbClr val="E661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3441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13"/>
                                        </p:tgtEl>
                                        <p:attrNameLst>
                                          <p:attrName>style.visibility</p:attrName>
                                        </p:attrNameLst>
                                      </p:cBhvr>
                                      <p:to>
                                        <p:strVal val="visible"/>
                                      </p:to>
                                    </p:set>
                                    <p:animEffect transition="in" filter="wipe(up)">
                                      <p:cBhvr>
                                        <p:cTn id="14" dur="500"/>
                                        <p:tgtEl>
                                          <p:spTgt spid="1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83510-FB66-44A9-2893-B6E5509C0D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85D4475-F5A5-EC07-FF96-21DBD9480457}"/>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THE SECURITY PROBLEM</a:t>
            </a:r>
          </a:p>
        </p:txBody>
      </p:sp>
      <p:grpSp>
        <p:nvGrpSpPr>
          <p:cNvPr id="2" name="Group 1">
            <a:extLst>
              <a:ext uri="{FF2B5EF4-FFF2-40B4-BE49-F238E27FC236}">
                <a16:creationId xmlns:a16="http://schemas.microsoft.com/office/drawing/2014/main" id="{C8EF5BD8-F683-15C1-5AF7-333D9EF7087C}"/>
              </a:ext>
            </a:extLst>
          </p:cNvPr>
          <p:cNvGrpSpPr>
            <a:grpSpLocks noChangeAspect="1"/>
          </p:cNvGrpSpPr>
          <p:nvPr/>
        </p:nvGrpSpPr>
        <p:grpSpPr>
          <a:xfrm>
            <a:off x="8455377" y="5085810"/>
            <a:ext cx="1344605" cy="1344605"/>
            <a:chOff x="8005601" y="4927013"/>
            <a:chExt cx="1620000" cy="1620000"/>
          </a:xfrm>
        </p:grpSpPr>
        <p:sp>
          <p:nvSpPr>
            <p:cNvPr id="3" name="Oval 2">
              <a:extLst>
                <a:ext uri="{FF2B5EF4-FFF2-40B4-BE49-F238E27FC236}">
                  <a16:creationId xmlns:a16="http://schemas.microsoft.com/office/drawing/2014/main" id="{3F1F835B-510F-4FA6-16C1-6DA2D4E10BAD}"/>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Graphic 7" descr="Chameleon with solid fill">
              <a:extLst>
                <a:ext uri="{FF2B5EF4-FFF2-40B4-BE49-F238E27FC236}">
                  <a16:creationId xmlns:a16="http://schemas.microsoft.com/office/drawing/2014/main" id="{7B529D99-D121-5DCF-089F-8165080E4A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241513" y="5162925"/>
              <a:ext cx="1148176" cy="1148176"/>
            </a:xfrm>
            <a:prstGeom prst="rect">
              <a:avLst/>
            </a:prstGeom>
          </p:spPr>
        </p:pic>
      </p:grpSp>
      <p:grpSp>
        <p:nvGrpSpPr>
          <p:cNvPr id="9" name="Group 8">
            <a:extLst>
              <a:ext uri="{FF2B5EF4-FFF2-40B4-BE49-F238E27FC236}">
                <a16:creationId xmlns:a16="http://schemas.microsoft.com/office/drawing/2014/main" id="{80C1FA30-84DE-EF63-1256-89F5179B2EC5}"/>
              </a:ext>
            </a:extLst>
          </p:cNvPr>
          <p:cNvGrpSpPr>
            <a:grpSpLocks noChangeAspect="1"/>
          </p:cNvGrpSpPr>
          <p:nvPr/>
        </p:nvGrpSpPr>
        <p:grpSpPr>
          <a:xfrm flipH="1">
            <a:off x="603779" y="1508993"/>
            <a:ext cx="1616579" cy="1616579"/>
            <a:chOff x="8005601" y="4927013"/>
            <a:chExt cx="1620000" cy="1620000"/>
          </a:xfrm>
        </p:grpSpPr>
        <p:sp>
          <p:nvSpPr>
            <p:cNvPr id="10" name="Oval 9">
              <a:extLst>
                <a:ext uri="{FF2B5EF4-FFF2-40B4-BE49-F238E27FC236}">
                  <a16:creationId xmlns:a16="http://schemas.microsoft.com/office/drawing/2014/main" id="{A3ADCD37-CCCF-38C5-5C7E-332967AFFBA2}"/>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6" name="Graphic 15" descr="Chameleon with solid fill">
              <a:extLst>
                <a:ext uri="{FF2B5EF4-FFF2-40B4-BE49-F238E27FC236}">
                  <a16:creationId xmlns:a16="http://schemas.microsoft.com/office/drawing/2014/main" id="{3A106B50-A04A-A0FA-A5C5-A4BA757B17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241513" y="5162925"/>
              <a:ext cx="1148176" cy="1148176"/>
            </a:xfrm>
            <a:prstGeom prst="rect">
              <a:avLst/>
            </a:prstGeom>
          </p:spPr>
        </p:pic>
      </p:grpSp>
      <p:grpSp>
        <p:nvGrpSpPr>
          <p:cNvPr id="17" name="Group 16">
            <a:extLst>
              <a:ext uri="{FF2B5EF4-FFF2-40B4-BE49-F238E27FC236}">
                <a16:creationId xmlns:a16="http://schemas.microsoft.com/office/drawing/2014/main" id="{CE76A7AE-F24E-20B7-75A1-546194DD01F5}"/>
              </a:ext>
            </a:extLst>
          </p:cNvPr>
          <p:cNvGrpSpPr/>
          <p:nvPr/>
        </p:nvGrpSpPr>
        <p:grpSpPr>
          <a:xfrm>
            <a:off x="2794254" y="1365200"/>
            <a:ext cx="3685568" cy="1039333"/>
            <a:chOff x="4834419" y="3207181"/>
            <a:chExt cx="3685568" cy="1039333"/>
          </a:xfrm>
        </p:grpSpPr>
        <p:sp>
          <p:nvSpPr>
            <p:cNvPr id="18" name="Speech Bubble: Rectangle with Corners Rounded 17">
              <a:extLst>
                <a:ext uri="{FF2B5EF4-FFF2-40B4-BE49-F238E27FC236}">
                  <a16:creationId xmlns:a16="http://schemas.microsoft.com/office/drawing/2014/main" id="{323D5AA0-4A31-B0C5-6B67-E15E1BE3DF0D}"/>
                </a:ext>
              </a:extLst>
            </p:cNvPr>
            <p:cNvSpPr/>
            <p:nvPr/>
          </p:nvSpPr>
          <p:spPr>
            <a:xfrm>
              <a:off x="4834419" y="3207181"/>
              <a:ext cx="3685568" cy="1039333"/>
            </a:xfrm>
            <a:prstGeom prst="wedgeRoundRectCallout">
              <a:avLst>
                <a:gd name="adj1" fmla="val -56876"/>
                <a:gd name="adj2" fmla="val 3576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TextBox 18">
              <a:extLst>
                <a:ext uri="{FF2B5EF4-FFF2-40B4-BE49-F238E27FC236}">
                  <a16:creationId xmlns:a16="http://schemas.microsoft.com/office/drawing/2014/main" id="{E0D20780-38AF-97DD-3D65-CA814F8AA24C}"/>
                </a:ext>
              </a:extLst>
            </p:cNvPr>
            <p:cNvSpPr txBox="1"/>
            <p:nvPr/>
          </p:nvSpPr>
          <p:spPr>
            <a:xfrm>
              <a:off x="4974288" y="3372904"/>
              <a:ext cx="3405830" cy="707886"/>
            </a:xfrm>
            <a:prstGeom prst="rect">
              <a:avLst/>
            </a:prstGeom>
            <a:noFill/>
          </p:spPr>
          <p:txBody>
            <a:bodyPr wrap="square">
              <a:spAutoFit/>
            </a:bodyPr>
            <a:lstStyle/>
            <a:p>
              <a:r>
                <a:rPr lang="pt-BR" sz="2000" dirty="0"/>
                <a:t>Why HTTP has security problems and HTTPS don’t?</a:t>
              </a:r>
            </a:p>
          </p:txBody>
        </p:sp>
      </p:grpSp>
      <p:grpSp>
        <p:nvGrpSpPr>
          <p:cNvPr id="20" name="Group 19">
            <a:extLst>
              <a:ext uri="{FF2B5EF4-FFF2-40B4-BE49-F238E27FC236}">
                <a16:creationId xmlns:a16="http://schemas.microsoft.com/office/drawing/2014/main" id="{DCDFCD44-6E92-09FB-7D00-FDCE3A6CC426}"/>
              </a:ext>
            </a:extLst>
          </p:cNvPr>
          <p:cNvGrpSpPr/>
          <p:nvPr/>
        </p:nvGrpSpPr>
        <p:grpSpPr>
          <a:xfrm>
            <a:off x="3064747" y="3322036"/>
            <a:ext cx="4982415" cy="2596443"/>
            <a:chOff x="3529632" y="3101589"/>
            <a:chExt cx="4982415" cy="2596443"/>
          </a:xfrm>
        </p:grpSpPr>
        <p:sp>
          <p:nvSpPr>
            <p:cNvPr id="21" name="Speech Bubble: Rectangle with Corners Rounded 20">
              <a:extLst>
                <a:ext uri="{FF2B5EF4-FFF2-40B4-BE49-F238E27FC236}">
                  <a16:creationId xmlns:a16="http://schemas.microsoft.com/office/drawing/2014/main" id="{8A006A2E-066C-883A-8B91-45C20CAB5DAB}"/>
                </a:ext>
              </a:extLst>
            </p:cNvPr>
            <p:cNvSpPr/>
            <p:nvPr/>
          </p:nvSpPr>
          <p:spPr>
            <a:xfrm>
              <a:off x="3529632" y="3101589"/>
              <a:ext cx="4982415" cy="2596443"/>
            </a:xfrm>
            <a:prstGeom prst="wedgeRoundRectCallout">
              <a:avLst>
                <a:gd name="adj1" fmla="val 57939"/>
                <a:gd name="adj2" fmla="val 27617"/>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TextBox 21">
              <a:extLst>
                <a:ext uri="{FF2B5EF4-FFF2-40B4-BE49-F238E27FC236}">
                  <a16:creationId xmlns:a16="http://schemas.microsoft.com/office/drawing/2014/main" id="{3E88B138-3ED1-B8A0-E8BC-452DC7F9379F}"/>
                </a:ext>
              </a:extLst>
            </p:cNvPr>
            <p:cNvSpPr txBox="1"/>
            <p:nvPr/>
          </p:nvSpPr>
          <p:spPr>
            <a:xfrm>
              <a:off x="3770793" y="3247293"/>
              <a:ext cx="4655855" cy="2308324"/>
            </a:xfrm>
            <a:prstGeom prst="rect">
              <a:avLst/>
            </a:prstGeom>
            <a:noFill/>
          </p:spPr>
          <p:txBody>
            <a:bodyPr wrap="square">
              <a:spAutoFit/>
            </a:bodyPr>
            <a:lstStyle/>
            <a:p>
              <a:r>
                <a:rPr lang="pt-BR" dirty="0"/>
                <a:t>The HTTPS uses the TCP (Transmission Control Protocol), ensuring data to arrive completed, ordered and not dupplicated. Then,</a:t>
              </a:r>
            </a:p>
            <a:p>
              <a:r>
                <a:rPr lang="pt-BR" dirty="0"/>
                <a:t>the TLS protocol (Transport Secure Layer) encrypts all data with a key to decript data, which only the server and client can calculate.</a:t>
              </a:r>
            </a:p>
          </p:txBody>
        </p:sp>
      </p:grpSp>
    </p:spTree>
    <p:extLst>
      <p:ext uri="{BB962C8B-B14F-4D97-AF65-F5344CB8AC3E}">
        <p14:creationId xmlns:p14="http://schemas.microsoft.com/office/powerpoint/2010/main" val="339186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AFF62-D435-D89A-DD73-CF99D8608BAE}"/>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4C0076F9-CB30-D90E-E09D-5CA870C2565D}"/>
              </a:ext>
            </a:extLst>
          </p:cNvPr>
          <p:cNvGrpSpPr/>
          <p:nvPr/>
        </p:nvGrpSpPr>
        <p:grpSpPr>
          <a:xfrm>
            <a:off x="2236421" y="4759431"/>
            <a:ext cx="6088797" cy="1698940"/>
            <a:chOff x="7977159" y="1444978"/>
            <a:chExt cx="4100808" cy="2925545"/>
          </a:xfrm>
        </p:grpSpPr>
        <p:sp>
          <p:nvSpPr>
            <p:cNvPr id="36" name="Speech Bubble: Rectangle with Corners Rounded 35">
              <a:extLst>
                <a:ext uri="{FF2B5EF4-FFF2-40B4-BE49-F238E27FC236}">
                  <a16:creationId xmlns:a16="http://schemas.microsoft.com/office/drawing/2014/main" id="{EC57DBD5-14D5-31CD-A882-AF68AEE57C5A}"/>
                </a:ext>
              </a:extLst>
            </p:cNvPr>
            <p:cNvSpPr/>
            <p:nvPr/>
          </p:nvSpPr>
          <p:spPr>
            <a:xfrm>
              <a:off x="7977159" y="1444978"/>
              <a:ext cx="4100808" cy="2780499"/>
            </a:xfrm>
            <a:prstGeom prst="wedgeRoundRectCallout">
              <a:avLst>
                <a:gd name="adj1" fmla="val -57815"/>
                <a:gd name="adj2" fmla="val 30693"/>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43FC4DFA-0210-4C54-3E93-5F1044BBCDE4}"/>
                </a:ext>
              </a:extLst>
            </p:cNvPr>
            <p:cNvSpPr txBox="1"/>
            <p:nvPr/>
          </p:nvSpPr>
          <p:spPr>
            <a:xfrm>
              <a:off x="8114938" y="1614597"/>
              <a:ext cx="3859240" cy="2755926"/>
            </a:xfrm>
            <a:prstGeom prst="rect">
              <a:avLst/>
            </a:prstGeom>
            <a:noFill/>
          </p:spPr>
          <p:txBody>
            <a:bodyPr wrap="square">
              <a:spAutoFit/>
            </a:bodyPr>
            <a:lstStyle/>
            <a:p>
              <a:r>
                <a:rPr lang="pt-BR" sz="1400" b="1" dirty="0"/>
                <a:t>Check the website </a:t>
              </a:r>
              <a:r>
                <a:rPr lang="pt-BR" sz="1400" dirty="0"/>
                <a:t>http://neverssl.com </a:t>
              </a:r>
              <a:r>
                <a:rPr lang="pt-BR" sz="1400" b="1" dirty="0">
                  <a:solidFill>
                    <a:srgbClr val="E66100"/>
                  </a:solidFill>
                </a:rPr>
                <a:t>with HTTP protocol.</a:t>
              </a:r>
            </a:p>
            <a:p>
              <a:endParaRPr lang="pt-BR" sz="1400" b="1" dirty="0">
                <a:solidFill>
                  <a:srgbClr val="E66100"/>
                </a:solidFill>
              </a:endParaRPr>
            </a:p>
            <a:p>
              <a:r>
                <a:rPr lang="pt-BR" sz="1400" dirty="0"/>
                <a:t>By accessing a not secure webpage, the browser:</a:t>
              </a:r>
            </a:p>
            <a:p>
              <a:pPr marL="342900" indent="-342900">
                <a:buFont typeface="+mj-lt"/>
                <a:buAutoNum type="arabicPeriod"/>
              </a:pPr>
              <a:r>
                <a:rPr lang="pt-BR" sz="1400" dirty="0"/>
                <a:t>Automatically warns the user about a not secure website </a:t>
              </a:r>
            </a:p>
            <a:p>
              <a:pPr marL="342900" indent="-342900">
                <a:buFont typeface="+mj-lt"/>
                <a:buAutoNum type="arabicPeriod"/>
              </a:pPr>
              <a:r>
                <a:rPr lang="pt-BR" sz="1400" dirty="0"/>
                <a:t>States the website doesn’t support HTTPS</a:t>
              </a:r>
            </a:p>
            <a:p>
              <a:pPr marL="342900" indent="-342900">
                <a:buFont typeface="+mj-lt"/>
                <a:buAutoNum type="arabicPeriod"/>
              </a:pPr>
              <a:r>
                <a:rPr lang="pt-BR" sz="1400" dirty="0"/>
                <a:t>Asks if the user wants to continue to the site</a:t>
              </a:r>
            </a:p>
            <a:p>
              <a:endParaRPr lang="pt-BR" sz="1400" dirty="0"/>
            </a:p>
          </p:txBody>
        </p:sp>
      </p:grpSp>
      <p:grpSp>
        <p:nvGrpSpPr>
          <p:cNvPr id="35" name="Group 34">
            <a:extLst>
              <a:ext uri="{FF2B5EF4-FFF2-40B4-BE49-F238E27FC236}">
                <a16:creationId xmlns:a16="http://schemas.microsoft.com/office/drawing/2014/main" id="{62E12E09-9FE0-D8C3-F21A-185FF4141633}"/>
              </a:ext>
            </a:extLst>
          </p:cNvPr>
          <p:cNvGrpSpPr>
            <a:grpSpLocks noChangeAspect="1"/>
          </p:cNvGrpSpPr>
          <p:nvPr/>
        </p:nvGrpSpPr>
        <p:grpSpPr>
          <a:xfrm>
            <a:off x="313089" y="1320095"/>
            <a:ext cx="6981527" cy="3093497"/>
            <a:chOff x="126699" y="1799715"/>
            <a:chExt cx="8426953" cy="3908184"/>
          </a:xfrm>
        </p:grpSpPr>
        <p:pic>
          <p:nvPicPr>
            <p:cNvPr id="5" name="Picture 4">
              <a:extLst>
                <a:ext uri="{FF2B5EF4-FFF2-40B4-BE49-F238E27FC236}">
                  <a16:creationId xmlns:a16="http://schemas.microsoft.com/office/drawing/2014/main" id="{F0B549AF-668A-976A-C2D9-E21A0E09B500}"/>
                </a:ext>
              </a:extLst>
            </p:cNvPr>
            <p:cNvPicPr>
              <a:picLocks noChangeAspect="1"/>
            </p:cNvPicPr>
            <p:nvPr/>
          </p:nvPicPr>
          <p:blipFill>
            <a:blip r:embed="rId3"/>
            <a:stretch>
              <a:fillRect/>
            </a:stretch>
          </p:blipFill>
          <p:spPr>
            <a:xfrm>
              <a:off x="259555" y="1799715"/>
              <a:ext cx="8294097" cy="3732704"/>
            </a:xfrm>
            <a:prstGeom prst="rect">
              <a:avLst/>
            </a:prstGeom>
          </p:spPr>
        </p:pic>
        <p:grpSp>
          <p:nvGrpSpPr>
            <p:cNvPr id="18" name="Group 17">
              <a:extLst>
                <a:ext uri="{FF2B5EF4-FFF2-40B4-BE49-F238E27FC236}">
                  <a16:creationId xmlns:a16="http://schemas.microsoft.com/office/drawing/2014/main" id="{3F1AF6ED-7D55-55F1-6E94-D8E2A2594BD8}"/>
                </a:ext>
              </a:extLst>
            </p:cNvPr>
            <p:cNvGrpSpPr/>
            <p:nvPr/>
          </p:nvGrpSpPr>
          <p:grpSpPr>
            <a:xfrm>
              <a:off x="126699" y="1972264"/>
              <a:ext cx="360000" cy="466597"/>
              <a:chOff x="980606" y="2125269"/>
              <a:chExt cx="360000" cy="466597"/>
            </a:xfrm>
          </p:grpSpPr>
          <p:sp>
            <p:nvSpPr>
              <p:cNvPr id="15" name="Oval 14">
                <a:extLst>
                  <a:ext uri="{FF2B5EF4-FFF2-40B4-BE49-F238E27FC236}">
                    <a16:creationId xmlns:a16="http://schemas.microsoft.com/office/drawing/2014/main" id="{7ED8661A-77AC-1E0B-9734-CC4D7BA95811}"/>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TextBox 16">
                <a:extLst>
                  <a:ext uri="{FF2B5EF4-FFF2-40B4-BE49-F238E27FC236}">
                    <a16:creationId xmlns:a16="http://schemas.microsoft.com/office/drawing/2014/main" id="{06A4338B-9377-C59E-9744-0ED28E42735F}"/>
                  </a:ext>
                </a:extLst>
              </p:cNvPr>
              <p:cNvSpPr txBox="1"/>
              <p:nvPr/>
            </p:nvSpPr>
            <p:spPr>
              <a:xfrm>
                <a:off x="983738" y="2125269"/>
                <a:ext cx="300291" cy="466597"/>
              </a:xfrm>
              <a:prstGeom prst="rect">
                <a:avLst/>
              </a:prstGeom>
              <a:noFill/>
            </p:spPr>
            <p:txBody>
              <a:bodyPr wrap="square">
                <a:spAutoFit/>
              </a:bodyPr>
              <a:lstStyle/>
              <a:p>
                <a:r>
                  <a:rPr lang="pt-BR" sz="1800" b="1" dirty="0">
                    <a:solidFill>
                      <a:schemeClr val="bg1"/>
                    </a:solidFill>
                  </a:rPr>
                  <a:t>1</a:t>
                </a:r>
                <a:endParaRPr lang="pt-BR" b="1" dirty="0">
                  <a:solidFill>
                    <a:schemeClr val="bg1"/>
                  </a:solidFill>
                </a:endParaRPr>
              </a:p>
            </p:txBody>
          </p:sp>
        </p:grpSp>
        <p:grpSp>
          <p:nvGrpSpPr>
            <p:cNvPr id="19" name="Group 18">
              <a:extLst>
                <a:ext uri="{FF2B5EF4-FFF2-40B4-BE49-F238E27FC236}">
                  <a16:creationId xmlns:a16="http://schemas.microsoft.com/office/drawing/2014/main" id="{6EBB7AE6-4FBE-EB97-86D2-B5213AB97BC3}"/>
                </a:ext>
              </a:extLst>
            </p:cNvPr>
            <p:cNvGrpSpPr/>
            <p:nvPr/>
          </p:nvGrpSpPr>
          <p:grpSpPr>
            <a:xfrm>
              <a:off x="3328467" y="3847129"/>
              <a:ext cx="360000" cy="388524"/>
              <a:chOff x="980606" y="2138485"/>
              <a:chExt cx="360000" cy="388524"/>
            </a:xfrm>
          </p:grpSpPr>
          <p:sp>
            <p:nvSpPr>
              <p:cNvPr id="20" name="Oval 19">
                <a:extLst>
                  <a:ext uri="{FF2B5EF4-FFF2-40B4-BE49-F238E27FC236}">
                    <a16:creationId xmlns:a16="http://schemas.microsoft.com/office/drawing/2014/main" id="{C303F891-F847-0C5B-3402-B0A12E87B86C}"/>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TextBox 22">
                <a:extLst>
                  <a:ext uri="{FF2B5EF4-FFF2-40B4-BE49-F238E27FC236}">
                    <a16:creationId xmlns:a16="http://schemas.microsoft.com/office/drawing/2014/main" id="{16CF582C-E606-611E-DB51-02AA941EAB8F}"/>
                  </a:ext>
                </a:extLst>
              </p:cNvPr>
              <p:cNvSpPr txBox="1"/>
              <p:nvPr/>
            </p:nvSpPr>
            <p:spPr>
              <a:xfrm>
                <a:off x="985122" y="2138485"/>
                <a:ext cx="341858" cy="369332"/>
              </a:xfrm>
              <a:prstGeom prst="rect">
                <a:avLst/>
              </a:prstGeom>
              <a:noFill/>
            </p:spPr>
            <p:txBody>
              <a:bodyPr wrap="square">
                <a:spAutoFit/>
              </a:bodyPr>
              <a:lstStyle/>
              <a:p>
                <a:r>
                  <a:rPr lang="pt-BR" sz="1800" b="1" dirty="0">
                    <a:solidFill>
                      <a:schemeClr val="bg1"/>
                    </a:solidFill>
                  </a:rPr>
                  <a:t>2</a:t>
                </a:r>
                <a:endParaRPr lang="pt-BR" b="1" dirty="0">
                  <a:solidFill>
                    <a:schemeClr val="bg1"/>
                  </a:solidFill>
                </a:endParaRPr>
              </a:p>
            </p:txBody>
          </p:sp>
        </p:grpSp>
        <p:grpSp>
          <p:nvGrpSpPr>
            <p:cNvPr id="24" name="Group 23">
              <a:extLst>
                <a:ext uri="{FF2B5EF4-FFF2-40B4-BE49-F238E27FC236}">
                  <a16:creationId xmlns:a16="http://schemas.microsoft.com/office/drawing/2014/main" id="{106D65C0-8742-C664-2648-EF9249CDC6B6}"/>
                </a:ext>
              </a:extLst>
            </p:cNvPr>
            <p:cNvGrpSpPr/>
            <p:nvPr/>
          </p:nvGrpSpPr>
          <p:grpSpPr>
            <a:xfrm>
              <a:off x="4693419" y="5312472"/>
              <a:ext cx="360000" cy="395427"/>
              <a:chOff x="980606" y="2131582"/>
              <a:chExt cx="360000" cy="395427"/>
            </a:xfrm>
          </p:grpSpPr>
          <p:sp>
            <p:nvSpPr>
              <p:cNvPr id="25" name="Oval 24">
                <a:extLst>
                  <a:ext uri="{FF2B5EF4-FFF2-40B4-BE49-F238E27FC236}">
                    <a16:creationId xmlns:a16="http://schemas.microsoft.com/office/drawing/2014/main" id="{58E96CC6-B4E2-5EE2-A2A5-2ACF89A258FD}"/>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5">
                <a:extLst>
                  <a:ext uri="{FF2B5EF4-FFF2-40B4-BE49-F238E27FC236}">
                    <a16:creationId xmlns:a16="http://schemas.microsoft.com/office/drawing/2014/main" id="{34377705-EF21-1249-EF82-3CC26B931CB7}"/>
                  </a:ext>
                </a:extLst>
              </p:cNvPr>
              <p:cNvSpPr txBox="1"/>
              <p:nvPr/>
            </p:nvSpPr>
            <p:spPr>
              <a:xfrm>
                <a:off x="985122" y="2131582"/>
                <a:ext cx="341858" cy="369332"/>
              </a:xfrm>
              <a:prstGeom prst="rect">
                <a:avLst/>
              </a:prstGeom>
              <a:noFill/>
            </p:spPr>
            <p:txBody>
              <a:bodyPr wrap="square">
                <a:spAutoFit/>
              </a:bodyPr>
              <a:lstStyle/>
              <a:p>
                <a:r>
                  <a:rPr lang="pt-BR" sz="1800" b="1" dirty="0">
                    <a:solidFill>
                      <a:schemeClr val="bg1"/>
                    </a:solidFill>
                  </a:rPr>
                  <a:t>3</a:t>
                </a:r>
                <a:endParaRPr lang="pt-BR" b="1" dirty="0">
                  <a:solidFill>
                    <a:schemeClr val="bg1"/>
                  </a:solidFill>
                </a:endParaRPr>
              </a:p>
            </p:txBody>
          </p:sp>
        </p:grpSp>
        <p:pic>
          <p:nvPicPr>
            <p:cNvPr id="28" name="Picture 27">
              <a:extLst>
                <a:ext uri="{FF2B5EF4-FFF2-40B4-BE49-F238E27FC236}">
                  <a16:creationId xmlns:a16="http://schemas.microsoft.com/office/drawing/2014/main" id="{ECA01144-3293-F252-EDD4-F9F68B78CDD1}"/>
                </a:ext>
              </a:extLst>
            </p:cNvPr>
            <p:cNvPicPr>
              <a:picLocks noChangeAspect="1"/>
            </p:cNvPicPr>
            <p:nvPr/>
          </p:nvPicPr>
          <p:blipFill>
            <a:blip r:embed="rId4"/>
            <a:srcRect t="5828"/>
            <a:stretch>
              <a:fillRect/>
            </a:stretch>
          </p:blipFill>
          <p:spPr>
            <a:xfrm>
              <a:off x="486699" y="2423284"/>
              <a:ext cx="1782169" cy="1812369"/>
            </a:xfrm>
            <a:prstGeom prst="rect">
              <a:avLst/>
            </a:prstGeom>
          </p:spPr>
        </p:pic>
      </p:grpSp>
      <p:sp>
        <p:nvSpPr>
          <p:cNvPr id="29" name="TextBox 28">
            <a:extLst>
              <a:ext uri="{FF2B5EF4-FFF2-40B4-BE49-F238E27FC236}">
                <a16:creationId xmlns:a16="http://schemas.microsoft.com/office/drawing/2014/main" id="{E3BE9BFC-0E93-5BC4-F7FC-D10AE29761BB}"/>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THE SECURITY PROBLEM</a:t>
            </a:r>
          </a:p>
        </p:txBody>
      </p:sp>
      <p:grpSp>
        <p:nvGrpSpPr>
          <p:cNvPr id="32" name="Group 31">
            <a:extLst>
              <a:ext uri="{FF2B5EF4-FFF2-40B4-BE49-F238E27FC236}">
                <a16:creationId xmlns:a16="http://schemas.microsoft.com/office/drawing/2014/main" id="{C573F9BB-3065-1E12-D8F7-209CEF6FD08A}"/>
              </a:ext>
            </a:extLst>
          </p:cNvPr>
          <p:cNvGrpSpPr>
            <a:grpSpLocks noChangeAspect="1"/>
          </p:cNvGrpSpPr>
          <p:nvPr/>
        </p:nvGrpSpPr>
        <p:grpSpPr>
          <a:xfrm>
            <a:off x="504267" y="5449135"/>
            <a:ext cx="1086579" cy="1086579"/>
            <a:chOff x="8005601" y="4927013"/>
            <a:chExt cx="1620000" cy="1620000"/>
          </a:xfrm>
        </p:grpSpPr>
        <p:sp>
          <p:nvSpPr>
            <p:cNvPr id="33" name="Oval 32">
              <a:extLst>
                <a:ext uri="{FF2B5EF4-FFF2-40B4-BE49-F238E27FC236}">
                  <a16:creationId xmlns:a16="http://schemas.microsoft.com/office/drawing/2014/main" id="{117FFCC4-0090-43FB-B81F-3A324087B970}"/>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4" name="Graphic 33" descr="Chameleon with solid fill">
              <a:extLst>
                <a:ext uri="{FF2B5EF4-FFF2-40B4-BE49-F238E27FC236}">
                  <a16:creationId xmlns:a16="http://schemas.microsoft.com/office/drawing/2014/main" id="{38B900AB-5AED-2936-442A-B3407F6319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241513" y="5162925"/>
              <a:ext cx="1148176" cy="1148176"/>
            </a:xfrm>
            <a:prstGeom prst="rect">
              <a:avLst/>
            </a:prstGeom>
          </p:spPr>
        </p:pic>
      </p:grpSp>
    </p:spTree>
    <p:extLst>
      <p:ext uri="{BB962C8B-B14F-4D97-AF65-F5344CB8AC3E}">
        <p14:creationId xmlns:p14="http://schemas.microsoft.com/office/powerpoint/2010/main" val="349076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A1C80-95C0-67DA-FDFE-E72E0CD4C10D}"/>
            </a:ext>
          </a:extLst>
        </p:cNvPr>
        <p:cNvGrpSpPr/>
        <p:nvPr/>
      </p:nvGrpSpPr>
      <p:grpSpPr>
        <a:xfrm>
          <a:off x="0" y="0"/>
          <a:ext cx="0" cy="0"/>
          <a:chOff x="0" y="0"/>
          <a:chExt cx="0" cy="0"/>
        </a:xfrm>
      </p:grpSpPr>
      <p:sp>
        <p:nvSpPr>
          <p:cNvPr id="61" name="Speech Bubble: Rectangle with Corners Rounded 60">
            <a:extLst>
              <a:ext uri="{FF2B5EF4-FFF2-40B4-BE49-F238E27FC236}">
                <a16:creationId xmlns:a16="http://schemas.microsoft.com/office/drawing/2014/main" id="{C396089F-F3EB-6F2F-0C72-1C5729C3BA30}"/>
              </a:ext>
            </a:extLst>
          </p:cNvPr>
          <p:cNvSpPr/>
          <p:nvPr/>
        </p:nvSpPr>
        <p:spPr>
          <a:xfrm>
            <a:off x="1613521" y="5181779"/>
            <a:ext cx="3475221" cy="917565"/>
          </a:xfrm>
          <a:prstGeom prst="wedgeRoundRectCallout">
            <a:avLst>
              <a:gd name="adj1" fmla="val -53207"/>
              <a:gd name="adj2" fmla="val 3519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7" name="Speech Bubble: Rectangle with Corners Rounded 56">
            <a:extLst>
              <a:ext uri="{FF2B5EF4-FFF2-40B4-BE49-F238E27FC236}">
                <a16:creationId xmlns:a16="http://schemas.microsoft.com/office/drawing/2014/main" id="{B4E4141B-7B54-D098-951C-83654F7FB3CB}"/>
              </a:ext>
            </a:extLst>
          </p:cNvPr>
          <p:cNvSpPr/>
          <p:nvPr/>
        </p:nvSpPr>
        <p:spPr>
          <a:xfrm>
            <a:off x="5846701" y="1158240"/>
            <a:ext cx="3373657" cy="917565"/>
          </a:xfrm>
          <a:prstGeom prst="wedgeRoundRectCallout">
            <a:avLst>
              <a:gd name="adj1" fmla="val 55268"/>
              <a:gd name="adj2" fmla="val 2043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extBox 1">
            <a:extLst>
              <a:ext uri="{FF2B5EF4-FFF2-40B4-BE49-F238E27FC236}">
                <a16:creationId xmlns:a16="http://schemas.microsoft.com/office/drawing/2014/main" id="{EC20348D-C9FB-0571-E662-D1C5F1BAA301}"/>
              </a:ext>
            </a:extLst>
          </p:cNvPr>
          <p:cNvSpPr txBox="1"/>
          <p:nvPr/>
        </p:nvSpPr>
        <p:spPr>
          <a:xfrm>
            <a:off x="107970" y="143260"/>
            <a:ext cx="3445174"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EXPERIMENTATION</a:t>
            </a:r>
          </a:p>
          <a:p>
            <a:r>
              <a:rPr lang="pt-BR" sz="2000" b="1" dirty="0">
                <a:latin typeface="Roboto" panose="02000000000000000000" pitchFamily="2" charset="0"/>
                <a:ea typeface="Roboto" panose="02000000000000000000" pitchFamily="2" charset="0"/>
                <a:cs typeface="Raavi" panose="020B0502040204020203" pitchFamily="34" charset="0"/>
              </a:rPr>
              <a:t>THE SECURITY PROBLEM</a:t>
            </a:r>
          </a:p>
        </p:txBody>
      </p:sp>
      <p:pic>
        <p:nvPicPr>
          <p:cNvPr id="42" name="Picture 41">
            <a:extLst>
              <a:ext uri="{FF2B5EF4-FFF2-40B4-BE49-F238E27FC236}">
                <a16:creationId xmlns:a16="http://schemas.microsoft.com/office/drawing/2014/main" id="{EC42245E-B0E6-20A8-1D0E-19ACA1F5F216}"/>
              </a:ext>
            </a:extLst>
          </p:cNvPr>
          <p:cNvPicPr>
            <a:picLocks noChangeAspect="1"/>
          </p:cNvPicPr>
          <p:nvPr/>
        </p:nvPicPr>
        <p:blipFill>
          <a:blip r:embed="rId3"/>
          <a:stretch>
            <a:fillRect/>
          </a:stretch>
        </p:blipFill>
        <p:spPr>
          <a:xfrm>
            <a:off x="5834738" y="2782626"/>
            <a:ext cx="4201744" cy="3764388"/>
          </a:xfrm>
          <a:prstGeom prst="rect">
            <a:avLst/>
          </a:prstGeom>
        </p:spPr>
      </p:pic>
      <p:grpSp>
        <p:nvGrpSpPr>
          <p:cNvPr id="48" name="Group 47">
            <a:extLst>
              <a:ext uri="{FF2B5EF4-FFF2-40B4-BE49-F238E27FC236}">
                <a16:creationId xmlns:a16="http://schemas.microsoft.com/office/drawing/2014/main" id="{8982C2AC-8837-CCC2-2284-9D7033388823}"/>
              </a:ext>
            </a:extLst>
          </p:cNvPr>
          <p:cNvGrpSpPr>
            <a:grpSpLocks noChangeAspect="1"/>
          </p:cNvGrpSpPr>
          <p:nvPr/>
        </p:nvGrpSpPr>
        <p:grpSpPr>
          <a:xfrm>
            <a:off x="159552" y="1158240"/>
            <a:ext cx="5073630" cy="2913641"/>
            <a:chOff x="124956" y="0"/>
            <a:chExt cx="11942087" cy="6858000"/>
          </a:xfrm>
        </p:grpSpPr>
        <p:pic>
          <p:nvPicPr>
            <p:cNvPr id="44" name="Picture 43">
              <a:extLst>
                <a:ext uri="{FF2B5EF4-FFF2-40B4-BE49-F238E27FC236}">
                  <a16:creationId xmlns:a16="http://schemas.microsoft.com/office/drawing/2014/main" id="{4F483E84-5340-5FB9-8BAB-F276CAA05ECD}"/>
                </a:ext>
              </a:extLst>
            </p:cNvPr>
            <p:cNvPicPr>
              <a:picLocks noChangeAspect="1"/>
            </p:cNvPicPr>
            <p:nvPr/>
          </p:nvPicPr>
          <p:blipFill>
            <a:blip r:embed="rId4"/>
            <a:stretch>
              <a:fillRect/>
            </a:stretch>
          </p:blipFill>
          <p:spPr>
            <a:xfrm>
              <a:off x="124956" y="0"/>
              <a:ext cx="11942087" cy="6858000"/>
            </a:xfrm>
            <a:prstGeom prst="rect">
              <a:avLst/>
            </a:prstGeom>
          </p:spPr>
        </p:pic>
        <p:sp>
          <p:nvSpPr>
            <p:cNvPr id="45" name="Rectangle 44">
              <a:extLst>
                <a:ext uri="{FF2B5EF4-FFF2-40B4-BE49-F238E27FC236}">
                  <a16:creationId xmlns:a16="http://schemas.microsoft.com/office/drawing/2014/main" id="{4D384ED7-D1B3-6DB0-B656-16ABEF59152E}"/>
                </a:ext>
              </a:extLst>
            </p:cNvPr>
            <p:cNvSpPr/>
            <p:nvPr/>
          </p:nvSpPr>
          <p:spPr>
            <a:xfrm>
              <a:off x="1535289" y="1083733"/>
              <a:ext cx="778933" cy="158045"/>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ctangle 45">
              <a:extLst>
                <a:ext uri="{FF2B5EF4-FFF2-40B4-BE49-F238E27FC236}">
                  <a16:creationId xmlns:a16="http://schemas.microsoft.com/office/drawing/2014/main" id="{E27F1B25-AE68-7F7F-1843-17033E28F3C2}"/>
                </a:ext>
              </a:extLst>
            </p:cNvPr>
            <p:cNvSpPr/>
            <p:nvPr/>
          </p:nvSpPr>
          <p:spPr>
            <a:xfrm>
              <a:off x="4029355" y="1219200"/>
              <a:ext cx="778933" cy="158045"/>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ctangle 46">
              <a:extLst>
                <a:ext uri="{FF2B5EF4-FFF2-40B4-BE49-F238E27FC236}">
                  <a16:creationId xmlns:a16="http://schemas.microsoft.com/office/drawing/2014/main" id="{3E6639FB-87A5-A5BF-4484-8BE53EB0B423}"/>
                </a:ext>
              </a:extLst>
            </p:cNvPr>
            <p:cNvSpPr/>
            <p:nvPr/>
          </p:nvSpPr>
          <p:spPr>
            <a:xfrm>
              <a:off x="801512" y="716843"/>
              <a:ext cx="530577" cy="152401"/>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52" name="TextBox 51">
            <a:extLst>
              <a:ext uri="{FF2B5EF4-FFF2-40B4-BE49-F238E27FC236}">
                <a16:creationId xmlns:a16="http://schemas.microsoft.com/office/drawing/2014/main" id="{30C73009-0BE8-21C4-1F5D-F12D55150EE7}"/>
              </a:ext>
            </a:extLst>
          </p:cNvPr>
          <p:cNvSpPr txBox="1"/>
          <p:nvPr/>
        </p:nvSpPr>
        <p:spPr>
          <a:xfrm>
            <a:off x="5976528" y="1263469"/>
            <a:ext cx="3099739" cy="646331"/>
          </a:xfrm>
          <a:prstGeom prst="rect">
            <a:avLst/>
          </a:prstGeom>
          <a:noFill/>
        </p:spPr>
        <p:txBody>
          <a:bodyPr wrap="square">
            <a:spAutoFit/>
          </a:bodyPr>
          <a:lstStyle/>
          <a:p>
            <a:r>
              <a:rPr lang="pt-BR" sz="1800" dirty="0"/>
              <a:t>Filtering the IP computer address and for HTTP.</a:t>
            </a:r>
            <a:endParaRPr lang="pt-BR" dirty="0"/>
          </a:p>
        </p:txBody>
      </p:sp>
      <p:sp>
        <p:nvSpPr>
          <p:cNvPr id="53" name="TextBox 52">
            <a:extLst>
              <a:ext uri="{FF2B5EF4-FFF2-40B4-BE49-F238E27FC236}">
                <a16:creationId xmlns:a16="http://schemas.microsoft.com/office/drawing/2014/main" id="{8ED2C623-09AA-47CA-D60B-AA1CA6F51B1C}"/>
              </a:ext>
            </a:extLst>
          </p:cNvPr>
          <p:cNvSpPr txBox="1"/>
          <p:nvPr/>
        </p:nvSpPr>
        <p:spPr>
          <a:xfrm>
            <a:off x="1664302" y="5317395"/>
            <a:ext cx="3373658" cy="646331"/>
          </a:xfrm>
          <a:prstGeom prst="rect">
            <a:avLst/>
          </a:prstGeom>
          <a:noFill/>
        </p:spPr>
        <p:txBody>
          <a:bodyPr wrap="square">
            <a:spAutoFit/>
          </a:bodyPr>
          <a:lstStyle/>
          <a:p>
            <a:pPr algn="r"/>
            <a:r>
              <a:rPr lang="pt-BR" sz="1800" dirty="0"/>
              <a:t>All data from HTML can be seen here (even passwords!).</a:t>
            </a:r>
            <a:endParaRPr lang="pt-BR" dirty="0"/>
          </a:p>
        </p:txBody>
      </p:sp>
      <p:grpSp>
        <p:nvGrpSpPr>
          <p:cNvPr id="54" name="Group 53">
            <a:extLst>
              <a:ext uri="{FF2B5EF4-FFF2-40B4-BE49-F238E27FC236}">
                <a16:creationId xmlns:a16="http://schemas.microsoft.com/office/drawing/2014/main" id="{9B9D73C8-6644-7727-CBDA-6E6494E90B77}"/>
              </a:ext>
            </a:extLst>
          </p:cNvPr>
          <p:cNvGrpSpPr>
            <a:grpSpLocks noChangeAspect="1"/>
          </p:cNvGrpSpPr>
          <p:nvPr/>
        </p:nvGrpSpPr>
        <p:grpSpPr>
          <a:xfrm>
            <a:off x="9480013" y="1369717"/>
            <a:ext cx="891526" cy="891526"/>
            <a:chOff x="8005601" y="4927013"/>
            <a:chExt cx="1620000" cy="1620000"/>
          </a:xfrm>
        </p:grpSpPr>
        <p:sp>
          <p:nvSpPr>
            <p:cNvPr id="55" name="Oval 54">
              <a:extLst>
                <a:ext uri="{FF2B5EF4-FFF2-40B4-BE49-F238E27FC236}">
                  <a16:creationId xmlns:a16="http://schemas.microsoft.com/office/drawing/2014/main" id="{F6522CE5-0EC6-BD0F-B3A0-3EB80CF1DE40}"/>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6" name="Graphic 55" descr="Chameleon with solid fill">
              <a:extLst>
                <a:ext uri="{FF2B5EF4-FFF2-40B4-BE49-F238E27FC236}">
                  <a16:creationId xmlns:a16="http://schemas.microsoft.com/office/drawing/2014/main" id="{543B9E3F-A904-D35B-FEB2-7AE6468ED6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241513" y="5162925"/>
              <a:ext cx="1148176" cy="1148176"/>
            </a:xfrm>
            <a:prstGeom prst="rect">
              <a:avLst/>
            </a:prstGeom>
          </p:spPr>
        </p:pic>
      </p:grpSp>
      <p:grpSp>
        <p:nvGrpSpPr>
          <p:cNvPr id="58" name="Group 57">
            <a:extLst>
              <a:ext uri="{FF2B5EF4-FFF2-40B4-BE49-F238E27FC236}">
                <a16:creationId xmlns:a16="http://schemas.microsoft.com/office/drawing/2014/main" id="{7AB1289C-4658-0883-66EC-8D42A6566BFD}"/>
              </a:ext>
            </a:extLst>
          </p:cNvPr>
          <p:cNvGrpSpPr>
            <a:grpSpLocks noChangeAspect="1"/>
          </p:cNvGrpSpPr>
          <p:nvPr/>
        </p:nvGrpSpPr>
        <p:grpSpPr>
          <a:xfrm>
            <a:off x="497007" y="5718387"/>
            <a:ext cx="891526" cy="891526"/>
            <a:chOff x="8005601" y="4927013"/>
            <a:chExt cx="1620000" cy="1620000"/>
          </a:xfrm>
        </p:grpSpPr>
        <p:sp>
          <p:nvSpPr>
            <p:cNvPr id="59" name="Oval 58">
              <a:extLst>
                <a:ext uri="{FF2B5EF4-FFF2-40B4-BE49-F238E27FC236}">
                  <a16:creationId xmlns:a16="http://schemas.microsoft.com/office/drawing/2014/main" id="{8AD8C130-F484-5843-4202-4B33CEC3424F}"/>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0" name="Graphic 59" descr="Chameleon with solid fill">
              <a:extLst>
                <a:ext uri="{FF2B5EF4-FFF2-40B4-BE49-F238E27FC236}">
                  <a16:creationId xmlns:a16="http://schemas.microsoft.com/office/drawing/2014/main" id="{60D5834F-394B-9B53-020E-87C67E455B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241513" y="5162925"/>
              <a:ext cx="1148176" cy="1148176"/>
            </a:xfrm>
            <a:prstGeom prst="rect">
              <a:avLst/>
            </a:prstGeom>
          </p:spPr>
        </p:pic>
      </p:grpSp>
      <p:sp>
        <p:nvSpPr>
          <p:cNvPr id="62" name="Arrow: Left 61">
            <a:extLst>
              <a:ext uri="{FF2B5EF4-FFF2-40B4-BE49-F238E27FC236}">
                <a16:creationId xmlns:a16="http://schemas.microsoft.com/office/drawing/2014/main" id="{AB315ED6-524B-EA7D-9318-1DF4B5C927AF}"/>
              </a:ext>
            </a:extLst>
          </p:cNvPr>
          <p:cNvSpPr/>
          <p:nvPr/>
        </p:nvSpPr>
        <p:spPr>
          <a:xfrm>
            <a:off x="5313882" y="1520462"/>
            <a:ext cx="423197" cy="334096"/>
          </a:xfrm>
          <a:prstGeom prst="leftArrow">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Arrow: Left 62">
            <a:extLst>
              <a:ext uri="{FF2B5EF4-FFF2-40B4-BE49-F238E27FC236}">
                <a16:creationId xmlns:a16="http://schemas.microsoft.com/office/drawing/2014/main" id="{32567F47-5678-129E-8E4D-6435038771E3}"/>
              </a:ext>
            </a:extLst>
          </p:cNvPr>
          <p:cNvSpPr/>
          <p:nvPr/>
        </p:nvSpPr>
        <p:spPr>
          <a:xfrm rot="10800000">
            <a:off x="5250141" y="5473512"/>
            <a:ext cx="423197" cy="334096"/>
          </a:xfrm>
          <a:prstGeom prst="leftArrow">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3813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E6A88-B3D9-E392-CD7A-C1E0923DC71A}"/>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F2AD1FB5-3393-68DC-29A1-0D3DFC721F73}"/>
              </a:ext>
            </a:extLst>
          </p:cNvPr>
          <p:cNvGrpSpPr/>
          <p:nvPr/>
        </p:nvGrpSpPr>
        <p:grpSpPr>
          <a:xfrm>
            <a:off x="510799" y="1155357"/>
            <a:ext cx="7803131" cy="3416795"/>
            <a:chOff x="470240" y="1907823"/>
            <a:chExt cx="7803131" cy="3416795"/>
          </a:xfrm>
        </p:grpSpPr>
        <p:pic>
          <p:nvPicPr>
            <p:cNvPr id="8" name="Picture 7">
              <a:extLst>
                <a:ext uri="{FF2B5EF4-FFF2-40B4-BE49-F238E27FC236}">
                  <a16:creationId xmlns:a16="http://schemas.microsoft.com/office/drawing/2014/main" id="{C90B6134-1812-82E5-52AA-8827866B9EF0}"/>
                </a:ext>
              </a:extLst>
            </p:cNvPr>
            <p:cNvPicPr>
              <a:picLocks noChangeAspect="1"/>
            </p:cNvPicPr>
            <p:nvPr/>
          </p:nvPicPr>
          <p:blipFill>
            <a:blip r:embed="rId2"/>
            <a:stretch>
              <a:fillRect/>
            </a:stretch>
          </p:blipFill>
          <p:spPr>
            <a:xfrm>
              <a:off x="470240" y="1907823"/>
              <a:ext cx="7803131" cy="3416795"/>
            </a:xfrm>
            <a:prstGeom prst="rect">
              <a:avLst/>
            </a:prstGeom>
          </p:spPr>
        </p:pic>
        <p:grpSp>
          <p:nvGrpSpPr>
            <p:cNvPr id="9" name="Group 8">
              <a:extLst>
                <a:ext uri="{FF2B5EF4-FFF2-40B4-BE49-F238E27FC236}">
                  <a16:creationId xmlns:a16="http://schemas.microsoft.com/office/drawing/2014/main" id="{3992CBFB-10FE-38FE-C6C6-51CED9925EE4}"/>
                </a:ext>
              </a:extLst>
            </p:cNvPr>
            <p:cNvGrpSpPr/>
            <p:nvPr/>
          </p:nvGrpSpPr>
          <p:grpSpPr>
            <a:xfrm>
              <a:off x="470240" y="2146807"/>
              <a:ext cx="370274" cy="370274"/>
              <a:chOff x="980606" y="2167009"/>
              <a:chExt cx="370274" cy="370274"/>
            </a:xfrm>
          </p:grpSpPr>
          <p:sp>
            <p:nvSpPr>
              <p:cNvPr id="10" name="Oval 9">
                <a:extLst>
                  <a:ext uri="{FF2B5EF4-FFF2-40B4-BE49-F238E27FC236}">
                    <a16:creationId xmlns:a16="http://schemas.microsoft.com/office/drawing/2014/main" id="{F2DA86D1-8F33-4E29-7A30-11079F06919D}"/>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Box 11">
                <a:extLst>
                  <a:ext uri="{FF2B5EF4-FFF2-40B4-BE49-F238E27FC236}">
                    <a16:creationId xmlns:a16="http://schemas.microsoft.com/office/drawing/2014/main" id="{E44C9B3A-EB3F-E9B7-956E-EE0D1FAA5960}"/>
                  </a:ext>
                </a:extLst>
              </p:cNvPr>
              <p:cNvSpPr txBox="1"/>
              <p:nvPr/>
            </p:nvSpPr>
            <p:spPr>
              <a:xfrm>
                <a:off x="1009022" y="2167951"/>
                <a:ext cx="341858" cy="369332"/>
              </a:xfrm>
              <a:prstGeom prst="rect">
                <a:avLst/>
              </a:prstGeom>
              <a:noFill/>
            </p:spPr>
            <p:txBody>
              <a:bodyPr wrap="square">
                <a:spAutoFit/>
              </a:bodyPr>
              <a:lstStyle/>
              <a:p>
                <a:r>
                  <a:rPr lang="pt-BR" sz="1800" b="1" dirty="0">
                    <a:solidFill>
                      <a:schemeClr val="bg1"/>
                    </a:solidFill>
                  </a:rPr>
                  <a:t>1</a:t>
                </a:r>
                <a:endParaRPr lang="pt-BR" b="1" dirty="0">
                  <a:solidFill>
                    <a:schemeClr val="bg1"/>
                  </a:solidFill>
                </a:endParaRPr>
              </a:p>
            </p:txBody>
          </p:sp>
        </p:grpSp>
        <p:pic>
          <p:nvPicPr>
            <p:cNvPr id="17" name="Picture 16">
              <a:extLst>
                <a:ext uri="{FF2B5EF4-FFF2-40B4-BE49-F238E27FC236}">
                  <a16:creationId xmlns:a16="http://schemas.microsoft.com/office/drawing/2014/main" id="{14ACB799-BF83-F521-C48C-EA6160282137}"/>
                </a:ext>
              </a:extLst>
            </p:cNvPr>
            <p:cNvPicPr>
              <a:picLocks noChangeAspect="1"/>
            </p:cNvPicPr>
            <p:nvPr/>
          </p:nvPicPr>
          <p:blipFill>
            <a:blip r:embed="rId3"/>
            <a:srcRect l="4482" r="6118"/>
            <a:stretch>
              <a:fillRect/>
            </a:stretch>
          </p:blipFill>
          <p:spPr>
            <a:xfrm>
              <a:off x="830240" y="2515993"/>
              <a:ext cx="1892412" cy="1503039"/>
            </a:xfrm>
            <a:prstGeom prst="rect">
              <a:avLst/>
            </a:prstGeom>
          </p:spPr>
        </p:pic>
      </p:grpSp>
      <p:sp>
        <p:nvSpPr>
          <p:cNvPr id="19" name="TextBox 18">
            <a:extLst>
              <a:ext uri="{FF2B5EF4-FFF2-40B4-BE49-F238E27FC236}">
                <a16:creationId xmlns:a16="http://schemas.microsoft.com/office/drawing/2014/main" id="{574B06BD-F714-0158-5BDE-842F7DE53D23}"/>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THE SECURITY PROBLEM</a:t>
            </a:r>
          </a:p>
        </p:txBody>
      </p:sp>
      <p:grpSp>
        <p:nvGrpSpPr>
          <p:cNvPr id="20" name="Group 19">
            <a:extLst>
              <a:ext uri="{FF2B5EF4-FFF2-40B4-BE49-F238E27FC236}">
                <a16:creationId xmlns:a16="http://schemas.microsoft.com/office/drawing/2014/main" id="{C3D6904A-522E-484C-C639-6AF11865BC63}"/>
              </a:ext>
            </a:extLst>
          </p:cNvPr>
          <p:cNvGrpSpPr/>
          <p:nvPr/>
        </p:nvGrpSpPr>
        <p:grpSpPr>
          <a:xfrm>
            <a:off x="2225133" y="4888543"/>
            <a:ext cx="6088797" cy="1393013"/>
            <a:chOff x="7977159" y="1444978"/>
            <a:chExt cx="4100808" cy="2398744"/>
          </a:xfrm>
        </p:grpSpPr>
        <p:sp>
          <p:nvSpPr>
            <p:cNvPr id="23" name="Speech Bubble: Rectangle with Corners Rounded 22">
              <a:extLst>
                <a:ext uri="{FF2B5EF4-FFF2-40B4-BE49-F238E27FC236}">
                  <a16:creationId xmlns:a16="http://schemas.microsoft.com/office/drawing/2014/main" id="{32B8957C-8F36-AC10-40F5-C327D92065DB}"/>
                </a:ext>
              </a:extLst>
            </p:cNvPr>
            <p:cNvSpPr/>
            <p:nvPr/>
          </p:nvSpPr>
          <p:spPr>
            <a:xfrm>
              <a:off x="7977159" y="1444978"/>
              <a:ext cx="4100808" cy="2398744"/>
            </a:xfrm>
            <a:prstGeom prst="wedgeRoundRectCallout">
              <a:avLst>
                <a:gd name="adj1" fmla="val -57815"/>
                <a:gd name="adj2" fmla="val 30693"/>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TextBox 23">
              <a:extLst>
                <a:ext uri="{FF2B5EF4-FFF2-40B4-BE49-F238E27FC236}">
                  <a16:creationId xmlns:a16="http://schemas.microsoft.com/office/drawing/2014/main" id="{82E4A132-1A86-F9EA-6B3E-0E30470E0258}"/>
                </a:ext>
              </a:extLst>
            </p:cNvPr>
            <p:cNvSpPr txBox="1"/>
            <p:nvPr/>
          </p:nvSpPr>
          <p:spPr>
            <a:xfrm>
              <a:off x="8097943" y="1811158"/>
              <a:ext cx="3859240" cy="1642956"/>
            </a:xfrm>
            <a:prstGeom prst="rect">
              <a:avLst/>
            </a:prstGeom>
            <a:noFill/>
          </p:spPr>
          <p:txBody>
            <a:bodyPr wrap="square">
              <a:spAutoFit/>
            </a:bodyPr>
            <a:lstStyle/>
            <a:p>
              <a:r>
                <a:rPr lang="pt-BR" sz="1400" b="1" dirty="0"/>
                <a:t>Check the website </a:t>
              </a:r>
              <a:r>
                <a:rPr lang="pt-BR" sz="1400" dirty="0"/>
                <a:t>https://example.com/ </a:t>
              </a:r>
              <a:r>
                <a:rPr lang="pt-BR" sz="1400" b="1" dirty="0">
                  <a:solidFill>
                    <a:srgbClr val="E66100"/>
                  </a:solidFill>
                </a:rPr>
                <a:t>with HTTPS protocol.</a:t>
              </a:r>
            </a:p>
            <a:p>
              <a:endParaRPr lang="pt-BR" sz="1400" b="1" dirty="0">
                <a:solidFill>
                  <a:srgbClr val="E66100"/>
                </a:solidFill>
              </a:endParaRPr>
            </a:p>
            <a:p>
              <a:r>
                <a:rPr lang="pt-BR" sz="1400" dirty="0"/>
                <a:t>By accessing a secure webpage, the browser normally access the page.</a:t>
              </a:r>
            </a:p>
          </p:txBody>
        </p:sp>
      </p:grpSp>
      <p:grpSp>
        <p:nvGrpSpPr>
          <p:cNvPr id="25" name="Group 24">
            <a:extLst>
              <a:ext uri="{FF2B5EF4-FFF2-40B4-BE49-F238E27FC236}">
                <a16:creationId xmlns:a16="http://schemas.microsoft.com/office/drawing/2014/main" id="{6728CA57-6112-C116-0271-53CCE8319C84}"/>
              </a:ext>
            </a:extLst>
          </p:cNvPr>
          <p:cNvGrpSpPr>
            <a:grpSpLocks noChangeAspect="1"/>
          </p:cNvGrpSpPr>
          <p:nvPr/>
        </p:nvGrpSpPr>
        <p:grpSpPr>
          <a:xfrm>
            <a:off x="504267" y="5449135"/>
            <a:ext cx="1086579" cy="1086579"/>
            <a:chOff x="8005601" y="4927013"/>
            <a:chExt cx="1620000" cy="1620000"/>
          </a:xfrm>
        </p:grpSpPr>
        <p:sp>
          <p:nvSpPr>
            <p:cNvPr id="26" name="Oval 25">
              <a:extLst>
                <a:ext uri="{FF2B5EF4-FFF2-40B4-BE49-F238E27FC236}">
                  <a16:creationId xmlns:a16="http://schemas.microsoft.com/office/drawing/2014/main" id="{0A8240B0-BD23-8DE7-0A1C-80135CD12B6D}"/>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7" name="Graphic 26" descr="Chameleon with solid fill">
              <a:extLst>
                <a:ext uri="{FF2B5EF4-FFF2-40B4-BE49-F238E27FC236}">
                  <a16:creationId xmlns:a16="http://schemas.microsoft.com/office/drawing/2014/main" id="{A8FB26AB-4569-5BDC-61C0-8DB0353D01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41513" y="5162925"/>
              <a:ext cx="1148176" cy="1148176"/>
            </a:xfrm>
            <a:prstGeom prst="rect">
              <a:avLst/>
            </a:prstGeom>
          </p:spPr>
        </p:pic>
      </p:grpSp>
    </p:spTree>
    <p:extLst>
      <p:ext uri="{BB962C8B-B14F-4D97-AF65-F5344CB8AC3E}">
        <p14:creationId xmlns:p14="http://schemas.microsoft.com/office/powerpoint/2010/main" val="210543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BE48D-3258-660C-72A8-98D083D7ED9A}"/>
            </a:ext>
          </a:extLst>
        </p:cNvPr>
        <p:cNvGrpSpPr/>
        <p:nvPr/>
      </p:nvGrpSpPr>
      <p:grpSpPr>
        <a:xfrm>
          <a:off x="0" y="0"/>
          <a:ext cx="0" cy="0"/>
          <a:chOff x="0" y="0"/>
          <a:chExt cx="0" cy="0"/>
        </a:xfrm>
      </p:grpSpPr>
      <p:sp>
        <p:nvSpPr>
          <p:cNvPr id="29" name="Speech Bubble: Rectangle with Corners Rounded 28">
            <a:extLst>
              <a:ext uri="{FF2B5EF4-FFF2-40B4-BE49-F238E27FC236}">
                <a16:creationId xmlns:a16="http://schemas.microsoft.com/office/drawing/2014/main" id="{28643E28-3487-E2D3-5AF1-5D4FA6992F28}"/>
              </a:ext>
            </a:extLst>
          </p:cNvPr>
          <p:cNvSpPr/>
          <p:nvPr/>
        </p:nvSpPr>
        <p:spPr>
          <a:xfrm>
            <a:off x="3375378" y="5530451"/>
            <a:ext cx="1959934" cy="627268"/>
          </a:xfrm>
          <a:prstGeom prst="wedgeRoundRectCallout">
            <a:avLst>
              <a:gd name="adj1" fmla="val -27297"/>
              <a:gd name="adj2" fmla="val -7207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Picture 6">
            <a:extLst>
              <a:ext uri="{FF2B5EF4-FFF2-40B4-BE49-F238E27FC236}">
                <a16:creationId xmlns:a16="http://schemas.microsoft.com/office/drawing/2014/main" id="{865351A4-96E4-5EB8-59E3-F6D2455BDEDA}"/>
              </a:ext>
            </a:extLst>
          </p:cNvPr>
          <p:cNvPicPr>
            <a:picLocks noChangeAspect="1"/>
          </p:cNvPicPr>
          <p:nvPr/>
        </p:nvPicPr>
        <p:blipFill>
          <a:blip r:embed="rId2"/>
          <a:stretch>
            <a:fillRect/>
          </a:stretch>
        </p:blipFill>
        <p:spPr>
          <a:xfrm>
            <a:off x="6029070" y="2839424"/>
            <a:ext cx="3939780" cy="3546170"/>
          </a:xfrm>
          <a:prstGeom prst="rect">
            <a:avLst/>
          </a:prstGeom>
        </p:spPr>
      </p:pic>
      <p:grpSp>
        <p:nvGrpSpPr>
          <p:cNvPr id="13" name="Group 12">
            <a:extLst>
              <a:ext uri="{FF2B5EF4-FFF2-40B4-BE49-F238E27FC236}">
                <a16:creationId xmlns:a16="http://schemas.microsoft.com/office/drawing/2014/main" id="{C6D40462-A1E9-8F90-0357-71D3DD48F241}"/>
              </a:ext>
            </a:extLst>
          </p:cNvPr>
          <p:cNvGrpSpPr/>
          <p:nvPr/>
        </p:nvGrpSpPr>
        <p:grpSpPr>
          <a:xfrm>
            <a:off x="170081" y="1251423"/>
            <a:ext cx="5643697" cy="1168451"/>
            <a:chOff x="338667" y="1317574"/>
            <a:chExt cx="5643697" cy="1168451"/>
          </a:xfrm>
        </p:grpSpPr>
        <p:pic>
          <p:nvPicPr>
            <p:cNvPr id="9" name="Picture 8">
              <a:extLst>
                <a:ext uri="{FF2B5EF4-FFF2-40B4-BE49-F238E27FC236}">
                  <a16:creationId xmlns:a16="http://schemas.microsoft.com/office/drawing/2014/main" id="{2218A1A6-65BF-47C6-D4E0-7C9CF4104AB9}"/>
                </a:ext>
              </a:extLst>
            </p:cNvPr>
            <p:cNvPicPr>
              <a:picLocks noChangeAspect="1"/>
            </p:cNvPicPr>
            <p:nvPr/>
          </p:nvPicPr>
          <p:blipFill>
            <a:blip r:embed="rId3"/>
            <a:srcRect r="7419" b="54372"/>
            <a:stretch>
              <a:fillRect/>
            </a:stretch>
          </p:blipFill>
          <p:spPr>
            <a:xfrm>
              <a:off x="338667" y="1317574"/>
              <a:ext cx="5643697" cy="1168451"/>
            </a:xfrm>
            <a:prstGeom prst="rect">
              <a:avLst/>
            </a:prstGeom>
          </p:spPr>
        </p:pic>
        <p:sp>
          <p:nvSpPr>
            <p:cNvPr id="10" name="Rectangle 9">
              <a:extLst>
                <a:ext uri="{FF2B5EF4-FFF2-40B4-BE49-F238E27FC236}">
                  <a16:creationId xmlns:a16="http://schemas.microsoft.com/office/drawing/2014/main" id="{8327CD5E-8C55-4A11-4EEB-BC1689248F85}"/>
                </a:ext>
              </a:extLst>
            </p:cNvPr>
            <p:cNvSpPr/>
            <p:nvPr/>
          </p:nvSpPr>
          <p:spPr>
            <a:xfrm>
              <a:off x="1062038" y="1869281"/>
              <a:ext cx="502443" cy="616744"/>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ctangle 10">
              <a:extLst>
                <a:ext uri="{FF2B5EF4-FFF2-40B4-BE49-F238E27FC236}">
                  <a16:creationId xmlns:a16="http://schemas.microsoft.com/office/drawing/2014/main" id="{8F4CF2CD-CEA9-A76B-4F75-460812AEA76B}"/>
                </a:ext>
              </a:extLst>
            </p:cNvPr>
            <p:cNvSpPr/>
            <p:nvPr/>
          </p:nvSpPr>
          <p:spPr>
            <a:xfrm>
              <a:off x="2362200" y="1869281"/>
              <a:ext cx="502443" cy="616744"/>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ctangle 11">
              <a:extLst>
                <a:ext uri="{FF2B5EF4-FFF2-40B4-BE49-F238E27FC236}">
                  <a16:creationId xmlns:a16="http://schemas.microsoft.com/office/drawing/2014/main" id="{62BCB0A1-EE0F-631F-7E1A-7A95016CB66F}"/>
                </a:ext>
              </a:extLst>
            </p:cNvPr>
            <p:cNvSpPr/>
            <p:nvPr/>
          </p:nvSpPr>
          <p:spPr>
            <a:xfrm>
              <a:off x="728664" y="1666875"/>
              <a:ext cx="285750" cy="88106"/>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2" name="Group 21">
            <a:extLst>
              <a:ext uri="{FF2B5EF4-FFF2-40B4-BE49-F238E27FC236}">
                <a16:creationId xmlns:a16="http://schemas.microsoft.com/office/drawing/2014/main" id="{4B895885-C742-7FBD-6376-D3E740A7C2D5}"/>
              </a:ext>
            </a:extLst>
          </p:cNvPr>
          <p:cNvGrpSpPr/>
          <p:nvPr/>
        </p:nvGrpSpPr>
        <p:grpSpPr>
          <a:xfrm>
            <a:off x="6537149" y="1295997"/>
            <a:ext cx="3471841" cy="1079302"/>
            <a:chOff x="6364266" y="1255526"/>
            <a:chExt cx="3471841" cy="1079302"/>
          </a:xfrm>
        </p:grpSpPr>
        <p:sp>
          <p:nvSpPr>
            <p:cNvPr id="21" name="Speech Bubble: Rectangle with Corners Rounded 20">
              <a:extLst>
                <a:ext uri="{FF2B5EF4-FFF2-40B4-BE49-F238E27FC236}">
                  <a16:creationId xmlns:a16="http://schemas.microsoft.com/office/drawing/2014/main" id="{959C600C-B4EA-E960-98A2-E95C46F59916}"/>
                </a:ext>
              </a:extLst>
            </p:cNvPr>
            <p:cNvSpPr/>
            <p:nvPr/>
          </p:nvSpPr>
          <p:spPr>
            <a:xfrm>
              <a:off x="6364266" y="1255526"/>
              <a:ext cx="3373657" cy="1079302"/>
            </a:xfrm>
            <a:prstGeom prst="wedgeRoundRectCallout">
              <a:avLst>
                <a:gd name="adj1" fmla="val 25718"/>
                <a:gd name="adj2" fmla="val -6183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TextBox 15">
              <a:extLst>
                <a:ext uri="{FF2B5EF4-FFF2-40B4-BE49-F238E27FC236}">
                  <a16:creationId xmlns:a16="http://schemas.microsoft.com/office/drawing/2014/main" id="{11D1F4ED-6BA6-0DBA-DA63-51220D19E417}"/>
                </a:ext>
              </a:extLst>
            </p:cNvPr>
            <p:cNvSpPr txBox="1"/>
            <p:nvPr/>
          </p:nvSpPr>
          <p:spPr>
            <a:xfrm>
              <a:off x="6462449" y="1341465"/>
              <a:ext cx="3373658" cy="923330"/>
            </a:xfrm>
            <a:prstGeom prst="rect">
              <a:avLst/>
            </a:prstGeom>
            <a:noFill/>
          </p:spPr>
          <p:txBody>
            <a:bodyPr wrap="square">
              <a:spAutoFit/>
            </a:bodyPr>
            <a:lstStyle/>
            <a:p>
              <a:r>
                <a:rPr lang="pt-BR" sz="1800" dirty="0"/>
                <a:t>Filtering the IP address from the computer and for HTTPS (here, using its port 443)</a:t>
              </a:r>
              <a:endParaRPr lang="pt-BR" dirty="0"/>
            </a:p>
          </p:txBody>
        </p:sp>
      </p:grpSp>
      <p:sp>
        <p:nvSpPr>
          <p:cNvPr id="17" name="TextBox 16">
            <a:extLst>
              <a:ext uri="{FF2B5EF4-FFF2-40B4-BE49-F238E27FC236}">
                <a16:creationId xmlns:a16="http://schemas.microsoft.com/office/drawing/2014/main" id="{79563BA1-3848-345B-4DCF-DAA08E0E80D5}"/>
              </a:ext>
            </a:extLst>
          </p:cNvPr>
          <p:cNvSpPr txBox="1"/>
          <p:nvPr/>
        </p:nvSpPr>
        <p:spPr>
          <a:xfrm>
            <a:off x="3375378" y="5659419"/>
            <a:ext cx="1830228" cy="369332"/>
          </a:xfrm>
          <a:prstGeom prst="rect">
            <a:avLst/>
          </a:prstGeom>
          <a:noFill/>
        </p:spPr>
        <p:txBody>
          <a:bodyPr wrap="square">
            <a:spAutoFit/>
          </a:bodyPr>
          <a:lstStyle/>
          <a:p>
            <a:pPr algn="r"/>
            <a:r>
              <a:rPr lang="pt-BR" sz="1800" dirty="0"/>
              <a:t>Fully encrypted!</a:t>
            </a:r>
            <a:endParaRPr lang="pt-BR" dirty="0"/>
          </a:p>
        </p:txBody>
      </p:sp>
      <p:grpSp>
        <p:nvGrpSpPr>
          <p:cNvPr id="18" name="Group 17">
            <a:extLst>
              <a:ext uri="{FF2B5EF4-FFF2-40B4-BE49-F238E27FC236}">
                <a16:creationId xmlns:a16="http://schemas.microsoft.com/office/drawing/2014/main" id="{8C232BAD-B4AD-BE31-E264-0BD8A357EE9A}"/>
              </a:ext>
            </a:extLst>
          </p:cNvPr>
          <p:cNvGrpSpPr>
            <a:grpSpLocks noChangeAspect="1"/>
          </p:cNvGrpSpPr>
          <p:nvPr/>
        </p:nvGrpSpPr>
        <p:grpSpPr>
          <a:xfrm>
            <a:off x="8937442" y="318876"/>
            <a:ext cx="830997" cy="830997"/>
            <a:chOff x="8005601" y="4927013"/>
            <a:chExt cx="1620000" cy="1620000"/>
          </a:xfrm>
        </p:grpSpPr>
        <p:sp>
          <p:nvSpPr>
            <p:cNvPr id="19" name="Oval 18">
              <a:extLst>
                <a:ext uri="{FF2B5EF4-FFF2-40B4-BE49-F238E27FC236}">
                  <a16:creationId xmlns:a16="http://schemas.microsoft.com/office/drawing/2014/main" id="{8AD7C17C-2E39-EE28-009C-25C8359FAE79}"/>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0" name="Graphic 19" descr="Chameleon with solid fill">
              <a:extLst>
                <a:ext uri="{FF2B5EF4-FFF2-40B4-BE49-F238E27FC236}">
                  <a16:creationId xmlns:a16="http://schemas.microsoft.com/office/drawing/2014/main" id="{ABF00A23-341E-C56D-D0A9-D561ECBC3D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41513" y="5162925"/>
              <a:ext cx="1148176" cy="1148176"/>
            </a:xfrm>
            <a:prstGeom prst="rect">
              <a:avLst/>
            </a:prstGeom>
          </p:spPr>
        </p:pic>
      </p:grpSp>
      <p:grpSp>
        <p:nvGrpSpPr>
          <p:cNvPr id="23" name="Group 22">
            <a:extLst>
              <a:ext uri="{FF2B5EF4-FFF2-40B4-BE49-F238E27FC236}">
                <a16:creationId xmlns:a16="http://schemas.microsoft.com/office/drawing/2014/main" id="{B51D0B3D-575E-A733-215A-00BF73CDE957}"/>
              </a:ext>
            </a:extLst>
          </p:cNvPr>
          <p:cNvGrpSpPr>
            <a:grpSpLocks noChangeAspect="1"/>
          </p:cNvGrpSpPr>
          <p:nvPr/>
        </p:nvGrpSpPr>
        <p:grpSpPr>
          <a:xfrm>
            <a:off x="3194090" y="4471994"/>
            <a:ext cx="830997" cy="830997"/>
            <a:chOff x="8005601" y="4927013"/>
            <a:chExt cx="1620000" cy="1620000"/>
          </a:xfrm>
        </p:grpSpPr>
        <p:sp>
          <p:nvSpPr>
            <p:cNvPr id="24" name="Oval 23">
              <a:extLst>
                <a:ext uri="{FF2B5EF4-FFF2-40B4-BE49-F238E27FC236}">
                  <a16:creationId xmlns:a16="http://schemas.microsoft.com/office/drawing/2014/main" id="{FF6F5FA0-D469-BCB4-4E1E-28FCAD7D41B4}"/>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5" name="Graphic 24" descr="Chameleon with solid fill">
              <a:extLst>
                <a:ext uri="{FF2B5EF4-FFF2-40B4-BE49-F238E27FC236}">
                  <a16:creationId xmlns:a16="http://schemas.microsoft.com/office/drawing/2014/main" id="{EB21B900-A4E9-15AB-E7BA-0B097FA207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41513" y="5162925"/>
              <a:ext cx="1148176" cy="1148176"/>
            </a:xfrm>
            <a:prstGeom prst="rect">
              <a:avLst/>
            </a:prstGeom>
          </p:spPr>
        </p:pic>
      </p:grpSp>
      <p:sp>
        <p:nvSpPr>
          <p:cNvPr id="30" name="Arrow: Left 29">
            <a:extLst>
              <a:ext uri="{FF2B5EF4-FFF2-40B4-BE49-F238E27FC236}">
                <a16:creationId xmlns:a16="http://schemas.microsoft.com/office/drawing/2014/main" id="{C54C48C2-510B-2B52-EB70-217CA6EE5A2F}"/>
              </a:ext>
            </a:extLst>
          </p:cNvPr>
          <p:cNvSpPr/>
          <p:nvPr/>
        </p:nvSpPr>
        <p:spPr>
          <a:xfrm>
            <a:off x="6023330" y="1668600"/>
            <a:ext cx="423197" cy="334096"/>
          </a:xfrm>
          <a:prstGeom prst="leftArrow">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Arrow: Left 31">
            <a:extLst>
              <a:ext uri="{FF2B5EF4-FFF2-40B4-BE49-F238E27FC236}">
                <a16:creationId xmlns:a16="http://schemas.microsoft.com/office/drawing/2014/main" id="{F7F0631F-6FC5-D0AE-7847-2A78B6B88EC6}"/>
              </a:ext>
            </a:extLst>
          </p:cNvPr>
          <p:cNvSpPr/>
          <p:nvPr/>
        </p:nvSpPr>
        <p:spPr>
          <a:xfrm rot="10800000">
            <a:off x="5476167" y="5694655"/>
            <a:ext cx="423197" cy="334096"/>
          </a:xfrm>
          <a:prstGeom prst="leftArrow">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TextBox 32">
            <a:extLst>
              <a:ext uri="{FF2B5EF4-FFF2-40B4-BE49-F238E27FC236}">
                <a16:creationId xmlns:a16="http://schemas.microsoft.com/office/drawing/2014/main" id="{7F057EB4-29DF-D334-6986-44CAA9BAA9A8}"/>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THE SECURITY PROBLEM</a:t>
            </a:r>
          </a:p>
        </p:txBody>
      </p:sp>
    </p:spTree>
    <p:extLst>
      <p:ext uri="{BB962C8B-B14F-4D97-AF65-F5344CB8AC3E}">
        <p14:creationId xmlns:p14="http://schemas.microsoft.com/office/powerpoint/2010/main" val="63478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EFE61-DB42-2C44-5A8F-7BDD9B1759A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97FF827-A447-9CBB-C800-A3303FA9149B}"/>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THE SECURITY PROBLEM</a:t>
            </a:r>
          </a:p>
        </p:txBody>
      </p:sp>
      <p:grpSp>
        <p:nvGrpSpPr>
          <p:cNvPr id="9" name="Group 8">
            <a:extLst>
              <a:ext uri="{FF2B5EF4-FFF2-40B4-BE49-F238E27FC236}">
                <a16:creationId xmlns:a16="http://schemas.microsoft.com/office/drawing/2014/main" id="{6AD78B07-B2DB-3711-C0FC-8BB26FB5120C}"/>
              </a:ext>
            </a:extLst>
          </p:cNvPr>
          <p:cNvGrpSpPr>
            <a:grpSpLocks noChangeAspect="1"/>
          </p:cNvGrpSpPr>
          <p:nvPr/>
        </p:nvGrpSpPr>
        <p:grpSpPr>
          <a:xfrm flipH="1">
            <a:off x="717972" y="3164495"/>
            <a:ext cx="1616579" cy="1616579"/>
            <a:chOff x="8005601" y="4927013"/>
            <a:chExt cx="1620000" cy="1620000"/>
          </a:xfrm>
        </p:grpSpPr>
        <p:sp>
          <p:nvSpPr>
            <p:cNvPr id="10" name="Oval 9">
              <a:extLst>
                <a:ext uri="{FF2B5EF4-FFF2-40B4-BE49-F238E27FC236}">
                  <a16:creationId xmlns:a16="http://schemas.microsoft.com/office/drawing/2014/main" id="{6F1D339F-4048-202F-84A9-A9B487D96FB3}"/>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6" name="Graphic 15" descr="Chameleon with solid fill">
              <a:extLst>
                <a:ext uri="{FF2B5EF4-FFF2-40B4-BE49-F238E27FC236}">
                  <a16:creationId xmlns:a16="http://schemas.microsoft.com/office/drawing/2014/main" id="{F41F0D38-2777-B8EE-DBED-DA2CD5B4DD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241513" y="5162925"/>
              <a:ext cx="1148176" cy="1148176"/>
            </a:xfrm>
            <a:prstGeom prst="rect">
              <a:avLst/>
            </a:prstGeom>
          </p:spPr>
        </p:pic>
      </p:grpSp>
      <p:grpSp>
        <p:nvGrpSpPr>
          <p:cNvPr id="17" name="Group 16">
            <a:extLst>
              <a:ext uri="{FF2B5EF4-FFF2-40B4-BE49-F238E27FC236}">
                <a16:creationId xmlns:a16="http://schemas.microsoft.com/office/drawing/2014/main" id="{0FC64B6A-28F0-D9C1-2E18-E225095E871F}"/>
              </a:ext>
            </a:extLst>
          </p:cNvPr>
          <p:cNvGrpSpPr/>
          <p:nvPr/>
        </p:nvGrpSpPr>
        <p:grpSpPr>
          <a:xfrm>
            <a:off x="2703943" y="1775737"/>
            <a:ext cx="3685568" cy="2197048"/>
            <a:chOff x="4834419" y="3207181"/>
            <a:chExt cx="3685568" cy="2197048"/>
          </a:xfrm>
        </p:grpSpPr>
        <p:sp>
          <p:nvSpPr>
            <p:cNvPr id="18" name="Speech Bubble: Rectangle with Corners Rounded 17">
              <a:extLst>
                <a:ext uri="{FF2B5EF4-FFF2-40B4-BE49-F238E27FC236}">
                  <a16:creationId xmlns:a16="http://schemas.microsoft.com/office/drawing/2014/main" id="{D5D62759-9022-BC25-19B4-7C45EFD4BA0A}"/>
                </a:ext>
              </a:extLst>
            </p:cNvPr>
            <p:cNvSpPr/>
            <p:nvPr/>
          </p:nvSpPr>
          <p:spPr>
            <a:xfrm>
              <a:off x="4834419" y="3207181"/>
              <a:ext cx="3685568" cy="2197048"/>
            </a:xfrm>
            <a:prstGeom prst="wedgeRoundRectCallout">
              <a:avLst>
                <a:gd name="adj1" fmla="val -56876"/>
                <a:gd name="adj2" fmla="val 3576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TextBox 18">
              <a:extLst>
                <a:ext uri="{FF2B5EF4-FFF2-40B4-BE49-F238E27FC236}">
                  <a16:creationId xmlns:a16="http://schemas.microsoft.com/office/drawing/2014/main" id="{D1FD2189-B426-1FC6-D4EC-02006CC09819}"/>
                </a:ext>
              </a:extLst>
            </p:cNvPr>
            <p:cNvSpPr txBox="1"/>
            <p:nvPr/>
          </p:nvSpPr>
          <p:spPr>
            <a:xfrm>
              <a:off x="4974288" y="3372904"/>
              <a:ext cx="3405830" cy="2031325"/>
            </a:xfrm>
            <a:prstGeom prst="rect">
              <a:avLst/>
            </a:prstGeom>
            <a:noFill/>
          </p:spPr>
          <p:txBody>
            <a:bodyPr wrap="square">
              <a:spAutoFit/>
            </a:bodyPr>
            <a:lstStyle/>
            <a:p>
              <a:r>
                <a:rPr lang="pt-BR" dirty="0"/>
                <a:t>That is how phishing happens.</a:t>
              </a:r>
            </a:p>
            <a:p>
              <a:r>
                <a:rPr lang="en-US" b="1" dirty="0"/>
                <a:t>Phishing</a:t>
              </a:r>
              <a:r>
                <a:rPr lang="en-US" dirty="0"/>
                <a:t> is a form of cyberattack that tricks users into revealing sensitive information by impersonating trusted entities.</a:t>
              </a:r>
              <a:endParaRPr lang="pt-BR" dirty="0"/>
            </a:p>
            <a:p>
              <a:endParaRPr lang="pt-BR" dirty="0"/>
            </a:p>
          </p:txBody>
        </p:sp>
      </p:grpSp>
    </p:spTree>
    <p:extLst>
      <p:ext uri="{BB962C8B-B14F-4D97-AF65-F5344CB8AC3E}">
        <p14:creationId xmlns:p14="http://schemas.microsoft.com/office/powerpoint/2010/main" val="124284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CEFC1-1DD5-3094-BB8F-FD240ED4F7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5826545-403C-FA3D-5082-9064E2A91428}"/>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122A0944-FF09-89C4-8A5F-A49CA4779227}"/>
              </a:ext>
            </a:extLst>
          </p:cNvPr>
          <p:cNvSpPr txBox="1"/>
          <p:nvPr/>
        </p:nvSpPr>
        <p:spPr>
          <a:xfrm>
            <a:off x="394946" y="2921168"/>
            <a:ext cx="3937296" cy="1015663"/>
          </a:xfrm>
          <a:prstGeom prst="rect">
            <a:avLst/>
          </a:prstGeom>
          <a:noFill/>
        </p:spPr>
        <p:txBody>
          <a:bodyPr wrap="none" rtlCol="0">
            <a:spAutoFit/>
          </a:bodyPr>
          <a:lstStyle/>
          <a:p>
            <a:r>
              <a:rPr lang="pt-BR" sz="6000" b="1" dirty="0">
                <a:solidFill>
                  <a:schemeClr val="bg1"/>
                </a:solidFill>
                <a:latin typeface="Roboto" panose="02000000000000000000" pitchFamily="2" charset="0"/>
                <a:ea typeface="Roboto" panose="02000000000000000000" pitchFamily="2" charset="0"/>
              </a:rPr>
              <a:t>THE HTML</a:t>
            </a:r>
          </a:p>
        </p:txBody>
      </p:sp>
      <p:pic>
        <p:nvPicPr>
          <p:cNvPr id="2" name="Picture 2" descr="University of London - Wikipedia">
            <a:extLst>
              <a:ext uri="{FF2B5EF4-FFF2-40B4-BE49-F238E27FC236}">
                <a16:creationId xmlns:a16="http://schemas.microsoft.com/office/drawing/2014/main" id="{F45DF2A4-02E0-A41C-0B97-DB828FC92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999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44B9D-6B33-ED6C-09E0-85CFF61707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565B347-7E20-86D6-36AF-D1930A053D3B}"/>
              </a:ext>
            </a:extLst>
          </p:cNvPr>
          <p:cNvSpPr txBox="1"/>
          <p:nvPr/>
        </p:nvSpPr>
        <p:spPr>
          <a:xfrm>
            <a:off x="107970" y="143260"/>
            <a:ext cx="1560042"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DEFINITION</a:t>
            </a:r>
          </a:p>
        </p:txBody>
      </p:sp>
      <p:cxnSp>
        <p:nvCxnSpPr>
          <p:cNvPr id="3" name="Straight Connector 2">
            <a:extLst>
              <a:ext uri="{FF2B5EF4-FFF2-40B4-BE49-F238E27FC236}">
                <a16:creationId xmlns:a16="http://schemas.microsoft.com/office/drawing/2014/main" id="{1EC3934D-4BB3-2016-084C-166CCB1FDAF2}"/>
              </a:ext>
            </a:extLst>
          </p:cNvPr>
          <p:cNvCxnSpPr>
            <a:cxnSpLocks/>
            <a:stCxn id="8" idx="4"/>
            <a:endCxn id="28" idx="0"/>
          </p:cNvCxnSpPr>
          <p:nvPr/>
        </p:nvCxnSpPr>
        <p:spPr>
          <a:xfrm>
            <a:off x="802444" y="2178063"/>
            <a:ext cx="0" cy="1438834"/>
          </a:xfrm>
          <a:prstGeom prst="line">
            <a:avLst/>
          </a:prstGeom>
          <a:ln w="38100">
            <a:solidFill>
              <a:srgbClr val="E66100"/>
            </a:solidFill>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12D5335E-9E93-E76B-B81F-31FC5A5A96CC}"/>
              </a:ext>
            </a:extLst>
          </p:cNvPr>
          <p:cNvGrpSpPr/>
          <p:nvPr/>
        </p:nvGrpSpPr>
        <p:grpSpPr>
          <a:xfrm>
            <a:off x="352444" y="1278063"/>
            <a:ext cx="9728711" cy="1065553"/>
            <a:chOff x="275083" y="1333936"/>
            <a:chExt cx="9728711" cy="1065553"/>
          </a:xfrm>
        </p:grpSpPr>
        <p:grpSp>
          <p:nvGrpSpPr>
            <p:cNvPr id="6" name="Group 5">
              <a:extLst>
                <a:ext uri="{FF2B5EF4-FFF2-40B4-BE49-F238E27FC236}">
                  <a16:creationId xmlns:a16="http://schemas.microsoft.com/office/drawing/2014/main" id="{C071DA4D-98E4-DAF8-65DF-0835844E57AB}"/>
                </a:ext>
              </a:extLst>
            </p:cNvPr>
            <p:cNvGrpSpPr/>
            <p:nvPr/>
          </p:nvGrpSpPr>
          <p:grpSpPr>
            <a:xfrm>
              <a:off x="275083" y="1333936"/>
              <a:ext cx="9728711" cy="1065553"/>
              <a:chOff x="275083" y="958827"/>
              <a:chExt cx="9728711" cy="1065553"/>
            </a:xfrm>
          </p:grpSpPr>
          <p:sp>
            <p:nvSpPr>
              <p:cNvPr id="8" name="Oval 7">
                <a:extLst>
                  <a:ext uri="{FF2B5EF4-FFF2-40B4-BE49-F238E27FC236}">
                    <a16:creationId xmlns:a16="http://schemas.microsoft.com/office/drawing/2014/main" id="{DB305E00-418D-7F2F-9C15-548F277A1FA6}"/>
                  </a:ext>
                </a:extLst>
              </p:cNvPr>
              <p:cNvSpPr/>
              <p:nvPr/>
            </p:nvSpPr>
            <p:spPr>
              <a:xfrm>
                <a:off x="275083" y="958827"/>
                <a:ext cx="900000" cy="9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5BD4F021-FBFE-BCEB-5DB9-021AABBCD16D}"/>
                  </a:ext>
                </a:extLst>
              </p:cNvPr>
              <p:cNvSpPr txBox="1"/>
              <p:nvPr/>
            </p:nvSpPr>
            <p:spPr>
              <a:xfrm>
                <a:off x="1247525" y="1008717"/>
                <a:ext cx="8756269" cy="1015663"/>
              </a:xfrm>
              <a:prstGeom prst="rect">
                <a:avLst/>
              </a:prstGeom>
              <a:noFill/>
            </p:spPr>
            <p:txBody>
              <a:bodyPr wrap="square">
                <a:spAutoFit/>
              </a:bodyPr>
              <a:lstStyle/>
              <a:p>
                <a:r>
                  <a:rPr lang="pt-BR" b="1" dirty="0"/>
                  <a:t>What is HTML? </a:t>
                </a:r>
                <a:endParaRPr lang="pt-BR" dirty="0"/>
              </a:p>
              <a:p>
                <a:r>
                  <a:rPr lang="pt-BR" sz="1400" dirty="0"/>
                  <a:t>HTML stands for “HyperText Markup Language”, a markup language used do structure webpages. It allows represent images, videos in a semantic and hierarquick way. It incorporates native hyperlinks among documents using tags, such as “&lt;a&gt;” (anchog tag) and “href” (hypertext reference). </a:t>
                </a:r>
                <a:endParaRPr lang="pt-BR" sz="1400" u="sng" dirty="0"/>
              </a:p>
            </p:txBody>
          </p:sp>
        </p:grpSp>
        <p:pic>
          <p:nvPicPr>
            <p:cNvPr id="7" name="Graphic 6" descr="Question Mark with solid fill">
              <a:extLst>
                <a:ext uri="{FF2B5EF4-FFF2-40B4-BE49-F238E27FC236}">
                  <a16:creationId xmlns:a16="http://schemas.microsoft.com/office/drawing/2014/main" id="{94E024C4-B094-BF27-DAA9-F83895766C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9605" y="1521491"/>
              <a:ext cx="530956" cy="530956"/>
            </a:xfrm>
            <a:prstGeom prst="rect">
              <a:avLst/>
            </a:prstGeom>
          </p:spPr>
        </p:pic>
      </p:grpSp>
      <p:grpSp>
        <p:nvGrpSpPr>
          <p:cNvPr id="15" name="Group 14">
            <a:extLst>
              <a:ext uri="{FF2B5EF4-FFF2-40B4-BE49-F238E27FC236}">
                <a16:creationId xmlns:a16="http://schemas.microsoft.com/office/drawing/2014/main" id="{AD490C7B-1A39-DE35-AE3C-670195FC7123}"/>
              </a:ext>
            </a:extLst>
          </p:cNvPr>
          <p:cNvGrpSpPr/>
          <p:nvPr/>
        </p:nvGrpSpPr>
        <p:grpSpPr>
          <a:xfrm>
            <a:off x="352444" y="3616897"/>
            <a:ext cx="9678295" cy="900000"/>
            <a:chOff x="275083" y="4843958"/>
            <a:chExt cx="9678295" cy="900000"/>
          </a:xfrm>
        </p:grpSpPr>
        <p:grpSp>
          <p:nvGrpSpPr>
            <p:cNvPr id="17" name="Group 16">
              <a:extLst>
                <a:ext uri="{FF2B5EF4-FFF2-40B4-BE49-F238E27FC236}">
                  <a16:creationId xmlns:a16="http://schemas.microsoft.com/office/drawing/2014/main" id="{E97C09E7-903E-D24C-8F04-1A98E2CA7A92}"/>
                </a:ext>
              </a:extLst>
            </p:cNvPr>
            <p:cNvGrpSpPr/>
            <p:nvPr/>
          </p:nvGrpSpPr>
          <p:grpSpPr>
            <a:xfrm>
              <a:off x="275083" y="4843958"/>
              <a:ext cx="9678295" cy="900000"/>
              <a:chOff x="275083" y="3204001"/>
              <a:chExt cx="9678295" cy="900000"/>
            </a:xfrm>
          </p:grpSpPr>
          <p:sp>
            <p:nvSpPr>
              <p:cNvPr id="23" name="TextBox 22">
                <a:extLst>
                  <a:ext uri="{FF2B5EF4-FFF2-40B4-BE49-F238E27FC236}">
                    <a16:creationId xmlns:a16="http://schemas.microsoft.com/office/drawing/2014/main" id="{275D0FCB-EB0F-07AC-2D9C-93B1CFF63F45}"/>
                  </a:ext>
                </a:extLst>
              </p:cNvPr>
              <p:cNvSpPr txBox="1"/>
              <p:nvPr/>
            </p:nvSpPr>
            <p:spPr>
              <a:xfrm>
                <a:off x="1218594" y="3223637"/>
                <a:ext cx="8734784" cy="584775"/>
              </a:xfrm>
              <a:prstGeom prst="rect">
                <a:avLst/>
              </a:prstGeom>
              <a:noFill/>
            </p:spPr>
            <p:txBody>
              <a:bodyPr wrap="square" rtlCol="0">
                <a:spAutoFit/>
              </a:bodyPr>
              <a:lstStyle/>
              <a:p>
                <a:r>
                  <a:rPr lang="pt-BR" b="1" dirty="0"/>
                  <a:t>How the World Wide Web is connected to HTML?</a:t>
                </a:r>
              </a:p>
              <a:p>
                <a:r>
                  <a:rPr lang="pt-BR" sz="1400" dirty="0"/>
                  <a:t>The HTML is one of the main structures of the World Wide Web.</a:t>
                </a:r>
              </a:p>
            </p:txBody>
          </p:sp>
          <p:sp>
            <p:nvSpPr>
              <p:cNvPr id="28" name="Oval 27">
                <a:extLst>
                  <a:ext uri="{FF2B5EF4-FFF2-40B4-BE49-F238E27FC236}">
                    <a16:creationId xmlns:a16="http://schemas.microsoft.com/office/drawing/2014/main" id="{CB8A4D81-70B4-5105-8452-17B93D9CDA3F}"/>
                  </a:ext>
                </a:extLst>
              </p:cNvPr>
              <p:cNvSpPr/>
              <p:nvPr/>
            </p:nvSpPr>
            <p:spPr>
              <a:xfrm>
                <a:off x="275083" y="3204001"/>
                <a:ext cx="900000" cy="9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21" name="Graphic 20" descr="Question Mark with solid fill">
              <a:extLst>
                <a:ext uri="{FF2B5EF4-FFF2-40B4-BE49-F238E27FC236}">
                  <a16:creationId xmlns:a16="http://schemas.microsoft.com/office/drawing/2014/main" id="{5FA1B02E-F96A-816D-B977-63CF89672C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803" y="5028480"/>
              <a:ext cx="530956" cy="530956"/>
            </a:xfrm>
            <a:prstGeom prst="rect">
              <a:avLst/>
            </a:prstGeom>
          </p:spPr>
        </p:pic>
      </p:grpSp>
    </p:spTree>
    <p:extLst>
      <p:ext uri="{BB962C8B-B14F-4D97-AF65-F5344CB8AC3E}">
        <p14:creationId xmlns:p14="http://schemas.microsoft.com/office/powerpoint/2010/main" val="313921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816E95-0A5A-D735-448F-E256E27AA7A5}"/>
              </a:ext>
            </a:extLst>
          </p:cNvPr>
          <p:cNvSpPr/>
          <p:nvPr/>
        </p:nvSpPr>
        <p:spPr>
          <a:xfrm>
            <a:off x="6096000" y="0"/>
            <a:ext cx="6096000"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Box 4">
            <a:extLst>
              <a:ext uri="{FF2B5EF4-FFF2-40B4-BE49-F238E27FC236}">
                <a16:creationId xmlns:a16="http://schemas.microsoft.com/office/drawing/2014/main" id="{24768A9F-4529-54BD-1731-5E8052A5A43A}"/>
              </a:ext>
            </a:extLst>
          </p:cNvPr>
          <p:cNvSpPr txBox="1"/>
          <p:nvPr/>
        </p:nvSpPr>
        <p:spPr>
          <a:xfrm>
            <a:off x="2359742" y="599768"/>
            <a:ext cx="1194558" cy="584775"/>
          </a:xfrm>
          <a:prstGeom prst="rect">
            <a:avLst/>
          </a:prstGeom>
          <a:noFill/>
        </p:spPr>
        <p:txBody>
          <a:bodyPr wrap="none" rtlCol="0">
            <a:spAutoFit/>
          </a:bodyPr>
          <a:lstStyle/>
          <a:p>
            <a:r>
              <a:rPr lang="pt-BR" sz="3200" b="1" dirty="0">
                <a:latin typeface="Roboto" panose="02000000000000000000" pitchFamily="2" charset="0"/>
                <a:ea typeface="Roboto" panose="02000000000000000000" pitchFamily="2" charset="0"/>
              </a:rPr>
              <a:t>Index</a:t>
            </a:r>
          </a:p>
        </p:txBody>
      </p:sp>
      <p:sp>
        <p:nvSpPr>
          <p:cNvPr id="6" name="TextBox 5">
            <a:extLst>
              <a:ext uri="{FF2B5EF4-FFF2-40B4-BE49-F238E27FC236}">
                <a16:creationId xmlns:a16="http://schemas.microsoft.com/office/drawing/2014/main" id="{FC6DEA1D-2B00-15DB-9EB5-E2026D694FA8}"/>
              </a:ext>
            </a:extLst>
          </p:cNvPr>
          <p:cNvSpPr txBox="1"/>
          <p:nvPr/>
        </p:nvSpPr>
        <p:spPr>
          <a:xfrm>
            <a:off x="530941" y="2084439"/>
            <a:ext cx="1710813" cy="369332"/>
          </a:xfrm>
          <a:prstGeom prst="rect">
            <a:avLst/>
          </a:prstGeom>
          <a:noFill/>
        </p:spPr>
        <p:txBody>
          <a:bodyPr wrap="square" rtlCol="0">
            <a:spAutoFit/>
          </a:bodyPr>
          <a:lstStyle/>
          <a:p>
            <a:r>
              <a:rPr lang="pt-BR" dirty="0">
                <a:latin typeface="Roboto" panose="02000000000000000000" pitchFamily="2" charset="0"/>
                <a:ea typeface="Roboto" panose="02000000000000000000" pitchFamily="2" charset="0"/>
              </a:rPr>
              <a:t>1. </a:t>
            </a:r>
          </a:p>
        </p:txBody>
      </p:sp>
      <p:pic>
        <p:nvPicPr>
          <p:cNvPr id="2" name="Picture 2" descr="University of London - Wikipedia">
            <a:extLst>
              <a:ext uri="{FF2B5EF4-FFF2-40B4-BE49-F238E27FC236}">
                <a16:creationId xmlns:a16="http://schemas.microsoft.com/office/drawing/2014/main" id="{B7F8316D-677B-EBB9-0E20-B61970705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96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919FA-ED1C-2B95-4636-720153CD463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DF66C81-449F-6607-E4F0-B717225ED0DC}"/>
              </a:ext>
            </a:extLst>
          </p:cNvPr>
          <p:cNvSpPr txBox="1"/>
          <p:nvPr/>
        </p:nvSpPr>
        <p:spPr>
          <a:xfrm>
            <a:off x="107970" y="143260"/>
            <a:ext cx="223490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SEMANTIC HTML</a:t>
            </a:r>
          </a:p>
        </p:txBody>
      </p:sp>
      <p:grpSp>
        <p:nvGrpSpPr>
          <p:cNvPr id="27" name="Group 26">
            <a:extLst>
              <a:ext uri="{FF2B5EF4-FFF2-40B4-BE49-F238E27FC236}">
                <a16:creationId xmlns:a16="http://schemas.microsoft.com/office/drawing/2014/main" id="{B2AE58E0-CC63-704A-767C-6F5C5B4339ED}"/>
              </a:ext>
            </a:extLst>
          </p:cNvPr>
          <p:cNvGrpSpPr/>
          <p:nvPr/>
        </p:nvGrpSpPr>
        <p:grpSpPr>
          <a:xfrm>
            <a:off x="4457572" y="1816508"/>
            <a:ext cx="4623540" cy="1913808"/>
            <a:chOff x="2322502" y="1637794"/>
            <a:chExt cx="3408483" cy="1913808"/>
          </a:xfrm>
        </p:grpSpPr>
        <p:sp>
          <p:nvSpPr>
            <p:cNvPr id="16" name="Speech Bubble: Rectangle with Corners Rounded 15">
              <a:extLst>
                <a:ext uri="{FF2B5EF4-FFF2-40B4-BE49-F238E27FC236}">
                  <a16:creationId xmlns:a16="http://schemas.microsoft.com/office/drawing/2014/main" id="{F52F337B-AEF4-2E3A-3961-0613DFE35042}"/>
                </a:ext>
              </a:extLst>
            </p:cNvPr>
            <p:cNvSpPr/>
            <p:nvPr/>
          </p:nvSpPr>
          <p:spPr>
            <a:xfrm>
              <a:off x="2322502" y="1637794"/>
              <a:ext cx="3408483" cy="1913808"/>
            </a:xfrm>
            <a:prstGeom prst="wedgeRoundRectCallout">
              <a:avLst>
                <a:gd name="adj1" fmla="val -56427"/>
                <a:gd name="adj2" fmla="val 3316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TextBox 17">
              <a:extLst>
                <a:ext uri="{FF2B5EF4-FFF2-40B4-BE49-F238E27FC236}">
                  <a16:creationId xmlns:a16="http://schemas.microsoft.com/office/drawing/2014/main" id="{B57BFCF0-4C24-30F9-F0E0-56361C76341A}"/>
                </a:ext>
              </a:extLst>
            </p:cNvPr>
            <p:cNvSpPr txBox="1"/>
            <p:nvPr/>
          </p:nvSpPr>
          <p:spPr>
            <a:xfrm>
              <a:off x="2506048" y="1994534"/>
              <a:ext cx="3171174" cy="1200329"/>
            </a:xfrm>
            <a:prstGeom prst="rect">
              <a:avLst/>
            </a:prstGeom>
            <a:noFill/>
          </p:spPr>
          <p:txBody>
            <a:bodyPr wrap="square" rtlCol="0">
              <a:spAutoFit/>
            </a:bodyPr>
            <a:lstStyle/>
            <a:p>
              <a:r>
                <a:rPr lang="pt-BR" dirty="0"/>
                <a:t>According to Duckett (2011), a semantic HTML refeers to the proper usage of elements that represents the content of the page.</a:t>
              </a:r>
            </a:p>
          </p:txBody>
        </p:sp>
      </p:grpSp>
      <p:grpSp>
        <p:nvGrpSpPr>
          <p:cNvPr id="24" name="Group 23">
            <a:extLst>
              <a:ext uri="{FF2B5EF4-FFF2-40B4-BE49-F238E27FC236}">
                <a16:creationId xmlns:a16="http://schemas.microsoft.com/office/drawing/2014/main" id="{8B291AA8-851F-74DE-A2B5-E4A5B0CBA9D3}"/>
              </a:ext>
            </a:extLst>
          </p:cNvPr>
          <p:cNvGrpSpPr/>
          <p:nvPr/>
        </p:nvGrpSpPr>
        <p:grpSpPr>
          <a:xfrm flipH="1">
            <a:off x="1386196" y="2490413"/>
            <a:ext cx="2520000" cy="2520000"/>
            <a:chOff x="638516" y="2529000"/>
            <a:chExt cx="1800000" cy="1800000"/>
          </a:xfrm>
        </p:grpSpPr>
        <p:sp>
          <p:nvSpPr>
            <p:cNvPr id="25" name="Oval 24">
              <a:extLst>
                <a:ext uri="{FF2B5EF4-FFF2-40B4-BE49-F238E27FC236}">
                  <a16:creationId xmlns:a16="http://schemas.microsoft.com/office/drawing/2014/main" id="{ACAB8E53-1992-95E7-11DB-9E1AA61A5BED}"/>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6" name="Graphic 25" descr="Chameleon with solid fill">
              <a:extLst>
                <a:ext uri="{FF2B5EF4-FFF2-40B4-BE49-F238E27FC236}">
                  <a16:creationId xmlns:a16="http://schemas.microsoft.com/office/drawing/2014/main" id="{788C95AB-7AA5-DA75-D17F-E071E03517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01" y="2888249"/>
              <a:ext cx="1148176" cy="1148176"/>
            </a:xfrm>
            <a:prstGeom prst="rect">
              <a:avLst/>
            </a:prstGeom>
          </p:spPr>
        </p:pic>
      </p:grpSp>
    </p:spTree>
    <p:extLst>
      <p:ext uri="{BB962C8B-B14F-4D97-AF65-F5344CB8AC3E}">
        <p14:creationId xmlns:p14="http://schemas.microsoft.com/office/powerpoint/2010/main" val="296068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D4213-025A-3082-FAAE-C5571BA43A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50BACD-3D71-ED8C-880C-CCBFB7C87B5D}"/>
              </a:ext>
            </a:extLst>
          </p:cNvPr>
          <p:cNvSpPr txBox="1"/>
          <p:nvPr/>
        </p:nvSpPr>
        <p:spPr>
          <a:xfrm>
            <a:off x="107970" y="143260"/>
            <a:ext cx="223490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SEMANTIC HTML</a:t>
            </a:r>
          </a:p>
        </p:txBody>
      </p:sp>
      <p:grpSp>
        <p:nvGrpSpPr>
          <p:cNvPr id="46" name="Group 45">
            <a:extLst>
              <a:ext uri="{FF2B5EF4-FFF2-40B4-BE49-F238E27FC236}">
                <a16:creationId xmlns:a16="http://schemas.microsoft.com/office/drawing/2014/main" id="{C9B9B75A-6F99-A594-0967-9AD6E52D785D}"/>
              </a:ext>
            </a:extLst>
          </p:cNvPr>
          <p:cNvGrpSpPr/>
          <p:nvPr/>
        </p:nvGrpSpPr>
        <p:grpSpPr>
          <a:xfrm>
            <a:off x="1225423" y="1492854"/>
            <a:ext cx="4896772" cy="4873450"/>
            <a:chOff x="370619" y="1062563"/>
            <a:chExt cx="5195474" cy="5308091"/>
          </a:xfrm>
        </p:grpSpPr>
        <p:sp>
          <p:nvSpPr>
            <p:cNvPr id="11" name="Rectangle 10">
              <a:extLst>
                <a:ext uri="{FF2B5EF4-FFF2-40B4-BE49-F238E27FC236}">
                  <a16:creationId xmlns:a16="http://schemas.microsoft.com/office/drawing/2014/main" id="{80707ED8-654F-1B33-36EE-B4EEE902FC83}"/>
                </a:ext>
              </a:extLst>
            </p:cNvPr>
            <p:cNvSpPr/>
            <p:nvPr/>
          </p:nvSpPr>
          <p:spPr>
            <a:xfrm>
              <a:off x="370619" y="1062563"/>
              <a:ext cx="5195474" cy="5308091"/>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12" name="Rectangle 11">
              <a:extLst>
                <a:ext uri="{FF2B5EF4-FFF2-40B4-BE49-F238E27FC236}">
                  <a16:creationId xmlns:a16="http://schemas.microsoft.com/office/drawing/2014/main" id="{69BDA306-AD54-5927-6DAB-48BA6695BC3A}"/>
                </a:ext>
              </a:extLst>
            </p:cNvPr>
            <p:cNvSpPr/>
            <p:nvPr/>
          </p:nvSpPr>
          <p:spPr>
            <a:xfrm>
              <a:off x="523018" y="1179200"/>
              <a:ext cx="4905747" cy="1020404"/>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13" name="Rectangle 12">
              <a:extLst>
                <a:ext uri="{FF2B5EF4-FFF2-40B4-BE49-F238E27FC236}">
                  <a16:creationId xmlns:a16="http://schemas.microsoft.com/office/drawing/2014/main" id="{8875159A-92A9-8D91-45D4-FCCFA59B10E7}"/>
                </a:ext>
              </a:extLst>
            </p:cNvPr>
            <p:cNvSpPr/>
            <p:nvPr/>
          </p:nvSpPr>
          <p:spPr>
            <a:xfrm>
              <a:off x="523018" y="2316240"/>
              <a:ext cx="4905746" cy="340166"/>
            </a:xfrm>
            <a:prstGeom prst="rect">
              <a:avLst/>
            </a:prstGeom>
            <a:solidFill>
              <a:srgbClr val="B2B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14" name="Rectangle 13">
              <a:extLst>
                <a:ext uri="{FF2B5EF4-FFF2-40B4-BE49-F238E27FC236}">
                  <a16:creationId xmlns:a16="http://schemas.microsoft.com/office/drawing/2014/main" id="{9DA7591E-5F7F-A641-246F-E3566D3D2A32}"/>
                </a:ext>
              </a:extLst>
            </p:cNvPr>
            <p:cNvSpPr/>
            <p:nvPr/>
          </p:nvSpPr>
          <p:spPr>
            <a:xfrm>
              <a:off x="523019" y="2748715"/>
              <a:ext cx="1289952" cy="2811664"/>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15" name="Rectangle 14">
              <a:extLst>
                <a:ext uri="{FF2B5EF4-FFF2-40B4-BE49-F238E27FC236}">
                  <a16:creationId xmlns:a16="http://schemas.microsoft.com/office/drawing/2014/main" id="{25B73B64-38F4-85CD-1038-973353AB4B36}"/>
                </a:ext>
              </a:extLst>
            </p:cNvPr>
            <p:cNvSpPr/>
            <p:nvPr/>
          </p:nvSpPr>
          <p:spPr>
            <a:xfrm>
              <a:off x="1965370" y="2779498"/>
              <a:ext cx="3463393" cy="2780881"/>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17" name="Rectangle 16">
              <a:extLst>
                <a:ext uri="{FF2B5EF4-FFF2-40B4-BE49-F238E27FC236}">
                  <a16:creationId xmlns:a16="http://schemas.microsoft.com/office/drawing/2014/main" id="{8491AD40-FFE6-28DB-91C5-5EE6733B901F}"/>
                </a:ext>
              </a:extLst>
            </p:cNvPr>
            <p:cNvSpPr/>
            <p:nvPr/>
          </p:nvSpPr>
          <p:spPr>
            <a:xfrm>
              <a:off x="2102761" y="3058342"/>
              <a:ext cx="3205423" cy="2029767"/>
            </a:xfrm>
            <a:prstGeom prst="rect">
              <a:avLst/>
            </a:prstGeom>
            <a:solidFill>
              <a:srgbClr val="D81B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21" name="Rectangle 20">
              <a:extLst>
                <a:ext uri="{FF2B5EF4-FFF2-40B4-BE49-F238E27FC236}">
                  <a16:creationId xmlns:a16="http://schemas.microsoft.com/office/drawing/2014/main" id="{B931AFD7-2BE8-12F8-EC44-4712EA757988}"/>
                </a:ext>
              </a:extLst>
            </p:cNvPr>
            <p:cNvSpPr/>
            <p:nvPr/>
          </p:nvSpPr>
          <p:spPr>
            <a:xfrm>
              <a:off x="2246842" y="3499959"/>
              <a:ext cx="2920667" cy="673096"/>
            </a:xfrm>
            <a:prstGeom prst="rect">
              <a:avLst/>
            </a:prstGeom>
            <a:solidFill>
              <a:srgbClr val="B2B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28" name="Rectangle 27">
              <a:extLst>
                <a:ext uri="{FF2B5EF4-FFF2-40B4-BE49-F238E27FC236}">
                  <a16:creationId xmlns:a16="http://schemas.microsoft.com/office/drawing/2014/main" id="{73E19C3A-F75D-46C1-EE24-0D9089A5DC1F}"/>
                </a:ext>
              </a:extLst>
            </p:cNvPr>
            <p:cNvSpPr/>
            <p:nvPr/>
          </p:nvSpPr>
          <p:spPr>
            <a:xfrm>
              <a:off x="2094353" y="5195827"/>
              <a:ext cx="3205423" cy="294216"/>
            </a:xfrm>
            <a:prstGeom prst="rect">
              <a:avLst/>
            </a:prstGeom>
            <a:solidFill>
              <a:srgbClr val="D81B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30" name="TextBox 29">
              <a:extLst>
                <a:ext uri="{FF2B5EF4-FFF2-40B4-BE49-F238E27FC236}">
                  <a16:creationId xmlns:a16="http://schemas.microsoft.com/office/drawing/2014/main" id="{D960DAF0-690A-5A05-B875-A10D4FFBFE29}"/>
                </a:ext>
              </a:extLst>
            </p:cNvPr>
            <p:cNvSpPr txBox="1"/>
            <p:nvPr/>
          </p:nvSpPr>
          <p:spPr>
            <a:xfrm>
              <a:off x="1763808" y="1444871"/>
              <a:ext cx="2424165" cy="369332"/>
            </a:xfrm>
            <a:prstGeom prst="rect">
              <a:avLst/>
            </a:prstGeom>
            <a:noFill/>
          </p:spPr>
          <p:txBody>
            <a:bodyPr wrap="square">
              <a:spAutoFit/>
            </a:bodyPr>
            <a:lstStyle/>
            <a:p>
              <a:pPr algn="ctr"/>
              <a:r>
                <a:rPr lang="pt-BR" sz="1600" dirty="0">
                  <a:solidFill>
                    <a:schemeClr val="bg1"/>
                  </a:solidFill>
                </a:rPr>
                <a:t>&lt;header&gt;</a:t>
              </a:r>
            </a:p>
          </p:txBody>
        </p:sp>
        <p:sp>
          <p:nvSpPr>
            <p:cNvPr id="31" name="TextBox 30">
              <a:extLst>
                <a:ext uri="{FF2B5EF4-FFF2-40B4-BE49-F238E27FC236}">
                  <a16:creationId xmlns:a16="http://schemas.microsoft.com/office/drawing/2014/main" id="{95182CAB-2C7E-D076-6EF7-64FB25F5ADA0}"/>
                </a:ext>
              </a:extLst>
            </p:cNvPr>
            <p:cNvSpPr txBox="1"/>
            <p:nvPr/>
          </p:nvSpPr>
          <p:spPr>
            <a:xfrm>
              <a:off x="1756273" y="2280609"/>
              <a:ext cx="2424165" cy="369332"/>
            </a:xfrm>
            <a:prstGeom prst="rect">
              <a:avLst/>
            </a:prstGeom>
            <a:noFill/>
          </p:spPr>
          <p:txBody>
            <a:bodyPr wrap="square">
              <a:spAutoFit/>
            </a:bodyPr>
            <a:lstStyle/>
            <a:p>
              <a:pPr algn="ctr"/>
              <a:r>
                <a:rPr lang="pt-BR" sz="1600" dirty="0"/>
                <a:t>&lt;nav&gt;</a:t>
              </a:r>
            </a:p>
          </p:txBody>
        </p:sp>
        <p:sp>
          <p:nvSpPr>
            <p:cNvPr id="32" name="TextBox 31">
              <a:extLst>
                <a:ext uri="{FF2B5EF4-FFF2-40B4-BE49-F238E27FC236}">
                  <a16:creationId xmlns:a16="http://schemas.microsoft.com/office/drawing/2014/main" id="{8D702A73-37E5-B64B-9FBB-AD422361AB91}"/>
                </a:ext>
              </a:extLst>
            </p:cNvPr>
            <p:cNvSpPr txBox="1"/>
            <p:nvPr/>
          </p:nvSpPr>
          <p:spPr>
            <a:xfrm>
              <a:off x="419678" y="3938605"/>
              <a:ext cx="1496632" cy="368748"/>
            </a:xfrm>
            <a:prstGeom prst="rect">
              <a:avLst/>
            </a:prstGeom>
            <a:noFill/>
          </p:spPr>
          <p:txBody>
            <a:bodyPr wrap="square">
              <a:spAutoFit/>
            </a:bodyPr>
            <a:lstStyle/>
            <a:p>
              <a:pPr algn="ctr"/>
              <a:r>
                <a:rPr lang="pt-BR" sz="1600" dirty="0">
                  <a:solidFill>
                    <a:schemeClr val="bg1"/>
                  </a:solidFill>
                </a:rPr>
                <a:t>&lt;aside&gt;</a:t>
              </a:r>
            </a:p>
          </p:txBody>
        </p:sp>
        <p:sp>
          <p:nvSpPr>
            <p:cNvPr id="33" name="TextBox 32">
              <a:extLst>
                <a:ext uri="{FF2B5EF4-FFF2-40B4-BE49-F238E27FC236}">
                  <a16:creationId xmlns:a16="http://schemas.microsoft.com/office/drawing/2014/main" id="{C0CA28E0-DE59-610F-46E8-2E76EB56ED3E}"/>
                </a:ext>
              </a:extLst>
            </p:cNvPr>
            <p:cNvSpPr txBox="1"/>
            <p:nvPr/>
          </p:nvSpPr>
          <p:spPr>
            <a:xfrm>
              <a:off x="2484981" y="2732651"/>
              <a:ext cx="2424165" cy="369332"/>
            </a:xfrm>
            <a:prstGeom prst="rect">
              <a:avLst/>
            </a:prstGeom>
            <a:noFill/>
          </p:spPr>
          <p:txBody>
            <a:bodyPr wrap="square">
              <a:spAutoFit/>
            </a:bodyPr>
            <a:lstStyle/>
            <a:p>
              <a:pPr algn="ctr"/>
              <a:r>
                <a:rPr lang="pt-BR" sz="1600" dirty="0">
                  <a:solidFill>
                    <a:schemeClr val="bg1"/>
                  </a:solidFill>
                </a:rPr>
                <a:t>&lt;main&gt;</a:t>
              </a:r>
            </a:p>
          </p:txBody>
        </p:sp>
        <p:sp>
          <p:nvSpPr>
            <p:cNvPr id="34" name="TextBox 33">
              <a:extLst>
                <a:ext uri="{FF2B5EF4-FFF2-40B4-BE49-F238E27FC236}">
                  <a16:creationId xmlns:a16="http://schemas.microsoft.com/office/drawing/2014/main" id="{901DF305-A77A-6585-1582-89000A7C14CD}"/>
                </a:ext>
              </a:extLst>
            </p:cNvPr>
            <p:cNvSpPr txBox="1"/>
            <p:nvPr/>
          </p:nvSpPr>
          <p:spPr>
            <a:xfrm>
              <a:off x="2468170" y="3130627"/>
              <a:ext cx="2424165" cy="369332"/>
            </a:xfrm>
            <a:prstGeom prst="rect">
              <a:avLst/>
            </a:prstGeom>
            <a:noFill/>
          </p:spPr>
          <p:txBody>
            <a:bodyPr wrap="square">
              <a:spAutoFit/>
            </a:bodyPr>
            <a:lstStyle/>
            <a:p>
              <a:pPr algn="ctr"/>
              <a:r>
                <a:rPr lang="pt-BR" sz="1600" dirty="0">
                  <a:solidFill>
                    <a:schemeClr val="bg1"/>
                  </a:solidFill>
                </a:rPr>
                <a:t>&lt;article&gt;</a:t>
              </a:r>
            </a:p>
          </p:txBody>
        </p:sp>
        <p:sp>
          <p:nvSpPr>
            <p:cNvPr id="35" name="TextBox 34">
              <a:extLst>
                <a:ext uri="{FF2B5EF4-FFF2-40B4-BE49-F238E27FC236}">
                  <a16:creationId xmlns:a16="http://schemas.microsoft.com/office/drawing/2014/main" id="{74CABA07-E6E8-2665-CD0E-926EB19F52E5}"/>
                </a:ext>
              </a:extLst>
            </p:cNvPr>
            <p:cNvSpPr txBox="1"/>
            <p:nvPr/>
          </p:nvSpPr>
          <p:spPr>
            <a:xfrm>
              <a:off x="2468169" y="3665212"/>
              <a:ext cx="2424165" cy="369332"/>
            </a:xfrm>
            <a:prstGeom prst="rect">
              <a:avLst/>
            </a:prstGeom>
            <a:noFill/>
          </p:spPr>
          <p:txBody>
            <a:bodyPr wrap="square">
              <a:spAutoFit/>
            </a:bodyPr>
            <a:lstStyle/>
            <a:p>
              <a:pPr algn="ctr"/>
              <a:r>
                <a:rPr lang="pt-BR" sz="1600" dirty="0"/>
                <a:t>&lt;figure&gt;</a:t>
              </a:r>
            </a:p>
          </p:txBody>
        </p:sp>
        <p:sp>
          <p:nvSpPr>
            <p:cNvPr id="37" name="TextBox 36">
              <a:extLst>
                <a:ext uri="{FF2B5EF4-FFF2-40B4-BE49-F238E27FC236}">
                  <a16:creationId xmlns:a16="http://schemas.microsoft.com/office/drawing/2014/main" id="{A509352F-43AC-A29F-D5EC-D5FD0791776F}"/>
                </a:ext>
              </a:extLst>
            </p:cNvPr>
            <p:cNvSpPr txBox="1"/>
            <p:nvPr/>
          </p:nvSpPr>
          <p:spPr>
            <a:xfrm>
              <a:off x="2460038" y="5135538"/>
              <a:ext cx="2424165" cy="369332"/>
            </a:xfrm>
            <a:prstGeom prst="rect">
              <a:avLst/>
            </a:prstGeom>
            <a:noFill/>
          </p:spPr>
          <p:txBody>
            <a:bodyPr wrap="square">
              <a:spAutoFit/>
            </a:bodyPr>
            <a:lstStyle/>
            <a:p>
              <a:pPr algn="ctr"/>
              <a:r>
                <a:rPr lang="pt-BR" sz="1600" dirty="0">
                  <a:solidFill>
                    <a:srgbClr val="FFFFFF"/>
                  </a:solidFill>
                </a:rPr>
                <a:t>&lt;section&gt;</a:t>
              </a:r>
            </a:p>
          </p:txBody>
        </p:sp>
        <p:sp>
          <p:nvSpPr>
            <p:cNvPr id="42" name="Rectangle 41">
              <a:extLst>
                <a:ext uri="{FF2B5EF4-FFF2-40B4-BE49-F238E27FC236}">
                  <a16:creationId xmlns:a16="http://schemas.microsoft.com/office/drawing/2014/main" id="{198C78DA-020B-D116-E49B-7D7EF8B4EE0E}"/>
                </a:ext>
              </a:extLst>
            </p:cNvPr>
            <p:cNvSpPr/>
            <p:nvPr/>
          </p:nvSpPr>
          <p:spPr>
            <a:xfrm>
              <a:off x="523018" y="5795437"/>
              <a:ext cx="4905745" cy="435944"/>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bg1"/>
                  </a:solidFill>
                </a:rPr>
                <a:t>&lt;footer&gt;</a:t>
              </a:r>
            </a:p>
          </p:txBody>
        </p:sp>
        <p:sp>
          <p:nvSpPr>
            <p:cNvPr id="43" name="Rectangle 42">
              <a:extLst>
                <a:ext uri="{FF2B5EF4-FFF2-40B4-BE49-F238E27FC236}">
                  <a16:creationId xmlns:a16="http://schemas.microsoft.com/office/drawing/2014/main" id="{A17DE094-E8CA-F13C-37EB-475F3863EF04}"/>
                </a:ext>
              </a:extLst>
            </p:cNvPr>
            <p:cNvSpPr/>
            <p:nvPr/>
          </p:nvSpPr>
          <p:spPr>
            <a:xfrm>
              <a:off x="2246842" y="4315200"/>
              <a:ext cx="2920667" cy="673096"/>
            </a:xfrm>
            <a:prstGeom prst="rect">
              <a:avLst/>
            </a:prstGeom>
            <a:solidFill>
              <a:srgbClr val="B2BE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44" name="TextBox 43">
              <a:extLst>
                <a:ext uri="{FF2B5EF4-FFF2-40B4-BE49-F238E27FC236}">
                  <a16:creationId xmlns:a16="http://schemas.microsoft.com/office/drawing/2014/main" id="{275F137B-58A6-07D2-EEC9-AF23B577BF16}"/>
                </a:ext>
              </a:extLst>
            </p:cNvPr>
            <p:cNvSpPr txBox="1"/>
            <p:nvPr/>
          </p:nvSpPr>
          <p:spPr>
            <a:xfrm>
              <a:off x="2468169" y="4480453"/>
              <a:ext cx="2424165" cy="369332"/>
            </a:xfrm>
            <a:prstGeom prst="rect">
              <a:avLst/>
            </a:prstGeom>
            <a:noFill/>
          </p:spPr>
          <p:txBody>
            <a:bodyPr wrap="square">
              <a:spAutoFit/>
            </a:bodyPr>
            <a:lstStyle/>
            <a:p>
              <a:pPr algn="ctr"/>
              <a:r>
                <a:rPr lang="pt-BR" sz="1600" dirty="0"/>
                <a:t>&lt;figure&gt;</a:t>
              </a:r>
            </a:p>
          </p:txBody>
        </p:sp>
      </p:grpSp>
      <p:grpSp>
        <p:nvGrpSpPr>
          <p:cNvPr id="51" name="Group 50">
            <a:extLst>
              <a:ext uri="{FF2B5EF4-FFF2-40B4-BE49-F238E27FC236}">
                <a16:creationId xmlns:a16="http://schemas.microsoft.com/office/drawing/2014/main" id="{C0730C17-B455-3C99-1BFF-F927F8DA0890}"/>
              </a:ext>
            </a:extLst>
          </p:cNvPr>
          <p:cNvGrpSpPr/>
          <p:nvPr/>
        </p:nvGrpSpPr>
        <p:grpSpPr>
          <a:xfrm>
            <a:off x="6719650" y="2713823"/>
            <a:ext cx="3375823" cy="1168568"/>
            <a:chOff x="6848476" y="825973"/>
            <a:chExt cx="3375823" cy="1168568"/>
          </a:xfrm>
        </p:grpSpPr>
        <p:grpSp>
          <p:nvGrpSpPr>
            <p:cNvPr id="52" name="Group 51">
              <a:extLst>
                <a:ext uri="{FF2B5EF4-FFF2-40B4-BE49-F238E27FC236}">
                  <a16:creationId xmlns:a16="http://schemas.microsoft.com/office/drawing/2014/main" id="{5CB6DBB8-9F44-7E14-B8CB-6EE73C154BB1}"/>
                </a:ext>
              </a:extLst>
            </p:cNvPr>
            <p:cNvGrpSpPr>
              <a:grpSpLocks noChangeAspect="1"/>
            </p:cNvGrpSpPr>
            <p:nvPr/>
          </p:nvGrpSpPr>
          <p:grpSpPr>
            <a:xfrm flipH="1">
              <a:off x="9204015" y="974257"/>
              <a:ext cx="1020284" cy="1020284"/>
              <a:chOff x="638516" y="2529000"/>
              <a:chExt cx="1800000" cy="1800000"/>
            </a:xfrm>
          </p:grpSpPr>
          <p:sp>
            <p:nvSpPr>
              <p:cNvPr id="55" name="Oval 54">
                <a:extLst>
                  <a:ext uri="{FF2B5EF4-FFF2-40B4-BE49-F238E27FC236}">
                    <a16:creationId xmlns:a16="http://schemas.microsoft.com/office/drawing/2014/main" id="{3B1D481C-182B-F22E-97CF-E88DE5580D08}"/>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6" name="Graphic 55" descr="Chameleon with solid fill">
                <a:extLst>
                  <a:ext uri="{FF2B5EF4-FFF2-40B4-BE49-F238E27FC236}">
                    <a16:creationId xmlns:a16="http://schemas.microsoft.com/office/drawing/2014/main" id="{AEB12046-6171-200E-8595-D0F26EB78F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01" y="2888249"/>
                <a:ext cx="1148176" cy="1148176"/>
              </a:xfrm>
              <a:prstGeom prst="rect">
                <a:avLst/>
              </a:prstGeom>
            </p:spPr>
          </p:pic>
        </p:grpSp>
        <p:sp>
          <p:nvSpPr>
            <p:cNvPr id="53" name="Speech Bubble: Rectangle with Corners Rounded 52">
              <a:extLst>
                <a:ext uri="{FF2B5EF4-FFF2-40B4-BE49-F238E27FC236}">
                  <a16:creationId xmlns:a16="http://schemas.microsoft.com/office/drawing/2014/main" id="{1D60E858-4618-5E90-F561-93DF8FB76B63}"/>
                </a:ext>
              </a:extLst>
            </p:cNvPr>
            <p:cNvSpPr/>
            <p:nvPr/>
          </p:nvSpPr>
          <p:spPr>
            <a:xfrm>
              <a:off x="6884396" y="825973"/>
              <a:ext cx="2164292" cy="826208"/>
            </a:xfrm>
            <a:prstGeom prst="wedgeRoundRectCallout">
              <a:avLst>
                <a:gd name="adj1" fmla="val 55465"/>
                <a:gd name="adj2" fmla="val 30731"/>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4" name="TextBox 53">
              <a:extLst>
                <a:ext uri="{FF2B5EF4-FFF2-40B4-BE49-F238E27FC236}">
                  <a16:creationId xmlns:a16="http://schemas.microsoft.com/office/drawing/2014/main" id="{538E46E3-9560-8CDE-D1A2-9C0E88C9881F}"/>
                </a:ext>
              </a:extLst>
            </p:cNvPr>
            <p:cNvSpPr txBox="1"/>
            <p:nvPr/>
          </p:nvSpPr>
          <p:spPr>
            <a:xfrm>
              <a:off x="6848476" y="865787"/>
              <a:ext cx="2264269" cy="738664"/>
            </a:xfrm>
            <a:prstGeom prst="rect">
              <a:avLst/>
            </a:prstGeom>
            <a:noFill/>
          </p:spPr>
          <p:txBody>
            <a:bodyPr wrap="square">
              <a:spAutoFit/>
            </a:bodyPr>
            <a:lstStyle/>
            <a:p>
              <a:r>
                <a:rPr lang="pt-BR" sz="1400" dirty="0"/>
                <a:t>Checkout some </a:t>
              </a:r>
              <a:r>
                <a:rPr lang="pt-BR" sz="1400" b="1" dirty="0"/>
                <a:t>semantic elements </a:t>
              </a:r>
              <a:r>
                <a:rPr lang="pt-BR" sz="1400" dirty="0"/>
                <a:t>from HTML </a:t>
              </a:r>
              <a:r>
                <a:rPr lang="pt-BR" sz="1400" b="1" dirty="0"/>
                <a:t>for structure.</a:t>
              </a:r>
            </a:p>
          </p:txBody>
        </p:sp>
      </p:grpSp>
    </p:spTree>
    <p:extLst>
      <p:ext uri="{BB962C8B-B14F-4D97-AF65-F5344CB8AC3E}">
        <p14:creationId xmlns:p14="http://schemas.microsoft.com/office/powerpoint/2010/main" val="31357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B7214-13B8-B027-6E4D-652A1592EB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63903C4-0783-053D-D83C-BB8C256C70AD}"/>
              </a:ext>
            </a:extLst>
          </p:cNvPr>
          <p:cNvSpPr txBox="1"/>
          <p:nvPr/>
        </p:nvSpPr>
        <p:spPr>
          <a:xfrm>
            <a:off x="107970" y="143260"/>
            <a:ext cx="223490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SEMANTIC HTML</a:t>
            </a:r>
          </a:p>
        </p:txBody>
      </p:sp>
      <p:sp>
        <p:nvSpPr>
          <p:cNvPr id="7" name="Rectangle: Rounded Corners 6">
            <a:extLst>
              <a:ext uri="{FF2B5EF4-FFF2-40B4-BE49-F238E27FC236}">
                <a16:creationId xmlns:a16="http://schemas.microsoft.com/office/drawing/2014/main" id="{A245718D-E14B-8C51-320A-B8678557CEAC}"/>
              </a:ext>
            </a:extLst>
          </p:cNvPr>
          <p:cNvSpPr/>
          <p:nvPr/>
        </p:nvSpPr>
        <p:spPr>
          <a:xfrm>
            <a:off x="1043366" y="1507523"/>
            <a:ext cx="984739" cy="502417"/>
          </a:xfrm>
          <a:prstGeom prst="round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&lt;h1&gt;</a:t>
            </a:r>
          </a:p>
        </p:txBody>
      </p:sp>
      <p:sp>
        <p:nvSpPr>
          <p:cNvPr id="9" name="Rectangle: Rounded Corners 8">
            <a:extLst>
              <a:ext uri="{FF2B5EF4-FFF2-40B4-BE49-F238E27FC236}">
                <a16:creationId xmlns:a16="http://schemas.microsoft.com/office/drawing/2014/main" id="{F60B19A7-A346-D35F-B450-8EAA3D5C3617}"/>
              </a:ext>
            </a:extLst>
          </p:cNvPr>
          <p:cNvSpPr/>
          <p:nvPr/>
        </p:nvSpPr>
        <p:spPr>
          <a:xfrm>
            <a:off x="1043365" y="2151335"/>
            <a:ext cx="984739" cy="502417"/>
          </a:xfrm>
          <a:prstGeom prst="round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&lt;p&gt;</a:t>
            </a:r>
          </a:p>
        </p:txBody>
      </p:sp>
      <p:sp>
        <p:nvSpPr>
          <p:cNvPr id="16" name="Rectangle: Rounded Corners 15">
            <a:extLst>
              <a:ext uri="{FF2B5EF4-FFF2-40B4-BE49-F238E27FC236}">
                <a16:creationId xmlns:a16="http://schemas.microsoft.com/office/drawing/2014/main" id="{B66D09D7-CE89-A16A-0511-669C6C4EB8F6}"/>
              </a:ext>
            </a:extLst>
          </p:cNvPr>
          <p:cNvSpPr/>
          <p:nvPr/>
        </p:nvSpPr>
        <p:spPr>
          <a:xfrm>
            <a:off x="1043364" y="2795147"/>
            <a:ext cx="984739" cy="502417"/>
          </a:xfrm>
          <a:prstGeom prst="round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&lt;a&gt;</a:t>
            </a:r>
          </a:p>
        </p:txBody>
      </p:sp>
      <p:sp>
        <p:nvSpPr>
          <p:cNvPr id="18" name="Rectangle: Rounded Corners 17">
            <a:extLst>
              <a:ext uri="{FF2B5EF4-FFF2-40B4-BE49-F238E27FC236}">
                <a16:creationId xmlns:a16="http://schemas.microsoft.com/office/drawing/2014/main" id="{2B1A0372-2C82-35C5-D3AA-72D507484CA5}"/>
              </a:ext>
            </a:extLst>
          </p:cNvPr>
          <p:cNvSpPr/>
          <p:nvPr/>
        </p:nvSpPr>
        <p:spPr>
          <a:xfrm>
            <a:off x="1043363" y="3438959"/>
            <a:ext cx="984739" cy="502417"/>
          </a:xfrm>
          <a:prstGeom prst="round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&lt;ol&gt;</a:t>
            </a:r>
          </a:p>
        </p:txBody>
      </p:sp>
      <p:sp>
        <p:nvSpPr>
          <p:cNvPr id="24" name="Rectangle: Rounded Corners 23">
            <a:extLst>
              <a:ext uri="{FF2B5EF4-FFF2-40B4-BE49-F238E27FC236}">
                <a16:creationId xmlns:a16="http://schemas.microsoft.com/office/drawing/2014/main" id="{39AF72B1-79CE-8437-F229-8EB1788F1355}"/>
              </a:ext>
            </a:extLst>
          </p:cNvPr>
          <p:cNvSpPr/>
          <p:nvPr/>
        </p:nvSpPr>
        <p:spPr>
          <a:xfrm>
            <a:off x="1043363" y="4082771"/>
            <a:ext cx="984739" cy="502417"/>
          </a:xfrm>
          <a:prstGeom prst="round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&lt;ul&gt;</a:t>
            </a:r>
          </a:p>
        </p:txBody>
      </p:sp>
      <p:sp>
        <p:nvSpPr>
          <p:cNvPr id="25" name="Rectangle: Rounded Corners 24">
            <a:extLst>
              <a:ext uri="{FF2B5EF4-FFF2-40B4-BE49-F238E27FC236}">
                <a16:creationId xmlns:a16="http://schemas.microsoft.com/office/drawing/2014/main" id="{519AA6EA-8440-56B9-89D2-A979AE1F032E}"/>
              </a:ext>
            </a:extLst>
          </p:cNvPr>
          <p:cNvSpPr/>
          <p:nvPr/>
        </p:nvSpPr>
        <p:spPr>
          <a:xfrm>
            <a:off x="1043363" y="4726583"/>
            <a:ext cx="984739" cy="502417"/>
          </a:xfrm>
          <a:prstGeom prst="round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&lt;q&gt;</a:t>
            </a:r>
          </a:p>
        </p:txBody>
      </p:sp>
      <p:sp>
        <p:nvSpPr>
          <p:cNvPr id="26" name="Rectangle: Rounded Corners 25">
            <a:extLst>
              <a:ext uri="{FF2B5EF4-FFF2-40B4-BE49-F238E27FC236}">
                <a16:creationId xmlns:a16="http://schemas.microsoft.com/office/drawing/2014/main" id="{4D868678-6065-6880-A726-4BA90D39B9D3}"/>
              </a:ext>
            </a:extLst>
          </p:cNvPr>
          <p:cNvSpPr/>
          <p:nvPr/>
        </p:nvSpPr>
        <p:spPr>
          <a:xfrm>
            <a:off x="1043366" y="6014210"/>
            <a:ext cx="984739" cy="502417"/>
          </a:xfrm>
          <a:prstGeom prst="round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&lt;code&gt;</a:t>
            </a:r>
          </a:p>
        </p:txBody>
      </p:sp>
      <p:sp>
        <p:nvSpPr>
          <p:cNvPr id="27" name="Rectangle: Rounded Corners 26">
            <a:extLst>
              <a:ext uri="{FF2B5EF4-FFF2-40B4-BE49-F238E27FC236}">
                <a16:creationId xmlns:a16="http://schemas.microsoft.com/office/drawing/2014/main" id="{11EBDF44-C860-AD0E-6E16-08FD7322EE15}"/>
              </a:ext>
            </a:extLst>
          </p:cNvPr>
          <p:cNvSpPr/>
          <p:nvPr/>
        </p:nvSpPr>
        <p:spPr>
          <a:xfrm>
            <a:off x="1043363" y="5370395"/>
            <a:ext cx="984739" cy="502417"/>
          </a:xfrm>
          <a:prstGeom prst="round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&lt;em&gt;</a:t>
            </a:r>
          </a:p>
        </p:txBody>
      </p:sp>
      <p:sp>
        <p:nvSpPr>
          <p:cNvPr id="36" name="TextBox 35">
            <a:extLst>
              <a:ext uri="{FF2B5EF4-FFF2-40B4-BE49-F238E27FC236}">
                <a16:creationId xmlns:a16="http://schemas.microsoft.com/office/drawing/2014/main" id="{8C3B2B09-DA67-2578-E98F-A108DE35FBC4}"/>
              </a:ext>
            </a:extLst>
          </p:cNvPr>
          <p:cNvSpPr txBox="1"/>
          <p:nvPr/>
        </p:nvSpPr>
        <p:spPr>
          <a:xfrm>
            <a:off x="2278463" y="1578821"/>
            <a:ext cx="1760973" cy="400110"/>
          </a:xfrm>
          <a:prstGeom prst="rect">
            <a:avLst/>
          </a:prstGeom>
          <a:noFill/>
        </p:spPr>
        <p:txBody>
          <a:bodyPr wrap="square">
            <a:spAutoFit/>
          </a:bodyPr>
          <a:lstStyle/>
          <a:p>
            <a:r>
              <a:rPr lang="pt-BR" sz="2000" dirty="0"/>
              <a:t>Heading</a:t>
            </a:r>
          </a:p>
        </p:txBody>
      </p:sp>
      <p:sp>
        <p:nvSpPr>
          <p:cNvPr id="38" name="TextBox 37">
            <a:extLst>
              <a:ext uri="{FF2B5EF4-FFF2-40B4-BE49-F238E27FC236}">
                <a16:creationId xmlns:a16="http://schemas.microsoft.com/office/drawing/2014/main" id="{ED09EB89-EA2A-743A-E1B8-49A6F9882455}"/>
              </a:ext>
            </a:extLst>
          </p:cNvPr>
          <p:cNvSpPr txBox="1"/>
          <p:nvPr/>
        </p:nvSpPr>
        <p:spPr>
          <a:xfrm>
            <a:off x="2259975" y="2239946"/>
            <a:ext cx="1760973" cy="400110"/>
          </a:xfrm>
          <a:prstGeom prst="rect">
            <a:avLst/>
          </a:prstGeom>
          <a:noFill/>
        </p:spPr>
        <p:txBody>
          <a:bodyPr wrap="square">
            <a:spAutoFit/>
          </a:bodyPr>
          <a:lstStyle/>
          <a:p>
            <a:r>
              <a:rPr lang="pt-BR" sz="2000" dirty="0"/>
              <a:t>Paragraph</a:t>
            </a:r>
          </a:p>
        </p:txBody>
      </p:sp>
      <p:sp>
        <p:nvSpPr>
          <p:cNvPr id="39" name="TextBox 38">
            <a:extLst>
              <a:ext uri="{FF2B5EF4-FFF2-40B4-BE49-F238E27FC236}">
                <a16:creationId xmlns:a16="http://schemas.microsoft.com/office/drawing/2014/main" id="{A6B9AE2E-E9B3-F655-F9AF-E2A57B9F4604}"/>
              </a:ext>
            </a:extLst>
          </p:cNvPr>
          <p:cNvSpPr txBox="1"/>
          <p:nvPr/>
        </p:nvSpPr>
        <p:spPr>
          <a:xfrm>
            <a:off x="2259975" y="2921513"/>
            <a:ext cx="1760973" cy="400110"/>
          </a:xfrm>
          <a:prstGeom prst="rect">
            <a:avLst/>
          </a:prstGeom>
          <a:noFill/>
        </p:spPr>
        <p:txBody>
          <a:bodyPr wrap="square">
            <a:spAutoFit/>
          </a:bodyPr>
          <a:lstStyle/>
          <a:p>
            <a:r>
              <a:rPr lang="pt-BR" sz="2000" dirty="0"/>
              <a:t>Anchor</a:t>
            </a:r>
          </a:p>
        </p:txBody>
      </p:sp>
      <p:sp>
        <p:nvSpPr>
          <p:cNvPr id="40" name="TextBox 39">
            <a:extLst>
              <a:ext uri="{FF2B5EF4-FFF2-40B4-BE49-F238E27FC236}">
                <a16:creationId xmlns:a16="http://schemas.microsoft.com/office/drawing/2014/main" id="{3AD54A90-E950-30D1-A50F-210EAA17959E}"/>
              </a:ext>
            </a:extLst>
          </p:cNvPr>
          <p:cNvSpPr txBox="1"/>
          <p:nvPr/>
        </p:nvSpPr>
        <p:spPr>
          <a:xfrm>
            <a:off x="2259976" y="3516497"/>
            <a:ext cx="1760973" cy="400110"/>
          </a:xfrm>
          <a:prstGeom prst="rect">
            <a:avLst/>
          </a:prstGeom>
          <a:noFill/>
        </p:spPr>
        <p:txBody>
          <a:bodyPr wrap="square">
            <a:spAutoFit/>
          </a:bodyPr>
          <a:lstStyle/>
          <a:p>
            <a:r>
              <a:rPr lang="pt-BR" sz="2000" dirty="0"/>
              <a:t>Ordered List</a:t>
            </a:r>
          </a:p>
        </p:txBody>
      </p:sp>
      <p:sp>
        <p:nvSpPr>
          <p:cNvPr id="41" name="TextBox 40">
            <a:extLst>
              <a:ext uri="{FF2B5EF4-FFF2-40B4-BE49-F238E27FC236}">
                <a16:creationId xmlns:a16="http://schemas.microsoft.com/office/drawing/2014/main" id="{35B8F39B-CD24-691A-0882-389D80FA180F}"/>
              </a:ext>
            </a:extLst>
          </p:cNvPr>
          <p:cNvSpPr txBox="1"/>
          <p:nvPr/>
        </p:nvSpPr>
        <p:spPr>
          <a:xfrm>
            <a:off x="2278462" y="4138817"/>
            <a:ext cx="2500969" cy="400110"/>
          </a:xfrm>
          <a:prstGeom prst="rect">
            <a:avLst/>
          </a:prstGeom>
          <a:noFill/>
        </p:spPr>
        <p:txBody>
          <a:bodyPr wrap="square">
            <a:spAutoFit/>
          </a:bodyPr>
          <a:lstStyle/>
          <a:p>
            <a:r>
              <a:rPr lang="pt-BR" sz="2000" dirty="0"/>
              <a:t>Unordered List</a:t>
            </a:r>
          </a:p>
        </p:txBody>
      </p:sp>
      <p:sp>
        <p:nvSpPr>
          <p:cNvPr id="45" name="TextBox 44">
            <a:extLst>
              <a:ext uri="{FF2B5EF4-FFF2-40B4-BE49-F238E27FC236}">
                <a16:creationId xmlns:a16="http://schemas.microsoft.com/office/drawing/2014/main" id="{C4053331-5173-5CC4-3B2C-102A1CF100D7}"/>
              </a:ext>
            </a:extLst>
          </p:cNvPr>
          <p:cNvSpPr txBox="1"/>
          <p:nvPr/>
        </p:nvSpPr>
        <p:spPr>
          <a:xfrm>
            <a:off x="2278463" y="4782577"/>
            <a:ext cx="1760973" cy="400110"/>
          </a:xfrm>
          <a:prstGeom prst="rect">
            <a:avLst/>
          </a:prstGeom>
          <a:noFill/>
        </p:spPr>
        <p:txBody>
          <a:bodyPr wrap="square">
            <a:spAutoFit/>
          </a:bodyPr>
          <a:lstStyle/>
          <a:p>
            <a:r>
              <a:rPr lang="pt-BR" sz="2000" dirty="0"/>
              <a:t>Blockquote</a:t>
            </a:r>
          </a:p>
        </p:txBody>
      </p:sp>
      <p:sp>
        <p:nvSpPr>
          <p:cNvPr id="48" name="TextBox 47">
            <a:extLst>
              <a:ext uri="{FF2B5EF4-FFF2-40B4-BE49-F238E27FC236}">
                <a16:creationId xmlns:a16="http://schemas.microsoft.com/office/drawing/2014/main" id="{0DC9517E-4509-2CF8-455F-9B136F9E434A}"/>
              </a:ext>
            </a:extLst>
          </p:cNvPr>
          <p:cNvSpPr txBox="1"/>
          <p:nvPr/>
        </p:nvSpPr>
        <p:spPr>
          <a:xfrm>
            <a:off x="2278462" y="5437860"/>
            <a:ext cx="1760973" cy="400110"/>
          </a:xfrm>
          <a:prstGeom prst="rect">
            <a:avLst/>
          </a:prstGeom>
          <a:noFill/>
        </p:spPr>
        <p:txBody>
          <a:bodyPr wrap="square">
            <a:spAutoFit/>
          </a:bodyPr>
          <a:lstStyle/>
          <a:p>
            <a:r>
              <a:rPr lang="pt-BR" sz="2000" dirty="0"/>
              <a:t>Emphasis</a:t>
            </a:r>
          </a:p>
        </p:txBody>
      </p:sp>
      <p:sp>
        <p:nvSpPr>
          <p:cNvPr id="49" name="TextBox 48">
            <a:extLst>
              <a:ext uri="{FF2B5EF4-FFF2-40B4-BE49-F238E27FC236}">
                <a16:creationId xmlns:a16="http://schemas.microsoft.com/office/drawing/2014/main" id="{A86130EB-EE33-76C0-DBEF-88046AA915DA}"/>
              </a:ext>
            </a:extLst>
          </p:cNvPr>
          <p:cNvSpPr txBox="1"/>
          <p:nvPr/>
        </p:nvSpPr>
        <p:spPr>
          <a:xfrm>
            <a:off x="2278463" y="6081620"/>
            <a:ext cx="3871127" cy="400110"/>
          </a:xfrm>
          <a:prstGeom prst="rect">
            <a:avLst/>
          </a:prstGeom>
          <a:noFill/>
        </p:spPr>
        <p:txBody>
          <a:bodyPr wrap="square">
            <a:spAutoFit/>
          </a:bodyPr>
          <a:lstStyle/>
          <a:p>
            <a:r>
              <a:rPr lang="pt-BR" sz="2000" dirty="0"/>
              <a:t>Block of computer code</a:t>
            </a:r>
          </a:p>
        </p:txBody>
      </p:sp>
      <p:grpSp>
        <p:nvGrpSpPr>
          <p:cNvPr id="50" name="Group 49">
            <a:extLst>
              <a:ext uri="{FF2B5EF4-FFF2-40B4-BE49-F238E27FC236}">
                <a16:creationId xmlns:a16="http://schemas.microsoft.com/office/drawing/2014/main" id="{BE80A681-5F08-FA78-1853-2C0A894F7930}"/>
              </a:ext>
            </a:extLst>
          </p:cNvPr>
          <p:cNvGrpSpPr/>
          <p:nvPr/>
        </p:nvGrpSpPr>
        <p:grpSpPr>
          <a:xfrm>
            <a:off x="6719650" y="2713823"/>
            <a:ext cx="3375823" cy="1168568"/>
            <a:chOff x="6848476" y="825973"/>
            <a:chExt cx="3375823" cy="1168568"/>
          </a:xfrm>
        </p:grpSpPr>
        <p:grpSp>
          <p:nvGrpSpPr>
            <p:cNvPr id="51" name="Group 50">
              <a:extLst>
                <a:ext uri="{FF2B5EF4-FFF2-40B4-BE49-F238E27FC236}">
                  <a16:creationId xmlns:a16="http://schemas.microsoft.com/office/drawing/2014/main" id="{02B6233E-6C6B-4DE8-AEE9-A95101501928}"/>
                </a:ext>
              </a:extLst>
            </p:cNvPr>
            <p:cNvGrpSpPr>
              <a:grpSpLocks noChangeAspect="1"/>
            </p:cNvGrpSpPr>
            <p:nvPr/>
          </p:nvGrpSpPr>
          <p:grpSpPr>
            <a:xfrm flipH="1">
              <a:off x="9204015" y="974257"/>
              <a:ext cx="1020284" cy="1020284"/>
              <a:chOff x="638516" y="2529000"/>
              <a:chExt cx="1800000" cy="1800000"/>
            </a:xfrm>
          </p:grpSpPr>
          <p:sp>
            <p:nvSpPr>
              <p:cNvPr id="54" name="Oval 53">
                <a:extLst>
                  <a:ext uri="{FF2B5EF4-FFF2-40B4-BE49-F238E27FC236}">
                    <a16:creationId xmlns:a16="http://schemas.microsoft.com/office/drawing/2014/main" id="{D9A35A6E-41E8-2D6A-2AE6-6A6AE617A122}"/>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5" name="Graphic 54" descr="Chameleon with solid fill">
                <a:extLst>
                  <a:ext uri="{FF2B5EF4-FFF2-40B4-BE49-F238E27FC236}">
                    <a16:creationId xmlns:a16="http://schemas.microsoft.com/office/drawing/2014/main" id="{4B3EFF6A-EC16-B3FE-96C1-ED59499F44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01" y="2888249"/>
                <a:ext cx="1148176" cy="1148176"/>
              </a:xfrm>
              <a:prstGeom prst="rect">
                <a:avLst/>
              </a:prstGeom>
            </p:spPr>
          </p:pic>
        </p:grpSp>
        <p:sp>
          <p:nvSpPr>
            <p:cNvPr id="52" name="Speech Bubble: Rectangle with Corners Rounded 51">
              <a:extLst>
                <a:ext uri="{FF2B5EF4-FFF2-40B4-BE49-F238E27FC236}">
                  <a16:creationId xmlns:a16="http://schemas.microsoft.com/office/drawing/2014/main" id="{6A2C8DA6-56A7-10AB-D01F-A9D5AFAE0B99}"/>
                </a:ext>
              </a:extLst>
            </p:cNvPr>
            <p:cNvSpPr/>
            <p:nvPr/>
          </p:nvSpPr>
          <p:spPr>
            <a:xfrm>
              <a:off x="6884396" y="825973"/>
              <a:ext cx="2164292" cy="826208"/>
            </a:xfrm>
            <a:prstGeom prst="wedgeRoundRectCallout">
              <a:avLst>
                <a:gd name="adj1" fmla="val 55465"/>
                <a:gd name="adj2" fmla="val 30731"/>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TextBox 52">
              <a:extLst>
                <a:ext uri="{FF2B5EF4-FFF2-40B4-BE49-F238E27FC236}">
                  <a16:creationId xmlns:a16="http://schemas.microsoft.com/office/drawing/2014/main" id="{CD776D54-A766-E73C-F17B-D88A9CEC01D3}"/>
                </a:ext>
              </a:extLst>
            </p:cNvPr>
            <p:cNvSpPr txBox="1"/>
            <p:nvPr/>
          </p:nvSpPr>
          <p:spPr>
            <a:xfrm>
              <a:off x="6848476" y="865787"/>
              <a:ext cx="2264269" cy="738664"/>
            </a:xfrm>
            <a:prstGeom prst="rect">
              <a:avLst/>
            </a:prstGeom>
            <a:noFill/>
          </p:spPr>
          <p:txBody>
            <a:bodyPr wrap="square">
              <a:spAutoFit/>
            </a:bodyPr>
            <a:lstStyle/>
            <a:p>
              <a:r>
                <a:rPr lang="pt-BR" sz="1400" dirty="0"/>
                <a:t>Checkout some </a:t>
              </a:r>
              <a:r>
                <a:rPr lang="pt-BR" sz="1400" b="1" dirty="0"/>
                <a:t>semantic elements </a:t>
              </a:r>
              <a:r>
                <a:rPr lang="pt-BR" sz="1400" dirty="0"/>
                <a:t>from HTML </a:t>
              </a:r>
              <a:r>
                <a:rPr lang="pt-BR" sz="1400" b="1" dirty="0"/>
                <a:t>for text.</a:t>
              </a:r>
            </a:p>
          </p:txBody>
        </p:sp>
      </p:grpSp>
    </p:spTree>
    <p:extLst>
      <p:ext uri="{BB962C8B-B14F-4D97-AF65-F5344CB8AC3E}">
        <p14:creationId xmlns:p14="http://schemas.microsoft.com/office/powerpoint/2010/main" val="1584147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06B96-C29A-71F4-8762-1E0BE348BB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768D6A2-004E-A859-6945-5CD37D8BBA7B}"/>
              </a:ext>
            </a:extLst>
          </p:cNvPr>
          <p:cNvSpPr txBox="1"/>
          <p:nvPr/>
        </p:nvSpPr>
        <p:spPr>
          <a:xfrm>
            <a:off x="107970" y="143260"/>
            <a:ext cx="223490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SEMANTIC HTML</a:t>
            </a:r>
          </a:p>
        </p:txBody>
      </p:sp>
      <p:grpSp>
        <p:nvGrpSpPr>
          <p:cNvPr id="50" name="Group 49">
            <a:extLst>
              <a:ext uri="{FF2B5EF4-FFF2-40B4-BE49-F238E27FC236}">
                <a16:creationId xmlns:a16="http://schemas.microsoft.com/office/drawing/2014/main" id="{2A6CC866-FB12-5D97-5B93-9CE6DE11DFC4}"/>
              </a:ext>
            </a:extLst>
          </p:cNvPr>
          <p:cNvGrpSpPr/>
          <p:nvPr/>
        </p:nvGrpSpPr>
        <p:grpSpPr>
          <a:xfrm>
            <a:off x="6709602" y="3035847"/>
            <a:ext cx="3375823" cy="1168568"/>
            <a:chOff x="6848476" y="825973"/>
            <a:chExt cx="3375823" cy="1168568"/>
          </a:xfrm>
        </p:grpSpPr>
        <p:grpSp>
          <p:nvGrpSpPr>
            <p:cNvPr id="51" name="Group 50">
              <a:extLst>
                <a:ext uri="{FF2B5EF4-FFF2-40B4-BE49-F238E27FC236}">
                  <a16:creationId xmlns:a16="http://schemas.microsoft.com/office/drawing/2014/main" id="{E13458AD-52DB-9EDD-50C3-D3925205A47D}"/>
                </a:ext>
              </a:extLst>
            </p:cNvPr>
            <p:cNvGrpSpPr>
              <a:grpSpLocks noChangeAspect="1"/>
            </p:cNvGrpSpPr>
            <p:nvPr/>
          </p:nvGrpSpPr>
          <p:grpSpPr>
            <a:xfrm flipH="1">
              <a:off x="9204015" y="974257"/>
              <a:ext cx="1020284" cy="1020284"/>
              <a:chOff x="638516" y="2529000"/>
              <a:chExt cx="1800000" cy="1800000"/>
            </a:xfrm>
          </p:grpSpPr>
          <p:sp>
            <p:nvSpPr>
              <p:cNvPr id="54" name="Oval 53">
                <a:extLst>
                  <a:ext uri="{FF2B5EF4-FFF2-40B4-BE49-F238E27FC236}">
                    <a16:creationId xmlns:a16="http://schemas.microsoft.com/office/drawing/2014/main" id="{39DB7F0A-FE83-A113-00D5-A6A4C617CFBC}"/>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5" name="Graphic 54" descr="Chameleon with solid fill">
                <a:extLst>
                  <a:ext uri="{FF2B5EF4-FFF2-40B4-BE49-F238E27FC236}">
                    <a16:creationId xmlns:a16="http://schemas.microsoft.com/office/drawing/2014/main" id="{2DA42370-B5CA-CE2E-7464-87C3C421F4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01" y="2888249"/>
                <a:ext cx="1148176" cy="1148176"/>
              </a:xfrm>
              <a:prstGeom prst="rect">
                <a:avLst/>
              </a:prstGeom>
            </p:spPr>
          </p:pic>
        </p:grpSp>
        <p:sp>
          <p:nvSpPr>
            <p:cNvPr id="52" name="Speech Bubble: Rectangle with Corners Rounded 51">
              <a:extLst>
                <a:ext uri="{FF2B5EF4-FFF2-40B4-BE49-F238E27FC236}">
                  <a16:creationId xmlns:a16="http://schemas.microsoft.com/office/drawing/2014/main" id="{D1F76C59-577E-5E12-526F-FAEF4EEEEA18}"/>
                </a:ext>
              </a:extLst>
            </p:cNvPr>
            <p:cNvSpPr/>
            <p:nvPr/>
          </p:nvSpPr>
          <p:spPr>
            <a:xfrm>
              <a:off x="6884396" y="825973"/>
              <a:ext cx="2164292" cy="826208"/>
            </a:xfrm>
            <a:prstGeom prst="wedgeRoundRectCallout">
              <a:avLst>
                <a:gd name="adj1" fmla="val 55465"/>
                <a:gd name="adj2" fmla="val 30731"/>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TextBox 52">
              <a:extLst>
                <a:ext uri="{FF2B5EF4-FFF2-40B4-BE49-F238E27FC236}">
                  <a16:creationId xmlns:a16="http://schemas.microsoft.com/office/drawing/2014/main" id="{B666BD80-528C-A5D7-8792-C62C20156B7B}"/>
                </a:ext>
              </a:extLst>
            </p:cNvPr>
            <p:cNvSpPr txBox="1"/>
            <p:nvPr/>
          </p:nvSpPr>
          <p:spPr>
            <a:xfrm>
              <a:off x="6848476" y="865787"/>
              <a:ext cx="2264269" cy="738664"/>
            </a:xfrm>
            <a:prstGeom prst="rect">
              <a:avLst/>
            </a:prstGeom>
            <a:noFill/>
          </p:spPr>
          <p:txBody>
            <a:bodyPr wrap="square">
              <a:spAutoFit/>
            </a:bodyPr>
            <a:lstStyle/>
            <a:p>
              <a:r>
                <a:rPr lang="pt-BR" sz="1400" dirty="0"/>
                <a:t>Several divs where proper semantic should be added!</a:t>
              </a:r>
              <a:endParaRPr lang="pt-BR" sz="1400" b="1" dirty="0"/>
            </a:p>
          </p:txBody>
        </p:sp>
      </p:grpSp>
      <p:pic>
        <p:nvPicPr>
          <p:cNvPr id="5" name="Picture 4">
            <a:extLst>
              <a:ext uri="{FF2B5EF4-FFF2-40B4-BE49-F238E27FC236}">
                <a16:creationId xmlns:a16="http://schemas.microsoft.com/office/drawing/2014/main" id="{B6221B41-43A1-8C78-7BB2-40C018C1EA9C}"/>
              </a:ext>
            </a:extLst>
          </p:cNvPr>
          <p:cNvPicPr>
            <a:picLocks noChangeAspect="1"/>
          </p:cNvPicPr>
          <p:nvPr/>
        </p:nvPicPr>
        <p:blipFill>
          <a:blip r:embed="rId4"/>
          <a:stretch>
            <a:fillRect/>
          </a:stretch>
        </p:blipFill>
        <p:spPr>
          <a:xfrm>
            <a:off x="730123" y="1300442"/>
            <a:ext cx="5288258" cy="4782520"/>
          </a:xfrm>
          <a:prstGeom prst="rect">
            <a:avLst/>
          </a:prstGeom>
        </p:spPr>
      </p:pic>
      <p:grpSp>
        <p:nvGrpSpPr>
          <p:cNvPr id="8" name="Group 7">
            <a:extLst>
              <a:ext uri="{FF2B5EF4-FFF2-40B4-BE49-F238E27FC236}">
                <a16:creationId xmlns:a16="http://schemas.microsoft.com/office/drawing/2014/main" id="{07DF4044-8B20-A562-FA10-C3DCFCFEFC3A}"/>
              </a:ext>
            </a:extLst>
          </p:cNvPr>
          <p:cNvGrpSpPr/>
          <p:nvPr/>
        </p:nvGrpSpPr>
        <p:grpSpPr>
          <a:xfrm>
            <a:off x="822560" y="2382540"/>
            <a:ext cx="4854759" cy="3013425"/>
            <a:chOff x="1154156" y="3075877"/>
            <a:chExt cx="4854759" cy="3013425"/>
          </a:xfrm>
        </p:grpSpPr>
        <p:sp>
          <p:nvSpPr>
            <p:cNvPr id="9" name="Rectangle 8">
              <a:extLst>
                <a:ext uri="{FF2B5EF4-FFF2-40B4-BE49-F238E27FC236}">
                  <a16:creationId xmlns:a16="http://schemas.microsoft.com/office/drawing/2014/main" id="{B82DF91A-E098-AFD7-4042-1C195C6E4481}"/>
                </a:ext>
              </a:extLst>
            </p:cNvPr>
            <p:cNvSpPr/>
            <p:nvPr/>
          </p:nvSpPr>
          <p:spPr>
            <a:xfrm>
              <a:off x="1525711" y="3321816"/>
              <a:ext cx="4483204" cy="2767486"/>
            </a:xfrm>
            <a:prstGeom prst="rect">
              <a:avLst/>
            </a:prstGeom>
            <a:noFill/>
            <a:ln w="38100">
              <a:solidFill>
                <a:srgbClr val="E66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10" name="Group 9">
              <a:extLst>
                <a:ext uri="{FF2B5EF4-FFF2-40B4-BE49-F238E27FC236}">
                  <a16:creationId xmlns:a16="http://schemas.microsoft.com/office/drawing/2014/main" id="{A95972D1-6FA3-09E0-5705-3A3F0A22039A}"/>
                </a:ext>
              </a:extLst>
            </p:cNvPr>
            <p:cNvGrpSpPr/>
            <p:nvPr/>
          </p:nvGrpSpPr>
          <p:grpSpPr>
            <a:xfrm>
              <a:off x="1154156" y="3075877"/>
              <a:ext cx="371554" cy="384640"/>
              <a:chOff x="980606" y="2167009"/>
              <a:chExt cx="371554" cy="384640"/>
            </a:xfrm>
          </p:grpSpPr>
          <p:sp>
            <p:nvSpPr>
              <p:cNvPr id="11" name="Oval 10">
                <a:extLst>
                  <a:ext uri="{FF2B5EF4-FFF2-40B4-BE49-F238E27FC236}">
                    <a16:creationId xmlns:a16="http://schemas.microsoft.com/office/drawing/2014/main" id="{18377B99-28B1-5224-DF13-2C5A7F63C3B7}"/>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TextBox 11">
                <a:extLst>
                  <a:ext uri="{FF2B5EF4-FFF2-40B4-BE49-F238E27FC236}">
                    <a16:creationId xmlns:a16="http://schemas.microsoft.com/office/drawing/2014/main" id="{212E3A52-5416-AFB5-B20F-5B06E7E479A0}"/>
                  </a:ext>
                </a:extLst>
              </p:cNvPr>
              <p:cNvSpPr txBox="1"/>
              <p:nvPr/>
            </p:nvSpPr>
            <p:spPr>
              <a:xfrm>
                <a:off x="1010302" y="2182317"/>
                <a:ext cx="341858" cy="369332"/>
              </a:xfrm>
              <a:prstGeom prst="rect">
                <a:avLst/>
              </a:prstGeom>
              <a:noFill/>
            </p:spPr>
            <p:txBody>
              <a:bodyPr wrap="square">
                <a:spAutoFit/>
              </a:bodyPr>
              <a:lstStyle/>
              <a:p>
                <a:r>
                  <a:rPr lang="pt-BR" sz="1800" b="1" dirty="0">
                    <a:solidFill>
                      <a:schemeClr val="bg1"/>
                    </a:solidFill>
                  </a:rPr>
                  <a:t>1</a:t>
                </a:r>
                <a:endParaRPr lang="pt-BR" b="1" dirty="0">
                  <a:solidFill>
                    <a:schemeClr val="bg1"/>
                  </a:solidFill>
                </a:endParaRPr>
              </a:p>
            </p:txBody>
          </p:sp>
        </p:grpSp>
      </p:grpSp>
    </p:spTree>
    <p:extLst>
      <p:ext uri="{BB962C8B-B14F-4D97-AF65-F5344CB8AC3E}">
        <p14:creationId xmlns:p14="http://schemas.microsoft.com/office/powerpoint/2010/main" val="38244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D9101-5324-2FEB-703D-DA22BAC39D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31C9EB-D876-C2B4-3CCF-62754485E818}"/>
              </a:ext>
            </a:extLst>
          </p:cNvPr>
          <p:cNvSpPr txBox="1"/>
          <p:nvPr/>
        </p:nvSpPr>
        <p:spPr>
          <a:xfrm>
            <a:off x="107970" y="143260"/>
            <a:ext cx="223490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SEMANTIC HTML</a:t>
            </a:r>
          </a:p>
        </p:txBody>
      </p:sp>
      <p:grpSp>
        <p:nvGrpSpPr>
          <p:cNvPr id="50" name="Group 49">
            <a:extLst>
              <a:ext uri="{FF2B5EF4-FFF2-40B4-BE49-F238E27FC236}">
                <a16:creationId xmlns:a16="http://schemas.microsoft.com/office/drawing/2014/main" id="{6C3D1C59-93DC-044E-5636-4AB7F3C110BE}"/>
              </a:ext>
            </a:extLst>
          </p:cNvPr>
          <p:cNvGrpSpPr/>
          <p:nvPr/>
        </p:nvGrpSpPr>
        <p:grpSpPr>
          <a:xfrm>
            <a:off x="6950762" y="2402802"/>
            <a:ext cx="3375823" cy="1168568"/>
            <a:chOff x="6848476" y="825973"/>
            <a:chExt cx="3375823" cy="1168568"/>
          </a:xfrm>
        </p:grpSpPr>
        <p:grpSp>
          <p:nvGrpSpPr>
            <p:cNvPr id="51" name="Group 50">
              <a:extLst>
                <a:ext uri="{FF2B5EF4-FFF2-40B4-BE49-F238E27FC236}">
                  <a16:creationId xmlns:a16="http://schemas.microsoft.com/office/drawing/2014/main" id="{0532B072-FC49-DCB7-9ACF-F0495E42BFAD}"/>
                </a:ext>
              </a:extLst>
            </p:cNvPr>
            <p:cNvGrpSpPr>
              <a:grpSpLocks noChangeAspect="1"/>
            </p:cNvGrpSpPr>
            <p:nvPr/>
          </p:nvGrpSpPr>
          <p:grpSpPr>
            <a:xfrm flipH="1">
              <a:off x="9204015" y="974257"/>
              <a:ext cx="1020284" cy="1020284"/>
              <a:chOff x="638516" y="2529000"/>
              <a:chExt cx="1800000" cy="1800000"/>
            </a:xfrm>
          </p:grpSpPr>
          <p:sp>
            <p:nvSpPr>
              <p:cNvPr id="54" name="Oval 53">
                <a:extLst>
                  <a:ext uri="{FF2B5EF4-FFF2-40B4-BE49-F238E27FC236}">
                    <a16:creationId xmlns:a16="http://schemas.microsoft.com/office/drawing/2014/main" id="{C01C3502-BBCF-AFC2-29C1-67067271BEF3}"/>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5" name="Graphic 54" descr="Chameleon with solid fill">
                <a:extLst>
                  <a:ext uri="{FF2B5EF4-FFF2-40B4-BE49-F238E27FC236}">
                    <a16:creationId xmlns:a16="http://schemas.microsoft.com/office/drawing/2014/main" id="{16531DAC-FFC4-62A3-62F5-95E16223E7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01" y="2888249"/>
                <a:ext cx="1148176" cy="1148176"/>
              </a:xfrm>
              <a:prstGeom prst="rect">
                <a:avLst/>
              </a:prstGeom>
            </p:spPr>
          </p:pic>
        </p:grpSp>
        <p:sp>
          <p:nvSpPr>
            <p:cNvPr id="52" name="Speech Bubble: Rectangle with Corners Rounded 51">
              <a:extLst>
                <a:ext uri="{FF2B5EF4-FFF2-40B4-BE49-F238E27FC236}">
                  <a16:creationId xmlns:a16="http://schemas.microsoft.com/office/drawing/2014/main" id="{95E7263F-11A7-801C-A79F-BD97D141D84D}"/>
                </a:ext>
              </a:extLst>
            </p:cNvPr>
            <p:cNvSpPr/>
            <p:nvPr/>
          </p:nvSpPr>
          <p:spPr>
            <a:xfrm>
              <a:off x="6884396" y="825973"/>
              <a:ext cx="2164292" cy="826208"/>
            </a:xfrm>
            <a:prstGeom prst="wedgeRoundRectCallout">
              <a:avLst>
                <a:gd name="adj1" fmla="val 55465"/>
                <a:gd name="adj2" fmla="val 30731"/>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TextBox 52">
              <a:extLst>
                <a:ext uri="{FF2B5EF4-FFF2-40B4-BE49-F238E27FC236}">
                  <a16:creationId xmlns:a16="http://schemas.microsoft.com/office/drawing/2014/main" id="{9B60A881-7840-BAD6-231A-E639935BEE7E}"/>
                </a:ext>
              </a:extLst>
            </p:cNvPr>
            <p:cNvSpPr txBox="1"/>
            <p:nvPr/>
          </p:nvSpPr>
          <p:spPr>
            <a:xfrm>
              <a:off x="6848476" y="865787"/>
              <a:ext cx="2264269" cy="738664"/>
            </a:xfrm>
            <a:prstGeom prst="rect">
              <a:avLst/>
            </a:prstGeom>
            <a:noFill/>
          </p:spPr>
          <p:txBody>
            <a:bodyPr wrap="square">
              <a:spAutoFit/>
            </a:bodyPr>
            <a:lstStyle/>
            <a:p>
              <a:r>
                <a:rPr lang="pt-BR" sz="1400" dirty="0"/>
                <a:t>That’s how the wrong semantic text and structure is.</a:t>
              </a:r>
              <a:endParaRPr lang="pt-BR" sz="1400" b="1" dirty="0"/>
            </a:p>
          </p:txBody>
        </p:sp>
      </p:grpSp>
      <p:pic>
        <p:nvPicPr>
          <p:cNvPr id="4" name="Picture 3">
            <a:extLst>
              <a:ext uri="{FF2B5EF4-FFF2-40B4-BE49-F238E27FC236}">
                <a16:creationId xmlns:a16="http://schemas.microsoft.com/office/drawing/2014/main" id="{5F6297D1-6C72-643C-EC91-E559A817D2C6}"/>
              </a:ext>
            </a:extLst>
          </p:cNvPr>
          <p:cNvPicPr>
            <a:picLocks noChangeAspect="1"/>
          </p:cNvPicPr>
          <p:nvPr/>
        </p:nvPicPr>
        <p:blipFill>
          <a:blip r:embed="rId4"/>
          <a:stretch>
            <a:fillRect/>
          </a:stretch>
        </p:blipFill>
        <p:spPr>
          <a:xfrm>
            <a:off x="704785" y="1400925"/>
            <a:ext cx="6020640" cy="4858428"/>
          </a:xfrm>
          <a:prstGeom prst="rect">
            <a:avLst/>
          </a:prstGeom>
        </p:spPr>
      </p:pic>
    </p:spTree>
    <p:extLst>
      <p:ext uri="{BB962C8B-B14F-4D97-AF65-F5344CB8AC3E}">
        <p14:creationId xmlns:p14="http://schemas.microsoft.com/office/powerpoint/2010/main" val="360781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89423-80DA-55C8-19CD-0355206931E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064E4E4-3401-8DAE-1B90-E529AD86A075}"/>
              </a:ext>
            </a:extLst>
          </p:cNvPr>
          <p:cNvSpPr txBox="1"/>
          <p:nvPr/>
        </p:nvSpPr>
        <p:spPr>
          <a:xfrm>
            <a:off x="107970" y="143260"/>
            <a:ext cx="223490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SEMANTIC HTML</a:t>
            </a:r>
          </a:p>
        </p:txBody>
      </p:sp>
      <p:grpSp>
        <p:nvGrpSpPr>
          <p:cNvPr id="50" name="Group 49">
            <a:extLst>
              <a:ext uri="{FF2B5EF4-FFF2-40B4-BE49-F238E27FC236}">
                <a16:creationId xmlns:a16="http://schemas.microsoft.com/office/drawing/2014/main" id="{101F81EF-ED32-3F56-1B72-B244F6E4D67C}"/>
              </a:ext>
            </a:extLst>
          </p:cNvPr>
          <p:cNvGrpSpPr/>
          <p:nvPr/>
        </p:nvGrpSpPr>
        <p:grpSpPr>
          <a:xfrm>
            <a:off x="6910568" y="2844716"/>
            <a:ext cx="3375823" cy="1168568"/>
            <a:chOff x="6848476" y="825973"/>
            <a:chExt cx="3375823" cy="1168568"/>
          </a:xfrm>
        </p:grpSpPr>
        <p:grpSp>
          <p:nvGrpSpPr>
            <p:cNvPr id="51" name="Group 50">
              <a:extLst>
                <a:ext uri="{FF2B5EF4-FFF2-40B4-BE49-F238E27FC236}">
                  <a16:creationId xmlns:a16="http://schemas.microsoft.com/office/drawing/2014/main" id="{76061764-5C7E-D6FD-E0C6-8C216EDCF8DD}"/>
                </a:ext>
              </a:extLst>
            </p:cNvPr>
            <p:cNvGrpSpPr>
              <a:grpSpLocks noChangeAspect="1"/>
            </p:cNvGrpSpPr>
            <p:nvPr/>
          </p:nvGrpSpPr>
          <p:grpSpPr>
            <a:xfrm flipH="1">
              <a:off x="9204015" y="974257"/>
              <a:ext cx="1020284" cy="1020284"/>
              <a:chOff x="638516" y="2529000"/>
              <a:chExt cx="1800000" cy="1800000"/>
            </a:xfrm>
          </p:grpSpPr>
          <p:sp>
            <p:nvSpPr>
              <p:cNvPr id="54" name="Oval 53">
                <a:extLst>
                  <a:ext uri="{FF2B5EF4-FFF2-40B4-BE49-F238E27FC236}">
                    <a16:creationId xmlns:a16="http://schemas.microsoft.com/office/drawing/2014/main" id="{B1B914BA-A7BB-1E85-A1B0-9ECF40DDBCF2}"/>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5" name="Graphic 54" descr="Chameleon with solid fill">
                <a:extLst>
                  <a:ext uri="{FF2B5EF4-FFF2-40B4-BE49-F238E27FC236}">
                    <a16:creationId xmlns:a16="http://schemas.microsoft.com/office/drawing/2014/main" id="{195E011F-9E39-289B-C991-DB164DB13F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01" y="2888249"/>
                <a:ext cx="1148176" cy="1148176"/>
              </a:xfrm>
              <a:prstGeom prst="rect">
                <a:avLst/>
              </a:prstGeom>
            </p:spPr>
          </p:pic>
        </p:grpSp>
        <p:sp>
          <p:nvSpPr>
            <p:cNvPr id="52" name="Speech Bubble: Rectangle with Corners Rounded 51">
              <a:extLst>
                <a:ext uri="{FF2B5EF4-FFF2-40B4-BE49-F238E27FC236}">
                  <a16:creationId xmlns:a16="http://schemas.microsoft.com/office/drawing/2014/main" id="{5A1BD9ED-1827-8565-A077-DA1D090601EA}"/>
                </a:ext>
              </a:extLst>
            </p:cNvPr>
            <p:cNvSpPr/>
            <p:nvPr/>
          </p:nvSpPr>
          <p:spPr>
            <a:xfrm>
              <a:off x="6884396" y="825973"/>
              <a:ext cx="2164292" cy="826208"/>
            </a:xfrm>
            <a:prstGeom prst="wedgeRoundRectCallout">
              <a:avLst>
                <a:gd name="adj1" fmla="val 55465"/>
                <a:gd name="adj2" fmla="val 30731"/>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3" name="TextBox 52">
              <a:extLst>
                <a:ext uri="{FF2B5EF4-FFF2-40B4-BE49-F238E27FC236}">
                  <a16:creationId xmlns:a16="http://schemas.microsoft.com/office/drawing/2014/main" id="{027C91A7-AD9D-6721-276B-DA93BCBF9016}"/>
                </a:ext>
              </a:extLst>
            </p:cNvPr>
            <p:cNvSpPr txBox="1"/>
            <p:nvPr/>
          </p:nvSpPr>
          <p:spPr>
            <a:xfrm>
              <a:off x="6848476" y="865787"/>
              <a:ext cx="2264269" cy="523220"/>
            </a:xfrm>
            <a:prstGeom prst="rect">
              <a:avLst/>
            </a:prstGeom>
            <a:noFill/>
          </p:spPr>
          <p:txBody>
            <a:bodyPr wrap="square">
              <a:spAutoFit/>
            </a:bodyPr>
            <a:lstStyle/>
            <a:p>
              <a:r>
                <a:rPr lang="pt-BR" sz="1400" dirty="0"/>
                <a:t>Semantic properly stablished.</a:t>
              </a:r>
              <a:endParaRPr lang="pt-BR" sz="1400" b="1" dirty="0"/>
            </a:p>
          </p:txBody>
        </p:sp>
      </p:grpSp>
      <p:pic>
        <p:nvPicPr>
          <p:cNvPr id="10" name="Picture 9">
            <a:extLst>
              <a:ext uri="{FF2B5EF4-FFF2-40B4-BE49-F238E27FC236}">
                <a16:creationId xmlns:a16="http://schemas.microsoft.com/office/drawing/2014/main" id="{0A05B219-EB73-8463-A6A0-4AF571E7FC22}"/>
              </a:ext>
            </a:extLst>
          </p:cNvPr>
          <p:cNvPicPr>
            <a:picLocks noChangeAspect="1"/>
          </p:cNvPicPr>
          <p:nvPr/>
        </p:nvPicPr>
        <p:blipFill>
          <a:blip r:embed="rId4"/>
          <a:stretch>
            <a:fillRect/>
          </a:stretch>
        </p:blipFill>
        <p:spPr>
          <a:xfrm>
            <a:off x="719164" y="1493181"/>
            <a:ext cx="4656706" cy="4711676"/>
          </a:xfrm>
          <a:prstGeom prst="rect">
            <a:avLst/>
          </a:prstGeom>
        </p:spPr>
      </p:pic>
    </p:spTree>
    <p:extLst>
      <p:ext uri="{BB962C8B-B14F-4D97-AF65-F5344CB8AC3E}">
        <p14:creationId xmlns:p14="http://schemas.microsoft.com/office/powerpoint/2010/main" val="1640271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899BA-E115-DA2C-38D4-E908211BB9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EDA603-ED8E-09B7-6ECE-9FF2C5B1A82F}"/>
              </a:ext>
            </a:extLst>
          </p:cNvPr>
          <p:cNvSpPr txBox="1"/>
          <p:nvPr/>
        </p:nvSpPr>
        <p:spPr>
          <a:xfrm>
            <a:off x="107970" y="143260"/>
            <a:ext cx="223490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SEMANTIC HTML</a:t>
            </a:r>
          </a:p>
        </p:txBody>
      </p:sp>
      <p:pic>
        <p:nvPicPr>
          <p:cNvPr id="4" name="Picture 3">
            <a:extLst>
              <a:ext uri="{FF2B5EF4-FFF2-40B4-BE49-F238E27FC236}">
                <a16:creationId xmlns:a16="http://schemas.microsoft.com/office/drawing/2014/main" id="{E9FBD63E-03AE-3BE1-E612-19F7458EE323}"/>
              </a:ext>
            </a:extLst>
          </p:cNvPr>
          <p:cNvPicPr>
            <a:picLocks noChangeAspect="1"/>
          </p:cNvPicPr>
          <p:nvPr/>
        </p:nvPicPr>
        <p:blipFill>
          <a:blip r:embed="rId2"/>
          <a:stretch>
            <a:fillRect/>
          </a:stretch>
        </p:blipFill>
        <p:spPr>
          <a:xfrm>
            <a:off x="548405" y="1990069"/>
            <a:ext cx="5468113" cy="4143953"/>
          </a:xfrm>
          <a:prstGeom prst="rect">
            <a:avLst/>
          </a:prstGeom>
        </p:spPr>
      </p:pic>
      <p:grpSp>
        <p:nvGrpSpPr>
          <p:cNvPr id="5" name="Group 4">
            <a:extLst>
              <a:ext uri="{FF2B5EF4-FFF2-40B4-BE49-F238E27FC236}">
                <a16:creationId xmlns:a16="http://schemas.microsoft.com/office/drawing/2014/main" id="{5B228436-0786-3733-6BC4-2C2099E62F24}"/>
              </a:ext>
            </a:extLst>
          </p:cNvPr>
          <p:cNvGrpSpPr/>
          <p:nvPr/>
        </p:nvGrpSpPr>
        <p:grpSpPr>
          <a:xfrm>
            <a:off x="6950762" y="2402802"/>
            <a:ext cx="3375823" cy="1168568"/>
            <a:chOff x="6848476" y="825973"/>
            <a:chExt cx="3375823" cy="1168568"/>
          </a:xfrm>
        </p:grpSpPr>
        <p:grpSp>
          <p:nvGrpSpPr>
            <p:cNvPr id="6" name="Group 5">
              <a:extLst>
                <a:ext uri="{FF2B5EF4-FFF2-40B4-BE49-F238E27FC236}">
                  <a16:creationId xmlns:a16="http://schemas.microsoft.com/office/drawing/2014/main" id="{F6B31942-8AE6-CD74-473B-DD339B07F6C3}"/>
                </a:ext>
              </a:extLst>
            </p:cNvPr>
            <p:cNvGrpSpPr>
              <a:grpSpLocks noChangeAspect="1"/>
            </p:cNvGrpSpPr>
            <p:nvPr/>
          </p:nvGrpSpPr>
          <p:grpSpPr>
            <a:xfrm flipH="1">
              <a:off x="9204015" y="974257"/>
              <a:ext cx="1020284" cy="1020284"/>
              <a:chOff x="638516" y="2529000"/>
              <a:chExt cx="1800000" cy="1800000"/>
            </a:xfrm>
          </p:grpSpPr>
          <p:sp>
            <p:nvSpPr>
              <p:cNvPr id="9" name="Oval 8">
                <a:extLst>
                  <a:ext uri="{FF2B5EF4-FFF2-40B4-BE49-F238E27FC236}">
                    <a16:creationId xmlns:a16="http://schemas.microsoft.com/office/drawing/2014/main" id="{715D1984-7C3E-796B-4BD1-48E2BFE1F137}"/>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Graphic 10" descr="Chameleon with solid fill">
                <a:extLst>
                  <a:ext uri="{FF2B5EF4-FFF2-40B4-BE49-F238E27FC236}">
                    <a16:creationId xmlns:a16="http://schemas.microsoft.com/office/drawing/2014/main" id="{381926C0-6365-CB9B-0184-49B3557B05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301" y="2888249"/>
                <a:ext cx="1148176" cy="1148176"/>
              </a:xfrm>
              <a:prstGeom prst="rect">
                <a:avLst/>
              </a:prstGeom>
            </p:spPr>
          </p:pic>
        </p:grpSp>
        <p:sp>
          <p:nvSpPr>
            <p:cNvPr id="7" name="Speech Bubble: Rectangle with Corners Rounded 6">
              <a:extLst>
                <a:ext uri="{FF2B5EF4-FFF2-40B4-BE49-F238E27FC236}">
                  <a16:creationId xmlns:a16="http://schemas.microsoft.com/office/drawing/2014/main" id="{14A8927B-7666-37DF-E580-BCE993EE36C8}"/>
                </a:ext>
              </a:extLst>
            </p:cNvPr>
            <p:cNvSpPr/>
            <p:nvPr/>
          </p:nvSpPr>
          <p:spPr>
            <a:xfrm>
              <a:off x="6884396" y="825973"/>
              <a:ext cx="2164292" cy="903106"/>
            </a:xfrm>
            <a:prstGeom prst="wedgeRoundRectCallout">
              <a:avLst>
                <a:gd name="adj1" fmla="val 55465"/>
                <a:gd name="adj2" fmla="val 30731"/>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TextBox 7">
              <a:extLst>
                <a:ext uri="{FF2B5EF4-FFF2-40B4-BE49-F238E27FC236}">
                  <a16:creationId xmlns:a16="http://schemas.microsoft.com/office/drawing/2014/main" id="{96F21E08-8641-4938-4FB0-776CABDCD5CE}"/>
                </a:ext>
              </a:extLst>
            </p:cNvPr>
            <p:cNvSpPr txBox="1"/>
            <p:nvPr/>
          </p:nvSpPr>
          <p:spPr>
            <a:xfrm>
              <a:off x="6848476" y="865787"/>
              <a:ext cx="2264269" cy="738664"/>
            </a:xfrm>
            <a:prstGeom prst="rect">
              <a:avLst/>
            </a:prstGeom>
            <a:noFill/>
          </p:spPr>
          <p:txBody>
            <a:bodyPr wrap="square">
              <a:spAutoFit/>
            </a:bodyPr>
            <a:lstStyle/>
            <a:p>
              <a:r>
                <a:rPr lang="pt-BR" sz="1400" dirty="0"/>
                <a:t>That’s how the proper semantic text and structure is.</a:t>
              </a:r>
              <a:endParaRPr lang="pt-BR" sz="1400" b="1" dirty="0"/>
            </a:p>
          </p:txBody>
        </p:sp>
      </p:grpSp>
    </p:spTree>
    <p:extLst>
      <p:ext uri="{BB962C8B-B14F-4D97-AF65-F5344CB8AC3E}">
        <p14:creationId xmlns:p14="http://schemas.microsoft.com/office/powerpoint/2010/main" val="729248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2E4AE-1220-4C4A-F0F1-33801A5F2ADE}"/>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3D2C6DF4-B5BC-94BB-F23A-BDE041A21770}"/>
              </a:ext>
            </a:extLst>
          </p:cNvPr>
          <p:cNvGrpSpPr/>
          <p:nvPr/>
        </p:nvGrpSpPr>
        <p:grpSpPr>
          <a:xfrm>
            <a:off x="3945107" y="2065339"/>
            <a:ext cx="4623540" cy="2520000"/>
            <a:chOff x="2329910" y="1458928"/>
            <a:chExt cx="3408483" cy="2520000"/>
          </a:xfrm>
        </p:grpSpPr>
        <p:sp>
          <p:nvSpPr>
            <p:cNvPr id="16" name="Speech Bubble: Rectangle with Corners Rounded 15">
              <a:extLst>
                <a:ext uri="{FF2B5EF4-FFF2-40B4-BE49-F238E27FC236}">
                  <a16:creationId xmlns:a16="http://schemas.microsoft.com/office/drawing/2014/main" id="{2DB505C3-EC29-C0C1-21ED-CE7DB83A133D}"/>
                </a:ext>
              </a:extLst>
            </p:cNvPr>
            <p:cNvSpPr/>
            <p:nvPr/>
          </p:nvSpPr>
          <p:spPr>
            <a:xfrm>
              <a:off x="2329910" y="1458928"/>
              <a:ext cx="3408483" cy="2520000"/>
            </a:xfrm>
            <a:prstGeom prst="wedgeRoundRectCallout">
              <a:avLst>
                <a:gd name="adj1" fmla="val -58600"/>
                <a:gd name="adj2" fmla="val -1566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TextBox 17">
              <a:extLst>
                <a:ext uri="{FF2B5EF4-FFF2-40B4-BE49-F238E27FC236}">
                  <a16:creationId xmlns:a16="http://schemas.microsoft.com/office/drawing/2014/main" id="{C484827F-ED4E-AA8A-7374-DA24D284D354}"/>
                </a:ext>
              </a:extLst>
            </p:cNvPr>
            <p:cNvSpPr txBox="1"/>
            <p:nvPr/>
          </p:nvSpPr>
          <p:spPr>
            <a:xfrm>
              <a:off x="2506048" y="1564766"/>
              <a:ext cx="3171174" cy="2308324"/>
            </a:xfrm>
            <a:prstGeom prst="rect">
              <a:avLst/>
            </a:prstGeom>
            <a:noFill/>
          </p:spPr>
          <p:txBody>
            <a:bodyPr wrap="square" rtlCol="0">
              <a:spAutoFit/>
            </a:bodyPr>
            <a:lstStyle/>
            <a:p>
              <a:r>
                <a:rPr lang="pt-BR" dirty="0"/>
                <a:t>According to Duffin (2011) well-formed HTML is basically a semantically correct HTML.</a:t>
              </a:r>
            </a:p>
            <a:p>
              <a:endParaRPr lang="pt-BR" dirty="0"/>
            </a:p>
            <a:p>
              <a:r>
                <a:rPr lang="pt-BR" dirty="0"/>
                <a:t>It has three main rules:</a:t>
              </a:r>
            </a:p>
            <a:p>
              <a:pPr marL="285750" indent="-285750">
                <a:buFont typeface="Arial" panose="020B0604020202020204" pitchFamily="34" charset="0"/>
                <a:buChar char="•"/>
              </a:pPr>
              <a:r>
                <a:rPr lang="pt-BR" dirty="0"/>
                <a:t>Closing tags</a:t>
              </a:r>
            </a:p>
            <a:p>
              <a:pPr marL="285750" indent="-285750">
                <a:buFont typeface="Arial" panose="020B0604020202020204" pitchFamily="34" charset="0"/>
                <a:buChar char="•"/>
              </a:pPr>
              <a:r>
                <a:rPr lang="pt-BR" dirty="0"/>
                <a:t>Proper nesting</a:t>
              </a:r>
            </a:p>
            <a:p>
              <a:pPr marL="285750" indent="-285750">
                <a:buFont typeface="Arial" panose="020B0604020202020204" pitchFamily="34" charset="0"/>
                <a:buChar char="•"/>
              </a:pPr>
              <a:r>
                <a:rPr lang="pt-BR" dirty="0"/>
                <a:t>Well written attributes</a:t>
              </a:r>
            </a:p>
          </p:txBody>
        </p:sp>
      </p:grpSp>
      <p:grpSp>
        <p:nvGrpSpPr>
          <p:cNvPr id="24" name="Group 23">
            <a:extLst>
              <a:ext uri="{FF2B5EF4-FFF2-40B4-BE49-F238E27FC236}">
                <a16:creationId xmlns:a16="http://schemas.microsoft.com/office/drawing/2014/main" id="{089F6FFE-4FA7-52CE-A836-AEFE9E2B398D}"/>
              </a:ext>
            </a:extLst>
          </p:cNvPr>
          <p:cNvGrpSpPr/>
          <p:nvPr/>
        </p:nvGrpSpPr>
        <p:grpSpPr>
          <a:xfrm flipH="1">
            <a:off x="569977" y="2065339"/>
            <a:ext cx="2520000" cy="2520000"/>
            <a:chOff x="638516" y="2529000"/>
            <a:chExt cx="1800000" cy="1800000"/>
          </a:xfrm>
        </p:grpSpPr>
        <p:sp>
          <p:nvSpPr>
            <p:cNvPr id="25" name="Oval 24">
              <a:extLst>
                <a:ext uri="{FF2B5EF4-FFF2-40B4-BE49-F238E27FC236}">
                  <a16:creationId xmlns:a16="http://schemas.microsoft.com/office/drawing/2014/main" id="{4CE739E7-5CB1-4915-4D9C-D32DCA716826}"/>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6" name="Graphic 25" descr="Chameleon with solid fill">
              <a:extLst>
                <a:ext uri="{FF2B5EF4-FFF2-40B4-BE49-F238E27FC236}">
                  <a16:creationId xmlns:a16="http://schemas.microsoft.com/office/drawing/2014/main" id="{188460C5-E7A5-9688-243A-A3AA7D086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01" y="2888249"/>
              <a:ext cx="1148176" cy="1148176"/>
            </a:xfrm>
            <a:prstGeom prst="rect">
              <a:avLst/>
            </a:prstGeom>
          </p:spPr>
        </p:pic>
      </p:grpSp>
      <p:sp>
        <p:nvSpPr>
          <p:cNvPr id="30" name="TextBox 29">
            <a:extLst>
              <a:ext uri="{FF2B5EF4-FFF2-40B4-BE49-F238E27FC236}">
                <a16:creationId xmlns:a16="http://schemas.microsoft.com/office/drawing/2014/main" id="{49717484-C000-ABE1-09BF-CFBEA88058C7}"/>
              </a:ext>
            </a:extLst>
          </p:cNvPr>
          <p:cNvSpPr txBox="1"/>
          <p:nvPr/>
        </p:nvSpPr>
        <p:spPr>
          <a:xfrm>
            <a:off x="107970" y="143260"/>
            <a:ext cx="1951175"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 </a:t>
            </a:r>
          </a:p>
          <a:p>
            <a:r>
              <a:rPr lang="pt-BR" sz="2000" b="1" dirty="0">
                <a:latin typeface="Roboto" panose="02000000000000000000" pitchFamily="2" charset="0"/>
                <a:ea typeface="Roboto" panose="02000000000000000000" pitchFamily="2" charset="0"/>
                <a:cs typeface="Raavi" panose="020B0502040204020203" pitchFamily="34" charset="0"/>
              </a:rPr>
              <a:t>WELL-FORMED</a:t>
            </a:r>
          </a:p>
        </p:txBody>
      </p:sp>
    </p:spTree>
    <p:extLst>
      <p:ext uri="{BB962C8B-B14F-4D97-AF65-F5344CB8AC3E}">
        <p14:creationId xmlns:p14="http://schemas.microsoft.com/office/powerpoint/2010/main" val="3813987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90FA-F341-F7C0-7EEF-127524715BB4}"/>
            </a:ext>
          </a:extLst>
        </p:cNvPr>
        <p:cNvGrpSpPr/>
        <p:nvPr/>
      </p:nvGrpSpPr>
      <p:grpSpPr>
        <a:xfrm>
          <a:off x="0" y="0"/>
          <a:ext cx="0" cy="0"/>
          <a:chOff x="0" y="0"/>
          <a:chExt cx="0" cy="0"/>
        </a:xfrm>
      </p:grpSpPr>
      <p:pic>
        <p:nvPicPr>
          <p:cNvPr id="17" name="Picture 16">
            <a:extLst>
              <a:ext uri="{FF2B5EF4-FFF2-40B4-BE49-F238E27FC236}">
                <a16:creationId xmlns:a16="http://schemas.microsoft.com/office/drawing/2014/main" id="{E0E63315-F8CA-CE38-AF7B-E84C8DBB4633}"/>
              </a:ext>
            </a:extLst>
          </p:cNvPr>
          <p:cNvPicPr>
            <a:picLocks noChangeAspect="1"/>
          </p:cNvPicPr>
          <p:nvPr/>
        </p:nvPicPr>
        <p:blipFill>
          <a:blip r:embed="rId3"/>
          <a:stretch>
            <a:fillRect/>
          </a:stretch>
        </p:blipFill>
        <p:spPr>
          <a:xfrm>
            <a:off x="447481" y="1321274"/>
            <a:ext cx="9521369" cy="4979186"/>
          </a:xfrm>
          <a:prstGeom prst="rect">
            <a:avLst/>
          </a:prstGeom>
        </p:spPr>
      </p:pic>
      <p:grpSp>
        <p:nvGrpSpPr>
          <p:cNvPr id="32" name="Group 31">
            <a:extLst>
              <a:ext uri="{FF2B5EF4-FFF2-40B4-BE49-F238E27FC236}">
                <a16:creationId xmlns:a16="http://schemas.microsoft.com/office/drawing/2014/main" id="{7FC37B87-459D-9068-E1F0-DEB038DAB6EB}"/>
              </a:ext>
            </a:extLst>
          </p:cNvPr>
          <p:cNvGrpSpPr/>
          <p:nvPr/>
        </p:nvGrpSpPr>
        <p:grpSpPr>
          <a:xfrm>
            <a:off x="1154156" y="3075877"/>
            <a:ext cx="3438392" cy="523341"/>
            <a:chOff x="1154156" y="3075877"/>
            <a:chExt cx="3438392" cy="523341"/>
          </a:xfrm>
        </p:grpSpPr>
        <p:sp>
          <p:nvSpPr>
            <p:cNvPr id="13" name="Rectangle 12">
              <a:extLst>
                <a:ext uri="{FF2B5EF4-FFF2-40B4-BE49-F238E27FC236}">
                  <a16:creationId xmlns:a16="http://schemas.microsoft.com/office/drawing/2014/main" id="{7DEC39FC-277E-BE48-70DF-3462AC801EC5}"/>
                </a:ext>
              </a:extLst>
            </p:cNvPr>
            <p:cNvSpPr/>
            <p:nvPr/>
          </p:nvSpPr>
          <p:spPr>
            <a:xfrm>
              <a:off x="1525711" y="3321816"/>
              <a:ext cx="3066837" cy="277402"/>
            </a:xfrm>
            <a:prstGeom prst="rect">
              <a:avLst/>
            </a:prstGeom>
            <a:noFill/>
            <a:ln w="38100">
              <a:solidFill>
                <a:srgbClr val="E66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20" name="Group 19">
              <a:extLst>
                <a:ext uri="{FF2B5EF4-FFF2-40B4-BE49-F238E27FC236}">
                  <a16:creationId xmlns:a16="http://schemas.microsoft.com/office/drawing/2014/main" id="{6F613B8D-2277-BF44-B2BC-8ED36D2D3418}"/>
                </a:ext>
              </a:extLst>
            </p:cNvPr>
            <p:cNvGrpSpPr/>
            <p:nvPr/>
          </p:nvGrpSpPr>
          <p:grpSpPr>
            <a:xfrm>
              <a:off x="1154156" y="3075877"/>
              <a:ext cx="371554" cy="384640"/>
              <a:chOff x="980606" y="2167009"/>
              <a:chExt cx="371554" cy="384640"/>
            </a:xfrm>
          </p:grpSpPr>
          <p:sp>
            <p:nvSpPr>
              <p:cNvPr id="21" name="Oval 20">
                <a:extLst>
                  <a:ext uri="{FF2B5EF4-FFF2-40B4-BE49-F238E27FC236}">
                    <a16:creationId xmlns:a16="http://schemas.microsoft.com/office/drawing/2014/main" id="{20E95774-8AE1-1E48-AC9F-D5C18C8F2DAD}"/>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TextBox 22">
                <a:extLst>
                  <a:ext uri="{FF2B5EF4-FFF2-40B4-BE49-F238E27FC236}">
                    <a16:creationId xmlns:a16="http://schemas.microsoft.com/office/drawing/2014/main" id="{2F0786B4-CDD2-C041-ED0D-BFFA503B7EEF}"/>
                  </a:ext>
                </a:extLst>
              </p:cNvPr>
              <p:cNvSpPr txBox="1"/>
              <p:nvPr/>
            </p:nvSpPr>
            <p:spPr>
              <a:xfrm>
                <a:off x="1010302" y="2182317"/>
                <a:ext cx="341858" cy="369332"/>
              </a:xfrm>
              <a:prstGeom prst="rect">
                <a:avLst/>
              </a:prstGeom>
              <a:noFill/>
            </p:spPr>
            <p:txBody>
              <a:bodyPr wrap="square">
                <a:spAutoFit/>
              </a:bodyPr>
              <a:lstStyle/>
              <a:p>
                <a:r>
                  <a:rPr lang="pt-BR" sz="1800" b="1" dirty="0">
                    <a:solidFill>
                      <a:schemeClr val="bg1"/>
                    </a:solidFill>
                  </a:rPr>
                  <a:t>1</a:t>
                </a:r>
                <a:endParaRPr lang="pt-BR" b="1" dirty="0">
                  <a:solidFill>
                    <a:schemeClr val="bg1"/>
                  </a:solidFill>
                </a:endParaRPr>
              </a:p>
            </p:txBody>
          </p:sp>
        </p:grpSp>
      </p:grpSp>
      <p:grpSp>
        <p:nvGrpSpPr>
          <p:cNvPr id="33" name="Group 32">
            <a:extLst>
              <a:ext uri="{FF2B5EF4-FFF2-40B4-BE49-F238E27FC236}">
                <a16:creationId xmlns:a16="http://schemas.microsoft.com/office/drawing/2014/main" id="{255C6B3B-4755-B449-E118-D821853E17FF}"/>
              </a:ext>
            </a:extLst>
          </p:cNvPr>
          <p:cNvGrpSpPr/>
          <p:nvPr/>
        </p:nvGrpSpPr>
        <p:grpSpPr>
          <a:xfrm>
            <a:off x="1183852" y="4805840"/>
            <a:ext cx="6049155" cy="565239"/>
            <a:chOff x="1183852" y="4805840"/>
            <a:chExt cx="6049155" cy="565239"/>
          </a:xfrm>
        </p:grpSpPr>
        <p:sp>
          <p:nvSpPr>
            <p:cNvPr id="15" name="Rectangle 14">
              <a:extLst>
                <a:ext uri="{FF2B5EF4-FFF2-40B4-BE49-F238E27FC236}">
                  <a16:creationId xmlns:a16="http://schemas.microsoft.com/office/drawing/2014/main" id="{41B592B0-36C5-493B-AF8E-A90DF934938A}"/>
                </a:ext>
              </a:extLst>
            </p:cNvPr>
            <p:cNvSpPr/>
            <p:nvPr/>
          </p:nvSpPr>
          <p:spPr>
            <a:xfrm>
              <a:off x="1525711" y="5093677"/>
              <a:ext cx="5707296" cy="277402"/>
            </a:xfrm>
            <a:prstGeom prst="rect">
              <a:avLst/>
            </a:prstGeom>
            <a:noFill/>
            <a:ln w="38100">
              <a:solidFill>
                <a:srgbClr val="E66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5" name="Group 24">
              <a:extLst>
                <a:ext uri="{FF2B5EF4-FFF2-40B4-BE49-F238E27FC236}">
                  <a16:creationId xmlns:a16="http://schemas.microsoft.com/office/drawing/2014/main" id="{A6014786-18A7-0D61-BEF3-0087BBF6D6E2}"/>
                </a:ext>
              </a:extLst>
            </p:cNvPr>
            <p:cNvGrpSpPr/>
            <p:nvPr/>
          </p:nvGrpSpPr>
          <p:grpSpPr>
            <a:xfrm>
              <a:off x="1183852" y="4805840"/>
              <a:ext cx="371554" cy="384640"/>
              <a:chOff x="980606" y="2167009"/>
              <a:chExt cx="371554" cy="384640"/>
            </a:xfrm>
          </p:grpSpPr>
          <p:sp>
            <p:nvSpPr>
              <p:cNvPr id="26" name="Oval 25">
                <a:extLst>
                  <a:ext uri="{FF2B5EF4-FFF2-40B4-BE49-F238E27FC236}">
                    <a16:creationId xmlns:a16="http://schemas.microsoft.com/office/drawing/2014/main" id="{12EEDB04-4EE4-A867-0B5E-1BFB1A2CE169}"/>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TextBox 26">
                <a:extLst>
                  <a:ext uri="{FF2B5EF4-FFF2-40B4-BE49-F238E27FC236}">
                    <a16:creationId xmlns:a16="http://schemas.microsoft.com/office/drawing/2014/main" id="{30497237-A36D-A30B-2012-E16DE44A2540}"/>
                  </a:ext>
                </a:extLst>
              </p:cNvPr>
              <p:cNvSpPr txBox="1"/>
              <p:nvPr/>
            </p:nvSpPr>
            <p:spPr>
              <a:xfrm>
                <a:off x="1010302" y="2182317"/>
                <a:ext cx="341858" cy="369332"/>
              </a:xfrm>
              <a:prstGeom prst="rect">
                <a:avLst/>
              </a:prstGeom>
              <a:noFill/>
            </p:spPr>
            <p:txBody>
              <a:bodyPr wrap="square">
                <a:spAutoFit/>
              </a:bodyPr>
              <a:lstStyle/>
              <a:p>
                <a:r>
                  <a:rPr lang="pt-BR" b="1" dirty="0">
                    <a:solidFill>
                      <a:schemeClr val="bg1"/>
                    </a:solidFill>
                  </a:rPr>
                  <a:t>2</a:t>
                </a:r>
              </a:p>
            </p:txBody>
          </p:sp>
        </p:grpSp>
      </p:grpSp>
      <p:grpSp>
        <p:nvGrpSpPr>
          <p:cNvPr id="34" name="Group 33">
            <a:extLst>
              <a:ext uri="{FF2B5EF4-FFF2-40B4-BE49-F238E27FC236}">
                <a16:creationId xmlns:a16="http://schemas.microsoft.com/office/drawing/2014/main" id="{769278EE-F603-708F-38B5-82FD4B77FC6E}"/>
              </a:ext>
            </a:extLst>
          </p:cNvPr>
          <p:cNvGrpSpPr/>
          <p:nvPr/>
        </p:nvGrpSpPr>
        <p:grpSpPr>
          <a:xfrm>
            <a:off x="1525710" y="5599760"/>
            <a:ext cx="7793566" cy="489051"/>
            <a:chOff x="1525710" y="5599760"/>
            <a:chExt cx="7793566" cy="489051"/>
          </a:xfrm>
        </p:grpSpPr>
        <p:sp>
          <p:nvSpPr>
            <p:cNvPr id="18" name="Rectangle 17">
              <a:extLst>
                <a:ext uri="{FF2B5EF4-FFF2-40B4-BE49-F238E27FC236}">
                  <a16:creationId xmlns:a16="http://schemas.microsoft.com/office/drawing/2014/main" id="{2131B12F-6A56-6857-4BA3-046BCB335D25}"/>
                </a:ext>
              </a:extLst>
            </p:cNvPr>
            <p:cNvSpPr/>
            <p:nvPr/>
          </p:nvSpPr>
          <p:spPr>
            <a:xfrm>
              <a:off x="1525710" y="5599760"/>
              <a:ext cx="7515547" cy="277402"/>
            </a:xfrm>
            <a:prstGeom prst="rect">
              <a:avLst/>
            </a:prstGeom>
            <a:noFill/>
            <a:ln w="38100">
              <a:solidFill>
                <a:srgbClr val="E66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8" name="Group 27">
              <a:extLst>
                <a:ext uri="{FF2B5EF4-FFF2-40B4-BE49-F238E27FC236}">
                  <a16:creationId xmlns:a16="http://schemas.microsoft.com/office/drawing/2014/main" id="{1FD14400-5D5F-2D90-AE21-5C82E20CA8C6}"/>
                </a:ext>
              </a:extLst>
            </p:cNvPr>
            <p:cNvGrpSpPr/>
            <p:nvPr/>
          </p:nvGrpSpPr>
          <p:grpSpPr>
            <a:xfrm>
              <a:off x="8947722" y="5704171"/>
              <a:ext cx="371554" cy="384640"/>
              <a:chOff x="980606" y="2167009"/>
              <a:chExt cx="371554" cy="384640"/>
            </a:xfrm>
          </p:grpSpPr>
          <p:sp>
            <p:nvSpPr>
              <p:cNvPr id="29" name="Oval 28">
                <a:extLst>
                  <a:ext uri="{FF2B5EF4-FFF2-40B4-BE49-F238E27FC236}">
                    <a16:creationId xmlns:a16="http://schemas.microsoft.com/office/drawing/2014/main" id="{D38FF0D7-FD07-7724-1715-86A55B5432D2}"/>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0" name="TextBox 29">
                <a:extLst>
                  <a:ext uri="{FF2B5EF4-FFF2-40B4-BE49-F238E27FC236}">
                    <a16:creationId xmlns:a16="http://schemas.microsoft.com/office/drawing/2014/main" id="{35E65EEC-40FA-353B-B425-26EAF0E52D9B}"/>
                  </a:ext>
                </a:extLst>
              </p:cNvPr>
              <p:cNvSpPr txBox="1"/>
              <p:nvPr/>
            </p:nvSpPr>
            <p:spPr>
              <a:xfrm>
                <a:off x="1010302" y="2182317"/>
                <a:ext cx="341858" cy="369332"/>
              </a:xfrm>
              <a:prstGeom prst="rect">
                <a:avLst/>
              </a:prstGeom>
              <a:noFill/>
            </p:spPr>
            <p:txBody>
              <a:bodyPr wrap="square">
                <a:spAutoFit/>
              </a:bodyPr>
              <a:lstStyle/>
              <a:p>
                <a:r>
                  <a:rPr lang="pt-BR" b="1" dirty="0">
                    <a:solidFill>
                      <a:schemeClr val="bg1"/>
                    </a:solidFill>
                  </a:rPr>
                  <a:t>3</a:t>
                </a:r>
              </a:p>
            </p:txBody>
          </p:sp>
        </p:grpSp>
      </p:grpSp>
      <p:sp>
        <p:nvSpPr>
          <p:cNvPr id="36" name="TextBox 35">
            <a:extLst>
              <a:ext uri="{FF2B5EF4-FFF2-40B4-BE49-F238E27FC236}">
                <a16:creationId xmlns:a16="http://schemas.microsoft.com/office/drawing/2014/main" id="{126904B8-4968-AA20-C9F0-38D063CF3622}"/>
              </a:ext>
            </a:extLst>
          </p:cNvPr>
          <p:cNvSpPr txBox="1"/>
          <p:nvPr/>
        </p:nvSpPr>
        <p:spPr>
          <a:xfrm>
            <a:off x="107970" y="143260"/>
            <a:ext cx="1951175"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 </a:t>
            </a:r>
          </a:p>
          <a:p>
            <a:r>
              <a:rPr lang="pt-BR" sz="2000" b="1" dirty="0">
                <a:latin typeface="Roboto" panose="02000000000000000000" pitchFamily="2" charset="0"/>
                <a:ea typeface="Roboto" panose="02000000000000000000" pitchFamily="2" charset="0"/>
                <a:cs typeface="Raavi" panose="020B0502040204020203" pitchFamily="34" charset="0"/>
              </a:rPr>
              <a:t>WELL-FORMED</a:t>
            </a:r>
          </a:p>
        </p:txBody>
      </p:sp>
    </p:spTree>
    <p:extLst>
      <p:ext uri="{BB962C8B-B14F-4D97-AF65-F5344CB8AC3E}">
        <p14:creationId xmlns:p14="http://schemas.microsoft.com/office/powerpoint/2010/main" val="397245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23DBD-8F6C-16F2-2F0A-7BADEDE7AC0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BC9D9CF-79CB-DC06-DD18-EBA8900AD3AF}"/>
              </a:ext>
            </a:extLst>
          </p:cNvPr>
          <p:cNvPicPr>
            <a:picLocks noChangeAspect="1"/>
          </p:cNvPicPr>
          <p:nvPr/>
        </p:nvPicPr>
        <p:blipFill>
          <a:blip r:embed="rId2"/>
          <a:stretch>
            <a:fillRect/>
          </a:stretch>
        </p:blipFill>
        <p:spPr>
          <a:xfrm>
            <a:off x="421241" y="1370714"/>
            <a:ext cx="7203675" cy="3287445"/>
          </a:xfrm>
          <a:prstGeom prst="rect">
            <a:avLst/>
          </a:prstGeom>
        </p:spPr>
      </p:pic>
      <p:grpSp>
        <p:nvGrpSpPr>
          <p:cNvPr id="20" name="Group 19">
            <a:extLst>
              <a:ext uri="{FF2B5EF4-FFF2-40B4-BE49-F238E27FC236}">
                <a16:creationId xmlns:a16="http://schemas.microsoft.com/office/drawing/2014/main" id="{63DC43E4-38AD-4DA9-ECCD-8AF038F1361C}"/>
              </a:ext>
            </a:extLst>
          </p:cNvPr>
          <p:cNvGrpSpPr/>
          <p:nvPr/>
        </p:nvGrpSpPr>
        <p:grpSpPr>
          <a:xfrm>
            <a:off x="5053158" y="4618353"/>
            <a:ext cx="2049886" cy="389306"/>
            <a:chOff x="5125077" y="4977943"/>
            <a:chExt cx="2049886" cy="389306"/>
          </a:xfrm>
        </p:grpSpPr>
        <p:grpSp>
          <p:nvGrpSpPr>
            <p:cNvPr id="8" name="Group 7">
              <a:extLst>
                <a:ext uri="{FF2B5EF4-FFF2-40B4-BE49-F238E27FC236}">
                  <a16:creationId xmlns:a16="http://schemas.microsoft.com/office/drawing/2014/main" id="{F5F7BFC6-3C7F-5417-EDC2-CAFF05F7352B}"/>
                </a:ext>
              </a:extLst>
            </p:cNvPr>
            <p:cNvGrpSpPr/>
            <p:nvPr/>
          </p:nvGrpSpPr>
          <p:grpSpPr>
            <a:xfrm>
              <a:off x="5125077" y="4982609"/>
              <a:ext cx="371554" cy="384640"/>
              <a:chOff x="980606" y="2167009"/>
              <a:chExt cx="371554" cy="384640"/>
            </a:xfrm>
          </p:grpSpPr>
          <p:sp>
            <p:nvSpPr>
              <p:cNvPr id="9" name="Oval 8">
                <a:extLst>
                  <a:ext uri="{FF2B5EF4-FFF2-40B4-BE49-F238E27FC236}">
                    <a16:creationId xmlns:a16="http://schemas.microsoft.com/office/drawing/2014/main" id="{BA43C9E8-AF82-1FD4-A9DF-F5435AD5F10B}"/>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TextBox 9">
                <a:extLst>
                  <a:ext uri="{FF2B5EF4-FFF2-40B4-BE49-F238E27FC236}">
                    <a16:creationId xmlns:a16="http://schemas.microsoft.com/office/drawing/2014/main" id="{45589C65-87CF-A8B1-52BF-8B5C0EDF07B3}"/>
                  </a:ext>
                </a:extLst>
              </p:cNvPr>
              <p:cNvSpPr txBox="1"/>
              <p:nvPr/>
            </p:nvSpPr>
            <p:spPr>
              <a:xfrm>
                <a:off x="1010302" y="2182317"/>
                <a:ext cx="341858" cy="369332"/>
              </a:xfrm>
              <a:prstGeom prst="rect">
                <a:avLst/>
              </a:prstGeom>
              <a:noFill/>
            </p:spPr>
            <p:txBody>
              <a:bodyPr wrap="square">
                <a:spAutoFit/>
              </a:bodyPr>
              <a:lstStyle/>
              <a:p>
                <a:r>
                  <a:rPr lang="pt-BR" sz="1800" b="1" dirty="0">
                    <a:solidFill>
                      <a:schemeClr val="bg1"/>
                    </a:solidFill>
                  </a:rPr>
                  <a:t>1</a:t>
                </a:r>
                <a:endParaRPr lang="pt-BR" b="1" dirty="0">
                  <a:solidFill>
                    <a:schemeClr val="bg1"/>
                  </a:solidFill>
                </a:endParaRPr>
              </a:p>
            </p:txBody>
          </p:sp>
        </p:grpSp>
        <p:sp>
          <p:nvSpPr>
            <p:cNvPr id="11" name="TextBox 10">
              <a:extLst>
                <a:ext uri="{FF2B5EF4-FFF2-40B4-BE49-F238E27FC236}">
                  <a16:creationId xmlns:a16="http://schemas.microsoft.com/office/drawing/2014/main" id="{53547CF9-A741-AD87-B83D-238495ED0321}"/>
                </a:ext>
              </a:extLst>
            </p:cNvPr>
            <p:cNvSpPr txBox="1"/>
            <p:nvPr/>
          </p:nvSpPr>
          <p:spPr>
            <a:xfrm>
              <a:off x="5485077" y="4977943"/>
              <a:ext cx="1689886" cy="369332"/>
            </a:xfrm>
            <a:prstGeom prst="rect">
              <a:avLst/>
            </a:prstGeom>
            <a:noFill/>
          </p:spPr>
          <p:txBody>
            <a:bodyPr wrap="none" rtlCol="0">
              <a:spAutoFit/>
            </a:bodyPr>
            <a:lstStyle/>
            <a:p>
              <a:r>
                <a:rPr lang="pt-BR" dirty="0"/>
                <a:t>All text is bold.</a:t>
              </a:r>
            </a:p>
          </p:txBody>
        </p:sp>
      </p:grpSp>
      <p:grpSp>
        <p:nvGrpSpPr>
          <p:cNvPr id="21" name="Group 20">
            <a:extLst>
              <a:ext uri="{FF2B5EF4-FFF2-40B4-BE49-F238E27FC236}">
                <a16:creationId xmlns:a16="http://schemas.microsoft.com/office/drawing/2014/main" id="{8FDB7CCB-4E8B-DD3F-96AA-25D22D132503}"/>
              </a:ext>
            </a:extLst>
          </p:cNvPr>
          <p:cNvGrpSpPr/>
          <p:nvPr/>
        </p:nvGrpSpPr>
        <p:grpSpPr>
          <a:xfrm>
            <a:off x="5053158" y="5097980"/>
            <a:ext cx="5421356" cy="646331"/>
            <a:chOff x="5125077" y="5436955"/>
            <a:chExt cx="5421356" cy="646331"/>
          </a:xfrm>
        </p:grpSpPr>
        <p:grpSp>
          <p:nvGrpSpPr>
            <p:cNvPr id="12" name="Group 11">
              <a:extLst>
                <a:ext uri="{FF2B5EF4-FFF2-40B4-BE49-F238E27FC236}">
                  <a16:creationId xmlns:a16="http://schemas.microsoft.com/office/drawing/2014/main" id="{800AA595-30B8-9A97-F45B-64CBF4DFEC76}"/>
                </a:ext>
              </a:extLst>
            </p:cNvPr>
            <p:cNvGrpSpPr/>
            <p:nvPr/>
          </p:nvGrpSpPr>
          <p:grpSpPr>
            <a:xfrm>
              <a:off x="5125077" y="5441621"/>
              <a:ext cx="371554" cy="384640"/>
              <a:chOff x="980606" y="2167009"/>
              <a:chExt cx="371554" cy="384640"/>
            </a:xfrm>
          </p:grpSpPr>
          <p:sp>
            <p:nvSpPr>
              <p:cNvPr id="13" name="Oval 12">
                <a:extLst>
                  <a:ext uri="{FF2B5EF4-FFF2-40B4-BE49-F238E27FC236}">
                    <a16:creationId xmlns:a16="http://schemas.microsoft.com/office/drawing/2014/main" id="{E55ACB63-11B0-731C-A076-955D542952FA}"/>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TextBox 13">
                <a:extLst>
                  <a:ext uri="{FF2B5EF4-FFF2-40B4-BE49-F238E27FC236}">
                    <a16:creationId xmlns:a16="http://schemas.microsoft.com/office/drawing/2014/main" id="{53DA0360-CD7E-1989-3F20-3067D851B4B3}"/>
                  </a:ext>
                </a:extLst>
              </p:cNvPr>
              <p:cNvSpPr txBox="1"/>
              <p:nvPr/>
            </p:nvSpPr>
            <p:spPr>
              <a:xfrm>
                <a:off x="1010302" y="2182317"/>
                <a:ext cx="341858" cy="369332"/>
              </a:xfrm>
              <a:prstGeom prst="rect">
                <a:avLst/>
              </a:prstGeom>
              <a:noFill/>
            </p:spPr>
            <p:txBody>
              <a:bodyPr wrap="square">
                <a:spAutoFit/>
              </a:bodyPr>
              <a:lstStyle/>
              <a:p>
                <a:r>
                  <a:rPr lang="pt-BR" b="1" dirty="0">
                    <a:solidFill>
                      <a:schemeClr val="bg1"/>
                    </a:solidFill>
                  </a:rPr>
                  <a:t>2</a:t>
                </a:r>
              </a:p>
            </p:txBody>
          </p:sp>
        </p:grpSp>
        <p:sp>
          <p:nvSpPr>
            <p:cNvPr id="15" name="TextBox 14">
              <a:extLst>
                <a:ext uri="{FF2B5EF4-FFF2-40B4-BE49-F238E27FC236}">
                  <a16:creationId xmlns:a16="http://schemas.microsoft.com/office/drawing/2014/main" id="{BFD0D163-09F6-7385-C13A-4C4F24EA6647}"/>
                </a:ext>
              </a:extLst>
            </p:cNvPr>
            <p:cNvSpPr txBox="1"/>
            <p:nvPr/>
          </p:nvSpPr>
          <p:spPr>
            <a:xfrm>
              <a:off x="5485077" y="5436955"/>
              <a:ext cx="5061356" cy="646331"/>
            </a:xfrm>
            <a:prstGeom prst="rect">
              <a:avLst/>
            </a:prstGeom>
            <a:noFill/>
          </p:spPr>
          <p:txBody>
            <a:bodyPr wrap="square" rtlCol="0">
              <a:spAutoFit/>
            </a:bodyPr>
            <a:lstStyle/>
            <a:p>
              <a:r>
                <a:rPr lang="pt-BR" dirty="0"/>
                <a:t>No visual changes, but it could cause problems with DOM and JavaScript interactions.</a:t>
              </a:r>
            </a:p>
          </p:txBody>
        </p:sp>
      </p:grpSp>
      <p:grpSp>
        <p:nvGrpSpPr>
          <p:cNvPr id="23" name="Group 22">
            <a:extLst>
              <a:ext uri="{FF2B5EF4-FFF2-40B4-BE49-F238E27FC236}">
                <a16:creationId xmlns:a16="http://schemas.microsoft.com/office/drawing/2014/main" id="{11B106AA-EDA8-2150-6FA5-F59E6B1876BC}"/>
              </a:ext>
            </a:extLst>
          </p:cNvPr>
          <p:cNvGrpSpPr/>
          <p:nvPr/>
        </p:nvGrpSpPr>
        <p:grpSpPr>
          <a:xfrm>
            <a:off x="5041604" y="5793402"/>
            <a:ext cx="5432910" cy="646331"/>
            <a:chOff x="5122474" y="6075145"/>
            <a:chExt cx="5432910" cy="646331"/>
          </a:xfrm>
        </p:grpSpPr>
        <p:grpSp>
          <p:nvGrpSpPr>
            <p:cNvPr id="16" name="Group 15">
              <a:extLst>
                <a:ext uri="{FF2B5EF4-FFF2-40B4-BE49-F238E27FC236}">
                  <a16:creationId xmlns:a16="http://schemas.microsoft.com/office/drawing/2014/main" id="{DA2B17E1-56DC-CB75-EE22-8A01D8D0AF88}"/>
                </a:ext>
              </a:extLst>
            </p:cNvPr>
            <p:cNvGrpSpPr/>
            <p:nvPr/>
          </p:nvGrpSpPr>
          <p:grpSpPr>
            <a:xfrm>
              <a:off x="5122474" y="6083286"/>
              <a:ext cx="371554" cy="384640"/>
              <a:chOff x="980606" y="2167009"/>
              <a:chExt cx="371554" cy="384640"/>
            </a:xfrm>
          </p:grpSpPr>
          <p:sp>
            <p:nvSpPr>
              <p:cNvPr id="17" name="Oval 16">
                <a:extLst>
                  <a:ext uri="{FF2B5EF4-FFF2-40B4-BE49-F238E27FC236}">
                    <a16:creationId xmlns:a16="http://schemas.microsoft.com/office/drawing/2014/main" id="{BCFD4818-4502-A658-312E-5758093829A6}"/>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TextBox 17">
                <a:extLst>
                  <a:ext uri="{FF2B5EF4-FFF2-40B4-BE49-F238E27FC236}">
                    <a16:creationId xmlns:a16="http://schemas.microsoft.com/office/drawing/2014/main" id="{20F3332C-5363-C84F-F999-F7005D1BFC91}"/>
                  </a:ext>
                </a:extLst>
              </p:cNvPr>
              <p:cNvSpPr txBox="1"/>
              <p:nvPr/>
            </p:nvSpPr>
            <p:spPr>
              <a:xfrm>
                <a:off x="1010302" y="2182317"/>
                <a:ext cx="341858" cy="369332"/>
              </a:xfrm>
              <a:prstGeom prst="rect">
                <a:avLst/>
              </a:prstGeom>
              <a:noFill/>
            </p:spPr>
            <p:txBody>
              <a:bodyPr wrap="square">
                <a:spAutoFit/>
              </a:bodyPr>
              <a:lstStyle/>
              <a:p>
                <a:r>
                  <a:rPr lang="pt-BR" b="1" dirty="0">
                    <a:solidFill>
                      <a:schemeClr val="bg1"/>
                    </a:solidFill>
                  </a:rPr>
                  <a:t>3</a:t>
                </a:r>
              </a:p>
            </p:txBody>
          </p:sp>
        </p:grpSp>
        <p:sp>
          <p:nvSpPr>
            <p:cNvPr id="19" name="TextBox 18">
              <a:extLst>
                <a:ext uri="{FF2B5EF4-FFF2-40B4-BE49-F238E27FC236}">
                  <a16:creationId xmlns:a16="http://schemas.microsoft.com/office/drawing/2014/main" id="{4362AAF3-FF37-68AB-9E9D-167F0DCB15AA}"/>
                </a:ext>
              </a:extLst>
            </p:cNvPr>
            <p:cNvSpPr txBox="1"/>
            <p:nvPr/>
          </p:nvSpPr>
          <p:spPr>
            <a:xfrm>
              <a:off x="5494028" y="6075145"/>
              <a:ext cx="5061356" cy="646331"/>
            </a:xfrm>
            <a:prstGeom prst="rect">
              <a:avLst/>
            </a:prstGeom>
            <a:noFill/>
          </p:spPr>
          <p:txBody>
            <a:bodyPr wrap="square" rtlCol="0">
              <a:spAutoFit/>
            </a:bodyPr>
            <a:lstStyle/>
            <a:p>
              <a:r>
                <a:rPr lang="pt-BR" dirty="0"/>
                <a:t>Violates W3C standard and the link could not work properly.</a:t>
              </a:r>
            </a:p>
          </p:txBody>
        </p:sp>
      </p:grpSp>
      <p:sp>
        <p:nvSpPr>
          <p:cNvPr id="25" name="TextBox 24">
            <a:extLst>
              <a:ext uri="{FF2B5EF4-FFF2-40B4-BE49-F238E27FC236}">
                <a16:creationId xmlns:a16="http://schemas.microsoft.com/office/drawing/2014/main" id="{ECDCEE1A-43D8-BABD-4710-F26981604F4D}"/>
              </a:ext>
            </a:extLst>
          </p:cNvPr>
          <p:cNvSpPr txBox="1"/>
          <p:nvPr/>
        </p:nvSpPr>
        <p:spPr>
          <a:xfrm>
            <a:off x="107970" y="143260"/>
            <a:ext cx="1951175"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 </a:t>
            </a:r>
          </a:p>
          <a:p>
            <a:r>
              <a:rPr lang="pt-BR" sz="2000" b="1" dirty="0">
                <a:latin typeface="Roboto" panose="02000000000000000000" pitchFamily="2" charset="0"/>
                <a:ea typeface="Roboto" panose="02000000000000000000" pitchFamily="2" charset="0"/>
                <a:cs typeface="Raavi" panose="020B0502040204020203" pitchFamily="34" charset="0"/>
              </a:rPr>
              <a:t>WELL-FORMED</a:t>
            </a:r>
          </a:p>
        </p:txBody>
      </p:sp>
    </p:spTree>
    <p:extLst>
      <p:ext uri="{BB962C8B-B14F-4D97-AF65-F5344CB8AC3E}">
        <p14:creationId xmlns:p14="http://schemas.microsoft.com/office/powerpoint/2010/main" val="341288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C54D3-4D6E-1410-453A-952D4F44CBB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82F2525-106E-39F4-565A-FCFF95D3CD6A}"/>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CAF92C0D-87ED-0A2B-DAE5-319141F78495}"/>
              </a:ext>
            </a:extLst>
          </p:cNvPr>
          <p:cNvSpPr txBox="1"/>
          <p:nvPr/>
        </p:nvSpPr>
        <p:spPr>
          <a:xfrm>
            <a:off x="394946" y="2921168"/>
            <a:ext cx="5448928" cy="1015663"/>
          </a:xfrm>
          <a:prstGeom prst="rect">
            <a:avLst/>
          </a:prstGeom>
          <a:noFill/>
        </p:spPr>
        <p:txBody>
          <a:bodyPr wrap="none" rtlCol="0">
            <a:spAutoFit/>
          </a:bodyPr>
          <a:lstStyle/>
          <a:p>
            <a:r>
              <a:rPr lang="pt-BR" sz="6000" b="1" dirty="0">
                <a:solidFill>
                  <a:schemeClr val="bg1"/>
                </a:solidFill>
                <a:latin typeface="Roboto" panose="02000000000000000000" pitchFamily="2" charset="0"/>
                <a:ea typeface="Roboto" panose="02000000000000000000" pitchFamily="2" charset="0"/>
              </a:rPr>
              <a:t>THE INTERNET</a:t>
            </a:r>
          </a:p>
        </p:txBody>
      </p:sp>
    </p:spTree>
    <p:extLst>
      <p:ext uri="{BB962C8B-B14F-4D97-AF65-F5344CB8AC3E}">
        <p14:creationId xmlns:p14="http://schemas.microsoft.com/office/powerpoint/2010/main" val="4256293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E90E7-ACE1-EFBB-39F2-34DE4D92820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568E082-2A66-810B-FAFC-06AAE64FF693}"/>
              </a:ext>
            </a:extLst>
          </p:cNvPr>
          <p:cNvPicPr>
            <a:picLocks noChangeAspect="1"/>
          </p:cNvPicPr>
          <p:nvPr/>
        </p:nvPicPr>
        <p:blipFill>
          <a:blip r:embed="rId3"/>
          <a:stretch>
            <a:fillRect/>
          </a:stretch>
        </p:blipFill>
        <p:spPr>
          <a:xfrm>
            <a:off x="494992" y="1383305"/>
            <a:ext cx="9512340" cy="4978800"/>
          </a:xfrm>
          <a:prstGeom prst="rect">
            <a:avLst/>
          </a:prstGeom>
        </p:spPr>
      </p:pic>
      <p:grpSp>
        <p:nvGrpSpPr>
          <p:cNvPr id="8" name="Group 7">
            <a:extLst>
              <a:ext uri="{FF2B5EF4-FFF2-40B4-BE49-F238E27FC236}">
                <a16:creationId xmlns:a16="http://schemas.microsoft.com/office/drawing/2014/main" id="{5F30669B-76F1-8850-C974-BFA5C13FE943}"/>
              </a:ext>
            </a:extLst>
          </p:cNvPr>
          <p:cNvGrpSpPr/>
          <p:nvPr/>
        </p:nvGrpSpPr>
        <p:grpSpPr>
          <a:xfrm>
            <a:off x="1164430" y="2901218"/>
            <a:ext cx="3664424" cy="543889"/>
            <a:chOff x="1154156" y="3075877"/>
            <a:chExt cx="3664424" cy="543889"/>
          </a:xfrm>
        </p:grpSpPr>
        <p:sp>
          <p:nvSpPr>
            <p:cNvPr id="9" name="Rectangle 8">
              <a:extLst>
                <a:ext uri="{FF2B5EF4-FFF2-40B4-BE49-F238E27FC236}">
                  <a16:creationId xmlns:a16="http://schemas.microsoft.com/office/drawing/2014/main" id="{35860E6D-97FC-E96C-AEB7-28B52DF8B865}"/>
                </a:ext>
              </a:extLst>
            </p:cNvPr>
            <p:cNvSpPr/>
            <p:nvPr/>
          </p:nvSpPr>
          <p:spPr>
            <a:xfrm>
              <a:off x="1525711" y="3342364"/>
              <a:ext cx="3292869" cy="277402"/>
            </a:xfrm>
            <a:prstGeom prst="rect">
              <a:avLst/>
            </a:prstGeom>
            <a:noFill/>
            <a:ln w="38100">
              <a:solidFill>
                <a:srgbClr val="E66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10" name="Group 9">
              <a:extLst>
                <a:ext uri="{FF2B5EF4-FFF2-40B4-BE49-F238E27FC236}">
                  <a16:creationId xmlns:a16="http://schemas.microsoft.com/office/drawing/2014/main" id="{E45F71C4-ED76-88FD-7F3A-AD5E9679EC5F}"/>
                </a:ext>
              </a:extLst>
            </p:cNvPr>
            <p:cNvGrpSpPr/>
            <p:nvPr/>
          </p:nvGrpSpPr>
          <p:grpSpPr>
            <a:xfrm>
              <a:off x="1154156" y="3075877"/>
              <a:ext cx="371554" cy="384640"/>
              <a:chOff x="980606" y="2167009"/>
              <a:chExt cx="371554" cy="384640"/>
            </a:xfrm>
          </p:grpSpPr>
          <p:sp>
            <p:nvSpPr>
              <p:cNvPr id="11" name="Oval 10">
                <a:extLst>
                  <a:ext uri="{FF2B5EF4-FFF2-40B4-BE49-F238E27FC236}">
                    <a16:creationId xmlns:a16="http://schemas.microsoft.com/office/drawing/2014/main" id="{DC97C837-9FBA-785F-73AE-536217EFB40B}"/>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TextBox 11">
                <a:extLst>
                  <a:ext uri="{FF2B5EF4-FFF2-40B4-BE49-F238E27FC236}">
                    <a16:creationId xmlns:a16="http://schemas.microsoft.com/office/drawing/2014/main" id="{C7C80B46-A4C5-DD9B-96E7-8770F49BEC56}"/>
                  </a:ext>
                </a:extLst>
              </p:cNvPr>
              <p:cNvSpPr txBox="1"/>
              <p:nvPr/>
            </p:nvSpPr>
            <p:spPr>
              <a:xfrm>
                <a:off x="1010302" y="2182317"/>
                <a:ext cx="341858" cy="369332"/>
              </a:xfrm>
              <a:prstGeom prst="rect">
                <a:avLst/>
              </a:prstGeom>
              <a:noFill/>
            </p:spPr>
            <p:txBody>
              <a:bodyPr wrap="square">
                <a:spAutoFit/>
              </a:bodyPr>
              <a:lstStyle/>
              <a:p>
                <a:r>
                  <a:rPr lang="pt-BR" sz="1800" b="1" dirty="0">
                    <a:solidFill>
                      <a:schemeClr val="bg1"/>
                    </a:solidFill>
                  </a:rPr>
                  <a:t>1</a:t>
                </a:r>
                <a:endParaRPr lang="pt-BR" b="1" dirty="0">
                  <a:solidFill>
                    <a:schemeClr val="bg1"/>
                  </a:solidFill>
                </a:endParaRPr>
              </a:p>
            </p:txBody>
          </p:sp>
        </p:grpSp>
      </p:grpSp>
      <p:grpSp>
        <p:nvGrpSpPr>
          <p:cNvPr id="13" name="Group 12">
            <a:extLst>
              <a:ext uri="{FF2B5EF4-FFF2-40B4-BE49-F238E27FC236}">
                <a16:creationId xmlns:a16="http://schemas.microsoft.com/office/drawing/2014/main" id="{5E21FCE5-DF3E-8D9C-FBF3-B355DA0B2CF6}"/>
              </a:ext>
            </a:extLst>
          </p:cNvPr>
          <p:cNvGrpSpPr/>
          <p:nvPr/>
        </p:nvGrpSpPr>
        <p:grpSpPr>
          <a:xfrm>
            <a:off x="1194126" y="4664268"/>
            <a:ext cx="6049155" cy="565239"/>
            <a:chOff x="1183852" y="4805840"/>
            <a:chExt cx="6049155" cy="565239"/>
          </a:xfrm>
        </p:grpSpPr>
        <p:sp>
          <p:nvSpPr>
            <p:cNvPr id="14" name="Rectangle 13">
              <a:extLst>
                <a:ext uri="{FF2B5EF4-FFF2-40B4-BE49-F238E27FC236}">
                  <a16:creationId xmlns:a16="http://schemas.microsoft.com/office/drawing/2014/main" id="{F3BA1A90-3096-C8C0-8031-C0F7DA832CA8}"/>
                </a:ext>
              </a:extLst>
            </p:cNvPr>
            <p:cNvSpPr/>
            <p:nvPr/>
          </p:nvSpPr>
          <p:spPr>
            <a:xfrm>
              <a:off x="1525711" y="5093677"/>
              <a:ext cx="5707296" cy="277402"/>
            </a:xfrm>
            <a:prstGeom prst="rect">
              <a:avLst/>
            </a:prstGeom>
            <a:noFill/>
            <a:ln w="38100">
              <a:solidFill>
                <a:srgbClr val="E66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5" name="Group 14">
              <a:extLst>
                <a:ext uri="{FF2B5EF4-FFF2-40B4-BE49-F238E27FC236}">
                  <a16:creationId xmlns:a16="http://schemas.microsoft.com/office/drawing/2014/main" id="{6370E28A-C5E5-0DAB-C231-63B40DD18977}"/>
                </a:ext>
              </a:extLst>
            </p:cNvPr>
            <p:cNvGrpSpPr/>
            <p:nvPr/>
          </p:nvGrpSpPr>
          <p:grpSpPr>
            <a:xfrm>
              <a:off x="1183852" y="4805840"/>
              <a:ext cx="371554" cy="384640"/>
              <a:chOff x="980606" y="2167009"/>
              <a:chExt cx="371554" cy="384640"/>
            </a:xfrm>
          </p:grpSpPr>
          <p:sp>
            <p:nvSpPr>
              <p:cNvPr id="16" name="Oval 15">
                <a:extLst>
                  <a:ext uri="{FF2B5EF4-FFF2-40B4-BE49-F238E27FC236}">
                    <a16:creationId xmlns:a16="http://schemas.microsoft.com/office/drawing/2014/main" id="{1D3A3D54-BAC5-DCD2-D4A0-7D06EBEA5610}"/>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TextBox 16">
                <a:extLst>
                  <a:ext uri="{FF2B5EF4-FFF2-40B4-BE49-F238E27FC236}">
                    <a16:creationId xmlns:a16="http://schemas.microsoft.com/office/drawing/2014/main" id="{C9117683-A043-7AE0-20B6-65C3B40BFE88}"/>
                  </a:ext>
                </a:extLst>
              </p:cNvPr>
              <p:cNvSpPr txBox="1"/>
              <p:nvPr/>
            </p:nvSpPr>
            <p:spPr>
              <a:xfrm>
                <a:off x="1010302" y="2182317"/>
                <a:ext cx="341858" cy="369332"/>
              </a:xfrm>
              <a:prstGeom prst="rect">
                <a:avLst/>
              </a:prstGeom>
              <a:noFill/>
            </p:spPr>
            <p:txBody>
              <a:bodyPr wrap="square">
                <a:spAutoFit/>
              </a:bodyPr>
              <a:lstStyle/>
              <a:p>
                <a:r>
                  <a:rPr lang="pt-BR" b="1" dirty="0">
                    <a:solidFill>
                      <a:schemeClr val="bg1"/>
                    </a:solidFill>
                  </a:rPr>
                  <a:t>2</a:t>
                </a:r>
              </a:p>
            </p:txBody>
          </p:sp>
        </p:grpSp>
      </p:grpSp>
      <p:grpSp>
        <p:nvGrpSpPr>
          <p:cNvPr id="18" name="Group 17">
            <a:extLst>
              <a:ext uri="{FF2B5EF4-FFF2-40B4-BE49-F238E27FC236}">
                <a16:creationId xmlns:a16="http://schemas.microsoft.com/office/drawing/2014/main" id="{7494CC76-C0F7-FC68-BEEF-0D701AD160F2}"/>
              </a:ext>
            </a:extLst>
          </p:cNvPr>
          <p:cNvGrpSpPr/>
          <p:nvPr/>
        </p:nvGrpSpPr>
        <p:grpSpPr>
          <a:xfrm>
            <a:off x="1554126" y="5495305"/>
            <a:ext cx="8100914" cy="722962"/>
            <a:chOff x="1525710" y="5599760"/>
            <a:chExt cx="8100914" cy="722962"/>
          </a:xfrm>
        </p:grpSpPr>
        <p:sp>
          <p:nvSpPr>
            <p:cNvPr id="19" name="Rectangle 18">
              <a:extLst>
                <a:ext uri="{FF2B5EF4-FFF2-40B4-BE49-F238E27FC236}">
                  <a16:creationId xmlns:a16="http://schemas.microsoft.com/office/drawing/2014/main" id="{DBD37DCB-AC86-F400-06A1-1C8ACC380D35}"/>
                </a:ext>
              </a:extLst>
            </p:cNvPr>
            <p:cNvSpPr/>
            <p:nvPr/>
          </p:nvSpPr>
          <p:spPr>
            <a:xfrm>
              <a:off x="1525710" y="5599760"/>
              <a:ext cx="7857002" cy="277402"/>
            </a:xfrm>
            <a:prstGeom prst="rect">
              <a:avLst/>
            </a:prstGeom>
            <a:noFill/>
            <a:ln w="38100">
              <a:solidFill>
                <a:srgbClr val="E66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0" name="Group 19">
              <a:extLst>
                <a:ext uri="{FF2B5EF4-FFF2-40B4-BE49-F238E27FC236}">
                  <a16:creationId xmlns:a16="http://schemas.microsoft.com/office/drawing/2014/main" id="{E070725E-24AE-C97B-94A6-5C45929B32E2}"/>
                </a:ext>
              </a:extLst>
            </p:cNvPr>
            <p:cNvGrpSpPr/>
            <p:nvPr/>
          </p:nvGrpSpPr>
          <p:grpSpPr>
            <a:xfrm>
              <a:off x="9230589" y="5921198"/>
              <a:ext cx="396035" cy="401524"/>
              <a:chOff x="1263473" y="2384036"/>
              <a:chExt cx="396035" cy="401524"/>
            </a:xfrm>
          </p:grpSpPr>
          <p:sp>
            <p:nvSpPr>
              <p:cNvPr id="21" name="Oval 20">
                <a:extLst>
                  <a:ext uri="{FF2B5EF4-FFF2-40B4-BE49-F238E27FC236}">
                    <a16:creationId xmlns:a16="http://schemas.microsoft.com/office/drawing/2014/main" id="{6F427D1E-6185-2BA7-A92A-AF4646F3E97C}"/>
                  </a:ext>
                </a:extLst>
              </p:cNvPr>
              <p:cNvSpPr/>
              <p:nvPr/>
            </p:nvSpPr>
            <p:spPr>
              <a:xfrm>
                <a:off x="1263473" y="2384036"/>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TextBox 22">
                <a:extLst>
                  <a:ext uri="{FF2B5EF4-FFF2-40B4-BE49-F238E27FC236}">
                    <a16:creationId xmlns:a16="http://schemas.microsoft.com/office/drawing/2014/main" id="{E5873ED3-0796-1F21-0CDF-75A857073DBB}"/>
                  </a:ext>
                </a:extLst>
              </p:cNvPr>
              <p:cNvSpPr txBox="1"/>
              <p:nvPr/>
            </p:nvSpPr>
            <p:spPr>
              <a:xfrm>
                <a:off x="1317650" y="2416228"/>
                <a:ext cx="341858" cy="369332"/>
              </a:xfrm>
              <a:prstGeom prst="rect">
                <a:avLst/>
              </a:prstGeom>
              <a:noFill/>
            </p:spPr>
            <p:txBody>
              <a:bodyPr wrap="square">
                <a:spAutoFit/>
              </a:bodyPr>
              <a:lstStyle/>
              <a:p>
                <a:r>
                  <a:rPr lang="pt-BR" b="1" dirty="0">
                    <a:solidFill>
                      <a:schemeClr val="bg1"/>
                    </a:solidFill>
                  </a:rPr>
                  <a:t>3</a:t>
                </a:r>
              </a:p>
            </p:txBody>
          </p:sp>
        </p:grpSp>
      </p:grpSp>
      <p:sp>
        <p:nvSpPr>
          <p:cNvPr id="24" name="TextBox 23">
            <a:extLst>
              <a:ext uri="{FF2B5EF4-FFF2-40B4-BE49-F238E27FC236}">
                <a16:creationId xmlns:a16="http://schemas.microsoft.com/office/drawing/2014/main" id="{B57B102B-703A-9264-098D-6F0A668DF175}"/>
              </a:ext>
            </a:extLst>
          </p:cNvPr>
          <p:cNvSpPr txBox="1"/>
          <p:nvPr/>
        </p:nvSpPr>
        <p:spPr>
          <a:xfrm>
            <a:off x="107970" y="143260"/>
            <a:ext cx="1951175"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 </a:t>
            </a:r>
          </a:p>
          <a:p>
            <a:r>
              <a:rPr lang="pt-BR" sz="2000" b="1" dirty="0">
                <a:latin typeface="Roboto" panose="02000000000000000000" pitchFamily="2" charset="0"/>
                <a:ea typeface="Roboto" panose="02000000000000000000" pitchFamily="2" charset="0"/>
                <a:cs typeface="Raavi" panose="020B0502040204020203" pitchFamily="34" charset="0"/>
              </a:rPr>
              <a:t>WELL-FORMED</a:t>
            </a:r>
          </a:p>
        </p:txBody>
      </p:sp>
    </p:spTree>
    <p:extLst>
      <p:ext uri="{BB962C8B-B14F-4D97-AF65-F5344CB8AC3E}">
        <p14:creationId xmlns:p14="http://schemas.microsoft.com/office/powerpoint/2010/main" val="213372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2A771-50C8-AB09-7B2F-C4B590BFBDB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894CF8-9785-B247-68EE-D173755122E3}"/>
              </a:ext>
            </a:extLst>
          </p:cNvPr>
          <p:cNvPicPr>
            <a:picLocks noChangeAspect="1"/>
          </p:cNvPicPr>
          <p:nvPr/>
        </p:nvPicPr>
        <p:blipFill>
          <a:blip r:embed="rId2"/>
          <a:stretch>
            <a:fillRect/>
          </a:stretch>
        </p:blipFill>
        <p:spPr>
          <a:xfrm>
            <a:off x="656708" y="1586213"/>
            <a:ext cx="6483205" cy="3685574"/>
          </a:xfrm>
          <a:prstGeom prst="rect">
            <a:avLst/>
          </a:prstGeom>
        </p:spPr>
      </p:pic>
      <p:sp>
        <p:nvSpPr>
          <p:cNvPr id="5" name="TextBox 4">
            <a:extLst>
              <a:ext uri="{FF2B5EF4-FFF2-40B4-BE49-F238E27FC236}">
                <a16:creationId xmlns:a16="http://schemas.microsoft.com/office/drawing/2014/main" id="{2EDDDA8D-E009-AD4A-5B78-83C2A16F1F0C}"/>
              </a:ext>
            </a:extLst>
          </p:cNvPr>
          <p:cNvSpPr txBox="1"/>
          <p:nvPr/>
        </p:nvSpPr>
        <p:spPr>
          <a:xfrm>
            <a:off x="107970" y="143260"/>
            <a:ext cx="1951175"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 </a:t>
            </a:r>
          </a:p>
          <a:p>
            <a:r>
              <a:rPr lang="pt-BR" sz="2000" b="1" dirty="0">
                <a:latin typeface="Roboto" panose="02000000000000000000" pitchFamily="2" charset="0"/>
                <a:ea typeface="Roboto" panose="02000000000000000000" pitchFamily="2" charset="0"/>
                <a:cs typeface="Raavi" panose="020B0502040204020203" pitchFamily="34" charset="0"/>
              </a:rPr>
              <a:t>WELL-FORMED</a:t>
            </a:r>
          </a:p>
        </p:txBody>
      </p:sp>
      <p:grpSp>
        <p:nvGrpSpPr>
          <p:cNvPr id="6" name="Group 5">
            <a:extLst>
              <a:ext uri="{FF2B5EF4-FFF2-40B4-BE49-F238E27FC236}">
                <a16:creationId xmlns:a16="http://schemas.microsoft.com/office/drawing/2014/main" id="{ECAFEC21-D673-C170-C998-CA68B562C957}"/>
              </a:ext>
            </a:extLst>
          </p:cNvPr>
          <p:cNvGrpSpPr/>
          <p:nvPr/>
        </p:nvGrpSpPr>
        <p:grpSpPr>
          <a:xfrm>
            <a:off x="5053158" y="4618353"/>
            <a:ext cx="2086755" cy="389306"/>
            <a:chOff x="5125077" y="4977943"/>
            <a:chExt cx="2086755" cy="389306"/>
          </a:xfrm>
        </p:grpSpPr>
        <p:grpSp>
          <p:nvGrpSpPr>
            <p:cNvPr id="7" name="Group 6">
              <a:extLst>
                <a:ext uri="{FF2B5EF4-FFF2-40B4-BE49-F238E27FC236}">
                  <a16:creationId xmlns:a16="http://schemas.microsoft.com/office/drawing/2014/main" id="{9CA57154-CCBF-A8F1-D110-2F1B7EB1FE00}"/>
                </a:ext>
              </a:extLst>
            </p:cNvPr>
            <p:cNvGrpSpPr/>
            <p:nvPr/>
          </p:nvGrpSpPr>
          <p:grpSpPr>
            <a:xfrm>
              <a:off x="5125077" y="4982609"/>
              <a:ext cx="371554" cy="384640"/>
              <a:chOff x="980606" y="2167009"/>
              <a:chExt cx="371554" cy="384640"/>
            </a:xfrm>
          </p:grpSpPr>
          <p:sp>
            <p:nvSpPr>
              <p:cNvPr id="9" name="Oval 8">
                <a:extLst>
                  <a:ext uri="{FF2B5EF4-FFF2-40B4-BE49-F238E27FC236}">
                    <a16:creationId xmlns:a16="http://schemas.microsoft.com/office/drawing/2014/main" id="{155C96A7-E584-72D2-05E5-5A030048FCD5}"/>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TextBox 9">
                <a:extLst>
                  <a:ext uri="{FF2B5EF4-FFF2-40B4-BE49-F238E27FC236}">
                    <a16:creationId xmlns:a16="http://schemas.microsoft.com/office/drawing/2014/main" id="{1DE8E1A5-5446-520E-3755-4F0E93F1180A}"/>
                  </a:ext>
                </a:extLst>
              </p:cNvPr>
              <p:cNvSpPr txBox="1"/>
              <p:nvPr/>
            </p:nvSpPr>
            <p:spPr>
              <a:xfrm>
                <a:off x="1010302" y="2182317"/>
                <a:ext cx="341858" cy="369332"/>
              </a:xfrm>
              <a:prstGeom prst="rect">
                <a:avLst/>
              </a:prstGeom>
              <a:noFill/>
            </p:spPr>
            <p:txBody>
              <a:bodyPr wrap="square">
                <a:spAutoFit/>
              </a:bodyPr>
              <a:lstStyle/>
              <a:p>
                <a:r>
                  <a:rPr lang="pt-BR" sz="1800" b="1" dirty="0">
                    <a:solidFill>
                      <a:schemeClr val="bg1"/>
                    </a:solidFill>
                  </a:rPr>
                  <a:t>1</a:t>
                </a:r>
                <a:endParaRPr lang="pt-BR" b="1" dirty="0">
                  <a:solidFill>
                    <a:schemeClr val="bg1"/>
                  </a:solidFill>
                </a:endParaRPr>
              </a:p>
            </p:txBody>
          </p:sp>
        </p:grpSp>
        <p:sp>
          <p:nvSpPr>
            <p:cNvPr id="8" name="TextBox 7">
              <a:extLst>
                <a:ext uri="{FF2B5EF4-FFF2-40B4-BE49-F238E27FC236}">
                  <a16:creationId xmlns:a16="http://schemas.microsoft.com/office/drawing/2014/main" id="{AEE20732-6760-DFDA-210B-5CEA7610DFB6}"/>
                </a:ext>
              </a:extLst>
            </p:cNvPr>
            <p:cNvSpPr txBox="1"/>
            <p:nvPr/>
          </p:nvSpPr>
          <p:spPr>
            <a:xfrm>
              <a:off x="5485077" y="4977943"/>
              <a:ext cx="1726755" cy="369332"/>
            </a:xfrm>
            <a:prstGeom prst="rect">
              <a:avLst/>
            </a:prstGeom>
            <a:noFill/>
          </p:spPr>
          <p:txBody>
            <a:bodyPr wrap="none" rtlCol="0">
              <a:spAutoFit/>
            </a:bodyPr>
            <a:lstStyle/>
            <a:p>
              <a:r>
                <a:rPr lang="pt-BR" dirty="0"/>
                <a:t>Text font fixed.</a:t>
              </a:r>
            </a:p>
          </p:txBody>
        </p:sp>
      </p:grpSp>
      <p:grpSp>
        <p:nvGrpSpPr>
          <p:cNvPr id="11" name="Group 10">
            <a:extLst>
              <a:ext uri="{FF2B5EF4-FFF2-40B4-BE49-F238E27FC236}">
                <a16:creationId xmlns:a16="http://schemas.microsoft.com/office/drawing/2014/main" id="{3702EE63-30BD-41FB-EA5C-FE3A0334D1E4}"/>
              </a:ext>
            </a:extLst>
          </p:cNvPr>
          <p:cNvGrpSpPr/>
          <p:nvPr/>
        </p:nvGrpSpPr>
        <p:grpSpPr>
          <a:xfrm>
            <a:off x="5053158" y="5097980"/>
            <a:ext cx="5421356" cy="646331"/>
            <a:chOff x="5125077" y="5436955"/>
            <a:chExt cx="5421356" cy="646331"/>
          </a:xfrm>
        </p:grpSpPr>
        <p:grpSp>
          <p:nvGrpSpPr>
            <p:cNvPr id="12" name="Group 11">
              <a:extLst>
                <a:ext uri="{FF2B5EF4-FFF2-40B4-BE49-F238E27FC236}">
                  <a16:creationId xmlns:a16="http://schemas.microsoft.com/office/drawing/2014/main" id="{C1274271-E3F3-380B-0D3E-C4C2E31F2AEE}"/>
                </a:ext>
              </a:extLst>
            </p:cNvPr>
            <p:cNvGrpSpPr/>
            <p:nvPr/>
          </p:nvGrpSpPr>
          <p:grpSpPr>
            <a:xfrm>
              <a:off x="5125077" y="5441621"/>
              <a:ext cx="371554" cy="384640"/>
              <a:chOff x="980606" y="2167009"/>
              <a:chExt cx="371554" cy="384640"/>
            </a:xfrm>
          </p:grpSpPr>
          <p:sp>
            <p:nvSpPr>
              <p:cNvPr id="14" name="Oval 13">
                <a:extLst>
                  <a:ext uri="{FF2B5EF4-FFF2-40B4-BE49-F238E27FC236}">
                    <a16:creationId xmlns:a16="http://schemas.microsoft.com/office/drawing/2014/main" id="{66C09D1E-6137-C2FD-232E-9C22D5CC8826}"/>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TextBox 14">
                <a:extLst>
                  <a:ext uri="{FF2B5EF4-FFF2-40B4-BE49-F238E27FC236}">
                    <a16:creationId xmlns:a16="http://schemas.microsoft.com/office/drawing/2014/main" id="{8A03F445-0C8D-B9CC-EE42-B58D2559A617}"/>
                  </a:ext>
                </a:extLst>
              </p:cNvPr>
              <p:cNvSpPr txBox="1"/>
              <p:nvPr/>
            </p:nvSpPr>
            <p:spPr>
              <a:xfrm>
                <a:off x="1010302" y="2182317"/>
                <a:ext cx="341858" cy="369332"/>
              </a:xfrm>
              <a:prstGeom prst="rect">
                <a:avLst/>
              </a:prstGeom>
              <a:noFill/>
            </p:spPr>
            <p:txBody>
              <a:bodyPr wrap="square">
                <a:spAutoFit/>
              </a:bodyPr>
              <a:lstStyle/>
              <a:p>
                <a:r>
                  <a:rPr lang="pt-BR" b="1" dirty="0">
                    <a:solidFill>
                      <a:schemeClr val="bg1"/>
                    </a:solidFill>
                  </a:rPr>
                  <a:t>2</a:t>
                </a:r>
              </a:p>
            </p:txBody>
          </p:sp>
        </p:grpSp>
        <p:sp>
          <p:nvSpPr>
            <p:cNvPr id="13" name="TextBox 12">
              <a:extLst>
                <a:ext uri="{FF2B5EF4-FFF2-40B4-BE49-F238E27FC236}">
                  <a16:creationId xmlns:a16="http://schemas.microsoft.com/office/drawing/2014/main" id="{F281DA8E-0133-4387-561C-335CF72ECBF8}"/>
                </a:ext>
              </a:extLst>
            </p:cNvPr>
            <p:cNvSpPr txBox="1"/>
            <p:nvPr/>
          </p:nvSpPr>
          <p:spPr>
            <a:xfrm>
              <a:off x="5485077" y="5436955"/>
              <a:ext cx="5061356" cy="646331"/>
            </a:xfrm>
            <a:prstGeom prst="rect">
              <a:avLst/>
            </a:prstGeom>
            <a:noFill/>
          </p:spPr>
          <p:txBody>
            <a:bodyPr wrap="square" rtlCol="0">
              <a:spAutoFit/>
            </a:bodyPr>
            <a:lstStyle/>
            <a:p>
              <a:r>
                <a:rPr lang="pt-BR" dirty="0"/>
                <a:t>No visual changes, but problems with DOM and JavaScript interactions was avoided.</a:t>
              </a:r>
            </a:p>
          </p:txBody>
        </p:sp>
      </p:grpSp>
      <p:grpSp>
        <p:nvGrpSpPr>
          <p:cNvPr id="16" name="Group 15">
            <a:extLst>
              <a:ext uri="{FF2B5EF4-FFF2-40B4-BE49-F238E27FC236}">
                <a16:creationId xmlns:a16="http://schemas.microsoft.com/office/drawing/2014/main" id="{2C1945C6-B112-E525-FA7D-CE838671032A}"/>
              </a:ext>
            </a:extLst>
          </p:cNvPr>
          <p:cNvGrpSpPr/>
          <p:nvPr/>
        </p:nvGrpSpPr>
        <p:grpSpPr>
          <a:xfrm>
            <a:off x="5041604" y="5793402"/>
            <a:ext cx="5432910" cy="646331"/>
            <a:chOff x="5122474" y="6075145"/>
            <a:chExt cx="5432910" cy="646331"/>
          </a:xfrm>
        </p:grpSpPr>
        <p:grpSp>
          <p:nvGrpSpPr>
            <p:cNvPr id="17" name="Group 16">
              <a:extLst>
                <a:ext uri="{FF2B5EF4-FFF2-40B4-BE49-F238E27FC236}">
                  <a16:creationId xmlns:a16="http://schemas.microsoft.com/office/drawing/2014/main" id="{81BABC79-F103-DF06-1AEA-F96160399610}"/>
                </a:ext>
              </a:extLst>
            </p:cNvPr>
            <p:cNvGrpSpPr/>
            <p:nvPr/>
          </p:nvGrpSpPr>
          <p:grpSpPr>
            <a:xfrm>
              <a:off x="5122474" y="6083286"/>
              <a:ext cx="371554" cy="384640"/>
              <a:chOff x="980606" y="2167009"/>
              <a:chExt cx="371554" cy="384640"/>
            </a:xfrm>
          </p:grpSpPr>
          <p:sp>
            <p:nvSpPr>
              <p:cNvPr id="19" name="Oval 18">
                <a:extLst>
                  <a:ext uri="{FF2B5EF4-FFF2-40B4-BE49-F238E27FC236}">
                    <a16:creationId xmlns:a16="http://schemas.microsoft.com/office/drawing/2014/main" id="{70AB9535-7E78-CB08-0C0A-444EFC3F667F}"/>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0" name="TextBox 19">
                <a:extLst>
                  <a:ext uri="{FF2B5EF4-FFF2-40B4-BE49-F238E27FC236}">
                    <a16:creationId xmlns:a16="http://schemas.microsoft.com/office/drawing/2014/main" id="{89152CE8-7B2D-1DEF-2CF3-BB65006A1A37}"/>
                  </a:ext>
                </a:extLst>
              </p:cNvPr>
              <p:cNvSpPr txBox="1"/>
              <p:nvPr/>
            </p:nvSpPr>
            <p:spPr>
              <a:xfrm>
                <a:off x="1010302" y="2182317"/>
                <a:ext cx="341858" cy="369332"/>
              </a:xfrm>
              <a:prstGeom prst="rect">
                <a:avLst/>
              </a:prstGeom>
              <a:noFill/>
            </p:spPr>
            <p:txBody>
              <a:bodyPr wrap="square">
                <a:spAutoFit/>
              </a:bodyPr>
              <a:lstStyle/>
              <a:p>
                <a:r>
                  <a:rPr lang="pt-BR" b="1" dirty="0">
                    <a:solidFill>
                      <a:schemeClr val="bg1"/>
                    </a:solidFill>
                  </a:rPr>
                  <a:t>3</a:t>
                </a:r>
              </a:p>
            </p:txBody>
          </p:sp>
        </p:grpSp>
        <p:sp>
          <p:nvSpPr>
            <p:cNvPr id="18" name="TextBox 17">
              <a:extLst>
                <a:ext uri="{FF2B5EF4-FFF2-40B4-BE49-F238E27FC236}">
                  <a16:creationId xmlns:a16="http://schemas.microsoft.com/office/drawing/2014/main" id="{C928873F-DAC4-CD29-A781-842BE4266D5A}"/>
                </a:ext>
              </a:extLst>
            </p:cNvPr>
            <p:cNvSpPr txBox="1"/>
            <p:nvPr/>
          </p:nvSpPr>
          <p:spPr>
            <a:xfrm>
              <a:off x="5494028" y="6075145"/>
              <a:ext cx="5061356" cy="646331"/>
            </a:xfrm>
            <a:prstGeom prst="rect">
              <a:avLst/>
            </a:prstGeom>
            <a:noFill/>
          </p:spPr>
          <p:txBody>
            <a:bodyPr wrap="square" rtlCol="0">
              <a:spAutoFit/>
            </a:bodyPr>
            <a:lstStyle/>
            <a:p>
              <a:r>
                <a:rPr lang="pt-BR" dirty="0"/>
                <a:t>Does not violates W3C standard and the link could not work properly.</a:t>
              </a:r>
            </a:p>
          </p:txBody>
        </p:sp>
      </p:grpSp>
      <p:grpSp>
        <p:nvGrpSpPr>
          <p:cNvPr id="30" name="Group 29">
            <a:extLst>
              <a:ext uri="{FF2B5EF4-FFF2-40B4-BE49-F238E27FC236}">
                <a16:creationId xmlns:a16="http://schemas.microsoft.com/office/drawing/2014/main" id="{B407E96C-3E4C-CA6C-CC00-64C758E3D600}"/>
              </a:ext>
            </a:extLst>
          </p:cNvPr>
          <p:cNvGrpSpPr/>
          <p:nvPr/>
        </p:nvGrpSpPr>
        <p:grpSpPr>
          <a:xfrm>
            <a:off x="7163374" y="680020"/>
            <a:ext cx="2726477" cy="2327919"/>
            <a:chOff x="7163374" y="680020"/>
            <a:chExt cx="2726477" cy="2327919"/>
          </a:xfrm>
        </p:grpSpPr>
        <p:grpSp>
          <p:nvGrpSpPr>
            <p:cNvPr id="24" name="Group 23">
              <a:extLst>
                <a:ext uri="{FF2B5EF4-FFF2-40B4-BE49-F238E27FC236}">
                  <a16:creationId xmlns:a16="http://schemas.microsoft.com/office/drawing/2014/main" id="{F4B77AD5-327E-8B6C-CF80-FB1B21363410}"/>
                </a:ext>
              </a:extLst>
            </p:cNvPr>
            <p:cNvGrpSpPr/>
            <p:nvPr/>
          </p:nvGrpSpPr>
          <p:grpSpPr>
            <a:xfrm flipH="1">
              <a:off x="8809851" y="680020"/>
              <a:ext cx="1080000" cy="1080000"/>
              <a:chOff x="638516" y="2529000"/>
              <a:chExt cx="1800000" cy="1800000"/>
            </a:xfrm>
          </p:grpSpPr>
          <p:sp>
            <p:nvSpPr>
              <p:cNvPr id="25" name="Oval 24">
                <a:extLst>
                  <a:ext uri="{FF2B5EF4-FFF2-40B4-BE49-F238E27FC236}">
                    <a16:creationId xmlns:a16="http://schemas.microsoft.com/office/drawing/2014/main" id="{E15C64A4-77ED-71F6-AC39-76526AFDCAEC}"/>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6" name="Graphic 25" descr="Chameleon with solid fill">
                <a:extLst>
                  <a:ext uri="{FF2B5EF4-FFF2-40B4-BE49-F238E27FC236}">
                    <a16:creationId xmlns:a16="http://schemas.microsoft.com/office/drawing/2014/main" id="{B93A964B-2200-1199-06A9-0FA63DFD1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301" y="2888249"/>
                <a:ext cx="1148176" cy="1148176"/>
              </a:xfrm>
              <a:prstGeom prst="rect">
                <a:avLst/>
              </a:prstGeom>
            </p:spPr>
          </p:pic>
        </p:grpSp>
        <p:grpSp>
          <p:nvGrpSpPr>
            <p:cNvPr id="27" name="Group 26">
              <a:extLst>
                <a:ext uri="{FF2B5EF4-FFF2-40B4-BE49-F238E27FC236}">
                  <a16:creationId xmlns:a16="http://schemas.microsoft.com/office/drawing/2014/main" id="{A4746AD1-4309-23C8-1C21-803F12A6D08B}"/>
                </a:ext>
              </a:extLst>
            </p:cNvPr>
            <p:cNvGrpSpPr/>
            <p:nvPr/>
          </p:nvGrpSpPr>
          <p:grpSpPr>
            <a:xfrm>
              <a:off x="7163374" y="2124595"/>
              <a:ext cx="2558435" cy="883344"/>
              <a:chOff x="2329910" y="1458928"/>
              <a:chExt cx="3408483" cy="2520000"/>
            </a:xfrm>
          </p:grpSpPr>
          <p:sp>
            <p:nvSpPr>
              <p:cNvPr id="28" name="Speech Bubble: Rectangle with Corners Rounded 27">
                <a:extLst>
                  <a:ext uri="{FF2B5EF4-FFF2-40B4-BE49-F238E27FC236}">
                    <a16:creationId xmlns:a16="http://schemas.microsoft.com/office/drawing/2014/main" id="{5C470960-E253-627B-ED2C-8727A584E26E}"/>
                  </a:ext>
                </a:extLst>
              </p:cNvPr>
              <p:cNvSpPr/>
              <p:nvPr/>
            </p:nvSpPr>
            <p:spPr>
              <a:xfrm>
                <a:off x="2329910" y="1458928"/>
                <a:ext cx="3408483" cy="2520000"/>
              </a:xfrm>
              <a:prstGeom prst="wedgeRoundRectCallout">
                <a:avLst>
                  <a:gd name="adj1" fmla="val 34165"/>
                  <a:gd name="adj2" fmla="val -7730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TextBox 28">
                <a:extLst>
                  <a:ext uri="{FF2B5EF4-FFF2-40B4-BE49-F238E27FC236}">
                    <a16:creationId xmlns:a16="http://schemas.microsoft.com/office/drawing/2014/main" id="{A88A17C4-5892-1327-4151-D7DD1470C41D}"/>
                  </a:ext>
                </a:extLst>
              </p:cNvPr>
              <p:cNvSpPr txBox="1"/>
              <p:nvPr/>
            </p:nvSpPr>
            <p:spPr>
              <a:xfrm>
                <a:off x="2448563" y="1925788"/>
                <a:ext cx="3171174" cy="1492640"/>
              </a:xfrm>
              <a:prstGeom prst="rect">
                <a:avLst/>
              </a:prstGeom>
              <a:noFill/>
            </p:spPr>
            <p:txBody>
              <a:bodyPr wrap="square" rtlCol="0">
                <a:spAutoFit/>
              </a:bodyPr>
              <a:lstStyle/>
              <a:p>
                <a:r>
                  <a:rPr lang="pt-BR" sz="1400" dirty="0"/>
                  <a:t>You can use </a:t>
                </a:r>
                <a:r>
                  <a:rPr lang="pt-BR" sz="1400" dirty="0">
                    <a:hlinkClick r:id="rId5"/>
                  </a:rPr>
                  <a:t>W3C</a:t>
                </a:r>
                <a:r>
                  <a:rPr lang="pt-BR" sz="1400" dirty="0"/>
                  <a:t> to validate your HTML format!</a:t>
                </a:r>
              </a:p>
            </p:txBody>
          </p:sp>
        </p:grpSp>
      </p:grpSp>
    </p:spTree>
    <p:extLst>
      <p:ext uri="{BB962C8B-B14F-4D97-AF65-F5344CB8AC3E}">
        <p14:creationId xmlns:p14="http://schemas.microsoft.com/office/powerpoint/2010/main" val="12081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1000"/>
                                        <p:tgtEl>
                                          <p:spTgt spid="30"/>
                                        </p:tgtEl>
                                      </p:cBhvr>
                                    </p:animEffect>
                                    <p:anim calcmode="lin" valueType="num">
                                      <p:cBhvr>
                                        <p:cTn id="29" dur="1000" fill="hold"/>
                                        <p:tgtEl>
                                          <p:spTgt spid="30"/>
                                        </p:tgtEl>
                                        <p:attrNameLst>
                                          <p:attrName>ppt_x</p:attrName>
                                        </p:attrNameLst>
                                      </p:cBhvr>
                                      <p:tavLst>
                                        <p:tav tm="0">
                                          <p:val>
                                            <p:strVal val="#ppt_x"/>
                                          </p:val>
                                        </p:tav>
                                        <p:tav tm="100000">
                                          <p:val>
                                            <p:strVal val="#ppt_x"/>
                                          </p:val>
                                        </p:tav>
                                      </p:tavLst>
                                    </p:anim>
                                    <p:anim calcmode="lin" valueType="num">
                                      <p:cBhvr>
                                        <p:cTn id="3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47CEE-451A-C87C-5B09-7C91016756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AE1ACFA-20BB-9297-78E3-81D7F078FED0}"/>
              </a:ext>
            </a:extLst>
          </p:cNvPr>
          <p:cNvSpPr txBox="1"/>
          <p:nvPr/>
        </p:nvSpPr>
        <p:spPr>
          <a:xfrm>
            <a:off x="107970" y="143260"/>
            <a:ext cx="1168910"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VALID</a:t>
            </a:r>
          </a:p>
        </p:txBody>
      </p:sp>
      <p:grpSp>
        <p:nvGrpSpPr>
          <p:cNvPr id="3" name="Group 2">
            <a:extLst>
              <a:ext uri="{FF2B5EF4-FFF2-40B4-BE49-F238E27FC236}">
                <a16:creationId xmlns:a16="http://schemas.microsoft.com/office/drawing/2014/main" id="{DEE82D0B-7EC8-41DD-EC8D-3B1332A053E1}"/>
              </a:ext>
            </a:extLst>
          </p:cNvPr>
          <p:cNvGrpSpPr/>
          <p:nvPr/>
        </p:nvGrpSpPr>
        <p:grpSpPr>
          <a:xfrm>
            <a:off x="3945107" y="2065339"/>
            <a:ext cx="4623540" cy="1602309"/>
            <a:chOff x="2329910" y="1458928"/>
            <a:chExt cx="3408483" cy="1602309"/>
          </a:xfrm>
        </p:grpSpPr>
        <p:sp>
          <p:nvSpPr>
            <p:cNvPr id="4" name="Speech Bubble: Rectangle with Corners Rounded 3">
              <a:extLst>
                <a:ext uri="{FF2B5EF4-FFF2-40B4-BE49-F238E27FC236}">
                  <a16:creationId xmlns:a16="http://schemas.microsoft.com/office/drawing/2014/main" id="{B897F8F9-E705-18FC-7303-36D9E262E802}"/>
                </a:ext>
              </a:extLst>
            </p:cNvPr>
            <p:cNvSpPr/>
            <p:nvPr/>
          </p:nvSpPr>
          <p:spPr>
            <a:xfrm>
              <a:off x="2329910" y="1458928"/>
              <a:ext cx="3408483" cy="1602309"/>
            </a:xfrm>
            <a:prstGeom prst="wedgeRoundRectCallout">
              <a:avLst>
                <a:gd name="adj1" fmla="val -58600"/>
                <a:gd name="adj2" fmla="val -1566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4">
              <a:extLst>
                <a:ext uri="{FF2B5EF4-FFF2-40B4-BE49-F238E27FC236}">
                  <a16:creationId xmlns:a16="http://schemas.microsoft.com/office/drawing/2014/main" id="{7D6ACBE3-553A-8874-A9F9-185F4A05A9B3}"/>
                </a:ext>
              </a:extLst>
            </p:cNvPr>
            <p:cNvSpPr txBox="1"/>
            <p:nvPr/>
          </p:nvSpPr>
          <p:spPr>
            <a:xfrm>
              <a:off x="2506048" y="1564766"/>
              <a:ext cx="3171174" cy="1200329"/>
            </a:xfrm>
            <a:prstGeom prst="rect">
              <a:avLst/>
            </a:prstGeom>
            <a:noFill/>
          </p:spPr>
          <p:txBody>
            <a:bodyPr wrap="square" rtlCol="0">
              <a:spAutoFit/>
            </a:bodyPr>
            <a:lstStyle/>
            <a:p>
              <a:r>
                <a:rPr lang="pt-BR" dirty="0"/>
                <a:t>According to Duckett (2011) a valid HTML follows all syntatic and structural rules in the official HTML specification (e.g. HTML5) according to W3C.</a:t>
              </a:r>
            </a:p>
          </p:txBody>
        </p:sp>
      </p:grpSp>
      <p:grpSp>
        <p:nvGrpSpPr>
          <p:cNvPr id="6" name="Group 5">
            <a:extLst>
              <a:ext uri="{FF2B5EF4-FFF2-40B4-BE49-F238E27FC236}">
                <a16:creationId xmlns:a16="http://schemas.microsoft.com/office/drawing/2014/main" id="{E8D2C6AC-4085-78DD-9E43-43D61EC914B7}"/>
              </a:ext>
            </a:extLst>
          </p:cNvPr>
          <p:cNvGrpSpPr/>
          <p:nvPr/>
        </p:nvGrpSpPr>
        <p:grpSpPr>
          <a:xfrm flipH="1">
            <a:off x="569977" y="2065339"/>
            <a:ext cx="2520000" cy="2520000"/>
            <a:chOff x="638516" y="2529000"/>
            <a:chExt cx="1800000" cy="1800000"/>
          </a:xfrm>
        </p:grpSpPr>
        <p:sp>
          <p:nvSpPr>
            <p:cNvPr id="7" name="Oval 6">
              <a:extLst>
                <a:ext uri="{FF2B5EF4-FFF2-40B4-BE49-F238E27FC236}">
                  <a16:creationId xmlns:a16="http://schemas.microsoft.com/office/drawing/2014/main" id="{DBE956CA-F6B8-2833-054F-7873E545C767}"/>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Graphic 7" descr="Chameleon with solid fill">
              <a:extLst>
                <a:ext uri="{FF2B5EF4-FFF2-40B4-BE49-F238E27FC236}">
                  <a16:creationId xmlns:a16="http://schemas.microsoft.com/office/drawing/2014/main" id="{3B274CC1-16C1-953F-B1EB-A2105D7F49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01" y="2888249"/>
              <a:ext cx="1148176" cy="1148176"/>
            </a:xfrm>
            <a:prstGeom prst="rect">
              <a:avLst/>
            </a:prstGeom>
          </p:spPr>
        </p:pic>
      </p:grpSp>
    </p:spTree>
    <p:extLst>
      <p:ext uri="{BB962C8B-B14F-4D97-AF65-F5344CB8AC3E}">
        <p14:creationId xmlns:p14="http://schemas.microsoft.com/office/powerpoint/2010/main" val="3378187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CFA12-B2BA-55E2-B896-A3424AB66B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F1CD9A5-2BD4-9E02-A41C-1E5BEFB0BC21}"/>
              </a:ext>
            </a:extLst>
          </p:cNvPr>
          <p:cNvSpPr txBox="1"/>
          <p:nvPr/>
        </p:nvSpPr>
        <p:spPr>
          <a:xfrm>
            <a:off x="107970" y="143260"/>
            <a:ext cx="1168910"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VALID</a:t>
            </a:r>
          </a:p>
        </p:txBody>
      </p:sp>
      <p:grpSp>
        <p:nvGrpSpPr>
          <p:cNvPr id="9" name="Group 8">
            <a:extLst>
              <a:ext uri="{FF2B5EF4-FFF2-40B4-BE49-F238E27FC236}">
                <a16:creationId xmlns:a16="http://schemas.microsoft.com/office/drawing/2014/main" id="{AD1C955B-4447-8038-0895-F9AD2BA95C62}"/>
              </a:ext>
            </a:extLst>
          </p:cNvPr>
          <p:cNvGrpSpPr/>
          <p:nvPr/>
        </p:nvGrpSpPr>
        <p:grpSpPr>
          <a:xfrm>
            <a:off x="6572481" y="2704038"/>
            <a:ext cx="3362217" cy="1285157"/>
            <a:chOff x="6862082" y="825972"/>
            <a:chExt cx="3362217" cy="1285157"/>
          </a:xfrm>
        </p:grpSpPr>
        <p:grpSp>
          <p:nvGrpSpPr>
            <p:cNvPr id="10" name="Group 9">
              <a:extLst>
                <a:ext uri="{FF2B5EF4-FFF2-40B4-BE49-F238E27FC236}">
                  <a16:creationId xmlns:a16="http://schemas.microsoft.com/office/drawing/2014/main" id="{4FA574C3-C685-F5E3-F218-2AFD85B24564}"/>
                </a:ext>
              </a:extLst>
            </p:cNvPr>
            <p:cNvGrpSpPr>
              <a:grpSpLocks noChangeAspect="1"/>
            </p:cNvGrpSpPr>
            <p:nvPr/>
          </p:nvGrpSpPr>
          <p:grpSpPr>
            <a:xfrm flipH="1">
              <a:off x="9204015" y="974257"/>
              <a:ext cx="1020284" cy="1020284"/>
              <a:chOff x="638516" y="2529000"/>
              <a:chExt cx="1800000" cy="1800000"/>
            </a:xfrm>
          </p:grpSpPr>
          <p:sp>
            <p:nvSpPr>
              <p:cNvPr id="13" name="Oval 12">
                <a:extLst>
                  <a:ext uri="{FF2B5EF4-FFF2-40B4-BE49-F238E27FC236}">
                    <a16:creationId xmlns:a16="http://schemas.microsoft.com/office/drawing/2014/main" id="{EFC0FA39-6A14-EDF1-7338-3144B24F7418}"/>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4" name="Graphic 13" descr="Chameleon with solid fill">
                <a:extLst>
                  <a:ext uri="{FF2B5EF4-FFF2-40B4-BE49-F238E27FC236}">
                    <a16:creationId xmlns:a16="http://schemas.microsoft.com/office/drawing/2014/main" id="{7714C209-4479-14ED-941D-776F6F3F02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01" y="2888249"/>
                <a:ext cx="1148176" cy="1148176"/>
              </a:xfrm>
              <a:prstGeom prst="rect">
                <a:avLst/>
              </a:prstGeom>
            </p:spPr>
          </p:pic>
        </p:grpSp>
        <p:sp>
          <p:nvSpPr>
            <p:cNvPr id="11" name="Speech Bubble: Rectangle with Corners Rounded 10">
              <a:extLst>
                <a:ext uri="{FF2B5EF4-FFF2-40B4-BE49-F238E27FC236}">
                  <a16:creationId xmlns:a16="http://schemas.microsoft.com/office/drawing/2014/main" id="{94A19017-6CB8-96EC-D48E-B0BB1B32B242}"/>
                </a:ext>
              </a:extLst>
            </p:cNvPr>
            <p:cNvSpPr/>
            <p:nvPr/>
          </p:nvSpPr>
          <p:spPr>
            <a:xfrm>
              <a:off x="6884396" y="825972"/>
              <a:ext cx="2164292" cy="1285157"/>
            </a:xfrm>
            <a:prstGeom prst="wedgeRoundRectCallout">
              <a:avLst>
                <a:gd name="adj1" fmla="val 55465"/>
                <a:gd name="adj2" fmla="val 30731"/>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TextBox 11">
              <a:extLst>
                <a:ext uri="{FF2B5EF4-FFF2-40B4-BE49-F238E27FC236}">
                  <a16:creationId xmlns:a16="http://schemas.microsoft.com/office/drawing/2014/main" id="{3BF9F48F-1E2A-79F5-23A6-9F52027C9AE1}"/>
                </a:ext>
              </a:extLst>
            </p:cNvPr>
            <p:cNvSpPr txBox="1"/>
            <p:nvPr/>
          </p:nvSpPr>
          <p:spPr>
            <a:xfrm>
              <a:off x="6862082" y="1115266"/>
              <a:ext cx="2264269" cy="738664"/>
            </a:xfrm>
            <a:prstGeom prst="rect">
              <a:avLst/>
            </a:prstGeom>
            <a:noFill/>
          </p:spPr>
          <p:txBody>
            <a:bodyPr wrap="square">
              <a:spAutoFit/>
            </a:bodyPr>
            <a:lstStyle/>
            <a:p>
              <a:r>
                <a:rPr lang="pt-BR" sz="1400" dirty="0"/>
                <a:t>On the left, check same examples of invalid HTML. </a:t>
              </a:r>
              <a:endParaRPr lang="pt-BR" sz="1400" b="1" dirty="0"/>
            </a:p>
          </p:txBody>
        </p:sp>
      </p:grpSp>
      <p:grpSp>
        <p:nvGrpSpPr>
          <p:cNvPr id="33" name="Group 32">
            <a:extLst>
              <a:ext uri="{FF2B5EF4-FFF2-40B4-BE49-F238E27FC236}">
                <a16:creationId xmlns:a16="http://schemas.microsoft.com/office/drawing/2014/main" id="{710F3C47-246E-8E74-1A09-C5726E6210BF}"/>
              </a:ext>
            </a:extLst>
          </p:cNvPr>
          <p:cNvGrpSpPr/>
          <p:nvPr/>
        </p:nvGrpSpPr>
        <p:grpSpPr>
          <a:xfrm>
            <a:off x="406155" y="1386117"/>
            <a:ext cx="5030003" cy="720000"/>
            <a:chOff x="406155" y="1386117"/>
            <a:chExt cx="5030003" cy="720000"/>
          </a:xfrm>
        </p:grpSpPr>
        <p:sp>
          <p:nvSpPr>
            <p:cNvPr id="16" name="Oval 15">
              <a:extLst>
                <a:ext uri="{FF2B5EF4-FFF2-40B4-BE49-F238E27FC236}">
                  <a16:creationId xmlns:a16="http://schemas.microsoft.com/office/drawing/2014/main" id="{1D5BD6BF-AA08-F2F8-D273-E3DD1C6C471E}"/>
                </a:ext>
              </a:extLst>
            </p:cNvPr>
            <p:cNvSpPr/>
            <p:nvPr/>
          </p:nvSpPr>
          <p:spPr>
            <a:xfrm>
              <a:off x="406155" y="1386117"/>
              <a:ext cx="720000" cy="720000"/>
            </a:xfrm>
            <a:prstGeom prst="ellipse">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200" b="1" dirty="0"/>
                <a:t>1</a:t>
              </a:r>
            </a:p>
          </p:txBody>
        </p:sp>
        <p:sp>
          <p:nvSpPr>
            <p:cNvPr id="27" name="TextBox 26">
              <a:extLst>
                <a:ext uri="{FF2B5EF4-FFF2-40B4-BE49-F238E27FC236}">
                  <a16:creationId xmlns:a16="http://schemas.microsoft.com/office/drawing/2014/main" id="{96C1357B-4620-05B3-A8A6-4BA5D6EB1796}"/>
                </a:ext>
              </a:extLst>
            </p:cNvPr>
            <p:cNvSpPr txBox="1"/>
            <p:nvPr/>
          </p:nvSpPr>
          <p:spPr>
            <a:xfrm>
              <a:off x="1167088" y="1453729"/>
              <a:ext cx="4269070" cy="584775"/>
            </a:xfrm>
            <a:prstGeom prst="rect">
              <a:avLst/>
            </a:prstGeom>
            <a:noFill/>
          </p:spPr>
          <p:txBody>
            <a:bodyPr wrap="square" rtlCol="0">
              <a:spAutoFit/>
            </a:bodyPr>
            <a:lstStyle/>
            <a:p>
              <a:r>
                <a:rPr lang="pt-BR" sz="1600" dirty="0"/>
                <a:t>Use a tag where it’s not allowed by the description (e.g. &lt;body&gt; inside header).</a:t>
              </a:r>
            </a:p>
          </p:txBody>
        </p:sp>
      </p:grpSp>
      <p:grpSp>
        <p:nvGrpSpPr>
          <p:cNvPr id="34" name="Group 33">
            <a:extLst>
              <a:ext uri="{FF2B5EF4-FFF2-40B4-BE49-F238E27FC236}">
                <a16:creationId xmlns:a16="http://schemas.microsoft.com/office/drawing/2014/main" id="{852B58B2-B01A-E598-3117-678A08ADA2DC}"/>
              </a:ext>
            </a:extLst>
          </p:cNvPr>
          <p:cNvGrpSpPr/>
          <p:nvPr/>
        </p:nvGrpSpPr>
        <p:grpSpPr>
          <a:xfrm>
            <a:off x="372469" y="2252107"/>
            <a:ext cx="5080340" cy="720000"/>
            <a:chOff x="406155" y="2383532"/>
            <a:chExt cx="5080340" cy="720000"/>
          </a:xfrm>
        </p:grpSpPr>
        <p:sp>
          <p:nvSpPr>
            <p:cNvPr id="17" name="Oval 16">
              <a:extLst>
                <a:ext uri="{FF2B5EF4-FFF2-40B4-BE49-F238E27FC236}">
                  <a16:creationId xmlns:a16="http://schemas.microsoft.com/office/drawing/2014/main" id="{C016D92E-9642-F7FC-831E-E73461FDF35C}"/>
                </a:ext>
              </a:extLst>
            </p:cNvPr>
            <p:cNvSpPr/>
            <p:nvPr/>
          </p:nvSpPr>
          <p:spPr>
            <a:xfrm>
              <a:off x="406155" y="2383532"/>
              <a:ext cx="720000" cy="720000"/>
            </a:xfrm>
            <a:prstGeom prst="ellipse">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200" b="1" dirty="0"/>
                <a:t>2</a:t>
              </a:r>
            </a:p>
          </p:txBody>
        </p:sp>
        <p:sp>
          <p:nvSpPr>
            <p:cNvPr id="28" name="TextBox 27">
              <a:extLst>
                <a:ext uri="{FF2B5EF4-FFF2-40B4-BE49-F238E27FC236}">
                  <a16:creationId xmlns:a16="http://schemas.microsoft.com/office/drawing/2014/main" id="{B1F6554E-4E3C-3D58-427F-1D8684BE99BB}"/>
                </a:ext>
              </a:extLst>
            </p:cNvPr>
            <p:cNvSpPr txBox="1"/>
            <p:nvPr/>
          </p:nvSpPr>
          <p:spPr>
            <a:xfrm>
              <a:off x="1217425" y="2411650"/>
              <a:ext cx="4269070" cy="584775"/>
            </a:xfrm>
            <a:prstGeom prst="rect">
              <a:avLst/>
            </a:prstGeom>
            <a:noFill/>
          </p:spPr>
          <p:txBody>
            <a:bodyPr wrap="square" rtlCol="0">
              <a:spAutoFit/>
            </a:bodyPr>
            <a:lstStyle/>
            <a:p>
              <a:r>
                <a:rPr lang="pt-BR" sz="1600" dirty="0"/>
                <a:t>Have more than one &lt;body&gt; or &lt;header&gt; in the same document.</a:t>
              </a:r>
            </a:p>
          </p:txBody>
        </p:sp>
      </p:grpSp>
      <p:grpSp>
        <p:nvGrpSpPr>
          <p:cNvPr id="35" name="Group 34">
            <a:extLst>
              <a:ext uri="{FF2B5EF4-FFF2-40B4-BE49-F238E27FC236}">
                <a16:creationId xmlns:a16="http://schemas.microsoft.com/office/drawing/2014/main" id="{889267BD-C4BC-D437-3181-2095BA1541B4}"/>
              </a:ext>
            </a:extLst>
          </p:cNvPr>
          <p:cNvGrpSpPr/>
          <p:nvPr/>
        </p:nvGrpSpPr>
        <p:grpSpPr>
          <a:xfrm>
            <a:off x="374240" y="3118097"/>
            <a:ext cx="5060147" cy="720000"/>
            <a:chOff x="406155" y="3178515"/>
            <a:chExt cx="5060147" cy="720000"/>
          </a:xfrm>
        </p:grpSpPr>
        <p:sp>
          <p:nvSpPr>
            <p:cNvPr id="22" name="Oval 21">
              <a:extLst>
                <a:ext uri="{FF2B5EF4-FFF2-40B4-BE49-F238E27FC236}">
                  <a16:creationId xmlns:a16="http://schemas.microsoft.com/office/drawing/2014/main" id="{392342E2-E9D1-9248-F367-2C7D7682DF39}"/>
                </a:ext>
              </a:extLst>
            </p:cNvPr>
            <p:cNvSpPr/>
            <p:nvPr/>
          </p:nvSpPr>
          <p:spPr>
            <a:xfrm>
              <a:off x="406155" y="3178515"/>
              <a:ext cx="720000" cy="720000"/>
            </a:xfrm>
            <a:prstGeom prst="ellipse">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200" b="1" dirty="0"/>
                <a:t>3</a:t>
              </a:r>
            </a:p>
          </p:txBody>
        </p:sp>
        <p:sp>
          <p:nvSpPr>
            <p:cNvPr id="29" name="TextBox 28">
              <a:extLst>
                <a:ext uri="{FF2B5EF4-FFF2-40B4-BE49-F238E27FC236}">
                  <a16:creationId xmlns:a16="http://schemas.microsoft.com/office/drawing/2014/main" id="{AD998A8E-FC29-B008-23F3-A67D994D4750}"/>
                </a:ext>
              </a:extLst>
            </p:cNvPr>
            <p:cNvSpPr txBox="1"/>
            <p:nvPr/>
          </p:nvSpPr>
          <p:spPr>
            <a:xfrm>
              <a:off x="1197232" y="3310182"/>
              <a:ext cx="4269070" cy="584775"/>
            </a:xfrm>
            <a:prstGeom prst="rect">
              <a:avLst/>
            </a:prstGeom>
            <a:noFill/>
          </p:spPr>
          <p:txBody>
            <a:bodyPr wrap="square" rtlCol="0">
              <a:spAutoFit/>
            </a:bodyPr>
            <a:lstStyle/>
            <a:p>
              <a:r>
                <a:rPr lang="pt-BR" sz="1600" dirty="0"/>
                <a:t>Missing fundamental elements, such as &lt;title&gt; and &lt;head&gt;.</a:t>
              </a:r>
            </a:p>
          </p:txBody>
        </p:sp>
      </p:grpSp>
      <p:grpSp>
        <p:nvGrpSpPr>
          <p:cNvPr id="36" name="Group 35">
            <a:extLst>
              <a:ext uri="{FF2B5EF4-FFF2-40B4-BE49-F238E27FC236}">
                <a16:creationId xmlns:a16="http://schemas.microsoft.com/office/drawing/2014/main" id="{0888E7E7-2D12-356F-1E8D-793A8F5E2F71}"/>
              </a:ext>
            </a:extLst>
          </p:cNvPr>
          <p:cNvGrpSpPr/>
          <p:nvPr/>
        </p:nvGrpSpPr>
        <p:grpSpPr>
          <a:xfrm>
            <a:off x="390891" y="3984087"/>
            <a:ext cx="5110484" cy="720000"/>
            <a:chOff x="406155" y="3957977"/>
            <a:chExt cx="5110484" cy="720000"/>
          </a:xfrm>
        </p:grpSpPr>
        <p:sp>
          <p:nvSpPr>
            <p:cNvPr id="23" name="Oval 22">
              <a:extLst>
                <a:ext uri="{FF2B5EF4-FFF2-40B4-BE49-F238E27FC236}">
                  <a16:creationId xmlns:a16="http://schemas.microsoft.com/office/drawing/2014/main" id="{4BB82C30-4E48-FC94-8E9A-05EE4839E7E4}"/>
                </a:ext>
              </a:extLst>
            </p:cNvPr>
            <p:cNvSpPr/>
            <p:nvPr/>
          </p:nvSpPr>
          <p:spPr>
            <a:xfrm>
              <a:off x="406155" y="3957977"/>
              <a:ext cx="720000" cy="720000"/>
            </a:xfrm>
            <a:prstGeom prst="ellipse">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200" b="1" dirty="0"/>
                <a:t>4</a:t>
              </a:r>
            </a:p>
          </p:txBody>
        </p:sp>
        <p:sp>
          <p:nvSpPr>
            <p:cNvPr id="30" name="TextBox 29">
              <a:extLst>
                <a:ext uri="{FF2B5EF4-FFF2-40B4-BE49-F238E27FC236}">
                  <a16:creationId xmlns:a16="http://schemas.microsoft.com/office/drawing/2014/main" id="{75D2AD0A-25EF-699F-A4C6-9FBC03E9BC88}"/>
                </a:ext>
              </a:extLst>
            </p:cNvPr>
            <p:cNvSpPr txBox="1"/>
            <p:nvPr/>
          </p:nvSpPr>
          <p:spPr>
            <a:xfrm>
              <a:off x="1247569" y="4050150"/>
              <a:ext cx="4269070" cy="584775"/>
            </a:xfrm>
            <a:prstGeom prst="rect">
              <a:avLst/>
            </a:prstGeom>
            <a:noFill/>
          </p:spPr>
          <p:txBody>
            <a:bodyPr wrap="square" rtlCol="0">
              <a:spAutoFit/>
            </a:bodyPr>
            <a:lstStyle/>
            <a:p>
              <a:r>
                <a:rPr lang="pt-BR" sz="1600" dirty="0"/>
                <a:t>Add not allowed children into a &lt;tag&gt;. (e.g. &lt;div&gt; inside a &lt;p&gt;).</a:t>
              </a:r>
            </a:p>
          </p:txBody>
        </p:sp>
      </p:grpSp>
      <p:grpSp>
        <p:nvGrpSpPr>
          <p:cNvPr id="37" name="Group 36">
            <a:extLst>
              <a:ext uri="{FF2B5EF4-FFF2-40B4-BE49-F238E27FC236}">
                <a16:creationId xmlns:a16="http://schemas.microsoft.com/office/drawing/2014/main" id="{270C9FE6-E615-9DE0-FC71-2B23AA7C11CC}"/>
              </a:ext>
            </a:extLst>
          </p:cNvPr>
          <p:cNvGrpSpPr/>
          <p:nvPr/>
        </p:nvGrpSpPr>
        <p:grpSpPr>
          <a:xfrm>
            <a:off x="447088" y="4850077"/>
            <a:ext cx="5069551" cy="721822"/>
            <a:chOff x="447088" y="4759967"/>
            <a:chExt cx="5069551" cy="721822"/>
          </a:xfrm>
        </p:grpSpPr>
        <p:sp>
          <p:nvSpPr>
            <p:cNvPr id="24" name="Oval 23">
              <a:extLst>
                <a:ext uri="{FF2B5EF4-FFF2-40B4-BE49-F238E27FC236}">
                  <a16:creationId xmlns:a16="http://schemas.microsoft.com/office/drawing/2014/main" id="{6E1F4B2E-929D-1411-8780-DEBA6A7E4796}"/>
                </a:ext>
              </a:extLst>
            </p:cNvPr>
            <p:cNvSpPr/>
            <p:nvPr/>
          </p:nvSpPr>
          <p:spPr>
            <a:xfrm>
              <a:off x="447088" y="4759967"/>
              <a:ext cx="720000" cy="720000"/>
            </a:xfrm>
            <a:prstGeom prst="ellipse">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200" b="1" dirty="0"/>
                <a:t>5</a:t>
              </a:r>
            </a:p>
          </p:txBody>
        </p:sp>
        <p:sp>
          <p:nvSpPr>
            <p:cNvPr id="31" name="TextBox 30">
              <a:extLst>
                <a:ext uri="{FF2B5EF4-FFF2-40B4-BE49-F238E27FC236}">
                  <a16:creationId xmlns:a16="http://schemas.microsoft.com/office/drawing/2014/main" id="{81682E72-7400-D74F-7B73-5A1E609FDA73}"/>
                </a:ext>
              </a:extLst>
            </p:cNvPr>
            <p:cNvSpPr txBox="1"/>
            <p:nvPr/>
          </p:nvSpPr>
          <p:spPr>
            <a:xfrm>
              <a:off x="1247569" y="4897014"/>
              <a:ext cx="4269070" cy="584775"/>
            </a:xfrm>
            <a:prstGeom prst="rect">
              <a:avLst/>
            </a:prstGeom>
            <a:noFill/>
          </p:spPr>
          <p:txBody>
            <a:bodyPr wrap="square" rtlCol="0">
              <a:spAutoFit/>
            </a:bodyPr>
            <a:lstStyle/>
            <a:p>
              <a:r>
                <a:rPr lang="pt-BR" sz="1600" dirty="0"/>
                <a:t>Usage of obsolete elements (in HTML5, &lt;font&gt;, &lt;center&gt; and &lt;big&gt;.</a:t>
              </a:r>
            </a:p>
          </p:txBody>
        </p:sp>
      </p:grpSp>
      <p:grpSp>
        <p:nvGrpSpPr>
          <p:cNvPr id="38" name="Group 37">
            <a:extLst>
              <a:ext uri="{FF2B5EF4-FFF2-40B4-BE49-F238E27FC236}">
                <a16:creationId xmlns:a16="http://schemas.microsoft.com/office/drawing/2014/main" id="{BDE679A8-567D-2108-5096-2CE8B05121D8}"/>
              </a:ext>
            </a:extLst>
          </p:cNvPr>
          <p:cNvGrpSpPr/>
          <p:nvPr/>
        </p:nvGrpSpPr>
        <p:grpSpPr>
          <a:xfrm>
            <a:off x="439457" y="5717888"/>
            <a:ext cx="5069551" cy="720000"/>
            <a:chOff x="447088" y="5554950"/>
            <a:chExt cx="5069551" cy="720000"/>
          </a:xfrm>
        </p:grpSpPr>
        <p:sp>
          <p:nvSpPr>
            <p:cNvPr id="25" name="Oval 24">
              <a:extLst>
                <a:ext uri="{FF2B5EF4-FFF2-40B4-BE49-F238E27FC236}">
                  <a16:creationId xmlns:a16="http://schemas.microsoft.com/office/drawing/2014/main" id="{85ADC51F-24A0-164D-4FBD-F584534CE39E}"/>
                </a:ext>
              </a:extLst>
            </p:cNvPr>
            <p:cNvSpPr/>
            <p:nvPr/>
          </p:nvSpPr>
          <p:spPr>
            <a:xfrm>
              <a:off x="447088" y="5554950"/>
              <a:ext cx="720000" cy="720000"/>
            </a:xfrm>
            <a:prstGeom prst="ellipse">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200" b="1" dirty="0"/>
                <a:t>6</a:t>
              </a:r>
            </a:p>
          </p:txBody>
        </p:sp>
        <p:sp>
          <p:nvSpPr>
            <p:cNvPr id="32" name="TextBox 31">
              <a:extLst>
                <a:ext uri="{FF2B5EF4-FFF2-40B4-BE49-F238E27FC236}">
                  <a16:creationId xmlns:a16="http://schemas.microsoft.com/office/drawing/2014/main" id="{79300173-BEBB-ECCF-027A-2382BB55A5FC}"/>
                </a:ext>
              </a:extLst>
            </p:cNvPr>
            <p:cNvSpPr txBox="1"/>
            <p:nvPr/>
          </p:nvSpPr>
          <p:spPr>
            <a:xfrm>
              <a:off x="1247569" y="5743878"/>
              <a:ext cx="4269070" cy="338554"/>
            </a:xfrm>
            <a:prstGeom prst="rect">
              <a:avLst/>
            </a:prstGeom>
            <a:noFill/>
          </p:spPr>
          <p:txBody>
            <a:bodyPr wrap="square" rtlCol="0">
              <a:spAutoFit/>
            </a:bodyPr>
            <a:lstStyle/>
            <a:p>
              <a:r>
                <a:rPr lang="pt-BR" sz="1600" dirty="0"/>
                <a:t>Structure erros, such as &lt;/div&gt; without &lt;div&gt;</a:t>
              </a:r>
            </a:p>
          </p:txBody>
        </p:sp>
      </p:grpSp>
    </p:spTree>
    <p:extLst>
      <p:ext uri="{BB962C8B-B14F-4D97-AF65-F5344CB8AC3E}">
        <p14:creationId xmlns:p14="http://schemas.microsoft.com/office/powerpoint/2010/main" val="3407027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07-B2FB-F1D5-85D9-82E851C5F34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B1F3595-08B5-2A6A-5306-5D01D01F73A8}"/>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63E5E936-AFFB-76C2-63C8-B9BB0F078F5C}"/>
              </a:ext>
            </a:extLst>
          </p:cNvPr>
          <p:cNvSpPr txBox="1"/>
          <p:nvPr/>
        </p:nvSpPr>
        <p:spPr>
          <a:xfrm>
            <a:off x="394946" y="2921168"/>
            <a:ext cx="3243196" cy="1015663"/>
          </a:xfrm>
          <a:prstGeom prst="rect">
            <a:avLst/>
          </a:prstGeom>
          <a:noFill/>
        </p:spPr>
        <p:txBody>
          <a:bodyPr wrap="none" rtlCol="0">
            <a:spAutoFit/>
          </a:bodyPr>
          <a:lstStyle/>
          <a:p>
            <a:r>
              <a:rPr lang="pt-BR" sz="6000" b="1" dirty="0">
                <a:solidFill>
                  <a:schemeClr val="bg1"/>
                </a:solidFill>
                <a:latin typeface="Roboto" panose="02000000000000000000" pitchFamily="2" charset="0"/>
                <a:ea typeface="Roboto" panose="02000000000000000000" pitchFamily="2" charset="0"/>
              </a:rPr>
              <a:t>THE URL</a:t>
            </a:r>
          </a:p>
        </p:txBody>
      </p:sp>
      <p:pic>
        <p:nvPicPr>
          <p:cNvPr id="2" name="Picture 2" descr="University of London - Wikipedia">
            <a:extLst>
              <a:ext uri="{FF2B5EF4-FFF2-40B4-BE49-F238E27FC236}">
                <a16:creationId xmlns:a16="http://schemas.microsoft.com/office/drawing/2014/main" id="{A277C93E-B953-6BAE-6229-F564EF64D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22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CF990-B07A-FD5E-B191-15BC772506B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D8AE688-E4FB-ABAF-D566-F08387978DC4}"/>
              </a:ext>
            </a:extLst>
          </p:cNvPr>
          <p:cNvGrpSpPr/>
          <p:nvPr/>
        </p:nvGrpSpPr>
        <p:grpSpPr>
          <a:xfrm>
            <a:off x="352444" y="1278063"/>
            <a:ext cx="9728711" cy="900000"/>
            <a:chOff x="275083" y="1333936"/>
            <a:chExt cx="9728711" cy="900000"/>
          </a:xfrm>
        </p:grpSpPr>
        <p:grpSp>
          <p:nvGrpSpPr>
            <p:cNvPr id="3" name="Group 2">
              <a:extLst>
                <a:ext uri="{FF2B5EF4-FFF2-40B4-BE49-F238E27FC236}">
                  <a16:creationId xmlns:a16="http://schemas.microsoft.com/office/drawing/2014/main" id="{20B33D56-FAB4-ADE1-2676-C4D1F5239860}"/>
                </a:ext>
              </a:extLst>
            </p:cNvPr>
            <p:cNvGrpSpPr/>
            <p:nvPr/>
          </p:nvGrpSpPr>
          <p:grpSpPr>
            <a:xfrm>
              <a:off x="275083" y="1333936"/>
              <a:ext cx="9728711" cy="900000"/>
              <a:chOff x="275083" y="958827"/>
              <a:chExt cx="9728711" cy="900000"/>
            </a:xfrm>
          </p:grpSpPr>
          <p:sp>
            <p:nvSpPr>
              <p:cNvPr id="6" name="Oval 5">
                <a:extLst>
                  <a:ext uri="{FF2B5EF4-FFF2-40B4-BE49-F238E27FC236}">
                    <a16:creationId xmlns:a16="http://schemas.microsoft.com/office/drawing/2014/main" id="{642A44FF-DBFA-C935-D6DC-DF5826800F75}"/>
                  </a:ext>
                </a:extLst>
              </p:cNvPr>
              <p:cNvSpPr/>
              <p:nvPr/>
            </p:nvSpPr>
            <p:spPr>
              <a:xfrm>
                <a:off x="275083" y="958827"/>
                <a:ext cx="900000" cy="9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Box 6">
                <a:extLst>
                  <a:ext uri="{FF2B5EF4-FFF2-40B4-BE49-F238E27FC236}">
                    <a16:creationId xmlns:a16="http://schemas.microsoft.com/office/drawing/2014/main" id="{0C7FA4AC-D720-4C7C-87AA-6D77553D0D70}"/>
                  </a:ext>
                </a:extLst>
              </p:cNvPr>
              <p:cNvSpPr txBox="1"/>
              <p:nvPr/>
            </p:nvSpPr>
            <p:spPr>
              <a:xfrm>
                <a:off x="1247525" y="1008717"/>
                <a:ext cx="8756269" cy="800219"/>
              </a:xfrm>
              <a:prstGeom prst="rect">
                <a:avLst/>
              </a:prstGeom>
              <a:noFill/>
            </p:spPr>
            <p:txBody>
              <a:bodyPr wrap="square">
                <a:spAutoFit/>
              </a:bodyPr>
              <a:lstStyle/>
              <a:p>
                <a:r>
                  <a:rPr lang="pt-BR" b="1" dirty="0"/>
                  <a:t>What is URL? </a:t>
                </a:r>
                <a:endParaRPr lang="pt-BR" dirty="0"/>
              </a:p>
              <a:p>
                <a:r>
                  <a:rPr lang="pt-BR" sz="1400" dirty="0"/>
                  <a:t>URL stands for Uniform Resource Locator, is the address used to locate a resource from the internet. For exemple: //https.www.london.ac.uk</a:t>
                </a:r>
                <a:endParaRPr lang="pt-BR" sz="1400" u="sng" dirty="0"/>
              </a:p>
            </p:txBody>
          </p:sp>
        </p:grpSp>
        <p:pic>
          <p:nvPicPr>
            <p:cNvPr id="5" name="Graphic 4" descr="Question Mark with solid fill">
              <a:extLst>
                <a:ext uri="{FF2B5EF4-FFF2-40B4-BE49-F238E27FC236}">
                  <a16:creationId xmlns:a16="http://schemas.microsoft.com/office/drawing/2014/main" id="{3CF66C51-ED35-C7E5-8B75-D7CA312D1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9605" y="1521491"/>
              <a:ext cx="530956" cy="530956"/>
            </a:xfrm>
            <a:prstGeom prst="rect">
              <a:avLst/>
            </a:prstGeom>
          </p:spPr>
        </p:pic>
      </p:grpSp>
      <p:sp>
        <p:nvSpPr>
          <p:cNvPr id="8" name="TextBox 7">
            <a:extLst>
              <a:ext uri="{FF2B5EF4-FFF2-40B4-BE49-F238E27FC236}">
                <a16:creationId xmlns:a16="http://schemas.microsoft.com/office/drawing/2014/main" id="{B0FFD052-DCC5-86C1-1D58-7DDD47078537}"/>
              </a:ext>
            </a:extLst>
          </p:cNvPr>
          <p:cNvSpPr txBox="1"/>
          <p:nvPr/>
        </p:nvSpPr>
        <p:spPr>
          <a:xfrm>
            <a:off x="107970" y="143260"/>
            <a:ext cx="1560042"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URL</a:t>
            </a:r>
          </a:p>
          <a:p>
            <a:r>
              <a:rPr lang="pt-BR" sz="2000" b="1" dirty="0">
                <a:latin typeface="Roboto" panose="02000000000000000000" pitchFamily="2" charset="0"/>
                <a:ea typeface="Roboto" panose="02000000000000000000" pitchFamily="2" charset="0"/>
                <a:cs typeface="Raavi" panose="020B0502040204020203" pitchFamily="34" charset="0"/>
              </a:rPr>
              <a:t>DEFINITION</a:t>
            </a:r>
          </a:p>
        </p:txBody>
      </p:sp>
      <p:grpSp>
        <p:nvGrpSpPr>
          <p:cNvPr id="19" name="Group 18">
            <a:extLst>
              <a:ext uri="{FF2B5EF4-FFF2-40B4-BE49-F238E27FC236}">
                <a16:creationId xmlns:a16="http://schemas.microsoft.com/office/drawing/2014/main" id="{8E8EA804-5A52-E5B6-F249-422ED523831A}"/>
              </a:ext>
            </a:extLst>
          </p:cNvPr>
          <p:cNvGrpSpPr/>
          <p:nvPr/>
        </p:nvGrpSpPr>
        <p:grpSpPr>
          <a:xfrm>
            <a:off x="352444" y="2789363"/>
            <a:ext cx="9728711" cy="900000"/>
            <a:chOff x="275083" y="1333936"/>
            <a:chExt cx="9728711" cy="900000"/>
          </a:xfrm>
        </p:grpSpPr>
        <p:grpSp>
          <p:nvGrpSpPr>
            <p:cNvPr id="20" name="Group 19">
              <a:extLst>
                <a:ext uri="{FF2B5EF4-FFF2-40B4-BE49-F238E27FC236}">
                  <a16:creationId xmlns:a16="http://schemas.microsoft.com/office/drawing/2014/main" id="{B3FBCE2C-4CE9-851B-B164-B6E8F8FF4B5A}"/>
                </a:ext>
              </a:extLst>
            </p:cNvPr>
            <p:cNvGrpSpPr/>
            <p:nvPr/>
          </p:nvGrpSpPr>
          <p:grpSpPr>
            <a:xfrm>
              <a:off x="275083" y="1333936"/>
              <a:ext cx="9728711" cy="900000"/>
              <a:chOff x="275083" y="958827"/>
              <a:chExt cx="9728711" cy="900000"/>
            </a:xfrm>
          </p:grpSpPr>
          <p:sp>
            <p:nvSpPr>
              <p:cNvPr id="23" name="Oval 22">
                <a:extLst>
                  <a:ext uri="{FF2B5EF4-FFF2-40B4-BE49-F238E27FC236}">
                    <a16:creationId xmlns:a16="http://schemas.microsoft.com/office/drawing/2014/main" id="{5FBD637E-75F1-A9A1-B4E1-A6B5036B34BB}"/>
                  </a:ext>
                </a:extLst>
              </p:cNvPr>
              <p:cNvSpPr/>
              <p:nvPr/>
            </p:nvSpPr>
            <p:spPr>
              <a:xfrm>
                <a:off x="275083" y="958827"/>
                <a:ext cx="900000" cy="9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3">
                <a:extLst>
                  <a:ext uri="{FF2B5EF4-FFF2-40B4-BE49-F238E27FC236}">
                    <a16:creationId xmlns:a16="http://schemas.microsoft.com/office/drawing/2014/main" id="{65679B5E-09E8-A1F6-8B90-E57E699F2FDF}"/>
                  </a:ext>
                </a:extLst>
              </p:cNvPr>
              <p:cNvSpPr txBox="1"/>
              <p:nvPr/>
            </p:nvSpPr>
            <p:spPr>
              <a:xfrm>
                <a:off x="1247525" y="1008717"/>
                <a:ext cx="8756269" cy="800219"/>
              </a:xfrm>
              <a:prstGeom prst="rect">
                <a:avLst/>
              </a:prstGeom>
              <a:noFill/>
            </p:spPr>
            <p:txBody>
              <a:bodyPr wrap="square">
                <a:spAutoFit/>
              </a:bodyPr>
              <a:lstStyle/>
              <a:p>
                <a:r>
                  <a:rPr lang="pt-BR" b="1" dirty="0"/>
                  <a:t>What is DNS? </a:t>
                </a:r>
                <a:endParaRPr lang="pt-BR" dirty="0"/>
              </a:p>
              <a:p>
                <a:r>
                  <a:rPr lang="pt-BR" sz="1400" dirty="0"/>
                  <a:t>DNS stands for Domain Name System, it’s the internet naming service that translates human-readable domains into IP addresses to identify other on network (Mockapetris, 1987)</a:t>
                </a:r>
                <a:endParaRPr lang="pt-BR" sz="1400" u="sng" dirty="0"/>
              </a:p>
            </p:txBody>
          </p:sp>
        </p:grpSp>
        <p:pic>
          <p:nvPicPr>
            <p:cNvPr id="21" name="Graphic 20" descr="Question Mark with solid fill">
              <a:extLst>
                <a:ext uri="{FF2B5EF4-FFF2-40B4-BE49-F238E27FC236}">
                  <a16:creationId xmlns:a16="http://schemas.microsoft.com/office/drawing/2014/main" id="{8F1F1339-B9EE-7AC9-5335-AC08357878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9605" y="1521491"/>
              <a:ext cx="530956" cy="530956"/>
            </a:xfrm>
            <a:prstGeom prst="rect">
              <a:avLst/>
            </a:prstGeom>
          </p:spPr>
        </p:pic>
      </p:grpSp>
      <p:grpSp>
        <p:nvGrpSpPr>
          <p:cNvPr id="25" name="Group 24">
            <a:extLst>
              <a:ext uri="{FF2B5EF4-FFF2-40B4-BE49-F238E27FC236}">
                <a16:creationId xmlns:a16="http://schemas.microsoft.com/office/drawing/2014/main" id="{7F2275F3-612E-AC9C-E09C-E55BE148B14D}"/>
              </a:ext>
            </a:extLst>
          </p:cNvPr>
          <p:cNvGrpSpPr/>
          <p:nvPr/>
        </p:nvGrpSpPr>
        <p:grpSpPr>
          <a:xfrm>
            <a:off x="352444" y="4229938"/>
            <a:ext cx="9728711" cy="1065553"/>
            <a:chOff x="275083" y="1333936"/>
            <a:chExt cx="9728711" cy="1065553"/>
          </a:xfrm>
        </p:grpSpPr>
        <p:grpSp>
          <p:nvGrpSpPr>
            <p:cNvPr id="26" name="Group 25">
              <a:extLst>
                <a:ext uri="{FF2B5EF4-FFF2-40B4-BE49-F238E27FC236}">
                  <a16:creationId xmlns:a16="http://schemas.microsoft.com/office/drawing/2014/main" id="{203FEF9E-C6FD-0E61-B95D-F740B08F334B}"/>
                </a:ext>
              </a:extLst>
            </p:cNvPr>
            <p:cNvGrpSpPr/>
            <p:nvPr/>
          </p:nvGrpSpPr>
          <p:grpSpPr>
            <a:xfrm>
              <a:off x="275083" y="1333936"/>
              <a:ext cx="9728711" cy="1065553"/>
              <a:chOff x="275083" y="958827"/>
              <a:chExt cx="9728711" cy="1065553"/>
            </a:xfrm>
          </p:grpSpPr>
          <p:sp>
            <p:nvSpPr>
              <p:cNvPr id="28" name="Oval 27">
                <a:extLst>
                  <a:ext uri="{FF2B5EF4-FFF2-40B4-BE49-F238E27FC236}">
                    <a16:creationId xmlns:a16="http://schemas.microsoft.com/office/drawing/2014/main" id="{AB91D133-FDDE-E904-8074-1E63489C3D2F}"/>
                  </a:ext>
                </a:extLst>
              </p:cNvPr>
              <p:cNvSpPr/>
              <p:nvPr/>
            </p:nvSpPr>
            <p:spPr>
              <a:xfrm>
                <a:off x="275083" y="958827"/>
                <a:ext cx="900000" cy="9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TextBox 28">
                <a:extLst>
                  <a:ext uri="{FF2B5EF4-FFF2-40B4-BE49-F238E27FC236}">
                    <a16:creationId xmlns:a16="http://schemas.microsoft.com/office/drawing/2014/main" id="{B52ABA4C-960B-51FF-6A4B-A8D398D968B2}"/>
                  </a:ext>
                </a:extLst>
              </p:cNvPr>
              <p:cNvSpPr txBox="1"/>
              <p:nvPr/>
            </p:nvSpPr>
            <p:spPr>
              <a:xfrm>
                <a:off x="1247525" y="1008717"/>
                <a:ext cx="8756269" cy="1015663"/>
              </a:xfrm>
              <a:prstGeom prst="rect">
                <a:avLst/>
              </a:prstGeom>
              <a:noFill/>
            </p:spPr>
            <p:txBody>
              <a:bodyPr wrap="square">
                <a:spAutoFit/>
              </a:bodyPr>
              <a:lstStyle/>
              <a:p>
                <a:r>
                  <a:rPr lang="pt-BR" b="1" dirty="0"/>
                  <a:t>What is IP? </a:t>
                </a:r>
                <a:endParaRPr lang="pt-BR" dirty="0"/>
              </a:p>
              <a:p>
                <a:r>
                  <a:rPr lang="pt-BR" sz="1400" dirty="0"/>
                  <a:t>IP (Internet protocol) is a network protocol responsible to address and forward data packages (the IP doesn’t “understands” the packages, only deliveries). It can be IPv4 (32 bits, 4.3 BI possible addreses) or IPv6 (340 undecillion possible addresses)</a:t>
                </a:r>
                <a:endParaRPr lang="pt-BR" sz="1400" u="sng" dirty="0"/>
              </a:p>
            </p:txBody>
          </p:sp>
        </p:grpSp>
        <p:pic>
          <p:nvPicPr>
            <p:cNvPr id="27" name="Graphic 26" descr="Question Mark with solid fill">
              <a:extLst>
                <a:ext uri="{FF2B5EF4-FFF2-40B4-BE49-F238E27FC236}">
                  <a16:creationId xmlns:a16="http://schemas.microsoft.com/office/drawing/2014/main" id="{7DAFD63D-F7DC-A38F-B5C2-0ECBC35C05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9605" y="1521491"/>
              <a:ext cx="530956" cy="530956"/>
            </a:xfrm>
            <a:prstGeom prst="rect">
              <a:avLst/>
            </a:prstGeom>
          </p:spPr>
        </p:pic>
      </p:grpSp>
      <p:cxnSp>
        <p:nvCxnSpPr>
          <p:cNvPr id="30" name="Straight Connector 29">
            <a:extLst>
              <a:ext uri="{FF2B5EF4-FFF2-40B4-BE49-F238E27FC236}">
                <a16:creationId xmlns:a16="http://schemas.microsoft.com/office/drawing/2014/main" id="{DFB91485-12FC-E691-1E17-9B497AD276E9}"/>
              </a:ext>
            </a:extLst>
          </p:cNvPr>
          <p:cNvCxnSpPr>
            <a:cxnSpLocks/>
          </p:cNvCxnSpPr>
          <p:nvPr/>
        </p:nvCxnSpPr>
        <p:spPr>
          <a:xfrm>
            <a:off x="802444" y="2178063"/>
            <a:ext cx="0" cy="756457"/>
          </a:xfrm>
          <a:prstGeom prst="line">
            <a:avLst/>
          </a:prstGeom>
          <a:ln w="38100">
            <a:solidFill>
              <a:srgbClr val="E66100"/>
            </a:solidFill>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D1540B69-BAD5-DBD5-17FB-EA7E7A079583}"/>
              </a:ext>
            </a:extLst>
          </p:cNvPr>
          <p:cNvCxnSpPr>
            <a:cxnSpLocks/>
          </p:cNvCxnSpPr>
          <p:nvPr/>
        </p:nvCxnSpPr>
        <p:spPr>
          <a:xfrm>
            <a:off x="802444" y="3523371"/>
            <a:ext cx="0" cy="756457"/>
          </a:xfrm>
          <a:prstGeom prst="line">
            <a:avLst/>
          </a:prstGeom>
          <a:ln w="38100">
            <a:solidFill>
              <a:srgbClr val="E661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5730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8FD39-82F4-879A-11FA-7514BC735FBF}"/>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CD51E9C5-318A-F4F3-4DDF-B1196DD28153}"/>
              </a:ext>
            </a:extLst>
          </p:cNvPr>
          <p:cNvGrpSpPr/>
          <p:nvPr/>
        </p:nvGrpSpPr>
        <p:grpSpPr>
          <a:xfrm>
            <a:off x="342227" y="1668195"/>
            <a:ext cx="6130058" cy="4019172"/>
            <a:chOff x="1544248" y="1638050"/>
            <a:chExt cx="5572903" cy="3581900"/>
          </a:xfrm>
        </p:grpSpPr>
        <p:pic>
          <p:nvPicPr>
            <p:cNvPr id="3" name="Picture 2">
              <a:extLst>
                <a:ext uri="{FF2B5EF4-FFF2-40B4-BE49-F238E27FC236}">
                  <a16:creationId xmlns:a16="http://schemas.microsoft.com/office/drawing/2014/main" id="{66C75A4C-A926-3F23-9FBD-1A4A5EB1DCC3}"/>
                </a:ext>
              </a:extLst>
            </p:cNvPr>
            <p:cNvPicPr>
              <a:picLocks noChangeAspect="1"/>
            </p:cNvPicPr>
            <p:nvPr/>
          </p:nvPicPr>
          <p:blipFill>
            <a:blip r:embed="rId2"/>
            <a:stretch>
              <a:fillRect/>
            </a:stretch>
          </p:blipFill>
          <p:spPr>
            <a:xfrm>
              <a:off x="1544248" y="1638050"/>
              <a:ext cx="5572903" cy="3581900"/>
            </a:xfrm>
            <a:prstGeom prst="rect">
              <a:avLst/>
            </a:prstGeom>
          </p:spPr>
        </p:pic>
        <p:sp>
          <p:nvSpPr>
            <p:cNvPr id="5" name="Rectangle 4">
              <a:extLst>
                <a:ext uri="{FF2B5EF4-FFF2-40B4-BE49-F238E27FC236}">
                  <a16:creationId xmlns:a16="http://schemas.microsoft.com/office/drawing/2014/main" id="{FAEB6CFB-BA9D-FA7D-7034-A7EAD3E05E7E}"/>
                </a:ext>
              </a:extLst>
            </p:cNvPr>
            <p:cNvSpPr/>
            <p:nvPr/>
          </p:nvSpPr>
          <p:spPr>
            <a:xfrm>
              <a:off x="1544248" y="2095500"/>
              <a:ext cx="1881293" cy="152400"/>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5">
              <a:extLst>
                <a:ext uri="{FF2B5EF4-FFF2-40B4-BE49-F238E27FC236}">
                  <a16:creationId xmlns:a16="http://schemas.microsoft.com/office/drawing/2014/main" id="{A950189B-78F4-48F3-1A5B-A1AC77D14D59}"/>
                </a:ext>
              </a:extLst>
            </p:cNvPr>
            <p:cNvSpPr/>
            <p:nvPr/>
          </p:nvSpPr>
          <p:spPr>
            <a:xfrm>
              <a:off x="4146550" y="3048000"/>
              <a:ext cx="2768600" cy="1524000"/>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7">
              <a:extLst>
                <a:ext uri="{FF2B5EF4-FFF2-40B4-BE49-F238E27FC236}">
                  <a16:creationId xmlns:a16="http://schemas.microsoft.com/office/drawing/2014/main" id="{1204AF81-04B2-F353-697F-C1B2A3B2D284}"/>
                </a:ext>
              </a:extLst>
            </p:cNvPr>
            <p:cNvSpPr/>
            <p:nvPr/>
          </p:nvSpPr>
          <p:spPr>
            <a:xfrm>
              <a:off x="1544248" y="4495800"/>
              <a:ext cx="1881293" cy="152400"/>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0" name="TextBox 9">
            <a:extLst>
              <a:ext uri="{FF2B5EF4-FFF2-40B4-BE49-F238E27FC236}">
                <a16:creationId xmlns:a16="http://schemas.microsoft.com/office/drawing/2014/main" id="{BB87F7C7-BD1B-73A8-4412-30BC56BCDDF2}"/>
              </a:ext>
            </a:extLst>
          </p:cNvPr>
          <p:cNvSpPr txBox="1"/>
          <p:nvPr/>
        </p:nvSpPr>
        <p:spPr>
          <a:xfrm>
            <a:off x="107970" y="143260"/>
            <a:ext cx="4288353"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URL</a:t>
            </a:r>
          </a:p>
          <a:p>
            <a:r>
              <a:rPr lang="pt-BR" sz="2000" b="1" dirty="0">
                <a:latin typeface="Roboto" panose="02000000000000000000" pitchFamily="2" charset="0"/>
                <a:ea typeface="Roboto" panose="02000000000000000000" pitchFamily="2" charset="0"/>
                <a:cs typeface="Raavi" panose="020B0502040204020203" pitchFamily="34" charset="0"/>
              </a:rPr>
              <a:t>HOW TO CHECK YOUR IP ADDRESS</a:t>
            </a:r>
          </a:p>
        </p:txBody>
      </p:sp>
      <p:grpSp>
        <p:nvGrpSpPr>
          <p:cNvPr id="11" name="Group 10">
            <a:extLst>
              <a:ext uri="{FF2B5EF4-FFF2-40B4-BE49-F238E27FC236}">
                <a16:creationId xmlns:a16="http://schemas.microsoft.com/office/drawing/2014/main" id="{17318A85-3311-F935-499D-8EDAA60BAC68}"/>
              </a:ext>
            </a:extLst>
          </p:cNvPr>
          <p:cNvGrpSpPr/>
          <p:nvPr/>
        </p:nvGrpSpPr>
        <p:grpSpPr>
          <a:xfrm>
            <a:off x="6851026" y="1552420"/>
            <a:ext cx="2726477" cy="2327919"/>
            <a:chOff x="7163374" y="680020"/>
            <a:chExt cx="2726477" cy="2327919"/>
          </a:xfrm>
        </p:grpSpPr>
        <p:grpSp>
          <p:nvGrpSpPr>
            <p:cNvPr id="12" name="Group 11">
              <a:extLst>
                <a:ext uri="{FF2B5EF4-FFF2-40B4-BE49-F238E27FC236}">
                  <a16:creationId xmlns:a16="http://schemas.microsoft.com/office/drawing/2014/main" id="{FFFFEF1B-4A7A-7718-0688-B19FAFA212BC}"/>
                </a:ext>
              </a:extLst>
            </p:cNvPr>
            <p:cNvGrpSpPr/>
            <p:nvPr/>
          </p:nvGrpSpPr>
          <p:grpSpPr>
            <a:xfrm flipH="1">
              <a:off x="8809851" y="680020"/>
              <a:ext cx="1080000" cy="1080000"/>
              <a:chOff x="638516" y="2529000"/>
              <a:chExt cx="1800000" cy="1800000"/>
            </a:xfrm>
          </p:grpSpPr>
          <p:sp>
            <p:nvSpPr>
              <p:cNvPr id="16" name="Oval 15">
                <a:extLst>
                  <a:ext uri="{FF2B5EF4-FFF2-40B4-BE49-F238E27FC236}">
                    <a16:creationId xmlns:a16="http://schemas.microsoft.com/office/drawing/2014/main" id="{ABBD0E8A-AF85-4ECA-6CB4-A66414E466EF}"/>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Graphic 16" descr="Chameleon with solid fill">
                <a:extLst>
                  <a:ext uri="{FF2B5EF4-FFF2-40B4-BE49-F238E27FC236}">
                    <a16:creationId xmlns:a16="http://schemas.microsoft.com/office/drawing/2014/main" id="{B50048C0-CFA4-B73A-D141-EC4254B0E2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301" y="2888249"/>
                <a:ext cx="1148176" cy="1148176"/>
              </a:xfrm>
              <a:prstGeom prst="rect">
                <a:avLst/>
              </a:prstGeom>
            </p:spPr>
          </p:pic>
        </p:grpSp>
        <p:grpSp>
          <p:nvGrpSpPr>
            <p:cNvPr id="13" name="Group 12">
              <a:extLst>
                <a:ext uri="{FF2B5EF4-FFF2-40B4-BE49-F238E27FC236}">
                  <a16:creationId xmlns:a16="http://schemas.microsoft.com/office/drawing/2014/main" id="{1B005CD6-901B-7F5E-4163-0EC937162201}"/>
                </a:ext>
              </a:extLst>
            </p:cNvPr>
            <p:cNvGrpSpPr/>
            <p:nvPr/>
          </p:nvGrpSpPr>
          <p:grpSpPr>
            <a:xfrm>
              <a:off x="7163374" y="2124595"/>
              <a:ext cx="2558435" cy="883344"/>
              <a:chOff x="2329910" y="1458928"/>
              <a:chExt cx="3408483" cy="2520000"/>
            </a:xfrm>
          </p:grpSpPr>
          <p:sp>
            <p:nvSpPr>
              <p:cNvPr id="14" name="Speech Bubble: Rectangle with Corners Rounded 13">
                <a:extLst>
                  <a:ext uri="{FF2B5EF4-FFF2-40B4-BE49-F238E27FC236}">
                    <a16:creationId xmlns:a16="http://schemas.microsoft.com/office/drawing/2014/main" id="{B93BCBD9-93CD-CD48-BC81-8D396EB31E3A}"/>
                  </a:ext>
                </a:extLst>
              </p:cNvPr>
              <p:cNvSpPr/>
              <p:nvPr/>
            </p:nvSpPr>
            <p:spPr>
              <a:xfrm>
                <a:off x="2329910" y="1458928"/>
                <a:ext cx="3408483" cy="2520000"/>
              </a:xfrm>
              <a:prstGeom prst="wedgeRoundRectCallout">
                <a:avLst>
                  <a:gd name="adj1" fmla="val 34165"/>
                  <a:gd name="adj2" fmla="val -7730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1B6C63D7-84D7-9865-E1A5-F117DE95860A}"/>
                  </a:ext>
                </a:extLst>
              </p:cNvPr>
              <p:cNvSpPr txBox="1"/>
              <p:nvPr/>
            </p:nvSpPr>
            <p:spPr>
              <a:xfrm>
                <a:off x="2448563" y="1753799"/>
                <a:ext cx="3171174" cy="2107258"/>
              </a:xfrm>
              <a:prstGeom prst="rect">
                <a:avLst/>
              </a:prstGeom>
              <a:noFill/>
            </p:spPr>
            <p:txBody>
              <a:bodyPr wrap="square" rtlCol="0">
                <a:spAutoFit/>
              </a:bodyPr>
              <a:lstStyle/>
              <a:p>
                <a:r>
                  <a:rPr lang="pt-BR" sz="1400" dirty="0"/>
                  <a:t>Type ipconfig into your terminal and check your IPs (IPv6, IPv4)</a:t>
                </a:r>
              </a:p>
            </p:txBody>
          </p:sp>
        </p:grpSp>
      </p:grpSp>
    </p:spTree>
    <p:extLst>
      <p:ext uri="{BB962C8B-B14F-4D97-AF65-F5344CB8AC3E}">
        <p14:creationId xmlns:p14="http://schemas.microsoft.com/office/powerpoint/2010/main" val="359887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2D736-8705-7363-8B67-3118EB2FB3F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4B75127-CBB8-DF53-36CC-B203625DBD78}"/>
              </a:ext>
            </a:extLst>
          </p:cNvPr>
          <p:cNvSpPr txBox="1"/>
          <p:nvPr/>
        </p:nvSpPr>
        <p:spPr>
          <a:xfrm>
            <a:off x="142875" y="1013785"/>
            <a:ext cx="9895428" cy="461665"/>
          </a:xfrm>
          <a:prstGeom prst="rect">
            <a:avLst/>
          </a:prstGeom>
          <a:noFill/>
        </p:spPr>
        <p:txBody>
          <a:bodyPr wrap="square">
            <a:spAutoFit/>
          </a:bodyPr>
          <a:lstStyle/>
          <a:p>
            <a:r>
              <a:rPr lang="en-US" sz="1200" dirty="0"/>
              <a:t>IETF (Internet Engineering Task Force) (2005) </a:t>
            </a:r>
            <a:r>
              <a:rPr lang="en-US" sz="1200" i="1" dirty="0"/>
              <a:t>RFC 4084: Terminology for describing Internet connectivity</a:t>
            </a:r>
            <a:r>
              <a:rPr lang="en-US" sz="1200" dirty="0"/>
              <a:t>. Available at: </a:t>
            </a:r>
            <a:r>
              <a:rPr lang="en-US" sz="1200" dirty="0">
                <a:hlinkClick r:id="rId2"/>
              </a:rPr>
              <a:t>https://datatracker.ietf.org/doc/html/rfc4084</a:t>
            </a:r>
            <a:r>
              <a:rPr lang="en-US" sz="1200" dirty="0"/>
              <a:t> (Accessed: 28 June 2025).</a:t>
            </a:r>
            <a:endParaRPr lang="pt-BR" sz="1200" dirty="0"/>
          </a:p>
        </p:txBody>
      </p:sp>
      <p:sp>
        <p:nvSpPr>
          <p:cNvPr id="6" name="TextBox 5">
            <a:extLst>
              <a:ext uri="{FF2B5EF4-FFF2-40B4-BE49-F238E27FC236}">
                <a16:creationId xmlns:a16="http://schemas.microsoft.com/office/drawing/2014/main" id="{2797BEA1-5EDF-0F6C-792B-40B6E4B61FDB}"/>
              </a:ext>
            </a:extLst>
          </p:cNvPr>
          <p:cNvSpPr txBox="1"/>
          <p:nvPr/>
        </p:nvSpPr>
        <p:spPr>
          <a:xfrm>
            <a:off x="142875" y="1698811"/>
            <a:ext cx="9895428" cy="461665"/>
          </a:xfrm>
          <a:prstGeom prst="rect">
            <a:avLst/>
          </a:prstGeom>
          <a:noFill/>
        </p:spPr>
        <p:txBody>
          <a:bodyPr wrap="square">
            <a:spAutoFit/>
          </a:bodyPr>
          <a:lstStyle>
            <a:defPPr>
              <a:defRPr lang="pt-BR"/>
            </a:defPPr>
            <a:lvl1pPr>
              <a:defRPr sz="1200" i="1"/>
            </a:lvl1pPr>
          </a:lstStyle>
          <a:p>
            <a:r>
              <a:rPr lang="en-US" dirty="0"/>
              <a:t>Cambridge University Press (n.d.) HTTP. Cambridge Dictionary. Available at: https://dictionary.cambridge.org/dictionary/english (Accessed: 28 June 2025).</a:t>
            </a:r>
            <a:endParaRPr lang="pt-BR" dirty="0"/>
          </a:p>
        </p:txBody>
      </p:sp>
      <p:sp>
        <p:nvSpPr>
          <p:cNvPr id="8" name="TextBox 7">
            <a:extLst>
              <a:ext uri="{FF2B5EF4-FFF2-40B4-BE49-F238E27FC236}">
                <a16:creationId xmlns:a16="http://schemas.microsoft.com/office/drawing/2014/main" id="{B25CF391-3E47-9102-F5D4-90715F5A6F6C}"/>
              </a:ext>
            </a:extLst>
          </p:cNvPr>
          <p:cNvSpPr txBox="1"/>
          <p:nvPr/>
        </p:nvSpPr>
        <p:spPr>
          <a:xfrm>
            <a:off x="142873" y="2288532"/>
            <a:ext cx="9895427" cy="461665"/>
          </a:xfrm>
          <a:prstGeom prst="rect">
            <a:avLst/>
          </a:prstGeom>
          <a:noFill/>
        </p:spPr>
        <p:txBody>
          <a:bodyPr wrap="square">
            <a:spAutoFit/>
          </a:bodyPr>
          <a:lstStyle/>
          <a:p>
            <a:r>
              <a:rPr lang="en-US" sz="1200" dirty="0"/>
              <a:t>Rescorla, E. (2000) </a:t>
            </a:r>
            <a:r>
              <a:rPr lang="en-US" sz="1200" i="1" dirty="0"/>
              <a:t>HTTP Over TLS</a:t>
            </a:r>
            <a:r>
              <a:rPr lang="en-US" sz="1200" dirty="0"/>
              <a:t>, RFC 2818. Internet Engineering Task Force. Available at: https://datatracker.ietf.org/doc/html/rfc2818 (Accessed: 28 June 2025).</a:t>
            </a:r>
            <a:endParaRPr lang="pt-BR" sz="1200" dirty="0"/>
          </a:p>
        </p:txBody>
      </p:sp>
      <p:sp>
        <p:nvSpPr>
          <p:cNvPr id="12" name="TextBox 11">
            <a:extLst>
              <a:ext uri="{FF2B5EF4-FFF2-40B4-BE49-F238E27FC236}">
                <a16:creationId xmlns:a16="http://schemas.microsoft.com/office/drawing/2014/main" id="{57D9CAE1-E051-E716-5051-514ED2312EF3}"/>
              </a:ext>
            </a:extLst>
          </p:cNvPr>
          <p:cNvSpPr txBox="1"/>
          <p:nvPr/>
        </p:nvSpPr>
        <p:spPr>
          <a:xfrm>
            <a:off x="142876" y="2891909"/>
            <a:ext cx="9895426" cy="276999"/>
          </a:xfrm>
          <a:prstGeom prst="rect">
            <a:avLst/>
          </a:prstGeom>
          <a:noFill/>
        </p:spPr>
        <p:txBody>
          <a:bodyPr wrap="square">
            <a:spAutoFit/>
          </a:bodyPr>
          <a:lstStyle/>
          <a:p>
            <a:r>
              <a:rPr lang="en-US" sz="1200" dirty="0"/>
              <a:t>Kurose, J.F. and Ross, K.W., 2021. </a:t>
            </a:r>
            <a:r>
              <a:rPr lang="en-US" sz="1200" i="1" dirty="0"/>
              <a:t>Computer Networking: A Top-Down Approach</a:t>
            </a:r>
            <a:r>
              <a:rPr lang="en-US" sz="1200" dirty="0"/>
              <a:t>. 8th ed. Pearson.</a:t>
            </a:r>
            <a:endParaRPr lang="pt-BR" sz="1200" dirty="0"/>
          </a:p>
        </p:txBody>
      </p:sp>
      <p:sp>
        <p:nvSpPr>
          <p:cNvPr id="5" name="TextBox 4">
            <a:extLst>
              <a:ext uri="{FF2B5EF4-FFF2-40B4-BE49-F238E27FC236}">
                <a16:creationId xmlns:a16="http://schemas.microsoft.com/office/drawing/2014/main" id="{19A6AE16-1E3E-F111-50D9-FFBFA570C8C0}"/>
              </a:ext>
            </a:extLst>
          </p:cNvPr>
          <p:cNvSpPr txBox="1"/>
          <p:nvPr/>
        </p:nvSpPr>
        <p:spPr>
          <a:xfrm>
            <a:off x="142875" y="3386954"/>
            <a:ext cx="9895428" cy="461665"/>
          </a:xfrm>
          <a:prstGeom prst="rect">
            <a:avLst/>
          </a:prstGeom>
          <a:noFill/>
        </p:spPr>
        <p:txBody>
          <a:bodyPr wrap="square">
            <a:spAutoFit/>
          </a:bodyPr>
          <a:lstStyle>
            <a:defPPr>
              <a:defRPr lang="pt-BR"/>
            </a:defPPr>
            <a:lvl1pPr>
              <a:defRPr sz="1200"/>
            </a:lvl1pPr>
          </a:lstStyle>
          <a:p>
            <a:r>
              <a:rPr lang="en-US" dirty="0"/>
              <a:t>Berners-Lee, T., Fischetti, M., and </a:t>
            </a:r>
            <a:r>
              <a:rPr lang="en-US" dirty="0" err="1"/>
              <a:t>Dertouzos</a:t>
            </a:r>
            <a:r>
              <a:rPr lang="en-US" dirty="0"/>
              <a:t>, M. L. (1994). Weaving the Web: The Original Design and Ultimate Destiny of the World Wide Web by Its Inventor. Harper San Francisco.</a:t>
            </a:r>
            <a:endParaRPr lang="pt-BR" dirty="0"/>
          </a:p>
        </p:txBody>
      </p:sp>
      <p:sp>
        <p:nvSpPr>
          <p:cNvPr id="14" name="TextBox 13">
            <a:extLst>
              <a:ext uri="{FF2B5EF4-FFF2-40B4-BE49-F238E27FC236}">
                <a16:creationId xmlns:a16="http://schemas.microsoft.com/office/drawing/2014/main" id="{8618770F-8EAF-D31E-3C27-F5825FFD9EBD}"/>
              </a:ext>
            </a:extLst>
          </p:cNvPr>
          <p:cNvSpPr txBox="1"/>
          <p:nvPr/>
        </p:nvSpPr>
        <p:spPr>
          <a:xfrm>
            <a:off x="142873" y="4066665"/>
            <a:ext cx="9895425" cy="276999"/>
          </a:xfrm>
          <a:prstGeom prst="rect">
            <a:avLst/>
          </a:prstGeom>
          <a:noFill/>
        </p:spPr>
        <p:txBody>
          <a:bodyPr wrap="square">
            <a:spAutoFit/>
          </a:bodyPr>
          <a:lstStyle>
            <a:defPPr>
              <a:defRPr lang="pt-BR"/>
            </a:defPPr>
            <a:lvl1pPr>
              <a:defRPr sz="1200"/>
            </a:lvl1pPr>
          </a:lstStyle>
          <a:p>
            <a:r>
              <a:rPr lang="en-US" dirty="0"/>
              <a:t>Duckett, J. (2011) HTML &amp; CSS: Design and Build Websites. Indianapolis: John Wiley &amp; Sons.</a:t>
            </a:r>
            <a:endParaRPr lang="pt-BR" dirty="0"/>
          </a:p>
        </p:txBody>
      </p:sp>
      <p:sp>
        <p:nvSpPr>
          <p:cNvPr id="15" name="TextBox 14">
            <a:extLst>
              <a:ext uri="{FF2B5EF4-FFF2-40B4-BE49-F238E27FC236}">
                <a16:creationId xmlns:a16="http://schemas.microsoft.com/office/drawing/2014/main" id="{918B289C-1E1B-62B5-BFCE-812F28FAB480}"/>
              </a:ext>
            </a:extLst>
          </p:cNvPr>
          <p:cNvSpPr txBox="1"/>
          <p:nvPr/>
        </p:nvSpPr>
        <p:spPr>
          <a:xfrm>
            <a:off x="142873" y="4574737"/>
            <a:ext cx="9895424" cy="461665"/>
          </a:xfrm>
          <a:prstGeom prst="rect">
            <a:avLst/>
          </a:prstGeom>
          <a:noFill/>
        </p:spPr>
        <p:txBody>
          <a:bodyPr wrap="square">
            <a:spAutoFit/>
          </a:bodyPr>
          <a:lstStyle>
            <a:defPPr>
              <a:defRPr lang="pt-BR"/>
            </a:defPPr>
            <a:lvl1pPr>
              <a:defRPr sz="1200"/>
            </a:lvl1pPr>
          </a:lstStyle>
          <a:p>
            <a:r>
              <a:rPr lang="en-US" dirty="0"/>
              <a:t>Mockapetris, P.V. (1987). Domain names - concepts and facilities. RFC 1034. Internet Engineering Task Force. Available at: https://www.rfc-editor.org/rfc/rfc1034.html (Accessed: 28 June 2025).</a:t>
            </a:r>
            <a:endParaRPr lang="pt-BR" dirty="0"/>
          </a:p>
        </p:txBody>
      </p:sp>
      <p:sp>
        <p:nvSpPr>
          <p:cNvPr id="16" name="TextBox 15">
            <a:extLst>
              <a:ext uri="{FF2B5EF4-FFF2-40B4-BE49-F238E27FC236}">
                <a16:creationId xmlns:a16="http://schemas.microsoft.com/office/drawing/2014/main" id="{53124AE0-AF57-95B3-18DD-BAD1B5C1FB25}"/>
              </a:ext>
            </a:extLst>
          </p:cNvPr>
          <p:cNvSpPr txBox="1"/>
          <p:nvPr/>
        </p:nvSpPr>
        <p:spPr>
          <a:xfrm>
            <a:off x="107970" y="143260"/>
            <a:ext cx="2359941" cy="523220"/>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REFERENCES</a:t>
            </a:r>
            <a:endParaRPr lang="pt-BR" sz="2000" b="1" dirty="0">
              <a:latin typeface="Roboto" panose="02000000000000000000" pitchFamily="2" charset="0"/>
              <a:ea typeface="Roboto" panose="02000000000000000000" pitchFamily="2" charset="0"/>
              <a:cs typeface="Raavi" panose="020B0502040204020203" pitchFamily="34" charset="0"/>
            </a:endParaRPr>
          </a:p>
        </p:txBody>
      </p:sp>
    </p:spTree>
    <p:extLst>
      <p:ext uri="{BB962C8B-B14F-4D97-AF65-F5344CB8AC3E}">
        <p14:creationId xmlns:p14="http://schemas.microsoft.com/office/powerpoint/2010/main" val="210278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04143-8063-5CEA-27DD-BA6C338F2B99}"/>
            </a:ext>
          </a:extLst>
        </p:cNvPr>
        <p:cNvGrpSpPr/>
        <p:nvPr/>
      </p:nvGrpSpPr>
      <p:grpSpPr>
        <a:xfrm>
          <a:off x="0" y="0"/>
          <a:ext cx="0" cy="0"/>
          <a:chOff x="0" y="0"/>
          <a:chExt cx="0" cy="0"/>
        </a:xfrm>
      </p:grpSpPr>
      <p:pic>
        <p:nvPicPr>
          <p:cNvPr id="4" name="Picture 2" descr="University of London - Wikipedia">
            <a:extLst>
              <a:ext uri="{FF2B5EF4-FFF2-40B4-BE49-F238E27FC236}">
                <a16:creationId xmlns:a16="http://schemas.microsoft.com/office/drawing/2014/main" id="{90EAAEAA-06CF-B877-3A5D-EB3603111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C318AD-162B-8933-1532-343C656668D3}"/>
              </a:ext>
            </a:extLst>
          </p:cNvPr>
          <p:cNvSpPr txBox="1"/>
          <p:nvPr/>
        </p:nvSpPr>
        <p:spPr>
          <a:xfrm>
            <a:off x="107970" y="143260"/>
            <a:ext cx="2643672"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THE INTERNET</a:t>
            </a:r>
          </a:p>
          <a:p>
            <a:r>
              <a:rPr lang="pt-BR" sz="2000" b="1" dirty="0">
                <a:latin typeface="Roboto" panose="02000000000000000000" pitchFamily="2" charset="0"/>
                <a:ea typeface="Roboto" panose="02000000000000000000" pitchFamily="2" charset="0"/>
                <a:cs typeface="Raavi" panose="020B0502040204020203" pitchFamily="34" charset="0"/>
              </a:rPr>
              <a:t>DEFINITION</a:t>
            </a:r>
            <a:endParaRPr lang="pt-BR" sz="2800" b="1" dirty="0">
              <a:latin typeface="Roboto" panose="02000000000000000000" pitchFamily="2" charset="0"/>
              <a:ea typeface="Roboto" panose="02000000000000000000" pitchFamily="2" charset="0"/>
              <a:cs typeface="Raavi" panose="020B0502040204020203" pitchFamily="34" charset="0"/>
            </a:endParaRPr>
          </a:p>
        </p:txBody>
      </p:sp>
      <p:grpSp>
        <p:nvGrpSpPr>
          <p:cNvPr id="19" name="Group 18">
            <a:extLst>
              <a:ext uri="{FF2B5EF4-FFF2-40B4-BE49-F238E27FC236}">
                <a16:creationId xmlns:a16="http://schemas.microsoft.com/office/drawing/2014/main" id="{41CA1F73-4E70-4452-DB83-841944C13467}"/>
              </a:ext>
            </a:extLst>
          </p:cNvPr>
          <p:cNvGrpSpPr/>
          <p:nvPr/>
        </p:nvGrpSpPr>
        <p:grpSpPr>
          <a:xfrm>
            <a:off x="3016602" y="2902909"/>
            <a:ext cx="6870529" cy="1742855"/>
            <a:chOff x="3226356" y="2995876"/>
            <a:chExt cx="6870529" cy="1742855"/>
          </a:xfrm>
        </p:grpSpPr>
        <p:sp>
          <p:nvSpPr>
            <p:cNvPr id="9" name="Speech Bubble: Rectangle with Corners Rounded 8">
              <a:extLst>
                <a:ext uri="{FF2B5EF4-FFF2-40B4-BE49-F238E27FC236}">
                  <a16:creationId xmlns:a16="http://schemas.microsoft.com/office/drawing/2014/main" id="{A32684FA-CFB6-959F-0188-8511F309A5F1}"/>
                </a:ext>
              </a:extLst>
            </p:cNvPr>
            <p:cNvSpPr/>
            <p:nvPr/>
          </p:nvSpPr>
          <p:spPr>
            <a:xfrm>
              <a:off x="3226356" y="2995876"/>
              <a:ext cx="6870529" cy="1742855"/>
            </a:xfrm>
            <a:prstGeom prst="wedgeRoundRectCallout">
              <a:avLst>
                <a:gd name="adj1" fmla="val 28234"/>
                <a:gd name="adj2" fmla="val 6377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4">
              <a:extLst>
                <a:ext uri="{FF2B5EF4-FFF2-40B4-BE49-F238E27FC236}">
                  <a16:creationId xmlns:a16="http://schemas.microsoft.com/office/drawing/2014/main" id="{AAB0E02B-1622-8986-379E-521013582E0D}"/>
                </a:ext>
              </a:extLst>
            </p:cNvPr>
            <p:cNvSpPr txBox="1"/>
            <p:nvPr/>
          </p:nvSpPr>
          <p:spPr>
            <a:xfrm>
              <a:off x="3446472" y="3187058"/>
              <a:ext cx="6650413" cy="1323439"/>
            </a:xfrm>
            <a:prstGeom prst="rect">
              <a:avLst/>
            </a:prstGeom>
            <a:noFill/>
          </p:spPr>
          <p:txBody>
            <a:bodyPr wrap="square" rtlCol="0">
              <a:spAutoFit/>
            </a:bodyPr>
            <a:lstStyle/>
            <a:p>
              <a:r>
                <a:rPr lang="en-US" sz="1600" dirty="0"/>
                <a:t>The </a:t>
              </a:r>
              <a:r>
                <a:rPr lang="en-US" sz="1600" b="1" dirty="0"/>
                <a:t>Internet</a:t>
              </a:r>
              <a:r>
                <a:rPr lang="en-US" sz="1600" dirty="0"/>
                <a:t> is a </a:t>
              </a:r>
              <a:r>
                <a:rPr lang="en-US" sz="1600" b="1" dirty="0"/>
                <a:t>global system of interconnected computer networks</a:t>
              </a:r>
              <a:r>
                <a:rPr lang="en-US" sz="1600" dirty="0"/>
                <a:t> that communicate using the </a:t>
              </a:r>
              <a:r>
                <a:rPr lang="en-US" sz="1600" b="1" dirty="0"/>
                <a:t>Transmission Control Protocol/Internet Protocol (TCP/IP)</a:t>
              </a:r>
              <a:r>
                <a:rPr lang="en-US" sz="1600" dirty="0"/>
                <a:t> comprises the underlying physical infrastructure—such as fiber-optic cables, routers and switches.</a:t>
              </a:r>
            </a:p>
            <a:p>
              <a:r>
                <a:rPr lang="en-US" sz="1600" i="1" dirty="0"/>
                <a:t>(Comer, 2018; Kurose and Ross, 2021) </a:t>
              </a:r>
            </a:p>
          </p:txBody>
        </p:sp>
      </p:grpSp>
      <p:sp>
        <p:nvSpPr>
          <p:cNvPr id="12" name="Speech Bubble: Rectangle with Corners Rounded 11">
            <a:extLst>
              <a:ext uri="{FF2B5EF4-FFF2-40B4-BE49-F238E27FC236}">
                <a16:creationId xmlns:a16="http://schemas.microsoft.com/office/drawing/2014/main" id="{884C5307-6892-2350-B50B-0E5E1EB99B82}"/>
              </a:ext>
            </a:extLst>
          </p:cNvPr>
          <p:cNvSpPr/>
          <p:nvPr/>
        </p:nvSpPr>
        <p:spPr>
          <a:xfrm>
            <a:off x="1826476" y="1176141"/>
            <a:ext cx="2314009" cy="970947"/>
          </a:xfrm>
          <a:prstGeom prst="wedgeRoundRectCallout">
            <a:avLst>
              <a:gd name="adj1" fmla="val -36218"/>
              <a:gd name="adj2" fmla="val 6318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a:extLst>
              <a:ext uri="{FF2B5EF4-FFF2-40B4-BE49-F238E27FC236}">
                <a16:creationId xmlns:a16="http://schemas.microsoft.com/office/drawing/2014/main" id="{1FB55F09-A420-FB95-7642-05F3721CE977}"/>
              </a:ext>
            </a:extLst>
          </p:cNvPr>
          <p:cNvSpPr txBox="1"/>
          <p:nvPr/>
        </p:nvSpPr>
        <p:spPr>
          <a:xfrm>
            <a:off x="1988952" y="1384043"/>
            <a:ext cx="1989056" cy="584775"/>
          </a:xfrm>
          <a:prstGeom prst="rect">
            <a:avLst/>
          </a:prstGeom>
          <a:noFill/>
        </p:spPr>
        <p:txBody>
          <a:bodyPr wrap="square">
            <a:spAutoFit/>
          </a:bodyPr>
          <a:lstStyle/>
          <a:p>
            <a:r>
              <a:rPr lang="en-US" sz="1600" dirty="0"/>
              <a:t>What exactly is the internet?</a:t>
            </a:r>
            <a:endParaRPr lang="pt-BR" sz="1600" dirty="0"/>
          </a:p>
        </p:txBody>
      </p:sp>
      <p:grpSp>
        <p:nvGrpSpPr>
          <p:cNvPr id="23" name="Group 22">
            <a:extLst>
              <a:ext uri="{FF2B5EF4-FFF2-40B4-BE49-F238E27FC236}">
                <a16:creationId xmlns:a16="http://schemas.microsoft.com/office/drawing/2014/main" id="{6999215A-F4AD-4D86-6EB0-2BDD005B1599}"/>
              </a:ext>
            </a:extLst>
          </p:cNvPr>
          <p:cNvGrpSpPr/>
          <p:nvPr/>
        </p:nvGrpSpPr>
        <p:grpSpPr>
          <a:xfrm>
            <a:off x="279892" y="1735361"/>
            <a:ext cx="1440000" cy="1440000"/>
            <a:chOff x="279892" y="1735361"/>
            <a:chExt cx="1440000" cy="1440000"/>
          </a:xfrm>
        </p:grpSpPr>
        <p:sp>
          <p:nvSpPr>
            <p:cNvPr id="3" name="Oval 2">
              <a:extLst>
                <a:ext uri="{FF2B5EF4-FFF2-40B4-BE49-F238E27FC236}">
                  <a16:creationId xmlns:a16="http://schemas.microsoft.com/office/drawing/2014/main" id="{AB22242D-E2CB-E3D4-49C3-61D54895963B}"/>
                </a:ext>
              </a:extLst>
            </p:cNvPr>
            <p:cNvSpPr/>
            <p:nvPr/>
          </p:nvSpPr>
          <p:spPr>
            <a:xfrm>
              <a:off x="279892" y="1735361"/>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Graphic 20" descr="Chameleon with solid fill">
              <a:extLst>
                <a:ext uri="{FF2B5EF4-FFF2-40B4-BE49-F238E27FC236}">
                  <a16:creationId xmlns:a16="http://schemas.microsoft.com/office/drawing/2014/main" id="{7F4E4F81-17BE-A149-4CAE-3DC198D5B4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1656" y="1881273"/>
              <a:ext cx="1148176" cy="1148176"/>
            </a:xfrm>
            <a:prstGeom prst="rect">
              <a:avLst/>
            </a:prstGeom>
          </p:spPr>
        </p:pic>
      </p:grpSp>
      <p:grpSp>
        <p:nvGrpSpPr>
          <p:cNvPr id="24" name="Group 23">
            <a:extLst>
              <a:ext uri="{FF2B5EF4-FFF2-40B4-BE49-F238E27FC236}">
                <a16:creationId xmlns:a16="http://schemas.microsoft.com/office/drawing/2014/main" id="{126DEAF3-D24E-BDDB-5E32-A9A57155C0EE}"/>
              </a:ext>
            </a:extLst>
          </p:cNvPr>
          <p:cNvGrpSpPr/>
          <p:nvPr/>
        </p:nvGrpSpPr>
        <p:grpSpPr>
          <a:xfrm>
            <a:off x="8005601" y="4927013"/>
            <a:ext cx="1620000" cy="1620000"/>
            <a:chOff x="8005601" y="4927013"/>
            <a:chExt cx="1620000" cy="1620000"/>
          </a:xfrm>
        </p:grpSpPr>
        <p:sp>
          <p:nvSpPr>
            <p:cNvPr id="15" name="Oval 14">
              <a:extLst>
                <a:ext uri="{FF2B5EF4-FFF2-40B4-BE49-F238E27FC236}">
                  <a16:creationId xmlns:a16="http://schemas.microsoft.com/office/drawing/2014/main" id="{2834409C-1C10-C860-AB7E-FD1D5D915D77}"/>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2" name="Graphic 21" descr="Chameleon with solid fill">
              <a:extLst>
                <a:ext uri="{FF2B5EF4-FFF2-40B4-BE49-F238E27FC236}">
                  <a16:creationId xmlns:a16="http://schemas.microsoft.com/office/drawing/2014/main" id="{633DBB40-B69F-5A36-A263-BADB2202CF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41513" y="5162925"/>
              <a:ext cx="1148176" cy="1148176"/>
            </a:xfrm>
            <a:prstGeom prst="rect">
              <a:avLst/>
            </a:prstGeom>
          </p:spPr>
        </p:pic>
      </p:grpSp>
    </p:spTree>
    <p:extLst>
      <p:ext uri="{BB962C8B-B14F-4D97-AF65-F5344CB8AC3E}">
        <p14:creationId xmlns:p14="http://schemas.microsoft.com/office/powerpoint/2010/main" val="229391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9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758D5-27B3-0F20-8E6A-0140BBDCF1A7}"/>
              </a:ext>
            </a:extLst>
          </p:cNvPr>
          <p:cNvSpPr txBox="1"/>
          <p:nvPr/>
        </p:nvSpPr>
        <p:spPr>
          <a:xfrm>
            <a:off x="107970" y="143260"/>
            <a:ext cx="2643672"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THE INTERNET</a:t>
            </a:r>
          </a:p>
          <a:p>
            <a:r>
              <a:rPr lang="pt-BR" sz="2000" b="1" dirty="0">
                <a:latin typeface="Roboto" panose="02000000000000000000" pitchFamily="2" charset="0"/>
                <a:ea typeface="Roboto" panose="02000000000000000000" pitchFamily="2" charset="0"/>
                <a:cs typeface="Raavi" panose="020B0502040204020203" pitchFamily="34" charset="0"/>
              </a:rPr>
              <a:t>HISTORY</a:t>
            </a:r>
            <a:endParaRPr lang="pt-BR" sz="2800" b="1" dirty="0">
              <a:latin typeface="Roboto" panose="02000000000000000000" pitchFamily="2" charset="0"/>
              <a:ea typeface="Roboto" panose="02000000000000000000" pitchFamily="2" charset="0"/>
              <a:cs typeface="Raavi" panose="020B0502040204020203" pitchFamily="34" charset="0"/>
            </a:endParaRPr>
          </a:p>
        </p:txBody>
      </p:sp>
      <p:grpSp>
        <p:nvGrpSpPr>
          <p:cNvPr id="3" name="Group 2">
            <a:extLst>
              <a:ext uri="{FF2B5EF4-FFF2-40B4-BE49-F238E27FC236}">
                <a16:creationId xmlns:a16="http://schemas.microsoft.com/office/drawing/2014/main" id="{E94660A0-19BB-DF04-15BD-CD069BC45EB8}"/>
              </a:ext>
            </a:extLst>
          </p:cNvPr>
          <p:cNvGrpSpPr/>
          <p:nvPr/>
        </p:nvGrpSpPr>
        <p:grpSpPr>
          <a:xfrm>
            <a:off x="-24924" y="1247871"/>
            <a:ext cx="12058465" cy="4433866"/>
            <a:chOff x="-24924" y="1333596"/>
            <a:chExt cx="12058465" cy="4433866"/>
          </a:xfrm>
        </p:grpSpPr>
        <p:sp>
          <p:nvSpPr>
            <p:cNvPr id="4" name="Arrow: Right 3">
              <a:extLst>
                <a:ext uri="{FF2B5EF4-FFF2-40B4-BE49-F238E27FC236}">
                  <a16:creationId xmlns:a16="http://schemas.microsoft.com/office/drawing/2014/main" id="{0AF3EDCF-9510-FFC8-57CE-CCA917333A8C}"/>
                </a:ext>
              </a:extLst>
            </p:cNvPr>
            <p:cNvSpPr/>
            <p:nvPr/>
          </p:nvSpPr>
          <p:spPr>
            <a:xfrm>
              <a:off x="451142" y="2923891"/>
              <a:ext cx="11582399" cy="1366684"/>
            </a:xfrm>
            <a:prstGeom prst="rightArrow">
              <a:avLst>
                <a:gd name="adj1" fmla="val 61511"/>
                <a:gd name="adj2" fmla="val 50000"/>
              </a:avLst>
            </a:prstGeom>
            <a:gradFill flip="none" rotWithShape="1">
              <a:gsLst>
                <a:gs pos="52000">
                  <a:srgbClr val="8A6C3A"/>
                </a:gs>
                <a:gs pos="100000">
                  <a:srgbClr val="E66100"/>
                </a:gs>
                <a:gs pos="24000">
                  <a:srgbClr val="007C9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5" name="Group 4">
              <a:extLst>
                <a:ext uri="{FF2B5EF4-FFF2-40B4-BE49-F238E27FC236}">
                  <a16:creationId xmlns:a16="http://schemas.microsoft.com/office/drawing/2014/main" id="{D32087A7-5C0A-E62D-A988-6FA457638284}"/>
                </a:ext>
              </a:extLst>
            </p:cNvPr>
            <p:cNvGrpSpPr/>
            <p:nvPr/>
          </p:nvGrpSpPr>
          <p:grpSpPr>
            <a:xfrm>
              <a:off x="-24924" y="3326930"/>
              <a:ext cx="2054913" cy="2440532"/>
              <a:chOff x="-8075" y="3460105"/>
              <a:chExt cx="2054913" cy="2440532"/>
            </a:xfrm>
          </p:grpSpPr>
          <p:grpSp>
            <p:nvGrpSpPr>
              <p:cNvPr id="70" name="Group 69">
                <a:extLst>
                  <a:ext uri="{FF2B5EF4-FFF2-40B4-BE49-F238E27FC236}">
                    <a16:creationId xmlns:a16="http://schemas.microsoft.com/office/drawing/2014/main" id="{2D07AD58-4CF6-C1EA-444F-CE4BFBE0AA18}"/>
                  </a:ext>
                </a:extLst>
              </p:cNvPr>
              <p:cNvGrpSpPr/>
              <p:nvPr/>
            </p:nvGrpSpPr>
            <p:grpSpPr>
              <a:xfrm>
                <a:off x="729293" y="3460105"/>
                <a:ext cx="595035" cy="1470239"/>
                <a:chOff x="1211328" y="3117681"/>
                <a:chExt cx="595035" cy="1470239"/>
              </a:xfrm>
            </p:grpSpPr>
            <p:sp>
              <p:nvSpPr>
                <p:cNvPr id="72" name="Oval 71">
                  <a:extLst>
                    <a:ext uri="{FF2B5EF4-FFF2-40B4-BE49-F238E27FC236}">
                      <a16:creationId xmlns:a16="http://schemas.microsoft.com/office/drawing/2014/main" id="{C5A2A99A-A423-ED61-40D2-DC5F0742BD61}"/>
                    </a:ext>
                  </a:extLst>
                </p:cNvPr>
                <p:cNvSpPr/>
                <p:nvPr/>
              </p:nvSpPr>
              <p:spPr>
                <a:xfrm>
                  <a:off x="1220846"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3" name="Group 72">
                  <a:extLst>
                    <a:ext uri="{FF2B5EF4-FFF2-40B4-BE49-F238E27FC236}">
                      <a16:creationId xmlns:a16="http://schemas.microsoft.com/office/drawing/2014/main" id="{ED357679-B5DA-84A4-A330-65EF6F1E501D}"/>
                    </a:ext>
                  </a:extLst>
                </p:cNvPr>
                <p:cNvGrpSpPr/>
                <p:nvPr/>
              </p:nvGrpSpPr>
              <p:grpSpPr>
                <a:xfrm>
                  <a:off x="1454846" y="3405681"/>
                  <a:ext cx="108000" cy="675645"/>
                  <a:chOff x="894408" y="3569109"/>
                  <a:chExt cx="108000" cy="675645"/>
                </a:xfrm>
              </p:grpSpPr>
              <p:cxnSp>
                <p:nvCxnSpPr>
                  <p:cNvPr id="75" name="Straight Connector 74">
                    <a:extLst>
                      <a:ext uri="{FF2B5EF4-FFF2-40B4-BE49-F238E27FC236}">
                        <a16:creationId xmlns:a16="http://schemas.microsoft.com/office/drawing/2014/main" id="{AFFA647F-6E08-AA2F-2161-7702B271D0AF}"/>
                      </a:ext>
                    </a:extLst>
                  </p:cNvPr>
                  <p:cNvCxnSpPr>
                    <a:cxnSpLocks/>
                  </p:cNvCxnSpPr>
                  <p:nvPr/>
                </p:nvCxnSpPr>
                <p:spPr>
                  <a:xfrm>
                    <a:off x="948408" y="3662516"/>
                    <a:ext cx="0" cy="582238"/>
                  </a:xfrm>
                  <a:prstGeom prst="line">
                    <a:avLst/>
                  </a:prstGeom>
                </p:spPr>
                <p:style>
                  <a:lnRef idx="2">
                    <a:schemeClr val="dk1"/>
                  </a:lnRef>
                  <a:fillRef idx="0">
                    <a:schemeClr val="dk1"/>
                  </a:fillRef>
                  <a:effectRef idx="1">
                    <a:schemeClr val="dk1"/>
                  </a:effectRef>
                  <a:fontRef idx="minor">
                    <a:schemeClr val="tx1"/>
                  </a:fontRef>
                </p:style>
              </p:cxnSp>
              <p:sp>
                <p:nvSpPr>
                  <p:cNvPr id="76" name="Oval 75">
                    <a:extLst>
                      <a:ext uri="{FF2B5EF4-FFF2-40B4-BE49-F238E27FC236}">
                        <a16:creationId xmlns:a16="http://schemas.microsoft.com/office/drawing/2014/main" id="{2778DBD5-FEEE-F950-7623-1CD52566D9F8}"/>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74" name="TextBox 73">
                  <a:extLst>
                    <a:ext uri="{FF2B5EF4-FFF2-40B4-BE49-F238E27FC236}">
                      <a16:creationId xmlns:a16="http://schemas.microsoft.com/office/drawing/2014/main" id="{2B577F97-F070-CB95-569E-72CD40B27B7C}"/>
                    </a:ext>
                  </a:extLst>
                </p:cNvPr>
                <p:cNvSpPr txBox="1"/>
                <p:nvPr/>
              </p:nvSpPr>
              <p:spPr>
                <a:xfrm>
                  <a:off x="1211328" y="4064700"/>
                  <a:ext cx="595035" cy="523220"/>
                </a:xfrm>
                <a:prstGeom prst="rect">
                  <a:avLst/>
                </a:prstGeom>
                <a:noFill/>
              </p:spPr>
              <p:txBody>
                <a:bodyPr wrap="squar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1957</a:t>
                  </a:r>
                </a:p>
                <a:p>
                  <a:endParaRPr lang="pt-BR" sz="1400" b="1" dirty="0">
                    <a:latin typeface="Roboto" panose="02000000000000000000" pitchFamily="2" charset="0"/>
                    <a:ea typeface="Roboto" panose="02000000000000000000" pitchFamily="2" charset="0"/>
                    <a:cs typeface="Raavi" panose="020B0502040204020203" pitchFamily="34" charset="0"/>
                  </a:endParaRPr>
                </a:p>
              </p:txBody>
            </p:sp>
          </p:grpSp>
          <p:sp>
            <p:nvSpPr>
              <p:cNvPr id="71" name="TextBox 70">
                <a:extLst>
                  <a:ext uri="{FF2B5EF4-FFF2-40B4-BE49-F238E27FC236}">
                    <a16:creationId xmlns:a16="http://schemas.microsoft.com/office/drawing/2014/main" id="{7BCEF083-BD90-6403-135C-6D201EB1F2C8}"/>
                  </a:ext>
                </a:extLst>
              </p:cNvPr>
              <p:cNvSpPr txBox="1"/>
              <p:nvPr/>
            </p:nvSpPr>
            <p:spPr>
              <a:xfrm>
                <a:off x="-8075" y="4700308"/>
                <a:ext cx="2054913" cy="1200329"/>
              </a:xfrm>
              <a:prstGeom prst="rect">
                <a:avLst/>
              </a:prstGeom>
              <a:noFill/>
            </p:spPr>
            <p:txBody>
              <a:bodyPr wrap="square" rtlCol="0">
                <a:spAutoFit/>
              </a:bodyPr>
              <a:lstStyle/>
              <a:p>
                <a:pPr algn="ctr"/>
                <a:r>
                  <a:rPr lang="pt-BR" sz="1200" dirty="0"/>
                  <a:t>In the Cold War, USA created ARPA (Advanced Resarch Projects Agency) to accelerate military technology. “Galactic Network” ideal came up</a:t>
                </a:r>
              </a:p>
            </p:txBody>
          </p:sp>
        </p:grpSp>
        <p:grpSp>
          <p:nvGrpSpPr>
            <p:cNvPr id="6" name="Group 5">
              <a:extLst>
                <a:ext uri="{FF2B5EF4-FFF2-40B4-BE49-F238E27FC236}">
                  <a16:creationId xmlns:a16="http://schemas.microsoft.com/office/drawing/2014/main" id="{C16496B1-DA97-3986-EB5E-C9E972899B73}"/>
                </a:ext>
              </a:extLst>
            </p:cNvPr>
            <p:cNvGrpSpPr/>
            <p:nvPr/>
          </p:nvGrpSpPr>
          <p:grpSpPr>
            <a:xfrm>
              <a:off x="2197645" y="3333981"/>
              <a:ext cx="2416318" cy="2064149"/>
              <a:chOff x="1807469" y="3460105"/>
              <a:chExt cx="2416318" cy="2064149"/>
            </a:xfrm>
          </p:grpSpPr>
          <p:grpSp>
            <p:nvGrpSpPr>
              <p:cNvPr id="63" name="Group 62">
                <a:extLst>
                  <a:ext uri="{FF2B5EF4-FFF2-40B4-BE49-F238E27FC236}">
                    <a16:creationId xmlns:a16="http://schemas.microsoft.com/office/drawing/2014/main" id="{3D7341AA-FBD0-88B0-E547-059D09CED582}"/>
                  </a:ext>
                </a:extLst>
              </p:cNvPr>
              <p:cNvGrpSpPr/>
              <p:nvPr/>
            </p:nvGrpSpPr>
            <p:grpSpPr>
              <a:xfrm>
                <a:off x="2696626" y="3460105"/>
                <a:ext cx="603751" cy="1270848"/>
                <a:chOff x="2994651" y="3117681"/>
                <a:chExt cx="603751" cy="1270848"/>
              </a:xfrm>
            </p:grpSpPr>
            <p:sp>
              <p:nvSpPr>
                <p:cNvPr id="65" name="Oval 64">
                  <a:extLst>
                    <a:ext uri="{FF2B5EF4-FFF2-40B4-BE49-F238E27FC236}">
                      <a16:creationId xmlns:a16="http://schemas.microsoft.com/office/drawing/2014/main" id="{F177B331-81FE-097A-0E74-6B5A7F4B5637}"/>
                    </a:ext>
                  </a:extLst>
                </p:cNvPr>
                <p:cNvSpPr/>
                <p:nvPr/>
              </p:nvSpPr>
              <p:spPr>
                <a:xfrm>
                  <a:off x="3022402"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66" name="Group 65">
                  <a:extLst>
                    <a:ext uri="{FF2B5EF4-FFF2-40B4-BE49-F238E27FC236}">
                      <a16:creationId xmlns:a16="http://schemas.microsoft.com/office/drawing/2014/main" id="{8C91F7BA-0469-7FAA-F838-38F06815D129}"/>
                    </a:ext>
                  </a:extLst>
                </p:cNvPr>
                <p:cNvGrpSpPr/>
                <p:nvPr/>
              </p:nvGrpSpPr>
              <p:grpSpPr>
                <a:xfrm>
                  <a:off x="3256402" y="3351681"/>
                  <a:ext cx="108000" cy="722594"/>
                  <a:chOff x="894408" y="3569109"/>
                  <a:chExt cx="108000" cy="722594"/>
                </a:xfrm>
              </p:grpSpPr>
              <p:cxnSp>
                <p:nvCxnSpPr>
                  <p:cNvPr id="68" name="Straight Connector 67">
                    <a:extLst>
                      <a:ext uri="{FF2B5EF4-FFF2-40B4-BE49-F238E27FC236}">
                        <a16:creationId xmlns:a16="http://schemas.microsoft.com/office/drawing/2014/main" id="{0A5D5751-0CD8-C253-26D9-021A611BC3E0}"/>
                      </a:ext>
                    </a:extLst>
                  </p:cNvPr>
                  <p:cNvCxnSpPr>
                    <a:cxnSpLocks/>
                  </p:cNvCxnSpPr>
                  <p:nvPr/>
                </p:nvCxnSpPr>
                <p:spPr>
                  <a:xfrm>
                    <a:off x="948408" y="3662516"/>
                    <a:ext cx="0" cy="629187"/>
                  </a:xfrm>
                  <a:prstGeom prst="line">
                    <a:avLst/>
                  </a:prstGeom>
                </p:spPr>
                <p:style>
                  <a:lnRef idx="2">
                    <a:schemeClr val="dk1"/>
                  </a:lnRef>
                  <a:fillRef idx="0">
                    <a:schemeClr val="dk1"/>
                  </a:fillRef>
                  <a:effectRef idx="1">
                    <a:schemeClr val="dk1"/>
                  </a:effectRef>
                  <a:fontRef idx="minor">
                    <a:schemeClr val="tx1"/>
                  </a:fontRef>
                </p:style>
              </p:cxnSp>
              <p:sp>
                <p:nvSpPr>
                  <p:cNvPr id="69" name="Oval 68">
                    <a:extLst>
                      <a:ext uri="{FF2B5EF4-FFF2-40B4-BE49-F238E27FC236}">
                        <a16:creationId xmlns:a16="http://schemas.microsoft.com/office/drawing/2014/main" id="{8A409040-917C-3856-B36B-5F7A04E77F91}"/>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7" name="TextBox 66">
                  <a:extLst>
                    <a:ext uri="{FF2B5EF4-FFF2-40B4-BE49-F238E27FC236}">
                      <a16:creationId xmlns:a16="http://schemas.microsoft.com/office/drawing/2014/main" id="{8AC1C9DB-EC00-F54C-8CA7-4091F613266D}"/>
                    </a:ext>
                  </a:extLst>
                </p:cNvPr>
                <p:cNvSpPr txBox="1"/>
                <p:nvPr/>
              </p:nvSpPr>
              <p:spPr>
                <a:xfrm>
                  <a:off x="2994651" y="4080752"/>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1969</a:t>
                  </a:r>
                </a:p>
              </p:txBody>
            </p:sp>
          </p:grpSp>
          <p:sp>
            <p:nvSpPr>
              <p:cNvPr id="64" name="TextBox 63">
                <a:extLst>
                  <a:ext uri="{FF2B5EF4-FFF2-40B4-BE49-F238E27FC236}">
                    <a16:creationId xmlns:a16="http://schemas.microsoft.com/office/drawing/2014/main" id="{71C26370-4ECE-B64E-9CAA-BBF9BDD16C70}"/>
                  </a:ext>
                </a:extLst>
              </p:cNvPr>
              <p:cNvSpPr txBox="1"/>
              <p:nvPr/>
            </p:nvSpPr>
            <p:spPr>
              <a:xfrm>
                <a:off x="1807469" y="4693257"/>
                <a:ext cx="2416318" cy="830997"/>
              </a:xfrm>
              <a:prstGeom prst="rect">
                <a:avLst/>
              </a:prstGeom>
              <a:noFill/>
            </p:spPr>
            <p:txBody>
              <a:bodyPr wrap="square" rtlCol="0">
                <a:spAutoFit/>
              </a:bodyPr>
              <a:lstStyle/>
              <a:p>
                <a:pPr algn="ctr"/>
                <a:r>
                  <a:rPr lang="pt-BR" sz="1200" dirty="0"/>
                  <a:t>First computer-to-computer connection created (via wire). Packet switching came up. First between UCLA Stanford</a:t>
                </a:r>
              </a:p>
            </p:txBody>
          </p:sp>
        </p:grpSp>
        <p:grpSp>
          <p:nvGrpSpPr>
            <p:cNvPr id="7" name="Group 6">
              <a:extLst>
                <a:ext uri="{FF2B5EF4-FFF2-40B4-BE49-F238E27FC236}">
                  <a16:creationId xmlns:a16="http://schemas.microsoft.com/office/drawing/2014/main" id="{8D95503C-1713-5D45-556D-9C1EF0B1AD1F}"/>
                </a:ext>
              </a:extLst>
            </p:cNvPr>
            <p:cNvGrpSpPr/>
            <p:nvPr/>
          </p:nvGrpSpPr>
          <p:grpSpPr>
            <a:xfrm>
              <a:off x="1182602" y="1517966"/>
              <a:ext cx="1971057" cy="2384964"/>
              <a:chOff x="1102914" y="1644090"/>
              <a:chExt cx="1971057" cy="2384964"/>
            </a:xfrm>
          </p:grpSpPr>
          <p:grpSp>
            <p:nvGrpSpPr>
              <p:cNvPr id="56" name="Group 55">
                <a:extLst>
                  <a:ext uri="{FF2B5EF4-FFF2-40B4-BE49-F238E27FC236}">
                    <a16:creationId xmlns:a16="http://schemas.microsoft.com/office/drawing/2014/main" id="{742BE13E-C17D-BE04-026D-DE51B283E01A}"/>
                  </a:ext>
                </a:extLst>
              </p:cNvPr>
              <p:cNvGrpSpPr/>
              <p:nvPr/>
            </p:nvGrpSpPr>
            <p:grpSpPr>
              <a:xfrm>
                <a:off x="1723088" y="2686945"/>
                <a:ext cx="595035" cy="1342109"/>
                <a:chOff x="2112106" y="2351572"/>
                <a:chExt cx="595035" cy="1342109"/>
              </a:xfrm>
            </p:grpSpPr>
            <p:sp>
              <p:nvSpPr>
                <p:cNvPr id="58" name="Oval 57">
                  <a:extLst>
                    <a:ext uri="{FF2B5EF4-FFF2-40B4-BE49-F238E27FC236}">
                      <a16:creationId xmlns:a16="http://schemas.microsoft.com/office/drawing/2014/main" id="{E1923871-ADD8-469D-6082-E6257751C307}"/>
                    </a:ext>
                  </a:extLst>
                </p:cNvPr>
                <p:cNvSpPr/>
                <p:nvPr/>
              </p:nvSpPr>
              <p:spPr>
                <a:xfrm>
                  <a:off x="2121624"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9" name="Group 58">
                  <a:extLst>
                    <a:ext uri="{FF2B5EF4-FFF2-40B4-BE49-F238E27FC236}">
                      <a16:creationId xmlns:a16="http://schemas.microsoft.com/office/drawing/2014/main" id="{F1E954BA-D5B3-F3B0-B2E6-11E34E84236B}"/>
                    </a:ext>
                  </a:extLst>
                </p:cNvPr>
                <p:cNvGrpSpPr/>
                <p:nvPr/>
              </p:nvGrpSpPr>
              <p:grpSpPr>
                <a:xfrm rot="10800000">
                  <a:off x="2355624" y="2714642"/>
                  <a:ext cx="108000" cy="745039"/>
                  <a:chOff x="894408" y="3569109"/>
                  <a:chExt cx="108000" cy="745039"/>
                </a:xfrm>
              </p:grpSpPr>
              <p:cxnSp>
                <p:nvCxnSpPr>
                  <p:cNvPr id="61" name="Straight Connector 60">
                    <a:extLst>
                      <a:ext uri="{FF2B5EF4-FFF2-40B4-BE49-F238E27FC236}">
                        <a16:creationId xmlns:a16="http://schemas.microsoft.com/office/drawing/2014/main" id="{4A2FA04E-3FC8-8073-3CB9-D405155AA8AD}"/>
                      </a:ext>
                    </a:extLst>
                  </p:cNvPr>
                  <p:cNvCxnSpPr>
                    <a:cxnSpLocks/>
                  </p:cNvCxnSpPr>
                  <p:nvPr/>
                </p:nvCxnSpPr>
                <p:spPr>
                  <a:xfrm rot="10800000" flipV="1">
                    <a:off x="948408" y="3662516"/>
                    <a:ext cx="0" cy="651632"/>
                  </a:xfrm>
                  <a:prstGeom prst="line">
                    <a:avLst/>
                  </a:prstGeom>
                </p:spPr>
                <p:style>
                  <a:lnRef idx="2">
                    <a:schemeClr val="dk1"/>
                  </a:lnRef>
                  <a:fillRef idx="0">
                    <a:schemeClr val="dk1"/>
                  </a:fillRef>
                  <a:effectRef idx="1">
                    <a:schemeClr val="dk1"/>
                  </a:effectRef>
                  <a:fontRef idx="minor">
                    <a:schemeClr val="tx1"/>
                  </a:fontRef>
                </p:style>
              </p:cxnSp>
              <p:sp>
                <p:nvSpPr>
                  <p:cNvPr id="62" name="Oval 61">
                    <a:extLst>
                      <a:ext uri="{FF2B5EF4-FFF2-40B4-BE49-F238E27FC236}">
                        <a16:creationId xmlns:a16="http://schemas.microsoft.com/office/drawing/2014/main" id="{B7759B58-37E0-D705-2648-80BAFBC7869C}"/>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0" name="TextBox 59">
                  <a:extLst>
                    <a:ext uri="{FF2B5EF4-FFF2-40B4-BE49-F238E27FC236}">
                      <a16:creationId xmlns:a16="http://schemas.microsoft.com/office/drawing/2014/main" id="{0C8C70C3-9370-BEC7-E96E-2DBB34173162}"/>
                    </a:ext>
                  </a:extLst>
                </p:cNvPr>
                <p:cNvSpPr txBox="1"/>
                <p:nvPr/>
              </p:nvSpPr>
              <p:spPr>
                <a:xfrm>
                  <a:off x="2112106" y="2351572"/>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1968</a:t>
                  </a:r>
                </a:p>
              </p:txBody>
            </p:sp>
          </p:grpSp>
          <p:sp>
            <p:nvSpPr>
              <p:cNvPr id="57" name="TextBox 56">
                <a:extLst>
                  <a:ext uri="{FF2B5EF4-FFF2-40B4-BE49-F238E27FC236}">
                    <a16:creationId xmlns:a16="http://schemas.microsoft.com/office/drawing/2014/main" id="{95194232-5007-15FF-3080-D963546FBB1E}"/>
                  </a:ext>
                </a:extLst>
              </p:cNvPr>
              <p:cNvSpPr txBox="1"/>
              <p:nvPr/>
            </p:nvSpPr>
            <p:spPr>
              <a:xfrm>
                <a:off x="1102914" y="1644090"/>
                <a:ext cx="1971057" cy="1015663"/>
              </a:xfrm>
              <a:prstGeom prst="rect">
                <a:avLst/>
              </a:prstGeom>
              <a:noFill/>
            </p:spPr>
            <p:txBody>
              <a:bodyPr wrap="square" rtlCol="0">
                <a:spAutoFit/>
              </a:bodyPr>
              <a:lstStyle/>
              <a:p>
                <a:pPr algn="ctr"/>
                <a:r>
                  <a:rPr lang="pt-BR" sz="1200" dirty="0"/>
                  <a:t>ARPA created a device </a:t>
                </a:r>
                <a:r>
                  <a:rPr lang="en-US" sz="1200" dirty="0"/>
                  <a:t>that could manage the transmission and receipt of packets between machines.</a:t>
                </a:r>
                <a:endParaRPr lang="pt-BR" sz="1200" dirty="0"/>
              </a:p>
            </p:txBody>
          </p:sp>
        </p:grpSp>
        <p:grpSp>
          <p:nvGrpSpPr>
            <p:cNvPr id="8" name="Group 7">
              <a:extLst>
                <a:ext uri="{FF2B5EF4-FFF2-40B4-BE49-F238E27FC236}">
                  <a16:creationId xmlns:a16="http://schemas.microsoft.com/office/drawing/2014/main" id="{600C25CF-90D8-D5B1-9271-34CBC02C7EA4}"/>
                </a:ext>
              </a:extLst>
            </p:cNvPr>
            <p:cNvGrpSpPr/>
            <p:nvPr/>
          </p:nvGrpSpPr>
          <p:grpSpPr>
            <a:xfrm>
              <a:off x="3690553" y="1333811"/>
              <a:ext cx="1971057" cy="2576170"/>
              <a:chOff x="2927496" y="1459935"/>
              <a:chExt cx="1971057" cy="2576170"/>
            </a:xfrm>
          </p:grpSpPr>
          <p:grpSp>
            <p:nvGrpSpPr>
              <p:cNvPr id="49" name="Group 48">
                <a:extLst>
                  <a:ext uri="{FF2B5EF4-FFF2-40B4-BE49-F238E27FC236}">
                    <a16:creationId xmlns:a16="http://schemas.microsoft.com/office/drawing/2014/main" id="{C7BA576B-78C0-CA88-AE44-205D9B321321}"/>
                  </a:ext>
                </a:extLst>
              </p:cNvPr>
              <p:cNvGrpSpPr/>
              <p:nvPr/>
            </p:nvGrpSpPr>
            <p:grpSpPr>
              <a:xfrm>
                <a:off x="3659227" y="2686945"/>
                <a:ext cx="639837" cy="1349160"/>
                <a:chOff x="3859343" y="2344521"/>
                <a:chExt cx="639837" cy="1349160"/>
              </a:xfrm>
            </p:grpSpPr>
            <p:sp>
              <p:nvSpPr>
                <p:cNvPr id="51" name="Oval 50">
                  <a:extLst>
                    <a:ext uri="{FF2B5EF4-FFF2-40B4-BE49-F238E27FC236}">
                      <a16:creationId xmlns:a16="http://schemas.microsoft.com/office/drawing/2014/main" id="{1DEFF5DA-7BB0-9743-D425-21C0B2F6E707}"/>
                    </a:ext>
                  </a:extLst>
                </p:cNvPr>
                <p:cNvSpPr/>
                <p:nvPr/>
              </p:nvSpPr>
              <p:spPr>
                <a:xfrm>
                  <a:off x="3923180"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2" name="Group 51">
                  <a:extLst>
                    <a:ext uri="{FF2B5EF4-FFF2-40B4-BE49-F238E27FC236}">
                      <a16:creationId xmlns:a16="http://schemas.microsoft.com/office/drawing/2014/main" id="{FB20179B-1A79-CE56-3963-66FE30A3D92D}"/>
                    </a:ext>
                  </a:extLst>
                </p:cNvPr>
                <p:cNvGrpSpPr/>
                <p:nvPr/>
              </p:nvGrpSpPr>
              <p:grpSpPr>
                <a:xfrm rot="10800000">
                  <a:off x="4147018" y="2707591"/>
                  <a:ext cx="108000" cy="766683"/>
                  <a:chOff x="894408" y="3569109"/>
                  <a:chExt cx="108000" cy="766683"/>
                </a:xfrm>
              </p:grpSpPr>
              <p:cxnSp>
                <p:nvCxnSpPr>
                  <p:cNvPr id="54" name="Straight Connector 53">
                    <a:extLst>
                      <a:ext uri="{FF2B5EF4-FFF2-40B4-BE49-F238E27FC236}">
                        <a16:creationId xmlns:a16="http://schemas.microsoft.com/office/drawing/2014/main" id="{7AED4562-6375-DD14-5811-CDA083DCBE3C}"/>
                      </a:ext>
                    </a:extLst>
                  </p:cNvPr>
                  <p:cNvCxnSpPr>
                    <a:cxnSpLocks/>
                  </p:cNvCxnSpPr>
                  <p:nvPr/>
                </p:nvCxnSpPr>
                <p:spPr>
                  <a:xfrm rot="10800000" flipV="1">
                    <a:off x="948408" y="3662516"/>
                    <a:ext cx="0" cy="673276"/>
                  </a:xfrm>
                  <a:prstGeom prst="line">
                    <a:avLst/>
                  </a:prstGeom>
                </p:spPr>
                <p:style>
                  <a:lnRef idx="2">
                    <a:schemeClr val="dk1"/>
                  </a:lnRef>
                  <a:fillRef idx="0">
                    <a:schemeClr val="dk1"/>
                  </a:fillRef>
                  <a:effectRef idx="1">
                    <a:schemeClr val="dk1"/>
                  </a:effectRef>
                  <a:fontRef idx="minor">
                    <a:schemeClr val="tx1"/>
                  </a:fontRef>
                </p:style>
              </p:cxnSp>
              <p:sp>
                <p:nvSpPr>
                  <p:cNvPr id="55" name="Oval 54">
                    <a:extLst>
                      <a:ext uri="{FF2B5EF4-FFF2-40B4-BE49-F238E27FC236}">
                        <a16:creationId xmlns:a16="http://schemas.microsoft.com/office/drawing/2014/main" id="{952F0C54-C286-B83B-A204-3F3E73354439}"/>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53" name="TextBox 52">
                  <a:extLst>
                    <a:ext uri="{FF2B5EF4-FFF2-40B4-BE49-F238E27FC236}">
                      <a16:creationId xmlns:a16="http://schemas.microsoft.com/office/drawing/2014/main" id="{B711E372-E79D-C46D-90F2-7D2101C8672D}"/>
                    </a:ext>
                  </a:extLst>
                </p:cNvPr>
                <p:cNvSpPr txBox="1"/>
                <p:nvPr/>
              </p:nvSpPr>
              <p:spPr>
                <a:xfrm>
                  <a:off x="3859343" y="2344521"/>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1972</a:t>
                  </a:r>
                </a:p>
              </p:txBody>
            </p:sp>
          </p:grpSp>
          <p:sp>
            <p:nvSpPr>
              <p:cNvPr id="50" name="TextBox 49">
                <a:extLst>
                  <a:ext uri="{FF2B5EF4-FFF2-40B4-BE49-F238E27FC236}">
                    <a16:creationId xmlns:a16="http://schemas.microsoft.com/office/drawing/2014/main" id="{506FCC37-CA37-69CF-82FA-6915CD31ECD3}"/>
                  </a:ext>
                </a:extLst>
              </p:cNvPr>
              <p:cNvSpPr txBox="1"/>
              <p:nvPr/>
            </p:nvSpPr>
            <p:spPr>
              <a:xfrm>
                <a:off x="2927496" y="1459935"/>
                <a:ext cx="1971057" cy="1200329"/>
              </a:xfrm>
              <a:prstGeom prst="rect">
                <a:avLst/>
              </a:prstGeom>
              <a:noFill/>
            </p:spPr>
            <p:txBody>
              <a:bodyPr wrap="square" rtlCol="0">
                <a:spAutoFit/>
              </a:bodyPr>
              <a:lstStyle/>
              <a:p>
                <a:pPr algn="ctr"/>
                <a:r>
                  <a:rPr lang="pt-BR" sz="1200" dirty="0"/>
                  <a:t>First public demonstration of ARPANET with 20 connected nodes. Still restricted to U.S. Military and approved academic institutions.</a:t>
                </a:r>
              </a:p>
            </p:txBody>
          </p:sp>
        </p:grpSp>
        <p:grpSp>
          <p:nvGrpSpPr>
            <p:cNvPr id="9" name="Group 8">
              <a:extLst>
                <a:ext uri="{FF2B5EF4-FFF2-40B4-BE49-F238E27FC236}">
                  <a16:creationId xmlns:a16="http://schemas.microsoft.com/office/drawing/2014/main" id="{4C17C92A-7386-5C36-E71D-78D3816C8B9D}"/>
                </a:ext>
              </a:extLst>
            </p:cNvPr>
            <p:cNvGrpSpPr/>
            <p:nvPr/>
          </p:nvGrpSpPr>
          <p:grpSpPr>
            <a:xfrm>
              <a:off x="4806484" y="3333981"/>
              <a:ext cx="1971057" cy="2078070"/>
              <a:chOff x="4016232" y="3460105"/>
              <a:chExt cx="1971057" cy="2078070"/>
            </a:xfrm>
          </p:grpSpPr>
          <p:grpSp>
            <p:nvGrpSpPr>
              <p:cNvPr id="42" name="Group 41">
                <a:extLst>
                  <a:ext uri="{FF2B5EF4-FFF2-40B4-BE49-F238E27FC236}">
                    <a16:creationId xmlns:a16="http://schemas.microsoft.com/office/drawing/2014/main" id="{09CC0B63-E234-553B-AD88-C16C54C95C83}"/>
                  </a:ext>
                </a:extLst>
              </p:cNvPr>
              <p:cNvGrpSpPr/>
              <p:nvPr/>
            </p:nvGrpSpPr>
            <p:grpSpPr>
              <a:xfrm>
                <a:off x="4697856" y="3460105"/>
                <a:ext cx="601669" cy="1278647"/>
                <a:chOff x="4823958" y="3117681"/>
                <a:chExt cx="601669" cy="1278647"/>
              </a:xfrm>
            </p:grpSpPr>
            <p:sp>
              <p:nvSpPr>
                <p:cNvPr id="44" name="Oval 43">
                  <a:extLst>
                    <a:ext uri="{FF2B5EF4-FFF2-40B4-BE49-F238E27FC236}">
                      <a16:creationId xmlns:a16="http://schemas.microsoft.com/office/drawing/2014/main" id="{DEE00D90-31E0-9AE6-F049-4BA7D00A0007}"/>
                    </a:ext>
                  </a:extLst>
                </p:cNvPr>
                <p:cNvSpPr/>
                <p:nvPr/>
              </p:nvSpPr>
              <p:spPr>
                <a:xfrm>
                  <a:off x="4823958"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5" name="Group 44">
                  <a:extLst>
                    <a:ext uri="{FF2B5EF4-FFF2-40B4-BE49-F238E27FC236}">
                      <a16:creationId xmlns:a16="http://schemas.microsoft.com/office/drawing/2014/main" id="{1A44AA96-0A59-185F-4645-5CE6D329C7C6}"/>
                    </a:ext>
                  </a:extLst>
                </p:cNvPr>
                <p:cNvGrpSpPr/>
                <p:nvPr/>
              </p:nvGrpSpPr>
              <p:grpSpPr>
                <a:xfrm>
                  <a:off x="5057957" y="3351681"/>
                  <a:ext cx="108000" cy="729071"/>
                  <a:chOff x="894408" y="3569109"/>
                  <a:chExt cx="108000" cy="729071"/>
                </a:xfrm>
              </p:grpSpPr>
              <p:cxnSp>
                <p:nvCxnSpPr>
                  <p:cNvPr id="47" name="Straight Connector 46">
                    <a:extLst>
                      <a:ext uri="{FF2B5EF4-FFF2-40B4-BE49-F238E27FC236}">
                        <a16:creationId xmlns:a16="http://schemas.microsoft.com/office/drawing/2014/main" id="{C6304D9B-AADB-C0A3-18FE-3634531B24DA}"/>
                      </a:ext>
                    </a:extLst>
                  </p:cNvPr>
                  <p:cNvCxnSpPr>
                    <a:cxnSpLocks/>
                  </p:cNvCxnSpPr>
                  <p:nvPr/>
                </p:nvCxnSpPr>
                <p:spPr>
                  <a:xfrm>
                    <a:off x="948408" y="3662516"/>
                    <a:ext cx="0" cy="635664"/>
                  </a:xfrm>
                  <a:prstGeom prst="line">
                    <a:avLst/>
                  </a:prstGeom>
                </p:spPr>
                <p:style>
                  <a:lnRef idx="2">
                    <a:schemeClr val="dk1"/>
                  </a:lnRef>
                  <a:fillRef idx="0">
                    <a:schemeClr val="dk1"/>
                  </a:fillRef>
                  <a:effectRef idx="1">
                    <a:schemeClr val="dk1"/>
                  </a:effectRef>
                  <a:fontRef idx="minor">
                    <a:schemeClr val="tx1"/>
                  </a:fontRef>
                </p:style>
              </p:cxnSp>
              <p:sp>
                <p:nvSpPr>
                  <p:cNvPr id="48" name="Oval 47">
                    <a:extLst>
                      <a:ext uri="{FF2B5EF4-FFF2-40B4-BE49-F238E27FC236}">
                        <a16:creationId xmlns:a16="http://schemas.microsoft.com/office/drawing/2014/main" id="{9338D903-46C6-CAE5-E59C-70118E7AC847}"/>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6" name="TextBox 45">
                  <a:extLst>
                    <a:ext uri="{FF2B5EF4-FFF2-40B4-BE49-F238E27FC236}">
                      <a16:creationId xmlns:a16="http://schemas.microsoft.com/office/drawing/2014/main" id="{577DE757-34C9-E32D-1031-CEACE5C4C05B}"/>
                    </a:ext>
                  </a:extLst>
                </p:cNvPr>
                <p:cNvSpPr txBox="1"/>
                <p:nvPr/>
              </p:nvSpPr>
              <p:spPr>
                <a:xfrm>
                  <a:off x="4830592" y="4088551"/>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1973</a:t>
                  </a:r>
                </a:p>
              </p:txBody>
            </p:sp>
          </p:grpSp>
          <p:sp>
            <p:nvSpPr>
              <p:cNvPr id="43" name="TextBox 42">
                <a:extLst>
                  <a:ext uri="{FF2B5EF4-FFF2-40B4-BE49-F238E27FC236}">
                    <a16:creationId xmlns:a16="http://schemas.microsoft.com/office/drawing/2014/main" id="{A794438D-25F3-9B70-1C4E-80E6FAF88113}"/>
                  </a:ext>
                </a:extLst>
              </p:cNvPr>
              <p:cNvSpPr txBox="1"/>
              <p:nvPr/>
            </p:nvSpPr>
            <p:spPr>
              <a:xfrm>
                <a:off x="4016232" y="4707178"/>
                <a:ext cx="1971057" cy="830997"/>
              </a:xfrm>
              <a:prstGeom prst="rect">
                <a:avLst/>
              </a:prstGeom>
              <a:noFill/>
            </p:spPr>
            <p:txBody>
              <a:bodyPr wrap="square" rtlCol="0">
                <a:spAutoFit/>
              </a:bodyPr>
              <a:lstStyle/>
              <a:p>
                <a:pPr algn="ctr"/>
                <a:r>
                  <a:rPr lang="pt-BR" sz="1200" dirty="0"/>
                  <a:t>UCL became the first non U.S. ARPANET node via link by Norway. First e-mail sent from UK.</a:t>
                </a:r>
              </a:p>
            </p:txBody>
          </p:sp>
        </p:grpSp>
        <p:grpSp>
          <p:nvGrpSpPr>
            <p:cNvPr id="10" name="Group 9">
              <a:extLst>
                <a:ext uri="{FF2B5EF4-FFF2-40B4-BE49-F238E27FC236}">
                  <a16:creationId xmlns:a16="http://schemas.microsoft.com/office/drawing/2014/main" id="{ECDC04AD-C68B-A213-D79B-EB5C944D13B4}"/>
                </a:ext>
              </a:extLst>
            </p:cNvPr>
            <p:cNvGrpSpPr/>
            <p:nvPr/>
          </p:nvGrpSpPr>
          <p:grpSpPr>
            <a:xfrm>
              <a:off x="5821526" y="1333596"/>
              <a:ext cx="2197800" cy="2576385"/>
              <a:chOff x="4829442" y="1459720"/>
              <a:chExt cx="2197800" cy="2576385"/>
            </a:xfrm>
          </p:grpSpPr>
          <p:grpSp>
            <p:nvGrpSpPr>
              <p:cNvPr id="35" name="Group 34">
                <a:extLst>
                  <a:ext uri="{FF2B5EF4-FFF2-40B4-BE49-F238E27FC236}">
                    <a16:creationId xmlns:a16="http://schemas.microsoft.com/office/drawing/2014/main" id="{F0290499-CE93-E9F0-3E38-A33D419AEA6C}"/>
                  </a:ext>
                </a:extLst>
              </p:cNvPr>
              <p:cNvGrpSpPr/>
              <p:nvPr/>
            </p:nvGrpSpPr>
            <p:grpSpPr>
              <a:xfrm>
                <a:off x="5652324" y="2684201"/>
                <a:ext cx="595035" cy="1351904"/>
                <a:chOff x="5705701" y="2341777"/>
                <a:chExt cx="595035" cy="1351904"/>
              </a:xfrm>
            </p:grpSpPr>
            <p:sp>
              <p:nvSpPr>
                <p:cNvPr id="37" name="Oval 36">
                  <a:extLst>
                    <a:ext uri="{FF2B5EF4-FFF2-40B4-BE49-F238E27FC236}">
                      <a16:creationId xmlns:a16="http://schemas.microsoft.com/office/drawing/2014/main" id="{7F20001D-7FC0-1B59-E837-1BCE51AEC04C}"/>
                    </a:ext>
                  </a:extLst>
                </p:cNvPr>
                <p:cNvSpPr/>
                <p:nvPr/>
              </p:nvSpPr>
              <p:spPr>
                <a:xfrm>
                  <a:off x="5724736"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8" name="Group 37">
                  <a:extLst>
                    <a:ext uri="{FF2B5EF4-FFF2-40B4-BE49-F238E27FC236}">
                      <a16:creationId xmlns:a16="http://schemas.microsoft.com/office/drawing/2014/main" id="{C3239E18-26DA-8CEF-D620-E8A84C9665FD}"/>
                    </a:ext>
                  </a:extLst>
                </p:cNvPr>
                <p:cNvGrpSpPr/>
                <p:nvPr/>
              </p:nvGrpSpPr>
              <p:grpSpPr>
                <a:xfrm rot="10800000">
                  <a:off x="5961225" y="2707591"/>
                  <a:ext cx="108000" cy="762000"/>
                  <a:chOff x="894408" y="3569109"/>
                  <a:chExt cx="108000" cy="762000"/>
                </a:xfrm>
              </p:grpSpPr>
              <p:cxnSp>
                <p:nvCxnSpPr>
                  <p:cNvPr id="40" name="Straight Connector 39">
                    <a:extLst>
                      <a:ext uri="{FF2B5EF4-FFF2-40B4-BE49-F238E27FC236}">
                        <a16:creationId xmlns:a16="http://schemas.microsoft.com/office/drawing/2014/main" id="{B8689C57-F979-660A-F45C-BD91A75E28FA}"/>
                      </a:ext>
                    </a:extLst>
                  </p:cNvPr>
                  <p:cNvCxnSpPr>
                    <a:cxnSpLocks/>
                  </p:cNvCxnSpPr>
                  <p:nvPr/>
                </p:nvCxnSpPr>
                <p:spPr>
                  <a:xfrm rot="10800000" flipV="1">
                    <a:off x="948408" y="3662516"/>
                    <a:ext cx="0" cy="668593"/>
                  </a:xfrm>
                  <a:prstGeom prst="line">
                    <a:avLst/>
                  </a:prstGeom>
                </p:spPr>
                <p:style>
                  <a:lnRef idx="2">
                    <a:schemeClr val="dk1"/>
                  </a:lnRef>
                  <a:fillRef idx="0">
                    <a:schemeClr val="dk1"/>
                  </a:fillRef>
                  <a:effectRef idx="1">
                    <a:schemeClr val="dk1"/>
                  </a:effectRef>
                  <a:fontRef idx="minor">
                    <a:schemeClr val="tx1"/>
                  </a:fontRef>
                </p:style>
              </p:cxnSp>
              <p:sp>
                <p:nvSpPr>
                  <p:cNvPr id="41" name="Oval 40">
                    <a:extLst>
                      <a:ext uri="{FF2B5EF4-FFF2-40B4-BE49-F238E27FC236}">
                        <a16:creationId xmlns:a16="http://schemas.microsoft.com/office/drawing/2014/main" id="{DFC5CFDE-4758-DE76-0E08-16E731DD2346}"/>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 name="TextBox 38">
                  <a:extLst>
                    <a:ext uri="{FF2B5EF4-FFF2-40B4-BE49-F238E27FC236}">
                      <a16:creationId xmlns:a16="http://schemas.microsoft.com/office/drawing/2014/main" id="{24605783-8FF2-172E-A19D-CE93E2A96245}"/>
                    </a:ext>
                  </a:extLst>
                </p:cNvPr>
                <p:cNvSpPr txBox="1"/>
                <p:nvPr/>
              </p:nvSpPr>
              <p:spPr>
                <a:xfrm>
                  <a:off x="5705701" y="2341777"/>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1974</a:t>
                  </a:r>
                </a:p>
              </p:txBody>
            </p:sp>
          </p:grpSp>
          <p:sp>
            <p:nvSpPr>
              <p:cNvPr id="36" name="TextBox 35">
                <a:extLst>
                  <a:ext uri="{FF2B5EF4-FFF2-40B4-BE49-F238E27FC236}">
                    <a16:creationId xmlns:a16="http://schemas.microsoft.com/office/drawing/2014/main" id="{D0EB8F9B-2ECB-D7F1-CAC2-1903AEACCEA7}"/>
                  </a:ext>
                </a:extLst>
              </p:cNvPr>
              <p:cNvSpPr txBox="1"/>
              <p:nvPr/>
            </p:nvSpPr>
            <p:spPr>
              <a:xfrm>
                <a:off x="4829442" y="1459720"/>
                <a:ext cx="2197800" cy="1200329"/>
              </a:xfrm>
              <a:prstGeom prst="rect">
                <a:avLst/>
              </a:prstGeom>
              <a:noFill/>
            </p:spPr>
            <p:txBody>
              <a:bodyPr wrap="square" rtlCol="0">
                <a:spAutoFit/>
              </a:bodyPr>
              <a:lstStyle/>
              <a:p>
                <a:pPr algn="ctr"/>
                <a:r>
                  <a:rPr lang="pt-BR" sz="1200" dirty="0"/>
                  <a:t>First protocol system came up: TCP (transmission control protocol) and IP (internet protocol). Standardizing communcation accross different networks</a:t>
                </a:r>
              </a:p>
            </p:txBody>
          </p:sp>
        </p:grpSp>
        <p:grpSp>
          <p:nvGrpSpPr>
            <p:cNvPr id="11" name="Group 10">
              <a:extLst>
                <a:ext uri="{FF2B5EF4-FFF2-40B4-BE49-F238E27FC236}">
                  <a16:creationId xmlns:a16="http://schemas.microsoft.com/office/drawing/2014/main" id="{4B517720-C757-A681-FDDA-465EA58EA1B7}"/>
                </a:ext>
              </a:extLst>
            </p:cNvPr>
            <p:cNvGrpSpPr/>
            <p:nvPr/>
          </p:nvGrpSpPr>
          <p:grpSpPr>
            <a:xfrm>
              <a:off x="7163860" y="3333981"/>
              <a:ext cx="2152809" cy="2248815"/>
              <a:chOff x="5903337" y="3460105"/>
              <a:chExt cx="2152809" cy="2248815"/>
            </a:xfrm>
          </p:grpSpPr>
          <p:grpSp>
            <p:nvGrpSpPr>
              <p:cNvPr id="28" name="Group 27">
                <a:extLst>
                  <a:ext uri="{FF2B5EF4-FFF2-40B4-BE49-F238E27FC236}">
                    <a16:creationId xmlns:a16="http://schemas.microsoft.com/office/drawing/2014/main" id="{D1C2CF5C-C20A-C65A-245B-F58800248F3A}"/>
                  </a:ext>
                </a:extLst>
              </p:cNvPr>
              <p:cNvGrpSpPr/>
              <p:nvPr/>
            </p:nvGrpSpPr>
            <p:grpSpPr>
              <a:xfrm>
                <a:off x="6682225" y="3460105"/>
                <a:ext cx="595679" cy="1262999"/>
                <a:chOff x="6605835" y="3117681"/>
                <a:chExt cx="595679" cy="1262999"/>
              </a:xfrm>
            </p:grpSpPr>
            <p:sp>
              <p:nvSpPr>
                <p:cNvPr id="30" name="Oval 29">
                  <a:extLst>
                    <a:ext uri="{FF2B5EF4-FFF2-40B4-BE49-F238E27FC236}">
                      <a16:creationId xmlns:a16="http://schemas.microsoft.com/office/drawing/2014/main" id="{70CD0616-CF2A-6494-C7C5-B7DE773299DD}"/>
                    </a:ext>
                  </a:extLst>
                </p:cNvPr>
                <p:cNvSpPr/>
                <p:nvPr/>
              </p:nvSpPr>
              <p:spPr>
                <a:xfrm>
                  <a:off x="6625514"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1" name="Group 30">
                  <a:extLst>
                    <a:ext uri="{FF2B5EF4-FFF2-40B4-BE49-F238E27FC236}">
                      <a16:creationId xmlns:a16="http://schemas.microsoft.com/office/drawing/2014/main" id="{E68B94B1-DB5E-A53F-42D1-984623AF0146}"/>
                    </a:ext>
                  </a:extLst>
                </p:cNvPr>
                <p:cNvGrpSpPr/>
                <p:nvPr/>
              </p:nvGrpSpPr>
              <p:grpSpPr>
                <a:xfrm>
                  <a:off x="6849352" y="3366274"/>
                  <a:ext cx="108000" cy="714478"/>
                  <a:chOff x="894408" y="3569109"/>
                  <a:chExt cx="108000" cy="714478"/>
                </a:xfrm>
              </p:grpSpPr>
              <p:cxnSp>
                <p:nvCxnSpPr>
                  <p:cNvPr id="33" name="Straight Connector 32">
                    <a:extLst>
                      <a:ext uri="{FF2B5EF4-FFF2-40B4-BE49-F238E27FC236}">
                        <a16:creationId xmlns:a16="http://schemas.microsoft.com/office/drawing/2014/main" id="{93786DB1-8AF2-ED80-1705-2C3EC75874AA}"/>
                      </a:ext>
                    </a:extLst>
                  </p:cNvPr>
                  <p:cNvCxnSpPr>
                    <a:cxnSpLocks/>
                  </p:cNvCxnSpPr>
                  <p:nvPr/>
                </p:nvCxnSpPr>
                <p:spPr>
                  <a:xfrm>
                    <a:off x="948408" y="3662516"/>
                    <a:ext cx="0" cy="621071"/>
                  </a:xfrm>
                  <a:prstGeom prst="line">
                    <a:avLst/>
                  </a:prstGeom>
                </p:spPr>
                <p:style>
                  <a:lnRef idx="2">
                    <a:schemeClr val="dk1"/>
                  </a:lnRef>
                  <a:fillRef idx="0">
                    <a:schemeClr val="dk1"/>
                  </a:fillRef>
                  <a:effectRef idx="1">
                    <a:schemeClr val="dk1"/>
                  </a:effectRef>
                  <a:fontRef idx="minor">
                    <a:schemeClr val="tx1"/>
                  </a:fontRef>
                </p:style>
              </p:cxnSp>
              <p:sp>
                <p:nvSpPr>
                  <p:cNvPr id="34" name="Oval 33">
                    <a:extLst>
                      <a:ext uri="{FF2B5EF4-FFF2-40B4-BE49-F238E27FC236}">
                        <a16:creationId xmlns:a16="http://schemas.microsoft.com/office/drawing/2014/main" id="{5BAC2541-3C62-858D-B43A-C6E11D2D7438}"/>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2" name="TextBox 31">
                  <a:extLst>
                    <a:ext uri="{FF2B5EF4-FFF2-40B4-BE49-F238E27FC236}">
                      <a16:creationId xmlns:a16="http://schemas.microsoft.com/office/drawing/2014/main" id="{E23ECD9D-1935-E24D-BB30-D455AE4E402B}"/>
                    </a:ext>
                  </a:extLst>
                </p:cNvPr>
                <p:cNvSpPr txBox="1"/>
                <p:nvPr/>
              </p:nvSpPr>
              <p:spPr>
                <a:xfrm>
                  <a:off x="6605835" y="4072903"/>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1983</a:t>
                  </a:r>
                </a:p>
              </p:txBody>
            </p:sp>
          </p:grpSp>
          <p:sp>
            <p:nvSpPr>
              <p:cNvPr id="29" name="TextBox 28">
                <a:extLst>
                  <a:ext uri="{FF2B5EF4-FFF2-40B4-BE49-F238E27FC236}">
                    <a16:creationId xmlns:a16="http://schemas.microsoft.com/office/drawing/2014/main" id="{2095D90A-50B0-1862-25F4-73F926CD39D9}"/>
                  </a:ext>
                </a:extLst>
              </p:cNvPr>
              <p:cNvSpPr txBox="1"/>
              <p:nvPr/>
            </p:nvSpPr>
            <p:spPr>
              <a:xfrm>
                <a:off x="5903337" y="4693257"/>
                <a:ext cx="2152809" cy="1015663"/>
              </a:xfrm>
              <a:prstGeom prst="rect">
                <a:avLst/>
              </a:prstGeom>
              <a:noFill/>
            </p:spPr>
            <p:txBody>
              <a:bodyPr wrap="square" rtlCol="0">
                <a:spAutoFit/>
              </a:bodyPr>
              <a:lstStyle/>
              <a:p>
                <a:pPr algn="ctr"/>
                <a:r>
                  <a:rPr lang="pt-BR" sz="1200" dirty="0"/>
                  <a:t>ARPANET moved from TCP/IP, moreover splited into MILNET for military and ARPANET for research. ARPANET officialy adopted TCP/IP.</a:t>
                </a:r>
              </a:p>
            </p:txBody>
          </p:sp>
        </p:grpSp>
        <p:grpSp>
          <p:nvGrpSpPr>
            <p:cNvPr id="12" name="Group 11">
              <a:extLst>
                <a:ext uri="{FF2B5EF4-FFF2-40B4-BE49-F238E27FC236}">
                  <a16:creationId xmlns:a16="http://schemas.microsoft.com/office/drawing/2014/main" id="{D576F3ED-41C3-2C4E-175C-78844F1F8643}"/>
                </a:ext>
              </a:extLst>
            </p:cNvPr>
            <p:cNvGrpSpPr/>
            <p:nvPr/>
          </p:nvGrpSpPr>
          <p:grpSpPr>
            <a:xfrm>
              <a:off x="8381997" y="1825220"/>
              <a:ext cx="1971057" cy="2084761"/>
              <a:chOff x="6908845" y="1951344"/>
              <a:chExt cx="1971057" cy="2084761"/>
            </a:xfrm>
          </p:grpSpPr>
          <p:grpSp>
            <p:nvGrpSpPr>
              <p:cNvPr id="21" name="Group 20">
                <a:extLst>
                  <a:ext uri="{FF2B5EF4-FFF2-40B4-BE49-F238E27FC236}">
                    <a16:creationId xmlns:a16="http://schemas.microsoft.com/office/drawing/2014/main" id="{509A03A7-F41E-058A-7761-1E286D10EB85}"/>
                  </a:ext>
                </a:extLst>
              </p:cNvPr>
              <p:cNvGrpSpPr/>
              <p:nvPr/>
            </p:nvGrpSpPr>
            <p:grpSpPr>
              <a:xfrm>
                <a:off x="7621106" y="2691082"/>
                <a:ext cx="625430" cy="1345023"/>
                <a:chOff x="7476862" y="2348658"/>
                <a:chExt cx="625430" cy="1345023"/>
              </a:xfrm>
            </p:grpSpPr>
            <p:sp>
              <p:nvSpPr>
                <p:cNvPr id="23" name="Oval 22">
                  <a:extLst>
                    <a:ext uri="{FF2B5EF4-FFF2-40B4-BE49-F238E27FC236}">
                      <a16:creationId xmlns:a16="http://schemas.microsoft.com/office/drawing/2014/main" id="{4B3D918B-3809-3187-2213-FA026B726791}"/>
                    </a:ext>
                  </a:extLst>
                </p:cNvPr>
                <p:cNvSpPr/>
                <p:nvPr/>
              </p:nvSpPr>
              <p:spPr>
                <a:xfrm>
                  <a:off x="7526292"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4" name="Group 23">
                  <a:extLst>
                    <a:ext uri="{FF2B5EF4-FFF2-40B4-BE49-F238E27FC236}">
                      <a16:creationId xmlns:a16="http://schemas.microsoft.com/office/drawing/2014/main" id="{DC2FC0A1-1BC9-73B0-55AC-71F63BD08769}"/>
                    </a:ext>
                  </a:extLst>
                </p:cNvPr>
                <p:cNvGrpSpPr/>
                <p:nvPr/>
              </p:nvGrpSpPr>
              <p:grpSpPr>
                <a:xfrm rot="10800000">
                  <a:off x="7750130" y="2707591"/>
                  <a:ext cx="108000" cy="762000"/>
                  <a:chOff x="894408" y="3569109"/>
                  <a:chExt cx="108000" cy="762000"/>
                </a:xfrm>
              </p:grpSpPr>
              <p:cxnSp>
                <p:nvCxnSpPr>
                  <p:cNvPr id="26" name="Straight Connector 25">
                    <a:extLst>
                      <a:ext uri="{FF2B5EF4-FFF2-40B4-BE49-F238E27FC236}">
                        <a16:creationId xmlns:a16="http://schemas.microsoft.com/office/drawing/2014/main" id="{63F2BF90-9A48-708B-1264-FD7FFF6985FF}"/>
                      </a:ext>
                    </a:extLst>
                  </p:cNvPr>
                  <p:cNvCxnSpPr>
                    <a:cxnSpLocks/>
                  </p:cNvCxnSpPr>
                  <p:nvPr/>
                </p:nvCxnSpPr>
                <p:spPr>
                  <a:xfrm rot="10800000" flipV="1">
                    <a:off x="948408" y="3662516"/>
                    <a:ext cx="0" cy="668593"/>
                  </a:xfrm>
                  <a:prstGeom prst="line">
                    <a:avLst/>
                  </a:prstGeom>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4BBE06B4-590F-E943-80C1-D34A4BD81D88}"/>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5" name="TextBox 24">
                  <a:extLst>
                    <a:ext uri="{FF2B5EF4-FFF2-40B4-BE49-F238E27FC236}">
                      <a16:creationId xmlns:a16="http://schemas.microsoft.com/office/drawing/2014/main" id="{1BA635F7-F44A-4112-A9E1-4526C9247C28}"/>
                    </a:ext>
                  </a:extLst>
                </p:cNvPr>
                <p:cNvSpPr txBox="1"/>
                <p:nvPr/>
              </p:nvSpPr>
              <p:spPr>
                <a:xfrm>
                  <a:off x="7476862" y="2348658"/>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1985</a:t>
                  </a:r>
                </a:p>
              </p:txBody>
            </p:sp>
          </p:grpSp>
          <p:sp>
            <p:nvSpPr>
              <p:cNvPr id="22" name="TextBox 21">
                <a:extLst>
                  <a:ext uri="{FF2B5EF4-FFF2-40B4-BE49-F238E27FC236}">
                    <a16:creationId xmlns:a16="http://schemas.microsoft.com/office/drawing/2014/main" id="{D2694F77-F1F2-1B2C-2361-FFBC52D7B978}"/>
                  </a:ext>
                </a:extLst>
              </p:cNvPr>
              <p:cNvSpPr txBox="1"/>
              <p:nvPr/>
            </p:nvSpPr>
            <p:spPr>
              <a:xfrm>
                <a:off x="6908845" y="1951344"/>
                <a:ext cx="1971057" cy="646331"/>
              </a:xfrm>
              <a:prstGeom prst="rect">
                <a:avLst/>
              </a:prstGeom>
              <a:noFill/>
            </p:spPr>
            <p:txBody>
              <a:bodyPr wrap="square" rtlCol="0">
                <a:spAutoFit/>
              </a:bodyPr>
              <a:lstStyle/>
              <a:p>
                <a:pPr algn="ctr"/>
                <a:r>
                  <a:rPr lang="pt-BR" sz="1200" dirty="0"/>
                  <a:t>Association of country domains, for example</a:t>
                </a:r>
              </a:p>
              <a:p>
                <a:pPr algn="ctr"/>
                <a:r>
                  <a:rPr lang="pt-BR" sz="1200" dirty="0"/>
                  <a:t> “.uk”. </a:t>
                </a:r>
              </a:p>
            </p:txBody>
          </p:sp>
        </p:grpSp>
        <p:grpSp>
          <p:nvGrpSpPr>
            <p:cNvPr id="13" name="Group 12">
              <a:extLst>
                <a:ext uri="{FF2B5EF4-FFF2-40B4-BE49-F238E27FC236}">
                  <a16:creationId xmlns:a16="http://schemas.microsoft.com/office/drawing/2014/main" id="{1F87E757-27E1-49B6-6786-CF3DF7E2942E}"/>
                </a:ext>
              </a:extLst>
            </p:cNvPr>
            <p:cNvGrpSpPr/>
            <p:nvPr/>
          </p:nvGrpSpPr>
          <p:grpSpPr>
            <a:xfrm>
              <a:off x="9475526" y="3356819"/>
              <a:ext cx="2325945" cy="2222158"/>
              <a:chOff x="8645238" y="3469391"/>
              <a:chExt cx="2325945" cy="2222158"/>
            </a:xfrm>
          </p:grpSpPr>
          <p:grpSp>
            <p:nvGrpSpPr>
              <p:cNvPr id="14" name="Group 13">
                <a:extLst>
                  <a:ext uri="{FF2B5EF4-FFF2-40B4-BE49-F238E27FC236}">
                    <a16:creationId xmlns:a16="http://schemas.microsoft.com/office/drawing/2014/main" id="{C37E8C22-C59D-3A7F-EFB6-FF4F82E66EE7}"/>
                  </a:ext>
                </a:extLst>
              </p:cNvPr>
              <p:cNvGrpSpPr/>
              <p:nvPr/>
            </p:nvGrpSpPr>
            <p:grpSpPr>
              <a:xfrm>
                <a:off x="9510498" y="3469391"/>
                <a:ext cx="597004" cy="1250935"/>
                <a:chOff x="9287369" y="3126967"/>
                <a:chExt cx="597004" cy="1250935"/>
              </a:xfrm>
            </p:grpSpPr>
            <p:sp>
              <p:nvSpPr>
                <p:cNvPr id="16" name="Oval 15">
                  <a:extLst>
                    <a:ext uri="{FF2B5EF4-FFF2-40B4-BE49-F238E27FC236}">
                      <a16:creationId xmlns:a16="http://schemas.microsoft.com/office/drawing/2014/main" id="{65E5C6DD-8EF4-EE28-489F-104504201F4D}"/>
                    </a:ext>
                  </a:extLst>
                </p:cNvPr>
                <p:cNvSpPr/>
                <p:nvPr/>
              </p:nvSpPr>
              <p:spPr>
                <a:xfrm>
                  <a:off x="9287369" y="3126967"/>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7" name="Group 16">
                  <a:extLst>
                    <a:ext uri="{FF2B5EF4-FFF2-40B4-BE49-F238E27FC236}">
                      <a16:creationId xmlns:a16="http://schemas.microsoft.com/office/drawing/2014/main" id="{21CF9F12-F106-E9AA-0A53-8ABA0C8A0472}"/>
                    </a:ext>
                  </a:extLst>
                </p:cNvPr>
                <p:cNvGrpSpPr/>
                <p:nvPr/>
              </p:nvGrpSpPr>
              <p:grpSpPr>
                <a:xfrm>
                  <a:off x="9531530" y="3377381"/>
                  <a:ext cx="108000" cy="697618"/>
                  <a:chOff x="1754414" y="3580216"/>
                  <a:chExt cx="108000" cy="697618"/>
                </a:xfrm>
              </p:grpSpPr>
              <p:cxnSp>
                <p:nvCxnSpPr>
                  <p:cNvPr id="19" name="Straight Connector 18">
                    <a:extLst>
                      <a:ext uri="{FF2B5EF4-FFF2-40B4-BE49-F238E27FC236}">
                        <a16:creationId xmlns:a16="http://schemas.microsoft.com/office/drawing/2014/main" id="{322D0999-E8C3-4E09-2FB1-D26592BDE29B}"/>
                      </a:ext>
                    </a:extLst>
                  </p:cNvPr>
                  <p:cNvCxnSpPr>
                    <a:cxnSpLocks/>
                  </p:cNvCxnSpPr>
                  <p:nvPr/>
                </p:nvCxnSpPr>
                <p:spPr>
                  <a:xfrm>
                    <a:off x="1808707" y="3671802"/>
                    <a:ext cx="0" cy="606032"/>
                  </a:xfrm>
                  <a:prstGeom prst="line">
                    <a:avLst/>
                  </a:prstGeom>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5E93505C-DAF0-B6B7-AC07-96066FFC9087}"/>
                      </a:ext>
                    </a:extLst>
                  </p:cNvPr>
                  <p:cNvSpPr/>
                  <p:nvPr/>
                </p:nvSpPr>
                <p:spPr>
                  <a:xfrm>
                    <a:off x="1754414" y="3580216"/>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8" name="TextBox 17">
                  <a:extLst>
                    <a:ext uri="{FF2B5EF4-FFF2-40B4-BE49-F238E27FC236}">
                      <a16:creationId xmlns:a16="http://schemas.microsoft.com/office/drawing/2014/main" id="{6CEEB846-D3E6-77B2-D3C5-1D9721C1AFD9}"/>
                    </a:ext>
                  </a:extLst>
                </p:cNvPr>
                <p:cNvSpPr txBox="1"/>
                <p:nvPr/>
              </p:nvSpPr>
              <p:spPr>
                <a:xfrm>
                  <a:off x="9289338" y="4070125"/>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1989</a:t>
                  </a:r>
                </a:p>
              </p:txBody>
            </p:sp>
          </p:grpSp>
          <p:sp>
            <p:nvSpPr>
              <p:cNvPr id="15" name="TextBox 14">
                <a:extLst>
                  <a:ext uri="{FF2B5EF4-FFF2-40B4-BE49-F238E27FC236}">
                    <a16:creationId xmlns:a16="http://schemas.microsoft.com/office/drawing/2014/main" id="{F0252A39-E6CB-54A7-F8DD-E8AC1FCB9D31}"/>
                  </a:ext>
                </a:extLst>
              </p:cNvPr>
              <p:cNvSpPr txBox="1"/>
              <p:nvPr/>
            </p:nvSpPr>
            <p:spPr>
              <a:xfrm>
                <a:off x="8645238" y="4675886"/>
                <a:ext cx="2325945" cy="1015663"/>
              </a:xfrm>
              <a:prstGeom prst="rect">
                <a:avLst/>
              </a:prstGeom>
              <a:noFill/>
            </p:spPr>
            <p:txBody>
              <a:bodyPr wrap="square" rtlCol="0">
                <a:spAutoFit/>
              </a:bodyPr>
              <a:lstStyle/>
              <a:p>
                <a:pPr algn="ctr"/>
                <a:r>
                  <a:rPr lang="pt-BR" sz="1200" dirty="0"/>
                  <a:t>First commercial internet provider (ISP) launched in U.S.. World Wide Web (WWW) by Tim Berners-Lee, comming up with HTML, HTTP and URL’s.</a:t>
                </a:r>
              </a:p>
            </p:txBody>
          </p:sp>
        </p:grpSp>
      </p:grpSp>
      <p:grpSp>
        <p:nvGrpSpPr>
          <p:cNvPr id="77" name="Group 76">
            <a:extLst>
              <a:ext uri="{FF2B5EF4-FFF2-40B4-BE49-F238E27FC236}">
                <a16:creationId xmlns:a16="http://schemas.microsoft.com/office/drawing/2014/main" id="{C8EABA87-B0CC-146A-F307-C196AA80286E}"/>
              </a:ext>
            </a:extLst>
          </p:cNvPr>
          <p:cNvGrpSpPr>
            <a:grpSpLocks noChangeAspect="1"/>
          </p:cNvGrpSpPr>
          <p:nvPr/>
        </p:nvGrpSpPr>
        <p:grpSpPr>
          <a:xfrm flipH="1">
            <a:off x="11060467" y="233253"/>
            <a:ext cx="741004" cy="741004"/>
            <a:chOff x="279892" y="1735361"/>
            <a:chExt cx="1440000" cy="1440000"/>
          </a:xfrm>
        </p:grpSpPr>
        <p:sp>
          <p:nvSpPr>
            <p:cNvPr id="78" name="Oval 77">
              <a:extLst>
                <a:ext uri="{FF2B5EF4-FFF2-40B4-BE49-F238E27FC236}">
                  <a16:creationId xmlns:a16="http://schemas.microsoft.com/office/drawing/2014/main" id="{1CB98F78-9B33-52B0-8546-47949BD9B612}"/>
                </a:ext>
              </a:extLst>
            </p:cNvPr>
            <p:cNvSpPr/>
            <p:nvPr/>
          </p:nvSpPr>
          <p:spPr>
            <a:xfrm>
              <a:off x="279892" y="1735361"/>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9" name="Graphic 78" descr="Chameleon with solid fill">
              <a:extLst>
                <a:ext uri="{FF2B5EF4-FFF2-40B4-BE49-F238E27FC236}">
                  <a16:creationId xmlns:a16="http://schemas.microsoft.com/office/drawing/2014/main" id="{361110FC-0D06-BC2E-8DF5-A7C109B417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656" y="1881273"/>
              <a:ext cx="1148176" cy="1148176"/>
            </a:xfrm>
            <a:prstGeom prst="rect">
              <a:avLst/>
            </a:prstGeom>
          </p:spPr>
        </p:pic>
      </p:grpSp>
      <p:sp>
        <p:nvSpPr>
          <p:cNvPr id="80" name="Speech Bubble: Rectangle with Corners Rounded 79">
            <a:extLst>
              <a:ext uri="{FF2B5EF4-FFF2-40B4-BE49-F238E27FC236}">
                <a16:creationId xmlns:a16="http://schemas.microsoft.com/office/drawing/2014/main" id="{B376B656-4B97-DDBD-F800-AE7F7E2B2FA6}"/>
              </a:ext>
            </a:extLst>
          </p:cNvPr>
          <p:cNvSpPr/>
          <p:nvPr/>
        </p:nvSpPr>
        <p:spPr>
          <a:xfrm flipH="1">
            <a:off x="9684201" y="899472"/>
            <a:ext cx="1313170" cy="482267"/>
          </a:xfrm>
          <a:prstGeom prst="wedgeRoundRectCallout">
            <a:avLst>
              <a:gd name="adj1" fmla="val -33639"/>
              <a:gd name="adj2" fmla="val -7024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The entire story of the internet!</a:t>
            </a:r>
          </a:p>
        </p:txBody>
      </p:sp>
    </p:spTree>
    <p:extLst>
      <p:ext uri="{BB962C8B-B14F-4D97-AF65-F5344CB8AC3E}">
        <p14:creationId xmlns:p14="http://schemas.microsoft.com/office/powerpoint/2010/main" val="239622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C6A8B-B172-0098-785B-E69B99EDB70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8A9A9A6-E6E9-808B-74EF-00B01EA5E240}"/>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992877C6-4E34-5F36-6F18-2FF144415382}"/>
              </a:ext>
            </a:extLst>
          </p:cNvPr>
          <p:cNvSpPr txBox="1"/>
          <p:nvPr/>
        </p:nvSpPr>
        <p:spPr>
          <a:xfrm>
            <a:off x="394946" y="2921168"/>
            <a:ext cx="8250977" cy="1015663"/>
          </a:xfrm>
          <a:prstGeom prst="rect">
            <a:avLst/>
          </a:prstGeom>
          <a:noFill/>
        </p:spPr>
        <p:txBody>
          <a:bodyPr wrap="none" rtlCol="0">
            <a:spAutoFit/>
          </a:bodyPr>
          <a:lstStyle/>
          <a:p>
            <a:r>
              <a:rPr lang="pt-BR" sz="6000" b="1" dirty="0">
                <a:solidFill>
                  <a:schemeClr val="bg1"/>
                </a:solidFill>
                <a:latin typeface="Roboto" panose="02000000000000000000" pitchFamily="2" charset="0"/>
                <a:ea typeface="Roboto" panose="02000000000000000000" pitchFamily="2" charset="0"/>
              </a:rPr>
              <a:t>THE WORLD WIDE WEB</a:t>
            </a:r>
          </a:p>
        </p:txBody>
      </p:sp>
      <p:pic>
        <p:nvPicPr>
          <p:cNvPr id="2" name="Picture 2" descr="University of London - Wikipedia">
            <a:extLst>
              <a:ext uri="{FF2B5EF4-FFF2-40B4-BE49-F238E27FC236}">
                <a16:creationId xmlns:a16="http://schemas.microsoft.com/office/drawing/2014/main" id="{0C440BC5-C9E8-8815-EEF0-9B16F1940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01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41E33-7FDE-790B-AF33-D782806BBC1A}"/>
            </a:ext>
          </a:extLst>
        </p:cNvPr>
        <p:cNvGrpSpPr/>
        <p:nvPr/>
      </p:nvGrpSpPr>
      <p:grpSpPr>
        <a:xfrm>
          <a:off x="0" y="0"/>
          <a:ext cx="0" cy="0"/>
          <a:chOff x="0" y="0"/>
          <a:chExt cx="0" cy="0"/>
        </a:xfrm>
      </p:grpSpPr>
      <p:pic>
        <p:nvPicPr>
          <p:cNvPr id="4" name="Picture 2" descr="University of London - Wikipedia">
            <a:extLst>
              <a:ext uri="{FF2B5EF4-FFF2-40B4-BE49-F238E27FC236}">
                <a16:creationId xmlns:a16="http://schemas.microsoft.com/office/drawing/2014/main" id="{1268482B-2929-479C-FFB8-28845A1A6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773CE05-0289-674F-9289-6E1E936BA5EB}"/>
              </a:ext>
            </a:extLst>
          </p:cNvPr>
          <p:cNvSpPr txBox="1"/>
          <p:nvPr/>
        </p:nvSpPr>
        <p:spPr>
          <a:xfrm>
            <a:off x="107970" y="143260"/>
            <a:ext cx="3951723" cy="523220"/>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THE WORLD WIDE WEB</a:t>
            </a:r>
          </a:p>
        </p:txBody>
      </p:sp>
      <p:grpSp>
        <p:nvGrpSpPr>
          <p:cNvPr id="7" name="Group 6">
            <a:extLst>
              <a:ext uri="{FF2B5EF4-FFF2-40B4-BE49-F238E27FC236}">
                <a16:creationId xmlns:a16="http://schemas.microsoft.com/office/drawing/2014/main" id="{829ADCD8-C0A0-F017-3071-C732DC4785E6}"/>
              </a:ext>
            </a:extLst>
          </p:cNvPr>
          <p:cNvGrpSpPr/>
          <p:nvPr/>
        </p:nvGrpSpPr>
        <p:grpSpPr>
          <a:xfrm>
            <a:off x="356571" y="1353295"/>
            <a:ext cx="9678295" cy="1312298"/>
            <a:chOff x="275083" y="4843958"/>
            <a:chExt cx="9678295" cy="1312298"/>
          </a:xfrm>
        </p:grpSpPr>
        <p:grpSp>
          <p:nvGrpSpPr>
            <p:cNvPr id="14" name="Group 13">
              <a:extLst>
                <a:ext uri="{FF2B5EF4-FFF2-40B4-BE49-F238E27FC236}">
                  <a16:creationId xmlns:a16="http://schemas.microsoft.com/office/drawing/2014/main" id="{1CCE4062-3931-420C-F4CC-7D406C143109}"/>
                </a:ext>
              </a:extLst>
            </p:cNvPr>
            <p:cNvGrpSpPr/>
            <p:nvPr/>
          </p:nvGrpSpPr>
          <p:grpSpPr>
            <a:xfrm>
              <a:off x="275083" y="4843958"/>
              <a:ext cx="9678295" cy="1312298"/>
              <a:chOff x="275083" y="3204001"/>
              <a:chExt cx="9678295" cy="1312298"/>
            </a:xfrm>
          </p:grpSpPr>
          <p:sp>
            <p:nvSpPr>
              <p:cNvPr id="16" name="TextBox 15">
                <a:extLst>
                  <a:ext uri="{FF2B5EF4-FFF2-40B4-BE49-F238E27FC236}">
                    <a16:creationId xmlns:a16="http://schemas.microsoft.com/office/drawing/2014/main" id="{5EBAED70-479B-BC44-D947-F58525042E42}"/>
                  </a:ext>
                </a:extLst>
              </p:cNvPr>
              <p:cNvSpPr txBox="1"/>
              <p:nvPr/>
            </p:nvSpPr>
            <p:spPr>
              <a:xfrm>
                <a:off x="1218594" y="3223637"/>
                <a:ext cx="8734784" cy="1292662"/>
              </a:xfrm>
              <a:prstGeom prst="rect">
                <a:avLst/>
              </a:prstGeom>
              <a:noFill/>
            </p:spPr>
            <p:txBody>
              <a:bodyPr wrap="square" rtlCol="0">
                <a:spAutoFit/>
              </a:bodyPr>
              <a:lstStyle/>
              <a:p>
                <a:r>
                  <a:rPr lang="pt-BR" sz="2400" b="1" dirty="0"/>
                  <a:t>What is World Wide Web?</a:t>
                </a:r>
              </a:p>
              <a:p>
                <a:r>
                  <a:rPr lang="en-US" dirty="0"/>
                  <a:t>The World Wide Web (WWW) is a system of interlinked hypertext documents and multimedia content that can be accessed via the Internet using a web browser.</a:t>
                </a:r>
              </a:p>
              <a:p>
                <a:r>
                  <a:rPr lang="pt-BR" i="1" dirty="0"/>
                  <a:t>(Berners-Lee et al., 1994; Kurose and Ross, 2021).</a:t>
                </a:r>
              </a:p>
            </p:txBody>
          </p:sp>
          <p:sp>
            <p:nvSpPr>
              <p:cNvPr id="17" name="Oval 16">
                <a:extLst>
                  <a:ext uri="{FF2B5EF4-FFF2-40B4-BE49-F238E27FC236}">
                    <a16:creationId xmlns:a16="http://schemas.microsoft.com/office/drawing/2014/main" id="{8DB82361-D15B-E6D2-95E8-65BC901CBCF7}"/>
                  </a:ext>
                </a:extLst>
              </p:cNvPr>
              <p:cNvSpPr/>
              <p:nvPr/>
            </p:nvSpPr>
            <p:spPr>
              <a:xfrm>
                <a:off x="275083" y="3204001"/>
                <a:ext cx="900000" cy="9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a:p>
            </p:txBody>
          </p:sp>
        </p:grpSp>
        <p:pic>
          <p:nvPicPr>
            <p:cNvPr id="15" name="Graphic 14" descr="Question Mark with solid fill">
              <a:extLst>
                <a:ext uri="{FF2B5EF4-FFF2-40B4-BE49-F238E27FC236}">
                  <a16:creationId xmlns:a16="http://schemas.microsoft.com/office/drawing/2014/main" id="{CD463F7D-FF6E-0B90-B55F-E988DF42DE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5803" y="5028480"/>
              <a:ext cx="530956" cy="530956"/>
            </a:xfrm>
            <a:prstGeom prst="rect">
              <a:avLst/>
            </a:prstGeom>
          </p:spPr>
        </p:pic>
      </p:grpSp>
      <p:grpSp>
        <p:nvGrpSpPr>
          <p:cNvPr id="41" name="Group 40">
            <a:extLst>
              <a:ext uri="{FF2B5EF4-FFF2-40B4-BE49-F238E27FC236}">
                <a16:creationId xmlns:a16="http://schemas.microsoft.com/office/drawing/2014/main" id="{5F741E36-7897-4798-E885-24FB40D7F707}"/>
              </a:ext>
            </a:extLst>
          </p:cNvPr>
          <p:cNvGrpSpPr/>
          <p:nvPr/>
        </p:nvGrpSpPr>
        <p:grpSpPr>
          <a:xfrm>
            <a:off x="4317755" y="3863097"/>
            <a:ext cx="4125024" cy="1524958"/>
            <a:chOff x="4317755" y="3863097"/>
            <a:chExt cx="4125024" cy="1524958"/>
          </a:xfrm>
        </p:grpSpPr>
        <p:sp>
          <p:nvSpPr>
            <p:cNvPr id="40" name="Speech Bubble: Rectangle with Corners Rounded 39">
              <a:extLst>
                <a:ext uri="{FF2B5EF4-FFF2-40B4-BE49-F238E27FC236}">
                  <a16:creationId xmlns:a16="http://schemas.microsoft.com/office/drawing/2014/main" id="{BE668C37-0F26-7F8E-6FBD-A2B4104838AA}"/>
                </a:ext>
              </a:extLst>
            </p:cNvPr>
            <p:cNvSpPr/>
            <p:nvPr/>
          </p:nvSpPr>
          <p:spPr>
            <a:xfrm>
              <a:off x="4317755" y="3863097"/>
              <a:ext cx="4125024" cy="1524958"/>
            </a:xfrm>
            <a:prstGeom prst="wedgeRoundRectCallout">
              <a:avLst>
                <a:gd name="adj1" fmla="val 55875"/>
                <a:gd name="adj2" fmla="val 3132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TextBox 35">
              <a:extLst>
                <a:ext uri="{FF2B5EF4-FFF2-40B4-BE49-F238E27FC236}">
                  <a16:creationId xmlns:a16="http://schemas.microsoft.com/office/drawing/2014/main" id="{50358D23-D7AB-15C9-6355-C54F5458304E}"/>
                </a:ext>
              </a:extLst>
            </p:cNvPr>
            <p:cNvSpPr txBox="1"/>
            <p:nvPr/>
          </p:nvSpPr>
          <p:spPr>
            <a:xfrm>
              <a:off x="4604292" y="4025412"/>
              <a:ext cx="3538036" cy="1200329"/>
            </a:xfrm>
            <a:prstGeom prst="rect">
              <a:avLst/>
            </a:prstGeom>
            <a:noFill/>
          </p:spPr>
          <p:txBody>
            <a:bodyPr wrap="square">
              <a:spAutoFit/>
            </a:bodyPr>
            <a:lstStyle/>
            <a:p>
              <a:r>
                <a:rPr lang="pt-BR" sz="1800" dirty="0"/>
                <a:t>The term “web” comes from an idea of a network, a directed graph of documents connected by link, just like a </a:t>
              </a:r>
              <a:r>
                <a:rPr lang="pt-BR" sz="1800" b="1" dirty="0"/>
                <a:t>spiderweb</a:t>
              </a:r>
              <a:r>
                <a:rPr lang="pt-BR" sz="1800" dirty="0"/>
                <a:t>.</a:t>
              </a:r>
            </a:p>
          </p:txBody>
        </p:sp>
      </p:grpSp>
      <p:grpSp>
        <p:nvGrpSpPr>
          <p:cNvPr id="37" name="Group 36">
            <a:extLst>
              <a:ext uri="{FF2B5EF4-FFF2-40B4-BE49-F238E27FC236}">
                <a16:creationId xmlns:a16="http://schemas.microsoft.com/office/drawing/2014/main" id="{78B7A5E9-20D7-96E6-4CE4-D2ED2DACEC3A}"/>
              </a:ext>
            </a:extLst>
          </p:cNvPr>
          <p:cNvGrpSpPr>
            <a:grpSpLocks noChangeAspect="1"/>
          </p:cNvGrpSpPr>
          <p:nvPr/>
        </p:nvGrpSpPr>
        <p:grpSpPr>
          <a:xfrm>
            <a:off x="8729316" y="4886588"/>
            <a:ext cx="1002933" cy="1002933"/>
            <a:chOff x="8005601" y="4927013"/>
            <a:chExt cx="1620000" cy="1620000"/>
          </a:xfrm>
        </p:grpSpPr>
        <p:sp>
          <p:nvSpPr>
            <p:cNvPr id="38" name="Oval 37">
              <a:extLst>
                <a:ext uri="{FF2B5EF4-FFF2-40B4-BE49-F238E27FC236}">
                  <a16:creationId xmlns:a16="http://schemas.microsoft.com/office/drawing/2014/main" id="{0A99C754-0FB7-3AFC-7C83-0198AA05D028}"/>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9" name="Graphic 38" descr="Chameleon with solid fill">
              <a:extLst>
                <a:ext uri="{FF2B5EF4-FFF2-40B4-BE49-F238E27FC236}">
                  <a16:creationId xmlns:a16="http://schemas.microsoft.com/office/drawing/2014/main" id="{151071AA-FEEF-BA92-CB1A-577C61647D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8241513" y="5162925"/>
              <a:ext cx="1148176" cy="1148176"/>
            </a:xfrm>
            <a:prstGeom prst="rect">
              <a:avLst/>
            </a:prstGeom>
          </p:spPr>
        </p:pic>
      </p:grpSp>
    </p:spTree>
    <p:extLst>
      <p:ext uri="{BB962C8B-B14F-4D97-AF65-F5344CB8AC3E}">
        <p14:creationId xmlns:p14="http://schemas.microsoft.com/office/powerpoint/2010/main" val="36422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7ED0C-C509-A70F-5D3F-58F8085D1D8D}"/>
            </a:ext>
          </a:extLst>
        </p:cNvPr>
        <p:cNvGrpSpPr/>
        <p:nvPr/>
      </p:nvGrpSpPr>
      <p:grpSpPr>
        <a:xfrm>
          <a:off x="0" y="0"/>
          <a:ext cx="0" cy="0"/>
          <a:chOff x="0" y="0"/>
          <a:chExt cx="0" cy="0"/>
        </a:xfrm>
      </p:grpSpPr>
      <p:pic>
        <p:nvPicPr>
          <p:cNvPr id="4" name="Picture 2" descr="University of London - Wikipedia">
            <a:extLst>
              <a:ext uri="{FF2B5EF4-FFF2-40B4-BE49-F238E27FC236}">
                <a16:creationId xmlns:a16="http://schemas.microsoft.com/office/drawing/2014/main" id="{F27A32F9-763B-CE67-16A0-CF11CBEA2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FFFD1A6-D6F0-BC02-0FD6-B13A44E060A2}"/>
              </a:ext>
            </a:extLst>
          </p:cNvPr>
          <p:cNvSpPr txBox="1"/>
          <p:nvPr/>
        </p:nvSpPr>
        <p:spPr>
          <a:xfrm>
            <a:off x="107970" y="143260"/>
            <a:ext cx="3951723" cy="523220"/>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THE WORLD WIDE WEB</a:t>
            </a:r>
          </a:p>
        </p:txBody>
      </p:sp>
      <p:pic>
        <p:nvPicPr>
          <p:cNvPr id="27" name="Picture 2" descr="Web Graphs - an overview | ScienceDirect Topics">
            <a:extLst>
              <a:ext uri="{FF2B5EF4-FFF2-40B4-BE49-F238E27FC236}">
                <a16:creationId xmlns:a16="http://schemas.microsoft.com/office/drawing/2014/main" id="{D94CB70D-93B6-1C75-0D71-B2DCB8F8C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20" y="1307708"/>
            <a:ext cx="4681508" cy="4581813"/>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a:extLst>
              <a:ext uri="{FF2B5EF4-FFF2-40B4-BE49-F238E27FC236}">
                <a16:creationId xmlns:a16="http://schemas.microsoft.com/office/drawing/2014/main" id="{AA2B8B4D-19B2-3147-29B7-D3664C8C5CB7}"/>
              </a:ext>
            </a:extLst>
          </p:cNvPr>
          <p:cNvGrpSpPr/>
          <p:nvPr/>
        </p:nvGrpSpPr>
        <p:grpSpPr>
          <a:xfrm>
            <a:off x="5566979" y="2487053"/>
            <a:ext cx="3689758" cy="1971211"/>
            <a:chOff x="5282229" y="3207180"/>
            <a:chExt cx="3689758" cy="1971211"/>
          </a:xfrm>
        </p:grpSpPr>
        <p:sp>
          <p:nvSpPr>
            <p:cNvPr id="33" name="Speech Bubble: Rectangle with Corners Rounded 32">
              <a:extLst>
                <a:ext uri="{FF2B5EF4-FFF2-40B4-BE49-F238E27FC236}">
                  <a16:creationId xmlns:a16="http://schemas.microsoft.com/office/drawing/2014/main" id="{3CE136DA-B89C-C61F-16B6-E8D04BF7ACF8}"/>
                </a:ext>
              </a:extLst>
            </p:cNvPr>
            <p:cNvSpPr/>
            <p:nvPr/>
          </p:nvSpPr>
          <p:spPr>
            <a:xfrm>
              <a:off x="5282229" y="3207180"/>
              <a:ext cx="3677214" cy="1971211"/>
            </a:xfrm>
            <a:prstGeom prst="wedgeRoundRectCallout">
              <a:avLst>
                <a:gd name="adj1" fmla="val 44109"/>
                <a:gd name="adj2" fmla="val 640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TextBox 27">
              <a:extLst>
                <a:ext uri="{FF2B5EF4-FFF2-40B4-BE49-F238E27FC236}">
                  <a16:creationId xmlns:a16="http://schemas.microsoft.com/office/drawing/2014/main" id="{D96DBECA-B76E-7821-456F-5CA74533FF82}"/>
                </a:ext>
              </a:extLst>
            </p:cNvPr>
            <p:cNvSpPr txBox="1"/>
            <p:nvPr/>
          </p:nvSpPr>
          <p:spPr>
            <a:xfrm>
              <a:off x="5453521" y="3356845"/>
              <a:ext cx="3518466" cy="1569660"/>
            </a:xfrm>
            <a:prstGeom prst="rect">
              <a:avLst/>
            </a:prstGeom>
            <a:noFill/>
          </p:spPr>
          <p:txBody>
            <a:bodyPr wrap="square">
              <a:spAutoFit/>
            </a:bodyPr>
            <a:lstStyle/>
            <a:p>
              <a:r>
                <a:rPr lang="pt-BR" sz="1600" b="1" dirty="0"/>
                <a:t>Each node represents a resource to access the URL.</a:t>
              </a:r>
            </a:p>
            <a:p>
              <a:endParaRPr lang="pt-BR" sz="1600" dirty="0"/>
            </a:p>
            <a:p>
              <a:r>
                <a:rPr lang="pt-BR" sz="1600" dirty="0"/>
                <a:t>While the </a:t>
              </a:r>
              <a:r>
                <a:rPr lang="pt-BR" sz="1600" b="1" dirty="0"/>
                <a:t>directed edges represents the hyperlink</a:t>
              </a:r>
              <a:r>
                <a:rPr lang="pt-BR" sz="1600" dirty="0"/>
                <a:t> that connect one or more resources to another.</a:t>
              </a:r>
            </a:p>
          </p:txBody>
        </p:sp>
      </p:grpSp>
      <p:grpSp>
        <p:nvGrpSpPr>
          <p:cNvPr id="30" name="Group 29">
            <a:extLst>
              <a:ext uri="{FF2B5EF4-FFF2-40B4-BE49-F238E27FC236}">
                <a16:creationId xmlns:a16="http://schemas.microsoft.com/office/drawing/2014/main" id="{804032F2-5548-5623-5D4F-4061AB4A714C}"/>
              </a:ext>
            </a:extLst>
          </p:cNvPr>
          <p:cNvGrpSpPr>
            <a:grpSpLocks noChangeAspect="1"/>
          </p:cNvGrpSpPr>
          <p:nvPr/>
        </p:nvGrpSpPr>
        <p:grpSpPr>
          <a:xfrm>
            <a:off x="9110685" y="4531290"/>
            <a:ext cx="1002933" cy="1002933"/>
            <a:chOff x="8005601" y="4927013"/>
            <a:chExt cx="1620000" cy="1620000"/>
          </a:xfrm>
        </p:grpSpPr>
        <p:sp>
          <p:nvSpPr>
            <p:cNvPr id="31" name="Oval 30">
              <a:extLst>
                <a:ext uri="{FF2B5EF4-FFF2-40B4-BE49-F238E27FC236}">
                  <a16:creationId xmlns:a16="http://schemas.microsoft.com/office/drawing/2014/main" id="{F239676E-E61F-3814-58C0-578174A10FE8}"/>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2" name="Graphic 31" descr="Chameleon with solid fill">
              <a:extLst>
                <a:ext uri="{FF2B5EF4-FFF2-40B4-BE49-F238E27FC236}">
                  <a16:creationId xmlns:a16="http://schemas.microsoft.com/office/drawing/2014/main" id="{98DBC6EB-A8F4-5281-703C-27719BA100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241513" y="5162925"/>
              <a:ext cx="1148176" cy="1148176"/>
            </a:xfrm>
            <a:prstGeom prst="rect">
              <a:avLst/>
            </a:prstGeom>
          </p:spPr>
        </p:pic>
      </p:grpSp>
    </p:spTree>
    <p:extLst>
      <p:ext uri="{BB962C8B-B14F-4D97-AF65-F5344CB8AC3E}">
        <p14:creationId xmlns:p14="http://schemas.microsoft.com/office/powerpoint/2010/main" val="31607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B1CD8-D993-F2AC-D42E-3CEBDF6FC22C}"/>
            </a:ext>
          </a:extLst>
        </p:cNvPr>
        <p:cNvGrpSpPr/>
        <p:nvPr/>
      </p:nvGrpSpPr>
      <p:grpSpPr>
        <a:xfrm>
          <a:off x="0" y="0"/>
          <a:ext cx="0" cy="0"/>
          <a:chOff x="0" y="0"/>
          <a:chExt cx="0" cy="0"/>
        </a:xfrm>
      </p:grpSpPr>
      <p:pic>
        <p:nvPicPr>
          <p:cNvPr id="4" name="Picture 2" descr="University of London - Wikipedia">
            <a:extLst>
              <a:ext uri="{FF2B5EF4-FFF2-40B4-BE49-F238E27FC236}">
                <a16:creationId xmlns:a16="http://schemas.microsoft.com/office/drawing/2014/main" id="{2E8BEE9A-52A6-EEDF-F73D-FAAD1AD7A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CBE96D-F4F0-9C85-9B96-3AF53986930E}"/>
              </a:ext>
            </a:extLst>
          </p:cNvPr>
          <p:cNvSpPr txBox="1"/>
          <p:nvPr/>
        </p:nvSpPr>
        <p:spPr>
          <a:xfrm>
            <a:off x="107970" y="143260"/>
            <a:ext cx="3951723" cy="523220"/>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THE WORLD WIDE WEB</a:t>
            </a:r>
          </a:p>
        </p:txBody>
      </p:sp>
      <p:grpSp>
        <p:nvGrpSpPr>
          <p:cNvPr id="34" name="Group 33">
            <a:extLst>
              <a:ext uri="{FF2B5EF4-FFF2-40B4-BE49-F238E27FC236}">
                <a16:creationId xmlns:a16="http://schemas.microsoft.com/office/drawing/2014/main" id="{6B976C55-D2C1-76DF-78AA-CF4AE93B9A15}"/>
              </a:ext>
            </a:extLst>
          </p:cNvPr>
          <p:cNvGrpSpPr/>
          <p:nvPr/>
        </p:nvGrpSpPr>
        <p:grpSpPr>
          <a:xfrm>
            <a:off x="3830288" y="1859526"/>
            <a:ext cx="4125024" cy="1524958"/>
            <a:chOff x="4834419" y="3207181"/>
            <a:chExt cx="4125024" cy="1524958"/>
          </a:xfrm>
        </p:grpSpPr>
        <p:sp>
          <p:nvSpPr>
            <p:cNvPr id="33" name="Speech Bubble: Rectangle with Corners Rounded 32">
              <a:extLst>
                <a:ext uri="{FF2B5EF4-FFF2-40B4-BE49-F238E27FC236}">
                  <a16:creationId xmlns:a16="http://schemas.microsoft.com/office/drawing/2014/main" id="{45510C9D-2C66-CE75-7C3A-C9C33A52D2A6}"/>
                </a:ext>
              </a:extLst>
            </p:cNvPr>
            <p:cNvSpPr/>
            <p:nvPr/>
          </p:nvSpPr>
          <p:spPr>
            <a:xfrm>
              <a:off x="4834419" y="3207181"/>
              <a:ext cx="4125024" cy="1524958"/>
            </a:xfrm>
            <a:prstGeom prst="wedgeRoundRectCallout">
              <a:avLst>
                <a:gd name="adj1" fmla="val -56876"/>
                <a:gd name="adj2" fmla="val 3576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TextBox 27">
              <a:extLst>
                <a:ext uri="{FF2B5EF4-FFF2-40B4-BE49-F238E27FC236}">
                  <a16:creationId xmlns:a16="http://schemas.microsoft.com/office/drawing/2014/main" id="{D05A2CD8-41AE-E014-517A-B17243127A00}"/>
                </a:ext>
              </a:extLst>
            </p:cNvPr>
            <p:cNvSpPr txBox="1"/>
            <p:nvPr/>
          </p:nvSpPr>
          <p:spPr>
            <a:xfrm>
              <a:off x="5012557" y="3457564"/>
              <a:ext cx="3946886" cy="1015663"/>
            </a:xfrm>
            <a:prstGeom prst="rect">
              <a:avLst/>
            </a:prstGeom>
            <a:noFill/>
          </p:spPr>
          <p:txBody>
            <a:bodyPr wrap="square">
              <a:spAutoFit/>
            </a:bodyPr>
            <a:lstStyle/>
            <a:p>
              <a:r>
                <a:rPr lang="pt-BR" sz="2000" dirty="0"/>
                <a:t>Now, let’s dive into each of the technologies used in the World Wide Web.</a:t>
              </a:r>
            </a:p>
          </p:txBody>
        </p:sp>
      </p:grpSp>
      <p:grpSp>
        <p:nvGrpSpPr>
          <p:cNvPr id="30" name="Group 29">
            <a:extLst>
              <a:ext uri="{FF2B5EF4-FFF2-40B4-BE49-F238E27FC236}">
                <a16:creationId xmlns:a16="http://schemas.microsoft.com/office/drawing/2014/main" id="{FB821772-B483-7145-40F6-3F59534C6249}"/>
              </a:ext>
            </a:extLst>
          </p:cNvPr>
          <p:cNvGrpSpPr>
            <a:grpSpLocks noChangeAspect="1"/>
          </p:cNvGrpSpPr>
          <p:nvPr/>
        </p:nvGrpSpPr>
        <p:grpSpPr>
          <a:xfrm flipH="1">
            <a:off x="1265040" y="2474012"/>
            <a:ext cx="2125146" cy="2125146"/>
            <a:chOff x="8005601" y="4927013"/>
            <a:chExt cx="1620000" cy="1620000"/>
          </a:xfrm>
        </p:grpSpPr>
        <p:sp>
          <p:nvSpPr>
            <p:cNvPr id="31" name="Oval 30">
              <a:extLst>
                <a:ext uri="{FF2B5EF4-FFF2-40B4-BE49-F238E27FC236}">
                  <a16:creationId xmlns:a16="http://schemas.microsoft.com/office/drawing/2014/main" id="{24CA8287-1672-88C5-70F2-7CC5C70DBB51}"/>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2" name="Graphic 31" descr="Chameleon with solid fill">
              <a:extLst>
                <a:ext uri="{FF2B5EF4-FFF2-40B4-BE49-F238E27FC236}">
                  <a16:creationId xmlns:a16="http://schemas.microsoft.com/office/drawing/2014/main" id="{D62E3CDD-067C-0BD3-BD0C-071CF32BE9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41513" y="5162925"/>
              <a:ext cx="1148176" cy="1148176"/>
            </a:xfrm>
            <a:prstGeom prst="rect">
              <a:avLst/>
            </a:prstGeom>
          </p:spPr>
        </p:pic>
      </p:grpSp>
      <p:grpSp>
        <p:nvGrpSpPr>
          <p:cNvPr id="2" name="Group 1">
            <a:extLst>
              <a:ext uri="{FF2B5EF4-FFF2-40B4-BE49-F238E27FC236}">
                <a16:creationId xmlns:a16="http://schemas.microsoft.com/office/drawing/2014/main" id="{B5576096-0829-D1CF-C4A5-363B4C0F8A63}"/>
              </a:ext>
            </a:extLst>
          </p:cNvPr>
          <p:cNvGrpSpPr/>
          <p:nvPr/>
        </p:nvGrpSpPr>
        <p:grpSpPr>
          <a:xfrm>
            <a:off x="3570808" y="4430775"/>
            <a:ext cx="4125024" cy="1010470"/>
            <a:chOff x="4834419" y="3399481"/>
            <a:chExt cx="4125024" cy="1010470"/>
          </a:xfrm>
        </p:grpSpPr>
        <p:sp>
          <p:nvSpPr>
            <p:cNvPr id="3" name="Speech Bubble: Rectangle with Corners Rounded 2">
              <a:extLst>
                <a:ext uri="{FF2B5EF4-FFF2-40B4-BE49-F238E27FC236}">
                  <a16:creationId xmlns:a16="http://schemas.microsoft.com/office/drawing/2014/main" id="{1DF971D1-948D-016E-CA42-70E054BC0F4A}"/>
                </a:ext>
              </a:extLst>
            </p:cNvPr>
            <p:cNvSpPr/>
            <p:nvPr/>
          </p:nvSpPr>
          <p:spPr>
            <a:xfrm>
              <a:off x="4834419" y="3399481"/>
              <a:ext cx="4125024" cy="1010470"/>
            </a:xfrm>
            <a:prstGeom prst="wedgeRoundRectCallout">
              <a:avLst>
                <a:gd name="adj1" fmla="val -58792"/>
                <a:gd name="adj2" fmla="val -3900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a:extLst>
                <a:ext uri="{FF2B5EF4-FFF2-40B4-BE49-F238E27FC236}">
                  <a16:creationId xmlns:a16="http://schemas.microsoft.com/office/drawing/2014/main" id="{24480E79-5213-2E57-33A2-A889E2F034DF}"/>
                </a:ext>
              </a:extLst>
            </p:cNvPr>
            <p:cNvSpPr txBox="1"/>
            <p:nvPr/>
          </p:nvSpPr>
          <p:spPr>
            <a:xfrm>
              <a:off x="5012557" y="3457564"/>
              <a:ext cx="3946886" cy="830997"/>
            </a:xfrm>
            <a:prstGeom prst="rect">
              <a:avLst/>
            </a:prstGeom>
            <a:noFill/>
          </p:spPr>
          <p:txBody>
            <a:bodyPr wrap="square">
              <a:spAutoFit/>
            </a:bodyPr>
            <a:lstStyle/>
            <a:p>
              <a:r>
                <a:rPr lang="pt-BR" sz="1600" dirty="0"/>
                <a:t>Note... It’s not necessary to have all the three technologies for the World Wide Web, but it was created with those three.</a:t>
              </a:r>
            </a:p>
          </p:txBody>
        </p:sp>
      </p:grpSp>
    </p:spTree>
    <p:extLst>
      <p:ext uri="{BB962C8B-B14F-4D97-AF65-F5344CB8AC3E}">
        <p14:creationId xmlns:p14="http://schemas.microsoft.com/office/powerpoint/2010/main" val="129026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10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anim calcmode="lin" valueType="num">
                                      <p:cBhvr>
                                        <p:cTn id="14" dur="2000" fill="hold"/>
                                        <p:tgtEl>
                                          <p:spTgt spid="2"/>
                                        </p:tgtEl>
                                        <p:attrNameLst>
                                          <p:attrName>ppt_x</p:attrName>
                                        </p:attrNameLst>
                                      </p:cBhvr>
                                      <p:tavLst>
                                        <p:tav tm="0">
                                          <p:val>
                                            <p:strVal val="#ppt_x"/>
                                          </p:val>
                                        </p:tav>
                                        <p:tav tm="100000">
                                          <p:val>
                                            <p:strVal val="#ppt_x"/>
                                          </p:val>
                                        </p:tav>
                                      </p:tavLst>
                                    </p:anim>
                                    <p:anim calcmode="lin" valueType="num">
                                      <p:cBhvr>
                                        <p:cTn id="15"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oboto">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1529</TotalTime>
  <Words>2718</Words>
  <Application>Microsoft Office PowerPoint</Application>
  <PresentationFormat>Widescreen</PresentationFormat>
  <Paragraphs>261</Paragraphs>
  <Slides>37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Aptos</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Bucalon Serra</dc:creator>
  <cp:lastModifiedBy>Bruno Bucalon Serra</cp:lastModifiedBy>
  <cp:revision>83</cp:revision>
  <dcterms:created xsi:type="dcterms:W3CDTF">2025-06-24T11:47:16Z</dcterms:created>
  <dcterms:modified xsi:type="dcterms:W3CDTF">2025-06-29T03:58:34Z</dcterms:modified>
</cp:coreProperties>
</file>