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329" r:id="rId3"/>
    <p:sldId id="277" r:id="rId4"/>
    <p:sldId id="262" r:id="rId5"/>
    <p:sldId id="302" r:id="rId6"/>
    <p:sldId id="295" r:id="rId7"/>
    <p:sldId id="314" r:id="rId8"/>
    <p:sldId id="315" r:id="rId9"/>
    <p:sldId id="303" r:id="rId10"/>
    <p:sldId id="317" r:id="rId11"/>
    <p:sldId id="332" r:id="rId12"/>
    <p:sldId id="278" r:id="rId13"/>
    <p:sldId id="318" r:id="rId14"/>
    <p:sldId id="325" r:id="rId15"/>
    <p:sldId id="319" r:id="rId16"/>
    <p:sldId id="268" r:id="rId17"/>
    <p:sldId id="299" r:id="rId18"/>
    <p:sldId id="269" r:id="rId19"/>
    <p:sldId id="300" r:id="rId20"/>
    <p:sldId id="326" r:id="rId21"/>
    <p:sldId id="333" r:id="rId22"/>
    <p:sldId id="324" r:id="rId23"/>
    <p:sldId id="320" r:id="rId24"/>
    <p:sldId id="321" r:id="rId25"/>
    <p:sldId id="328" r:id="rId26"/>
    <p:sldId id="334" r:id="rId27"/>
    <p:sldId id="264" r:id="rId28"/>
    <p:sldId id="336" r:id="rId2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C91"/>
    <a:srgbClr val="E66100"/>
    <a:srgbClr val="FFFFFF"/>
    <a:srgbClr val="FFC107"/>
    <a:srgbClr val="D81B60"/>
    <a:srgbClr val="B2BEB5"/>
    <a:srgbClr val="DE2121"/>
    <a:srgbClr val="1F429B"/>
    <a:srgbClr val="A1A1A1"/>
    <a:srgbClr val="EF91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35" autoAdjust="0"/>
    <p:restoredTop sz="82254" autoAdjust="0"/>
  </p:normalViewPr>
  <p:slideViewPr>
    <p:cSldViewPr snapToGrid="0">
      <p:cViewPr varScale="1">
        <p:scale>
          <a:sx n="84" d="100"/>
          <a:sy n="84" d="100"/>
        </p:scale>
        <p:origin x="1776" y="30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5" d="100"/>
          <a:sy n="85" d="100"/>
        </p:scale>
        <p:origin x="303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57F0027-AF39-21AB-9996-E426912872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a:extLst>
              <a:ext uri="{FF2B5EF4-FFF2-40B4-BE49-F238E27FC236}">
                <a16:creationId xmlns:a16="http://schemas.microsoft.com/office/drawing/2014/main" id="{842DB693-4246-6770-5D7A-FCD9DDBA4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DEE0EF-C8DE-48DC-8921-9991331B9CFE}" type="datetimeFigureOut">
              <a:rPr lang="pt-BR" smtClean="0"/>
              <a:t>30/06/2025</a:t>
            </a:fld>
            <a:endParaRPr lang="pt-BR"/>
          </a:p>
        </p:txBody>
      </p:sp>
      <p:sp>
        <p:nvSpPr>
          <p:cNvPr id="4" name="Footer Placeholder 3">
            <a:extLst>
              <a:ext uri="{FF2B5EF4-FFF2-40B4-BE49-F238E27FC236}">
                <a16:creationId xmlns:a16="http://schemas.microsoft.com/office/drawing/2014/main" id="{19FB087F-619D-2E8C-599E-2080BE7BF9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Slide Number Placeholder 4">
            <a:extLst>
              <a:ext uri="{FF2B5EF4-FFF2-40B4-BE49-F238E27FC236}">
                <a16:creationId xmlns:a16="http://schemas.microsoft.com/office/drawing/2014/main" id="{B14C6082-DD4F-669C-BF93-D1CC5A51FF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88F426-CB09-4AA3-8322-2DF45CBD62C0}" type="slidenum">
              <a:rPr lang="pt-BR" smtClean="0"/>
              <a:t>‹#›</a:t>
            </a:fld>
            <a:endParaRPr lang="pt-BR"/>
          </a:p>
        </p:txBody>
      </p:sp>
    </p:spTree>
    <p:extLst>
      <p:ext uri="{BB962C8B-B14F-4D97-AF65-F5344CB8AC3E}">
        <p14:creationId xmlns:p14="http://schemas.microsoft.com/office/powerpoint/2010/main" val="3105807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CE3ECC-07A4-4313-93CE-A97DA9108BC9}" type="datetimeFigureOut">
              <a:rPr lang="pt-BR" smtClean="0"/>
              <a:t>30/06/2025</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5643AD-C08A-415B-84CA-58F099FB178B}" type="slidenum">
              <a:rPr lang="pt-BR" smtClean="0"/>
              <a:t>‹#›</a:t>
            </a:fld>
            <a:endParaRPr lang="pt-BR"/>
          </a:p>
        </p:txBody>
      </p:sp>
    </p:spTree>
    <p:extLst>
      <p:ext uri="{BB962C8B-B14F-4D97-AF65-F5344CB8AC3E}">
        <p14:creationId xmlns:p14="http://schemas.microsoft.com/office/powerpoint/2010/main" val="3157263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D6A8C-E8E9-3636-5669-5C3C10D342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B51678-A5FD-473A-D007-3B4009FDBA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58A42F-6184-0A88-E4F5-A79337DA0F40}"/>
              </a:ext>
            </a:extLst>
          </p:cNvPr>
          <p:cNvSpPr>
            <a:spLocks noGrp="1"/>
          </p:cNvSpPr>
          <p:nvPr>
            <p:ph type="body" idx="1"/>
          </p:nvPr>
        </p:nvSpPr>
        <p:spPr/>
        <p:txBody>
          <a:bodyPr/>
          <a:lstStyle/>
          <a:p>
            <a:endParaRPr lang="pt-BR" b="0" dirty="0"/>
          </a:p>
        </p:txBody>
      </p:sp>
      <p:sp>
        <p:nvSpPr>
          <p:cNvPr id="4" name="Slide Number Placeholder 3">
            <a:extLst>
              <a:ext uri="{FF2B5EF4-FFF2-40B4-BE49-F238E27FC236}">
                <a16:creationId xmlns:a16="http://schemas.microsoft.com/office/drawing/2014/main" id="{3AAB0616-1F2D-A59C-4844-0A0B0E2458B8}"/>
              </a:ext>
            </a:extLst>
          </p:cNvPr>
          <p:cNvSpPr>
            <a:spLocks noGrp="1"/>
          </p:cNvSpPr>
          <p:nvPr>
            <p:ph type="sldNum" sz="quarter" idx="5"/>
          </p:nvPr>
        </p:nvSpPr>
        <p:spPr/>
        <p:txBody>
          <a:bodyPr/>
          <a:lstStyle/>
          <a:p>
            <a:fld id="{355643AD-C08A-415B-84CA-58F099FB178B}" type="slidenum">
              <a:rPr lang="pt-BR" smtClean="0"/>
              <a:t>2</a:t>
            </a:fld>
            <a:endParaRPr lang="pt-BR"/>
          </a:p>
        </p:txBody>
      </p:sp>
    </p:spTree>
    <p:extLst>
      <p:ext uri="{BB962C8B-B14F-4D97-AF65-F5344CB8AC3E}">
        <p14:creationId xmlns:p14="http://schemas.microsoft.com/office/powerpoint/2010/main" val="3507861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4D479-9CE0-320F-BCB5-17BE5EF0D0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12EFE4-5AAC-1BF6-4BAC-183F4DBC34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9BA661-EF66-4708-7186-F6488E539A74}"/>
              </a:ext>
            </a:extLst>
          </p:cNvPr>
          <p:cNvSpPr>
            <a:spLocks noGrp="1"/>
          </p:cNvSpPr>
          <p:nvPr>
            <p:ph type="body" idx="1"/>
          </p:nvPr>
        </p:nvSpPr>
        <p:spPr/>
        <p:txBody>
          <a:bodyPr/>
          <a:lstStyle/>
          <a:p>
            <a:r>
              <a:rPr lang="pt-BR" sz="1200" dirty="0"/>
              <a:t>The HTTPS (HyperText Transfer Protocol Secure) is a secure procotol of HTTP. </a:t>
            </a:r>
            <a:r>
              <a:rPr lang="en-US" sz="1200" dirty="0"/>
              <a:t>It uses port 443 by default. </a:t>
            </a:r>
            <a:r>
              <a:rPr lang="pt-BR" sz="1200" dirty="0"/>
              <a:t>The difference is that HTTPS adds encrypts via TLS (Transport Layer Security), ensuring:</a:t>
            </a:r>
          </a:p>
          <a:p>
            <a:pPr marL="285750" indent="-285750">
              <a:buFont typeface="Arial" panose="020B0604020202020204" pitchFamily="34" charset="0"/>
              <a:buChar char="•"/>
            </a:pPr>
            <a:r>
              <a:rPr lang="pt-BR" sz="1200" dirty="0"/>
              <a:t>Confidentiality.</a:t>
            </a:r>
          </a:p>
          <a:p>
            <a:pPr marL="285750" indent="-285750">
              <a:buFont typeface="Arial" panose="020B0604020202020204" pitchFamily="34" charset="0"/>
              <a:buChar char="•"/>
            </a:pPr>
            <a:r>
              <a:rPr lang="pt-BR" sz="1200" dirty="0"/>
              <a:t>Integrity.</a:t>
            </a:r>
          </a:p>
          <a:p>
            <a:pPr marL="285750" indent="-285750">
              <a:buFont typeface="Arial" panose="020B0604020202020204" pitchFamily="34" charset="0"/>
              <a:buChar char="•"/>
            </a:pPr>
            <a:r>
              <a:rPr lang="pt-BR" sz="1200" dirty="0"/>
              <a:t>Authenticity.</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The HTTPS, just as th HTTP, uses the TCP (Transmission Control Protocol), ensuring data to arrive completed, ordered and not dupplicated, howerever, it also uses the TLS protocol (Transport Secure Layer) encrypts all data.</a:t>
            </a:r>
          </a:p>
          <a:p>
            <a:endParaRPr lang="pt-BR" dirty="0"/>
          </a:p>
          <a:p>
            <a:endParaRPr lang="pt-BR" dirty="0"/>
          </a:p>
        </p:txBody>
      </p:sp>
      <p:sp>
        <p:nvSpPr>
          <p:cNvPr id="4" name="Slide Number Placeholder 3">
            <a:extLst>
              <a:ext uri="{FF2B5EF4-FFF2-40B4-BE49-F238E27FC236}">
                <a16:creationId xmlns:a16="http://schemas.microsoft.com/office/drawing/2014/main" id="{32C2956F-9A0F-6DD7-BEB3-5B9650843A7A}"/>
              </a:ext>
            </a:extLst>
          </p:cNvPr>
          <p:cNvSpPr>
            <a:spLocks noGrp="1"/>
          </p:cNvSpPr>
          <p:nvPr>
            <p:ph type="sldNum" sz="quarter" idx="5"/>
          </p:nvPr>
        </p:nvSpPr>
        <p:spPr/>
        <p:txBody>
          <a:bodyPr/>
          <a:lstStyle/>
          <a:p>
            <a:fld id="{355643AD-C08A-415B-84CA-58F099FB178B}" type="slidenum">
              <a:rPr lang="pt-BR" smtClean="0"/>
              <a:t>14</a:t>
            </a:fld>
            <a:endParaRPr lang="pt-BR"/>
          </a:p>
        </p:txBody>
      </p:sp>
    </p:spTree>
    <p:extLst>
      <p:ext uri="{BB962C8B-B14F-4D97-AF65-F5344CB8AC3E}">
        <p14:creationId xmlns:p14="http://schemas.microsoft.com/office/powerpoint/2010/main" val="4157081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DE116-131E-B041-90B1-CEEBBA64BB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AA0B54-F42A-0D1D-9944-BBBB66549A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EAD0DA-4153-6C9F-0F89-4C3236D9EDAF}"/>
              </a:ext>
            </a:extLst>
          </p:cNvPr>
          <p:cNvSpPr>
            <a:spLocks noGrp="1"/>
          </p:cNvSpPr>
          <p:nvPr>
            <p:ph type="body" idx="1"/>
          </p:nvPr>
        </p:nvSpPr>
        <p:spPr/>
        <p:txBody>
          <a:bodyPr/>
          <a:lstStyle/>
          <a:p>
            <a:r>
              <a:rPr lang="pt-BR" dirty="0"/>
              <a:t>Abrir o Wireshark e mostrar.</a:t>
            </a:r>
          </a:p>
          <a:p>
            <a:r>
              <a:rPr lang="pt-BR" dirty="0"/>
              <a:t>No fim, falar:</a:t>
            </a:r>
          </a:p>
          <a:p>
            <a:endParaRPr lang="pt-BR" dirty="0"/>
          </a:p>
          <a:p>
            <a:r>
              <a:rPr lang="pt-BR" dirty="0"/>
              <a:t>“That is how phishing happens.</a:t>
            </a:r>
          </a:p>
          <a:p>
            <a:r>
              <a:rPr lang="en-US" b="1" dirty="0"/>
              <a:t>Phishing</a:t>
            </a:r>
            <a:r>
              <a:rPr lang="en-US" dirty="0"/>
              <a:t> is a form of cyberattack that tricks users into revealing sensitive information by impersonating trusted entities.”</a:t>
            </a:r>
            <a:endParaRPr lang="pt-BR" dirty="0"/>
          </a:p>
          <a:p>
            <a:endParaRPr lang="pt-BR" dirty="0"/>
          </a:p>
        </p:txBody>
      </p:sp>
      <p:sp>
        <p:nvSpPr>
          <p:cNvPr id="4" name="Slide Number Placeholder 3">
            <a:extLst>
              <a:ext uri="{FF2B5EF4-FFF2-40B4-BE49-F238E27FC236}">
                <a16:creationId xmlns:a16="http://schemas.microsoft.com/office/drawing/2014/main" id="{189855E5-41C1-C9DB-F405-8334E0BD2CAB}"/>
              </a:ext>
            </a:extLst>
          </p:cNvPr>
          <p:cNvSpPr>
            <a:spLocks noGrp="1"/>
          </p:cNvSpPr>
          <p:nvPr>
            <p:ph type="sldNum" sz="quarter" idx="5"/>
          </p:nvPr>
        </p:nvSpPr>
        <p:spPr/>
        <p:txBody>
          <a:bodyPr/>
          <a:lstStyle/>
          <a:p>
            <a:fld id="{355643AD-C08A-415B-84CA-58F099FB178B}" type="slidenum">
              <a:rPr lang="pt-BR" smtClean="0"/>
              <a:t>15</a:t>
            </a:fld>
            <a:endParaRPr lang="pt-BR"/>
          </a:p>
        </p:txBody>
      </p:sp>
    </p:spTree>
    <p:extLst>
      <p:ext uri="{BB962C8B-B14F-4D97-AF65-F5344CB8AC3E}">
        <p14:creationId xmlns:p14="http://schemas.microsoft.com/office/powerpoint/2010/main" val="1035282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355643AD-C08A-415B-84CA-58F099FB178B}" type="slidenum">
              <a:rPr lang="pt-BR" smtClean="0"/>
              <a:t>16</a:t>
            </a:fld>
            <a:endParaRPr lang="pt-BR"/>
          </a:p>
        </p:txBody>
      </p:sp>
    </p:spTree>
    <p:extLst>
      <p:ext uri="{BB962C8B-B14F-4D97-AF65-F5344CB8AC3E}">
        <p14:creationId xmlns:p14="http://schemas.microsoft.com/office/powerpoint/2010/main" val="1240801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Wireshark</a:t>
            </a:r>
            <a:r>
              <a:rPr lang="en-US" dirty="0"/>
              <a:t> is a free, open-source program used to </a:t>
            </a:r>
            <a:r>
              <a:rPr lang="en-US" b="1" dirty="0"/>
              <a:t>capture and analyze network traffic</a:t>
            </a:r>
            <a:r>
              <a:rPr lang="en-US" dirty="0"/>
              <a:t> in real time. It allows users to inspect the details of data packets sent over a network, making it a key tool for </a:t>
            </a:r>
            <a:r>
              <a:rPr lang="en-US" b="1" dirty="0"/>
              <a:t>network troubleshooting, performance analysis, and cybersecurity</a:t>
            </a:r>
            <a:r>
              <a:rPr lang="en-US" dirty="0"/>
              <a:t>.</a:t>
            </a:r>
            <a:endParaRPr lang="pt-BR" dirty="0"/>
          </a:p>
        </p:txBody>
      </p:sp>
      <p:sp>
        <p:nvSpPr>
          <p:cNvPr id="4" name="Slide Number Placeholder 3"/>
          <p:cNvSpPr>
            <a:spLocks noGrp="1"/>
          </p:cNvSpPr>
          <p:nvPr>
            <p:ph type="sldNum" sz="quarter" idx="5"/>
          </p:nvPr>
        </p:nvSpPr>
        <p:spPr/>
        <p:txBody>
          <a:bodyPr/>
          <a:lstStyle/>
          <a:p>
            <a:fld id="{355643AD-C08A-415B-84CA-58F099FB178B}" type="slidenum">
              <a:rPr lang="pt-BR" smtClean="0"/>
              <a:t>17</a:t>
            </a:fld>
            <a:endParaRPr lang="pt-BR"/>
          </a:p>
        </p:txBody>
      </p:sp>
    </p:spTree>
    <p:extLst>
      <p:ext uri="{BB962C8B-B14F-4D97-AF65-F5344CB8AC3E}">
        <p14:creationId xmlns:p14="http://schemas.microsoft.com/office/powerpoint/2010/main" val="4239079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F0D6A-EEB3-D5D6-AFC9-7AB8D7FB9B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F6C816-909B-61AB-8A84-5E3DB896F7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30F8E3-EBC3-E999-613E-35FCCA4499D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Topic 1, we explored how the HTTP protocol enables communication across the Web. Every time we visit a website or click a button, we’re making HTTP requests that trigger responses. But what do these responses actually contain? Quite often, instead of just HTML, we receive structured data — typically in JSON format — provided by REST APIs</a:t>
            </a:r>
            <a:endParaRPr lang="pt-BR" dirty="0"/>
          </a:p>
          <a:p>
            <a:endParaRPr lang="pt-BR" dirty="0"/>
          </a:p>
        </p:txBody>
      </p:sp>
      <p:sp>
        <p:nvSpPr>
          <p:cNvPr id="4" name="Slide Number Placeholder 3">
            <a:extLst>
              <a:ext uri="{FF2B5EF4-FFF2-40B4-BE49-F238E27FC236}">
                <a16:creationId xmlns:a16="http://schemas.microsoft.com/office/drawing/2014/main" id="{4DC9D997-7C78-A2CA-9B5F-037879AB89E3}"/>
              </a:ext>
            </a:extLst>
          </p:cNvPr>
          <p:cNvSpPr>
            <a:spLocks noGrp="1"/>
          </p:cNvSpPr>
          <p:nvPr>
            <p:ph type="sldNum" sz="quarter" idx="5"/>
          </p:nvPr>
        </p:nvSpPr>
        <p:spPr/>
        <p:txBody>
          <a:bodyPr/>
          <a:lstStyle/>
          <a:p>
            <a:fld id="{355643AD-C08A-415B-84CA-58F099FB178B}" type="slidenum">
              <a:rPr lang="pt-BR" smtClean="0"/>
              <a:t>20</a:t>
            </a:fld>
            <a:endParaRPr lang="pt-BR"/>
          </a:p>
        </p:txBody>
      </p:sp>
    </p:spTree>
    <p:extLst>
      <p:ext uri="{BB962C8B-B14F-4D97-AF65-F5344CB8AC3E}">
        <p14:creationId xmlns:p14="http://schemas.microsoft.com/office/powerpoint/2010/main" val="4069883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D77099-2336-CCBB-3C3D-BC54D798B6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E474B4-8E64-DA16-A83E-69F7B4061C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66749C-FE95-8954-ED3F-2E60471BF585}"/>
              </a:ext>
            </a:extLst>
          </p:cNvPr>
          <p:cNvSpPr>
            <a:spLocks noGrp="1"/>
          </p:cNvSpPr>
          <p:nvPr>
            <p:ph type="body" idx="1"/>
          </p:nvPr>
        </p:nvSpPr>
        <p:spPr/>
        <p:txBody>
          <a:bodyPr/>
          <a:lstStyle/>
          <a:p>
            <a:r>
              <a:rPr lang="en-US" b="1" dirty="0"/>
              <a:t>Structured data representation formats</a:t>
            </a:r>
            <a:r>
              <a:rPr lang="en-US" dirty="0"/>
              <a:t> are standardized ways to organize and encode data using predictable structures such as key-value pairs, tables, or hierarchies.</a:t>
            </a:r>
            <a:endParaRPr lang="pt-BR" dirty="0"/>
          </a:p>
        </p:txBody>
      </p:sp>
      <p:sp>
        <p:nvSpPr>
          <p:cNvPr id="4" name="Slide Number Placeholder 3">
            <a:extLst>
              <a:ext uri="{FF2B5EF4-FFF2-40B4-BE49-F238E27FC236}">
                <a16:creationId xmlns:a16="http://schemas.microsoft.com/office/drawing/2014/main" id="{6855F6DB-4BB6-DB46-F090-BE92D2100B0B}"/>
              </a:ext>
            </a:extLst>
          </p:cNvPr>
          <p:cNvSpPr>
            <a:spLocks noGrp="1"/>
          </p:cNvSpPr>
          <p:nvPr>
            <p:ph type="sldNum" sz="quarter" idx="5"/>
          </p:nvPr>
        </p:nvSpPr>
        <p:spPr/>
        <p:txBody>
          <a:bodyPr/>
          <a:lstStyle/>
          <a:p>
            <a:fld id="{355643AD-C08A-415B-84CA-58F099FB178B}" type="slidenum">
              <a:rPr lang="pt-BR" smtClean="0"/>
              <a:t>21</a:t>
            </a:fld>
            <a:endParaRPr lang="pt-BR"/>
          </a:p>
        </p:txBody>
      </p:sp>
    </p:spTree>
    <p:extLst>
      <p:ext uri="{BB962C8B-B14F-4D97-AF65-F5344CB8AC3E}">
        <p14:creationId xmlns:p14="http://schemas.microsoft.com/office/powerpoint/2010/main" val="3712420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57E149-637C-CA0E-8B3B-0988B13689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5619AE-5FB2-C776-ECB4-FD4867EDED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C3139B-EE73-4B77-C22F-448EDD8616D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most common format is </a:t>
            </a:r>
            <a:r>
              <a:rPr lang="en-US" b="1" dirty="0"/>
              <a:t>JSON</a:t>
            </a:r>
            <a:r>
              <a:rPr lang="en-US" dirty="0"/>
              <a:t> — stands for JavaScript Object Notation. It’s lightweight, readable, and widely supported across browsers and languages</a:t>
            </a:r>
          </a:p>
          <a:p>
            <a:r>
              <a:rPr lang="en-US" dirty="0"/>
              <a:t>However, JSON is not the only format. Others include:</a:t>
            </a:r>
          </a:p>
          <a:p>
            <a:pPr marL="171450" indent="-171450">
              <a:buFont typeface="Arial" panose="020B0604020202020204" pitchFamily="34" charset="0"/>
              <a:buChar char="•"/>
            </a:pPr>
            <a:r>
              <a:rPr lang="en-US" b="1" dirty="0"/>
              <a:t>XML (</a:t>
            </a:r>
            <a:r>
              <a:rPr lang="en-US" b="1" dirty="0" err="1"/>
              <a:t>eXtensible</a:t>
            </a:r>
            <a:r>
              <a:rPr lang="en-US" b="1" dirty="0"/>
              <a:t> Markup Language)</a:t>
            </a:r>
            <a:r>
              <a:rPr lang="en-US" dirty="0"/>
              <a:t> — more verbose and used in older or enterprise systems, especially for SOAP-based services.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Despite those alternatives, JSON remains the dominant format for web APIs due to its simplicity and native integration with JavaScript.</a:t>
            </a:r>
            <a:endParaRPr lang="pt-BR" dirty="0"/>
          </a:p>
        </p:txBody>
      </p:sp>
      <p:sp>
        <p:nvSpPr>
          <p:cNvPr id="4" name="Slide Number Placeholder 3">
            <a:extLst>
              <a:ext uri="{FF2B5EF4-FFF2-40B4-BE49-F238E27FC236}">
                <a16:creationId xmlns:a16="http://schemas.microsoft.com/office/drawing/2014/main" id="{819DEDEE-2258-64E6-949F-86C2B5194A50}"/>
              </a:ext>
            </a:extLst>
          </p:cNvPr>
          <p:cNvSpPr>
            <a:spLocks noGrp="1"/>
          </p:cNvSpPr>
          <p:nvPr>
            <p:ph type="sldNum" sz="quarter" idx="5"/>
          </p:nvPr>
        </p:nvSpPr>
        <p:spPr/>
        <p:txBody>
          <a:bodyPr/>
          <a:lstStyle/>
          <a:p>
            <a:fld id="{355643AD-C08A-415B-84CA-58F099FB178B}" type="slidenum">
              <a:rPr lang="pt-BR" smtClean="0"/>
              <a:t>22</a:t>
            </a:fld>
            <a:endParaRPr lang="pt-BR"/>
          </a:p>
        </p:txBody>
      </p:sp>
    </p:spTree>
    <p:extLst>
      <p:ext uri="{BB962C8B-B14F-4D97-AF65-F5344CB8AC3E}">
        <p14:creationId xmlns:p14="http://schemas.microsoft.com/office/powerpoint/2010/main" val="1887559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Topic 1, we explored how the HTTP protocol enables communication across the Web. Every time we visit a website or click a button, we’re making HTTP requests that trigger responses. But what do these responses actually contain? Quite often, instead of just HTML, we receive structured data — typically in JSON format — provided by REST APIs</a:t>
            </a:r>
            <a:endParaRPr lang="pt-BR" dirty="0"/>
          </a:p>
          <a:p>
            <a:endParaRPr lang="pt-BR" dirty="0"/>
          </a:p>
        </p:txBody>
      </p:sp>
      <p:sp>
        <p:nvSpPr>
          <p:cNvPr id="4" name="Slide Number Placeholder 3"/>
          <p:cNvSpPr>
            <a:spLocks noGrp="1"/>
          </p:cNvSpPr>
          <p:nvPr>
            <p:ph type="sldNum" sz="quarter" idx="5"/>
          </p:nvPr>
        </p:nvSpPr>
        <p:spPr/>
        <p:txBody>
          <a:bodyPr/>
          <a:lstStyle/>
          <a:p>
            <a:fld id="{355643AD-C08A-415B-84CA-58F099FB178B}" type="slidenum">
              <a:rPr lang="pt-BR" smtClean="0"/>
              <a:t>23</a:t>
            </a:fld>
            <a:endParaRPr lang="pt-BR"/>
          </a:p>
        </p:txBody>
      </p:sp>
    </p:spTree>
    <p:extLst>
      <p:ext uri="{BB962C8B-B14F-4D97-AF65-F5344CB8AC3E}">
        <p14:creationId xmlns:p14="http://schemas.microsoft.com/office/powerpoint/2010/main" val="1214135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500D6-32E9-DF8F-B02D-5C837967C7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B71A6D-AAF7-8C4E-9E01-771C6D0999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9D26F8-45C6-10CA-5746-38F965D288ED}"/>
              </a:ext>
            </a:extLst>
          </p:cNvPr>
          <p:cNvSpPr>
            <a:spLocks noGrp="1"/>
          </p:cNvSpPr>
          <p:nvPr>
            <p:ph type="body" idx="1"/>
          </p:nvPr>
        </p:nvSpPr>
        <p:spPr/>
        <p:txBody>
          <a:bodyPr/>
          <a:lstStyle/>
          <a:p>
            <a:r>
              <a:rPr lang="en-US" dirty="0"/>
              <a:t>Once we understand the data formats, the next step is to understand how we actually get this data — and that’s where API and </a:t>
            </a:r>
            <a:r>
              <a:rPr lang="en-US" b="1" dirty="0"/>
              <a:t>REST API</a:t>
            </a:r>
            <a:r>
              <a:rPr lang="en-US" dirty="0"/>
              <a:t> come in.</a:t>
            </a:r>
          </a:p>
          <a:p>
            <a:endParaRPr lang="en-US" dirty="0"/>
          </a:p>
          <a:p>
            <a:r>
              <a:rPr lang="en-US" dirty="0"/>
              <a:t>API stands for </a:t>
            </a:r>
            <a:r>
              <a:rPr lang="en-US" sz="1200" b="1" dirty="0"/>
              <a:t>(Application Programming Interface), </a:t>
            </a:r>
            <a:r>
              <a:rPr lang="en-US" sz="1200" dirty="0"/>
              <a:t>a set of rules that allows different software systems to communicate with each other. </a:t>
            </a:r>
            <a:r>
              <a:rPr lang="en-US" dirty="0"/>
              <a:t>There are different ways to build APIs: REST, </a:t>
            </a:r>
            <a:r>
              <a:rPr lang="en-US" dirty="0" err="1"/>
              <a:t>gRPC</a:t>
            </a:r>
            <a:r>
              <a:rPr lang="en-US" dirty="0"/>
              <a:t>, SOAP... Today, we focus on REST, the most widely used on the Web.</a:t>
            </a:r>
          </a:p>
          <a:p>
            <a:endParaRPr lang="en-US" dirty="0"/>
          </a:p>
          <a:p>
            <a:r>
              <a:rPr lang="en-US" dirty="0"/>
              <a:t>REST stands for </a:t>
            </a:r>
            <a:r>
              <a:rPr lang="en-US" b="1" dirty="0"/>
              <a:t>Representational State Transfer</a:t>
            </a:r>
            <a:r>
              <a:rPr lang="en-US" dirty="0"/>
              <a:t>. It’s an architectural style for building web services that use standard HTTP methods are</a:t>
            </a:r>
          </a:p>
          <a:p>
            <a:pPr marL="171450" indent="-171450">
              <a:buFont typeface="Arial" panose="020B0604020202020204" pitchFamily="34" charset="0"/>
              <a:buChar char="•"/>
            </a:pPr>
            <a:r>
              <a:rPr lang="en-US" dirty="0"/>
              <a:t>GET, to read data</a:t>
            </a:r>
          </a:p>
          <a:p>
            <a:pPr marL="171450" indent="-171450">
              <a:buFont typeface="Arial" panose="020B0604020202020204" pitchFamily="34" charset="0"/>
              <a:buChar char="•"/>
            </a:pPr>
            <a:r>
              <a:rPr lang="en-US" dirty="0"/>
              <a:t>POST, to create a resource</a:t>
            </a:r>
          </a:p>
          <a:p>
            <a:pPr marL="171450" indent="-171450">
              <a:buFont typeface="Arial" panose="020B0604020202020204" pitchFamily="34" charset="0"/>
              <a:buChar char="•"/>
            </a:pPr>
            <a:r>
              <a:rPr lang="en-US" dirty="0"/>
              <a:t>PUT, update a resource</a:t>
            </a:r>
          </a:p>
          <a:p>
            <a:pPr marL="171450" indent="-171450">
              <a:buFont typeface="Arial" panose="020B0604020202020204" pitchFamily="34" charset="0"/>
              <a:buChar char="•"/>
            </a:pPr>
            <a:r>
              <a:rPr lang="en-US" dirty="0"/>
              <a:t>DELETE,  remove a resource</a:t>
            </a:r>
          </a:p>
          <a:p>
            <a:endParaRPr lang="en-US" dirty="0"/>
          </a:p>
          <a:p>
            <a:r>
              <a:rPr lang="en-US" dirty="0"/>
              <a:t>For example, imagine we want to get a list of users from a server. We make a GET request to a specific URL — that’s the ‘endpoint’. If the API is well-designed and follows REST principles, it will return data in JSON format.</a:t>
            </a:r>
          </a:p>
        </p:txBody>
      </p:sp>
      <p:sp>
        <p:nvSpPr>
          <p:cNvPr id="4" name="Slide Number Placeholder 3">
            <a:extLst>
              <a:ext uri="{FF2B5EF4-FFF2-40B4-BE49-F238E27FC236}">
                <a16:creationId xmlns:a16="http://schemas.microsoft.com/office/drawing/2014/main" id="{9DDE5423-2F57-291B-F234-924E325B5BA7}"/>
              </a:ext>
            </a:extLst>
          </p:cNvPr>
          <p:cNvSpPr>
            <a:spLocks noGrp="1"/>
          </p:cNvSpPr>
          <p:nvPr>
            <p:ph type="sldNum" sz="quarter" idx="5"/>
          </p:nvPr>
        </p:nvSpPr>
        <p:spPr/>
        <p:txBody>
          <a:bodyPr/>
          <a:lstStyle/>
          <a:p>
            <a:fld id="{355643AD-C08A-415B-84CA-58F099FB178B}" type="slidenum">
              <a:rPr lang="pt-BR" smtClean="0"/>
              <a:t>24</a:t>
            </a:fld>
            <a:endParaRPr lang="pt-BR"/>
          </a:p>
        </p:txBody>
      </p:sp>
    </p:spTree>
    <p:extLst>
      <p:ext uri="{BB962C8B-B14F-4D97-AF65-F5344CB8AC3E}">
        <p14:creationId xmlns:p14="http://schemas.microsoft.com/office/powerpoint/2010/main" val="2768261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0B7E6-076C-6F76-26D8-0DEBD6B517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228CD9-6BBF-FB55-3AC5-36E8F07B66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4AEEB1-6285-CD3C-8FB0-1CC53F4F6B19}"/>
              </a:ext>
            </a:extLst>
          </p:cNvPr>
          <p:cNvSpPr>
            <a:spLocks noGrp="1"/>
          </p:cNvSpPr>
          <p:nvPr>
            <p:ph type="body" idx="1"/>
          </p:nvPr>
        </p:nvSpPr>
        <p:spPr/>
        <p:txBody>
          <a:bodyPr/>
          <a:lstStyle/>
          <a:p>
            <a:r>
              <a:rPr lang="en-US" dirty="0"/>
              <a:t>This diagram illustrates the architecture of a REST which enables structured communication between a client and a server. The interaction occurs via the HTTP protocol, using standard methods such as GET, POST, PUT, and DELETE. Each request targets a specific resource identified by a URL. Once the server processes the request, it typically returns data formatted in JSON — JavaScript Object Notation — a widely adopted standard for data exchange due to its simplicity and readability. This response is then interpreted by the client, completing the request-response cycle.</a:t>
            </a:r>
          </a:p>
        </p:txBody>
      </p:sp>
      <p:sp>
        <p:nvSpPr>
          <p:cNvPr id="4" name="Slide Number Placeholder 3">
            <a:extLst>
              <a:ext uri="{FF2B5EF4-FFF2-40B4-BE49-F238E27FC236}">
                <a16:creationId xmlns:a16="http://schemas.microsoft.com/office/drawing/2014/main" id="{6A1F0FBC-D032-1ECF-421D-8F9B1A050552}"/>
              </a:ext>
            </a:extLst>
          </p:cNvPr>
          <p:cNvSpPr>
            <a:spLocks noGrp="1"/>
          </p:cNvSpPr>
          <p:nvPr>
            <p:ph type="sldNum" sz="quarter" idx="5"/>
          </p:nvPr>
        </p:nvSpPr>
        <p:spPr/>
        <p:txBody>
          <a:bodyPr/>
          <a:lstStyle/>
          <a:p>
            <a:fld id="{355643AD-C08A-415B-84CA-58F099FB178B}" type="slidenum">
              <a:rPr lang="pt-BR" smtClean="0"/>
              <a:t>25</a:t>
            </a:fld>
            <a:endParaRPr lang="pt-BR"/>
          </a:p>
        </p:txBody>
      </p:sp>
    </p:spTree>
    <p:extLst>
      <p:ext uri="{BB962C8B-B14F-4D97-AF65-F5344CB8AC3E}">
        <p14:creationId xmlns:p14="http://schemas.microsoft.com/office/powerpoint/2010/main" val="849337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Internet is the global infrastructure that enables digital communication and allows devices to exchange data using the TCP/IP protocols.</a:t>
            </a:r>
          </a:p>
          <a:p>
            <a:r>
              <a:rPr lang="en-US" dirty="0"/>
              <a:t>The TCP stands for </a:t>
            </a:r>
            <a:r>
              <a:rPr lang="pt-BR" dirty="0"/>
              <a:t>Transmission Control Protocol, it </a:t>
            </a:r>
            <a:r>
              <a:rPr lang="en-US" dirty="0"/>
              <a:t>ensures that data is </a:t>
            </a:r>
            <a:r>
              <a:rPr lang="en-US" b="1" dirty="0"/>
              <a:t>delivered accurately and in the correct order.</a:t>
            </a:r>
          </a:p>
          <a:p>
            <a:r>
              <a:rPr lang="en-US" b="1" dirty="0"/>
              <a:t>The IP is </a:t>
            </a:r>
            <a:r>
              <a:rPr lang="pt-BR" dirty="0"/>
              <a:t>Internet Protocol, </a:t>
            </a:r>
            <a:r>
              <a:rPr lang="en-US" dirty="0" err="1"/>
              <a:t>esponsible</a:t>
            </a:r>
            <a:r>
              <a:rPr lang="en-US" dirty="0"/>
              <a:t> for </a:t>
            </a:r>
            <a:r>
              <a:rPr lang="en-US" b="1" dirty="0"/>
              <a:t>identifying and locating devices</a:t>
            </a:r>
            <a:r>
              <a:rPr lang="en-US" dirty="0"/>
              <a:t> on the network. It assigns each device an </a:t>
            </a:r>
            <a:r>
              <a:rPr lang="en-US" b="1" dirty="0"/>
              <a:t>IP address</a:t>
            </a:r>
            <a:r>
              <a:rPr lang="en-US" dirty="0"/>
              <a:t>, allowing data to be routed to the correct destination.</a:t>
            </a:r>
          </a:p>
          <a:p>
            <a:endParaRPr lang="en-US" dirty="0"/>
          </a:p>
          <a:p>
            <a:r>
              <a:rPr lang="en-US" b="1" dirty="0"/>
              <a:t>STORY</a:t>
            </a:r>
          </a:p>
          <a:p>
            <a:r>
              <a:rPr lang="en-US" b="0" dirty="0"/>
              <a:t>1957: It started in 1957, when ARPA (</a:t>
            </a:r>
            <a:r>
              <a:rPr lang="pt-BR" sz="1200" b="0" dirty="0"/>
              <a:t>Advanced Resarch Projects Agency</a:t>
            </a:r>
            <a:r>
              <a:rPr lang="en-US" b="0" dirty="0"/>
              <a:t>) is founded in the U.S. to boost military innovation; early vision of a global network emerges</a:t>
            </a:r>
          </a:p>
          <a:p>
            <a:r>
              <a:rPr lang="en-US" b="0" dirty="0"/>
              <a:t>1969:  then in 1969 First computer-to-computer connection using packet switching (UCLA ↔ Stanford).</a:t>
            </a:r>
          </a:p>
          <a:p>
            <a:r>
              <a:rPr lang="en-US" b="0" dirty="0"/>
              <a:t>1974 - TCP/IP protocols are introduced to standardize communication between different networks.</a:t>
            </a:r>
          </a:p>
          <a:p>
            <a:r>
              <a:rPr lang="en-US" b="0" dirty="0"/>
              <a:t>1983 - TCP/IP becomes the official protocol suite of the Internet.</a:t>
            </a:r>
          </a:p>
          <a:p>
            <a:r>
              <a:rPr lang="pt-BR" b="0" dirty="0"/>
              <a:t>1989 – AND THEN, WITH THE INTERNET, </a:t>
            </a:r>
            <a:r>
              <a:rPr lang="en-US" b="0" dirty="0"/>
              <a:t>The World Wide Web is created by Tim Berners-Lee, using HTML, HTTP, and URLs.  Therefore, we can state that the internet is the infrastructure of networks and </a:t>
            </a:r>
            <a:r>
              <a:rPr lang="en-US" b="0" dirty="0" err="1"/>
              <a:t>protcols</a:t>
            </a:r>
            <a:r>
              <a:rPr lang="en-US" b="0" dirty="0"/>
              <a:t> and the WWW is a service above this infrastructure.</a:t>
            </a:r>
            <a:endParaRPr lang="pt-BR" b="0" dirty="0"/>
          </a:p>
        </p:txBody>
      </p:sp>
      <p:sp>
        <p:nvSpPr>
          <p:cNvPr id="4" name="Slide Number Placeholder 3"/>
          <p:cNvSpPr>
            <a:spLocks noGrp="1"/>
          </p:cNvSpPr>
          <p:nvPr>
            <p:ph type="sldNum" sz="quarter" idx="5"/>
          </p:nvPr>
        </p:nvSpPr>
        <p:spPr/>
        <p:txBody>
          <a:bodyPr/>
          <a:lstStyle/>
          <a:p>
            <a:fld id="{355643AD-C08A-415B-84CA-58F099FB178B}" type="slidenum">
              <a:rPr lang="pt-BR" smtClean="0"/>
              <a:t>4</a:t>
            </a:fld>
            <a:endParaRPr lang="pt-BR"/>
          </a:p>
        </p:txBody>
      </p:sp>
    </p:spTree>
    <p:extLst>
      <p:ext uri="{BB962C8B-B14F-4D97-AF65-F5344CB8AC3E}">
        <p14:creationId xmlns:p14="http://schemas.microsoft.com/office/powerpoint/2010/main" val="402269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4F3B8-8342-5831-0ADB-2B955280A1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4E8E97-5E24-949B-535C-4F26A251D2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F92957-A5BD-C396-5EB7-830951F7005F}"/>
              </a:ext>
            </a:extLst>
          </p:cNvPr>
          <p:cNvSpPr>
            <a:spLocks noGrp="1"/>
          </p:cNvSpPr>
          <p:nvPr>
            <p:ph type="body" idx="1"/>
          </p:nvPr>
        </p:nvSpPr>
        <p:spPr/>
        <p:txBody>
          <a:bodyPr/>
          <a:lstStyle/>
          <a:p>
            <a:r>
              <a:rPr lang="en-US" dirty="0"/>
              <a:t>This small demo shows a complete HTTP cycle: I make a GET request to a REST API using the fetch() method, I receive a JSON response, and then I update the DOM to display the users. This is exactly how many real-world web apps handle dynamic content.</a:t>
            </a:r>
          </a:p>
          <a:p>
            <a:endParaRPr lang="en-US" dirty="0"/>
          </a:p>
          <a:p>
            <a:r>
              <a:rPr lang="pt-BR" dirty="0"/>
              <a:t>https://frankfurter.dev/</a:t>
            </a:r>
          </a:p>
        </p:txBody>
      </p:sp>
      <p:sp>
        <p:nvSpPr>
          <p:cNvPr id="4" name="Slide Number Placeholder 3">
            <a:extLst>
              <a:ext uri="{FF2B5EF4-FFF2-40B4-BE49-F238E27FC236}">
                <a16:creationId xmlns:a16="http://schemas.microsoft.com/office/drawing/2014/main" id="{1169E338-D24A-CF60-6E1B-254E0341465E}"/>
              </a:ext>
            </a:extLst>
          </p:cNvPr>
          <p:cNvSpPr>
            <a:spLocks noGrp="1"/>
          </p:cNvSpPr>
          <p:nvPr>
            <p:ph type="sldNum" sz="quarter" idx="5"/>
          </p:nvPr>
        </p:nvSpPr>
        <p:spPr/>
        <p:txBody>
          <a:bodyPr/>
          <a:lstStyle/>
          <a:p>
            <a:fld id="{355643AD-C08A-415B-84CA-58F099FB178B}" type="slidenum">
              <a:rPr lang="pt-BR" smtClean="0"/>
              <a:t>26</a:t>
            </a:fld>
            <a:endParaRPr lang="pt-BR"/>
          </a:p>
        </p:txBody>
      </p:sp>
    </p:spTree>
    <p:extLst>
      <p:ext uri="{BB962C8B-B14F-4D97-AF65-F5344CB8AC3E}">
        <p14:creationId xmlns:p14="http://schemas.microsoft.com/office/powerpoint/2010/main" val="40991278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F33444-CBD2-8DDE-CAB2-4C9DC502A7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335CD7-9CC6-0CAE-8494-DA29ADAB35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17D6D6-A567-9A85-CE98-1B6D2DFEEC9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Topic 1, we explored how the HTTP protocol enables communication across the Web. Every time we visit a website or click a button, we’re making HTTP requests that trigger responses. But what do these responses actually contain? Quite often, instead of just HTML, we receive structured data — typically in JSON format — provided by REST APIs</a:t>
            </a:r>
            <a:endParaRPr lang="pt-BR" dirty="0"/>
          </a:p>
          <a:p>
            <a:endParaRPr lang="pt-BR" dirty="0"/>
          </a:p>
        </p:txBody>
      </p:sp>
      <p:sp>
        <p:nvSpPr>
          <p:cNvPr id="4" name="Slide Number Placeholder 3">
            <a:extLst>
              <a:ext uri="{FF2B5EF4-FFF2-40B4-BE49-F238E27FC236}">
                <a16:creationId xmlns:a16="http://schemas.microsoft.com/office/drawing/2014/main" id="{1E6BFE79-923C-690A-9A63-420E478E6790}"/>
              </a:ext>
            </a:extLst>
          </p:cNvPr>
          <p:cNvSpPr>
            <a:spLocks noGrp="1"/>
          </p:cNvSpPr>
          <p:nvPr>
            <p:ph type="sldNum" sz="quarter" idx="5"/>
          </p:nvPr>
        </p:nvSpPr>
        <p:spPr/>
        <p:txBody>
          <a:bodyPr/>
          <a:lstStyle/>
          <a:p>
            <a:fld id="{355643AD-C08A-415B-84CA-58F099FB178B}" type="slidenum">
              <a:rPr lang="pt-BR" smtClean="0"/>
              <a:t>28</a:t>
            </a:fld>
            <a:endParaRPr lang="pt-BR"/>
          </a:p>
        </p:txBody>
      </p:sp>
    </p:spTree>
    <p:extLst>
      <p:ext uri="{BB962C8B-B14F-4D97-AF65-F5344CB8AC3E}">
        <p14:creationId xmlns:p14="http://schemas.microsoft.com/office/powerpoint/2010/main" val="2705432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STORY</a:t>
            </a:r>
          </a:p>
          <a:p>
            <a:r>
              <a:rPr lang="en-US" b="0" dirty="0"/>
              <a:t>1957: It started in 1957, when ARPA (</a:t>
            </a:r>
            <a:r>
              <a:rPr lang="pt-BR" sz="1200" b="0" dirty="0"/>
              <a:t>Advanced Resarch Projects Agency</a:t>
            </a:r>
            <a:r>
              <a:rPr lang="en-US" b="0" dirty="0"/>
              <a:t>) is founded in the U.S. to boost military innovation; early vision of a global network emerges</a:t>
            </a:r>
          </a:p>
          <a:p>
            <a:r>
              <a:rPr lang="en-US" b="0" dirty="0"/>
              <a:t>1969:  then in 1969 First computer-to-computer connection using packet switching (UCLA ↔ Stanford).</a:t>
            </a:r>
          </a:p>
          <a:p>
            <a:r>
              <a:rPr lang="en-US" b="0" dirty="0"/>
              <a:t>1974 - TCP/IP protocols are introduced to standardize communication between different networks.</a:t>
            </a:r>
          </a:p>
          <a:p>
            <a:r>
              <a:rPr lang="en-US" b="0" dirty="0"/>
              <a:t>1983 - TCP/IP becomes the official protocol suite of the Internet.</a:t>
            </a:r>
          </a:p>
          <a:p>
            <a:r>
              <a:rPr lang="pt-BR" b="0" dirty="0"/>
              <a:t>1989 – AND THEN, WITH THE INTERNET, </a:t>
            </a:r>
            <a:r>
              <a:rPr lang="en-US" b="0" dirty="0"/>
              <a:t>The World Wide Web is created by Tim Berners-Lee, using HTML, HTTP, and URLs.  Therefore, we can state that the internet is the infrastructure of networks and </a:t>
            </a:r>
            <a:r>
              <a:rPr lang="en-US" b="0" dirty="0" err="1"/>
              <a:t>protcols</a:t>
            </a:r>
            <a:r>
              <a:rPr lang="en-US" b="0" dirty="0"/>
              <a:t> and the WWW is a service above this infrastructure.</a:t>
            </a:r>
            <a:endParaRPr lang="pt-BR" b="0" dirty="0"/>
          </a:p>
        </p:txBody>
      </p:sp>
      <p:sp>
        <p:nvSpPr>
          <p:cNvPr id="4" name="Slide Number Placeholder 3"/>
          <p:cNvSpPr>
            <a:spLocks noGrp="1"/>
          </p:cNvSpPr>
          <p:nvPr>
            <p:ph type="sldNum" sz="quarter" idx="5"/>
          </p:nvPr>
        </p:nvSpPr>
        <p:spPr/>
        <p:txBody>
          <a:bodyPr/>
          <a:lstStyle/>
          <a:p>
            <a:fld id="{355643AD-C08A-415B-84CA-58F099FB178B}" type="slidenum">
              <a:rPr lang="pt-BR" smtClean="0"/>
              <a:t>5</a:t>
            </a:fld>
            <a:endParaRPr lang="pt-BR"/>
          </a:p>
        </p:txBody>
      </p:sp>
    </p:spTree>
    <p:extLst>
      <p:ext uri="{BB962C8B-B14F-4D97-AF65-F5344CB8AC3E}">
        <p14:creationId xmlns:p14="http://schemas.microsoft.com/office/powerpoint/2010/main" val="1891744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CF504-19D7-7AF2-884D-CABE0D3246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6D1303-A836-37F2-668D-F48709FB76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506388-33EF-D0CF-992F-A7BF455BC15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HTML stands for “HyperText Markup Language”, a markup language used do structure webpages. It allows us to represent images, videos in a semantic and hierarquick way. </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It incorporates native hyperlinks among documents using tags, such as “&lt;a&gt;” (anchog tag) and “href” (hypertext reference).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HTML is a fundamental building block of the World Wide Web, as it provides the structural framework for creating and displaying content on web pages.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web development, </a:t>
            </a:r>
            <a:r>
              <a:rPr lang="en-US" dirty="0"/>
              <a:t>HTML works together with </a:t>
            </a:r>
            <a:r>
              <a:rPr lang="en-US" b="1" dirty="0"/>
              <a:t>CSS (style)</a:t>
            </a:r>
            <a:r>
              <a:rPr lang="en-US" dirty="0"/>
              <a:t> and </a:t>
            </a:r>
            <a:r>
              <a:rPr lang="en-US" b="1" dirty="0"/>
              <a:t>JavaScript (interaction)</a:t>
            </a:r>
            <a:r>
              <a:rPr lang="en-US" dirty="0"/>
              <a:t> — but </a:t>
            </a:r>
            <a:r>
              <a:rPr lang="en-US" b="1" dirty="0"/>
              <a:t>HTML is the foundation</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better understand how HTML fits into the Web, imagine a </a:t>
            </a:r>
            <a:r>
              <a:rPr lang="en-US" b="1" dirty="0"/>
              <a:t>human body</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HTML</a:t>
            </a:r>
            <a:r>
              <a:rPr lang="en-US" dirty="0"/>
              <a:t> is the </a:t>
            </a:r>
            <a:r>
              <a:rPr lang="en-US" b="1" dirty="0"/>
              <a:t>skeleton</a:t>
            </a:r>
            <a:r>
              <a:rPr lang="en-US" dirty="0"/>
              <a:t> – it gives </a:t>
            </a:r>
            <a:r>
              <a:rPr lang="en-US" b="1" dirty="0"/>
              <a:t>structure</a:t>
            </a:r>
            <a:r>
              <a:rPr lang="en-US" dirty="0"/>
              <a:t> to the webpage.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CSS</a:t>
            </a:r>
            <a:r>
              <a:rPr lang="en-US" dirty="0"/>
              <a:t> is the </a:t>
            </a:r>
            <a:r>
              <a:rPr lang="en-US" b="1" dirty="0"/>
              <a:t>skin and clothing</a:t>
            </a:r>
            <a:r>
              <a:rPr lang="en-US" dirty="0"/>
              <a:t> – it controls </a:t>
            </a:r>
            <a:r>
              <a:rPr lang="en-US" b="1" dirty="0"/>
              <a:t>appearance and layout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JavaScript</a:t>
            </a:r>
            <a:r>
              <a:rPr lang="en-US" dirty="0"/>
              <a:t> is the </a:t>
            </a:r>
            <a:r>
              <a:rPr lang="en-US" b="1" dirty="0"/>
              <a:t>muscles and brain</a:t>
            </a:r>
            <a:r>
              <a:rPr lang="en-US" dirty="0"/>
              <a:t> – it adds </a:t>
            </a:r>
            <a:r>
              <a:rPr lang="en-US" b="1" dirty="0"/>
              <a:t>behavior and logic</a:t>
            </a:r>
            <a:r>
              <a:rPr lang="en-US" dirty="0"/>
              <a:t>.</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u="sng" dirty="0"/>
          </a:p>
          <a:p>
            <a:endParaRPr lang="pt-BR" dirty="0"/>
          </a:p>
        </p:txBody>
      </p:sp>
      <p:sp>
        <p:nvSpPr>
          <p:cNvPr id="4" name="Slide Number Placeholder 3">
            <a:extLst>
              <a:ext uri="{FF2B5EF4-FFF2-40B4-BE49-F238E27FC236}">
                <a16:creationId xmlns:a16="http://schemas.microsoft.com/office/drawing/2014/main" id="{C9D043B5-E9D5-C694-3273-7BD55BAD7100}"/>
              </a:ext>
            </a:extLst>
          </p:cNvPr>
          <p:cNvSpPr>
            <a:spLocks noGrp="1"/>
          </p:cNvSpPr>
          <p:nvPr>
            <p:ph type="sldNum" sz="quarter" idx="5"/>
          </p:nvPr>
        </p:nvSpPr>
        <p:spPr/>
        <p:txBody>
          <a:bodyPr/>
          <a:lstStyle/>
          <a:p>
            <a:fld id="{355643AD-C08A-415B-84CA-58F099FB178B}" type="slidenum">
              <a:rPr lang="pt-BR" smtClean="0"/>
              <a:t>7</a:t>
            </a:fld>
            <a:endParaRPr lang="pt-BR"/>
          </a:p>
        </p:txBody>
      </p:sp>
    </p:spTree>
    <p:extLst>
      <p:ext uri="{BB962C8B-B14F-4D97-AF65-F5344CB8AC3E}">
        <p14:creationId xmlns:p14="http://schemas.microsoft.com/office/powerpoint/2010/main" val="290333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the </a:t>
            </a:r>
            <a:r>
              <a:rPr lang="en-US" b="1" dirty="0"/>
              <a:t>three key principles</a:t>
            </a:r>
            <a:r>
              <a:rPr lang="en-US" dirty="0"/>
              <a:t> for writing high-quality HTML: </a:t>
            </a:r>
            <a:r>
              <a:rPr lang="en-US" b="1" dirty="0"/>
              <a:t>Semantic</a:t>
            </a:r>
            <a:r>
              <a:rPr lang="en-US" dirty="0"/>
              <a:t>, </a:t>
            </a:r>
            <a:r>
              <a:rPr lang="en-US" b="1" dirty="0"/>
              <a:t>Well-Formed</a:t>
            </a:r>
            <a:r>
              <a:rPr lang="en-US" dirty="0"/>
              <a:t>, and </a:t>
            </a:r>
            <a:r>
              <a:rPr lang="en-US" b="1" dirty="0"/>
              <a:t>Valid</a:t>
            </a:r>
            <a:r>
              <a:rPr lang="en-US" dirty="0"/>
              <a:t>.</a:t>
            </a:r>
          </a:p>
          <a:p>
            <a:endParaRPr lang="en-US" dirty="0"/>
          </a:p>
          <a:p>
            <a:r>
              <a:rPr lang="en-US" b="1" dirty="0"/>
              <a:t>Semantic HTML</a:t>
            </a:r>
            <a:r>
              <a:rPr lang="en-US" dirty="0"/>
              <a:t> means using tags that describe the meaning of content — like &lt;nav&gt; for navigation or &lt;article&gt; for a news post — which helps both browsers and users.</a:t>
            </a:r>
            <a:br>
              <a:rPr lang="en-US" dirty="0"/>
            </a:br>
            <a:r>
              <a:rPr lang="en-US" b="1" dirty="0"/>
              <a:t>Well-formed</a:t>
            </a:r>
            <a:r>
              <a:rPr lang="en-US" dirty="0"/>
              <a:t> HTML follows proper syntax: correct nesting, closed tags, and quoted attributes.</a:t>
            </a:r>
            <a:br>
              <a:rPr lang="en-US" dirty="0"/>
            </a:br>
            <a:r>
              <a:rPr lang="en-US" b="1" dirty="0"/>
              <a:t>Valid</a:t>
            </a:r>
            <a:r>
              <a:rPr lang="en-US" dirty="0"/>
              <a:t> HTML meets the W3C standards, ensuring that your code works consistently across browsers.</a:t>
            </a:r>
          </a:p>
          <a:p>
            <a:r>
              <a:rPr lang="en-US" dirty="0"/>
              <a:t>Together, these principles make HTML easier to maintain, more accessible, and more reliable.</a:t>
            </a:r>
          </a:p>
          <a:p>
            <a:endParaRPr lang="pt-BR" dirty="0"/>
          </a:p>
        </p:txBody>
      </p:sp>
      <p:sp>
        <p:nvSpPr>
          <p:cNvPr id="4" name="Slide Number Placeholder 3"/>
          <p:cNvSpPr>
            <a:spLocks noGrp="1"/>
          </p:cNvSpPr>
          <p:nvPr>
            <p:ph type="sldNum" sz="quarter" idx="5"/>
          </p:nvPr>
        </p:nvSpPr>
        <p:spPr/>
        <p:txBody>
          <a:bodyPr/>
          <a:lstStyle/>
          <a:p>
            <a:fld id="{355643AD-C08A-415B-84CA-58F099FB178B}" type="slidenum">
              <a:rPr lang="pt-BR" smtClean="0"/>
              <a:t>8</a:t>
            </a:fld>
            <a:endParaRPr lang="pt-BR"/>
          </a:p>
        </p:txBody>
      </p:sp>
    </p:spTree>
    <p:extLst>
      <p:ext uri="{BB962C8B-B14F-4D97-AF65-F5344CB8AC3E}">
        <p14:creationId xmlns:p14="http://schemas.microsoft.com/office/powerpoint/2010/main" val="2424526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355643AD-C08A-415B-84CA-58F099FB178B}" type="slidenum">
              <a:rPr lang="pt-BR" smtClean="0"/>
              <a:t>9</a:t>
            </a:fld>
            <a:endParaRPr lang="pt-BR"/>
          </a:p>
        </p:txBody>
      </p:sp>
    </p:spTree>
    <p:extLst>
      <p:ext uri="{BB962C8B-B14F-4D97-AF65-F5344CB8AC3E}">
        <p14:creationId xmlns:p14="http://schemas.microsoft.com/office/powerpoint/2010/main" val="131949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29194-3BF4-D5D6-5E2B-59B866E134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D8E9A4-22EA-F060-0274-733A9FDBB0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8F7D00-C5BA-64C8-5402-15438358C4D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URL stands for Uniform Resource Locator, is the address used to locate a resource from the internet. For exemple: //https.www.london.ac.uk.</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u="sng"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DNS stands for Domain Name System, it’s the internet naming service that translates human-readable domains into IP addresses to identify other on network (Mockapetris, 1987).</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u="sng"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IP (Internet protocol) is a network protocol responsible to address and forward data packages (the IP doesn’t “understands” the packages, only deliveries). It can be IPv4 (32 bits, 4.3 BI possible addreses) or IPv6 (340 undecillion possible addresses).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ACCESSING FOR EXAMPLE GOOGLE.COM, the computer needs the IP from google and my IP to a</a:t>
            </a:r>
            <a:endParaRPr lang="pt-BR" sz="1200" u="sng" dirty="0"/>
          </a:p>
          <a:p>
            <a:endParaRPr lang="pt-BR" dirty="0"/>
          </a:p>
          <a:p>
            <a:endParaRPr lang="pt-BR" dirty="0"/>
          </a:p>
        </p:txBody>
      </p:sp>
      <p:sp>
        <p:nvSpPr>
          <p:cNvPr id="4" name="Slide Number Placeholder 3">
            <a:extLst>
              <a:ext uri="{FF2B5EF4-FFF2-40B4-BE49-F238E27FC236}">
                <a16:creationId xmlns:a16="http://schemas.microsoft.com/office/drawing/2014/main" id="{AFF80A9C-C8AA-E86A-121D-FBB06DE9CF52}"/>
              </a:ext>
            </a:extLst>
          </p:cNvPr>
          <p:cNvSpPr>
            <a:spLocks noGrp="1"/>
          </p:cNvSpPr>
          <p:nvPr>
            <p:ph type="sldNum" sz="quarter" idx="5"/>
          </p:nvPr>
        </p:nvSpPr>
        <p:spPr/>
        <p:txBody>
          <a:bodyPr/>
          <a:lstStyle/>
          <a:p>
            <a:fld id="{355643AD-C08A-415B-84CA-58F099FB178B}" type="slidenum">
              <a:rPr lang="pt-BR" smtClean="0"/>
              <a:t>10</a:t>
            </a:fld>
            <a:endParaRPr lang="pt-BR"/>
          </a:p>
        </p:txBody>
      </p:sp>
    </p:spTree>
    <p:extLst>
      <p:ext uri="{BB962C8B-B14F-4D97-AF65-F5344CB8AC3E}">
        <p14:creationId xmlns:p14="http://schemas.microsoft.com/office/powerpoint/2010/main" val="2319477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FEF4BA-156C-595F-08BF-7C84AED5C4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0ADD4C-3523-B843-D523-8DF29A809E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AED47D-1923-EA60-933B-7D404645C770}"/>
              </a:ext>
            </a:extLst>
          </p:cNvPr>
          <p:cNvSpPr>
            <a:spLocks noGrp="1"/>
          </p:cNvSpPr>
          <p:nvPr>
            <p:ph type="body" idx="1"/>
          </p:nvPr>
        </p:nvSpPr>
        <p:spPr/>
        <p:txBody>
          <a:bodyPr/>
          <a:lstStyle/>
          <a:p>
            <a:endParaRPr lang="pt-BR" dirty="0"/>
          </a:p>
        </p:txBody>
      </p:sp>
      <p:sp>
        <p:nvSpPr>
          <p:cNvPr id="4" name="Slide Number Placeholder 3">
            <a:extLst>
              <a:ext uri="{FF2B5EF4-FFF2-40B4-BE49-F238E27FC236}">
                <a16:creationId xmlns:a16="http://schemas.microsoft.com/office/drawing/2014/main" id="{9C950B2C-8671-572A-5C31-CED05EB35B31}"/>
              </a:ext>
            </a:extLst>
          </p:cNvPr>
          <p:cNvSpPr>
            <a:spLocks noGrp="1"/>
          </p:cNvSpPr>
          <p:nvPr>
            <p:ph type="sldNum" sz="quarter" idx="5"/>
          </p:nvPr>
        </p:nvSpPr>
        <p:spPr/>
        <p:txBody>
          <a:bodyPr/>
          <a:lstStyle/>
          <a:p>
            <a:fld id="{355643AD-C08A-415B-84CA-58F099FB178B}" type="slidenum">
              <a:rPr lang="pt-BR" smtClean="0"/>
              <a:t>11</a:t>
            </a:fld>
            <a:endParaRPr lang="pt-BR"/>
          </a:p>
        </p:txBody>
      </p:sp>
    </p:spTree>
    <p:extLst>
      <p:ext uri="{BB962C8B-B14F-4D97-AF65-F5344CB8AC3E}">
        <p14:creationId xmlns:p14="http://schemas.microsoft.com/office/powerpoint/2010/main" val="2256107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It’s an application protocol created in 1989 by Tim Berners-Lee to enable communication between browser and servers. It follows a model of request-responde. It’s stateless, therefore it doesn’t keep information in each request. It uses 8080 port by default. It uses methods to read resources (GET), create resources (POST), etc. </a:t>
            </a:r>
            <a:r>
              <a:rPr lang="pt-BR" sz="1200" u="sng" dirty="0"/>
              <a:t>When typing the URL in a browser and enter in a wesite, a GET method is being done.</a:t>
            </a:r>
          </a:p>
        </p:txBody>
      </p:sp>
      <p:sp>
        <p:nvSpPr>
          <p:cNvPr id="4" name="Slide Number Placeholder 3"/>
          <p:cNvSpPr>
            <a:spLocks noGrp="1"/>
          </p:cNvSpPr>
          <p:nvPr>
            <p:ph type="sldNum" sz="quarter" idx="5"/>
          </p:nvPr>
        </p:nvSpPr>
        <p:spPr/>
        <p:txBody>
          <a:bodyPr/>
          <a:lstStyle/>
          <a:p>
            <a:fld id="{355643AD-C08A-415B-84CA-58F099FB178B}" type="slidenum">
              <a:rPr lang="pt-BR" smtClean="0"/>
              <a:t>13</a:t>
            </a:fld>
            <a:endParaRPr lang="pt-BR"/>
          </a:p>
        </p:txBody>
      </p:sp>
    </p:spTree>
    <p:extLst>
      <p:ext uri="{BB962C8B-B14F-4D97-AF65-F5344CB8AC3E}">
        <p14:creationId xmlns:p14="http://schemas.microsoft.com/office/powerpoint/2010/main" val="35811873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2" descr="University of London - Wikipedia">
            <a:extLst>
              <a:ext uri="{FF2B5EF4-FFF2-40B4-BE49-F238E27FC236}">
                <a16:creationId xmlns:a16="http://schemas.microsoft.com/office/drawing/2014/main" id="{436E44B7-DF26-D4ED-5F73-D23F620D31D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193089" y="5885294"/>
            <a:ext cx="503183" cy="65749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553409E-5AD4-E9E0-0A16-01AAB4DBA756}"/>
              </a:ext>
            </a:extLst>
          </p:cNvPr>
          <p:cNvSpPr/>
          <p:nvPr userDrawn="1"/>
        </p:nvSpPr>
        <p:spPr>
          <a:xfrm>
            <a:off x="10463842" y="0"/>
            <a:ext cx="1728158" cy="6858000"/>
          </a:xfrm>
          <a:prstGeom prst="rect">
            <a:avLst/>
          </a:prstGeom>
          <a:solidFill>
            <a:srgbClr val="007C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3" name="Picture 2" descr="University of London - Wikipedia">
            <a:extLst>
              <a:ext uri="{FF2B5EF4-FFF2-40B4-BE49-F238E27FC236}">
                <a16:creationId xmlns:a16="http://schemas.microsoft.com/office/drawing/2014/main" id="{824D00EC-1854-A8B2-D23B-44809BDB890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184550" y="5878221"/>
            <a:ext cx="503183" cy="657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797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2" descr="University of London - Wikipedia">
            <a:extLst>
              <a:ext uri="{FF2B5EF4-FFF2-40B4-BE49-F238E27FC236}">
                <a16:creationId xmlns:a16="http://schemas.microsoft.com/office/drawing/2014/main" id="{436E44B7-DF26-D4ED-5F73-D23F620D31D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193089" y="5885294"/>
            <a:ext cx="503183" cy="65749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University of London - Wikipedia">
            <a:extLst>
              <a:ext uri="{FF2B5EF4-FFF2-40B4-BE49-F238E27FC236}">
                <a16:creationId xmlns:a16="http://schemas.microsoft.com/office/drawing/2014/main" id="{824D00EC-1854-A8B2-D23B-44809BDB890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184550" y="5878221"/>
            <a:ext cx="503183" cy="657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7759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1DBF1E-907C-D509-B7A5-292F1A6B20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a:extLst>
              <a:ext uri="{FF2B5EF4-FFF2-40B4-BE49-F238E27FC236}">
                <a16:creationId xmlns:a16="http://schemas.microsoft.com/office/drawing/2014/main" id="{4E0EB735-285E-E385-469C-5734C39EEE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4274522B-44A9-4172-11BE-49F6A5B1AE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8BF9ED1-CF7D-430B-B792-00677D4E0504}" type="datetimeFigureOut">
              <a:rPr lang="pt-BR" smtClean="0"/>
              <a:t>30/06/2025</a:t>
            </a:fld>
            <a:endParaRPr lang="pt-BR"/>
          </a:p>
        </p:txBody>
      </p:sp>
      <p:sp>
        <p:nvSpPr>
          <p:cNvPr id="5" name="Footer Placeholder 4">
            <a:extLst>
              <a:ext uri="{FF2B5EF4-FFF2-40B4-BE49-F238E27FC236}">
                <a16:creationId xmlns:a16="http://schemas.microsoft.com/office/drawing/2014/main" id="{C605CAA5-422C-9044-3385-B652C1976B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Slide Number Placeholder 5">
            <a:extLst>
              <a:ext uri="{FF2B5EF4-FFF2-40B4-BE49-F238E27FC236}">
                <a16:creationId xmlns:a16="http://schemas.microsoft.com/office/drawing/2014/main" id="{569B4595-7574-BB7B-DBD4-7DA91F139E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FB47B78-11D1-4819-A91B-0F38AABECE56}" type="slidenum">
              <a:rPr lang="pt-BR" smtClean="0"/>
              <a:t>‹#›</a:t>
            </a:fld>
            <a:endParaRPr lang="pt-BR"/>
          </a:p>
        </p:txBody>
      </p:sp>
    </p:spTree>
    <p:extLst>
      <p:ext uri="{BB962C8B-B14F-4D97-AF65-F5344CB8AC3E}">
        <p14:creationId xmlns:p14="http://schemas.microsoft.com/office/powerpoint/2010/main" val="3733093787"/>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sv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9.png"/><Relationship Id="rId4" Type="http://schemas.openxmlformats.org/officeDocument/2006/relationships/hyperlink" Target="http://www.http2demo.io/"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hyperlink" Target="https://datatracker.ietf.org/doc/html/rfc4084"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F66A640-EDE7-2205-1C07-7B97EBD7711D}"/>
              </a:ext>
            </a:extLst>
          </p:cNvPr>
          <p:cNvSpPr/>
          <p:nvPr/>
        </p:nvSpPr>
        <p:spPr>
          <a:xfrm>
            <a:off x="0" y="0"/>
            <a:ext cx="12270657" cy="6858000"/>
          </a:xfrm>
          <a:prstGeom prst="rect">
            <a:avLst/>
          </a:prstGeom>
          <a:solidFill>
            <a:srgbClr val="007C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TextBox 6">
            <a:extLst>
              <a:ext uri="{FF2B5EF4-FFF2-40B4-BE49-F238E27FC236}">
                <a16:creationId xmlns:a16="http://schemas.microsoft.com/office/drawing/2014/main" id="{34219564-2113-635E-CF24-DDF09DF7B541}"/>
              </a:ext>
            </a:extLst>
          </p:cNvPr>
          <p:cNvSpPr txBox="1"/>
          <p:nvPr/>
        </p:nvSpPr>
        <p:spPr>
          <a:xfrm>
            <a:off x="744268" y="2293743"/>
            <a:ext cx="10782119" cy="1446550"/>
          </a:xfrm>
          <a:prstGeom prst="rect">
            <a:avLst/>
          </a:prstGeom>
          <a:noFill/>
        </p:spPr>
        <p:txBody>
          <a:bodyPr wrap="none" rtlCol="0">
            <a:spAutoFit/>
          </a:bodyPr>
          <a:lstStyle/>
          <a:p>
            <a:r>
              <a:rPr lang="pt-BR" sz="8800" b="1" dirty="0">
                <a:solidFill>
                  <a:schemeClr val="bg1"/>
                </a:solidFill>
                <a:latin typeface="Roboto" panose="02000000000000000000" pitchFamily="2" charset="0"/>
                <a:ea typeface="Roboto" panose="02000000000000000000" pitchFamily="2" charset="0"/>
              </a:rPr>
              <a:t>WEB DEVELOPMENT</a:t>
            </a:r>
          </a:p>
        </p:txBody>
      </p:sp>
      <p:pic>
        <p:nvPicPr>
          <p:cNvPr id="2" name="Picture 2" descr="University of London - Wikipedia">
            <a:extLst>
              <a:ext uri="{FF2B5EF4-FFF2-40B4-BE49-F238E27FC236}">
                <a16:creationId xmlns:a16="http://schemas.microsoft.com/office/drawing/2014/main" id="{88D00216-034F-3767-80CF-97F5C7EDA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3825" y="5889521"/>
            <a:ext cx="503183" cy="65749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3C7CCC4-9B69-9D7E-DDE5-5D35430F7BB1}"/>
              </a:ext>
            </a:extLst>
          </p:cNvPr>
          <p:cNvSpPr txBox="1"/>
          <p:nvPr/>
        </p:nvSpPr>
        <p:spPr>
          <a:xfrm>
            <a:off x="143839" y="5776775"/>
            <a:ext cx="6904454" cy="584775"/>
          </a:xfrm>
          <a:prstGeom prst="rect">
            <a:avLst/>
          </a:prstGeom>
          <a:noFill/>
        </p:spPr>
        <p:txBody>
          <a:bodyPr wrap="none" rtlCol="0">
            <a:spAutoFit/>
          </a:bodyPr>
          <a:lstStyle/>
          <a:p>
            <a:r>
              <a:rPr lang="pt-BR" dirty="0">
                <a:solidFill>
                  <a:schemeClr val="bg1"/>
                </a:solidFill>
              </a:rPr>
              <a:t>The presentation was developed using color-blind friendly palette.</a:t>
            </a:r>
          </a:p>
          <a:p>
            <a:r>
              <a:rPr lang="en-US" sz="1400" i="1" dirty="0">
                <a:solidFill>
                  <a:schemeClr val="bg1"/>
                </a:solidFill>
              </a:rPr>
              <a:t>Because everyone deserves to see all the details.</a:t>
            </a:r>
          </a:p>
        </p:txBody>
      </p:sp>
    </p:spTree>
    <p:extLst>
      <p:ext uri="{BB962C8B-B14F-4D97-AF65-F5344CB8AC3E}">
        <p14:creationId xmlns:p14="http://schemas.microsoft.com/office/powerpoint/2010/main" val="977734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FD28C-A967-7695-193F-8082D6C7560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A72B58A-C10A-D12F-5746-B0F43104DAEC}"/>
              </a:ext>
            </a:extLst>
          </p:cNvPr>
          <p:cNvSpPr txBox="1"/>
          <p:nvPr/>
        </p:nvSpPr>
        <p:spPr>
          <a:xfrm>
            <a:off x="107970" y="143260"/>
            <a:ext cx="1560042" cy="830997"/>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URL</a:t>
            </a:r>
          </a:p>
          <a:p>
            <a:r>
              <a:rPr lang="pt-BR" sz="2000" b="1" dirty="0">
                <a:latin typeface="Roboto" panose="02000000000000000000" pitchFamily="2" charset="0"/>
                <a:ea typeface="Roboto" panose="02000000000000000000" pitchFamily="2" charset="0"/>
                <a:cs typeface="Raavi" panose="020B0502040204020203" pitchFamily="34" charset="0"/>
              </a:rPr>
              <a:t>DEFINITION</a:t>
            </a:r>
          </a:p>
        </p:txBody>
      </p:sp>
      <p:grpSp>
        <p:nvGrpSpPr>
          <p:cNvPr id="4" name="Group 3">
            <a:extLst>
              <a:ext uri="{FF2B5EF4-FFF2-40B4-BE49-F238E27FC236}">
                <a16:creationId xmlns:a16="http://schemas.microsoft.com/office/drawing/2014/main" id="{0EE723B5-A29D-1683-9AA7-456D5A9FE923}"/>
              </a:ext>
            </a:extLst>
          </p:cNvPr>
          <p:cNvGrpSpPr/>
          <p:nvPr/>
        </p:nvGrpSpPr>
        <p:grpSpPr>
          <a:xfrm>
            <a:off x="426196" y="1429781"/>
            <a:ext cx="4133612" cy="1999219"/>
            <a:chOff x="462772" y="1452236"/>
            <a:chExt cx="4133612" cy="1999219"/>
          </a:xfrm>
        </p:grpSpPr>
        <p:sp>
          <p:nvSpPr>
            <p:cNvPr id="10" name="Speech Bubble: Rectangle with Corners Rounded 9">
              <a:extLst>
                <a:ext uri="{FF2B5EF4-FFF2-40B4-BE49-F238E27FC236}">
                  <a16:creationId xmlns:a16="http://schemas.microsoft.com/office/drawing/2014/main" id="{3F6A3FFB-0A8C-C722-AFF2-FB16FE3683B8}"/>
                </a:ext>
              </a:extLst>
            </p:cNvPr>
            <p:cNvSpPr/>
            <p:nvPr/>
          </p:nvSpPr>
          <p:spPr>
            <a:xfrm>
              <a:off x="2009356" y="1452236"/>
              <a:ext cx="2587028" cy="705132"/>
            </a:xfrm>
            <a:prstGeom prst="wedgeRoundRectCallout">
              <a:avLst>
                <a:gd name="adj1" fmla="val -36218"/>
                <a:gd name="adj2" fmla="val 63185"/>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TextBox 10">
              <a:extLst>
                <a:ext uri="{FF2B5EF4-FFF2-40B4-BE49-F238E27FC236}">
                  <a16:creationId xmlns:a16="http://schemas.microsoft.com/office/drawing/2014/main" id="{7110CC32-C660-9D1A-8DC9-C54523D0F9FC}"/>
                </a:ext>
              </a:extLst>
            </p:cNvPr>
            <p:cNvSpPr txBox="1"/>
            <p:nvPr/>
          </p:nvSpPr>
          <p:spPr>
            <a:xfrm>
              <a:off x="2171832" y="1569315"/>
              <a:ext cx="2314008" cy="461665"/>
            </a:xfrm>
            <a:prstGeom prst="rect">
              <a:avLst/>
            </a:prstGeom>
            <a:noFill/>
          </p:spPr>
          <p:txBody>
            <a:bodyPr wrap="square">
              <a:spAutoFit/>
            </a:bodyPr>
            <a:lstStyle/>
            <a:p>
              <a:r>
                <a:rPr lang="en-US" sz="2400" dirty="0"/>
                <a:t>What is URL?</a:t>
              </a:r>
              <a:endParaRPr lang="pt-BR" sz="2400" dirty="0"/>
            </a:p>
          </p:txBody>
        </p:sp>
        <p:grpSp>
          <p:nvGrpSpPr>
            <p:cNvPr id="12" name="Group 11">
              <a:extLst>
                <a:ext uri="{FF2B5EF4-FFF2-40B4-BE49-F238E27FC236}">
                  <a16:creationId xmlns:a16="http://schemas.microsoft.com/office/drawing/2014/main" id="{8B2998C4-DAE7-6AEF-2310-764802007F2B}"/>
                </a:ext>
              </a:extLst>
            </p:cNvPr>
            <p:cNvGrpSpPr/>
            <p:nvPr/>
          </p:nvGrpSpPr>
          <p:grpSpPr>
            <a:xfrm>
              <a:off x="462772" y="2011455"/>
              <a:ext cx="1440000" cy="1440000"/>
              <a:chOff x="279892" y="1735361"/>
              <a:chExt cx="1440000" cy="1440000"/>
            </a:xfrm>
          </p:grpSpPr>
          <p:sp>
            <p:nvSpPr>
              <p:cNvPr id="13" name="Oval 12">
                <a:extLst>
                  <a:ext uri="{FF2B5EF4-FFF2-40B4-BE49-F238E27FC236}">
                    <a16:creationId xmlns:a16="http://schemas.microsoft.com/office/drawing/2014/main" id="{517DB340-B6BB-3FC6-2202-AFFFA78A206A}"/>
                  </a:ext>
                </a:extLst>
              </p:cNvPr>
              <p:cNvSpPr/>
              <p:nvPr/>
            </p:nvSpPr>
            <p:spPr>
              <a:xfrm>
                <a:off x="279892" y="1735361"/>
                <a:ext cx="1440000" cy="144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4" name="Graphic 13" descr="Chameleon with solid fill">
                <a:extLst>
                  <a:ext uri="{FF2B5EF4-FFF2-40B4-BE49-F238E27FC236}">
                    <a16:creationId xmlns:a16="http://schemas.microsoft.com/office/drawing/2014/main" id="{63F5085B-2BCA-CC39-8ED9-5AA32284B0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1656" y="1881273"/>
                <a:ext cx="1148176" cy="1148176"/>
              </a:xfrm>
              <a:prstGeom prst="rect">
                <a:avLst/>
              </a:prstGeom>
            </p:spPr>
          </p:pic>
        </p:grpSp>
      </p:grpSp>
      <p:grpSp>
        <p:nvGrpSpPr>
          <p:cNvPr id="16" name="Group 15">
            <a:extLst>
              <a:ext uri="{FF2B5EF4-FFF2-40B4-BE49-F238E27FC236}">
                <a16:creationId xmlns:a16="http://schemas.microsoft.com/office/drawing/2014/main" id="{F893456D-4313-F47A-0449-02B13C10D8DD}"/>
              </a:ext>
            </a:extLst>
          </p:cNvPr>
          <p:cNvGrpSpPr/>
          <p:nvPr/>
        </p:nvGrpSpPr>
        <p:grpSpPr>
          <a:xfrm>
            <a:off x="8002171" y="4737382"/>
            <a:ext cx="1620000" cy="1620000"/>
            <a:chOff x="8005601" y="4927013"/>
            <a:chExt cx="1620000" cy="1620000"/>
          </a:xfrm>
        </p:grpSpPr>
        <p:sp>
          <p:nvSpPr>
            <p:cNvPr id="18" name="Oval 17">
              <a:extLst>
                <a:ext uri="{FF2B5EF4-FFF2-40B4-BE49-F238E27FC236}">
                  <a16:creationId xmlns:a16="http://schemas.microsoft.com/office/drawing/2014/main" id="{277D84AD-6D89-5DDC-76AF-570AE3C5874A}"/>
                </a:ext>
              </a:extLst>
            </p:cNvPr>
            <p:cNvSpPr/>
            <p:nvPr/>
          </p:nvSpPr>
          <p:spPr>
            <a:xfrm>
              <a:off x="8005601" y="4927013"/>
              <a:ext cx="1620000" cy="162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9" name="Graphic 18" descr="Chameleon with solid fill">
              <a:extLst>
                <a:ext uri="{FF2B5EF4-FFF2-40B4-BE49-F238E27FC236}">
                  <a16:creationId xmlns:a16="http://schemas.microsoft.com/office/drawing/2014/main" id="{91E88C00-7E17-9F9B-8777-BEE199369D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8241513" y="5162925"/>
              <a:ext cx="1148176" cy="1148176"/>
            </a:xfrm>
            <a:prstGeom prst="rect">
              <a:avLst/>
            </a:prstGeom>
          </p:spPr>
        </p:pic>
      </p:grpSp>
      <p:grpSp>
        <p:nvGrpSpPr>
          <p:cNvPr id="25" name="Group 24">
            <a:extLst>
              <a:ext uri="{FF2B5EF4-FFF2-40B4-BE49-F238E27FC236}">
                <a16:creationId xmlns:a16="http://schemas.microsoft.com/office/drawing/2014/main" id="{EC20D06F-3799-6F55-3B51-9FF957D073B4}"/>
              </a:ext>
            </a:extLst>
          </p:cNvPr>
          <p:cNvGrpSpPr/>
          <p:nvPr/>
        </p:nvGrpSpPr>
        <p:grpSpPr>
          <a:xfrm>
            <a:off x="2660735" y="3093291"/>
            <a:ext cx="6870529" cy="1408179"/>
            <a:chOff x="2660735" y="3093291"/>
            <a:chExt cx="6870529" cy="1408179"/>
          </a:xfrm>
        </p:grpSpPr>
        <p:sp>
          <p:nvSpPr>
            <p:cNvPr id="20" name="Speech Bubble: Rectangle with Corners Rounded 19">
              <a:extLst>
                <a:ext uri="{FF2B5EF4-FFF2-40B4-BE49-F238E27FC236}">
                  <a16:creationId xmlns:a16="http://schemas.microsoft.com/office/drawing/2014/main" id="{5333E96D-4159-2948-59E8-0B6ADCF36A2C}"/>
                </a:ext>
              </a:extLst>
            </p:cNvPr>
            <p:cNvSpPr/>
            <p:nvPr/>
          </p:nvSpPr>
          <p:spPr>
            <a:xfrm>
              <a:off x="2660735" y="3093291"/>
              <a:ext cx="6870529" cy="1408179"/>
            </a:xfrm>
            <a:prstGeom prst="wedgeRoundRectCallout">
              <a:avLst>
                <a:gd name="adj1" fmla="val 32138"/>
                <a:gd name="adj2" fmla="val 75214"/>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TextBox 23">
              <a:extLst>
                <a:ext uri="{FF2B5EF4-FFF2-40B4-BE49-F238E27FC236}">
                  <a16:creationId xmlns:a16="http://schemas.microsoft.com/office/drawing/2014/main" id="{6C08E4DB-E4E5-B217-2C3F-733C36E1C323}"/>
                </a:ext>
              </a:extLst>
            </p:cNvPr>
            <p:cNvSpPr txBox="1"/>
            <p:nvPr/>
          </p:nvSpPr>
          <p:spPr>
            <a:xfrm>
              <a:off x="3041904" y="3169065"/>
              <a:ext cx="6108192" cy="1200329"/>
            </a:xfrm>
            <a:prstGeom prst="rect">
              <a:avLst/>
            </a:prstGeom>
            <a:noFill/>
          </p:spPr>
          <p:txBody>
            <a:bodyPr wrap="square">
              <a:spAutoFit/>
            </a:bodyPr>
            <a:lstStyle/>
            <a:p>
              <a:r>
                <a:rPr lang="pt-BR" sz="2400" dirty="0"/>
                <a:t>URL stands for </a:t>
              </a:r>
              <a:r>
                <a:rPr lang="pt-BR" sz="2400" b="1" dirty="0"/>
                <a:t>Uniform Resource Locator</a:t>
              </a:r>
              <a:r>
                <a:rPr lang="pt-BR" sz="2400" dirty="0"/>
                <a:t>, is the address used to locate a resource from the internet.</a:t>
              </a:r>
            </a:p>
          </p:txBody>
        </p:sp>
      </p:grpSp>
    </p:spTree>
    <p:extLst>
      <p:ext uri="{BB962C8B-B14F-4D97-AF65-F5344CB8AC3E}">
        <p14:creationId xmlns:p14="http://schemas.microsoft.com/office/powerpoint/2010/main" val="2339641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5FBB4-4BE2-FC83-1F5F-99BC45B9219E}"/>
            </a:ext>
          </a:extLst>
        </p:cNvPr>
        <p:cNvGrpSpPr/>
        <p:nvPr/>
      </p:nvGrpSpPr>
      <p:grpSpPr>
        <a:xfrm>
          <a:off x="0" y="0"/>
          <a:ext cx="0" cy="0"/>
          <a:chOff x="0" y="0"/>
          <a:chExt cx="0" cy="0"/>
        </a:xfrm>
      </p:grpSpPr>
      <p:sp>
        <p:nvSpPr>
          <p:cNvPr id="12" name="Speech Bubble: Rectangle with Corners Rounded 11">
            <a:extLst>
              <a:ext uri="{FF2B5EF4-FFF2-40B4-BE49-F238E27FC236}">
                <a16:creationId xmlns:a16="http://schemas.microsoft.com/office/drawing/2014/main" id="{5BBDAB9D-F2B9-A8CC-F2A3-B1ED0660F6D4}"/>
              </a:ext>
            </a:extLst>
          </p:cNvPr>
          <p:cNvSpPr/>
          <p:nvPr/>
        </p:nvSpPr>
        <p:spPr>
          <a:xfrm>
            <a:off x="6747003" y="2721227"/>
            <a:ext cx="2202687" cy="1408179"/>
          </a:xfrm>
          <a:prstGeom prst="wedgeRoundRectCallout">
            <a:avLst>
              <a:gd name="adj1" fmla="val 32138"/>
              <a:gd name="adj2" fmla="val 75214"/>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TextBox 9">
            <a:extLst>
              <a:ext uri="{FF2B5EF4-FFF2-40B4-BE49-F238E27FC236}">
                <a16:creationId xmlns:a16="http://schemas.microsoft.com/office/drawing/2014/main" id="{DA22E11E-8F3D-A313-B7E9-F7C8C23EA7A7}"/>
              </a:ext>
            </a:extLst>
          </p:cNvPr>
          <p:cNvSpPr txBox="1"/>
          <p:nvPr/>
        </p:nvSpPr>
        <p:spPr>
          <a:xfrm>
            <a:off x="107970" y="143260"/>
            <a:ext cx="4288353" cy="830997"/>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URL</a:t>
            </a:r>
          </a:p>
          <a:p>
            <a:r>
              <a:rPr lang="pt-BR" sz="2000" b="1" dirty="0">
                <a:latin typeface="Roboto" panose="02000000000000000000" pitchFamily="2" charset="0"/>
                <a:ea typeface="Roboto" panose="02000000000000000000" pitchFamily="2" charset="0"/>
                <a:cs typeface="Raavi" panose="020B0502040204020203" pitchFamily="34" charset="0"/>
              </a:rPr>
              <a:t>HOW TO CHECK YOUR IP ADDRESS</a:t>
            </a:r>
          </a:p>
        </p:txBody>
      </p:sp>
      <p:grpSp>
        <p:nvGrpSpPr>
          <p:cNvPr id="2" name="Group 1">
            <a:extLst>
              <a:ext uri="{FF2B5EF4-FFF2-40B4-BE49-F238E27FC236}">
                <a16:creationId xmlns:a16="http://schemas.microsoft.com/office/drawing/2014/main" id="{B328134A-B34B-36B5-C175-AA4BF3314C12}"/>
              </a:ext>
            </a:extLst>
          </p:cNvPr>
          <p:cNvGrpSpPr/>
          <p:nvPr/>
        </p:nvGrpSpPr>
        <p:grpSpPr>
          <a:xfrm>
            <a:off x="262217" y="1702485"/>
            <a:ext cx="6130058" cy="4019172"/>
            <a:chOff x="1544248" y="1638050"/>
            <a:chExt cx="5572903" cy="3581900"/>
          </a:xfrm>
        </p:grpSpPr>
        <p:pic>
          <p:nvPicPr>
            <p:cNvPr id="3" name="Picture 2">
              <a:extLst>
                <a:ext uri="{FF2B5EF4-FFF2-40B4-BE49-F238E27FC236}">
                  <a16:creationId xmlns:a16="http://schemas.microsoft.com/office/drawing/2014/main" id="{75D6D069-3CFD-B914-1997-97515E5C0BEA}"/>
                </a:ext>
              </a:extLst>
            </p:cNvPr>
            <p:cNvPicPr>
              <a:picLocks noChangeAspect="1"/>
            </p:cNvPicPr>
            <p:nvPr/>
          </p:nvPicPr>
          <p:blipFill>
            <a:blip r:embed="rId3"/>
            <a:stretch>
              <a:fillRect/>
            </a:stretch>
          </p:blipFill>
          <p:spPr>
            <a:xfrm>
              <a:off x="1544248" y="1638050"/>
              <a:ext cx="5572903" cy="3581900"/>
            </a:xfrm>
            <a:prstGeom prst="rect">
              <a:avLst/>
            </a:prstGeom>
          </p:spPr>
        </p:pic>
        <p:sp>
          <p:nvSpPr>
            <p:cNvPr id="4" name="Rectangle 3">
              <a:extLst>
                <a:ext uri="{FF2B5EF4-FFF2-40B4-BE49-F238E27FC236}">
                  <a16:creationId xmlns:a16="http://schemas.microsoft.com/office/drawing/2014/main" id="{84AAD615-F293-30EA-107D-D1925D22273D}"/>
                </a:ext>
              </a:extLst>
            </p:cNvPr>
            <p:cNvSpPr/>
            <p:nvPr/>
          </p:nvSpPr>
          <p:spPr>
            <a:xfrm>
              <a:off x="1544248" y="2095500"/>
              <a:ext cx="1881293" cy="152400"/>
            </a:xfrm>
            <a:prstGeom prst="rect">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ctangle 4">
              <a:extLst>
                <a:ext uri="{FF2B5EF4-FFF2-40B4-BE49-F238E27FC236}">
                  <a16:creationId xmlns:a16="http://schemas.microsoft.com/office/drawing/2014/main" id="{EAAAC78C-99E2-39A1-B852-16B5DAEE0C9E}"/>
                </a:ext>
              </a:extLst>
            </p:cNvPr>
            <p:cNvSpPr/>
            <p:nvPr/>
          </p:nvSpPr>
          <p:spPr>
            <a:xfrm>
              <a:off x="4146550" y="3048000"/>
              <a:ext cx="2768600" cy="1524000"/>
            </a:xfrm>
            <a:prstGeom prst="rect">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ctangle 5">
              <a:extLst>
                <a:ext uri="{FF2B5EF4-FFF2-40B4-BE49-F238E27FC236}">
                  <a16:creationId xmlns:a16="http://schemas.microsoft.com/office/drawing/2014/main" id="{27139A09-3F22-8F4A-3054-5998565D9B06}"/>
                </a:ext>
              </a:extLst>
            </p:cNvPr>
            <p:cNvSpPr/>
            <p:nvPr/>
          </p:nvSpPr>
          <p:spPr>
            <a:xfrm>
              <a:off x="1544248" y="4495800"/>
              <a:ext cx="1881293" cy="152400"/>
            </a:xfrm>
            <a:prstGeom prst="rect">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7" name="TextBox 6">
            <a:extLst>
              <a:ext uri="{FF2B5EF4-FFF2-40B4-BE49-F238E27FC236}">
                <a16:creationId xmlns:a16="http://schemas.microsoft.com/office/drawing/2014/main" id="{46C4FFFD-3DAF-A4E7-8E9D-14BCF77735F5}"/>
              </a:ext>
            </a:extLst>
          </p:cNvPr>
          <p:cNvSpPr txBox="1"/>
          <p:nvPr/>
        </p:nvSpPr>
        <p:spPr>
          <a:xfrm>
            <a:off x="6963171" y="2828835"/>
            <a:ext cx="1860232" cy="1200329"/>
          </a:xfrm>
          <a:prstGeom prst="rect">
            <a:avLst/>
          </a:prstGeom>
          <a:noFill/>
        </p:spPr>
        <p:txBody>
          <a:bodyPr wrap="square">
            <a:spAutoFit/>
          </a:bodyPr>
          <a:lstStyle/>
          <a:p>
            <a:r>
              <a:rPr lang="pt-BR" sz="1800" dirty="0"/>
              <a:t>Using </a:t>
            </a:r>
            <a:r>
              <a:rPr lang="pt-BR" sz="1800" i="1" dirty="0"/>
              <a:t>ipconfig</a:t>
            </a:r>
            <a:r>
              <a:rPr lang="pt-BR" sz="1800" dirty="0"/>
              <a:t>, you’re able to check your IPv6, IPv4, etc.</a:t>
            </a:r>
            <a:endParaRPr lang="pt-BR" dirty="0"/>
          </a:p>
        </p:txBody>
      </p:sp>
      <p:grpSp>
        <p:nvGrpSpPr>
          <p:cNvPr id="8" name="Group 7">
            <a:extLst>
              <a:ext uri="{FF2B5EF4-FFF2-40B4-BE49-F238E27FC236}">
                <a16:creationId xmlns:a16="http://schemas.microsoft.com/office/drawing/2014/main" id="{E0FB0023-3BF4-EE7D-7D3C-C37C2D84868A}"/>
              </a:ext>
            </a:extLst>
          </p:cNvPr>
          <p:cNvGrpSpPr/>
          <p:nvPr/>
        </p:nvGrpSpPr>
        <p:grpSpPr>
          <a:xfrm>
            <a:off x="9254744" y="4193931"/>
            <a:ext cx="856079" cy="886178"/>
            <a:chOff x="8005601" y="4927013"/>
            <a:chExt cx="1620000" cy="1620000"/>
          </a:xfrm>
        </p:grpSpPr>
        <p:sp>
          <p:nvSpPr>
            <p:cNvPr id="9" name="Oval 8">
              <a:extLst>
                <a:ext uri="{FF2B5EF4-FFF2-40B4-BE49-F238E27FC236}">
                  <a16:creationId xmlns:a16="http://schemas.microsoft.com/office/drawing/2014/main" id="{18291D3C-034E-742D-703C-E54FD7E6E782}"/>
                </a:ext>
              </a:extLst>
            </p:cNvPr>
            <p:cNvSpPr/>
            <p:nvPr/>
          </p:nvSpPr>
          <p:spPr>
            <a:xfrm>
              <a:off x="8005601" y="4927013"/>
              <a:ext cx="1620000" cy="162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1" name="Graphic 10" descr="Chameleon with solid fill">
              <a:extLst>
                <a:ext uri="{FF2B5EF4-FFF2-40B4-BE49-F238E27FC236}">
                  <a16:creationId xmlns:a16="http://schemas.microsoft.com/office/drawing/2014/main" id="{A6D0E798-ACD7-6B91-1C43-0E79076E29F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8241513" y="5162925"/>
              <a:ext cx="1148176" cy="1148176"/>
            </a:xfrm>
            <a:prstGeom prst="rect">
              <a:avLst/>
            </a:prstGeom>
          </p:spPr>
        </p:pic>
      </p:grpSp>
    </p:spTree>
    <p:extLst>
      <p:ext uri="{BB962C8B-B14F-4D97-AF65-F5344CB8AC3E}">
        <p14:creationId xmlns:p14="http://schemas.microsoft.com/office/powerpoint/2010/main" val="2317023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74476C-7393-9157-DF72-5D086599C9F0}"/>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340CD62-AB3E-875C-6EF4-277F3659E3E5}"/>
              </a:ext>
            </a:extLst>
          </p:cNvPr>
          <p:cNvSpPr/>
          <p:nvPr/>
        </p:nvSpPr>
        <p:spPr>
          <a:xfrm>
            <a:off x="0" y="0"/>
            <a:ext cx="12270657" cy="6858000"/>
          </a:xfrm>
          <a:prstGeom prst="rect">
            <a:avLst/>
          </a:prstGeom>
          <a:solidFill>
            <a:srgbClr val="007C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TextBox 6">
            <a:extLst>
              <a:ext uri="{FF2B5EF4-FFF2-40B4-BE49-F238E27FC236}">
                <a16:creationId xmlns:a16="http://schemas.microsoft.com/office/drawing/2014/main" id="{DB96E70C-9CB6-C903-E9B2-6638886348C6}"/>
              </a:ext>
            </a:extLst>
          </p:cNvPr>
          <p:cNvSpPr txBox="1"/>
          <p:nvPr/>
        </p:nvSpPr>
        <p:spPr>
          <a:xfrm>
            <a:off x="394946" y="2921168"/>
            <a:ext cx="7984878" cy="1015663"/>
          </a:xfrm>
          <a:prstGeom prst="rect">
            <a:avLst/>
          </a:prstGeom>
          <a:noFill/>
        </p:spPr>
        <p:txBody>
          <a:bodyPr wrap="none" rtlCol="0">
            <a:spAutoFit/>
          </a:bodyPr>
          <a:lstStyle/>
          <a:p>
            <a:r>
              <a:rPr lang="pt-BR" sz="6000" b="1" dirty="0">
                <a:solidFill>
                  <a:schemeClr val="bg1"/>
                </a:solidFill>
                <a:latin typeface="Roboto" panose="02000000000000000000" pitchFamily="2" charset="0"/>
                <a:ea typeface="Roboto" panose="02000000000000000000" pitchFamily="2" charset="0"/>
              </a:rPr>
              <a:t>THE HTTP PROTOCOL</a:t>
            </a:r>
          </a:p>
        </p:txBody>
      </p:sp>
      <p:pic>
        <p:nvPicPr>
          <p:cNvPr id="2" name="Picture 2" descr="University of London - Wikipedia">
            <a:extLst>
              <a:ext uri="{FF2B5EF4-FFF2-40B4-BE49-F238E27FC236}">
                <a16:creationId xmlns:a16="http://schemas.microsoft.com/office/drawing/2014/main" id="{A73179F3-392B-B648-E807-B401D7E35B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3825" y="5889521"/>
            <a:ext cx="503183" cy="657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497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246B28-DE75-7AD0-6D29-A4EB90AAC11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9B5E4A8-C815-8308-43BC-A91AEE844028}"/>
              </a:ext>
            </a:extLst>
          </p:cNvPr>
          <p:cNvSpPr txBox="1"/>
          <p:nvPr/>
        </p:nvSpPr>
        <p:spPr>
          <a:xfrm>
            <a:off x="107970" y="143260"/>
            <a:ext cx="7391767" cy="830997"/>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HYPER TEXT TRANSFER PROTOCOL (HTTP)</a:t>
            </a:r>
          </a:p>
          <a:p>
            <a:r>
              <a:rPr lang="pt-BR" sz="2000" b="1" dirty="0">
                <a:latin typeface="Roboto" panose="02000000000000000000" pitchFamily="2" charset="0"/>
                <a:ea typeface="Roboto" panose="02000000000000000000" pitchFamily="2" charset="0"/>
                <a:cs typeface="Raavi" panose="020B0502040204020203" pitchFamily="34" charset="0"/>
              </a:rPr>
              <a:t>DEFINITION</a:t>
            </a:r>
          </a:p>
        </p:txBody>
      </p:sp>
      <p:grpSp>
        <p:nvGrpSpPr>
          <p:cNvPr id="2" name="Group 1">
            <a:extLst>
              <a:ext uri="{FF2B5EF4-FFF2-40B4-BE49-F238E27FC236}">
                <a16:creationId xmlns:a16="http://schemas.microsoft.com/office/drawing/2014/main" id="{425BF623-472D-C590-905E-737FD2C8BE5C}"/>
              </a:ext>
            </a:extLst>
          </p:cNvPr>
          <p:cNvGrpSpPr/>
          <p:nvPr/>
        </p:nvGrpSpPr>
        <p:grpSpPr>
          <a:xfrm>
            <a:off x="426196" y="1413015"/>
            <a:ext cx="4023068" cy="2015985"/>
            <a:chOff x="462772" y="1435470"/>
            <a:chExt cx="4023068" cy="2015985"/>
          </a:xfrm>
        </p:grpSpPr>
        <p:sp>
          <p:nvSpPr>
            <p:cNvPr id="3" name="Speech Bubble: Rectangle with Corners Rounded 2">
              <a:extLst>
                <a:ext uri="{FF2B5EF4-FFF2-40B4-BE49-F238E27FC236}">
                  <a16:creationId xmlns:a16="http://schemas.microsoft.com/office/drawing/2014/main" id="{C4027A34-0F74-34BD-2CD1-670990F38C1C}"/>
                </a:ext>
              </a:extLst>
            </p:cNvPr>
            <p:cNvSpPr/>
            <p:nvPr/>
          </p:nvSpPr>
          <p:spPr>
            <a:xfrm>
              <a:off x="2044536" y="1435470"/>
              <a:ext cx="2080236" cy="705132"/>
            </a:xfrm>
            <a:prstGeom prst="wedgeRoundRectCallout">
              <a:avLst>
                <a:gd name="adj1" fmla="val -36218"/>
                <a:gd name="adj2" fmla="val 63185"/>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TextBox 3">
              <a:extLst>
                <a:ext uri="{FF2B5EF4-FFF2-40B4-BE49-F238E27FC236}">
                  <a16:creationId xmlns:a16="http://schemas.microsoft.com/office/drawing/2014/main" id="{D042B338-581A-C59A-C456-0E21651C8799}"/>
                </a:ext>
              </a:extLst>
            </p:cNvPr>
            <p:cNvSpPr txBox="1"/>
            <p:nvPr/>
          </p:nvSpPr>
          <p:spPr>
            <a:xfrm>
              <a:off x="2171832" y="1569315"/>
              <a:ext cx="2314008" cy="369332"/>
            </a:xfrm>
            <a:prstGeom prst="rect">
              <a:avLst/>
            </a:prstGeom>
            <a:noFill/>
          </p:spPr>
          <p:txBody>
            <a:bodyPr wrap="square">
              <a:spAutoFit/>
            </a:bodyPr>
            <a:lstStyle/>
            <a:p>
              <a:r>
                <a:rPr lang="en-US" dirty="0"/>
                <a:t>What is HTTP?</a:t>
              </a:r>
              <a:endParaRPr lang="pt-BR" dirty="0"/>
            </a:p>
          </p:txBody>
        </p:sp>
        <p:grpSp>
          <p:nvGrpSpPr>
            <p:cNvPr id="5" name="Group 4">
              <a:extLst>
                <a:ext uri="{FF2B5EF4-FFF2-40B4-BE49-F238E27FC236}">
                  <a16:creationId xmlns:a16="http://schemas.microsoft.com/office/drawing/2014/main" id="{BE28EEEF-8295-C71E-CC64-209BAC90C73A}"/>
                </a:ext>
              </a:extLst>
            </p:cNvPr>
            <p:cNvGrpSpPr/>
            <p:nvPr/>
          </p:nvGrpSpPr>
          <p:grpSpPr>
            <a:xfrm>
              <a:off x="462772" y="2011455"/>
              <a:ext cx="1440000" cy="1440000"/>
              <a:chOff x="279892" y="1735361"/>
              <a:chExt cx="1440000" cy="1440000"/>
            </a:xfrm>
          </p:grpSpPr>
          <p:sp>
            <p:nvSpPr>
              <p:cNvPr id="6" name="Oval 5">
                <a:extLst>
                  <a:ext uri="{FF2B5EF4-FFF2-40B4-BE49-F238E27FC236}">
                    <a16:creationId xmlns:a16="http://schemas.microsoft.com/office/drawing/2014/main" id="{B0429A8E-7F09-DBB1-7FAB-719D288915C1}"/>
                  </a:ext>
                </a:extLst>
              </p:cNvPr>
              <p:cNvSpPr/>
              <p:nvPr/>
            </p:nvSpPr>
            <p:spPr>
              <a:xfrm>
                <a:off x="279892" y="1735361"/>
                <a:ext cx="1440000" cy="144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Graphic 7" descr="Chameleon with solid fill">
                <a:extLst>
                  <a:ext uri="{FF2B5EF4-FFF2-40B4-BE49-F238E27FC236}">
                    <a16:creationId xmlns:a16="http://schemas.microsoft.com/office/drawing/2014/main" id="{1F54B9F6-BF2E-09FC-B6B5-DEC9FBA00F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1656" y="1881273"/>
                <a:ext cx="1148176" cy="1148176"/>
              </a:xfrm>
              <a:prstGeom prst="rect">
                <a:avLst/>
              </a:prstGeom>
            </p:spPr>
          </p:pic>
        </p:grpSp>
      </p:grpSp>
      <p:grpSp>
        <p:nvGrpSpPr>
          <p:cNvPr id="9" name="Group 8">
            <a:extLst>
              <a:ext uri="{FF2B5EF4-FFF2-40B4-BE49-F238E27FC236}">
                <a16:creationId xmlns:a16="http://schemas.microsoft.com/office/drawing/2014/main" id="{354C67C3-749D-CEC0-CB6E-031551DB4408}"/>
              </a:ext>
            </a:extLst>
          </p:cNvPr>
          <p:cNvGrpSpPr/>
          <p:nvPr/>
        </p:nvGrpSpPr>
        <p:grpSpPr>
          <a:xfrm>
            <a:off x="8319163" y="4798342"/>
            <a:ext cx="1620000" cy="1620000"/>
            <a:chOff x="8005601" y="4927013"/>
            <a:chExt cx="1620000" cy="1620000"/>
          </a:xfrm>
        </p:grpSpPr>
        <p:sp>
          <p:nvSpPr>
            <p:cNvPr id="10" name="Oval 9">
              <a:extLst>
                <a:ext uri="{FF2B5EF4-FFF2-40B4-BE49-F238E27FC236}">
                  <a16:creationId xmlns:a16="http://schemas.microsoft.com/office/drawing/2014/main" id="{01212867-4F4C-5C83-DC1F-4A0ADA11935B}"/>
                </a:ext>
              </a:extLst>
            </p:cNvPr>
            <p:cNvSpPr/>
            <p:nvPr/>
          </p:nvSpPr>
          <p:spPr>
            <a:xfrm>
              <a:off x="8005601" y="4927013"/>
              <a:ext cx="1620000" cy="162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6" name="Graphic 15" descr="Chameleon with solid fill">
              <a:extLst>
                <a:ext uri="{FF2B5EF4-FFF2-40B4-BE49-F238E27FC236}">
                  <a16:creationId xmlns:a16="http://schemas.microsoft.com/office/drawing/2014/main" id="{6712D83F-2F87-3286-806A-8857F0DC1F4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8241513" y="5162925"/>
              <a:ext cx="1148176" cy="1148176"/>
            </a:xfrm>
            <a:prstGeom prst="rect">
              <a:avLst/>
            </a:prstGeom>
          </p:spPr>
        </p:pic>
      </p:grpSp>
      <p:grpSp>
        <p:nvGrpSpPr>
          <p:cNvPr id="17" name="Group 16">
            <a:extLst>
              <a:ext uri="{FF2B5EF4-FFF2-40B4-BE49-F238E27FC236}">
                <a16:creationId xmlns:a16="http://schemas.microsoft.com/office/drawing/2014/main" id="{CC05F1EB-3A98-87D8-8963-116C665A7F62}"/>
              </a:ext>
            </a:extLst>
          </p:cNvPr>
          <p:cNvGrpSpPr/>
          <p:nvPr/>
        </p:nvGrpSpPr>
        <p:grpSpPr>
          <a:xfrm>
            <a:off x="3855853" y="3154251"/>
            <a:ext cx="5273310" cy="1408179"/>
            <a:chOff x="2660735" y="3093291"/>
            <a:chExt cx="6870529" cy="1408179"/>
          </a:xfrm>
        </p:grpSpPr>
        <p:sp>
          <p:nvSpPr>
            <p:cNvPr id="18" name="Speech Bubble: Rectangle with Corners Rounded 17">
              <a:extLst>
                <a:ext uri="{FF2B5EF4-FFF2-40B4-BE49-F238E27FC236}">
                  <a16:creationId xmlns:a16="http://schemas.microsoft.com/office/drawing/2014/main" id="{05458CE0-0A1A-C288-1EE8-F701DCA54EAE}"/>
                </a:ext>
              </a:extLst>
            </p:cNvPr>
            <p:cNvSpPr/>
            <p:nvPr/>
          </p:nvSpPr>
          <p:spPr>
            <a:xfrm>
              <a:off x="2660735" y="3093291"/>
              <a:ext cx="6870529" cy="1408179"/>
            </a:xfrm>
            <a:prstGeom prst="wedgeRoundRectCallout">
              <a:avLst>
                <a:gd name="adj1" fmla="val 32138"/>
                <a:gd name="adj2" fmla="val 75214"/>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TextBox 18">
              <a:extLst>
                <a:ext uri="{FF2B5EF4-FFF2-40B4-BE49-F238E27FC236}">
                  <a16:creationId xmlns:a16="http://schemas.microsoft.com/office/drawing/2014/main" id="{FDFA7830-22D2-FC8D-E045-391BF82DB407}"/>
                </a:ext>
              </a:extLst>
            </p:cNvPr>
            <p:cNvSpPr txBox="1"/>
            <p:nvPr/>
          </p:nvSpPr>
          <p:spPr>
            <a:xfrm>
              <a:off x="2805991" y="3197215"/>
              <a:ext cx="6580268" cy="646331"/>
            </a:xfrm>
            <a:prstGeom prst="rect">
              <a:avLst/>
            </a:prstGeom>
            <a:noFill/>
          </p:spPr>
          <p:txBody>
            <a:bodyPr wrap="square">
              <a:spAutoFit/>
            </a:bodyPr>
            <a:lstStyle/>
            <a:p>
              <a:r>
                <a:rPr lang="pt-BR" dirty="0"/>
                <a:t>It’s an application protocol created in 1989 by Tim Berners-Lee to enable communication between browser and servers</a:t>
              </a:r>
            </a:p>
          </p:txBody>
        </p:sp>
      </p:grpSp>
    </p:spTree>
    <p:extLst>
      <p:ext uri="{BB962C8B-B14F-4D97-AF65-F5344CB8AC3E}">
        <p14:creationId xmlns:p14="http://schemas.microsoft.com/office/powerpoint/2010/main" val="33377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DED6F-F02C-F33A-88DB-F55C1355593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D28A959-4149-8220-181E-8D9368A49862}"/>
              </a:ext>
            </a:extLst>
          </p:cNvPr>
          <p:cNvSpPr txBox="1"/>
          <p:nvPr/>
        </p:nvSpPr>
        <p:spPr>
          <a:xfrm>
            <a:off x="107970" y="143260"/>
            <a:ext cx="7391767" cy="830997"/>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HYPER TEXT TRANSFER PROTOCOL (HTTP)</a:t>
            </a:r>
          </a:p>
          <a:p>
            <a:r>
              <a:rPr lang="pt-BR" sz="2000" b="1" dirty="0">
                <a:latin typeface="Roboto" panose="02000000000000000000" pitchFamily="2" charset="0"/>
                <a:ea typeface="Roboto" panose="02000000000000000000" pitchFamily="2" charset="0"/>
                <a:cs typeface="Raavi" panose="020B0502040204020203" pitchFamily="34" charset="0"/>
              </a:rPr>
              <a:t>DEFINITION</a:t>
            </a:r>
          </a:p>
        </p:txBody>
      </p:sp>
      <p:grpSp>
        <p:nvGrpSpPr>
          <p:cNvPr id="25" name="Group 24">
            <a:extLst>
              <a:ext uri="{FF2B5EF4-FFF2-40B4-BE49-F238E27FC236}">
                <a16:creationId xmlns:a16="http://schemas.microsoft.com/office/drawing/2014/main" id="{BF1EE53E-6C79-2BBC-855A-63CBCCE40294}"/>
              </a:ext>
            </a:extLst>
          </p:cNvPr>
          <p:cNvGrpSpPr/>
          <p:nvPr/>
        </p:nvGrpSpPr>
        <p:grpSpPr>
          <a:xfrm>
            <a:off x="249734" y="1070114"/>
            <a:ext cx="4079012" cy="1861476"/>
            <a:chOff x="604536" y="1444067"/>
            <a:chExt cx="4079012" cy="1861476"/>
          </a:xfrm>
        </p:grpSpPr>
        <p:sp>
          <p:nvSpPr>
            <p:cNvPr id="26" name="Speech Bubble: Rectangle with Corners Rounded 25">
              <a:extLst>
                <a:ext uri="{FF2B5EF4-FFF2-40B4-BE49-F238E27FC236}">
                  <a16:creationId xmlns:a16="http://schemas.microsoft.com/office/drawing/2014/main" id="{1E8961C0-83AB-CBB0-BD77-512BF5EF9AA6}"/>
                </a:ext>
              </a:extLst>
            </p:cNvPr>
            <p:cNvSpPr/>
            <p:nvPr/>
          </p:nvSpPr>
          <p:spPr>
            <a:xfrm>
              <a:off x="2219480" y="1444067"/>
              <a:ext cx="2156267" cy="1004500"/>
            </a:xfrm>
            <a:prstGeom prst="wedgeRoundRectCallout">
              <a:avLst>
                <a:gd name="adj1" fmla="val -36218"/>
                <a:gd name="adj2" fmla="val 63185"/>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7" name="TextBox 26">
              <a:extLst>
                <a:ext uri="{FF2B5EF4-FFF2-40B4-BE49-F238E27FC236}">
                  <a16:creationId xmlns:a16="http://schemas.microsoft.com/office/drawing/2014/main" id="{F3E12C0A-EFF0-005F-8F5B-6587149C1F48}"/>
                </a:ext>
              </a:extLst>
            </p:cNvPr>
            <p:cNvSpPr txBox="1"/>
            <p:nvPr/>
          </p:nvSpPr>
          <p:spPr>
            <a:xfrm>
              <a:off x="2369540" y="1623152"/>
              <a:ext cx="2314008" cy="646331"/>
            </a:xfrm>
            <a:prstGeom prst="rect">
              <a:avLst/>
            </a:prstGeom>
            <a:noFill/>
          </p:spPr>
          <p:txBody>
            <a:bodyPr wrap="square">
              <a:spAutoFit/>
            </a:bodyPr>
            <a:lstStyle/>
            <a:p>
              <a:r>
                <a:rPr lang="en-US" dirty="0"/>
                <a:t>What about the HTTPS?</a:t>
              </a:r>
              <a:endParaRPr lang="pt-BR" dirty="0"/>
            </a:p>
          </p:txBody>
        </p:sp>
        <p:pic>
          <p:nvPicPr>
            <p:cNvPr id="30" name="Graphic 29" descr="Chameleon with solid fill">
              <a:extLst>
                <a:ext uri="{FF2B5EF4-FFF2-40B4-BE49-F238E27FC236}">
                  <a16:creationId xmlns:a16="http://schemas.microsoft.com/office/drawing/2014/main" id="{5A34AC33-10F0-E6F0-07B5-0CAF4E5E4C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4536" y="2157367"/>
              <a:ext cx="1148176" cy="1148176"/>
            </a:xfrm>
            <a:prstGeom prst="rect">
              <a:avLst/>
            </a:prstGeom>
          </p:spPr>
        </p:pic>
      </p:grpSp>
      <p:grpSp>
        <p:nvGrpSpPr>
          <p:cNvPr id="34" name="Group 33">
            <a:extLst>
              <a:ext uri="{FF2B5EF4-FFF2-40B4-BE49-F238E27FC236}">
                <a16:creationId xmlns:a16="http://schemas.microsoft.com/office/drawing/2014/main" id="{33DA0F8E-5E4F-99F7-523B-232F6EFD7346}"/>
              </a:ext>
            </a:extLst>
          </p:cNvPr>
          <p:cNvGrpSpPr/>
          <p:nvPr/>
        </p:nvGrpSpPr>
        <p:grpSpPr>
          <a:xfrm>
            <a:off x="2660735" y="2744654"/>
            <a:ext cx="6870529" cy="1935732"/>
            <a:chOff x="3226356" y="3114748"/>
            <a:chExt cx="6870529" cy="1196205"/>
          </a:xfrm>
        </p:grpSpPr>
        <p:sp>
          <p:nvSpPr>
            <p:cNvPr id="35" name="Speech Bubble: Rectangle with Corners Rounded 34">
              <a:extLst>
                <a:ext uri="{FF2B5EF4-FFF2-40B4-BE49-F238E27FC236}">
                  <a16:creationId xmlns:a16="http://schemas.microsoft.com/office/drawing/2014/main" id="{91785ED8-BE90-C7C3-57F1-B2758076A89A}"/>
                </a:ext>
              </a:extLst>
            </p:cNvPr>
            <p:cNvSpPr/>
            <p:nvPr/>
          </p:nvSpPr>
          <p:spPr>
            <a:xfrm>
              <a:off x="3226356" y="3114748"/>
              <a:ext cx="6870529" cy="1172267"/>
            </a:xfrm>
            <a:prstGeom prst="wedgeRoundRectCallout">
              <a:avLst>
                <a:gd name="adj1" fmla="val 30186"/>
                <a:gd name="adj2" fmla="val 63774"/>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TextBox 35">
              <a:extLst>
                <a:ext uri="{FF2B5EF4-FFF2-40B4-BE49-F238E27FC236}">
                  <a16:creationId xmlns:a16="http://schemas.microsoft.com/office/drawing/2014/main" id="{F5B00DFE-7E8E-4DA0-12CA-A224D39BE6ED}"/>
                </a:ext>
              </a:extLst>
            </p:cNvPr>
            <p:cNvSpPr txBox="1"/>
            <p:nvPr/>
          </p:nvSpPr>
          <p:spPr>
            <a:xfrm>
              <a:off x="3446472" y="3226850"/>
              <a:ext cx="6650413" cy="1084103"/>
            </a:xfrm>
            <a:prstGeom prst="rect">
              <a:avLst/>
            </a:prstGeom>
            <a:noFill/>
          </p:spPr>
          <p:txBody>
            <a:bodyPr wrap="square" rtlCol="0">
              <a:spAutoFit/>
            </a:bodyPr>
            <a:lstStyle/>
            <a:p>
              <a:r>
                <a:rPr lang="en-US" dirty="0"/>
                <a:t>Uses a different port (443 by default) and is encrypted via TLS (Transporter Layer Security). Ensuring:</a:t>
              </a:r>
            </a:p>
            <a:p>
              <a:pPr marL="285750" indent="-285750">
                <a:buFont typeface="Arial" panose="020B0604020202020204" pitchFamily="34" charset="0"/>
                <a:buChar char="•"/>
              </a:pPr>
              <a:r>
                <a:rPr lang="en-US" dirty="0"/>
                <a:t>Confidentiality</a:t>
              </a:r>
            </a:p>
            <a:p>
              <a:pPr marL="285750" indent="-285750">
                <a:buFont typeface="Arial" panose="020B0604020202020204" pitchFamily="34" charset="0"/>
                <a:buChar char="•"/>
              </a:pPr>
              <a:r>
                <a:rPr lang="en-US" dirty="0"/>
                <a:t>Integrity</a:t>
              </a:r>
            </a:p>
            <a:p>
              <a:pPr marL="285750" indent="-285750">
                <a:buFont typeface="Arial" panose="020B0604020202020204" pitchFamily="34" charset="0"/>
                <a:buChar char="•"/>
              </a:pPr>
              <a:r>
                <a:rPr lang="en-US" dirty="0"/>
                <a:t>Authenticity</a:t>
              </a:r>
            </a:p>
            <a:p>
              <a:endParaRPr lang="en-US" dirty="0"/>
            </a:p>
          </p:txBody>
        </p:sp>
      </p:grpSp>
      <p:sp>
        <p:nvSpPr>
          <p:cNvPr id="39" name="Oval 38">
            <a:extLst>
              <a:ext uri="{FF2B5EF4-FFF2-40B4-BE49-F238E27FC236}">
                <a16:creationId xmlns:a16="http://schemas.microsoft.com/office/drawing/2014/main" id="{0F390579-D554-D706-B205-B5BF20E9B419}"/>
              </a:ext>
            </a:extLst>
          </p:cNvPr>
          <p:cNvSpPr/>
          <p:nvPr/>
        </p:nvSpPr>
        <p:spPr>
          <a:xfrm>
            <a:off x="426196" y="1989000"/>
            <a:ext cx="1440000" cy="144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0" name="Graphic 39" descr="Chameleon with solid fill">
            <a:extLst>
              <a:ext uri="{FF2B5EF4-FFF2-40B4-BE49-F238E27FC236}">
                <a16:creationId xmlns:a16="http://schemas.microsoft.com/office/drawing/2014/main" id="{824689FA-02DD-7641-7AAD-53D600A7BAD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7960" y="2134912"/>
            <a:ext cx="1148176" cy="1148176"/>
          </a:xfrm>
          <a:prstGeom prst="rect">
            <a:avLst/>
          </a:prstGeom>
        </p:spPr>
      </p:pic>
      <p:sp>
        <p:nvSpPr>
          <p:cNvPr id="41" name="Oval 40">
            <a:extLst>
              <a:ext uri="{FF2B5EF4-FFF2-40B4-BE49-F238E27FC236}">
                <a16:creationId xmlns:a16="http://schemas.microsoft.com/office/drawing/2014/main" id="{97F82990-02E0-2125-B5FD-222636ABFEF0}"/>
              </a:ext>
            </a:extLst>
          </p:cNvPr>
          <p:cNvSpPr/>
          <p:nvPr/>
        </p:nvSpPr>
        <p:spPr>
          <a:xfrm>
            <a:off x="8319163" y="4798342"/>
            <a:ext cx="1620000" cy="162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42" name="Graphic 41" descr="Chameleon with solid fill">
            <a:extLst>
              <a:ext uri="{FF2B5EF4-FFF2-40B4-BE49-F238E27FC236}">
                <a16:creationId xmlns:a16="http://schemas.microsoft.com/office/drawing/2014/main" id="{11CAF103-16D0-CB6E-0966-01B3D17F67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8555075" y="5034254"/>
            <a:ext cx="1148176" cy="1148176"/>
          </a:xfrm>
          <a:prstGeom prst="rect">
            <a:avLst/>
          </a:prstGeom>
        </p:spPr>
      </p:pic>
    </p:spTree>
    <p:extLst>
      <p:ext uri="{BB962C8B-B14F-4D97-AF65-F5344CB8AC3E}">
        <p14:creationId xmlns:p14="http://schemas.microsoft.com/office/powerpoint/2010/main" val="3549794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2E611-AA09-D647-7B51-5FDA7AB18DD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90A4047-852E-1341-847A-4118674A3F91}"/>
              </a:ext>
            </a:extLst>
          </p:cNvPr>
          <p:cNvSpPr txBox="1"/>
          <p:nvPr/>
        </p:nvSpPr>
        <p:spPr>
          <a:xfrm>
            <a:off x="107970" y="143260"/>
            <a:ext cx="7391767" cy="830997"/>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HYPER TEXT TRANSFER PROTOCOL (HTTP)</a:t>
            </a:r>
          </a:p>
          <a:p>
            <a:r>
              <a:rPr lang="pt-BR" sz="2000" b="1" dirty="0">
                <a:latin typeface="Roboto" panose="02000000000000000000" pitchFamily="2" charset="0"/>
                <a:ea typeface="Roboto" panose="02000000000000000000" pitchFamily="2" charset="0"/>
                <a:cs typeface="Raavi" panose="020B0502040204020203" pitchFamily="34" charset="0"/>
              </a:rPr>
              <a:t>LAB</a:t>
            </a:r>
          </a:p>
        </p:txBody>
      </p:sp>
      <p:grpSp>
        <p:nvGrpSpPr>
          <p:cNvPr id="26" name="Group 25">
            <a:extLst>
              <a:ext uri="{FF2B5EF4-FFF2-40B4-BE49-F238E27FC236}">
                <a16:creationId xmlns:a16="http://schemas.microsoft.com/office/drawing/2014/main" id="{B1FD9700-42F5-83C3-8F1E-B45AD624289A}"/>
              </a:ext>
            </a:extLst>
          </p:cNvPr>
          <p:cNvGrpSpPr/>
          <p:nvPr/>
        </p:nvGrpSpPr>
        <p:grpSpPr>
          <a:xfrm>
            <a:off x="3440762" y="1302995"/>
            <a:ext cx="4495969" cy="1408179"/>
            <a:chOff x="2660735" y="3093291"/>
            <a:chExt cx="4495969" cy="1408179"/>
          </a:xfrm>
        </p:grpSpPr>
        <p:sp>
          <p:nvSpPr>
            <p:cNvPr id="27" name="Speech Bubble: Rectangle with Corners Rounded 26">
              <a:extLst>
                <a:ext uri="{FF2B5EF4-FFF2-40B4-BE49-F238E27FC236}">
                  <a16:creationId xmlns:a16="http://schemas.microsoft.com/office/drawing/2014/main" id="{4E51FFD5-3DC4-C9DE-E996-A5A5679FFEE1}"/>
                </a:ext>
              </a:extLst>
            </p:cNvPr>
            <p:cNvSpPr/>
            <p:nvPr/>
          </p:nvSpPr>
          <p:spPr>
            <a:xfrm>
              <a:off x="2660735" y="3093291"/>
              <a:ext cx="4495969" cy="1408179"/>
            </a:xfrm>
            <a:prstGeom prst="wedgeRoundRectCallout">
              <a:avLst>
                <a:gd name="adj1" fmla="val 32138"/>
                <a:gd name="adj2" fmla="val 75214"/>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TextBox 27">
              <a:extLst>
                <a:ext uri="{FF2B5EF4-FFF2-40B4-BE49-F238E27FC236}">
                  <a16:creationId xmlns:a16="http://schemas.microsoft.com/office/drawing/2014/main" id="{C9DB7161-B37B-A805-A23B-EE99D48F00E7}"/>
                </a:ext>
              </a:extLst>
            </p:cNvPr>
            <p:cNvSpPr txBox="1"/>
            <p:nvPr/>
          </p:nvSpPr>
          <p:spPr>
            <a:xfrm>
              <a:off x="2732145" y="3150441"/>
              <a:ext cx="3989172" cy="1200329"/>
            </a:xfrm>
            <a:prstGeom prst="rect">
              <a:avLst/>
            </a:prstGeom>
            <a:noFill/>
          </p:spPr>
          <p:txBody>
            <a:bodyPr wrap="square">
              <a:spAutoFit/>
            </a:bodyPr>
            <a:lstStyle/>
            <a:p>
              <a:r>
                <a:rPr lang="pt-BR" dirty="0"/>
                <a:t>It’s LAB time! In this </a:t>
              </a:r>
              <a:r>
                <a:rPr lang="pt-BR" b="1" dirty="0"/>
                <a:t>section it’s going to be presented the differences from HTTP and HTTPS using browser and Wireshark.</a:t>
              </a:r>
            </a:p>
          </p:txBody>
        </p:sp>
      </p:grpSp>
      <p:grpSp>
        <p:nvGrpSpPr>
          <p:cNvPr id="29" name="Group 28">
            <a:extLst>
              <a:ext uri="{FF2B5EF4-FFF2-40B4-BE49-F238E27FC236}">
                <a16:creationId xmlns:a16="http://schemas.microsoft.com/office/drawing/2014/main" id="{D9E2E7FF-304C-513E-A379-7A275F6690D5}"/>
              </a:ext>
            </a:extLst>
          </p:cNvPr>
          <p:cNvGrpSpPr/>
          <p:nvPr/>
        </p:nvGrpSpPr>
        <p:grpSpPr>
          <a:xfrm>
            <a:off x="7412475" y="3030542"/>
            <a:ext cx="2441083" cy="2431514"/>
            <a:chOff x="6442319" y="3554649"/>
            <a:chExt cx="2441083" cy="2431514"/>
          </a:xfrm>
        </p:grpSpPr>
        <p:grpSp>
          <p:nvGrpSpPr>
            <p:cNvPr id="30" name="Group 29">
              <a:extLst>
                <a:ext uri="{FF2B5EF4-FFF2-40B4-BE49-F238E27FC236}">
                  <a16:creationId xmlns:a16="http://schemas.microsoft.com/office/drawing/2014/main" id="{043E44F7-7222-278C-35E2-26CE94B85C0E}"/>
                </a:ext>
              </a:extLst>
            </p:cNvPr>
            <p:cNvGrpSpPr/>
            <p:nvPr/>
          </p:nvGrpSpPr>
          <p:grpSpPr>
            <a:xfrm>
              <a:off x="6442319" y="3554649"/>
              <a:ext cx="2441083" cy="2431514"/>
              <a:chOff x="8005601" y="4927013"/>
              <a:chExt cx="1620000" cy="1620000"/>
            </a:xfrm>
          </p:grpSpPr>
          <p:sp>
            <p:nvSpPr>
              <p:cNvPr id="32" name="Oval 31">
                <a:extLst>
                  <a:ext uri="{FF2B5EF4-FFF2-40B4-BE49-F238E27FC236}">
                    <a16:creationId xmlns:a16="http://schemas.microsoft.com/office/drawing/2014/main" id="{54F415D4-D6D5-2256-12D6-828F4BFB98B8}"/>
                  </a:ext>
                </a:extLst>
              </p:cNvPr>
              <p:cNvSpPr/>
              <p:nvPr/>
            </p:nvSpPr>
            <p:spPr>
              <a:xfrm>
                <a:off x="8005601" y="4927013"/>
                <a:ext cx="1620000" cy="162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33" name="Graphic 32" descr="Chameleon with solid fill">
                <a:extLst>
                  <a:ext uri="{FF2B5EF4-FFF2-40B4-BE49-F238E27FC236}">
                    <a16:creationId xmlns:a16="http://schemas.microsoft.com/office/drawing/2014/main" id="{15AB020C-31A7-D9F5-9C16-770F6B6385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8064579" y="4985991"/>
                <a:ext cx="1502044" cy="1502044"/>
              </a:xfrm>
              <a:prstGeom prst="rect">
                <a:avLst/>
              </a:prstGeom>
            </p:spPr>
          </p:pic>
        </p:grpSp>
        <p:pic>
          <p:nvPicPr>
            <p:cNvPr id="31" name="Picture 30" descr="A blue and black beaker with a powder in it&#10;&#10;AI-generated content may be incorrect.">
              <a:extLst>
                <a:ext uri="{FF2B5EF4-FFF2-40B4-BE49-F238E27FC236}">
                  <a16:creationId xmlns:a16="http://schemas.microsoft.com/office/drawing/2014/main" id="{951C10A0-00B0-F3C7-AEB8-01C5B7BDD2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350644">
              <a:off x="6668663" y="4870809"/>
              <a:ext cx="693974" cy="693974"/>
            </a:xfrm>
            <a:prstGeom prst="rect">
              <a:avLst/>
            </a:prstGeom>
          </p:spPr>
        </p:pic>
      </p:grpSp>
    </p:spTree>
    <p:extLst>
      <p:ext uri="{BB962C8B-B14F-4D97-AF65-F5344CB8AC3E}">
        <p14:creationId xmlns:p14="http://schemas.microsoft.com/office/powerpoint/2010/main" val="2685590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6AFF62-D435-D89A-DD73-CF99D8608BA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CAD249B-FDEB-810D-D02C-AB0A9829AE9C}"/>
              </a:ext>
            </a:extLst>
          </p:cNvPr>
          <p:cNvPicPr>
            <a:picLocks noChangeAspect="1"/>
          </p:cNvPicPr>
          <p:nvPr/>
        </p:nvPicPr>
        <p:blipFill>
          <a:blip r:embed="rId3"/>
          <a:stretch>
            <a:fillRect/>
          </a:stretch>
        </p:blipFill>
        <p:spPr>
          <a:xfrm>
            <a:off x="564468" y="1553935"/>
            <a:ext cx="6406494" cy="3065895"/>
          </a:xfrm>
          <a:prstGeom prst="rect">
            <a:avLst/>
          </a:prstGeom>
        </p:spPr>
      </p:pic>
      <p:grpSp>
        <p:nvGrpSpPr>
          <p:cNvPr id="37" name="Group 36">
            <a:extLst>
              <a:ext uri="{FF2B5EF4-FFF2-40B4-BE49-F238E27FC236}">
                <a16:creationId xmlns:a16="http://schemas.microsoft.com/office/drawing/2014/main" id="{4C0076F9-CB30-D90E-E09D-5CA870C2565D}"/>
              </a:ext>
            </a:extLst>
          </p:cNvPr>
          <p:cNvGrpSpPr/>
          <p:nvPr/>
        </p:nvGrpSpPr>
        <p:grpSpPr>
          <a:xfrm>
            <a:off x="2236421" y="4759431"/>
            <a:ext cx="6088797" cy="1698940"/>
            <a:chOff x="7977159" y="1444978"/>
            <a:chExt cx="4100808" cy="2925545"/>
          </a:xfrm>
        </p:grpSpPr>
        <p:sp>
          <p:nvSpPr>
            <p:cNvPr id="36" name="Speech Bubble: Rectangle with Corners Rounded 35">
              <a:extLst>
                <a:ext uri="{FF2B5EF4-FFF2-40B4-BE49-F238E27FC236}">
                  <a16:creationId xmlns:a16="http://schemas.microsoft.com/office/drawing/2014/main" id="{EC57DBD5-14D5-31CD-A882-AF68AEE57C5A}"/>
                </a:ext>
              </a:extLst>
            </p:cNvPr>
            <p:cNvSpPr/>
            <p:nvPr/>
          </p:nvSpPr>
          <p:spPr>
            <a:xfrm>
              <a:off x="7977159" y="1444978"/>
              <a:ext cx="4100808" cy="2780499"/>
            </a:xfrm>
            <a:prstGeom prst="wedgeRoundRectCallout">
              <a:avLst>
                <a:gd name="adj1" fmla="val -57815"/>
                <a:gd name="adj2" fmla="val 30693"/>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TextBox 6">
              <a:extLst>
                <a:ext uri="{FF2B5EF4-FFF2-40B4-BE49-F238E27FC236}">
                  <a16:creationId xmlns:a16="http://schemas.microsoft.com/office/drawing/2014/main" id="{43FC4DFA-0210-4C54-3E93-5F1044BBCDE4}"/>
                </a:ext>
              </a:extLst>
            </p:cNvPr>
            <p:cNvSpPr txBox="1"/>
            <p:nvPr/>
          </p:nvSpPr>
          <p:spPr>
            <a:xfrm>
              <a:off x="8114938" y="1614597"/>
              <a:ext cx="3859240" cy="2755926"/>
            </a:xfrm>
            <a:prstGeom prst="rect">
              <a:avLst/>
            </a:prstGeom>
            <a:noFill/>
          </p:spPr>
          <p:txBody>
            <a:bodyPr wrap="square">
              <a:spAutoFit/>
            </a:bodyPr>
            <a:lstStyle/>
            <a:p>
              <a:r>
                <a:rPr lang="pt-BR" sz="1400" b="1" dirty="0"/>
                <a:t>Check the website </a:t>
              </a:r>
              <a:r>
                <a:rPr lang="pt-BR" sz="1400" dirty="0">
                  <a:hlinkClick r:id="rId4"/>
                </a:rPr>
                <a:t>http://www.http2demo.io/</a:t>
              </a:r>
              <a:r>
                <a:rPr lang="pt-BR" sz="1400" dirty="0"/>
                <a:t> </a:t>
              </a:r>
              <a:r>
                <a:rPr lang="pt-BR" sz="1400" b="1" dirty="0">
                  <a:solidFill>
                    <a:srgbClr val="E66100"/>
                  </a:solidFill>
                </a:rPr>
                <a:t>with HTTP protocol.</a:t>
              </a:r>
            </a:p>
            <a:p>
              <a:endParaRPr lang="pt-BR" sz="1400" b="1" dirty="0">
                <a:solidFill>
                  <a:srgbClr val="E66100"/>
                </a:solidFill>
              </a:endParaRPr>
            </a:p>
            <a:p>
              <a:r>
                <a:rPr lang="pt-BR" sz="1400" dirty="0"/>
                <a:t>By accessing a non-secure webpage, the browser:</a:t>
              </a:r>
            </a:p>
            <a:p>
              <a:pPr marL="342900" indent="-342900">
                <a:buFont typeface="+mj-lt"/>
                <a:buAutoNum type="arabicPeriod"/>
              </a:pPr>
              <a:r>
                <a:rPr lang="pt-BR" sz="1400" dirty="0"/>
                <a:t>Automatically warns the user about a not secure website </a:t>
              </a:r>
            </a:p>
            <a:p>
              <a:pPr marL="342900" indent="-342900">
                <a:buFont typeface="+mj-lt"/>
                <a:buAutoNum type="arabicPeriod"/>
              </a:pPr>
              <a:r>
                <a:rPr lang="pt-BR" sz="1400" dirty="0"/>
                <a:t>States the website doesn’t support HTTPS</a:t>
              </a:r>
            </a:p>
            <a:p>
              <a:pPr marL="342900" indent="-342900">
                <a:buFont typeface="+mj-lt"/>
                <a:buAutoNum type="arabicPeriod"/>
              </a:pPr>
              <a:r>
                <a:rPr lang="pt-BR" sz="1400" dirty="0"/>
                <a:t>Asks if the user wants to continue to the site</a:t>
              </a:r>
            </a:p>
            <a:p>
              <a:endParaRPr lang="pt-BR" sz="1400" dirty="0"/>
            </a:p>
          </p:txBody>
        </p:sp>
      </p:grpSp>
      <p:grpSp>
        <p:nvGrpSpPr>
          <p:cNvPr id="35" name="Group 34">
            <a:extLst>
              <a:ext uri="{FF2B5EF4-FFF2-40B4-BE49-F238E27FC236}">
                <a16:creationId xmlns:a16="http://schemas.microsoft.com/office/drawing/2014/main" id="{62E12E09-9FE0-D8C3-F21A-185FF4141633}"/>
              </a:ext>
            </a:extLst>
          </p:cNvPr>
          <p:cNvGrpSpPr>
            <a:grpSpLocks noChangeAspect="1"/>
          </p:cNvGrpSpPr>
          <p:nvPr/>
        </p:nvGrpSpPr>
        <p:grpSpPr>
          <a:xfrm>
            <a:off x="313089" y="1456675"/>
            <a:ext cx="4081669" cy="2956917"/>
            <a:chOff x="126699" y="1972264"/>
            <a:chExt cx="4926720" cy="3735635"/>
          </a:xfrm>
        </p:grpSpPr>
        <p:grpSp>
          <p:nvGrpSpPr>
            <p:cNvPr id="18" name="Group 17">
              <a:extLst>
                <a:ext uri="{FF2B5EF4-FFF2-40B4-BE49-F238E27FC236}">
                  <a16:creationId xmlns:a16="http://schemas.microsoft.com/office/drawing/2014/main" id="{3F1AF6ED-7D55-55F1-6E94-D8E2A2594BD8}"/>
                </a:ext>
              </a:extLst>
            </p:cNvPr>
            <p:cNvGrpSpPr/>
            <p:nvPr/>
          </p:nvGrpSpPr>
          <p:grpSpPr>
            <a:xfrm>
              <a:off x="126699" y="1972264"/>
              <a:ext cx="360000" cy="466597"/>
              <a:chOff x="980606" y="2125269"/>
              <a:chExt cx="360000" cy="466597"/>
            </a:xfrm>
          </p:grpSpPr>
          <p:sp>
            <p:nvSpPr>
              <p:cNvPr id="15" name="Oval 14">
                <a:extLst>
                  <a:ext uri="{FF2B5EF4-FFF2-40B4-BE49-F238E27FC236}">
                    <a16:creationId xmlns:a16="http://schemas.microsoft.com/office/drawing/2014/main" id="{7ED8661A-77AC-1E0B-9734-CC4D7BA95811}"/>
                  </a:ext>
                </a:extLst>
              </p:cNvPr>
              <p:cNvSpPr/>
              <p:nvPr/>
            </p:nvSpPr>
            <p:spPr>
              <a:xfrm>
                <a:off x="980606" y="2167009"/>
                <a:ext cx="360000" cy="36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7" name="TextBox 16">
                <a:extLst>
                  <a:ext uri="{FF2B5EF4-FFF2-40B4-BE49-F238E27FC236}">
                    <a16:creationId xmlns:a16="http://schemas.microsoft.com/office/drawing/2014/main" id="{06A4338B-9377-C59E-9744-0ED28E42735F}"/>
                  </a:ext>
                </a:extLst>
              </p:cNvPr>
              <p:cNvSpPr txBox="1"/>
              <p:nvPr/>
            </p:nvSpPr>
            <p:spPr>
              <a:xfrm>
                <a:off x="983738" y="2125269"/>
                <a:ext cx="300291" cy="466597"/>
              </a:xfrm>
              <a:prstGeom prst="rect">
                <a:avLst/>
              </a:prstGeom>
              <a:noFill/>
            </p:spPr>
            <p:txBody>
              <a:bodyPr wrap="square">
                <a:spAutoFit/>
              </a:bodyPr>
              <a:lstStyle/>
              <a:p>
                <a:r>
                  <a:rPr lang="pt-BR" sz="1800" b="1" dirty="0">
                    <a:solidFill>
                      <a:schemeClr val="bg1"/>
                    </a:solidFill>
                  </a:rPr>
                  <a:t>1</a:t>
                </a:r>
                <a:endParaRPr lang="pt-BR" b="1" dirty="0">
                  <a:solidFill>
                    <a:schemeClr val="bg1"/>
                  </a:solidFill>
                </a:endParaRPr>
              </a:p>
            </p:txBody>
          </p:sp>
        </p:grpSp>
        <p:grpSp>
          <p:nvGrpSpPr>
            <p:cNvPr id="19" name="Group 18">
              <a:extLst>
                <a:ext uri="{FF2B5EF4-FFF2-40B4-BE49-F238E27FC236}">
                  <a16:creationId xmlns:a16="http://schemas.microsoft.com/office/drawing/2014/main" id="{6EBB7AE6-4FBE-EB97-86D2-B5213AB97BC3}"/>
                </a:ext>
              </a:extLst>
            </p:cNvPr>
            <p:cNvGrpSpPr/>
            <p:nvPr/>
          </p:nvGrpSpPr>
          <p:grpSpPr>
            <a:xfrm>
              <a:off x="3328467" y="3847129"/>
              <a:ext cx="360000" cy="388524"/>
              <a:chOff x="980606" y="2138485"/>
              <a:chExt cx="360000" cy="388524"/>
            </a:xfrm>
          </p:grpSpPr>
          <p:sp>
            <p:nvSpPr>
              <p:cNvPr id="20" name="Oval 19">
                <a:extLst>
                  <a:ext uri="{FF2B5EF4-FFF2-40B4-BE49-F238E27FC236}">
                    <a16:creationId xmlns:a16="http://schemas.microsoft.com/office/drawing/2014/main" id="{C303F891-F847-0C5B-3402-B0A12E87B86C}"/>
                  </a:ext>
                </a:extLst>
              </p:cNvPr>
              <p:cNvSpPr/>
              <p:nvPr/>
            </p:nvSpPr>
            <p:spPr>
              <a:xfrm>
                <a:off x="980606" y="2167009"/>
                <a:ext cx="360000" cy="36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TextBox 22">
                <a:extLst>
                  <a:ext uri="{FF2B5EF4-FFF2-40B4-BE49-F238E27FC236}">
                    <a16:creationId xmlns:a16="http://schemas.microsoft.com/office/drawing/2014/main" id="{16CF582C-E606-611E-DB51-02AA941EAB8F}"/>
                  </a:ext>
                </a:extLst>
              </p:cNvPr>
              <p:cNvSpPr txBox="1"/>
              <p:nvPr/>
            </p:nvSpPr>
            <p:spPr>
              <a:xfrm>
                <a:off x="985122" y="2138485"/>
                <a:ext cx="341858" cy="369332"/>
              </a:xfrm>
              <a:prstGeom prst="rect">
                <a:avLst/>
              </a:prstGeom>
              <a:noFill/>
            </p:spPr>
            <p:txBody>
              <a:bodyPr wrap="square">
                <a:spAutoFit/>
              </a:bodyPr>
              <a:lstStyle/>
              <a:p>
                <a:r>
                  <a:rPr lang="pt-BR" sz="1800" b="1" dirty="0">
                    <a:solidFill>
                      <a:schemeClr val="bg1"/>
                    </a:solidFill>
                  </a:rPr>
                  <a:t>2</a:t>
                </a:r>
                <a:endParaRPr lang="pt-BR" b="1" dirty="0">
                  <a:solidFill>
                    <a:schemeClr val="bg1"/>
                  </a:solidFill>
                </a:endParaRPr>
              </a:p>
            </p:txBody>
          </p:sp>
        </p:grpSp>
        <p:grpSp>
          <p:nvGrpSpPr>
            <p:cNvPr id="24" name="Group 23">
              <a:extLst>
                <a:ext uri="{FF2B5EF4-FFF2-40B4-BE49-F238E27FC236}">
                  <a16:creationId xmlns:a16="http://schemas.microsoft.com/office/drawing/2014/main" id="{106D65C0-8742-C664-2648-EF9249CDC6B6}"/>
                </a:ext>
              </a:extLst>
            </p:cNvPr>
            <p:cNvGrpSpPr/>
            <p:nvPr/>
          </p:nvGrpSpPr>
          <p:grpSpPr>
            <a:xfrm>
              <a:off x="4693419" y="5312472"/>
              <a:ext cx="360000" cy="395427"/>
              <a:chOff x="980606" y="2131582"/>
              <a:chExt cx="360000" cy="395427"/>
            </a:xfrm>
          </p:grpSpPr>
          <p:sp>
            <p:nvSpPr>
              <p:cNvPr id="25" name="Oval 24">
                <a:extLst>
                  <a:ext uri="{FF2B5EF4-FFF2-40B4-BE49-F238E27FC236}">
                    <a16:creationId xmlns:a16="http://schemas.microsoft.com/office/drawing/2014/main" id="{58E96CC6-B4E2-5EE2-A2A5-2ACF89A258FD}"/>
                  </a:ext>
                </a:extLst>
              </p:cNvPr>
              <p:cNvSpPr/>
              <p:nvPr/>
            </p:nvSpPr>
            <p:spPr>
              <a:xfrm>
                <a:off x="980606" y="2167009"/>
                <a:ext cx="360000" cy="36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TextBox 25">
                <a:extLst>
                  <a:ext uri="{FF2B5EF4-FFF2-40B4-BE49-F238E27FC236}">
                    <a16:creationId xmlns:a16="http://schemas.microsoft.com/office/drawing/2014/main" id="{34377705-EF21-1249-EF82-3CC26B931CB7}"/>
                  </a:ext>
                </a:extLst>
              </p:cNvPr>
              <p:cNvSpPr txBox="1"/>
              <p:nvPr/>
            </p:nvSpPr>
            <p:spPr>
              <a:xfrm>
                <a:off x="985122" y="2131582"/>
                <a:ext cx="341858" cy="369332"/>
              </a:xfrm>
              <a:prstGeom prst="rect">
                <a:avLst/>
              </a:prstGeom>
              <a:noFill/>
            </p:spPr>
            <p:txBody>
              <a:bodyPr wrap="square">
                <a:spAutoFit/>
              </a:bodyPr>
              <a:lstStyle/>
              <a:p>
                <a:r>
                  <a:rPr lang="pt-BR" sz="1800" b="1" dirty="0">
                    <a:solidFill>
                      <a:schemeClr val="bg1"/>
                    </a:solidFill>
                  </a:rPr>
                  <a:t>3</a:t>
                </a:r>
                <a:endParaRPr lang="pt-BR" b="1" dirty="0">
                  <a:solidFill>
                    <a:schemeClr val="bg1"/>
                  </a:solidFill>
                </a:endParaRPr>
              </a:p>
            </p:txBody>
          </p:sp>
        </p:grpSp>
        <p:pic>
          <p:nvPicPr>
            <p:cNvPr id="28" name="Picture 27">
              <a:extLst>
                <a:ext uri="{FF2B5EF4-FFF2-40B4-BE49-F238E27FC236}">
                  <a16:creationId xmlns:a16="http://schemas.microsoft.com/office/drawing/2014/main" id="{ECA01144-3293-F252-EDD4-F9F68B78CDD1}"/>
                </a:ext>
              </a:extLst>
            </p:cNvPr>
            <p:cNvPicPr>
              <a:picLocks noChangeAspect="1"/>
            </p:cNvPicPr>
            <p:nvPr/>
          </p:nvPicPr>
          <p:blipFill>
            <a:blip r:embed="rId5"/>
            <a:srcRect t="5828"/>
            <a:stretch>
              <a:fillRect/>
            </a:stretch>
          </p:blipFill>
          <p:spPr>
            <a:xfrm>
              <a:off x="486699" y="2423284"/>
              <a:ext cx="1782169" cy="1812369"/>
            </a:xfrm>
            <a:prstGeom prst="rect">
              <a:avLst/>
            </a:prstGeom>
          </p:spPr>
        </p:pic>
      </p:grpSp>
      <p:sp>
        <p:nvSpPr>
          <p:cNvPr id="29" name="TextBox 28">
            <a:extLst>
              <a:ext uri="{FF2B5EF4-FFF2-40B4-BE49-F238E27FC236}">
                <a16:creationId xmlns:a16="http://schemas.microsoft.com/office/drawing/2014/main" id="{E3BE9BFC-0E93-5BC4-F7FC-D10AE29761BB}"/>
              </a:ext>
            </a:extLst>
          </p:cNvPr>
          <p:cNvSpPr txBox="1"/>
          <p:nvPr/>
        </p:nvSpPr>
        <p:spPr>
          <a:xfrm>
            <a:off x="107970" y="143260"/>
            <a:ext cx="7391767" cy="830997"/>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HYPER TEXT TRANSFER PROTOCOL (HTTP)</a:t>
            </a:r>
          </a:p>
          <a:p>
            <a:r>
              <a:rPr lang="pt-BR" sz="2000" b="1" dirty="0">
                <a:latin typeface="Roboto" panose="02000000000000000000" pitchFamily="2" charset="0"/>
                <a:ea typeface="Roboto" panose="02000000000000000000" pitchFamily="2" charset="0"/>
                <a:cs typeface="Raavi" panose="020B0502040204020203" pitchFamily="34" charset="0"/>
              </a:rPr>
              <a:t>LAB</a:t>
            </a:r>
          </a:p>
        </p:txBody>
      </p:sp>
      <p:grpSp>
        <p:nvGrpSpPr>
          <p:cNvPr id="32" name="Group 31">
            <a:extLst>
              <a:ext uri="{FF2B5EF4-FFF2-40B4-BE49-F238E27FC236}">
                <a16:creationId xmlns:a16="http://schemas.microsoft.com/office/drawing/2014/main" id="{C573F9BB-3065-1E12-D8F7-209CEF6FD08A}"/>
              </a:ext>
            </a:extLst>
          </p:cNvPr>
          <p:cNvGrpSpPr>
            <a:grpSpLocks noChangeAspect="1"/>
          </p:cNvGrpSpPr>
          <p:nvPr/>
        </p:nvGrpSpPr>
        <p:grpSpPr>
          <a:xfrm>
            <a:off x="504267" y="5449135"/>
            <a:ext cx="1086579" cy="1086579"/>
            <a:chOff x="8005601" y="4927013"/>
            <a:chExt cx="1620000" cy="1620000"/>
          </a:xfrm>
        </p:grpSpPr>
        <p:sp>
          <p:nvSpPr>
            <p:cNvPr id="33" name="Oval 32">
              <a:extLst>
                <a:ext uri="{FF2B5EF4-FFF2-40B4-BE49-F238E27FC236}">
                  <a16:creationId xmlns:a16="http://schemas.microsoft.com/office/drawing/2014/main" id="{117FFCC4-0090-43FB-B81F-3A324087B970}"/>
                </a:ext>
              </a:extLst>
            </p:cNvPr>
            <p:cNvSpPr/>
            <p:nvPr/>
          </p:nvSpPr>
          <p:spPr>
            <a:xfrm>
              <a:off x="8005601" y="4927013"/>
              <a:ext cx="1620000" cy="162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34" name="Graphic 33" descr="Chameleon with solid fill">
              <a:extLst>
                <a:ext uri="{FF2B5EF4-FFF2-40B4-BE49-F238E27FC236}">
                  <a16:creationId xmlns:a16="http://schemas.microsoft.com/office/drawing/2014/main" id="{38B900AB-5AED-2936-442A-B3407F63192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8241513" y="5162925"/>
              <a:ext cx="1148176" cy="1148176"/>
            </a:xfrm>
            <a:prstGeom prst="rect">
              <a:avLst/>
            </a:prstGeom>
          </p:spPr>
        </p:pic>
      </p:grpSp>
      <p:sp>
        <p:nvSpPr>
          <p:cNvPr id="8" name="TextBox 7">
            <a:extLst>
              <a:ext uri="{FF2B5EF4-FFF2-40B4-BE49-F238E27FC236}">
                <a16:creationId xmlns:a16="http://schemas.microsoft.com/office/drawing/2014/main" id="{E3FFFED0-6829-3E6A-0675-FDAB1A815322}"/>
              </a:ext>
            </a:extLst>
          </p:cNvPr>
          <p:cNvSpPr txBox="1"/>
          <p:nvPr/>
        </p:nvSpPr>
        <p:spPr>
          <a:xfrm>
            <a:off x="7399388" y="250981"/>
            <a:ext cx="2134552" cy="307777"/>
          </a:xfrm>
          <a:prstGeom prst="rect">
            <a:avLst/>
          </a:prstGeom>
          <a:noFill/>
        </p:spPr>
        <p:txBody>
          <a:bodyPr wrap="square">
            <a:spAutoFit/>
          </a:bodyPr>
          <a:lstStyle/>
          <a:p>
            <a:r>
              <a:rPr lang="pt-BR" sz="1400" i="1" dirty="0"/>
              <a:t>(Presented Live)</a:t>
            </a:r>
          </a:p>
        </p:txBody>
      </p:sp>
    </p:spTree>
    <p:extLst>
      <p:ext uri="{BB962C8B-B14F-4D97-AF65-F5344CB8AC3E}">
        <p14:creationId xmlns:p14="http://schemas.microsoft.com/office/powerpoint/2010/main" val="3490767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7A1C80-95C0-67DA-FDFE-E72E0CD4C10D}"/>
            </a:ext>
          </a:extLst>
        </p:cNvPr>
        <p:cNvGrpSpPr/>
        <p:nvPr/>
      </p:nvGrpSpPr>
      <p:grpSpPr>
        <a:xfrm>
          <a:off x="0" y="0"/>
          <a:ext cx="0" cy="0"/>
          <a:chOff x="0" y="0"/>
          <a:chExt cx="0" cy="0"/>
        </a:xfrm>
      </p:grpSpPr>
      <p:sp>
        <p:nvSpPr>
          <p:cNvPr id="61" name="Speech Bubble: Rectangle with Corners Rounded 60">
            <a:extLst>
              <a:ext uri="{FF2B5EF4-FFF2-40B4-BE49-F238E27FC236}">
                <a16:creationId xmlns:a16="http://schemas.microsoft.com/office/drawing/2014/main" id="{C396089F-F3EB-6F2F-0C72-1C5729C3BA30}"/>
              </a:ext>
            </a:extLst>
          </p:cNvPr>
          <p:cNvSpPr/>
          <p:nvPr/>
        </p:nvSpPr>
        <p:spPr>
          <a:xfrm>
            <a:off x="1613521" y="5181779"/>
            <a:ext cx="3475221" cy="917565"/>
          </a:xfrm>
          <a:prstGeom prst="wedgeRoundRectCallout">
            <a:avLst>
              <a:gd name="adj1" fmla="val -53207"/>
              <a:gd name="adj2" fmla="val 35195"/>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7" name="Speech Bubble: Rectangle with Corners Rounded 56">
            <a:extLst>
              <a:ext uri="{FF2B5EF4-FFF2-40B4-BE49-F238E27FC236}">
                <a16:creationId xmlns:a16="http://schemas.microsoft.com/office/drawing/2014/main" id="{B4E4141B-7B54-D098-951C-83654F7FB3CB}"/>
              </a:ext>
            </a:extLst>
          </p:cNvPr>
          <p:cNvSpPr/>
          <p:nvPr/>
        </p:nvSpPr>
        <p:spPr>
          <a:xfrm>
            <a:off x="5846701" y="1158240"/>
            <a:ext cx="3373657" cy="917565"/>
          </a:xfrm>
          <a:prstGeom prst="wedgeRoundRectCallout">
            <a:avLst>
              <a:gd name="adj1" fmla="val 55268"/>
              <a:gd name="adj2" fmla="val 20432"/>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TextBox 1">
            <a:extLst>
              <a:ext uri="{FF2B5EF4-FFF2-40B4-BE49-F238E27FC236}">
                <a16:creationId xmlns:a16="http://schemas.microsoft.com/office/drawing/2014/main" id="{EC20348D-C9FB-0571-E662-D1C5F1BAA301}"/>
              </a:ext>
            </a:extLst>
          </p:cNvPr>
          <p:cNvSpPr txBox="1"/>
          <p:nvPr/>
        </p:nvSpPr>
        <p:spPr>
          <a:xfrm>
            <a:off x="107970" y="143260"/>
            <a:ext cx="3445174" cy="830997"/>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EXPERIMENTATION</a:t>
            </a:r>
          </a:p>
          <a:p>
            <a:r>
              <a:rPr lang="pt-BR" sz="2000" b="1" dirty="0">
                <a:latin typeface="Roboto" panose="02000000000000000000" pitchFamily="2" charset="0"/>
                <a:ea typeface="Roboto" panose="02000000000000000000" pitchFamily="2" charset="0"/>
                <a:cs typeface="Raavi" panose="020B0502040204020203" pitchFamily="34" charset="0"/>
              </a:rPr>
              <a:t>LAB</a:t>
            </a:r>
          </a:p>
        </p:txBody>
      </p:sp>
      <p:pic>
        <p:nvPicPr>
          <p:cNvPr id="42" name="Picture 41">
            <a:extLst>
              <a:ext uri="{FF2B5EF4-FFF2-40B4-BE49-F238E27FC236}">
                <a16:creationId xmlns:a16="http://schemas.microsoft.com/office/drawing/2014/main" id="{EC42245E-B0E6-20A8-1D0E-19ACA1F5F216}"/>
              </a:ext>
            </a:extLst>
          </p:cNvPr>
          <p:cNvPicPr>
            <a:picLocks noChangeAspect="1"/>
          </p:cNvPicPr>
          <p:nvPr/>
        </p:nvPicPr>
        <p:blipFill>
          <a:blip r:embed="rId3"/>
          <a:stretch>
            <a:fillRect/>
          </a:stretch>
        </p:blipFill>
        <p:spPr>
          <a:xfrm>
            <a:off x="5834738" y="2782626"/>
            <a:ext cx="4201744" cy="3764388"/>
          </a:xfrm>
          <a:prstGeom prst="rect">
            <a:avLst/>
          </a:prstGeom>
        </p:spPr>
      </p:pic>
      <p:grpSp>
        <p:nvGrpSpPr>
          <p:cNvPr id="48" name="Group 47">
            <a:extLst>
              <a:ext uri="{FF2B5EF4-FFF2-40B4-BE49-F238E27FC236}">
                <a16:creationId xmlns:a16="http://schemas.microsoft.com/office/drawing/2014/main" id="{8982C2AC-8837-CCC2-2284-9D7033388823}"/>
              </a:ext>
            </a:extLst>
          </p:cNvPr>
          <p:cNvGrpSpPr>
            <a:grpSpLocks noChangeAspect="1"/>
          </p:cNvGrpSpPr>
          <p:nvPr/>
        </p:nvGrpSpPr>
        <p:grpSpPr>
          <a:xfrm>
            <a:off x="159552" y="1158240"/>
            <a:ext cx="5073630" cy="2913641"/>
            <a:chOff x="124956" y="0"/>
            <a:chExt cx="11942087" cy="6858000"/>
          </a:xfrm>
        </p:grpSpPr>
        <p:pic>
          <p:nvPicPr>
            <p:cNvPr id="44" name="Picture 43">
              <a:extLst>
                <a:ext uri="{FF2B5EF4-FFF2-40B4-BE49-F238E27FC236}">
                  <a16:creationId xmlns:a16="http://schemas.microsoft.com/office/drawing/2014/main" id="{4F483E84-5340-5FB9-8BAB-F276CAA05ECD}"/>
                </a:ext>
              </a:extLst>
            </p:cNvPr>
            <p:cNvPicPr>
              <a:picLocks noChangeAspect="1"/>
            </p:cNvPicPr>
            <p:nvPr/>
          </p:nvPicPr>
          <p:blipFill>
            <a:blip r:embed="rId4"/>
            <a:stretch>
              <a:fillRect/>
            </a:stretch>
          </p:blipFill>
          <p:spPr>
            <a:xfrm>
              <a:off x="124956" y="0"/>
              <a:ext cx="11942087" cy="6858000"/>
            </a:xfrm>
            <a:prstGeom prst="rect">
              <a:avLst/>
            </a:prstGeom>
          </p:spPr>
        </p:pic>
        <p:sp>
          <p:nvSpPr>
            <p:cNvPr id="45" name="Rectangle 44">
              <a:extLst>
                <a:ext uri="{FF2B5EF4-FFF2-40B4-BE49-F238E27FC236}">
                  <a16:creationId xmlns:a16="http://schemas.microsoft.com/office/drawing/2014/main" id="{4D384ED7-D1B3-6DB0-B656-16ABEF59152E}"/>
                </a:ext>
              </a:extLst>
            </p:cNvPr>
            <p:cNvSpPr/>
            <p:nvPr/>
          </p:nvSpPr>
          <p:spPr>
            <a:xfrm>
              <a:off x="1535289" y="1083733"/>
              <a:ext cx="778933" cy="158045"/>
            </a:xfrm>
            <a:prstGeom prst="rect">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Rectangle 45">
              <a:extLst>
                <a:ext uri="{FF2B5EF4-FFF2-40B4-BE49-F238E27FC236}">
                  <a16:creationId xmlns:a16="http://schemas.microsoft.com/office/drawing/2014/main" id="{E27F1B25-AE68-7F7F-1843-17033E28F3C2}"/>
                </a:ext>
              </a:extLst>
            </p:cNvPr>
            <p:cNvSpPr/>
            <p:nvPr/>
          </p:nvSpPr>
          <p:spPr>
            <a:xfrm>
              <a:off x="4029355" y="1219200"/>
              <a:ext cx="778933" cy="158045"/>
            </a:xfrm>
            <a:prstGeom prst="rect">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Rectangle 46">
              <a:extLst>
                <a:ext uri="{FF2B5EF4-FFF2-40B4-BE49-F238E27FC236}">
                  <a16:creationId xmlns:a16="http://schemas.microsoft.com/office/drawing/2014/main" id="{3E6639FB-87A5-A5BF-4484-8BE53EB0B423}"/>
                </a:ext>
              </a:extLst>
            </p:cNvPr>
            <p:cNvSpPr/>
            <p:nvPr/>
          </p:nvSpPr>
          <p:spPr>
            <a:xfrm>
              <a:off x="801512" y="716843"/>
              <a:ext cx="530577" cy="152401"/>
            </a:xfrm>
            <a:prstGeom prst="rect">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52" name="TextBox 51">
            <a:extLst>
              <a:ext uri="{FF2B5EF4-FFF2-40B4-BE49-F238E27FC236}">
                <a16:creationId xmlns:a16="http://schemas.microsoft.com/office/drawing/2014/main" id="{30C73009-0BE8-21C4-1F5D-F12D55150EE7}"/>
              </a:ext>
            </a:extLst>
          </p:cNvPr>
          <p:cNvSpPr txBox="1"/>
          <p:nvPr/>
        </p:nvSpPr>
        <p:spPr>
          <a:xfrm>
            <a:off x="5976528" y="1263469"/>
            <a:ext cx="3099739" cy="646331"/>
          </a:xfrm>
          <a:prstGeom prst="rect">
            <a:avLst/>
          </a:prstGeom>
          <a:noFill/>
        </p:spPr>
        <p:txBody>
          <a:bodyPr wrap="square">
            <a:spAutoFit/>
          </a:bodyPr>
          <a:lstStyle/>
          <a:p>
            <a:r>
              <a:rPr lang="pt-BR" sz="1800" dirty="0"/>
              <a:t>Filtering the IP computer address and for HTTP.</a:t>
            </a:r>
            <a:endParaRPr lang="pt-BR" dirty="0"/>
          </a:p>
        </p:txBody>
      </p:sp>
      <p:sp>
        <p:nvSpPr>
          <p:cNvPr id="53" name="TextBox 52">
            <a:extLst>
              <a:ext uri="{FF2B5EF4-FFF2-40B4-BE49-F238E27FC236}">
                <a16:creationId xmlns:a16="http://schemas.microsoft.com/office/drawing/2014/main" id="{8ED2C623-09AA-47CA-D60B-AA1CA6F51B1C}"/>
              </a:ext>
            </a:extLst>
          </p:cNvPr>
          <p:cNvSpPr txBox="1"/>
          <p:nvPr/>
        </p:nvSpPr>
        <p:spPr>
          <a:xfrm>
            <a:off x="1664302" y="5317395"/>
            <a:ext cx="3373658" cy="646331"/>
          </a:xfrm>
          <a:prstGeom prst="rect">
            <a:avLst/>
          </a:prstGeom>
          <a:noFill/>
        </p:spPr>
        <p:txBody>
          <a:bodyPr wrap="square">
            <a:spAutoFit/>
          </a:bodyPr>
          <a:lstStyle/>
          <a:p>
            <a:pPr algn="r"/>
            <a:r>
              <a:rPr lang="pt-BR" sz="1800" dirty="0"/>
              <a:t>All data from HTML can be seen here (even passwords!).</a:t>
            </a:r>
            <a:endParaRPr lang="pt-BR" dirty="0"/>
          </a:p>
        </p:txBody>
      </p:sp>
      <p:grpSp>
        <p:nvGrpSpPr>
          <p:cNvPr id="54" name="Group 53">
            <a:extLst>
              <a:ext uri="{FF2B5EF4-FFF2-40B4-BE49-F238E27FC236}">
                <a16:creationId xmlns:a16="http://schemas.microsoft.com/office/drawing/2014/main" id="{9B9D73C8-6644-7727-CBDA-6E6494E90B77}"/>
              </a:ext>
            </a:extLst>
          </p:cNvPr>
          <p:cNvGrpSpPr>
            <a:grpSpLocks noChangeAspect="1"/>
          </p:cNvGrpSpPr>
          <p:nvPr/>
        </p:nvGrpSpPr>
        <p:grpSpPr>
          <a:xfrm>
            <a:off x="9480013" y="1369717"/>
            <a:ext cx="891526" cy="891526"/>
            <a:chOff x="8005601" y="4927013"/>
            <a:chExt cx="1620000" cy="1620000"/>
          </a:xfrm>
        </p:grpSpPr>
        <p:sp>
          <p:nvSpPr>
            <p:cNvPr id="55" name="Oval 54">
              <a:extLst>
                <a:ext uri="{FF2B5EF4-FFF2-40B4-BE49-F238E27FC236}">
                  <a16:creationId xmlns:a16="http://schemas.microsoft.com/office/drawing/2014/main" id="{F6522CE5-0EC6-BD0F-B3A0-3EB80CF1DE40}"/>
                </a:ext>
              </a:extLst>
            </p:cNvPr>
            <p:cNvSpPr/>
            <p:nvPr/>
          </p:nvSpPr>
          <p:spPr>
            <a:xfrm>
              <a:off x="8005601" y="4927013"/>
              <a:ext cx="1620000" cy="162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56" name="Graphic 55" descr="Chameleon with solid fill">
              <a:extLst>
                <a:ext uri="{FF2B5EF4-FFF2-40B4-BE49-F238E27FC236}">
                  <a16:creationId xmlns:a16="http://schemas.microsoft.com/office/drawing/2014/main" id="{543B9E3F-A904-D35B-FEB2-7AE6468ED6B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8241513" y="5162925"/>
              <a:ext cx="1148176" cy="1148176"/>
            </a:xfrm>
            <a:prstGeom prst="rect">
              <a:avLst/>
            </a:prstGeom>
          </p:spPr>
        </p:pic>
      </p:grpSp>
      <p:grpSp>
        <p:nvGrpSpPr>
          <p:cNvPr id="58" name="Group 57">
            <a:extLst>
              <a:ext uri="{FF2B5EF4-FFF2-40B4-BE49-F238E27FC236}">
                <a16:creationId xmlns:a16="http://schemas.microsoft.com/office/drawing/2014/main" id="{7AB1289C-4658-0883-66EC-8D42A6566BFD}"/>
              </a:ext>
            </a:extLst>
          </p:cNvPr>
          <p:cNvGrpSpPr>
            <a:grpSpLocks noChangeAspect="1"/>
          </p:cNvGrpSpPr>
          <p:nvPr/>
        </p:nvGrpSpPr>
        <p:grpSpPr>
          <a:xfrm>
            <a:off x="497007" y="5718387"/>
            <a:ext cx="891526" cy="891526"/>
            <a:chOff x="8005601" y="4927013"/>
            <a:chExt cx="1620000" cy="1620000"/>
          </a:xfrm>
        </p:grpSpPr>
        <p:sp>
          <p:nvSpPr>
            <p:cNvPr id="59" name="Oval 58">
              <a:extLst>
                <a:ext uri="{FF2B5EF4-FFF2-40B4-BE49-F238E27FC236}">
                  <a16:creationId xmlns:a16="http://schemas.microsoft.com/office/drawing/2014/main" id="{8AD8C130-F484-5843-4202-4B33CEC3424F}"/>
                </a:ext>
              </a:extLst>
            </p:cNvPr>
            <p:cNvSpPr/>
            <p:nvPr/>
          </p:nvSpPr>
          <p:spPr>
            <a:xfrm>
              <a:off x="8005601" y="4927013"/>
              <a:ext cx="1620000" cy="162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60" name="Graphic 59" descr="Chameleon with solid fill">
              <a:extLst>
                <a:ext uri="{FF2B5EF4-FFF2-40B4-BE49-F238E27FC236}">
                  <a16:creationId xmlns:a16="http://schemas.microsoft.com/office/drawing/2014/main" id="{60D5834F-394B-9B53-020E-87C67E455B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8241513" y="5162925"/>
              <a:ext cx="1148176" cy="1148176"/>
            </a:xfrm>
            <a:prstGeom prst="rect">
              <a:avLst/>
            </a:prstGeom>
          </p:spPr>
        </p:pic>
      </p:grpSp>
      <p:sp>
        <p:nvSpPr>
          <p:cNvPr id="62" name="Arrow: Left 61">
            <a:extLst>
              <a:ext uri="{FF2B5EF4-FFF2-40B4-BE49-F238E27FC236}">
                <a16:creationId xmlns:a16="http://schemas.microsoft.com/office/drawing/2014/main" id="{AB315ED6-524B-EA7D-9318-1DF4B5C927AF}"/>
              </a:ext>
            </a:extLst>
          </p:cNvPr>
          <p:cNvSpPr/>
          <p:nvPr/>
        </p:nvSpPr>
        <p:spPr>
          <a:xfrm>
            <a:off x="5313882" y="1520462"/>
            <a:ext cx="423197" cy="334096"/>
          </a:xfrm>
          <a:prstGeom prst="leftArrow">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3" name="Arrow: Left 62">
            <a:extLst>
              <a:ext uri="{FF2B5EF4-FFF2-40B4-BE49-F238E27FC236}">
                <a16:creationId xmlns:a16="http://schemas.microsoft.com/office/drawing/2014/main" id="{32567F47-5678-129E-8E4D-6435038771E3}"/>
              </a:ext>
            </a:extLst>
          </p:cNvPr>
          <p:cNvSpPr/>
          <p:nvPr/>
        </p:nvSpPr>
        <p:spPr>
          <a:xfrm rot="10800000">
            <a:off x="5250141" y="5473512"/>
            <a:ext cx="423197" cy="334096"/>
          </a:xfrm>
          <a:prstGeom prst="leftArrow">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extBox 4">
            <a:extLst>
              <a:ext uri="{FF2B5EF4-FFF2-40B4-BE49-F238E27FC236}">
                <a16:creationId xmlns:a16="http://schemas.microsoft.com/office/drawing/2014/main" id="{749DF1A6-C7BC-6FE0-5D37-E29946721C76}"/>
              </a:ext>
            </a:extLst>
          </p:cNvPr>
          <p:cNvSpPr txBox="1"/>
          <p:nvPr/>
        </p:nvSpPr>
        <p:spPr>
          <a:xfrm>
            <a:off x="7399388" y="250981"/>
            <a:ext cx="2134552" cy="307777"/>
          </a:xfrm>
          <a:prstGeom prst="rect">
            <a:avLst/>
          </a:prstGeom>
          <a:noFill/>
        </p:spPr>
        <p:txBody>
          <a:bodyPr wrap="square">
            <a:spAutoFit/>
          </a:bodyPr>
          <a:lstStyle/>
          <a:p>
            <a:r>
              <a:rPr lang="pt-BR" sz="1400" i="1" dirty="0"/>
              <a:t>(Presented Live)</a:t>
            </a:r>
          </a:p>
        </p:txBody>
      </p:sp>
    </p:spTree>
    <p:extLst>
      <p:ext uri="{BB962C8B-B14F-4D97-AF65-F5344CB8AC3E}">
        <p14:creationId xmlns:p14="http://schemas.microsoft.com/office/powerpoint/2010/main" val="2738137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FE6A88-B3D9-E392-CD7A-C1E0923DC71A}"/>
            </a:ext>
          </a:extLst>
        </p:cNvPr>
        <p:cNvGrpSpPr/>
        <p:nvPr/>
      </p:nvGrpSpPr>
      <p:grpSpPr>
        <a:xfrm>
          <a:off x="0" y="0"/>
          <a:ext cx="0" cy="0"/>
          <a:chOff x="0" y="0"/>
          <a:chExt cx="0" cy="0"/>
        </a:xfrm>
      </p:grpSpPr>
      <p:grpSp>
        <p:nvGrpSpPr>
          <p:cNvPr id="18" name="Group 17">
            <a:extLst>
              <a:ext uri="{FF2B5EF4-FFF2-40B4-BE49-F238E27FC236}">
                <a16:creationId xmlns:a16="http://schemas.microsoft.com/office/drawing/2014/main" id="{F2AD1FB5-3393-68DC-29A1-0D3DFC721F73}"/>
              </a:ext>
            </a:extLst>
          </p:cNvPr>
          <p:cNvGrpSpPr/>
          <p:nvPr/>
        </p:nvGrpSpPr>
        <p:grpSpPr>
          <a:xfrm>
            <a:off x="510799" y="1155357"/>
            <a:ext cx="7803131" cy="3416795"/>
            <a:chOff x="470240" y="1907823"/>
            <a:chExt cx="7803131" cy="3416795"/>
          </a:xfrm>
        </p:grpSpPr>
        <p:pic>
          <p:nvPicPr>
            <p:cNvPr id="8" name="Picture 7">
              <a:extLst>
                <a:ext uri="{FF2B5EF4-FFF2-40B4-BE49-F238E27FC236}">
                  <a16:creationId xmlns:a16="http://schemas.microsoft.com/office/drawing/2014/main" id="{C90B6134-1812-82E5-52AA-8827866B9EF0}"/>
                </a:ext>
              </a:extLst>
            </p:cNvPr>
            <p:cNvPicPr>
              <a:picLocks noChangeAspect="1"/>
            </p:cNvPicPr>
            <p:nvPr/>
          </p:nvPicPr>
          <p:blipFill>
            <a:blip r:embed="rId2"/>
            <a:stretch>
              <a:fillRect/>
            </a:stretch>
          </p:blipFill>
          <p:spPr>
            <a:xfrm>
              <a:off x="470240" y="1907823"/>
              <a:ext cx="7803131" cy="3416795"/>
            </a:xfrm>
            <a:prstGeom prst="rect">
              <a:avLst/>
            </a:prstGeom>
          </p:spPr>
        </p:pic>
        <p:grpSp>
          <p:nvGrpSpPr>
            <p:cNvPr id="9" name="Group 8">
              <a:extLst>
                <a:ext uri="{FF2B5EF4-FFF2-40B4-BE49-F238E27FC236}">
                  <a16:creationId xmlns:a16="http://schemas.microsoft.com/office/drawing/2014/main" id="{3992CBFB-10FE-38FE-C6C6-51CED9925EE4}"/>
                </a:ext>
              </a:extLst>
            </p:cNvPr>
            <p:cNvGrpSpPr/>
            <p:nvPr/>
          </p:nvGrpSpPr>
          <p:grpSpPr>
            <a:xfrm>
              <a:off x="470240" y="2146807"/>
              <a:ext cx="370274" cy="370274"/>
              <a:chOff x="980606" y="2167009"/>
              <a:chExt cx="370274" cy="370274"/>
            </a:xfrm>
          </p:grpSpPr>
          <p:sp>
            <p:nvSpPr>
              <p:cNvPr id="10" name="Oval 9">
                <a:extLst>
                  <a:ext uri="{FF2B5EF4-FFF2-40B4-BE49-F238E27FC236}">
                    <a16:creationId xmlns:a16="http://schemas.microsoft.com/office/drawing/2014/main" id="{F2DA86D1-8F33-4E29-7A30-11079F06919D}"/>
                  </a:ext>
                </a:extLst>
              </p:cNvPr>
              <p:cNvSpPr/>
              <p:nvPr/>
            </p:nvSpPr>
            <p:spPr>
              <a:xfrm>
                <a:off x="980606" y="2167009"/>
                <a:ext cx="360000" cy="36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TextBox 11">
                <a:extLst>
                  <a:ext uri="{FF2B5EF4-FFF2-40B4-BE49-F238E27FC236}">
                    <a16:creationId xmlns:a16="http://schemas.microsoft.com/office/drawing/2014/main" id="{E44C9B3A-EB3F-E9B7-956E-EE0D1FAA5960}"/>
                  </a:ext>
                </a:extLst>
              </p:cNvPr>
              <p:cNvSpPr txBox="1"/>
              <p:nvPr/>
            </p:nvSpPr>
            <p:spPr>
              <a:xfrm>
                <a:off x="1009022" y="2167951"/>
                <a:ext cx="341858" cy="369332"/>
              </a:xfrm>
              <a:prstGeom prst="rect">
                <a:avLst/>
              </a:prstGeom>
              <a:noFill/>
            </p:spPr>
            <p:txBody>
              <a:bodyPr wrap="square">
                <a:spAutoFit/>
              </a:bodyPr>
              <a:lstStyle/>
              <a:p>
                <a:r>
                  <a:rPr lang="pt-BR" sz="1800" b="1" dirty="0">
                    <a:solidFill>
                      <a:schemeClr val="bg1"/>
                    </a:solidFill>
                  </a:rPr>
                  <a:t>1</a:t>
                </a:r>
                <a:endParaRPr lang="pt-BR" b="1" dirty="0">
                  <a:solidFill>
                    <a:schemeClr val="bg1"/>
                  </a:solidFill>
                </a:endParaRPr>
              </a:p>
            </p:txBody>
          </p:sp>
        </p:grpSp>
        <p:pic>
          <p:nvPicPr>
            <p:cNvPr id="17" name="Picture 16">
              <a:extLst>
                <a:ext uri="{FF2B5EF4-FFF2-40B4-BE49-F238E27FC236}">
                  <a16:creationId xmlns:a16="http://schemas.microsoft.com/office/drawing/2014/main" id="{14ACB799-BF83-F521-C48C-EA6160282137}"/>
                </a:ext>
              </a:extLst>
            </p:cNvPr>
            <p:cNvPicPr>
              <a:picLocks noChangeAspect="1"/>
            </p:cNvPicPr>
            <p:nvPr/>
          </p:nvPicPr>
          <p:blipFill>
            <a:blip r:embed="rId3"/>
            <a:srcRect l="4482" r="6118"/>
            <a:stretch>
              <a:fillRect/>
            </a:stretch>
          </p:blipFill>
          <p:spPr>
            <a:xfrm>
              <a:off x="830240" y="2515993"/>
              <a:ext cx="1892412" cy="1503039"/>
            </a:xfrm>
            <a:prstGeom prst="rect">
              <a:avLst/>
            </a:prstGeom>
          </p:spPr>
        </p:pic>
      </p:grpSp>
      <p:sp>
        <p:nvSpPr>
          <p:cNvPr id="19" name="TextBox 18">
            <a:extLst>
              <a:ext uri="{FF2B5EF4-FFF2-40B4-BE49-F238E27FC236}">
                <a16:creationId xmlns:a16="http://schemas.microsoft.com/office/drawing/2014/main" id="{574B06BD-F714-0158-5BDE-842F7DE53D23}"/>
              </a:ext>
            </a:extLst>
          </p:cNvPr>
          <p:cNvSpPr txBox="1"/>
          <p:nvPr/>
        </p:nvSpPr>
        <p:spPr>
          <a:xfrm>
            <a:off x="107970" y="143260"/>
            <a:ext cx="7391767" cy="830997"/>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HYPER TEXT TRANSFER PROTOCOL (HTTP)</a:t>
            </a:r>
          </a:p>
          <a:p>
            <a:r>
              <a:rPr lang="pt-BR" sz="2000" b="1" dirty="0">
                <a:latin typeface="Roboto" panose="02000000000000000000" pitchFamily="2" charset="0"/>
                <a:ea typeface="Roboto" panose="02000000000000000000" pitchFamily="2" charset="0"/>
                <a:cs typeface="Raavi" panose="020B0502040204020203" pitchFamily="34" charset="0"/>
              </a:rPr>
              <a:t>LAB</a:t>
            </a:r>
          </a:p>
        </p:txBody>
      </p:sp>
      <p:grpSp>
        <p:nvGrpSpPr>
          <p:cNvPr id="20" name="Group 19">
            <a:extLst>
              <a:ext uri="{FF2B5EF4-FFF2-40B4-BE49-F238E27FC236}">
                <a16:creationId xmlns:a16="http://schemas.microsoft.com/office/drawing/2014/main" id="{C3D6904A-522E-484C-C639-6AF11865BC63}"/>
              </a:ext>
            </a:extLst>
          </p:cNvPr>
          <p:cNvGrpSpPr/>
          <p:nvPr/>
        </p:nvGrpSpPr>
        <p:grpSpPr>
          <a:xfrm>
            <a:off x="2225133" y="4888543"/>
            <a:ext cx="6088797" cy="1393013"/>
            <a:chOff x="7977159" y="1444978"/>
            <a:chExt cx="4100808" cy="2398744"/>
          </a:xfrm>
        </p:grpSpPr>
        <p:sp>
          <p:nvSpPr>
            <p:cNvPr id="23" name="Speech Bubble: Rectangle with Corners Rounded 22">
              <a:extLst>
                <a:ext uri="{FF2B5EF4-FFF2-40B4-BE49-F238E27FC236}">
                  <a16:creationId xmlns:a16="http://schemas.microsoft.com/office/drawing/2014/main" id="{32B8957C-8F36-AC10-40F5-C327D92065DB}"/>
                </a:ext>
              </a:extLst>
            </p:cNvPr>
            <p:cNvSpPr/>
            <p:nvPr/>
          </p:nvSpPr>
          <p:spPr>
            <a:xfrm>
              <a:off x="7977159" y="1444978"/>
              <a:ext cx="4100808" cy="2398744"/>
            </a:xfrm>
            <a:prstGeom prst="wedgeRoundRectCallout">
              <a:avLst>
                <a:gd name="adj1" fmla="val -57815"/>
                <a:gd name="adj2" fmla="val 30693"/>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4" name="TextBox 23">
              <a:extLst>
                <a:ext uri="{FF2B5EF4-FFF2-40B4-BE49-F238E27FC236}">
                  <a16:creationId xmlns:a16="http://schemas.microsoft.com/office/drawing/2014/main" id="{82E4A132-1A86-F9EA-6B3E-0E30470E0258}"/>
                </a:ext>
              </a:extLst>
            </p:cNvPr>
            <p:cNvSpPr txBox="1"/>
            <p:nvPr/>
          </p:nvSpPr>
          <p:spPr>
            <a:xfrm>
              <a:off x="8097943" y="1811158"/>
              <a:ext cx="3859240" cy="1642956"/>
            </a:xfrm>
            <a:prstGeom prst="rect">
              <a:avLst/>
            </a:prstGeom>
            <a:noFill/>
          </p:spPr>
          <p:txBody>
            <a:bodyPr wrap="square">
              <a:spAutoFit/>
            </a:bodyPr>
            <a:lstStyle/>
            <a:p>
              <a:r>
                <a:rPr lang="pt-BR" sz="1400" b="1" dirty="0"/>
                <a:t>Check the website </a:t>
              </a:r>
              <a:r>
                <a:rPr lang="pt-BR" sz="1400" dirty="0"/>
                <a:t>https://example.com/ </a:t>
              </a:r>
              <a:r>
                <a:rPr lang="pt-BR" sz="1400" b="1" dirty="0">
                  <a:solidFill>
                    <a:srgbClr val="E66100"/>
                  </a:solidFill>
                </a:rPr>
                <a:t>with HTTPS protocol.</a:t>
              </a:r>
            </a:p>
            <a:p>
              <a:endParaRPr lang="pt-BR" sz="1400" b="1" dirty="0">
                <a:solidFill>
                  <a:srgbClr val="E66100"/>
                </a:solidFill>
              </a:endParaRPr>
            </a:p>
            <a:p>
              <a:r>
                <a:rPr lang="pt-BR" sz="1400" dirty="0"/>
                <a:t>By accessing a secure webpage, the browser normally access the page.</a:t>
              </a:r>
            </a:p>
          </p:txBody>
        </p:sp>
      </p:grpSp>
      <p:grpSp>
        <p:nvGrpSpPr>
          <p:cNvPr id="25" name="Group 24">
            <a:extLst>
              <a:ext uri="{FF2B5EF4-FFF2-40B4-BE49-F238E27FC236}">
                <a16:creationId xmlns:a16="http://schemas.microsoft.com/office/drawing/2014/main" id="{6728CA57-6112-C116-0271-53CCE8319C84}"/>
              </a:ext>
            </a:extLst>
          </p:cNvPr>
          <p:cNvGrpSpPr>
            <a:grpSpLocks noChangeAspect="1"/>
          </p:cNvGrpSpPr>
          <p:nvPr/>
        </p:nvGrpSpPr>
        <p:grpSpPr>
          <a:xfrm>
            <a:off x="504267" y="5449135"/>
            <a:ext cx="1086579" cy="1086579"/>
            <a:chOff x="8005601" y="4927013"/>
            <a:chExt cx="1620000" cy="1620000"/>
          </a:xfrm>
        </p:grpSpPr>
        <p:sp>
          <p:nvSpPr>
            <p:cNvPr id="26" name="Oval 25">
              <a:extLst>
                <a:ext uri="{FF2B5EF4-FFF2-40B4-BE49-F238E27FC236}">
                  <a16:creationId xmlns:a16="http://schemas.microsoft.com/office/drawing/2014/main" id="{0A8240B0-BD23-8DE7-0A1C-80135CD12B6D}"/>
                </a:ext>
              </a:extLst>
            </p:cNvPr>
            <p:cNvSpPr/>
            <p:nvPr/>
          </p:nvSpPr>
          <p:spPr>
            <a:xfrm>
              <a:off x="8005601" y="4927013"/>
              <a:ext cx="1620000" cy="162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27" name="Graphic 26" descr="Chameleon with solid fill">
              <a:extLst>
                <a:ext uri="{FF2B5EF4-FFF2-40B4-BE49-F238E27FC236}">
                  <a16:creationId xmlns:a16="http://schemas.microsoft.com/office/drawing/2014/main" id="{A8FB26AB-4569-5BDC-61C0-8DB0353D01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8241513" y="5162925"/>
              <a:ext cx="1148176" cy="1148176"/>
            </a:xfrm>
            <a:prstGeom prst="rect">
              <a:avLst/>
            </a:prstGeom>
          </p:spPr>
        </p:pic>
      </p:grpSp>
      <p:sp>
        <p:nvSpPr>
          <p:cNvPr id="3" name="TextBox 2">
            <a:extLst>
              <a:ext uri="{FF2B5EF4-FFF2-40B4-BE49-F238E27FC236}">
                <a16:creationId xmlns:a16="http://schemas.microsoft.com/office/drawing/2014/main" id="{D3D130FE-3EA7-F6A7-88E2-E1E5069AFBD5}"/>
              </a:ext>
            </a:extLst>
          </p:cNvPr>
          <p:cNvSpPr txBox="1"/>
          <p:nvPr/>
        </p:nvSpPr>
        <p:spPr>
          <a:xfrm>
            <a:off x="7399388" y="250981"/>
            <a:ext cx="2134552" cy="307777"/>
          </a:xfrm>
          <a:prstGeom prst="rect">
            <a:avLst/>
          </a:prstGeom>
          <a:noFill/>
        </p:spPr>
        <p:txBody>
          <a:bodyPr wrap="square">
            <a:spAutoFit/>
          </a:bodyPr>
          <a:lstStyle/>
          <a:p>
            <a:r>
              <a:rPr lang="pt-BR" sz="1400" i="1" dirty="0"/>
              <a:t>(Presented Live)</a:t>
            </a:r>
          </a:p>
        </p:txBody>
      </p:sp>
    </p:spTree>
    <p:extLst>
      <p:ext uri="{BB962C8B-B14F-4D97-AF65-F5344CB8AC3E}">
        <p14:creationId xmlns:p14="http://schemas.microsoft.com/office/powerpoint/2010/main" val="2105437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9BE48D-3258-660C-72A8-98D083D7ED9A}"/>
            </a:ext>
          </a:extLst>
        </p:cNvPr>
        <p:cNvGrpSpPr/>
        <p:nvPr/>
      </p:nvGrpSpPr>
      <p:grpSpPr>
        <a:xfrm>
          <a:off x="0" y="0"/>
          <a:ext cx="0" cy="0"/>
          <a:chOff x="0" y="0"/>
          <a:chExt cx="0" cy="0"/>
        </a:xfrm>
      </p:grpSpPr>
      <p:sp>
        <p:nvSpPr>
          <p:cNvPr id="29" name="Speech Bubble: Rectangle with Corners Rounded 28">
            <a:extLst>
              <a:ext uri="{FF2B5EF4-FFF2-40B4-BE49-F238E27FC236}">
                <a16:creationId xmlns:a16="http://schemas.microsoft.com/office/drawing/2014/main" id="{28643E28-3487-E2D3-5AF1-5D4FA6992F28}"/>
              </a:ext>
            </a:extLst>
          </p:cNvPr>
          <p:cNvSpPr/>
          <p:nvPr/>
        </p:nvSpPr>
        <p:spPr>
          <a:xfrm>
            <a:off x="3375378" y="5530451"/>
            <a:ext cx="1959934" cy="627268"/>
          </a:xfrm>
          <a:prstGeom prst="wedgeRoundRectCallout">
            <a:avLst>
              <a:gd name="adj1" fmla="val -27297"/>
              <a:gd name="adj2" fmla="val -72072"/>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7" name="Picture 6">
            <a:extLst>
              <a:ext uri="{FF2B5EF4-FFF2-40B4-BE49-F238E27FC236}">
                <a16:creationId xmlns:a16="http://schemas.microsoft.com/office/drawing/2014/main" id="{865351A4-96E4-5EB8-59E3-F6D2455BDEDA}"/>
              </a:ext>
            </a:extLst>
          </p:cNvPr>
          <p:cNvPicPr>
            <a:picLocks noChangeAspect="1"/>
          </p:cNvPicPr>
          <p:nvPr/>
        </p:nvPicPr>
        <p:blipFill>
          <a:blip r:embed="rId2"/>
          <a:stretch>
            <a:fillRect/>
          </a:stretch>
        </p:blipFill>
        <p:spPr>
          <a:xfrm>
            <a:off x="6029070" y="2839424"/>
            <a:ext cx="3939780" cy="3546170"/>
          </a:xfrm>
          <a:prstGeom prst="rect">
            <a:avLst/>
          </a:prstGeom>
        </p:spPr>
      </p:pic>
      <p:grpSp>
        <p:nvGrpSpPr>
          <p:cNvPr id="13" name="Group 12">
            <a:extLst>
              <a:ext uri="{FF2B5EF4-FFF2-40B4-BE49-F238E27FC236}">
                <a16:creationId xmlns:a16="http://schemas.microsoft.com/office/drawing/2014/main" id="{C6D40462-A1E9-8F90-0357-71D3DD48F241}"/>
              </a:ext>
            </a:extLst>
          </p:cNvPr>
          <p:cNvGrpSpPr/>
          <p:nvPr/>
        </p:nvGrpSpPr>
        <p:grpSpPr>
          <a:xfrm>
            <a:off x="170081" y="1251423"/>
            <a:ext cx="5643697" cy="1168451"/>
            <a:chOff x="338667" y="1317574"/>
            <a:chExt cx="5643697" cy="1168451"/>
          </a:xfrm>
        </p:grpSpPr>
        <p:pic>
          <p:nvPicPr>
            <p:cNvPr id="9" name="Picture 8">
              <a:extLst>
                <a:ext uri="{FF2B5EF4-FFF2-40B4-BE49-F238E27FC236}">
                  <a16:creationId xmlns:a16="http://schemas.microsoft.com/office/drawing/2014/main" id="{2218A1A6-65BF-47C6-D4E0-7C9CF4104AB9}"/>
                </a:ext>
              </a:extLst>
            </p:cNvPr>
            <p:cNvPicPr>
              <a:picLocks noChangeAspect="1"/>
            </p:cNvPicPr>
            <p:nvPr/>
          </p:nvPicPr>
          <p:blipFill>
            <a:blip r:embed="rId3"/>
            <a:srcRect r="7419" b="54372"/>
            <a:stretch>
              <a:fillRect/>
            </a:stretch>
          </p:blipFill>
          <p:spPr>
            <a:xfrm>
              <a:off x="338667" y="1317574"/>
              <a:ext cx="5643697" cy="1168451"/>
            </a:xfrm>
            <a:prstGeom prst="rect">
              <a:avLst/>
            </a:prstGeom>
          </p:spPr>
        </p:pic>
        <p:sp>
          <p:nvSpPr>
            <p:cNvPr id="10" name="Rectangle 9">
              <a:extLst>
                <a:ext uri="{FF2B5EF4-FFF2-40B4-BE49-F238E27FC236}">
                  <a16:creationId xmlns:a16="http://schemas.microsoft.com/office/drawing/2014/main" id="{8327CD5E-8C55-4A11-4EEB-BC1689248F85}"/>
                </a:ext>
              </a:extLst>
            </p:cNvPr>
            <p:cNvSpPr/>
            <p:nvPr/>
          </p:nvSpPr>
          <p:spPr>
            <a:xfrm>
              <a:off x="1062038" y="1869281"/>
              <a:ext cx="502443" cy="616744"/>
            </a:xfrm>
            <a:prstGeom prst="rect">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ctangle 10">
              <a:extLst>
                <a:ext uri="{FF2B5EF4-FFF2-40B4-BE49-F238E27FC236}">
                  <a16:creationId xmlns:a16="http://schemas.microsoft.com/office/drawing/2014/main" id="{8F4CF2CD-CEA9-A76B-4F75-460812AEA76B}"/>
                </a:ext>
              </a:extLst>
            </p:cNvPr>
            <p:cNvSpPr/>
            <p:nvPr/>
          </p:nvSpPr>
          <p:spPr>
            <a:xfrm>
              <a:off x="2362200" y="1869281"/>
              <a:ext cx="502443" cy="616744"/>
            </a:xfrm>
            <a:prstGeom prst="rect">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ctangle 11">
              <a:extLst>
                <a:ext uri="{FF2B5EF4-FFF2-40B4-BE49-F238E27FC236}">
                  <a16:creationId xmlns:a16="http://schemas.microsoft.com/office/drawing/2014/main" id="{62BCB0A1-EE0F-631F-7E1A-7A95016CB66F}"/>
                </a:ext>
              </a:extLst>
            </p:cNvPr>
            <p:cNvSpPr/>
            <p:nvPr/>
          </p:nvSpPr>
          <p:spPr>
            <a:xfrm>
              <a:off x="728664" y="1666875"/>
              <a:ext cx="285750" cy="88106"/>
            </a:xfrm>
            <a:prstGeom prst="rect">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22" name="Group 21">
            <a:extLst>
              <a:ext uri="{FF2B5EF4-FFF2-40B4-BE49-F238E27FC236}">
                <a16:creationId xmlns:a16="http://schemas.microsoft.com/office/drawing/2014/main" id="{4B895885-C742-7FBD-6376-D3E740A7C2D5}"/>
              </a:ext>
            </a:extLst>
          </p:cNvPr>
          <p:cNvGrpSpPr/>
          <p:nvPr/>
        </p:nvGrpSpPr>
        <p:grpSpPr>
          <a:xfrm>
            <a:off x="6537149" y="1295997"/>
            <a:ext cx="3471841" cy="1079302"/>
            <a:chOff x="6364266" y="1255526"/>
            <a:chExt cx="3471841" cy="1079302"/>
          </a:xfrm>
        </p:grpSpPr>
        <p:sp>
          <p:nvSpPr>
            <p:cNvPr id="21" name="Speech Bubble: Rectangle with Corners Rounded 20">
              <a:extLst>
                <a:ext uri="{FF2B5EF4-FFF2-40B4-BE49-F238E27FC236}">
                  <a16:creationId xmlns:a16="http://schemas.microsoft.com/office/drawing/2014/main" id="{959C600C-B4EA-E960-98A2-E95C46F59916}"/>
                </a:ext>
              </a:extLst>
            </p:cNvPr>
            <p:cNvSpPr/>
            <p:nvPr/>
          </p:nvSpPr>
          <p:spPr>
            <a:xfrm>
              <a:off x="6364266" y="1255526"/>
              <a:ext cx="3373657" cy="1079302"/>
            </a:xfrm>
            <a:prstGeom prst="wedgeRoundRectCallout">
              <a:avLst>
                <a:gd name="adj1" fmla="val 25718"/>
                <a:gd name="adj2" fmla="val -61835"/>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6" name="TextBox 15">
              <a:extLst>
                <a:ext uri="{FF2B5EF4-FFF2-40B4-BE49-F238E27FC236}">
                  <a16:creationId xmlns:a16="http://schemas.microsoft.com/office/drawing/2014/main" id="{11D1F4ED-6BA6-0DBA-DA63-51220D19E417}"/>
                </a:ext>
              </a:extLst>
            </p:cNvPr>
            <p:cNvSpPr txBox="1"/>
            <p:nvPr/>
          </p:nvSpPr>
          <p:spPr>
            <a:xfrm>
              <a:off x="6462449" y="1341465"/>
              <a:ext cx="3373658" cy="923330"/>
            </a:xfrm>
            <a:prstGeom prst="rect">
              <a:avLst/>
            </a:prstGeom>
            <a:noFill/>
          </p:spPr>
          <p:txBody>
            <a:bodyPr wrap="square">
              <a:spAutoFit/>
            </a:bodyPr>
            <a:lstStyle/>
            <a:p>
              <a:r>
                <a:rPr lang="pt-BR" sz="1800" dirty="0"/>
                <a:t>Filtering the IP address from the computer and for HTTPS (here, using its port 443)</a:t>
              </a:r>
              <a:endParaRPr lang="pt-BR" dirty="0"/>
            </a:p>
          </p:txBody>
        </p:sp>
      </p:grpSp>
      <p:sp>
        <p:nvSpPr>
          <p:cNvPr id="17" name="TextBox 16">
            <a:extLst>
              <a:ext uri="{FF2B5EF4-FFF2-40B4-BE49-F238E27FC236}">
                <a16:creationId xmlns:a16="http://schemas.microsoft.com/office/drawing/2014/main" id="{79563BA1-3848-345B-4DCF-DAA08E0E80D5}"/>
              </a:ext>
            </a:extLst>
          </p:cNvPr>
          <p:cNvSpPr txBox="1"/>
          <p:nvPr/>
        </p:nvSpPr>
        <p:spPr>
          <a:xfrm>
            <a:off x="3375378" y="5659419"/>
            <a:ext cx="1830228" cy="369332"/>
          </a:xfrm>
          <a:prstGeom prst="rect">
            <a:avLst/>
          </a:prstGeom>
          <a:noFill/>
        </p:spPr>
        <p:txBody>
          <a:bodyPr wrap="square">
            <a:spAutoFit/>
          </a:bodyPr>
          <a:lstStyle/>
          <a:p>
            <a:pPr algn="r"/>
            <a:r>
              <a:rPr lang="pt-BR" sz="1800" dirty="0"/>
              <a:t>Fully encrypted!</a:t>
            </a:r>
            <a:endParaRPr lang="pt-BR" dirty="0"/>
          </a:p>
        </p:txBody>
      </p:sp>
      <p:grpSp>
        <p:nvGrpSpPr>
          <p:cNvPr id="18" name="Group 17">
            <a:extLst>
              <a:ext uri="{FF2B5EF4-FFF2-40B4-BE49-F238E27FC236}">
                <a16:creationId xmlns:a16="http://schemas.microsoft.com/office/drawing/2014/main" id="{8C232BAD-B4AD-BE31-E264-0BD8A357EE9A}"/>
              </a:ext>
            </a:extLst>
          </p:cNvPr>
          <p:cNvGrpSpPr>
            <a:grpSpLocks noChangeAspect="1"/>
          </p:cNvGrpSpPr>
          <p:nvPr/>
        </p:nvGrpSpPr>
        <p:grpSpPr>
          <a:xfrm>
            <a:off x="8937442" y="318876"/>
            <a:ext cx="830997" cy="830997"/>
            <a:chOff x="8005601" y="4927013"/>
            <a:chExt cx="1620000" cy="1620000"/>
          </a:xfrm>
        </p:grpSpPr>
        <p:sp>
          <p:nvSpPr>
            <p:cNvPr id="19" name="Oval 18">
              <a:extLst>
                <a:ext uri="{FF2B5EF4-FFF2-40B4-BE49-F238E27FC236}">
                  <a16:creationId xmlns:a16="http://schemas.microsoft.com/office/drawing/2014/main" id="{8AD7C17C-2E39-EE28-009C-25C8359FAE79}"/>
                </a:ext>
              </a:extLst>
            </p:cNvPr>
            <p:cNvSpPr/>
            <p:nvPr/>
          </p:nvSpPr>
          <p:spPr>
            <a:xfrm>
              <a:off x="8005601" y="4927013"/>
              <a:ext cx="1620000" cy="162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20" name="Graphic 19" descr="Chameleon with solid fill">
              <a:extLst>
                <a:ext uri="{FF2B5EF4-FFF2-40B4-BE49-F238E27FC236}">
                  <a16:creationId xmlns:a16="http://schemas.microsoft.com/office/drawing/2014/main" id="{ABF00A23-341E-C56D-D0A9-D561ECBC3D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8241513" y="5162925"/>
              <a:ext cx="1148176" cy="1148176"/>
            </a:xfrm>
            <a:prstGeom prst="rect">
              <a:avLst/>
            </a:prstGeom>
          </p:spPr>
        </p:pic>
      </p:grpSp>
      <p:grpSp>
        <p:nvGrpSpPr>
          <p:cNvPr id="23" name="Group 22">
            <a:extLst>
              <a:ext uri="{FF2B5EF4-FFF2-40B4-BE49-F238E27FC236}">
                <a16:creationId xmlns:a16="http://schemas.microsoft.com/office/drawing/2014/main" id="{B51D0B3D-575E-A733-215A-00BF73CDE957}"/>
              </a:ext>
            </a:extLst>
          </p:cNvPr>
          <p:cNvGrpSpPr>
            <a:grpSpLocks noChangeAspect="1"/>
          </p:cNvGrpSpPr>
          <p:nvPr/>
        </p:nvGrpSpPr>
        <p:grpSpPr>
          <a:xfrm>
            <a:off x="3194090" y="4471994"/>
            <a:ext cx="830997" cy="830997"/>
            <a:chOff x="8005601" y="4927013"/>
            <a:chExt cx="1620000" cy="1620000"/>
          </a:xfrm>
        </p:grpSpPr>
        <p:sp>
          <p:nvSpPr>
            <p:cNvPr id="24" name="Oval 23">
              <a:extLst>
                <a:ext uri="{FF2B5EF4-FFF2-40B4-BE49-F238E27FC236}">
                  <a16:creationId xmlns:a16="http://schemas.microsoft.com/office/drawing/2014/main" id="{FF6F5FA0-D469-BCB4-4E1E-28FCAD7D41B4}"/>
                </a:ext>
              </a:extLst>
            </p:cNvPr>
            <p:cNvSpPr/>
            <p:nvPr/>
          </p:nvSpPr>
          <p:spPr>
            <a:xfrm>
              <a:off x="8005601" y="4927013"/>
              <a:ext cx="1620000" cy="162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25" name="Graphic 24" descr="Chameleon with solid fill">
              <a:extLst>
                <a:ext uri="{FF2B5EF4-FFF2-40B4-BE49-F238E27FC236}">
                  <a16:creationId xmlns:a16="http://schemas.microsoft.com/office/drawing/2014/main" id="{EB21B900-A4E9-15AB-E7BA-0B097FA2078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8241513" y="5162925"/>
              <a:ext cx="1148176" cy="1148176"/>
            </a:xfrm>
            <a:prstGeom prst="rect">
              <a:avLst/>
            </a:prstGeom>
          </p:spPr>
        </p:pic>
      </p:grpSp>
      <p:sp>
        <p:nvSpPr>
          <p:cNvPr id="30" name="Arrow: Left 29">
            <a:extLst>
              <a:ext uri="{FF2B5EF4-FFF2-40B4-BE49-F238E27FC236}">
                <a16:creationId xmlns:a16="http://schemas.microsoft.com/office/drawing/2014/main" id="{C54C48C2-510B-2B52-EB70-217CA6EE5A2F}"/>
              </a:ext>
            </a:extLst>
          </p:cNvPr>
          <p:cNvSpPr/>
          <p:nvPr/>
        </p:nvSpPr>
        <p:spPr>
          <a:xfrm>
            <a:off x="6023330" y="1668600"/>
            <a:ext cx="423197" cy="334096"/>
          </a:xfrm>
          <a:prstGeom prst="leftArrow">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Arrow: Left 31">
            <a:extLst>
              <a:ext uri="{FF2B5EF4-FFF2-40B4-BE49-F238E27FC236}">
                <a16:creationId xmlns:a16="http://schemas.microsoft.com/office/drawing/2014/main" id="{F7F0631F-6FC5-D0AE-7847-2A78B6B88EC6}"/>
              </a:ext>
            </a:extLst>
          </p:cNvPr>
          <p:cNvSpPr/>
          <p:nvPr/>
        </p:nvSpPr>
        <p:spPr>
          <a:xfrm rot="10800000">
            <a:off x="5476167" y="5694655"/>
            <a:ext cx="423197" cy="334096"/>
          </a:xfrm>
          <a:prstGeom prst="leftArrow">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TextBox 32">
            <a:extLst>
              <a:ext uri="{FF2B5EF4-FFF2-40B4-BE49-F238E27FC236}">
                <a16:creationId xmlns:a16="http://schemas.microsoft.com/office/drawing/2014/main" id="{7F057EB4-29DF-D334-6986-44CAA9BAA9A8}"/>
              </a:ext>
            </a:extLst>
          </p:cNvPr>
          <p:cNvSpPr txBox="1"/>
          <p:nvPr/>
        </p:nvSpPr>
        <p:spPr>
          <a:xfrm>
            <a:off x="107970" y="143260"/>
            <a:ext cx="7391767" cy="830997"/>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HYPER TEXT TRANSFER PROTOCOL (HTTP)</a:t>
            </a:r>
          </a:p>
          <a:p>
            <a:r>
              <a:rPr lang="pt-BR" sz="2000" b="1" dirty="0">
                <a:latin typeface="Roboto" panose="02000000000000000000" pitchFamily="2" charset="0"/>
                <a:ea typeface="Roboto" panose="02000000000000000000" pitchFamily="2" charset="0"/>
                <a:cs typeface="Raavi" panose="020B0502040204020203" pitchFamily="34" charset="0"/>
              </a:rPr>
              <a:t>LAB</a:t>
            </a:r>
          </a:p>
        </p:txBody>
      </p:sp>
      <p:sp>
        <p:nvSpPr>
          <p:cNvPr id="2" name="TextBox 1">
            <a:extLst>
              <a:ext uri="{FF2B5EF4-FFF2-40B4-BE49-F238E27FC236}">
                <a16:creationId xmlns:a16="http://schemas.microsoft.com/office/drawing/2014/main" id="{30283F80-FF5E-4485-F0B3-90AEBF2DA0B6}"/>
              </a:ext>
            </a:extLst>
          </p:cNvPr>
          <p:cNvSpPr txBox="1"/>
          <p:nvPr/>
        </p:nvSpPr>
        <p:spPr>
          <a:xfrm>
            <a:off x="7399388" y="250981"/>
            <a:ext cx="2134552" cy="307777"/>
          </a:xfrm>
          <a:prstGeom prst="rect">
            <a:avLst/>
          </a:prstGeom>
          <a:noFill/>
        </p:spPr>
        <p:txBody>
          <a:bodyPr wrap="square">
            <a:spAutoFit/>
          </a:bodyPr>
          <a:lstStyle/>
          <a:p>
            <a:r>
              <a:rPr lang="pt-BR" sz="1400" i="1" dirty="0"/>
              <a:t>(Presented Live)</a:t>
            </a:r>
          </a:p>
        </p:txBody>
      </p:sp>
    </p:spTree>
    <p:extLst>
      <p:ext uri="{BB962C8B-B14F-4D97-AF65-F5344CB8AC3E}">
        <p14:creationId xmlns:p14="http://schemas.microsoft.com/office/powerpoint/2010/main" val="634783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B31270-CCDC-D3E6-941C-2DF731F9A28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515C46C-5C9D-CA4C-724D-BB83F77ED3C5}"/>
              </a:ext>
            </a:extLst>
          </p:cNvPr>
          <p:cNvSpPr txBox="1"/>
          <p:nvPr/>
        </p:nvSpPr>
        <p:spPr>
          <a:xfrm>
            <a:off x="107970" y="143260"/>
            <a:ext cx="2643672" cy="830997"/>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THE INTERNET</a:t>
            </a:r>
          </a:p>
          <a:p>
            <a:r>
              <a:rPr lang="pt-BR" sz="2000" b="1" dirty="0">
                <a:latin typeface="Roboto" panose="02000000000000000000" pitchFamily="2" charset="0"/>
                <a:ea typeface="Roboto" panose="02000000000000000000" pitchFamily="2" charset="0"/>
                <a:cs typeface="Raavi" panose="020B0502040204020203" pitchFamily="34" charset="0"/>
              </a:rPr>
              <a:t>INDEX</a:t>
            </a:r>
            <a:endParaRPr lang="pt-BR" sz="2800" b="1" dirty="0">
              <a:latin typeface="Roboto" panose="02000000000000000000" pitchFamily="2" charset="0"/>
              <a:ea typeface="Roboto" panose="02000000000000000000" pitchFamily="2" charset="0"/>
              <a:cs typeface="Raavi" panose="020B0502040204020203" pitchFamily="34" charset="0"/>
            </a:endParaRPr>
          </a:p>
        </p:txBody>
      </p:sp>
      <p:sp>
        <p:nvSpPr>
          <p:cNvPr id="4" name="TextBox 3">
            <a:extLst>
              <a:ext uri="{FF2B5EF4-FFF2-40B4-BE49-F238E27FC236}">
                <a16:creationId xmlns:a16="http://schemas.microsoft.com/office/drawing/2014/main" id="{55F09D64-3A6D-C2E3-F285-3BDCC4606725}"/>
              </a:ext>
            </a:extLst>
          </p:cNvPr>
          <p:cNvSpPr txBox="1"/>
          <p:nvPr/>
        </p:nvSpPr>
        <p:spPr>
          <a:xfrm>
            <a:off x="434896" y="1720840"/>
            <a:ext cx="8244565" cy="3416320"/>
          </a:xfrm>
          <a:prstGeom prst="rect">
            <a:avLst/>
          </a:prstGeom>
          <a:noFill/>
        </p:spPr>
        <p:txBody>
          <a:bodyPr wrap="none" rtlCol="0">
            <a:spAutoFit/>
          </a:bodyPr>
          <a:lstStyle/>
          <a:p>
            <a:pPr marL="342900" indent="-342900">
              <a:buFont typeface="+mj-lt"/>
              <a:buAutoNum type="arabicPeriod"/>
            </a:pPr>
            <a:r>
              <a:rPr lang="pt-BR" sz="2400" b="1" dirty="0"/>
              <a:t>Topic 1: HTTP and HTML</a:t>
            </a:r>
          </a:p>
          <a:p>
            <a:pPr marL="857250" lvl="1" indent="-400050">
              <a:buFont typeface="+mj-lt"/>
              <a:buAutoNum type="romanLcPeriod"/>
            </a:pPr>
            <a:r>
              <a:rPr lang="pt-BR" sz="2400" dirty="0"/>
              <a:t>The Internet</a:t>
            </a:r>
          </a:p>
          <a:p>
            <a:pPr marL="857250" lvl="1" indent="-400050">
              <a:buFont typeface="+mj-lt"/>
              <a:buAutoNum type="romanLcPeriod"/>
            </a:pPr>
            <a:r>
              <a:rPr lang="pt-BR" sz="2400" dirty="0"/>
              <a:t>The HTML</a:t>
            </a:r>
          </a:p>
          <a:p>
            <a:pPr marL="857250" lvl="1" indent="-400050">
              <a:buFont typeface="+mj-lt"/>
              <a:buAutoNum type="romanLcPeriod"/>
            </a:pPr>
            <a:r>
              <a:rPr lang="pt-BR" sz="2400" dirty="0"/>
              <a:t>The URL</a:t>
            </a:r>
          </a:p>
          <a:p>
            <a:pPr marL="857250" lvl="1" indent="-400050">
              <a:buFont typeface="+mj-lt"/>
              <a:buAutoNum type="romanLcPeriod"/>
            </a:pPr>
            <a:r>
              <a:rPr lang="pt-BR" sz="2400" dirty="0"/>
              <a:t>The HTTP</a:t>
            </a:r>
          </a:p>
          <a:p>
            <a:pPr lvl="1"/>
            <a:endParaRPr lang="pt-BR" sz="2400" dirty="0"/>
          </a:p>
          <a:p>
            <a:pPr marL="400050" indent="-400050">
              <a:buFont typeface="+mj-lt"/>
              <a:buAutoNum type="arabicPeriod"/>
            </a:pPr>
            <a:r>
              <a:rPr lang="pt-BR" sz="2400" b="1" dirty="0"/>
              <a:t>Topic 2: </a:t>
            </a:r>
            <a:r>
              <a:rPr lang="en-US" sz="2400" b="1" dirty="0"/>
              <a:t>Working with Data Sources and Data Security </a:t>
            </a:r>
          </a:p>
          <a:p>
            <a:pPr marL="857250" lvl="1" indent="-400050">
              <a:buFont typeface="+mj-lt"/>
              <a:buAutoNum type="romanLcPeriod"/>
            </a:pPr>
            <a:r>
              <a:rPr lang="pt-BR" sz="2400" dirty="0">
                <a:latin typeface="Roboto" panose="02000000000000000000" pitchFamily="2" charset="0"/>
                <a:ea typeface="Roboto" panose="02000000000000000000" pitchFamily="2" charset="0"/>
              </a:rPr>
              <a:t>Structured Data Representation formats</a:t>
            </a:r>
          </a:p>
          <a:p>
            <a:pPr marL="857250" lvl="1" indent="-400050">
              <a:buFont typeface="+mj-lt"/>
              <a:buAutoNum type="romanLcPeriod"/>
            </a:pPr>
            <a:r>
              <a:rPr lang="pt-BR" sz="2400" dirty="0">
                <a:latin typeface="Roboto" panose="02000000000000000000" pitchFamily="2" charset="0"/>
                <a:ea typeface="Roboto" panose="02000000000000000000" pitchFamily="2" charset="0"/>
              </a:rPr>
              <a:t>Application Programming Interface (API &amp; REST API)</a:t>
            </a:r>
          </a:p>
        </p:txBody>
      </p:sp>
    </p:spTree>
    <p:extLst>
      <p:ext uri="{BB962C8B-B14F-4D97-AF65-F5344CB8AC3E}">
        <p14:creationId xmlns:p14="http://schemas.microsoft.com/office/powerpoint/2010/main" val="123583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E605B-D159-1884-793F-4C8C3BBDA92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8757B94A-AA65-910F-3746-245DDABC4074}"/>
              </a:ext>
            </a:extLst>
          </p:cNvPr>
          <p:cNvSpPr/>
          <p:nvPr/>
        </p:nvSpPr>
        <p:spPr>
          <a:xfrm>
            <a:off x="0" y="0"/>
            <a:ext cx="12270657" cy="6858000"/>
          </a:xfrm>
          <a:prstGeom prst="rect">
            <a:avLst/>
          </a:prstGeom>
          <a:solidFill>
            <a:srgbClr val="007C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TextBox 6">
            <a:extLst>
              <a:ext uri="{FF2B5EF4-FFF2-40B4-BE49-F238E27FC236}">
                <a16:creationId xmlns:a16="http://schemas.microsoft.com/office/drawing/2014/main" id="{DE5486BB-0C49-6667-C231-A35650193F5E}"/>
              </a:ext>
            </a:extLst>
          </p:cNvPr>
          <p:cNvSpPr txBox="1"/>
          <p:nvPr/>
        </p:nvSpPr>
        <p:spPr>
          <a:xfrm>
            <a:off x="373936" y="2360650"/>
            <a:ext cx="11444128" cy="1938992"/>
          </a:xfrm>
          <a:prstGeom prst="rect">
            <a:avLst/>
          </a:prstGeom>
          <a:noFill/>
        </p:spPr>
        <p:txBody>
          <a:bodyPr wrap="square" rtlCol="0">
            <a:spAutoFit/>
          </a:bodyPr>
          <a:lstStyle/>
          <a:p>
            <a:r>
              <a:rPr lang="pt-BR" sz="6000" b="1" dirty="0">
                <a:solidFill>
                  <a:schemeClr val="bg1"/>
                </a:solidFill>
                <a:latin typeface="Roboto" panose="02000000000000000000" pitchFamily="2" charset="0"/>
                <a:ea typeface="Roboto" panose="02000000000000000000" pitchFamily="2" charset="0"/>
              </a:rPr>
              <a:t>STRUCTURED DATA REPRESENTATION FORMATS</a:t>
            </a:r>
          </a:p>
        </p:txBody>
      </p:sp>
      <p:pic>
        <p:nvPicPr>
          <p:cNvPr id="2" name="Picture 2" descr="University of London - Wikipedia">
            <a:extLst>
              <a:ext uri="{FF2B5EF4-FFF2-40B4-BE49-F238E27FC236}">
                <a16:creationId xmlns:a16="http://schemas.microsoft.com/office/drawing/2014/main" id="{1E05A08C-E834-3B6A-6588-B827100A2F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3825" y="5889521"/>
            <a:ext cx="503183" cy="657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605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684FE-3540-CA69-C6E9-ED20569D211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909DDA9-7C0D-A920-6E6E-5BBFEF720899}"/>
              </a:ext>
            </a:extLst>
          </p:cNvPr>
          <p:cNvSpPr txBox="1"/>
          <p:nvPr/>
        </p:nvSpPr>
        <p:spPr>
          <a:xfrm>
            <a:off x="107970" y="143260"/>
            <a:ext cx="8404865" cy="830997"/>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STRUCTURED DATA REPRESENTATION FORMATS</a:t>
            </a:r>
          </a:p>
          <a:p>
            <a:r>
              <a:rPr lang="pt-BR" sz="2000" b="1" dirty="0">
                <a:latin typeface="Roboto" panose="02000000000000000000" pitchFamily="2" charset="0"/>
                <a:ea typeface="Roboto" panose="02000000000000000000" pitchFamily="2" charset="0"/>
                <a:cs typeface="Raavi" panose="020B0502040204020203" pitchFamily="34" charset="0"/>
              </a:rPr>
              <a:t>DEFINITION</a:t>
            </a:r>
            <a:endPar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endParaRPr>
          </a:p>
        </p:txBody>
      </p:sp>
      <p:grpSp>
        <p:nvGrpSpPr>
          <p:cNvPr id="2" name="Group 1">
            <a:extLst>
              <a:ext uri="{FF2B5EF4-FFF2-40B4-BE49-F238E27FC236}">
                <a16:creationId xmlns:a16="http://schemas.microsoft.com/office/drawing/2014/main" id="{A89138E6-501B-CDAF-EBA4-D881349FA0A1}"/>
              </a:ext>
            </a:extLst>
          </p:cNvPr>
          <p:cNvGrpSpPr/>
          <p:nvPr/>
        </p:nvGrpSpPr>
        <p:grpSpPr>
          <a:xfrm>
            <a:off x="426196" y="1413015"/>
            <a:ext cx="4728734" cy="2015985"/>
            <a:chOff x="462772" y="1435470"/>
            <a:chExt cx="4728734" cy="2015985"/>
          </a:xfrm>
        </p:grpSpPr>
        <p:sp>
          <p:nvSpPr>
            <p:cNvPr id="3" name="Speech Bubble: Rectangle with Corners Rounded 2">
              <a:extLst>
                <a:ext uri="{FF2B5EF4-FFF2-40B4-BE49-F238E27FC236}">
                  <a16:creationId xmlns:a16="http://schemas.microsoft.com/office/drawing/2014/main" id="{70976B90-F79B-058A-48DB-2F9FCBE9F8DE}"/>
                </a:ext>
              </a:extLst>
            </p:cNvPr>
            <p:cNvSpPr/>
            <p:nvPr/>
          </p:nvSpPr>
          <p:spPr>
            <a:xfrm>
              <a:off x="2044536" y="1435470"/>
              <a:ext cx="3146970" cy="830997"/>
            </a:xfrm>
            <a:prstGeom prst="wedgeRoundRectCallout">
              <a:avLst>
                <a:gd name="adj1" fmla="val -36218"/>
                <a:gd name="adj2" fmla="val 63185"/>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TextBox 3">
              <a:extLst>
                <a:ext uri="{FF2B5EF4-FFF2-40B4-BE49-F238E27FC236}">
                  <a16:creationId xmlns:a16="http://schemas.microsoft.com/office/drawing/2014/main" id="{C799E519-DF9A-8523-073E-B76C49C84CC7}"/>
                </a:ext>
              </a:extLst>
            </p:cNvPr>
            <p:cNvSpPr txBox="1"/>
            <p:nvPr/>
          </p:nvSpPr>
          <p:spPr>
            <a:xfrm>
              <a:off x="2171832" y="1569315"/>
              <a:ext cx="2859654" cy="646331"/>
            </a:xfrm>
            <a:prstGeom prst="rect">
              <a:avLst/>
            </a:prstGeom>
            <a:noFill/>
          </p:spPr>
          <p:txBody>
            <a:bodyPr wrap="square">
              <a:spAutoFit/>
            </a:bodyPr>
            <a:lstStyle/>
            <a:p>
              <a:r>
                <a:rPr lang="en-US" dirty="0"/>
                <a:t>What are structured data representation formats?</a:t>
              </a:r>
              <a:endParaRPr lang="pt-BR" dirty="0"/>
            </a:p>
          </p:txBody>
        </p:sp>
        <p:grpSp>
          <p:nvGrpSpPr>
            <p:cNvPr id="5" name="Group 4">
              <a:extLst>
                <a:ext uri="{FF2B5EF4-FFF2-40B4-BE49-F238E27FC236}">
                  <a16:creationId xmlns:a16="http://schemas.microsoft.com/office/drawing/2014/main" id="{55F8DF92-FC69-C90F-1CCF-3940CF3C19B7}"/>
                </a:ext>
              </a:extLst>
            </p:cNvPr>
            <p:cNvGrpSpPr/>
            <p:nvPr/>
          </p:nvGrpSpPr>
          <p:grpSpPr>
            <a:xfrm>
              <a:off x="462772" y="2011455"/>
              <a:ext cx="1440000" cy="1440000"/>
              <a:chOff x="279892" y="1735361"/>
              <a:chExt cx="1440000" cy="1440000"/>
            </a:xfrm>
          </p:grpSpPr>
          <p:sp>
            <p:nvSpPr>
              <p:cNvPr id="6" name="Oval 5">
                <a:extLst>
                  <a:ext uri="{FF2B5EF4-FFF2-40B4-BE49-F238E27FC236}">
                    <a16:creationId xmlns:a16="http://schemas.microsoft.com/office/drawing/2014/main" id="{610E7B5C-E632-A59D-A5B2-CBFC609936E0}"/>
                  </a:ext>
                </a:extLst>
              </p:cNvPr>
              <p:cNvSpPr/>
              <p:nvPr/>
            </p:nvSpPr>
            <p:spPr>
              <a:xfrm>
                <a:off x="279892" y="1735361"/>
                <a:ext cx="1440000" cy="144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Graphic 7" descr="Chameleon with solid fill">
                <a:extLst>
                  <a:ext uri="{FF2B5EF4-FFF2-40B4-BE49-F238E27FC236}">
                    <a16:creationId xmlns:a16="http://schemas.microsoft.com/office/drawing/2014/main" id="{966A7572-C834-9908-A31F-03B0E6FD98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1656" y="1881273"/>
                <a:ext cx="1148176" cy="1148176"/>
              </a:xfrm>
              <a:prstGeom prst="rect">
                <a:avLst/>
              </a:prstGeom>
            </p:spPr>
          </p:pic>
        </p:grpSp>
      </p:grpSp>
      <p:grpSp>
        <p:nvGrpSpPr>
          <p:cNvPr id="9" name="Group 8">
            <a:extLst>
              <a:ext uri="{FF2B5EF4-FFF2-40B4-BE49-F238E27FC236}">
                <a16:creationId xmlns:a16="http://schemas.microsoft.com/office/drawing/2014/main" id="{0599D32D-13A4-4043-79A1-A94720970A20}"/>
              </a:ext>
            </a:extLst>
          </p:cNvPr>
          <p:cNvGrpSpPr/>
          <p:nvPr/>
        </p:nvGrpSpPr>
        <p:grpSpPr>
          <a:xfrm>
            <a:off x="8319163" y="4798342"/>
            <a:ext cx="1620000" cy="1620000"/>
            <a:chOff x="8005601" y="4927013"/>
            <a:chExt cx="1620000" cy="1620000"/>
          </a:xfrm>
        </p:grpSpPr>
        <p:sp>
          <p:nvSpPr>
            <p:cNvPr id="10" name="Oval 9">
              <a:extLst>
                <a:ext uri="{FF2B5EF4-FFF2-40B4-BE49-F238E27FC236}">
                  <a16:creationId xmlns:a16="http://schemas.microsoft.com/office/drawing/2014/main" id="{6D35D7A6-F66D-2895-B51C-EF76D2D97F84}"/>
                </a:ext>
              </a:extLst>
            </p:cNvPr>
            <p:cNvSpPr/>
            <p:nvPr/>
          </p:nvSpPr>
          <p:spPr>
            <a:xfrm>
              <a:off x="8005601" y="4927013"/>
              <a:ext cx="1620000" cy="162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6" name="Graphic 15" descr="Chameleon with solid fill">
              <a:extLst>
                <a:ext uri="{FF2B5EF4-FFF2-40B4-BE49-F238E27FC236}">
                  <a16:creationId xmlns:a16="http://schemas.microsoft.com/office/drawing/2014/main" id="{B22C40FF-A69B-1E2F-32DC-0390A06A83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8241513" y="5162925"/>
              <a:ext cx="1148176" cy="1148176"/>
            </a:xfrm>
            <a:prstGeom prst="rect">
              <a:avLst/>
            </a:prstGeom>
          </p:spPr>
        </p:pic>
      </p:grpSp>
      <p:grpSp>
        <p:nvGrpSpPr>
          <p:cNvPr id="17" name="Group 16">
            <a:extLst>
              <a:ext uri="{FF2B5EF4-FFF2-40B4-BE49-F238E27FC236}">
                <a16:creationId xmlns:a16="http://schemas.microsoft.com/office/drawing/2014/main" id="{916946E4-1D4C-8307-4AF9-3C6E925FE6DC}"/>
              </a:ext>
            </a:extLst>
          </p:cNvPr>
          <p:cNvGrpSpPr/>
          <p:nvPr/>
        </p:nvGrpSpPr>
        <p:grpSpPr>
          <a:xfrm>
            <a:off x="3855853" y="3154251"/>
            <a:ext cx="5273310" cy="1408179"/>
            <a:chOff x="2660735" y="3093291"/>
            <a:chExt cx="6870529" cy="1408179"/>
          </a:xfrm>
        </p:grpSpPr>
        <p:sp>
          <p:nvSpPr>
            <p:cNvPr id="18" name="Speech Bubble: Rectangle with Corners Rounded 17">
              <a:extLst>
                <a:ext uri="{FF2B5EF4-FFF2-40B4-BE49-F238E27FC236}">
                  <a16:creationId xmlns:a16="http://schemas.microsoft.com/office/drawing/2014/main" id="{15C21C0A-AD1E-62E0-0556-313F7F0EB80E}"/>
                </a:ext>
              </a:extLst>
            </p:cNvPr>
            <p:cNvSpPr/>
            <p:nvPr/>
          </p:nvSpPr>
          <p:spPr>
            <a:xfrm>
              <a:off x="2660735" y="3093291"/>
              <a:ext cx="6870529" cy="1408179"/>
            </a:xfrm>
            <a:prstGeom prst="wedgeRoundRectCallout">
              <a:avLst>
                <a:gd name="adj1" fmla="val 32138"/>
                <a:gd name="adj2" fmla="val 75214"/>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TextBox 18">
              <a:extLst>
                <a:ext uri="{FF2B5EF4-FFF2-40B4-BE49-F238E27FC236}">
                  <a16:creationId xmlns:a16="http://schemas.microsoft.com/office/drawing/2014/main" id="{7665C4B1-79E8-A2EA-F2DD-3F9EDB97DECF}"/>
                </a:ext>
              </a:extLst>
            </p:cNvPr>
            <p:cNvSpPr txBox="1"/>
            <p:nvPr/>
          </p:nvSpPr>
          <p:spPr>
            <a:xfrm>
              <a:off x="2805991" y="3197215"/>
              <a:ext cx="6580268" cy="1200329"/>
            </a:xfrm>
            <a:prstGeom prst="rect">
              <a:avLst/>
            </a:prstGeom>
            <a:noFill/>
          </p:spPr>
          <p:txBody>
            <a:bodyPr wrap="square">
              <a:spAutoFit/>
            </a:bodyPr>
            <a:lstStyle/>
            <a:p>
              <a:r>
                <a:rPr lang="en-US" b="1" dirty="0"/>
                <a:t>Structured data representation formats</a:t>
              </a:r>
              <a:r>
                <a:rPr lang="en-US" dirty="0"/>
                <a:t> are standardized ways to organize and encode data using predictable structures such as key-value pairs, tables, or hierarchies.</a:t>
              </a:r>
              <a:endParaRPr lang="pt-BR" dirty="0"/>
            </a:p>
          </p:txBody>
        </p:sp>
      </p:grpSp>
    </p:spTree>
    <p:extLst>
      <p:ext uri="{BB962C8B-B14F-4D97-AF65-F5344CB8AC3E}">
        <p14:creationId xmlns:p14="http://schemas.microsoft.com/office/powerpoint/2010/main" val="3552648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CA944-03B6-5179-F193-1AD2A428FC55}"/>
            </a:ext>
          </a:extLst>
        </p:cNvPr>
        <p:cNvGrpSpPr/>
        <p:nvPr/>
      </p:nvGrpSpPr>
      <p:grpSpPr>
        <a:xfrm>
          <a:off x="0" y="0"/>
          <a:ext cx="0" cy="0"/>
          <a:chOff x="0" y="0"/>
          <a:chExt cx="0" cy="0"/>
        </a:xfrm>
      </p:grpSpPr>
      <p:grpSp>
        <p:nvGrpSpPr>
          <p:cNvPr id="23" name="Group 22">
            <a:extLst>
              <a:ext uri="{FF2B5EF4-FFF2-40B4-BE49-F238E27FC236}">
                <a16:creationId xmlns:a16="http://schemas.microsoft.com/office/drawing/2014/main" id="{5889E985-1BAD-BC4D-2A9B-AC1F753AACC5}"/>
              </a:ext>
            </a:extLst>
          </p:cNvPr>
          <p:cNvGrpSpPr/>
          <p:nvPr/>
        </p:nvGrpSpPr>
        <p:grpSpPr>
          <a:xfrm>
            <a:off x="437808" y="1754029"/>
            <a:ext cx="1440000" cy="1440000"/>
            <a:chOff x="654908" y="1395876"/>
            <a:chExt cx="1440000" cy="1440000"/>
          </a:xfrm>
        </p:grpSpPr>
        <p:sp>
          <p:nvSpPr>
            <p:cNvPr id="12" name="Oval 11">
              <a:extLst>
                <a:ext uri="{FF2B5EF4-FFF2-40B4-BE49-F238E27FC236}">
                  <a16:creationId xmlns:a16="http://schemas.microsoft.com/office/drawing/2014/main" id="{14D45600-CB2D-509C-A382-420F95C5D881}"/>
                </a:ext>
              </a:extLst>
            </p:cNvPr>
            <p:cNvSpPr/>
            <p:nvPr/>
          </p:nvSpPr>
          <p:spPr>
            <a:xfrm>
              <a:off x="654908" y="1395876"/>
              <a:ext cx="1440000" cy="1440000"/>
            </a:xfrm>
            <a:prstGeom prst="ellipse">
              <a:avLst/>
            </a:prstGeom>
            <a:solidFill>
              <a:srgbClr val="007C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0" name="Picture 19" descr="A white and black symbol with black text&#10;&#10;AI-generated content may be incorrect.">
              <a:extLst>
                <a:ext uri="{FF2B5EF4-FFF2-40B4-BE49-F238E27FC236}">
                  <a16:creationId xmlns:a16="http://schemas.microsoft.com/office/drawing/2014/main" id="{BA050A91-47C0-FD3A-6653-6CF61C375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716" y="1661032"/>
              <a:ext cx="896817" cy="896817"/>
            </a:xfrm>
            <a:prstGeom prst="rect">
              <a:avLst/>
            </a:prstGeom>
          </p:spPr>
        </p:pic>
      </p:grpSp>
      <p:grpSp>
        <p:nvGrpSpPr>
          <p:cNvPr id="24" name="Group 23">
            <a:extLst>
              <a:ext uri="{FF2B5EF4-FFF2-40B4-BE49-F238E27FC236}">
                <a16:creationId xmlns:a16="http://schemas.microsoft.com/office/drawing/2014/main" id="{2F790AF2-AFFE-CA32-A8B9-0058B5FB6E02}"/>
              </a:ext>
            </a:extLst>
          </p:cNvPr>
          <p:cNvGrpSpPr/>
          <p:nvPr/>
        </p:nvGrpSpPr>
        <p:grpSpPr>
          <a:xfrm>
            <a:off x="437808" y="4293133"/>
            <a:ext cx="1440000" cy="1440000"/>
            <a:chOff x="654908" y="4281578"/>
            <a:chExt cx="1440000" cy="1440000"/>
          </a:xfrm>
        </p:grpSpPr>
        <p:sp>
          <p:nvSpPr>
            <p:cNvPr id="13" name="Oval 12">
              <a:extLst>
                <a:ext uri="{FF2B5EF4-FFF2-40B4-BE49-F238E27FC236}">
                  <a16:creationId xmlns:a16="http://schemas.microsoft.com/office/drawing/2014/main" id="{A96F9008-F8C6-B10E-644E-E55F3F037B85}"/>
                </a:ext>
              </a:extLst>
            </p:cNvPr>
            <p:cNvSpPr/>
            <p:nvPr/>
          </p:nvSpPr>
          <p:spPr>
            <a:xfrm>
              <a:off x="654908" y="4281578"/>
              <a:ext cx="1440000" cy="1440000"/>
            </a:xfrm>
            <a:prstGeom prst="ellipse">
              <a:avLst/>
            </a:prstGeom>
            <a:solidFill>
              <a:srgbClr val="007C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2" name="Picture 21" descr="A white logo with black background&#10;&#10;AI-generated content may be incorrect.">
              <a:extLst>
                <a:ext uri="{FF2B5EF4-FFF2-40B4-BE49-F238E27FC236}">
                  <a16:creationId xmlns:a16="http://schemas.microsoft.com/office/drawing/2014/main" id="{EE6A7B8F-4A1F-DC00-B1C7-3F9DB3EF7D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716" y="4541031"/>
              <a:ext cx="921093" cy="921093"/>
            </a:xfrm>
            <a:prstGeom prst="rect">
              <a:avLst/>
            </a:prstGeom>
          </p:spPr>
        </p:pic>
      </p:grpSp>
      <p:sp>
        <p:nvSpPr>
          <p:cNvPr id="25" name="TextBox 24">
            <a:extLst>
              <a:ext uri="{FF2B5EF4-FFF2-40B4-BE49-F238E27FC236}">
                <a16:creationId xmlns:a16="http://schemas.microsoft.com/office/drawing/2014/main" id="{AD8BFD94-4530-2684-B8DA-46B589A5FD5D}"/>
              </a:ext>
            </a:extLst>
          </p:cNvPr>
          <p:cNvSpPr txBox="1"/>
          <p:nvPr/>
        </p:nvSpPr>
        <p:spPr>
          <a:xfrm>
            <a:off x="1877808" y="1669017"/>
            <a:ext cx="1322798" cy="369332"/>
          </a:xfrm>
          <a:prstGeom prst="rect">
            <a:avLst/>
          </a:prstGeom>
          <a:noFill/>
        </p:spPr>
        <p:txBody>
          <a:bodyPr wrap="none" rtlCol="0">
            <a:spAutoFit/>
          </a:bodyPr>
          <a:lstStyle/>
          <a:p>
            <a:pPr marL="285750" indent="-285750">
              <a:buFont typeface="Arial" panose="020B0604020202020204" pitchFamily="34" charset="0"/>
              <a:buChar char="•"/>
            </a:pPr>
            <a:r>
              <a:rPr lang="pt-BR" dirty="0"/>
              <a:t>Verbose</a:t>
            </a:r>
          </a:p>
        </p:txBody>
      </p:sp>
      <p:sp>
        <p:nvSpPr>
          <p:cNvPr id="27" name="TextBox 26">
            <a:extLst>
              <a:ext uri="{FF2B5EF4-FFF2-40B4-BE49-F238E27FC236}">
                <a16:creationId xmlns:a16="http://schemas.microsoft.com/office/drawing/2014/main" id="{5E19C1FF-7587-A1B5-F802-6EEDFCF19F8F}"/>
              </a:ext>
            </a:extLst>
          </p:cNvPr>
          <p:cNvSpPr txBox="1"/>
          <p:nvPr/>
        </p:nvSpPr>
        <p:spPr>
          <a:xfrm>
            <a:off x="2089341" y="2223015"/>
            <a:ext cx="6110416" cy="369332"/>
          </a:xfrm>
          <a:prstGeom prst="rect">
            <a:avLst/>
          </a:prstGeom>
          <a:noFill/>
        </p:spPr>
        <p:txBody>
          <a:bodyPr wrap="square">
            <a:spAutoFit/>
          </a:bodyPr>
          <a:lstStyle/>
          <a:p>
            <a:pPr marL="285750" indent="-285750">
              <a:buFont typeface="Arial" panose="020B0604020202020204" pitchFamily="34" charset="0"/>
              <a:buChar char="•"/>
            </a:pPr>
            <a:r>
              <a:rPr lang="pt-BR" dirty="0"/>
              <a:t>Used in older and enterprise systems</a:t>
            </a:r>
          </a:p>
        </p:txBody>
      </p:sp>
      <p:sp>
        <p:nvSpPr>
          <p:cNvPr id="29" name="TextBox 28">
            <a:extLst>
              <a:ext uri="{FF2B5EF4-FFF2-40B4-BE49-F238E27FC236}">
                <a16:creationId xmlns:a16="http://schemas.microsoft.com/office/drawing/2014/main" id="{E8FA3D7B-DD83-CFCD-BF05-C673C61309CA}"/>
              </a:ext>
            </a:extLst>
          </p:cNvPr>
          <p:cNvSpPr txBox="1"/>
          <p:nvPr/>
        </p:nvSpPr>
        <p:spPr>
          <a:xfrm>
            <a:off x="1879338" y="2824697"/>
            <a:ext cx="2999603" cy="369332"/>
          </a:xfrm>
          <a:prstGeom prst="rect">
            <a:avLst/>
          </a:prstGeom>
          <a:noFill/>
        </p:spPr>
        <p:txBody>
          <a:bodyPr wrap="square">
            <a:spAutoFit/>
          </a:bodyPr>
          <a:lstStyle/>
          <a:p>
            <a:pPr marL="285750" indent="-285750">
              <a:buFont typeface="Arial" panose="020B0604020202020204" pitchFamily="34" charset="0"/>
              <a:buChar char="•"/>
            </a:pPr>
            <a:r>
              <a:rPr lang="pt-BR" dirty="0"/>
              <a:t>SOAP-based services</a:t>
            </a:r>
          </a:p>
        </p:txBody>
      </p:sp>
      <p:sp>
        <p:nvSpPr>
          <p:cNvPr id="35" name="TextBox 34">
            <a:extLst>
              <a:ext uri="{FF2B5EF4-FFF2-40B4-BE49-F238E27FC236}">
                <a16:creationId xmlns:a16="http://schemas.microsoft.com/office/drawing/2014/main" id="{E149C494-F7FE-CEE7-B8E2-63B119C2D126}"/>
              </a:ext>
            </a:extLst>
          </p:cNvPr>
          <p:cNvSpPr txBox="1"/>
          <p:nvPr/>
        </p:nvSpPr>
        <p:spPr>
          <a:xfrm>
            <a:off x="1844809" y="4228636"/>
            <a:ext cx="1669047" cy="369332"/>
          </a:xfrm>
          <a:prstGeom prst="rect">
            <a:avLst/>
          </a:prstGeom>
          <a:noFill/>
        </p:spPr>
        <p:txBody>
          <a:bodyPr wrap="none" rtlCol="0">
            <a:spAutoFit/>
          </a:bodyPr>
          <a:lstStyle/>
          <a:p>
            <a:pPr marL="285750" indent="-285750">
              <a:buFont typeface="Arial" panose="020B0604020202020204" pitchFamily="34" charset="0"/>
              <a:buChar char="•"/>
            </a:pPr>
            <a:r>
              <a:rPr lang="pt-BR" dirty="0"/>
              <a:t>Lightweight</a:t>
            </a:r>
          </a:p>
        </p:txBody>
      </p:sp>
      <p:sp>
        <p:nvSpPr>
          <p:cNvPr id="36" name="TextBox 35">
            <a:extLst>
              <a:ext uri="{FF2B5EF4-FFF2-40B4-BE49-F238E27FC236}">
                <a16:creationId xmlns:a16="http://schemas.microsoft.com/office/drawing/2014/main" id="{E6B59EB5-8AC9-FCB6-807A-72F584D8B442}"/>
              </a:ext>
            </a:extLst>
          </p:cNvPr>
          <p:cNvSpPr txBox="1"/>
          <p:nvPr/>
        </p:nvSpPr>
        <p:spPr>
          <a:xfrm>
            <a:off x="2056342" y="4782634"/>
            <a:ext cx="6110416" cy="369332"/>
          </a:xfrm>
          <a:prstGeom prst="rect">
            <a:avLst/>
          </a:prstGeom>
          <a:noFill/>
        </p:spPr>
        <p:txBody>
          <a:bodyPr wrap="square">
            <a:spAutoFit/>
          </a:bodyPr>
          <a:lstStyle/>
          <a:p>
            <a:pPr marL="285750" indent="-285750">
              <a:buFont typeface="Arial" panose="020B0604020202020204" pitchFamily="34" charset="0"/>
              <a:buChar char="•"/>
            </a:pPr>
            <a:r>
              <a:rPr lang="pt-BR" dirty="0"/>
              <a:t>Readable</a:t>
            </a:r>
          </a:p>
        </p:txBody>
      </p:sp>
      <p:sp>
        <p:nvSpPr>
          <p:cNvPr id="37" name="TextBox 36">
            <a:extLst>
              <a:ext uri="{FF2B5EF4-FFF2-40B4-BE49-F238E27FC236}">
                <a16:creationId xmlns:a16="http://schemas.microsoft.com/office/drawing/2014/main" id="{779F59DC-5689-2981-E2FE-B167F3999090}"/>
              </a:ext>
            </a:extLst>
          </p:cNvPr>
          <p:cNvSpPr txBox="1"/>
          <p:nvPr/>
        </p:nvSpPr>
        <p:spPr>
          <a:xfrm>
            <a:off x="1846339" y="5384316"/>
            <a:ext cx="5975488" cy="369332"/>
          </a:xfrm>
          <a:prstGeom prst="rect">
            <a:avLst/>
          </a:prstGeom>
          <a:noFill/>
        </p:spPr>
        <p:txBody>
          <a:bodyPr wrap="square">
            <a:spAutoFit/>
          </a:bodyPr>
          <a:lstStyle/>
          <a:p>
            <a:pPr marL="285750" indent="-285750">
              <a:buFont typeface="Arial" panose="020B0604020202020204" pitchFamily="34" charset="0"/>
              <a:buChar char="•"/>
            </a:pPr>
            <a:r>
              <a:rPr lang="pt-BR" dirty="0"/>
              <a:t>Widely supported accross browsers and languages</a:t>
            </a:r>
          </a:p>
        </p:txBody>
      </p:sp>
      <p:grpSp>
        <p:nvGrpSpPr>
          <p:cNvPr id="38" name="Group 37">
            <a:extLst>
              <a:ext uri="{FF2B5EF4-FFF2-40B4-BE49-F238E27FC236}">
                <a16:creationId xmlns:a16="http://schemas.microsoft.com/office/drawing/2014/main" id="{DBB52DC0-3ADA-C75F-E17C-0A955E6B4153}"/>
              </a:ext>
            </a:extLst>
          </p:cNvPr>
          <p:cNvGrpSpPr/>
          <p:nvPr/>
        </p:nvGrpSpPr>
        <p:grpSpPr>
          <a:xfrm>
            <a:off x="6533010" y="2704038"/>
            <a:ext cx="3401688" cy="1285157"/>
            <a:chOff x="6822611" y="825972"/>
            <a:chExt cx="3401688" cy="1285157"/>
          </a:xfrm>
        </p:grpSpPr>
        <p:grpSp>
          <p:nvGrpSpPr>
            <p:cNvPr id="39" name="Group 38">
              <a:extLst>
                <a:ext uri="{FF2B5EF4-FFF2-40B4-BE49-F238E27FC236}">
                  <a16:creationId xmlns:a16="http://schemas.microsoft.com/office/drawing/2014/main" id="{E2C8A4BC-8827-009B-02AC-5A17B4EF90E0}"/>
                </a:ext>
              </a:extLst>
            </p:cNvPr>
            <p:cNvGrpSpPr>
              <a:grpSpLocks noChangeAspect="1"/>
            </p:cNvGrpSpPr>
            <p:nvPr/>
          </p:nvGrpSpPr>
          <p:grpSpPr>
            <a:xfrm flipH="1">
              <a:off x="9204015" y="974257"/>
              <a:ext cx="1020284" cy="1020284"/>
              <a:chOff x="638516" y="2529000"/>
              <a:chExt cx="1800000" cy="1800000"/>
            </a:xfrm>
          </p:grpSpPr>
          <p:sp>
            <p:nvSpPr>
              <p:cNvPr id="42" name="Oval 41">
                <a:extLst>
                  <a:ext uri="{FF2B5EF4-FFF2-40B4-BE49-F238E27FC236}">
                    <a16:creationId xmlns:a16="http://schemas.microsoft.com/office/drawing/2014/main" id="{9C838666-D20C-85A9-0DD7-908B1A8D90A9}"/>
                  </a:ext>
                </a:extLst>
              </p:cNvPr>
              <p:cNvSpPr/>
              <p:nvPr/>
            </p:nvSpPr>
            <p:spPr>
              <a:xfrm>
                <a:off x="638516" y="2529000"/>
                <a:ext cx="1800000" cy="180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3" name="Graphic 42" descr="Chameleon with solid fill">
                <a:extLst>
                  <a:ext uri="{FF2B5EF4-FFF2-40B4-BE49-F238E27FC236}">
                    <a16:creationId xmlns:a16="http://schemas.microsoft.com/office/drawing/2014/main" id="{D3D6FA47-E7E9-0B34-C33E-4FD5AAC591B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8301" y="2888249"/>
                <a:ext cx="1148176" cy="1148176"/>
              </a:xfrm>
              <a:prstGeom prst="rect">
                <a:avLst/>
              </a:prstGeom>
            </p:spPr>
          </p:pic>
        </p:grpSp>
        <p:sp>
          <p:nvSpPr>
            <p:cNvPr id="40" name="Speech Bubble: Rectangle with Corners Rounded 39">
              <a:extLst>
                <a:ext uri="{FF2B5EF4-FFF2-40B4-BE49-F238E27FC236}">
                  <a16:creationId xmlns:a16="http://schemas.microsoft.com/office/drawing/2014/main" id="{9582B71D-9B1D-B052-4C8A-86580A4E4BF9}"/>
                </a:ext>
              </a:extLst>
            </p:cNvPr>
            <p:cNvSpPr/>
            <p:nvPr/>
          </p:nvSpPr>
          <p:spPr>
            <a:xfrm>
              <a:off x="6822611" y="825972"/>
              <a:ext cx="2164292" cy="1285157"/>
            </a:xfrm>
            <a:prstGeom prst="wedgeRoundRectCallout">
              <a:avLst>
                <a:gd name="adj1" fmla="val 55465"/>
                <a:gd name="adj2" fmla="val 30731"/>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1" name="TextBox 40">
              <a:extLst>
                <a:ext uri="{FF2B5EF4-FFF2-40B4-BE49-F238E27FC236}">
                  <a16:creationId xmlns:a16="http://schemas.microsoft.com/office/drawing/2014/main" id="{901CE39C-DEBE-01AE-A9DD-65B2DFBF5255}"/>
                </a:ext>
              </a:extLst>
            </p:cNvPr>
            <p:cNvSpPr txBox="1"/>
            <p:nvPr/>
          </p:nvSpPr>
          <p:spPr>
            <a:xfrm>
              <a:off x="6848476" y="991496"/>
              <a:ext cx="2264269" cy="954107"/>
            </a:xfrm>
            <a:prstGeom prst="rect">
              <a:avLst/>
            </a:prstGeom>
            <a:noFill/>
          </p:spPr>
          <p:txBody>
            <a:bodyPr wrap="square">
              <a:spAutoFit/>
            </a:bodyPr>
            <a:lstStyle/>
            <a:p>
              <a:r>
                <a:rPr lang="pt-BR" sz="1400" dirty="0"/>
                <a:t>The two main types of archieves for data transfer, specially between APIs</a:t>
              </a:r>
              <a:endParaRPr lang="pt-BR" sz="1400" b="1" dirty="0"/>
            </a:p>
          </p:txBody>
        </p:sp>
      </p:grpSp>
      <p:sp>
        <p:nvSpPr>
          <p:cNvPr id="44" name="TextBox 43">
            <a:extLst>
              <a:ext uri="{FF2B5EF4-FFF2-40B4-BE49-F238E27FC236}">
                <a16:creationId xmlns:a16="http://schemas.microsoft.com/office/drawing/2014/main" id="{C1213A06-E16A-C9C7-8350-FAF909AABF1E}"/>
              </a:ext>
            </a:extLst>
          </p:cNvPr>
          <p:cNvSpPr txBox="1"/>
          <p:nvPr/>
        </p:nvSpPr>
        <p:spPr>
          <a:xfrm>
            <a:off x="107970" y="143260"/>
            <a:ext cx="8404865" cy="830997"/>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STRUCTURED DATA REPRESENTATION FORMATS</a:t>
            </a:r>
          </a:p>
          <a:p>
            <a:r>
              <a:rPr lang="pt-BR" sz="2000" b="1" dirty="0">
                <a:latin typeface="Roboto" panose="02000000000000000000" pitchFamily="2" charset="0"/>
                <a:ea typeface="Roboto" panose="02000000000000000000" pitchFamily="2" charset="0"/>
                <a:cs typeface="Raavi" panose="020B0502040204020203" pitchFamily="34" charset="0"/>
              </a:rPr>
              <a:t>DEFINITION</a:t>
            </a:r>
            <a:endPar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endParaRPr>
          </a:p>
        </p:txBody>
      </p:sp>
    </p:spTree>
    <p:extLst>
      <p:ext uri="{BB962C8B-B14F-4D97-AF65-F5344CB8AC3E}">
        <p14:creationId xmlns:p14="http://schemas.microsoft.com/office/powerpoint/2010/main" val="2570303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9B726D-E94B-2C78-135E-34E1F4139125}"/>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8E4900C-D5EA-7EE4-1E31-7C9C0A415E79}"/>
              </a:ext>
            </a:extLst>
          </p:cNvPr>
          <p:cNvSpPr/>
          <p:nvPr/>
        </p:nvSpPr>
        <p:spPr>
          <a:xfrm>
            <a:off x="0" y="0"/>
            <a:ext cx="12270657" cy="6858000"/>
          </a:xfrm>
          <a:prstGeom prst="rect">
            <a:avLst/>
          </a:prstGeom>
          <a:solidFill>
            <a:srgbClr val="007C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TextBox 6">
            <a:extLst>
              <a:ext uri="{FF2B5EF4-FFF2-40B4-BE49-F238E27FC236}">
                <a16:creationId xmlns:a16="http://schemas.microsoft.com/office/drawing/2014/main" id="{C7EB41BC-7AB4-E9E3-30CA-6AE8E182E21B}"/>
              </a:ext>
            </a:extLst>
          </p:cNvPr>
          <p:cNvSpPr txBox="1"/>
          <p:nvPr/>
        </p:nvSpPr>
        <p:spPr>
          <a:xfrm>
            <a:off x="373936" y="2459504"/>
            <a:ext cx="11444128" cy="1938992"/>
          </a:xfrm>
          <a:prstGeom prst="rect">
            <a:avLst/>
          </a:prstGeom>
          <a:noFill/>
        </p:spPr>
        <p:txBody>
          <a:bodyPr wrap="square" rtlCol="0">
            <a:spAutoFit/>
          </a:bodyPr>
          <a:lstStyle/>
          <a:p>
            <a:r>
              <a:rPr lang="pt-BR" sz="6000" b="1" dirty="0">
                <a:solidFill>
                  <a:schemeClr val="bg1"/>
                </a:solidFill>
                <a:latin typeface="Roboto" panose="02000000000000000000" pitchFamily="2" charset="0"/>
                <a:ea typeface="Roboto" panose="02000000000000000000" pitchFamily="2" charset="0"/>
              </a:rPr>
              <a:t>APPLICATION PROGRAMMING INTERFACE (API)</a:t>
            </a:r>
          </a:p>
        </p:txBody>
      </p:sp>
      <p:pic>
        <p:nvPicPr>
          <p:cNvPr id="2" name="Picture 2" descr="University of London - Wikipedia">
            <a:extLst>
              <a:ext uri="{FF2B5EF4-FFF2-40B4-BE49-F238E27FC236}">
                <a16:creationId xmlns:a16="http://schemas.microsoft.com/office/drawing/2014/main" id="{1179E6A4-812D-E92A-D83E-3231ED46B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3825" y="5889521"/>
            <a:ext cx="503183" cy="657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946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035B8-9214-ADA9-8D5A-215D2C131B6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85CAA7E-6B6B-71B0-C72D-FFF5EC3705F4}"/>
              </a:ext>
            </a:extLst>
          </p:cNvPr>
          <p:cNvSpPr txBox="1"/>
          <p:nvPr/>
        </p:nvSpPr>
        <p:spPr>
          <a:xfrm>
            <a:off x="107970" y="143260"/>
            <a:ext cx="8133958" cy="523220"/>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APPLICATION PROGRAMMING INTERFACE (API)</a:t>
            </a:r>
          </a:p>
        </p:txBody>
      </p:sp>
      <p:grpSp>
        <p:nvGrpSpPr>
          <p:cNvPr id="2" name="Group 1">
            <a:extLst>
              <a:ext uri="{FF2B5EF4-FFF2-40B4-BE49-F238E27FC236}">
                <a16:creationId xmlns:a16="http://schemas.microsoft.com/office/drawing/2014/main" id="{6D04DB95-70C9-35F4-166E-A2A48FF92FAB}"/>
              </a:ext>
            </a:extLst>
          </p:cNvPr>
          <p:cNvGrpSpPr/>
          <p:nvPr/>
        </p:nvGrpSpPr>
        <p:grpSpPr>
          <a:xfrm>
            <a:off x="331313" y="1040396"/>
            <a:ext cx="4970196" cy="1999220"/>
            <a:chOff x="462772" y="1452235"/>
            <a:chExt cx="4970196" cy="1999220"/>
          </a:xfrm>
        </p:grpSpPr>
        <p:sp>
          <p:nvSpPr>
            <p:cNvPr id="3" name="Speech Bubble: Rectangle with Corners Rounded 2">
              <a:extLst>
                <a:ext uri="{FF2B5EF4-FFF2-40B4-BE49-F238E27FC236}">
                  <a16:creationId xmlns:a16="http://schemas.microsoft.com/office/drawing/2014/main" id="{BF5F4118-94C6-032D-E7C9-01EB23D59A1B}"/>
                </a:ext>
              </a:extLst>
            </p:cNvPr>
            <p:cNvSpPr/>
            <p:nvPr/>
          </p:nvSpPr>
          <p:spPr>
            <a:xfrm>
              <a:off x="2044536" y="1452235"/>
              <a:ext cx="3261138" cy="914134"/>
            </a:xfrm>
            <a:prstGeom prst="wedgeRoundRectCallout">
              <a:avLst>
                <a:gd name="adj1" fmla="val -36218"/>
                <a:gd name="adj2" fmla="val 63185"/>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TextBox 3">
              <a:extLst>
                <a:ext uri="{FF2B5EF4-FFF2-40B4-BE49-F238E27FC236}">
                  <a16:creationId xmlns:a16="http://schemas.microsoft.com/office/drawing/2014/main" id="{F66E8F23-4E01-B04A-FCE6-D85526A71F7F}"/>
                </a:ext>
              </a:extLst>
            </p:cNvPr>
            <p:cNvSpPr txBox="1"/>
            <p:nvPr/>
          </p:nvSpPr>
          <p:spPr>
            <a:xfrm>
              <a:off x="2171831" y="1569315"/>
              <a:ext cx="3261137" cy="646331"/>
            </a:xfrm>
            <a:prstGeom prst="rect">
              <a:avLst/>
            </a:prstGeom>
            <a:noFill/>
          </p:spPr>
          <p:txBody>
            <a:bodyPr wrap="square">
              <a:spAutoFit/>
            </a:bodyPr>
            <a:lstStyle/>
            <a:p>
              <a:r>
                <a:rPr lang="en-US" dirty="0"/>
                <a:t>What is an API? And a REST API?</a:t>
              </a:r>
              <a:endParaRPr lang="pt-BR" dirty="0"/>
            </a:p>
          </p:txBody>
        </p:sp>
        <p:grpSp>
          <p:nvGrpSpPr>
            <p:cNvPr id="5" name="Group 4">
              <a:extLst>
                <a:ext uri="{FF2B5EF4-FFF2-40B4-BE49-F238E27FC236}">
                  <a16:creationId xmlns:a16="http://schemas.microsoft.com/office/drawing/2014/main" id="{0E87D303-5D25-2369-6D21-185AECC5F42D}"/>
                </a:ext>
              </a:extLst>
            </p:cNvPr>
            <p:cNvGrpSpPr/>
            <p:nvPr/>
          </p:nvGrpSpPr>
          <p:grpSpPr>
            <a:xfrm>
              <a:off x="462772" y="2011455"/>
              <a:ext cx="1440000" cy="1440000"/>
              <a:chOff x="279892" y="1735361"/>
              <a:chExt cx="1440000" cy="1440000"/>
            </a:xfrm>
          </p:grpSpPr>
          <p:sp>
            <p:nvSpPr>
              <p:cNvPr id="6" name="Oval 5">
                <a:extLst>
                  <a:ext uri="{FF2B5EF4-FFF2-40B4-BE49-F238E27FC236}">
                    <a16:creationId xmlns:a16="http://schemas.microsoft.com/office/drawing/2014/main" id="{1961A808-B8FB-336E-F335-12A4DBE5D5DF}"/>
                  </a:ext>
                </a:extLst>
              </p:cNvPr>
              <p:cNvSpPr/>
              <p:nvPr/>
            </p:nvSpPr>
            <p:spPr>
              <a:xfrm>
                <a:off x="279892" y="1735361"/>
                <a:ext cx="1440000" cy="144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Graphic 7" descr="Chameleon with solid fill">
                <a:extLst>
                  <a:ext uri="{FF2B5EF4-FFF2-40B4-BE49-F238E27FC236}">
                    <a16:creationId xmlns:a16="http://schemas.microsoft.com/office/drawing/2014/main" id="{E0EEC941-3A8E-AA94-8283-C1A41AAD2B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1656" y="1881273"/>
                <a:ext cx="1148176" cy="1148176"/>
              </a:xfrm>
              <a:prstGeom prst="rect">
                <a:avLst/>
              </a:prstGeom>
            </p:spPr>
          </p:pic>
        </p:grpSp>
      </p:grpSp>
      <p:grpSp>
        <p:nvGrpSpPr>
          <p:cNvPr id="9" name="Group 8">
            <a:extLst>
              <a:ext uri="{FF2B5EF4-FFF2-40B4-BE49-F238E27FC236}">
                <a16:creationId xmlns:a16="http://schemas.microsoft.com/office/drawing/2014/main" id="{B4C3420F-72B7-55F2-58F3-48F197D24FBB}"/>
              </a:ext>
            </a:extLst>
          </p:cNvPr>
          <p:cNvGrpSpPr/>
          <p:nvPr/>
        </p:nvGrpSpPr>
        <p:grpSpPr>
          <a:xfrm>
            <a:off x="8589364" y="5042028"/>
            <a:ext cx="1620000" cy="1620000"/>
            <a:chOff x="8005601" y="4927013"/>
            <a:chExt cx="1620000" cy="1620000"/>
          </a:xfrm>
        </p:grpSpPr>
        <p:sp>
          <p:nvSpPr>
            <p:cNvPr id="10" name="Oval 9">
              <a:extLst>
                <a:ext uri="{FF2B5EF4-FFF2-40B4-BE49-F238E27FC236}">
                  <a16:creationId xmlns:a16="http://schemas.microsoft.com/office/drawing/2014/main" id="{EA64EE8D-1B79-45C9-098E-C0519C8A9DF2}"/>
                </a:ext>
              </a:extLst>
            </p:cNvPr>
            <p:cNvSpPr/>
            <p:nvPr/>
          </p:nvSpPr>
          <p:spPr>
            <a:xfrm>
              <a:off x="8005601" y="4927013"/>
              <a:ext cx="1620000" cy="162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6" name="Graphic 15" descr="Chameleon with solid fill">
              <a:extLst>
                <a:ext uri="{FF2B5EF4-FFF2-40B4-BE49-F238E27FC236}">
                  <a16:creationId xmlns:a16="http://schemas.microsoft.com/office/drawing/2014/main" id="{CC494359-0A06-CB86-E8E1-549F3D901A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8241513" y="5162925"/>
              <a:ext cx="1148176" cy="1148176"/>
            </a:xfrm>
            <a:prstGeom prst="rect">
              <a:avLst/>
            </a:prstGeom>
          </p:spPr>
        </p:pic>
      </p:grpSp>
      <p:grpSp>
        <p:nvGrpSpPr>
          <p:cNvPr id="17" name="Group 16">
            <a:extLst>
              <a:ext uri="{FF2B5EF4-FFF2-40B4-BE49-F238E27FC236}">
                <a16:creationId xmlns:a16="http://schemas.microsoft.com/office/drawing/2014/main" id="{A2898E1A-E8DF-B9D5-3FE9-EDEE0A1375A1}"/>
              </a:ext>
            </a:extLst>
          </p:cNvPr>
          <p:cNvGrpSpPr/>
          <p:nvPr/>
        </p:nvGrpSpPr>
        <p:grpSpPr>
          <a:xfrm>
            <a:off x="3102923" y="2825985"/>
            <a:ext cx="6870529" cy="2098087"/>
            <a:chOff x="2660735" y="3093290"/>
            <a:chExt cx="6870529" cy="2098087"/>
          </a:xfrm>
        </p:grpSpPr>
        <p:sp>
          <p:nvSpPr>
            <p:cNvPr id="18" name="Speech Bubble: Rectangle with Corners Rounded 17">
              <a:extLst>
                <a:ext uri="{FF2B5EF4-FFF2-40B4-BE49-F238E27FC236}">
                  <a16:creationId xmlns:a16="http://schemas.microsoft.com/office/drawing/2014/main" id="{9FDEC4D2-13F8-DA5E-720B-7E20A4C3281F}"/>
                </a:ext>
              </a:extLst>
            </p:cNvPr>
            <p:cNvSpPr/>
            <p:nvPr/>
          </p:nvSpPr>
          <p:spPr>
            <a:xfrm>
              <a:off x="2660735" y="3093290"/>
              <a:ext cx="6870529" cy="2098087"/>
            </a:xfrm>
            <a:prstGeom prst="wedgeRoundRectCallout">
              <a:avLst>
                <a:gd name="adj1" fmla="val 30164"/>
                <a:gd name="adj2" fmla="val 58854"/>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9" name="TextBox 18">
              <a:extLst>
                <a:ext uri="{FF2B5EF4-FFF2-40B4-BE49-F238E27FC236}">
                  <a16:creationId xmlns:a16="http://schemas.microsoft.com/office/drawing/2014/main" id="{2DFC5516-1C60-E8EF-5409-7A2EC12E1F40}"/>
                </a:ext>
              </a:extLst>
            </p:cNvPr>
            <p:cNvSpPr txBox="1"/>
            <p:nvPr/>
          </p:nvSpPr>
          <p:spPr>
            <a:xfrm>
              <a:off x="2805991" y="3306921"/>
              <a:ext cx="6725273" cy="1477328"/>
            </a:xfrm>
            <a:prstGeom prst="rect">
              <a:avLst/>
            </a:prstGeom>
            <a:noFill/>
          </p:spPr>
          <p:txBody>
            <a:bodyPr wrap="square">
              <a:spAutoFit/>
            </a:bodyPr>
            <a:lstStyle/>
            <a:p>
              <a:r>
                <a:rPr lang="en-US" b="1" dirty="0"/>
                <a:t>An API (Application Programming Interface)</a:t>
              </a:r>
              <a:r>
                <a:rPr lang="en-US" dirty="0"/>
                <a:t> is a set of rules that allows different software systems to communicate with each other. REST (</a:t>
              </a:r>
              <a:r>
                <a:rPr lang="en-US" b="1" dirty="0"/>
                <a:t>Representational</a:t>
              </a:r>
              <a:r>
                <a:rPr lang="en-US" dirty="0"/>
                <a:t> State Transfer) is an architecture style to built web APIs. </a:t>
              </a:r>
            </a:p>
            <a:p>
              <a:r>
                <a:rPr lang="pt-BR" dirty="0"/>
                <a:t>Roy Fielding (2000).</a:t>
              </a:r>
            </a:p>
          </p:txBody>
        </p:sp>
      </p:grpSp>
    </p:spTree>
    <p:extLst>
      <p:ext uri="{BB962C8B-B14F-4D97-AF65-F5344CB8AC3E}">
        <p14:creationId xmlns:p14="http://schemas.microsoft.com/office/powerpoint/2010/main" val="1905719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FC8718-96D9-FBAD-3BBB-F623CFACCEC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D04686B-612E-A56D-9431-D4BB401870C9}"/>
              </a:ext>
            </a:extLst>
          </p:cNvPr>
          <p:cNvSpPr txBox="1"/>
          <p:nvPr/>
        </p:nvSpPr>
        <p:spPr>
          <a:xfrm>
            <a:off x="107970" y="143260"/>
            <a:ext cx="1729961" cy="523220"/>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REST API</a:t>
            </a:r>
          </a:p>
        </p:txBody>
      </p:sp>
      <p:grpSp>
        <p:nvGrpSpPr>
          <p:cNvPr id="22" name="Group 21">
            <a:extLst>
              <a:ext uri="{FF2B5EF4-FFF2-40B4-BE49-F238E27FC236}">
                <a16:creationId xmlns:a16="http://schemas.microsoft.com/office/drawing/2014/main" id="{FFB0A77D-CF12-1C50-B6BB-88F6A43304CA}"/>
              </a:ext>
            </a:extLst>
          </p:cNvPr>
          <p:cNvGrpSpPr/>
          <p:nvPr/>
        </p:nvGrpSpPr>
        <p:grpSpPr>
          <a:xfrm>
            <a:off x="8065549" y="1615383"/>
            <a:ext cx="2003271" cy="1673771"/>
            <a:chOff x="6096000" y="2104100"/>
            <a:chExt cx="2003271" cy="1673771"/>
          </a:xfrm>
        </p:grpSpPr>
        <p:sp>
          <p:nvSpPr>
            <p:cNvPr id="20" name="Rectangle: Rounded Corners 19">
              <a:extLst>
                <a:ext uri="{FF2B5EF4-FFF2-40B4-BE49-F238E27FC236}">
                  <a16:creationId xmlns:a16="http://schemas.microsoft.com/office/drawing/2014/main" id="{30B872E4-5362-C7A7-7775-79E17D5F949E}"/>
                </a:ext>
              </a:extLst>
            </p:cNvPr>
            <p:cNvSpPr/>
            <p:nvPr/>
          </p:nvSpPr>
          <p:spPr>
            <a:xfrm>
              <a:off x="6096000" y="2104100"/>
              <a:ext cx="2003271" cy="1673771"/>
            </a:xfrm>
            <a:prstGeom prst="roundRect">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Graphic 11" descr="Syncing cloud with solid fill">
              <a:extLst>
                <a:ext uri="{FF2B5EF4-FFF2-40B4-BE49-F238E27FC236}">
                  <a16:creationId xmlns:a16="http://schemas.microsoft.com/office/drawing/2014/main" id="{D715BB03-3C72-746E-8832-B34D10E6AA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68120" y="2179857"/>
              <a:ext cx="1114622" cy="1114622"/>
            </a:xfrm>
            <a:prstGeom prst="rect">
              <a:avLst/>
            </a:prstGeom>
          </p:spPr>
        </p:pic>
      </p:grpSp>
      <p:grpSp>
        <p:nvGrpSpPr>
          <p:cNvPr id="21" name="Group 20">
            <a:extLst>
              <a:ext uri="{FF2B5EF4-FFF2-40B4-BE49-F238E27FC236}">
                <a16:creationId xmlns:a16="http://schemas.microsoft.com/office/drawing/2014/main" id="{6316A208-599F-B3F5-09AC-1A67711D8A00}"/>
              </a:ext>
            </a:extLst>
          </p:cNvPr>
          <p:cNvGrpSpPr/>
          <p:nvPr/>
        </p:nvGrpSpPr>
        <p:grpSpPr>
          <a:xfrm>
            <a:off x="228487" y="1628861"/>
            <a:ext cx="2003271" cy="1673771"/>
            <a:chOff x="885495" y="1632518"/>
            <a:chExt cx="2003271" cy="1673771"/>
          </a:xfrm>
        </p:grpSpPr>
        <p:sp>
          <p:nvSpPr>
            <p:cNvPr id="15" name="Rectangle: Rounded Corners 14">
              <a:extLst>
                <a:ext uri="{FF2B5EF4-FFF2-40B4-BE49-F238E27FC236}">
                  <a16:creationId xmlns:a16="http://schemas.microsoft.com/office/drawing/2014/main" id="{67189BBF-1B91-FF3D-540A-C94CEEDFB3CB}"/>
                </a:ext>
              </a:extLst>
            </p:cNvPr>
            <p:cNvSpPr/>
            <p:nvPr/>
          </p:nvSpPr>
          <p:spPr>
            <a:xfrm>
              <a:off x="885495" y="1632518"/>
              <a:ext cx="2003271" cy="1673771"/>
            </a:xfrm>
            <a:prstGeom prst="roundRect">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4" name="Graphic 13" descr="Monitor with solid fill">
              <a:extLst>
                <a:ext uri="{FF2B5EF4-FFF2-40B4-BE49-F238E27FC236}">
                  <a16:creationId xmlns:a16="http://schemas.microsoft.com/office/drawing/2014/main" id="{33CB9648-5E8F-E18F-2A88-31001BCF204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28065" y="1725000"/>
              <a:ext cx="1023663" cy="1023663"/>
            </a:xfrm>
            <a:prstGeom prst="rect">
              <a:avLst/>
            </a:prstGeom>
          </p:spPr>
        </p:pic>
      </p:grpSp>
      <p:grpSp>
        <p:nvGrpSpPr>
          <p:cNvPr id="52" name="Group 51">
            <a:extLst>
              <a:ext uri="{FF2B5EF4-FFF2-40B4-BE49-F238E27FC236}">
                <a16:creationId xmlns:a16="http://schemas.microsoft.com/office/drawing/2014/main" id="{D1688AAD-068D-BAAF-75DC-564936FDC3EF}"/>
              </a:ext>
            </a:extLst>
          </p:cNvPr>
          <p:cNvGrpSpPr/>
          <p:nvPr/>
        </p:nvGrpSpPr>
        <p:grpSpPr>
          <a:xfrm>
            <a:off x="3242677" y="2094251"/>
            <a:ext cx="1459405" cy="733955"/>
            <a:chOff x="3123393" y="2112245"/>
            <a:chExt cx="1459405" cy="733955"/>
          </a:xfrm>
        </p:grpSpPr>
        <p:sp>
          <p:nvSpPr>
            <p:cNvPr id="23" name="Rectangle: Rounded Corners 22">
              <a:extLst>
                <a:ext uri="{FF2B5EF4-FFF2-40B4-BE49-F238E27FC236}">
                  <a16:creationId xmlns:a16="http://schemas.microsoft.com/office/drawing/2014/main" id="{D76F3D9E-4F01-DFB9-7D0E-272CE3CE7899}"/>
                </a:ext>
              </a:extLst>
            </p:cNvPr>
            <p:cNvSpPr/>
            <p:nvPr/>
          </p:nvSpPr>
          <p:spPr>
            <a:xfrm>
              <a:off x="3123393" y="2112245"/>
              <a:ext cx="1459405" cy="733955"/>
            </a:xfrm>
            <a:prstGeom prst="roundRect">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5" name="TextBox 24">
              <a:extLst>
                <a:ext uri="{FF2B5EF4-FFF2-40B4-BE49-F238E27FC236}">
                  <a16:creationId xmlns:a16="http://schemas.microsoft.com/office/drawing/2014/main" id="{177D93AC-B23F-BD33-6649-E17C00322C7C}"/>
                </a:ext>
              </a:extLst>
            </p:cNvPr>
            <p:cNvSpPr txBox="1"/>
            <p:nvPr/>
          </p:nvSpPr>
          <p:spPr>
            <a:xfrm>
              <a:off x="3396738" y="2266445"/>
              <a:ext cx="982961" cy="461665"/>
            </a:xfrm>
            <a:prstGeom prst="rect">
              <a:avLst/>
            </a:prstGeom>
            <a:noFill/>
          </p:spPr>
          <p:txBody>
            <a:bodyPr wrap="none" rtlCol="0">
              <a:spAutoFit/>
            </a:bodyPr>
            <a:lstStyle/>
            <a:p>
              <a:r>
                <a:rPr lang="pt-BR" sz="2400" b="1" dirty="0">
                  <a:solidFill>
                    <a:schemeClr val="bg1"/>
                  </a:solidFill>
                </a:rPr>
                <a:t>HTTP</a:t>
              </a:r>
            </a:p>
          </p:txBody>
        </p:sp>
      </p:grpSp>
      <p:grpSp>
        <p:nvGrpSpPr>
          <p:cNvPr id="51" name="Group 50">
            <a:extLst>
              <a:ext uri="{FF2B5EF4-FFF2-40B4-BE49-F238E27FC236}">
                <a16:creationId xmlns:a16="http://schemas.microsoft.com/office/drawing/2014/main" id="{E39CFF36-0C60-9AD0-DEF9-DB27DA1EE2FF}"/>
              </a:ext>
            </a:extLst>
          </p:cNvPr>
          <p:cNvGrpSpPr/>
          <p:nvPr/>
        </p:nvGrpSpPr>
        <p:grpSpPr>
          <a:xfrm>
            <a:off x="5630851" y="2098768"/>
            <a:ext cx="1459405" cy="733955"/>
            <a:chOff x="5366298" y="2098767"/>
            <a:chExt cx="1459405" cy="733955"/>
          </a:xfrm>
        </p:grpSpPr>
        <p:sp>
          <p:nvSpPr>
            <p:cNvPr id="24" name="Rectangle: Rounded Corners 23">
              <a:extLst>
                <a:ext uri="{FF2B5EF4-FFF2-40B4-BE49-F238E27FC236}">
                  <a16:creationId xmlns:a16="http://schemas.microsoft.com/office/drawing/2014/main" id="{507B9133-D494-EC3A-E7D5-80525E2CC105}"/>
                </a:ext>
              </a:extLst>
            </p:cNvPr>
            <p:cNvSpPr/>
            <p:nvPr/>
          </p:nvSpPr>
          <p:spPr>
            <a:xfrm>
              <a:off x="5366298" y="2098767"/>
              <a:ext cx="1459405" cy="733955"/>
            </a:xfrm>
            <a:prstGeom prst="roundRect">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6" name="TextBox 25">
              <a:extLst>
                <a:ext uri="{FF2B5EF4-FFF2-40B4-BE49-F238E27FC236}">
                  <a16:creationId xmlns:a16="http://schemas.microsoft.com/office/drawing/2014/main" id="{3E758AA1-904D-E562-61FF-851C520E41D9}"/>
                </a:ext>
              </a:extLst>
            </p:cNvPr>
            <p:cNvSpPr txBox="1"/>
            <p:nvPr/>
          </p:nvSpPr>
          <p:spPr>
            <a:xfrm>
              <a:off x="5730445" y="2254322"/>
              <a:ext cx="752129" cy="461665"/>
            </a:xfrm>
            <a:prstGeom prst="rect">
              <a:avLst/>
            </a:prstGeom>
            <a:noFill/>
          </p:spPr>
          <p:txBody>
            <a:bodyPr wrap="none" rtlCol="0">
              <a:spAutoFit/>
            </a:bodyPr>
            <a:lstStyle/>
            <a:p>
              <a:r>
                <a:rPr lang="pt-BR" sz="2400" b="1" dirty="0">
                  <a:solidFill>
                    <a:schemeClr val="bg1"/>
                  </a:solidFill>
                </a:rPr>
                <a:t>URL</a:t>
              </a:r>
            </a:p>
          </p:txBody>
        </p:sp>
      </p:grpSp>
      <p:sp>
        <p:nvSpPr>
          <p:cNvPr id="27" name="Rectangle: Rounded Corners 26">
            <a:extLst>
              <a:ext uri="{FF2B5EF4-FFF2-40B4-BE49-F238E27FC236}">
                <a16:creationId xmlns:a16="http://schemas.microsoft.com/office/drawing/2014/main" id="{565439B7-1939-444B-9B27-010EDE582267}"/>
              </a:ext>
            </a:extLst>
          </p:cNvPr>
          <p:cNvSpPr/>
          <p:nvPr/>
        </p:nvSpPr>
        <p:spPr>
          <a:xfrm>
            <a:off x="4479481" y="4808564"/>
            <a:ext cx="1459405" cy="733955"/>
          </a:xfrm>
          <a:prstGeom prst="roundRect">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31" name="Straight Arrow Connector 30">
            <a:extLst>
              <a:ext uri="{FF2B5EF4-FFF2-40B4-BE49-F238E27FC236}">
                <a16:creationId xmlns:a16="http://schemas.microsoft.com/office/drawing/2014/main" id="{82154F93-D843-2FD1-AD28-DBA4F0CCC2AE}"/>
              </a:ext>
            </a:extLst>
          </p:cNvPr>
          <p:cNvCxnSpPr>
            <a:stCxn id="15" idx="3"/>
            <a:endCxn id="23" idx="1"/>
          </p:cNvCxnSpPr>
          <p:nvPr/>
        </p:nvCxnSpPr>
        <p:spPr>
          <a:xfrm flipV="1">
            <a:off x="2231758" y="2461229"/>
            <a:ext cx="1010919" cy="4518"/>
          </a:xfrm>
          <a:prstGeom prst="straightConnector1">
            <a:avLst/>
          </a:prstGeom>
          <a:ln w="57150">
            <a:solidFill>
              <a:srgbClr val="007C9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4F0B62E4-7670-D304-5336-66C6549250E3}"/>
              </a:ext>
            </a:extLst>
          </p:cNvPr>
          <p:cNvCxnSpPr>
            <a:cxnSpLocks/>
            <a:stCxn id="23" idx="3"/>
            <a:endCxn id="24" idx="1"/>
          </p:cNvCxnSpPr>
          <p:nvPr/>
        </p:nvCxnSpPr>
        <p:spPr>
          <a:xfrm>
            <a:off x="4702082" y="2461229"/>
            <a:ext cx="928769" cy="4517"/>
          </a:xfrm>
          <a:prstGeom prst="straightConnector1">
            <a:avLst/>
          </a:prstGeom>
          <a:ln w="57150">
            <a:solidFill>
              <a:srgbClr val="007C9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3BFA77CC-5167-2A48-4CD0-143BDD9E3BE1}"/>
              </a:ext>
            </a:extLst>
          </p:cNvPr>
          <p:cNvCxnSpPr>
            <a:cxnSpLocks/>
            <a:stCxn id="24" idx="3"/>
            <a:endCxn id="20" idx="1"/>
          </p:cNvCxnSpPr>
          <p:nvPr/>
        </p:nvCxnSpPr>
        <p:spPr>
          <a:xfrm flipV="1">
            <a:off x="7090256" y="2452269"/>
            <a:ext cx="975293" cy="13477"/>
          </a:xfrm>
          <a:prstGeom prst="straightConnector1">
            <a:avLst/>
          </a:prstGeom>
          <a:ln w="57150">
            <a:solidFill>
              <a:srgbClr val="007C9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Connector: Curved 38">
            <a:extLst>
              <a:ext uri="{FF2B5EF4-FFF2-40B4-BE49-F238E27FC236}">
                <a16:creationId xmlns:a16="http://schemas.microsoft.com/office/drawing/2014/main" id="{95FAA63E-D5B4-F0F2-4F51-EA9133EB2EAC}"/>
              </a:ext>
            </a:extLst>
          </p:cNvPr>
          <p:cNvCxnSpPr>
            <a:cxnSpLocks/>
            <a:stCxn id="20" idx="2"/>
            <a:endCxn id="27" idx="3"/>
          </p:cNvCxnSpPr>
          <p:nvPr/>
        </p:nvCxnSpPr>
        <p:spPr>
          <a:xfrm rot="5400000">
            <a:off x="6559842" y="2668199"/>
            <a:ext cx="1886388" cy="3128299"/>
          </a:xfrm>
          <a:prstGeom prst="curvedConnector2">
            <a:avLst/>
          </a:prstGeom>
          <a:ln w="57150">
            <a:solidFill>
              <a:srgbClr val="007C91"/>
            </a:solidFill>
            <a:tailEnd type="triangle"/>
          </a:ln>
        </p:spPr>
        <p:style>
          <a:lnRef idx="2">
            <a:schemeClr val="accent1"/>
          </a:lnRef>
          <a:fillRef idx="0">
            <a:schemeClr val="accent1"/>
          </a:fillRef>
          <a:effectRef idx="1">
            <a:schemeClr val="accent1"/>
          </a:effectRef>
          <a:fontRef idx="minor">
            <a:schemeClr val="tx1"/>
          </a:fontRef>
        </p:style>
      </p:cxnSp>
      <p:cxnSp>
        <p:nvCxnSpPr>
          <p:cNvPr id="42" name="Connector: Curved 41">
            <a:extLst>
              <a:ext uri="{FF2B5EF4-FFF2-40B4-BE49-F238E27FC236}">
                <a16:creationId xmlns:a16="http://schemas.microsoft.com/office/drawing/2014/main" id="{D1B4087F-CA1F-C02E-5A7D-B0FB8C356188}"/>
              </a:ext>
            </a:extLst>
          </p:cNvPr>
          <p:cNvCxnSpPr>
            <a:cxnSpLocks/>
            <a:stCxn id="27" idx="1"/>
            <a:endCxn id="15" idx="2"/>
          </p:cNvCxnSpPr>
          <p:nvPr/>
        </p:nvCxnSpPr>
        <p:spPr>
          <a:xfrm rot="10800000">
            <a:off x="1230123" y="3302632"/>
            <a:ext cx="3249358" cy="1872910"/>
          </a:xfrm>
          <a:prstGeom prst="curvedConnector2">
            <a:avLst/>
          </a:prstGeom>
          <a:ln w="57150">
            <a:solidFill>
              <a:srgbClr val="007C91"/>
            </a:solidFill>
            <a:tailEnd type="triangle"/>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C733F43C-972F-9DEA-A4AC-0A5D1CF0E519}"/>
              </a:ext>
            </a:extLst>
          </p:cNvPr>
          <p:cNvSpPr txBox="1"/>
          <p:nvPr/>
        </p:nvSpPr>
        <p:spPr>
          <a:xfrm>
            <a:off x="3280627" y="2828206"/>
            <a:ext cx="902811" cy="1107996"/>
          </a:xfrm>
          <a:prstGeom prst="rect">
            <a:avLst/>
          </a:prstGeom>
          <a:noFill/>
        </p:spPr>
        <p:txBody>
          <a:bodyPr wrap="none" rtlCol="0">
            <a:spAutoFit/>
          </a:bodyPr>
          <a:lstStyle/>
          <a:p>
            <a:r>
              <a:rPr lang="pt-BR" sz="1600" i="1" dirty="0"/>
              <a:t>GET</a:t>
            </a:r>
          </a:p>
          <a:p>
            <a:r>
              <a:rPr lang="pt-BR" sz="1600" i="1" dirty="0"/>
              <a:t>POST</a:t>
            </a:r>
          </a:p>
          <a:p>
            <a:r>
              <a:rPr lang="pt-BR" sz="1600" i="1" dirty="0"/>
              <a:t>DELETE</a:t>
            </a:r>
          </a:p>
          <a:p>
            <a:r>
              <a:rPr lang="pt-BR" sz="1600" i="1" dirty="0"/>
              <a:t>PUT</a:t>
            </a:r>
          </a:p>
        </p:txBody>
      </p:sp>
      <p:sp>
        <p:nvSpPr>
          <p:cNvPr id="48" name="TextBox 47">
            <a:extLst>
              <a:ext uri="{FF2B5EF4-FFF2-40B4-BE49-F238E27FC236}">
                <a16:creationId xmlns:a16="http://schemas.microsoft.com/office/drawing/2014/main" id="{1A890E01-481E-93F9-C95A-E56AA66280A6}"/>
              </a:ext>
            </a:extLst>
          </p:cNvPr>
          <p:cNvSpPr txBox="1"/>
          <p:nvPr/>
        </p:nvSpPr>
        <p:spPr>
          <a:xfrm>
            <a:off x="5389436" y="3015024"/>
            <a:ext cx="3225563" cy="600164"/>
          </a:xfrm>
          <a:prstGeom prst="rect">
            <a:avLst/>
          </a:prstGeom>
          <a:noFill/>
        </p:spPr>
        <p:txBody>
          <a:bodyPr wrap="none" rtlCol="0">
            <a:spAutoFit/>
          </a:bodyPr>
          <a:lstStyle/>
          <a:p>
            <a:r>
              <a:rPr lang="pt-BR" sz="1100" i="1" dirty="0"/>
              <a:t>https://www.london.ac.uk/</a:t>
            </a:r>
          </a:p>
          <a:p>
            <a:r>
              <a:rPr lang="pt-BR" sz="1100" i="1" dirty="0"/>
              <a:t>https://www.london.ac.uk/study</a:t>
            </a:r>
          </a:p>
          <a:p>
            <a:r>
              <a:rPr lang="pt-BR" sz="1100" i="1" dirty="0"/>
              <a:t>https://www.london.ac.uk/study#undergraduate</a:t>
            </a:r>
          </a:p>
        </p:txBody>
      </p:sp>
      <p:sp>
        <p:nvSpPr>
          <p:cNvPr id="53" name="TextBox 52">
            <a:extLst>
              <a:ext uri="{FF2B5EF4-FFF2-40B4-BE49-F238E27FC236}">
                <a16:creationId xmlns:a16="http://schemas.microsoft.com/office/drawing/2014/main" id="{349D7944-07C8-3F2D-A39F-920234D8F3C0}"/>
              </a:ext>
            </a:extLst>
          </p:cNvPr>
          <p:cNvSpPr txBox="1"/>
          <p:nvPr/>
        </p:nvSpPr>
        <p:spPr>
          <a:xfrm>
            <a:off x="4674985" y="4940191"/>
            <a:ext cx="973343" cy="461665"/>
          </a:xfrm>
          <a:prstGeom prst="rect">
            <a:avLst/>
          </a:prstGeom>
          <a:noFill/>
        </p:spPr>
        <p:txBody>
          <a:bodyPr wrap="none" rtlCol="0">
            <a:spAutoFit/>
          </a:bodyPr>
          <a:lstStyle/>
          <a:p>
            <a:r>
              <a:rPr lang="pt-BR" sz="2400" b="1" dirty="0">
                <a:solidFill>
                  <a:schemeClr val="bg1"/>
                </a:solidFill>
              </a:rPr>
              <a:t>JSON</a:t>
            </a:r>
          </a:p>
        </p:txBody>
      </p:sp>
      <p:sp>
        <p:nvSpPr>
          <p:cNvPr id="55" name="TextBox 54">
            <a:extLst>
              <a:ext uri="{FF2B5EF4-FFF2-40B4-BE49-F238E27FC236}">
                <a16:creationId xmlns:a16="http://schemas.microsoft.com/office/drawing/2014/main" id="{50FE55F7-A465-B8CE-A98F-6A60B8467E7F}"/>
              </a:ext>
            </a:extLst>
          </p:cNvPr>
          <p:cNvSpPr txBox="1"/>
          <p:nvPr/>
        </p:nvSpPr>
        <p:spPr>
          <a:xfrm>
            <a:off x="4438062" y="5577552"/>
            <a:ext cx="1933543" cy="938719"/>
          </a:xfrm>
          <a:prstGeom prst="rect">
            <a:avLst/>
          </a:prstGeom>
          <a:noFill/>
        </p:spPr>
        <p:txBody>
          <a:bodyPr wrap="none" rtlCol="0">
            <a:spAutoFit/>
          </a:bodyPr>
          <a:lstStyle>
            <a:defPPr>
              <a:defRPr lang="pt-BR"/>
            </a:defPPr>
            <a:lvl1pPr>
              <a:defRPr sz="1100"/>
            </a:lvl1pPr>
          </a:lstStyle>
          <a:p>
            <a:r>
              <a:rPr lang="en-US" i="1" dirty="0"/>
              <a:t>{</a:t>
            </a:r>
          </a:p>
          <a:p>
            <a:r>
              <a:rPr lang="en-US" i="1" dirty="0"/>
              <a:t>  "name": "Charlie",</a:t>
            </a:r>
          </a:p>
          <a:p>
            <a:r>
              <a:rPr lang="en-US" i="1" dirty="0"/>
              <a:t>  "age": 30,</a:t>
            </a:r>
          </a:p>
          <a:p>
            <a:r>
              <a:rPr lang="en-US" i="1" dirty="0"/>
              <a:t>  "country": "</a:t>
            </a:r>
            <a:r>
              <a:rPr lang="en-US" i="1" dirty="0" err="1"/>
              <a:t>Unied</a:t>
            </a:r>
            <a:r>
              <a:rPr lang="en-US" i="1" dirty="0"/>
              <a:t> Kingdom"</a:t>
            </a:r>
          </a:p>
          <a:p>
            <a:r>
              <a:rPr lang="en-US" i="1" dirty="0"/>
              <a:t>}</a:t>
            </a:r>
          </a:p>
        </p:txBody>
      </p:sp>
      <p:sp>
        <p:nvSpPr>
          <p:cNvPr id="57" name="TextBox 56">
            <a:extLst>
              <a:ext uri="{FF2B5EF4-FFF2-40B4-BE49-F238E27FC236}">
                <a16:creationId xmlns:a16="http://schemas.microsoft.com/office/drawing/2014/main" id="{B893BA94-421C-D2B3-035C-DF046D40BEAA}"/>
              </a:ext>
            </a:extLst>
          </p:cNvPr>
          <p:cNvSpPr txBox="1"/>
          <p:nvPr/>
        </p:nvSpPr>
        <p:spPr>
          <a:xfrm>
            <a:off x="514894" y="2699524"/>
            <a:ext cx="1336051" cy="369332"/>
          </a:xfrm>
          <a:prstGeom prst="rect">
            <a:avLst/>
          </a:prstGeom>
          <a:noFill/>
        </p:spPr>
        <p:txBody>
          <a:bodyPr wrap="square">
            <a:spAutoFit/>
          </a:bodyPr>
          <a:lstStyle/>
          <a:p>
            <a:pPr algn="ctr"/>
            <a:r>
              <a:rPr lang="pt-BR" sz="1800" b="1" dirty="0">
                <a:solidFill>
                  <a:schemeClr val="bg1"/>
                </a:solidFill>
              </a:rPr>
              <a:t>CLIENT</a:t>
            </a:r>
            <a:endParaRPr lang="pt-BR" b="1" dirty="0">
              <a:solidFill>
                <a:schemeClr val="bg1"/>
              </a:solidFill>
            </a:endParaRPr>
          </a:p>
        </p:txBody>
      </p:sp>
      <p:sp>
        <p:nvSpPr>
          <p:cNvPr id="58" name="TextBox 57">
            <a:extLst>
              <a:ext uri="{FF2B5EF4-FFF2-40B4-BE49-F238E27FC236}">
                <a16:creationId xmlns:a16="http://schemas.microsoft.com/office/drawing/2014/main" id="{AE43E4A3-AB31-CF9E-7F5E-5FCE0101475C}"/>
              </a:ext>
            </a:extLst>
          </p:cNvPr>
          <p:cNvSpPr txBox="1"/>
          <p:nvPr/>
        </p:nvSpPr>
        <p:spPr>
          <a:xfrm>
            <a:off x="8434620" y="2710116"/>
            <a:ext cx="1336051" cy="369332"/>
          </a:xfrm>
          <a:prstGeom prst="rect">
            <a:avLst/>
          </a:prstGeom>
          <a:noFill/>
        </p:spPr>
        <p:txBody>
          <a:bodyPr wrap="square">
            <a:spAutoFit/>
          </a:bodyPr>
          <a:lstStyle/>
          <a:p>
            <a:pPr algn="ctr"/>
            <a:r>
              <a:rPr lang="pt-BR" sz="1800" b="1" dirty="0">
                <a:solidFill>
                  <a:schemeClr val="bg1"/>
                </a:solidFill>
              </a:rPr>
              <a:t>SERVER</a:t>
            </a:r>
            <a:endParaRPr lang="pt-BR" b="1" dirty="0">
              <a:solidFill>
                <a:schemeClr val="bg1"/>
              </a:solidFill>
            </a:endParaRPr>
          </a:p>
        </p:txBody>
      </p:sp>
    </p:spTree>
    <p:extLst>
      <p:ext uri="{BB962C8B-B14F-4D97-AF65-F5344CB8AC3E}">
        <p14:creationId xmlns:p14="http://schemas.microsoft.com/office/powerpoint/2010/main" val="3591146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E4313-6A7B-38AD-CBEC-E624AA8A71D0}"/>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42F5C784-5360-2721-D6DF-A1A3C4D1CD63}"/>
              </a:ext>
            </a:extLst>
          </p:cNvPr>
          <p:cNvSpPr txBox="1"/>
          <p:nvPr/>
        </p:nvSpPr>
        <p:spPr>
          <a:xfrm>
            <a:off x="107970" y="143260"/>
            <a:ext cx="8133958" cy="523220"/>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APPLICATION PROGRAMMING INTERFACE (API)</a:t>
            </a:r>
          </a:p>
        </p:txBody>
      </p:sp>
      <p:pic>
        <p:nvPicPr>
          <p:cNvPr id="3" name="Picture 2">
            <a:extLst>
              <a:ext uri="{FF2B5EF4-FFF2-40B4-BE49-F238E27FC236}">
                <a16:creationId xmlns:a16="http://schemas.microsoft.com/office/drawing/2014/main" id="{4C744688-E618-A9A6-3169-75CD2F0414BC}"/>
              </a:ext>
            </a:extLst>
          </p:cNvPr>
          <p:cNvPicPr>
            <a:picLocks noChangeAspect="1"/>
          </p:cNvPicPr>
          <p:nvPr/>
        </p:nvPicPr>
        <p:blipFill>
          <a:blip r:embed="rId3"/>
          <a:stretch>
            <a:fillRect/>
          </a:stretch>
        </p:blipFill>
        <p:spPr>
          <a:xfrm>
            <a:off x="201496" y="1737081"/>
            <a:ext cx="6211167" cy="4001058"/>
          </a:xfrm>
          <a:prstGeom prst="rect">
            <a:avLst/>
          </a:prstGeom>
        </p:spPr>
      </p:pic>
      <p:pic>
        <p:nvPicPr>
          <p:cNvPr id="5" name="Picture 4">
            <a:extLst>
              <a:ext uri="{FF2B5EF4-FFF2-40B4-BE49-F238E27FC236}">
                <a16:creationId xmlns:a16="http://schemas.microsoft.com/office/drawing/2014/main" id="{1B21223C-AFD0-EE0D-2B31-DD335D89454B}"/>
              </a:ext>
            </a:extLst>
          </p:cNvPr>
          <p:cNvPicPr>
            <a:picLocks noChangeAspect="1"/>
          </p:cNvPicPr>
          <p:nvPr/>
        </p:nvPicPr>
        <p:blipFill>
          <a:blip r:embed="rId4"/>
          <a:srcRect r="21125" b="26566"/>
          <a:stretch>
            <a:fillRect/>
          </a:stretch>
        </p:blipFill>
        <p:spPr>
          <a:xfrm>
            <a:off x="7967607" y="2960982"/>
            <a:ext cx="2402807" cy="1284055"/>
          </a:xfrm>
          <a:prstGeom prst="rect">
            <a:avLst/>
          </a:prstGeom>
        </p:spPr>
      </p:pic>
      <p:sp>
        <p:nvSpPr>
          <p:cNvPr id="6" name="Arrow: Right 5">
            <a:extLst>
              <a:ext uri="{FF2B5EF4-FFF2-40B4-BE49-F238E27FC236}">
                <a16:creationId xmlns:a16="http://schemas.microsoft.com/office/drawing/2014/main" id="{2DD924BF-D0C8-CD3F-143B-08FC8D166875}"/>
              </a:ext>
            </a:extLst>
          </p:cNvPr>
          <p:cNvSpPr/>
          <p:nvPr/>
        </p:nvSpPr>
        <p:spPr>
          <a:xfrm>
            <a:off x="6805325" y="3181886"/>
            <a:ext cx="769620" cy="555724"/>
          </a:xfrm>
          <a:prstGeom prst="rightArrow">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09784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2D736-8705-7363-8B67-3118EB2FB3F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4B75127-CBB8-DF53-36CC-B203625DBD78}"/>
              </a:ext>
            </a:extLst>
          </p:cNvPr>
          <p:cNvSpPr txBox="1"/>
          <p:nvPr/>
        </p:nvSpPr>
        <p:spPr>
          <a:xfrm>
            <a:off x="142875" y="1013785"/>
            <a:ext cx="9895428" cy="461665"/>
          </a:xfrm>
          <a:prstGeom prst="rect">
            <a:avLst/>
          </a:prstGeom>
          <a:noFill/>
        </p:spPr>
        <p:txBody>
          <a:bodyPr wrap="square">
            <a:spAutoFit/>
          </a:bodyPr>
          <a:lstStyle/>
          <a:p>
            <a:r>
              <a:rPr lang="en-US" sz="1200" dirty="0"/>
              <a:t>IETF (Internet Engineering Task Force) (2005) </a:t>
            </a:r>
            <a:r>
              <a:rPr lang="en-US" sz="1200" i="1" dirty="0"/>
              <a:t>RFC 4084: Terminology for describing Internet connectivity</a:t>
            </a:r>
            <a:r>
              <a:rPr lang="en-US" sz="1200" dirty="0"/>
              <a:t>. Available at: </a:t>
            </a:r>
            <a:r>
              <a:rPr lang="en-US" sz="1200" dirty="0">
                <a:hlinkClick r:id="rId2"/>
              </a:rPr>
              <a:t>https://datatracker.ietf.org/doc/html/rfc4084</a:t>
            </a:r>
            <a:r>
              <a:rPr lang="en-US" sz="1200" dirty="0"/>
              <a:t> (Accessed: 28 June 2025).</a:t>
            </a:r>
            <a:endParaRPr lang="pt-BR" sz="1200" dirty="0"/>
          </a:p>
        </p:txBody>
      </p:sp>
      <p:sp>
        <p:nvSpPr>
          <p:cNvPr id="6" name="TextBox 5">
            <a:extLst>
              <a:ext uri="{FF2B5EF4-FFF2-40B4-BE49-F238E27FC236}">
                <a16:creationId xmlns:a16="http://schemas.microsoft.com/office/drawing/2014/main" id="{2797BEA1-5EDF-0F6C-792B-40B6E4B61FDB}"/>
              </a:ext>
            </a:extLst>
          </p:cNvPr>
          <p:cNvSpPr txBox="1"/>
          <p:nvPr/>
        </p:nvSpPr>
        <p:spPr>
          <a:xfrm>
            <a:off x="142875" y="1698811"/>
            <a:ext cx="9895428" cy="461665"/>
          </a:xfrm>
          <a:prstGeom prst="rect">
            <a:avLst/>
          </a:prstGeom>
          <a:noFill/>
        </p:spPr>
        <p:txBody>
          <a:bodyPr wrap="square">
            <a:spAutoFit/>
          </a:bodyPr>
          <a:lstStyle>
            <a:defPPr>
              <a:defRPr lang="pt-BR"/>
            </a:defPPr>
            <a:lvl1pPr>
              <a:defRPr sz="1200" i="1"/>
            </a:lvl1pPr>
          </a:lstStyle>
          <a:p>
            <a:r>
              <a:rPr lang="en-US" dirty="0"/>
              <a:t>Cambridge University Press (n.d.) HTTP. Cambridge Dictionary. Available at: https://dictionary.cambridge.org/dictionary/english (Accessed: 28 June 2025).</a:t>
            </a:r>
            <a:endParaRPr lang="pt-BR" dirty="0"/>
          </a:p>
        </p:txBody>
      </p:sp>
      <p:sp>
        <p:nvSpPr>
          <p:cNvPr id="8" name="TextBox 7">
            <a:extLst>
              <a:ext uri="{FF2B5EF4-FFF2-40B4-BE49-F238E27FC236}">
                <a16:creationId xmlns:a16="http://schemas.microsoft.com/office/drawing/2014/main" id="{B25CF391-3E47-9102-F5D4-90715F5A6F6C}"/>
              </a:ext>
            </a:extLst>
          </p:cNvPr>
          <p:cNvSpPr txBox="1"/>
          <p:nvPr/>
        </p:nvSpPr>
        <p:spPr>
          <a:xfrm>
            <a:off x="142873" y="2288532"/>
            <a:ext cx="9895427" cy="461665"/>
          </a:xfrm>
          <a:prstGeom prst="rect">
            <a:avLst/>
          </a:prstGeom>
          <a:noFill/>
        </p:spPr>
        <p:txBody>
          <a:bodyPr wrap="square">
            <a:spAutoFit/>
          </a:bodyPr>
          <a:lstStyle/>
          <a:p>
            <a:r>
              <a:rPr lang="en-US" sz="1200" dirty="0"/>
              <a:t>Rescorla, E. (2000) </a:t>
            </a:r>
            <a:r>
              <a:rPr lang="en-US" sz="1200" i="1" dirty="0"/>
              <a:t>HTTP Over TLS</a:t>
            </a:r>
            <a:r>
              <a:rPr lang="en-US" sz="1200" dirty="0"/>
              <a:t>, RFC 2818. Internet Engineering Task Force. Available at: https://datatracker.ietf.org/doc/html/rfc2818 (Accessed: 28 June 2025).</a:t>
            </a:r>
            <a:endParaRPr lang="pt-BR" sz="1200" dirty="0"/>
          </a:p>
        </p:txBody>
      </p:sp>
      <p:sp>
        <p:nvSpPr>
          <p:cNvPr id="12" name="TextBox 11">
            <a:extLst>
              <a:ext uri="{FF2B5EF4-FFF2-40B4-BE49-F238E27FC236}">
                <a16:creationId xmlns:a16="http://schemas.microsoft.com/office/drawing/2014/main" id="{57D9CAE1-E051-E716-5051-514ED2312EF3}"/>
              </a:ext>
            </a:extLst>
          </p:cNvPr>
          <p:cNvSpPr txBox="1"/>
          <p:nvPr/>
        </p:nvSpPr>
        <p:spPr>
          <a:xfrm>
            <a:off x="142876" y="2891909"/>
            <a:ext cx="9895426" cy="276999"/>
          </a:xfrm>
          <a:prstGeom prst="rect">
            <a:avLst/>
          </a:prstGeom>
          <a:noFill/>
        </p:spPr>
        <p:txBody>
          <a:bodyPr wrap="square">
            <a:spAutoFit/>
          </a:bodyPr>
          <a:lstStyle/>
          <a:p>
            <a:r>
              <a:rPr lang="en-US" sz="1200" dirty="0"/>
              <a:t>Kurose, J.F. and Ross, K.W., 2021. </a:t>
            </a:r>
            <a:r>
              <a:rPr lang="en-US" sz="1200" i="1" dirty="0"/>
              <a:t>Computer Networking: A Top-Down Approach</a:t>
            </a:r>
            <a:r>
              <a:rPr lang="en-US" sz="1200" dirty="0"/>
              <a:t>. 8th ed. Pearson.</a:t>
            </a:r>
            <a:endParaRPr lang="pt-BR" sz="1200" dirty="0"/>
          </a:p>
        </p:txBody>
      </p:sp>
      <p:sp>
        <p:nvSpPr>
          <p:cNvPr id="5" name="TextBox 4">
            <a:extLst>
              <a:ext uri="{FF2B5EF4-FFF2-40B4-BE49-F238E27FC236}">
                <a16:creationId xmlns:a16="http://schemas.microsoft.com/office/drawing/2014/main" id="{19A6AE16-1E3E-F111-50D9-FFBFA570C8C0}"/>
              </a:ext>
            </a:extLst>
          </p:cNvPr>
          <p:cNvSpPr txBox="1"/>
          <p:nvPr/>
        </p:nvSpPr>
        <p:spPr>
          <a:xfrm>
            <a:off x="142875" y="3386954"/>
            <a:ext cx="9895428" cy="461665"/>
          </a:xfrm>
          <a:prstGeom prst="rect">
            <a:avLst/>
          </a:prstGeom>
          <a:noFill/>
        </p:spPr>
        <p:txBody>
          <a:bodyPr wrap="square">
            <a:spAutoFit/>
          </a:bodyPr>
          <a:lstStyle>
            <a:defPPr>
              <a:defRPr lang="pt-BR"/>
            </a:defPPr>
            <a:lvl1pPr>
              <a:defRPr sz="1200"/>
            </a:lvl1pPr>
          </a:lstStyle>
          <a:p>
            <a:r>
              <a:rPr lang="en-US" dirty="0"/>
              <a:t>Berners-Lee, T., Fischetti, M., and </a:t>
            </a:r>
            <a:r>
              <a:rPr lang="en-US" dirty="0" err="1"/>
              <a:t>Dertouzos</a:t>
            </a:r>
            <a:r>
              <a:rPr lang="en-US" dirty="0"/>
              <a:t>, M. L. (1994). Weaving the Web: The Original Design and Ultimate Destiny of the World Wide Web by Its Inventor. Harper San Francisco.</a:t>
            </a:r>
            <a:endParaRPr lang="pt-BR" dirty="0"/>
          </a:p>
        </p:txBody>
      </p:sp>
      <p:sp>
        <p:nvSpPr>
          <p:cNvPr id="14" name="TextBox 13">
            <a:extLst>
              <a:ext uri="{FF2B5EF4-FFF2-40B4-BE49-F238E27FC236}">
                <a16:creationId xmlns:a16="http://schemas.microsoft.com/office/drawing/2014/main" id="{8618770F-8EAF-D31E-3C27-F5825FFD9EBD}"/>
              </a:ext>
            </a:extLst>
          </p:cNvPr>
          <p:cNvSpPr txBox="1"/>
          <p:nvPr/>
        </p:nvSpPr>
        <p:spPr>
          <a:xfrm>
            <a:off x="142873" y="4066665"/>
            <a:ext cx="9895425" cy="276999"/>
          </a:xfrm>
          <a:prstGeom prst="rect">
            <a:avLst/>
          </a:prstGeom>
          <a:noFill/>
        </p:spPr>
        <p:txBody>
          <a:bodyPr wrap="square">
            <a:spAutoFit/>
          </a:bodyPr>
          <a:lstStyle>
            <a:defPPr>
              <a:defRPr lang="pt-BR"/>
            </a:defPPr>
            <a:lvl1pPr>
              <a:defRPr sz="1200"/>
            </a:lvl1pPr>
          </a:lstStyle>
          <a:p>
            <a:r>
              <a:rPr lang="en-US" dirty="0"/>
              <a:t>Duckett, J. (2011) HTML &amp; CSS: Design and Build Websites. Indianapolis: John Wiley &amp; Sons.</a:t>
            </a:r>
            <a:endParaRPr lang="pt-BR" dirty="0"/>
          </a:p>
        </p:txBody>
      </p:sp>
      <p:sp>
        <p:nvSpPr>
          <p:cNvPr id="15" name="TextBox 14">
            <a:extLst>
              <a:ext uri="{FF2B5EF4-FFF2-40B4-BE49-F238E27FC236}">
                <a16:creationId xmlns:a16="http://schemas.microsoft.com/office/drawing/2014/main" id="{918B289C-1E1B-62B5-BFCE-812F28FAB480}"/>
              </a:ext>
            </a:extLst>
          </p:cNvPr>
          <p:cNvSpPr txBox="1"/>
          <p:nvPr/>
        </p:nvSpPr>
        <p:spPr>
          <a:xfrm>
            <a:off x="142873" y="4574737"/>
            <a:ext cx="9895424" cy="461665"/>
          </a:xfrm>
          <a:prstGeom prst="rect">
            <a:avLst/>
          </a:prstGeom>
          <a:noFill/>
        </p:spPr>
        <p:txBody>
          <a:bodyPr wrap="square">
            <a:spAutoFit/>
          </a:bodyPr>
          <a:lstStyle>
            <a:defPPr>
              <a:defRPr lang="pt-BR"/>
            </a:defPPr>
            <a:lvl1pPr>
              <a:defRPr sz="1200"/>
            </a:lvl1pPr>
          </a:lstStyle>
          <a:p>
            <a:r>
              <a:rPr lang="en-US" dirty="0"/>
              <a:t>Mockapetris, P.V. (1987). Domain names - concepts and facilities. RFC 1034. Internet Engineering Task Force. Available at: https://www.rfc-editor.org/rfc/rfc1034.html (Accessed: 28 June 2025).</a:t>
            </a:r>
            <a:endParaRPr lang="pt-BR" dirty="0"/>
          </a:p>
        </p:txBody>
      </p:sp>
      <p:sp>
        <p:nvSpPr>
          <p:cNvPr id="16" name="TextBox 15">
            <a:extLst>
              <a:ext uri="{FF2B5EF4-FFF2-40B4-BE49-F238E27FC236}">
                <a16:creationId xmlns:a16="http://schemas.microsoft.com/office/drawing/2014/main" id="{53124AE0-AF57-95B3-18DD-BAD1B5C1FB25}"/>
              </a:ext>
            </a:extLst>
          </p:cNvPr>
          <p:cNvSpPr txBox="1"/>
          <p:nvPr/>
        </p:nvSpPr>
        <p:spPr>
          <a:xfrm>
            <a:off x="107970" y="143260"/>
            <a:ext cx="2359941" cy="523220"/>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REFERENCES</a:t>
            </a:r>
            <a:endParaRPr lang="pt-BR" sz="2000" b="1" dirty="0">
              <a:latin typeface="Roboto" panose="02000000000000000000" pitchFamily="2" charset="0"/>
              <a:ea typeface="Roboto" panose="02000000000000000000" pitchFamily="2" charset="0"/>
              <a:cs typeface="Raavi" panose="020B0502040204020203" pitchFamily="34" charset="0"/>
            </a:endParaRPr>
          </a:p>
        </p:txBody>
      </p:sp>
    </p:spTree>
    <p:extLst>
      <p:ext uri="{BB962C8B-B14F-4D97-AF65-F5344CB8AC3E}">
        <p14:creationId xmlns:p14="http://schemas.microsoft.com/office/powerpoint/2010/main" val="2102788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46904-303D-B537-C0CD-38004EE0974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A3C0652C-FE92-1CCA-DFC2-F310A1603B01}"/>
              </a:ext>
            </a:extLst>
          </p:cNvPr>
          <p:cNvSpPr/>
          <p:nvPr/>
        </p:nvSpPr>
        <p:spPr>
          <a:xfrm>
            <a:off x="0" y="0"/>
            <a:ext cx="12270657" cy="6858000"/>
          </a:xfrm>
          <a:prstGeom prst="rect">
            <a:avLst/>
          </a:prstGeom>
          <a:solidFill>
            <a:srgbClr val="007C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TextBox 6">
            <a:extLst>
              <a:ext uri="{FF2B5EF4-FFF2-40B4-BE49-F238E27FC236}">
                <a16:creationId xmlns:a16="http://schemas.microsoft.com/office/drawing/2014/main" id="{1ED2379E-D627-1608-2E2B-0612EB3ED6CD}"/>
              </a:ext>
            </a:extLst>
          </p:cNvPr>
          <p:cNvSpPr txBox="1"/>
          <p:nvPr/>
        </p:nvSpPr>
        <p:spPr>
          <a:xfrm>
            <a:off x="373936" y="2459504"/>
            <a:ext cx="11444128" cy="1015663"/>
          </a:xfrm>
          <a:prstGeom prst="rect">
            <a:avLst/>
          </a:prstGeom>
          <a:noFill/>
        </p:spPr>
        <p:txBody>
          <a:bodyPr wrap="square" rtlCol="0">
            <a:spAutoFit/>
          </a:bodyPr>
          <a:lstStyle/>
          <a:p>
            <a:pPr algn="ctr"/>
            <a:r>
              <a:rPr lang="pt-BR" sz="6000" b="1" dirty="0">
                <a:solidFill>
                  <a:schemeClr val="bg1"/>
                </a:solidFill>
                <a:latin typeface="Roboto" panose="02000000000000000000" pitchFamily="2" charset="0"/>
                <a:ea typeface="Roboto" panose="02000000000000000000" pitchFamily="2" charset="0"/>
              </a:rPr>
              <a:t>THANK YOU!</a:t>
            </a:r>
          </a:p>
        </p:txBody>
      </p:sp>
      <p:pic>
        <p:nvPicPr>
          <p:cNvPr id="2" name="Picture 2" descr="University of London - Wikipedia">
            <a:extLst>
              <a:ext uri="{FF2B5EF4-FFF2-40B4-BE49-F238E27FC236}">
                <a16:creationId xmlns:a16="http://schemas.microsoft.com/office/drawing/2014/main" id="{6323E8BA-2C7E-3038-464D-DC6091AD5E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3825" y="5889521"/>
            <a:ext cx="503183" cy="657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551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C54D3-4D6E-1410-453A-952D4F44CBB0}"/>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82F2525-106E-39F4-565A-FCFF95D3CD6A}"/>
              </a:ext>
            </a:extLst>
          </p:cNvPr>
          <p:cNvSpPr/>
          <p:nvPr/>
        </p:nvSpPr>
        <p:spPr>
          <a:xfrm>
            <a:off x="0" y="0"/>
            <a:ext cx="12270657" cy="6858000"/>
          </a:xfrm>
          <a:prstGeom prst="rect">
            <a:avLst/>
          </a:prstGeom>
          <a:solidFill>
            <a:srgbClr val="007C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TextBox 6">
            <a:extLst>
              <a:ext uri="{FF2B5EF4-FFF2-40B4-BE49-F238E27FC236}">
                <a16:creationId xmlns:a16="http://schemas.microsoft.com/office/drawing/2014/main" id="{CAF92C0D-87ED-0A2B-DAE5-319141F78495}"/>
              </a:ext>
            </a:extLst>
          </p:cNvPr>
          <p:cNvSpPr txBox="1"/>
          <p:nvPr/>
        </p:nvSpPr>
        <p:spPr>
          <a:xfrm>
            <a:off x="320884" y="2701242"/>
            <a:ext cx="11628888" cy="1015663"/>
          </a:xfrm>
          <a:prstGeom prst="rect">
            <a:avLst/>
          </a:prstGeom>
          <a:noFill/>
        </p:spPr>
        <p:txBody>
          <a:bodyPr wrap="square" rtlCol="0">
            <a:spAutoFit/>
          </a:bodyPr>
          <a:lstStyle/>
          <a:p>
            <a:r>
              <a:rPr lang="pt-BR" sz="6000" b="1" dirty="0">
                <a:solidFill>
                  <a:schemeClr val="bg1"/>
                </a:solidFill>
                <a:latin typeface="Roboto" panose="02000000000000000000" pitchFamily="2" charset="0"/>
                <a:ea typeface="Roboto" panose="02000000000000000000" pitchFamily="2" charset="0"/>
              </a:rPr>
              <a:t>THE INTERNET</a:t>
            </a:r>
          </a:p>
        </p:txBody>
      </p:sp>
    </p:spTree>
    <p:extLst>
      <p:ext uri="{BB962C8B-B14F-4D97-AF65-F5344CB8AC3E}">
        <p14:creationId xmlns:p14="http://schemas.microsoft.com/office/powerpoint/2010/main" val="425629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F04143-8063-5CEA-27DD-BA6C338F2B9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3C318AD-162B-8933-1532-343C656668D3}"/>
              </a:ext>
            </a:extLst>
          </p:cNvPr>
          <p:cNvSpPr txBox="1"/>
          <p:nvPr/>
        </p:nvSpPr>
        <p:spPr>
          <a:xfrm>
            <a:off x="107970" y="143260"/>
            <a:ext cx="2643672" cy="830997"/>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THE INTERNET</a:t>
            </a:r>
          </a:p>
          <a:p>
            <a:r>
              <a:rPr lang="pt-BR" sz="2000" b="1" dirty="0">
                <a:latin typeface="Roboto" panose="02000000000000000000" pitchFamily="2" charset="0"/>
                <a:ea typeface="Roboto" panose="02000000000000000000" pitchFamily="2" charset="0"/>
                <a:cs typeface="Raavi" panose="020B0502040204020203" pitchFamily="34" charset="0"/>
              </a:rPr>
              <a:t>DEFINITION</a:t>
            </a:r>
            <a:endParaRPr lang="pt-BR" sz="2800" b="1" dirty="0">
              <a:latin typeface="Roboto" panose="02000000000000000000" pitchFamily="2" charset="0"/>
              <a:ea typeface="Roboto" panose="02000000000000000000" pitchFamily="2" charset="0"/>
              <a:cs typeface="Raavi" panose="020B0502040204020203" pitchFamily="34" charset="0"/>
            </a:endParaRPr>
          </a:p>
        </p:txBody>
      </p:sp>
      <p:grpSp>
        <p:nvGrpSpPr>
          <p:cNvPr id="19" name="Group 18">
            <a:extLst>
              <a:ext uri="{FF2B5EF4-FFF2-40B4-BE49-F238E27FC236}">
                <a16:creationId xmlns:a16="http://schemas.microsoft.com/office/drawing/2014/main" id="{41CA1F73-4E70-4452-DB83-841944C13467}"/>
              </a:ext>
            </a:extLst>
          </p:cNvPr>
          <p:cNvGrpSpPr/>
          <p:nvPr/>
        </p:nvGrpSpPr>
        <p:grpSpPr>
          <a:xfrm>
            <a:off x="2751642" y="3175361"/>
            <a:ext cx="6870529" cy="1172267"/>
            <a:chOff x="3226356" y="3114748"/>
            <a:chExt cx="6870529" cy="1172267"/>
          </a:xfrm>
        </p:grpSpPr>
        <p:sp>
          <p:nvSpPr>
            <p:cNvPr id="9" name="Speech Bubble: Rectangle with Corners Rounded 8">
              <a:extLst>
                <a:ext uri="{FF2B5EF4-FFF2-40B4-BE49-F238E27FC236}">
                  <a16:creationId xmlns:a16="http://schemas.microsoft.com/office/drawing/2014/main" id="{A32684FA-CFB6-959F-0188-8511F309A5F1}"/>
                </a:ext>
              </a:extLst>
            </p:cNvPr>
            <p:cNvSpPr/>
            <p:nvPr/>
          </p:nvSpPr>
          <p:spPr>
            <a:xfrm>
              <a:off x="3226356" y="3114748"/>
              <a:ext cx="6870529" cy="1172267"/>
            </a:xfrm>
            <a:prstGeom prst="wedgeRoundRectCallout">
              <a:avLst>
                <a:gd name="adj1" fmla="val 30186"/>
                <a:gd name="adj2" fmla="val 63774"/>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extBox 4">
              <a:extLst>
                <a:ext uri="{FF2B5EF4-FFF2-40B4-BE49-F238E27FC236}">
                  <a16:creationId xmlns:a16="http://schemas.microsoft.com/office/drawing/2014/main" id="{AAB0E02B-1622-8986-379E-521013582E0D}"/>
                </a:ext>
              </a:extLst>
            </p:cNvPr>
            <p:cNvSpPr txBox="1"/>
            <p:nvPr/>
          </p:nvSpPr>
          <p:spPr>
            <a:xfrm>
              <a:off x="3446472" y="3226850"/>
              <a:ext cx="6650413" cy="923330"/>
            </a:xfrm>
            <a:prstGeom prst="rect">
              <a:avLst/>
            </a:prstGeom>
            <a:noFill/>
          </p:spPr>
          <p:txBody>
            <a:bodyPr wrap="square" rtlCol="0">
              <a:spAutoFit/>
            </a:bodyPr>
            <a:lstStyle/>
            <a:p>
              <a:r>
                <a:rPr lang="en-US" dirty="0"/>
                <a:t>According to </a:t>
              </a:r>
              <a:r>
                <a:rPr lang="en-US" i="1" dirty="0"/>
                <a:t>Kurose and Ross (2021), t</a:t>
              </a:r>
              <a:r>
                <a:rPr lang="en-US" dirty="0"/>
                <a:t>he Internet is the global infrastructure that enables digital communication and allows devices to exchange data using the TCP/IP protocols</a:t>
              </a:r>
            </a:p>
          </p:txBody>
        </p:sp>
      </p:grpSp>
      <p:grpSp>
        <p:nvGrpSpPr>
          <p:cNvPr id="8" name="Group 7">
            <a:extLst>
              <a:ext uri="{FF2B5EF4-FFF2-40B4-BE49-F238E27FC236}">
                <a16:creationId xmlns:a16="http://schemas.microsoft.com/office/drawing/2014/main" id="{4A683E8E-8AAB-1415-517A-38ACB8B213F8}"/>
              </a:ext>
            </a:extLst>
          </p:cNvPr>
          <p:cNvGrpSpPr/>
          <p:nvPr/>
        </p:nvGrpSpPr>
        <p:grpSpPr>
          <a:xfrm>
            <a:off x="462772" y="1452235"/>
            <a:ext cx="3860593" cy="1999220"/>
            <a:chOff x="462772" y="1452235"/>
            <a:chExt cx="3860593" cy="1999220"/>
          </a:xfrm>
        </p:grpSpPr>
        <p:sp>
          <p:nvSpPr>
            <p:cNvPr id="12" name="Speech Bubble: Rectangle with Corners Rounded 11">
              <a:extLst>
                <a:ext uri="{FF2B5EF4-FFF2-40B4-BE49-F238E27FC236}">
                  <a16:creationId xmlns:a16="http://schemas.microsoft.com/office/drawing/2014/main" id="{884C5307-6892-2350-B50B-0E5E1EB99B82}"/>
                </a:ext>
              </a:extLst>
            </p:cNvPr>
            <p:cNvSpPr/>
            <p:nvPr/>
          </p:nvSpPr>
          <p:spPr>
            <a:xfrm>
              <a:off x="2009356" y="1452235"/>
              <a:ext cx="2314009" cy="970947"/>
            </a:xfrm>
            <a:prstGeom prst="wedgeRoundRectCallout">
              <a:avLst>
                <a:gd name="adj1" fmla="val -36218"/>
                <a:gd name="adj2" fmla="val 63185"/>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extBox 13">
              <a:extLst>
                <a:ext uri="{FF2B5EF4-FFF2-40B4-BE49-F238E27FC236}">
                  <a16:creationId xmlns:a16="http://schemas.microsoft.com/office/drawing/2014/main" id="{1FB55F09-A420-FB95-7642-05F3721CE977}"/>
                </a:ext>
              </a:extLst>
            </p:cNvPr>
            <p:cNvSpPr txBox="1"/>
            <p:nvPr/>
          </p:nvSpPr>
          <p:spPr>
            <a:xfrm>
              <a:off x="2171832" y="1605891"/>
              <a:ext cx="1989056" cy="646331"/>
            </a:xfrm>
            <a:prstGeom prst="rect">
              <a:avLst/>
            </a:prstGeom>
            <a:noFill/>
          </p:spPr>
          <p:txBody>
            <a:bodyPr wrap="square">
              <a:spAutoFit/>
            </a:bodyPr>
            <a:lstStyle/>
            <a:p>
              <a:r>
                <a:rPr lang="en-US" dirty="0"/>
                <a:t>What exactly is the internet?</a:t>
              </a:r>
              <a:endParaRPr lang="pt-BR" dirty="0"/>
            </a:p>
          </p:txBody>
        </p:sp>
        <p:grpSp>
          <p:nvGrpSpPr>
            <p:cNvPr id="23" name="Group 22">
              <a:extLst>
                <a:ext uri="{FF2B5EF4-FFF2-40B4-BE49-F238E27FC236}">
                  <a16:creationId xmlns:a16="http://schemas.microsoft.com/office/drawing/2014/main" id="{6999215A-F4AD-4D86-6EB0-2BDD005B1599}"/>
                </a:ext>
              </a:extLst>
            </p:cNvPr>
            <p:cNvGrpSpPr/>
            <p:nvPr/>
          </p:nvGrpSpPr>
          <p:grpSpPr>
            <a:xfrm>
              <a:off x="462772" y="2011455"/>
              <a:ext cx="1440000" cy="1440000"/>
              <a:chOff x="279892" y="1735361"/>
              <a:chExt cx="1440000" cy="1440000"/>
            </a:xfrm>
          </p:grpSpPr>
          <p:sp>
            <p:nvSpPr>
              <p:cNvPr id="3" name="Oval 2">
                <a:extLst>
                  <a:ext uri="{FF2B5EF4-FFF2-40B4-BE49-F238E27FC236}">
                    <a16:creationId xmlns:a16="http://schemas.microsoft.com/office/drawing/2014/main" id="{AB22242D-E2CB-E3D4-49C3-61D54895963B}"/>
                  </a:ext>
                </a:extLst>
              </p:cNvPr>
              <p:cNvSpPr/>
              <p:nvPr/>
            </p:nvSpPr>
            <p:spPr>
              <a:xfrm>
                <a:off x="279892" y="1735361"/>
                <a:ext cx="1440000" cy="144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1" name="Graphic 20" descr="Chameleon with solid fill">
                <a:extLst>
                  <a:ext uri="{FF2B5EF4-FFF2-40B4-BE49-F238E27FC236}">
                    <a16:creationId xmlns:a16="http://schemas.microsoft.com/office/drawing/2014/main" id="{7F4E4F81-17BE-A149-4CAE-3DC198D5B4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1656" y="1881273"/>
                <a:ext cx="1148176" cy="1148176"/>
              </a:xfrm>
              <a:prstGeom prst="rect">
                <a:avLst/>
              </a:prstGeom>
            </p:spPr>
          </p:pic>
        </p:grpSp>
      </p:grpSp>
      <p:grpSp>
        <p:nvGrpSpPr>
          <p:cNvPr id="24" name="Group 23">
            <a:extLst>
              <a:ext uri="{FF2B5EF4-FFF2-40B4-BE49-F238E27FC236}">
                <a16:creationId xmlns:a16="http://schemas.microsoft.com/office/drawing/2014/main" id="{126DEAF3-D24E-BDDB-5E32-A9A57155C0EE}"/>
              </a:ext>
            </a:extLst>
          </p:cNvPr>
          <p:cNvGrpSpPr/>
          <p:nvPr/>
        </p:nvGrpSpPr>
        <p:grpSpPr>
          <a:xfrm>
            <a:off x="7798426" y="4554502"/>
            <a:ext cx="1620000" cy="1620000"/>
            <a:chOff x="8005601" y="4927013"/>
            <a:chExt cx="1620000" cy="1620000"/>
          </a:xfrm>
        </p:grpSpPr>
        <p:sp>
          <p:nvSpPr>
            <p:cNvPr id="15" name="Oval 14">
              <a:extLst>
                <a:ext uri="{FF2B5EF4-FFF2-40B4-BE49-F238E27FC236}">
                  <a16:creationId xmlns:a16="http://schemas.microsoft.com/office/drawing/2014/main" id="{2834409C-1C10-C860-AB7E-FD1D5D915D77}"/>
                </a:ext>
              </a:extLst>
            </p:cNvPr>
            <p:cNvSpPr/>
            <p:nvPr/>
          </p:nvSpPr>
          <p:spPr>
            <a:xfrm>
              <a:off x="8005601" y="4927013"/>
              <a:ext cx="1620000" cy="162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22" name="Graphic 21" descr="Chameleon with solid fill">
              <a:extLst>
                <a:ext uri="{FF2B5EF4-FFF2-40B4-BE49-F238E27FC236}">
                  <a16:creationId xmlns:a16="http://schemas.microsoft.com/office/drawing/2014/main" id="{633DBB40-B69F-5A36-A263-BADB2202CF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8241513" y="5162925"/>
              <a:ext cx="1148176" cy="1148176"/>
            </a:xfrm>
            <a:prstGeom prst="rect">
              <a:avLst/>
            </a:prstGeom>
          </p:spPr>
        </p:pic>
      </p:grpSp>
    </p:spTree>
    <p:extLst>
      <p:ext uri="{BB962C8B-B14F-4D97-AF65-F5344CB8AC3E}">
        <p14:creationId xmlns:p14="http://schemas.microsoft.com/office/powerpoint/2010/main" val="2293916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E758D5-27B3-0F20-8E6A-0140BBDCF1A7}"/>
              </a:ext>
            </a:extLst>
          </p:cNvPr>
          <p:cNvSpPr txBox="1"/>
          <p:nvPr/>
        </p:nvSpPr>
        <p:spPr>
          <a:xfrm>
            <a:off x="107970" y="143260"/>
            <a:ext cx="2643672" cy="830997"/>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THE INTERNET</a:t>
            </a:r>
          </a:p>
          <a:p>
            <a:r>
              <a:rPr lang="pt-BR" sz="2000" b="1" dirty="0">
                <a:latin typeface="Roboto" panose="02000000000000000000" pitchFamily="2" charset="0"/>
                <a:ea typeface="Roboto" panose="02000000000000000000" pitchFamily="2" charset="0"/>
                <a:cs typeface="Raavi" panose="020B0502040204020203" pitchFamily="34" charset="0"/>
              </a:rPr>
              <a:t>HISTORY</a:t>
            </a:r>
            <a:endParaRPr lang="pt-BR" sz="2800" b="1" dirty="0">
              <a:latin typeface="Roboto" panose="02000000000000000000" pitchFamily="2" charset="0"/>
              <a:ea typeface="Roboto" panose="02000000000000000000" pitchFamily="2" charset="0"/>
              <a:cs typeface="Raavi" panose="020B0502040204020203" pitchFamily="34" charset="0"/>
            </a:endParaRPr>
          </a:p>
        </p:txBody>
      </p:sp>
      <p:grpSp>
        <p:nvGrpSpPr>
          <p:cNvPr id="3" name="Group 2">
            <a:extLst>
              <a:ext uri="{FF2B5EF4-FFF2-40B4-BE49-F238E27FC236}">
                <a16:creationId xmlns:a16="http://schemas.microsoft.com/office/drawing/2014/main" id="{E94660A0-19BB-DF04-15BD-CD069BC45EB8}"/>
              </a:ext>
            </a:extLst>
          </p:cNvPr>
          <p:cNvGrpSpPr/>
          <p:nvPr/>
        </p:nvGrpSpPr>
        <p:grpSpPr>
          <a:xfrm>
            <a:off x="-24924" y="1247871"/>
            <a:ext cx="12058465" cy="4433866"/>
            <a:chOff x="-24924" y="1333596"/>
            <a:chExt cx="12058465" cy="4433866"/>
          </a:xfrm>
        </p:grpSpPr>
        <p:sp>
          <p:nvSpPr>
            <p:cNvPr id="4" name="Arrow: Right 3">
              <a:extLst>
                <a:ext uri="{FF2B5EF4-FFF2-40B4-BE49-F238E27FC236}">
                  <a16:creationId xmlns:a16="http://schemas.microsoft.com/office/drawing/2014/main" id="{0AF3EDCF-9510-FFC8-57CE-CCA917333A8C}"/>
                </a:ext>
              </a:extLst>
            </p:cNvPr>
            <p:cNvSpPr/>
            <p:nvPr/>
          </p:nvSpPr>
          <p:spPr>
            <a:xfrm>
              <a:off x="451142" y="2923891"/>
              <a:ext cx="11582399" cy="1366684"/>
            </a:xfrm>
            <a:prstGeom prst="rightArrow">
              <a:avLst>
                <a:gd name="adj1" fmla="val 61511"/>
                <a:gd name="adj2" fmla="val 50000"/>
              </a:avLst>
            </a:prstGeom>
            <a:gradFill flip="none" rotWithShape="1">
              <a:gsLst>
                <a:gs pos="52000">
                  <a:srgbClr val="8A6C3A"/>
                </a:gs>
                <a:gs pos="100000">
                  <a:srgbClr val="E66100"/>
                </a:gs>
                <a:gs pos="24000">
                  <a:srgbClr val="007C91"/>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grpSp>
          <p:nvGrpSpPr>
            <p:cNvPr id="5" name="Group 4">
              <a:extLst>
                <a:ext uri="{FF2B5EF4-FFF2-40B4-BE49-F238E27FC236}">
                  <a16:creationId xmlns:a16="http://schemas.microsoft.com/office/drawing/2014/main" id="{D32087A7-5C0A-E62D-A988-6FA457638284}"/>
                </a:ext>
              </a:extLst>
            </p:cNvPr>
            <p:cNvGrpSpPr/>
            <p:nvPr/>
          </p:nvGrpSpPr>
          <p:grpSpPr>
            <a:xfrm>
              <a:off x="-24924" y="3326930"/>
              <a:ext cx="2054913" cy="2440532"/>
              <a:chOff x="-8075" y="3460105"/>
              <a:chExt cx="2054913" cy="2440532"/>
            </a:xfrm>
          </p:grpSpPr>
          <p:grpSp>
            <p:nvGrpSpPr>
              <p:cNvPr id="70" name="Group 69">
                <a:extLst>
                  <a:ext uri="{FF2B5EF4-FFF2-40B4-BE49-F238E27FC236}">
                    <a16:creationId xmlns:a16="http://schemas.microsoft.com/office/drawing/2014/main" id="{2D07AD58-4CF6-C1EA-444F-CE4BFBE0AA18}"/>
                  </a:ext>
                </a:extLst>
              </p:cNvPr>
              <p:cNvGrpSpPr/>
              <p:nvPr/>
            </p:nvGrpSpPr>
            <p:grpSpPr>
              <a:xfrm>
                <a:off x="729293" y="3460105"/>
                <a:ext cx="595035" cy="1470239"/>
                <a:chOff x="1211328" y="3117681"/>
                <a:chExt cx="595035" cy="1470239"/>
              </a:xfrm>
            </p:grpSpPr>
            <p:sp>
              <p:nvSpPr>
                <p:cNvPr id="72" name="Oval 71">
                  <a:extLst>
                    <a:ext uri="{FF2B5EF4-FFF2-40B4-BE49-F238E27FC236}">
                      <a16:creationId xmlns:a16="http://schemas.microsoft.com/office/drawing/2014/main" id="{C5A2A99A-A423-ED61-40D2-DC5F0742BD61}"/>
                    </a:ext>
                  </a:extLst>
                </p:cNvPr>
                <p:cNvSpPr/>
                <p:nvPr/>
              </p:nvSpPr>
              <p:spPr>
                <a:xfrm>
                  <a:off x="1220846" y="3117681"/>
                  <a:ext cx="576000" cy="576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73" name="Group 72">
                  <a:extLst>
                    <a:ext uri="{FF2B5EF4-FFF2-40B4-BE49-F238E27FC236}">
                      <a16:creationId xmlns:a16="http://schemas.microsoft.com/office/drawing/2014/main" id="{ED357679-B5DA-84A4-A330-65EF6F1E501D}"/>
                    </a:ext>
                  </a:extLst>
                </p:cNvPr>
                <p:cNvGrpSpPr/>
                <p:nvPr/>
              </p:nvGrpSpPr>
              <p:grpSpPr>
                <a:xfrm>
                  <a:off x="1454846" y="3405681"/>
                  <a:ext cx="108000" cy="675645"/>
                  <a:chOff x="894408" y="3569109"/>
                  <a:chExt cx="108000" cy="675645"/>
                </a:xfrm>
              </p:grpSpPr>
              <p:cxnSp>
                <p:nvCxnSpPr>
                  <p:cNvPr id="75" name="Straight Connector 74">
                    <a:extLst>
                      <a:ext uri="{FF2B5EF4-FFF2-40B4-BE49-F238E27FC236}">
                        <a16:creationId xmlns:a16="http://schemas.microsoft.com/office/drawing/2014/main" id="{AFFA647F-6E08-AA2F-2161-7702B271D0AF}"/>
                      </a:ext>
                    </a:extLst>
                  </p:cNvPr>
                  <p:cNvCxnSpPr>
                    <a:cxnSpLocks/>
                  </p:cNvCxnSpPr>
                  <p:nvPr/>
                </p:nvCxnSpPr>
                <p:spPr>
                  <a:xfrm>
                    <a:off x="948408" y="3662516"/>
                    <a:ext cx="0" cy="582238"/>
                  </a:xfrm>
                  <a:prstGeom prst="line">
                    <a:avLst/>
                  </a:prstGeom>
                </p:spPr>
                <p:style>
                  <a:lnRef idx="2">
                    <a:schemeClr val="dk1"/>
                  </a:lnRef>
                  <a:fillRef idx="0">
                    <a:schemeClr val="dk1"/>
                  </a:fillRef>
                  <a:effectRef idx="1">
                    <a:schemeClr val="dk1"/>
                  </a:effectRef>
                  <a:fontRef idx="minor">
                    <a:schemeClr val="tx1"/>
                  </a:fontRef>
                </p:style>
              </p:cxnSp>
              <p:sp>
                <p:nvSpPr>
                  <p:cNvPr id="76" name="Oval 75">
                    <a:extLst>
                      <a:ext uri="{FF2B5EF4-FFF2-40B4-BE49-F238E27FC236}">
                        <a16:creationId xmlns:a16="http://schemas.microsoft.com/office/drawing/2014/main" id="{2778DBD5-FEEE-F950-7623-1CD52566D9F8}"/>
                      </a:ext>
                    </a:extLst>
                  </p:cNvPr>
                  <p:cNvSpPr/>
                  <p:nvPr/>
                </p:nvSpPr>
                <p:spPr>
                  <a:xfrm>
                    <a:off x="894408" y="3569109"/>
                    <a:ext cx="108000" cy="108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74" name="TextBox 73">
                  <a:extLst>
                    <a:ext uri="{FF2B5EF4-FFF2-40B4-BE49-F238E27FC236}">
                      <a16:creationId xmlns:a16="http://schemas.microsoft.com/office/drawing/2014/main" id="{2B577F97-F070-CB95-569E-72CD40B27B7C}"/>
                    </a:ext>
                  </a:extLst>
                </p:cNvPr>
                <p:cNvSpPr txBox="1"/>
                <p:nvPr/>
              </p:nvSpPr>
              <p:spPr>
                <a:xfrm>
                  <a:off x="1211328" y="4064700"/>
                  <a:ext cx="595035" cy="523220"/>
                </a:xfrm>
                <a:prstGeom prst="rect">
                  <a:avLst/>
                </a:prstGeom>
                <a:noFill/>
              </p:spPr>
              <p:txBody>
                <a:bodyPr wrap="square" rtlCol="0">
                  <a:spAutoFit/>
                </a:bodyPr>
                <a:lstStyle/>
                <a:p>
                  <a:r>
                    <a:rPr lang="pt-BR" sz="1400" b="1" dirty="0">
                      <a:latin typeface="Roboto" panose="02000000000000000000" pitchFamily="2" charset="0"/>
                      <a:ea typeface="Roboto" panose="02000000000000000000" pitchFamily="2" charset="0"/>
                      <a:cs typeface="Raavi" panose="020B0502040204020203" pitchFamily="34" charset="0"/>
                    </a:rPr>
                    <a:t>1957</a:t>
                  </a:r>
                </a:p>
                <a:p>
                  <a:endParaRPr lang="pt-BR" sz="1400" b="1" dirty="0">
                    <a:latin typeface="Roboto" panose="02000000000000000000" pitchFamily="2" charset="0"/>
                    <a:ea typeface="Roboto" panose="02000000000000000000" pitchFamily="2" charset="0"/>
                    <a:cs typeface="Raavi" panose="020B0502040204020203" pitchFamily="34" charset="0"/>
                  </a:endParaRPr>
                </a:p>
              </p:txBody>
            </p:sp>
          </p:grpSp>
          <p:sp>
            <p:nvSpPr>
              <p:cNvPr id="71" name="TextBox 70">
                <a:extLst>
                  <a:ext uri="{FF2B5EF4-FFF2-40B4-BE49-F238E27FC236}">
                    <a16:creationId xmlns:a16="http://schemas.microsoft.com/office/drawing/2014/main" id="{7BCEF083-BD90-6403-135C-6D201EB1F2C8}"/>
                  </a:ext>
                </a:extLst>
              </p:cNvPr>
              <p:cNvSpPr txBox="1"/>
              <p:nvPr/>
            </p:nvSpPr>
            <p:spPr>
              <a:xfrm>
                <a:off x="-8075" y="4700308"/>
                <a:ext cx="2054913" cy="1200329"/>
              </a:xfrm>
              <a:prstGeom prst="rect">
                <a:avLst/>
              </a:prstGeom>
              <a:noFill/>
            </p:spPr>
            <p:txBody>
              <a:bodyPr wrap="square" rtlCol="0">
                <a:spAutoFit/>
              </a:bodyPr>
              <a:lstStyle/>
              <a:p>
                <a:pPr algn="ctr"/>
                <a:r>
                  <a:rPr lang="pt-BR" sz="1200" dirty="0"/>
                  <a:t>In the Cold War, USA created ARPA (Advanced Resarch Projects Agency) to accelerate military technology. “Galactic Network” ideal came up</a:t>
                </a:r>
              </a:p>
            </p:txBody>
          </p:sp>
        </p:grpSp>
        <p:grpSp>
          <p:nvGrpSpPr>
            <p:cNvPr id="6" name="Group 5">
              <a:extLst>
                <a:ext uri="{FF2B5EF4-FFF2-40B4-BE49-F238E27FC236}">
                  <a16:creationId xmlns:a16="http://schemas.microsoft.com/office/drawing/2014/main" id="{C16496B1-DA97-3986-EB5E-C9E972899B73}"/>
                </a:ext>
              </a:extLst>
            </p:cNvPr>
            <p:cNvGrpSpPr/>
            <p:nvPr/>
          </p:nvGrpSpPr>
          <p:grpSpPr>
            <a:xfrm>
              <a:off x="2197645" y="3333981"/>
              <a:ext cx="2416318" cy="2064149"/>
              <a:chOff x="1807469" y="3460105"/>
              <a:chExt cx="2416318" cy="2064149"/>
            </a:xfrm>
          </p:grpSpPr>
          <p:grpSp>
            <p:nvGrpSpPr>
              <p:cNvPr id="63" name="Group 62">
                <a:extLst>
                  <a:ext uri="{FF2B5EF4-FFF2-40B4-BE49-F238E27FC236}">
                    <a16:creationId xmlns:a16="http://schemas.microsoft.com/office/drawing/2014/main" id="{3D7341AA-FBD0-88B0-E547-059D09CED582}"/>
                  </a:ext>
                </a:extLst>
              </p:cNvPr>
              <p:cNvGrpSpPr/>
              <p:nvPr/>
            </p:nvGrpSpPr>
            <p:grpSpPr>
              <a:xfrm>
                <a:off x="2696626" y="3460105"/>
                <a:ext cx="603751" cy="1270848"/>
                <a:chOff x="2994651" y="3117681"/>
                <a:chExt cx="603751" cy="1270848"/>
              </a:xfrm>
            </p:grpSpPr>
            <p:sp>
              <p:nvSpPr>
                <p:cNvPr id="65" name="Oval 64">
                  <a:extLst>
                    <a:ext uri="{FF2B5EF4-FFF2-40B4-BE49-F238E27FC236}">
                      <a16:creationId xmlns:a16="http://schemas.microsoft.com/office/drawing/2014/main" id="{F177B331-81FE-097A-0E74-6B5A7F4B5637}"/>
                    </a:ext>
                  </a:extLst>
                </p:cNvPr>
                <p:cNvSpPr/>
                <p:nvPr/>
              </p:nvSpPr>
              <p:spPr>
                <a:xfrm>
                  <a:off x="3022402" y="3117681"/>
                  <a:ext cx="576000" cy="576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66" name="Group 65">
                  <a:extLst>
                    <a:ext uri="{FF2B5EF4-FFF2-40B4-BE49-F238E27FC236}">
                      <a16:creationId xmlns:a16="http://schemas.microsoft.com/office/drawing/2014/main" id="{8C91F7BA-0469-7FAA-F838-38F06815D129}"/>
                    </a:ext>
                  </a:extLst>
                </p:cNvPr>
                <p:cNvGrpSpPr/>
                <p:nvPr/>
              </p:nvGrpSpPr>
              <p:grpSpPr>
                <a:xfrm>
                  <a:off x="3256402" y="3351681"/>
                  <a:ext cx="108000" cy="722594"/>
                  <a:chOff x="894408" y="3569109"/>
                  <a:chExt cx="108000" cy="722594"/>
                </a:xfrm>
              </p:grpSpPr>
              <p:cxnSp>
                <p:nvCxnSpPr>
                  <p:cNvPr id="68" name="Straight Connector 67">
                    <a:extLst>
                      <a:ext uri="{FF2B5EF4-FFF2-40B4-BE49-F238E27FC236}">
                        <a16:creationId xmlns:a16="http://schemas.microsoft.com/office/drawing/2014/main" id="{0A5D5751-0CD8-C253-26D9-021A611BC3E0}"/>
                      </a:ext>
                    </a:extLst>
                  </p:cNvPr>
                  <p:cNvCxnSpPr>
                    <a:cxnSpLocks/>
                  </p:cNvCxnSpPr>
                  <p:nvPr/>
                </p:nvCxnSpPr>
                <p:spPr>
                  <a:xfrm>
                    <a:off x="948408" y="3662516"/>
                    <a:ext cx="0" cy="629187"/>
                  </a:xfrm>
                  <a:prstGeom prst="line">
                    <a:avLst/>
                  </a:prstGeom>
                </p:spPr>
                <p:style>
                  <a:lnRef idx="2">
                    <a:schemeClr val="dk1"/>
                  </a:lnRef>
                  <a:fillRef idx="0">
                    <a:schemeClr val="dk1"/>
                  </a:fillRef>
                  <a:effectRef idx="1">
                    <a:schemeClr val="dk1"/>
                  </a:effectRef>
                  <a:fontRef idx="minor">
                    <a:schemeClr val="tx1"/>
                  </a:fontRef>
                </p:style>
              </p:cxnSp>
              <p:sp>
                <p:nvSpPr>
                  <p:cNvPr id="69" name="Oval 68">
                    <a:extLst>
                      <a:ext uri="{FF2B5EF4-FFF2-40B4-BE49-F238E27FC236}">
                        <a16:creationId xmlns:a16="http://schemas.microsoft.com/office/drawing/2014/main" id="{8A409040-917C-3856-B36B-5F7A04E77F91}"/>
                      </a:ext>
                    </a:extLst>
                  </p:cNvPr>
                  <p:cNvSpPr/>
                  <p:nvPr/>
                </p:nvSpPr>
                <p:spPr>
                  <a:xfrm>
                    <a:off x="894408" y="3569109"/>
                    <a:ext cx="108000" cy="108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67" name="TextBox 66">
                  <a:extLst>
                    <a:ext uri="{FF2B5EF4-FFF2-40B4-BE49-F238E27FC236}">
                      <a16:creationId xmlns:a16="http://schemas.microsoft.com/office/drawing/2014/main" id="{8AC1C9DB-EC00-F54C-8CA7-4091F613266D}"/>
                    </a:ext>
                  </a:extLst>
                </p:cNvPr>
                <p:cNvSpPr txBox="1"/>
                <p:nvPr/>
              </p:nvSpPr>
              <p:spPr>
                <a:xfrm>
                  <a:off x="2994651" y="4080752"/>
                  <a:ext cx="595035" cy="307777"/>
                </a:xfrm>
                <a:prstGeom prst="rect">
                  <a:avLst/>
                </a:prstGeom>
                <a:noFill/>
              </p:spPr>
              <p:txBody>
                <a:bodyPr wrap="none" rtlCol="0">
                  <a:spAutoFit/>
                </a:bodyPr>
                <a:lstStyle/>
                <a:p>
                  <a:r>
                    <a:rPr lang="pt-BR" sz="1400" b="1" dirty="0">
                      <a:latin typeface="Roboto" panose="02000000000000000000" pitchFamily="2" charset="0"/>
                      <a:ea typeface="Roboto" panose="02000000000000000000" pitchFamily="2" charset="0"/>
                      <a:cs typeface="Raavi" panose="020B0502040204020203" pitchFamily="34" charset="0"/>
                    </a:rPr>
                    <a:t>1969</a:t>
                  </a:r>
                </a:p>
              </p:txBody>
            </p:sp>
          </p:grpSp>
          <p:sp>
            <p:nvSpPr>
              <p:cNvPr id="64" name="TextBox 63">
                <a:extLst>
                  <a:ext uri="{FF2B5EF4-FFF2-40B4-BE49-F238E27FC236}">
                    <a16:creationId xmlns:a16="http://schemas.microsoft.com/office/drawing/2014/main" id="{71C26370-4ECE-B64E-9CAA-BBF9BDD16C70}"/>
                  </a:ext>
                </a:extLst>
              </p:cNvPr>
              <p:cNvSpPr txBox="1"/>
              <p:nvPr/>
            </p:nvSpPr>
            <p:spPr>
              <a:xfrm>
                <a:off x="1807469" y="4693257"/>
                <a:ext cx="2416318" cy="830997"/>
              </a:xfrm>
              <a:prstGeom prst="rect">
                <a:avLst/>
              </a:prstGeom>
              <a:noFill/>
            </p:spPr>
            <p:txBody>
              <a:bodyPr wrap="square" rtlCol="0">
                <a:spAutoFit/>
              </a:bodyPr>
              <a:lstStyle/>
              <a:p>
                <a:pPr algn="ctr"/>
                <a:r>
                  <a:rPr lang="pt-BR" sz="1200" dirty="0"/>
                  <a:t>First computer-to-computer connection created (via wire). Packet switching came up. First between UCLA Stanford</a:t>
                </a:r>
              </a:p>
            </p:txBody>
          </p:sp>
        </p:grpSp>
        <p:grpSp>
          <p:nvGrpSpPr>
            <p:cNvPr id="7" name="Group 6">
              <a:extLst>
                <a:ext uri="{FF2B5EF4-FFF2-40B4-BE49-F238E27FC236}">
                  <a16:creationId xmlns:a16="http://schemas.microsoft.com/office/drawing/2014/main" id="{8D95503C-1713-5D45-556D-9C1EF0B1AD1F}"/>
                </a:ext>
              </a:extLst>
            </p:cNvPr>
            <p:cNvGrpSpPr/>
            <p:nvPr/>
          </p:nvGrpSpPr>
          <p:grpSpPr>
            <a:xfrm>
              <a:off x="1182602" y="1517966"/>
              <a:ext cx="1971057" cy="2384964"/>
              <a:chOff x="1102914" y="1644090"/>
              <a:chExt cx="1971057" cy="2384964"/>
            </a:xfrm>
          </p:grpSpPr>
          <p:grpSp>
            <p:nvGrpSpPr>
              <p:cNvPr id="56" name="Group 55">
                <a:extLst>
                  <a:ext uri="{FF2B5EF4-FFF2-40B4-BE49-F238E27FC236}">
                    <a16:creationId xmlns:a16="http://schemas.microsoft.com/office/drawing/2014/main" id="{742BE13E-C17D-BE04-026D-DE51B283E01A}"/>
                  </a:ext>
                </a:extLst>
              </p:cNvPr>
              <p:cNvGrpSpPr/>
              <p:nvPr/>
            </p:nvGrpSpPr>
            <p:grpSpPr>
              <a:xfrm>
                <a:off x="1723088" y="2686945"/>
                <a:ext cx="595035" cy="1342109"/>
                <a:chOff x="2112106" y="2351572"/>
                <a:chExt cx="595035" cy="1342109"/>
              </a:xfrm>
            </p:grpSpPr>
            <p:sp>
              <p:nvSpPr>
                <p:cNvPr id="58" name="Oval 57">
                  <a:extLst>
                    <a:ext uri="{FF2B5EF4-FFF2-40B4-BE49-F238E27FC236}">
                      <a16:creationId xmlns:a16="http://schemas.microsoft.com/office/drawing/2014/main" id="{E1923871-ADD8-469D-6082-E6257751C307}"/>
                    </a:ext>
                  </a:extLst>
                </p:cNvPr>
                <p:cNvSpPr/>
                <p:nvPr/>
              </p:nvSpPr>
              <p:spPr>
                <a:xfrm>
                  <a:off x="2121624" y="3117681"/>
                  <a:ext cx="576000" cy="576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59" name="Group 58">
                  <a:extLst>
                    <a:ext uri="{FF2B5EF4-FFF2-40B4-BE49-F238E27FC236}">
                      <a16:creationId xmlns:a16="http://schemas.microsoft.com/office/drawing/2014/main" id="{F1E954BA-D5B3-F3B0-B2E6-11E34E84236B}"/>
                    </a:ext>
                  </a:extLst>
                </p:cNvPr>
                <p:cNvGrpSpPr/>
                <p:nvPr/>
              </p:nvGrpSpPr>
              <p:grpSpPr>
                <a:xfrm rot="10800000">
                  <a:off x="2355624" y="2714642"/>
                  <a:ext cx="108000" cy="745039"/>
                  <a:chOff x="894408" y="3569109"/>
                  <a:chExt cx="108000" cy="745039"/>
                </a:xfrm>
              </p:grpSpPr>
              <p:cxnSp>
                <p:nvCxnSpPr>
                  <p:cNvPr id="61" name="Straight Connector 60">
                    <a:extLst>
                      <a:ext uri="{FF2B5EF4-FFF2-40B4-BE49-F238E27FC236}">
                        <a16:creationId xmlns:a16="http://schemas.microsoft.com/office/drawing/2014/main" id="{4A2FA04E-3FC8-8073-3CB9-D405155AA8AD}"/>
                      </a:ext>
                    </a:extLst>
                  </p:cNvPr>
                  <p:cNvCxnSpPr>
                    <a:cxnSpLocks/>
                  </p:cNvCxnSpPr>
                  <p:nvPr/>
                </p:nvCxnSpPr>
                <p:spPr>
                  <a:xfrm rot="10800000" flipV="1">
                    <a:off x="948408" y="3662516"/>
                    <a:ext cx="0" cy="651632"/>
                  </a:xfrm>
                  <a:prstGeom prst="line">
                    <a:avLst/>
                  </a:prstGeom>
                </p:spPr>
                <p:style>
                  <a:lnRef idx="2">
                    <a:schemeClr val="dk1"/>
                  </a:lnRef>
                  <a:fillRef idx="0">
                    <a:schemeClr val="dk1"/>
                  </a:fillRef>
                  <a:effectRef idx="1">
                    <a:schemeClr val="dk1"/>
                  </a:effectRef>
                  <a:fontRef idx="minor">
                    <a:schemeClr val="tx1"/>
                  </a:fontRef>
                </p:style>
              </p:cxnSp>
              <p:sp>
                <p:nvSpPr>
                  <p:cNvPr id="62" name="Oval 61">
                    <a:extLst>
                      <a:ext uri="{FF2B5EF4-FFF2-40B4-BE49-F238E27FC236}">
                        <a16:creationId xmlns:a16="http://schemas.microsoft.com/office/drawing/2014/main" id="{B7759B58-37E0-D705-2648-80BAFBC7869C}"/>
                      </a:ext>
                    </a:extLst>
                  </p:cNvPr>
                  <p:cNvSpPr/>
                  <p:nvPr/>
                </p:nvSpPr>
                <p:spPr>
                  <a:xfrm>
                    <a:off x="894408" y="3569109"/>
                    <a:ext cx="108000" cy="108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60" name="TextBox 59">
                  <a:extLst>
                    <a:ext uri="{FF2B5EF4-FFF2-40B4-BE49-F238E27FC236}">
                      <a16:creationId xmlns:a16="http://schemas.microsoft.com/office/drawing/2014/main" id="{0C8C70C3-9370-BEC7-E96E-2DBB34173162}"/>
                    </a:ext>
                  </a:extLst>
                </p:cNvPr>
                <p:cNvSpPr txBox="1"/>
                <p:nvPr/>
              </p:nvSpPr>
              <p:spPr>
                <a:xfrm>
                  <a:off x="2112106" y="2351572"/>
                  <a:ext cx="595035" cy="307777"/>
                </a:xfrm>
                <a:prstGeom prst="rect">
                  <a:avLst/>
                </a:prstGeom>
                <a:noFill/>
              </p:spPr>
              <p:txBody>
                <a:bodyPr wrap="none" rtlCol="0">
                  <a:spAutoFit/>
                </a:bodyPr>
                <a:lstStyle/>
                <a:p>
                  <a:r>
                    <a:rPr lang="pt-BR" sz="1400" b="1" dirty="0">
                      <a:latin typeface="Roboto" panose="02000000000000000000" pitchFamily="2" charset="0"/>
                      <a:ea typeface="Roboto" panose="02000000000000000000" pitchFamily="2" charset="0"/>
                      <a:cs typeface="Raavi" panose="020B0502040204020203" pitchFamily="34" charset="0"/>
                    </a:rPr>
                    <a:t>1968</a:t>
                  </a:r>
                </a:p>
              </p:txBody>
            </p:sp>
          </p:grpSp>
          <p:sp>
            <p:nvSpPr>
              <p:cNvPr id="57" name="TextBox 56">
                <a:extLst>
                  <a:ext uri="{FF2B5EF4-FFF2-40B4-BE49-F238E27FC236}">
                    <a16:creationId xmlns:a16="http://schemas.microsoft.com/office/drawing/2014/main" id="{95194232-5007-15FF-3080-D963546FBB1E}"/>
                  </a:ext>
                </a:extLst>
              </p:cNvPr>
              <p:cNvSpPr txBox="1"/>
              <p:nvPr/>
            </p:nvSpPr>
            <p:spPr>
              <a:xfrm>
                <a:off x="1102914" y="1644090"/>
                <a:ext cx="1971057" cy="1015663"/>
              </a:xfrm>
              <a:prstGeom prst="rect">
                <a:avLst/>
              </a:prstGeom>
              <a:noFill/>
            </p:spPr>
            <p:txBody>
              <a:bodyPr wrap="square" rtlCol="0">
                <a:spAutoFit/>
              </a:bodyPr>
              <a:lstStyle/>
              <a:p>
                <a:pPr algn="ctr"/>
                <a:r>
                  <a:rPr lang="pt-BR" sz="1200" dirty="0"/>
                  <a:t>ARPA created a device </a:t>
                </a:r>
                <a:r>
                  <a:rPr lang="en-US" sz="1200" dirty="0"/>
                  <a:t>that could manage the transmission and receipt of packets between machines.</a:t>
                </a:r>
                <a:endParaRPr lang="pt-BR" sz="1200" dirty="0"/>
              </a:p>
            </p:txBody>
          </p:sp>
        </p:grpSp>
        <p:grpSp>
          <p:nvGrpSpPr>
            <p:cNvPr id="8" name="Group 7">
              <a:extLst>
                <a:ext uri="{FF2B5EF4-FFF2-40B4-BE49-F238E27FC236}">
                  <a16:creationId xmlns:a16="http://schemas.microsoft.com/office/drawing/2014/main" id="{600C25CF-90D8-D5B1-9271-34CBC02C7EA4}"/>
                </a:ext>
              </a:extLst>
            </p:cNvPr>
            <p:cNvGrpSpPr/>
            <p:nvPr/>
          </p:nvGrpSpPr>
          <p:grpSpPr>
            <a:xfrm>
              <a:off x="3690553" y="1333811"/>
              <a:ext cx="1971057" cy="2576170"/>
              <a:chOff x="2927496" y="1459935"/>
              <a:chExt cx="1971057" cy="2576170"/>
            </a:xfrm>
          </p:grpSpPr>
          <p:grpSp>
            <p:nvGrpSpPr>
              <p:cNvPr id="49" name="Group 48">
                <a:extLst>
                  <a:ext uri="{FF2B5EF4-FFF2-40B4-BE49-F238E27FC236}">
                    <a16:creationId xmlns:a16="http://schemas.microsoft.com/office/drawing/2014/main" id="{C7BA576B-78C0-CA88-AE44-205D9B321321}"/>
                  </a:ext>
                </a:extLst>
              </p:cNvPr>
              <p:cNvGrpSpPr/>
              <p:nvPr/>
            </p:nvGrpSpPr>
            <p:grpSpPr>
              <a:xfrm>
                <a:off x="3659227" y="2686945"/>
                <a:ext cx="639837" cy="1349160"/>
                <a:chOff x="3859343" y="2344521"/>
                <a:chExt cx="639837" cy="1349160"/>
              </a:xfrm>
            </p:grpSpPr>
            <p:sp>
              <p:nvSpPr>
                <p:cNvPr id="51" name="Oval 50">
                  <a:extLst>
                    <a:ext uri="{FF2B5EF4-FFF2-40B4-BE49-F238E27FC236}">
                      <a16:creationId xmlns:a16="http://schemas.microsoft.com/office/drawing/2014/main" id="{1DEFF5DA-7BB0-9743-D425-21C0B2F6E707}"/>
                    </a:ext>
                  </a:extLst>
                </p:cNvPr>
                <p:cNvSpPr/>
                <p:nvPr/>
              </p:nvSpPr>
              <p:spPr>
                <a:xfrm>
                  <a:off x="3923180" y="3117681"/>
                  <a:ext cx="576000" cy="576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52" name="Group 51">
                  <a:extLst>
                    <a:ext uri="{FF2B5EF4-FFF2-40B4-BE49-F238E27FC236}">
                      <a16:creationId xmlns:a16="http://schemas.microsoft.com/office/drawing/2014/main" id="{FB20179B-1A79-CE56-3963-66FE30A3D92D}"/>
                    </a:ext>
                  </a:extLst>
                </p:cNvPr>
                <p:cNvGrpSpPr/>
                <p:nvPr/>
              </p:nvGrpSpPr>
              <p:grpSpPr>
                <a:xfrm rot="10800000">
                  <a:off x="4147018" y="2707591"/>
                  <a:ext cx="108000" cy="766683"/>
                  <a:chOff x="894408" y="3569109"/>
                  <a:chExt cx="108000" cy="766683"/>
                </a:xfrm>
              </p:grpSpPr>
              <p:cxnSp>
                <p:nvCxnSpPr>
                  <p:cNvPr id="54" name="Straight Connector 53">
                    <a:extLst>
                      <a:ext uri="{FF2B5EF4-FFF2-40B4-BE49-F238E27FC236}">
                        <a16:creationId xmlns:a16="http://schemas.microsoft.com/office/drawing/2014/main" id="{7AED4562-6375-DD14-5811-CDA083DCBE3C}"/>
                      </a:ext>
                    </a:extLst>
                  </p:cNvPr>
                  <p:cNvCxnSpPr>
                    <a:cxnSpLocks/>
                  </p:cNvCxnSpPr>
                  <p:nvPr/>
                </p:nvCxnSpPr>
                <p:spPr>
                  <a:xfrm rot="10800000" flipV="1">
                    <a:off x="948408" y="3662516"/>
                    <a:ext cx="0" cy="673276"/>
                  </a:xfrm>
                  <a:prstGeom prst="line">
                    <a:avLst/>
                  </a:prstGeom>
                </p:spPr>
                <p:style>
                  <a:lnRef idx="2">
                    <a:schemeClr val="dk1"/>
                  </a:lnRef>
                  <a:fillRef idx="0">
                    <a:schemeClr val="dk1"/>
                  </a:fillRef>
                  <a:effectRef idx="1">
                    <a:schemeClr val="dk1"/>
                  </a:effectRef>
                  <a:fontRef idx="minor">
                    <a:schemeClr val="tx1"/>
                  </a:fontRef>
                </p:style>
              </p:cxnSp>
              <p:sp>
                <p:nvSpPr>
                  <p:cNvPr id="55" name="Oval 54">
                    <a:extLst>
                      <a:ext uri="{FF2B5EF4-FFF2-40B4-BE49-F238E27FC236}">
                        <a16:creationId xmlns:a16="http://schemas.microsoft.com/office/drawing/2014/main" id="{952F0C54-C286-B83B-A204-3F3E73354439}"/>
                      </a:ext>
                    </a:extLst>
                  </p:cNvPr>
                  <p:cNvSpPr/>
                  <p:nvPr/>
                </p:nvSpPr>
                <p:spPr>
                  <a:xfrm>
                    <a:off x="894408" y="3569109"/>
                    <a:ext cx="108000" cy="108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53" name="TextBox 52">
                  <a:extLst>
                    <a:ext uri="{FF2B5EF4-FFF2-40B4-BE49-F238E27FC236}">
                      <a16:creationId xmlns:a16="http://schemas.microsoft.com/office/drawing/2014/main" id="{B711E372-E79D-C46D-90F2-7D2101C8672D}"/>
                    </a:ext>
                  </a:extLst>
                </p:cNvPr>
                <p:cNvSpPr txBox="1"/>
                <p:nvPr/>
              </p:nvSpPr>
              <p:spPr>
                <a:xfrm>
                  <a:off x="3859343" y="2344521"/>
                  <a:ext cx="595035" cy="307777"/>
                </a:xfrm>
                <a:prstGeom prst="rect">
                  <a:avLst/>
                </a:prstGeom>
                <a:noFill/>
              </p:spPr>
              <p:txBody>
                <a:bodyPr wrap="none" rtlCol="0">
                  <a:spAutoFit/>
                </a:bodyPr>
                <a:lstStyle/>
                <a:p>
                  <a:r>
                    <a:rPr lang="pt-BR" sz="1400" b="1" dirty="0">
                      <a:latin typeface="Roboto" panose="02000000000000000000" pitchFamily="2" charset="0"/>
                      <a:ea typeface="Roboto" panose="02000000000000000000" pitchFamily="2" charset="0"/>
                      <a:cs typeface="Raavi" panose="020B0502040204020203" pitchFamily="34" charset="0"/>
                    </a:rPr>
                    <a:t>1972</a:t>
                  </a:r>
                </a:p>
              </p:txBody>
            </p:sp>
          </p:grpSp>
          <p:sp>
            <p:nvSpPr>
              <p:cNvPr id="50" name="TextBox 49">
                <a:extLst>
                  <a:ext uri="{FF2B5EF4-FFF2-40B4-BE49-F238E27FC236}">
                    <a16:creationId xmlns:a16="http://schemas.microsoft.com/office/drawing/2014/main" id="{506FCC37-CA37-69CF-82FA-6915CD31ECD3}"/>
                  </a:ext>
                </a:extLst>
              </p:cNvPr>
              <p:cNvSpPr txBox="1"/>
              <p:nvPr/>
            </p:nvSpPr>
            <p:spPr>
              <a:xfrm>
                <a:off x="2927496" y="1459935"/>
                <a:ext cx="1971057" cy="1200329"/>
              </a:xfrm>
              <a:prstGeom prst="rect">
                <a:avLst/>
              </a:prstGeom>
              <a:noFill/>
            </p:spPr>
            <p:txBody>
              <a:bodyPr wrap="square" rtlCol="0">
                <a:spAutoFit/>
              </a:bodyPr>
              <a:lstStyle/>
              <a:p>
                <a:pPr algn="ctr"/>
                <a:r>
                  <a:rPr lang="pt-BR" sz="1200" dirty="0"/>
                  <a:t>First public demonstration of ARPANET with 20 connected nodes. Still restricted to U.S. Military and approved academic institutions.</a:t>
                </a:r>
              </a:p>
            </p:txBody>
          </p:sp>
        </p:grpSp>
        <p:grpSp>
          <p:nvGrpSpPr>
            <p:cNvPr id="9" name="Group 8">
              <a:extLst>
                <a:ext uri="{FF2B5EF4-FFF2-40B4-BE49-F238E27FC236}">
                  <a16:creationId xmlns:a16="http://schemas.microsoft.com/office/drawing/2014/main" id="{4C17C92A-7386-5C36-E71D-78D3816C8B9D}"/>
                </a:ext>
              </a:extLst>
            </p:cNvPr>
            <p:cNvGrpSpPr/>
            <p:nvPr/>
          </p:nvGrpSpPr>
          <p:grpSpPr>
            <a:xfrm>
              <a:off x="4806484" y="3333981"/>
              <a:ext cx="1971057" cy="2078070"/>
              <a:chOff x="4016232" y="3460105"/>
              <a:chExt cx="1971057" cy="2078070"/>
            </a:xfrm>
          </p:grpSpPr>
          <p:grpSp>
            <p:nvGrpSpPr>
              <p:cNvPr id="42" name="Group 41">
                <a:extLst>
                  <a:ext uri="{FF2B5EF4-FFF2-40B4-BE49-F238E27FC236}">
                    <a16:creationId xmlns:a16="http://schemas.microsoft.com/office/drawing/2014/main" id="{09CC0B63-E234-553B-AD88-C16C54C95C83}"/>
                  </a:ext>
                </a:extLst>
              </p:cNvPr>
              <p:cNvGrpSpPr/>
              <p:nvPr/>
            </p:nvGrpSpPr>
            <p:grpSpPr>
              <a:xfrm>
                <a:off x="4697856" y="3460105"/>
                <a:ext cx="601669" cy="1278647"/>
                <a:chOff x="4823958" y="3117681"/>
                <a:chExt cx="601669" cy="1278647"/>
              </a:xfrm>
            </p:grpSpPr>
            <p:sp>
              <p:nvSpPr>
                <p:cNvPr id="44" name="Oval 43">
                  <a:extLst>
                    <a:ext uri="{FF2B5EF4-FFF2-40B4-BE49-F238E27FC236}">
                      <a16:creationId xmlns:a16="http://schemas.microsoft.com/office/drawing/2014/main" id="{DEE00D90-31E0-9AE6-F049-4BA7D00A0007}"/>
                    </a:ext>
                  </a:extLst>
                </p:cNvPr>
                <p:cNvSpPr/>
                <p:nvPr/>
              </p:nvSpPr>
              <p:spPr>
                <a:xfrm>
                  <a:off x="4823958" y="3117681"/>
                  <a:ext cx="576000" cy="576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45" name="Group 44">
                  <a:extLst>
                    <a:ext uri="{FF2B5EF4-FFF2-40B4-BE49-F238E27FC236}">
                      <a16:creationId xmlns:a16="http://schemas.microsoft.com/office/drawing/2014/main" id="{1A44AA96-0A59-185F-4645-5CE6D329C7C6}"/>
                    </a:ext>
                  </a:extLst>
                </p:cNvPr>
                <p:cNvGrpSpPr/>
                <p:nvPr/>
              </p:nvGrpSpPr>
              <p:grpSpPr>
                <a:xfrm>
                  <a:off x="5057957" y="3351681"/>
                  <a:ext cx="108000" cy="729071"/>
                  <a:chOff x="894408" y="3569109"/>
                  <a:chExt cx="108000" cy="729071"/>
                </a:xfrm>
              </p:grpSpPr>
              <p:cxnSp>
                <p:nvCxnSpPr>
                  <p:cNvPr id="47" name="Straight Connector 46">
                    <a:extLst>
                      <a:ext uri="{FF2B5EF4-FFF2-40B4-BE49-F238E27FC236}">
                        <a16:creationId xmlns:a16="http://schemas.microsoft.com/office/drawing/2014/main" id="{C6304D9B-AADB-C0A3-18FE-3634531B24DA}"/>
                      </a:ext>
                    </a:extLst>
                  </p:cNvPr>
                  <p:cNvCxnSpPr>
                    <a:cxnSpLocks/>
                  </p:cNvCxnSpPr>
                  <p:nvPr/>
                </p:nvCxnSpPr>
                <p:spPr>
                  <a:xfrm>
                    <a:off x="948408" y="3662516"/>
                    <a:ext cx="0" cy="635664"/>
                  </a:xfrm>
                  <a:prstGeom prst="line">
                    <a:avLst/>
                  </a:prstGeom>
                </p:spPr>
                <p:style>
                  <a:lnRef idx="2">
                    <a:schemeClr val="dk1"/>
                  </a:lnRef>
                  <a:fillRef idx="0">
                    <a:schemeClr val="dk1"/>
                  </a:fillRef>
                  <a:effectRef idx="1">
                    <a:schemeClr val="dk1"/>
                  </a:effectRef>
                  <a:fontRef idx="minor">
                    <a:schemeClr val="tx1"/>
                  </a:fontRef>
                </p:style>
              </p:cxnSp>
              <p:sp>
                <p:nvSpPr>
                  <p:cNvPr id="48" name="Oval 47">
                    <a:extLst>
                      <a:ext uri="{FF2B5EF4-FFF2-40B4-BE49-F238E27FC236}">
                        <a16:creationId xmlns:a16="http://schemas.microsoft.com/office/drawing/2014/main" id="{9338D903-46C6-CAE5-E59C-70118E7AC847}"/>
                      </a:ext>
                    </a:extLst>
                  </p:cNvPr>
                  <p:cNvSpPr/>
                  <p:nvPr/>
                </p:nvSpPr>
                <p:spPr>
                  <a:xfrm>
                    <a:off x="894408" y="3569109"/>
                    <a:ext cx="108000" cy="108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46" name="TextBox 45">
                  <a:extLst>
                    <a:ext uri="{FF2B5EF4-FFF2-40B4-BE49-F238E27FC236}">
                      <a16:creationId xmlns:a16="http://schemas.microsoft.com/office/drawing/2014/main" id="{577DE757-34C9-E32D-1031-CEACE5C4C05B}"/>
                    </a:ext>
                  </a:extLst>
                </p:cNvPr>
                <p:cNvSpPr txBox="1"/>
                <p:nvPr/>
              </p:nvSpPr>
              <p:spPr>
                <a:xfrm>
                  <a:off x="4830592" y="4088551"/>
                  <a:ext cx="595035" cy="307777"/>
                </a:xfrm>
                <a:prstGeom prst="rect">
                  <a:avLst/>
                </a:prstGeom>
                <a:noFill/>
              </p:spPr>
              <p:txBody>
                <a:bodyPr wrap="none" rtlCol="0">
                  <a:spAutoFit/>
                </a:bodyPr>
                <a:lstStyle/>
                <a:p>
                  <a:r>
                    <a:rPr lang="pt-BR" sz="1400" b="1" dirty="0">
                      <a:latin typeface="Roboto" panose="02000000000000000000" pitchFamily="2" charset="0"/>
                      <a:ea typeface="Roboto" panose="02000000000000000000" pitchFamily="2" charset="0"/>
                      <a:cs typeface="Raavi" panose="020B0502040204020203" pitchFamily="34" charset="0"/>
                    </a:rPr>
                    <a:t>1973</a:t>
                  </a:r>
                </a:p>
              </p:txBody>
            </p:sp>
          </p:grpSp>
          <p:sp>
            <p:nvSpPr>
              <p:cNvPr id="43" name="TextBox 42">
                <a:extLst>
                  <a:ext uri="{FF2B5EF4-FFF2-40B4-BE49-F238E27FC236}">
                    <a16:creationId xmlns:a16="http://schemas.microsoft.com/office/drawing/2014/main" id="{A794438D-25F3-9B70-1C4E-80E6FAF88113}"/>
                  </a:ext>
                </a:extLst>
              </p:cNvPr>
              <p:cNvSpPr txBox="1"/>
              <p:nvPr/>
            </p:nvSpPr>
            <p:spPr>
              <a:xfrm>
                <a:off x="4016232" y="4707178"/>
                <a:ext cx="1971057" cy="830997"/>
              </a:xfrm>
              <a:prstGeom prst="rect">
                <a:avLst/>
              </a:prstGeom>
              <a:noFill/>
            </p:spPr>
            <p:txBody>
              <a:bodyPr wrap="square" rtlCol="0">
                <a:spAutoFit/>
              </a:bodyPr>
              <a:lstStyle/>
              <a:p>
                <a:pPr algn="ctr"/>
                <a:r>
                  <a:rPr lang="pt-BR" sz="1200" dirty="0"/>
                  <a:t>UCL became the first non U.S. ARPANET node via link by Norway. First e-mail sent from UK.</a:t>
                </a:r>
              </a:p>
            </p:txBody>
          </p:sp>
        </p:grpSp>
        <p:grpSp>
          <p:nvGrpSpPr>
            <p:cNvPr id="10" name="Group 9">
              <a:extLst>
                <a:ext uri="{FF2B5EF4-FFF2-40B4-BE49-F238E27FC236}">
                  <a16:creationId xmlns:a16="http://schemas.microsoft.com/office/drawing/2014/main" id="{ECDC04AD-C68B-A213-D79B-EB5C944D13B4}"/>
                </a:ext>
              </a:extLst>
            </p:cNvPr>
            <p:cNvGrpSpPr/>
            <p:nvPr/>
          </p:nvGrpSpPr>
          <p:grpSpPr>
            <a:xfrm>
              <a:off x="5821526" y="1333596"/>
              <a:ext cx="2197800" cy="2576385"/>
              <a:chOff x="4829442" y="1459720"/>
              <a:chExt cx="2197800" cy="2576385"/>
            </a:xfrm>
          </p:grpSpPr>
          <p:grpSp>
            <p:nvGrpSpPr>
              <p:cNvPr id="35" name="Group 34">
                <a:extLst>
                  <a:ext uri="{FF2B5EF4-FFF2-40B4-BE49-F238E27FC236}">
                    <a16:creationId xmlns:a16="http://schemas.microsoft.com/office/drawing/2014/main" id="{F0290499-CE93-E9F0-3E38-A33D419AEA6C}"/>
                  </a:ext>
                </a:extLst>
              </p:cNvPr>
              <p:cNvGrpSpPr/>
              <p:nvPr/>
            </p:nvGrpSpPr>
            <p:grpSpPr>
              <a:xfrm>
                <a:off x="5652324" y="2684201"/>
                <a:ext cx="595035" cy="1351904"/>
                <a:chOff x="5705701" y="2341777"/>
                <a:chExt cx="595035" cy="1351904"/>
              </a:xfrm>
            </p:grpSpPr>
            <p:sp>
              <p:nvSpPr>
                <p:cNvPr id="37" name="Oval 36">
                  <a:extLst>
                    <a:ext uri="{FF2B5EF4-FFF2-40B4-BE49-F238E27FC236}">
                      <a16:creationId xmlns:a16="http://schemas.microsoft.com/office/drawing/2014/main" id="{7F20001D-7FC0-1B59-E837-1BCE51AEC04C}"/>
                    </a:ext>
                  </a:extLst>
                </p:cNvPr>
                <p:cNvSpPr/>
                <p:nvPr/>
              </p:nvSpPr>
              <p:spPr>
                <a:xfrm>
                  <a:off x="5724736" y="3117681"/>
                  <a:ext cx="576000" cy="576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38" name="Group 37">
                  <a:extLst>
                    <a:ext uri="{FF2B5EF4-FFF2-40B4-BE49-F238E27FC236}">
                      <a16:creationId xmlns:a16="http://schemas.microsoft.com/office/drawing/2014/main" id="{C3239E18-26DA-8CEF-D620-E8A84C9665FD}"/>
                    </a:ext>
                  </a:extLst>
                </p:cNvPr>
                <p:cNvGrpSpPr/>
                <p:nvPr/>
              </p:nvGrpSpPr>
              <p:grpSpPr>
                <a:xfrm rot="10800000">
                  <a:off x="5961225" y="2707591"/>
                  <a:ext cx="108000" cy="762000"/>
                  <a:chOff x="894408" y="3569109"/>
                  <a:chExt cx="108000" cy="762000"/>
                </a:xfrm>
              </p:grpSpPr>
              <p:cxnSp>
                <p:nvCxnSpPr>
                  <p:cNvPr id="40" name="Straight Connector 39">
                    <a:extLst>
                      <a:ext uri="{FF2B5EF4-FFF2-40B4-BE49-F238E27FC236}">
                        <a16:creationId xmlns:a16="http://schemas.microsoft.com/office/drawing/2014/main" id="{B8689C57-F979-660A-F45C-BD91A75E28FA}"/>
                      </a:ext>
                    </a:extLst>
                  </p:cNvPr>
                  <p:cNvCxnSpPr>
                    <a:cxnSpLocks/>
                  </p:cNvCxnSpPr>
                  <p:nvPr/>
                </p:nvCxnSpPr>
                <p:spPr>
                  <a:xfrm rot="10800000" flipV="1">
                    <a:off x="948408" y="3662516"/>
                    <a:ext cx="0" cy="668593"/>
                  </a:xfrm>
                  <a:prstGeom prst="line">
                    <a:avLst/>
                  </a:prstGeom>
                </p:spPr>
                <p:style>
                  <a:lnRef idx="2">
                    <a:schemeClr val="dk1"/>
                  </a:lnRef>
                  <a:fillRef idx="0">
                    <a:schemeClr val="dk1"/>
                  </a:fillRef>
                  <a:effectRef idx="1">
                    <a:schemeClr val="dk1"/>
                  </a:effectRef>
                  <a:fontRef idx="minor">
                    <a:schemeClr val="tx1"/>
                  </a:fontRef>
                </p:style>
              </p:cxnSp>
              <p:sp>
                <p:nvSpPr>
                  <p:cNvPr id="41" name="Oval 40">
                    <a:extLst>
                      <a:ext uri="{FF2B5EF4-FFF2-40B4-BE49-F238E27FC236}">
                        <a16:creationId xmlns:a16="http://schemas.microsoft.com/office/drawing/2014/main" id="{DFC5CFDE-4758-DE76-0E08-16E731DD2346}"/>
                      </a:ext>
                    </a:extLst>
                  </p:cNvPr>
                  <p:cNvSpPr/>
                  <p:nvPr/>
                </p:nvSpPr>
                <p:spPr>
                  <a:xfrm>
                    <a:off x="894408" y="3569109"/>
                    <a:ext cx="108000" cy="108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 name="TextBox 38">
                  <a:extLst>
                    <a:ext uri="{FF2B5EF4-FFF2-40B4-BE49-F238E27FC236}">
                      <a16:creationId xmlns:a16="http://schemas.microsoft.com/office/drawing/2014/main" id="{24605783-8FF2-172E-A19D-CE93E2A96245}"/>
                    </a:ext>
                  </a:extLst>
                </p:cNvPr>
                <p:cNvSpPr txBox="1"/>
                <p:nvPr/>
              </p:nvSpPr>
              <p:spPr>
                <a:xfrm>
                  <a:off x="5705701" y="2341777"/>
                  <a:ext cx="595035" cy="307777"/>
                </a:xfrm>
                <a:prstGeom prst="rect">
                  <a:avLst/>
                </a:prstGeom>
                <a:noFill/>
              </p:spPr>
              <p:txBody>
                <a:bodyPr wrap="none" rtlCol="0">
                  <a:spAutoFit/>
                </a:bodyPr>
                <a:lstStyle/>
                <a:p>
                  <a:r>
                    <a:rPr lang="pt-BR" sz="1400" b="1" dirty="0">
                      <a:latin typeface="Roboto" panose="02000000000000000000" pitchFamily="2" charset="0"/>
                      <a:ea typeface="Roboto" panose="02000000000000000000" pitchFamily="2" charset="0"/>
                      <a:cs typeface="Raavi" panose="020B0502040204020203" pitchFamily="34" charset="0"/>
                    </a:rPr>
                    <a:t>1974</a:t>
                  </a:r>
                </a:p>
              </p:txBody>
            </p:sp>
          </p:grpSp>
          <p:sp>
            <p:nvSpPr>
              <p:cNvPr id="36" name="TextBox 35">
                <a:extLst>
                  <a:ext uri="{FF2B5EF4-FFF2-40B4-BE49-F238E27FC236}">
                    <a16:creationId xmlns:a16="http://schemas.microsoft.com/office/drawing/2014/main" id="{D0EB8F9B-2ECB-D7F1-CAC2-1903AEACCEA7}"/>
                  </a:ext>
                </a:extLst>
              </p:cNvPr>
              <p:cNvSpPr txBox="1"/>
              <p:nvPr/>
            </p:nvSpPr>
            <p:spPr>
              <a:xfrm>
                <a:off x="4829442" y="1459720"/>
                <a:ext cx="2197800" cy="1200329"/>
              </a:xfrm>
              <a:prstGeom prst="rect">
                <a:avLst/>
              </a:prstGeom>
              <a:noFill/>
            </p:spPr>
            <p:txBody>
              <a:bodyPr wrap="square" rtlCol="0">
                <a:spAutoFit/>
              </a:bodyPr>
              <a:lstStyle/>
              <a:p>
                <a:pPr algn="ctr"/>
                <a:r>
                  <a:rPr lang="pt-BR" sz="1200" dirty="0"/>
                  <a:t>First protocol system came up: TCP (transmission control protocol) and IP (internet protocol). Standardizing communcation accross different networks</a:t>
                </a:r>
              </a:p>
            </p:txBody>
          </p:sp>
        </p:grpSp>
        <p:grpSp>
          <p:nvGrpSpPr>
            <p:cNvPr id="11" name="Group 10">
              <a:extLst>
                <a:ext uri="{FF2B5EF4-FFF2-40B4-BE49-F238E27FC236}">
                  <a16:creationId xmlns:a16="http://schemas.microsoft.com/office/drawing/2014/main" id="{4B517720-C757-A681-FDDA-465EA58EA1B7}"/>
                </a:ext>
              </a:extLst>
            </p:cNvPr>
            <p:cNvGrpSpPr/>
            <p:nvPr/>
          </p:nvGrpSpPr>
          <p:grpSpPr>
            <a:xfrm>
              <a:off x="7163860" y="3333981"/>
              <a:ext cx="2152809" cy="2248815"/>
              <a:chOff x="5903337" y="3460105"/>
              <a:chExt cx="2152809" cy="2248815"/>
            </a:xfrm>
          </p:grpSpPr>
          <p:grpSp>
            <p:nvGrpSpPr>
              <p:cNvPr id="28" name="Group 27">
                <a:extLst>
                  <a:ext uri="{FF2B5EF4-FFF2-40B4-BE49-F238E27FC236}">
                    <a16:creationId xmlns:a16="http://schemas.microsoft.com/office/drawing/2014/main" id="{D1C2CF5C-C20A-C65A-245B-F58800248F3A}"/>
                  </a:ext>
                </a:extLst>
              </p:cNvPr>
              <p:cNvGrpSpPr/>
              <p:nvPr/>
            </p:nvGrpSpPr>
            <p:grpSpPr>
              <a:xfrm>
                <a:off x="6682225" y="3460105"/>
                <a:ext cx="595679" cy="1262999"/>
                <a:chOff x="6605835" y="3117681"/>
                <a:chExt cx="595679" cy="1262999"/>
              </a:xfrm>
            </p:grpSpPr>
            <p:sp>
              <p:nvSpPr>
                <p:cNvPr id="30" name="Oval 29">
                  <a:extLst>
                    <a:ext uri="{FF2B5EF4-FFF2-40B4-BE49-F238E27FC236}">
                      <a16:creationId xmlns:a16="http://schemas.microsoft.com/office/drawing/2014/main" id="{70CD0616-CF2A-6494-C7C5-B7DE773299DD}"/>
                    </a:ext>
                  </a:extLst>
                </p:cNvPr>
                <p:cNvSpPr/>
                <p:nvPr/>
              </p:nvSpPr>
              <p:spPr>
                <a:xfrm>
                  <a:off x="6625514" y="3117681"/>
                  <a:ext cx="576000" cy="576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31" name="Group 30">
                  <a:extLst>
                    <a:ext uri="{FF2B5EF4-FFF2-40B4-BE49-F238E27FC236}">
                      <a16:creationId xmlns:a16="http://schemas.microsoft.com/office/drawing/2014/main" id="{E68B94B1-DB5E-A53F-42D1-984623AF0146}"/>
                    </a:ext>
                  </a:extLst>
                </p:cNvPr>
                <p:cNvGrpSpPr/>
                <p:nvPr/>
              </p:nvGrpSpPr>
              <p:grpSpPr>
                <a:xfrm>
                  <a:off x="6849352" y="3366274"/>
                  <a:ext cx="108000" cy="714478"/>
                  <a:chOff x="894408" y="3569109"/>
                  <a:chExt cx="108000" cy="714478"/>
                </a:xfrm>
              </p:grpSpPr>
              <p:cxnSp>
                <p:nvCxnSpPr>
                  <p:cNvPr id="33" name="Straight Connector 32">
                    <a:extLst>
                      <a:ext uri="{FF2B5EF4-FFF2-40B4-BE49-F238E27FC236}">
                        <a16:creationId xmlns:a16="http://schemas.microsoft.com/office/drawing/2014/main" id="{93786DB1-8AF2-ED80-1705-2C3EC75874AA}"/>
                      </a:ext>
                    </a:extLst>
                  </p:cNvPr>
                  <p:cNvCxnSpPr>
                    <a:cxnSpLocks/>
                  </p:cNvCxnSpPr>
                  <p:nvPr/>
                </p:nvCxnSpPr>
                <p:spPr>
                  <a:xfrm>
                    <a:off x="948408" y="3662516"/>
                    <a:ext cx="0" cy="621071"/>
                  </a:xfrm>
                  <a:prstGeom prst="line">
                    <a:avLst/>
                  </a:prstGeom>
                </p:spPr>
                <p:style>
                  <a:lnRef idx="2">
                    <a:schemeClr val="dk1"/>
                  </a:lnRef>
                  <a:fillRef idx="0">
                    <a:schemeClr val="dk1"/>
                  </a:fillRef>
                  <a:effectRef idx="1">
                    <a:schemeClr val="dk1"/>
                  </a:effectRef>
                  <a:fontRef idx="minor">
                    <a:schemeClr val="tx1"/>
                  </a:fontRef>
                </p:style>
              </p:cxnSp>
              <p:sp>
                <p:nvSpPr>
                  <p:cNvPr id="34" name="Oval 33">
                    <a:extLst>
                      <a:ext uri="{FF2B5EF4-FFF2-40B4-BE49-F238E27FC236}">
                        <a16:creationId xmlns:a16="http://schemas.microsoft.com/office/drawing/2014/main" id="{5BAC2541-3C62-858D-B43A-C6E11D2D7438}"/>
                      </a:ext>
                    </a:extLst>
                  </p:cNvPr>
                  <p:cNvSpPr/>
                  <p:nvPr/>
                </p:nvSpPr>
                <p:spPr>
                  <a:xfrm>
                    <a:off x="894408" y="3569109"/>
                    <a:ext cx="108000" cy="108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2" name="TextBox 31">
                  <a:extLst>
                    <a:ext uri="{FF2B5EF4-FFF2-40B4-BE49-F238E27FC236}">
                      <a16:creationId xmlns:a16="http://schemas.microsoft.com/office/drawing/2014/main" id="{E23ECD9D-1935-E24D-BB30-D455AE4E402B}"/>
                    </a:ext>
                  </a:extLst>
                </p:cNvPr>
                <p:cNvSpPr txBox="1"/>
                <p:nvPr/>
              </p:nvSpPr>
              <p:spPr>
                <a:xfrm>
                  <a:off x="6605835" y="4072903"/>
                  <a:ext cx="595035" cy="307777"/>
                </a:xfrm>
                <a:prstGeom prst="rect">
                  <a:avLst/>
                </a:prstGeom>
                <a:noFill/>
              </p:spPr>
              <p:txBody>
                <a:bodyPr wrap="none" rtlCol="0">
                  <a:spAutoFit/>
                </a:bodyPr>
                <a:lstStyle/>
                <a:p>
                  <a:r>
                    <a:rPr lang="pt-BR" sz="1400" b="1" dirty="0">
                      <a:latin typeface="Roboto" panose="02000000000000000000" pitchFamily="2" charset="0"/>
                      <a:ea typeface="Roboto" panose="02000000000000000000" pitchFamily="2" charset="0"/>
                      <a:cs typeface="Raavi" panose="020B0502040204020203" pitchFamily="34" charset="0"/>
                    </a:rPr>
                    <a:t>1983</a:t>
                  </a:r>
                </a:p>
              </p:txBody>
            </p:sp>
          </p:grpSp>
          <p:sp>
            <p:nvSpPr>
              <p:cNvPr id="29" name="TextBox 28">
                <a:extLst>
                  <a:ext uri="{FF2B5EF4-FFF2-40B4-BE49-F238E27FC236}">
                    <a16:creationId xmlns:a16="http://schemas.microsoft.com/office/drawing/2014/main" id="{2095D90A-50B0-1862-25F4-73F926CD39D9}"/>
                  </a:ext>
                </a:extLst>
              </p:cNvPr>
              <p:cNvSpPr txBox="1"/>
              <p:nvPr/>
            </p:nvSpPr>
            <p:spPr>
              <a:xfrm>
                <a:off x="5903337" y="4693257"/>
                <a:ext cx="2152809" cy="1015663"/>
              </a:xfrm>
              <a:prstGeom prst="rect">
                <a:avLst/>
              </a:prstGeom>
              <a:noFill/>
            </p:spPr>
            <p:txBody>
              <a:bodyPr wrap="square" rtlCol="0">
                <a:spAutoFit/>
              </a:bodyPr>
              <a:lstStyle/>
              <a:p>
                <a:pPr algn="ctr"/>
                <a:r>
                  <a:rPr lang="pt-BR" sz="1200" dirty="0"/>
                  <a:t>ARPANET moved from TCP/IP, moreover splited into MILNET for military and ARPANET for research. ARPANET officialy adopted TCP/IP.</a:t>
                </a:r>
              </a:p>
            </p:txBody>
          </p:sp>
        </p:grpSp>
        <p:grpSp>
          <p:nvGrpSpPr>
            <p:cNvPr id="12" name="Group 11">
              <a:extLst>
                <a:ext uri="{FF2B5EF4-FFF2-40B4-BE49-F238E27FC236}">
                  <a16:creationId xmlns:a16="http://schemas.microsoft.com/office/drawing/2014/main" id="{D576F3ED-41C3-2C4E-175C-78844F1F8643}"/>
                </a:ext>
              </a:extLst>
            </p:cNvPr>
            <p:cNvGrpSpPr/>
            <p:nvPr/>
          </p:nvGrpSpPr>
          <p:grpSpPr>
            <a:xfrm>
              <a:off x="8381997" y="1825220"/>
              <a:ext cx="1971057" cy="2084761"/>
              <a:chOff x="6908845" y="1951344"/>
              <a:chExt cx="1971057" cy="2084761"/>
            </a:xfrm>
          </p:grpSpPr>
          <p:grpSp>
            <p:nvGrpSpPr>
              <p:cNvPr id="21" name="Group 20">
                <a:extLst>
                  <a:ext uri="{FF2B5EF4-FFF2-40B4-BE49-F238E27FC236}">
                    <a16:creationId xmlns:a16="http://schemas.microsoft.com/office/drawing/2014/main" id="{509A03A7-F41E-058A-7761-1E286D10EB85}"/>
                  </a:ext>
                </a:extLst>
              </p:cNvPr>
              <p:cNvGrpSpPr/>
              <p:nvPr/>
            </p:nvGrpSpPr>
            <p:grpSpPr>
              <a:xfrm>
                <a:off x="7621106" y="2691082"/>
                <a:ext cx="625430" cy="1345023"/>
                <a:chOff x="7476862" y="2348658"/>
                <a:chExt cx="625430" cy="1345023"/>
              </a:xfrm>
            </p:grpSpPr>
            <p:sp>
              <p:nvSpPr>
                <p:cNvPr id="23" name="Oval 22">
                  <a:extLst>
                    <a:ext uri="{FF2B5EF4-FFF2-40B4-BE49-F238E27FC236}">
                      <a16:creationId xmlns:a16="http://schemas.microsoft.com/office/drawing/2014/main" id="{4B3D918B-3809-3187-2213-FA026B726791}"/>
                    </a:ext>
                  </a:extLst>
                </p:cNvPr>
                <p:cNvSpPr/>
                <p:nvPr/>
              </p:nvSpPr>
              <p:spPr>
                <a:xfrm>
                  <a:off x="7526292" y="3117681"/>
                  <a:ext cx="576000" cy="576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24" name="Group 23">
                  <a:extLst>
                    <a:ext uri="{FF2B5EF4-FFF2-40B4-BE49-F238E27FC236}">
                      <a16:creationId xmlns:a16="http://schemas.microsoft.com/office/drawing/2014/main" id="{DC2FC0A1-1BC9-73B0-55AC-71F63BD08769}"/>
                    </a:ext>
                  </a:extLst>
                </p:cNvPr>
                <p:cNvGrpSpPr/>
                <p:nvPr/>
              </p:nvGrpSpPr>
              <p:grpSpPr>
                <a:xfrm rot="10800000">
                  <a:off x="7750130" y="2707591"/>
                  <a:ext cx="108000" cy="762000"/>
                  <a:chOff x="894408" y="3569109"/>
                  <a:chExt cx="108000" cy="762000"/>
                </a:xfrm>
              </p:grpSpPr>
              <p:cxnSp>
                <p:nvCxnSpPr>
                  <p:cNvPr id="26" name="Straight Connector 25">
                    <a:extLst>
                      <a:ext uri="{FF2B5EF4-FFF2-40B4-BE49-F238E27FC236}">
                        <a16:creationId xmlns:a16="http://schemas.microsoft.com/office/drawing/2014/main" id="{63F2BF90-9A48-708B-1264-FD7FFF6985FF}"/>
                      </a:ext>
                    </a:extLst>
                  </p:cNvPr>
                  <p:cNvCxnSpPr>
                    <a:cxnSpLocks/>
                  </p:cNvCxnSpPr>
                  <p:nvPr/>
                </p:nvCxnSpPr>
                <p:spPr>
                  <a:xfrm rot="10800000" flipV="1">
                    <a:off x="948408" y="3662516"/>
                    <a:ext cx="0" cy="668593"/>
                  </a:xfrm>
                  <a:prstGeom prst="line">
                    <a:avLst/>
                  </a:prstGeom>
                </p:spPr>
                <p:style>
                  <a:lnRef idx="2">
                    <a:schemeClr val="dk1"/>
                  </a:lnRef>
                  <a:fillRef idx="0">
                    <a:schemeClr val="dk1"/>
                  </a:fillRef>
                  <a:effectRef idx="1">
                    <a:schemeClr val="dk1"/>
                  </a:effectRef>
                  <a:fontRef idx="minor">
                    <a:schemeClr val="tx1"/>
                  </a:fontRef>
                </p:style>
              </p:cxnSp>
              <p:sp>
                <p:nvSpPr>
                  <p:cNvPr id="27" name="Oval 26">
                    <a:extLst>
                      <a:ext uri="{FF2B5EF4-FFF2-40B4-BE49-F238E27FC236}">
                        <a16:creationId xmlns:a16="http://schemas.microsoft.com/office/drawing/2014/main" id="{4BBE06B4-590F-E943-80C1-D34A4BD81D88}"/>
                      </a:ext>
                    </a:extLst>
                  </p:cNvPr>
                  <p:cNvSpPr/>
                  <p:nvPr/>
                </p:nvSpPr>
                <p:spPr>
                  <a:xfrm>
                    <a:off x="894408" y="3569109"/>
                    <a:ext cx="108000" cy="108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25" name="TextBox 24">
                  <a:extLst>
                    <a:ext uri="{FF2B5EF4-FFF2-40B4-BE49-F238E27FC236}">
                      <a16:creationId xmlns:a16="http://schemas.microsoft.com/office/drawing/2014/main" id="{1BA635F7-F44A-4112-A9E1-4526C9247C28}"/>
                    </a:ext>
                  </a:extLst>
                </p:cNvPr>
                <p:cNvSpPr txBox="1"/>
                <p:nvPr/>
              </p:nvSpPr>
              <p:spPr>
                <a:xfrm>
                  <a:off x="7476862" y="2348658"/>
                  <a:ext cx="595035" cy="307777"/>
                </a:xfrm>
                <a:prstGeom prst="rect">
                  <a:avLst/>
                </a:prstGeom>
                <a:noFill/>
              </p:spPr>
              <p:txBody>
                <a:bodyPr wrap="none" rtlCol="0">
                  <a:spAutoFit/>
                </a:bodyPr>
                <a:lstStyle/>
                <a:p>
                  <a:r>
                    <a:rPr lang="pt-BR" sz="1400" b="1" dirty="0">
                      <a:latin typeface="Roboto" panose="02000000000000000000" pitchFamily="2" charset="0"/>
                      <a:ea typeface="Roboto" panose="02000000000000000000" pitchFamily="2" charset="0"/>
                      <a:cs typeface="Raavi" panose="020B0502040204020203" pitchFamily="34" charset="0"/>
                    </a:rPr>
                    <a:t>1985</a:t>
                  </a:r>
                </a:p>
              </p:txBody>
            </p:sp>
          </p:grpSp>
          <p:sp>
            <p:nvSpPr>
              <p:cNvPr id="22" name="TextBox 21">
                <a:extLst>
                  <a:ext uri="{FF2B5EF4-FFF2-40B4-BE49-F238E27FC236}">
                    <a16:creationId xmlns:a16="http://schemas.microsoft.com/office/drawing/2014/main" id="{D2694F77-F1F2-1B2C-2361-FFBC52D7B978}"/>
                  </a:ext>
                </a:extLst>
              </p:cNvPr>
              <p:cNvSpPr txBox="1"/>
              <p:nvPr/>
            </p:nvSpPr>
            <p:spPr>
              <a:xfrm>
                <a:off x="6908845" y="1951344"/>
                <a:ext cx="1971057" cy="646331"/>
              </a:xfrm>
              <a:prstGeom prst="rect">
                <a:avLst/>
              </a:prstGeom>
              <a:noFill/>
            </p:spPr>
            <p:txBody>
              <a:bodyPr wrap="square" rtlCol="0">
                <a:spAutoFit/>
              </a:bodyPr>
              <a:lstStyle/>
              <a:p>
                <a:pPr algn="ctr"/>
                <a:r>
                  <a:rPr lang="pt-BR" sz="1200" dirty="0"/>
                  <a:t>Association of country domains, for example</a:t>
                </a:r>
              </a:p>
              <a:p>
                <a:pPr algn="ctr"/>
                <a:r>
                  <a:rPr lang="pt-BR" sz="1200" dirty="0"/>
                  <a:t> “.uk”. </a:t>
                </a:r>
              </a:p>
            </p:txBody>
          </p:sp>
        </p:grpSp>
        <p:grpSp>
          <p:nvGrpSpPr>
            <p:cNvPr id="13" name="Group 12">
              <a:extLst>
                <a:ext uri="{FF2B5EF4-FFF2-40B4-BE49-F238E27FC236}">
                  <a16:creationId xmlns:a16="http://schemas.microsoft.com/office/drawing/2014/main" id="{1F87E757-27E1-49B6-6786-CF3DF7E2942E}"/>
                </a:ext>
              </a:extLst>
            </p:cNvPr>
            <p:cNvGrpSpPr/>
            <p:nvPr/>
          </p:nvGrpSpPr>
          <p:grpSpPr>
            <a:xfrm>
              <a:off x="9475526" y="3356819"/>
              <a:ext cx="2325945" cy="2222158"/>
              <a:chOff x="8645238" y="3469391"/>
              <a:chExt cx="2325945" cy="2222158"/>
            </a:xfrm>
          </p:grpSpPr>
          <p:grpSp>
            <p:nvGrpSpPr>
              <p:cNvPr id="14" name="Group 13">
                <a:extLst>
                  <a:ext uri="{FF2B5EF4-FFF2-40B4-BE49-F238E27FC236}">
                    <a16:creationId xmlns:a16="http://schemas.microsoft.com/office/drawing/2014/main" id="{C37E8C22-C59D-3A7F-EFB6-FF4F82E66EE7}"/>
                  </a:ext>
                </a:extLst>
              </p:cNvPr>
              <p:cNvGrpSpPr/>
              <p:nvPr/>
            </p:nvGrpSpPr>
            <p:grpSpPr>
              <a:xfrm>
                <a:off x="9510498" y="3469391"/>
                <a:ext cx="597004" cy="1250935"/>
                <a:chOff x="9287369" y="3126967"/>
                <a:chExt cx="597004" cy="1250935"/>
              </a:xfrm>
            </p:grpSpPr>
            <p:sp>
              <p:nvSpPr>
                <p:cNvPr id="16" name="Oval 15">
                  <a:extLst>
                    <a:ext uri="{FF2B5EF4-FFF2-40B4-BE49-F238E27FC236}">
                      <a16:creationId xmlns:a16="http://schemas.microsoft.com/office/drawing/2014/main" id="{65E5C6DD-8EF4-EE28-489F-104504201F4D}"/>
                    </a:ext>
                  </a:extLst>
                </p:cNvPr>
                <p:cNvSpPr/>
                <p:nvPr/>
              </p:nvSpPr>
              <p:spPr>
                <a:xfrm>
                  <a:off x="9287369" y="3126967"/>
                  <a:ext cx="576000" cy="576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17" name="Group 16">
                  <a:extLst>
                    <a:ext uri="{FF2B5EF4-FFF2-40B4-BE49-F238E27FC236}">
                      <a16:creationId xmlns:a16="http://schemas.microsoft.com/office/drawing/2014/main" id="{21CF9F12-F106-E9AA-0A53-8ABA0C8A0472}"/>
                    </a:ext>
                  </a:extLst>
                </p:cNvPr>
                <p:cNvGrpSpPr/>
                <p:nvPr/>
              </p:nvGrpSpPr>
              <p:grpSpPr>
                <a:xfrm>
                  <a:off x="9531530" y="3377381"/>
                  <a:ext cx="108000" cy="697618"/>
                  <a:chOff x="1754414" y="3580216"/>
                  <a:chExt cx="108000" cy="697618"/>
                </a:xfrm>
              </p:grpSpPr>
              <p:cxnSp>
                <p:nvCxnSpPr>
                  <p:cNvPr id="19" name="Straight Connector 18">
                    <a:extLst>
                      <a:ext uri="{FF2B5EF4-FFF2-40B4-BE49-F238E27FC236}">
                        <a16:creationId xmlns:a16="http://schemas.microsoft.com/office/drawing/2014/main" id="{322D0999-E8C3-4E09-2FB1-D26592BDE29B}"/>
                      </a:ext>
                    </a:extLst>
                  </p:cNvPr>
                  <p:cNvCxnSpPr>
                    <a:cxnSpLocks/>
                  </p:cNvCxnSpPr>
                  <p:nvPr/>
                </p:nvCxnSpPr>
                <p:spPr>
                  <a:xfrm>
                    <a:off x="1808707" y="3671802"/>
                    <a:ext cx="0" cy="606032"/>
                  </a:xfrm>
                  <a:prstGeom prst="line">
                    <a:avLst/>
                  </a:prstGeom>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5E93505C-DAF0-B6B7-AC07-96066FFC9087}"/>
                      </a:ext>
                    </a:extLst>
                  </p:cNvPr>
                  <p:cNvSpPr/>
                  <p:nvPr/>
                </p:nvSpPr>
                <p:spPr>
                  <a:xfrm>
                    <a:off x="1754414" y="3580216"/>
                    <a:ext cx="108000" cy="108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18" name="TextBox 17">
                  <a:extLst>
                    <a:ext uri="{FF2B5EF4-FFF2-40B4-BE49-F238E27FC236}">
                      <a16:creationId xmlns:a16="http://schemas.microsoft.com/office/drawing/2014/main" id="{6CEEB846-D3E6-77B2-D3C5-1D9721C1AFD9}"/>
                    </a:ext>
                  </a:extLst>
                </p:cNvPr>
                <p:cNvSpPr txBox="1"/>
                <p:nvPr/>
              </p:nvSpPr>
              <p:spPr>
                <a:xfrm>
                  <a:off x="9289338" y="4070125"/>
                  <a:ext cx="595035" cy="307777"/>
                </a:xfrm>
                <a:prstGeom prst="rect">
                  <a:avLst/>
                </a:prstGeom>
                <a:noFill/>
              </p:spPr>
              <p:txBody>
                <a:bodyPr wrap="none" rtlCol="0">
                  <a:spAutoFit/>
                </a:bodyPr>
                <a:lstStyle/>
                <a:p>
                  <a:r>
                    <a:rPr lang="pt-BR" sz="1400" b="1" dirty="0">
                      <a:latin typeface="Roboto" panose="02000000000000000000" pitchFamily="2" charset="0"/>
                      <a:ea typeface="Roboto" panose="02000000000000000000" pitchFamily="2" charset="0"/>
                      <a:cs typeface="Raavi" panose="020B0502040204020203" pitchFamily="34" charset="0"/>
                    </a:rPr>
                    <a:t>1989</a:t>
                  </a:r>
                </a:p>
              </p:txBody>
            </p:sp>
          </p:grpSp>
          <p:sp>
            <p:nvSpPr>
              <p:cNvPr id="15" name="TextBox 14">
                <a:extLst>
                  <a:ext uri="{FF2B5EF4-FFF2-40B4-BE49-F238E27FC236}">
                    <a16:creationId xmlns:a16="http://schemas.microsoft.com/office/drawing/2014/main" id="{F0252A39-E6CB-54A7-F8DD-E8AC1FCB9D31}"/>
                  </a:ext>
                </a:extLst>
              </p:cNvPr>
              <p:cNvSpPr txBox="1"/>
              <p:nvPr/>
            </p:nvSpPr>
            <p:spPr>
              <a:xfrm>
                <a:off x="8645238" y="4675886"/>
                <a:ext cx="2325945" cy="1015663"/>
              </a:xfrm>
              <a:prstGeom prst="rect">
                <a:avLst/>
              </a:prstGeom>
              <a:noFill/>
            </p:spPr>
            <p:txBody>
              <a:bodyPr wrap="square" rtlCol="0">
                <a:spAutoFit/>
              </a:bodyPr>
              <a:lstStyle/>
              <a:p>
                <a:pPr algn="ctr"/>
                <a:r>
                  <a:rPr lang="pt-BR" sz="1200" dirty="0"/>
                  <a:t>First commercial internet provider (ISP) launched in U.S.. World Wide Web (WWW) by Tim Berners-Lee, comming up with HTML, HTTP and URL’s.</a:t>
                </a:r>
              </a:p>
            </p:txBody>
          </p:sp>
        </p:grpSp>
      </p:grpSp>
      <p:grpSp>
        <p:nvGrpSpPr>
          <p:cNvPr id="77" name="Group 76">
            <a:extLst>
              <a:ext uri="{FF2B5EF4-FFF2-40B4-BE49-F238E27FC236}">
                <a16:creationId xmlns:a16="http://schemas.microsoft.com/office/drawing/2014/main" id="{C8EABA87-B0CC-146A-F307-C196AA80286E}"/>
              </a:ext>
            </a:extLst>
          </p:cNvPr>
          <p:cNvGrpSpPr>
            <a:grpSpLocks noChangeAspect="1"/>
          </p:cNvGrpSpPr>
          <p:nvPr/>
        </p:nvGrpSpPr>
        <p:grpSpPr>
          <a:xfrm flipH="1">
            <a:off x="11060467" y="233253"/>
            <a:ext cx="741004" cy="741004"/>
            <a:chOff x="279892" y="1735361"/>
            <a:chExt cx="1440000" cy="1440000"/>
          </a:xfrm>
        </p:grpSpPr>
        <p:sp>
          <p:nvSpPr>
            <p:cNvPr id="78" name="Oval 77">
              <a:extLst>
                <a:ext uri="{FF2B5EF4-FFF2-40B4-BE49-F238E27FC236}">
                  <a16:creationId xmlns:a16="http://schemas.microsoft.com/office/drawing/2014/main" id="{1CB98F78-9B33-52B0-8546-47949BD9B612}"/>
                </a:ext>
              </a:extLst>
            </p:cNvPr>
            <p:cNvSpPr/>
            <p:nvPr/>
          </p:nvSpPr>
          <p:spPr>
            <a:xfrm>
              <a:off x="279892" y="1735361"/>
              <a:ext cx="1440000" cy="144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9" name="Graphic 78" descr="Chameleon with solid fill">
              <a:extLst>
                <a:ext uri="{FF2B5EF4-FFF2-40B4-BE49-F238E27FC236}">
                  <a16:creationId xmlns:a16="http://schemas.microsoft.com/office/drawing/2014/main" id="{361110FC-0D06-BC2E-8DF5-A7C109B417B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1656" y="1881273"/>
              <a:ext cx="1148176" cy="1148176"/>
            </a:xfrm>
            <a:prstGeom prst="rect">
              <a:avLst/>
            </a:prstGeom>
          </p:spPr>
        </p:pic>
      </p:grpSp>
      <p:sp>
        <p:nvSpPr>
          <p:cNvPr id="80" name="Speech Bubble: Rectangle with Corners Rounded 79">
            <a:extLst>
              <a:ext uri="{FF2B5EF4-FFF2-40B4-BE49-F238E27FC236}">
                <a16:creationId xmlns:a16="http://schemas.microsoft.com/office/drawing/2014/main" id="{B376B656-4B97-DDBD-F800-AE7F7E2B2FA6}"/>
              </a:ext>
            </a:extLst>
          </p:cNvPr>
          <p:cNvSpPr/>
          <p:nvPr/>
        </p:nvSpPr>
        <p:spPr>
          <a:xfrm flipH="1">
            <a:off x="9684201" y="899472"/>
            <a:ext cx="1313170" cy="482267"/>
          </a:xfrm>
          <a:prstGeom prst="wedgeRoundRectCallout">
            <a:avLst>
              <a:gd name="adj1" fmla="val -33639"/>
              <a:gd name="adj2" fmla="val -70240"/>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rPr>
              <a:t>The entire story of the internet!</a:t>
            </a:r>
          </a:p>
        </p:txBody>
      </p:sp>
    </p:spTree>
    <p:extLst>
      <p:ext uri="{BB962C8B-B14F-4D97-AF65-F5344CB8AC3E}">
        <p14:creationId xmlns:p14="http://schemas.microsoft.com/office/powerpoint/2010/main" val="2396223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1CEFC1-1DD5-3094-BB8F-FD240ED4F7D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85826545-403C-FA3D-5082-9064E2A91428}"/>
              </a:ext>
            </a:extLst>
          </p:cNvPr>
          <p:cNvSpPr/>
          <p:nvPr/>
        </p:nvSpPr>
        <p:spPr>
          <a:xfrm>
            <a:off x="0" y="0"/>
            <a:ext cx="12270657" cy="6858000"/>
          </a:xfrm>
          <a:prstGeom prst="rect">
            <a:avLst/>
          </a:prstGeom>
          <a:solidFill>
            <a:srgbClr val="007C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TextBox 6">
            <a:extLst>
              <a:ext uri="{FF2B5EF4-FFF2-40B4-BE49-F238E27FC236}">
                <a16:creationId xmlns:a16="http://schemas.microsoft.com/office/drawing/2014/main" id="{122A0944-FF09-89C4-8A5F-A49CA4779227}"/>
              </a:ext>
            </a:extLst>
          </p:cNvPr>
          <p:cNvSpPr txBox="1"/>
          <p:nvPr/>
        </p:nvSpPr>
        <p:spPr>
          <a:xfrm>
            <a:off x="394946" y="2921168"/>
            <a:ext cx="3937296" cy="1015663"/>
          </a:xfrm>
          <a:prstGeom prst="rect">
            <a:avLst/>
          </a:prstGeom>
          <a:noFill/>
        </p:spPr>
        <p:txBody>
          <a:bodyPr wrap="none" rtlCol="0">
            <a:spAutoFit/>
          </a:bodyPr>
          <a:lstStyle/>
          <a:p>
            <a:r>
              <a:rPr lang="pt-BR" sz="6000" b="1" dirty="0">
                <a:solidFill>
                  <a:schemeClr val="bg1"/>
                </a:solidFill>
                <a:latin typeface="Roboto" panose="02000000000000000000" pitchFamily="2" charset="0"/>
                <a:ea typeface="Roboto" panose="02000000000000000000" pitchFamily="2" charset="0"/>
              </a:rPr>
              <a:t>THE HTML</a:t>
            </a:r>
          </a:p>
        </p:txBody>
      </p:sp>
      <p:pic>
        <p:nvPicPr>
          <p:cNvPr id="2" name="Picture 2" descr="University of London - Wikipedia">
            <a:extLst>
              <a:ext uri="{FF2B5EF4-FFF2-40B4-BE49-F238E27FC236}">
                <a16:creationId xmlns:a16="http://schemas.microsoft.com/office/drawing/2014/main" id="{F45DF2A4-02E0-A41C-0B97-DB828FC926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3825" y="5889521"/>
            <a:ext cx="503183" cy="657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999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56EC1C-027A-2B5D-6737-174D1CEAB77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DF449BB-1D79-C690-F9AA-229943FE6CFD}"/>
              </a:ext>
            </a:extLst>
          </p:cNvPr>
          <p:cNvSpPr txBox="1"/>
          <p:nvPr/>
        </p:nvSpPr>
        <p:spPr>
          <a:xfrm>
            <a:off x="107970" y="143260"/>
            <a:ext cx="1560042" cy="830997"/>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HTML</a:t>
            </a:r>
          </a:p>
          <a:p>
            <a:r>
              <a:rPr lang="pt-BR" sz="2000" b="1" dirty="0">
                <a:latin typeface="Roboto" panose="02000000000000000000" pitchFamily="2" charset="0"/>
                <a:ea typeface="Roboto" panose="02000000000000000000" pitchFamily="2" charset="0"/>
                <a:cs typeface="Raavi" panose="020B0502040204020203" pitchFamily="34" charset="0"/>
              </a:rPr>
              <a:t>DEFINITION</a:t>
            </a:r>
          </a:p>
        </p:txBody>
      </p:sp>
      <p:grpSp>
        <p:nvGrpSpPr>
          <p:cNvPr id="4" name="Group 3">
            <a:extLst>
              <a:ext uri="{FF2B5EF4-FFF2-40B4-BE49-F238E27FC236}">
                <a16:creationId xmlns:a16="http://schemas.microsoft.com/office/drawing/2014/main" id="{0514CF13-C0E3-BEE8-DC0A-25F0FE4A70EA}"/>
              </a:ext>
            </a:extLst>
          </p:cNvPr>
          <p:cNvGrpSpPr/>
          <p:nvPr/>
        </p:nvGrpSpPr>
        <p:grpSpPr>
          <a:xfrm>
            <a:off x="426196" y="1429781"/>
            <a:ext cx="4133612" cy="1999219"/>
            <a:chOff x="462772" y="1452236"/>
            <a:chExt cx="4133612" cy="1999219"/>
          </a:xfrm>
        </p:grpSpPr>
        <p:sp>
          <p:nvSpPr>
            <p:cNvPr id="10" name="Speech Bubble: Rectangle with Corners Rounded 9">
              <a:extLst>
                <a:ext uri="{FF2B5EF4-FFF2-40B4-BE49-F238E27FC236}">
                  <a16:creationId xmlns:a16="http://schemas.microsoft.com/office/drawing/2014/main" id="{320BA1D9-E477-E0D8-A423-D4AD2AD4735B}"/>
                </a:ext>
              </a:extLst>
            </p:cNvPr>
            <p:cNvSpPr/>
            <p:nvPr/>
          </p:nvSpPr>
          <p:spPr>
            <a:xfrm>
              <a:off x="2009356" y="1452236"/>
              <a:ext cx="2587028" cy="705132"/>
            </a:xfrm>
            <a:prstGeom prst="wedgeRoundRectCallout">
              <a:avLst>
                <a:gd name="adj1" fmla="val -36218"/>
                <a:gd name="adj2" fmla="val 63185"/>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TextBox 10">
              <a:extLst>
                <a:ext uri="{FF2B5EF4-FFF2-40B4-BE49-F238E27FC236}">
                  <a16:creationId xmlns:a16="http://schemas.microsoft.com/office/drawing/2014/main" id="{A935C031-A9AB-A948-4E99-8DF84815DB27}"/>
                </a:ext>
              </a:extLst>
            </p:cNvPr>
            <p:cNvSpPr txBox="1"/>
            <p:nvPr/>
          </p:nvSpPr>
          <p:spPr>
            <a:xfrm>
              <a:off x="2171832" y="1569315"/>
              <a:ext cx="2314008" cy="461665"/>
            </a:xfrm>
            <a:prstGeom prst="rect">
              <a:avLst/>
            </a:prstGeom>
            <a:noFill/>
          </p:spPr>
          <p:txBody>
            <a:bodyPr wrap="square">
              <a:spAutoFit/>
            </a:bodyPr>
            <a:lstStyle/>
            <a:p>
              <a:r>
                <a:rPr lang="en-US" sz="2400" dirty="0"/>
                <a:t>What is HTML?</a:t>
              </a:r>
              <a:endParaRPr lang="pt-BR" sz="2400" dirty="0"/>
            </a:p>
          </p:txBody>
        </p:sp>
        <p:grpSp>
          <p:nvGrpSpPr>
            <p:cNvPr id="12" name="Group 11">
              <a:extLst>
                <a:ext uri="{FF2B5EF4-FFF2-40B4-BE49-F238E27FC236}">
                  <a16:creationId xmlns:a16="http://schemas.microsoft.com/office/drawing/2014/main" id="{21354556-5F5A-E2C9-1D72-353C4A7537EB}"/>
                </a:ext>
              </a:extLst>
            </p:cNvPr>
            <p:cNvGrpSpPr/>
            <p:nvPr/>
          </p:nvGrpSpPr>
          <p:grpSpPr>
            <a:xfrm>
              <a:off x="462772" y="2011455"/>
              <a:ext cx="1440000" cy="1440000"/>
              <a:chOff x="279892" y="1735361"/>
              <a:chExt cx="1440000" cy="1440000"/>
            </a:xfrm>
          </p:grpSpPr>
          <p:sp>
            <p:nvSpPr>
              <p:cNvPr id="13" name="Oval 12">
                <a:extLst>
                  <a:ext uri="{FF2B5EF4-FFF2-40B4-BE49-F238E27FC236}">
                    <a16:creationId xmlns:a16="http://schemas.microsoft.com/office/drawing/2014/main" id="{9BFF43C6-6824-D3FF-B80B-9030589B5AAB}"/>
                  </a:ext>
                </a:extLst>
              </p:cNvPr>
              <p:cNvSpPr/>
              <p:nvPr/>
            </p:nvSpPr>
            <p:spPr>
              <a:xfrm>
                <a:off x="279892" y="1735361"/>
                <a:ext cx="1440000" cy="144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4" name="Graphic 13" descr="Chameleon with solid fill">
                <a:extLst>
                  <a:ext uri="{FF2B5EF4-FFF2-40B4-BE49-F238E27FC236}">
                    <a16:creationId xmlns:a16="http://schemas.microsoft.com/office/drawing/2014/main" id="{B1E7E7A9-788B-536D-134F-54C0D46074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1656" y="1881273"/>
                <a:ext cx="1148176" cy="1148176"/>
              </a:xfrm>
              <a:prstGeom prst="rect">
                <a:avLst/>
              </a:prstGeom>
            </p:spPr>
          </p:pic>
        </p:grpSp>
      </p:grpSp>
      <p:grpSp>
        <p:nvGrpSpPr>
          <p:cNvPr id="16" name="Group 15">
            <a:extLst>
              <a:ext uri="{FF2B5EF4-FFF2-40B4-BE49-F238E27FC236}">
                <a16:creationId xmlns:a16="http://schemas.microsoft.com/office/drawing/2014/main" id="{37406AF6-8956-804F-40C0-FFBEBCAEF5B2}"/>
              </a:ext>
            </a:extLst>
          </p:cNvPr>
          <p:cNvGrpSpPr/>
          <p:nvPr/>
        </p:nvGrpSpPr>
        <p:grpSpPr>
          <a:xfrm>
            <a:off x="8002171" y="4737382"/>
            <a:ext cx="1620000" cy="1620000"/>
            <a:chOff x="8005601" y="4927013"/>
            <a:chExt cx="1620000" cy="1620000"/>
          </a:xfrm>
        </p:grpSpPr>
        <p:sp>
          <p:nvSpPr>
            <p:cNvPr id="18" name="Oval 17">
              <a:extLst>
                <a:ext uri="{FF2B5EF4-FFF2-40B4-BE49-F238E27FC236}">
                  <a16:creationId xmlns:a16="http://schemas.microsoft.com/office/drawing/2014/main" id="{FAC02E30-8B81-D2FD-B401-B9D47535A976}"/>
                </a:ext>
              </a:extLst>
            </p:cNvPr>
            <p:cNvSpPr/>
            <p:nvPr/>
          </p:nvSpPr>
          <p:spPr>
            <a:xfrm>
              <a:off x="8005601" y="4927013"/>
              <a:ext cx="1620000" cy="162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9" name="Graphic 18" descr="Chameleon with solid fill">
              <a:extLst>
                <a:ext uri="{FF2B5EF4-FFF2-40B4-BE49-F238E27FC236}">
                  <a16:creationId xmlns:a16="http://schemas.microsoft.com/office/drawing/2014/main" id="{6D6A1627-AAFB-9D12-16A9-E8AA5FD3C1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8241513" y="5162925"/>
              <a:ext cx="1148176" cy="1148176"/>
            </a:xfrm>
            <a:prstGeom prst="rect">
              <a:avLst/>
            </a:prstGeom>
          </p:spPr>
        </p:pic>
      </p:grpSp>
      <p:grpSp>
        <p:nvGrpSpPr>
          <p:cNvPr id="25" name="Group 24">
            <a:extLst>
              <a:ext uri="{FF2B5EF4-FFF2-40B4-BE49-F238E27FC236}">
                <a16:creationId xmlns:a16="http://schemas.microsoft.com/office/drawing/2014/main" id="{250A3180-1D3B-2B79-2648-9044799C65E7}"/>
              </a:ext>
            </a:extLst>
          </p:cNvPr>
          <p:cNvGrpSpPr/>
          <p:nvPr/>
        </p:nvGrpSpPr>
        <p:grpSpPr>
          <a:xfrm>
            <a:off x="2660735" y="3093291"/>
            <a:ext cx="6870529" cy="1408179"/>
            <a:chOff x="2660735" y="3093291"/>
            <a:chExt cx="6870529" cy="1408179"/>
          </a:xfrm>
        </p:grpSpPr>
        <p:sp>
          <p:nvSpPr>
            <p:cNvPr id="20" name="Speech Bubble: Rectangle with Corners Rounded 19">
              <a:extLst>
                <a:ext uri="{FF2B5EF4-FFF2-40B4-BE49-F238E27FC236}">
                  <a16:creationId xmlns:a16="http://schemas.microsoft.com/office/drawing/2014/main" id="{9D70BAB7-E51A-51EF-0A0A-342E965C3A43}"/>
                </a:ext>
              </a:extLst>
            </p:cNvPr>
            <p:cNvSpPr/>
            <p:nvPr/>
          </p:nvSpPr>
          <p:spPr>
            <a:xfrm>
              <a:off x="2660735" y="3093291"/>
              <a:ext cx="6870529" cy="1408179"/>
            </a:xfrm>
            <a:prstGeom prst="wedgeRoundRectCallout">
              <a:avLst>
                <a:gd name="adj1" fmla="val 32138"/>
                <a:gd name="adj2" fmla="val 75214"/>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TextBox 23">
              <a:extLst>
                <a:ext uri="{FF2B5EF4-FFF2-40B4-BE49-F238E27FC236}">
                  <a16:creationId xmlns:a16="http://schemas.microsoft.com/office/drawing/2014/main" id="{87EB388B-D04E-E91D-A7FB-93ECFDC59FC2}"/>
                </a:ext>
              </a:extLst>
            </p:cNvPr>
            <p:cNvSpPr txBox="1"/>
            <p:nvPr/>
          </p:nvSpPr>
          <p:spPr>
            <a:xfrm>
              <a:off x="3041903" y="3197215"/>
              <a:ext cx="6108192" cy="1200329"/>
            </a:xfrm>
            <a:prstGeom prst="rect">
              <a:avLst/>
            </a:prstGeom>
            <a:noFill/>
          </p:spPr>
          <p:txBody>
            <a:bodyPr wrap="square">
              <a:spAutoFit/>
            </a:bodyPr>
            <a:lstStyle/>
            <a:p>
              <a:r>
                <a:rPr lang="pt-BR" sz="2400" dirty="0"/>
                <a:t>HTML stands for “</a:t>
              </a:r>
              <a:r>
                <a:rPr lang="pt-BR" sz="2400" b="1" dirty="0"/>
                <a:t>HyperText Markup Language</a:t>
              </a:r>
              <a:r>
                <a:rPr lang="pt-BR" sz="2400" dirty="0"/>
                <a:t>”, a markup language used do structure webpages</a:t>
              </a:r>
            </a:p>
          </p:txBody>
        </p:sp>
      </p:grpSp>
    </p:spTree>
    <p:extLst>
      <p:ext uri="{BB962C8B-B14F-4D97-AF65-F5344CB8AC3E}">
        <p14:creationId xmlns:p14="http://schemas.microsoft.com/office/powerpoint/2010/main" val="3068725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409EA-2651-099C-0CCB-23AB1AD9629B}"/>
            </a:ext>
          </a:extLst>
        </p:cNvPr>
        <p:cNvGrpSpPr/>
        <p:nvPr/>
      </p:nvGrpSpPr>
      <p:grpSpPr>
        <a:xfrm>
          <a:off x="0" y="0"/>
          <a:ext cx="0" cy="0"/>
          <a:chOff x="0" y="0"/>
          <a:chExt cx="0" cy="0"/>
        </a:xfrm>
      </p:grpSpPr>
      <p:sp>
        <p:nvSpPr>
          <p:cNvPr id="20" name="Speech Bubble: Rectangle with Corners Rounded 19">
            <a:extLst>
              <a:ext uri="{FF2B5EF4-FFF2-40B4-BE49-F238E27FC236}">
                <a16:creationId xmlns:a16="http://schemas.microsoft.com/office/drawing/2014/main" id="{65CFB6F0-F1B3-0F6A-01D6-EDF58AFB3C43}"/>
              </a:ext>
            </a:extLst>
          </p:cNvPr>
          <p:cNvSpPr/>
          <p:nvPr/>
        </p:nvSpPr>
        <p:spPr>
          <a:xfrm>
            <a:off x="6574912" y="1903459"/>
            <a:ext cx="2768642" cy="954107"/>
          </a:xfrm>
          <a:prstGeom prst="wedgeRoundRectCallout">
            <a:avLst>
              <a:gd name="adj1" fmla="val 36649"/>
              <a:gd name="adj2" fmla="val -71395"/>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400" dirty="0">
              <a:solidFill>
                <a:schemeClr val="tx1"/>
              </a:solidFill>
            </a:endParaRPr>
          </a:p>
        </p:txBody>
      </p:sp>
      <p:sp>
        <p:nvSpPr>
          <p:cNvPr id="2" name="TextBox 1">
            <a:extLst>
              <a:ext uri="{FF2B5EF4-FFF2-40B4-BE49-F238E27FC236}">
                <a16:creationId xmlns:a16="http://schemas.microsoft.com/office/drawing/2014/main" id="{BE61868E-23DC-8ECF-0E1E-FBFA06591E74}"/>
              </a:ext>
            </a:extLst>
          </p:cNvPr>
          <p:cNvSpPr txBox="1"/>
          <p:nvPr/>
        </p:nvSpPr>
        <p:spPr>
          <a:xfrm>
            <a:off x="107970" y="143260"/>
            <a:ext cx="1168910" cy="523220"/>
          </a:xfrm>
          <a:prstGeom prst="rect">
            <a:avLst/>
          </a:prstGeom>
          <a:noFill/>
        </p:spPr>
        <p:txBody>
          <a:bodyPr wrap="none" rtlCol="0">
            <a:spAutoFit/>
          </a:bodyPr>
          <a:lstStyle/>
          <a:p>
            <a:r>
              <a:rPr lang="pt-BR" sz="2800" b="1" dirty="0">
                <a:solidFill>
                  <a:srgbClr val="007C91"/>
                </a:solidFill>
                <a:latin typeface="Roboto" panose="02000000000000000000" pitchFamily="2" charset="0"/>
                <a:ea typeface="Roboto" panose="02000000000000000000" pitchFamily="2" charset="0"/>
                <a:cs typeface="Raavi" panose="020B0502040204020203" pitchFamily="34" charset="0"/>
              </a:rPr>
              <a:t>HTML</a:t>
            </a:r>
          </a:p>
        </p:txBody>
      </p:sp>
      <p:grpSp>
        <p:nvGrpSpPr>
          <p:cNvPr id="24" name="Group 23">
            <a:extLst>
              <a:ext uri="{FF2B5EF4-FFF2-40B4-BE49-F238E27FC236}">
                <a16:creationId xmlns:a16="http://schemas.microsoft.com/office/drawing/2014/main" id="{1484FC28-5F34-5AC5-E9F1-0DD6B066D6DA}"/>
              </a:ext>
            </a:extLst>
          </p:cNvPr>
          <p:cNvGrpSpPr>
            <a:grpSpLocks noChangeAspect="1"/>
          </p:cNvGrpSpPr>
          <p:nvPr/>
        </p:nvGrpSpPr>
        <p:grpSpPr>
          <a:xfrm flipH="1">
            <a:off x="8918050" y="503384"/>
            <a:ext cx="1350067" cy="1350067"/>
            <a:chOff x="638516" y="2529000"/>
            <a:chExt cx="1800000" cy="1800000"/>
          </a:xfrm>
        </p:grpSpPr>
        <p:sp>
          <p:nvSpPr>
            <p:cNvPr id="25" name="Oval 24">
              <a:extLst>
                <a:ext uri="{FF2B5EF4-FFF2-40B4-BE49-F238E27FC236}">
                  <a16:creationId xmlns:a16="http://schemas.microsoft.com/office/drawing/2014/main" id="{DBB33C22-6CC7-8D86-0E82-C5E1BC73C89E}"/>
                </a:ext>
              </a:extLst>
            </p:cNvPr>
            <p:cNvSpPr/>
            <p:nvPr/>
          </p:nvSpPr>
          <p:spPr>
            <a:xfrm>
              <a:off x="638516" y="2529000"/>
              <a:ext cx="1800000" cy="1800000"/>
            </a:xfrm>
            <a:prstGeom prst="ellipse">
              <a:avLst/>
            </a:prstGeom>
            <a:solidFill>
              <a:srgbClr val="E66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6" name="Graphic 25" descr="Chameleon with solid fill">
              <a:extLst>
                <a:ext uri="{FF2B5EF4-FFF2-40B4-BE49-F238E27FC236}">
                  <a16:creationId xmlns:a16="http://schemas.microsoft.com/office/drawing/2014/main" id="{A497704D-359D-36C7-9007-76383E39F5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8301" y="2888249"/>
              <a:ext cx="1148176" cy="1148176"/>
            </a:xfrm>
            <a:prstGeom prst="rect">
              <a:avLst/>
            </a:prstGeom>
          </p:spPr>
        </p:pic>
      </p:grpSp>
      <p:grpSp>
        <p:nvGrpSpPr>
          <p:cNvPr id="13" name="Group 12">
            <a:extLst>
              <a:ext uri="{FF2B5EF4-FFF2-40B4-BE49-F238E27FC236}">
                <a16:creationId xmlns:a16="http://schemas.microsoft.com/office/drawing/2014/main" id="{AC214D53-EE92-F4B8-B1CB-86868AB8087D}"/>
              </a:ext>
            </a:extLst>
          </p:cNvPr>
          <p:cNvGrpSpPr/>
          <p:nvPr/>
        </p:nvGrpSpPr>
        <p:grpSpPr>
          <a:xfrm>
            <a:off x="275263" y="2365248"/>
            <a:ext cx="2520000" cy="2520000"/>
            <a:chOff x="2938272" y="2426208"/>
            <a:chExt cx="2520000" cy="2520000"/>
          </a:xfrm>
        </p:grpSpPr>
        <p:sp>
          <p:nvSpPr>
            <p:cNvPr id="10" name="Oval 9">
              <a:extLst>
                <a:ext uri="{FF2B5EF4-FFF2-40B4-BE49-F238E27FC236}">
                  <a16:creationId xmlns:a16="http://schemas.microsoft.com/office/drawing/2014/main" id="{CE48123E-4759-722F-5AEF-ACB691A11615}"/>
                </a:ext>
              </a:extLst>
            </p:cNvPr>
            <p:cNvSpPr/>
            <p:nvPr/>
          </p:nvSpPr>
          <p:spPr>
            <a:xfrm>
              <a:off x="2938272" y="2426208"/>
              <a:ext cx="2520000" cy="2520000"/>
            </a:xfrm>
            <a:prstGeom prst="ellipse">
              <a:avLst/>
            </a:prstGeom>
            <a:solidFill>
              <a:srgbClr val="007C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Graphic 11" descr="Web design with solid fill">
              <a:extLst>
                <a:ext uri="{FF2B5EF4-FFF2-40B4-BE49-F238E27FC236}">
                  <a16:creationId xmlns:a16="http://schemas.microsoft.com/office/drawing/2014/main" id="{74482B93-DF08-B179-E550-5D6A0739C87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82932" y="2870868"/>
              <a:ext cx="1630680" cy="1630680"/>
            </a:xfrm>
            <a:prstGeom prst="rect">
              <a:avLst/>
            </a:prstGeom>
          </p:spPr>
        </p:pic>
      </p:grpSp>
      <p:sp>
        <p:nvSpPr>
          <p:cNvPr id="15" name="TextBox 14">
            <a:extLst>
              <a:ext uri="{FF2B5EF4-FFF2-40B4-BE49-F238E27FC236}">
                <a16:creationId xmlns:a16="http://schemas.microsoft.com/office/drawing/2014/main" id="{5893E6AF-6C6C-3A4B-1911-570F6DF6F37B}"/>
              </a:ext>
            </a:extLst>
          </p:cNvPr>
          <p:cNvSpPr txBox="1"/>
          <p:nvPr/>
        </p:nvSpPr>
        <p:spPr>
          <a:xfrm>
            <a:off x="1923883" y="1178418"/>
            <a:ext cx="4269327" cy="954107"/>
          </a:xfrm>
          <a:prstGeom prst="rect">
            <a:avLst/>
          </a:prstGeom>
          <a:noFill/>
        </p:spPr>
        <p:txBody>
          <a:bodyPr wrap="square">
            <a:spAutoFit/>
          </a:bodyPr>
          <a:lstStyle/>
          <a:p>
            <a:r>
              <a:rPr lang="pt-BR" sz="2400" b="1" dirty="0">
                <a:latin typeface="Roboto" panose="02000000000000000000" pitchFamily="2" charset="0"/>
                <a:ea typeface="Roboto" panose="02000000000000000000" pitchFamily="2" charset="0"/>
                <a:cs typeface="Raavi" panose="020B0502040204020203" pitchFamily="34" charset="0"/>
              </a:rPr>
              <a:t>Semantic</a:t>
            </a:r>
          </a:p>
          <a:p>
            <a:r>
              <a:rPr lang="en-US" sz="1600" dirty="0"/>
              <a:t>Refers to the use of tags that convey meaning about the content they enclose </a:t>
            </a:r>
            <a:endParaRPr lang="pt-BR" dirty="0">
              <a:latin typeface="Roboto" panose="02000000000000000000" pitchFamily="2" charset="0"/>
              <a:ea typeface="Roboto" panose="02000000000000000000" pitchFamily="2" charset="0"/>
              <a:cs typeface="Raavi" panose="020B0502040204020203" pitchFamily="34" charset="0"/>
            </a:endParaRPr>
          </a:p>
        </p:txBody>
      </p:sp>
      <p:sp>
        <p:nvSpPr>
          <p:cNvPr id="17" name="TextBox 16">
            <a:extLst>
              <a:ext uri="{FF2B5EF4-FFF2-40B4-BE49-F238E27FC236}">
                <a16:creationId xmlns:a16="http://schemas.microsoft.com/office/drawing/2014/main" id="{BFE323F9-CA8A-7C74-4DD1-AE1D0F0A39F0}"/>
              </a:ext>
            </a:extLst>
          </p:cNvPr>
          <p:cNvSpPr txBox="1"/>
          <p:nvPr/>
        </p:nvSpPr>
        <p:spPr>
          <a:xfrm>
            <a:off x="2965951" y="2963528"/>
            <a:ext cx="4269327" cy="1323439"/>
          </a:xfrm>
          <a:prstGeom prst="rect">
            <a:avLst/>
          </a:prstGeom>
          <a:noFill/>
        </p:spPr>
        <p:txBody>
          <a:bodyPr wrap="square">
            <a:spAutoFit/>
          </a:bodyPr>
          <a:lstStyle/>
          <a:p>
            <a:r>
              <a:rPr lang="pt-BR" sz="2400" b="1" dirty="0">
                <a:latin typeface="Roboto" panose="02000000000000000000" pitchFamily="2" charset="0"/>
                <a:ea typeface="Roboto" panose="02000000000000000000" pitchFamily="2" charset="0"/>
                <a:cs typeface="Raavi" panose="020B0502040204020203" pitchFamily="34" charset="0"/>
              </a:rPr>
              <a:t>Well-Formed</a:t>
            </a:r>
          </a:p>
          <a:p>
            <a:r>
              <a:rPr lang="en-US" sz="1600" dirty="0"/>
              <a:t>Means that the syntax follows proper nesting, has closed tags, uses quoted attributes, and avoids structural ambiguity</a:t>
            </a:r>
            <a:r>
              <a:rPr lang="en-US" sz="2400" dirty="0"/>
              <a:t>.</a:t>
            </a:r>
            <a:endParaRPr lang="pt-BR" sz="2400" b="1" dirty="0">
              <a:latin typeface="Roboto" panose="02000000000000000000" pitchFamily="2" charset="0"/>
              <a:ea typeface="Roboto" panose="02000000000000000000" pitchFamily="2" charset="0"/>
              <a:cs typeface="Raavi" panose="020B0502040204020203" pitchFamily="34" charset="0"/>
            </a:endParaRPr>
          </a:p>
        </p:txBody>
      </p:sp>
      <p:sp>
        <p:nvSpPr>
          <p:cNvPr id="19" name="TextBox 18">
            <a:extLst>
              <a:ext uri="{FF2B5EF4-FFF2-40B4-BE49-F238E27FC236}">
                <a16:creationId xmlns:a16="http://schemas.microsoft.com/office/drawing/2014/main" id="{C5B281DE-0605-5FD4-49F8-1CF4D12D3C75}"/>
              </a:ext>
            </a:extLst>
          </p:cNvPr>
          <p:cNvSpPr txBox="1"/>
          <p:nvPr/>
        </p:nvSpPr>
        <p:spPr>
          <a:xfrm>
            <a:off x="1923883" y="5105626"/>
            <a:ext cx="4269327" cy="954107"/>
          </a:xfrm>
          <a:prstGeom prst="rect">
            <a:avLst/>
          </a:prstGeom>
          <a:noFill/>
        </p:spPr>
        <p:txBody>
          <a:bodyPr wrap="square">
            <a:spAutoFit/>
          </a:bodyPr>
          <a:lstStyle/>
          <a:p>
            <a:r>
              <a:rPr lang="pt-BR" sz="2400" b="1" dirty="0">
                <a:latin typeface="Roboto" panose="02000000000000000000" pitchFamily="2" charset="0"/>
                <a:ea typeface="Roboto" panose="02000000000000000000" pitchFamily="2" charset="0"/>
                <a:cs typeface="Raavi" panose="020B0502040204020203" pitchFamily="34" charset="0"/>
              </a:rPr>
              <a:t>Valid</a:t>
            </a:r>
          </a:p>
          <a:p>
            <a:r>
              <a:rPr lang="en-US" sz="1600" dirty="0"/>
              <a:t>Means that the code follows the rules of the W3C HTML specification. </a:t>
            </a:r>
            <a:endParaRPr lang="pt-BR" sz="1600" dirty="0">
              <a:latin typeface="Roboto" panose="02000000000000000000" pitchFamily="2" charset="0"/>
              <a:ea typeface="Roboto" panose="02000000000000000000" pitchFamily="2" charset="0"/>
              <a:cs typeface="Raavi" panose="020B0502040204020203" pitchFamily="34" charset="0"/>
            </a:endParaRPr>
          </a:p>
        </p:txBody>
      </p:sp>
      <p:sp>
        <p:nvSpPr>
          <p:cNvPr id="22" name="TextBox 21">
            <a:extLst>
              <a:ext uri="{FF2B5EF4-FFF2-40B4-BE49-F238E27FC236}">
                <a16:creationId xmlns:a16="http://schemas.microsoft.com/office/drawing/2014/main" id="{1F5C0046-9200-BDB4-46DC-F865A34D4794}"/>
              </a:ext>
            </a:extLst>
          </p:cNvPr>
          <p:cNvSpPr txBox="1"/>
          <p:nvPr/>
        </p:nvSpPr>
        <p:spPr>
          <a:xfrm>
            <a:off x="6574912" y="2011180"/>
            <a:ext cx="2768642" cy="738664"/>
          </a:xfrm>
          <a:prstGeom prst="rect">
            <a:avLst/>
          </a:prstGeom>
          <a:noFill/>
        </p:spPr>
        <p:txBody>
          <a:bodyPr wrap="square">
            <a:spAutoFit/>
          </a:bodyPr>
          <a:lstStyle/>
          <a:p>
            <a:r>
              <a:rPr lang="en-US" sz="1400" dirty="0">
                <a:solidFill>
                  <a:schemeClr val="tx1"/>
                </a:solidFill>
              </a:rPr>
              <a:t>HTML documents should follow three essential principles for high-quality markup:</a:t>
            </a:r>
            <a:endParaRPr lang="pt-BR" sz="1400" dirty="0">
              <a:solidFill>
                <a:schemeClr val="tx1"/>
              </a:solidFill>
            </a:endParaRPr>
          </a:p>
        </p:txBody>
      </p:sp>
    </p:spTree>
    <p:extLst>
      <p:ext uri="{BB962C8B-B14F-4D97-AF65-F5344CB8AC3E}">
        <p14:creationId xmlns:p14="http://schemas.microsoft.com/office/powerpoint/2010/main" val="2132353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93B07-B2FB-F1D5-85D9-82E851C5F34C}"/>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EB1F3595-08B5-2A6A-5306-5D01D01F73A8}"/>
              </a:ext>
            </a:extLst>
          </p:cNvPr>
          <p:cNvSpPr/>
          <p:nvPr/>
        </p:nvSpPr>
        <p:spPr>
          <a:xfrm>
            <a:off x="0" y="0"/>
            <a:ext cx="12270657" cy="6858000"/>
          </a:xfrm>
          <a:prstGeom prst="rect">
            <a:avLst/>
          </a:prstGeom>
          <a:solidFill>
            <a:srgbClr val="007C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TextBox 6">
            <a:extLst>
              <a:ext uri="{FF2B5EF4-FFF2-40B4-BE49-F238E27FC236}">
                <a16:creationId xmlns:a16="http://schemas.microsoft.com/office/drawing/2014/main" id="{63E5E936-AFFB-76C2-63C8-B9BB0F078F5C}"/>
              </a:ext>
            </a:extLst>
          </p:cNvPr>
          <p:cNvSpPr txBox="1"/>
          <p:nvPr/>
        </p:nvSpPr>
        <p:spPr>
          <a:xfrm>
            <a:off x="394946" y="2921168"/>
            <a:ext cx="3243196" cy="1015663"/>
          </a:xfrm>
          <a:prstGeom prst="rect">
            <a:avLst/>
          </a:prstGeom>
          <a:noFill/>
        </p:spPr>
        <p:txBody>
          <a:bodyPr wrap="none" rtlCol="0">
            <a:spAutoFit/>
          </a:bodyPr>
          <a:lstStyle/>
          <a:p>
            <a:r>
              <a:rPr lang="pt-BR" sz="6000" b="1" dirty="0">
                <a:solidFill>
                  <a:schemeClr val="bg1"/>
                </a:solidFill>
                <a:latin typeface="Roboto" panose="02000000000000000000" pitchFamily="2" charset="0"/>
                <a:ea typeface="Roboto" panose="02000000000000000000" pitchFamily="2" charset="0"/>
              </a:rPr>
              <a:t>THE URL</a:t>
            </a:r>
          </a:p>
        </p:txBody>
      </p:sp>
      <p:pic>
        <p:nvPicPr>
          <p:cNvPr id="2" name="Picture 2" descr="University of London - Wikipedia">
            <a:extLst>
              <a:ext uri="{FF2B5EF4-FFF2-40B4-BE49-F238E27FC236}">
                <a16:creationId xmlns:a16="http://schemas.microsoft.com/office/drawing/2014/main" id="{A277C93E-B953-6BAE-6229-F564EF64DE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3825" y="5889521"/>
            <a:ext cx="503183" cy="657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122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oboto">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2004</TotalTime>
  <Words>2834</Words>
  <Application>Microsoft Office PowerPoint</Application>
  <PresentationFormat>Widescreen</PresentationFormat>
  <Paragraphs>248</Paragraphs>
  <Slides>28</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Aptos</vt:lpstr>
      <vt:lpstr>Arial</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Bruno Bucalon Serra</dc:creator>
  <cp:lastModifiedBy>Bruno Bucalon Serra</cp:lastModifiedBy>
  <cp:revision>157</cp:revision>
  <dcterms:created xsi:type="dcterms:W3CDTF">2025-06-24T11:47:16Z</dcterms:created>
  <dcterms:modified xsi:type="dcterms:W3CDTF">2025-06-30T12:13:45Z</dcterms:modified>
</cp:coreProperties>
</file>