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1352" r:id="rId2"/>
    <p:sldId id="1891" r:id="rId3"/>
    <p:sldId id="1888" r:id="rId4"/>
    <p:sldId id="1896" r:id="rId5"/>
    <p:sldId id="1895" r:id="rId6"/>
    <p:sldId id="1897" r:id="rId7"/>
    <p:sldId id="1898" r:id="rId8"/>
    <p:sldId id="1776" r:id="rId9"/>
    <p:sldId id="1679" r:id="rId10"/>
    <p:sldId id="287" r:id="rId11"/>
    <p:sldId id="1680" r:id="rId12"/>
    <p:sldId id="1681" r:id="rId13"/>
    <p:sldId id="1682" r:id="rId14"/>
    <p:sldId id="1890" r:id="rId15"/>
    <p:sldId id="1790" r:id="rId16"/>
    <p:sldId id="1791" r:id="rId17"/>
    <p:sldId id="1793" r:id="rId18"/>
    <p:sldId id="1787" r:id="rId19"/>
    <p:sldId id="1846" r:id="rId20"/>
    <p:sldId id="1889" r:id="rId21"/>
    <p:sldId id="1886" r:id="rId22"/>
    <p:sldId id="1887" r:id="rId23"/>
    <p:sldId id="1836" r:id="rId24"/>
    <p:sldId id="1849" r:id="rId25"/>
    <p:sldId id="1850" r:id="rId26"/>
    <p:sldId id="1854" r:id="rId27"/>
    <p:sldId id="1855" r:id="rId28"/>
    <p:sldId id="1864" r:id="rId29"/>
    <p:sldId id="1690" r:id="rId30"/>
    <p:sldId id="1691" r:id="rId31"/>
    <p:sldId id="1847" r:id="rId32"/>
    <p:sldId id="1865" r:id="rId33"/>
    <p:sldId id="1843" r:id="rId34"/>
    <p:sldId id="1842" r:id="rId35"/>
    <p:sldId id="1866" r:id="rId36"/>
    <p:sldId id="1840" r:id="rId37"/>
    <p:sldId id="1841" r:id="rId38"/>
    <p:sldId id="1845" r:id="rId39"/>
    <p:sldId id="1844" r:id="rId40"/>
    <p:sldId id="285" r:id="rId41"/>
    <p:sldId id="1871" r:id="rId42"/>
    <p:sldId id="1872" r:id="rId43"/>
    <p:sldId id="1873" r:id="rId44"/>
    <p:sldId id="1874" r:id="rId45"/>
    <p:sldId id="1875" r:id="rId46"/>
    <p:sldId id="1876" r:id="rId47"/>
    <p:sldId id="1877" r:id="rId48"/>
    <p:sldId id="1878" r:id="rId49"/>
    <p:sldId id="1879" r:id="rId50"/>
    <p:sldId id="1880" r:id="rId51"/>
    <p:sldId id="1881" r:id="rId52"/>
    <p:sldId id="1882" r:id="rId53"/>
    <p:sldId id="1867" r:id="rId54"/>
    <p:sldId id="1883" r:id="rId55"/>
    <p:sldId id="1868" r:id="rId56"/>
    <p:sldId id="1884" r:id="rId57"/>
    <p:sldId id="1885" r:id="rId58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181818"/>
    <a:srgbClr val="9A0000"/>
    <a:srgbClr val="3025FF"/>
    <a:srgbClr val="AD0000"/>
    <a:srgbClr val="96060B"/>
    <a:srgbClr val="CAC9CA"/>
    <a:srgbClr val="848384"/>
    <a:srgbClr val="353535"/>
    <a:srgbClr val="E2FDBE"/>
    <a:srgbClr val="FE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38" autoAdjust="0"/>
    <p:restoredTop sz="87211" autoAdjust="0"/>
  </p:normalViewPr>
  <p:slideViewPr>
    <p:cSldViewPr snapToGrid="0">
      <p:cViewPr varScale="1">
        <p:scale>
          <a:sx n="148" d="100"/>
          <a:sy n="148" d="100"/>
        </p:scale>
        <p:origin x="464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26" d="100"/>
          <a:sy n="126" d="100"/>
        </p:scale>
        <p:origin x="2448" y="1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  <a:pPr/>
              <a:t>4/9/24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  <a:pPr>
                <a:defRPr/>
              </a:pPr>
              <a:t>4/9/24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70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R1CS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R1CS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60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Also  </a:t>
                </a:r>
                <a:r>
                  <a:rPr lang="en-US" sz="1200" dirty="0"/>
                  <a:t>T(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200" baseline="30000" dirty="0"/>
                  <a:t>5</a:t>
                </a:r>
                <a:r>
                  <a:rPr lang="en-US" sz="1200" dirty="0"/>
                  <a:t>) = T(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200" baseline="30000" dirty="0"/>
                  <a:t>7</a:t>
                </a:r>
                <a:r>
                  <a:rPr lang="en-US" sz="1200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Also  </a:t>
                </a:r>
                <a:r>
                  <a:rPr lang="en-US" sz="1200" dirty="0"/>
                  <a:t>T(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</a:t>
                </a:r>
                <a:r>
                  <a:rPr lang="en-US" sz="1200" baseline="30000" dirty="0"/>
                  <a:t>5</a:t>
                </a:r>
                <a:r>
                  <a:rPr lang="en-US" sz="1200" dirty="0"/>
                  <a:t>) = T(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</a:t>
                </a:r>
                <a:r>
                  <a:rPr lang="en-US" sz="1200" baseline="30000" dirty="0"/>
                  <a:t>7</a:t>
                </a:r>
                <a:r>
                  <a:rPr lang="en-US" sz="1200" dirty="0"/>
                  <a:t>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5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26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generalizes to </a:t>
            </a:r>
            <a:r>
              <a:rPr lang="en-US" dirty="0" err="1"/>
              <a:t>multivariates</a:t>
            </a:r>
            <a:r>
              <a:rPr lang="en-US" dirty="0"/>
              <a:t>:   Schwartz-</a:t>
            </a:r>
            <a:r>
              <a:rPr lang="en-US" dirty="0" err="1"/>
              <a:t>Zipple</a:t>
            </a:r>
            <a:r>
              <a:rPr lang="en-US" dirty="0"/>
              <a:t>-</a:t>
            </a:r>
            <a:r>
              <a:rPr lang="en-US" dirty="0" err="1"/>
              <a:t>Demilo</a:t>
            </a:r>
            <a:r>
              <a:rPr lang="en-US" dirty="0"/>
              <a:t>-Lipton lemma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3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generalizes to </a:t>
            </a:r>
            <a:r>
              <a:rPr lang="en-US" dirty="0" err="1"/>
              <a:t>multivariates</a:t>
            </a:r>
            <a:r>
              <a:rPr lang="en-US" dirty="0"/>
              <a:t>:   Schwartz-</a:t>
            </a:r>
            <a:r>
              <a:rPr lang="en-US" dirty="0" err="1"/>
              <a:t>Zipple</a:t>
            </a:r>
            <a:r>
              <a:rPr lang="en-US" dirty="0"/>
              <a:t>-</a:t>
            </a:r>
            <a:r>
              <a:rPr lang="en-US" dirty="0" err="1"/>
              <a:t>Demilo</a:t>
            </a:r>
            <a:r>
              <a:rPr lang="en-US" dirty="0"/>
              <a:t>-Lipton lemma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5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one reason why we use roots of unity.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52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Prover can only commit to q(X) if it is a polynomial.</a:t>
                </a:r>
              </a:p>
              <a:p>
                <a:r>
                  <a:rPr lang="en-US" dirty="0"/>
                  <a:t>proof size:  two commitments and two eval proofs (but one eval proof is sufficient by batching, and with KZG this can simply be tested using a pairing)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Soundness:  if  </a:t>
                </a:r>
                <a:r>
                  <a:rPr lang="en-US" sz="1200" i="0" dirty="0">
                    <a:latin typeface="Cambria Math" panose="02040503050406030204" pitchFamily="18" charset="0"/>
                  </a:rPr>
                  <a:t>𝑓(𝑋)=𝑞(𝑋)(</a:t>
                </a:r>
                <a:r>
                  <a:rPr lang="en-US" sz="1200" b="0" i="0" dirty="0">
                    <a:latin typeface="Cambria Math" panose="02040503050406030204" pitchFamily="18" charset="0"/>
                  </a:rPr>
                  <a:t>𝑋^𝑘</a:t>
                </a:r>
                <a:r>
                  <a:rPr lang="en-US" sz="1200" i="0" dirty="0">
                    <a:latin typeface="Cambria Math" panose="02040503050406030204" pitchFamily="18" charset="0"/>
                  </a:rPr>
                  <a:t>−1)</a:t>
                </a:r>
                <a:r>
                  <a:rPr lang="en-US" sz="1200" dirty="0">
                    <a:latin typeface="+mn-lt"/>
                  </a:rPr>
                  <a:t>   then  f</a:t>
                </a:r>
                <a:r>
                  <a:rPr lang="en-US" sz="1200" baseline="0" dirty="0">
                    <a:latin typeface="+mn-lt"/>
                  </a:rPr>
                  <a:t> </a:t>
                </a:r>
                <a:r>
                  <a:rPr lang="en-US" sz="1200" baseline="0">
                    <a:latin typeface="+mn-lt"/>
                  </a:rPr>
                  <a:t>is indeed zero </a:t>
                </a:r>
                <a:r>
                  <a:rPr lang="en-US" sz="1200" baseline="0" dirty="0">
                    <a:latin typeface="+mn-lt"/>
                  </a:rPr>
                  <a:t>on H.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17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Prover can only commit to q(X) if it is a polynomial.</a:t>
                </a:r>
              </a:p>
              <a:p>
                <a:r>
                  <a:rPr lang="en-US" dirty="0"/>
                  <a:t>proof size:  two commitments and two eval proofs (but one eval proof is sufficient by batching, and with KZG this can simply be tested using a pairing)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Soundness:  if  </a:t>
                </a:r>
                <a:r>
                  <a:rPr lang="en-US" sz="1200" i="0" dirty="0">
                    <a:latin typeface="Cambria Math" panose="02040503050406030204" pitchFamily="18" charset="0"/>
                  </a:rPr>
                  <a:t>𝑓(𝑋)=𝑞(𝑋)(</a:t>
                </a:r>
                <a:r>
                  <a:rPr lang="en-US" sz="1200" b="0" i="0" dirty="0">
                    <a:latin typeface="Cambria Math" panose="02040503050406030204" pitchFamily="18" charset="0"/>
                  </a:rPr>
                  <a:t>𝑋^𝑘</a:t>
                </a:r>
                <a:r>
                  <a:rPr lang="en-US" sz="1200" i="0" dirty="0">
                    <a:latin typeface="Cambria Math" panose="02040503050406030204" pitchFamily="18" charset="0"/>
                  </a:rPr>
                  <a:t>−1)</a:t>
                </a:r>
                <a:r>
                  <a:rPr lang="en-US" sz="1200" dirty="0">
                    <a:latin typeface="+mn-lt"/>
                  </a:rPr>
                  <a:t>   then  f</a:t>
                </a:r>
                <a:r>
                  <a:rPr lang="en-US" sz="1200" baseline="0" dirty="0">
                    <a:latin typeface="+mn-lt"/>
                  </a:rPr>
                  <a:t> </a:t>
                </a:r>
                <a:r>
                  <a:rPr lang="en-US" sz="1200" baseline="0">
                    <a:latin typeface="+mn-lt"/>
                  </a:rPr>
                  <a:t>is indeed zero </a:t>
                </a:r>
                <a:r>
                  <a:rPr lang="en-US" sz="1200" baseline="0" dirty="0">
                    <a:latin typeface="+mn-lt"/>
                  </a:rPr>
                  <a:t>on H.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47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Lipton, “efficient checking of computations”, 1989.     The quantity \hat{f}(r) is called a fingerprint of f.</a:t>
            </a:r>
          </a:p>
          <a:p>
            <a:r>
              <a:rPr lang="en-US" dirty="0"/>
              <a:t>We are using  product check for rational functions.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01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Prover time:  O(k log k).   Verifier time:  O(log k).   </a:t>
            </a:r>
          </a:p>
          <a:p>
            <a:r>
              <a:rPr lang="en-US" dirty="0"/>
              <a:t>Two commits, seven evals.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94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  <a:pPr>
                <a:defRPr/>
              </a:pPr>
              <a:t>4/9/24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459348"/>
            <a:ext cx="9144000" cy="132187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>
              <a:defRPr/>
            </a:pPr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365125" y="1"/>
            <a:ext cx="8350251" cy="810599"/>
          </a:xfrm>
          <a:prstGeom prst="roundRect">
            <a:avLst/>
          </a:prstGeom>
          <a:noFill/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kern="0" dirty="0">
              <a:solidFill>
                <a:schemeClr val="bg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-4763"/>
            <a:ext cx="9144000" cy="838200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>
              <a:defRPr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919"/>
            <a:ext cx="8229600" cy="623097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8184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  <a:pPr>
                <a:defRPr/>
              </a:pPr>
              <a:t>4/9/24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  <a:pPr>
                <a:defRPr/>
              </a:pPr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5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7" Type="http://schemas.openxmlformats.org/officeDocument/2006/relationships/image" Target="../media/image25.png"/><Relationship Id="rId2" Type="http://schemas.openxmlformats.org/officeDocument/2006/relationships/image" Target="../media/image201.png"/><Relationship Id="rId16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5" Type="http://schemas.openxmlformats.org/officeDocument/2006/relationships/image" Target="../media/image240.png"/><Relationship Id="rId4" Type="http://schemas.openxmlformats.org/officeDocument/2006/relationships/image" Target="../media/image2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110.png"/><Relationship Id="rId12" Type="http://schemas.openxmlformats.org/officeDocument/2006/relationships/image" Target="../media/image212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02.png"/><Relationship Id="rId5" Type="http://schemas.openxmlformats.org/officeDocument/2006/relationships/image" Target="../media/image73.png"/><Relationship Id="rId10" Type="http://schemas.openxmlformats.org/officeDocument/2006/relationships/image" Target="../media/image122.png"/><Relationship Id="rId4" Type="http://schemas.openxmlformats.org/officeDocument/2006/relationships/image" Target="../media/image18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33.png"/><Relationship Id="rId7" Type="http://schemas.openxmlformats.org/officeDocument/2006/relationships/image" Target="../media/image16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11" Type="http://schemas.openxmlformats.org/officeDocument/2006/relationships/image" Target="../media/image200.png"/><Relationship Id="rId5" Type="http://schemas.openxmlformats.org/officeDocument/2006/relationships/image" Target="../media/image73.png"/><Relationship Id="rId4" Type="http://schemas.openxmlformats.org/officeDocument/2006/relationships/image" Target="../media/image140.png"/><Relationship Id="rId9" Type="http://schemas.openxmlformats.org/officeDocument/2006/relationships/image" Target="../media/image1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5" Type="http://schemas.openxmlformats.org/officeDocument/2006/relationships/hyperlink" Target="https://en.wikipedia.org/wiki/Schwartz%E2%80%93Zippel_lemma" TargetMode="External"/><Relationship Id="rId4" Type="http://schemas.openxmlformats.org/officeDocument/2006/relationships/image" Target="../media/image2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33.png"/><Relationship Id="rId7" Type="http://schemas.openxmlformats.org/officeDocument/2006/relationships/image" Target="../media/image16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11" Type="http://schemas.openxmlformats.org/officeDocument/2006/relationships/image" Target="../media/image200.png"/><Relationship Id="rId5" Type="http://schemas.openxmlformats.org/officeDocument/2006/relationships/image" Target="../media/image73.png"/><Relationship Id="rId10" Type="http://schemas.openxmlformats.org/officeDocument/2006/relationships/image" Target="../media/image191.png"/><Relationship Id="rId4" Type="http://schemas.openxmlformats.org/officeDocument/2006/relationships/image" Target="../media/image140.png"/><Relationship Id="rId9" Type="http://schemas.openxmlformats.org/officeDocument/2006/relationships/image" Target="../media/image180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0.png"/><Relationship Id="rId18" Type="http://schemas.openxmlformats.org/officeDocument/2006/relationships/image" Target="../media/image180.png"/><Relationship Id="rId3" Type="http://schemas.openxmlformats.org/officeDocument/2006/relationships/image" Target="../media/image37.png"/><Relationship Id="rId12" Type="http://schemas.openxmlformats.org/officeDocument/2006/relationships/image" Target="../media/image78.png"/><Relationship Id="rId17" Type="http://schemas.openxmlformats.org/officeDocument/2006/relationships/image" Target="../media/image162.png"/><Relationship Id="rId2" Type="http://schemas.openxmlformats.org/officeDocument/2006/relationships/image" Target="../media/image68.png"/><Relationship Id="rId16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7.png"/><Relationship Id="rId15" Type="http://schemas.openxmlformats.org/officeDocument/2006/relationships/image" Target="../media/image231.png"/><Relationship Id="rId5" Type="http://schemas.openxmlformats.org/officeDocument/2006/relationships/image" Target="../media/image73.png"/><Relationship Id="rId10" Type="http://schemas.openxmlformats.org/officeDocument/2006/relationships/image" Target="../media/image76.png"/><Relationship Id="rId4" Type="http://schemas.openxmlformats.org/officeDocument/2006/relationships/image" Target="../media/image7.emf"/><Relationship Id="rId9" Type="http://schemas.openxmlformats.org/officeDocument/2006/relationships/image" Target="../media/image75.png"/><Relationship Id="rId14" Type="http://schemas.openxmlformats.org/officeDocument/2006/relationships/image" Target="../media/image2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9.png"/><Relationship Id="rId3" Type="http://schemas.openxmlformats.org/officeDocument/2006/relationships/image" Target="../media/image150.png"/><Relationship Id="rId7" Type="http://schemas.openxmlformats.org/officeDocument/2006/relationships/image" Target="NUL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171.png"/><Relationship Id="rId5" Type="http://schemas.openxmlformats.org/officeDocument/2006/relationships/image" Target="../media/image28.png"/><Relationship Id="rId10" Type="http://schemas.openxmlformats.org/officeDocument/2006/relationships/image" Target="../media/image35.png"/><Relationship Id="rId4" Type="http://schemas.openxmlformats.org/officeDocument/2006/relationships/image" Target="../media/image26.png"/><Relationship Id="rId9" Type="http://schemas.openxmlformats.org/officeDocument/2006/relationships/image" Target="../media/image34.png"/><Relationship Id="rId14" Type="http://schemas.openxmlformats.org/officeDocument/2006/relationships/image" Target="../media/image40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8" Type="http://schemas.openxmlformats.org/officeDocument/2006/relationships/image" Target="../media/image38.png"/><Relationship Id="rId3" Type="http://schemas.openxmlformats.org/officeDocument/2006/relationships/image" Target="../media/image150.png"/><Relationship Id="rId7" Type="http://schemas.openxmlformats.org/officeDocument/2006/relationships/image" Target="NULL"/><Relationship Id="rId12" Type="http://schemas.openxmlformats.org/officeDocument/2006/relationships/image" Target="../media/image400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9.png"/><Relationship Id="rId5" Type="http://schemas.openxmlformats.org/officeDocument/2006/relationships/image" Target="../media/image28.png"/><Relationship Id="rId10" Type="http://schemas.openxmlformats.org/officeDocument/2006/relationships/image" Target="../media/image35.png"/><Relationship Id="rId4" Type="http://schemas.openxmlformats.org/officeDocument/2006/relationships/image" Target="../media/image26.png"/><Relationship Id="rId9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3" Type="http://schemas.openxmlformats.org/officeDocument/2006/relationships/image" Target="../media/image590.png"/><Relationship Id="rId7" Type="http://schemas.openxmlformats.org/officeDocument/2006/relationships/image" Target="../media/image660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730.png"/><Relationship Id="rId5" Type="http://schemas.openxmlformats.org/officeDocument/2006/relationships/image" Target="../media/image620.png"/><Relationship Id="rId10" Type="http://schemas.openxmlformats.org/officeDocument/2006/relationships/image" Target="../media/image72.png"/><Relationship Id="rId4" Type="http://schemas.openxmlformats.org/officeDocument/2006/relationships/image" Target="../media/image6100.png"/><Relationship Id="rId9" Type="http://schemas.openxmlformats.org/officeDocument/2006/relationships/image" Target="../media/image7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31.png"/><Relationship Id="rId7" Type="http://schemas.openxmlformats.org/officeDocument/2006/relationships/image" Target="../media/image48.pn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450.png"/><Relationship Id="rId10" Type="http://schemas.openxmlformats.org/officeDocument/2006/relationships/image" Target="../media/image51.png"/><Relationship Id="rId4" Type="http://schemas.openxmlformats.org/officeDocument/2006/relationships/image" Target="../media/image440.png"/><Relationship Id="rId9" Type="http://schemas.openxmlformats.org/officeDocument/2006/relationships/image" Target="../media/image8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5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65.png"/><Relationship Id="rId7" Type="http://schemas.openxmlformats.org/officeDocument/2006/relationships/image" Target="../media/image9.emf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632.png"/><Relationship Id="rId10" Type="http://schemas.openxmlformats.org/officeDocument/2006/relationships/image" Target="../media/image63.png"/><Relationship Id="rId9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81.png"/><Relationship Id="rId7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91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0.png"/><Relationship Id="rId5" Type="http://schemas.openxmlformats.org/officeDocument/2006/relationships/image" Target="NULL"/><Relationship Id="rId4" Type="http://schemas.openxmlformats.org/officeDocument/2006/relationships/image" Target="../media/image8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89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10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63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500.png"/><Relationship Id="rId7" Type="http://schemas.openxmlformats.org/officeDocument/2006/relationships/image" Target="../media/image1200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7" Type="http://schemas.openxmlformats.org/officeDocument/2006/relationships/image" Target="../media/image1200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Relationship Id="rId9" Type="http://schemas.openxmlformats.org/officeDocument/2006/relationships/image" Target="../media/image8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582" y="1558586"/>
            <a:ext cx="8502354" cy="1311032"/>
          </a:xfrm>
        </p:spPr>
        <p:txBody>
          <a:bodyPr>
            <a:noAutofit/>
          </a:bodyPr>
          <a:lstStyle/>
          <a:p>
            <a:pPr>
              <a:lnSpc>
                <a:spcPts val="5040"/>
              </a:lnSpc>
              <a:spcBef>
                <a:spcPts val="0"/>
              </a:spcBef>
            </a:pPr>
            <a:r>
              <a:rPr lang="en-US" dirty="0"/>
              <a:t>SNARKs, PLONK and Rollups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3110311"/>
            <a:ext cx="9143999" cy="12235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Benedikt </a:t>
            </a:r>
            <a:r>
              <a:rPr lang="en-US" dirty="0" err="1">
                <a:solidFill>
                  <a:schemeClr val="tx1"/>
                </a:solidFill>
              </a:rPr>
              <a:t>Bünz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New York University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135209-BD31-5946-A1AE-6D4B7B52D381}"/>
              </a:ext>
            </a:extLst>
          </p:cNvPr>
          <p:cNvGrpSpPr/>
          <p:nvPr/>
        </p:nvGrpSpPr>
        <p:grpSpPr>
          <a:xfrm>
            <a:off x="1503119" y="207519"/>
            <a:ext cx="6269280" cy="999588"/>
            <a:chOff x="479862" y="185646"/>
            <a:chExt cx="6269280" cy="99958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6EC6456-65FF-AE4F-BF1C-E2E0C33D64E8}"/>
                </a:ext>
              </a:extLst>
            </p:cNvPr>
            <p:cNvSpPr txBox="1"/>
            <p:nvPr/>
          </p:nvSpPr>
          <p:spPr>
            <a:xfrm>
              <a:off x="2066456" y="185646"/>
              <a:ext cx="27270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effectLst/>
                  <a:latin typeface="Roboto" panose="02000000000000000000" pitchFamily="2" charset="0"/>
                </a:rPr>
                <a:t>CSCI-GA </a:t>
              </a:r>
              <a:r>
                <a:rPr lang="en-US" dirty="0"/>
                <a:t>3033-107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182417-0D84-1647-8BC9-3591C6CAE862}"/>
                </a:ext>
              </a:extLst>
            </p:cNvPr>
            <p:cNvSpPr txBox="1"/>
            <p:nvPr/>
          </p:nvSpPr>
          <p:spPr>
            <a:xfrm>
              <a:off x="479862" y="723569"/>
              <a:ext cx="62692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+mn-lt"/>
                </a:rPr>
                <a:t>https://</a:t>
              </a:r>
              <a:r>
                <a:rPr lang="en-US" b="1" dirty="0" err="1">
                  <a:latin typeface="+mn-lt"/>
                </a:rPr>
                <a:t>brightspace.nyu.edu</a:t>
              </a:r>
              <a:r>
                <a:rPr lang="en-US" b="1" dirty="0">
                  <a:latin typeface="+mn-lt"/>
                </a:rPr>
                <a:t>/d2l/home/353819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6261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EFD761-84E4-FAD7-0721-E2EF685B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(1) Polynomial commitment scheme (PCS)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8CA8D6A-E2FB-1CB6-9F97-43EA419D76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207" y="1908075"/>
                <a:ext cx="8229600" cy="30277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Prover commits to a polynomial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 in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(≤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400" dirty="0"/>
                  <a:t>      </a:t>
                </a:r>
                <a:r>
                  <a:rPr lang="en-US" sz="2000" dirty="0"/>
                  <a:t>(univariate)</a:t>
                </a:r>
              </a:p>
              <a:p>
                <a:pPr>
                  <a:spcBef>
                    <a:spcPts val="1500"/>
                  </a:spcBef>
                </a:pPr>
                <a:r>
                  <a:rPr lang="en-US" sz="2400" b="1" i="1" dirty="0"/>
                  <a:t>eval</a:t>
                </a:r>
                <a:r>
                  <a:rPr lang="en-US" sz="2400" dirty="0"/>
                  <a:t>:  for public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/>
                  <a:t>,  prover can convince the verifier that committed poly satisfies</a:t>
                </a:r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  and   deg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3900"/>
                  </a:spcBef>
                </a:pPr>
                <a:r>
                  <a:rPr lang="en-US" sz="2400" dirty="0"/>
                  <a:t>Eval proof size and verifier time should be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⁡⁡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8CA8D6A-E2FB-1CB6-9F97-43EA419D76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207" y="1908075"/>
                <a:ext cx="8229600" cy="3027720"/>
              </a:xfrm>
              <a:blipFill>
                <a:blip r:embed="rId2"/>
                <a:stretch>
                  <a:fillRect l="-1079" b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721E41FF-D8DB-25BC-6870-260DC0471B0C}"/>
              </a:ext>
            </a:extLst>
          </p:cNvPr>
          <p:cNvSpPr/>
          <p:nvPr/>
        </p:nvSpPr>
        <p:spPr>
          <a:xfrm>
            <a:off x="717756" y="3517049"/>
            <a:ext cx="4114800" cy="5334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7BF03C-E9F8-A871-10E1-D42C0AA9FA90}"/>
                  </a:ext>
                </a:extLst>
              </p:cNvPr>
              <p:cNvSpPr txBox="1"/>
              <p:nvPr/>
            </p:nvSpPr>
            <p:spPr>
              <a:xfrm>
                <a:off x="5252121" y="3575883"/>
                <a:ext cx="36772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verifier has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i="1" dirty="0" err="1">
                    <a:latin typeface="+mn-lt"/>
                  </a:rPr>
                  <a:t>com</a:t>
                </a:r>
                <a:r>
                  <a:rPr lang="en-US" i="1" baseline="-25000" dirty="0" err="1">
                    <a:latin typeface="+mn-lt"/>
                  </a:rPr>
                  <a:t>f</a:t>
                </a:r>
                <a:r>
                  <a:rPr lang="en-US" i="1" baseline="-25000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7BF03C-E9F8-A871-10E1-D42C0AA9F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121" y="3575883"/>
                <a:ext cx="3677263" cy="461665"/>
              </a:xfrm>
              <a:prstGeom prst="rect">
                <a:avLst/>
              </a:prstGeom>
              <a:blipFill>
                <a:blip r:embed="rId3"/>
                <a:stretch>
                  <a:fillRect l="-2405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893B7E0-3115-B079-AE37-E1416DB39597}"/>
              </a:ext>
            </a:extLst>
          </p:cNvPr>
          <p:cNvGrpSpPr/>
          <p:nvPr/>
        </p:nvGrpSpPr>
        <p:grpSpPr>
          <a:xfrm>
            <a:off x="7670545" y="4050449"/>
            <a:ext cx="1130236" cy="738242"/>
            <a:chOff x="7729538" y="3342525"/>
            <a:chExt cx="1130236" cy="7382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0D195BE-826E-289C-B326-1AF9932E3D27}"/>
                    </a:ext>
                  </a:extLst>
                </p:cNvPr>
                <p:cNvSpPr txBox="1"/>
                <p:nvPr/>
              </p:nvSpPr>
              <p:spPr>
                <a:xfrm>
                  <a:off x="8468833" y="3680657"/>
                  <a:ext cx="390941" cy="40011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2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0D195BE-826E-289C-B326-1AF9932E3D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8833" y="3680657"/>
                  <a:ext cx="390941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8571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29979F5-E613-0492-80A9-B4334028A318}"/>
                </a:ext>
              </a:extLst>
            </p:cNvPr>
            <p:cNvCxnSpPr>
              <a:stCxn id="2" idx="1"/>
            </p:cNvCxnSpPr>
            <p:nvPr/>
          </p:nvCxnSpPr>
          <p:spPr>
            <a:xfrm flipH="1" flipV="1">
              <a:off x="7729538" y="3342525"/>
              <a:ext cx="739295" cy="5381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4F2E80-2024-806A-615E-EEA0DCF4D31C}"/>
                  </a:ext>
                </a:extLst>
              </p:cNvPr>
              <p:cNvSpPr txBox="1"/>
              <p:nvPr/>
            </p:nvSpPr>
            <p:spPr>
              <a:xfrm>
                <a:off x="398207" y="1058109"/>
                <a:ext cx="8184420" cy="583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Notation:</a:t>
                </a:r>
                <a:r>
                  <a:rPr lang="en-US" i="1" dirty="0">
                    <a:latin typeface="+mn-lt"/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(≤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is all polynomials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latin typeface="+mn-lt"/>
                  </a:rPr>
                  <a:t> of degree ≤ d.  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4F2E80-2024-806A-615E-EEA0DCF4D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07" y="1058109"/>
                <a:ext cx="8184420" cy="583429"/>
              </a:xfrm>
              <a:prstGeom prst="rect">
                <a:avLst/>
              </a:prstGeom>
              <a:blipFill>
                <a:blip r:embed="rId5"/>
                <a:stretch>
                  <a:fillRect l="-1085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68A382-0AB5-E5A6-3B99-BE33A7B8EB00}"/>
              </a:ext>
            </a:extLst>
          </p:cNvPr>
          <p:cNvCxnSpPr/>
          <p:nvPr/>
        </p:nvCxnSpPr>
        <p:spPr>
          <a:xfrm>
            <a:off x="0" y="1769806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08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DB10-3C5B-4940-94B1-86DA4BBB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(1) Polynomial commitment scheme (PCS)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A8D602-F264-7344-BE3F-A0BFEBC8C3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4161" y="954269"/>
                <a:ext cx="8784775" cy="41148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i="1" u="sng" dirty="0"/>
                  <a:t>setup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) ⇾ </a:t>
                </a:r>
                <a:r>
                  <a:rPr lang="en-US" i="1" dirty="0"/>
                  <a:t>pp</a:t>
                </a:r>
                <a:r>
                  <a:rPr lang="en-US" dirty="0"/>
                  <a:t>,      public parameters for polynomials of degree ≤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>
                  <a:spcBef>
                    <a:spcPts val="1776"/>
                  </a:spcBef>
                </a:pPr>
                <a:r>
                  <a:rPr lang="en-US" i="1" u="sng" dirty="0"/>
                  <a:t>commit</a:t>
                </a:r>
                <a:r>
                  <a:rPr lang="en-US" dirty="0"/>
                  <a:t>(</a:t>
                </a:r>
                <a:r>
                  <a:rPr lang="en-US" i="1" dirty="0"/>
                  <a:t>pp</a:t>
                </a:r>
                <a:r>
                  <a:rPr lang="en-US" dirty="0"/>
                  <a:t>, f,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) ⇾ </a:t>
                </a:r>
                <a:r>
                  <a:rPr lang="en-US" b="1" i="1" dirty="0" err="1"/>
                  <a:t>com</a:t>
                </a:r>
                <a:r>
                  <a:rPr lang="en-US" b="1" i="1" baseline="-25000" dirty="0" err="1"/>
                  <a:t>f</a:t>
                </a:r>
                <a:r>
                  <a:rPr lang="en-US" dirty="0"/>
                  <a:t>        commitment to f ∈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b="1" i="1" baseline="-25000" dirty="0"/>
              </a:p>
              <a:p>
                <a:pPr>
                  <a:spcBef>
                    <a:spcPts val="1776"/>
                  </a:spcBef>
                </a:pPr>
                <a:r>
                  <a:rPr lang="en-US" i="1" u="sng" dirty="0"/>
                  <a:t>eval</a:t>
                </a:r>
                <a:r>
                  <a:rPr lang="en-US" dirty="0"/>
                  <a:t>:    goal:   for a given </a:t>
                </a:r>
                <a:r>
                  <a:rPr lang="en-US" b="1" i="1" dirty="0" err="1"/>
                  <a:t>com</a:t>
                </a:r>
                <a:r>
                  <a:rPr lang="en-US" b="1" i="1" baseline="-25000" dirty="0" err="1"/>
                  <a:t>f</a:t>
                </a:r>
                <a:r>
                  <a:rPr lang="en-US" b="1" i="1" baseline="-25000" dirty="0"/>
                  <a:t> </a:t>
                </a:r>
                <a:r>
                  <a:rPr lang="en-US" baseline="-25000" dirty="0"/>
                  <a:t> </a:t>
                </a:r>
                <a:r>
                  <a:rPr lang="en-US" dirty="0"/>
                  <a:t> and  x, y 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 prove that  f(x) = y.</a:t>
                </a:r>
              </a:p>
              <a:p>
                <a:pPr marL="0" indent="0">
                  <a:lnSpc>
                    <a:spcPct val="160000"/>
                  </a:lnSpc>
                  <a:spcBef>
                    <a:spcPts val="1176"/>
                  </a:spcBef>
                  <a:buNone/>
                  <a:tabLst>
                    <a:tab pos="385763" algn="l"/>
                    <a:tab pos="674688" algn="l"/>
                  </a:tabLst>
                </a:pPr>
                <a:r>
                  <a:rPr lang="en-US" dirty="0"/>
                  <a:t>	Formally:   </a:t>
                </a:r>
                <a:r>
                  <a:rPr lang="en-US" i="1" dirty="0"/>
                  <a:t>eval</a:t>
                </a:r>
                <a:r>
                  <a:rPr lang="en-US" dirty="0"/>
                  <a:t> = (</a:t>
                </a:r>
                <a:r>
                  <a:rPr lang="en-US" sz="2000" dirty="0"/>
                  <a:t>S, </a:t>
                </a:r>
                <a:r>
                  <a:rPr lang="en-US" dirty="0"/>
                  <a:t>P, V) is a SNARK for:</a:t>
                </a:r>
                <a:br>
                  <a:rPr lang="en-US" dirty="0"/>
                </a:br>
                <a:r>
                  <a:rPr lang="en-US" dirty="0"/>
                  <a:t>		statement  </a:t>
                </a:r>
                <a:r>
                  <a:rPr lang="en-US" i="1" dirty="0" err="1"/>
                  <a:t>st</a:t>
                </a:r>
                <a:r>
                  <a:rPr lang="en-US" dirty="0"/>
                  <a:t> = (</a:t>
                </a:r>
                <a:r>
                  <a:rPr lang="en-US" sz="1800" i="1" dirty="0">
                    <a:latin typeface="+mj-lt"/>
                  </a:rPr>
                  <a:t>pp</a:t>
                </a:r>
                <a:r>
                  <a:rPr lang="en-US" i="1" dirty="0"/>
                  <a:t>, </a:t>
                </a:r>
                <a:r>
                  <a:rPr lang="en-US" b="1" i="1" dirty="0" err="1"/>
                  <a:t>com</a:t>
                </a:r>
                <a:r>
                  <a:rPr lang="en-US" b="1" i="1" baseline="-25000" dirty="0" err="1"/>
                  <a:t>f</a:t>
                </a:r>
                <a:r>
                  <a:rPr lang="en-US" b="1" i="1" dirty="0"/>
                  <a:t> </a:t>
                </a:r>
                <a:r>
                  <a:rPr lang="en-US" dirty="0"/>
                  <a:t>, x,  y)   with  witness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= (f,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576"/>
                  </a:spcBef>
                  <a:buNone/>
                  <a:tabLst>
                    <a:tab pos="385763" algn="l"/>
                    <a:tab pos="674688" algn="l"/>
                  </a:tabLst>
                </a:pPr>
                <a:r>
                  <a:rPr lang="en-US" dirty="0"/>
                  <a:t>		where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(</a:t>
                </a:r>
                <a:r>
                  <a:rPr lang="en-US" i="1" dirty="0" err="1"/>
                  <a:t>st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) = 0  </a:t>
                </a:r>
                <a:r>
                  <a:rPr lang="en-US" dirty="0" err="1"/>
                  <a:t>iff</a:t>
                </a:r>
                <a:r>
                  <a:rPr lang="en-US" dirty="0"/>
                  <a:t> 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576"/>
                  </a:spcBef>
                  <a:buNone/>
                  <a:tabLst>
                    <a:tab pos="385763" algn="l"/>
                    <a:tab pos="674688" algn="l"/>
                  </a:tabLst>
                </a:pPr>
                <a:r>
                  <a:rPr lang="en-US" sz="2800" dirty="0"/>
                  <a:t>			  </a:t>
                </a:r>
                <a:r>
                  <a:rPr lang="en-US" sz="3200" dirty="0"/>
                  <a:t>[</a:t>
                </a:r>
                <a:r>
                  <a:rPr lang="en-US" dirty="0"/>
                  <a:t> f(x) = y   </a:t>
                </a:r>
                <a:r>
                  <a:rPr lang="en-US" i="1" dirty="0"/>
                  <a:t>and</a:t>
                </a:r>
                <a:r>
                  <a:rPr lang="en-US" dirty="0"/>
                  <a:t>   f ∈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  and   commit</a:t>
                </a:r>
                <a:r>
                  <a:rPr lang="en-US" dirty="0"/>
                  <a:t>(</a:t>
                </a:r>
                <a:r>
                  <a:rPr lang="en-US" i="1" dirty="0"/>
                  <a:t>pp</a:t>
                </a:r>
                <a:r>
                  <a:rPr lang="en-US" dirty="0"/>
                  <a:t>, f,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) = </a:t>
                </a:r>
                <a:r>
                  <a:rPr lang="en-US" b="1" i="1" dirty="0" err="1"/>
                  <a:t>com</a:t>
                </a:r>
                <a:r>
                  <a:rPr lang="en-US" baseline="-25000" dirty="0" err="1"/>
                  <a:t>f</a:t>
                </a:r>
                <a:r>
                  <a:rPr lang="en-US" dirty="0"/>
                  <a:t> </a:t>
                </a:r>
                <a:r>
                  <a:rPr lang="en-US" sz="3200" dirty="0"/>
                  <a:t>]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A8D602-F264-7344-BE3F-A0BFEBC8C3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4161" y="954269"/>
                <a:ext cx="8784775" cy="4114800"/>
              </a:xfrm>
              <a:blipFill>
                <a:blip r:embed="rId2"/>
                <a:stretch>
                  <a:fillRect l="-1010" t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238E8C0D-76D7-6D3A-BC34-36F9610DFD48}"/>
              </a:ext>
            </a:extLst>
          </p:cNvPr>
          <p:cNvSpPr/>
          <p:nvPr/>
        </p:nvSpPr>
        <p:spPr>
          <a:xfrm>
            <a:off x="457200" y="2800350"/>
            <a:ext cx="8601736" cy="221823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6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DB10-3C5B-4940-94B1-86DA4BBB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(1) Polynomial commitment scheme (PCS)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8D602-F264-7344-BE3F-A0BFEBC8C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43" y="960815"/>
            <a:ext cx="8833757" cy="36121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Properties</a:t>
            </a:r>
            <a:r>
              <a:rPr lang="en-US" dirty="0"/>
              <a:t>:  </a:t>
            </a:r>
          </a:p>
          <a:p>
            <a:pPr>
              <a:spcBef>
                <a:spcPts val="2376"/>
              </a:spcBef>
            </a:pPr>
            <a:r>
              <a:rPr lang="en-US" dirty="0"/>
              <a:t>Binding: cannot produce two valid openings (f</a:t>
            </a:r>
            <a:r>
              <a:rPr lang="en-US" baseline="-25000" dirty="0"/>
              <a:t>1, </a:t>
            </a:r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), (f</a:t>
            </a:r>
            <a:r>
              <a:rPr lang="en-US" baseline="-25000" dirty="0"/>
              <a:t>2, </a:t>
            </a:r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)  for </a:t>
            </a:r>
            <a:r>
              <a:rPr lang="en-US" b="1" i="1" dirty="0" err="1"/>
              <a:t>com</a:t>
            </a:r>
            <a:r>
              <a:rPr lang="en-US" b="1" i="1" baseline="-25000" dirty="0" err="1"/>
              <a:t>f</a:t>
            </a:r>
            <a:r>
              <a:rPr lang="en-US" dirty="0"/>
              <a:t>.</a:t>
            </a:r>
          </a:p>
          <a:p>
            <a:pPr>
              <a:spcBef>
                <a:spcPts val="1776"/>
              </a:spcBef>
            </a:pPr>
            <a:r>
              <a:rPr lang="en-US" dirty="0"/>
              <a:t>eval is knowledge sound </a:t>
            </a:r>
            <a:r>
              <a:rPr lang="en-US" sz="1800" dirty="0"/>
              <a:t>(can extract  (f, r) from a successful prover)</a:t>
            </a:r>
            <a:endParaRPr lang="en-US" dirty="0"/>
          </a:p>
          <a:p>
            <a:pPr>
              <a:spcBef>
                <a:spcPts val="1776"/>
              </a:spcBef>
            </a:pPr>
            <a:r>
              <a:rPr lang="en-US" dirty="0"/>
              <a:t>optional:   </a:t>
            </a:r>
          </a:p>
          <a:p>
            <a:pPr lvl="2">
              <a:spcBef>
                <a:spcPts val="1176"/>
              </a:spcBef>
            </a:pPr>
            <a:r>
              <a:rPr lang="en-US" dirty="0"/>
              <a:t>commitment is hiding</a:t>
            </a:r>
          </a:p>
          <a:p>
            <a:pPr lvl="2">
              <a:spcBef>
                <a:spcPts val="1176"/>
              </a:spcBef>
            </a:pPr>
            <a:r>
              <a:rPr lang="en-US" dirty="0"/>
              <a:t>eval is zero knowledge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1C0AC6-A191-F649-4EFD-2A2B7F54A000}"/>
              </a:ext>
            </a:extLst>
          </p:cNvPr>
          <p:cNvGrpSpPr/>
          <p:nvPr/>
        </p:nvGrpSpPr>
        <p:grpSpPr>
          <a:xfrm>
            <a:off x="0" y="4522834"/>
            <a:ext cx="9144000" cy="507321"/>
            <a:chOff x="0" y="4522834"/>
            <a:chExt cx="9144000" cy="5073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5DA292B-56A9-917D-F8E8-92A41C396A30}"/>
                </a:ext>
              </a:extLst>
            </p:cNvPr>
            <p:cNvSpPr txBox="1"/>
            <p:nvPr/>
          </p:nvSpPr>
          <p:spPr>
            <a:xfrm>
              <a:off x="503901" y="4568490"/>
              <a:ext cx="84287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Note:  poly. commitments have many applications beyond SNARKs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6103339-62A2-F7BC-3B1A-999CEAF8A04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22834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556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CD09-BDF2-8A4F-A96E-636B16733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Constructing a PCS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A98982-3942-9B49-B70A-9C49E5A862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9518"/>
                <a:ext cx="8229600" cy="3702507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Not today …     (see readings or CS355)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Properties of the most widely used in practice (called KZG) :</a:t>
                </a:r>
              </a:p>
              <a:p>
                <a:pPr>
                  <a:spcBef>
                    <a:spcPts val="1176"/>
                  </a:spcBef>
                </a:pPr>
                <a:r>
                  <a:rPr lang="en-US" dirty="0"/>
                  <a:t>trusted setup:  secret randomness in setup.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spcBef>
                    <a:spcPts val="1176"/>
                  </a:spcBef>
                </a:pPr>
                <a:r>
                  <a:rPr lang="en-US" b="1" i="1" dirty="0" err="1"/>
                  <a:t>com</a:t>
                </a:r>
                <a:r>
                  <a:rPr lang="en-US" baseline="-25000" dirty="0" err="1"/>
                  <a:t>f</a:t>
                </a:r>
                <a:r>
                  <a:rPr lang="en-US" dirty="0"/>
                  <a:t> :  constant size  (one group element)</a:t>
                </a:r>
              </a:p>
              <a:p>
                <a:pPr>
                  <a:spcBef>
                    <a:spcPts val="1176"/>
                  </a:spcBef>
                </a:pPr>
                <a:r>
                  <a:rPr lang="en-US" dirty="0"/>
                  <a:t>eval proof size:  constant size  (one group element)</a:t>
                </a:r>
              </a:p>
              <a:p>
                <a:pPr>
                  <a:spcBef>
                    <a:spcPts val="1176"/>
                  </a:spcBef>
                </a:pPr>
                <a:r>
                  <a:rPr lang="en-US" dirty="0"/>
                  <a:t>eval verify time: constant time.	Prover time: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A98982-3942-9B49-B70A-9C49E5A862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9518"/>
                <a:ext cx="8229600" cy="3702507"/>
              </a:xfrm>
              <a:blipFill>
                <a:blip r:embed="rId2"/>
                <a:stretch>
                  <a:fillRect l="-1389" t="-3425" r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666B04B-DE53-C044-9091-CA3074913F8E}"/>
              </a:ext>
            </a:extLst>
          </p:cNvPr>
          <p:cNvSpPr/>
          <p:nvPr/>
        </p:nvSpPr>
        <p:spPr>
          <a:xfrm>
            <a:off x="6792008" y="4016830"/>
            <a:ext cx="851808" cy="48985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26CBAD-4CCC-2CAB-F5A4-AD81468E1706}"/>
              </a:ext>
            </a:extLst>
          </p:cNvPr>
          <p:cNvSpPr/>
          <p:nvPr/>
        </p:nvSpPr>
        <p:spPr>
          <a:xfrm>
            <a:off x="6366103" y="2471056"/>
            <a:ext cx="1892071" cy="48985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59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5F94-F2FA-A849-A008-D0FFF62D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paradigm:  two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F5E0A-0FB7-6F48-9388-AE276A9C08F9}"/>
              </a:ext>
            </a:extLst>
          </p:cNvPr>
          <p:cNvSpPr txBox="1"/>
          <p:nvPr/>
        </p:nvSpPr>
        <p:spPr>
          <a:xfrm>
            <a:off x="822983" y="3269277"/>
            <a:ext cx="321645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A polynomial interactive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oracle proof (Poly-IOP)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6432DF-5C1A-9048-BF5E-C2D590A52C06}"/>
              </a:ext>
            </a:extLst>
          </p:cNvPr>
          <p:cNvSpPr txBox="1"/>
          <p:nvPr/>
        </p:nvSpPr>
        <p:spPr>
          <a:xfrm>
            <a:off x="822983" y="1335974"/>
            <a:ext cx="314759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A polynomial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commitment scheme</a:t>
            </a:r>
          </a:p>
        </p:txBody>
      </p:sp>
      <p:pic>
        <p:nvPicPr>
          <p:cNvPr id="1028" name="Picture 4" descr="blender clipart - Clip Art Library">
            <a:extLst>
              <a:ext uri="{FF2B5EF4-FFF2-40B4-BE49-F238E27FC236}">
                <a16:creationId xmlns:a16="http://schemas.microsoft.com/office/drawing/2014/main" id="{E677520B-2F79-2341-B985-5B6F6DE48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708" y="2326799"/>
            <a:ext cx="548176" cy="94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E534B3-8F8B-FA4B-8196-27E74083FFED}"/>
              </a:ext>
            </a:extLst>
          </p:cNvPr>
          <p:cNvSpPr txBox="1"/>
          <p:nvPr/>
        </p:nvSpPr>
        <p:spPr>
          <a:xfrm>
            <a:off x="6327031" y="2382539"/>
            <a:ext cx="207249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SNARK for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general circuits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5B44B9-84BF-847F-D738-8E89F4B0C495}"/>
              </a:ext>
            </a:extLst>
          </p:cNvPr>
          <p:cNvSpPr txBox="1"/>
          <p:nvPr/>
        </p:nvSpPr>
        <p:spPr>
          <a:xfrm>
            <a:off x="205431" y="1499722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3D4331-FD99-6848-2F5E-8F02E64BC3D0}"/>
              </a:ext>
            </a:extLst>
          </p:cNvPr>
          <p:cNvSpPr txBox="1"/>
          <p:nvPr/>
        </p:nvSpPr>
        <p:spPr>
          <a:xfrm>
            <a:off x="205431" y="3411605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(2)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3739DA2-84A9-5325-73CA-DFE5ADBF72E6}"/>
              </a:ext>
            </a:extLst>
          </p:cNvPr>
          <p:cNvSpPr/>
          <p:nvPr/>
        </p:nvSpPr>
        <p:spPr>
          <a:xfrm>
            <a:off x="5521002" y="2662425"/>
            <a:ext cx="806029" cy="2712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F61857A-BBD7-FEDA-4347-23BD16BF1A80}"/>
              </a:ext>
            </a:extLst>
          </p:cNvPr>
          <p:cNvSpPr/>
          <p:nvPr/>
        </p:nvSpPr>
        <p:spPr>
          <a:xfrm rot="1496730">
            <a:off x="3971809" y="2089326"/>
            <a:ext cx="925338" cy="2615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9253D9AA-3F48-3978-DF44-57460572A971}"/>
              </a:ext>
            </a:extLst>
          </p:cNvPr>
          <p:cNvSpPr/>
          <p:nvPr/>
        </p:nvSpPr>
        <p:spPr>
          <a:xfrm rot="19612882">
            <a:off x="4006024" y="3127719"/>
            <a:ext cx="925698" cy="3185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1F1132-D9E4-907A-6A59-EC6E0B9F9340}"/>
              </a:ext>
            </a:extLst>
          </p:cNvPr>
          <p:cNvSpPr txBox="1"/>
          <p:nvPr/>
        </p:nvSpPr>
        <p:spPr>
          <a:xfrm>
            <a:off x="1132843" y="4100274"/>
            <a:ext cx="2527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(info. theoretic object)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23D8A7-0348-013B-7088-EBABF5A4BDEC}"/>
              </a:ext>
            </a:extLst>
          </p:cNvPr>
          <p:cNvSpPr txBox="1"/>
          <p:nvPr/>
        </p:nvSpPr>
        <p:spPr>
          <a:xfrm>
            <a:off x="1230963" y="2166970"/>
            <a:ext cx="2486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(cryptographic object)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61C1781-5BF2-D4AB-430D-018E1A85F818}"/>
              </a:ext>
            </a:extLst>
          </p:cNvPr>
          <p:cNvSpPr/>
          <p:nvPr/>
        </p:nvSpPr>
        <p:spPr>
          <a:xfrm>
            <a:off x="5216201" y="4193269"/>
            <a:ext cx="3183320" cy="623098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a Poly-IOP?</a:t>
            </a:r>
          </a:p>
        </p:txBody>
      </p:sp>
    </p:spTree>
    <p:extLst>
      <p:ext uri="{BB962C8B-B14F-4D97-AF65-F5344CB8AC3E}">
        <p14:creationId xmlns:p14="http://schemas.microsoft.com/office/powerpoint/2010/main" val="137575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F0AD-B341-D740-8438-18806744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 2:   Polynomial IOP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17B2E1-C2B5-1E4A-A590-A015CE6E7E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597"/>
                <a:ext cx="8686800" cy="1600204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1776"/>
                  </a:spcBef>
                  <a:buNone/>
                </a:pPr>
                <a:r>
                  <a:rPr lang="en-US" sz="2400" dirty="0"/>
                  <a:t>Let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400" dirty="0"/>
                  <a:t>  be some arithmetic circuit.     Let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2400" dirty="0"/>
                  <a:t> .</a:t>
                </a:r>
              </a:p>
              <a:p>
                <a:pPr marL="0" indent="0">
                  <a:spcBef>
                    <a:spcPts val="3576"/>
                  </a:spcBef>
                  <a:buNone/>
                </a:pPr>
                <a:r>
                  <a:rPr lang="en-US" sz="2400" b="1" u="sng" dirty="0"/>
                  <a:t>Poly-IOP</a:t>
                </a:r>
                <a:r>
                  <a:rPr lang="en-US" sz="2400" dirty="0"/>
                  <a:t>:  a proof system that proves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 as follows: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17B2E1-C2B5-1E4A-A590-A015CE6E7E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597"/>
                <a:ext cx="8686800" cy="1600204"/>
              </a:xfrm>
              <a:blipFill>
                <a:blip r:embed="rId2"/>
                <a:stretch>
                  <a:fillRect l="-1170" t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A37240F7-E3E1-A977-69BC-462AF973F1A2}"/>
              </a:ext>
            </a:extLst>
          </p:cNvPr>
          <p:cNvGrpSpPr/>
          <p:nvPr/>
        </p:nvGrpSpPr>
        <p:grpSpPr>
          <a:xfrm>
            <a:off x="257945" y="3372531"/>
            <a:ext cx="8757975" cy="646331"/>
            <a:chOff x="245810" y="973959"/>
            <a:chExt cx="8757975" cy="64633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02519BA-5B11-3959-223A-2866A6F532EA}"/>
                </a:ext>
              </a:extLst>
            </p:cNvPr>
            <p:cNvSpPr/>
            <p:nvPr/>
          </p:nvSpPr>
          <p:spPr>
            <a:xfrm>
              <a:off x="6900602" y="1105086"/>
              <a:ext cx="500472" cy="427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7CC0DD-A70D-D568-E108-D9ECA035E5ED}"/>
                </a:ext>
              </a:extLst>
            </p:cNvPr>
            <p:cNvSpPr/>
            <p:nvPr/>
          </p:nvSpPr>
          <p:spPr>
            <a:xfrm>
              <a:off x="7976934" y="1109850"/>
              <a:ext cx="500472" cy="427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9F705A-C9F1-FD53-58D8-14E93DF1431C}"/>
                </a:ext>
              </a:extLst>
            </p:cNvPr>
            <p:cNvSpPr/>
            <p:nvPr/>
          </p:nvSpPr>
          <p:spPr>
            <a:xfrm>
              <a:off x="6278868" y="1109851"/>
              <a:ext cx="353945" cy="427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48A3485-FFB2-69E7-E84C-17E1C0F214ED}"/>
                    </a:ext>
                  </a:extLst>
                </p:cNvPr>
                <p:cNvSpPr txBox="1"/>
                <p:nvPr/>
              </p:nvSpPr>
              <p:spPr>
                <a:xfrm>
                  <a:off x="245810" y="973959"/>
                  <a:ext cx="8757975" cy="646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none" tIns="137160" bIns="137160" rtlCol="0">
                  <a:spAutoFit/>
                </a:bodyPr>
                <a:lstStyle/>
                <a:p>
                  <a:r>
                    <a:rPr lang="en-US" b="1" dirty="0">
                      <a:latin typeface="+mn-lt"/>
                      <a:cs typeface="Calibri" panose="020F0502020204030204" pitchFamily="34" charset="0"/>
                    </a:rPr>
                    <a:t> </a:t>
                  </a:r>
                  <a:r>
                    <a:rPr lang="en-US" dirty="0">
                      <a:latin typeface="+mn-lt"/>
                      <a:cs typeface="Calibri" panose="020F0502020204030204" pitchFamily="34" charset="0"/>
                    </a:rPr>
                    <a:t>Setup(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dirty="0">
                      <a:latin typeface="+mn-lt"/>
                      <a:cs typeface="Calibri" panose="020F0502020204030204" pitchFamily="34" charset="0"/>
                    </a:rPr>
                    <a:t>) ⇾ public parameters 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𝒑𝒑</m:t>
                      </m:r>
                    </m:oMath>
                  </a14:m>
                  <a:r>
                    <a:rPr lang="en-US" b="1" dirty="0">
                      <a:latin typeface="+mn-lt"/>
                    </a:rPr>
                    <a:t>  </a:t>
                  </a:r>
                  <a:r>
                    <a:rPr lang="en-US" dirty="0">
                      <a:latin typeface="+mn-lt"/>
                    </a:rPr>
                    <a:t>and </a:t>
                  </a:r>
                  <a:r>
                    <a:rPr lang="en-US" b="1" dirty="0">
                      <a:latin typeface="+mn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𝒗𝒑</m:t>
                      </m:r>
                    </m:oMath>
                  </a14:m>
                  <a:r>
                    <a:rPr lang="en-US" b="1" dirty="0">
                      <a:latin typeface="+mn-lt"/>
                      <a:cs typeface="Calibri" panose="020F0502020204030204" pitchFamily="34" charset="0"/>
                    </a:rPr>
                    <a:t> </a:t>
                  </a:r>
                  <a:r>
                    <a:rPr lang="en-US" dirty="0">
                      <a:latin typeface="+mn-lt"/>
                      <a:cs typeface="Calibri" panose="020F0502020204030204" pitchFamily="34" charset="0"/>
                    </a:rPr>
                    <a:t>=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,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,…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 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)</m:t>
                      </m:r>
                    </m:oMath>
                  </a14:m>
                  <a:r>
                    <a:rPr lang="en-US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48A3485-FFB2-69E7-E84C-17E1C0F214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10" y="973959"/>
                  <a:ext cx="8757975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145" b="-370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4669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58A920F-0317-A3EC-3A54-B5991BE44FE7}"/>
              </a:ext>
            </a:extLst>
          </p:cNvPr>
          <p:cNvSpPr/>
          <p:nvPr/>
        </p:nvSpPr>
        <p:spPr>
          <a:xfrm>
            <a:off x="7684493" y="1016971"/>
            <a:ext cx="328612" cy="354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428FE6-A4FA-C629-01AE-1CAC074238CF}"/>
              </a:ext>
            </a:extLst>
          </p:cNvPr>
          <p:cNvSpPr/>
          <p:nvPr/>
        </p:nvSpPr>
        <p:spPr>
          <a:xfrm>
            <a:off x="6774853" y="1007448"/>
            <a:ext cx="328612" cy="354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CF0AD-B341-D740-8438-18806744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Polynomial IOP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F6D594-906E-8442-A4AC-BEFD3C3BCAD9}"/>
                  </a:ext>
                </a:extLst>
              </p:cNvPr>
              <p:cNvSpPr txBox="1"/>
              <p:nvPr/>
            </p:nvSpPr>
            <p:spPr>
              <a:xfrm>
                <a:off x="339471" y="935884"/>
                <a:ext cx="22031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>
                    <a:solidFill>
                      <a:schemeClr val="tx1"/>
                    </a:solidFill>
                    <a:latin typeface="+mn-lt"/>
                  </a:rPr>
                  <a:t>Prover P(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i="1" u="sng" dirty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000" b="0" i="1" u="sng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000" i="0" u="sng" dirty="0" smtClean="0">
                        <a:latin typeface="+mn-lt"/>
                      </a:rPr>
                      <m:t>,</m:t>
                    </m:r>
                    <m:r>
                      <a:rPr lang="en-US" sz="2000" b="1" i="1" u="sng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i="1" u="sng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u="sng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u="sng" dirty="0">
                    <a:solidFill>
                      <a:schemeClr val="tx1"/>
                    </a:solidFill>
                    <a:latin typeface="+mn-lt"/>
                  </a:rPr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F6D594-906E-8442-A4AC-BEFD3C3BC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71" y="935884"/>
                <a:ext cx="2203167" cy="461665"/>
              </a:xfrm>
              <a:prstGeom prst="rect">
                <a:avLst/>
              </a:prstGeom>
              <a:blipFill>
                <a:blip r:embed="rId2"/>
                <a:stretch>
                  <a:fillRect l="-4000" t="-10811" r="-2857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4AB775-6E52-154E-875F-06A749EEF7CC}"/>
                  </a:ext>
                </a:extLst>
              </p:cNvPr>
              <p:cNvSpPr txBox="1"/>
              <p:nvPr/>
            </p:nvSpPr>
            <p:spPr>
              <a:xfrm>
                <a:off x="5396340" y="935884"/>
                <a:ext cx="32478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>
                    <a:solidFill>
                      <a:schemeClr val="tx1"/>
                    </a:solidFill>
                    <a:latin typeface="+mn-lt"/>
                  </a:rPr>
                  <a:t>Verifier V(</a:t>
                </a:r>
                <a14:m>
                  <m:oMath xmlns:m="http://schemas.openxmlformats.org/officeDocument/2006/math">
                    <m:r>
                      <a:rPr lang="en-US" sz="2000" b="0" i="0" u="sng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sz="2000" i="1" u="sng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u="sng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000" i="1" u="sng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000" i="1" u="sng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2000" b="0" i="1" u="sng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u="sng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</m:t>
                    </m:r>
                    <m:sSub>
                      <m:sSubPr>
                        <m:ctrlPr>
                          <a:rPr lang="en-US" sz="2000" i="1" u="sng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u="sng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a:rPr lang="en-US" sz="2000" b="0" i="1" u="sng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000" i="1" u="sng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000" i="1" u="sng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000" i="1" u="sng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r>
                      <m:rPr>
                        <m:nor/>
                      </m:rPr>
                      <a:rPr lang="en-US" sz="2000" b="0" i="0" u="sng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u="sng" dirty="0">
                        <a:latin typeface="+mn-lt"/>
                      </a:rPr>
                      <m:t>,</m:t>
                    </m:r>
                    <m:r>
                      <m:rPr>
                        <m:nor/>
                      </m:rPr>
                      <a:rPr lang="en-US" sz="2000" b="0" i="0" u="sng" dirty="0" smtClean="0">
                        <a:latin typeface="+mn-lt"/>
                      </a:rPr>
                      <m:t>  </m:t>
                    </m:r>
                    <m:r>
                      <a:rPr lang="en-US" sz="2000" b="1" i="1" u="sng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u="sng" dirty="0">
                    <a:solidFill>
                      <a:schemeClr val="tx1"/>
                    </a:solidFill>
                    <a:latin typeface="+mn-lt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4AB775-6E52-154E-875F-06A749EEF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340" y="935884"/>
                <a:ext cx="3247877" cy="461665"/>
              </a:xfrm>
              <a:prstGeom prst="rect">
                <a:avLst/>
              </a:prstGeom>
              <a:blipFill>
                <a:blip r:embed="rId3"/>
                <a:stretch>
                  <a:fillRect l="-2724" t="-10811" r="-1946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AC7FBC-7599-6145-94A5-F1B7B97389E2}"/>
                  </a:ext>
                </a:extLst>
              </p:cNvPr>
              <p:cNvSpPr txBox="1"/>
              <p:nvPr/>
            </p:nvSpPr>
            <p:spPr>
              <a:xfrm>
                <a:off x="5672791" y="1307963"/>
                <a:ext cx="1302471" cy="4901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⇽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AC7FBC-7599-6145-94A5-F1B7B9738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791" y="1307963"/>
                <a:ext cx="1302471" cy="490199"/>
              </a:xfrm>
              <a:prstGeom prst="rect">
                <a:avLst/>
              </a:prstGeom>
              <a:blipFill>
                <a:blip r:embed="rId4"/>
                <a:stretch>
                  <a:fillRect b="-51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95B4C92F-7256-4E49-8F90-6DA47FBAD796}"/>
              </a:ext>
            </a:extLst>
          </p:cNvPr>
          <p:cNvGrpSpPr/>
          <p:nvPr/>
        </p:nvGrpSpPr>
        <p:grpSpPr>
          <a:xfrm>
            <a:off x="2232887" y="1292188"/>
            <a:ext cx="3200400" cy="453137"/>
            <a:chOff x="2690474" y="3470020"/>
            <a:chExt cx="3200400" cy="453137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AC85E11-A34B-5F48-ADFE-68ADA2B007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0474" y="3887500"/>
              <a:ext cx="3200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7674DF7-8CA3-7440-974F-6A1141CD7AAA}"/>
                    </a:ext>
                  </a:extLst>
                </p:cNvPr>
                <p:cNvSpPr txBox="1"/>
                <p:nvPr/>
              </p:nvSpPr>
              <p:spPr>
                <a:xfrm>
                  <a:off x="3948114" y="3470020"/>
                  <a:ext cx="441468" cy="4531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en-US" baseline="-25000" dirty="0">
                      <a:latin typeface="+mn-lt"/>
                    </a:rPr>
                    <a:t>1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7674DF7-8CA3-7440-974F-6A1141CD7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8114" y="3470020"/>
                  <a:ext cx="441468" cy="453137"/>
                </a:xfrm>
                <a:prstGeom prst="rect">
                  <a:avLst/>
                </a:prstGeom>
                <a:blipFill>
                  <a:blip r:embed="rId5"/>
                  <a:stretch>
                    <a:fillRect r="-5714" b="-2432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6605EAF-6ACE-6F4B-9AF9-0927EF9BDE92}"/>
              </a:ext>
            </a:extLst>
          </p:cNvPr>
          <p:cNvSpPr txBox="1"/>
          <p:nvPr/>
        </p:nvSpPr>
        <p:spPr>
          <a:xfrm>
            <a:off x="4196044" y="2494984"/>
            <a:ext cx="344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b="1" dirty="0">
                <a:latin typeface="+mn-lt"/>
              </a:rPr>
              <a:t>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CDFD936-6ACB-6D42-B861-2A0361406211}"/>
                  </a:ext>
                </a:extLst>
              </p:cNvPr>
              <p:cNvSpPr txBox="1"/>
              <p:nvPr/>
            </p:nvSpPr>
            <p:spPr>
              <a:xfrm>
                <a:off x="5558487" y="2969472"/>
                <a:ext cx="1273041" cy="4901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⇽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CDFD936-6ACB-6D42-B861-2A0361406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487" y="2969472"/>
                <a:ext cx="1273041" cy="490199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ABD524EA-BD13-2441-8E2C-47675C8C5835}"/>
              </a:ext>
            </a:extLst>
          </p:cNvPr>
          <p:cNvGrpSpPr/>
          <p:nvPr/>
        </p:nvGrpSpPr>
        <p:grpSpPr>
          <a:xfrm>
            <a:off x="2195940" y="2797702"/>
            <a:ext cx="3200400" cy="464433"/>
            <a:chOff x="2690474" y="3586357"/>
            <a:chExt cx="3200400" cy="464433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5DA2579-E2FA-8E4E-A6E6-5CF6672BEE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0474" y="4050790"/>
              <a:ext cx="3200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6CD395D-253C-204E-9607-1519B29D802C}"/>
                    </a:ext>
                  </a:extLst>
                </p:cNvPr>
                <p:cNvSpPr txBox="1"/>
                <p:nvPr/>
              </p:nvSpPr>
              <p:spPr>
                <a:xfrm>
                  <a:off x="3523560" y="3586357"/>
                  <a:ext cx="461408" cy="4531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baseline="-25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6CD395D-253C-204E-9607-1519B29D80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3560" y="3586357"/>
                  <a:ext cx="461408" cy="453137"/>
                </a:xfrm>
                <a:prstGeom prst="rect">
                  <a:avLst/>
                </a:prstGeom>
                <a:blipFill>
                  <a:blip r:embed="rId7"/>
                  <a:stretch>
                    <a:fillRect b="-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AE040-5B43-0341-A5C6-082BE76A5380}"/>
              </a:ext>
            </a:extLst>
          </p:cNvPr>
          <p:cNvGrpSpPr/>
          <p:nvPr/>
        </p:nvGrpSpPr>
        <p:grpSpPr>
          <a:xfrm>
            <a:off x="2185268" y="1900347"/>
            <a:ext cx="3248019" cy="578711"/>
            <a:chOff x="2185268" y="1157392"/>
            <a:chExt cx="3248019" cy="57871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62DFD6E-F702-CA43-905F-8FB309C4201C}"/>
                </a:ext>
              </a:extLst>
            </p:cNvPr>
            <p:cNvGrpSpPr/>
            <p:nvPr/>
          </p:nvGrpSpPr>
          <p:grpSpPr>
            <a:xfrm>
              <a:off x="2232887" y="1157392"/>
              <a:ext cx="3200400" cy="540086"/>
              <a:chOff x="2971800" y="3889368"/>
              <a:chExt cx="3200400" cy="540086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25FB4753-8ED9-0843-85E6-6707F2C05048}"/>
                  </a:ext>
                </a:extLst>
              </p:cNvPr>
              <p:cNvCxnSpPr/>
              <p:nvPr/>
            </p:nvCxnSpPr>
            <p:spPr>
              <a:xfrm>
                <a:off x="2971800" y="4429454"/>
                <a:ext cx="32004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9512919D-1571-7242-8C30-DBE88DEAEC3B}"/>
                      </a:ext>
                    </a:extLst>
                  </p:cNvPr>
                  <p:cNvSpPr txBox="1"/>
                  <p:nvPr/>
                </p:nvSpPr>
                <p:spPr>
                  <a:xfrm>
                    <a:off x="3751356" y="3889368"/>
                    <a:ext cx="1824987" cy="499945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r>
                      <a:rPr lang="en-US" sz="2000" baseline="-25000" dirty="0">
                        <a:latin typeface="+mn-lt"/>
                      </a:rPr>
                      <a:t> 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𝔽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(≤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sz="2000" baseline="-250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9512919D-1571-7242-8C30-DBE88DEAEC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1356" y="3889368"/>
                    <a:ext cx="1824987" cy="49994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680" b="-4651"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FC1801A-A624-4F4B-BD4F-D09676612B88}"/>
                </a:ext>
              </a:extLst>
            </p:cNvPr>
            <p:cNvSpPr txBox="1"/>
            <p:nvPr/>
          </p:nvSpPr>
          <p:spPr>
            <a:xfrm>
              <a:off x="2185268" y="1397549"/>
              <a:ext cx="8209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latin typeface="+mn-lt"/>
                </a:rPr>
                <a:t>commit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FF27F1-4AB9-374B-92C2-EFBB3D292265}"/>
              </a:ext>
            </a:extLst>
          </p:cNvPr>
          <p:cNvGrpSpPr/>
          <p:nvPr/>
        </p:nvGrpSpPr>
        <p:grpSpPr>
          <a:xfrm>
            <a:off x="2144416" y="3394189"/>
            <a:ext cx="3288871" cy="558562"/>
            <a:chOff x="2144416" y="4122855"/>
            <a:chExt cx="3288871" cy="55856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22CF626-0949-944F-AB63-2E727094A457}"/>
                </a:ext>
              </a:extLst>
            </p:cNvPr>
            <p:cNvGrpSpPr/>
            <p:nvPr/>
          </p:nvGrpSpPr>
          <p:grpSpPr>
            <a:xfrm>
              <a:off x="2232887" y="4122855"/>
              <a:ext cx="3200400" cy="556415"/>
              <a:chOff x="2971800" y="3954684"/>
              <a:chExt cx="3200400" cy="556415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EF061ED4-3ADF-9A4C-B46C-106FA4C4D1BF}"/>
                  </a:ext>
                </a:extLst>
              </p:cNvPr>
              <p:cNvCxnSpPr/>
              <p:nvPr/>
            </p:nvCxnSpPr>
            <p:spPr>
              <a:xfrm>
                <a:off x="2971800" y="4511099"/>
                <a:ext cx="32004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A888EAE4-B13E-C04D-97A3-105B96F07CBC}"/>
                      </a:ext>
                    </a:extLst>
                  </p:cNvPr>
                  <p:cNvSpPr txBox="1"/>
                  <p:nvPr/>
                </p:nvSpPr>
                <p:spPr>
                  <a:xfrm>
                    <a:off x="3751356" y="3954684"/>
                    <a:ext cx="1807033" cy="499945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baseline="-25000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a14:m>
                    <a:r>
                      <a:rPr lang="en-US" sz="2000" baseline="-25000" dirty="0">
                        <a:latin typeface="+mn-lt"/>
                      </a:rPr>
                      <a:t> 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𝔽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(≤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sz="2000" baseline="-250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A888EAE4-B13E-C04D-97A3-105B96F07C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1356" y="3954684"/>
                    <a:ext cx="1807033" cy="49994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4651"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EA5BCB-26FC-604E-853D-C820B795D95A}"/>
                </a:ext>
              </a:extLst>
            </p:cNvPr>
            <p:cNvSpPr txBox="1"/>
            <p:nvPr/>
          </p:nvSpPr>
          <p:spPr>
            <a:xfrm>
              <a:off x="2144416" y="4342863"/>
              <a:ext cx="8209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latin typeface="+mn-lt"/>
                </a:rPr>
                <a:t>commit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811AB1-B39E-AA26-7745-A119E9EAC0A6}"/>
              </a:ext>
            </a:extLst>
          </p:cNvPr>
          <p:cNvGrpSpPr/>
          <p:nvPr/>
        </p:nvGrpSpPr>
        <p:grpSpPr>
          <a:xfrm>
            <a:off x="2232887" y="4169316"/>
            <a:ext cx="4914433" cy="476613"/>
            <a:chOff x="2232887" y="4169316"/>
            <a:chExt cx="4914433" cy="476613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4620655-0820-4FE1-9394-FB7D36FB7BF9}"/>
                </a:ext>
              </a:extLst>
            </p:cNvPr>
            <p:cNvCxnSpPr/>
            <p:nvPr/>
          </p:nvCxnSpPr>
          <p:spPr>
            <a:xfrm>
              <a:off x="2232887" y="4645929"/>
              <a:ext cx="3200400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58B88F5-AF4D-6A1D-7F13-5144CDCBF5A0}"/>
                    </a:ext>
                  </a:extLst>
                </p:cNvPr>
                <p:cNvSpPr txBox="1"/>
                <p:nvPr/>
              </p:nvSpPr>
              <p:spPr>
                <a:xfrm>
                  <a:off x="3577945" y="4169316"/>
                  <a:ext cx="356937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2000" dirty="0">
                      <a:latin typeface="+mn-lt"/>
                    </a:rPr>
                    <a:t>query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sz="2000" dirty="0">
                      <a:latin typeface="+mn-lt"/>
                    </a:rPr>
                    <a:t>  at a few points</a:t>
                  </a: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58B88F5-AF4D-6A1D-7F13-5144CDCBF5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7945" y="4169316"/>
                  <a:ext cx="3569375" cy="400110"/>
                </a:xfrm>
                <a:prstGeom prst="rect">
                  <a:avLst/>
                </a:prstGeom>
                <a:blipFill>
                  <a:blip r:embed="rId17"/>
                  <a:stretch>
                    <a:fillRect l="-1773" t="-9375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A2B4A4D-4281-6EC8-EFA8-DF30440B3423}"/>
              </a:ext>
            </a:extLst>
          </p:cNvPr>
          <p:cNvSpPr txBox="1"/>
          <p:nvPr/>
        </p:nvSpPr>
        <p:spPr>
          <a:xfrm>
            <a:off x="764632" y="4656593"/>
            <a:ext cx="3209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send values (and eval proofs)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A68941-6F58-D907-F9A6-6ABB308192E8}"/>
              </a:ext>
            </a:extLst>
          </p:cNvPr>
          <p:cNvSpPr txBox="1"/>
          <p:nvPr/>
        </p:nvSpPr>
        <p:spPr>
          <a:xfrm>
            <a:off x="6774853" y="4658145"/>
            <a:ext cx="2187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⇾ accept/reject</a:t>
            </a:r>
          </a:p>
        </p:txBody>
      </p:sp>
    </p:spTree>
    <p:extLst>
      <p:ext uri="{BB962C8B-B14F-4D97-AF65-F5344CB8AC3E}">
        <p14:creationId xmlns:p14="http://schemas.microsoft.com/office/powerpoint/2010/main" val="412038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30" grpId="0" animBg="1"/>
      <p:bldP spid="37" grpId="0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F7EE2-BBD5-CEEF-36E8-9DB30FC2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/>
              <a:t>Plonk poly-IOP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A9028-11CF-4057-BFCC-91E210836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4133"/>
            <a:ext cx="8229600" cy="12775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Goal</a:t>
            </a:r>
            <a:r>
              <a:rPr lang="en-US" dirty="0"/>
              <a:t>:   construct a poly-IOP called </a:t>
            </a:r>
            <a:r>
              <a:rPr lang="en-US" b="1" i="1" dirty="0"/>
              <a:t>Plonk</a:t>
            </a:r>
            <a:r>
              <a:rPr lang="en-US" dirty="0"/>
              <a:t>      </a:t>
            </a:r>
            <a:r>
              <a:rPr lang="en-US" sz="1800" dirty="0"/>
              <a:t>(</a:t>
            </a:r>
            <a:r>
              <a:rPr lang="en-US" sz="1800" dirty="0" err="1"/>
              <a:t>eprint</a:t>
            </a:r>
            <a:r>
              <a:rPr lang="en-US" sz="1800" dirty="0"/>
              <a:t>/2019/953)</a:t>
            </a:r>
          </a:p>
          <a:p>
            <a:pPr marL="0" indent="0" algn="ctr">
              <a:spcBef>
                <a:spcPts val="2232"/>
              </a:spcBef>
              <a:buNone/>
            </a:pPr>
            <a:r>
              <a:rPr lang="en-US" sz="1800" dirty="0"/>
              <a:t>[</a:t>
            </a:r>
            <a:r>
              <a:rPr lang="en-US" sz="1800" i="1" dirty="0" err="1"/>
              <a:t>Gabizon</a:t>
            </a:r>
            <a:r>
              <a:rPr lang="en-US" sz="1800" i="1" dirty="0"/>
              <a:t> – Williamson – </a:t>
            </a:r>
            <a:r>
              <a:rPr lang="en-US" sz="1800" i="1" dirty="0" err="1"/>
              <a:t>Ciobotaru</a:t>
            </a:r>
            <a:r>
              <a:rPr lang="en-US" sz="1800" i="1" dirty="0"/>
              <a:t>]</a:t>
            </a: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1810F46-0F4F-9724-46ED-C17A32E315DD}"/>
              </a:ext>
            </a:extLst>
          </p:cNvPr>
          <p:cNvGrpSpPr/>
          <p:nvPr/>
        </p:nvGrpSpPr>
        <p:grpSpPr>
          <a:xfrm>
            <a:off x="1288026" y="2709400"/>
            <a:ext cx="5968180" cy="1455174"/>
            <a:chOff x="1288026" y="3156156"/>
            <a:chExt cx="5968180" cy="145517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F7BDA23-EEEC-78E1-2716-DA63C7319508}"/>
                </a:ext>
              </a:extLst>
            </p:cNvPr>
            <p:cNvSpPr txBox="1"/>
            <p:nvPr/>
          </p:nvSpPr>
          <p:spPr>
            <a:xfrm>
              <a:off x="2383760" y="3372465"/>
              <a:ext cx="4030270" cy="11054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ctr">
                <a:buNone/>
              </a:pPr>
              <a:r>
                <a:rPr lang="en-US" i="1" dirty="0"/>
                <a:t>Plonk</a:t>
              </a:r>
              <a:r>
                <a:rPr lang="en-US" dirty="0"/>
                <a:t>  +  PCS    ⇒   SNARK</a:t>
              </a:r>
            </a:p>
            <a:p>
              <a:pPr marL="0" indent="0" algn="ctr">
                <a:spcBef>
                  <a:spcPts val="3072"/>
                </a:spcBef>
                <a:buNone/>
              </a:pPr>
              <a:r>
                <a:rPr lang="en-US" sz="1600" dirty="0"/>
                <a:t>(and also a </a:t>
              </a:r>
              <a:r>
                <a:rPr lang="en-US" sz="1600" dirty="0" err="1"/>
                <a:t>zk</a:t>
              </a:r>
              <a:r>
                <a:rPr lang="en-US" sz="1600" dirty="0"/>
                <a:t>-SNARK)</a:t>
              </a:r>
              <a:endParaRPr lang="en-US" sz="20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C265C2E-DD83-646A-883C-A297B456482E}"/>
                </a:ext>
              </a:extLst>
            </p:cNvPr>
            <p:cNvSpPr/>
            <p:nvPr/>
          </p:nvSpPr>
          <p:spPr>
            <a:xfrm>
              <a:off x="1288026" y="3156156"/>
              <a:ext cx="5968180" cy="1455174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F63A13C-DA2B-2082-F568-477D6420DC62}"/>
              </a:ext>
            </a:extLst>
          </p:cNvPr>
          <p:cNvSpPr txBox="1"/>
          <p:nvPr/>
        </p:nvSpPr>
        <p:spPr>
          <a:xfrm>
            <a:off x="2383760" y="4675167"/>
            <a:ext cx="407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[ PCS = Polynomial Commitment Scheme]</a:t>
            </a:r>
          </a:p>
        </p:txBody>
      </p:sp>
    </p:spTree>
    <p:extLst>
      <p:ext uri="{BB962C8B-B14F-4D97-AF65-F5344CB8AC3E}">
        <p14:creationId xmlns:p14="http://schemas.microsoft.com/office/powerpoint/2010/main" val="152425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7A11BCC-191A-ECC4-29CD-9124BECD2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376766"/>
            <a:ext cx="6400800" cy="13144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Goal:  succinct proofs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156DF6-EA8A-8E05-6CBD-A8264485A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33482"/>
            <a:ext cx="7772400" cy="695368"/>
          </a:xfrm>
        </p:spPr>
        <p:txBody>
          <a:bodyPr>
            <a:normAutofit fontScale="90000"/>
          </a:bodyPr>
          <a:lstStyle/>
          <a:p>
            <a:r>
              <a:rPr lang="en-US" u="none" dirty="0"/>
              <a:t>Proving properties of </a:t>
            </a:r>
            <a:br>
              <a:rPr lang="en-US" u="none" dirty="0"/>
            </a:br>
            <a:r>
              <a:rPr lang="en-US" u="none" dirty="0"/>
              <a:t>committed polynomials </a:t>
            </a:r>
          </a:p>
        </p:txBody>
      </p:sp>
    </p:spTree>
    <p:extLst>
      <p:ext uri="{BB962C8B-B14F-4D97-AF65-F5344CB8AC3E}">
        <p14:creationId xmlns:p14="http://schemas.microsoft.com/office/powerpoint/2010/main" val="871927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8983-A7B1-9B29-CD9A-5B1F62C8D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u="none" dirty="0"/>
              <a:t>Proving properties of committed polynomials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928783-C57B-5379-E91F-91F72231DFDA}"/>
                  </a:ext>
                </a:extLst>
              </p:cNvPr>
              <p:cNvSpPr txBox="1"/>
              <p:nvPr/>
            </p:nvSpPr>
            <p:spPr>
              <a:xfrm>
                <a:off x="339471" y="1104840"/>
                <a:ext cx="1903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>
                    <a:solidFill>
                      <a:schemeClr val="tx1"/>
                    </a:solidFill>
                    <a:latin typeface="+mn-lt"/>
                  </a:rPr>
                  <a:t>Prover P(</a:t>
                </a:r>
                <a14:m>
                  <m:oMath xmlns:m="http://schemas.openxmlformats.org/officeDocument/2006/math">
                    <m:r>
                      <a:rPr lang="en-US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u="sng" dirty="0">
                    <a:solidFill>
                      <a:schemeClr val="tx1"/>
                    </a:solidFill>
                    <a:latin typeface="+mn-lt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928783-C57B-5379-E91F-91F72231D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71" y="1104840"/>
                <a:ext cx="1903278" cy="461665"/>
              </a:xfrm>
              <a:prstGeom prst="rect">
                <a:avLst/>
              </a:prstGeom>
              <a:blipFill>
                <a:blip r:embed="rId2"/>
                <a:stretch>
                  <a:fillRect l="-4636" t="-5263" r="-3974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CF88537B-1038-F668-BD39-D0EAD76C0CE3}"/>
              </a:ext>
            </a:extLst>
          </p:cNvPr>
          <p:cNvGrpSpPr/>
          <p:nvPr/>
        </p:nvGrpSpPr>
        <p:grpSpPr>
          <a:xfrm>
            <a:off x="6333810" y="1023429"/>
            <a:ext cx="2661883" cy="461665"/>
            <a:chOff x="6348098" y="883049"/>
            <a:chExt cx="2661883" cy="46166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30F850-EEB2-9EA0-9089-1DFBD9172039}"/>
                </a:ext>
              </a:extLst>
            </p:cNvPr>
            <p:cNvSpPr/>
            <p:nvPr/>
          </p:nvSpPr>
          <p:spPr>
            <a:xfrm>
              <a:off x="8330176" y="971550"/>
              <a:ext cx="281127" cy="3618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57D607-00BD-DA6A-685D-FCCB597B69C2}"/>
                </a:ext>
              </a:extLst>
            </p:cNvPr>
            <p:cNvSpPr/>
            <p:nvPr/>
          </p:nvSpPr>
          <p:spPr>
            <a:xfrm>
              <a:off x="7734623" y="969991"/>
              <a:ext cx="281127" cy="3618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599DBA3-E491-5741-04F2-80A183705BD6}"/>
                    </a:ext>
                  </a:extLst>
                </p:cNvPr>
                <p:cNvSpPr txBox="1"/>
                <p:nvPr/>
              </p:nvSpPr>
              <p:spPr>
                <a:xfrm>
                  <a:off x="6348098" y="883049"/>
                  <a:ext cx="26618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u="sng" dirty="0">
                      <a:solidFill>
                        <a:schemeClr val="tx1"/>
                      </a:solidFill>
                      <a:latin typeface="+mn-lt"/>
                    </a:rPr>
                    <a:t>Verifier V(  </a:t>
                  </a:r>
                  <a14:m>
                    <m:oMath xmlns:m="http://schemas.openxmlformats.org/officeDocument/2006/math">
                      <m:r>
                        <a:rPr lang="en-US" b="0" i="1" u="sng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u="sng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,  </m:t>
                      </m:r>
                      <m:r>
                        <a:rPr lang="en-US" b="0" i="1" u="sng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0" u="sng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a14:m>
                  <a:r>
                    <a:rPr lang="en-US" u="sng" dirty="0">
                      <a:solidFill>
                        <a:schemeClr val="tx1"/>
                      </a:solidFill>
                      <a:latin typeface="+mn-lt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599DBA3-E491-5741-04F2-80A183705B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8098" y="883049"/>
                  <a:ext cx="2661883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3318" t="-7895" r="-2370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2DF56-52FC-0A45-7EE5-419299CAB188}"/>
                  </a:ext>
                </a:extLst>
              </p:cNvPr>
              <p:cNvSpPr txBox="1"/>
              <p:nvPr/>
            </p:nvSpPr>
            <p:spPr>
              <a:xfrm>
                <a:off x="533400" y="1504950"/>
                <a:ext cx="7715574" cy="9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Goal: convince verifier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𝑔</m:t>
                    </m:r>
                    <m:sSubSup>
                      <m:sSubSup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(≤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satisfy some properties</a:t>
                </a:r>
              </a:p>
              <a:p>
                <a:pPr algn="l">
                  <a:spcBef>
                    <a:spcPts val="1200"/>
                  </a:spcBef>
                </a:pPr>
                <a:r>
                  <a:rPr lang="en-US" sz="2000" dirty="0"/>
                  <a:t>Proof systems presented as a Poly-IOP: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2DF56-52FC-0A45-7EE5-419299CAB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504950"/>
                <a:ext cx="7715574" cy="961610"/>
              </a:xfrm>
              <a:prstGeom prst="rect">
                <a:avLst/>
              </a:prstGeom>
              <a:blipFill>
                <a:blip r:embed="rId4"/>
                <a:stretch>
                  <a:fillRect l="-987"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07361BC-A62D-FAEF-8E30-8FC6070FAEA1}"/>
              </a:ext>
            </a:extLst>
          </p:cNvPr>
          <p:cNvGrpSpPr/>
          <p:nvPr/>
        </p:nvGrpSpPr>
        <p:grpSpPr>
          <a:xfrm>
            <a:off x="1372658" y="2624143"/>
            <a:ext cx="5329927" cy="461665"/>
            <a:chOff x="1648690" y="2767222"/>
            <a:chExt cx="5531853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E22D3DB-F3EB-5AB1-A44E-0F25D1F1EC94}"/>
                    </a:ext>
                  </a:extLst>
                </p:cNvPr>
                <p:cNvSpPr txBox="1"/>
                <p:nvPr/>
              </p:nvSpPr>
              <p:spPr>
                <a:xfrm>
                  <a:off x="6172455" y="2767222"/>
                  <a:ext cx="42158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E22D3DB-F3EB-5AB1-A44E-0F25D1F1EC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455" y="2767222"/>
                  <a:ext cx="421589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A14625D-7C2B-8EB2-C8E9-277E141A17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8690" y="3177156"/>
              <a:ext cx="55318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FD014-1FA9-8B75-95E3-41C24115765E}"/>
              </a:ext>
            </a:extLst>
          </p:cNvPr>
          <p:cNvGrpSpPr/>
          <p:nvPr/>
        </p:nvGrpSpPr>
        <p:grpSpPr>
          <a:xfrm>
            <a:off x="6935259" y="2724171"/>
            <a:ext cx="868186" cy="413758"/>
            <a:chOff x="612475" y="2091540"/>
            <a:chExt cx="868186" cy="4137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E2BA941-477C-4990-05A9-2FEB62700A06}"/>
                    </a:ext>
                  </a:extLst>
                </p:cNvPr>
                <p:cNvSpPr txBox="1"/>
                <p:nvPr/>
              </p:nvSpPr>
              <p:spPr>
                <a:xfrm>
                  <a:off x="612475" y="2114550"/>
                  <a:ext cx="868186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en-US" dirty="0"/>
                    <a:t> ⇽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58FCB6C-9B25-8A6C-2655-9294AE1A0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475" y="2114550"/>
                  <a:ext cx="868186" cy="390748"/>
                </a:xfrm>
                <a:prstGeom prst="rect">
                  <a:avLst/>
                </a:prstGeom>
                <a:blipFill>
                  <a:blip r:embed="rId5"/>
                  <a:stretch>
                    <a:fillRect t="-625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0C0085B-4877-62B1-B038-123D3492E6D3}"/>
                </a:ext>
              </a:extLst>
            </p:cNvPr>
            <p:cNvSpPr txBox="1"/>
            <p:nvPr/>
          </p:nvSpPr>
          <p:spPr>
            <a:xfrm>
              <a:off x="875059" y="209154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$</a:t>
              </a:r>
              <a:endParaRPr lang="en-US" sz="14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8E1549-CB8A-0FD9-8585-7FC7350F6581}"/>
              </a:ext>
            </a:extLst>
          </p:cNvPr>
          <p:cNvGrpSpPr/>
          <p:nvPr/>
        </p:nvGrpSpPr>
        <p:grpSpPr>
          <a:xfrm>
            <a:off x="1372657" y="3875295"/>
            <a:ext cx="5329927" cy="423770"/>
            <a:chOff x="1372657" y="3518102"/>
            <a:chExt cx="5329927" cy="42377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3CA4850-9C0A-7F49-D6A4-DFA77FA4C2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2657" y="3892698"/>
              <a:ext cx="5329927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5AC1A3D-D8CD-774C-E74D-0941FB9FD235}"/>
                    </a:ext>
                  </a:extLst>
                </p:cNvPr>
                <p:cNvSpPr txBox="1"/>
                <p:nvPr/>
              </p:nvSpPr>
              <p:spPr>
                <a:xfrm>
                  <a:off x="1600200" y="3518102"/>
                  <a:ext cx="5049396" cy="4237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0" dirty="0"/>
                    <a:t>query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000" dirty="0"/>
                    <a:t>  at some points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5AC1A3D-D8CD-774C-E74D-0941FB9FD2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518102"/>
                  <a:ext cx="5049396" cy="423770"/>
                </a:xfrm>
                <a:prstGeom prst="rect">
                  <a:avLst/>
                </a:prstGeom>
                <a:blipFill>
                  <a:blip r:embed="rId10"/>
                  <a:stretch>
                    <a:fillRect l="-1508" t="-5714" r="-1005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97CB7F3-27D8-CB10-D584-81EDADF996A9}"/>
              </a:ext>
            </a:extLst>
          </p:cNvPr>
          <p:cNvSpPr txBox="1"/>
          <p:nvPr/>
        </p:nvSpPr>
        <p:spPr>
          <a:xfrm>
            <a:off x="7010400" y="4052833"/>
            <a:ext cx="1813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accept or reject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F55894-2D5E-168F-1AD9-4D7272215687}"/>
              </a:ext>
            </a:extLst>
          </p:cNvPr>
          <p:cNvSpPr/>
          <p:nvPr/>
        </p:nvSpPr>
        <p:spPr>
          <a:xfrm>
            <a:off x="339471" y="2391074"/>
            <a:ext cx="8652129" cy="2169172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1895F7-9917-5FA9-863C-AB3E5E45C74A}"/>
              </a:ext>
            </a:extLst>
          </p:cNvPr>
          <p:cNvGrpSpPr/>
          <p:nvPr/>
        </p:nvGrpSpPr>
        <p:grpSpPr>
          <a:xfrm>
            <a:off x="1372657" y="3157543"/>
            <a:ext cx="5425437" cy="450691"/>
            <a:chOff x="1372657" y="2800350"/>
            <a:chExt cx="5425437" cy="45069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5805014-939B-D82D-900C-2DB14B16B12C}"/>
                </a:ext>
              </a:extLst>
            </p:cNvPr>
            <p:cNvGrpSpPr/>
            <p:nvPr/>
          </p:nvGrpSpPr>
          <p:grpSpPr>
            <a:xfrm>
              <a:off x="1372657" y="2800350"/>
              <a:ext cx="5425437" cy="450691"/>
              <a:chOff x="2971800" y="3913746"/>
              <a:chExt cx="3200400" cy="450691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6D72C3D-DB42-A87F-9885-ED07B24B6C6C}"/>
                  </a:ext>
                </a:extLst>
              </p:cNvPr>
              <p:cNvCxnSpPr/>
              <p:nvPr/>
            </p:nvCxnSpPr>
            <p:spPr>
              <a:xfrm>
                <a:off x="2971800" y="4364437"/>
                <a:ext cx="32004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8F94194-10DA-76BA-7C68-5C3D07647415}"/>
                      </a:ext>
                    </a:extLst>
                  </p:cNvPr>
                  <p:cNvSpPr txBox="1"/>
                  <p:nvPr/>
                </p:nvSpPr>
                <p:spPr>
                  <a:xfrm>
                    <a:off x="3366470" y="3913746"/>
                    <a:ext cx="217524" cy="39299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2000" baseline="-250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8F94194-10DA-76BA-7C68-5C3D076474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6470" y="3913746"/>
                    <a:ext cx="217524" cy="39299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5882"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A8E1E48-11C8-7D09-230C-97E268FD04E1}"/>
                    </a:ext>
                  </a:extLst>
                </p:cNvPr>
                <p:cNvSpPr txBox="1"/>
                <p:nvPr/>
              </p:nvSpPr>
              <p:spPr>
                <a:xfrm>
                  <a:off x="2567354" y="2823521"/>
                  <a:ext cx="3186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800" dirty="0">
                      <a:latin typeface="+mn-lt"/>
                    </a:rPr>
                    <a:t>(a commitment to some poly. </a:t>
                  </a:r>
                  <a14:m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en-US" sz="1800" dirty="0">
                      <a:latin typeface="+mn-lt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A8E1E48-11C8-7D09-230C-97E268FD04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7354" y="2823521"/>
                  <a:ext cx="318645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587" t="-6667" r="-79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0539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CD880-EBF0-6BEF-CEE3-72C3C44D6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Rollup idea:  batch many Tx into 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48323-92A0-352B-854B-B3CF59A07099}"/>
              </a:ext>
            </a:extLst>
          </p:cNvPr>
          <p:cNvSpPr txBox="1"/>
          <p:nvPr/>
        </p:nvSpPr>
        <p:spPr>
          <a:xfrm>
            <a:off x="6170280" y="906464"/>
            <a:ext cx="2678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A layer-1 blockchain</a:t>
            </a:r>
          </a:p>
          <a:p>
            <a:pPr algn="ctr"/>
            <a:r>
              <a:rPr lang="en-US" dirty="0">
                <a:latin typeface="+mn-lt"/>
              </a:rPr>
              <a:t>(e.g., Ethereum)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C21E86-8460-2B75-34EB-1DD0A12E92B3}"/>
              </a:ext>
            </a:extLst>
          </p:cNvPr>
          <p:cNvSpPr/>
          <p:nvPr/>
        </p:nvSpPr>
        <p:spPr>
          <a:xfrm>
            <a:off x="5852326" y="1690390"/>
            <a:ext cx="3222848" cy="3010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652661-B760-5D0A-36DC-7CE6DB058CF3}"/>
              </a:ext>
            </a:extLst>
          </p:cNvPr>
          <p:cNvSpPr txBox="1"/>
          <p:nvPr/>
        </p:nvSpPr>
        <p:spPr>
          <a:xfrm>
            <a:off x="5926836" y="1889966"/>
            <a:ext cx="300204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100" dirty="0">
                <a:latin typeface="+mn-lt"/>
              </a:rPr>
              <a:t>current world state</a:t>
            </a:r>
          </a:p>
          <a:p>
            <a:pPr algn="ctr"/>
            <a:r>
              <a:rPr lang="en-US" sz="2100" dirty="0">
                <a:latin typeface="+mn-lt"/>
              </a:rPr>
              <a:t>(Rollup state Merkle root)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5EAA3DB-CFB9-FAEB-C527-6276E368322F}"/>
              </a:ext>
            </a:extLst>
          </p:cNvPr>
          <p:cNvGrpSpPr/>
          <p:nvPr/>
        </p:nvGrpSpPr>
        <p:grpSpPr>
          <a:xfrm>
            <a:off x="5887891" y="2676492"/>
            <a:ext cx="3134512" cy="1655389"/>
            <a:chOff x="6173651" y="2676492"/>
            <a:chExt cx="3134512" cy="165538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F201E6-1247-CF98-8D30-DA7391BCB14B}"/>
                </a:ext>
              </a:extLst>
            </p:cNvPr>
            <p:cNvSpPr txBox="1"/>
            <p:nvPr/>
          </p:nvSpPr>
          <p:spPr>
            <a:xfrm>
              <a:off x="6173651" y="3593217"/>
              <a:ext cx="3134512" cy="7386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dirty="0">
                  <a:latin typeface="+mn-lt"/>
                </a:rPr>
                <a:t>updated world state</a:t>
              </a:r>
            </a:p>
            <a:p>
              <a:pPr algn="ctr"/>
              <a:r>
                <a:rPr lang="en-US" sz="2100" dirty="0">
                  <a:latin typeface="+mn-lt"/>
                </a:rPr>
                <a:t>(updated Rollup state root)</a:t>
              </a:r>
            </a:p>
          </p:txBody>
        </p:sp>
        <p:sp>
          <p:nvSpPr>
            <p:cNvPr id="11" name="Down Arrow 10">
              <a:extLst>
                <a:ext uri="{FF2B5EF4-FFF2-40B4-BE49-F238E27FC236}">
                  <a16:creationId xmlns:a16="http://schemas.microsoft.com/office/drawing/2014/main" id="{15C11D33-AFE3-38D1-05B4-3D60B10444E4}"/>
                </a:ext>
              </a:extLst>
            </p:cNvPr>
            <p:cNvSpPr/>
            <p:nvPr/>
          </p:nvSpPr>
          <p:spPr>
            <a:xfrm>
              <a:off x="7633284" y="2676492"/>
              <a:ext cx="224843" cy="916724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F69F2B53-7DAD-7FD3-D4FF-DC2ED211F7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388" y="2759226"/>
            <a:ext cx="473557" cy="8164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609AAA-25A5-274A-B332-C077FCC5BC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290" y="1627161"/>
            <a:ext cx="584280" cy="86431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DA77BEC-6A8E-D571-BDD2-67C1B0C02240}"/>
              </a:ext>
            </a:extLst>
          </p:cNvPr>
          <p:cNvGrpSpPr/>
          <p:nvPr/>
        </p:nvGrpSpPr>
        <p:grpSpPr>
          <a:xfrm rot="972644">
            <a:off x="1123401" y="1814337"/>
            <a:ext cx="2518817" cy="523220"/>
            <a:chOff x="1143030" y="2050878"/>
            <a:chExt cx="5212990" cy="52322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F0A1629-FC74-F422-E7E3-32F7C89A39C6}"/>
                </a:ext>
              </a:extLst>
            </p:cNvPr>
            <p:cNvCxnSpPr>
              <a:cxnSpLocks/>
            </p:cNvCxnSpPr>
            <p:nvPr/>
          </p:nvCxnSpPr>
          <p:spPr>
            <a:xfrm>
              <a:off x="1143030" y="2571750"/>
              <a:ext cx="52129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92B824F-8769-CE39-5A7C-59F7988AC0EC}"/>
                </a:ext>
              </a:extLst>
            </p:cNvPr>
            <p:cNvSpPr txBox="1"/>
            <p:nvPr/>
          </p:nvSpPr>
          <p:spPr>
            <a:xfrm>
              <a:off x="3154012" y="2050878"/>
              <a:ext cx="32020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800" dirty="0" err="1">
                  <a:latin typeface="+mn-lt"/>
                </a:rPr>
                <a:t>Tx</a:t>
              </a:r>
              <a:r>
                <a:rPr lang="en-US" sz="2800" baseline="-25000" dirty="0" err="1">
                  <a:latin typeface="+mn-lt"/>
                </a:rPr>
                <a:t>A</a:t>
              </a:r>
              <a:endParaRPr lang="en-US" sz="2800" baseline="-25000" dirty="0">
                <a:latin typeface="+mn-lt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C4C998-F874-0F00-55F8-0EF3FBBF0AC8}"/>
              </a:ext>
            </a:extLst>
          </p:cNvPr>
          <p:cNvGrpSpPr/>
          <p:nvPr/>
        </p:nvGrpSpPr>
        <p:grpSpPr>
          <a:xfrm>
            <a:off x="1069799" y="2661879"/>
            <a:ext cx="2509771" cy="523220"/>
            <a:chOff x="1143030" y="2050878"/>
            <a:chExt cx="5212990" cy="523220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B71D77E-C1D8-D282-CBD0-6878AD9A1F54}"/>
                </a:ext>
              </a:extLst>
            </p:cNvPr>
            <p:cNvCxnSpPr>
              <a:cxnSpLocks/>
            </p:cNvCxnSpPr>
            <p:nvPr/>
          </p:nvCxnSpPr>
          <p:spPr>
            <a:xfrm>
              <a:off x="1143030" y="2571750"/>
              <a:ext cx="52129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CBC1157-350E-7721-6485-E9EEE3636BA0}"/>
                </a:ext>
              </a:extLst>
            </p:cNvPr>
            <p:cNvSpPr txBox="1"/>
            <p:nvPr/>
          </p:nvSpPr>
          <p:spPr>
            <a:xfrm>
              <a:off x="3154016" y="2050878"/>
              <a:ext cx="25047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800" dirty="0" err="1">
                  <a:latin typeface="+mn-lt"/>
                </a:rPr>
                <a:t>Tx</a:t>
              </a:r>
              <a:r>
                <a:rPr lang="en-US" sz="2800" baseline="-25000" dirty="0" err="1">
                  <a:latin typeface="+mn-lt"/>
                </a:rPr>
                <a:t>B</a:t>
              </a:r>
              <a:endParaRPr lang="en-US" sz="2800" baseline="-25000" dirty="0">
                <a:latin typeface="+mn-lt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956CB0F-9789-7BA3-C863-D4C3737EB25B}"/>
              </a:ext>
            </a:extLst>
          </p:cNvPr>
          <p:cNvGrpSpPr/>
          <p:nvPr/>
        </p:nvGrpSpPr>
        <p:grpSpPr>
          <a:xfrm>
            <a:off x="3309160" y="1572266"/>
            <a:ext cx="1646733" cy="2075746"/>
            <a:chOff x="2999745" y="2483082"/>
            <a:chExt cx="1646733" cy="20757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962C8A0-5C2D-76E3-FDDF-1549B1D16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33886" y="3381241"/>
              <a:ext cx="902816" cy="117758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2D7735-DCB3-7EBF-4397-C2260A855D92}"/>
                </a:ext>
              </a:extLst>
            </p:cNvPr>
            <p:cNvSpPr txBox="1"/>
            <p:nvPr/>
          </p:nvSpPr>
          <p:spPr>
            <a:xfrm>
              <a:off x="2999745" y="2483082"/>
              <a:ext cx="164673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Rollup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coordinator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FF610753-2CFA-F39D-6EE6-8C50D00C64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290" y="4008715"/>
            <a:ext cx="584281" cy="864321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4C84CD4-6D1F-F947-2B61-D7A445624962}"/>
              </a:ext>
            </a:extLst>
          </p:cNvPr>
          <p:cNvGrpSpPr/>
          <p:nvPr/>
        </p:nvGrpSpPr>
        <p:grpSpPr>
          <a:xfrm rot="20250278">
            <a:off x="955340" y="3481830"/>
            <a:ext cx="2591906" cy="523220"/>
            <a:chOff x="1143030" y="2050878"/>
            <a:chExt cx="5212990" cy="523220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1F17D44-D35E-C108-D8A1-5A5317467CE8}"/>
                </a:ext>
              </a:extLst>
            </p:cNvPr>
            <p:cNvCxnSpPr>
              <a:cxnSpLocks/>
            </p:cNvCxnSpPr>
            <p:nvPr/>
          </p:nvCxnSpPr>
          <p:spPr>
            <a:xfrm>
              <a:off x="1143030" y="2571750"/>
              <a:ext cx="52129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99B2C77-F94D-3CAA-9792-9D48CD00283A}"/>
                </a:ext>
              </a:extLst>
            </p:cNvPr>
            <p:cNvSpPr txBox="1"/>
            <p:nvPr/>
          </p:nvSpPr>
          <p:spPr>
            <a:xfrm>
              <a:off x="3154016" y="2050878"/>
              <a:ext cx="25047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800" dirty="0" err="1">
                  <a:latin typeface="+mn-lt"/>
                </a:rPr>
                <a:t>Tx</a:t>
              </a:r>
              <a:r>
                <a:rPr lang="en-US" sz="2800" baseline="-25000" dirty="0" err="1">
                  <a:latin typeface="+mn-lt"/>
                </a:rPr>
                <a:t>C</a:t>
              </a:r>
              <a:endParaRPr lang="en-US" sz="2800" baseline="-25000" dirty="0">
                <a:latin typeface="+mn-lt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AE236B1-26DF-FF3D-BF8E-1E94328B797D}"/>
              </a:ext>
            </a:extLst>
          </p:cNvPr>
          <p:cNvSpPr/>
          <p:nvPr/>
        </p:nvSpPr>
        <p:spPr>
          <a:xfrm>
            <a:off x="3319740" y="3715174"/>
            <a:ext cx="2076399" cy="130340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Rollup state: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Alice’s balance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Bob’s balance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…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B5915B0-F830-D5FC-8921-869ACF374183}"/>
              </a:ext>
            </a:extLst>
          </p:cNvPr>
          <p:cNvGrpSpPr/>
          <p:nvPr/>
        </p:nvGrpSpPr>
        <p:grpSpPr>
          <a:xfrm>
            <a:off x="1069798" y="945689"/>
            <a:ext cx="4884783" cy="2183277"/>
            <a:chOff x="1069798" y="945689"/>
            <a:chExt cx="4884783" cy="2183277"/>
          </a:xfrm>
        </p:grpSpPr>
        <p:sp>
          <p:nvSpPr>
            <p:cNvPr id="30" name="Down Arrow 29">
              <a:extLst>
                <a:ext uri="{FF2B5EF4-FFF2-40B4-BE49-F238E27FC236}">
                  <a16:creationId xmlns:a16="http://schemas.microsoft.com/office/drawing/2014/main" id="{AADE7269-BE9A-D467-CB93-758428B9F70B}"/>
                </a:ext>
              </a:extLst>
            </p:cNvPr>
            <p:cNvSpPr/>
            <p:nvPr/>
          </p:nvSpPr>
          <p:spPr>
            <a:xfrm rot="16200000">
              <a:off x="5134464" y="2427001"/>
              <a:ext cx="221818" cy="1182112"/>
            </a:xfrm>
            <a:prstGeom prst="downArrow">
              <a:avLst/>
            </a:prstGeom>
            <a:solidFill>
              <a:srgbClr val="92D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78107D0-0796-FCE0-ECFA-05C4C57F501B}"/>
                </a:ext>
              </a:extLst>
            </p:cNvPr>
            <p:cNvSpPr txBox="1"/>
            <p:nvPr/>
          </p:nvSpPr>
          <p:spPr>
            <a:xfrm>
              <a:off x="1069798" y="945689"/>
              <a:ext cx="4884783" cy="461665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updated Rollup state root, and Tx list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21E70DC-7E6F-A4F3-90C1-3FE8097F1FAD}"/>
                </a:ext>
              </a:extLst>
            </p:cNvPr>
            <p:cNvCxnSpPr/>
            <p:nvPr/>
          </p:nvCxnSpPr>
          <p:spPr>
            <a:xfrm>
              <a:off x="5229225" y="1407353"/>
              <a:ext cx="0" cy="149979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E81602C-8072-C457-CC5D-9B16553EE7E2}"/>
              </a:ext>
            </a:extLst>
          </p:cNvPr>
          <p:cNvSpPr txBox="1"/>
          <p:nvPr/>
        </p:nvSpPr>
        <p:spPr>
          <a:xfrm>
            <a:off x="7519517" y="2877366"/>
            <a:ext cx="927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(Tx list)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005A9A-9788-92DB-D9B3-9AD1AE60C871}"/>
              </a:ext>
            </a:extLst>
          </p:cNvPr>
          <p:cNvCxnSpPr/>
          <p:nvPr/>
        </p:nvCxnSpPr>
        <p:spPr>
          <a:xfrm flipV="1">
            <a:off x="5229225" y="2628630"/>
            <a:ext cx="1299394" cy="10865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23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8B4D-18F4-2634-C5E5-307FD95C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 simple example: polynomial equality 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AD3D3-7747-AC13-D770-0EB4C0364BB2}"/>
              </a:ext>
            </a:extLst>
          </p:cNvPr>
          <p:cNvSpPr txBox="1"/>
          <p:nvPr/>
        </p:nvSpPr>
        <p:spPr>
          <a:xfrm>
            <a:off x="457200" y="1012004"/>
            <a:ext cx="867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Prover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F9A22C-ECB9-7677-4473-F88499ADBCB6}"/>
              </a:ext>
            </a:extLst>
          </p:cNvPr>
          <p:cNvSpPr txBox="1"/>
          <p:nvPr/>
        </p:nvSpPr>
        <p:spPr>
          <a:xfrm>
            <a:off x="7575816" y="971550"/>
            <a:ext cx="950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Verifier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67B94D-4E34-7161-1324-858DA390377F}"/>
              </a:ext>
            </a:extLst>
          </p:cNvPr>
          <p:cNvSpPr/>
          <p:nvPr/>
        </p:nvSpPr>
        <p:spPr>
          <a:xfrm>
            <a:off x="277091" y="1448323"/>
            <a:ext cx="1611604" cy="241882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8D90F-86DC-2398-C931-E12674412BDC}"/>
              </a:ext>
            </a:extLst>
          </p:cNvPr>
          <p:cNvSpPr/>
          <p:nvPr/>
        </p:nvSpPr>
        <p:spPr>
          <a:xfrm>
            <a:off x="6952155" y="1364915"/>
            <a:ext cx="2056349" cy="273083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D3B04E-9E3E-68CD-3C26-9D04BE84844E}"/>
                  </a:ext>
                </a:extLst>
              </p:cNvPr>
              <p:cNvSpPr txBox="1"/>
              <p:nvPr/>
            </p:nvSpPr>
            <p:spPr>
              <a:xfrm>
                <a:off x="281814" y="1457625"/>
                <a:ext cx="6554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882255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000" b="1" i="1" dirty="0" smtClean="0">
                          <a:solidFill>
                            <a:srgbClr val="882255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 dirty="0" smtClean="0">
                          <a:solidFill>
                            <a:srgbClr val="882255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en-US" sz="2000" b="1" dirty="0">
                  <a:solidFill>
                    <a:srgbClr val="882255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D3B04E-9E3E-68CD-3C26-9D04BE848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14" y="1457625"/>
                <a:ext cx="655436" cy="400110"/>
              </a:xfrm>
              <a:prstGeom prst="rect">
                <a:avLst/>
              </a:prstGeom>
              <a:blipFill>
                <a:blip r:embed="rId2"/>
                <a:stretch>
                  <a:fillRect l="-3846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3652115-0731-D884-64FB-522552988C5B}"/>
              </a:ext>
            </a:extLst>
          </p:cNvPr>
          <p:cNvGrpSpPr/>
          <p:nvPr/>
        </p:nvGrpSpPr>
        <p:grpSpPr>
          <a:xfrm>
            <a:off x="1922207" y="2196071"/>
            <a:ext cx="4981127" cy="461665"/>
            <a:chOff x="1648690" y="2778911"/>
            <a:chExt cx="5531853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DB86947-32EF-C11C-42FA-ED79066C283E}"/>
                    </a:ext>
                  </a:extLst>
                </p:cNvPr>
                <p:cNvSpPr txBox="1"/>
                <p:nvPr/>
              </p:nvSpPr>
              <p:spPr>
                <a:xfrm>
                  <a:off x="2667948" y="2778911"/>
                  <a:ext cx="35212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2400" b="0" dirty="0"/>
                    <a:t>query 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b="0" dirty="0"/>
                    <a:t> and 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a14:m>
                  <a:r>
                    <a:rPr lang="en-US" sz="2400" dirty="0"/>
                    <a:t> at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DB86947-32EF-C11C-42FA-ED79066C2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948" y="2778911"/>
                  <a:ext cx="3521258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2985" t="-7895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C4108D6-1E83-B995-85BF-7A6C7FE06D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8690" y="3177156"/>
              <a:ext cx="5531853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6BC94E-3238-5702-73D7-A9AA10C5F7AF}"/>
                  </a:ext>
                </a:extLst>
              </p:cNvPr>
              <p:cNvSpPr txBox="1"/>
              <p:nvPr/>
            </p:nvSpPr>
            <p:spPr>
              <a:xfrm>
                <a:off x="7041849" y="3314910"/>
                <a:ext cx="170721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+mn-lt"/>
                  </a:rPr>
                  <a:t>accept if: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2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dirty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>
                  <a:latin typeface="+mn-lt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6BC94E-3238-5702-73D7-A9AA10C5F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849" y="3314910"/>
                <a:ext cx="1707210" cy="769441"/>
              </a:xfrm>
              <a:prstGeom prst="rect">
                <a:avLst/>
              </a:prstGeom>
              <a:blipFill>
                <a:blip r:embed="rId4"/>
                <a:stretch>
                  <a:fillRect l="-4444" t="-6557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FFEE4F01-4C20-1F64-E69D-9063371D6079}"/>
              </a:ext>
            </a:extLst>
          </p:cNvPr>
          <p:cNvGrpSpPr/>
          <p:nvPr/>
        </p:nvGrpSpPr>
        <p:grpSpPr>
          <a:xfrm>
            <a:off x="7425813" y="2099971"/>
            <a:ext cx="868186" cy="390748"/>
            <a:chOff x="612475" y="2114550"/>
            <a:chExt cx="868186" cy="3907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58FCB6C-9B25-8A6C-2655-9294AE1A046D}"/>
                    </a:ext>
                  </a:extLst>
                </p:cNvPr>
                <p:cNvSpPr txBox="1"/>
                <p:nvPr/>
              </p:nvSpPr>
              <p:spPr>
                <a:xfrm>
                  <a:off x="612475" y="2114550"/>
                  <a:ext cx="868186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en-US" dirty="0"/>
                    <a:t> ⇽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58FCB6C-9B25-8A6C-2655-9294AE1A0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475" y="2114550"/>
                  <a:ext cx="868186" cy="390748"/>
                </a:xfrm>
                <a:prstGeom prst="rect">
                  <a:avLst/>
                </a:prstGeom>
                <a:blipFill>
                  <a:blip r:embed="rId5"/>
                  <a:stretch>
                    <a:fillRect t="-625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3B71EF9-51E1-8F5B-C025-5402FBC3B2D6}"/>
                </a:ext>
              </a:extLst>
            </p:cNvPr>
            <p:cNvSpPr txBox="1"/>
            <p:nvPr/>
          </p:nvSpPr>
          <p:spPr>
            <a:xfrm>
              <a:off x="983211" y="21407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$</a:t>
              </a:r>
              <a:endParaRPr lang="en-US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6AEA459-BEF1-D015-783B-BE7BDBAC2981}"/>
                  </a:ext>
                </a:extLst>
              </p:cNvPr>
              <p:cNvSpPr/>
              <p:nvPr/>
            </p:nvSpPr>
            <p:spPr>
              <a:xfrm>
                <a:off x="7502013" y="1506368"/>
                <a:ext cx="381000" cy="3539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6AEA459-BEF1-D015-783B-BE7BDBAC2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013" y="1506368"/>
                <a:ext cx="381000" cy="353943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E375163-4528-9975-A977-9AB211610E91}"/>
                  </a:ext>
                </a:extLst>
              </p:cNvPr>
              <p:cNvSpPr/>
              <p:nvPr/>
            </p:nvSpPr>
            <p:spPr>
              <a:xfrm>
                <a:off x="8123019" y="1499186"/>
                <a:ext cx="381000" cy="3539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E375163-4528-9975-A977-9AB211610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019" y="1499186"/>
                <a:ext cx="381000" cy="353943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C442FB5D-9D90-52A2-9D83-4C49C88061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193" y="1571034"/>
            <a:ext cx="905212" cy="2721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0EB35E-B6E7-B525-0B34-4D92D54894B5}"/>
                  </a:ext>
                </a:extLst>
              </p:cNvPr>
              <p:cNvSpPr txBox="1"/>
              <p:nvPr/>
            </p:nvSpPr>
            <p:spPr>
              <a:xfrm>
                <a:off x="7011147" y="2701942"/>
                <a:ext cx="1990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+mn-lt"/>
                  </a:rPr>
                  <a:t>learn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200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200" b="0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0EB35E-B6E7-B525-0B34-4D92D5489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147" y="2701942"/>
                <a:ext cx="1990927" cy="430887"/>
              </a:xfrm>
              <a:prstGeom prst="rect">
                <a:avLst/>
              </a:prstGeom>
              <a:blipFill>
                <a:blip r:embed="rId9"/>
                <a:stretch>
                  <a:fillRect l="-3822" t="-8571" r="-127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E0ADD4-039E-DB0B-D026-136AD655353E}"/>
                  </a:ext>
                </a:extLst>
              </p:cNvPr>
              <p:cNvSpPr txBox="1"/>
              <p:nvPr/>
            </p:nvSpPr>
            <p:spPr>
              <a:xfrm>
                <a:off x="2278719" y="1094235"/>
                <a:ext cx="4379340" cy="461665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Goal: convince verifier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E0ADD4-039E-DB0B-D026-136AD6553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719" y="1094235"/>
                <a:ext cx="4379340" cy="461665"/>
              </a:xfrm>
              <a:prstGeom prst="rect">
                <a:avLst/>
              </a:prstGeom>
              <a:blipFill>
                <a:blip r:embed="rId11"/>
                <a:stretch>
                  <a:fillRect l="-2305" t="-5128" b="-25641"/>
                </a:stretch>
              </a:blipFill>
              <a:ln w="19050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8275096F-BB7E-3EC4-CDB6-9CEBA988C582}"/>
              </a:ext>
            </a:extLst>
          </p:cNvPr>
          <p:cNvSpPr/>
          <p:nvPr/>
        </p:nvSpPr>
        <p:spPr>
          <a:xfrm>
            <a:off x="2614613" y="4206706"/>
            <a:ext cx="3279274" cy="594660"/>
          </a:xfrm>
          <a:prstGeom prst="wedgeRectCallout">
            <a:avLst>
              <a:gd name="adj1" fmla="val -27640"/>
              <a:gd name="adj2" fmla="val -5050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Why is this sound?</a:t>
            </a:r>
          </a:p>
        </p:txBody>
      </p:sp>
    </p:spTree>
    <p:extLst>
      <p:ext uri="{BB962C8B-B14F-4D97-AF65-F5344CB8AC3E}">
        <p14:creationId xmlns:p14="http://schemas.microsoft.com/office/powerpoint/2010/main" val="324481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E25FF1-F741-E347-8A66-1430925D5F86}"/>
              </a:ext>
            </a:extLst>
          </p:cNvPr>
          <p:cNvSpPr/>
          <p:nvPr/>
        </p:nvSpPr>
        <p:spPr>
          <a:xfrm>
            <a:off x="1648005" y="1593203"/>
            <a:ext cx="5613991" cy="68048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CF045-BF26-6745-8351-57B67E27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is this sound?</a:t>
            </a:r>
            <a:endParaRPr lang="en-US" sz="2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878680-9D60-D546-834B-CDB2E7714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28694"/>
                <a:ext cx="8686800" cy="394334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spcBef>
                    <a:spcPts val="2376"/>
                  </a:spcBef>
                  <a:buNone/>
                </a:pPr>
                <a:r>
                  <a:rPr lang="en-US" dirty="0"/>
                  <a:t>A key fact:     for  non-zero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for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      Pr</a:t>
                </a:r>
                <a:r>
                  <a:rPr lang="en-US" sz="3200" dirty="0"/>
                  <a:t>[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)=0 </m:t>
                    </m:r>
                  </m:oMath>
                </a14:m>
                <a:r>
                  <a:rPr lang="en-US" sz="3200" dirty="0"/>
                  <a:t>]</a:t>
                </a:r>
                <a:r>
                  <a:rPr lang="en-US" dirty="0"/>
                  <a:t> ≤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⇒   suppose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≈ 2</a:t>
                </a:r>
                <a:r>
                  <a:rPr lang="en-US" baseline="30000" dirty="0"/>
                  <a:t>256</a:t>
                </a:r>
                <a:r>
                  <a:rPr lang="en-US" dirty="0"/>
                  <a:t>    and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≤ 2</a:t>
                </a:r>
                <a:r>
                  <a:rPr lang="en-US" baseline="30000" dirty="0"/>
                  <a:t>40</a:t>
                </a:r>
                <a:r>
                  <a:rPr lang="en-US" dirty="0"/>
                  <a:t>    then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  is negligible</a:t>
                </a:r>
              </a:p>
              <a:p>
                <a:pPr marL="0" indent="0">
                  <a:spcBef>
                    <a:spcPts val="1776"/>
                  </a:spcBef>
                  <a:buNone/>
                </a:pPr>
                <a:r>
                  <a:rPr lang="en-US" dirty="0"/>
                  <a:t>⇒ 	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:      if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dirty="0"/>
                  <a:t>    then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 is identically zero </a:t>
                </a:r>
                <a:r>
                  <a:rPr lang="en-US" dirty="0" err="1"/>
                  <a:t>w.h.p</a:t>
                </a:r>
                <a:endParaRPr lang="en-US" dirty="0"/>
              </a:p>
              <a:p>
                <a:pPr marL="0" indent="0">
                  <a:spcBef>
                    <a:spcPts val="1776"/>
                  </a:spcBef>
                  <a:buNone/>
                </a:pPr>
                <a:r>
                  <a:rPr lang="en-US" dirty="0"/>
                  <a:t>		⇒   a simple test if a committed poly. is the zero poly.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878680-9D60-D546-834B-CDB2E7714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28694"/>
                <a:ext cx="8686800" cy="3943349"/>
              </a:xfrm>
              <a:blipFill>
                <a:blip r:embed="rId3"/>
                <a:stretch>
                  <a:fillRect l="-1316" r="-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D49D95-79A8-E440-B1CB-D8C138D6DD05}"/>
                  </a:ext>
                </a:extLst>
              </p:cNvPr>
              <p:cNvSpPr txBox="1"/>
              <p:nvPr/>
            </p:nvSpPr>
            <p:spPr>
              <a:xfrm>
                <a:off x="6063685" y="1685513"/>
                <a:ext cx="7672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D49D95-79A8-E440-B1CB-D8C138D6D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685" y="1685513"/>
                <a:ext cx="767261" cy="461665"/>
              </a:xfrm>
              <a:prstGeom prst="rect">
                <a:avLst/>
              </a:prstGeom>
              <a:blipFill>
                <a:blip r:embed="rId4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ular Callout 5">
                <a:extLst>
                  <a:ext uri="{FF2B5EF4-FFF2-40B4-BE49-F238E27FC236}">
                    <a16:creationId xmlns:a16="http://schemas.microsoft.com/office/drawing/2014/main" id="{5E4EE36F-08A3-D064-7C70-ED86C565C1BF}"/>
                  </a:ext>
                </a:extLst>
              </p:cNvPr>
              <p:cNvSpPr/>
              <p:nvPr/>
            </p:nvSpPr>
            <p:spPr>
              <a:xfrm>
                <a:off x="264700" y="4475427"/>
                <a:ext cx="8750710" cy="543154"/>
              </a:xfrm>
              <a:prstGeom prst="wedgeRoundRectCallout">
                <a:avLst>
                  <a:gd name="adj1" fmla="val -34718"/>
                  <a:gd name="adj2" fmla="val 49497"/>
                  <a:gd name="adj3" fmla="val 16667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  <a:hlinkClick r:id="rId5"/>
                  </a:rPr>
                  <a:t>SZDL lemma</a:t>
                </a:r>
                <a:r>
                  <a:rPr lang="en-US" sz="2000" dirty="0">
                    <a:solidFill>
                      <a:srgbClr val="7030A0"/>
                    </a:solidFill>
                  </a:rPr>
                  <a:t>: </a:t>
                </a:r>
                <a:r>
                  <a:rPr lang="en-US" sz="2000" dirty="0">
                    <a:solidFill>
                      <a:schemeClr val="tx1"/>
                    </a:solidFill>
                  </a:rPr>
                  <a:t> (∗)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also holds for </a:t>
                </a:r>
                <a:r>
                  <a:rPr lang="en-US" sz="2000" b="1" u="sng" dirty="0">
                    <a:solidFill>
                      <a:schemeClr val="accent6">
                        <a:lumMod val="50000"/>
                      </a:schemeClr>
                    </a:solidFill>
                  </a:rPr>
                  <a:t>multivariate</a:t>
                </a: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 polynomials  </a:t>
                </a:r>
                <a:r>
                  <a:rPr lang="en-US" sz="1600" dirty="0">
                    <a:solidFill>
                      <a:schemeClr val="accent6">
                        <a:lumMod val="50000"/>
                      </a:schemeClr>
                    </a:solidFill>
                  </a:rPr>
                  <a:t>(where d is total degree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600" dirty="0">
                    <a:solidFill>
                      <a:schemeClr val="accent6">
                        <a:lumMod val="50000"/>
                      </a:schemeClr>
                    </a:solidFill>
                  </a:rPr>
                  <a:t>) </a:t>
                </a:r>
                <a:endParaRPr lang="en-US" sz="20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ounded Rectangular Callout 5">
                <a:extLst>
                  <a:ext uri="{FF2B5EF4-FFF2-40B4-BE49-F238E27FC236}">
                    <a16:creationId xmlns:a16="http://schemas.microsoft.com/office/drawing/2014/main" id="{5E4EE36F-08A3-D064-7C70-ED86C565C1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00" y="4475427"/>
                <a:ext cx="8750710" cy="543154"/>
              </a:xfrm>
              <a:prstGeom prst="wedgeRoundRectCallout">
                <a:avLst>
                  <a:gd name="adj1" fmla="val -34718"/>
                  <a:gd name="adj2" fmla="val 49497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00C06DE-0C37-D3F4-BFCC-DCD3A5827005}"/>
              </a:ext>
            </a:extLst>
          </p:cNvPr>
          <p:cNvSpPr txBox="1"/>
          <p:nvPr/>
        </p:nvSpPr>
        <p:spPr>
          <a:xfrm>
            <a:off x="7436178" y="1699800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(∗)</a:t>
            </a:r>
          </a:p>
        </p:txBody>
      </p:sp>
    </p:spTree>
    <p:extLst>
      <p:ext uri="{BB962C8B-B14F-4D97-AF65-F5344CB8AC3E}">
        <p14:creationId xmlns:p14="http://schemas.microsoft.com/office/powerpoint/2010/main" val="316084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FC60726-2E55-BB81-E700-C55F07877CD3}"/>
              </a:ext>
            </a:extLst>
          </p:cNvPr>
          <p:cNvSpPr/>
          <p:nvPr/>
        </p:nvSpPr>
        <p:spPr>
          <a:xfrm>
            <a:off x="314325" y="1749370"/>
            <a:ext cx="8372475" cy="12430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CF045-BF26-6745-8351-57B67E27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is this sound?</a:t>
            </a:r>
            <a:endParaRPr lang="en-US" sz="2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878680-9D60-D546-834B-CDB2E7714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195738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Suppose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≈ 2</a:t>
                </a:r>
                <a:r>
                  <a:rPr lang="en-US" baseline="30000" dirty="0"/>
                  <a:t>256</a:t>
                </a:r>
                <a:r>
                  <a:rPr lang="en-US" dirty="0"/>
                  <a:t>    and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≤ 2</a:t>
                </a:r>
                <a:r>
                  <a:rPr lang="en-US" baseline="30000" dirty="0"/>
                  <a:t>40</a:t>
                </a:r>
                <a:r>
                  <a:rPr lang="en-US" dirty="0"/>
                  <a:t>    so that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  is negligible</a:t>
                </a:r>
              </a:p>
              <a:p>
                <a:pPr marL="0" indent="0">
                  <a:spcBef>
                    <a:spcPts val="1776"/>
                  </a:spcBef>
                  <a:buNone/>
                </a:pPr>
                <a:r>
                  <a:rPr lang="en-US" dirty="0"/>
                  <a:t>Let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spcBef>
                    <a:spcPts val="1776"/>
                  </a:spcBef>
                  <a:buNone/>
                </a:pPr>
                <a:r>
                  <a:rPr lang="en-US" dirty="0"/>
                  <a:t>	For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,      if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  then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    </a:t>
                </a:r>
                <a:r>
                  <a:rPr lang="en-US" dirty="0" err="1"/>
                  <a:t>w.h.p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878680-9D60-D546-834B-CDB2E7714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1957388"/>
              </a:xfrm>
              <a:blipFill>
                <a:blip r:embed="rId3"/>
                <a:stretch>
                  <a:fillRect l="-1235" t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126C14D-F883-B976-083E-631820AE9A65}"/>
              </a:ext>
            </a:extLst>
          </p:cNvPr>
          <p:cNvSpPr txBox="1"/>
          <p:nvPr/>
        </p:nvSpPr>
        <p:spPr>
          <a:xfrm>
            <a:off x="600075" y="4556916"/>
            <a:ext cx="7235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⇒   a simple equality test for two committed polynomials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086CBB-06B1-ED2C-60DC-D8DFEFF87F0C}"/>
              </a:ext>
            </a:extLst>
          </p:cNvPr>
          <p:cNvGrpSpPr/>
          <p:nvPr/>
        </p:nvGrpSpPr>
        <p:grpSpPr>
          <a:xfrm>
            <a:off x="2953529" y="3082752"/>
            <a:ext cx="5596340" cy="935787"/>
            <a:chOff x="2953529" y="3082752"/>
            <a:chExt cx="5596340" cy="9357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1861075-F81A-A0AD-2269-2B1FE458FFCB}"/>
                    </a:ext>
                  </a:extLst>
                </p:cNvPr>
                <p:cNvSpPr txBox="1"/>
                <p:nvPr/>
              </p:nvSpPr>
              <p:spPr>
                <a:xfrm>
                  <a:off x="2953529" y="3556874"/>
                  <a:ext cx="55963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a14:m>
                  <a:r>
                    <a:rPr lang="en-US" dirty="0">
                      <a:latin typeface="+mn-lt"/>
                    </a:rPr>
                    <a:t>      ⇒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dirty="0">
                      <a:latin typeface="+mn-lt"/>
                    </a:rPr>
                    <a:t>   </a:t>
                  </a:r>
                  <a:r>
                    <a:rPr lang="en-US" dirty="0" err="1">
                      <a:latin typeface="+mn-lt"/>
                    </a:rPr>
                    <a:t>w.h.p</a:t>
                  </a:r>
                  <a:endParaRPr lang="en-US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1861075-F81A-A0AD-2269-2B1FE458FF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3529" y="3556874"/>
                  <a:ext cx="559634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905" t="-7895" r="-679" b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D591C569-918D-886D-D27E-04E683119DD2}"/>
                </a:ext>
              </a:extLst>
            </p:cNvPr>
            <p:cNvSpPr/>
            <p:nvPr/>
          </p:nvSpPr>
          <p:spPr>
            <a:xfrm rot="4709858">
              <a:off x="3748617" y="3154190"/>
              <a:ext cx="457200" cy="314325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AF9FADB6-459A-928C-15B7-6AF207F5F08D}"/>
                </a:ext>
              </a:extLst>
            </p:cNvPr>
            <p:cNvSpPr/>
            <p:nvPr/>
          </p:nvSpPr>
          <p:spPr>
            <a:xfrm rot="16890142" flipV="1">
              <a:off x="6482824" y="3154189"/>
              <a:ext cx="457200" cy="314325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755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8B4D-18F4-2634-C5E5-307FD95C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polynomial equality testing protocol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AD3D3-7747-AC13-D770-0EB4C0364BB2}"/>
              </a:ext>
            </a:extLst>
          </p:cNvPr>
          <p:cNvSpPr txBox="1"/>
          <p:nvPr/>
        </p:nvSpPr>
        <p:spPr>
          <a:xfrm>
            <a:off x="457200" y="1012004"/>
            <a:ext cx="867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Prover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F9A22C-ECB9-7677-4473-F88499ADBCB6}"/>
              </a:ext>
            </a:extLst>
          </p:cNvPr>
          <p:cNvSpPr txBox="1"/>
          <p:nvPr/>
        </p:nvSpPr>
        <p:spPr>
          <a:xfrm>
            <a:off x="7575816" y="971550"/>
            <a:ext cx="950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Verifier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67B94D-4E34-7161-1324-858DA390377F}"/>
              </a:ext>
            </a:extLst>
          </p:cNvPr>
          <p:cNvSpPr/>
          <p:nvPr/>
        </p:nvSpPr>
        <p:spPr>
          <a:xfrm>
            <a:off x="277091" y="1448323"/>
            <a:ext cx="1611604" cy="241882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8D90F-86DC-2398-C931-E12674412BDC}"/>
              </a:ext>
            </a:extLst>
          </p:cNvPr>
          <p:cNvSpPr/>
          <p:nvPr/>
        </p:nvSpPr>
        <p:spPr>
          <a:xfrm>
            <a:off x="6952155" y="1364915"/>
            <a:ext cx="2056349" cy="273083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D3B04E-9E3E-68CD-3C26-9D04BE84844E}"/>
                  </a:ext>
                </a:extLst>
              </p:cNvPr>
              <p:cNvSpPr txBox="1"/>
              <p:nvPr/>
            </p:nvSpPr>
            <p:spPr>
              <a:xfrm>
                <a:off x="281814" y="1457625"/>
                <a:ext cx="6554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882255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000" b="1" i="1" dirty="0" smtClean="0">
                          <a:solidFill>
                            <a:srgbClr val="882255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 dirty="0" smtClean="0">
                          <a:solidFill>
                            <a:srgbClr val="882255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en-US" sz="2000" b="1" dirty="0">
                  <a:solidFill>
                    <a:srgbClr val="882255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D3B04E-9E3E-68CD-3C26-9D04BE848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14" y="1457625"/>
                <a:ext cx="655436" cy="400110"/>
              </a:xfrm>
              <a:prstGeom prst="rect">
                <a:avLst/>
              </a:prstGeom>
              <a:blipFill>
                <a:blip r:embed="rId2"/>
                <a:stretch>
                  <a:fillRect l="-3846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3652115-0731-D884-64FB-522552988C5B}"/>
              </a:ext>
            </a:extLst>
          </p:cNvPr>
          <p:cNvGrpSpPr/>
          <p:nvPr/>
        </p:nvGrpSpPr>
        <p:grpSpPr>
          <a:xfrm>
            <a:off x="1922207" y="2196071"/>
            <a:ext cx="4981127" cy="461665"/>
            <a:chOff x="1648690" y="2778911"/>
            <a:chExt cx="5531853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DB86947-32EF-C11C-42FA-ED79066C283E}"/>
                    </a:ext>
                  </a:extLst>
                </p:cNvPr>
                <p:cNvSpPr txBox="1"/>
                <p:nvPr/>
              </p:nvSpPr>
              <p:spPr>
                <a:xfrm>
                  <a:off x="2667948" y="2778911"/>
                  <a:ext cx="35212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2400" b="0" dirty="0"/>
                    <a:t>query 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b="0" dirty="0"/>
                    <a:t> and 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a14:m>
                  <a:r>
                    <a:rPr lang="en-US" sz="2400" dirty="0"/>
                    <a:t> at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DB86947-32EF-C11C-42FA-ED79066C2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948" y="2778911"/>
                  <a:ext cx="3521258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2985" t="-7895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C4108D6-1E83-B995-85BF-7A6C7FE06D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8690" y="3177156"/>
              <a:ext cx="5531853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6BC94E-3238-5702-73D7-A9AA10C5F7AF}"/>
                  </a:ext>
                </a:extLst>
              </p:cNvPr>
              <p:cNvSpPr txBox="1"/>
              <p:nvPr/>
            </p:nvSpPr>
            <p:spPr>
              <a:xfrm>
                <a:off x="7041849" y="3314910"/>
                <a:ext cx="170721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+mn-lt"/>
                  </a:rPr>
                  <a:t>accept if: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2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dirty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>
                  <a:latin typeface="+mn-lt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6BC94E-3238-5702-73D7-A9AA10C5F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849" y="3314910"/>
                <a:ext cx="1707210" cy="769441"/>
              </a:xfrm>
              <a:prstGeom prst="rect">
                <a:avLst/>
              </a:prstGeom>
              <a:blipFill>
                <a:blip r:embed="rId4"/>
                <a:stretch>
                  <a:fillRect l="-4444" t="-6557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FFEE4F01-4C20-1F64-E69D-9063371D6079}"/>
              </a:ext>
            </a:extLst>
          </p:cNvPr>
          <p:cNvGrpSpPr/>
          <p:nvPr/>
        </p:nvGrpSpPr>
        <p:grpSpPr>
          <a:xfrm>
            <a:off x="7425813" y="2099971"/>
            <a:ext cx="868186" cy="390748"/>
            <a:chOff x="612475" y="2114550"/>
            <a:chExt cx="868186" cy="3907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58FCB6C-9B25-8A6C-2655-9294AE1A046D}"/>
                    </a:ext>
                  </a:extLst>
                </p:cNvPr>
                <p:cNvSpPr txBox="1"/>
                <p:nvPr/>
              </p:nvSpPr>
              <p:spPr>
                <a:xfrm>
                  <a:off x="612475" y="2114550"/>
                  <a:ext cx="868186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en-US" dirty="0"/>
                    <a:t> ⇽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58FCB6C-9B25-8A6C-2655-9294AE1A0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475" y="2114550"/>
                  <a:ext cx="868186" cy="390748"/>
                </a:xfrm>
                <a:prstGeom prst="rect">
                  <a:avLst/>
                </a:prstGeom>
                <a:blipFill>
                  <a:blip r:embed="rId5"/>
                  <a:stretch>
                    <a:fillRect t="-625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3B71EF9-51E1-8F5B-C025-5402FBC3B2D6}"/>
                </a:ext>
              </a:extLst>
            </p:cNvPr>
            <p:cNvSpPr txBox="1"/>
            <p:nvPr/>
          </p:nvSpPr>
          <p:spPr>
            <a:xfrm>
              <a:off x="983211" y="21407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$</a:t>
              </a:r>
              <a:endParaRPr lang="en-US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6AEA459-BEF1-D015-783B-BE7BDBAC2981}"/>
                  </a:ext>
                </a:extLst>
              </p:cNvPr>
              <p:cNvSpPr/>
              <p:nvPr/>
            </p:nvSpPr>
            <p:spPr>
              <a:xfrm>
                <a:off x="7502013" y="1506368"/>
                <a:ext cx="381000" cy="3539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6AEA459-BEF1-D015-783B-BE7BDBAC2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013" y="1506368"/>
                <a:ext cx="381000" cy="353943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E375163-4528-9975-A977-9AB211610E91}"/>
                  </a:ext>
                </a:extLst>
              </p:cNvPr>
              <p:cNvSpPr/>
              <p:nvPr/>
            </p:nvSpPr>
            <p:spPr>
              <a:xfrm>
                <a:off x="8123019" y="1499186"/>
                <a:ext cx="381000" cy="3539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E375163-4528-9975-A977-9AB211610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019" y="1499186"/>
                <a:ext cx="381000" cy="353943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C442FB5D-9D90-52A2-9D83-4C49C88061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193" y="1571034"/>
            <a:ext cx="905212" cy="2721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0EB35E-B6E7-B525-0B34-4D92D54894B5}"/>
                  </a:ext>
                </a:extLst>
              </p:cNvPr>
              <p:cNvSpPr txBox="1"/>
              <p:nvPr/>
            </p:nvSpPr>
            <p:spPr>
              <a:xfrm>
                <a:off x="7011147" y="2701942"/>
                <a:ext cx="1990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+mn-lt"/>
                  </a:rPr>
                  <a:t>learn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200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200" b="0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0EB35E-B6E7-B525-0B34-4D92D5489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147" y="2701942"/>
                <a:ext cx="1990927" cy="430887"/>
              </a:xfrm>
              <a:prstGeom prst="rect">
                <a:avLst/>
              </a:prstGeom>
              <a:blipFill>
                <a:blip r:embed="rId9"/>
                <a:stretch>
                  <a:fillRect l="-3822" t="-8571" r="-127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ular Callout 9">
                <a:extLst>
                  <a:ext uri="{FF2B5EF4-FFF2-40B4-BE49-F238E27FC236}">
                    <a16:creationId xmlns:a16="http://schemas.microsoft.com/office/drawing/2014/main" id="{5CCC0CAA-BCBF-51C3-C971-315ADE59E3B4}"/>
                  </a:ext>
                </a:extLst>
              </p:cNvPr>
              <p:cNvSpPr/>
              <p:nvPr/>
            </p:nvSpPr>
            <p:spPr>
              <a:xfrm>
                <a:off x="690814" y="4342592"/>
                <a:ext cx="7360485" cy="594660"/>
              </a:xfrm>
              <a:prstGeom prst="wedgeRectCallout">
                <a:avLst>
                  <a:gd name="adj1" fmla="val -27640"/>
                  <a:gd name="adj2" fmla="val -5050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Lemma</a:t>
                </a:r>
                <a:r>
                  <a:rPr lang="en-US" dirty="0">
                    <a:solidFill>
                      <a:schemeClr val="tx1"/>
                    </a:solidFill>
                  </a:rPr>
                  <a:t>: complete and sound assuming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negligible  </a:t>
                </a:r>
              </a:p>
            </p:txBody>
          </p:sp>
        </mc:Choice>
        <mc:Fallback xmlns="">
          <p:sp>
            <p:nvSpPr>
              <p:cNvPr id="10" name="Rectangular Callout 9">
                <a:extLst>
                  <a:ext uri="{FF2B5EF4-FFF2-40B4-BE49-F238E27FC236}">
                    <a16:creationId xmlns:a16="http://schemas.microsoft.com/office/drawing/2014/main" id="{5CCC0CAA-BCBF-51C3-C971-315ADE59E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14" y="4342592"/>
                <a:ext cx="7360485" cy="594660"/>
              </a:xfrm>
              <a:prstGeom prst="wedgeRectCallout">
                <a:avLst>
                  <a:gd name="adj1" fmla="val -27640"/>
                  <a:gd name="adj2" fmla="val -50508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E0ADD4-039E-DB0B-D026-136AD655353E}"/>
                  </a:ext>
                </a:extLst>
              </p:cNvPr>
              <p:cNvSpPr txBox="1"/>
              <p:nvPr/>
            </p:nvSpPr>
            <p:spPr>
              <a:xfrm>
                <a:off x="2278719" y="1094235"/>
                <a:ext cx="4379340" cy="461665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Goal: convince verifier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E0ADD4-039E-DB0B-D026-136AD6553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719" y="1094235"/>
                <a:ext cx="4379340" cy="461665"/>
              </a:xfrm>
              <a:prstGeom prst="rect">
                <a:avLst/>
              </a:prstGeom>
              <a:blipFill>
                <a:blip r:embed="rId11"/>
                <a:stretch>
                  <a:fillRect l="-2305" t="-5128" b="-25641"/>
                </a:stretch>
              </a:blipFill>
              <a:ln w="19050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72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8B4D-18F4-2634-C5E5-307FD95C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the compiled proof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AD3D3-7747-AC13-D770-0EB4C0364BB2}"/>
              </a:ext>
            </a:extLst>
          </p:cNvPr>
          <p:cNvSpPr txBox="1"/>
          <p:nvPr/>
        </p:nvSpPr>
        <p:spPr>
          <a:xfrm>
            <a:off x="457200" y="1012004"/>
            <a:ext cx="867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Prover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67B94D-4E34-7161-1324-858DA390377F}"/>
              </a:ext>
            </a:extLst>
          </p:cNvPr>
          <p:cNvSpPr/>
          <p:nvPr/>
        </p:nvSpPr>
        <p:spPr>
          <a:xfrm>
            <a:off x="277091" y="1448323"/>
            <a:ext cx="1611604" cy="241882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D3B04E-9E3E-68CD-3C26-9D04BE84844E}"/>
                  </a:ext>
                </a:extLst>
              </p:cNvPr>
              <p:cNvSpPr txBox="1"/>
              <p:nvPr/>
            </p:nvSpPr>
            <p:spPr>
              <a:xfrm>
                <a:off x="281814" y="1457625"/>
                <a:ext cx="6554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882255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000" b="1" i="1" dirty="0" smtClean="0">
                          <a:solidFill>
                            <a:srgbClr val="882255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 dirty="0" smtClean="0">
                          <a:solidFill>
                            <a:srgbClr val="882255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en-US" sz="2000" b="1" dirty="0">
                  <a:solidFill>
                    <a:srgbClr val="882255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D3B04E-9E3E-68CD-3C26-9D04BE848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14" y="1457625"/>
                <a:ext cx="655436" cy="400110"/>
              </a:xfrm>
              <a:prstGeom prst="rect">
                <a:avLst/>
              </a:prstGeom>
              <a:blipFill>
                <a:blip r:embed="rId2"/>
                <a:stretch>
                  <a:fillRect l="-3846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3652115-0731-D884-64FB-522552988C5B}"/>
              </a:ext>
            </a:extLst>
          </p:cNvPr>
          <p:cNvGrpSpPr/>
          <p:nvPr/>
        </p:nvGrpSpPr>
        <p:grpSpPr>
          <a:xfrm>
            <a:off x="1981199" y="2033885"/>
            <a:ext cx="4870035" cy="461665"/>
            <a:chOff x="1648690" y="2769125"/>
            <a:chExt cx="5531853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DB86947-32EF-C11C-42FA-ED79066C283E}"/>
                    </a:ext>
                  </a:extLst>
                </p:cNvPr>
                <p:cNvSpPr txBox="1"/>
                <p:nvPr/>
              </p:nvSpPr>
              <p:spPr>
                <a:xfrm>
                  <a:off x="3995141" y="2769125"/>
                  <a:ext cx="42159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DB86947-32EF-C11C-42FA-ED79066C2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141" y="2769125"/>
                  <a:ext cx="421590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C4108D6-1E83-B995-85BF-7A6C7FE06D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8690" y="3177156"/>
              <a:ext cx="5531853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C442FB5D-9D90-52A2-9D83-4C49C8806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93" y="1571034"/>
            <a:ext cx="905212" cy="272119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208CD552-1E85-7BB9-6BD6-6AA0F91243CC}"/>
              </a:ext>
            </a:extLst>
          </p:cNvPr>
          <p:cNvGrpSpPr/>
          <p:nvPr/>
        </p:nvGrpSpPr>
        <p:grpSpPr>
          <a:xfrm>
            <a:off x="1905000" y="2787033"/>
            <a:ext cx="4870035" cy="465357"/>
            <a:chOff x="1905000" y="2526165"/>
            <a:chExt cx="5265972" cy="465357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B7EAF02-F20C-3D50-4501-BEF319867729}"/>
                </a:ext>
              </a:extLst>
            </p:cNvPr>
            <p:cNvCxnSpPr/>
            <p:nvPr/>
          </p:nvCxnSpPr>
          <p:spPr>
            <a:xfrm>
              <a:off x="1905000" y="2991392"/>
              <a:ext cx="52659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043B023-9F80-C4DE-44B3-7DC86CEEEA84}"/>
                    </a:ext>
                  </a:extLst>
                </p:cNvPr>
                <p:cNvSpPr txBox="1"/>
                <p:nvPr/>
              </p:nvSpPr>
              <p:spPr>
                <a:xfrm>
                  <a:off x="2569088" y="2526165"/>
                  <a:ext cx="9491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2400" dirty="0"/>
                    <a:t>,  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baseline="-25000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endParaRPr lang="en-US" sz="2400" baseline="-250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043B023-9F80-C4DE-44B3-7DC86CEEEA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9088" y="2526165"/>
                  <a:ext cx="949171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1333" t="-8108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2EDEB3B-45C4-7AC9-5C9E-2F8464C5A1F3}"/>
                    </a:ext>
                  </a:extLst>
                </p:cNvPr>
                <p:cNvSpPr txBox="1"/>
                <p:nvPr/>
              </p:nvSpPr>
              <p:spPr>
                <a:xfrm>
                  <a:off x="4876800" y="2529857"/>
                  <a:ext cx="103310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r>
                    <a:rPr lang="en-US" sz="2400" dirty="0"/>
                    <a:t>,  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baseline="-25000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a14:m>
                  <a:endParaRPr lang="en-US" sz="2400" baseline="-250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2EDEB3B-45C4-7AC9-5C9E-2F8464C5A1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2529857"/>
                  <a:ext cx="1033103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6098" t="-7895" b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9532E4E-4257-D5C8-696B-43066B3D1ABD}"/>
              </a:ext>
            </a:extLst>
          </p:cNvPr>
          <p:cNvGrpSpPr/>
          <p:nvPr/>
        </p:nvGrpSpPr>
        <p:grpSpPr>
          <a:xfrm>
            <a:off x="457200" y="2340988"/>
            <a:ext cx="1172141" cy="764162"/>
            <a:chOff x="457200" y="2197165"/>
            <a:chExt cx="1172141" cy="7641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83F20A9-8A1D-16C8-F674-B572D8783CD6}"/>
                    </a:ext>
                  </a:extLst>
                </p:cNvPr>
                <p:cNvSpPr txBox="1"/>
                <p:nvPr/>
              </p:nvSpPr>
              <p:spPr>
                <a:xfrm>
                  <a:off x="514357" y="2197165"/>
                  <a:ext cx="11149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⇽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83F20A9-8A1D-16C8-F674-B572D8783C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57" y="2197165"/>
                  <a:ext cx="1114984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9C3CDC4-4AB0-C7ED-1081-C01E9C7FFA19}"/>
                    </a:ext>
                  </a:extLst>
                </p:cNvPr>
                <p:cNvSpPr txBox="1"/>
                <p:nvPr/>
              </p:nvSpPr>
              <p:spPr>
                <a:xfrm>
                  <a:off x="457200" y="2591995"/>
                  <a:ext cx="11555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⇽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9C3CDC4-4AB0-C7ED-1081-C01E9C7FF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2591995"/>
                  <a:ext cx="1155509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ular Callout 35">
                <a:extLst>
                  <a:ext uri="{FF2B5EF4-FFF2-40B4-BE49-F238E27FC236}">
                    <a16:creationId xmlns:a16="http://schemas.microsoft.com/office/drawing/2014/main" id="{448CC776-9277-534B-7370-484B2C45FF36}"/>
                  </a:ext>
                </a:extLst>
              </p:cNvPr>
              <p:cNvSpPr/>
              <p:nvPr/>
            </p:nvSpPr>
            <p:spPr>
              <a:xfrm>
                <a:off x="2517055" y="3538652"/>
                <a:ext cx="1784888" cy="797369"/>
              </a:xfrm>
              <a:prstGeom prst="wedgeRoundRectCallout">
                <a:avLst>
                  <a:gd name="adj1" fmla="val -10685"/>
                  <a:gd name="adj2" fmla="val -88232"/>
                  <a:gd name="adj3" fmla="val 16667"/>
                </a:avLst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Rounded Rectangular Callout 35">
                <a:extLst>
                  <a:ext uri="{FF2B5EF4-FFF2-40B4-BE49-F238E27FC236}">
                    <a16:creationId xmlns:a16="http://schemas.microsoft.com/office/drawing/2014/main" id="{448CC776-9277-534B-7370-484B2C45F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055" y="3538652"/>
                <a:ext cx="1784888" cy="797369"/>
              </a:xfrm>
              <a:prstGeom prst="wedgeRoundRectCallout">
                <a:avLst>
                  <a:gd name="adj1" fmla="val -10685"/>
                  <a:gd name="adj2" fmla="val -88232"/>
                  <a:gd name="adj3" fmla="val 16667"/>
                </a:avLst>
              </a:prstGeom>
              <a:blipFill>
                <a:blip r:embed="rId1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ounded Rectangular Callout 36">
                <a:extLst>
                  <a:ext uri="{FF2B5EF4-FFF2-40B4-BE49-F238E27FC236}">
                    <a16:creationId xmlns:a16="http://schemas.microsoft.com/office/drawing/2014/main" id="{E1C8F129-C56A-BD18-A301-A3B4BDDCAF71}"/>
                  </a:ext>
                </a:extLst>
              </p:cNvPr>
              <p:cNvSpPr/>
              <p:nvPr/>
            </p:nvSpPr>
            <p:spPr>
              <a:xfrm>
                <a:off x="4773228" y="3538651"/>
                <a:ext cx="1707210" cy="797362"/>
              </a:xfrm>
              <a:prstGeom prst="wedgeRoundRectCallout">
                <a:avLst>
                  <a:gd name="adj1" fmla="val -10685"/>
                  <a:gd name="adj2" fmla="val -88232"/>
                  <a:gd name="adj3" fmla="val 16667"/>
                </a:avLst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Rounded Rectangular Callout 36">
                <a:extLst>
                  <a:ext uri="{FF2B5EF4-FFF2-40B4-BE49-F238E27FC236}">
                    <a16:creationId xmlns:a16="http://schemas.microsoft.com/office/drawing/2014/main" id="{E1C8F129-C56A-BD18-A301-A3B4BDDCAF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228" y="3538651"/>
                <a:ext cx="1707210" cy="797362"/>
              </a:xfrm>
              <a:prstGeom prst="wedgeRoundRectCallout">
                <a:avLst>
                  <a:gd name="adj1" fmla="val -10685"/>
                  <a:gd name="adj2" fmla="val -88232"/>
                  <a:gd name="adj3" fmla="val 16667"/>
                </a:avLst>
              </a:prstGeom>
              <a:blipFill>
                <a:blip r:embed="rId14"/>
                <a:stretch>
                  <a:fillRect r="-725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4C9E8E7-7FAB-8F2F-4D55-3E98A4A753D4}"/>
              </a:ext>
            </a:extLst>
          </p:cNvPr>
          <p:cNvSpPr txBox="1"/>
          <p:nvPr/>
        </p:nvSpPr>
        <p:spPr>
          <a:xfrm>
            <a:off x="7575816" y="971550"/>
            <a:ext cx="950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Verifier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3ECEC5-D5D0-2285-28C3-C261FE4F9559}"/>
              </a:ext>
            </a:extLst>
          </p:cNvPr>
          <p:cNvSpPr/>
          <p:nvPr/>
        </p:nvSpPr>
        <p:spPr>
          <a:xfrm>
            <a:off x="6952155" y="1364915"/>
            <a:ext cx="2056349" cy="365366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F46E57-A84E-B521-A22C-2B4D1EDCAD00}"/>
                  </a:ext>
                </a:extLst>
              </p:cNvPr>
              <p:cNvSpPr txBox="1"/>
              <p:nvPr/>
            </p:nvSpPr>
            <p:spPr>
              <a:xfrm>
                <a:off x="7041848" y="3314910"/>
                <a:ext cx="1960225" cy="190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+mn-lt"/>
                  </a:rPr>
                  <a:t>accept if:</a:t>
                </a:r>
                <a:br>
                  <a:rPr lang="en-US" sz="2200" dirty="0">
                    <a:latin typeface="+mn-lt"/>
                  </a:rPr>
                </a:br>
                <a:r>
                  <a:rPr lang="en-US" sz="2200" dirty="0">
                    <a:latin typeface="+mn-lt"/>
                  </a:rPr>
                  <a:t>(i)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200" dirty="0">
                    <a:latin typeface="+mn-lt"/>
                  </a:rPr>
                  <a:t>  and</a:t>
                </a:r>
              </a:p>
              <a:p>
                <a:r>
                  <a:rPr lang="en-US" sz="2000" dirty="0"/>
                  <a:t>(ii)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	   are valid</a:t>
                </a:r>
                <a:endParaRPr lang="en-US" sz="2000" baseline="-25000" dirty="0"/>
              </a:p>
              <a:p>
                <a:endParaRPr lang="en-US" sz="2200" dirty="0">
                  <a:latin typeface="+mn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F46E57-A84E-B521-A22C-2B4D1EDCA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848" y="3314910"/>
                <a:ext cx="1960225" cy="1908215"/>
              </a:xfrm>
              <a:prstGeom prst="rect">
                <a:avLst/>
              </a:prstGeom>
              <a:blipFill>
                <a:blip r:embed="rId15"/>
                <a:stretch>
                  <a:fillRect l="-3871" t="-2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E69FAFF0-54CF-C6F1-66D1-F4CE006109C7}"/>
              </a:ext>
            </a:extLst>
          </p:cNvPr>
          <p:cNvGrpSpPr/>
          <p:nvPr/>
        </p:nvGrpSpPr>
        <p:grpSpPr>
          <a:xfrm>
            <a:off x="7425813" y="2099971"/>
            <a:ext cx="868186" cy="390748"/>
            <a:chOff x="612475" y="2114550"/>
            <a:chExt cx="868186" cy="3907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EFFF4E1-3EDC-C832-9857-0D10B17D2521}"/>
                    </a:ext>
                  </a:extLst>
                </p:cNvPr>
                <p:cNvSpPr txBox="1"/>
                <p:nvPr/>
              </p:nvSpPr>
              <p:spPr>
                <a:xfrm>
                  <a:off x="612475" y="2114550"/>
                  <a:ext cx="868186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en-US" dirty="0"/>
                    <a:t> ⇽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58FCB6C-9B25-8A6C-2655-9294AE1A0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475" y="2114550"/>
                  <a:ext cx="868186" cy="390748"/>
                </a:xfrm>
                <a:prstGeom prst="rect">
                  <a:avLst/>
                </a:prstGeom>
                <a:blipFill>
                  <a:blip r:embed="rId5"/>
                  <a:stretch>
                    <a:fillRect t="-625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EA4B5-2707-6279-4ECF-FD6B4C8055BA}"/>
                </a:ext>
              </a:extLst>
            </p:cNvPr>
            <p:cNvSpPr txBox="1"/>
            <p:nvPr/>
          </p:nvSpPr>
          <p:spPr>
            <a:xfrm>
              <a:off x="983211" y="21407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$</a:t>
              </a:r>
              <a:endParaRPr lang="en-US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4240C70-0382-541B-C7DE-351E195C5178}"/>
                  </a:ext>
                </a:extLst>
              </p:cNvPr>
              <p:cNvSpPr/>
              <p:nvPr/>
            </p:nvSpPr>
            <p:spPr>
              <a:xfrm>
                <a:off x="7502013" y="1506368"/>
                <a:ext cx="381000" cy="3539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4240C70-0382-541B-C7DE-351E195C51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013" y="1506368"/>
                <a:ext cx="381000" cy="353943"/>
              </a:xfrm>
              <a:prstGeom prst="rect">
                <a:avLst/>
              </a:prstGeom>
              <a:blipFill>
                <a:blip r:embed="rId1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F160A04-A932-7CB2-CC27-82B77E12890D}"/>
                  </a:ext>
                </a:extLst>
              </p:cNvPr>
              <p:cNvSpPr/>
              <p:nvPr/>
            </p:nvSpPr>
            <p:spPr>
              <a:xfrm>
                <a:off x="8123019" y="1499186"/>
                <a:ext cx="381000" cy="3539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F160A04-A932-7CB2-CC27-82B77E128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019" y="1499186"/>
                <a:ext cx="381000" cy="353943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D99268E-DD54-EE53-3B74-1627545AD421}"/>
                  </a:ext>
                </a:extLst>
              </p:cNvPr>
              <p:cNvSpPr txBox="1"/>
              <p:nvPr/>
            </p:nvSpPr>
            <p:spPr>
              <a:xfrm>
                <a:off x="7011147" y="2701942"/>
                <a:ext cx="1990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+mn-lt"/>
                  </a:rPr>
                  <a:t>learn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200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200" b="0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latin typeface="+mn-lt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D99268E-DD54-EE53-3B74-1627545AD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147" y="2701942"/>
                <a:ext cx="1990927" cy="430887"/>
              </a:xfrm>
              <a:prstGeom prst="rect">
                <a:avLst/>
              </a:prstGeom>
              <a:blipFill>
                <a:blip r:embed="rId18"/>
                <a:stretch>
                  <a:fillRect l="-3822" t="-8571" r="-127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C8F8669-985E-8283-F4B0-8EF49154DD36}"/>
              </a:ext>
            </a:extLst>
          </p:cNvPr>
          <p:cNvSpPr/>
          <p:nvPr/>
        </p:nvSpPr>
        <p:spPr>
          <a:xfrm>
            <a:off x="2708918" y="1125411"/>
            <a:ext cx="3047168" cy="865352"/>
          </a:xfrm>
          <a:prstGeom prst="roundRect">
            <a:avLst/>
          </a:prstGeom>
          <a:solidFill>
            <a:srgbClr val="71717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Make non-interactive 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using Fiat-Shamir</a:t>
            </a:r>
          </a:p>
        </p:txBody>
      </p:sp>
    </p:spTree>
    <p:extLst>
      <p:ext uri="{BB962C8B-B14F-4D97-AF65-F5344CB8AC3E}">
        <p14:creationId xmlns:p14="http://schemas.microsoft.com/office/powerpoint/2010/main" val="57656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11" grpId="0"/>
      <p:bldP spid="23" grpId="0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DD8B50-2801-E100-5901-E377BDC38C96}"/>
              </a:ext>
            </a:extLst>
          </p:cNvPr>
          <p:cNvSpPr txBox="1"/>
          <p:nvPr/>
        </p:nvSpPr>
        <p:spPr>
          <a:xfrm>
            <a:off x="7114863" y="1943107"/>
            <a:ext cx="30008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  </a:t>
            </a:r>
            <a:endParaRPr lang="en-US" sz="2000" baseline="-25000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4E443-C05D-FD43-8498-49C89F952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Important proof gadgets for univariates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C5B48-BFD0-DE4E-BE4F-DB2C5173A1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be some subset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spcBef>
                    <a:spcPts val="1824"/>
                  </a:spcBef>
                  <a:buNone/>
                </a:pPr>
                <a:r>
                  <a:rPr lang="en-US" dirty="0"/>
                  <a:t>Let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      	Verifier has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2600"/>
                  </a:spcBef>
                  <a:buNone/>
                </a:pPr>
                <a:r>
                  <a:rPr lang="en-US" dirty="0"/>
                  <a:t>Let us construct efficient Poly-IOPs for the following tasks:</a:t>
                </a:r>
              </a:p>
              <a:p>
                <a:pPr marL="298450" lvl="1" indent="0">
                  <a:lnSpc>
                    <a:spcPts val="2400"/>
                  </a:lnSpc>
                  <a:spcBef>
                    <a:spcPts val="1800"/>
                  </a:spcBef>
                  <a:buNone/>
                  <a:tabLst>
                    <a:tab pos="1084263" algn="l"/>
                    <a:tab pos="2795588" algn="l"/>
                    <a:tab pos="6164263" algn="l"/>
                    <a:tab pos="6278563" algn="l"/>
                  </a:tabLst>
                </a:pPr>
                <a:r>
                  <a:rPr lang="en-US" dirty="0"/>
                  <a:t>Task 1	(</a:t>
                </a:r>
                <a:r>
                  <a:rPr lang="en-US" b="1" dirty="0" err="1"/>
                  <a:t>ZeroTest</a:t>
                </a:r>
                <a:r>
                  <a:rPr lang="en-US" dirty="0"/>
                  <a:t>):   	prove that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 is identically zero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dirty="0"/>
              </a:p>
              <a:p>
                <a:pPr marL="298450" lvl="1" indent="0">
                  <a:lnSpc>
                    <a:spcPts val="2400"/>
                  </a:lnSpc>
                  <a:spcBef>
                    <a:spcPts val="2400"/>
                  </a:spcBef>
                  <a:buNone/>
                  <a:tabLst>
                    <a:tab pos="1084263" algn="l"/>
                    <a:tab pos="2795588" algn="l"/>
                    <a:tab pos="6164263" algn="l"/>
                    <a:tab pos="6278563" algn="l"/>
                  </a:tabLst>
                </a:pPr>
                <a:r>
                  <a:rPr lang="en-US" dirty="0"/>
                  <a:t>Task 2	(</a:t>
                </a:r>
                <a:r>
                  <a:rPr lang="en-US" b="1" dirty="0" err="1"/>
                  <a:t>SumCheck</a:t>
                </a:r>
                <a:r>
                  <a:rPr lang="en-US" dirty="0"/>
                  <a:t>):	prove that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 </m:t>
                        </m:r>
                      </m:e>
                    </m:nary>
                  </m:oMath>
                </a14:m>
                <a:endParaRPr lang="en-US" dirty="0"/>
              </a:p>
              <a:p>
                <a:pPr marL="298450" lvl="1" indent="0">
                  <a:lnSpc>
                    <a:spcPts val="2400"/>
                  </a:lnSpc>
                  <a:spcBef>
                    <a:spcPts val="2400"/>
                  </a:spcBef>
                  <a:buNone/>
                  <a:tabLst>
                    <a:tab pos="1084263" algn="l"/>
                    <a:tab pos="2795588" algn="l"/>
                    <a:tab pos="6164263" algn="l"/>
                    <a:tab pos="6278563" algn="l"/>
                  </a:tabLst>
                </a:pPr>
                <a:r>
                  <a:rPr lang="en-US" dirty="0"/>
                  <a:t>Task 3	(</a:t>
                </a:r>
                <a:r>
                  <a:rPr lang="en-US" b="1" dirty="0" err="1"/>
                  <a:t>ProdCheck</a:t>
                </a:r>
                <a:r>
                  <a:rPr lang="en-US" dirty="0"/>
                  <a:t>):	prove that  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C5B48-BFD0-DE4E-BE4F-DB2C5173A1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993" b="-19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14802CC-52F7-304A-9136-B75188EC2F6B}"/>
              </a:ext>
            </a:extLst>
          </p:cNvPr>
          <p:cNvSpPr/>
          <p:nvPr/>
        </p:nvSpPr>
        <p:spPr>
          <a:xfrm>
            <a:off x="338136" y="2616505"/>
            <a:ext cx="8229599" cy="2402075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8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E443-C05D-FD43-8498-49C89F952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vanishing polynomial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C5B48-BFD0-DE4E-BE4F-DB2C5173A1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686800" cy="381843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be some subset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of size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2700"/>
                  </a:spcBef>
                  <a:buNone/>
                </a:pPr>
                <a:r>
                  <a:rPr lang="en-US" u="sng" dirty="0">
                    <a:ea typeface="Cambria Math" panose="02040503050406030204" pitchFamily="18" charset="0"/>
                  </a:rPr>
                  <a:t>Def</a:t>
                </a:r>
                <a:r>
                  <a:rPr lang="en-US" dirty="0">
                    <a:ea typeface="Cambria Math" panose="02040503050406030204" pitchFamily="18" charset="0"/>
                  </a:rPr>
                  <a:t>:  the </a:t>
                </a:r>
                <a:r>
                  <a:rPr lang="en-US" b="1" dirty="0">
                    <a:ea typeface="Cambria Math" panose="02040503050406030204" pitchFamily="18" charset="0"/>
                  </a:rPr>
                  <a:t>vanishing polynomial </a:t>
                </a:r>
                <a:r>
                  <a:rPr lang="en-US" dirty="0">
                    <a:ea typeface="Cambria Math" panose="020405030504060302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≔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deg(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2700"/>
                  </a:spcBef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be a primitive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root of unity (so that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= 1). 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dirty="0">
                    <a:ea typeface="Cambria Math" panose="02040503050406030204" pitchFamily="18" charset="0"/>
                  </a:rPr>
                  <a:t>if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{ 1,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aseline="30000" dirty="0"/>
                  <a:t>2</a:t>
                </a:r>
                <a:r>
                  <a:rPr lang="en-US" dirty="0"/>
                  <a:t>, …,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aseline="30000" dirty="0"/>
                  <a:t>-1 </a:t>
                </a:r>
                <a:r>
                  <a:rPr lang="en-US" dirty="0"/>
                  <a:t>} 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   then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</m:sSub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dirty="0"/>
                  <a:t>  ⇒  for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,  evaluating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   takes 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</m:oMath>
                </a14:m>
                <a:r>
                  <a:rPr lang="en-US" dirty="0"/>
                  <a:t>   field operations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C5B48-BFD0-DE4E-BE4F-DB2C5173A1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686800" cy="3818430"/>
              </a:xfrm>
              <a:blipFill>
                <a:blip r:embed="rId3"/>
                <a:stretch>
                  <a:fillRect l="-1170" t="-993" r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29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1490A42-2834-FE44-8F44-C21410396840}"/>
              </a:ext>
            </a:extLst>
          </p:cNvPr>
          <p:cNvSpPr/>
          <p:nvPr/>
        </p:nvSpPr>
        <p:spPr>
          <a:xfrm>
            <a:off x="7065900" y="986285"/>
            <a:ext cx="281127" cy="36188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034DF4-730E-8E4E-8FFE-918C868723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(1)  </a:t>
                </a:r>
                <a:r>
                  <a:rPr lang="en-US" dirty="0" err="1"/>
                  <a:t>ZeroTest</a:t>
                </a:r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     </a:t>
                </a:r>
                <a:r>
                  <a:rPr lang="en-US" sz="31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3100" dirty="0"/>
                  <a:t> = </a:t>
                </a:r>
                <a:r>
                  <a:rPr lang="en-US" sz="3100" b="0" dirty="0"/>
                  <a:t>{ 1, </a:t>
                </a:r>
                <a14:m>
                  <m:oMath xmlns:m="http://schemas.openxmlformats.org/officeDocument/2006/math">
                    <m:r>
                      <a:rPr lang="en-US" sz="31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3100" b="0" dirty="0"/>
                  <a:t>, </a:t>
                </a:r>
                <a14:m>
                  <m:oMath xmlns:m="http://schemas.openxmlformats.org/officeDocument/2006/math">
                    <m:r>
                      <a:rPr lang="en-US" sz="31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3100" b="0" baseline="30000" dirty="0"/>
                  <a:t>2</a:t>
                </a:r>
                <a:r>
                  <a:rPr lang="en-US" sz="3100" b="0" dirty="0"/>
                  <a:t>, …, </a:t>
                </a:r>
                <a14:m>
                  <m:oMath xmlns:m="http://schemas.openxmlformats.org/officeDocument/2006/math">
                    <m:r>
                      <a:rPr lang="en-US" sz="31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3100" b="0" i="1" baseline="3000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100" b="0" baseline="30000" dirty="0"/>
                  <a:t>-1 </a:t>
                </a:r>
                <a:r>
                  <a:rPr lang="en-US" sz="3100" b="0" dirty="0"/>
                  <a:t>} )</a:t>
                </a:r>
                <a:endParaRPr lang="en-US" sz="2700" b="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034DF4-730E-8E4E-8FFE-918C868723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15" t="-13725" r="-1235" b="-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9BB525-A951-C140-9FCA-F89D47D2F7D7}"/>
                  </a:ext>
                </a:extLst>
              </p:cNvPr>
              <p:cNvSpPr txBox="1"/>
              <p:nvPr/>
            </p:nvSpPr>
            <p:spPr>
              <a:xfrm>
                <a:off x="339471" y="935884"/>
                <a:ext cx="15966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>
                    <a:solidFill>
                      <a:schemeClr val="tx1"/>
                    </a:solidFill>
                    <a:latin typeface="+mn-lt"/>
                  </a:rPr>
                  <a:t>Prover P(</a:t>
                </a:r>
                <a14:m>
                  <m:oMath xmlns:m="http://schemas.openxmlformats.org/officeDocument/2006/math">
                    <m:r>
                      <a:rPr lang="en-US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u="sng" dirty="0">
                    <a:solidFill>
                      <a:schemeClr val="tx1"/>
                    </a:solidFill>
                    <a:latin typeface="+mn-lt"/>
                  </a:rPr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9BB525-A951-C140-9FCA-F89D47D2F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71" y="935884"/>
                <a:ext cx="1596656" cy="461665"/>
              </a:xfrm>
              <a:prstGeom prst="rect">
                <a:avLst/>
              </a:prstGeom>
              <a:blipFill>
                <a:blip r:embed="rId4"/>
                <a:stretch>
                  <a:fillRect l="-5512" t="-5405" r="-4724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F81FE5-30CA-3541-B56E-40FB945AB132}"/>
                  </a:ext>
                </a:extLst>
              </p:cNvPr>
              <p:cNvSpPr txBox="1"/>
              <p:nvPr/>
            </p:nvSpPr>
            <p:spPr>
              <a:xfrm>
                <a:off x="5663418" y="946813"/>
                <a:ext cx="19849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>
                    <a:solidFill>
                      <a:schemeClr val="tx1"/>
                    </a:solidFill>
                    <a:latin typeface="+mn-lt"/>
                  </a:rPr>
                  <a:t>Verifier V(  </a:t>
                </a:r>
                <a14:m>
                  <m:oMath xmlns:m="http://schemas.openxmlformats.org/officeDocument/2006/math">
                    <m:r>
                      <a:rPr lang="en-US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u="sng" dirty="0">
                    <a:solidFill>
                      <a:schemeClr val="tx1"/>
                    </a:solidFill>
                    <a:latin typeface="+mn-lt"/>
                  </a:rPr>
                  <a:t> 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F81FE5-30CA-3541-B56E-40FB945AB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418" y="946813"/>
                <a:ext cx="1984967" cy="461665"/>
              </a:xfrm>
              <a:prstGeom prst="rect">
                <a:avLst/>
              </a:prstGeom>
              <a:blipFill>
                <a:blip r:embed="rId5"/>
                <a:stretch>
                  <a:fillRect l="-4430" t="-8108" r="-3797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6E386E-F894-B845-87C4-8669001828DC}"/>
                  </a:ext>
                </a:extLst>
              </p:cNvPr>
              <p:cNvSpPr txBox="1"/>
              <p:nvPr/>
            </p:nvSpPr>
            <p:spPr>
              <a:xfrm>
                <a:off x="148853" y="1549195"/>
                <a:ext cx="24803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)⇽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6E386E-F894-B845-87C4-866900182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53" y="1549195"/>
                <a:ext cx="2480359" cy="400110"/>
              </a:xfrm>
              <a:prstGeom prst="rect">
                <a:avLst/>
              </a:prstGeom>
              <a:blipFill>
                <a:blip r:embed="rId6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0C4306BB-5D35-F04C-96AE-8A81BCEBED2E}"/>
              </a:ext>
            </a:extLst>
          </p:cNvPr>
          <p:cNvGrpSpPr/>
          <p:nvPr/>
        </p:nvGrpSpPr>
        <p:grpSpPr>
          <a:xfrm>
            <a:off x="2259738" y="1549195"/>
            <a:ext cx="3200400" cy="540086"/>
            <a:chOff x="2971800" y="3889368"/>
            <a:chExt cx="3200400" cy="54008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5BC3BE6-22C9-A946-9439-9D43713A43E3}"/>
                </a:ext>
              </a:extLst>
            </p:cNvPr>
            <p:cNvCxnSpPr/>
            <p:nvPr/>
          </p:nvCxnSpPr>
          <p:spPr>
            <a:xfrm>
              <a:off x="2971800" y="4429454"/>
              <a:ext cx="3200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BC5D3AA-B52A-364C-8E79-23CF1518AB42}"/>
                    </a:ext>
                  </a:extLst>
                </p:cNvPr>
                <p:cNvSpPr txBox="1"/>
                <p:nvPr/>
              </p:nvSpPr>
              <p:spPr>
                <a:xfrm>
                  <a:off x="3837084" y="3889368"/>
                  <a:ext cx="1737976" cy="49994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en-US" sz="2000" baseline="-25000" dirty="0">
                      <a:latin typeface="+mn-lt"/>
                    </a:rPr>
                    <a:t> 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 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(≤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sz="2000" baseline="-25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BC5D3AA-B52A-364C-8E79-23CF1518AB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084" y="3889368"/>
                  <a:ext cx="1737976" cy="499945"/>
                </a:xfrm>
                <a:prstGeom prst="rect">
                  <a:avLst/>
                </a:prstGeom>
                <a:blipFill>
                  <a:blip r:embed="rId7"/>
                  <a:stretch>
                    <a:fillRect b="-2326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C73946-7D86-204E-9C2C-92B95191BD88}"/>
              </a:ext>
            </a:extLst>
          </p:cNvPr>
          <p:cNvGrpSpPr/>
          <p:nvPr/>
        </p:nvGrpSpPr>
        <p:grpSpPr>
          <a:xfrm>
            <a:off x="1789471" y="2289526"/>
            <a:ext cx="3670667" cy="439119"/>
            <a:chOff x="2690474" y="3448381"/>
            <a:chExt cx="3200400" cy="439119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50E8B1D-BEB7-6147-AA1A-8687FA4E09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0474" y="3887500"/>
              <a:ext cx="320040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DC696D4-3570-7F41-B931-5E7422CCAE82}"/>
                    </a:ext>
                  </a:extLst>
                </p:cNvPr>
                <p:cNvSpPr txBox="1"/>
                <p:nvPr/>
              </p:nvSpPr>
              <p:spPr>
                <a:xfrm>
                  <a:off x="2849847" y="3448381"/>
                  <a:ext cx="265995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>
                      <a:latin typeface="+mn-lt"/>
                    </a:rPr>
                    <a:t>query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b="0" dirty="0">
                      <a:latin typeface="+mn-lt"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b="0" dirty="0">
                      <a:latin typeface="+mn-lt"/>
                    </a:rPr>
                    <a:t> at 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endParaRPr lang="en-US" b="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DC696D4-3570-7F41-B931-5E7422CCAE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9847" y="3448381"/>
                  <a:ext cx="2659959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320" t="-10000" r="-12033" b="-6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4B2360-96C7-584D-8DDC-C9CC1510D1EC}"/>
                  </a:ext>
                </a:extLst>
              </p:cNvPr>
              <p:cNvSpPr txBox="1"/>
              <p:nvPr/>
            </p:nvSpPr>
            <p:spPr>
              <a:xfrm>
                <a:off x="5709555" y="2789563"/>
                <a:ext cx="23666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>
                    <a:latin typeface="+mn-lt"/>
                  </a:rPr>
                  <a:t>learn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4B2360-96C7-584D-8DDC-C9CC1510D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555" y="2789563"/>
                <a:ext cx="2366674" cy="461665"/>
              </a:xfrm>
              <a:prstGeom prst="rect">
                <a:avLst/>
              </a:prstGeom>
              <a:blipFill>
                <a:blip r:embed="rId9"/>
                <a:stretch>
                  <a:fillRect l="-3743" t="-8108" r="-1604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FBF84E-DBCF-7D44-9197-4F93AF2F89C0}"/>
                  </a:ext>
                </a:extLst>
              </p:cNvPr>
              <p:cNvSpPr txBox="1"/>
              <p:nvPr/>
            </p:nvSpPr>
            <p:spPr>
              <a:xfrm>
                <a:off x="5102942" y="3284138"/>
                <a:ext cx="40410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accept if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FBF84E-DBCF-7D44-9197-4F93AF2F8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942" y="3284138"/>
                <a:ext cx="4041058" cy="461665"/>
              </a:xfrm>
              <a:prstGeom prst="rect">
                <a:avLst/>
              </a:prstGeom>
              <a:blipFill>
                <a:blip r:embed="rId10"/>
                <a:stretch>
                  <a:fillRect l="-219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A686EC-04A2-8A48-8AB9-CD6DC276477E}"/>
                  </a:ext>
                </a:extLst>
              </p:cNvPr>
              <p:cNvSpPr txBox="1"/>
              <p:nvPr/>
            </p:nvSpPr>
            <p:spPr>
              <a:xfrm>
                <a:off x="341996" y="4501591"/>
                <a:ext cx="8460008" cy="430887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200" b="1" u="sng" dirty="0">
                    <a:latin typeface="+mn-lt"/>
                  </a:rPr>
                  <a:t>Thm</a:t>
                </a:r>
                <a:r>
                  <a:rPr lang="en-US" sz="2200" dirty="0">
                    <a:latin typeface="+mn-lt"/>
                  </a:rPr>
                  <a:t>:   this protocol is complete and sound,  assuming 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200" dirty="0">
                    <a:latin typeface="+mn-lt"/>
                  </a:rPr>
                  <a:t>  is negligible.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A686EC-04A2-8A48-8AB9-CD6DC2764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96" y="4501591"/>
                <a:ext cx="8460008" cy="430887"/>
              </a:xfrm>
              <a:prstGeom prst="rect">
                <a:avLst/>
              </a:prstGeom>
              <a:blipFill>
                <a:blip r:embed="rId11"/>
                <a:stretch>
                  <a:fillRect l="-749" t="-5556" b="-27778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ular Callout 16">
                <a:extLst>
                  <a:ext uri="{FF2B5EF4-FFF2-40B4-BE49-F238E27FC236}">
                    <a16:creationId xmlns:a16="http://schemas.microsoft.com/office/drawing/2014/main" id="{4264757B-E158-854A-8B36-B5DF57AA360C}"/>
                  </a:ext>
                </a:extLst>
              </p:cNvPr>
              <p:cNvSpPr/>
              <p:nvPr/>
            </p:nvSpPr>
            <p:spPr>
              <a:xfrm>
                <a:off x="200564" y="3101871"/>
                <a:ext cx="4118347" cy="732119"/>
              </a:xfrm>
              <a:prstGeom prst="wedgeRectCallout">
                <a:avLst>
                  <a:gd name="adj1" fmla="val -27640"/>
                  <a:gd name="adj2" fmla="val -5050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b="1" dirty="0">
                    <a:solidFill>
                      <a:schemeClr val="tx1"/>
                    </a:solidFill>
                  </a:rPr>
                  <a:t>Lemma</a:t>
                </a:r>
                <a:r>
                  <a:rPr lang="en-US" sz="2000" dirty="0">
                    <a:solidFill>
                      <a:schemeClr val="tx1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zero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if and only if </a:t>
                </a:r>
                <a:br>
                  <a:rPr lang="en-US" sz="20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r>
                  <a:rPr lang="en-US" sz="20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divisible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</m:sSub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ular Callout 16">
                <a:extLst>
                  <a:ext uri="{FF2B5EF4-FFF2-40B4-BE49-F238E27FC236}">
                    <a16:creationId xmlns:a16="http://schemas.microsoft.com/office/drawing/2014/main" id="{4264757B-E158-854A-8B36-B5DF57AA3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64" y="3101871"/>
                <a:ext cx="4118347" cy="732119"/>
              </a:xfrm>
              <a:prstGeom prst="wedgeRectCallout">
                <a:avLst>
                  <a:gd name="adj1" fmla="val -27640"/>
                  <a:gd name="adj2" fmla="val -50508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341DC7-D579-174A-9E13-90EFFF40D12A}"/>
                  </a:ext>
                </a:extLst>
              </p:cNvPr>
              <p:cNvSpPr txBox="1"/>
              <p:nvPr/>
            </p:nvSpPr>
            <p:spPr>
              <a:xfrm>
                <a:off x="4865412" y="3848531"/>
                <a:ext cx="42920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+mn-lt"/>
                  </a:rPr>
                  <a:t>(implies that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000" dirty="0">
                    <a:latin typeface="+mn-lt"/>
                  </a:rPr>
                  <a:t> </a:t>
                </a:r>
                <a:r>
                  <a:rPr lang="en-US" sz="2000" dirty="0" err="1">
                    <a:latin typeface="+mn-lt"/>
                  </a:rPr>
                  <a:t>w.h.p</a:t>
                </a:r>
                <a:r>
                  <a:rPr lang="en-US" sz="2000" dirty="0">
                    <a:latin typeface="+mn-lt"/>
                  </a:rPr>
                  <a:t>)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341DC7-D579-174A-9E13-90EFFF40D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412" y="3848531"/>
                <a:ext cx="4292072" cy="400110"/>
              </a:xfrm>
              <a:prstGeom prst="rect">
                <a:avLst/>
              </a:prstGeom>
              <a:blipFill>
                <a:blip r:embed="rId13"/>
                <a:stretch>
                  <a:fillRect l="-1479" t="-6061" r="-592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ular Callout 18">
                <a:extLst>
                  <a:ext uri="{FF2B5EF4-FFF2-40B4-BE49-F238E27FC236}">
                    <a16:creationId xmlns:a16="http://schemas.microsoft.com/office/drawing/2014/main" id="{4E7B89F6-D82E-A218-59AC-203BDD0B3CE4}"/>
                  </a:ext>
                </a:extLst>
              </p:cNvPr>
              <p:cNvSpPr/>
              <p:nvPr/>
            </p:nvSpPr>
            <p:spPr>
              <a:xfrm>
                <a:off x="6970049" y="1942872"/>
                <a:ext cx="2133600" cy="709760"/>
              </a:xfrm>
              <a:prstGeom prst="wedgeRoundRectCallout">
                <a:avLst>
                  <a:gd name="adj1" fmla="val 16184"/>
                  <a:gd name="adj2" fmla="val 148066"/>
                  <a:gd name="adj3" fmla="val 16667"/>
                </a:avLst>
              </a:prstGeom>
              <a:solidFill>
                <a:srgbClr val="D2D2F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verifier evaluates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</m:sSub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by itself </a:t>
                </a:r>
              </a:p>
            </p:txBody>
          </p:sp>
        </mc:Choice>
        <mc:Fallback xmlns="">
          <p:sp>
            <p:nvSpPr>
              <p:cNvPr id="19" name="Rounded Rectangular Callout 18">
                <a:extLst>
                  <a:ext uri="{FF2B5EF4-FFF2-40B4-BE49-F238E27FC236}">
                    <a16:creationId xmlns:a16="http://schemas.microsoft.com/office/drawing/2014/main" id="{4E7B89F6-D82E-A218-59AC-203BDD0B3C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049" y="1942872"/>
                <a:ext cx="2133600" cy="709760"/>
              </a:xfrm>
              <a:prstGeom prst="wedgeRoundRectCallout">
                <a:avLst>
                  <a:gd name="adj1" fmla="val 16184"/>
                  <a:gd name="adj2" fmla="val 148066"/>
                  <a:gd name="adj3" fmla="val 16667"/>
                </a:avLst>
              </a:prstGeom>
              <a:blipFill>
                <a:blip r:embed="rId14"/>
                <a:stretch>
                  <a:fillRect t="-1786" r="-1176"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423B8219-7A57-88FD-864A-D674BCF08943}"/>
              </a:ext>
            </a:extLst>
          </p:cNvPr>
          <p:cNvGrpSpPr/>
          <p:nvPr/>
        </p:nvGrpSpPr>
        <p:grpSpPr>
          <a:xfrm>
            <a:off x="5738970" y="2028517"/>
            <a:ext cx="943527" cy="390748"/>
            <a:chOff x="5699642" y="1733550"/>
            <a:chExt cx="943527" cy="3907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46AA8C-AFB7-7D47-842A-82CC6E2ACA33}"/>
                    </a:ext>
                  </a:extLst>
                </p:cNvPr>
                <p:cNvSpPr txBox="1"/>
                <p:nvPr/>
              </p:nvSpPr>
              <p:spPr>
                <a:xfrm>
                  <a:off x="5699642" y="1733550"/>
                  <a:ext cx="943527" cy="3907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⇽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46AA8C-AFB7-7D47-842A-82CC6E2ACA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9642" y="1733550"/>
                  <a:ext cx="943527" cy="390748"/>
                </a:xfrm>
                <a:prstGeom prst="rect">
                  <a:avLst/>
                </a:prstGeom>
                <a:blipFill>
                  <a:blip r:embed="rId16"/>
                  <a:stretch>
                    <a:fillRect b="-312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D1863BE-502D-0C6E-5CA0-E8A2FE266A74}"/>
                </a:ext>
              </a:extLst>
            </p:cNvPr>
            <p:cNvSpPr txBox="1"/>
            <p:nvPr/>
          </p:nvSpPr>
          <p:spPr>
            <a:xfrm>
              <a:off x="6059335" y="1739661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$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048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/>
      <p:bldP spid="16" grpId="0" animBg="1"/>
      <p:bldP spid="18" grpId="0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1490A42-2834-FE44-8F44-C21410396840}"/>
              </a:ext>
            </a:extLst>
          </p:cNvPr>
          <p:cNvSpPr/>
          <p:nvPr/>
        </p:nvSpPr>
        <p:spPr>
          <a:xfrm>
            <a:off x="7065900" y="986285"/>
            <a:ext cx="281127" cy="36188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034DF4-730E-8E4E-8FFE-918C868723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(1)  </a:t>
                </a:r>
                <a:r>
                  <a:rPr lang="en-US" dirty="0" err="1"/>
                  <a:t>ZeroTest</a:t>
                </a:r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     </a:t>
                </a:r>
                <a:r>
                  <a:rPr lang="en-US" sz="31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3100" dirty="0"/>
                  <a:t> = </a:t>
                </a:r>
                <a:r>
                  <a:rPr lang="en-US" sz="3100" b="0" dirty="0"/>
                  <a:t>{ 1, </a:t>
                </a:r>
                <a14:m>
                  <m:oMath xmlns:m="http://schemas.openxmlformats.org/officeDocument/2006/math">
                    <m:r>
                      <a:rPr lang="en-US" sz="31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3100" b="0" dirty="0"/>
                  <a:t>, </a:t>
                </a:r>
                <a14:m>
                  <m:oMath xmlns:m="http://schemas.openxmlformats.org/officeDocument/2006/math">
                    <m:r>
                      <a:rPr lang="en-US" sz="31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3100" b="0" baseline="30000" dirty="0"/>
                  <a:t>2</a:t>
                </a:r>
                <a:r>
                  <a:rPr lang="en-US" sz="3100" b="0" dirty="0"/>
                  <a:t>, …, </a:t>
                </a:r>
                <a14:m>
                  <m:oMath xmlns:m="http://schemas.openxmlformats.org/officeDocument/2006/math">
                    <m:r>
                      <a:rPr lang="en-US" sz="31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3100" b="0" i="1" baseline="3000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100" b="0" baseline="30000" dirty="0"/>
                  <a:t>-1 </a:t>
                </a:r>
                <a:r>
                  <a:rPr lang="en-US" sz="3100" b="0" dirty="0"/>
                  <a:t>} )</a:t>
                </a:r>
                <a:endParaRPr lang="en-US" sz="2700" b="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034DF4-730E-8E4E-8FFE-918C868723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15" t="-13725" r="-1235" b="-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9BB525-A951-C140-9FCA-F89D47D2F7D7}"/>
                  </a:ext>
                </a:extLst>
              </p:cNvPr>
              <p:cNvSpPr txBox="1"/>
              <p:nvPr/>
            </p:nvSpPr>
            <p:spPr>
              <a:xfrm>
                <a:off x="339471" y="935884"/>
                <a:ext cx="15966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>
                    <a:solidFill>
                      <a:schemeClr val="tx1"/>
                    </a:solidFill>
                    <a:latin typeface="+mn-lt"/>
                  </a:rPr>
                  <a:t>Prover P(</a:t>
                </a:r>
                <a14:m>
                  <m:oMath xmlns:m="http://schemas.openxmlformats.org/officeDocument/2006/math">
                    <m:r>
                      <a:rPr lang="en-US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u="sng" dirty="0">
                    <a:solidFill>
                      <a:schemeClr val="tx1"/>
                    </a:solidFill>
                    <a:latin typeface="+mn-lt"/>
                  </a:rPr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9BB525-A951-C140-9FCA-F89D47D2F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71" y="935884"/>
                <a:ext cx="1596656" cy="461665"/>
              </a:xfrm>
              <a:prstGeom prst="rect">
                <a:avLst/>
              </a:prstGeom>
              <a:blipFill>
                <a:blip r:embed="rId4"/>
                <a:stretch>
                  <a:fillRect l="-5512" t="-5405" r="-4724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F81FE5-30CA-3541-B56E-40FB945AB132}"/>
                  </a:ext>
                </a:extLst>
              </p:cNvPr>
              <p:cNvSpPr txBox="1"/>
              <p:nvPr/>
            </p:nvSpPr>
            <p:spPr>
              <a:xfrm>
                <a:off x="5663418" y="946813"/>
                <a:ext cx="19849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>
                    <a:solidFill>
                      <a:schemeClr val="tx1"/>
                    </a:solidFill>
                    <a:latin typeface="+mn-lt"/>
                  </a:rPr>
                  <a:t>Verifier V(  </a:t>
                </a:r>
                <a14:m>
                  <m:oMath xmlns:m="http://schemas.openxmlformats.org/officeDocument/2006/math">
                    <m:r>
                      <a:rPr lang="en-US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u="sng" dirty="0">
                    <a:solidFill>
                      <a:schemeClr val="tx1"/>
                    </a:solidFill>
                    <a:latin typeface="+mn-lt"/>
                  </a:rPr>
                  <a:t> 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F81FE5-30CA-3541-B56E-40FB945AB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418" y="946813"/>
                <a:ext cx="1984967" cy="461665"/>
              </a:xfrm>
              <a:prstGeom prst="rect">
                <a:avLst/>
              </a:prstGeom>
              <a:blipFill>
                <a:blip r:embed="rId5"/>
                <a:stretch>
                  <a:fillRect l="-4430" t="-8108" r="-3797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6E386E-F894-B845-87C4-8669001828DC}"/>
                  </a:ext>
                </a:extLst>
              </p:cNvPr>
              <p:cNvSpPr txBox="1"/>
              <p:nvPr/>
            </p:nvSpPr>
            <p:spPr>
              <a:xfrm>
                <a:off x="148853" y="1549195"/>
                <a:ext cx="24803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)⇽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6E386E-F894-B845-87C4-866900182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53" y="1549195"/>
                <a:ext cx="2480359" cy="400110"/>
              </a:xfrm>
              <a:prstGeom prst="rect">
                <a:avLst/>
              </a:prstGeom>
              <a:blipFill>
                <a:blip r:embed="rId6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0C4306BB-5D35-F04C-96AE-8A81BCEBED2E}"/>
              </a:ext>
            </a:extLst>
          </p:cNvPr>
          <p:cNvGrpSpPr/>
          <p:nvPr/>
        </p:nvGrpSpPr>
        <p:grpSpPr>
          <a:xfrm>
            <a:off x="2259738" y="1549195"/>
            <a:ext cx="3200400" cy="540086"/>
            <a:chOff x="2971800" y="3889368"/>
            <a:chExt cx="3200400" cy="54008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5BC3BE6-22C9-A946-9439-9D43713A43E3}"/>
                </a:ext>
              </a:extLst>
            </p:cNvPr>
            <p:cNvCxnSpPr/>
            <p:nvPr/>
          </p:nvCxnSpPr>
          <p:spPr>
            <a:xfrm>
              <a:off x="2971800" y="4429454"/>
              <a:ext cx="3200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BC5D3AA-B52A-364C-8E79-23CF1518AB42}"/>
                    </a:ext>
                  </a:extLst>
                </p:cNvPr>
                <p:cNvSpPr txBox="1"/>
                <p:nvPr/>
              </p:nvSpPr>
              <p:spPr>
                <a:xfrm>
                  <a:off x="3837084" y="3889368"/>
                  <a:ext cx="1737976" cy="49994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en-US" sz="2000" baseline="-25000" dirty="0">
                      <a:latin typeface="+mn-lt"/>
                    </a:rPr>
                    <a:t> 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 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(≤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sz="2000" baseline="-25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BC5D3AA-B52A-364C-8E79-23CF1518AB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084" y="3889368"/>
                  <a:ext cx="1737976" cy="499945"/>
                </a:xfrm>
                <a:prstGeom prst="rect">
                  <a:avLst/>
                </a:prstGeom>
                <a:blipFill>
                  <a:blip r:embed="rId7"/>
                  <a:stretch>
                    <a:fillRect b="-2326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C73946-7D86-204E-9C2C-92B95191BD88}"/>
              </a:ext>
            </a:extLst>
          </p:cNvPr>
          <p:cNvGrpSpPr/>
          <p:nvPr/>
        </p:nvGrpSpPr>
        <p:grpSpPr>
          <a:xfrm>
            <a:off x="1789471" y="2289526"/>
            <a:ext cx="3670667" cy="439119"/>
            <a:chOff x="2690474" y="3448381"/>
            <a:chExt cx="3200400" cy="439119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50E8B1D-BEB7-6147-AA1A-8687FA4E09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0474" y="3887500"/>
              <a:ext cx="320040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DC696D4-3570-7F41-B931-5E7422CCAE82}"/>
                    </a:ext>
                  </a:extLst>
                </p:cNvPr>
                <p:cNvSpPr txBox="1"/>
                <p:nvPr/>
              </p:nvSpPr>
              <p:spPr>
                <a:xfrm>
                  <a:off x="2849847" y="3448381"/>
                  <a:ext cx="265995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>
                      <a:latin typeface="+mn-lt"/>
                    </a:rPr>
                    <a:t>query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b="0" dirty="0">
                      <a:latin typeface="+mn-lt"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b="0" dirty="0">
                      <a:latin typeface="+mn-lt"/>
                    </a:rPr>
                    <a:t> at 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endParaRPr lang="en-US" b="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DC696D4-3570-7F41-B931-5E7422CCAE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9847" y="3448381"/>
                  <a:ext cx="2659959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320" t="-10000" r="-12033" b="-6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4B2360-96C7-584D-8DDC-C9CC1510D1EC}"/>
                  </a:ext>
                </a:extLst>
              </p:cNvPr>
              <p:cNvSpPr txBox="1"/>
              <p:nvPr/>
            </p:nvSpPr>
            <p:spPr>
              <a:xfrm>
                <a:off x="5709555" y="2789563"/>
                <a:ext cx="23666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>
                    <a:latin typeface="+mn-lt"/>
                  </a:rPr>
                  <a:t>learn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4B2360-96C7-584D-8DDC-C9CC1510D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555" y="2789563"/>
                <a:ext cx="2366674" cy="461665"/>
              </a:xfrm>
              <a:prstGeom prst="rect">
                <a:avLst/>
              </a:prstGeom>
              <a:blipFill>
                <a:blip r:embed="rId9"/>
                <a:stretch>
                  <a:fillRect l="-3743" t="-8108" r="-1604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FBF84E-DBCF-7D44-9197-4F93AF2F89C0}"/>
                  </a:ext>
                </a:extLst>
              </p:cNvPr>
              <p:cNvSpPr txBox="1"/>
              <p:nvPr/>
            </p:nvSpPr>
            <p:spPr>
              <a:xfrm>
                <a:off x="5102942" y="3284138"/>
                <a:ext cx="40410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accept if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FBF84E-DBCF-7D44-9197-4F93AF2F8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942" y="3284138"/>
                <a:ext cx="4041058" cy="461665"/>
              </a:xfrm>
              <a:prstGeom prst="rect">
                <a:avLst/>
              </a:prstGeom>
              <a:blipFill>
                <a:blip r:embed="rId10"/>
                <a:stretch>
                  <a:fillRect l="-219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341DC7-D579-174A-9E13-90EFFF40D12A}"/>
                  </a:ext>
                </a:extLst>
              </p:cNvPr>
              <p:cNvSpPr txBox="1"/>
              <p:nvPr/>
            </p:nvSpPr>
            <p:spPr>
              <a:xfrm>
                <a:off x="4865412" y="3848531"/>
                <a:ext cx="42920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+mn-lt"/>
                  </a:rPr>
                  <a:t>(implies that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000" dirty="0">
                    <a:latin typeface="+mn-lt"/>
                  </a:rPr>
                  <a:t> </a:t>
                </a:r>
                <a:r>
                  <a:rPr lang="en-US" sz="2000" dirty="0" err="1">
                    <a:latin typeface="+mn-lt"/>
                  </a:rPr>
                  <a:t>w.h.p</a:t>
                </a:r>
                <a:r>
                  <a:rPr lang="en-US" sz="2000" dirty="0">
                    <a:latin typeface="+mn-lt"/>
                  </a:rPr>
                  <a:t>)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341DC7-D579-174A-9E13-90EFFF40D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412" y="3848531"/>
                <a:ext cx="4292072" cy="400110"/>
              </a:xfrm>
              <a:prstGeom prst="rect">
                <a:avLst/>
              </a:prstGeom>
              <a:blipFill>
                <a:blip r:embed="rId11"/>
                <a:stretch>
                  <a:fillRect l="-1479" t="-6061" r="-592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ular Callout 18">
                <a:extLst>
                  <a:ext uri="{FF2B5EF4-FFF2-40B4-BE49-F238E27FC236}">
                    <a16:creationId xmlns:a16="http://schemas.microsoft.com/office/drawing/2014/main" id="{4E7B89F6-D82E-A218-59AC-203BDD0B3CE4}"/>
                  </a:ext>
                </a:extLst>
              </p:cNvPr>
              <p:cNvSpPr/>
              <p:nvPr/>
            </p:nvSpPr>
            <p:spPr>
              <a:xfrm>
                <a:off x="6970049" y="1942872"/>
                <a:ext cx="2133600" cy="709760"/>
              </a:xfrm>
              <a:prstGeom prst="wedgeRoundRectCallout">
                <a:avLst>
                  <a:gd name="adj1" fmla="val 16184"/>
                  <a:gd name="adj2" fmla="val 148066"/>
                  <a:gd name="adj3" fmla="val 16667"/>
                </a:avLst>
              </a:prstGeom>
              <a:solidFill>
                <a:srgbClr val="D2D2F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verifier evaluates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</m:sSub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by itself </a:t>
                </a:r>
              </a:p>
            </p:txBody>
          </p:sp>
        </mc:Choice>
        <mc:Fallback xmlns="">
          <p:sp>
            <p:nvSpPr>
              <p:cNvPr id="19" name="Rounded Rectangular Callout 18">
                <a:extLst>
                  <a:ext uri="{FF2B5EF4-FFF2-40B4-BE49-F238E27FC236}">
                    <a16:creationId xmlns:a16="http://schemas.microsoft.com/office/drawing/2014/main" id="{4E7B89F6-D82E-A218-59AC-203BDD0B3C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049" y="1942872"/>
                <a:ext cx="2133600" cy="709760"/>
              </a:xfrm>
              <a:prstGeom prst="wedgeRoundRectCallout">
                <a:avLst>
                  <a:gd name="adj1" fmla="val 16184"/>
                  <a:gd name="adj2" fmla="val 148066"/>
                  <a:gd name="adj3" fmla="val 16667"/>
                </a:avLst>
              </a:prstGeom>
              <a:blipFill>
                <a:blip r:embed="rId12"/>
                <a:stretch>
                  <a:fillRect t="-1786" r="-1176"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423B8219-7A57-88FD-864A-D674BCF08943}"/>
              </a:ext>
            </a:extLst>
          </p:cNvPr>
          <p:cNvGrpSpPr/>
          <p:nvPr/>
        </p:nvGrpSpPr>
        <p:grpSpPr>
          <a:xfrm>
            <a:off x="5738970" y="2028517"/>
            <a:ext cx="943527" cy="390748"/>
            <a:chOff x="5699642" y="1733550"/>
            <a:chExt cx="943527" cy="3907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46AA8C-AFB7-7D47-842A-82CC6E2ACA33}"/>
                    </a:ext>
                  </a:extLst>
                </p:cNvPr>
                <p:cNvSpPr txBox="1"/>
                <p:nvPr/>
              </p:nvSpPr>
              <p:spPr>
                <a:xfrm>
                  <a:off x="5699642" y="1733550"/>
                  <a:ext cx="943527" cy="3907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⇽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46AA8C-AFB7-7D47-842A-82CC6E2ACA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9642" y="1733550"/>
                  <a:ext cx="943527" cy="390748"/>
                </a:xfrm>
                <a:prstGeom prst="rect">
                  <a:avLst/>
                </a:prstGeom>
                <a:blipFill>
                  <a:blip r:embed="rId16"/>
                  <a:stretch>
                    <a:fillRect b="-312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D1863BE-502D-0C6E-5CA0-E8A2FE266A74}"/>
                </a:ext>
              </a:extLst>
            </p:cNvPr>
            <p:cNvSpPr txBox="1"/>
            <p:nvPr/>
          </p:nvSpPr>
          <p:spPr>
            <a:xfrm>
              <a:off x="6059335" y="1739661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$</a:t>
              </a:r>
              <a:endParaRPr lang="en-US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71770CA-B1EE-1797-44C8-4598FE1735C2}"/>
                  </a:ext>
                </a:extLst>
              </p:cNvPr>
              <p:cNvSpPr txBox="1"/>
              <p:nvPr/>
            </p:nvSpPr>
            <p:spPr>
              <a:xfrm>
                <a:off x="349304" y="4241520"/>
                <a:ext cx="8617715" cy="872034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>
                  <a:spcBef>
                    <a:spcPts val="600"/>
                  </a:spcBef>
                </a:pPr>
                <a:r>
                  <a:rPr lang="en-US" sz="2200" b="1" dirty="0">
                    <a:latin typeface="+mn-lt"/>
                  </a:rPr>
                  <a:t>Verifier time</a:t>
                </a:r>
                <a:r>
                  <a:rPr lang="en-US" sz="2200" dirty="0">
                    <a:latin typeface="+mn-lt"/>
                  </a:rPr>
                  <a:t>:  O(log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>
                    <a:latin typeface="+mn-lt"/>
                  </a:rPr>
                  <a:t>)  and  two poly queries </a:t>
                </a:r>
                <a:r>
                  <a:rPr lang="en-US" sz="1800" dirty="0">
                    <a:latin typeface="+mn-lt"/>
                  </a:rPr>
                  <a:t>(but can be batched)</a:t>
                </a:r>
              </a:p>
              <a:p>
                <a:pPr algn="l">
                  <a:spcBef>
                    <a:spcPts val="800"/>
                  </a:spcBef>
                </a:pPr>
                <a:r>
                  <a:rPr lang="en-US" sz="2200" b="1" dirty="0">
                    <a:latin typeface="+mn-lt"/>
                  </a:rPr>
                  <a:t>Prover time</a:t>
                </a:r>
                <a:r>
                  <a:rPr lang="en-US" sz="2200" dirty="0">
                    <a:latin typeface="+mn-lt"/>
                  </a:rPr>
                  <a:t>:  dominated by time to compute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+mn-lt"/>
                  </a:rPr>
                  <a:t> and commit to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latin typeface="+mn-lt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71770CA-B1EE-1797-44C8-4598FE173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04" y="4241520"/>
                <a:ext cx="8617715" cy="872034"/>
              </a:xfrm>
              <a:prstGeom prst="rect">
                <a:avLst/>
              </a:prstGeom>
              <a:blipFill>
                <a:blip r:embed="rId17"/>
                <a:stretch>
                  <a:fillRect l="-734" t="-4225" b="-11268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ular Callout 22">
                <a:extLst>
                  <a:ext uri="{FF2B5EF4-FFF2-40B4-BE49-F238E27FC236}">
                    <a16:creationId xmlns:a16="http://schemas.microsoft.com/office/drawing/2014/main" id="{519812DF-9FCB-D90A-3ABE-FF96F6442773}"/>
                  </a:ext>
                </a:extLst>
              </p:cNvPr>
              <p:cNvSpPr/>
              <p:nvPr/>
            </p:nvSpPr>
            <p:spPr>
              <a:xfrm>
                <a:off x="200564" y="3101871"/>
                <a:ext cx="4118347" cy="732119"/>
              </a:xfrm>
              <a:prstGeom prst="wedgeRectCallout">
                <a:avLst>
                  <a:gd name="adj1" fmla="val -27640"/>
                  <a:gd name="adj2" fmla="val -5050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b="1" dirty="0">
                    <a:solidFill>
                      <a:schemeClr val="tx1"/>
                    </a:solidFill>
                  </a:rPr>
                  <a:t>Lemma</a:t>
                </a:r>
                <a:r>
                  <a:rPr lang="en-US" sz="2000" dirty="0">
                    <a:solidFill>
                      <a:schemeClr val="tx1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zero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if and only if </a:t>
                </a:r>
                <a:br>
                  <a:rPr lang="en-US" sz="20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r>
                  <a:rPr lang="en-US" sz="20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divisible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</m:sSub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ular Callout 22">
                <a:extLst>
                  <a:ext uri="{FF2B5EF4-FFF2-40B4-BE49-F238E27FC236}">
                    <a16:creationId xmlns:a16="http://schemas.microsoft.com/office/drawing/2014/main" id="{519812DF-9FCB-D90A-3ABE-FF96F64427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64" y="3101871"/>
                <a:ext cx="4118347" cy="732119"/>
              </a:xfrm>
              <a:prstGeom prst="wedgeRectCallout">
                <a:avLst>
                  <a:gd name="adj1" fmla="val -27640"/>
                  <a:gd name="adj2" fmla="val -50508"/>
                </a:avLst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871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586405-A9F3-0742-80FB-38F0402AFBC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(3) Product check on H:    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600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3600" b="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/>
                      <m:e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36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586405-A9F3-0742-80FB-38F0402AF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23" t="-107843" r="-617" b="-19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1C5E94-4EE5-D94D-9BC2-E8B391DB97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897" y="922561"/>
                <a:ext cx="8866414" cy="42209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Set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(≤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  to be the degree-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polynomial: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(1),      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m:rPr>
                        <m:sty m:val="p"/>
                      </m:rPr>
                      <a:rPr lang="en-US" b="0" i="0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∏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m:rPr>
                        <m:sty m:val="p"/>
                      </m:rPr>
                      <a:rPr lang="en-US" b="0" i="0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    </m:t>
                    </m:r>
                  </m:oMath>
                </a14:m>
                <a:r>
                  <a:rPr lang="en-US" i="0" dirty="0">
                    <a:latin typeface="+mj-lt"/>
                  </a:rPr>
                  <a:t>for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     t(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1176"/>
                  </a:spcBef>
                  <a:buNone/>
                </a:pPr>
                <a:r>
                  <a:rPr lang="en-US" dirty="0"/>
                  <a:t>and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   </m:t>
                    </m:r>
                  </m:oMath>
                </a14:m>
                <a:r>
                  <a:rPr lang="en-US" dirty="0"/>
                  <a:t>for all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     </a:t>
                </a:r>
                <a:r>
                  <a:rPr lang="en-US" sz="1800" dirty="0"/>
                  <a:t>(including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/>
                  <a:t> )</a:t>
                </a:r>
                <a:endParaRPr lang="en-US" dirty="0"/>
              </a:p>
              <a:p>
                <a:pPr marL="0" indent="0">
                  <a:spcBef>
                    <a:spcPts val="2376"/>
                  </a:spcBef>
                  <a:buNone/>
                  <a:tabLst>
                    <a:tab pos="1189038" algn="l"/>
                    <a:tab pos="1655763" algn="l"/>
                  </a:tabLst>
                </a:pPr>
                <a:r>
                  <a:rPr lang="en-US" b="1" u="sng" dirty="0"/>
                  <a:t>Lemma</a:t>
                </a:r>
                <a:r>
                  <a:rPr lang="en-US" dirty="0"/>
                  <a:t>:	if	(1)    t(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   and</a:t>
                </a:r>
              </a:p>
              <a:p>
                <a:pPr marL="0" indent="0">
                  <a:buNone/>
                  <a:tabLst>
                    <a:tab pos="1189038" algn="l"/>
                    <a:tab pos="1655763" algn="l"/>
                  </a:tabLst>
                </a:pPr>
                <a:r>
                  <a:rPr lang="en-US" dirty="0"/>
                  <a:t>		(2)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   for all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/>
              </a:p>
              <a:p>
                <a:pPr marL="0" indent="0">
                  <a:buNone/>
                  <a:tabLst>
                    <a:tab pos="1189038" algn="l"/>
                    <a:tab pos="1655763" algn="l"/>
                  </a:tabLst>
                </a:pPr>
                <a:r>
                  <a:rPr lang="en-US" dirty="0"/>
                  <a:t>	then   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1C5E94-4EE5-D94D-9BC2-E8B391DB97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897" y="922561"/>
                <a:ext cx="8866414" cy="4220938"/>
              </a:xfrm>
              <a:blipFill>
                <a:blip r:embed="rId3"/>
                <a:stretch>
                  <a:fillRect l="-1143" t="-3293" b="-2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BF54F8-FB87-5949-BC6F-9588083E4635}"/>
                  </a:ext>
                </a:extLst>
              </p:cNvPr>
              <p:cNvSpPr txBox="1"/>
              <p:nvPr/>
            </p:nvSpPr>
            <p:spPr>
              <a:xfrm>
                <a:off x="2832053" y="2373575"/>
                <a:ext cx="1641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BF54F8-FB87-5949-BC6F-9588083E4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053" y="2373575"/>
                <a:ext cx="1641219" cy="461665"/>
              </a:xfrm>
              <a:prstGeom prst="rect">
                <a:avLst/>
              </a:prstGeom>
              <a:blipFill>
                <a:blip r:embed="rId4"/>
                <a:stretch>
                  <a:fillRect l="-29231" t="-121053" b="-18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BC97A7D3-5BB7-544C-A627-2C0748564C3A}"/>
              </a:ext>
            </a:extLst>
          </p:cNvPr>
          <p:cNvSpPr/>
          <p:nvPr/>
        </p:nvSpPr>
        <p:spPr>
          <a:xfrm>
            <a:off x="261257" y="3510643"/>
            <a:ext cx="8556172" cy="150793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7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2FEC9-7CD8-F3DD-9F78-42CC3648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Verifying Rollup state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44E05-0B95-A7E8-3DB9-3A01EB13E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0121"/>
            <a:ext cx="8229600" cy="623097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Approach 1</a:t>
            </a:r>
            <a:r>
              <a:rPr lang="en-US" dirty="0"/>
              <a:t>:   </a:t>
            </a:r>
            <a:r>
              <a:rPr lang="en-US" b="1" dirty="0"/>
              <a:t>validity proofs   </a:t>
            </a:r>
            <a:r>
              <a:rPr lang="en-US" dirty="0"/>
              <a:t>(called a </a:t>
            </a:r>
            <a:r>
              <a:rPr lang="en-US" b="1" dirty="0" err="1"/>
              <a:t>zk</a:t>
            </a:r>
            <a:r>
              <a:rPr lang="en-US" b="1" dirty="0"/>
              <a:t>-Rollup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8190F-6A68-E95B-8DF3-EA0615085A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657" y="3819172"/>
            <a:ext cx="473557" cy="816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F212DE-A03C-024B-89F6-A757E49446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060" y="2675302"/>
            <a:ext cx="584280" cy="86431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AB0738F-0530-7372-530F-76391B52F9F5}"/>
              </a:ext>
            </a:extLst>
          </p:cNvPr>
          <p:cNvGrpSpPr/>
          <p:nvPr/>
        </p:nvGrpSpPr>
        <p:grpSpPr>
          <a:xfrm>
            <a:off x="866005" y="2790132"/>
            <a:ext cx="1129943" cy="461665"/>
            <a:chOff x="1143030" y="2129535"/>
            <a:chExt cx="5212990" cy="46166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C3872F9-44C3-7484-C0C4-5692E3CC4625}"/>
                </a:ext>
              </a:extLst>
            </p:cNvPr>
            <p:cNvCxnSpPr>
              <a:cxnSpLocks/>
            </p:cNvCxnSpPr>
            <p:nvPr/>
          </p:nvCxnSpPr>
          <p:spPr>
            <a:xfrm>
              <a:off x="1143030" y="2571750"/>
              <a:ext cx="52129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C45B7F5-2C1A-AD7F-18BC-CE4D88E00B77}"/>
                </a:ext>
              </a:extLst>
            </p:cNvPr>
            <p:cNvSpPr txBox="1"/>
            <p:nvPr/>
          </p:nvSpPr>
          <p:spPr>
            <a:xfrm>
              <a:off x="2057891" y="2129535"/>
              <a:ext cx="32020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err="1">
                  <a:latin typeface="+mn-lt"/>
                </a:rPr>
                <a:t>Tx</a:t>
              </a:r>
              <a:r>
                <a:rPr lang="en-US" baseline="-25000" dirty="0" err="1">
                  <a:latin typeface="+mn-lt"/>
                </a:rPr>
                <a:t>A</a:t>
              </a:r>
              <a:endParaRPr lang="en-US" baseline="-25000" dirty="0">
                <a:latin typeface="+mn-lt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A1A434A-0D54-0EEA-7140-B89DDA6FA5CC}"/>
              </a:ext>
            </a:extLst>
          </p:cNvPr>
          <p:cNvGrpSpPr/>
          <p:nvPr/>
        </p:nvGrpSpPr>
        <p:grpSpPr>
          <a:xfrm>
            <a:off x="866005" y="3802511"/>
            <a:ext cx="1129943" cy="461880"/>
            <a:chOff x="1143030" y="2109870"/>
            <a:chExt cx="5212990" cy="46188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54FCC84-AB98-B569-6DCE-3D531B11A196}"/>
                </a:ext>
              </a:extLst>
            </p:cNvPr>
            <p:cNvCxnSpPr>
              <a:cxnSpLocks/>
            </p:cNvCxnSpPr>
            <p:nvPr/>
          </p:nvCxnSpPr>
          <p:spPr>
            <a:xfrm>
              <a:off x="1143030" y="2571750"/>
              <a:ext cx="52129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2C05AD-21BC-647F-E251-53EA7968576D}"/>
                </a:ext>
              </a:extLst>
            </p:cNvPr>
            <p:cNvSpPr txBox="1"/>
            <p:nvPr/>
          </p:nvSpPr>
          <p:spPr>
            <a:xfrm>
              <a:off x="2110707" y="2109870"/>
              <a:ext cx="32020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err="1">
                  <a:latin typeface="+mn-lt"/>
                </a:rPr>
                <a:t>Tx</a:t>
              </a:r>
              <a:r>
                <a:rPr lang="en-US" baseline="-25000" dirty="0" err="1">
                  <a:latin typeface="+mn-lt"/>
                </a:rPr>
                <a:t>B</a:t>
              </a:r>
              <a:endParaRPr lang="en-US" baseline="-25000" dirty="0">
                <a:latin typeface="+mn-lt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FDFA11-50EA-A994-4BB6-ACB5D6678052}"/>
              </a:ext>
            </a:extLst>
          </p:cNvPr>
          <p:cNvGrpSpPr/>
          <p:nvPr/>
        </p:nvGrpSpPr>
        <p:grpSpPr>
          <a:xfrm>
            <a:off x="2073323" y="2532119"/>
            <a:ext cx="1721929" cy="2388665"/>
            <a:chOff x="2073323" y="2389239"/>
            <a:chExt cx="1721929" cy="238866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DCC817-3AEC-5112-D560-E2CEDEE262C8}"/>
                </a:ext>
              </a:extLst>
            </p:cNvPr>
            <p:cNvSpPr/>
            <p:nvPr/>
          </p:nvSpPr>
          <p:spPr>
            <a:xfrm>
              <a:off x="2112613" y="2389239"/>
              <a:ext cx="1682639" cy="2388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82A0BC8-DDD4-5C36-741F-8292F3C0DFE3}"/>
                </a:ext>
              </a:extLst>
            </p:cNvPr>
            <p:cNvGrpSpPr/>
            <p:nvPr/>
          </p:nvGrpSpPr>
          <p:grpSpPr>
            <a:xfrm>
              <a:off x="2073323" y="2571750"/>
              <a:ext cx="1646733" cy="2075746"/>
              <a:chOff x="2999745" y="2483082"/>
              <a:chExt cx="1646733" cy="2075746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B9A3EE8D-7F9D-FD48-BF2F-1002C65AFF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433886" y="3381241"/>
                <a:ext cx="902816" cy="1177587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9F957F6-C2F5-88F3-E214-65479E9E33CA}"/>
                  </a:ext>
                </a:extLst>
              </p:cNvPr>
              <p:cNvSpPr txBox="1"/>
              <p:nvPr/>
            </p:nvSpPr>
            <p:spPr>
              <a:xfrm>
                <a:off x="2999745" y="2483082"/>
                <a:ext cx="164673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+mn-lt"/>
                  </a:rPr>
                  <a:t>Rollup</a:t>
                </a:r>
                <a:br>
                  <a:rPr lang="en-US" dirty="0">
                    <a:latin typeface="+mn-lt"/>
                  </a:rPr>
                </a:br>
                <a:r>
                  <a:rPr lang="en-US" dirty="0">
                    <a:latin typeface="+mn-lt"/>
                  </a:rPr>
                  <a:t>coordinator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726A5D0-D641-8423-D1A8-69FA5B046B46}"/>
              </a:ext>
            </a:extLst>
          </p:cNvPr>
          <p:cNvGrpSpPr/>
          <p:nvPr/>
        </p:nvGrpSpPr>
        <p:grpSpPr>
          <a:xfrm>
            <a:off x="6584553" y="2372413"/>
            <a:ext cx="2344455" cy="2548371"/>
            <a:chOff x="6469936" y="1235239"/>
            <a:chExt cx="2344455" cy="254837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FBCC206-C747-9AAB-3B15-C970BD963BE2}"/>
                </a:ext>
              </a:extLst>
            </p:cNvPr>
            <p:cNvSpPr/>
            <p:nvPr/>
          </p:nvSpPr>
          <p:spPr>
            <a:xfrm>
              <a:off x="6469936" y="1235239"/>
              <a:ext cx="2344455" cy="25483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60C3A5-3345-7555-D720-90B7F6C88BDE}"/>
                </a:ext>
              </a:extLst>
            </p:cNvPr>
            <p:cNvSpPr txBox="1"/>
            <p:nvPr/>
          </p:nvSpPr>
          <p:spPr>
            <a:xfrm>
              <a:off x="6562254" y="1434815"/>
              <a:ext cx="218989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100" dirty="0">
                  <a:latin typeface="+mn-lt"/>
                </a:rPr>
                <a:t>Layer 1 blockchain</a:t>
              </a:r>
            </a:p>
            <a:p>
              <a:pPr algn="ctr"/>
              <a:r>
                <a:rPr lang="en-US" sz="2100" dirty="0">
                  <a:latin typeface="+mn-lt"/>
                </a:rPr>
                <a:t>(e.g. Ethereum)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880C5C1-FA15-5C39-7EFC-389D3E299CB7}"/>
              </a:ext>
            </a:extLst>
          </p:cNvPr>
          <p:cNvSpPr/>
          <p:nvPr/>
        </p:nvSpPr>
        <p:spPr>
          <a:xfrm>
            <a:off x="6734111" y="3589012"/>
            <a:ext cx="2045338" cy="12013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Rollup contract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C3A0264-AFFE-FBDA-F92B-A63D29E5707F}"/>
              </a:ext>
            </a:extLst>
          </p:cNvPr>
          <p:cNvGrpSpPr/>
          <p:nvPr/>
        </p:nvGrpSpPr>
        <p:grpSpPr>
          <a:xfrm>
            <a:off x="3863118" y="3260077"/>
            <a:ext cx="2842329" cy="1765277"/>
            <a:chOff x="3863118" y="3117197"/>
            <a:chExt cx="2842329" cy="1765277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8993AC7-365C-F579-8D52-3FB9FC73BCF4}"/>
                </a:ext>
              </a:extLst>
            </p:cNvPr>
            <p:cNvCxnSpPr>
              <a:cxnSpLocks/>
            </p:cNvCxnSpPr>
            <p:nvPr/>
          </p:nvCxnSpPr>
          <p:spPr>
            <a:xfrm>
              <a:off x="3863118" y="4370188"/>
              <a:ext cx="28423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2A9294A-CB64-B1CB-BB3D-1683F214A57B}"/>
                </a:ext>
              </a:extLst>
            </p:cNvPr>
            <p:cNvSpPr txBox="1"/>
            <p:nvPr/>
          </p:nvSpPr>
          <p:spPr>
            <a:xfrm rot="21588853">
              <a:off x="4025307" y="3209529"/>
              <a:ext cx="1056378" cy="1015663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updated</a:t>
              </a:r>
            </a:p>
            <a:p>
              <a:pPr algn="ctr"/>
              <a:r>
                <a:rPr lang="en-US" sz="2000" dirty="0">
                  <a:latin typeface="+mn-lt"/>
                </a:rPr>
                <a:t>state </a:t>
              </a:r>
            </a:p>
            <a:p>
              <a:pPr algn="ctr"/>
              <a:r>
                <a:rPr lang="en-US" sz="2000" dirty="0">
                  <a:latin typeface="+mn-lt"/>
                </a:rPr>
                <a:t>root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79B7209-2517-44F9-0D46-8C813C18CA6E}"/>
                </a:ext>
              </a:extLst>
            </p:cNvPr>
            <p:cNvSpPr txBox="1"/>
            <p:nvPr/>
          </p:nvSpPr>
          <p:spPr>
            <a:xfrm rot="21588853">
              <a:off x="5184846" y="3117197"/>
              <a:ext cx="1214821" cy="120032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+mn-lt"/>
                </a:rPr>
                <a:t>SNARK</a:t>
              </a:r>
            </a:p>
            <a:p>
              <a:pPr algn="ctr"/>
              <a:r>
                <a:rPr lang="en-US" b="1" dirty="0">
                  <a:latin typeface="+mn-lt"/>
                </a:rPr>
                <a:t>proof of</a:t>
              </a:r>
            </a:p>
            <a:p>
              <a:pPr algn="ctr"/>
              <a:r>
                <a:rPr lang="en-US" b="1" dirty="0">
                  <a:latin typeface="+mn-lt"/>
                </a:rPr>
                <a:t>valid Tx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5D9C9B-880D-260B-1D25-BAF1904C08E2}"/>
                </a:ext>
              </a:extLst>
            </p:cNvPr>
            <p:cNvSpPr txBox="1"/>
            <p:nvPr/>
          </p:nvSpPr>
          <p:spPr>
            <a:xfrm>
              <a:off x="4802859" y="4482364"/>
              <a:ext cx="770019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latin typeface="+mn-lt"/>
                </a:rPr>
                <a:t>Tx list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DBDBB97-7A54-7B9F-4DBF-6F208D0C6422}"/>
              </a:ext>
            </a:extLst>
          </p:cNvPr>
          <p:cNvSpPr txBox="1"/>
          <p:nvPr/>
        </p:nvSpPr>
        <p:spPr>
          <a:xfrm>
            <a:off x="6776975" y="4054299"/>
            <a:ext cx="1996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accept new root</a:t>
            </a:r>
          </a:p>
          <a:p>
            <a:pPr algn="ctr"/>
            <a:r>
              <a:rPr lang="en-US" sz="2000" dirty="0">
                <a:latin typeface="+mn-lt"/>
              </a:rPr>
              <a:t>only if valid proof</a:t>
            </a:r>
          </a:p>
        </p:txBody>
      </p: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6AC7D4A2-027B-0AB9-57F9-C84E364E7080}"/>
              </a:ext>
            </a:extLst>
          </p:cNvPr>
          <p:cNvSpPr/>
          <p:nvPr/>
        </p:nvSpPr>
        <p:spPr>
          <a:xfrm>
            <a:off x="2409082" y="1604299"/>
            <a:ext cx="4175471" cy="763462"/>
          </a:xfrm>
          <a:prstGeom prst="wedgeRoundRectCallout">
            <a:avLst>
              <a:gd name="adj1" fmla="val 30594"/>
              <a:gd name="adj2" fmla="val 15981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Succinct proof proves that a batch of hundreds of Tx is valid</a:t>
            </a:r>
          </a:p>
        </p:txBody>
      </p:sp>
    </p:spTree>
    <p:extLst>
      <p:ext uri="{BB962C8B-B14F-4D97-AF65-F5344CB8AC3E}">
        <p14:creationId xmlns:p14="http://schemas.microsoft.com/office/powerpoint/2010/main" val="368744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E28DDE8-6E3F-1B4F-ABB7-55D4B6BFD870}"/>
              </a:ext>
            </a:extLst>
          </p:cNvPr>
          <p:cNvSpPr/>
          <p:nvPr/>
        </p:nvSpPr>
        <p:spPr>
          <a:xfrm>
            <a:off x="6855640" y="989241"/>
            <a:ext cx="281127" cy="36188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60DC9-8E7D-2E45-B06F-D4050FFE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(3) Product check on H     </a:t>
            </a:r>
            <a:r>
              <a:rPr lang="en-US" sz="3100" dirty="0"/>
              <a:t>(unoptimized)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2B16B3-D845-A14E-8064-7085DD628406}"/>
                  </a:ext>
                </a:extLst>
              </p:cNvPr>
              <p:cNvSpPr txBox="1"/>
              <p:nvPr/>
            </p:nvSpPr>
            <p:spPr>
              <a:xfrm>
                <a:off x="339471" y="935884"/>
                <a:ext cx="26400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>
                    <a:solidFill>
                      <a:schemeClr val="tx1"/>
                    </a:solidFill>
                  </a:rPr>
                  <a:t>Prover P(</a:t>
                </a:r>
                <a14:m>
                  <m:oMath xmlns:m="http://schemas.openxmlformats.org/officeDocument/2006/math">
                    <m:r>
                      <a:rPr lang="en-US" b="0" i="0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1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sz="2800" b="1" i="0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u="sng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2B16B3-D845-A14E-8064-7085DD628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71" y="935884"/>
                <a:ext cx="2640018" cy="461665"/>
              </a:xfrm>
              <a:prstGeom prst="rect">
                <a:avLst/>
              </a:prstGeom>
              <a:blipFill>
                <a:blip r:embed="rId2"/>
                <a:stretch>
                  <a:fillRect l="-3349" t="-10811" r="-287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C22D4E-95E4-7B49-A42B-EB1692C6E0E5}"/>
                  </a:ext>
                </a:extLst>
              </p:cNvPr>
              <p:cNvSpPr txBox="1"/>
              <p:nvPr/>
            </p:nvSpPr>
            <p:spPr>
              <a:xfrm>
                <a:off x="5396340" y="935884"/>
                <a:ext cx="20378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>
                    <a:solidFill>
                      <a:schemeClr val="tx1"/>
                    </a:solidFill>
                  </a:rPr>
                  <a:t>Verifier V( </a:t>
                </a:r>
                <a14:m>
                  <m:oMath xmlns:m="http://schemas.openxmlformats.org/officeDocument/2006/math">
                    <m:r>
                      <a:rPr lang="en-US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u="sng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C22D4E-95E4-7B49-A42B-EB1692C6E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340" y="935884"/>
                <a:ext cx="2037802" cy="461665"/>
              </a:xfrm>
              <a:prstGeom prst="rect">
                <a:avLst/>
              </a:prstGeom>
              <a:blipFill>
                <a:blip r:embed="rId3"/>
                <a:stretch>
                  <a:fillRect l="-4321" t="-10811" r="-3704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A72F5B-425C-C64C-AB45-5447DCB2615D}"/>
                  </a:ext>
                </a:extLst>
              </p:cNvPr>
              <p:cNvSpPr txBox="1"/>
              <p:nvPr/>
            </p:nvSpPr>
            <p:spPr>
              <a:xfrm>
                <a:off x="148853" y="1404656"/>
                <a:ext cx="7025706" cy="9075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0" dirty="0">
                    <a:latin typeface="+mj-lt"/>
                  </a:rPr>
                  <a:t>c</a:t>
                </a:r>
                <a:r>
                  <a:rPr lang="en-US" sz="2000" b="0" i="0" dirty="0">
                    <a:latin typeface="+mj-lt"/>
                  </a:rPr>
                  <a:t>onstruct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(≤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  ,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)⋅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algn="l"/>
                <a:r>
                  <a:rPr lang="en-US" sz="2000" dirty="0"/>
                  <a:t>and   </a:t>
                </a:r>
                <a:r>
                  <a:rPr lang="en-US" sz="2000" i="1" dirty="0"/>
                  <a:t>q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/(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(≤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A72F5B-425C-C64C-AB45-5447DCB26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53" y="1404656"/>
                <a:ext cx="7025706" cy="907556"/>
              </a:xfrm>
              <a:prstGeom prst="rect">
                <a:avLst/>
              </a:prstGeom>
              <a:blipFill>
                <a:blip r:embed="rId4"/>
                <a:stretch>
                  <a:fillRect l="-90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51AA29B-9048-4145-AA36-C46A3177F332}"/>
              </a:ext>
            </a:extLst>
          </p:cNvPr>
          <p:cNvGrpSpPr/>
          <p:nvPr/>
        </p:nvGrpSpPr>
        <p:grpSpPr>
          <a:xfrm>
            <a:off x="1398221" y="2429290"/>
            <a:ext cx="3800658" cy="540086"/>
            <a:chOff x="2371542" y="3889368"/>
            <a:chExt cx="3800658" cy="54008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E0E7E6C-7048-0047-8EC4-15CE33EC55E5}"/>
                </a:ext>
              </a:extLst>
            </p:cNvPr>
            <p:cNvCxnSpPr>
              <a:cxnSpLocks/>
            </p:cNvCxnSpPr>
            <p:nvPr/>
          </p:nvCxnSpPr>
          <p:spPr>
            <a:xfrm>
              <a:off x="2371542" y="4429454"/>
              <a:ext cx="3800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71B2E20-6F5A-4C43-81A9-BF4AA2D89643}"/>
                    </a:ext>
                  </a:extLst>
                </p:cNvPr>
                <p:cNvSpPr txBox="1"/>
                <p:nvPr/>
              </p:nvSpPr>
              <p:spPr>
                <a:xfrm>
                  <a:off x="3203010" y="3889368"/>
                  <a:ext cx="2016578" cy="49994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0" i="1" dirty="0"/>
                    <a:t>q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sz="2000" baseline="-25000" dirty="0">
                      <a:latin typeface="+mn-lt"/>
                    </a:rPr>
                    <a:t> 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 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(≤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sz="2000" baseline="-25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71B2E20-6F5A-4C43-81A9-BF4AA2D896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3010" y="3889368"/>
                  <a:ext cx="2016578" cy="499945"/>
                </a:xfrm>
                <a:prstGeom prst="rect">
                  <a:avLst/>
                </a:prstGeom>
                <a:blipFill>
                  <a:blip r:embed="rId5"/>
                  <a:stretch>
                    <a:fillRect l="-2469" b="-9302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3108019-6774-314F-AB1E-E015C608B58F}"/>
              </a:ext>
            </a:extLst>
          </p:cNvPr>
          <p:cNvGrpSpPr/>
          <p:nvPr/>
        </p:nvGrpSpPr>
        <p:grpSpPr>
          <a:xfrm>
            <a:off x="1398221" y="3122834"/>
            <a:ext cx="4254667" cy="405624"/>
            <a:chOff x="2090216" y="3545311"/>
            <a:chExt cx="4254667" cy="40562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F55A35C-BA47-344C-85E9-49BB189432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0216" y="3887500"/>
              <a:ext cx="3800658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4813246-B401-A045-AA88-4BADECCF3009}"/>
                    </a:ext>
                  </a:extLst>
                </p:cNvPr>
                <p:cNvSpPr txBox="1"/>
                <p:nvPr/>
              </p:nvSpPr>
              <p:spPr>
                <a:xfrm>
                  <a:off x="2236465" y="3545311"/>
                  <a:ext cx="4108418" cy="4056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0" dirty="0">
                      <a:latin typeface="+mn-lt"/>
                    </a:rPr>
                    <a:t>eval 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000" b="0" dirty="0">
                      <a:latin typeface="+mn-lt"/>
                    </a:rPr>
                    <a:t>  at  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a14:m>
                  <a:endParaRPr lang="en-US" sz="2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4813246-B401-A045-AA88-4BADECCF30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6465" y="3545311"/>
                  <a:ext cx="4108418" cy="405624"/>
                </a:xfrm>
                <a:prstGeom prst="rect">
                  <a:avLst/>
                </a:prstGeom>
                <a:blipFill>
                  <a:blip r:embed="rId6"/>
                  <a:stretch>
                    <a:fillRect l="-1543" t="-6061" b="-2424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E4A0521-69F5-8F4B-B15C-2CF75DE3185B}"/>
                  </a:ext>
                </a:extLst>
              </p:cNvPr>
              <p:cNvSpPr txBox="1"/>
              <p:nvPr/>
            </p:nvSpPr>
            <p:spPr>
              <a:xfrm>
                <a:off x="4859904" y="3546849"/>
                <a:ext cx="4279185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+mn-lt"/>
                  </a:rPr>
                  <a:t>learn 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latin typeface="+mn-lt"/>
                  </a:rPr>
                  <a:t>),   </a:t>
                </a:r>
                <a:r>
                  <a:rPr lang="en-US" sz="1800" i="1" dirty="0">
                    <a:latin typeface="+mn-lt"/>
                  </a:rPr>
                  <a:t>t(r)</a:t>
                </a:r>
                <a:r>
                  <a:rPr lang="en-US" sz="1800" dirty="0">
                    <a:latin typeface="+mn-lt"/>
                  </a:rPr>
                  <a:t>, 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+mn-lt"/>
                  </a:rPr>
                  <a:t>, 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+mn-lt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E4A0521-69F5-8F4B-B15C-2CF75DE31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904" y="3546849"/>
                <a:ext cx="4279185" cy="374270"/>
              </a:xfrm>
              <a:prstGeom prst="rect">
                <a:avLst/>
              </a:prstGeom>
              <a:blipFill>
                <a:blip r:embed="rId7"/>
                <a:stretch>
                  <a:fillRect l="-118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F8D0542E-9F8E-8B4B-914A-849AED00603D}"/>
              </a:ext>
            </a:extLst>
          </p:cNvPr>
          <p:cNvGrpSpPr/>
          <p:nvPr/>
        </p:nvGrpSpPr>
        <p:grpSpPr>
          <a:xfrm>
            <a:off x="1398221" y="3775592"/>
            <a:ext cx="3800658" cy="400110"/>
            <a:chOff x="2090216" y="3541598"/>
            <a:chExt cx="3800658" cy="400110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066DB55-9430-7D4D-BD1B-04C10D02FC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0216" y="3887500"/>
              <a:ext cx="3800658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82925ED-CE54-294A-A7AF-2C99C0760347}"/>
                    </a:ext>
                  </a:extLst>
                </p:cNvPr>
                <p:cNvSpPr txBox="1"/>
                <p:nvPr/>
              </p:nvSpPr>
              <p:spPr>
                <a:xfrm>
                  <a:off x="2235474" y="3541598"/>
                  <a:ext cx="361522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+mn-lt"/>
                    </a:rPr>
                    <a:t>eval</a:t>
                  </a:r>
                  <a:r>
                    <a:rPr lang="en-US" sz="2000" b="0" dirty="0">
                      <a:latin typeface="+mn-lt"/>
                    </a:rPr>
                    <a:t> 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a14:m>
                  <a:r>
                    <a:rPr lang="en-US" sz="2000" b="0" dirty="0">
                      <a:latin typeface="+mn-lt"/>
                    </a:rPr>
                    <a:t> at 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, and 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at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a14:m>
                  <a:endParaRPr lang="en-US" sz="2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82925ED-CE54-294A-A7AF-2C99C07603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5474" y="3541598"/>
                  <a:ext cx="3615220" cy="400110"/>
                </a:xfrm>
                <a:prstGeom prst="rect">
                  <a:avLst/>
                </a:prstGeom>
                <a:blipFill>
                  <a:blip r:embed="rId8"/>
                  <a:stretch>
                    <a:fillRect l="-1748" t="-9375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4CF38A4-EF80-8D47-AF97-33BB1EB001D5}"/>
                  </a:ext>
                </a:extLst>
              </p:cNvPr>
              <p:cNvSpPr txBox="1"/>
              <p:nvPr/>
            </p:nvSpPr>
            <p:spPr>
              <a:xfrm>
                <a:off x="4335994" y="4227858"/>
                <a:ext cx="4409156" cy="844205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000"/>
                  </a:spcBef>
                </a:pPr>
                <a:r>
                  <a:rPr lang="en-US" sz="2000" dirty="0">
                    <a:latin typeface="+mn-lt"/>
                  </a:rPr>
                  <a:t>accept if  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>
                    <a:latin typeface="+mn-lt"/>
                  </a:rPr>
                  <a:t>) ≟ 1    and</a:t>
                </a:r>
                <a:br>
                  <a:rPr lang="en-US" sz="2000" dirty="0">
                    <a:latin typeface="+mn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 ≟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)⋅(</m:t>
                      </m:r>
                      <m:sSup>
                        <m:sSup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4CF38A4-EF80-8D47-AF97-33BB1EB00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994" y="4227858"/>
                <a:ext cx="4409156" cy="844205"/>
              </a:xfrm>
              <a:prstGeom prst="rect">
                <a:avLst/>
              </a:prstGeom>
              <a:blipFill>
                <a:blip r:embed="rId9"/>
                <a:stretch>
                  <a:fillRect b="-4412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DDA5C0A-59F8-C444-9F74-48992A86553B}"/>
                  </a:ext>
                </a:extLst>
              </p:cNvPr>
              <p:cNvSpPr txBox="1"/>
              <p:nvPr/>
            </p:nvSpPr>
            <p:spPr>
              <a:xfrm>
                <a:off x="5460269" y="2887042"/>
                <a:ext cx="1195392" cy="4901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⇽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DDA5C0A-59F8-C444-9F74-48992A865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269" y="2887042"/>
                <a:ext cx="1195392" cy="490199"/>
              </a:xfrm>
              <a:prstGeom prst="rect">
                <a:avLst/>
              </a:prstGeom>
              <a:blipFill>
                <a:blip r:embed="rId10"/>
                <a:stretch>
                  <a:fillRect b="-51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CE15B0-0DDA-0247-8722-A63BB3E19CBF}"/>
                  </a:ext>
                </a:extLst>
              </p:cNvPr>
              <p:cNvSpPr txBox="1"/>
              <p:nvPr/>
            </p:nvSpPr>
            <p:spPr>
              <a:xfrm>
                <a:off x="2535804" y="4665246"/>
                <a:ext cx="15016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= 0</m:t>
                    </m:r>
                  </m:oMath>
                </a14:m>
                <a:r>
                  <a:rPr lang="en-US" sz="2000" dirty="0">
                    <a:latin typeface="+mn-lt"/>
                  </a:rPr>
                  <a:t> :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CE15B0-0DDA-0247-8722-A63BB3E19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804" y="4665246"/>
                <a:ext cx="1501630" cy="400110"/>
              </a:xfrm>
              <a:prstGeom prst="rect">
                <a:avLst/>
              </a:prstGeom>
              <a:blipFill>
                <a:blip r:embed="rId11"/>
                <a:stretch>
                  <a:fillRect t="-9375" r="-3361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01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 animBg="1"/>
      <p:bldP spid="26" grpId="0" animBg="1"/>
      <p:bldP spid="3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CEC853-7F25-52B1-580E-686BFC4EF140}"/>
              </a:ext>
            </a:extLst>
          </p:cNvPr>
          <p:cNvSpPr/>
          <p:nvPr/>
        </p:nvSpPr>
        <p:spPr>
          <a:xfrm>
            <a:off x="2819400" y="3776666"/>
            <a:ext cx="3962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3D60DC9-8E7D-2E45-B06F-D4050FFEFDE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/>
                  <a:t>Same works for rational functions:  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8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3D60DC9-8E7D-2E45-B06F-D4050FFEFD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69" t="-105882" r="-1389" b="-1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0F0FE6-E6C9-CE1A-E889-65A7ACFC74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14509"/>
                <a:ext cx="8229600" cy="13715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Set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  <m:sSubSup>
                      <m:sSubSup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(≤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  to be the degree-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polynomial:</a:t>
                </a:r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(1)=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(1)/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(1),      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m:rPr>
                        <m:sty m:val="p"/>
                      </m:rPr>
                      <a:rPr lang="en-US" sz="2000" b="0" i="0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∏"/>
                        <m:limLoc m:val="subSup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m:rPr>
                        <m:sty m:val="p"/>
                      </m:rPr>
                      <a:rPr lang="en-US" sz="2000" b="0" i="0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m:rPr>
                        <m:sty m:val="p"/>
                      </m:rPr>
                      <a:rPr lang="en-US" sz="2000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sz="2000" i="0" dirty="0">
                    <a:latin typeface="+mj-lt"/>
                  </a:rPr>
                  <a:t>)     for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0F0FE6-E6C9-CE1A-E889-65A7ACFC74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14509"/>
                <a:ext cx="8229600" cy="1371599"/>
              </a:xfrm>
              <a:blipFill>
                <a:blip r:embed="rId3"/>
                <a:stretch>
                  <a:fillRect l="-772" b="-26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2B16B3-D845-A14E-8064-7085DD628406}"/>
                  </a:ext>
                </a:extLst>
              </p:cNvPr>
              <p:cNvSpPr txBox="1"/>
              <p:nvPr/>
            </p:nvSpPr>
            <p:spPr>
              <a:xfrm>
                <a:off x="339471" y="1035900"/>
                <a:ext cx="16213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u="sng" dirty="0">
                    <a:solidFill>
                      <a:schemeClr val="tx1"/>
                    </a:solidFill>
                  </a:rPr>
                  <a:t>Prover P(</a:t>
                </a:r>
                <a14:m>
                  <m:oMath xmlns:m="http://schemas.openxmlformats.org/officeDocument/2006/math">
                    <m:r>
                      <a:rPr lang="en-US" sz="2000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000" u="sng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2B16B3-D845-A14E-8064-7085DD628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71" y="1035900"/>
                <a:ext cx="1621341" cy="400110"/>
              </a:xfrm>
              <a:prstGeom prst="rect">
                <a:avLst/>
              </a:prstGeom>
              <a:blipFill>
                <a:blip r:embed="rId4"/>
                <a:stretch>
                  <a:fillRect l="-3876" t="-9091" r="-10853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52359084-7F0F-A7FD-7359-109853B79998}"/>
              </a:ext>
            </a:extLst>
          </p:cNvPr>
          <p:cNvGrpSpPr/>
          <p:nvPr/>
        </p:nvGrpSpPr>
        <p:grpSpPr>
          <a:xfrm>
            <a:off x="6569631" y="1025928"/>
            <a:ext cx="2200346" cy="407521"/>
            <a:chOff x="6569631" y="925912"/>
            <a:chExt cx="2200346" cy="40752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C891AF-B323-4C3C-98E0-A2B640642117}"/>
                </a:ext>
              </a:extLst>
            </p:cNvPr>
            <p:cNvSpPr/>
            <p:nvPr/>
          </p:nvSpPr>
          <p:spPr>
            <a:xfrm>
              <a:off x="8291676" y="971550"/>
              <a:ext cx="281127" cy="3618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E28DDE8-6E3F-1B4F-ABB7-55D4B6BFD870}"/>
                </a:ext>
              </a:extLst>
            </p:cNvPr>
            <p:cNvSpPr/>
            <p:nvPr/>
          </p:nvSpPr>
          <p:spPr>
            <a:xfrm>
              <a:off x="7834639" y="969991"/>
              <a:ext cx="281127" cy="3618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DC22D4E-95E4-7B49-A42B-EB1692C6E0E5}"/>
                    </a:ext>
                  </a:extLst>
                </p:cNvPr>
                <p:cNvSpPr txBox="1"/>
                <p:nvPr/>
              </p:nvSpPr>
              <p:spPr>
                <a:xfrm>
                  <a:off x="6569631" y="925912"/>
                  <a:ext cx="22003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u="sng" dirty="0">
                      <a:solidFill>
                        <a:schemeClr val="tx1"/>
                      </a:solidFill>
                    </a:rPr>
                    <a:t>Verifier V(  </a:t>
                  </a:r>
                  <a14:m>
                    <m:oMath xmlns:m="http://schemas.openxmlformats.org/officeDocument/2006/math">
                      <m:r>
                        <a:rPr lang="en-US" sz="2000" b="0" i="1" u="sng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u="sng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,  </m:t>
                      </m:r>
                      <m:r>
                        <a:rPr lang="en-US" sz="2000" b="0" i="1" u="sng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b="0" i="0" u="sng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000" u="sng" dirty="0">
                      <a:solidFill>
                        <a:schemeClr val="tx1"/>
                      </a:solidFill>
                    </a:rPr>
                    <a:t> )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DC22D4E-95E4-7B49-A42B-EB1692C6E0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9631" y="925912"/>
                  <a:ext cx="2200346" cy="400110"/>
                </a:xfrm>
                <a:prstGeom prst="rect">
                  <a:avLst/>
                </a:prstGeom>
                <a:blipFill>
                  <a:blip r:embed="rId5"/>
                  <a:stretch>
                    <a:fillRect l="-2874" t="-6061" r="-4598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4692DE-CEAC-4EAA-A747-443C70FFA497}"/>
              </a:ext>
            </a:extLst>
          </p:cNvPr>
          <p:cNvSpPr/>
          <p:nvPr/>
        </p:nvSpPr>
        <p:spPr>
          <a:xfrm>
            <a:off x="647695" y="2259032"/>
            <a:ext cx="8051939" cy="4900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F6A8DF-0AF9-597C-79A9-115512316F6E}"/>
                  </a:ext>
                </a:extLst>
              </p:cNvPr>
              <p:cNvSpPr txBox="1"/>
              <p:nvPr/>
            </p:nvSpPr>
            <p:spPr>
              <a:xfrm>
                <a:off x="647695" y="3376616"/>
                <a:ext cx="7840095" cy="125027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ts val="2376"/>
                  </a:spcBef>
                  <a:buNone/>
                  <a:tabLst>
                    <a:tab pos="1189038" algn="l"/>
                    <a:tab pos="1655763" algn="l"/>
                    <a:tab pos="2222500" algn="l"/>
                  </a:tabLst>
                </a:pPr>
                <a:r>
                  <a:rPr lang="en-US" sz="2000" b="1" u="sng" dirty="0"/>
                  <a:t>Lemma</a:t>
                </a:r>
                <a:r>
                  <a:rPr lang="en-US" sz="2000" dirty="0"/>
                  <a:t>:	if	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)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   and</a:t>
                </a:r>
              </a:p>
              <a:p>
                <a:pPr>
                  <a:lnSpc>
                    <a:spcPct val="110000"/>
                  </a:lnSpc>
                  <a:buNone/>
                  <a:tabLst>
                    <a:tab pos="1189038" algn="l"/>
                    <a:tab pos="1655763" algn="l"/>
                    <a:tab pos="2222500" algn="l"/>
                  </a:tabLst>
                </a:pPr>
                <a:r>
                  <a:rPr lang="en-US" sz="2000" dirty="0"/>
                  <a:t>		(ii)	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sz="2000" dirty="0"/>
                  <a:t>     for all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2000" dirty="0"/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buNone/>
                  <a:tabLst>
                    <a:tab pos="1189038" algn="l"/>
                    <a:tab pos="1655763" algn="l"/>
                  </a:tabLst>
                </a:pPr>
                <a:r>
                  <a:rPr lang="en-US" sz="2000" dirty="0"/>
                  <a:t>	then   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F6A8DF-0AF9-597C-79A9-115512316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95" y="3376616"/>
                <a:ext cx="7840095" cy="1250279"/>
              </a:xfrm>
              <a:prstGeom prst="rect">
                <a:avLst/>
              </a:prstGeom>
              <a:blipFill>
                <a:blip r:embed="rId6"/>
                <a:stretch>
                  <a:fillRect l="-646" t="-1000" r="-485" b="-5600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536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471CF8D-61A3-C4F6-7A79-98BE1AE60170}"/>
              </a:ext>
            </a:extLst>
          </p:cNvPr>
          <p:cNvSpPr/>
          <p:nvPr/>
        </p:nvSpPr>
        <p:spPr>
          <a:xfrm>
            <a:off x="6997827" y="1253607"/>
            <a:ext cx="281127" cy="36188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259AFC-01F8-52C6-46C1-341A37E004C7}"/>
              </a:ext>
            </a:extLst>
          </p:cNvPr>
          <p:cNvSpPr/>
          <p:nvPr/>
        </p:nvSpPr>
        <p:spPr>
          <a:xfrm>
            <a:off x="6388641" y="1252410"/>
            <a:ext cx="281127" cy="36188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3D76BA-98F7-9316-1539-A86B373CF44A}"/>
              </a:ext>
            </a:extLst>
          </p:cNvPr>
          <p:cNvSpPr/>
          <p:nvPr/>
        </p:nvSpPr>
        <p:spPr>
          <a:xfrm>
            <a:off x="199101" y="2013766"/>
            <a:ext cx="8817080" cy="1516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A935C-F0D8-A7D9-D092-C0981291F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(4)  Another useful gadget:  permutation check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3E6DC3-E2F5-1FB6-CD89-5D3CE75D48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1394" y="1101830"/>
                <a:ext cx="8903107" cy="3818430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2976"/>
                  </a:spcBef>
                  <a:buNone/>
                </a:pPr>
                <a:r>
                  <a:rPr lang="en-US" dirty="0"/>
                  <a:t>Let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 polynomials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   Verifier has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 ,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 .</a:t>
                </a:r>
              </a:p>
              <a:p>
                <a:pPr marL="0" indent="0">
                  <a:spcBef>
                    <a:spcPts val="4176"/>
                  </a:spcBef>
                  <a:buNone/>
                  <a:tabLst>
                    <a:tab pos="3535363" algn="l"/>
                  </a:tabLst>
                </a:pPr>
                <a:r>
                  <a:rPr lang="en-US" dirty="0"/>
                  <a:t>Prover wants to prove that</a:t>
                </a:r>
                <a:r>
                  <a:rPr lang="en-US" sz="2800" i="0" dirty="0"/>
                  <a:t>	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:r>
                  <a:rPr lang="en-US" sz="2800" dirty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spcBef>
                    <a:spcPts val="2376"/>
                  </a:spcBef>
                  <a:buNone/>
                  <a:tabLst>
                    <a:tab pos="1308100" algn="l"/>
                    <a:tab pos="1422400" algn="l"/>
                    <a:tab pos="3535363" algn="l"/>
                  </a:tabLst>
                </a:pPr>
                <a:r>
                  <a:rPr lang="en-US" dirty="0"/>
                  <a:t>        is a permutation of	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:r>
                  <a:rPr lang="en-US" sz="2800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spcBef>
                    <a:spcPts val="5376"/>
                  </a:spcBef>
                  <a:buNone/>
                </a:pPr>
                <a:r>
                  <a:rPr lang="en-US" dirty="0"/>
                  <a:t>	⇒   Proves that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just permuted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3E6DC3-E2F5-1FB6-CD89-5D3CE75D48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1394" y="1101830"/>
                <a:ext cx="8903107" cy="3818430"/>
              </a:xfrm>
              <a:blipFill>
                <a:blip r:embed="rId2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06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E95442-531A-51B9-789F-7A6779AC3299}"/>
                  </a:ext>
                </a:extLst>
              </p:cNvPr>
              <p:cNvSpPr txBox="1"/>
              <p:nvPr/>
            </p:nvSpPr>
            <p:spPr>
              <a:xfrm>
                <a:off x="298266" y="1505315"/>
                <a:ext cx="8547468" cy="489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Let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  <m:brk m:alnAt="7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latin typeface="+mn-lt"/>
                  </a:rPr>
                  <a:t>     and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  <m:brk m:alnAt="7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E95442-531A-51B9-789F-7A6779AC3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66" y="1505315"/>
                <a:ext cx="8547468" cy="489173"/>
              </a:xfrm>
              <a:prstGeom prst="rect">
                <a:avLst/>
              </a:prstGeom>
              <a:blipFill>
                <a:blip r:embed="rId3"/>
                <a:stretch>
                  <a:fillRect l="-1187" t="-115385" b="-18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DE0881-C039-A388-3542-CCADF8F6041F}"/>
                  </a:ext>
                </a:extLst>
              </p:cNvPr>
              <p:cNvSpPr txBox="1"/>
              <p:nvPr/>
            </p:nvSpPr>
            <p:spPr>
              <a:xfrm>
                <a:off x="319807" y="935884"/>
                <a:ext cx="1903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>
                    <a:solidFill>
                      <a:schemeClr val="tx1"/>
                    </a:solidFill>
                    <a:latin typeface="+mn-lt"/>
                  </a:rPr>
                  <a:t>Prover P(</a:t>
                </a:r>
                <a14:m>
                  <m:oMath xmlns:m="http://schemas.openxmlformats.org/officeDocument/2006/math">
                    <m:r>
                      <a:rPr lang="en-US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u="sng" dirty="0">
                    <a:solidFill>
                      <a:schemeClr val="tx1"/>
                    </a:solidFill>
                    <a:latin typeface="+mn-lt"/>
                  </a:rPr>
                  <a:t>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DE0881-C039-A388-3542-CCADF8F60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07" y="935884"/>
                <a:ext cx="1903278" cy="461665"/>
              </a:xfrm>
              <a:prstGeom prst="rect">
                <a:avLst/>
              </a:prstGeom>
              <a:blipFill>
                <a:blip r:embed="rId4"/>
                <a:stretch>
                  <a:fillRect l="-4605" t="-5405" r="-3289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53EA6D41-095A-2D13-9937-A961059CB587}"/>
              </a:ext>
            </a:extLst>
          </p:cNvPr>
          <p:cNvGrpSpPr/>
          <p:nvPr/>
        </p:nvGrpSpPr>
        <p:grpSpPr>
          <a:xfrm>
            <a:off x="6294327" y="896415"/>
            <a:ext cx="2661883" cy="461665"/>
            <a:chOff x="6313991" y="896415"/>
            <a:chExt cx="2661883" cy="46166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0553AC-1150-F5BC-CD7A-98F2CAE06E08}"/>
                </a:ext>
              </a:extLst>
            </p:cNvPr>
            <p:cNvSpPr/>
            <p:nvPr/>
          </p:nvSpPr>
          <p:spPr>
            <a:xfrm>
              <a:off x="8303440" y="971550"/>
              <a:ext cx="281127" cy="3618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C6EB299-522C-E886-87FA-CC517B13FABF}"/>
                </a:ext>
              </a:extLst>
            </p:cNvPr>
            <p:cNvSpPr/>
            <p:nvPr/>
          </p:nvSpPr>
          <p:spPr>
            <a:xfrm>
              <a:off x="7734623" y="969991"/>
              <a:ext cx="281127" cy="3618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95B449B-A9DB-D177-B447-DCD47D00D351}"/>
                    </a:ext>
                  </a:extLst>
                </p:cNvPr>
                <p:cNvSpPr txBox="1"/>
                <p:nvPr/>
              </p:nvSpPr>
              <p:spPr>
                <a:xfrm>
                  <a:off x="6313991" y="896415"/>
                  <a:ext cx="26618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u="sng" dirty="0">
                      <a:solidFill>
                        <a:schemeClr val="tx1"/>
                      </a:solidFill>
                      <a:latin typeface="+mn-lt"/>
                    </a:rPr>
                    <a:t>Verifier V(  </a:t>
                  </a:r>
                  <a14:m>
                    <m:oMath xmlns:m="http://schemas.openxmlformats.org/officeDocument/2006/math">
                      <m:r>
                        <a:rPr lang="en-US" b="0" i="1" u="sng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u="sng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,  </m:t>
                      </m:r>
                      <m:r>
                        <a:rPr lang="en-US" b="0" i="1" u="sng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0" u="sng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a14:m>
                  <a:r>
                    <a:rPr lang="en-US" u="sng" dirty="0">
                      <a:solidFill>
                        <a:schemeClr val="tx1"/>
                      </a:solidFill>
                      <a:latin typeface="+mn-lt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95B449B-A9DB-D177-B447-DCD47D00D3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991" y="896415"/>
                  <a:ext cx="2661883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3318" t="-7895" r="-2370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AE738A4-E721-61B7-5492-996A3EDCF0AF}"/>
                  </a:ext>
                </a:extLst>
              </p:cNvPr>
              <p:cNvSpPr txBox="1"/>
              <p:nvPr/>
            </p:nvSpPr>
            <p:spPr>
              <a:xfrm>
                <a:off x="663906" y="2144867"/>
                <a:ext cx="7515840" cy="482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Then: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n-lt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is a permutation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AE738A4-E721-61B7-5492-996A3EDCF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06" y="2144867"/>
                <a:ext cx="7515840" cy="482440"/>
              </a:xfrm>
              <a:prstGeom prst="rect">
                <a:avLst/>
              </a:prstGeom>
              <a:blipFill>
                <a:blip r:embed="rId6"/>
                <a:stretch>
                  <a:fillRect l="-1349" t="-10256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B7060C23-0548-C59C-AA9A-43102B6E0594}"/>
              </a:ext>
            </a:extLst>
          </p:cNvPr>
          <p:cNvGrpSpPr/>
          <p:nvPr/>
        </p:nvGrpSpPr>
        <p:grpSpPr>
          <a:xfrm>
            <a:off x="1982865" y="2645154"/>
            <a:ext cx="4134943" cy="461665"/>
            <a:chOff x="2166416" y="3515815"/>
            <a:chExt cx="3603208" cy="46166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4C1FCDA-FA71-016C-659D-3B8C443454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6416" y="3877668"/>
              <a:ext cx="3603208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419BA76-2F03-EF62-7FB1-066C89770919}"/>
                    </a:ext>
                  </a:extLst>
                </p:cNvPr>
                <p:cNvSpPr txBox="1"/>
                <p:nvPr/>
              </p:nvSpPr>
              <p:spPr>
                <a:xfrm>
                  <a:off x="3178824" y="3515815"/>
                  <a:ext cx="141564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419BA76-2F03-EF62-7FB1-066C897709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8824" y="3515815"/>
                  <a:ext cx="1415645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8E077B-3738-F260-5EF2-CF241C45A034}"/>
                  </a:ext>
                </a:extLst>
              </p:cNvPr>
              <p:cNvSpPr txBox="1"/>
              <p:nvPr/>
            </p:nvSpPr>
            <p:spPr>
              <a:xfrm>
                <a:off x="95747" y="3199966"/>
                <a:ext cx="3188309" cy="482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>
                    <a:latin typeface="+mn-lt"/>
                  </a:rPr>
                  <a:t>prove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8E077B-3738-F260-5EF2-CF241C45A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7" y="3199966"/>
                <a:ext cx="3188309" cy="482440"/>
              </a:xfrm>
              <a:prstGeom prst="rect">
                <a:avLst/>
              </a:prstGeom>
              <a:blipFill>
                <a:blip r:embed="rId8"/>
                <a:stretch>
                  <a:fillRect l="-2778" t="-10526" r="-119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8303A1AF-D855-BC4B-E282-047CA03AD761}"/>
              </a:ext>
            </a:extLst>
          </p:cNvPr>
          <p:cNvGrpSpPr/>
          <p:nvPr/>
        </p:nvGrpSpPr>
        <p:grpSpPr>
          <a:xfrm>
            <a:off x="1976284" y="3789829"/>
            <a:ext cx="4134943" cy="502564"/>
            <a:chOff x="2645192" y="3288386"/>
            <a:chExt cx="3603208" cy="502564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2079765-69CE-EC5B-8A10-C0F6CA52A7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5192" y="3790950"/>
              <a:ext cx="3603208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55D387-5125-E7B2-1D4D-A0209C1B1BB7}"/>
                </a:ext>
              </a:extLst>
            </p:cNvPr>
            <p:cNvSpPr txBox="1"/>
            <p:nvPr/>
          </p:nvSpPr>
          <p:spPr>
            <a:xfrm>
              <a:off x="2777470" y="3288386"/>
              <a:ext cx="1415645" cy="4056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prod-check: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55BC3F0-1F88-1A63-E607-2E6ACABCF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91000" y="3291729"/>
              <a:ext cx="1765300" cy="423021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1A1C3DA-935D-7A16-99B4-14949F902CE2}"/>
              </a:ext>
            </a:extLst>
          </p:cNvPr>
          <p:cNvSpPr txBox="1"/>
          <p:nvPr/>
        </p:nvSpPr>
        <p:spPr>
          <a:xfrm>
            <a:off x="6091977" y="4548587"/>
            <a:ext cx="1813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accept or reject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7476A1-96D0-3E2F-F3F6-01D86684FD0D}"/>
              </a:ext>
            </a:extLst>
          </p:cNvPr>
          <p:cNvSpPr txBox="1"/>
          <p:nvPr/>
        </p:nvSpPr>
        <p:spPr>
          <a:xfrm>
            <a:off x="81130" y="4709523"/>
            <a:ext cx="2305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[Lipton’s trick, 1989]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8D6BDE6-7801-C763-CA88-EAAD340A31A9}"/>
                  </a:ext>
                </a:extLst>
              </p:cNvPr>
              <p:cNvSpPr txBox="1"/>
              <p:nvPr/>
            </p:nvSpPr>
            <p:spPr>
              <a:xfrm>
                <a:off x="6096000" y="4137537"/>
                <a:ext cx="3124638" cy="417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000" dirty="0">
                    <a:latin typeface="+mn-lt"/>
                  </a:rPr>
                  <a:t>implies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n-lt"/>
                  </a:rPr>
                  <a:t>w</a:t>
                </a:r>
                <a:r>
                  <a:rPr lang="en-US" sz="2000" dirty="0" err="1">
                    <a:latin typeface="+mn-lt"/>
                  </a:rPr>
                  <a:t>.h.p</a:t>
                </a:r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8D6BDE6-7801-C763-CA88-EAAD340A3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137537"/>
                <a:ext cx="3124638" cy="417487"/>
              </a:xfrm>
              <a:prstGeom prst="rect">
                <a:avLst/>
              </a:prstGeom>
              <a:blipFill>
                <a:blip r:embed="rId10"/>
                <a:stretch>
                  <a:fillRect l="-2024" t="-294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1352E2A-3CCF-FE12-F9A5-4146188A9357}"/>
              </a:ext>
            </a:extLst>
          </p:cNvPr>
          <p:cNvGrpSpPr/>
          <p:nvPr/>
        </p:nvGrpSpPr>
        <p:grpSpPr>
          <a:xfrm>
            <a:off x="6180262" y="2704034"/>
            <a:ext cx="1195392" cy="490199"/>
            <a:chOff x="6180262" y="2704034"/>
            <a:chExt cx="1195392" cy="4901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FDF4F74-9D23-69B9-6C1D-DA56CE70384A}"/>
                    </a:ext>
                  </a:extLst>
                </p:cNvPr>
                <p:cNvSpPr txBox="1"/>
                <p:nvPr/>
              </p:nvSpPr>
              <p:spPr>
                <a:xfrm>
                  <a:off x="6180262" y="2704034"/>
                  <a:ext cx="1195392" cy="4901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⇽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FDF4F74-9D23-69B9-6C1D-DA56CE7038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0262" y="2704034"/>
                  <a:ext cx="1195392" cy="4901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69B5947-60A3-41DB-8C3D-E855171F6796}"/>
                </a:ext>
              </a:extLst>
            </p:cNvPr>
            <p:cNvSpPr txBox="1"/>
            <p:nvPr/>
          </p:nvSpPr>
          <p:spPr>
            <a:xfrm>
              <a:off x="6591493" y="2724564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$</a:t>
              </a:r>
              <a:endParaRPr lang="en-US" sz="14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65986EF-3C03-E25B-A584-F48D667C95B8}"/>
              </a:ext>
            </a:extLst>
          </p:cNvPr>
          <p:cNvSpPr txBox="1"/>
          <p:nvPr/>
        </p:nvSpPr>
        <p:spPr>
          <a:xfrm>
            <a:off x="8181474" y="3875048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sz="2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873A687-1791-BB2D-D87D-49D4E860A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919"/>
            <a:ext cx="8229600" cy="623097"/>
          </a:xfrm>
        </p:spPr>
        <p:txBody>
          <a:bodyPr>
            <a:noAutofit/>
          </a:bodyPr>
          <a:lstStyle/>
          <a:p>
            <a:r>
              <a:rPr lang="en-US" sz="3600" dirty="0"/>
              <a:t>(4)  Another useful gadget:  permutation check</a:t>
            </a:r>
          </a:p>
        </p:txBody>
      </p:sp>
    </p:spTree>
    <p:extLst>
      <p:ext uri="{BB962C8B-B14F-4D97-AF65-F5344CB8AC3E}">
        <p14:creationId xmlns:p14="http://schemas.microsoft.com/office/powerpoint/2010/main" val="130552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6" grpId="0"/>
      <p:bldP spid="2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93AC6-3739-9126-4A03-6E8106D324F2}"/>
              </a:ext>
            </a:extLst>
          </p:cNvPr>
          <p:cNvSpPr/>
          <p:nvPr/>
        </p:nvSpPr>
        <p:spPr>
          <a:xfrm>
            <a:off x="7388030" y="2563962"/>
            <a:ext cx="338077" cy="36188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4BA74-34C3-D925-5B26-CEA4205EB623}"/>
              </a:ext>
            </a:extLst>
          </p:cNvPr>
          <p:cNvSpPr/>
          <p:nvPr/>
        </p:nvSpPr>
        <p:spPr>
          <a:xfrm>
            <a:off x="6794010" y="2563962"/>
            <a:ext cx="281127" cy="36188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06FB70-5EE5-335E-F0F7-ACF1F729CF44}"/>
              </a:ext>
            </a:extLst>
          </p:cNvPr>
          <p:cNvSpPr/>
          <p:nvPr/>
        </p:nvSpPr>
        <p:spPr>
          <a:xfrm>
            <a:off x="6125832" y="2563962"/>
            <a:ext cx="281127" cy="36188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3D76BA-98F7-9316-1539-A86B373CF44A}"/>
              </a:ext>
            </a:extLst>
          </p:cNvPr>
          <p:cNvSpPr/>
          <p:nvPr/>
        </p:nvSpPr>
        <p:spPr>
          <a:xfrm>
            <a:off x="100444" y="3242320"/>
            <a:ext cx="8915736" cy="117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A935C-F0D8-A7D9-D092-C0981291F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(5)  final gadget: prescribed permutation check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3E6DC3-E2F5-1FB6-CD89-5D3CE75D48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264" y="1200151"/>
                <a:ext cx="8915736" cy="345050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⇾</m:t>
                    </m:r>
                    <m:r>
                      <m:rPr>
                        <m:sty m:val="p"/>
                      </m:rPr>
                      <a:rPr lang="el-G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200" dirty="0"/>
                  <a:t> is a </a:t>
                </a:r>
                <a:r>
                  <a:rPr lang="en-US" sz="2200" b="1" dirty="0"/>
                  <a:t>permutation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200" dirty="0"/>
                  <a:t> if    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200" dirty="0"/>
                  <a:t>  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200" i="1" dirty="0" err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 err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200" i="1" dirty="0" err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dirty="0" err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 err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sz="2200" dirty="0"/>
                  <a:t>   a bijection</a:t>
                </a:r>
              </a:p>
              <a:p>
                <a:pPr marL="0" indent="0">
                  <a:spcBef>
                    <a:spcPts val="1224"/>
                  </a:spcBef>
                  <a:buNone/>
                  <a:tabLst>
                    <a:tab pos="682625" algn="l"/>
                  </a:tabLst>
                </a:pPr>
                <a:r>
                  <a:rPr lang="en-US" dirty="0"/>
                  <a:t>	example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=3)</m:t>
                    </m:r>
                  </m:oMath>
                </a14:m>
                <a:r>
                  <a:rPr lang="en-US" dirty="0"/>
                  <a:t>:    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 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 marL="0" indent="0">
                  <a:spcBef>
                    <a:spcPts val="2976"/>
                  </a:spcBef>
                  <a:buNone/>
                </a:pPr>
                <a:r>
                  <a:rPr lang="en-US" sz="2200" dirty="0"/>
                  <a:t>Let   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200" dirty="0"/>
                  <a:t>  polynomials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(≤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/>
                  <a:t> .     Verifier has  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200" dirty="0"/>
                  <a:t>   ,   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200" dirty="0"/>
                  <a:t>   , 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200" dirty="0"/>
                  <a:t>  .</a:t>
                </a:r>
              </a:p>
              <a:p>
                <a:pPr marL="0" indent="0">
                  <a:spcBef>
                    <a:spcPts val="2976"/>
                  </a:spcBef>
                  <a:buNone/>
                </a:pPr>
                <a:r>
                  <a:rPr lang="en-US" b="1" u="sng" dirty="0"/>
                  <a:t>Goal</a:t>
                </a:r>
                <a:r>
                  <a:rPr lang="en-US" dirty="0"/>
                  <a:t>:   prover wants to prove that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))    </m:t>
                    </m:r>
                  </m:oMath>
                </a14:m>
                <a:r>
                  <a:rPr lang="en-US" dirty="0"/>
                  <a:t> for all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2376"/>
                  </a:spcBef>
                  <a:buNone/>
                </a:pPr>
                <a:r>
                  <a:rPr lang="en-US" sz="2200" dirty="0"/>
                  <a:t>⇒   Proves that 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is the same as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, permuted by the prescribed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3E6DC3-E2F5-1FB6-CD89-5D3CE75D48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264" y="1200151"/>
                <a:ext cx="8915736" cy="3450507"/>
              </a:xfrm>
              <a:blipFill>
                <a:blip r:embed="rId2"/>
                <a:stretch>
                  <a:fillRect l="-996" t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1AF3CF-D0EE-0EB4-CB30-6DF13F6C4960}"/>
              </a:ext>
            </a:extLst>
          </p:cNvPr>
          <p:cNvCxnSpPr>
            <a:cxnSpLocks/>
          </p:cNvCxnSpPr>
          <p:nvPr/>
        </p:nvCxnSpPr>
        <p:spPr>
          <a:xfrm>
            <a:off x="228264" y="2316111"/>
            <a:ext cx="8763336" cy="0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46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9E676-2CBF-D420-46BE-114D93270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Prescribed permutation check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46827F-21EF-624A-1D94-3D4EE35F50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608142" cy="381843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How?    Use a </a:t>
                </a:r>
                <a:r>
                  <a:rPr lang="en-US" u="sng" dirty="0"/>
                  <a:t>zero-test</a:t>
                </a:r>
                <a:r>
                  <a:rPr lang="en-US" dirty="0"/>
                  <a:t> to prove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 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3576"/>
                  </a:spcBef>
                  <a:buNone/>
                </a:pPr>
                <a:r>
                  <a:rPr lang="en-US" b="1" u="sng" dirty="0"/>
                  <a:t>The problem</a:t>
                </a:r>
                <a:r>
                  <a:rPr lang="en-US" dirty="0"/>
                  <a:t>:    the polynomial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 has degree  k</a:t>
                </a:r>
                <a:r>
                  <a:rPr lang="en-US" baseline="30000" dirty="0"/>
                  <a:t>2</a:t>
                </a:r>
                <a:endParaRPr lang="en-US" dirty="0"/>
              </a:p>
              <a:p>
                <a:pPr marL="0" indent="0">
                  <a:spcBef>
                    <a:spcPts val="1776"/>
                  </a:spcBef>
                  <a:buNone/>
                </a:pPr>
                <a:r>
                  <a:rPr lang="en-US" dirty="0"/>
                  <a:t>	⇒   prover would need to manipulate polynomials of degree k</a:t>
                </a:r>
                <a:r>
                  <a:rPr lang="en-US" baseline="30000" dirty="0"/>
                  <a:t>2</a:t>
                </a:r>
              </a:p>
              <a:p>
                <a:pPr marL="0" indent="0">
                  <a:spcBef>
                    <a:spcPts val="1776"/>
                  </a:spcBef>
                  <a:buNone/>
                </a:pPr>
                <a:r>
                  <a:rPr lang="en-US" dirty="0"/>
                  <a:t>	⇒   quadratic time prover !!     (goal:  linear time prover)</a:t>
                </a:r>
              </a:p>
              <a:p>
                <a:pPr marL="0" indent="0">
                  <a:spcBef>
                    <a:spcPts val="150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en-US" dirty="0"/>
                  <a:t>Can reduce this to a prod-check on a poly of degree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  (not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46827F-21EF-624A-1D94-3D4EE35F50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608142" cy="3818430"/>
              </a:xfrm>
              <a:blipFill>
                <a:blip r:embed="rId2"/>
                <a:stretch>
                  <a:fillRect l="-1180" t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8929A2F-6FDD-EF7D-386A-09650C253560}"/>
              </a:ext>
            </a:extLst>
          </p:cNvPr>
          <p:cNvSpPr/>
          <p:nvPr/>
        </p:nvSpPr>
        <p:spPr>
          <a:xfrm>
            <a:off x="4572000" y="1152239"/>
            <a:ext cx="3854245" cy="55982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5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00A9C-CCF4-3210-89E9-2F8136D1C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Prescribed permutation check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139495-85C7-09A6-8C0B-A09080FF67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Observation:   </a:t>
                </a:r>
              </a:p>
              <a:p>
                <a:pPr marL="0" indent="0">
                  <a:buNone/>
                </a:pPr>
                <a:r>
                  <a:rPr lang="en-US" sz="2000" b="0" i="0" dirty="0">
                    <a:latin typeface="+mj-lt"/>
                  </a:rPr>
                  <a:t>	if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 is a permutation of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en-US" sz="2000" i="1" dirty="0">
                    <a:latin typeface="Cambria Math" panose="02040503050406030204" pitchFamily="18" charset="0"/>
                  </a:rPr>
                  <a:t>	</a:t>
                </a:r>
                <a:r>
                  <a:rPr lang="en-US" sz="2000" dirty="0"/>
                  <a:t>then 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2000" dirty="0"/>
              </a:p>
              <a:p>
                <a:pPr marL="0" indent="0">
                  <a:spcBef>
                    <a:spcPts val="2700"/>
                  </a:spcBef>
                  <a:buNone/>
                </a:pPr>
                <a:r>
                  <a:rPr lang="en-US" sz="2000" dirty="0"/>
                  <a:t>Proof by example: 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spcBef>
                    <a:spcPts val="1500"/>
                  </a:spcBef>
                  <a:buNone/>
                  <a:tabLst>
                    <a:tab pos="912813" algn="l"/>
                    <a:tab pos="2452688" algn="l"/>
                  </a:tabLst>
                </a:pPr>
                <a:r>
                  <a:rPr lang="en-US" sz="2400" dirty="0"/>
                  <a:t>	</a:t>
                </a:r>
                <a:r>
                  <a:rPr lang="en-US" sz="2000" dirty="0"/>
                  <a:t>Right tuple:	</a:t>
                </a:r>
                <a:r>
                  <a:rPr lang="en-US" sz="2000" i="0" dirty="0">
                    <a:latin typeface="+mj-lt"/>
                  </a:rPr>
                  <a:t> </a:t>
                </a:r>
                <a:r>
                  <a:rPr lang="en-US" sz="2400" i="0" dirty="0">
                    <a:latin typeface="+mj-lt"/>
                  </a:rPr>
                  <a:t>(</a:t>
                </a:r>
                <a:r>
                  <a:rPr lang="en-US" sz="2000" i="0" dirty="0">
                    <a:latin typeface="+mj-lt"/>
                    <a:ea typeface="Cambria Math" panose="02040503050406030204" pitchFamily="18" charset="0"/>
                  </a:rPr>
                  <a:t>ω</a:t>
                </a:r>
                <a:r>
                  <a:rPr lang="en-US" sz="2000" b="0" i="0" baseline="30000" dirty="0">
                    <a:latin typeface="+mj-lt"/>
                    <a:ea typeface="Cambria Math" panose="02040503050406030204" pitchFamily="18" charset="0"/>
                  </a:rPr>
                  <a:t>0</a:t>
                </a:r>
                <a:r>
                  <a:rPr lang="en-US" sz="2000" i="0" dirty="0">
                    <a:latin typeface="+mj-lt"/>
                  </a:rPr>
                  <a:t>,g(</a:t>
                </a:r>
                <a:r>
                  <a:rPr lang="en-US" sz="2000" i="0" dirty="0">
                    <a:latin typeface="+mj-lt"/>
                    <a:ea typeface="Cambria Math" panose="02040503050406030204" pitchFamily="18" charset="0"/>
                  </a:rPr>
                  <a:t>ω</a:t>
                </a:r>
                <a:r>
                  <a:rPr lang="en-US" sz="2000" i="0" baseline="30000" dirty="0">
                    <a:latin typeface="+mj-lt"/>
                    <a:ea typeface="Cambria Math" panose="02040503050406030204" pitchFamily="18" charset="0"/>
                  </a:rPr>
                  <a:t>0</a:t>
                </a:r>
                <a:r>
                  <a:rPr lang="en-US" sz="2000" i="0" dirty="0">
                    <a:latin typeface="+mj-lt"/>
                  </a:rPr>
                  <a:t>)</a:t>
                </a:r>
                <a:r>
                  <a:rPr lang="en-US" sz="2400" i="0" dirty="0">
                    <a:latin typeface="+mj-lt"/>
                  </a:rPr>
                  <a:t>)</a:t>
                </a:r>
                <a:r>
                  <a:rPr lang="en-US" sz="2000" i="0" dirty="0">
                    <a:latin typeface="+mj-lt"/>
                  </a:rPr>
                  <a:t>,  </a:t>
                </a:r>
                <a:r>
                  <a:rPr lang="en-US" sz="2400" i="0" dirty="0">
                    <a:latin typeface="+mj-lt"/>
                  </a:rPr>
                  <a:t>(</a:t>
                </a:r>
                <a:r>
                  <a:rPr lang="en-US" sz="2000" i="0" dirty="0">
                    <a:latin typeface="+mj-lt"/>
                    <a:ea typeface="Cambria Math" panose="02040503050406030204" pitchFamily="18" charset="0"/>
                  </a:rPr>
                  <a:t>ω</a:t>
                </a:r>
                <a:r>
                  <a:rPr lang="en-US" sz="2000" b="0" i="0" baseline="30000" dirty="0">
                    <a:latin typeface="+mj-lt"/>
                    <a:ea typeface="Cambria Math" panose="02040503050406030204" pitchFamily="18" charset="0"/>
                  </a:rPr>
                  <a:t>1</a:t>
                </a:r>
                <a:r>
                  <a:rPr lang="en-US" sz="2000" b="0" i="0" dirty="0">
                    <a:latin typeface="+mj-lt"/>
                    <a:ea typeface="Cambria Math" panose="02040503050406030204" pitchFamily="18" charset="0"/>
                  </a:rPr>
                  <a:t>,g(</a:t>
                </a:r>
                <a:r>
                  <a:rPr lang="en-US" sz="2000" i="0" dirty="0">
                    <a:latin typeface="+mj-lt"/>
                    <a:ea typeface="Cambria Math" panose="02040503050406030204" pitchFamily="18" charset="0"/>
                  </a:rPr>
                  <a:t>ω</a:t>
                </a:r>
                <a:r>
                  <a:rPr lang="en-US" sz="2000" b="0" i="0" baseline="30000" dirty="0">
                    <a:latin typeface="+mj-lt"/>
                    <a:ea typeface="Cambria Math" panose="02040503050406030204" pitchFamily="18" charset="0"/>
                  </a:rPr>
                  <a:t>1</a:t>
                </a:r>
                <a:r>
                  <a:rPr lang="en-US" sz="2000" b="0" i="0" dirty="0">
                    <a:latin typeface="+mj-lt"/>
                    <a:ea typeface="Cambria Math" panose="02040503050406030204" pitchFamily="18" charset="0"/>
                  </a:rPr>
                  <a:t>)</a:t>
                </a:r>
                <a:r>
                  <a:rPr lang="en-US" sz="2400" b="0" i="0" dirty="0">
                    <a:latin typeface="+mj-lt"/>
                    <a:ea typeface="Cambria Math" panose="02040503050406030204" pitchFamily="18" charset="0"/>
                  </a:rPr>
                  <a:t>)</a:t>
                </a:r>
                <a:r>
                  <a:rPr lang="en-US" sz="2000" b="0" i="0" dirty="0">
                    <a:latin typeface="+mj-lt"/>
                    <a:ea typeface="Cambria Math" panose="02040503050406030204" pitchFamily="18" charset="0"/>
                  </a:rPr>
                  <a:t>,  </a:t>
                </a:r>
                <a:r>
                  <a:rPr lang="en-US" sz="2400" b="0" i="0" dirty="0">
                    <a:latin typeface="+mj-lt"/>
                    <a:ea typeface="Cambria Math" panose="02040503050406030204" pitchFamily="18" charset="0"/>
                  </a:rPr>
                  <a:t>(</a:t>
                </a:r>
                <a:r>
                  <a:rPr lang="en-US" sz="2000" i="0" dirty="0">
                    <a:latin typeface="+mj-lt"/>
                    <a:ea typeface="Cambria Math" panose="02040503050406030204" pitchFamily="18" charset="0"/>
                  </a:rPr>
                  <a:t>ω</a:t>
                </a:r>
                <a:r>
                  <a:rPr lang="en-US" sz="2000" baseline="30000" dirty="0">
                    <a:latin typeface="+mj-lt"/>
                    <a:ea typeface="Cambria Math" panose="02040503050406030204" pitchFamily="18" charset="0"/>
                  </a:rPr>
                  <a:t>2</a:t>
                </a:r>
                <a:r>
                  <a:rPr lang="en-US" sz="2000" b="0" i="0" dirty="0">
                    <a:latin typeface="+mj-lt"/>
                    <a:ea typeface="Cambria Math" panose="02040503050406030204" pitchFamily="18" charset="0"/>
                  </a:rPr>
                  <a:t>,g(</a:t>
                </a:r>
                <a:r>
                  <a:rPr lang="en-US" sz="2000" i="0" dirty="0">
                    <a:latin typeface="+mj-lt"/>
                    <a:ea typeface="Cambria Math" panose="02040503050406030204" pitchFamily="18" charset="0"/>
                  </a:rPr>
                  <a:t>ω</a:t>
                </a:r>
                <a:r>
                  <a:rPr lang="en-US" sz="2000" i="0" baseline="30000" dirty="0">
                    <a:latin typeface="+mj-lt"/>
                    <a:ea typeface="Cambria Math" panose="02040503050406030204" pitchFamily="18" charset="0"/>
                  </a:rPr>
                  <a:t>2</a:t>
                </a:r>
                <a:r>
                  <a:rPr lang="en-US" sz="2000" i="0" dirty="0">
                    <a:latin typeface="+mj-lt"/>
                  </a:rPr>
                  <a:t>)</a:t>
                </a:r>
                <a:r>
                  <a:rPr lang="en-US" sz="2400" i="0" dirty="0">
                    <a:latin typeface="+mj-lt"/>
                  </a:rPr>
                  <a:t>)</a:t>
                </a:r>
                <a:r>
                  <a:rPr lang="en-US" sz="2000" i="0" dirty="0">
                    <a:latin typeface="+mj-lt"/>
                  </a:rPr>
                  <a:t> </a:t>
                </a:r>
                <a:endParaRPr lang="en-US" sz="2000" dirty="0"/>
              </a:p>
              <a:p>
                <a:pPr marL="0" indent="0">
                  <a:spcBef>
                    <a:spcPts val="2100"/>
                  </a:spcBef>
                  <a:buNone/>
                  <a:tabLst>
                    <a:tab pos="912813" algn="l"/>
                    <a:tab pos="2452688" algn="l"/>
                  </a:tabLst>
                </a:pPr>
                <a:r>
                  <a:rPr lang="en-US" sz="2000" dirty="0"/>
                  <a:t>	Left tuple:	</a:t>
                </a:r>
                <a:r>
                  <a:rPr lang="en-US" sz="2000" i="0" dirty="0">
                    <a:latin typeface="+mj-lt"/>
                  </a:rPr>
                  <a:t> </a:t>
                </a:r>
                <a:r>
                  <a:rPr lang="en-US" sz="2400" i="0" dirty="0">
                    <a:latin typeface="+mj-lt"/>
                  </a:rPr>
                  <a:t>(</a:t>
                </a:r>
                <a:r>
                  <a:rPr lang="en-US" sz="2000" i="0" dirty="0">
                    <a:latin typeface="+mj-lt"/>
                    <a:ea typeface="Cambria Math" panose="02040503050406030204" pitchFamily="18" charset="0"/>
                  </a:rPr>
                  <a:t>ω</a:t>
                </a:r>
                <a:r>
                  <a:rPr lang="en-US" sz="2000" b="0" i="0" baseline="30000" dirty="0">
                    <a:latin typeface="+mj-lt"/>
                    <a:ea typeface="Cambria Math" panose="02040503050406030204" pitchFamily="18" charset="0"/>
                  </a:rPr>
                  <a:t>2</a:t>
                </a:r>
                <a:r>
                  <a:rPr lang="en-US" sz="2000" b="0" i="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en-US" sz="2000" i="0" dirty="0">
                    <a:latin typeface="+mj-lt"/>
                  </a:rPr>
                  <a:t>,f(</a:t>
                </a:r>
                <a:r>
                  <a:rPr lang="en-US" sz="2000" i="0" dirty="0">
                    <a:latin typeface="+mj-lt"/>
                    <a:ea typeface="Cambria Math" panose="02040503050406030204" pitchFamily="18" charset="0"/>
                  </a:rPr>
                  <a:t>ω</a:t>
                </a:r>
                <a:r>
                  <a:rPr lang="en-US" sz="2000" i="0" baseline="30000" dirty="0">
                    <a:latin typeface="+mj-lt"/>
                    <a:ea typeface="Cambria Math" panose="02040503050406030204" pitchFamily="18" charset="0"/>
                  </a:rPr>
                  <a:t>0</a:t>
                </a:r>
                <a:r>
                  <a:rPr lang="en-US" sz="2000" i="0" dirty="0">
                    <a:latin typeface="+mj-lt"/>
                  </a:rPr>
                  <a:t>)</a:t>
                </a:r>
                <a:r>
                  <a:rPr lang="en-US" sz="2400" i="0" dirty="0">
                    <a:latin typeface="+mj-lt"/>
                  </a:rPr>
                  <a:t>)</a:t>
                </a:r>
                <a:r>
                  <a:rPr lang="en-US" sz="2000" i="0" dirty="0">
                    <a:latin typeface="+mj-lt"/>
                  </a:rPr>
                  <a:t>,  </a:t>
                </a:r>
                <a:r>
                  <a:rPr lang="en-US" sz="2400" i="0" dirty="0">
                    <a:latin typeface="+mj-lt"/>
                  </a:rPr>
                  <a:t>(</a:t>
                </a:r>
                <a:r>
                  <a:rPr lang="en-US" sz="2000" i="0" dirty="0">
                    <a:latin typeface="+mj-lt"/>
                    <a:ea typeface="Cambria Math" panose="02040503050406030204" pitchFamily="18" charset="0"/>
                  </a:rPr>
                  <a:t>ω</a:t>
                </a:r>
                <a:r>
                  <a:rPr lang="en-US" sz="2000" i="0" baseline="30000" dirty="0">
                    <a:latin typeface="+mj-lt"/>
                    <a:ea typeface="Cambria Math" panose="02040503050406030204" pitchFamily="18" charset="0"/>
                  </a:rPr>
                  <a:t>0</a:t>
                </a:r>
                <a:r>
                  <a:rPr lang="en-US" sz="2000" i="0" dirty="0">
                    <a:latin typeface="+mj-lt"/>
                  </a:rPr>
                  <a:t> ,f(</a:t>
                </a:r>
                <a:r>
                  <a:rPr lang="en-US" sz="2000" i="0" dirty="0">
                    <a:latin typeface="+mj-lt"/>
                    <a:ea typeface="Cambria Math" panose="02040503050406030204" pitchFamily="18" charset="0"/>
                  </a:rPr>
                  <a:t>ω</a:t>
                </a:r>
                <a:r>
                  <a:rPr lang="en-US" sz="2000" i="0" baseline="30000" dirty="0">
                    <a:latin typeface="+mj-lt"/>
                    <a:ea typeface="Cambria Math" panose="02040503050406030204" pitchFamily="18" charset="0"/>
                  </a:rPr>
                  <a:t>1</a:t>
                </a:r>
                <a:r>
                  <a:rPr lang="en-US" sz="2000" i="0" dirty="0">
                    <a:latin typeface="+mj-lt"/>
                  </a:rPr>
                  <a:t>)</a:t>
                </a:r>
                <a:r>
                  <a:rPr lang="en-US" sz="2400" i="0" dirty="0">
                    <a:latin typeface="+mj-lt"/>
                  </a:rPr>
                  <a:t>)</a:t>
                </a:r>
                <a:r>
                  <a:rPr lang="en-US" sz="2000" i="0" dirty="0">
                    <a:latin typeface="+mj-lt"/>
                  </a:rPr>
                  <a:t>,  </a:t>
                </a:r>
                <a:r>
                  <a:rPr lang="en-US" sz="2400" i="0" dirty="0">
                    <a:latin typeface="+mj-lt"/>
                  </a:rPr>
                  <a:t>(</a:t>
                </a:r>
                <a:r>
                  <a:rPr lang="en-US" sz="2000" i="0" dirty="0">
                    <a:latin typeface="+mj-lt"/>
                    <a:ea typeface="Cambria Math" panose="02040503050406030204" pitchFamily="18" charset="0"/>
                  </a:rPr>
                  <a:t>ω</a:t>
                </a:r>
                <a:r>
                  <a:rPr lang="en-US" sz="2000" i="0" baseline="30000" dirty="0">
                    <a:latin typeface="+mj-lt"/>
                    <a:ea typeface="Cambria Math" panose="02040503050406030204" pitchFamily="18" charset="0"/>
                  </a:rPr>
                  <a:t>1</a:t>
                </a:r>
                <a:r>
                  <a:rPr lang="en-US" sz="2000" b="0" i="0" dirty="0">
                    <a:latin typeface="+mj-lt"/>
                    <a:ea typeface="Cambria Math" panose="02040503050406030204" pitchFamily="18" charset="0"/>
                  </a:rPr>
                  <a:t>,f(</a:t>
                </a:r>
                <a:r>
                  <a:rPr lang="en-US" sz="2000" i="0" dirty="0">
                    <a:latin typeface="+mj-lt"/>
                    <a:ea typeface="Cambria Math" panose="02040503050406030204" pitchFamily="18" charset="0"/>
                  </a:rPr>
                  <a:t>ω</a:t>
                </a:r>
                <a:r>
                  <a:rPr lang="en-US" sz="2000" i="0" baseline="30000" dirty="0">
                    <a:latin typeface="+mj-lt"/>
                    <a:ea typeface="Cambria Math" panose="02040503050406030204" pitchFamily="18" charset="0"/>
                  </a:rPr>
                  <a:t>2</a:t>
                </a:r>
                <a:r>
                  <a:rPr lang="en-US" sz="2000" i="0" dirty="0">
                    <a:latin typeface="+mj-lt"/>
                  </a:rPr>
                  <a:t>)</a:t>
                </a:r>
                <a:r>
                  <a:rPr lang="en-US" sz="2400" i="0" dirty="0">
                    <a:latin typeface="+mj-lt"/>
                  </a:rPr>
                  <a:t>)</a:t>
                </a:r>
                <a:r>
                  <a:rPr lang="en-US" sz="2000" i="0" dirty="0">
                    <a:latin typeface="+mj-lt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139495-85C7-09A6-8C0B-A09080FF67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7ACD9B3-A7F5-3027-3A57-37E8F3D5D6F2}"/>
              </a:ext>
            </a:extLst>
          </p:cNvPr>
          <p:cNvGrpSpPr/>
          <p:nvPr/>
        </p:nvGrpSpPr>
        <p:grpSpPr>
          <a:xfrm>
            <a:off x="3810000" y="3742828"/>
            <a:ext cx="2286000" cy="304800"/>
            <a:chOff x="3810000" y="3562350"/>
            <a:chExt cx="2286000" cy="3048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E20FE9E-DD6A-B3AD-D751-52836B8A6A1B}"/>
                </a:ext>
              </a:extLst>
            </p:cNvPr>
            <p:cNvCxnSpPr/>
            <p:nvPr/>
          </p:nvCxnSpPr>
          <p:spPr>
            <a:xfrm flipV="1">
              <a:off x="3886200" y="3562350"/>
              <a:ext cx="1981200" cy="304800"/>
            </a:xfrm>
            <a:prstGeom prst="line">
              <a:avLst/>
            </a:prstGeom>
            <a:ln w="254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2A1CFD7-2F9B-0FC9-9396-A29458D4E184}"/>
                </a:ext>
              </a:extLst>
            </p:cNvPr>
            <p:cNvCxnSpPr/>
            <p:nvPr/>
          </p:nvCxnSpPr>
          <p:spPr>
            <a:xfrm>
              <a:off x="3810000" y="3562350"/>
              <a:ext cx="1066800" cy="304800"/>
            </a:xfrm>
            <a:prstGeom prst="line">
              <a:avLst/>
            </a:prstGeom>
            <a:ln w="254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AA8F505-3A14-F33D-3701-AD129B542E6C}"/>
                </a:ext>
              </a:extLst>
            </p:cNvPr>
            <p:cNvCxnSpPr/>
            <p:nvPr/>
          </p:nvCxnSpPr>
          <p:spPr>
            <a:xfrm>
              <a:off x="5029200" y="3562350"/>
              <a:ext cx="1066800" cy="304800"/>
            </a:xfrm>
            <a:prstGeom prst="line">
              <a:avLst/>
            </a:prstGeom>
            <a:ln w="254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57261F8-EC6A-4BCF-8022-68CD867CB120}"/>
              </a:ext>
            </a:extLst>
          </p:cNvPr>
          <p:cNvSpPr/>
          <p:nvPr/>
        </p:nvSpPr>
        <p:spPr>
          <a:xfrm>
            <a:off x="381000" y="1233489"/>
            <a:ext cx="7696200" cy="13716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33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22A1-AC5E-4141-BFCE-E90C6BBD8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Prescribed permutation check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DA1B2D-FE5D-6BAD-D02E-6DB199590D09}"/>
                  </a:ext>
                </a:extLst>
              </p:cNvPr>
              <p:cNvSpPr txBox="1"/>
              <p:nvPr/>
            </p:nvSpPr>
            <p:spPr>
              <a:xfrm>
                <a:off x="339471" y="935884"/>
                <a:ext cx="1970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u="sng" dirty="0">
                    <a:solidFill>
                      <a:schemeClr val="tx1"/>
                    </a:solidFill>
                  </a:rPr>
                  <a:t>Prover P(</a:t>
                </a:r>
                <a14:m>
                  <m:oMath xmlns:m="http://schemas.openxmlformats.org/officeDocument/2006/math">
                    <m:r>
                      <a:rPr lang="en-US" sz="2000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u="sng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DA1B2D-FE5D-6BAD-D02E-6DB199590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71" y="935884"/>
                <a:ext cx="1970668" cy="400110"/>
              </a:xfrm>
              <a:prstGeom prst="rect">
                <a:avLst/>
              </a:prstGeom>
              <a:blipFill>
                <a:blip r:embed="rId2"/>
                <a:stretch>
                  <a:fillRect l="-3205" t="-6061" r="-2564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804229FD-FCB5-A4A9-8A5D-76EFB5E3431E}"/>
              </a:ext>
            </a:extLst>
          </p:cNvPr>
          <p:cNvGrpSpPr/>
          <p:nvPr/>
        </p:nvGrpSpPr>
        <p:grpSpPr>
          <a:xfrm>
            <a:off x="6205536" y="925912"/>
            <a:ext cx="2671629" cy="407521"/>
            <a:chOff x="6205536" y="925912"/>
            <a:chExt cx="2671629" cy="40752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46CC23-ED32-952D-AD62-7AA49B195864}"/>
                </a:ext>
              </a:extLst>
            </p:cNvPr>
            <p:cNvSpPr/>
            <p:nvPr/>
          </p:nvSpPr>
          <p:spPr>
            <a:xfrm>
              <a:off x="8486975" y="961925"/>
              <a:ext cx="281127" cy="3618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34512AB-62E2-BDC2-258F-6E0E338ED57F}"/>
                </a:ext>
              </a:extLst>
            </p:cNvPr>
            <p:cNvGrpSpPr/>
            <p:nvPr/>
          </p:nvGrpSpPr>
          <p:grpSpPr>
            <a:xfrm>
              <a:off x="6205536" y="925912"/>
              <a:ext cx="2671629" cy="407521"/>
              <a:chOff x="6569631" y="925912"/>
              <a:chExt cx="2671629" cy="407521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A3C8AAC-3A18-09EE-5F03-4F4AB0A4AC91}"/>
                  </a:ext>
                </a:extLst>
              </p:cNvPr>
              <p:cNvSpPr/>
              <p:nvPr/>
            </p:nvSpPr>
            <p:spPr>
              <a:xfrm>
                <a:off x="8344464" y="971550"/>
                <a:ext cx="281127" cy="3618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880D354-F509-D710-87B4-83B163553616}"/>
                  </a:ext>
                </a:extLst>
              </p:cNvPr>
              <p:cNvSpPr/>
              <p:nvPr/>
            </p:nvSpPr>
            <p:spPr>
              <a:xfrm>
                <a:off x="7820351" y="969991"/>
                <a:ext cx="281127" cy="3618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90FE7859-BF17-3269-DCF0-7429A02D7A24}"/>
                      </a:ext>
                    </a:extLst>
                  </p:cNvPr>
                  <p:cNvSpPr txBox="1"/>
                  <p:nvPr/>
                </p:nvSpPr>
                <p:spPr>
                  <a:xfrm>
                    <a:off x="6569631" y="925912"/>
                    <a:ext cx="267162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u="sng" dirty="0">
                        <a:solidFill>
                          <a:schemeClr val="tx1"/>
                        </a:solidFill>
                      </a:rPr>
                      <a:t>Verifier V(  </a:t>
                    </a:r>
                    <a14:m>
                      <m:oMath xmlns:m="http://schemas.openxmlformats.org/officeDocument/2006/math">
                        <m:r>
                          <a:rPr lang="en-US" sz="2000" b="0" i="1" u="sng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u="sng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,  </m:t>
                        </m:r>
                        <m:r>
                          <a:rPr lang="en-US" sz="2000" b="0" i="1" u="sng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000" b="0" i="0" u="sng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,  </m:t>
                        </m:r>
                        <m:r>
                          <m:rPr>
                            <m:sty m:val="p"/>
                          </m:rPr>
                          <a:rPr lang="en-US" sz="2000" b="0" i="0" u="sng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sz="2000" b="0" i="0" u="sng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2000" u="sng" dirty="0">
                        <a:solidFill>
                          <a:schemeClr val="tx1"/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90FE7859-BF17-3269-DCF0-7429A02D7A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9631" y="925912"/>
                    <a:ext cx="2671629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370" t="-6061" r="-1422" b="-242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3B58156-8257-34B1-A9D2-F65F58C645F4}"/>
                  </a:ext>
                </a:extLst>
              </p:cNvPr>
              <p:cNvSpPr txBox="1"/>
              <p:nvPr/>
            </p:nvSpPr>
            <p:spPr>
              <a:xfrm>
                <a:off x="1024764" y="1823218"/>
                <a:ext cx="7590539" cy="1118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Let 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  <m:brk m:alnAt="7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    and    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  <m:brk m:alnAt="7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3B58156-8257-34B1-A9D2-F65F58C64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764" y="1823218"/>
                <a:ext cx="7590539" cy="1118127"/>
              </a:xfrm>
              <a:prstGeom prst="rect">
                <a:avLst/>
              </a:prstGeom>
              <a:blipFill>
                <a:blip r:embed="rId4"/>
                <a:stretch>
                  <a:fillRect l="-1336" t="-50562" r="-334" b="-79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97893B-88A3-35EA-59C6-0CAED30E811E}"/>
                  </a:ext>
                </a:extLst>
              </p:cNvPr>
              <p:cNvSpPr txBox="1"/>
              <p:nvPr/>
            </p:nvSpPr>
            <p:spPr>
              <a:xfrm>
                <a:off x="407388" y="3931243"/>
                <a:ext cx="9090279" cy="481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u="sng" dirty="0">
                    <a:latin typeface="+mn-lt"/>
                  </a:rPr>
                  <a:t>Lemma</a:t>
                </a:r>
                <a:r>
                  <a:rPr lang="en-US" sz="2000" dirty="0">
                    <a:latin typeface="+mn-lt"/>
                  </a:rPr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n-lt"/>
                  </a:rPr>
                  <a:t> is a perm.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</m:sSub>
                  </m:oMath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97893B-88A3-35EA-59C6-0CAED30E8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88" y="3931243"/>
                <a:ext cx="9090279" cy="481414"/>
              </a:xfrm>
              <a:prstGeom prst="rect">
                <a:avLst/>
              </a:prstGeom>
              <a:blipFill>
                <a:blip r:embed="rId5"/>
                <a:stretch>
                  <a:fillRect l="-838"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Left Brace 29">
            <a:extLst>
              <a:ext uri="{FF2B5EF4-FFF2-40B4-BE49-F238E27FC236}">
                <a16:creationId xmlns:a16="http://schemas.microsoft.com/office/drawing/2014/main" id="{E73F6785-4A5A-66A4-6EEB-DCE2709C9F50}"/>
              </a:ext>
            </a:extLst>
          </p:cNvPr>
          <p:cNvSpPr/>
          <p:nvPr/>
        </p:nvSpPr>
        <p:spPr>
          <a:xfrm>
            <a:off x="1714497" y="1871044"/>
            <a:ext cx="252438" cy="1118127"/>
          </a:xfrm>
          <a:prstGeom prst="leftBrac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A18FACC-B00C-555A-9D8A-E076024B6C4F}"/>
                  </a:ext>
                </a:extLst>
              </p:cNvPr>
              <p:cNvSpPr txBox="1"/>
              <p:nvPr/>
            </p:nvSpPr>
            <p:spPr>
              <a:xfrm>
                <a:off x="4501480" y="3114792"/>
                <a:ext cx="43756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000" dirty="0"/>
                  <a:t>(bivariate polynomials of total degree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A18FACC-B00C-555A-9D8A-E076024B6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480" y="3114792"/>
                <a:ext cx="4375685" cy="400110"/>
              </a:xfrm>
              <a:prstGeom prst="rect">
                <a:avLst/>
              </a:prstGeom>
              <a:blipFill>
                <a:blip r:embed="rId6"/>
                <a:stretch>
                  <a:fillRect l="-1449" t="-9375" r="-7536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6A89C88-DFD7-1BEB-D87B-39C78E7BEC43}"/>
                  </a:ext>
                </a:extLst>
              </p:cNvPr>
              <p:cNvSpPr txBox="1"/>
              <p:nvPr/>
            </p:nvSpPr>
            <p:spPr>
              <a:xfrm>
                <a:off x="407388" y="4648749"/>
                <a:ext cx="8703601" cy="494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To prove, use the fact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is a unique factorization domain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6A89C88-DFD7-1BEB-D87B-39C78E7BE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88" y="4648749"/>
                <a:ext cx="8703601" cy="494751"/>
              </a:xfrm>
              <a:prstGeom prst="rect">
                <a:avLst/>
              </a:prstGeom>
              <a:blipFill>
                <a:blip r:embed="rId7"/>
                <a:stretch>
                  <a:fillRect l="-1166" t="-7500" r="-14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72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22A1-AC5E-4141-BFCE-E90C6BBD8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complete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DA1B2D-FE5D-6BAD-D02E-6DB199590D09}"/>
                  </a:ext>
                </a:extLst>
              </p:cNvPr>
              <p:cNvSpPr txBox="1"/>
              <p:nvPr/>
            </p:nvSpPr>
            <p:spPr>
              <a:xfrm>
                <a:off x="339471" y="935884"/>
                <a:ext cx="1970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u="sng" dirty="0">
                    <a:solidFill>
                      <a:schemeClr val="tx1"/>
                    </a:solidFill>
                  </a:rPr>
                  <a:t>Prover P(</a:t>
                </a:r>
                <a14:m>
                  <m:oMath xmlns:m="http://schemas.openxmlformats.org/officeDocument/2006/math">
                    <m:r>
                      <a:rPr lang="en-US" sz="2000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u="sng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DA1B2D-FE5D-6BAD-D02E-6DB199590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71" y="935884"/>
                <a:ext cx="1970668" cy="400110"/>
              </a:xfrm>
              <a:prstGeom prst="rect">
                <a:avLst/>
              </a:prstGeom>
              <a:blipFill>
                <a:blip r:embed="rId3"/>
                <a:stretch>
                  <a:fillRect l="-3205" t="-6061" r="-2564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64714587-D0C4-A8DF-C36F-423C4A0C9B92}"/>
              </a:ext>
            </a:extLst>
          </p:cNvPr>
          <p:cNvGrpSpPr/>
          <p:nvPr/>
        </p:nvGrpSpPr>
        <p:grpSpPr>
          <a:xfrm>
            <a:off x="1143000" y="1475736"/>
            <a:ext cx="4572000" cy="405624"/>
            <a:chOff x="2090216" y="3554195"/>
            <a:chExt cx="4572000" cy="405624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5345B4B-AF86-A8A4-FF76-D28676AB1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0216" y="3887500"/>
              <a:ext cx="4572000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DB0E7B4-14E6-9F5F-0AA4-400095CFBC7A}"/>
                    </a:ext>
                  </a:extLst>
                </p:cNvPr>
                <p:cNvSpPr txBox="1"/>
                <p:nvPr/>
              </p:nvSpPr>
              <p:spPr>
                <a:xfrm>
                  <a:off x="3578877" y="3554195"/>
                  <a:ext cx="1415645" cy="4056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2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DB0E7B4-14E6-9F5F-0AA4-400095CFB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8877" y="3554195"/>
                  <a:ext cx="1415645" cy="4056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84FCA24-986E-9010-3B9B-F27FF0D06675}"/>
              </a:ext>
            </a:extLst>
          </p:cNvPr>
          <p:cNvSpPr txBox="1"/>
          <p:nvPr/>
        </p:nvSpPr>
        <p:spPr>
          <a:xfrm>
            <a:off x="6372627" y="3986158"/>
            <a:ext cx="1813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accept or reject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AB343A-C254-F9C5-CF03-40004CBCCBCA}"/>
              </a:ext>
            </a:extLst>
          </p:cNvPr>
          <p:cNvGrpSpPr/>
          <p:nvPr/>
        </p:nvGrpSpPr>
        <p:grpSpPr>
          <a:xfrm>
            <a:off x="1143000" y="2704260"/>
            <a:ext cx="5105400" cy="698500"/>
            <a:chOff x="1767827" y="2711450"/>
            <a:chExt cx="5105400" cy="698500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5368A65-A650-0F9A-5395-72465A14B1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7827" y="3409950"/>
              <a:ext cx="510540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836A04-0DEE-FF0B-6D8D-C2528CCED818}"/>
                </a:ext>
              </a:extLst>
            </p:cNvPr>
            <p:cNvSpPr txBox="1"/>
            <p:nvPr/>
          </p:nvSpPr>
          <p:spPr>
            <a:xfrm>
              <a:off x="1981200" y="2800350"/>
              <a:ext cx="4083650" cy="4133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P</a:t>
              </a:r>
              <a:r>
                <a:rPr lang="en-US" sz="2000" b="0" dirty="0" err="1"/>
                <a:t>rodCheck</a:t>
              </a:r>
              <a:r>
                <a:rPr lang="en-US" sz="2000" b="0" dirty="0"/>
                <a:t>: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30F868B-2044-F3BA-0619-AB911600B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60750" y="2711450"/>
              <a:ext cx="3092450" cy="6223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53184E-2148-7741-E0DC-0EC18D7027D7}"/>
                  </a:ext>
                </a:extLst>
              </p:cNvPr>
              <p:cNvSpPr txBox="1"/>
              <p:nvPr/>
            </p:nvSpPr>
            <p:spPr>
              <a:xfrm>
                <a:off x="340818" y="4571549"/>
                <a:ext cx="5587555" cy="40011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Complete and sound,  assuming 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 is negligible.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53184E-2148-7741-E0DC-0EC18D702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18" y="4571549"/>
                <a:ext cx="5587555" cy="400110"/>
              </a:xfrm>
              <a:prstGeom prst="rect">
                <a:avLst/>
              </a:prstGeom>
              <a:blipFill>
                <a:blip r:embed="rId8"/>
                <a:stretch>
                  <a:fillRect l="-1131" t="-5882" r="-9502" b="-2058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CD33FD-211F-EBBF-0C31-48F2A7A4F072}"/>
                  </a:ext>
                </a:extLst>
              </p:cNvPr>
              <p:cNvSpPr txBox="1"/>
              <p:nvPr/>
            </p:nvSpPr>
            <p:spPr>
              <a:xfrm>
                <a:off x="5394500" y="3519834"/>
                <a:ext cx="3520900" cy="417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000" dirty="0"/>
                  <a:t>implies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w</a:t>
                </a:r>
                <a:r>
                  <a:rPr lang="en-US" sz="2000" dirty="0" err="1"/>
                  <a:t>.h.p</a:t>
                </a:r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CD33FD-211F-EBBF-0C31-48F2A7A4F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500" y="3519834"/>
                <a:ext cx="3520900" cy="417487"/>
              </a:xfrm>
              <a:prstGeom prst="rect">
                <a:avLst/>
              </a:prstGeom>
              <a:blipFill>
                <a:blip r:embed="rId9"/>
                <a:stretch>
                  <a:fillRect l="-1792" r="-3943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0C061645-65B2-602B-5C04-8A4BB13B7710}"/>
              </a:ext>
            </a:extLst>
          </p:cNvPr>
          <p:cNvSpPr/>
          <p:nvPr/>
        </p:nvSpPr>
        <p:spPr>
          <a:xfrm>
            <a:off x="7108592" y="2631988"/>
            <a:ext cx="1641173" cy="612648"/>
          </a:xfrm>
          <a:prstGeom prst="wedgeRoundRectCallout">
            <a:avLst>
              <a:gd name="adj1" fmla="val -43507"/>
              <a:gd name="adj2" fmla="val 111204"/>
              <a:gd name="adj3" fmla="val 16667"/>
            </a:avLst>
          </a:prstGeom>
          <a:solidFill>
            <a:srgbClr val="D2D2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by Schwartz-Zippel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FB0198-AFC4-3633-8E3B-6E2ECAA25313}"/>
                  </a:ext>
                </a:extLst>
              </p:cNvPr>
              <p:cNvSpPr txBox="1"/>
              <p:nvPr/>
            </p:nvSpPr>
            <p:spPr>
              <a:xfrm>
                <a:off x="47425" y="2139981"/>
                <a:ext cx="3200043" cy="417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000" dirty="0"/>
                  <a:t>prove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/>
                  <a:t>: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FB0198-AFC4-3633-8E3B-6E2ECAA25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5" y="2139981"/>
                <a:ext cx="3200043" cy="417487"/>
              </a:xfrm>
              <a:prstGeom prst="rect">
                <a:avLst/>
              </a:prstGeom>
              <a:blipFill>
                <a:blip r:embed="rId10"/>
                <a:stretch>
                  <a:fillRect l="-1976" r="-1976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1B8099D9-D19C-8AEA-F53D-258099C210F9}"/>
              </a:ext>
            </a:extLst>
          </p:cNvPr>
          <p:cNvGrpSpPr/>
          <p:nvPr/>
        </p:nvGrpSpPr>
        <p:grpSpPr>
          <a:xfrm>
            <a:off x="5715000" y="1495727"/>
            <a:ext cx="1142236" cy="410921"/>
            <a:chOff x="5715000" y="1381425"/>
            <a:chExt cx="1142236" cy="4109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5C12C56-65DA-502F-B790-09A3B7E43FE4}"/>
                    </a:ext>
                  </a:extLst>
                </p:cNvPr>
                <p:cNvSpPr txBox="1"/>
                <p:nvPr/>
              </p:nvSpPr>
              <p:spPr>
                <a:xfrm>
                  <a:off x="5715000" y="1401598"/>
                  <a:ext cx="1142236" cy="3907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⇽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5C12C56-65DA-502F-B790-09A3B7E43F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1401598"/>
                  <a:ext cx="1142236" cy="390748"/>
                </a:xfrm>
                <a:prstGeom prst="rect">
                  <a:avLst/>
                </a:prstGeom>
                <a:blipFill>
                  <a:blip r:embed="rId11"/>
                  <a:stretch>
                    <a:fillRect b="-312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29AB3F7-2624-6A82-8B56-4BC0E08D5E8C}"/>
                </a:ext>
              </a:extLst>
            </p:cNvPr>
            <p:cNvSpPr txBox="1"/>
            <p:nvPr/>
          </p:nvSpPr>
          <p:spPr>
            <a:xfrm>
              <a:off x="6210700" y="138142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$</a:t>
              </a:r>
              <a:endParaRPr lang="en-US" sz="14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B1D66B2-70E8-C10A-F6BC-DA90BCED463D}"/>
              </a:ext>
            </a:extLst>
          </p:cNvPr>
          <p:cNvGrpSpPr/>
          <p:nvPr/>
        </p:nvGrpSpPr>
        <p:grpSpPr>
          <a:xfrm>
            <a:off x="6205536" y="925912"/>
            <a:ext cx="2671629" cy="407521"/>
            <a:chOff x="6205536" y="925912"/>
            <a:chExt cx="2671629" cy="40752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2E6397B-5278-C518-F3E5-21466A289CF6}"/>
                </a:ext>
              </a:extLst>
            </p:cNvPr>
            <p:cNvSpPr/>
            <p:nvPr/>
          </p:nvSpPr>
          <p:spPr>
            <a:xfrm>
              <a:off x="8486975" y="961925"/>
              <a:ext cx="281127" cy="3618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8A06762-10DC-179D-412C-2D6FD6E2C0A4}"/>
                </a:ext>
              </a:extLst>
            </p:cNvPr>
            <p:cNvGrpSpPr/>
            <p:nvPr/>
          </p:nvGrpSpPr>
          <p:grpSpPr>
            <a:xfrm>
              <a:off x="6205536" y="925912"/>
              <a:ext cx="2671629" cy="407521"/>
              <a:chOff x="6569631" y="925912"/>
              <a:chExt cx="2671629" cy="407521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B629BB8-E2BA-F5FB-45BD-FB325CFE6B4A}"/>
                  </a:ext>
                </a:extLst>
              </p:cNvPr>
              <p:cNvSpPr/>
              <p:nvPr/>
            </p:nvSpPr>
            <p:spPr>
              <a:xfrm>
                <a:off x="8344464" y="971550"/>
                <a:ext cx="281127" cy="3618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FB70F91-0853-186E-3E65-90191068EAEB}"/>
                  </a:ext>
                </a:extLst>
              </p:cNvPr>
              <p:cNvSpPr/>
              <p:nvPr/>
            </p:nvSpPr>
            <p:spPr>
              <a:xfrm>
                <a:off x="7820351" y="969991"/>
                <a:ext cx="281127" cy="3618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2C2EA3E9-F48B-8DA1-68B0-38B8E95592AD}"/>
                      </a:ext>
                    </a:extLst>
                  </p:cNvPr>
                  <p:cNvSpPr txBox="1"/>
                  <p:nvPr/>
                </p:nvSpPr>
                <p:spPr>
                  <a:xfrm>
                    <a:off x="6569631" y="925912"/>
                    <a:ext cx="267162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u="sng" dirty="0">
                        <a:solidFill>
                          <a:schemeClr val="tx1"/>
                        </a:solidFill>
                      </a:rPr>
                      <a:t>Verifier V(  </a:t>
                    </a:r>
                    <a14:m>
                      <m:oMath xmlns:m="http://schemas.openxmlformats.org/officeDocument/2006/math">
                        <m:r>
                          <a:rPr lang="en-US" sz="2000" b="0" i="1" u="sng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u="sng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,  </m:t>
                        </m:r>
                        <m:r>
                          <a:rPr lang="en-US" sz="2000" b="0" i="1" u="sng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000" b="0" i="0" u="sng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,  </m:t>
                        </m:r>
                        <m:r>
                          <m:rPr>
                            <m:sty m:val="p"/>
                          </m:rPr>
                          <a:rPr lang="en-US" sz="2000" b="0" i="0" u="sng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sz="2000" b="0" i="0" u="sng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2000" u="sng" dirty="0">
                        <a:solidFill>
                          <a:schemeClr val="tx1"/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90FE7859-BF17-3269-DCF0-7429A02D7A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9631" y="925912"/>
                    <a:ext cx="2671629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370" t="-6061" r="-1422" b="-242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5868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9" grpId="0" animBg="1"/>
      <p:bldP spid="20" grpId="0"/>
      <p:bldP spid="23" grpId="0" animBg="1"/>
      <p:bldP spid="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3126-9471-8610-9A5F-425C8713C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of proof gadgets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B2B68-F019-D4B7-C985-8E5C6F781EF0}"/>
              </a:ext>
            </a:extLst>
          </p:cNvPr>
          <p:cNvSpPr txBox="1"/>
          <p:nvPr/>
        </p:nvSpPr>
        <p:spPr>
          <a:xfrm>
            <a:off x="1037122" y="4113408"/>
            <a:ext cx="717964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prescribed permutation check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EE45D-9A3B-33C8-0C98-742F00B015A0}"/>
              </a:ext>
            </a:extLst>
          </p:cNvPr>
          <p:cNvSpPr txBox="1"/>
          <p:nvPr/>
        </p:nvSpPr>
        <p:spPr>
          <a:xfrm>
            <a:off x="1037122" y="3435293"/>
            <a:ext cx="717964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permutation check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927BD-5469-98CE-1DA1-0CB4BE126742}"/>
              </a:ext>
            </a:extLst>
          </p:cNvPr>
          <p:cNvSpPr txBox="1"/>
          <p:nvPr/>
        </p:nvSpPr>
        <p:spPr>
          <a:xfrm>
            <a:off x="1693244" y="2757179"/>
            <a:ext cx="586740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product check,    sum check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5DA037-3FD7-2D64-04C9-F59D39328F66}"/>
                  </a:ext>
                </a:extLst>
              </p:cNvPr>
              <p:cNvSpPr txBox="1"/>
              <p:nvPr/>
            </p:nvSpPr>
            <p:spPr>
              <a:xfrm>
                <a:off x="2169494" y="2079065"/>
                <a:ext cx="4914900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zero test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5DA037-3FD7-2D64-04C9-F59D39328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494" y="2079065"/>
                <a:ext cx="4914900" cy="461665"/>
              </a:xfrm>
              <a:prstGeom prst="rect">
                <a:avLst/>
              </a:prstGeom>
              <a:blipFill>
                <a:blip r:embed="rId2"/>
                <a:stretch>
                  <a:fillRect t="-7500" b="-22500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07863CC-34C6-6966-CD8F-B8E043510D4F}"/>
              </a:ext>
            </a:extLst>
          </p:cNvPr>
          <p:cNvSpPr txBox="1"/>
          <p:nvPr/>
        </p:nvSpPr>
        <p:spPr>
          <a:xfrm>
            <a:off x="2493344" y="1400951"/>
            <a:ext cx="42672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polynomial equality testing</a:t>
            </a:r>
          </a:p>
        </p:txBody>
      </p:sp>
    </p:spTree>
    <p:extLst>
      <p:ext uri="{BB962C8B-B14F-4D97-AF65-F5344CB8AC3E}">
        <p14:creationId xmlns:p14="http://schemas.microsoft.com/office/powerpoint/2010/main" val="409298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0CBF-6C00-9F93-56B3-F181FB100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the SNARK proof proves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B80FC-3E5D-6A1D-443F-39736A8A8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72330"/>
            <a:ext cx="8558213" cy="1290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SNARK proof is </a:t>
            </a:r>
            <a:r>
              <a:rPr lang="en-US" sz="2400" b="1" dirty="0"/>
              <a:t>short</a:t>
            </a:r>
            <a:r>
              <a:rPr lang="en-US" sz="2400" dirty="0"/>
              <a:t> and </a:t>
            </a:r>
            <a:r>
              <a:rPr lang="en-US" sz="2400" b="1" dirty="0"/>
              <a:t>fast</a:t>
            </a:r>
            <a:r>
              <a:rPr lang="en-US" sz="2400" dirty="0"/>
              <a:t> to verify:</a:t>
            </a:r>
          </a:p>
          <a:p>
            <a:pPr marL="0" indent="0">
              <a:buNone/>
            </a:pPr>
            <a:r>
              <a:rPr lang="en-US" sz="2400" dirty="0"/>
              <a:t>	⇒   Cheap to verify proof on the slow L1 chain  </a:t>
            </a:r>
            <a:r>
              <a:rPr lang="en-US" sz="2000" dirty="0"/>
              <a:t>(with EVM support)</a:t>
            </a:r>
          </a:p>
          <a:p>
            <a:pPr marL="0" indent="0">
              <a:buNone/>
            </a:pPr>
            <a:r>
              <a:rPr lang="en-US" sz="2000" dirty="0"/>
              <a:t>				(usually not a zero knowledge proof)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2F022-07BA-871C-B301-37D8E48D1697}"/>
              </a:ext>
            </a:extLst>
          </p:cNvPr>
          <p:cNvSpPr txBox="1"/>
          <p:nvPr/>
        </p:nvSpPr>
        <p:spPr>
          <a:xfrm>
            <a:off x="257174" y="2652410"/>
            <a:ext cx="8810169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b="1" dirty="0">
                <a:latin typeface="+mn-lt"/>
              </a:rPr>
              <a:t>Public statement</a:t>
            </a:r>
            <a:r>
              <a:rPr lang="en-US" sz="2400" dirty="0">
                <a:latin typeface="+mn-lt"/>
              </a:rPr>
              <a:t>:   (old state root,  new state root,  Tx list)</a:t>
            </a:r>
          </a:p>
          <a:p>
            <a:pPr marL="0" indent="0">
              <a:buNone/>
            </a:pPr>
            <a:r>
              <a:rPr lang="en-US" sz="2400" b="1" dirty="0">
                <a:latin typeface="+mn-lt"/>
              </a:rPr>
              <a:t>Witness</a:t>
            </a:r>
            <a:r>
              <a:rPr lang="en-US" sz="2400" dirty="0">
                <a:latin typeface="+mn-lt"/>
              </a:rPr>
              <a:t>:  (state of each touched account pre- and post- batch,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					</a:t>
            </a:r>
            <a:r>
              <a:rPr lang="en-US" sz="2400" dirty="0">
                <a:latin typeface="+mn-lt"/>
              </a:rPr>
              <a:t>Merkle proofs for touched accounts, user sigs)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SNARK proof proves that: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	</a:t>
            </a:r>
            <a:r>
              <a:rPr lang="en-US" sz="2400" dirty="0">
                <a:latin typeface="+mn-lt"/>
              </a:rPr>
              <a:t>(1) all user sigs on Tx are valid,   (2) all Merkle proofs are valid,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	</a:t>
            </a:r>
            <a:r>
              <a:rPr lang="en-US" sz="2400" dirty="0">
                <a:latin typeface="+mn-lt"/>
              </a:rPr>
              <a:t>(3) post-state is the result of applying Tx list to pre-state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5316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4B1983-2E35-0915-9903-C793D653E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33482"/>
            <a:ext cx="7772400" cy="695368"/>
          </a:xfrm>
        </p:spPr>
        <p:txBody>
          <a:bodyPr>
            <a:normAutofit fontScale="90000"/>
          </a:bodyPr>
          <a:lstStyle/>
          <a:p>
            <a:r>
              <a:rPr lang="en-US" u="none" dirty="0"/>
              <a:t>The PLONK Poly-IOP</a:t>
            </a:r>
            <a:br>
              <a:rPr lang="en-US" u="none" dirty="0"/>
            </a:br>
            <a:r>
              <a:rPr lang="en-US" u="none" dirty="0"/>
              <a:t>for general circuits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8FC15A-EABC-DD81-FAEE-C13C7052B0F1}"/>
              </a:ext>
            </a:extLst>
          </p:cNvPr>
          <p:cNvSpPr txBox="1"/>
          <p:nvPr/>
        </p:nvSpPr>
        <p:spPr>
          <a:xfrm>
            <a:off x="3512099" y="3568465"/>
            <a:ext cx="2265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n-lt"/>
              </a:rPr>
              <a:t>eprint</a:t>
            </a:r>
            <a:r>
              <a:rPr lang="en-US" dirty="0">
                <a:latin typeface="+mn-lt"/>
              </a:rPr>
              <a:t>/2019/953</a:t>
            </a:r>
          </a:p>
        </p:txBody>
      </p:sp>
    </p:spTree>
    <p:extLst>
      <p:ext uri="{BB962C8B-B14F-4D97-AF65-F5344CB8AC3E}">
        <p14:creationId xmlns:p14="http://schemas.microsoft.com/office/powerpoint/2010/main" val="8583203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E102-775A-DB46-B690-F66BAB55D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PLONK:  widely used in practice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D289B-E6FC-240F-1996-9E3779E7998E}"/>
              </a:ext>
            </a:extLst>
          </p:cNvPr>
          <p:cNvSpPr txBox="1"/>
          <p:nvPr/>
        </p:nvSpPr>
        <p:spPr>
          <a:xfrm>
            <a:off x="185738" y="2603556"/>
            <a:ext cx="16546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>
                <a:latin typeface="+mn-lt"/>
              </a:rPr>
              <a:t>The Plonk</a:t>
            </a:r>
          </a:p>
          <a:p>
            <a:pPr algn="ctr"/>
            <a:r>
              <a:rPr lang="en-US" sz="2800" b="1" dirty="0">
                <a:latin typeface="+mn-lt"/>
              </a:rPr>
              <a:t>Poly-IOP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40DA385-D10E-63EA-3B3F-5560B565D1B8}"/>
              </a:ext>
            </a:extLst>
          </p:cNvPr>
          <p:cNvGrpSpPr/>
          <p:nvPr/>
        </p:nvGrpSpPr>
        <p:grpSpPr>
          <a:xfrm>
            <a:off x="1616124" y="1747022"/>
            <a:ext cx="6994476" cy="791243"/>
            <a:chOff x="1543050" y="1709069"/>
            <a:chExt cx="6994476" cy="79124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CE99BD-ED66-0B7E-3A3D-8545387835EC}"/>
                </a:ext>
              </a:extLst>
            </p:cNvPr>
            <p:cNvSpPr txBox="1"/>
            <p:nvPr/>
          </p:nvSpPr>
          <p:spPr>
            <a:xfrm>
              <a:off x="3563631" y="1709069"/>
              <a:ext cx="9637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KZG’10</a:t>
              </a:r>
            </a:p>
            <a:p>
              <a:pPr algn="ctr"/>
              <a:r>
                <a:rPr lang="en-US" sz="1600" dirty="0"/>
                <a:t>(pairings)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596123-7D65-CD83-9138-4017E02B8691}"/>
                </a:ext>
              </a:extLst>
            </p:cNvPr>
            <p:cNvSpPr txBox="1"/>
            <p:nvPr/>
          </p:nvSpPr>
          <p:spPr>
            <a:xfrm>
              <a:off x="6744599" y="1745140"/>
              <a:ext cx="17929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latin typeface="+mn-lt"/>
                </a:rPr>
                <a:t>Aztec,  </a:t>
              </a:r>
              <a:r>
                <a:rPr lang="en-US" sz="2000" dirty="0" err="1">
                  <a:latin typeface="+mn-lt"/>
                </a:rPr>
                <a:t>JellyFish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B1FC4EFF-7978-9D64-29CF-0505B61613F7}"/>
                </a:ext>
              </a:extLst>
            </p:cNvPr>
            <p:cNvSpPr/>
            <p:nvPr/>
          </p:nvSpPr>
          <p:spPr>
            <a:xfrm>
              <a:off x="1543050" y="1962951"/>
              <a:ext cx="2100263" cy="537361"/>
            </a:xfrm>
            <a:custGeom>
              <a:avLst/>
              <a:gdLst>
                <a:gd name="connsiteX0" fmla="*/ 0 w 2100263"/>
                <a:gd name="connsiteY0" fmla="*/ 857250 h 857250"/>
                <a:gd name="connsiteX1" fmla="*/ 442913 w 2100263"/>
                <a:gd name="connsiteY1" fmla="*/ 157162 h 857250"/>
                <a:gd name="connsiteX2" fmla="*/ 2100263 w 2100263"/>
                <a:gd name="connsiteY2" fmla="*/ 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0263" h="857250">
                  <a:moveTo>
                    <a:pt x="0" y="857250"/>
                  </a:moveTo>
                  <a:cubicBezTo>
                    <a:pt x="46434" y="578643"/>
                    <a:pt x="92869" y="300037"/>
                    <a:pt x="442913" y="157162"/>
                  </a:cubicBezTo>
                  <a:cubicBezTo>
                    <a:pt x="792957" y="14287"/>
                    <a:pt x="1446610" y="7143"/>
                    <a:pt x="2100263" y="0"/>
                  </a:cubicBezTo>
                </a:path>
              </a:pathLst>
            </a:custGeom>
            <a:noFill/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E97F8E2-DE6E-5ACE-E5D5-F409D3AFA0CD}"/>
                </a:ext>
              </a:extLst>
            </p:cNvPr>
            <p:cNvCxnSpPr>
              <a:cxnSpLocks/>
            </p:cNvCxnSpPr>
            <p:nvPr/>
          </p:nvCxnSpPr>
          <p:spPr>
            <a:xfrm>
              <a:off x="4591050" y="1991345"/>
              <a:ext cx="2057400" cy="15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2F99BBF-C737-2ED8-8C6E-F7747A59A902}"/>
              </a:ext>
            </a:extLst>
          </p:cNvPr>
          <p:cNvGrpSpPr/>
          <p:nvPr/>
        </p:nvGrpSpPr>
        <p:grpSpPr>
          <a:xfrm>
            <a:off x="1840358" y="2836493"/>
            <a:ext cx="6919156" cy="1046440"/>
            <a:chOff x="1840358" y="2627636"/>
            <a:chExt cx="6919156" cy="104644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8746B1D-49CA-C397-5E21-C31FBEFE7676}"/>
                </a:ext>
              </a:extLst>
            </p:cNvPr>
            <p:cNvSpPr txBox="1"/>
            <p:nvPr/>
          </p:nvSpPr>
          <p:spPr>
            <a:xfrm>
              <a:off x="6829049" y="2627636"/>
              <a:ext cx="1930465" cy="1046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latin typeface="+mn-lt"/>
                </a:rPr>
                <a:t>Halo2</a:t>
              </a:r>
            </a:p>
            <a:p>
              <a:r>
                <a:rPr lang="en-US" dirty="0">
                  <a:latin typeface="+mn-lt"/>
                </a:rPr>
                <a:t> </a:t>
              </a:r>
              <a:r>
                <a:rPr lang="en-US" sz="1800" dirty="0">
                  <a:latin typeface="+mn-lt"/>
                </a:rPr>
                <a:t>(slow verifier)</a:t>
              </a:r>
              <a:br>
                <a:rPr lang="en-US" sz="1800" dirty="0">
                  <a:latin typeface="+mn-lt"/>
                </a:rPr>
              </a:br>
              <a:r>
                <a:rPr lang="en-US" sz="1800" dirty="0">
                  <a:latin typeface="+mn-lt"/>
                </a:rPr>
                <a:t> (no trusted setup)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E328C2F-5654-5776-E8D6-933505073E24}"/>
                </a:ext>
              </a:extLst>
            </p:cNvPr>
            <p:cNvSpPr txBox="1"/>
            <p:nvPr/>
          </p:nvSpPr>
          <p:spPr>
            <a:xfrm>
              <a:off x="3546159" y="2670983"/>
              <a:ext cx="14566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Bulletproofs</a:t>
              </a:r>
            </a:p>
            <a:p>
              <a:pPr algn="ctr"/>
              <a:r>
                <a:rPr lang="en-US" sz="1600" dirty="0">
                  <a:latin typeface="+mn-lt"/>
                </a:rPr>
                <a:t>(no pairings)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80051FD-7BF5-8005-D8A5-446A6D670DAD}"/>
                </a:ext>
              </a:extLst>
            </p:cNvPr>
            <p:cNvCxnSpPr>
              <a:cxnSpLocks/>
            </p:cNvCxnSpPr>
            <p:nvPr/>
          </p:nvCxnSpPr>
          <p:spPr>
            <a:xfrm>
              <a:off x="1840358" y="2876165"/>
              <a:ext cx="170580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FA859F8-AC81-1FE0-8399-BC03C789E7B4}"/>
                </a:ext>
              </a:extLst>
            </p:cNvPr>
            <p:cNvCxnSpPr>
              <a:cxnSpLocks/>
            </p:cNvCxnSpPr>
            <p:nvPr/>
          </p:nvCxnSpPr>
          <p:spPr>
            <a:xfrm>
              <a:off x="5151233" y="2857798"/>
              <a:ext cx="155733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641B8B2-B3EC-1A5F-CDD1-944F070ABAC1}"/>
              </a:ext>
            </a:extLst>
          </p:cNvPr>
          <p:cNvGrpSpPr/>
          <p:nvPr/>
        </p:nvGrpSpPr>
        <p:grpSpPr>
          <a:xfrm>
            <a:off x="1644199" y="3475854"/>
            <a:ext cx="7130582" cy="1910037"/>
            <a:chOff x="1644199" y="3437900"/>
            <a:chExt cx="7130582" cy="105729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9AACC6A-4218-CFAB-AD2E-50E592A3998F}"/>
                </a:ext>
              </a:extLst>
            </p:cNvPr>
            <p:cNvSpPr txBox="1"/>
            <p:nvPr/>
          </p:nvSpPr>
          <p:spPr>
            <a:xfrm>
              <a:off x="6781800" y="3850756"/>
              <a:ext cx="1992981" cy="357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dirty="0">
                  <a:latin typeface="+mn-lt"/>
                </a:rPr>
                <a:t>Plonky2, Redshift</a:t>
              </a:r>
              <a:br>
                <a:rPr lang="en-US" sz="2000" dirty="0">
                  <a:latin typeface="+mn-lt"/>
                </a:rPr>
              </a:br>
              <a:r>
                <a:rPr lang="en-US" sz="2000" dirty="0">
                  <a:latin typeface="+mn-lt"/>
                </a:rPr>
                <a:t>  </a:t>
              </a:r>
              <a:r>
                <a:rPr lang="en-US" sz="1800" dirty="0">
                  <a:latin typeface="+mn-lt"/>
                </a:rPr>
                <a:t>(no trusted setup)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C5697AB-BDC6-D6BA-1A6E-5AAE01A6C0FB}"/>
                </a:ext>
              </a:extLst>
            </p:cNvPr>
            <p:cNvSpPr txBox="1"/>
            <p:nvPr/>
          </p:nvSpPr>
          <p:spPr>
            <a:xfrm>
              <a:off x="3642140" y="3848864"/>
              <a:ext cx="9525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FRI</a:t>
              </a:r>
            </a:p>
            <a:p>
              <a:pPr algn="ctr"/>
              <a:r>
                <a:rPr lang="en-US" sz="1600" dirty="0"/>
                <a:t>(hashing)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EE9AB941-AE29-79E3-795B-887A25C449EC}"/>
                </a:ext>
              </a:extLst>
            </p:cNvPr>
            <p:cNvSpPr/>
            <p:nvPr/>
          </p:nvSpPr>
          <p:spPr>
            <a:xfrm flipV="1">
              <a:off x="1644199" y="3437900"/>
              <a:ext cx="2100263" cy="533799"/>
            </a:xfrm>
            <a:custGeom>
              <a:avLst/>
              <a:gdLst>
                <a:gd name="connsiteX0" fmla="*/ 0 w 2100263"/>
                <a:gd name="connsiteY0" fmla="*/ 857250 h 857250"/>
                <a:gd name="connsiteX1" fmla="*/ 442913 w 2100263"/>
                <a:gd name="connsiteY1" fmla="*/ 157162 h 857250"/>
                <a:gd name="connsiteX2" fmla="*/ 2100263 w 2100263"/>
                <a:gd name="connsiteY2" fmla="*/ 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0263" h="857250">
                  <a:moveTo>
                    <a:pt x="0" y="857250"/>
                  </a:moveTo>
                  <a:cubicBezTo>
                    <a:pt x="46434" y="578643"/>
                    <a:pt x="92869" y="300037"/>
                    <a:pt x="442913" y="157162"/>
                  </a:cubicBezTo>
                  <a:cubicBezTo>
                    <a:pt x="792957" y="14287"/>
                    <a:pt x="1446610" y="7143"/>
                    <a:pt x="2100263" y="0"/>
                  </a:cubicBezTo>
                </a:path>
              </a:pathLst>
            </a:custGeom>
            <a:noFill/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5ECD08E-6FF1-2B1F-313C-CDF9A94361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952282"/>
              <a:ext cx="2009774" cy="69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847E2EB2-5A1C-D7AA-3DB6-08EAB6933758}"/>
              </a:ext>
            </a:extLst>
          </p:cNvPr>
          <p:cNvSpPr txBox="1"/>
          <p:nvPr/>
        </p:nvSpPr>
        <p:spPr>
          <a:xfrm>
            <a:off x="2438400" y="1037325"/>
            <a:ext cx="3617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u="sng" dirty="0"/>
              <a:t>polynomial commitment scheme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8329388-3FC2-7274-9800-1FFC7C18A175}"/>
              </a:ext>
            </a:extLst>
          </p:cNvPr>
          <p:cNvSpPr txBox="1"/>
          <p:nvPr/>
        </p:nvSpPr>
        <p:spPr>
          <a:xfrm>
            <a:off x="6846708" y="1047750"/>
            <a:ext cx="1672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u="sng" dirty="0"/>
              <a:t>SNARK system</a:t>
            </a:r>
          </a:p>
        </p:txBody>
      </p:sp>
    </p:spTree>
    <p:extLst>
      <p:ext uri="{BB962C8B-B14F-4D97-AF65-F5344CB8AC3E}">
        <p14:creationId xmlns:p14="http://schemas.microsoft.com/office/powerpoint/2010/main" val="85290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063E102-775A-DB46-B690-F66BAB55DB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3200" dirty="0"/>
                  <a:t>PLONK:  a poly-IOP for a general circuit 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063E102-775A-DB46-B690-F66BAB55DB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698" t="-11765" r="-926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B81AB-1927-6448-A2DE-0ECFCBAF2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1736" y="1750530"/>
            <a:ext cx="5253432" cy="588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computation trace </a:t>
            </a:r>
            <a:r>
              <a:rPr lang="en-US" sz="2200" dirty="0"/>
              <a:t>(arithmetization)</a:t>
            </a:r>
            <a:r>
              <a:rPr lang="en-US" sz="2400" dirty="0"/>
              <a:t>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9B6875-5580-A442-B6CF-367298779442}"/>
              </a:ext>
            </a:extLst>
          </p:cNvPr>
          <p:cNvGrpSpPr/>
          <p:nvPr/>
        </p:nvGrpSpPr>
        <p:grpSpPr>
          <a:xfrm>
            <a:off x="500066" y="2018739"/>
            <a:ext cx="2596055" cy="2674320"/>
            <a:chOff x="6390290" y="2347648"/>
            <a:chExt cx="2596055" cy="267432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AA29A43-B0D9-CD48-BA81-2096DE10234C}"/>
                </a:ext>
              </a:extLst>
            </p:cNvPr>
            <p:cNvGrpSpPr/>
            <p:nvPr/>
          </p:nvGrpSpPr>
          <p:grpSpPr>
            <a:xfrm>
              <a:off x="6621516" y="2347648"/>
              <a:ext cx="2097941" cy="2305614"/>
              <a:chOff x="6621516" y="2347648"/>
              <a:chExt cx="2097941" cy="230561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93BF203F-BBE3-904E-A126-9C6DBD4CE6CC}"/>
                      </a:ext>
                    </a:extLst>
                  </p:cNvPr>
                  <p:cNvSpPr/>
                  <p:nvPr/>
                </p:nvSpPr>
                <p:spPr>
                  <a:xfrm>
                    <a:off x="6621516" y="4319750"/>
                    <a:ext cx="346842" cy="33304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3600" baseline="-25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E65D9AF2-9897-D646-B60A-7BA7BD7E19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1516" y="4319750"/>
                    <a:ext cx="346842" cy="333046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195028B6-EFD1-3A42-AAE7-6016E5681208}"/>
                      </a:ext>
                    </a:extLst>
                  </p:cNvPr>
                  <p:cNvSpPr/>
                  <p:nvPr/>
                </p:nvSpPr>
                <p:spPr>
                  <a:xfrm>
                    <a:off x="7383515" y="4314498"/>
                    <a:ext cx="346842" cy="33304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3600" baseline="-25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1913B8C2-DD14-2E41-A627-F18EBD9096F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3515" y="4314498"/>
                    <a:ext cx="346842" cy="333046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1783943A-A77A-2F42-B04C-3D1632C13585}"/>
                      </a:ext>
                    </a:extLst>
                  </p:cNvPr>
                  <p:cNvSpPr/>
                  <p:nvPr/>
                </p:nvSpPr>
                <p:spPr>
                  <a:xfrm>
                    <a:off x="8203321" y="4314283"/>
                    <a:ext cx="486976" cy="3389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8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800" baseline="-25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1783943A-A77A-2F42-B04C-3D1632C1358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3321" y="4314283"/>
                    <a:ext cx="486976" cy="338979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42C2C8CF-079A-D24A-9D9D-218A0F54412A}"/>
                      </a:ext>
                    </a:extLst>
                  </p:cNvPr>
                  <p:cNvSpPr/>
                  <p:nvPr/>
                </p:nvSpPr>
                <p:spPr>
                  <a:xfrm>
                    <a:off x="7031416" y="3691214"/>
                    <a:ext cx="346842" cy="33304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3600" baseline="-25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BA90A575-E088-8B44-B085-E70C32D6835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1416" y="3691214"/>
                    <a:ext cx="346842" cy="333046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9BF71097-4203-834B-B04D-B877070439A2}"/>
                      </a:ext>
                    </a:extLst>
                  </p:cNvPr>
                  <p:cNvSpPr/>
                  <p:nvPr/>
                </p:nvSpPr>
                <p:spPr>
                  <a:xfrm>
                    <a:off x="7869618" y="3691214"/>
                    <a:ext cx="346842" cy="33304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4572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3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9BF71097-4203-834B-B04D-B877070439A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69618" y="3691214"/>
                    <a:ext cx="346842" cy="333046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7F06A84F-CB5F-FF44-9245-04FB5126FBA5}"/>
                      </a:ext>
                    </a:extLst>
                  </p:cNvPr>
                  <p:cNvSpPr/>
                  <p:nvPr/>
                </p:nvSpPr>
                <p:spPr>
                  <a:xfrm>
                    <a:off x="7488615" y="3050029"/>
                    <a:ext cx="346842" cy="33304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m:t>×</m:t>
                          </m:r>
                        </m:oMath>
                      </m:oMathPara>
                    </a14:m>
                    <a:endParaRPr lang="en-US" sz="3600" baseline="-25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0B73DF0A-8861-4C45-B169-90323FA982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88615" y="3050029"/>
                    <a:ext cx="346842" cy="333046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2496795-D65D-FC4C-8DD6-7D2F37E7A78A}"/>
                  </a:ext>
                </a:extLst>
              </p:cNvPr>
              <p:cNvCxnSpPr>
                <a:endCxn id="10" idx="3"/>
              </p:cNvCxnSpPr>
              <p:nvPr/>
            </p:nvCxnSpPr>
            <p:spPr>
              <a:xfrm flipV="1">
                <a:off x="6894785" y="3975487"/>
                <a:ext cx="187425" cy="33901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709A6A6-51FA-BE4E-8FA0-11332B61ED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79563" y="4024260"/>
                <a:ext cx="222468" cy="3146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8AA005C-A92C-0841-BC84-69F1898FAD65}"/>
                  </a:ext>
                </a:extLst>
              </p:cNvPr>
              <p:cNvCxnSpPr>
                <a:cxnSpLocks/>
                <a:stCxn id="8" idx="1"/>
              </p:cNvCxnSpPr>
              <p:nvPr/>
            </p:nvCxnSpPr>
            <p:spPr>
              <a:xfrm flipH="1" flipV="1">
                <a:off x="7349369" y="4024261"/>
                <a:ext cx="84940" cy="33901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CAA71EF-8729-E749-877C-EA2FCEEEB4C9}"/>
                  </a:ext>
                </a:extLst>
              </p:cNvPr>
              <p:cNvCxnSpPr/>
              <p:nvPr/>
            </p:nvCxnSpPr>
            <p:spPr>
              <a:xfrm flipV="1">
                <a:off x="7308193" y="3393695"/>
                <a:ext cx="187425" cy="33901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76BCC1F-44BB-4742-8BF3-1AA927F58E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23624" y="4024260"/>
                <a:ext cx="235175" cy="29023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D3AB4B53-8631-A94F-A526-1A78EF63E6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35457" y="3376588"/>
                <a:ext cx="236491" cy="31178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2F5ABE2D-25C9-D641-8785-78C0E414AC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37081" y="2667592"/>
                <a:ext cx="9229" cy="3278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0A228AF-AB21-484E-83C9-189C25CE1674}"/>
                      </a:ext>
                    </a:extLst>
                  </p:cNvPr>
                  <p:cNvSpPr txBox="1"/>
                  <p:nvPr/>
                </p:nvSpPr>
                <p:spPr>
                  <a:xfrm>
                    <a:off x="6622408" y="2347648"/>
                    <a:ext cx="209704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i="1" baseline="-2500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i="1" baseline="-2500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i="1" baseline="-2500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800" b="0" i="1" baseline="-2500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8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0A228AF-AB21-484E-83C9-189C25CE16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2408" y="2347648"/>
                    <a:ext cx="2097049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72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8716C6-D5D3-1840-AB89-0DC0656830CD}"/>
                </a:ext>
              </a:extLst>
            </p:cNvPr>
            <p:cNvSpPr/>
            <p:nvPr/>
          </p:nvSpPr>
          <p:spPr>
            <a:xfrm>
              <a:off x="6390290" y="2347648"/>
              <a:ext cx="2596055" cy="267432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8C8763C-066B-C248-92E2-426AAD3DED57}"/>
              </a:ext>
            </a:extLst>
          </p:cNvPr>
          <p:cNvSpPr txBox="1"/>
          <p:nvPr/>
        </p:nvSpPr>
        <p:spPr>
          <a:xfrm>
            <a:off x="1735910" y="239111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+mn-lt"/>
              </a:rPr>
              <a:t>77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B3C11B0D-6689-2249-A174-25F732FBA25E}"/>
              </a:ext>
            </a:extLst>
          </p:cNvPr>
          <p:cNvSpPr/>
          <p:nvPr/>
        </p:nvSpPr>
        <p:spPr>
          <a:xfrm>
            <a:off x="3528446" y="2857264"/>
            <a:ext cx="1891587" cy="37702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E31D42-580A-C641-B062-C194B3F6CE12}"/>
              </a:ext>
            </a:extLst>
          </p:cNvPr>
          <p:cNvSpPr txBox="1"/>
          <p:nvPr/>
        </p:nvSpPr>
        <p:spPr>
          <a:xfrm>
            <a:off x="5710632" y="2396304"/>
            <a:ext cx="2803973" cy="1638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noAutofit/>
          </a:bodyPr>
          <a:lstStyle/>
          <a:p>
            <a:pPr algn="l">
              <a:tabLst>
                <a:tab pos="1143000" algn="l"/>
                <a:tab pos="1301750" algn="l"/>
                <a:tab pos="1770063" algn="l"/>
              </a:tabLst>
            </a:pPr>
            <a:r>
              <a:rPr lang="en-US" sz="2000" dirty="0">
                <a:latin typeface="+mn-lt"/>
              </a:rPr>
              <a:t>inputs</a:t>
            </a:r>
            <a:r>
              <a:rPr lang="en-US" dirty="0">
                <a:latin typeface="+mn-lt"/>
              </a:rPr>
              <a:t>:	5,   6,   1</a:t>
            </a:r>
          </a:p>
          <a:p>
            <a:pPr>
              <a:spcBef>
                <a:spcPts val="600"/>
              </a:spcBef>
              <a:tabLst>
                <a:tab pos="1143000" algn="l"/>
                <a:tab pos="1714500" algn="l"/>
                <a:tab pos="2222500" algn="l"/>
              </a:tabLst>
            </a:pPr>
            <a:r>
              <a:rPr lang="en-US" sz="2000" dirty="0">
                <a:latin typeface="+mn-lt"/>
              </a:rPr>
              <a:t>Gate 0</a:t>
            </a:r>
            <a:r>
              <a:rPr lang="en-US" dirty="0">
                <a:latin typeface="+mn-lt"/>
              </a:rPr>
              <a:t>:	5 ,	6 ,	11</a:t>
            </a:r>
          </a:p>
          <a:p>
            <a:pPr>
              <a:tabLst>
                <a:tab pos="1143000" algn="l"/>
                <a:tab pos="1714500" algn="l"/>
                <a:tab pos="2222500" algn="l"/>
              </a:tabLst>
            </a:pPr>
            <a:r>
              <a:rPr lang="en-US" sz="2000" dirty="0">
                <a:latin typeface="+mn-lt"/>
              </a:rPr>
              <a:t>Gate 1</a:t>
            </a:r>
            <a:r>
              <a:rPr lang="en-US" dirty="0">
                <a:latin typeface="+mn-lt"/>
              </a:rPr>
              <a:t>:	6 ,	1 ,	7</a:t>
            </a:r>
          </a:p>
          <a:p>
            <a:pPr>
              <a:tabLst>
                <a:tab pos="1143000" algn="l"/>
                <a:tab pos="1714500" algn="l"/>
                <a:tab pos="2222500" algn="l"/>
              </a:tabLst>
            </a:pPr>
            <a:r>
              <a:rPr lang="en-US" sz="2000" dirty="0">
                <a:latin typeface="+mn-lt"/>
              </a:rPr>
              <a:t>Gate 2</a:t>
            </a:r>
            <a:r>
              <a:rPr lang="en-US" dirty="0">
                <a:latin typeface="+mn-lt"/>
              </a:rPr>
              <a:t>:	11,	7,	77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325F0BF-9BE2-BA4B-80E4-D2ED74071B86}"/>
              </a:ext>
            </a:extLst>
          </p:cNvPr>
          <p:cNvGrpSpPr/>
          <p:nvPr/>
        </p:nvGrpSpPr>
        <p:grpSpPr>
          <a:xfrm>
            <a:off x="740025" y="4277641"/>
            <a:ext cx="4415054" cy="408532"/>
            <a:chOff x="425392" y="4442624"/>
            <a:chExt cx="4415054" cy="4085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58AC00-1224-2740-9099-969BBE48DBD5}"/>
                </a:ext>
              </a:extLst>
            </p:cNvPr>
            <p:cNvSpPr txBox="1"/>
            <p:nvPr/>
          </p:nvSpPr>
          <p:spPr>
            <a:xfrm>
              <a:off x="425392" y="444262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5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B332FA8-F990-494C-BD0D-4D28A9DA81F2}"/>
                </a:ext>
              </a:extLst>
            </p:cNvPr>
            <p:cNvSpPr txBox="1"/>
            <p:nvPr/>
          </p:nvSpPr>
          <p:spPr>
            <a:xfrm>
              <a:off x="1153726" y="444962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6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1F93E5C-6C16-8D45-84F0-699BAE56C342}"/>
                </a:ext>
              </a:extLst>
            </p:cNvPr>
            <p:cNvSpPr txBox="1"/>
            <p:nvPr/>
          </p:nvSpPr>
          <p:spPr>
            <a:xfrm>
              <a:off x="2087508" y="445104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4264C49-14BC-7B48-B339-1C30896052E3}"/>
                </a:ext>
              </a:extLst>
            </p:cNvPr>
            <p:cNvSpPr txBox="1"/>
            <p:nvPr/>
          </p:nvSpPr>
          <p:spPr>
            <a:xfrm>
              <a:off x="3167103" y="4442624"/>
              <a:ext cx="16733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latin typeface="+mn-lt"/>
                </a:rPr>
                <a:t>example input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0D4AF26-5521-BE4A-B7A8-DF2108EC0A4A}"/>
                </a:ext>
              </a:extLst>
            </p:cNvPr>
            <p:cNvCxnSpPr>
              <a:stCxn id="19" idx="1"/>
              <a:endCxn id="50" idx="3"/>
            </p:cNvCxnSpPr>
            <p:nvPr/>
          </p:nvCxnSpPr>
          <p:spPr>
            <a:xfrm flipH="1">
              <a:off x="2402018" y="4642679"/>
              <a:ext cx="765085" cy="84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39A5581-06E1-8E45-847F-91BBD7EFF820}"/>
              </a:ext>
            </a:extLst>
          </p:cNvPr>
          <p:cNvGrpSpPr/>
          <p:nvPr/>
        </p:nvGrpSpPr>
        <p:grpSpPr>
          <a:xfrm>
            <a:off x="824498" y="3008351"/>
            <a:ext cx="916683" cy="996547"/>
            <a:chOff x="509865" y="3173334"/>
            <a:chExt cx="916683" cy="99654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1D94152-1E27-8C4D-8B0E-F24E3ED010D1}"/>
                </a:ext>
              </a:extLst>
            </p:cNvPr>
            <p:cNvSpPr txBox="1"/>
            <p:nvPr/>
          </p:nvSpPr>
          <p:spPr>
            <a:xfrm>
              <a:off x="861412" y="317333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latin typeface="+mn-lt"/>
                </a:rPr>
                <a:t>11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0A35486-7A9D-7948-AC3E-608994AEEA77}"/>
                </a:ext>
              </a:extLst>
            </p:cNvPr>
            <p:cNvSpPr txBox="1"/>
            <p:nvPr/>
          </p:nvSpPr>
          <p:spPr>
            <a:xfrm>
              <a:off x="509865" y="378821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latin typeface="+mn-lt"/>
                </a:rPr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0B9444-F942-184B-9354-B3033348ED34}"/>
                </a:ext>
              </a:extLst>
            </p:cNvPr>
            <p:cNvSpPr txBox="1"/>
            <p:nvPr/>
          </p:nvSpPr>
          <p:spPr>
            <a:xfrm>
              <a:off x="1137686" y="383132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latin typeface="+mn-lt"/>
                </a:rPr>
                <a:t>6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AE3C767-9E44-2A4E-811A-215DB89B5D00}"/>
              </a:ext>
            </a:extLst>
          </p:cNvPr>
          <p:cNvGrpSpPr/>
          <p:nvPr/>
        </p:nvGrpSpPr>
        <p:grpSpPr>
          <a:xfrm>
            <a:off x="1845943" y="2983383"/>
            <a:ext cx="745700" cy="1084576"/>
            <a:chOff x="1531310" y="3148366"/>
            <a:chExt cx="745700" cy="108457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FFF551-B32D-0A4A-8F90-4516E8A82D1E}"/>
                </a:ext>
              </a:extLst>
            </p:cNvPr>
            <p:cNvSpPr txBox="1"/>
            <p:nvPr/>
          </p:nvSpPr>
          <p:spPr>
            <a:xfrm>
              <a:off x="1713982" y="31483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latin typeface="+mn-lt"/>
                </a:rPr>
                <a:t>7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3575FD1-9A09-5A46-BFF6-410B8D575478}"/>
                </a:ext>
              </a:extLst>
            </p:cNvPr>
            <p:cNvSpPr txBox="1"/>
            <p:nvPr/>
          </p:nvSpPr>
          <p:spPr>
            <a:xfrm>
              <a:off x="1531310" y="389438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latin typeface="+mn-lt"/>
                </a:rPr>
                <a:t>6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56079B9-1971-FF4C-998A-90FD691F49BF}"/>
                </a:ext>
              </a:extLst>
            </p:cNvPr>
            <p:cNvSpPr txBox="1"/>
            <p:nvPr/>
          </p:nvSpPr>
          <p:spPr>
            <a:xfrm>
              <a:off x="1988148" y="378215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latin typeface="+mn-lt"/>
                </a:rPr>
                <a:t>1</a:t>
              </a: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EF36F46-25B9-A54E-AA86-ED7B2FCFEB32}"/>
              </a:ext>
            </a:extLst>
          </p:cNvPr>
          <p:cNvCxnSpPr>
            <a:cxnSpLocks/>
          </p:cNvCxnSpPr>
          <p:nvPr/>
        </p:nvCxnSpPr>
        <p:spPr>
          <a:xfrm>
            <a:off x="5788673" y="2794434"/>
            <a:ext cx="25444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A93E145-7B83-B04F-A43B-2178569B1E67}"/>
              </a:ext>
            </a:extLst>
          </p:cNvPr>
          <p:cNvSpPr txBox="1"/>
          <p:nvPr/>
        </p:nvSpPr>
        <p:spPr>
          <a:xfrm>
            <a:off x="6504371" y="4263140"/>
            <a:ext cx="702435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left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inputs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2FD2BF-16D7-6142-9059-B59AD443C7B7}"/>
              </a:ext>
            </a:extLst>
          </p:cNvPr>
          <p:cNvSpPr txBox="1"/>
          <p:nvPr/>
        </p:nvSpPr>
        <p:spPr>
          <a:xfrm>
            <a:off x="7286503" y="4263140"/>
            <a:ext cx="702435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right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inputs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C61C9DE-8F25-0F40-BE55-F47B38E44CC0}"/>
              </a:ext>
            </a:extLst>
          </p:cNvPr>
          <p:cNvSpPr txBox="1"/>
          <p:nvPr/>
        </p:nvSpPr>
        <p:spPr>
          <a:xfrm>
            <a:off x="8091350" y="4257356"/>
            <a:ext cx="83388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outputs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1E1D5F1-6847-3149-8B5D-9952928B396C}"/>
              </a:ext>
            </a:extLst>
          </p:cNvPr>
          <p:cNvCxnSpPr>
            <a:cxnSpLocks/>
          </p:cNvCxnSpPr>
          <p:nvPr/>
        </p:nvCxnSpPr>
        <p:spPr>
          <a:xfrm flipV="1">
            <a:off x="7048900" y="3951233"/>
            <a:ext cx="1204" cy="3390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C62F34C-4314-EF47-85E8-2FEEBB5B82AC}"/>
              </a:ext>
            </a:extLst>
          </p:cNvPr>
          <p:cNvCxnSpPr>
            <a:cxnSpLocks/>
          </p:cNvCxnSpPr>
          <p:nvPr/>
        </p:nvCxnSpPr>
        <p:spPr>
          <a:xfrm flipV="1">
            <a:off x="7553378" y="3949915"/>
            <a:ext cx="0" cy="340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64839BE-BDBC-8448-8DE1-9E73D7BF39D0}"/>
              </a:ext>
            </a:extLst>
          </p:cNvPr>
          <p:cNvCxnSpPr>
            <a:cxnSpLocks/>
          </p:cNvCxnSpPr>
          <p:nvPr/>
        </p:nvCxnSpPr>
        <p:spPr>
          <a:xfrm flipV="1">
            <a:off x="8194876" y="3958340"/>
            <a:ext cx="0" cy="315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7D042AD-7023-0B42-98DE-6DF7BECF94C7}"/>
              </a:ext>
            </a:extLst>
          </p:cNvPr>
          <p:cNvSpPr/>
          <p:nvPr/>
        </p:nvSpPr>
        <p:spPr>
          <a:xfrm>
            <a:off x="7989556" y="3619124"/>
            <a:ext cx="363279" cy="340331"/>
          </a:xfrm>
          <a:prstGeom prst="rect">
            <a:avLst/>
          </a:prstGeom>
          <a:solidFill>
            <a:schemeClr val="accent6">
              <a:lumMod val="60000"/>
              <a:lumOff val="40000"/>
              <a:alpha val="32023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A28F91DD-B190-FF41-A411-7C70BBF24AF9}"/>
              </a:ext>
            </a:extLst>
          </p:cNvPr>
          <p:cNvSpPr txBox="1">
            <a:spLocks/>
          </p:cNvSpPr>
          <p:nvPr/>
        </p:nvSpPr>
        <p:spPr bwMode="auto">
          <a:xfrm>
            <a:off x="203607" y="1055751"/>
            <a:ext cx="8229600" cy="62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/>
              <a:t>Step 1</a:t>
            </a:r>
            <a:r>
              <a:rPr lang="en-US" dirty="0"/>
              <a:t>:   compile circuit to a computation trace   (gate fan-in = 2)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4754F34-FF5F-DB4A-ABF9-7B57F958F1D0}"/>
              </a:ext>
            </a:extLst>
          </p:cNvPr>
          <p:cNvSpPr txBox="1"/>
          <p:nvPr/>
        </p:nvSpPr>
        <p:spPr>
          <a:xfrm>
            <a:off x="531716" y="3351138"/>
            <a:ext cx="688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+mn-lt"/>
              </a:rPr>
              <a:t>(Gate 0)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79BD8E-0419-1F47-8C16-BC090061EA94}"/>
              </a:ext>
            </a:extLst>
          </p:cNvPr>
          <p:cNvSpPr txBox="1"/>
          <p:nvPr/>
        </p:nvSpPr>
        <p:spPr>
          <a:xfrm>
            <a:off x="2265106" y="3308591"/>
            <a:ext cx="688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+mn-lt"/>
              </a:rPr>
              <a:t>(Gate 1)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43B93CB-D980-D347-8A8A-3124E2AA9454}"/>
              </a:ext>
            </a:extLst>
          </p:cNvPr>
          <p:cNvSpPr txBox="1"/>
          <p:nvPr/>
        </p:nvSpPr>
        <p:spPr>
          <a:xfrm>
            <a:off x="1868448" y="2672977"/>
            <a:ext cx="688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+mn-lt"/>
              </a:rPr>
              <a:t>(Gate 2)</a:t>
            </a:r>
          </a:p>
        </p:txBody>
      </p:sp>
    </p:spTree>
    <p:extLst>
      <p:ext uri="{BB962C8B-B14F-4D97-AF65-F5344CB8AC3E}">
        <p14:creationId xmlns:p14="http://schemas.microsoft.com/office/powerpoint/2010/main" val="129933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/>
      <p:bldP spid="31" grpId="0" animBg="1"/>
      <p:bldP spid="30" grpId="0" animBg="1"/>
      <p:bldP spid="52" grpId="0" animBg="1"/>
      <p:bldP spid="53" grpId="0" animBg="1"/>
      <p:bldP spid="54" grpId="0" animBg="1"/>
      <p:bldP spid="6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594D-299A-084A-85A2-4F5826C0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Encoding the trace as a polynomial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1E75A-DB9C-1743-A6B2-8AFEB6DF26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2271" y="1200151"/>
                <a:ext cx="8817429" cy="38184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≔ </a:t>
                </a:r>
                <a:r>
                  <a:rPr lang="en-US" sz="2400" dirty="0"/>
                  <a:t>total # of gates in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,      |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/>
                  <a:t>| </a:t>
                </a:r>
                <a:r>
                  <a:rPr lang="en-US" sz="2400" dirty="0">
                    <a:ea typeface="Cambria Math" panose="02040503050406030204" pitchFamily="18" charset="0"/>
                  </a:rPr>
                  <a:t>≔ </a:t>
                </a:r>
                <a:r>
                  <a:rPr lang="en-US" sz="2400" dirty="0"/>
                  <a:t>|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| + |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|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# inputs to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/>
              </a:p>
              <a:p>
                <a:pPr marL="0" indent="0">
                  <a:spcBef>
                    <a:spcPts val="2424"/>
                  </a:spcBef>
                  <a:buNone/>
                </a:pPr>
                <a:r>
                  <a:rPr lang="en-US" sz="2400" dirty="0"/>
                  <a:t>let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3 </m:t>
                    </m:r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+|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   </a:t>
                </a:r>
                <a:r>
                  <a:rPr lang="en-US" sz="1900" dirty="0"/>
                  <a:t>(in example,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sz="1900" dirty="0"/>
                  <a:t>) </a:t>
                </a:r>
                <a:r>
                  <a:rPr lang="en-US" sz="2400" dirty="0"/>
                  <a:t>  and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ea typeface="Cambria Math" panose="02040503050406030204" pitchFamily="18" charset="0"/>
                  </a:rPr>
                  <a:t>≔</a:t>
                </a:r>
                <a:r>
                  <a:rPr lang="en-US" sz="2400" dirty="0"/>
                  <a:t> { 1,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baseline="30000" dirty="0"/>
                  <a:t>2</a:t>
                </a:r>
                <a:r>
                  <a:rPr lang="en-US" sz="2400" dirty="0"/>
                  <a:t>,…,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baseline="30000" dirty="0"/>
                  <a:t> </a:t>
                </a:r>
                <a:r>
                  <a:rPr lang="en-US" sz="2400" dirty="0"/>
                  <a:t>}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1E75A-DB9C-1743-A6B2-8AFEB6DF26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271" y="1200151"/>
                <a:ext cx="8817429" cy="3818430"/>
              </a:xfrm>
              <a:blipFill>
                <a:blip r:embed="rId2"/>
                <a:stretch>
                  <a:fillRect l="-1007" t="-1325" r="-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AE698D-3620-954F-AC64-9172B123C586}"/>
              </a:ext>
            </a:extLst>
          </p:cNvPr>
          <p:cNvCxnSpPr/>
          <p:nvPr/>
        </p:nvCxnSpPr>
        <p:spPr>
          <a:xfrm>
            <a:off x="114300" y="2343150"/>
            <a:ext cx="88174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230589-C8BA-EE4A-B32E-A18BF8AB4439}"/>
                  </a:ext>
                </a:extLst>
              </p:cNvPr>
              <p:cNvSpPr txBox="1"/>
              <p:nvPr/>
            </p:nvSpPr>
            <p:spPr>
              <a:xfrm>
                <a:off x="114300" y="2571750"/>
                <a:ext cx="6730181" cy="1317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b="1" dirty="0">
                    <a:latin typeface="+mn-lt"/>
                  </a:rPr>
                  <a:t>The plan:</a:t>
                </a:r>
                <a:r>
                  <a:rPr lang="en-US" dirty="0">
                    <a:latin typeface="+mn-lt"/>
                  </a:rPr>
                  <a:t>  </a:t>
                </a:r>
                <a:br>
                  <a:rPr lang="en-US" dirty="0">
                    <a:latin typeface="+mn-lt"/>
                  </a:rPr>
                </a:br>
                <a:r>
                  <a:rPr lang="en-US" dirty="0">
                    <a:latin typeface="+mn-lt"/>
                  </a:rPr>
                  <a:t>    prover interpolates a poly.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𝑇</m:t>
                    </m:r>
                    <m:sSubSup>
                      <m:sSubSup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(≤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[X]</a:t>
                </a:r>
                <a:r>
                  <a:rPr lang="en-US" sz="2000" dirty="0">
                    <a:latin typeface="+mn-lt"/>
                  </a:rPr>
                  <a:t> </a:t>
                </a:r>
                <a:endParaRPr lang="en-US" dirty="0">
                  <a:latin typeface="+mn-lt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dirty="0">
                    <a:latin typeface="+mn-lt"/>
                  </a:rPr>
                  <a:t>    that encodes the entire trace.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230589-C8BA-EE4A-B32E-A18BF8AB4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" y="2571750"/>
                <a:ext cx="6730181" cy="1317220"/>
              </a:xfrm>
              <a:prstGeom prst="rect">
                <a:avLst/>
              </a:prstGeom>
              <a:blipFill>
                <a:blip r:embed="rId3"/>
                <a:stretch>
                  <a:fillRect l="-1507" t="-3810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34FA62B7-B5BC-42CC-6F27-339C3F503BFA}"/>
              </a:ext>
            </a:extLst>
          </p:cNvPr>
          <p:cNvGrpSpPr/>
          <p:nvPr/>
        </p:nvGrpSpPr>
        <p:grpSpPr>
          <a:xfrm>
            <a:off x="6127756" y="2719066"/>
            <a:ext cx="2803973" cy="1601421"/>
            <a:chOff x="6127756" y="2719066"/>
            <a:chExt cx="2803973" cy="160142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5C5B1E-30DA-6940-9450-6CC9DC151345}"/>
                </a:ext>
              </a:extLst>
            </p:cNvPr>
            <p:cNvSpPr txBox="1"/>
            <p:nvPr/>
          </p:nvSpPr>
          <p:spPr>
            <a:xfrm>
              <a:off x="6127756" y="2719066"/>
              <a:ext cx="2803973" cy="16014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txBody>
            <a:bodyPr wrap="none" rtlCol="0">
              <a:noAutofit/>
            </a:bodyPr>
            <a:lstStyle/>
            <a:p>
              <a:pPr algn="l">
                <a:tabLst>
                  <a:tab pos="1143000" algn="l"/>
                  <a:tab pos="1301750" algn="l"/>
                  <a:tab pos="1770063" algn="l"/>
                </a:tabLst>
              </a:pPr>
              <a:r>
                <a:rPr lang="en-US" sz="2000" dirty="0">
                  <a:latin typeface="+mn-lt"/>
                </a:rPr>
                <a:t>inputs</a:t>
              </a:r>
              <a:r>
                <a:rPr lang="en-US" dirty="0">
                  <a:latin typeface="+mn-lt"/>
                </a:rPr>
                <a:t>:	5,   6,   1</a:t>
              </a:r>
            </a:p>
            <a:p>
              <a:pPr>
                <a:spcBef>
                  <a:spcPts val="600"/>
                </a:spcBef>
                <a:tabLst>
                  <a:tab pos="1143000" algn="l"/>
                  <a:tab pos="1714500" algn="l"/>
                  <a:tab pos="2222500" algn="l"/>
                </a:tabLst>
              </a:pPr>
              <a:r>
                <a:rPr lang="en-US" sz="2000" dirty="0">
                  <a:latin typeface="+mn-lt"/>
                </a:rPr>
                <a:t>Gate 0</a:t>
              </a:r>
              <a:r>
                <a:rPr lang="en-US" dirty="0">
                  <a:latin typeface="+mn-lt"/>
                </a:rPr>
                <a:t>:	5 ,	6 ,	11</a:t>
              </a:r>
            </a:p>
            <a:p>
              <a:pPr>
                <a:tabLst>
                  <a:tab pos="1143000" algn="l"/>
                  <a:tab pos="1714500" algn="l"/>
                  <a:tab pos="2222500" algn="l"/>
                </a:tabLst>
              </a:pPr>
              <a:r>
                <a:rPr lang="en-US" sz="2000" dirty="0">
                  <a:latin typeface="+mn-lt"/>
                </a:rPr>
                <a:t>Gate 1</a:t>
              </a:r>
              <a:r>
                <a:rPr lang="en-US" dirty="0">
                  <a:latin typeface="+mn-lt"/>
                </a:rPr>
                <a:t>:	6 ,	1 ,	7</a:t>
              </a:r>
            </a:p>
            <a:p>
              <a:pPr>
                <a:tabLst>
                  <a:tab pos="1143000" algn="l"/>
                  <a:tab pos="1714500" algn="l"/>
                  <a:tab pos="2222500" algn="l"/>
                </a:tabLst>
              </a:pPr>
              <a:r>
                <a:rPr lang="en-US" sz="2000" dirty="0">
                  <a:latin typeface="+mn-lt"/>
                </a:rPr>
                <a:t>Gate 2</a:t>
              </a:r>
              <a:r>
                <a:rPr lang="en-US" dirty="0">
                  <a:latin typeface="+mn-lt"/>
                </a:rPr>
                <a:t>:	11,	7,	77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031FB6B-C508-604C-B92A-605A7FB27B11}"/>
                </a:ext>
              </a:extLst>
            </p:cNvPr>
            <p:cNvCxnSpPr/>
            <p:nvPr/>
          </p:nvCxnSpPr>
          <p:spPr>
            <a:xfrm>
              <a:off x="6205797" y="3118494"/>
              <a:ext cx="236519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75D9B34-B093-4D46-872C-9F46CE930B17}"/>
                </a:ext>
              </a:extLst>
            </p:cNvPr>
            <p:cNvSpPr/>
            <p:nvPr/>
          </p:nvSpPr>
          <p:spPr>
            <a:xfrm>
              <a:off x="8368387" y="3913388"/>
              <a:ext cx="446567" cy="382876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32023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C552D0E-AE56-BE43-BE72-5FE15FDF7CBA}"/>
              </a:ext>
            </a:extLst>
          </p:cNvPr>
          <p:cNvSpPr txBox="1"/>
          <p:nvPr/>
        </p:nvSpPr>
        <p:spPr>
          <a:xfrm>
            <a:off x="1083787" y="4222943"/>
            <a:ext cx="2166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Let’s see how …</a:t>
            </a:r>
          </a:p>
        </p:txBody>
      </p:sp>
    </p:spTree>
    <p:extLst>
      <p:ext uri="{BB962C8B-B14F-4D97-AF65-F5344CB8AC3E}">
        <p14:creationId xmlns:p14="http://schemas.microsoft.com/office/powerpoint/2010/main" val="123258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594D-299A-084A-85A2-4F5826C0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Encoding the trace as a polynomial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1E75A-DB9C-1743-A6B2-8AFEB6DF26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The plan</a:t>
                </a:r>
                <a:r>
                  <a:rPr lang="en-US" dirty="0"/>
                  <a:t>:   Prover interpolates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b="0" i="0" dirty="0">
                    <a:ea typeface="Cambria Math" panose="02040503050406030204" pitchFamily="18" charset="0"/>
                  </a:rPr>
                  <a:t>[X]</a:t>
                </a:r>
                <a:r>
                  <a:rPr lang="en-US" dirty="0"/>
                  <a:t>   such that </a:t>
                </a:r>
              </a:p>
              <a:p>
                <a:pPr marL="0" indent="0">
                  <a:buNone/>
                </a:pPr>
                <a:r>
                  <a:rPr lang="en-US" dirty="0"/>
                  <a:t>(1) 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b="1" dirty="0"/>
                  <a:t> encodes all inputs</a:t>
                </a:r>
                <a:r>
                  <a:rPr lang="en-US" dirty="0"/>
                  <a:t>:     T(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input #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   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= 1, …,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spcBef>
                    <a:spcPts val="1824"/>
                  </a:spcBef>
                  <a:buNone/>
                </a:pPr>
                <a:r>
                  <a:rPr lang="en-US" dirty="0"/>
                  <a:t>(2) 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b="1" dirty="0"/>
                  <a:t> encodes all wires</a:t>
                </a:r>
                <a:r>
                  <a:rPr lang="en-US" dirty="0"/>
                  <a:t>:       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=0,…,</m:t>
                    </m:r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:   </a:t>
                </a:r>
              </a:p>
              <a:p>
                <a:pPr lvl="2">
                  <a:spcBef>
                    <a:spcPts val="1776"/>
                  </a:spcBef>
                  <a:tabLst>
                    <a:tab pos="2286000" algn="l"/>
                  </a:tabLst>
                </a:pPr>
                <a:r>
                  <a:rPr lang="en-US" sz="2200" dirty="0"/>
                  <a:t>T(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200" b="0" i="0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200" b="0" i="1" baseline="30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200" dirty="0"/>
                  <a:t>):	left input to gate #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2200" dirty="0"/>
              </a:p>
              <a:p>
                <a:pPr lvl="2">
                  <a:spcBef>
                    <a:spcPts val="1776"/>
                  </a:spcBef>
                  <a:tabLst>
                    <a:tab pos="2286000" algn="l"/>
                  </a:tabLst>
                </a:pPr>
                <a:r>
                  <a:rPr lang="en-US" sz="2200" dirty="0"/>
                  <a:t>T(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200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200" b="0" i="1" baseline="30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200" baseline="30000" dirty="0"/>
                  <a:t>+1</a:t>
                </a:r>
                <a:r>
                  <a:rPr lang="en-US" sz="2200" dirty="0"/>
                  <a:t>):	right input to gate #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2200" dirty="0"/>
              </a:p>
              <a:p>
                <a:pPr lvl="2">
                  <a:spcBef>
                    <a:spcPts val="1776"/>
                  </a:spcBef>
                  <a:tabLst>
                    <a:tab pos="2286000" algn="l"/>
                  </a:tabLst>
                </a:pPr>
                <a:r>
                  <a:rPr lang="en-US" sz="2200" dirty="0"/>
                  <a:t>T(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200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200" b="0" i="1" baseline="30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200" baseline="30000" dirty="0"/>
                  <a:t>+2</a:t>
                </a:r>
                <a:r>
                  <a:rPr lang="en-US" sz="2200" dirty="0"/>
                  <a:t>):	output of gate #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1E75A-DB9C-1743-A6B2-8AFEB6DF26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331" r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40CED125-70DB-0090-746A-A89864C05215}"/>
              </a:ext>
            </a:extLst>
          </p:cNvPr>
          <p:cNvGrpSpPr/>
          <p:nvPr/>
        </p:nvGrpSpPr>
        <p:grpSpPr>
          <a:xfrm>
            <a:off x="6127756" y="3164058"/>
            <a:ext cx="2803973" cy="1601421"/>
            <a:chOff x="6127756" y="2719066"/>
            <a:chExt cx="2803973" cy="160142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028DAE-18FC-0687-891F-C783E1D3E618}"/>
                </a:ext>
              </a:extLst>
            </p:cNvPr>
            <p:cNvSpPr txBox="1"/>
            <p:nvPr/>
          </p:nvSpPr>
          <p:spPr>
            <a:xfrm>
              <a:off x="6127756" y="2719066"/>
              <a:ext cx="2803973" cy="16014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txBody>
            <a:bodyPr wrap="none" rtlCol="0">
              <a:noAutofit/>
            </a:bodyPr>
            <a:lstStyle/>
            <a:p>
              <a:pPr algn="l">
                <a:tabLst>
                  <a:tab pos="1143000" algn="l"/>
                  <a:tab pos="1301750" algn="l"/>
                  <a:tab pos="1770063" algn="l"/>
                </a:tabLst>
              </a:pPr>
              <a:r>
                <a:rPr lang="en-US" sz="2000" dirty="0">
                  <a:latin typeface="+mn-lt"/>
                </a:rPr>
                <a:t>inputs</a:t>
              </a:r>
              <a:r>
                <a:rPr lang="en-US" dirty="0">
                  <a:latin typeface="+mn-lt"/>
                </a:rPr>
                <a:t>:	5,   6,   1</a:t>
              </a:r>
            </a:p>
            <a:p>
              <a:pPr>
                <a:spcBef>
                  <a:spcPts val="600"/>
                </a:spcBef>
                <a:tabLst>
                  <a:tab pos="1143000" algn="l"/>
                  <a:tab pos="1714500" algn="l"/>
                  <a:tab pos="2222500" algn="l"/>
                </a:tabLst>
              </a:pPr>
              <a:r>
                <a:rPr lang="en-US" sz="2000" dirty="0">
                  <a:latin typeface="+mn-lt"/>
                </a:rPr>
                <a:t>Gate 0</a:t>
              </a:r>
              <a:r>
                <a:rPr lang="en-US" dirty="0">
                  <a:latin typeface="+mn-lt"/>
                </a:rPr>
                <a:t>:	5 ,	6 ,	11</a:t>
              </a:r>
            </a:p>
            <a:p>
              <a:pPr>
                <a:tabLst>
                  <a:tab pos="1143000" algn="l"/>
                  <a:tab pos="1714500" algn="l"/>
                  <a:tab pos="2222500" algn="l"/>
                </a:tabLst>
              </a:pPr>
              <a:r>
                <a:rPr lang="en-US" sz="2000" dirty="0">
                  <a:latin typeface="+mn-lt"/>
                </a:rPr>
                <a:t>Gate 1</a:t>
              </a:r>
              <a:r>
                <a:rPr lang="en-US" dirty="0">
                  <a:latin typeface="+mn-lt"/>
                </a:rPr>
                <a:t>:	6 ,	1 ,	7</a:t>
              </a:r>
            </a:p>
            <a:p>
              <a:pPr>
                <a:tabLst>
                  <a:tab pos="1143000" algn="l"/>
                  <a:tab pos="1714500" algn="l"/>
                  <a:tab pos="2222500" algn="l"/>
                </a:tabLst>
              </a:pPr>
              <a:r>
                <a:rPr lang="en-US" sz="2000" dirty="0">
                  <a:latin typeface="+mn-lt"/>
                </a:rPr>
                <a:t>Gate 2</a:t>
              </a:r>
              <a:r>
                <a:rPr lang="en-US" dirty="0">
                  <a:latin typeface="+mn-lt"/>
                </a:rPr>
                <a:t>:	11,	7,	77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64E7BA-B54C-910B-435E-EDF42514F7D6}"/>
                </a:ext>
              </a:extLst>
            </p:cNvPr>
            <p:cNvCxnSpPr/>
            <p:nvPr/>
          </p:nvCxnSpPr>
          <p:spPr>
            <a:xfrm>
              <a:off x="6205797" y="3118494"/>
              <a:ext cx="236519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EC0D22-4CAD-2F89-4BF3-F59FC95BE2DB}"/>
                </a:ext>
              </a:extLst>
            </p:cNvPr>
            <p:cNvSpPr/>
            <p:nvPr/>
          </p:nvSpPr>
          <p:spPr>
            <a:xfrm>
              <a:off x="8368387" y="3913388"/>
              <a:ext cx="446567" cy="382876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32023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53337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2B6233-8190-4A47-8910-AE7CD39BF2D5}"/>
              </a:ext>
            </a:extLst>
          </p:cNvPr>
          <p:cNvSpPr/>
          <p:nvPr/>
        </p:nvSpPr>
        <p:spPr>
          <a:xfrm>
            <a:off x="956187" y="1557797"/>
            <a:ext cx="5715000" cy="148894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A594D-299A-084A-85A2-4F5826C0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Encoding the trace as a polynomial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1E75A-DB9C-1743-A6B2-8AFEB6DF26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9048" y="1072332"/>
                <a:ext cx="8229600" cy="21526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In our example, Prover interpolates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such that:</a:t>
                </a:r>
              </a:p>
              <a:p>
                <a:pPr marL="0" indent="0">
                  <a:buNone/>
                  <a:tabLst>
                    <a:tab pos="798513" algn="l"/>
                    <a:tab pos="1711325" algn="l"/>
                  </a:tabLst>
                </a:pPr>
                <a:r>
                  <a:rPr lang="en-US" sz="2400" dirty="0"/>
                  <a:t>	</a:t>
                </a:r>
                <a:r>
                  <a:rPr lang="en-US" sz="2000" dirty="0"/>
                  <a:t>inputs:	T(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000" dirty="0"/>
                  <a:t>,    T(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000" dirty="0"/>
                  <a:t>,    T(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  <a:tabLst>
                    <a:tab pos="798513" algn="l"/>
                    <a:tab pos="1711325" algn="l"/>
                  </a:tabLst>
                </a:pPr>
                <a:r>
                  <a:rPr lang="en-US" sz="2000" dirty="0"/>
                  <a:t>	gate 0:	T(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)=5</m:t>
                    </m:r>
                  </m:oMath>
                </a14:m>
                <a:r>
                  <a:rPr lang="en-US" sz="2000" dirty="0"/>
                  <a:t>,      T(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000" dirty="0"/>
                  <a:t>,       T(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sz="2000" dirty="0"/>
                  <a:t>, 	</a:t>
                </a:r>
              </a:p>
              <a:p>
                <a:pPr marL="0" indent="0">
                  <a:buNone/>
                  <a:tabLst>
                    <a:tab pos="798513" algn="l"/>
                    <a:tab pos="1711325" algn="l"/>
                  </a:tabLst>
                </a:pPr>
                <a:r>
                  <a:rPr lang="en-US" sz="2000" dirty="0"/>
                  <a:t>	gate 1:	T(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000" dirty="0"/>
                  <a:t>,      T(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,       T(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  <a:tabLst>
                    <a:tab pos="798513" algn="l"/>
                    <a:tab pos="1711325" algn="l"/>
                  </a:tabLst>
                </a:pPr>
                <a:r>
                  <a:rPr lang="en-US" sz="2000" dirty="0"/>
                  <a:t>	gate 2:	T(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sz="2000" dirty="0"/>
                  <a:t>,    T(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sz="2000" dirty="0"/>
                  <a:t>,      T(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)=7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1E75A-DB9C-1743-A6B2-8AFEB6DF26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9048" y="1072332"/>
                <a:ext cx="8229600" cy="2152644"/>
              </a:xfrm>
              <a:blipFill>
                <a:blip r:embed="rId2"/>
                <a:stretch>
                  <a:fillRect l="-1079" t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0FE561-F3E2-AA48-B175-7A43C96E4C31}"/>
                  </a:ext>
                </a:extLst>
              </p:cNvPr>
              <p:cNvSpPr txBox="1"/>
              <p:nvPr/>
            </p:nvSpPr>
            <p:spPr>
              <a:xfrm>
                <a:off x="7144280" y="1830599"/>
                <a:ext cx="17874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latin typeface="+mn-lt"/>
                  </a:rPr>
                  <a:t>degree(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latin typeface="+mn-lt"/>
                  </a:rPr>
                  <a:t>) = 11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0FE561-F3E2-AA48-B175-7A43C96E4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280" y="1830599"/>
                <a:ext cx="1787449" cy="400110"/>
              </a:xfrm>
              <a:prstGeom prst="rect">
                <a:avLst/>
              </a:prstGeom>
              <a:blipFill>
                <a:blip r:embed="rId3"/>
                <a:stretch>
                  <a:fillRect l="-3521" t="-93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CF4A485-A84C-3DF8-59F1-6325B531F2DE}"/>
              </a:ext>
            </a:extLst>
          </p:cNvPr>
          <p:cNvSpPr txBox="1"/>
          <p:nvPr/>
        </p:nvSpPr>
        <p:spPr>
          <a:xfrm>
            <a:off x="4114800" y="418623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C7147D-F9AF-D0E0-707B-CBE2975E8FA6}"/>
                  </a:ext>
                </a:extLst>
              </p:cNvPr>
              <p:cNvSpPr txBox="1"/>
              <p:nvPr/>
            </p:nvSpPr>
            <p:spPr>
              <a:xfrm>
                <a:off x="203872" y="4004437"/>
                <a:ext cx="559755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200" dirty="0">
                    <a:latin typeface="+mn-lt"/>
                  </a:rPr>
                  <a:t>Prover can use FFT to compute the coefficients </a:t>
                </a:r>
                <a:br>
                  <a:rPr lang="en-US" sz="2200" dirty="0">
                    <a:latin typeface="+mn-lt"/>
                  </a:rPr>
                </a:br>
                <a:r>
                  <a:rPr lang="en-US" sz="2200" dirty="0">
                    <a:latin typeface="+mn-lt"/>
                  </a:rPr>
                  <a:t>of </a:t>
                </a:r>
                <a:r>
                  <a:rPr lang="en-US" sz="2200" i="1" dirty="0">
                    <a:latin typeface="+mn-lt"/>
                  </a:rPr>
                  <a:t>T</a:t>
                </a:r>
                <a:r>
                  <a:rPr lang="en-US" sz="2200" dirty="0">
                    <a:latin typeface="+mn-lt"/>
                  </a:rPr>
                  <a:t> in time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2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i="0" dirty="0" smtClean="0">
                        <a:latin typeface="+mn-lt"/>
                      </a:rPr>
                      <m:t>log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latin typeface="+mn-lt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C7147D-F9AF-D0E0-707B-CBE2975E8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72" y="4004437"/>
                <a:ext cx="5597558" cy="769441"/>
              </a:xfrm>
              <a:prstGeom prst="rect">
                <a:avLst/>
              </a:prstGeom>
              <a:blipFill>
                <a:blip r:embed="rId4"/>
                <a:stretch>
                  <a:fillRect l="-1131" t="-4918" r="-45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1878321D-DDFA-992E-C95B-E472F048CB46}"/>
              </a:ext>
            </a:extLst>
          </p:cNvPr>
          <p:cNvGrpSpPr/>
          <p:nvPr/>
        </p:nvGrpSpPr>
        <p:grpSpPr>
          <a:xfrm>
            <a:off x="6127756" y="3164058"/>
            <a:ext cx="2803973" cy="1601421"/>
            <a:chOff x="6127756" y="2719066"/>
            <a:chExt cx="2803973" cy="160142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A2DCBB-D82B-4099-7FAC-FE05C977176B}"/>
                </a:ext>
              </a:extLst>
            </p:cNvPr>
            <p:cNvSpPr txBox="1"/>
            <p:nvPr/>
          </p:nvSpPr>
          <p:spPr>
            <a:xfrm>
              <a:off x="6127756" y="2719066"/>
              <a:ext cx="2803973" cy="16014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txBody>
            <a:bodyPr wrap="none" rtlCol="0">
              <a:noAutofit/>
            </a:bodyPr>
            <a:lstStyle/>
            <a:p>
              <a:pPr algn="l">
                <a:tabLst>
                  <a:tab pos="1143000" algn="l"/>
                  <a:tab pos="1301750" algn="l"/>
                  <a:tab pos="1770063" algn="l"/>
                </a:tabLst>
              </a:pPr>
              <a:r>
                <a:rPr lang="en-US" sz="2000" dirty="0">
                  <a:latin typeface="+mn-lt"/>
                </a:rPr>
                <a:t>inputs</a:t>
              </a:r>
              <a:r>
                <a:rPr lang="en-US" dirty="0">
                  <a:latin typeface="+mn-lt"/>
                </a:rPr>
                <a:t>:	5,   6,   1</a:t>
              </a:r>
            </a:p>
            <a:p>
              <a:pPr>
                <a:spcBef>
                  <a:spcPts val="600"/>
                </a:spcBef>
                <a:tabLst>
                  <a:tab pos="1143000" algn="l"/>
                  <a:tab pos="1714500" algn="l"/>
                  <a:tab pos="2222500" algn="l"/>
                </a:tabLst>
              </a:pPr>
              <a:r>
                <a:rPr lang="en-US" sz="2000" dirty="0">
                  <a:latin typeface="+mn-lt"/>
                </a:rPr>
                <a:t>Gate 0</a:t>
              </a:r>
              <a:r>
                <a:rPr lang="en-US" dirty="0">
                  <a:latin typeface="+mn-lt"/>
                </a:rPr>
                <a:t>:	5 ,	6 ,	11</a:t>
              </a:r>
            </a:p>
            <a:p>
              <a:pPr>
                <a:tabLst>
                  <a:tab pos="1143000" algn="l"/>
                  <a:tab pos="1714500" algn="l"/>
                  <a:tab pos="2222500" algn="l"/>
                </a:tabLst>
              </a:pPr>
              <a:r>
                <a:rPr lang="en-US" sz="2000" dirty="0">
                  <a:latin typeface="+mn-lt"/>
                </a:rPr>
                <a:t>Gate 1</a:t>
              </a:r>
              <a:r>
                <a:rPr lang="en-US" dirty="0">
                  <a:latin typeface="+mn-lt"/>
                </a:rPr>
                <a:t>:	6 ,	1 ,	7</a:t>
              </a:r>
            </a:p>
            <a:p>
              <a:pPr>
                <a:tabLst>
                  <a:tab pos="1143000" algn="l"/>
                  <a:tab pos="1714500" algn="l"/>
                  <a:tab pos="2222500" algn="l"/>
                </a:tabLst>
              </a:pPr>
              <a:r>
                <a:rPr lang="en-US" sz="2000" dirty="0">
                  <a:latin typeface="+mn-lt"/>
                </a:rPr>
                <a:t>Gate 2</a:t>
              </a:r>
              <a:r>
                <a:rPr lang="en-US" dirty="0">
                  <a:latin typeface="+mn-lt"/>
                </a:rPr>
                <a:t>:	11,	7,	77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9E93020-9331-32EF-A002-DA4F8EE6C9DC}"/>
                </a:ext>
              </a:extLst>
            </p:cNvPr>
            <p:cNvCxnSpPr/>
            <p:nvPr/>
          </p:nvCxnSpPr>
          <p:spPr>
            <a:xfrm>
              <a:off x="6205797" y="3118494"/>
              <a:ext cx="236519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943396-CC95-22D0-7598-7BB13AC8EFF3}"/>
                </a:ext>
              </a:extLst>
            </p:cNvPr>
            <p:cNvSpPr/>
            <p:nvPr/>
          </p:nvSpPr>
          <p:spPr>
            <a:xfrm>
              <a:off x="8368387" y="3913388"/>
              <a:ext cx="446567" cy="382876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32023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118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C20A-002F-D94E-9D87-D5CB1740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2:  proving validity of 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8DAD7E-1336-8445-B383-594E29E4C119}"/>
                  </a:ext>
                </a:extLst>
              </p:cNvPr>
              <p:cNvSpPr txBox="1"/>
              <p:nvPr/>
            </p:nvSpPr>
            <p:spPr>
              <a:xfrm>
                <a:off x="709332" y="957518"/>
                <a:ext cx="235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>
                    <a:solidFill>
                      <a:schemeClr val="tx1"/>
                    </a:solidFill>
                    <a:latin typeface="+mn-lt"/>
                  </a:rPr>
                  <a:t>Prover P(</a:t>
                </a:r>
                <a14:m>
                  <m:oMath xmlns:m="http://schemas.openxmlformats.org/officeDocument/2006/math">
                    <m:r>
                      <a:rPr lang="en-US" i="1" u="sng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u="sng" baseline="-25000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1" u="sng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u="sng" dirty="0">
                    <a:solidFill>
                      <a:schemeClr val="tx1"/>
                    </a:solidFill>
                    <a:latin typeface="+mn-lt"/>
                  </a:rPr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8DAD7E-1336-8445-B383-594E29E4C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32" y="957518"/>
                <a:ext cx="2352824" cy="461665"/>
              </a:xfrm>
              <a:prstGeom prst="rect">
                <a:avLst/>
              </a:prstGeom>
              <a:blipFill>
                <a:blip r:embed="rId2"/>
                <a:stretch>
                  <a:fillRect l="-3763" t="-8108" r="-3226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CE482C-7BA3-4E4E-895A-56E10926ACE3}"/>
                  </a:ext>
                </a:extLst>
              </p:cNvPr>
              <p:cNvSpPr txBox="1"/>
              <p:nvPr/>
            </p:nvSpPr>
            <p:spPr>
              <a:xfrm>
                <a:off x="5755568" y="957518"/>
                <a:ext cx="21083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>
                    <a:solidFill>
                      <a:schemeClr val="tx1"/>
                    </a:solidFill>
                    <a:latin typeface="+mn-lt"/>
                  </a:rPr>
                  <a:t>Verifier V(</a:t>
                </a:r>
                <a14:m>
                  <m:oMath xmlns:m="http://schemas.openxmlformats.org/officeDocument/2006/math">
                    <m:r>
                      <a:rPr lang="en-US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u="sng" baseline="-2500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u="sng" dirty="0">
                    <a:solidFill>
                      <a:schemeClr val="tx1"/>
                    </a:solidFill>
                    <a:latin typeface="+mn-lt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CE482C-7BA3-4E4E-895A-56E10926A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68" y="957518"/>
                <a:ext cx="2108398" cy="461665"/>
              </a:xfrm>
              <a:prstGeom prst="rect">
                <a:avLst/>
              </a:prstGeom>
              <a:blipFill>
                <a:blip r:embed="rId3"/>
                <a:stretch>
                  <a:fillRect l="-4790" t="-8108" r="-2994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339A10-FEF2-C447-B8B7-38F5463CA724}"/>
                  </a:ext>
                </a:extLst>
              </p:cNvPr>
              <p:cNvSpPr txBox="1"/>
              <p:nvPr/>
            </p:nvSpPr>
            <p:spPr>
              <a:xfrm>
                <a:off x="205591" y="1424371"/>
                <a:ext cx="3035959" cy="583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build  T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[X]</a:t>
                </a:r>
                <a:r>
                  <a:rPr lang="en-US" dirty="0">
                    <a:latin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339A10-FEF2-C447-B8B7-38F5463C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91" y="1424371"/>
                <a:ext cx="3035959" cy="583429"/>
              </a:xfrm>
              <a:prstGeom prst="rect">
                <a:avLst/>
              </a:prstGeom>
              <a:blipFill>
                <a:blip r:embed="rId4"/>
                <a:stretch>
                  <a:fillRect l="-333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2BD56C38-A213-034B-9ED4-C343A49E43C6}"/>
              </a:ext>
            </a:extLst>
          </p:cNvPr>
          <p:cNvGrpSpPr/>
          <p:nvPr/>
        </p:nvGrpSpPr>
        <p:grpSpPr>
          <a:xfrm>
            <a:off x="3461656" y="1355849"/>
            <a:ext cx="2171700" cy="446469"/>
            <a:chOff x="3510643" y="2143799"/>
            <a:chExt cx="2171700" cy="44646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249185E-0AA9-2F4A-97E5-94352F708245}"/>
                </a:ext>
              </a:extLst>
            </p:cNvPr>
            <p:cNvCxnSpPr/>
            <p:nvPr/>
          </p:nvCxnSpPr>
          <p:spPr>
            <a:xfrm flipV="1">
              <a:off x="3510643" y="2571750"/>
              <a:ext cx="2171700" cy="185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CBF1C33-F3E3-7A47-B34A-448682AC604E}"/>
                    </a:ext>
                  </a:extLst>
                </p:cNvPr>
                <p:cNvSpPr txBox="1"/>
                <p:nvPr/>
              </p:nvSpPr>
              <p:spPr>
                <a:xfrm>
                  <a:off x="4451195" y="2143799"/>
                  <a:ext cx="381066" cy="39299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baseline="-25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CBF1C33-F3E3-7A47-B34A-448682AC60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1195" y="2143799"/>
                  <a:ext cx="381066" cy="39299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422A588-83A8-D849-91CD-F921B74D4622}"/>
              </a:ext>
            </a:extLst>
          </p:cNvPr>
          <p:cNvGrpSpPr/>
          <p:nvPr/>
        </p:nvGrpSpPr>
        <p:grpSpPr>
          <a:xfrm>
            <a:off x="195058" y="2195493"/>
            <a:ext cx="8802415" cy="2252088"/>
            <a:chOff x="195058" y="2312608"/>
            <a:chExt cx="8802415" cy="225208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0A37D9-768B-C74F-AFE8-C6577C0F6134}"/>
                </a:ext>
              </a:extLst>
            </p:cNvPr>
            <p:cNvSpPr txBox="1"/>
            <p:nvPr/>
          </p:nvSpPr>
          <p:spPr>
            <a:xfrm>
              <a:off x="195058" y="2312608"/>
              <a:ext cx="8802415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n-lt"/>
                </a:rPr>
                <a:t>Prover needs to prove that T is a correct computation trace:</a:t>
              </a:r>
            </a:p>
            <a:p>
              <a:pPr marL="914400" lvl="1" indent="-457200">
                <a:spcBef>
                  <a:spcPts val="600"/>
                </a:spcBef>
                <a:buAutoNum type="arabicParenBoth"/>
              </a:pPr>
              <a:r>
                <a:rPr lang="en-US" dirty="0">
                  <a:latin typeface="+mn-lt"/>
                </a:rPr>
                <a:t>T encodes the correct inputs,</a:t>
              </a:r>
            </a:p>
            <a:p>
              <a:pPr marL="914400" lvl="1" indent="-457200">
                <a:spcBef>
                  <a:spcPts val="600"/>
                </a:spcBef>
                <a:buAutoNum type="arabicParenBoth"/>
              </a:pPr>
              <a:r>
                <a:rPr lang="en-US" dirty="0">
                  <a:latin typeface="+mn-lt"/>
                </a:rPr>
                <a:t>every gate is evaluated correctly,</a:t>
              </a:r>
            </a:p>
            <a:p>
              <a:pPr marL="914400" lvl="1" indent="-457200">
                <a:spcBef>
                  <a:spcPts val="600"/>
                </a:spcBef>
                <a:buAutoNum type="arabicParenBoth"/>
              </a:pPr>
              <a:r>
                <a:rPr lang="en-US" dirty="0">
                  <a:latin typeface="+mn-lt"/>
                </a:rPr>
                <a:t>the wiring is implemented correctly, </a:t>
              </a:r>
            </a:p>
            <a:p>
              <a:pPr marL="914400" lvl="1" indent="-457200">
                <a:spcBef>
                  <a:spcPts val="600"/>
                </a:spcBef>
                <a:buAutoNum type="arabicParenBoth"/>
              </a:pPr>
              <a:r>
                <a:rPr lang="en-US" dirty="0">
                  <a:latin typeface="+mn-lt"/>
                </a:rPr>
                <a:t>the output of last gate is 0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E52AEDDF-9B40-F944-BDA8-456CCEAA2E40}"/>
                </a:ext>
              </a:extLst>
            </p:cNvPr>
            <p:cNvSpPr/>
            <p:nvPr/>
          </p:nvSpPr>
          <p:spPr>
            <a:xfrm>
              <a:off x="378544" y="2779593"/>
              <a:ext cx="398205" cy="1785103"/>
            </a:xfrm>
            <a:prstGeom prst="leftBrace">
              <a:avLst>
                <a:gd name="adj1" fmla="val 8333"/>
                <a:gd name="adj2" fmla="val 50551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C3E7EBC-A55A-BA46-938A-7DFDA5792A32}"/>
                  </a:ext>
                </a:extLst>
              </p:cNvPr>
              <p:cNvSpPr txBox="1"/>
              <p:nvPr/>
            </p:nvSpPr>
            <p:spPr>
              <a:xfrm>
                <a:off x="289668" y="4533897"/>
                <a:ext cx="5690084" cy="484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Proving (4) is easy:   prove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latin typeface="+mn-lt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)=0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C3E7EBC-A55A-BA46-938A-7DFDA5792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68" y="4533897"/>
                <a:ext cx="5690084" cy="484684"/>
              </a:xfrm>
              <a:prstGeom prst="rect">
                <a:avLst/>
              </a:prstGeom>
              <a:blipFill>
                <a:blip r:embed="rId6"/>
                <a:stretch>
                  <a:fillRect l="-1786" t="-5128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22641A9-7DAC-DA43-AB91-B37AA326D341}"/>
              </a:ext>
            </a:extLst>
          </p:cNvPr>
          <p:cNvCxnSpPr/>
          <p:nvPr/>
        </p:nvCxnSpPr>
        <p:spPr>
          <a:xfrm>
            <a:off x="0" y="2092112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22679D0-E65B-3A4C-8C9A-3500577F9B83}"/>
              </a:ext>
            </a:extLst>
          </p:cNvPr>
          <p:cNvSpPr txBox="1"/>
          <p:nvPr/>
        </p:nvSpPr>
        <p:spPr>
          <a:xfrm>
            <a:off x="6187627" y="3282844"/>
            <a:ext cx="2662908" cy="17357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noAutofit/>
          </a:bodyPr>
          <a:lstStyle/>
          <a:p>
            <a:pPr algn="l">
              <a:tabLst>
                <a:tab pos="1143000" algn="l"/>
                <a:tab pos="1711325" algn="l"/>
                <a:tab pos="2163763" algn="l"/>
              </a:tabLst>
            </a:pPr>
            <a:r>
              <a:rPr lang="en-US" sz="2000" dirty="0">
                <a:latin typeface="+mn-lt"/>
              </a:rPr>
              <a:t>inputs</a:t>
            </a:r>
            <a:r>
              <a:rPr lang="en-US" dirty="0">
                <a:latin typeface="+mn-lt"/>
              </a:rPr>
              <a:t>:	</a:t>
            </a:r>
            <a:r>
              <a:rPr lang="en-US" b="1" dirty="0">
                <a:latin typeface="+mn-lt"/>
              </a:rPr>
              <a:t>5 </a:t>
            </a:r>
            <a:r>
              <a:rPr lang="en-US" dirty="0">
                <a:latin typeface="+mn-lt"/>
              </a:rPr>
              <a:t>,	</a:t>
            </a:r>
            <a:r>
              <a:rPr lang="en-US" b="1" dirty="0">
                <a:solidFill>
                  <a:srgbClr val="00B050"/>
                </a:solidFill>
                <a:latin typeface="+mn-lt"/>
              </a:rPr>
              <a:t>6</a:t>
            </a:r>
            <a:r>
              <a:rPr lang="en-US" dirty="0">
                <a:latin typeface="+mn-lt"/>
              </a:rPr>
              <a:t>,     </a:t>
            </a:r>
            <a:r>
              <a:rPr lang="en-US" b="1" dirty="0">
                <a:solidFill>
                  <a:srgbClr val="0070C0"/>
                </a:solidFill>
                <a:latin typeface="+mn-lt"/>
              </a:rPr>
              <a:t>1</a:t>
            </a:r>
          </a:p>
          <a:p>
            <a:pPr>
              <a:spcBef>
                <a:spcPts val="600"/>
              </a:spcBef>
              <a:tabLst>
                <a:tab pos="1143000" algn="l"/>
                <a:tab pos="1711325" algn="l"/>
                <a:tab pos="2163763" algn="l"/>
              </a:tabLst>
            </a:pPr>
            <a:r>
              <a:rPr lang="en-US" sz="2000" dirty="0">
                <a:latin typeface="+mn-lt"/>
              </a:rPr>
              <a:t>Gate 0</a:t>
            </a:r>
            <a:r>
              <a:rPr lang="en-US" dirty="0">
                <a:latin typeface="+mn-lt"/>
              </a:rPr>
              <a:t>:	</a:t>
            </a:r>
            <a:r>
              <a:rPr lang="en-US" b="1" dirty="0">
                <a:latin typeface="+mn-lt"/>
              </a:rPr>
              <a:t>5</a:t>
            </a:r>
            <a:r>
              <a:rPr lang="en-US" dirty="0">
                <a:latin typeface="+mn-lt"/>
              </a:rPr>
              <a:t> ,	</a:t>
            </a:r>
            <a:r>
              <a:rPr lang="en-US" b="1" dirty="0">
                <a:solidFill>
                  <a:srgbClr val="00B050"/>
                </a:solidFill>
                <a:latin typeface="+mn-lt"/>
              </a:rPr>
              <a:t>6</a:t>
            </a:r>
            <a:r>
              <a:rPr lang="en-US" dirty="0">
                <a:latin typeface="+mn-lt"/>
              </a:rPr>
              <a:t> ,	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11</a:t>
            </a:r>
          </a:p>
          <a:p>
            <a:pPr>
              <a:tabLst>
                <a:tab pos="1143000" algn="l"/>
                <a:tab pos="1711325" algn="l"/>
                <a:tab pos="2163763" algn="l"/>
              </a:tabLst>
            </a:pPr>
            <a:r>
              <a:rPr lang="en-US" sz="2000" dirty="0">
                <a:latin typeface="+mn-lt"/>
              </a:rPr>
              <a:t>Gate 1</a:t>
            </a:r>
            <a:r>
              <a:rPr lang="en-US" dirty="0">
                <a:latin typeface="+mn-lt"/>
              </a:rPr>
              <a:t>:	</a:t>
            </a:r>
            <a:r>
              <a:rPr lang="en-US" b="1" dirty="0">
                <a:solidFill>
                  <a:srgbClr val="00B050"/>
                </a:solidFill>
                <a:latin typeface="+mn-lt"/>
              </a:rPr>
              <a:t>6</a:t>
            </a:r>
            <a:r>
              <a:rPr lang="en-US" dirty="0">
                <a:latin typeface="+mn-lt"/>
              </a:rPr>
              <a:t> ,	</a:t>
            </a:r>
            <a:r>
              <a:rPr lang="en-US" b="1" dirty="0">
                <a:solidFill>
                  <a:srgbClr val="0070C0"/>
                </a:solidFill>
                <a:latin typeface="+mn-lt"/>
              </a:rPr>
              <a:t>1</a:t>
            </a:r>
            <a:r>
              <a:rPr lang="en-US" dirty="0">
                <a:latin typeface="+mn-lt"/>
              </a:rPr>
              <a:t> ,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7</a:t>
            </a:r>
          </a:p>
          <a:p>
            <a:pPr>
              <a:tabLst>
                <a:tab pos="1143000" algn="l"/>
                <a:tab pos="1711325" algn="l"/>
                <a:tab pos="2163763" algn="l"/>
              </a:tabLst>
            </a:pPr>
            <a:r>
              <a:rPr lang="en-US" sz="2000" dirty="0">
                <a:latin typeface="+mn-lt"/>
              </a:rPr>
              <a:t>Gate 2</a:t>
            </a:r>
            <a:r>
              <a:rPr lang="en-US" dirty="0">
                <a:latin typeface="+mn-lt"/>
              </a:rPr>
              <a:t>:	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11</a:t>
            </a:r>
            <a:r>
              <a:rPr lang="en-US" dirty="0">
                <a:latin typeface="+mn-lt"/>
              </a:rPr>
              <a:t>,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7</a:t>
            </a:r>
            <a:r>
              <a:rPr lang="en-US" dirty="0">
                <a:latin typeface="+mn-lt"/>
              </a:rPr>
              <a:t>,	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77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06765D-D8C4-BF48-AB97-C6755D278967}"/>
              </a:ext>
            </a:extLst>
          </p:cNvPr>
          <p:cNvCxnSpPr>
            <a:cxnSpLocks/>
          </p:cNvCxnSpPr>
          <p:nvPr/>
        </p:nvCxnSpPr>
        <p:spPr>
          <a:xfrm>
            <a:off x="6184468" y="3681375"/>
            <a:ext cx="26660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6F951280-8CAB-28D0-08E3-D8C04570DC18}"/>
              </a:ext>
            </a:extLst>
          </p:cNvPr>
          <p:cNvGrpSpPr/>
          <p:nvPr/>
        </p:nvGrpSpPr>
        <p:grpSpPr>
          <a:xfrm>
            <a:off x="6291336" y="2881882"/>
            <a:ext cx="2382896" cy="1373747"/>
            <a:chOff x="6291336" y="2370604"/>
            <a:chExt cx="2382896" cy="137374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3B60A66-166D-5A4B-B53E-9DA7D40410DC}"/>
                </a:ext>
              </a:extLst>
            </p:cNvPr>
            <p:cNvCxnSpPr>
              <a:cxnSpLocks/>
            </p:cNvCxnSpPr>
            <p:nvPr/>
          </p:nvCxnSpPr>
          <p:spPr>
            <a:xfrm>
              <a:off x="8066604" y="3122772"/>
              <a:ext cx="0" cy="10507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EEADCEA-5A8A-CA48-82D9-13833AF621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00638" y="3537618"/>
              <a:ext cx="333955" cy="206733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FCC8726-7246-2E1F-6F8F-7E16D9F2D05D}"/>
                </a:ext>
              </a:extLst>
            </p:cNvPr>
            <p:cNvSpPr txBox="1"/>
            <p:nvPr/>
          </p:nvSpPr>
          <p:spPr>
            <a:xfrm>
              <a:off x="6291336" y="2370604"/>
              <a:ext cx="23828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200" dirty="0">
                  <a:latin typeface="+mn-lt"/>
                </a:rPr>
                <a:t>(wiring constraints)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132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594D-299A-084A-85A2-4F5826C0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Proving (1):  T encodes the correct 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1E75A-DB9C-1743-A6B2-8AFEB6DF26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1495"/>
                <a:ext cx="8229600" cy="38184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Both </a:t>
                </a:r>
                <a:r>
                  <a:rPr lang="en-US" sz="2200" u="sng" dirty="0"/>
                  <a:t>prover</a:t>
                </a:r>
                <a:r>
                  <a:rPr lang="en-US" sz="2200" dirty="0"/>
                  <a:t> and </a:t>
                </a:r>
                <a:r>
                  <a:rPr lang="en-US" sz="2200" u="sng" dirty="0"/>
                  <a:t>verifier</a:t>
                </a:r>
                <a:r>
                  <a:rPr lang="en-US" sz="2200" dirty="0"/>
                  <a:t> interpolate a polynomial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(≤|</m:t>
                        </m:r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|)</m:t>
                        </m:r>
                      </m:sup>
                    </m:sSubSup>
                  </m:oMath>
                </a14:m>
                <a:r>
                  <a:rPr lang="en-US" sz="2200" dirty="0">
                    <a:ea typeface="Cambria Math" panose="02040503050406030204" pitchFamily="18" charset="0"/>
                  </a:rPr>
                  <a:t>[X]</a:t>
                </a:r>
                <a:r>
                  <a:rPr lang="en-US" sz="2200" dirty="0"/>
                  <a:t> </a:t>
                </a:r>
                <a:br>
                  <a:rPr lang="en-US" sz="2200" dirty="0"/>
                </a:br>
                <a:r>
                  <a:rPr lang="en-US" sz="2200" dirty="0"/>
                  <a:t>that encodes the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-inputs to the circuit:</a:t>
                </a:r>
              </a:p>
              <a:p>
                <a:pPr marL="0" indent="0">
                  <a:spcBef>
                    <a:spcPts val="1176"/>
                  </a:spcBef>
                  <a:buNone/>
                </a:pPr>
                <a:r>
                  <a:rPr lang="en-US" sz="2200" dirty="0"/>
                  <a:t>		for 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=1,...,|</m:t>
                    </m:r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|:     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input #j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1E75A-DB9C-1743-A6B2-8AFEB6DF26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1495"/>
                <a:ext cx="8229600" cy="3818430"/>
              </a:xfrm>
              <a:blipFill>
                <a:blip r:embed="rId2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AE698D-3620-954F-AC64-9172B123C586}"/>
              </a:ext>
            </a:extLst>
          </p:cNvPr>
          <p:cNvCxnSpPr/>
          <p:nvPr/>
        </p:nvCxnSpPr>
        <p:spPr>
          <a:xfrm>
            <a:off x="165213" y="2930627"/>
            <a:ext cx="88174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F4844C-8EDE-F347-A7D7-666250B3993A}"/>
                  </a:ext>
                </a:extLst>
              </p:cNvPr>
              <p:cNvSpPr txBox="1"/>
              <p:nvPr/>
            </p:nvSpPr>
            <p:spPr>
              <a:xfrm>
                <a:off x="326571" y="3391496"/>
                <a:ext cx="881742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In our example: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=5,   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sz="2000" dirty="0"/>
                  <a:t> .    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 is linear)</a:t>
                </a:r>
              </a:p>
              <a:p>
                <a:pPr marL="0" indent="0">
                  <a:spcBef>
                    <a:spcPts val="2400"/>
                  </a:spcBef>
                  <a:buNone/>
                </a:pPr>
                <a:r>
                  <a:rPr lang="en-US" sz="2000" dirty="0"/>
                  <a:t>constructing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takes time proportional to the size of input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dirty="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2000" dirty="0"/>
                  <a:t>					⇒   verifier has time do this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F4844C-8EDE-F347-A7D7-666250B39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71" y="3391496"/>
                <a:ext cx="8817429" cy="1477328"/>
              </a:xfrm>
              <a:prstGeom prst="rect">
                <a:avLst/>
              </a:prstGeom>
              <a:blipFill>
                <a:blip r:embed="rId3"/>
                <a:stretch>
                  <a:fillRect l="-719" t="-1695" b="-5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24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594D-299A-084A-85A2-4F5826C0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Proving (1):  T encodes the correct 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1E75A-DB9C-1743-A6B2-8AFEB6DF26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1495"/>
                <a:ext cx="8229600" cy="38184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Both </a:t>
                </a:r>
                <a:r>
                  <a:rPr lang="en-US" sz="2200" u="sng" dirty="0"/>
                  <a:t>prover</a:t>
                </a:r>
                <a:r>
                  <a:rPr lang="en-US" sz="2200" dirty="0"/>
                  <a:t> and </a:t>
                </a:r>
                <a:r>
                  <a:rPr lang="en-US" sz="2200" u="sng" dirty="0"/>
                  <a:t>verifier</a:t>
                </a:r>
                <a:r>
                  <a:rPr lang="en-US" sz="2200" dirty="0"/>
                  <a:t> interpolate a polynomial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(≤|</m:t>
                        </m:r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|)</m:t>
                        </m:r>
                      </m:sup>
                    </m:sSubSup>
                  </m:oMath>
                </a14:m>
                <a:r>
                  <a:rPr lang="en-US" sz="2200" dirty="0">
                    <a:ea typeface="Cambria Math" panose="02040503050406030204" pitchFamily="18" charset="0"/>
                  </a:rPr>
                  <a:t>[X]</a:t>
                </a:r>
                <a:r>
                  <a:rPr lang="en-US" sz="2200" dirty="0"/>
                  <a:t> </a:t>
                </a:r>
                <a:br>
                  <a:rPr lang="en-US" sz="2200" dirty="0"/>
                </a:br>
                <a:r>
                  <a:rPr lang="en-US" sz="2200" dirty="0"/>
                  <a:t>that encodes the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-inputs to the circuit:</a:t>
                </a:r>
              </a:p>
              <a:p>
                <a:pPr marL="0" indent="0">
                  <a:spcBef>
                    <a:spcPts val="1176"/>
                  </a:spcBef>
                  <a:buNone/>
                </a:pPr>
                <a:r>
                  <a:rPr lang="en-US" sz="2200" dirty="0"/>
                  <a:t>		for 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=1,...,|</m:t>
                    </m:r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|:     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input #j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1E75A-DB9C-1743-A6B2-8AFEB6DF26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1495"/>
                <a:ext cx="8229600" cy="3818430"/>
              </a:xfrm>
              <a:blipFill>
                <a:blip r:embed="rId2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AE698D-3620-954F-AC64-9172B123C586}"/>
              </a:ext>
            </a:extLst>
          </p:cNvPr>
          <p:cNvCxnSpPr/>
          <p:nvPr/>
        </p:nvCxnSpPr>
        <p:spPr>
          <a:xfrm>
            <a:off x="165213" y="2930627"/>
            <a:ext cx="88174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216EB6-B452-BBA3-2C5E-95AE66039507}"/>
                  </a:ext>
                </a:extLst>
              </p:cNvPr>
              <p:cNvSpPr txBox="1"/>
              <p:nvPr/>
            </p:nvSpPr>
            <p:spPr>
              <a:xfrm>
                <a:off x="404983" y="3195208"/>
                <a:ext cx="8112210" cy="1626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2376"/>
                  </a:spcBef>
                </a:pPr>
                <a:r>
                  <a:rPr lang="en-US" sz="2000" dirty="0"/>
                  <a:t>Let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baseline="-25000" dirty="0" err="1"/>
                  <a:t>inp</a:t>
                </a:r>
                <a:r>
                  <a:rPr lang="en-US" sz="2000" dirty="0"/>
                  <a:t> ≔ 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}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⊆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	(points encoding the input)</a:t>
                </a:r>
              </a:p>
              <a:p>
                <a:pPr marL="0" indent="0">
                  <a:spcBef>
                    <a:spcPts val="2376"/>
                  </a:spcBef>
                  <a:buNone/>
                </a:pPr>
                <a:r>
                  <a:rPr lang="en-US" sz="2000" dirty="0"/>
                  <a:t>Prover proves (1) by using a </a:t>
                </a:r>
                <a:r>
                  <a:rPr lang="en-US" sz="2000" dirty="0" err="1"/>
                  <a:t>ZeroTest</a:t>
                </a:r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baseline="-25000" dirty="0" err="1"/>
                  <a:t>inp</a:t>
                </a:r>
                <a:r>
                  <a:rPr lang="en-US" sz="2000" baseline="-25000" dirty="0"/>
                  <a:t> </a:t>
                </a:r>
                <a:r>
                  <a:rPr lang="en-US" sz="2000" dirty="0"/>
                  <a:t>to prove that     </a:t>
                </a:r>
              </a:p>
              <a:p>
                <a:pPr>
                  <a:spcBef>
                    <a:spcPts val="1776"/>
                  </a:spcBef>
                </a:pPr>
                <a:r>
                  <a:rPr lang="en-US" sz="2000" dirty="0"/>
                  <a:t>			T(y)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(y)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      ∀ y ∈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baseline="-25000" dirty="0" err="1"/>
                  <a:t>inp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216EB6-B452-BBA3-2C5E-95AE66039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83" y="3195208"/>
                <a:ext cx="8112210" cy="1626920"/>
              </a:xfrm>
              <a:prstGeom prst="rect">
                <a:avLst/>
              </a:prstGeom>
              <a:blipFill>
                <a:blip r:embed="rId3"/>
                <a:stretch>
                  <a:fillRect l="-781" t="-775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902032C-405E-AB5F-2278-352801335FE8}"/>
              </a:ext>
            </a:extLst>
          </p:cNvPr>
          <p:cNvSpPr/>
          <p:nvPr/>
        </p:nvSpPr>
        <p:spPr>
          <a:xfrm>
            <a:off x="1563329" y="4291245"/>
            <a:ext cx="3962400" cy="53275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460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80C48C-119B-4F48-BF0A-9AC4DAEB500E}"/>
              </a:ext>
            </a:extLst>
          </p:cNvPr>
          <p:cNvSpPr/>
          <p:nvPr/>
        </p:nvSpPr>
        <p:spPr>
          <a:xfrm>
            <a:off x="1035771" y="1433856"/>
            <a:ext cx="6849248" cy="13723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35620-EA94-B444-830D-5D782200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Proving (2):  every gate is evaluated correctly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D50A9-3F41-894C-BD76-C81C430C3F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9340" y="1001427"/>
                <a:ext cx="8229600" cy="163865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200" b="1" dirty="0"/>
                  <a:t>Idea</a:t>
                </a:r>
                <a:r>
                  <a:rPr lang="en-US" sz="2200" dirty="0"/>
                  <a:t>:   encode gate types using a </a:t>
                </a:r>
                <a:r>
                  <a:rPr lang="en-US" sz="2200" i="1" u="sng" dirty="0"/>
                  <a:t>selector</a:t>
                </a:r>
                <a:r>
                  <a:rPr lang="en-US" sz="2200" dirty="0"/>
                  <a:t> polynomial  S(X)</a:t>
                </a:r>
              </a:p>
              <a:p>
                <a:pPr marL="0" indent="0">
                  <a:buNone/>
                </a:pPr>
                <a:r>
                  <a:rPr lang="en-US" sz="2200" dirty="0"/>
                  <a:t>		define  S(X)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(≤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200" dirty="0"/>
                  <a:t>[X]   such that   ∀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=0,…,</m:t>
                    </m:r>
                    <m:d>
                      <m:dPr>
                        <m:begChr m:val="|"/>
                        <m:endChr m:val="|"/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2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200" dirty="0"/>
                  <a:t>:   </a:t>
                </a:r>
              </a:p>
              <a:p>
                <a:pPr marL="0" indent="0">
                  <a:buNone/>
                </a:pPr>
                <a:r>
                  <a:rPr lang="en-US" sz="2200" dirty="0"/>
                  <a:t>			S(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200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200" b="0" i="1" baseline="30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200" dirty="0"/>
                  <a:t>) = 1   if   gate #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200" dirty="0"/>
                  <a:t>  is an addition gate</a:t>
                </a:r>
              </a:p>
              <a:p>
                <a:pPr marL="0" indent="0">
                  <a:buNone/>
                </a:pPr>
                <a:r>
                  <a:rPr lang="en-US" sz="2200" dirty="0"/>
                  <a:t>			S(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200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200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200" dirty="0"/>
                  <a:t>) = 0   if   gate #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200" dirty="0"/>
                  <a:t>  is a multiplication gate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D50A9-3F41-894C-BD76-C81C430C3F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340" y="1001427"/>
                <a:ext cx="8229600" cy="1638658"/>
              </a:xfrm>
              <a:blipFill>
                <a:blip r:embed="rId2"/>
                <a:stretch>
                  <a:fillRect l="-924" t="-2308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0D5C3C49-8646-154C-07A4-2101B9179674}"/>
              </a:ext>
            </a:extLst>
          </p:cNvPr>
          <p:cNvGrpSpPr/>
          <p:nvPr/>
        </p:nvGrpSpPr>
        <p:grpSpPr>
          <a:xfrm>
            <a:off x="156183" y="3135859"/>
            <a:ext cx="2421527" cy="1848161"/>
            <a:chOff x="6551728" y="3213636"/>
            <a:chExt cx="2421527" cy="184816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82C42E-8EE3-72ED-42CA-CF802085CFEE}"/>
                </a:ext>
              </a:extLst>
            </p:cNvPr>
            <p:cNvGrpSpPr/>
            <p:nvPr/>
          </p:nvGrpSpPr>
          <p:grpSpPr>
            <a:xfrm>
              <a:off x="6779171" y="3213636"/>
              <a:ext cx="2068781" cy="1848161"/>
              <a:chOff x="6621516" y="2805101"/>
              <a:chExt cx="2068781" cy="18481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49404E28-2997-F206-64A0-EB44628DA92C}"/>
                      </a:ext>
                    </a:extLst>
                  </p:cNvPr>
                  <p:cNvSpPr/>
                  <p:nvPr/>
                </p:nvSpPr>
                <p:spPr>
                  <a:xfrm>
                    <a:off x="6621516" y="4319750"/>
                    <a:ext cx="346842" cy="33304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3600" baseline="-25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E65D9AF2-9897-D646-B60A-7BA7BD7E19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1516" y="4319750"/>
                    <a:ext cx="346842" cy="333046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F5E1B81E-018F-7710-4DBA-F010770BD6AA}"/>
                      </a:ext>
                    </a:extLst>
                  </p:cNvPr>
                  <p:cNvSpPr/>
                  <p:nvPr/>
                </p:nvSpPr>
                <p:spPr>
                  <a:xfrm>
                    <a:off x="7383515" y="4314498"/>
                    <a:ext cx="346842" cy="33304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3600" baseline="-25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1913B8C2-DD14-2E41-A627-F18EBD9096F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3515" y="4314498"/>
                    <a:ext cx="346842" cy="333046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5C690839-9ED6-97D0-67B2-9B2CC4C007D6}"/>
                      </a:ext>
                    </a:extLst>
                  </p:cNvPr>
                  <p:cNvSpPr/>
                  <p:nvPr/>
                </p:nvSpPr>
                <p:spPr>
                  <a:xfrm>
                    <a:off x="8203321" y="4314283"/>
                    <a:ext cx="486976" cy="3389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8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800" baseline="-25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1783943A-A77A-2F42-B04C-3D1632C1358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3321" y="4314283"/>
                    <a:ext cx="486976" cy="338979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BAD1A8A3-E62E-F5B7-CB2A-2428C67711A0}"/>
                      </a:ext>
                    </a:extLst>
                  </p:cNvPr>
                  <p:cNvSpPr/>
                  <p:nvPr/>
                </p:nvSpPr>
                <p:spPr>
                  <a:xfrm>
                    <a:off x="7031416" y="3691214"/>
                    <a:ext cx="346842" cy="33304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3600" baseline="-25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BA90A575-E088-8B44-B085-E70C32D6835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1416" y="3691214"/>
                    <a:ext cx="346842" cy="333046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A8802435-31EE-41F7-5288-6F4603CC4ED8}"/>
                      </a:ext>
                    </a:extLst>
                  </p:cNvPr>
                  <p:cNvSpPr/>
                  <p:nvPr/>
                </p:nvSpPr>
                <p:spPr>
                  <a:xfrm>
                    <a:off x="7869618" y="3691214"/>
                    <a:ext cx="346842" cy="33304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4572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3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9BF71097-4203-834B-B04D-B877070439A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69618" y="3691214"/>
                    <a:ext cx="346842" cy="333046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84D1E294-5421-0FE6-C785-4AE2B7FCD6F0}"/>
                      </a:ext>
                    </a:extLst>
                  </p:cNvPr>
                  <p:cNvSpPr/>
                  <p:nvPr/>
                </p:nvSpPr>
                <p:spPr>
                  <a:xfrm>
                    <a:off x="7488615" y="3050029"/>
                    <a:ext cx="346842" cy="33304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m:t>×</m:t>
                          </m:r>
                        </m:oMath>
                      </m:oMathPara>
                    </a14:m>
                    <a:endParaRPr lang="en-US" sz="3600" baseline="-25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0B73DF0A-8861-4C45-B169-90323FA982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88615" y="3050029"/>
                    <a:ext cx="346842" cy="333046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25E2D43-7961-D480-9002-12BA482655AF}"/>
                  </a:ext>
                </a:extLst>
              </p:cNvPr>
              <p:cNvCxnSpPr>
                <a:endCxn id="12" idx="3"/>
              </p:cNvCxnSpPr>
              <p:nvPr/>
            </p:nvCxnSpPr>
            <p:spPr>
              <a:xfrm flipV="1">
                <a:off x="6894785" y="3975487"/>
                <a:ext cx="187425" cy="33901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1FA25C22-292F-18E4-3C2E-9896340AC2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79563" y="4024260"/>
                <a:ext cx="222468" cy="3146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7317731-DF30-66A3-CC59-C5E9B966CDA2}"/>
                  </a:ext>
                </a:extLst>
              </p:cNvPr>
              <p:cNvCxnSpPr>
                <a:cxnSpLocks/>
                <a:stCxn id="10" idx="1"/>
              </p:cNvCxnSpPr>
              <p:nvPr/>
            </p:nvCxnSpPr>
            <p:spPr>
              <a:xfrm flipH="1" flipV="1">
                <a:off x="7349369" y="4024261"/>
                <a:ext cx="84940" cy="33901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9294325C-A5C8-8020-0101-2C628B0076BF}"/>
                  </a:ext>
                </a:extLst>
              </p:cNvPr>
              <p:cNvCxnSpPr/>
              <p:nvPr/>
            </p:nvCxnSpPr>
            <p:spPr>
              <a:xfrm flipV="1">
                <a:off x="7308193" y="3393695"/>
                <a:ext cx="187425" cy="33901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50EBDA70-09F4-1564-0CC9-F60C22B413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23624" y="4024260"/>
                <a:ext cx="235175" cy="29023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0E6FBD0-6FB9-0B08-7C2F-7BCF4BAB4B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35457" y="3376588"/>
                <a:ext cx="236491" cy="31178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0B24380-6D1B-EA95-78D8-6F0544B96C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37081" y="2805101"/>
                <a:ext cx="0" cy="1903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62CF007-7121-360F-1F7D-BD23BFB7E73E}"/>
                </a:ext>
              </a:extLst>
            </p:cNvPr>
            <p:cNvSpPr txBox="1"/>
            <p:nvPr/>
          </p:nvSpPr>
          <p:spPr>
            <a:xfrm>
              <a:off x="6551728" y="4134979"/>
              <a:ext cx="6881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>
                  <a:latin typeface="+mn-lt"/>
                </a:rPr>
                <a:t>(Gate 0)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4743E4-85C5-0B9A-E9F0-41777761AC9E}"/>
                </a:ext>
              </a:extLst>
            </p:cNvPr>
            <p:cNvSpPr txBox="1"/>
            <p:nvPr/>
          </p:nvSpPr>
          <p:spPr>
            <a:xfrm>
              <a:off x="8285118" y="4092432"/>
              <a:ext cx="6881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>
                  <a:latin typeface="+mn-lt"/>
                </a:rPr>
                <a:t>(Gate 1)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789C684-23C7-7B08-1FC6-C2D5C25D4552}"/>
                </a:ext>
              </a:extLst>
            </p:cNvPr>
            <p:cNvSpPr txBox="1"/>
            <p:nvPr/>
          </p:nvSpPr>
          <p:spPr>
            <a:xfrm>
              <a:off x="7888460" y="3456818"/>
              <a:ext cx="6881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>
                  <a:latin typeface="+mn-lt"/>
                </a:rPr>
                <a:t>(Gate 2)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37F981A-970B-0E6D-A187-6CBF736CB241}"/>
              </a:ext>
            </a:extLst>
          </p:cNvPr>
          <p:cNvGrpSpPr/>
          <p:nvPr/>
        </p:nvGrpSpPr>
        <p:grpSpPr>
          <a:xfrm>
            <a:off x="3898489" y="3115478"/>
            <a:ext cx="4537096" cy="1646605"/>
            <a:chOff x="4114800" y="2732019"/>
            <a:chExt cx="4537096" cy="16466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55B0984-F8CE-C73E-E8AA-6060CCB1967E}"/>
                    </a:ext>
                  </a:extLst>
                </p:cNvPr>
                <p:cNvSpPr txBox="1"/>
                <p:nvPr/>
              </p:nvSpPr>
              <p:spPr>
                <a:xfrm>
                  <a:off x="4114800" y="2732019"/>
                  <a:ext cx="4069847" cy="164660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l">
                    <a:tabLst>
                      <a:tab pos="1481138" algn="l"/>
                      <a:tab pos="1990725" algn="l"/>
                      <a:tab pos="2509838" algn="l"/>
                      <a:tab pos="3194050" algn="l"/>
                    </a:tabLst>
                  </a:pPr>
                  <a:r>
                    <a:rPr lang="en-US" sz="2000" dirty="0">
                      <a:latin typeface="+mn-lt"/>
                    </a:rPr>
                    <a:t>inputs</a:t>
                  </a:r>
                  <a:r>
                    <a:rPr lang="en-US" dirty="0">
                      <a:latin typeface="+mn-lt"/>
                    </a:rPr>
                    <a:t>:	</a:t>
                  </a:r>
                  <a:r>
                    <a:rPr lang="en-US" b="1" dirty="0">
                      <a:latin typeface="+mn-lt"/>
                    </a:rPr>
                    <a:t>5 </a:t>
                  </a:r>
                  <a:r>
                    <a:rPr lang="en-US" dirty="0">
                      <a:latin typeface="+mn-lt"/>
                    </a:rPr>
                    <a:t>,	</a:t>
                  </a:r>
                  <a:r>
                    <a:rPr lang="en-US" b="1" dirty="0">
                      <a:solidFill>
                        <a:srgbClr val="00B050"/>
                      </a:solidFill>
                      <a:latin typeface="+mn-lt"/>
                    </a:rPr>
                    <a:t>6</a:t>
                  </a:r>
                  <a:r>
                    <a:rPr lang="en-US" dirty="0">
                      <a:latin typeface="+mn-lt"/>
                    </a:rPr>
                    <a:t>,	</a:t>
                  </a:r>
                  <a:r>
                    <a:rPr lang="en-US" b="1" dirty="0">
                      <a:solidFill>
                        <a:srgbClr val="0070C0"/>
                      </a:solidFill>
                      <a:latin typeface="+mn-lt"/>
                    </a:rPr>
                    <a:t>1	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  <a:latin typeface="+mn-lt"/>
                  </a:endParaRPr>
                </a:p>
                <a:p>
                  <a:pPr>
                    <a:spcBef>
                      <a:spcPts val="600"/>
                    </a:spcBef>
                    <a:tabLst>
                      <a:tab pos="1481138" algn="l"/>
                      <a:tab pos="1990725" algn="l"/>
                      <a:tab pos="2509838" algn="l"/>
                      <a:tab pos="3308350" algn="l"/>
                    </a:tabLst>
                  </a:pPr>
                  <a:r>
                    <a:rPr lang="en-US" sz="2000" dirty="0">
                      <a:latin typeface="+mn-lt"/>
                    </a:rPr>
                    <a:t>Gate 0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baseline="30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)</a:t>
                  </a:r>
                  <a:r>
                    <a:rPr lang="en-US" dirty="0">
                      <a:latin typeface="+mn-lt"/>
                    </a:rPr>
                    <a:t>:	</a:t>
                  </a:r>
                  <a:r>
                    <a:rPr lang="en-US" b="1" dirty="0">
                      <a:latin typeface="+mn-lt"/>
                    </a:rPr>
                    <a:t>5</a:t>
                  </a:r>
                  <a:r>
                    <a:rPr lang="en-US" dirty="0">
                      <a:latin typeface="+mn-lt"/>
                    </a:rPr>
                    <a:t> ,	</a:t>
                  </a:r>
                  <a:r>
                    <a:rPr lang="en-US" b="1" dirty="0">
                      <a:solidFill>
                        <a:srgbClr val="00B050"/>
                      </a:solidFill>
                      <a:latin typeface="+mn-lt"/>
                    </a:rPr>
                    <a:t>6</a:t>
                  </a:r>
                  <a:r>
                    <a:rPr lang="en-US" dirty="0">
                      <a:latin typeface="+mn-lt"/>
                    </a:rPr>
                    <a:t> ,	</a:t>
                  </a:r>
                  <a:r>
                    <a:rPr lang="en-US" b="1" dirty="0">
                      <a:solidFill>
                        <a:srgbClr val="FF0000"/>
                      </a:solidFill>
                      <a:latin typeface="+mn-lt"/>
                    </a:rPr>
                    <a:t>11	1</a:t>
                  </a:r>
                </a:p>
                <a:p>
                  <a:pPr>
                    <a:tabLst>
                      <a:tab pos="1481138" algn="l"/>
                      <a:tab pos="1990725" algn="l"/>
                      <a:tab pos="2509838" algn="l"/>
                      <a:tab pos="3308350" algn="l"/>
                    </a:tabLst>
                  </a:pPr>
                  <a:r>
                    <a:rPr lang="en-US" sz="2000" dirty="0">
                      <a:latin typeface="+mn-lt"/>
                    </a:rPr>
                    <a:t>Gate 1 (</a:t>
                  </a:r>
                  <a14:m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800" b="0" i="1" baseline="30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en-US" sz="1800" b="0" i="0" dirty="0">
                      <a:latin typeface="+mj-lt"/>
                      <a:ea typeface="Cambria Math" panose="02040503050406030204" pitchFamily="18" charset="0"/>
                    </a:rPr>
                    <a:t>)</a:t>
                  </a:r>
                  <a:r>
                    <a:rPr lang="en-US" dirty="0">
                      <a:latin typeface="+mn-lt"/>
                    </a:rPr>
                    <a:t>:	</a:t>
                  </a:r>
                  <a:r>
                    <a:rPr lang="en-US" b="1" dirty="0">
                      <a:solidFill>
                        <a:srgbClr val="00B050"/>
                      </a:solidFill>
                      <a:latin typeface="+mn-lt"/>
                    </a:rPr>
                    <a:t>6</a:t>
                  </a:r>
                  <a:r>
                    <a:rPr lang="en-US" dirty="0">
                      <a:latin typeface="+mn-lt"/>
                    </a:rPr>
                    <a:t> ,	</a:t>
                  </a:r>
                  <a:r>
                    <a:rPr lang="en-US" b="1" dirty="0">
                      <a:solidFill>
                        <a:srgbClr val="0070C0"/>
                      </a:solidFill>
                      <a:latin typeface="+mn-lt"/>
                    </a:rPr>
                    <a:t>1</a:t>
                  </a:r>
                  <a:r>
                    <a:rPr lang="en-US" dirty="0">
                      <a:latin typeface="+mn-lt"/>
                    </a:rPr>
                    <a:t> ,	</a:t>
                  </a:r>
                  <a:r>
                    <a:rPr lang="en-US" b="1" dirty="0">
                      <a:solidFill>
                        <a:schemeClr val="accent6">
                          <a:lumMod val="75000"/>
                        </a:schemeClr>
                      </a:solidFill>
                      <a:latin typeface="+mn-lt"/>
                    </a:rPr>
                    <a:t>7	1</a:t>
                  </a:r>
                </a:p>
                <a:p>
                  <a:pPr>
                    <a:tabLst>
                      <a:tab pos="1481138" algn="l"/>
                      <a:tab pos="1990725" algn="l"/>
                      <a:tab pos="2509838" algn="l"/>
                      <a:tab pos="3308350" algn="l"/>
                    </a:tabLst>
                  </a:pPr>
                  <a:r>
                    <a:rPr lang="en-US" sz="2000" dirty="0">
                      <a:latin typeface="+mn-lt"/>
                    </a:rPr>
                    <a:t>Gate 2 (</a:t>
                  </a:r>
                  <a14:m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800" b="0" i="1" baseline="30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a14:m>
                  <a:r>
                    <a:rPr lang="en-US" dirty="0">
                      <a:ea typeface="Cambria Math" panose="02040503050406030204" pitchFamily="18" charset="0"/>
                    </a:rPr>
                    <a:t>)</a:t>
                  </a:r>
                  <a:r>
                    <a:rPr lang="en-US" dirty="0">
                      <a:latin typeface="+mn-lt"/>
                    </a:rPr>
                    <a:t>:	</a:t>
                  </a:r>
                  <a:r>
                    <a:rPr lang="en-US" b="1" dirty="0">
                      <a:solidFill>
                        <a:srgbClr val="FF0000"/>
                      </a:solidFill>
                      <a:latin typeface="+mn-lt"/>
                    </a:rPr>
                    <a:t>11</a:t>
                  </a:r>
                  <a:r>
                    <a:rPr lang="en-US" dirty="0">
                      <a:latin typeface="+mn-lt"/>
                    </a:rPr>
                    <a:t>,	</a:t>
                  </a:r>
                  <a:r>
                    <a:rPr lang="en-US" b="1" dirty="0">
                      <a:solidFill>
                        <a:schemeClr val="accent6">
                          <a:lumMod val="75000"/>
                        </a:schemeClr>
                      </a:solidFill>
                      <a:latin typeface="+mn-lt"/>
                    </a:rPr>
                    <a:t>7</a:t>
                  </a:r>
                  <a:r>
                    <a:rPr lang="en-US" dirty="0">
                      <a:latin typeface="+mn-lt"/>
                    </a:rPr>
                    <a:t>,	</a:t>
                  </a:r>
                  <a:r>
                    <a:rPr lang="en-US" b="1" dirty="0">
                      <a:solidFill>
                        <a:schemeClr val="accent3">
                          <a:lumMod val="50000"/>
                        </a:schemeClr>
                      </a:solidFill>
                      <a:latin typeface="+mn-lt"/>
                    </a:rPr>
                    <a:t>77	0</a:t>
                  </a: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55B0984-F8CE-C73E-E8AA-6060CCB196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2732019"/>
                  <a:ext cx="4069847" cy="1646605"/>
                </a:xfrm>
                <a:prstGeom prst="rect">
                  <a:avLst/>
                </a:prstGeom>
                <a:blipFill>
                  <a:blip r:embed="rId10"/>
                  <a:stretch>
                    <a:fillRect l="-1553" t="-1515" b="-6818"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2407DD0-ECED-687C-3716-A294CB80B0EB}"/>
                </a:ext>
              </a:extLst>
            </p:cNvPr>
            <p:cNvCxnSpPr>
              <a:cxnSpLocks/>
            </p:cNvCxnSpPr>
            <p:nvPr/>
          </p:nvCxnSpPr>
          <p:spPr>
            <a:xfrm>
              <a:off x="4114800" y="3124400"/>
              <a:ext cx="391772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E451A67-BE87-28D8-43FE-D5EE0E262E8F}"/>
                </a:ext>
              </a:extLst>
            </p:cNvPr>
            <p:cNvCxnSpPr>
              <a:cxnSpLocks/>
            </p:cNvCxnSpPr>
            <p:nvPr/>
          </p:nvCxnSpPr>
          <p:spPr>
            <a:xfrm>
              <a:off x="7241457" y="2859626"/>
              <a:ext cx="0" cy="1491350"/>
            </a:xfrm>
            <a:prstGeom prst="line">
              <a:avLst/>
            </a:prstGeom>
            <a:ln w="254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7B1DD78-BC1F-D2F6-F13E-10478C5FB691}"/>
                </a:ext>
              </a:extLst>
            </p:cNvPr>
            <p:cNvSpPr txBox="1"/>
            <p:nvPr/>
          </p:nvSpPr>
          <p:spPr>
            <a:xfrm>
              <a:off x="8181896" y="3186032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/>
                <a:t>(+)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7397A08-DCEB-D490-0F4F-0E54C8A8CE56}"/>
                </a:ext>
              </a:extLst>
            </p:cNvPr>
            <p:cNvSpPr txBox="1"/>
            <p:nvPr/>
          </p:nvSpPr>
          <p:spPr>
            <a:xfrm>
              <a:off x="8177886" y="3547951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/>
                <a:t>(+)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4C66EE0-0509-868F-5BAB-0FE83B70889B}"/>
                </a:ext>
              </a:extLst>
            </p:cNvPr>
            <p:cNvSpPr txBox="1"/>
            <p:nvPr/>
          </p:nvSpPr>
          <p:spPr>
            <a:xfrm>
              <a:off x="8141939" y="3950866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/>
                <a:t>(×)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368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7709-813D-586E-FD15-AE1DE237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zkEVM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AF17F-01D6-8491-F8F2-1292BE2ED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672"/>
            <a:ext cx="8608142" cy="2182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When a contract (e.g. </a:t>
            </a:r>
            <a:r>
              <a:rPr lang="en-US" sz="2400" dirty="0" err="1"/>
              <a:t>Uniswap</a:t>
            </a:r>
            <a:r>
              <a:rPr lang="en-US" sz="2400" dirty="0"/>
              <a:t>) runs on a Rollup:</a:t>
            </a:r>
          </a:p>
          <a:p>
            <a:r>
              <a:rPr lang="en-US" sz="2400" dirty="0"/>
              <a:t>coordinator builds a SNARK proof of correct execution of </a:t>
            </a:r>
            <a:br>
              <a:rPr lang="en-US" sz="2400" dirty="0"/>
            </a:br>
            <a:r>
              <a:rPr lang="en-US" sz="2400" dirty="0"/>
              <a:t>an EVM program  ⇒  called a </a:t>
            </a:r>
            <a:r>
              <a:rPr lang="en-US" sz="2400" b="1" dirty="0" err="1"/>
              <a:t>zkEVM</a:t>
            </a:r>
            <a:r>
              <a:rPr lang="en-US" sz="2400" b="1" dirty="0"/>
              <a:t>  </a:t>
            </a:r>
          </a:p>
          <a:p>
            <a:r>
              <a:rPr lang="en-US" sz="2400" dirty="0"/>
              <a:t>Generating proof is a heavyweight computation</a:t>
            </a:r>
          </a:p>
          <a:p>
            <a:pPr marL="0" indent="0">
              <a:buNone/>
            </a:pPr>
            <a:r>
              <a:rPr lang="en-US" sz="2400" dirty="0"/>
              <a:t>			…  verifying proof is fast</a:t>
            </a:r>
          </a:p>
          <a:p>
            <a:endParaRPr lang="en-US" sz="2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8A9C5E-0EA5-6911-299D-5418747EED95}"/>
              </a:ext>
            </a:extLst>
          </p:cNvPr>
          <p:cNvGrpSpPr/>
          <p:nvPr/>
        </p:nvGrpSpPr>
        <p:grpSpPr>
          <a:xfrm>
            <a:off x="7195929" y="2276783"/>
            <a:ext cx="1721929" cy="2796687"/>
            <a:chOff x="7195929" y="2276783"/>
            <a:chExt cx="1721929" cy="279668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F3AE84D-F506-8383-36C5-C8488BCC50BF}"/>
                </a:ext>
              </a:extLst>
            </p:cNvPr>
            <p:cNvGrpSpPr/>
            <p:nvPr/>
          </p:nvGrpSpPr>
          <p:grpSpPr>
            <a:xfrm>
              <a:off x="7195929" y="2276783"/>
              <a:ext cx="1721929" cy="2388665"/>
              <a:chOff x="2073323" y="2389239"/>
              <a:chExt cx="1721929" cy="238866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B9675BA-F2BE-6A24-035A-5148D534C10E}"/>
                  </a:ext>
                </a:extLst>
              </p:cNvPr>
              <p:cNvSpPr/>
              <p:nvPr/>
            </p:nvSpPr>
            <p:spPr>
              <a:xfrm>
                <a:off x="2112613" y="2389239"/>
                <a:ext cx="1682639" cy="2388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467AF7-CFBC-F201-A00A-FE24A437F140}"/>
                  </a:ext>
                </a:extLst>
              </p:cNvPr>
              <p:cNvSpPr txBox="1"/>
              <p:nvPr/>
            </p:nvSpPr>
            <p:spPr>
              <a:xfrm>
                <a:off x="2073323" y="2571750"/>
                <a:ext cx="164673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+mn-lt"/>
                  </a:rPr>
                  <a:t>Rollup</a:t>
                </a:r>
                <a:br>
                  <a:rPr lang="en-US" dirty="0">
                    <a:latin typeface="+mn-lt"/>
                  </a:rPr>
                </a:br>
                <a:r>
                  <a:rPr lang="en-US" dirty="0">
                    <a:latin typeface="+mn-lt"/>
                  </a:rPr>
                  <a:t>coordinator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F2340DB-7D81-2DDE-0729-119A82DC86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7195" y="3400068"/>
              <a:ext cx="559933" cy="496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>
              <a:extLst>
                <a:ext uri="{FF2B5EF4-FFF2-40B4-BE49-F238E27FC236}">
                  <a16:creationId xmlns:a16="http://schemas.microsoft.com/office/drawing/2014/main" id="{22FC39AD-6BAD-24E9-59A6-1C35BCAF3B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6157" y="3400068"/>
              <a:ext cx="559933" cy="496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>
              <a:extLst>
                <a:ext uri="{FF2B5EF4-FFF2-40B4-BE49-F238E27FC236}">
                  <a16:creationId xmlns:a16="http://schemas.microsoft.com/office/drawing/2014/main" id="{206D4403-28AB-5BC5-99C5-5C09514A7A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7194" y="4006473"/>
              <a:ext cx="559933" cy="496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>
              <a:extLst>
                <a:ext uri="{FF2B5EF4-FFF2-40B4-BE49-F238E27FC236}">
                  <a16:creationId xmlns:a16="http://schemas.microsoft.com/office/drawing/2014/main" id="{A97D7B09-62CB-C67F-652E-F6EE179645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6156" y="4006473"/>
              <a:ext cx="559933" cy="496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A9B2429-0E69-F313-32D0-EC53765A2BC2}"/>
                </a:ext>
              </a:extLst>
            </p:cNvPr>
            <p:cNvSpPr txBox="1"/>
            <p:nvPr/>
          </p:nvSpPr>
          <p:spPr>
            <a:xfrm>
              <a:off x="7301312" y="4673360"/>
              <a:ext cx="16129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latin typeface="+mn-lt"/>
                </a:rPr>
                <a:t>(lots of GPUs)</a:t>
              </a:r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7E0E5CC-6317-6DC8-833C-DFA5940CB954}"/>
              </a:ext>
            </a:extLst>
          </p:cNvPr>
          <p:cNvSpPr txBox="1">
            <a:spLocks/>
          </p:cNvSpPr>
          <p:nvPr/>
        </p:nvSpPr>
        <p:spPr bwMode="auto">
          <a:xfrm>
            <a:off x="442451" y="3335789"/>
            <a:ext cx="6528619" cy="173768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/>
              <a:t>Flavors of a </a:t>
            </a:r>
            <a:r>
              <a:rPr lang="en-US" sz="2400" dirty="0" err="1"/>
              <a:t>zkEVM</a:t>
            </a:r>
            <a:r>
              <a:rPr lang="en-US" sz="2400" dirty="0"/>
              <a:t>:</a:t>
            </a:r>
          </a:p>
          <a:p>
            <a:r>
              <a:rPr lang="en-US" sz="2400" dirty="0"/>
              <a:t>Prove that EVM bytecode ran correctly  </a:t>
            </a:r>
            <a:br>
              <a:rPr lang="en-US" sz="2400" dirty="0"/>
            </a:br>
            <a:r>
              <a:rPr lang="en-US" sz="1800" dirty="0"/>
              <a:t>(Polygon </a:t>
            </a:r>
            <a:r>
              <a:rPr lang="en-US" sz="1800" dirty="0" err="1"/>
              <a:t>zkEVM</a:t>
            </a:r>
            <a:r>
              <a:rPr lang="en-US" sz="1800" dirty="0"/>
              <a:t>,   Scroll)</a:t>
            </a:r>
          </a:p>
          <a:p>
            <a:r>
              <a:rPr lang="en-US" sz="2400" dirty="0"/>
              <a:t>Compile Solidity to a SNARK-friendly circuit</a:t>
            </a:r>
            <a:br>
              <a:rPr lang="en-US" sz="2400" dirty="0"/>
            </a:br>
            <a:r>
              <a:rPr lang="en-US" sz="1800" dirty="0"/>
              <a:t>(</a:t>
            </a:r>
            <a:r>
              <a:rPr lang="en-US" sz="1800" dirty="0" err="1"/>
              <a:t>MatterLabs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497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80C48C-119B-4F48-BF0A-9AC4DAEB500E}"/>
              </a:ext>
            </a:extLst>
          </p:cNvPr>
          <p:cNvSpPr/>
          <p:nvPr/>
        </p:nvSpPr>
        <p:spPr>
          <a:xfrm>
            <a:off x="1035771" y="1433856"/>
            <a:ext cx="6849248" cy="13723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35620-EA94-B444-830D-5D782200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Proving (2):  every gate is evaluated correctly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D50A9-3F41-894C-BD76-C81C430C3F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9340" y="1001427"/>
                <a:ext cx="8229600" cy="163865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200" b="1" dirty="0"/>
                  <a:t>Idea</a:t>
                </a:r>
                <a:r>
                  <a:rPr lang="en-US" sz="2200" dirty="0"/>
                  <a:t>:   encode gate types using a </a:t>
                </a:r>
                <a:r>
                  <a:rPr lang="en-US" sz="2200" i="1" u="sng" dirty="0"/>
                  <a:t>selector</a:t>
                </a:r>
                <a:r>
                  <a:rPr lang="en-US" sz="2200" dirty="0"/>
                  <a:t> polynomial  S(X)</a:t>
                </a:r>
              </a:p>
              <a:p>
                <a:pPr marL="0" indent="0">
                  <a:buNone/>
                </a:pPr>
                <a:r>
                  <a:rPr lang="en-US" sz="2200" dirty="0"/>
                  <a:t>		define  S(X)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(≤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200" dirty="0"/>
                  <a:t>[X]   such that   ∀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=0,…,</m:t>
                    </m:r>
                    <m:d>
                      <m:dPr>
                        <m:begChr m:val="|"/>
                        <m:endChr m:val="|"/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2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200" dirty="0"/>
                  <a:t>:   </a:t>
                </a:r>
              </a:p>
              <a:p>
                <a:pPr marL="0" indent="0">
                  <a:buNone/>
                </a:pPr>
                <a:r>
                  <a:rPr lang="en-US" sz="2200" dirty="0"/>
                  <a:t>			S(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200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200" b="0" i="1" baseline="30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200" dirty="0"/>
                  <a:t>) = 1   if   gate #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200" dirty="0"/>
                  <a:t>  is an addition gate</a:t>
                </a:r>
              </a:p>
              <a:p>
                <a:pPr marL="0" indent="0">
                  <a:buNone/>
                </a:pPr>
                <a:r>
                  <a:rPr lang="en-US" sz="2200" dirty="0"/>
                  <a:t>			S(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200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200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200" dirty="0"/>
                  <a:t>) = 0   if   gate #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200" dirty="0"/>
                  <a:t>  is a multiplication gate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D50A9-3F41-894C-BD76-C81C430C3F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340" y="1001427"/>
                <a:ext cx="8229600" cy="1638658"/>
              </a:xfrm>
              <a:blipFill>
                <a:blip r:embed="rId2"/>
                <a:stretch>
                  <a:fillRect l="-924" t="-2308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7FDDAF39-02DD-77A6-48DE-384E0295490B}"/>
              </a:ext>
            </a:extLst>
          </p:cNvPr>
          <p:cNvGrpSpPr/>
          <p:nvPr/>
        </p:nvGrpSpPr>
        <p:grpSpPr>
          <a:xfrm>
            <a:off x="529261" y="3324407"/>
            <a:ext cx="8208069" cy="1586171"/>
            <a:chOff x="255181" y="3453555"/>
            <a:chExt cx="8208069" cy="158617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E24A0A-09A7-A375-AA3C-2F5256AD2BDE}"/>
                </a:ext>
              </a:extLst>
            </p:cNvPr>
            <p:cNvGrpSpPr/>
            <p:nvPr/>
          </p:nvGrpSpPr>
          <p:grpSpPr>
            <a:xfrm>
              <a:off x="255181" y="3453555"/>
              <a:ext cx="8208069" cy="1586171"/>
              <a:chOff x="255181" y="3453555"/>
              <a:chExt cx="8208069" cy="158617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64B05A43-E680-085D-9A69-8D7D334B8233}"/>
                      </a:ext>
                    </a:extLst>
                  </p:cNvPr>
                  <p:cNvSpPr txBox="1"/>
                  <p:nvPr/>
                </p:nvSpPr>
                <p:spPr>
                  <a:xfrm>
                    <a:off x="6945256" y="4078343"/>
                    <a:ext cx="99450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T(</a:t>
                    </a:r>
                    <a14:m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oMath>
                    </a14:m>
                    <a:r>
                      <a:rPr lang="en-US" sz="2400" baseline="30000" dirty="0"/>
                      <a:t>2</a:t>
                    </a:r>
                    <a:r>
                      <a:rPr lang="en-US" sz="2400" dirty="0"/>
                      <a:t>y)</a:t>
                    </a:r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799CA3AD-523C-624D-B5BE-3662403D44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5256" y="4078343"/>
                    <a:ext cx="994503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127" t="-5263" r="-8861" b="-26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6CD6500B-BC1F-D370-4D69-D100744E89E7}"/>
                      </a:ext>
                    </a:extLst>
                  </p:cNvPr>
                  <p:cNvSpPr/>
                  <p:nvPr/>
                </p:nvSpPr>
                <p:spPr>
                  <a:xfrm>
                    <a:off x="255181" y="3453555"/>
                    <a:ext cx="8116157" cy="1052332"/>
                  </a:xfrm>
                  <a:prstGeom prst="rect">
                    <a:avLst/>
                  </a:prstGeom>
                  <a:noFill/>
                  <a:ln w="28575"/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82880" tIns="365760" rIns="182880" rtlCol="0" anchor="ctr"/>
                  <a:lstStyle/>
                  <a:p>
                    <a:pPr>
                      <a:spcBef>
                        <a:spcPts val="2976"/>
                      </a:spcBef>
                    </a:pPr>
                    <a:r>
                      <a:rPr lang="en-US" dirty="0">
                        <a:solidFill>
                          <a:schemeClr val="tx1"/>
                        </a:solidFill>
                      </a:rPr>
                      <a:t>Then   ∀ y ∈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a14:m>
                    <a:r>
                      <a:rPr lang="en-US" baseline="-25000" dirty="0" err="1">
                        <a:solidFill>
                          <a:schemeClr val="tx1"/>
                        </a:solidFill>
                      </a:rPr>
                      <a:t>gates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≔ { 1, </a:t>
                    </a:r>
                    <a14:m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i="1" baseline="30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aseline="30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aseline="30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, …,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3(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</m:oMath>
                    </a14:m>
                    <a:r>
                      <a:rPr lang="en-US" baseline="30000" dirty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} :</a:t>
                    </a:r>
                  </a:p>
                  <a:p>
                    <a:pPr marL="0" indent="0">
                      <a:spcBef>
                        <a:spcPts val="1824"/>
                      </a:spcBef>
                      <a:buNone/>
                    </a:pPr>
                    <a:r>
                      <a:rPr lang="en-US" sz="2000" dirty="0">
                        <a:solidFill>
                          <a:schemeClr val="tx1"/>
                        </a:solidFill>
                      </a:rPr>
                      <a:t>	</a:t>
                    </a:r>
                    <a:r>
                      <a:rPr lang="en-US" sz="2400" dirty="0">
                        <a:solidFill>
                          <a:schemeClr val="tx1"/>
                        </a:solidFill>
                      </a:rPr>
                      <a:t>S(y)⋅</a:t>
                    </a:r>
                    <a:r>
                      <a:rPr lang="en-US" sz="2400" b="1" dirty="0">
                        <a:solidFill>
                          <a:srgbClr val="FF0000"/>
                        </a:solidFill>
                      </a:rPr>
                      <a:t>[T(y) + T(</a:t>
                    </a:r>
                    <a14:m>
                      <m:oMath xmlns:m="http://schemas.openxmlformats.org/officeDocument/2006/math"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  <m:r>
                          <a:rPr lang="en-US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𝐲</m:t>
                        </m:r>
                      </m:oMath>
                    </a14:m>
                    <a:r>
                      <a:rPr lang="en-US" sz="2400" b="1" dirty="0">
                        <a:solidFill>
                          <a:srgbClr val="FF0000"/>
                        </a:solidFill>
                      </a:rPr>
                      <a:t>)]    </a:t>
                    </a:r>
                    <a:r>
                      <a:rPr lang="en-US" sz="2400" dirty="0">
                        <a:solidFill>
                          <a:schemeClr val="tx1"/>
                        </a:solidFill>
                      </a:rPr>
                      <a:t>+    (1 – S(y))⋅</a:t>
                    </a:r>
                    <a:r>
                      <a:rPr lang="en-US" sz="2400" b="1" dirty="0">
                        <a:solidFill>
                          <a:srgbClr val="FF0000"/>
                        </a:solidFill>
                      </a:rPr>
                      <a:t>T(y)⋅T(</a:t>
                    </a:r>
                    <a14:m>
                      <m:oMath xmlns:m="http://schemas.openxmlformats.org/officeDocument/2006/math"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  <m:r>
                          <a:rPr lang="en-US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𝐲</m:t>
                        </m:r>
                      </m:oMath>
                    </a14:m>
                    <a:r>
                      <a:rPr lang="en-US" sz="2400" b="1" dirty="0">
                        <a:solidFill>
                          <a:srgbClr val="FF0000"/>
                        </a:solidFill>
                      </a:rPr>
                      <a:t>)   </a:t>
                    </a:r>
                    <a14:m>
                      <m:oMath xmlns:m="http://schemas.openxmlformats.org/officeDocument/2006/math"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6CD6500B-BC1F-D370-4D69-D100744E89E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181" y="3453555"/>
                    <a:ext cx="8116157" cy="1052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149" b="-11494"/>
                    </a:stretch>
                  </a:blipFill>
                  <a:ln w="28575"/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Rounded Rectangular Callout 29">
                <a:extLst>
                  <a:ext uri="{FF2B5EF4-FFF2-40B4-BE49-F238E27FC236}">
                    <a16:creationId xmlns:a16="http://schemas.microsoft.com/office/drawing/2014/main" id="{082E8FB1-1C50-511F-3353-03418EC898B2}"/>
                  </a:ext>
                </a:extLst>
              </p:cNvPr>
              <p:cNvSpPr/>
              <p:nvPr/>
            </p:nvSpPr>
            <p:spPr>
              <a:xfrm>
                <a:off x="813577" y="4702898"/>
                <a:ext cx="1175690" cy="336828"/>
              </a:xfrm>
              <a:prstGeom prst="wedgeRoundRectCallout">
                <a:avLst>
                  <a:gd name="adj1" fmla="val 33872"/>
                  <a:gd name="adj2" fmla="val -106774"/>
                  <a:gd name="adj3" fmla="val 16667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left input</a:t>
                </a:r>
              </a:p>
            </p:txBody>
          </p:sp>
          <p:sp>
            <p:nvSpPr>
              <p:cNvPr id="31" name="Rounded Rectangular Callout 30">
                <a:extLst>
                  <a:ext uri="{FF2B5EF4-FFF2-40B4-BE49-F238E27FC236}">
                    <a16:creationId xmlns:a16="http://schemas.microsoft.com/office/drawing/2014/main" id="{24945E52-10A8-F9E3-AEFA-B2FE41811904}"/>
                  </a:ext>
                </a:extLst>
              </p:cNvPr>
              <p:cNvSpPr/>
              <p:nvPr/>
            </p:nvSpPr>
            <p:spPr>
              <a:xfrm>
                <a:off x="2297056" y="4702898"/>
                <a:ext cx="1327643" cy="336828"/>
              </a:xfrm>
              <a:prstGeom prst="wedgeRoundRectCallout">
                <a:avLst>
                  <a:gd name="adj1" fmla="val -20117"/>
                  <a:gd name="adj2" fmla="val -119849"/>
                  <a:gd name="adj3" fmla="val 16667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right input</a:t>
                </a:r>
              </a:p>
            </p:txBody>
          </p:sp>
          <p:sp>
            <p:nvSpPr>
              <p:cNvPr id="33" name="Rounded Rectangular Callout 32">
                <a:extLst>
                  <a:ext uri="{FF2B5EF4-FFF2-40B4-BE49-F238E27FC236}">
                    <a16:creationId xmlns:a16="http://schemas.microsoft.com/office/drawing/2014/main" id="{A846176D-9EE4-DDCB-0A0D-AF522808FABE}"/>
                  </a:ext>
                </a:extLst>
              </p:cNvPr>
              <p:cNvSpPr/>
              <p:nvPr/>
            </p:nvSpPr>
            <p:spPr>
              <a:xfrm>
                <a:off x="7506742" y="4678860"/>
                <a:ext cx="956508" cy="336828"/>
              </a:xfrm>
              <a:prstGeom prst="wedgeRoundRectCallout">
                <a:avLst>
                  <a:gd name="adj1" fmla="val -42778"/>
                  <a:gd name="adj2" fmla="val -116107"/>
                  <a:gd name="adj3" fmla="val 16667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output</a:t>
                </a:r>
                <a:endParaRPr lang="en-US" dirty="0"/>
              </a:p>
            </p:txBody>
          </p:sp>
        </p:grpSp>
        <p:sp>
          <p:nvSpPr>
            <p:cNvPr id="8" name="Rounded Rectangular Callout 7">
              <a:extLst>
                <a:ext uri="{FF2B5EF4-FFF2-40B4-BE49-F238E27FC236}">
                  <a16:creationId xmlns:a16="http://schemas.microsoft.com/office/drawing/2014/main" id="{C0214168-FAB8-2777-5DA0-18B6DE3D1185}"/>
                </a:ext>
              </a:extLst>
            </p:cNvPr>
            <p:cNvSpPr/>
            <p:nvPr/>
          </p:nvSpPr>
          <p:spPr>
            <a:xfrm>
              <a:off x="4402123" y="4702898"/>
              <a:ext cx="1175690" cy="336828"/>
            </a:xfrm>
            <a:prstGeom prst="wedgeRoundRectCallout">
              <a:avLst>
                <a:gd name="adj1" fmla="val 12516"/>
                <a:gd name="adj2" fmla="val -121308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left input</a:t>
              </a:r>
            </a:p>
          </p:txBody>
        </p:sp>
        <p:sp>
          <p:nvSpPr>
            <p:cNvPr id="22" name="Rounded Rectangular Callout 21">
              <a:extLst>
                <a:ext uri="{FF2B5EF4-FFF2-40B4-BE49-F238E27FC236}">
                  <a16:creationId xmlns:a16="http://schemas.microsoft.com/office/drawing/2014/main" id="{2B11B91C-D91D-2C52-D5C4-2DE89FA32E9A}"/>
                </a:ext>
              </a:extLst>
            </p:cNvPr>
            <p:cNvSpPr/>
            <p:nvPr/>
          </p:nvSpPr>
          <p:spPr>
            <a:xfrm>
              <a:off x="5691415" y="4702898"/>
              <a:ext cx="1327643" cy="336828"/>
            </a:xfrm>
            <a:prstGeom prst="wedgeRoundRectCallout">
              <a:avLst>
                <a:gd name="adj1" fmla="val -32005"/>
                <a:gd name="adj2" fmla="val -117298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right input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8261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5620-EA94-B444-830D-5D782200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Proving (2):  every gate is evaluated correctly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F64AFED-9BB1-444D-B5D7-6DCAC3D7642F}"/>
                  </a:ext>
                </a:extLst>
              </p:cNvPr>
              <p:cNvSpPr/>
              <p:nvPr/>
            </p:nvSpPr>
            <p:spPr>
              <a:xfrm>
                <a:off x="993057" y="4118760"/>
                <a:ext cx="7620000" cy="564468"/>
              </a:xfrm>
              <a:prstGeom prst="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effectLst/>
                  </a:rPr>
                  <a:t>S(y)⋅[T(y) + T(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𝜔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ffectLst/>
                  </a:rPr>
                  <a:t>)]  +  (1 – S(y))⋅T(y)⋅T(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𝜔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ffectLst/>
                  </a:rPr>
                  <a:t>)  −  T(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aseline="30000" dirty="0">
                    <a:solidFill>
                      <a:schemeClr val="tx1"/>
                    </a:solidFill>
                    <a:effectLst/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  <a:effectLst/>
                  </a:rPr>
                  <a:t>y) 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F64AFED-9BB1-444D-B5D7-6DCAC3D764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057" y="4118760"/>
                <a:ext cx="7620000" cy="564468"/>
              </a:xfrm>
              <a:prstGeom prst="rect">
                <a:avLst/>
              </a:prstGeom>
              <a:blipFill>
                <a:blip r:embed="rId3"/>
                <a:stretch>
                  <a:fillRect b="-10870"/>
                </a:stretch>
              </a:blipFill>
              <a:ln w="19050"/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D4FE75-D1D3-F545-B897-CA13C2556AC1}"/>
                  </a:ext>
                </a:extLst>
              </p:cNvPr>
              <p:cNvSpPr txBox="1"/>
              <p:nvPr/>
            </p:nvSpPr>
            <p:spPr>
              <a:xfrm>
                <a:off x="747686" y="1962150"/>
                <a:ext cx="24185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>
                    <a:solidFill>
                      <a:schemeClr val="tx1"/>
                    </a:solidFill>
                    <a:latin typeface="+mn-lt"/>
                  </a:rPr>
                  <a:t>Prover P(</a:t>
                </a:r>
                <a14:m>
                  <m:oMath xmlns:m="http://schemas.openxmlformats.org/officeDocument/2006/math">
                    <m:r>
                      <a:rPr lang="en-US" b="0" i="1" u="sng" dirty="0" smtClean="0">
                        <a:latin typeface="Cambria Math" panose="02040503050406030204" pitchFamily="18" charset="0"/>
                      </a:rPr>
                      <m:t>𝑝𝑝</m:t>
                    </m:r>
                    <m:r>
                      <a:rPr lang="en-US" b="1" i="1" u="sng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u="sng" dirty="0">
                    <a:solidFill>
                      <a:schemeClr val="tx1"/>
                    </a:solidFill>
                    <a:latin typeface="+mn-lt"/>
                  </a:rPr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D4FE75-D1D3-F545-B897-CA13C2556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86" y="1962150"/>
                <a:ext cx="2418547" cy="461665"/>
              </a:xfrm>
              <a:prstGeom prst="rect">
                <a:avLst/>
              </a:prstGeom>
              <a:blipFill>
                <a:blip r:embed="rId4"/>
                <a:stretch>
                  <a:fillRect l="-4188" t="-7895" r="-2618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62FC6D-F3D8-E441-BB24-4B0D33BDC3AF}"/>
                  </a:ext>
                </a:extLst>
              </p:cNvPr>
              <p:cNvSpPr txBox="1"/>
              <p:nvPr/>
            </p:nvSpPr>
            <p:spPr>
              <a:xfrm>
                <a:off x="5804555" y="1962150"/>
                <a:ext cx="21656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>
                    <a:solidFill>
                      <a:schemeClr val="tx1"/>
                    </a:solidFill>
                    <a:latin typeface="+mn-lt"/>
                  </a:rPr>
                  <a:t>Verifier V(</a:t>
                </a:r>
                <a14:m>
                  <m:oMath xmlns:m="http://schemas.openxmlformats.org/officeDocument/2006/math">
                    <m:r>
                      <a:rPr lang="en-US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𝑣𝑝</m:t>
                    </m:r>
                    <m:r>
                      <a:rPr lang="en-US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u="sng" dirty="0">
                    <a:solidFill>
                      <a:schemeClr val="tx1"/>
                    </a:solidFill>
                    <a:latin typeface="+mn-lt"/>
                  </a:rPr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62FC6D-F3D8-E441-BB24-4B0D33BDC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555" y="1962150"/>
                <a:ext cx="2165657" cy="461665"/>
              </a:xfrm>
              <a:prstGeom prst="rect">
                <a:avLst/>
              </a:prstGeom>
              <a:blipFill>
                <a:blip r:embed="rId5"/>
                <a:stretch>
                  <a:fillRect l="-4070" t="-7895" r="-3488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838078-1AFD-4548-A9AB-1195CB158C34}"/>
                  </a:ext>
                </a:extLst>
              </p:cNvPr>
              <p:cNvSpPr txBox="1"/>
              <p:nvPr/>
            </p:nvSpPr>
            <p:spPr>
              <a:xfrm>
                <a:off x="440235" y="2484759"/>
                <a:ext cx="3173818" cy="583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build    T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[X]</a:t>
                </a:r>
                <a:r>
                  <a:rPr lang="en-US" dirty="0">
                    <a:latin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838078-1AFD-4548-A9AB-1195CB158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35" y="2484759"/>
                <a:ext cx="3173818" cy="583429"/>
              </a:xfrm>
              <a:prstGeom prst="rect">
                <a:avLst/>
              </a:prstGeom>
              <a:blipFill>
                <a:blip r:embed="rId6"/>
                <a:stretch>
                  <a:fillRect l="-2789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F579F38-330B-BA4C-8984-F6178CBC0F68}"/>
              </a:ext>
            </a:extLst>
          </p:cNvPr>
          <p:cNvGrpSpPr/>
          <p:nvPr/>
        </p:nvGrpSpPr>
        <p:grpSpPr>
          <a:xfrm>
            <a:off x="3543300" y="2339135"/>
            <a:ext cx="2651023" cy="515293"/>
            <a:chOff x="3510643" y="2074975"/>
            <a:chExt cx="2651023" cy="515293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BE27BD3-0E37-D243-91FE-0A93656A8724}"/>
                </a:ext>
              </a:extLst>
            </p:cNvPr>
            <p:cNvCxnSpPr>
              <a:cxnSpLocks/>
            </p:cNvCxnSpPr>
            <p:nvPr/>
          </p:nvCxnSpPr>
          <p:spPr>
            <a:xfrm>
              <a:off x="3510643" y="2590268"/>
              <a:ext cx="26510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02E207B-2A44-AA40-9F41-FF4B6C3DE51C}"/>
                    </a:ext>
                  </a:extLst>
                </p:cNvPr>
                <p:cNvSpPr txBox="1"/>
                <p:nvPr/>
              </p:nvSpPr>
              <p:spPr>
                <a:xfrm>
                  <a:off x="4638009" y="2074975"/>
                  <a:ext cx="420628" cy="453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baseline="-25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02E207B-2A44-AA40-9F41-FF4B6C3DE5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8009" y="2074975"/>
                  <a:ext cx="420628" cy="45313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5E65798-7F97-71F9-6613-1948A0DC312C}"/>
              </a:ext>
            </a:extLst>
          </p:cNvPr>
          <p:cNvGrpSpPr/>
          <p:nvPr/>
        </p:nvGrpSpPr>
        <p:grpSpPr>
          <a:xfrm>
            <a:off x="1371600" y="1047750"/>
            <a:ext cx="6096000" cy="605717"/>
            <a:chOff x="1277679" y="928092"/>
            <a:chExt cx="6096000" cy="60571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5A91767-F0E1-C2C4-E48B-4B625CBD445D}"/>
                </a:ext>
              </a:extLst>
            </p:cNvPr>
            <p:cNvSpPr txBox="1"/>
            <p:nvPr/>
          </p:nvSpPr>
          <p:spPr>
            <a:xfrm>
              <a:off x="6217575" y="1025527"/>
              <a:ext cx="391454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   </a:t>
              </a:r>
              <a:endParaRPr lang="en-US" baseline="-25000" dirty="0">
                <a:latin typeface="+mn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ontent Placeholder 2">
                  <a:extLst>
                    <a:ext uri="{FF2B5EF4-FFF2-40B4-BE49-F238E27FC236}">
                      <a16:creationId xmlns:a16="http://schemas.microsoft.com/office/drawing/2014/main" id="{2A944731-770A-E574-5EA5-FA3E86091E4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277679" y="928092"/>
                  <a:ext cx="6096000" cy="605717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91440" rIns="91440" bIns="91440" numCol="1" anchor="t" anchorCtr="0" compatLnSpc="1">
                  <a:prstTxWarp prst="textNoShape">
                    <a:avLst/>
                  </a:prstTxWarp>
                  <a:noAutofit/>
                </a:bodyPr>
                <a:lstStyle>
                  <a:lvl1pPr marL="342900" indent="-342900" algn="l" defTabSz="4572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ＭＳ Ｐゴシック" pitchFamily="-112" charset="-128"/>
                      <a:cs typeface="ＭＳ Ｐゴシック" pitchFamily="-112" charset="-128"/>
                    </a:defRPr>
                  </a:lvl1pPr>
                  <a:lvl2pPr marL="742950" indent="-285750" algn="l" defTabSz="4572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ＭＳ Ｐゴシック" pitchFamily="-112" charset="-128"/>
                      <a:cs typeface="+mn-cs"/>
                    </a:defRPr>
                  </a:lvl2pPr>
                  <a:lvl3pPr marL="1143000" indent="-228600" algn="l" defTabSz="4572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ＭＳ Ｐゴシック" pitchFamily="-112" charset="-128"/>
                      <a:cs typeface="+mn-cs"/>
                    </a:defRPr>
                  </a:lvl3pPr>
                  <a:lvl4pPr marL="1600200" indent="-228600" algn="l" defTabSz="4572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ＭＳ Ｐゴシック" pitchFamily="-112" charset="-128"/>
                      <a:cs typeface="+mn-cs"/>
                    </a:defRPr>
                  </a:lvl4pPr>
                  <a:lvl5pPr marL="2057400" indent="-228600" algn="l" defTabSz="4572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ＭＳ Ｐゴシック" pitchFamily="-112" charset="-128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dirty="0"/>
                    <a:t>Setup(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dirty="0"/>
                    <a:t>)   ⇾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𝑝𝑝</m:t>
                      </m:r>
                      <m:r>
                        <m:rPr>
                          <m:nor/>
                        </m:rPr>
                        <a:rPr lang="en-US" dirty="0">
                          <a:ea typeface="Cambria Math" panose="02040503050406030204" pitchFamily="18" charset="0"/>
                        </a:rPr>
                        <m:t>≔</m:t>
                      </m:r>
                    </m:oMath>
                  </a14:m>
                  <a:r>
                    <a:rPr lang="en-US" i="0" dirty="0"/>
                    <a:t>S</a:t>
                  </a:r>
                  <a:r>
                    <a:rPr lang="en-US" dirty="0"/>
                    <a:t>   and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𝑣𝑝</m:t>
                      </m:r>
                    </m:oMath>
                  </a14:m>
                  <a:r>
                    <a:rPr lang="en-US" dirty="0">
                      <a:ea typeface="Cambria Math" panose="02040503050406030204" pitchFamily="18" charset="0"/>
                    </a:rPr>
                    <a:t>≔</a:t>
                  </a:r>
                  <a:r>
                    <a:rPr lang="en-US" dirty="0"/>
                    <a:t> </a:t>
                  </a:r>
                  <a:r>
                    <a:rPr lang="en-US" sz="2800" dirty="0"/>
                    <a:t>(   </a:t>
                  </a:r>
                  <a:r>
                    <a:rPr lang="en-US" i="0" dirty="0"/>
                    <a:t>S</a:t>
                  </a:r>
                  <a:r>
                    <a:rPr lang="en-US" dirty="0"/>
                    <a:t>   </a:t>
                  </a:r>
                  <a:r>
                    <a:rPr lang="en-US" sz="2800" dirty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Content Placeholder 2">
                  <a:extLst>
                    <a:ext uri="{FF2B5EF4-FFF2-40B4-BE49-F238E27FC236}">
                      <a16:creationId xmlns:a16="http://schemas.microsoft.com/office/drawing/2014/main" id="{2A944731-770A-E574-5EA5-FA3E86091E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77679" y="928092"/>
                  <a:ext cx="6096000" cy="605717"/>
                </a:xfrm>
                <a:prstGeom prst="rect">
                  <a:avLst/>
                </a:prstGeom>
                <a:blipFill>
                  <a:blip r:embed="rId8"/>
                  <a:stretch>
                    <a:fillRect t="-2000" b="-18000"/>
                  </a:stretch>
                </a:blipFill>
                <a:ln w="19050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D2F2F0-6F86-FC35-1A8D-9FA682782116}"/>
                  </a:ext>
                </a:extLst>
              </p:cNvPr>
              <p:cNvSpPr txBox="1"/>
              <p:nvPr/>
            </p:nvSpPr>
            <p:spPr>
              <a:xfrm>
                <a:off x="459657" y="3518108"/>
                <a:ext cx="71181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>
                    <a:latin typeface="+mn-lt"/>
                  </a:rPr>
                  <a:t>Prover uses </a:t>
                </a:r>
                <a:r>
                  <a:rPr lang="en-US" dirty="0" err="1">
                    <a:latin typeface="+mn-lt"/>
                  </a:rPr>
                  <a:t>ZeroTest</a:t>
                </a:r>
                <a:r>
                  <a:rPr lang="en-US" dirty="0">
                    <a:latin typeface="+mn-lt"/>
                  </a:rPr>
                  <a:t> to prove that for all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𝑔𝑎𝑡𝑒𝑠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: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D2F2F0-6F86-FC35-1A8D-9FA682782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57" y="3518108"/>
                <a:ext cx="7118102" cy="461665"/>
              </a:xfrm>
              <a:prstGeom prst="rect">
                <a:avLst/>
              </a:prstGeom>
              <a:blipFill>
                <a:blip r:embed="rId9"/>
                <a:stretch>
                  <a:fillRect l="-1426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35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3458-BBDA-124F-93FB-03B979B9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Proving (3):   the wiring is correct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6512B-A0C4-D24A-9C2F-192CCEAB36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Step 4</a:t>
                </a:r>
                <a:r>
                  <a:rPr lang="en-US" sz="2400" dirty="0"/>
                  <a:t>:   encode the wires of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r>
                  <a:rPr lang="en-US" sz="2400" dirty="0"/>
                  <a:t>		T(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baseline="30000" dirty="0"/>
                  <a:t>-2</a:t>
                </a:r>
                <a:r>
                  <a:rPr lang="en-US" sz="2400" dirty="0"/>
                  <a:t>) = T(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baseline="30000" dirty="0"/>
                  <a:t>1</a:t>
                </a:r>
                <a:r>
                  <a:rPr lang="en-US" sz="2400" dirty="0"/>
                  <a:t>) = T(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baseline="30000" dirty="0"/>
                  <a:t>3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baseline="30000" dirty="0"/>
                  <a:t>		</a:t>
                </a:r>
                <a:r>
                  <a:rPr lang="en-US" sz="2400" dirty="0"/>
                  <a:t>T(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baseline="30000" dirty="0"/>
                  <a:t>-1</a:t>
                </a:r>
                <a:r>
                  <a:rPr lang="en-US" sz="2400" dirty="0"/>
                  <a:t>) = T(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baseline="30000" dirty="0"/>
                  <a:t>0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		T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baseline="30000" dirty="0"/>
                  <a:t>2</a:t>
                </a:r>
                <a:r>
                  <a:rPr lang="en-US" sz="2400" dirty="0"/>
                  <a:t>) = T(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baseline="30000" dirty="0"/>
                  <a:t>6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		T(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baseline="30000" dirty="0"/>
                  <a:t>-3</a:t>
                </a:r>
                <a:r>
                  <a:rPr lang="en-US" sz="2400" dirty="0"/>
                  <a:t>) = T(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baseline="30000" dirty="0"/>
                  <a:t>4</a:t>
                </a:r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6512B-A0C4-D24A-9C2F-192CCEAB36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35" t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>
            <a:extLst>
              <a:ext uri="{FF2B5EF4-FFF2-40B4-BE49-F238E27FC236}">
                <a16:creationId xmlns:a16="http://schemas.microsoft.com/office/drawing/2014/main" id="{32EEF083-0486-1540-A010-6A937ECE9FD5}"/>
              </a:ext>
            </a:extLst>
          </p:cNvPr>
          <p:cNvSpPr/>
          <p:nvPr/>
        </p:nvSpPr>
        <p:spPr>
          <a:xfrm>
            <a:off x="1106128" y="1726603"/>
            <a:ext cx="276446" cy="162678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A7DFA86-1279-8218-5D11-602DF0296644}"/>
              </a:ext>
            </a:extLst>
          </p:cNvPr>
          <p:cNvGrpSpPr/>
          <p:nvPr/>
        </p:nvGrpSpPr>
        <p:grpSpPr>
          <a:xfrm>
            <a:off x="7105599" y="1921937"/>
            <a:ext cx="1329809" cy="1132306"/>
            <a:chOff x="7209311" y="1942900"/>
            <a:chExt cx="1329809" cy="1132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2E6E10E-FCFE-5F92-06A8-8767131D8CCD}"/>
                </a:ext>
              </a:extLst>
            </p:cNvPr>
            <p:cNvSpPr/>
            <p:nvPr/>
          </p:nvSpPr>
          <p:spPr>
            <a:xfrm>
              <a:off x="7209311" y="2705875"/>
              <a:ext cx="364202" cy="3693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075E131-F46C-B50B-FC7B-34CF8508BDE5}"/>
                </a:ext>
              </a:extLst>
            </p:cNvPr>
            <p:cNvSpPr/>
            <p:nvPr/>
          </p:nvSpPr>
          <p:spPr>
            <a:xfrm>
              <a:off x="8174918" y="1942900"/>
              <a:ext cx="364202" cy="3693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06E987-B321-6644-B058-AEF1152C8F56}"/>
              </a:ext>
            </a:extLst>
          </p:cNvPr>
          <p:cNvGrpSpPr/>
          <p:nvPr/>
        </p:nvGrpSpPr>
        <p:grpSpPr>
          <a:xfrm>
            <a:off x="4827641" y="1085848"/>
            <a:ext cx="4028768" cy="2015936"/>
            <a:chOff x="4902596" y="2400296"/>
            <a:chExt cx="3516793" cy="20159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39AB876-1FC8-DB4E-8C30-C56F0E1095EB}"/>
                    </a:ext>
                  </a:extLst>
                </p:cNvPr>
                <p:cNvSpPr txBox="1"/>
                <p:nvPr/>
              </p:nvSpPr>
              <p:spPr>
                <a:xfrm>
                  <a:off x="4902596" y="2400296"/>
                  <a:ext cx="3516793" cy="2015936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u="sng" dirty="0">
                      <a:latin typeface="+mn-lt"/>
                      <a:ea typeface="Cambria Math" panose="02040503050406030204" pitchFamily="18" charset="0"/>
                    </a:rPr>
                    <a:t>example:</a:t>
                  </a:r>
                  <a:r>
                    <a:rPr lang="en-US" sz="2000" dirty="0">
                      <a:latin typeface="+mn-lt"/>
                      <a:ea typeface="Cambria Math" panose="02040503050406030204" pitchFamily="18" charset="0"/>
                    </a:rPr>
                    <a:t>   </a:t>
                  </a:r>
                  <a:r>
                    <a:rPr lang="en-US" sz="2000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  <a:r>
                    <a:rPr lang="en-US" sz="2000" baseline="-25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</a:t>
                  </a:r>
                  <a:r>
                    <a: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=5,  </a:t>
                  </a:r>
                  <a:r>
                    <a:rPr lang="en-US" sz="2000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  <a:r>
                    <a:rPr lang="en-US" sz="2000" baseline="-25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</a:t>
                  </a:r>
                  <a:r>
                    <a: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=6 ,  </a:t>
                  </a:r>
                  <a14:m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=1</a:t>
                  </a:r>
                </a:p>
                <a:p>
                  <a:pPr>
                    <a:spcBef>
                      <a:spcPts val="1200"/>
                    </a:spcBef>
                    <a:tabLst>
                      <a:tab pos="509588" algn="l"/>
                      <a:tab pos="1827213" algn="l"/>
                      <a:tab pos="2227263" algn="l"/>
                    </a:tabLst>
                  </a:pPr>
                  <a:r>
                    <a: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a14:m>
                  <a:r>
                    <a:rPr lang="en-US" sz="2000" baseline="30000" dirty="0"/>
                    <a:t>-1</a:t>
                  </a:r>
                  <a:r>
                    <a:rPr lang="en-US" sz="2000" dirty="0"/>
                    <a:t>, 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a14:m>
                  <a:r>
                    <a:rPr lang="en-US" sz="2000" baseline="30000" dirty="0"/>
                    <a:t>-2</a:t>
                  </a:r>
                  <a:r>
                    <a:rPr lang="en-US" sz="2000" dirty="0"/>
                    <a:t>,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a14:m>
                  <a:r>
                    <a:rPr lang="en-US" sz="2000" baseline="30000" dirty="0"/>
                    <a:t>-3</a:t>
                  </a:r>
                  <a:r>
                    <a:rPr lang="en-US" sz="2000" dirty="0"/>
                    <a:t>:  	</a:t>
                  </a:r>
                  <a:r>
                    <a:rPr lang="en-US" sz="2000" b="1" dirty="0"/>
                    <a:t>5,	</a:t>
                  </a:r>
                  <a:r>
                    <a:rPr lang="en-US" sz="2000" b="1" dirty="0">
                      <a:solidFill>
                        <a:srgbClr val="00B050"/>
                      </a:solidFill>
                    </a:rPr>
                    <a:t>6</a:t>
                  </a:r>
                  <a:r>
                    <a:rPr lang="en-US" sz="2000" b="1" dirty="0"/>
                    <a:t>,	</a:t>
                  </a:r>
                  <a:r>
                    <a:rPr lang="en-US" sz="2000" b="1" dirty="0">
                      <a:solidFill>
                        <a:srgbClr val="C00000"/>
                      </a:solidFill>
                    </a:rPr>
                    <a:t>1</a:t>
                  </a:r>
                  <a:endParaRPr lang="en-US" sz="2000" b="1" dirty="0">
                    <a:solidFill>
                      <a:srgbClr val="C00000"/>
                    </a:solidFill>
                    <a:ea typeface="Cambria Math" panose="02040503050406030204" pitchFamily="18" charset="0"/>
                  </a:endParaRPr>
                </a:p>
                <a:p>
                  <a:pPr>
                    <a:spcBef>
                      <a:spcPts val="600"/>
                    </a:spcBef>
                    <a:tabLst>
                      <a:tab pos="509588" algn="l"/>
                      <a:tab pos="1827213" algn="l"/>
                      <a:tab pos="2227263" algn="l"/>
                    </a:tabLst>
                  </a:pPr>
                  <a:r>
                    <a:rPr lang="en-US" sz="2000" dirty="0">
                      <a:ea typeface="Cambria Math" panose="02040503050406030204" pitchFamily="18" charset="0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a14:m>
                  <a:r>
                    <a:rPr lang="en-US" sz="2000" baseline="30000" dirty="0"/>
                    <a:t>0</a:t>
                  </a:r>
                  <a:r>
                    <a:rPr lang="en-US" sz="2000" dirty="0"/>
                    <a:t>, 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a14:m>
                  <a:r>
                    <a:rPr lang="en-US" sz="2000" baseline="30000" dirty="0"/>
                    <a:t>1</a:t>
                  </a:r>
                  <a:r>
                    <a:rPr lang="en-US" sz="2000" dirty="0"/>
                    <a:t>, 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a14:m>
                  <a:r>
                    <a:rPr lang="en-US" sz="2000" baseline="30000" dirty="0"/>
                    <a:t>2</a:t>
                  </a:r>
                  <a:r>
                    <a:rPr lang="en-US" sz="2000" dirty="0"/>
                    <a:t>	:  	</a:t>
                  </a:r>
                  <a:r>
                    <a:rPr lang="en-US" sz="2000" b="1" dirty="0"/>
                    <a:t>5,	</a:t>
                  </a:r>
                  <a:r>
                    <a:rPr lang="en-US" sz="2000" b="1" dirty="0">
                      <a:solidFill>
                        <a:srgbClr val="00B050"/>
                      </a:solidFill>
                    </a:rPr>
                    <a:t>6</a:t>
                  </a:r>
                  <a:r>
                    <a:rPr lang="en-US" sz="2000" b="1" dirty="0"/>
                    <a:t>,	</a:t>
                  </a:r>
                  <a:r>
                    <a:rPr lang="en-US" sz="2000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11</a:t>
                  </a:r>
                </a:p>
                <a:p>
                  <a:pPr>
                    <a:spcBef>
                      <a:spcPts val="600"/>
                    </a:spcBef>
                    <a:tabLst>
                      <a:tab pos="509588" algn="l"/>
                      <a:tab pos="1827213" algn="l"/>
                      <a:tab pos="2227263" algn="l"/>
                    </a:tabLst>
                  </a:pPr>
                  <a:r>
                    <a:rPr lang="en-US" sz="2000" dirty="0">
                      <a:ea typeface="Cambria Math" panose="02040503050406030204" pitchFamily="18" charset="0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000" b="0" i="0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en-US" sz="2000" dirty="0"/>
                    <a:t>, 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a14:m>
                  <a:r>
                    <a:rPr lang="en-US" sz="2000" baseline="30000" dirty="0"/>
                    <a:t>4</a:t>
                  </a:r>
                  <a:r>
                    <a:rPr lang="en-US" sz="2000" dirty="0"/>
                    <a:t>, 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a14:m>
                  <a:r>
                    <a:rPr lang="en-US" sz="2000" baseline="30000" dirty="0"/>
                    <a:t>5</a:t>
                  </a:r>
                  <a:r>
                    <a:rPr lang="en-US" sz="2000" dirty="0"/>
                    <a:t>	:  	</a:t>
                  </a:r>
                  <a:r>
                    <a:rPr lang="en-US" sz="2000" b="1" dirty="0">
                      <a:solidFill>
                        <a:srgbClr val="00B050"/>
                      </a:solidFill>
                    </a:rPr>
                    <a:t>6</a:t>
                  </a:r>
                  <a:r>
                    <a:rPr lang="en-US" sz="2000" b="1" dirty="0"/>
                    <a:t>,	</a:t>
                  </a:r>
                  <a:r>
                    <a:rPr lang="en-US" sz="2000" b="1" dirty="0">
                      <a:solidFill>
                        <a:srgbClr val="C00000"/>
                      </a:solidFill>
                    </a:rPr>
                    <a:t>1</a:t>
                  </a:r>
                  <a:r>
                    <a:rPr lang="en-US" sz="2000" b="1" dirty="0"/>
                    <a:t>,	</a:t>
                  </a:r>
                  <a:r>
                    <a:rPr lang="en-US" sz="20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rPr>
                    <a:t>7</a:t>
                  </a:r>
                </a:p>
                <a:p>
                  <a:pPr>
                    <a:spcBef>
                      <a:spcPts val="600"/>
                    </a:spcBef>
                    <a:tabLst>
                      <a:tab pos="509588" algn="l"/>
                      <a:tab pos="1827213" algn="l"/>
                      <a:tab pos="2227263" algn="l"/>
                    </a:tabLst>
                  </a:pPr>
                  <a:r>
                    <a:rPr lang="en-US" sz="2000" dirty="0">
                      <a:ea typeface="Cambria Math" panose="02040503050406030204" pitchFamily="18" charset="0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000" b="0" i="0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a14:m>
                  <a:r>
                    <a:rPr lang="en-US" sz="2000" dirty="0"/>
                    <a:t>, 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a14:m>
                  <a:r>
                    <a:rPr lang="en-US" sz="2000" baseline="30000" dirty="0"/>
                    <a:t>7</a:t>
                  </a:r>
                  <a:r>
                    <a:rPr lang="en-US" sz="2000" dirty="0"/>
                    <a:t>, 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a14:m>
                  <a:r>
                    <a:rPr lang="en-US" sz="2000" baseline="30000" dirty="0"/>
                    <a:t>8</a:t>
                  </a:r>
                  <a:r>
                    <a:rPr lang="en-US" sz="2000" dirty="0"/>
                    <a:t>	: 	</a:t>
                  </a:r>
                  <a:r>
                    <a:rPr lang="en-US" sz="2000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11</a:t>
                  </a:r>
                  <a:r>
                    <a:rPr lang="en-US" sz="2000" b="1" dirty="0"/>
                    <a:t>,	</a:t>
                  </a:r>
                  <a:r>
                    <a:rPr lang="en-US" sz="20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rPr>
                    <a:t>7</a:t>
                  </a:r>
                  <a:r>
                    <a:rPr lang="en-US" sz="2000" b="1" dirty="0"/>
                    <a:t>,	77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39AB876-1FC8-DB4E-8C30-C56F0E1095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2596" y="2400296"/>
                  <a:ext cx="3516793" cy="2015936"/>
                </a:xfrm>
                <a:prstGeom prst="rect">
                  <a:avLst/>
                </a:prstGeom>
                <a:blipFill>
                  <a:blip r:embed="rId4"/>
                  <a:stretch>
                    <a:fillRect l="-1563" t="-617" b="-3704"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77D92C4-532F-4C4A-98A3-B03A004D8287}"/>
                </a:ext>
              </a:extLst>
            </p:cNvPr>
            <p:cNvCxnSpPr/>
            <p:nvPr/>
          </p:nvCxnSpPr>
          <p:spPr>
            <a:xfrm>
              <a:off x="5219700" y="3238898"/>
              <a:ext cx="307995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03DF57-0FE9-7601-9580-DB6B2C2E33A5}"/>
              </a:ext>
            </a:extLst>
          </p:cNvPr>
          <p:cNvGrpSpPr/>
          <p:nvPr/>
        </p:nvGrpSpPr>
        <p:grpSpPr>
          <a:xfrm>
            <a:off x="7299261" y="1874282"/>
            <a:ext cx="441747" cy="563343"/>
            <a:chOff x="7515572" y="1874282"/>
            <a:chExt cx="441747" cy="56334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2A2889-4104-9A48-883D-3D9FCA0B3535}"/>
                </a:ext>
              </a:extLst>
            </p:cNvPr>
            <p:cNvCxnSpPr>
              <a:cxnSpLocks/>
            </p:cNvCxnSpPr>
            <p:nvPr/>
          </p:nvCxnSpPr>
          <p:spPr>
            <a:xfrm>
              <a:off x="7957319" y="1874282"/>
              <a:ext cx="0" cy="1215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EB6254E-B8F1-E747-9831-4FA7A9300B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5572" y="2229073"/>
              <a:ext cx="343364" cy="208552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9BCD397-4286-6087-05CD-38EC09C1C687}"/>
              </a:ext>
            </a:extLst>
          </p:cNvPr>
          <p:cNvSpPr txBox="1"/>
          <p:nvPr/>
        </p:nvSpPr>
        <p:spPr>
          <a:xfrm>
            <a:off x="4983110" y="1962564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+mn-lt"/>
              </a:rPr>
              <a:t>0: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158E3-72E5-61ED-9BEC-A5AE41DD8643}"/>
              </a:ext>
            </a:extLst>
          </p:cNvPr>
          <p:cNvSpPr txBox="1"/>
          <p:nvPr/>
        </p:nvSpPr>
        <p:spPr>
          <a:xfrm>
            <a:off x="4963133" y="2341239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+mn-lt"/>
              </a:rPr>
              <a:t>1: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211D9-14DC-0DC3-5955-686420466D7E}"/>
              </a:ext>
            </a:extLst>
          </p:cNvPr>
          <p:cNvSpPr txBox="1"/>
          <p:nvPr/>
        </p:nvSpPr>
        <p:spPr>
          <a:xfrm>
            <a:off x="4963133" y="2735818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+mn-lt"/>
              </a:rPr>
              <a:t>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76B72C4-3109-49A7-1E04-2E6968D27EC3}"/>
                  </a:ext>
                </a:extLst>
              </p:cNvPr>
              <p:cNvSpPr txBox="1"/>
              <p:nvPr/>
            </p:nvSpPr>
            <p:spPr>
              <a:xfrm>
                <a:off x="281007" y="4555059"/>
                <a:ext cx="86320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>
                    <a:latin typeface="+mn-lt"/>
                  </a:rPr>
                  <a:t>Lemma</a:t>
                </a:r>
                <a:r>
                  <a:rPr lang="en-US" dirty="0">
                    <a:latin typeface="+mn-lt"/>
                  </a:rPr>
                  <a:t>:   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latin typeface="+mn-lt"/>
                  </a:rPr>
                  <a:t>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>
                    <a:latin typeface="+mn-lt"/>
                  </a:rPr>
                  <a:t>: T(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latin typeface="+mn-lt"/>
                  </a:rPr>
                  <a:t>) = T(W(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latin typeface="+mn-lt"/>
                  </a:rPr>
                  <a:t>))   ⇒   wire constraints are satisfied</a:t>
                </a:r>
                <a:endParaRPr lang="en-US" baseline="30000" dirty="0">
                  <a:latin typeface="+mn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76B72C4-3109-49A7-1E04-2E6968D27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07" y="4555059"/>
                <a:ext cx="8632043" cy="461665"/>
              </a:xfrm>
              <a:prstGeom prst="rect">
                <a:avLst/>
              </a:prstGeom>
              <a:blipFill>
                <a:blip r:embed="rId5"/>
                <a:stretch>
                  <a:fillRect l="-1176" t="-10526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5EEA99-8471-A3B8-7822-94E45EF01971}"/>
                  </a:ext>
                </a:extLst>
              </p:cNvPr>
              <p:cNvSpPr txBox="1"/>
              <p:nvPr/>
            </p:nvSpPr>
            <p:spPr>
              <a:xfrm>
                <a:off x="300671" y="3649861"/>
                <a:ext cx="82384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spcBef>
                    <a:spcPts val="1776"/>
                  </a:spcBef>
                  <a:buNone/>
                </a:pPr>
                <a:r>
                  <a:rPr lang="en-US" dirty="0">
                    <a:latin typeface="+mn-lt"/>
                  </a:rPr>
                  <a:t>Define a polynomial   W: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>
                    <a:latin typeface="+mn-lt"/>
                  </a:rPr>
                  <a:t> 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>
                    <a:latin typeface="+mn-lt"/>
                  </a:rPr>
                  <a:t>   that implements a rotation: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W(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aseline="30000" dirty="0">
                    <a:latin typeface="+mn-lt"/>
                  </a:rPr>
                  <a:t>-2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aseline="30000" dirty="0">
                    <a:latin typeface="+mn-lt"/>
                  </a:rPr>
                  <a:t>1</a:t>
                </a:r>
                <a:r>
                  <a:rPr lang="en-US" dirty="0">
                    <a:latin typeface="+mn-lt"/>
                  </a:rPr>
                  <a:t> 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aseline="30000" dirty="0">
                    <a:latin typeface="+mn-lt"/>
                  </a:rPr>
                  <a:t>3</a:t>
                </a:r>
                <a:r>
                  <a:rPr lang="en-US" dirty="0">
                    <a:latin typeface="+mn-lt"/>
                  </a:rPr>
                  <a:t>) =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aseline="30000" dirty="0">
                    <a:latin typeface="+mn-lt"/>
                  </a:rPr>
                  <a:t>3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aseline="30000" dirty="0">
                    <a:latin typeface="+mn-lt"/>
                  </a:rPr>
                  <a:t>-2 </a:t>
                </a:r>
                <a:r>
                  <a:rPr lang="en-US" dirty="0">
                    <a:latin typeface="+mn-lt"/>
                  </a:rPr>
                  <a:t>)  ,     W(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aseline="30000" dirty="0">
                    <a:latin typeface="+mn-lt"/>
                  </a:rPr>
                  <a:t>-1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aseline="30000" dirty="0">
                    <a:latin typeface="+mn-lt"/>
                  </a:rPr>
                  <a:t>0</a:t>
                </a:r>
                <a:r>
                  <a:rPr lang="en-US" dirty="0">
                    <a:latin typeface="+mn-lt"/>
                  </a:rPr>
                  <a:t>) =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aseline="30000" dirty="0">
                    <a:latin typeface="+mn-lt"/>
                  </a:rPr>
                  <a:t>0</a:t>
                </a:r>
                <a:r>
                  <a:rPr lang="en-US" dirty="0">
                    <a:latin typeface="+mn-lt"/>
                  </a:rPr>
                  <a:t> 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aseline="30000" dirty="0">
                    <a:latin typeface="+mn-lt"/>
                  </a:rPr>
                  <a:t>-1</a:t>
                </a:r>
                <a:r>
                  <a:rPr lang="en-US" dirty="0">
                    <a:latin typeface="+mn-lt"/>
                  </a:rPr>
                  <a:t>) ,  …</a:t>
                </a:r>
                <a:endParaRPr lang="en-US" baseline="30000" dirty="0">
                  <a:latin typeface="+mn-lt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5EEA99-8471-A3B8-7822-94E45EF01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71" y="3649861"/>
                <a:ext cx="8238449" cy="830997"/>
              </a:xfrm>
              <a:prstGeom prst="rect">
                <a:avLst/>
              </a:prstGeom>
              <a:blipFill>
                <a:blip r:embed="rId6"/>
                <a:stretch>
                  <a:fillRect l="-1077" t="-6061" r="-923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49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3458-BBDA-124F-93FB-03B979B9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Proving (3):   the wiring is correct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6512B-A0C4-D24A-9C2F-192CCEAB36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Step 4</a:t>
                </a:r>
                <a:r>
                  <a:rPr lang="en-US" sz="2400" dirty="0"/>
                  <a:t>:   encode the wires of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r>
                  <a:rPr lang="en-US" sz="2400" dirty="0"/>
                  <a:t>		T(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baseline="30000" dirty="0"/>
                  <a:t>-2</a:t>
                </a:r>
                <a:r>
                  <a:rPr lang="en-US" sz="2400" dirty="0"/>
                  <a:t>) = T(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baseline="30000" dirty="0"/>
                  <a:t>1</a:t>
                </a:r>
                <a:r>
                  <a:rPr lang="en-US" sz="2400" dirty="0"/>
                  <a:t>) = T(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baseline="30000" dirty="0"/>
                  <a:t>3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baseline="30000" dirty="0"/>
                  <a:t>		</a:t>
                </a:r>
                <a:r>
                  <a:rPr lang="en-US" sz="2400" dirty="0"/>
                  <a:t>T(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baseline="30000" dirty="0"/>
                  <a:t>-1</a:t>
                </a:r>
                <a:r>
                  <a:rPr lang="en-US" sz="2400" dirty="0"/>
                  <a:t>) = T(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baseline="30000" dirty="0"/>
                  <a:t>0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		T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baseline="30000" dirty="0"/>
                  <a:t>2</a:t>
                </a:r>
                <a:r>
                  <a:rPr lang="en-US" sz="2400" dirty="0"/>
                  <a:t>) = T(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baseline="30000" dirty="0"/>
                  <a:t>6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		T(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baseline="30000" dirty="0"/>
                  <a:t>-3</a:t>
                </a:r>
                <a:r>
                  <a:rPr lang="en-US" sz="2400" dirty="0"/>
                  <a:t>) = T(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baseline="30000" dirty="0"/>
                  <a:t>4</a:t>
                </a:r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6512B-A0C4-D24A-9C2F-192CCEAB36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>
            <a:extLst>
              <a:ext uri="{FF2B5EF4-FFF2-40B4-BE49-F238E27FC236}">
                <a16:creationId xmlns:a16="http://schemas.microsoft.com/office/drawing/2014/main" id="{32EEF083-0486-1540-A010-6A937ECE9FD5}"/>
              </a:ext>
            </a:extLst>
          </p:cNvPr>
          <p:cNvSpPr/>
          <p:nvPr/>
        </p:nvSpPr>
        <p:spPr>
          <a:xfrm>
            <a:off x="1106128" y="1726603"/>
            <a:ext cx="276446" cy="162678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A7DFA86-1279-8218-5D11-602DF0296644}"/>
              </a:ext>
            </a:extLst>
          </p:cNvPr>
          <p:cNvGrpSpPr/>
          <p:nvPr/>
        </p:nvGrpSpPr>
        <p:grpSpPr>
          <a:xfrm>
            <a:off x="7105599" y="1921937"/>
            <a:ext cx="1329809" cy="1132306"/>
            <a:chOff x="7209311" y="1942900"/>
            <a:chExt cx="1329809" cy="1132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2E6E10E-FCFE-5F92-06A8-8767131D8CCD}"/>
                </a:ext>
              </a:extLst>
            </p:cNvPr>
            <p:cNvSpPr/>
            <p:nvPr/>
          </p:nvSpPr>
          <p:spPr>
            <a:xfrm>
              <a:off x="7209311" y="2705875"/>
              <a:ext cx="364202" cy="3693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075E131-F46C-B50B-FC7B-34CF8508BDE5}"/>
                </a:ext>
              </a:extLst>
            </p:cNvPr>
            <p:cNvSpPr/>
            <p:nvPr/>
          </p:nvSpPr>
          <p:spPr>
            <a:xfrm>
              <a:off x="8174918" y="1942900"/>
              <a:ext cx="364202" cy="3693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06E987-B321-6644-B058-AEF1152C8F56}"/>
              </a:ext>
            </a:extLst>
          </p:cNvPr>
          <p:cNvGrpSpPr/>
          <p:nvPr/>
        </p:nvGrpSpPr>
        <p:grpSpPr>
          <a:xfrm>
            <a:off x="4827641" y="1085848"/>
            <a:ext cx="4028768" cy="2015936"/>
            <a:chOff x="4902596" y="2400296"/>
            <a:chExt cx="3516793" cy="20159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39AB876-1FC8-DB4E-8C30-C56F0E1095EB}"/>
                    </a:ext>
                  </a:extLst>
                </p:cNvPr>
                <p:cNvSpPr txBox="1"/>
                <p:nvPr/>
              </p:nvSpPr>
              <p:spPr>
                <a:xfrm>
                  <a:off x="4902596" y="2400296"/>
                  <a:ext cx="3516793" cy="2015936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u="sng" dirty="0">
                      <a:latin typeface="+mn-lt"/>
                      <a:ea typeface="Cambria Math" panose="02040503050406030204" pitchFamily="18" charset="0"/>
                    </a:rPr>
                    <a:t>example:</a:t>
                  </a:r>
                  <a:r>
                    <a:rPr lang="en-US" sz="2000" dirty="0">
                      <a:latin typeface="+mn-lt"/>
                      <a:ea typeface="Cambria Math" panose="02040503050406030204" pitchFamily="18" charset="0"/>
                    </a:rPr>
                    <a:t>   </a:t>
                  </a:r>
                  <a:r>
                    <a:rPr lang="en-US" sz="2000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  <a:r>
                    <a:rPr lang="en-US" sz="2000" baseline="-25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</a:t>
                  </a:r>
                  <a:r>
                    <a: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=5,  </a:t>
                  </a:r>
                  <a:r>
                    <a:rPr lang="en-US" sz="2000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  <a:r>
                    <a:rPr lang="en-US" sz="2000" baseline="-25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</a:t>
                  </a:r>
                  <a:r>
                    <a: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=6 ,  </a:t>
                  </a:r>
                  <a14:m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=1</a:t>
                  </a:r>
                </a:p>
                <a:p>
                  <a:pPr>
                    <a:spcBef>
                      <a:spcPts val="1200"/>
                    </a:spcBef>
                    <a:tabLst>
                      <a:tab pos="509588" algn="l"/>
                      <a:tab pos="1827213" algn="l"/>
                      <a:tab pos="2227263" algn="l"/>
                    </a:tabLst>
                  </a:pPr>
                  <a:r>
                    <a: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a14:m>
                  <a:r>
                    <a:rPr lang="en-US" sz="2000" baseline="30000" dirty="0"/>
                    <a:t>-1</a:t>
                  </a:r>
                  <a:r>
                    <a:rPr lang="en-US" sz="2000" dirty="0"/>
                    <a:t>, 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a14:m>
                  <a:r>
                    <a:rPr lang="en-US" sz="2000" baseline="30000" dirty="0"/>
                    <a:t>-2</a:t>
                  </a:r>
                  <a:r>
                    <a:rPr lang="en-US" sz="2000" dirty="0"/>
                    <a:t>,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a14:m>
                  <a:r>
                    <a:rPr lang="en-US" sz="2000" baseline="30000" dirty="0"/>
                    <a:t>-3</a:t>
                  </a:r>
                  <a:r>
                    <a:rPr lang="en-US" sz="2000" dirty="0"/>
                    <a:t>:  	</a:t>
                  </a:r>
                  <a:r>
                    <a:rPr lang="en-US" sz="2000" b="1" dirty="0"/>
                    <a:t>5,	</a:t>
                  </a:r>
                  <a:r>
                    <a:rPr lang="en-US" sz="2000" b="1" dirty="0">
                      <a:solidFill>
                        <a:srgbClr val="00B050"/>
                      </a:solidFill>
                    </a:rPr>
                    <a:t>6</a:t>
                  </a:r>
                  <a:r>
                    <a:rPr lang="en-US" sz="2000" b="1" dirty="0"/>
                    <a:t>,	</a:t>
                  </a:r>
                  <a:r>
                    <a:rPr lang="en-US" sz="2000" b="1" dirty="0">
                      <a:solidFill>
                        <a:srgbClr val="C00000"/>
                      </a:solidFill>
                    </a:rPr>
                    <a:t>1</a:t>
                  </a:r>
                  <a:endParaRPr lang="en-US" sz="2000" b="1" dirty="0">
                    <a:solidFill>
                      <a:srgbClr val="C00000"/>
                    </a:solidFill>
                    <a:ea typeface="Cambria Math" panose="02040503050406030204" pitchFamily="18" charset="0"/>
                  </a:endParaRPr>
                </a:p>
                <a:p>
                  <a:pPr>
                    <a:spcBef>
                      <a:spcPts val="600"/>
                    </a:spcBef>
                    <a:tabLst>
                      <a:tab pos="509588" algn="l"/>
                      <a:tab pos="1827213" algn="l"/>
                      <a:tab pos="2227263" algn="l"/>
                    </a:tabLst>
                  </a:pPr>
                  <a:r>
                    <a:rPr lang="en-US" sz="2000" dirty="0">
                      <a:ea typeface="Cambria Math" panose="02040503050406030204" pitchFamily="18" charset="0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a14:m>
                  <a:r>
                    <a:rPr lang="en-US" sz="2000" baseline="30000" dirty="0"/>
                    <a:t>0</a:t>
                  </a:r>
                  <a:r>
                    <a:rPr lang="en-US" sz="2000" dirty="0"/>
                    <a:t>, 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a14:m>
                  <a:r>
                    <a:rPr lang="en-US" sz="2000" baseline="30000" dirty="0"/>
                    <a:t>1</a:t>
                  </a:r>
                  <a:r>
                    <a:rPr lang="en-US" sz="2000" dirty="0"/>
                    <a:t>, 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a14:m>
                  <a:r>
                    <a:rPr lang="en-US" sz="2000" baseline="30000" dirty="0"/>
                    <a:t>2</a:t>
                  </a:r>
                  <a:r>
                    <a:rPr lang="en-US" sz="2000" dirty="0"/>
                    <a:t>	:  	</a:t>
                  </a:r>
                  <a:r>
                    <a:rPr lang="en-US" sz="2000" b="1" dirty="0"/>
                    <a:t>5,	</a:t>
                  </a:r>
                  <a:r>
                    <a:rPr lang="en-US" sz="2000" b="1" dirty="0">
                      <a:solidFill>
                        <a:srgbClr val="00B050"/>
                      </a:solidFill>
                    </a:rPr>
                    <a:t>6</a:t>
                  </a:r>
                  <a:r>
                    <a:rPr lang="en-US" sz="2000" b="1" dirty="0"/>
                    <a:t>,	</a:t>
                  </a:r>
                  <a:r>
                    <a:rPr lang="en-US" sz="2000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11</a:t>
                  </a:r>
                </a:p>
                <a:p>
                  <a:pPr>
                    <a:spcBef>
                      <a:spcPts val="600"/>
                    </a:spcBef>
                    <a:tabLst>
                      <a:tab pos="509588" algn="l"/>
                      <a:tab pos="1827213" algn="l"/>
                      <a:tab pos="2227263" algn="l"/>
                    </a:tabLst>
                  </a:pPr>
                  <a:r>
                    <a:rPr lang="en-US" sz="2000" dirty="0">
                      <a:ea typeface="Cambria Math" panose="02040503050406030204" pitchFamily="18" charset="0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000" b="0" i="0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en-US" sz="2000" dirty="0"/>
                    <a:t>, 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a14:m>
                  <a:r>
                    <a:rPr lang="en-US" sz="2000" baseline="30000" dirty="0"/>
                    <a:t>4</a:t>
                  </a:r>
                  <a:r>
                    <a:rPr lang="en-US" sz="2000" dirty="0"/>
                    <a:t>, 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a14:m>
                  <a:r>
                    <a:rPr lang="en-US" sz="2000" baseline="30000" dirty="0"/>
                    <a:t>5</a:t>
                  </a:r>
                  <a:r>
                    <a:rPr lang="en-US" sz="2000" dirty="0"/>
                    <a:t>	:  	</a:t>
                  </a:r>
                  <a:r>
                    <a:rPr lang="en-US" sz="2000" b="1" dirty="0">
                      <a:solidFill>
                        <a:srgbClr val="00B050"/>
                      </a:solidFill>
                    </a:rPr>
                    <a:t>6</a:t>
                  </a:r>
                  <a:r>
                    <a:rPr lang="en-US" sz="2000" b="1" dirty="0"/>
                    <a:t>,	</a:t>
                  </a:r>
                  <a:r>
                    <a:rPr lang="en-US" sz="2000" b="1" dirty="0">
                      <a:solidFill>
                        <a:srgbClr val="C00000"/>
                      </a:solidFill>
                    </a:rPr>
                    <a:t>1</a:t>
                  </a:r>
                  <a:r>
                    <a:rPr lang="en-US" sz="2000" b="1" dirty="0"/>
                    <a:t>,	</a:t>
                  </a:r>
                  <a:r>
                    <a:rPr lang="en-US" sz="20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rPr>
                    <a:t>7</a:t>
                  </a:r>
                </a:p>
                <a:p>
                  <a:pPr>
                    <a:spcBef>
                      <a:spcPts val="600"/>
                    </a:spcBef>
                    <a:tabLst>
                      <a:tab pos="509588" algn="l"/>
                      <a:tab pos="1827213" algn="l"/>
                      <a:tab pos="2227263" algn="l"/>
                    </a:tabLst>
                  </a:pPr>
                  <a:r>
                    <a:rPr lang="en-US" sz="2000" dirty="0">
                      <a:ea typeface="Cambria Math" panose="02040503050406030204" pitchFamily="18" charset="0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000" b="0" i="0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a14:m>
                  <a:r>
                    <a:rPr lang="en-US" sz="2000" dirty="0"/>
                    <a:t>, 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a14:m>
                  <a:r>
                    <a:rPr lang="en-US" sz="2000" baseline="30000" dirty="0"/>
                    <a:t>7</a:t>
                  </a:r>
                  <a:r>
                    <a:rPr lang="en-US" sz="2000" dirty="0"/>
                    <a:t>, 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a14:m>
                  <a:r>
                    <a:rPr lang="en-US" sz="2000" baseline="30000" dirty="0"/>
                    <a:t>8</a:t>
                  </a:r>
                  <a:r>
                    <a:rPr lang="en-US" sz="2000" dirty="0"/>
                    <a:t>	: 	</a:t>
                  </a:r>
                  <a:r>
                    <a:rPr lang="en-US" sz="2000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11</a:t>
                  </a:r>
                  <a:r>
                    <a:rPr lang="en-US" sz="2000" b="1" dirty="0"/>
                    <a:t>,	</a:t>
                  </a:r>
                  <a:r>
                    <a:rPr lang="en-US" sz="20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rPr>
                    <a:t>7</a:t>
                  </a:r>
                  <a:r>
                    <a:rPr lang="en-US" sz="2000" b="1" dirty="0"/>
                    <a:t>,	77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39AB876-1FC8-DB4E-8C30-C56F0E1095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2596" y="2400296"/>
                  <a:ext cx="3516793" cy="2015936"/>
                </a:xfrm>
                <a:prstGeom prst="rect">
                  <a:avLst/>
                </a:prstGeom>
                <a:blipFill>
                  <a:blip r:embed="rId3"/>
                  <a:stretch>
                    <a:fillRect l="-1563" t="-617" b="-3704"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77D92C4-532F-4C4A-98A3-B03A004D8287}"/>
                </a:ext>
              </a:extLst>
            </p:cNvPr>
            <p:cNvCxnSpPr/>
            <p:nvPr/>
          </p:nvCxnSpPr>
          <p:spPr>
            <a:xfrm>
              <a:off x="5219700" y="3238898"/>
              <a:ext cx="307995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03DF57-0FE9-7601-9580-DB6B2C2E33A5}"/>
              </a:ext>
            </a:extLst>
          </p:cNvPr>
          <p:cNvGrpSpPr/>
          <p:nvPr/>
        </p:nvGrpSpPr>
        <p:grpSpPr>
          <a:xfrm>
            <a:off x="7299261" y="1874282"/>
            <a:ext cx="441747" cy="563343"/>
            <a:chOff x="7515572" y="1874282"/>
            <a:chExt cx="441747" cy="56334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2A2889-4104-9A48-883D-3D9FCA0B3535}"/>
                </a:ext>
              </a:extLst>
            </p:cNvPr>
            <p:cNvCxnSpPr>
              <a:cxnSpLocks/>
            </p:cNvCxnSpPr>
            <p:nvPr/>
          </p:nvCxnSpPr>
          <p:spPr>
            <a:xfrm>
              <a:off x="7957319" y="1874282"/>
              <a:ext cx="0" cy="1215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EB6254E-B8F1-E747-9831-4FA7A9300B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5572" y="2229073"/>
              <a:ext cx="343364" cy="208552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9BCD397-4286-6087-05CD-38EC09C1C687}"/>
              </a:ext>
            </a:extLst>
          </p:cNvPr>
          <p:cNvSpPr txBox="1"/>
          <p:nvPr/>
        </p:nvSpPr>
        <p:spPr>
          <a:xfrm>
            <a:off x="4983110" y="1962564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+mn-lt"/>
              </a:rPr>
              <a:t>0: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158E3-72E5-61ED-9BEC-A5AE41DD8643}"/>
              </a:ext>
            </a:extLst>
          </p:cNvPr>
          <p:cNvSpPr txBox="1"/>
          <p:nvPr/>
        </p:nvSpPr>
        <p:spPr>
          <a:xfrm>
            <a:off x="4963133" y="2341239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+mn-lt"/>
              </a:rPr>
              <a:t>1: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211D9-14DC-0DC3-5955-686420466D7E}"/>
              </a:ext>
            </a:extLst>
          </p:cNvPr>
          <p:cNvSpPr txBox="1"/>
          <p:nvPr/>
        </p:nvSpPr>
        <p:spPr>
          <a:xfrm>
            <a:off x="4963133" y="2735818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+mn-lt"/>
              </a:rPr>
              <a:t>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76B72C4-3109-49A7-1E04-2E6968D27EC3}"/>
                  </a:ext>
                </a:extLst>
              </p:cNvPr>
              <p:cNvSpPr txBox="1"/>
              <p:nvPr/>
            </p:nvSpPr>
            <p:spPr>
              <a:xfrm>
                <a:off x="281007" y="4555059"/>
                <a:ext cx="86320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>
                    <a:latin typeface="+mn-lt"/>
                  </a:rPr>
                  <a:t>Lemma</a:t>
                </a:r>
                <a:r>
                  <a:rPr lang="en-US" dirty="0">
                    <a:latin typeface="+mn-lt"/>
                  </a:rPr>
                  <a:t>:   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latin typeface="+mn-lt"/>
                  </a:rPr>
                  <a:t>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>
                    <a:latin typeface="+mn-lt"/>
                  </a:rPr>
                  <a:t>: T(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latin typeface="+mn-lt"/>
                  </a:rPr>
                  <a:t>) = T(W(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latin typeface="+mn-lt"/>
                  </a:rPr>
                  <a:t>))   ⇒   wire constraints are satisfied</a:t>
                </a:r>
                <a:endParaRPr lang="en-US" baseline="30000" dirty="0">
                  <a:latin typeface="+mn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76B72C4-3109-49A7-1E04-2E6968D27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07" y="4555059"/>
                <a:ext cx="8632043" cy="461665"/>
              </a:xfrm>
              <a:prstGeom prst="rect">
                <a:avLst/>
              </a:prstGeom>
              <a:blipFill>
                <a:blip r:embed="rId4"/>
                <a:stretch>
                  <a:fillRect l="-1176" t="-10526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5EEA99-8471-A3B8-7822-94E45EF01971}"/>
                  </a:ext>
                </a:extLst>
              </p:cNvPr>
              <p:cNvSpPr txBox="1"/>
              <p:nvPr/>
            </p:nvSpPr>
            <p:spPr>
              <a:xfrm>
                <a:off x="300671" y="3649861"/>
                <a:ext cx="82384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spcBef>
                    <a:spcPts val="1776"/>
                  </a:spcBef>
                  <a:buNone/>
                </a:pPr>
                <a:r>
                  <a:rPr lang="en-US" dirty="0">
                    <a:latin typeface="+mn-lt"/>
                  </a:rPr>
                  <a:t>Define a polynomial   W: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>
                    <a:latin typeface="+mn-lt"/>
                  </a:rPr>
                  <a:t> 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>
                    <a:latin typeface="+mn-lt"/>
                  </a:rPr>
                  <a:t>   that implements a rotation: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W(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aseline="30000" dirty="0">
                    <a:latin typeface="+mn-lt"/>
                  </a:rPr>
                  <a:t>-2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aseline="30000" dirty="0">
                    <a:latin typeface="+mn-lt"/>
                  </a:rPr>
                  <a:t>1</a:t>
                </a:r>
                <a:r>
                  <a:rPr lang="en-US" dirty="0">
                    <a:latin typeface="+mn-lt"/>
                  </a:rPr>
                  <a:t> 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aseline="30000" dirty="0">
                    <a:latin typeface="+mn-lt"/>
                  </a:rPr>
                  <a:t>3</a:t>
                </a:r>
                <a:r>
                  <a:rPr lang="en-US" dirty="0">
                    <a:latin typeface="+mn-lt"/>
                  </a:rPr>
                  <a:t>) =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aseline="30000" dirty="0">
                    <a:latin typeface="+mn-lt"/>
                  </a:rPr>
                  <a:t>3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aseline="30000" dirty="0">
                    <a:latin typeface="+mn-lt"/>
                  </a:rPr>
                  <a:t>-2 </a:t>
                </a:r>
                <a:r>
                  <a:rPr lang="en-US" dirty="0">
                    <a:latin typeface="+mn-lt"/>
                  </a:rPr>
                  <a:t>)  ,     W(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aseline="30000" dirty="0">
                    <a:latin typeface="+mn-lt"/>
                  </a:rPr>
                  <a:t>-1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aseline="30000" dirty="0">
                    <a:latin typeface="+mn-lt"/>
                  </a:rPr>
                  <a:t>0</a:t>
                </a:r>
                <a:r>
                  <a:rPr lang="en-US" dirty="0">
                    <a:latin typeface="+mn-lt"/>
                  </a:rPr>
                  <a:t>) =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aseline="30000" dirty="0">
                    <a:latin typeface="+mn-lt"/>
                  </a:rPr>
                  <a:t>0</a:t>
                </a:r>
                <a:r>
                  <a:rPr lang="en-US" dirty="0">
                    <a:latin typeface="+mn-lt"/>
                  </a:rPr>
                  <a:t> 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aseline="30000" dirty="0">
                    <a:latin typeface="+mn-lt"/>
                  </a:rPr>
                  <a:t>-1</a:t>
                </a:r>
                <a:r>
                  <a:rPr lang="en-US" dirty="0">
                    <a:latin typeface="+mn-lt"/>
                  </a:rPr>
                  <a:t>) ,  …</a:t>
                </a:r>
                <a:endParaRPr lang="en-US" baseline="30000" dirty="0">
                  <a:latin typeface="+mn-lt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5EEA99-8471-A3B8-7822-94E45EF01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71" y="3649861"/>
                <a:ext cx="8238449" cy="830997"/>
              </a:xfrm>
              <a:prstGeom prst="rect">
                <a:avLst/>
              </a:prstGeom>
              <a:blipFill>
                <a:blip r:embed="rId5"/>
                <a:stretch>
                  <a:fillRect l="-1077" t="-6061" r="-923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4FFCAADF-0DC7-8DFE-F829-732D56D4231F}"/>
              </a:ext>
            </a:extLst>
          </p:cNvPr>
          <p:cNvSpPr/>
          <p:nvPr/>
        </p:nvSpPr>
        <p:spPr>
          <a:xfrm>
            <a:off x="915759" y="2828907"/>
            <a:ext cx="7155447" cy="707886"/>
          </a:xfrm>
          <a:prstGeom prst="wedgeRoundRectCallout">
            <a:avLst>
              <a:gd name="adj1" fmla="val -17419"/>
              <a:gd name="adj2" fmla="val 214260"/>
              <a:gd name="adj3" fmla="val 16667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Proved using a prescribed permutation check</a:t>
            </a:r>
          </a:p>
        </p:txBody>
      </p:sp>
    </p:spTree>
    <p:extLst>
      <p:ext uri="{BB962C8B-B14F-4D97-AF65-F5344CB8AC3E}">
        <p14:creationId xmlns:p14="http://schemas.microsoft.com/office/powerpoint/2010/main" val="21676120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DC601BA0-F3E3-20F2-F085-4FD9A5894208}"/>
              </a:ext>
            </a:extLst>
          </p:cNvPr>
          <p:cNvSpPr txBox="1"/>
          <p:nvPr/>
        </p:nvSpPr>
        <p:spPr>
          <a:xfrm>
            <a:off x="6364109" y="1030940"/>
            <a:ext cx="35779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   </a:t>
            </a:r>
            <a:endParaRPr lang="en-US" sz="2000" baseline="-25000" dirty="0">
              <a:latin typeface="+mn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8C240B-E858-C04C-26C1-A4BF38800128}"/>
              </a:ext>
            </a:extLst>
          </p:cNvPr>
          <p:cNvSpPr txBox="1"/>
          <p:nvPr/>
        </p:nvSpPr>
        <p:spPr>
          <a:xfrm>
            <a:off x="5406816" y="1044359"/>
            <a:ext cx="35779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   </a:t>
            </a:r>
            <a:endParaRPr lang="en-US" sz="2000" baseline="-25000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7C20A-002F-D94E-9D87-D5CB1740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complete Plonk Poly-IOP   </a:t>
            </a:r>
            <a:r>
              <a:rPr lang="en-US" sz="2700" dirty="0"/>
              <a:t>(and SNARK)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C89568C7-F1F3-B38C-33DB-7C86364CB6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5639" y="983845"/>
                <a:ext cx="8735962" cy="4034736"/>
              </a:xfrm>
              <a:noFill/>
              <a:ln w="19050">
                <a:solidFill>
                  <a:schemeClr val="accent1"/>
                </a:solidFill>
              </a:ln>
            </p:spPr>
            <p:txBody>
              <a:bodyPr tIns="91440" bIns="91440"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Setup(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) ⇾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𝑝𝑝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≔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)   and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𝑣𝑝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ea typeface="Cambria Math" panose="02040503050406030204" pitchFamily="18" charset="0"/>
                  </a:rPr>
                  <a:t>≔</a:t>
                </a:r>
                <a:r>
                  <a:rPr lang="en-US" sz="2400" dirty="0"/>
                  <a:t> (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 and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)</a:t>
                </a:r>
                <a:r>
                  <a:rPr lang="en-US" dirty="0"/>
                  <a:t>          </a:t>
                </a:r>
                <a:r>
                  <a:rPr lang="en-US" sz="2000" dirty="0"/>
                  <a:t>(untrusted)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C89568C7-F1F3-B38C-33DB-7C86364CB6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639" y="983845"/>
                <a:ext cx="8735962" cy="4034736"/>
              </a:xfr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EDA9ABBC-ADBD-2441-BC82-E936F142B526}"/>
              </a:ext>
            </a:extLst>
          </p:cNvPr>
          <p:cNvGrpSpPr/>
          <p:nvPr/>
        </p:nvGrpSpPr>
        <p:grpSpPr>
          <a:xfrm>
            <a:off x="474047" y="2467143"/>
            <a:ext cx="8534400" cy="2392610"/>
            <a:chOff x="769062" y="2791921"/>
            <a:chExt cx="8580365" cy="210665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8863200-D1AE-7143-9A6B-156AF028DD9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657" y="4898573"/>
              <a:ext cx="73805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10A37D9-768B-C74F-AFE8-C6577C0F6134}"/>
                    </a:ext>
                  </a:extLst>
                </p:cNvPr>
                <p:cNvSpPr txBox="1"/>
                <p:nvPr/>
              </p:nvSpPr>
              <p:spPr>
                <a:xfrm>
                  <a:off x="769062" y="2791921"/>
                  <a:ext cx="8580365" cy="20358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Prover proves:  </a:t>
                  </a:r>
                </a:p>
                <a:p>
                  <a:pPr>
                    <a:spcBef>
                      <a:spcPts val="600"/>
                    </a:spcBef>
                    <a:tabLst>
                      <a:tab pos="912813" algn="l"/>
                      <a:tab pos="7081838" algn="l"/>
                    </a:tabLst>
                  </a:pPr>
                  <a:r>
                    <a:rPr lang="en-US" dirty="0">
                      <a:latin typeface="+mn-lt"/>
                    </a:rPr>
                    <a:t>	</a:t>
                  </a:r>
                  <a:r>
                    <a:rPr lang="en-US" sz="2000" dirty="0">
                      <a:latin typeface="+mn-lt"/>
                    </a:rPr>
                    <a:t>(1)  S(y)⋅[T(y) + T(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)]  + (1 – S(y))⋅T(y)⋅T(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)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T(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a14:m>
                  <a:r>
                    <a:rPr lang="en-US" sz="2000" baseline="30000" dirty="0">
                      <a:latin typeface="+mn-lt"/>
                    </a:rPr>
                    <a:t>2</a:t>
                  </a:r>
                  <a:r>
                    <a:rPr lang="en-US" sz="2000" dirty="0">
                      <a:latin typeface="+mn-lt"/>
                    </a:rPr>
                    <a:t>y)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sz="2000" dirty="0"/>
                    <a:t>;	∀ y ∈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a14:m>
                  <a:r>
                    <a:rPr lang="en-US" sz="2000" baseline="-25000" dirty="0" err="1"/>
                    <a:t>gates</a:t>
                  </a:r>
                  <a:r>
                    <a:rPr lang="en-US" sz="2000" dirty="0"/>
                    <a:t> </a:t>
                  </a:r>
                  <a:endParaRPr lang="en-US" dirty="0">
                    <a:latin typeface="+mn-lt"/>
                  </a:endParaRPr>
                </a:p>
                <a:p>
                  <a:pPr>
                    <a:spcBef>
                      <a:spcPts val="1200"/>
                    </a:spcBef>
                    <a:tabLst>
                      <a:tab pos="912813" algn="l"/>
                      <a:tab pos="7077075" algn="l"/>
                    </a:tabLst>
                  </a:pPr>
                  <a:r>
                    <a:rPr lang="en-US" sz="2000" dirty="0">
                      <a:latin typeface="+mn-lt"/>
                    </a:rPr>
                    <a:t>	(2)  T(y)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(y)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	∀ y ∈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a14:m>
                  <a:r>
                    <a:rPr lang="en-US" sz="2000" baseline="-25000" dirty="0">
                      <a:latin typeface="+mn-lt"/>
                    </a:rPr>
                    <a:t>inp</a:t>
                  </a:r>
                  <a:r>
                    <a:rPr lang="en-US" sz="2000" dirty="0">
                      <a:latin typeface="+mn-lt"/>
                    </a:rPr>
                    <a:t> </a:t>
                  </a:r>
                </a:p>
                <a:p>
                  <a:pPr>
                    <a:spcBef>
                      <a:spcPts val="1200"/>
                    </a:spcBef>
                    <a:tabLst>
                      <a:tab pos="912813" algn="l"/>
                      <a:tab pos="7081838" algn="l"/>
                    </a:tabLst>
                  </a:pPr>
                  <a:r>
                    <a:rPr lang="en-US" sz="2000" dirty="0">
                      <a:latin typeface="+mn-lt"/>
                    </a:rPr>
                    <a:t>	(3)  T(y)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T(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(y))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   (using prescribed perm. check)	∀ y ∈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a14:m>
                  <a:endParaRPr lang="en-US" sz="2000" dirty="0">
                    <a:latin typeface="+mn-lt"/>
                    <a:ea typeface="Cambria Math" panose="02040503050406030204" pitchFamily="18" charset="0"/>
                  </a:endParaRPr>
                </a:p>
                <a:p>
                  <a:pPr>
                    <a:spcBef>
                      <a:spcPts val="1200"/>
                    </a:spcBef>
                    <a:tabLst>
                      <a:tab pos="912813" algn="l"/>
                      <a:tab pos="7081838" algn="l"/>
                    </a:tabLst>
                  </a:pPr>
                  <a:r>
                    <a:rPr lang="en-US" sz="2000" dirty="0">
                      <a:latin typeface="+mn-lt"/>
                    </a:rPr>
                    <a:t>	(4)  T(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)=0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         (output of last gate = 0)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10A37D9-768B-C74F-AFE8-C6577C0F61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062" y="2791921"/>
                  <a:ext cx="8580365" cy="2035827"/>
                </a:xfrm>
                <a:prstGeom prst="rect">
                  <a:avLst/>
                </a:prstGeom>
                <a:blipFill>
                  <a:blip r:embed="rId3"/>
                  <a:stretch>
                    <a:fillRect l="-1189" t="-2186" b="-38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565F7D2-9709-3D40-841E-671FDC462AF5}"/>
              </a:ext>
            </a:extLst>
          </p:cNvPr>
          <p:cNvGrpSpPr/>
          <p:nvPr/>
        </p:nvGrpSpPr>
        <p:grpSpPr>
          <a:xfrm>
            <a:off x="442834" y="2921263"/>
            <a:ext cx="1040670" cy="1841386"/>
            <a:chOff x="26989" y="3105313"/>
            <a:chExt cx="1040670" cy="15590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3FA3D3-AD31-3942-8C6B-EA3F4BDE9762}"/>
                </a:ext>
              </a:extLst>
            </p:cNvPr>
            <p:cNvSpPr txBox="1"/>
            <p:nvPr/>
          </p:nvSpPr>
          <p:spPr>
            <a:xfrm>
              <a:off x="55615" y="3105313"/>
              <a:ext cx="863057" cy="364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200" dirty="0">
                  <a:latin typeface="+mn-lt"/>
                </a:rPr>
                <a:t>gates: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34A39D-53AF-3E47-85D0-EB1DE5FA6210}"/>
                </a:ext>
              </a:extLst>
            </p:cNvPr>
            <p:cNvSpPr txBox="1"/>
            <p:nvPr/>
          </p:nvSpPr>
          <p:spPr>
            <a:xfrm>
              <a:off x="55615" y="3501139"/>
              <a:ext cx="971741" cy="364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200" dirty="0">
                  <a:latin typeface="+mn-lt"/>
                </a:rPr>
                <a:t>inputs: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6AB655-F13C-D748-AC7D-DDAB7AC2BF95}"/>
                </a:ext>
              </a:extLst>
            </p:cNvPr>
            <p:cNvSpPr txBox="1"/>
            <p:nvPr/>
          </p:nvSpPr>
          <p:spPr>
            <a:xfrm>
              <a:off x="55614" y="3885084"/>
              <a:ext cx="871842" cy="364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200" dirty="0">
                  <a:latin typeface="+mn-lt"/>
                </a:rPr>
                <a:t>wires: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7B83BA-DD22-674C-8E10-A1EF1FAFEDDA}"/>
                </a:ext>
              </a:extLst>
            </p:cNvPr>
            <p:cNvSpPr txBox="1"/>
            <p:nvPr/>
          </p:nvSpPr>
          <p:spPr>
            <a:xfrm>
              <a:off x="26989" y="4299541"/>
              <a:ext cx="1040670" cy="364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200" dirty="0">
                  <a:latin typeface="+mn-lt"/>
                </a:rPr>
                <a:t>output: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206335A-7E6C-57CE-5BD8-C820E4EA622E}"/>
              </a:ext>
            </a:extLst>
          </p:cNvPr>
          <p:cNvGrpSpPr/>
          <p:nvPr/>
        </p:nvGrpSpPr>
        <p:grpSpPr>
          <a:xfrm>
            <a:off x="747686" y="1545350"/>
            <a:ext cx="7869049" cy="840545"/>
            <a:chOff x="747686" y="1545350"/>
            <a:chExt cx="7869049" cy="8405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711BB39-3129-E976-338B-DC4AB5F54553}"/>
                    </a:ext>
                  </a:extLst>
                </p:cNvPr>
                <p:cNvSpPr txBox="1"/>
                <p:nvPr/>
              </p:nvSpPr>
              <p:spPr>
                <a:xfrm>
                  <a:off x="747686" y="1545350"/>
                  <a:ext cx="20497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u="sng" dirty="0">
                      <a:solidFill>
                        <a:schemeClr val="tx1"/>
                      </a:solidFill>
                    </a:rPr>
                    <a:t>Prover P(</a:t>
                  </a:r>
                  <a14:m>
                    <m:oMath xmlns:m="http://schemas.openxmlformats.org/officeDocument/2006/math">
                      <m:r>
                        <a:rPr lang="en-US" sz="2000" i="1" u="sng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𝑝𝑝</m:t>
                      </m:r>
                      <m:r>
                        <a:rPr lang="en-US" sz="2000" b="1" i="1" u="sng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u="sng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u="sng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0" u="sng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a14:m>
                  <a:r>
                    <a:rPr lang="en-US" sz="2000" u="sng" dirty="0">
                      <a:solidFill>
                        <a:schemeClr val="tx1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711BB39-3129-E976-338B-DC4AB5F545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686" y="1545350"/>
                  <a:ext cx="2049728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3704" t="-6061" r="-1852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4BCA6C6-75FB-166B-A1D0-A9F072A2FAC9}"/>
                    </a:ext>
                  </a:extLst>
                </p:cNvPr>
                <p:cNvSpPr txBox="1"/>
                <p:nvPr/>
              </p:nvSpPr>
              <p:spPr>
                <a:xfrm>
                  <a:off x="5804555" y="1545350"/>
                  <a:ext cx="184005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u="sng" dirty="0">
                      <a:solidFill>
                        <a:schemeClr val="tx1"/>
                      </a:solidFill>
                    </a:rPr>
                    <a:t>Verifier V(</a:t>
                  </a:r>
                  <a14:m>
                    <m:oMath xmlns:m="http://schemas.openxmlformats.org/officeDocument/2006/math">
                      <m:r>
                        <a:rPr lang="en-US" sz="2000" i="1" u="sng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𝑣𝑝</m:t>
                      </m:r>
                      <m:r>
                        <a:rPr lang="en-US" sz="2000" b="0" i="1" u="sng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 u="sng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2000" u="sng" dirty="0">
                      <a:solidFill>
                        <a:schemeClr val="tx1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4BCA6C6-75FB-166B-A1D0-A9F072A2FA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4555" y="1545350"/>
                  <a:ext cx="1840056" cy="400110"/>
                </a:xfrm>
                <a:prstGeom prst="rect">
                  <a:avLst/>
                </a:prstGeom>
                <a:blipFill>
                  <a:blip r:embed="rId5"/>
                  <a:stretch>
                    <a:fillRect l="-2740" t="-6061" r="-2740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6F2DD44-5DE1-1AD8-36A1-C55BA21C8DD6}"/>
                    </a:ext>
                  </a:extLst>
                </p:cNvPr>
                <p:cNvSpPr txBox="1"/>
                <p:nvPr/>
              </p:nvSpPr>
              <p:spPr>
                <a:xfrm>
                  <a:off x="5804555" y="1885950"/>
                  <a:ext cx="2812180" cy="4999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build 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(≤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000" dirty="0"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sz="2000" dirty="0"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2000" dirty="0">
                          <a:ea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2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6F2DD44-5DE1-1AD8-36A1-C55BA21C8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4555" y="1885950"/>
                  <a:ext cx="2812180" cy="499945"/>
                </a:xfrm>
                <a:prstGeom prst="rect">
                  <a:avLst/>
                </a:prstGeom>
                <a:blipFill>
                  <a:blip r:embed="rId6"/>
                  <a:stretch>
                    <a:fillRect l="-1794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559F69A-0BA5-024F-6311-C790DCA8DF0F}"/>
                    </a:ext>
                  </a:extLst>
                </p:cNvPr>
                <p:cNvSpPr txBox="1"/>
                <p:nvPr/>
              </p:nvSpPr>
              <p:spPr>
                <a:xfrm>
                  <a:off x="808371" y="1885950"/>
                  <a:ext cx="2696829" cy="4999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+mn-lt"/>
                    </a:rPr>
                    <a:t>build    T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(≤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a14:m>
                  <a:r>
                    <a:rPr lang="en-US" sz="2000" dirty="0">
                      <a:ea typeface="Cambria Math" panose="02040503050406030204" pitchFamily="18" charset="0"/>
                    </a:rPr>
                    <a:t>[X]</a:t>
                  </a:r>
                  <a:r>
                    <a:rPr lang="en-US" sz="2000" dirty="0"/>
                    <a:t> </a:t>
                  </a:r>
                  <a:endParaRPr lang="en-US" sz="2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559F69A-0BA5-024F-6311-C790DCA8D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71" y="1885950"/>
                  <a:ext cx="2696829" cy="499945"/>
                </a:xfrm>
                <a:prstGeom prst="rect">
                  <a:avLst/>
                </a:prstGeom>
                <a:blipFill>
                  <a:blip r:embed="rId7"/>
                  <a:stretch>
                    <a:fillRect l="-2347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C63060C-DF27-6D5E-4A74-BA2D4C6D5E8A}"/>
                </a:ext>
              </a:extLst>
            </p:cNvPr>
            <p:cNvGrpSpPr/>
            <p:nvPr/>
          </p:nvGrpSpPr>
          <p:grpSpPr>
            <a:xfrm>
              <a:off x="3510643" y="1822039"/>
              <a:ext cx="2225387" cy="436636"/>
              <a:chOff x="3510643" y="2232288"/>
              <a:chExt cx="2225387" cy="436636"/>
            </a:xfrm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03C5AB83-31C9-7F6E-90B5-81B6F45B55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0643" y="2668924"/>
                <a:ext cx="222538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15A2F925-AB53-2C3A-F956-9CA93048B551}"/>
                      </a:ext>
                    </a:extLst>
                  </p:cNvPr>
                  <p:cNvSpPr txBox="1"/>
                  <p:nvPr/>
                </p:nvSpPr>
                <p:spPr>
                  <a:xfrm>
                    <a:off x="4451195" y="2232288"/>
                    <a:ext cx="381066" cy="39299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000" baseline="-250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15A2F925-AB53-2C3A-F956-9CA93048B5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1195" y="2232288"/>
                    <a:ext cx="381066" cy="39299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43718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DC601BA0-F3E3-20F2-F085-4FD9A5894208}"/>
              </a:ext>
            </a:extLst>
          </p:cNvPr>
          <p:cNvSpPr txBox="1"/>
          <p:nvPr/>
        </p:nvSpPr>
        <p:spPr>
          <a:xfrm>
            <a:off x="6349821" y="1030940"/>
            <a:ext cx="35779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   </a:t>
            </a:r>
            <a:endParaRPr lang="en-US" sz="2000" baseline="-25000" dirty="0">
              <a:latin typeface="+mn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8C240B-E858-C04C-26C1-A4BF38800128}"/>
              </a:ext>
            </a:extLst>
          </p:cNvPr>
          <p:cNvSpPr txBox="1"/>
          <p:nvPr/>
        </p:nvSpPr>
        <p:spPr>
          <a:xfrm>
            <a:off x="5378240" y="1044359"/>
            <a:ext cx="35779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   </a:t>
            </a:r>
            <a:endParaRPr lang="en-US" sz="2000" baseline="-25000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7C20A-002F-D94E-9D87-D5CB1740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complete Plonk Poly-IOP   </a:t>
            </a:r>
            <a:r>
              <a:rPr lang="en-US" sz="2700" dirty="0"/>
              <a:t>(and SNARK)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C89568C7-F1F3-B38C-33DB-7C86364CB6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5639" y="983845"/>
                <a:ext cx="8735962" cy="4034736"/>
              </a:xfrm>
              <a:noFill/>
              <a:ln w="19050">
                <a:solidFill>
                  <a:schemeClr val="accent1"/>
                </a:solidFill>
              </a:ln>
            </p:spPr>
            <p:txBody>
              <a:bodyPr tIns="91440" bIns="91440"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Setup(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) ⇾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𝑝𝑝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≔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)   and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𝑣𝑝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ea typeface="Cambria Math" panose="02040503050406030204" pitchFamily="18" charset="0"/>
                  </a:rPr>
                  <a:t>≔</a:t>
                </a:r>
                <a:r>
                  <a:rPr lang="en-US" sz="2400" dirty="0"/>
                  <a:t> (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 and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)</a:t>
                </a:r>
                <a:r>
                  <a:rPr lang="en-US" dirty="0"/>
                  <a:t>          </a:t>
                </a:r>
                <a:r>
                  <a:rPr lang="en-US" sz="2000" dirty="0"/>
                  <a:t>(untrusted)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C89568C7-F1F3-B38C-33DB-7C86364CB6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639" y="983845"/>
                <a:ext cx="8735962" cy="4034736"/>
              </a:xfr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9206335A-7E6C-57CE-5BD8-C820E4EA622E}"/>
              </a:ext>
            </a:extLst>
          </p:cNvPr>
          <p:cNvGrpSpPr/>
          <p:nvPr/>
        </p:nvGrpSpPr>
        <p:grpSpPr>
          <a:xfrm>
            <a:off x="747686" y="1545350"/>
            <a:ext cx="7869049" cy="840545"/>
            <a:chOff x="747686" y="1545350"/>
            <a:chExt cx="7869049" cy="8405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711BB39-3129-E976-338B-DC4AB5F54553}"/>
                    </a:ext>
                  </a:extLst>
                </p:cNvPr>
                <p:cNvSpPr txBox="1"/>
                <p:nvPr/>
              </p:nvSpPr>
              <p:spPr>
                <a:xfrm>
                  <a:off x="747686" y="1545350"/>
                  <a:ext cx="20497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u="sng" dirty="0">
                      <a:solidFill>
                        <a:schemeClr val="tx1"/>
                      </a:solidFill>
                    </a:rPr>
                    <a:t>Prover P(</a:t>
                  </a:r>
                  <a14:m>
                    <m:oMath xmlns:m="http://schemas.openxmlformats.org/officeDocument/2006/math">
                      <m:r>
                        <a:rPr lang="en-US" sz="2000" i="1" u="sng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𝑝𝑝</m:t>
                      </m:r>
                      <m:r>
                        <a:rPr lang="en-US" sz="2000" b="1" i="1" u="sng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u="sng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u="sng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0" u="sng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a14:m>
                  <a:r>
                    <a:rPr lang="en-US" sz="2000" u="sng" dirty="0">
                      <a:solidFill>
                        <a:schemeClr val="tx1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711BB39-3129-E976-338B-DC4AB5F545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686" y="1545350"/>
                  <a:ext cx="2049728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3704" t="-6061" r="-1852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4BCA6C6-75FB-166B-A1D0-A9F072A2FAC9}"/>
                    </a:ext>
                  </a:extLst>
                </p:cNvPr>
                <p:cNvSpPr txBox="1"/>
                <p:nvPr/>
              </p:nvSpPr>
              <p:spPr>
                <a:xfrm>
                  <a:off x="5804555" y="1545350"/>
                  <a:ext cx="184005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u="sng" dirty="0">
                      <a:solidFill>
                        <a:schemeClr val="tx1"/>
                      </a:solidFill>
                    </a:rPr>
                    <a:t>Verifier V(</a:t>
                  </a:r>
                  <a14:m>
                    <m:oMath xmlns:m="http://schemas.openxmlformats.org/officeDocument/2006/math">
                      <m:r>
                        <a:rPr lang="en-US" sz="2000" i="1" u="sng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𝑣𝑝</m:t>
                      </m:r>
                      <m:r>
                        <a:rPr lang="en-US" sz="2000" b="0" i="1" u="sng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 u="sng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2000" u="sng" dirty="0">
                      <a:solidFill>
                        <a:schemeClr val="tx1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4BCA6C6-75FB-166B-A1D0-A9F072A2FA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4555" y="1545350"/>
                  <a:ext cx="1840056" cy="400110"/>
                </a:xfrm>
                <a:prstGeom prst="rect">
                  <a:avLst/>
                </a:prstGeom>
                <a:blipFill>
                  <a:blip r:embed="rId5"/>
                  <a:stretch>
                    <a:fillRect l="-2740" t="-6061" r="-2740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6F2DD44-5DE1-1AD8-36A1-C55BA21C8DD6}"/>
                    </a:ext>
                  </a:extLst>
                </p:cNvPr>
                <p:cNvSpPr txBox="1"/>
                <p:nvPr/>
              </p:nvSpPr>
              <p:spPr>
                <a:xfrm>
                  <a:off x="5804555" y="1885950"/>
                  <a:ext cx="2812180" cy="4999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build 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(≤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000" dirty="0"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sz="2000" dirty="0"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2000" dirty="0">
                          <a:ea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2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6F2DD44-5DE1-1AD8-36A1-C55BA21C8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4555" y="1885950"/>
                  <a:ext cx="2812180" cy="499945"/>
                </a:xfrm>
                <a:prstGeom prst="rect">
                  <a:avLst/>
                </a:prstGeom>
                <a:blipFill>
                  <a:blip r:embed="rId6"/>
                  <a:stretch>
                    <a:fillRect l="-1794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559F69A-0BA5-024F-6311-C790DCA8DF0F}"/>
                    </a:ext>
                  </a:extLst>
                </p:cNvPr>
                <p:cNvSpPr txBox="1"/>
                <p:nvPr/>
              </p:nvSpPr>
              <p:spPr>
                <a:xfrm>
                  <a:off x="808371" y="1885950"/>
                  <a:ext cx="2696829" cy="4999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+mn-lt"/>
                    </a:rPr>
                    <a:t>build    T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(≤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a14:m>
                  <a:r>
                    <a:rPr lang="en-US" sz="2000" dirty="0">
                      <a:ea typeface="Cambria Math" panose="02040503050406030204" pitchFamily="18" charset="0"/>
                    </a:rPr>
                    <a:t>[X]</a:t>
                  </a:r>
                  <a:r>
                    <a:rPr lang="en-US" sz="2000" dirty="0"/>
                    <a:t> </a:t>
                  </a:r>
                  <a:endParaRPr lang="en-US" sz="2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559F69A-0BA5-024F-6311-C790DCA8D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71" y="1885950"/>
                  <a:ext cx="2696829" cy="499945"/>
                </a:xfrm>
                <a:prstGeom prst="rect">
                  <a:avLst/>
                </a:prstGeom>
                <a:blipFill>
                  <a:blip r:embed="rId7"/>
                  <a:stretch>
                    <a:fillRect l="-2347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C63060C-DF27-6D5E-4A74-BA2D4C6D5E8A}"/>
                </a:ext>
              </a:extLst>
            </p:cNvPr>
            <p:cNvGrpSpPr/>
            <p:nvPr/>
          </p:nvGrpSpPr>
          <p:grpSpPr>
            <a:xfrm>
              <a:off x="3510643" y="1822039"/>
              <a:ext cx="2225387" cy="436636"/>
              <a:chOff x="3510643" y="2232288"/>
              <a:chExt cx="2225387" cy="436636"/>
            </a:xfrm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03C5AB83-31C9-7F6E-90B5-81B6F45B55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0643" y="2668924"/>
                <a:ext cx="222538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15A2F925-AB53-2C3A-F956-9CA93048B551}"/>
                      </a:ext>
                    </a:extLst>
                  </p:cNvPr>
                  <p:cNvSpPr txBox="1"/>
                  <p:nvPr/>
                </p:nvSpPr>
                <p:spPr>
                  <a:xfrm>
                    <a:off x="4451195" y="2232288"/>
                    <a:ext cx="381066" cy="39299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000" baseline="-250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15A2F925-AB53-2C3A-F956-9CA93048B5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1195" y="2232288"/>
                    <a:ext cx="381066" cy="39299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F1B6B14-6470-DF09-5EC3-C6B6B10F4E82}"/>
              </a:ext>
            </a:extLst>
          </p:cNvPr>
          <p:cNvSpPr/>
          <p:nvPr/>
        </p:nvSpPr>
        <p:spPr>
          <a:xfrm>
            <a:off x="457200" y="3376691"/>
            <a:ext cx="8229600" cy="79525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554329-C92E-2BFF-03F9-1C14940CF765}"/>
                  </a:ext>
                </a:extLst>
              </p:cNvPr>
              <p:cNvSpPr txBox="1"/>
              <p:nvPr/>
            </p:nvSpPr>
            <p:spPr>
              <a:xfrm>
                <a:off x="808371" y="3228985"/>
                <a:ext cx="7678512" cy="8835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10000"/>
                  </a:lnSpc>
                  <a:tabLst>
                    <a:tab pos="682625" algn="l"/>
                  </a:tabLst>
                </a:pPr>
                <a:r>
                  <a:rPr lang="en-US" b="1" u="sng" dirty="0" err="1">
                    <a:latin typeface="+mn-lt"/>
                  </a:rPr>
                  <a:t>Thm</a:t>
                </a:r>
                <a:r>
                  <a:rPr lang="en-US" dirty="0">
                    <a:latin typeface="+mn-lt"/>
                  </a:rPr>
                  <a:t>:	The Plonk Poly-IOP is complete and knowledge sound, </a:t>
                </a:r>
                <a:br>
                  <a:rPr lang="en-US" dirty="0">
                    <a:latin typeface="+mn-lt"/>
                  </a:rPr>
                </a:br>
                <a:r>
                  <a:rPr lang="en-US" dirty="0">
                    <a:latin typeface="+mn-lt"/>
                  </a:rPr>
                  <a:t>	assuming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n-lt"/>
                  </a:rPr>
                  <a:t>is negligible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554329-C92E-2BFF-03F9-1C14940CF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71" y="3228985"/>
                <a:ext cx="7678512" cy="883575"/>
              </a:xfrm>
              <a:prstGeom prst="rect">
                <a:avLst/>
              </a:prstGeom>
              <a:blipFill>
                <a:blip r:embed="rId9"/>
                <a:stretch>
                  <a:fillRect l="-1155" t="-2857" r="-330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7AEDA00-73C9-B00B-CA84-F33BC2EC13B1}"/>
              </a:ext>
            </a:extLst>
          </p:cNvPr>
          <p:cNvSpPr txBox="1"/>
          <p:nvPr/>
        </p:nvSpPr>
        <p:spPr>
          <a:xfrm>
            <a:off x="6856080" y="4464683"/>
            <a:ext cx="2135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(</a:t>
            </a:r>
            <a:r>
              <a:rPr lang="en-US" sz="2000" dirty="0" err="1">
                <a:latin typeface="+mn-lt"/>
              </a:rPr>
              <a:t>eprint</a:t>
            </a:r>
            <a:r>
              <a:rPr lang="en-US" sz="2000" dirty="0">
                <a:latin typeface="+mn-lt"/>
              </a:rPr>
              <a:t>/2019/953)</a:t>
            </a:r>
          </a:p>
        </p:txBody>
      </p:sp>
    </p:spTree>
    <p:extLst>
      <p:ext uri="{BB962C8B-B14F-4D97-AF65-F5344CB8AC3E}">
        <p14:creationId xmlns:p14="http://schemas.microsoft.com/office/powerpoint/2010/main" val="12521810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1EEA-EA99-504D-BF08-E4EF4ADB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Many extensions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39F28A-29A2-2449-BC12-4A1630FCE5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686800" cy="381843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Plonk proof:   a short proof  (O(1) commitments),    fast verifier</a:t>
                </a:r>
              </a:p>
              <a:p>
                <a:pPr>
                  <a:spcBef>
                    <a:spcPts val="1500"/>
                  </a:spcBef>
                </a:pPr>
                <a:r>
                  <a:rPr lang="en-US" sz="2400" dirty="0"/>
                  <a:t>The SNARK can be made into a </a:t>
                </a:r>
                <a:r>
                  <a:rPr lang="en-US" sz="2400" dirty="0" err="1"/>
                  <a:t>zk</a:t>
                </a:r>
                <a:r>
                  <a:rPr lang="en-US" sz="2400" dirty="0"/>
                  <a:t>-SNARK</a:t>
                </a:r>
              </a:p>
              <a:p>
                <a:pPr marL="0" indent="0">
                  <a:spcBef>
                    <a:spcPts val="3300"/>
                  </a:spcBef>
                  <a:buNone/>
                </a:pPr>
                <a:r>
                  <a:rPr lang="en-US" sz="2400" dirty="0"/>
                  <a:t>Main challenge:   reduce prover time</a:t>
                </a:r>
              </a:p>
              <a:p>
                <a:pPr>
                  <a:spcBef>
                    <a:spcPts val="1500"/>
                  </a:spcBef>
                </a:pPr>
                <a:r>
                  <a:rPr lang="en-US" sz="2400" b="1" dirty="0" err="1"/>
                  <a:t>Hyperplonk</a:t>
                </a:r>
                <a:r>
                  <a:rPr lang="en-US" sz="2400" dirty="0"/>
                  <a:t>:  </a:t>
                </a:r>
                <a:r>
                  <a:rPr lang="en-US" sz="2400" dirty="0">
                    <a:solidFill>
                      <a:srgbClr val="333399"/>
                    </a:solidFill>
                  </a:rPr>
                  <a:t>replace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srgbClr val="33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400" dirty="0">
                    <a:solidFill>
                      <a:srgbClr val="333399"/>
                    </a:solidFill>
                  </a:rPr>
                  <a:t>  with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dirty="0" smtClean="0">
                                <a:solidFill>
                                  <a:srgbClr val="33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solidFill>
                                  <a:srgbClr val="333399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333399"/>
                    </a:solidFill>
                  </a:rPr>
                  <a:t>     </a:t>
                </a:r>
                <a:r>
                  <a:rPr lang="en-US" sz="2000" dirty="0">
                    <a:solidFill>
                      <a:srgbClr val="333399"/>
                    </a:solidFill>
                  </a:rPr>
                  <a:t>( where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333399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solidFill>
                          <a:srgbClr val="33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 dirty="0" smtClean="0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333399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l-GR" sz="2000" i="1">
                        <a:solidFill>
                          <a:srgbClr val="33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2000" b="0" i="1" smtClean="0">
                        <a:solidFill>
                          <a:srgbClr val="33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 )</a:t>
                </a:r>
              </a:p>
              <a:p>
                <a:pPr lvl="1">
                  <a:spcBef>
                    <a:spcPts val="1500"/>
                  </a:spcBef>
                </a:pPr>
                <a:r>
                  <a:rPr lang="en-US" sz="2200" dirty="0"/>
                  <a:t>The polynomial T  is now a multilinear polynomial in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200" dirty="0"/>
                  <a:t> variables</a:t>
                </a:r>
              </a:p>
              <a:p>
                <a:pPr lvl="1">
                  <a:spcBef>
                    <a:spcPts val="1500"/>
                  </a:spcBef>
                </a:pPr>
                <a:r>
                  <a:rPr lang="en-US" sz="2200" dirty="0" err="1"/>
                  <a:t>ZeroTest</a:t>
                </a:r>
                <a:r>
                  <a:rPr lang="en-US" sz="2200" dirty="0"/>
                  <a:t> is replaced by a multilinear </a:t>
                </a:r>
                <a:r>
                  <a:rPr lang="en-US" sz="2200" dirty="0" err="1"/>
                  <a:t>SumCheck</a:t>
                </a:r>
                <a:r>
                  <a:rPr lang="en-US" sz="2200" dirty="0"/>
                  <a:t>  (linear time)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39F28A-29A2-2449-BC12-4A1630FCE5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686800" cy="3818430"/>
              </a:xfrm>
              <a:blipFill>
                <a:blip r:embed="rId2"/>
                <a:stretch>
                  <a:fillRect l="-1170" t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52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66383B-610F-F040-85AB-9E762F54A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 OF  LECTURE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20F5D-98DF-583C-2DEB-56D946A9E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9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3C29B-56AC-71E6-E9B2-0B965A4F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end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3911A-3364-8E4D-700C-3EECD1F77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00151"/>
            <a:ext cx="8588477" cy="3818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Rollup contract on L1 ensures coordinator cannot cheat:</a:t>
            </a:r>
          </a:p>
          <a:p>
            <a:pPr>
              <a:spcBef>
                <a:spcPts val="1776"/>
              </a:spcBef>
            </a:pPr>
            <a:r>
              <a:rPr lang="en-US" sz="2400" dirty="0"/>
              <a:t>all submitted Tx must have been properly signed by users</a:t>
            </a:r>
          </a:p>
          <a:p>
            <a:pPr>
              <a:spcBef>
                <a:spcPts val="1776"/>
              </a:spcBef>
            </a:pPr>
            <a:r>
              <a:rPr lang="en-US" sz="2400" dirty="0"/>
              <a:t>all state updates are valid </a:t>
            </a:r>
          </a:p>
          <a:p>
            <a:pPr marL="0" indent="0">
              <a:spcBef>
                <a:spcPts val="1776"/>
              </a:spcBef>
              <a:buNone/>
            </a:pPr>
            <a:endParaRPr lang="en-US" sz="2400" dirty="0"/>
          </a:p>
          <a:p>
            <a:pPr marL="0" indent="0">
              <a:spcBef>
                <a:spcPts val="1776"/>
              </a:spcBef>
              <a:buNone/>
            </a:pPr>
            <a:r>
              <a:rPr lang="en-US" sz="2400" dirty="0"/>
              <a:t>⇒  Rollup contract on L1 will accept any update with a valid proof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400" dirty="0"/>
              <a:t>⇒  Anyone can act as a coordinator  </a:t>
            </a:r>
            <a:r>
              <a:rPr lang="en-US" sz="2000" dirty="0"/>
              <a:t>(with enough compute power)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620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4488-B98F-42ED-D1FD-F7F232B5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SNARKs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2DA14-8DCE-A1F3-A6CA-E46CBA54E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5F94-F2FA-A849-A008-D0FFF62D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paradigm:  two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F5E0A-0FB7-6F48-9388-AE276A9C08F9}"/>
              </a:ext>
            </a:extLst>
          </p:cNvPr>
          <p:cNvSpPr txBox="1"/>
          <p:nvPr/>
        </p:nvSpPr>
        <p:spPr>
          <a:xfrm>
            <a:off x="822983" y="3269277"/>
            <a:ext cx="321645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A polynomial interactive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oracle proof (Poly-IOP)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6432DF-5C1A-9048-BF5E-C2D590A52C06}"/>
              </a:ext>
            </a:extLst>
          </p:cNvPr>
          <p:cNvSpPr txBox="1"/>
          <p:nvPr/>
        </p:nvSpPr>
        <p:spPr>
          <a:xfrm>
            <a:off x="822983" y="1335974"/>
            <a:ext cx="314759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A polynomial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commitment scheme</a:t>
            </a:r>
          </a:p>
        </p:txBody>
      </p:sp>
      <p:pic>
        <p:nvPicPr>
          <p:cNvPr id="1028" name="Picture 4" descr="blender clipart - Clip Art Library">
            <a:extLst>
              <a:ext uri="{FF2B5EF4-FFF2-40B4-BE49-F238E27FC236}">
                <a16:creationId xmlns:a16="http://schemas.microsoft.com/office/drawing/2014/main" id="{E677520B-2F79-2341-B985-5B6F6DE48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708" y="2326799"/>
            <a:ext cx="548176" cy="94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E534B3-8F8B-FA4B-8196-27E74083FFED}"/>
              </a:ext>
            </a:extLst>
          </p:cNvPr>
          <p:cNvSpPr txBox="1"/>
          <p:nvPr/>
        </p:nvSpPr>
        <p:spPr>
          <a:xfrm>
            <a:off x="6327031" y="2382539"/>
            <a:ext cx="207249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SNARK for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general circuits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5B44B9-84BF-847F-D738-8E89F4B0C495}"/>
              </a:ext>
            </a:extLst>
          </p:cNvPr>
          <p:cNvSpPr txBox="1"/>
          <p:nvPr/>
        </p:nvSpPr>
        <p:spPr>
          <a:xfrm>
            <a:off x="205431" y="1499722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3D4331-FD99-6848-2F5E-8F02E64BC3D0}"/>
              </a:ext>
            </a:extLst>
          </p:cNvPr>
          <p:cNvSpPr txBox="1"/>
          <p:nvPr/>
        </p:nvSpPr>
        <p:spPr>
          <a:xfrm>
            <a:off x="205431" y="3411605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(2)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3739DA2-84A9-5325-73CA-DFE5ADBF72E6}"/>
              </a:ext>
            </a:extLst>
          </p:cNvPr>
          <p:cNvSpPr/>
          <p:nvPr/>
        </p:nvSpPr>
        <p:spPr>
          <a:xfrm>
            <a:off x="5521002" y="2662425"/>
            <a:ext cx="806029" cy="2712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F61857A-BBD7-FEDA-4347-23BD16BF1A80}"/>
              </a:ext>
            </a:extLst>
          </p:cNvPr>
          <p:cNvSpPr/>
          <p:nvPr/>
        </p:nvSpPr>
        <p:spPr>
          <a:xfrm rot="1496730">
            <a:off x="3971809" y="2089326"/>
            <a:ext cx="925338" cy="2615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9253D9AA-3F48-3978-DF44-57460572A971}"/>
              </a:ext>
            </a:extLst>
          </p:cNvPr>
          <p:cNvSpPr/>
          <p:nvPr/>
        </p:nvSpPr>
        <p:spPr>
          <a:xfrm rot="19612882">
            <a:off x="4006024" y="3127719"/>
            <a:ext cx="925698" cy="3185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F820AAA-0819-4D9B-CBEB-6B7B548FFE43}"/>
              </a:ext>
            </a:extLst>
          </p:cNvPr>
          <p:cNvSpPr/>
          <p:nvPr/>
        </p:nvSpPr>
        <p:spPr>
          <a:xfrm>
            <a:off x="4198347" y="4183122"/>
            <a:ext cx="4257368" cy="623098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Let’s explain each concept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1F1132-D9E4-907A-6A59-EC6E0B9F9340}"/>
              </a:ext>
            </a:extLst>
          </p:cNvPr>
          <p:cNvSpPr txBox="1"/>
          <p:nvPr/>
        </p:nvSpPr>
        <p:spPr>
          <a:xfrm>
            <a:off x="1132843" y="4100274"/>
            <a:ext cx="2527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(info. theoretic object)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23D8A7-0348-013B-7088-EBABF5A4BDEC}"/>
              </a:ext>
            </a:extLst>
          </p:cNvPr>
          <p:cNvSpPr txBox="1"/>
          <p:nvPr/>
        </p:nvSpPr>
        <p:spPr>
          <a:xfrm>
            <a:off x="1230963" y="2166970"/>
            <a:ext cx="2486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(cryptographic object)</a:t>
            </a:r>
          </a:p>
        </p:txBody>
      </p:sp>
    </p:spTree>
    <p:extLst>
      <p:ext uri="{BB962C8B-B14F-4D97-AF65-F5344CB8AC3E}">
        <p14:creationId xmlns:p14="http://schemas.microsoft.com/office/powerpoint/2010/main" val="306488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  <p:bldP spid="8" grpId="0" animBg="1"/>
      <p:bldP spid="15" grpId="0" animBg="1"/>
      <p:bldP spid="17" grpId="0" animBg="1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0BADC-2DA1-8A45-A55A-E4CB9F73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Recall:  commitments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2010AE-AF3F-9B4E-8EE0-5E9B131B97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Two algorithms:</a:t>
                </a:r>
              </a:p>
              <a:p>
                <a:pPr>
                  <a:spcBef>
                    <a:spcPts val="1776"/>
                  </a:spcBef>
                </a:pPr>
                <a:r>
                  <a:rPr lang="en-US" i="1" dirty="0"/>
                  <a:t>commit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) ⇾ </a:t>
                </a:r>
                <a:r>
                  <a:rPr lang="en-US" b="1" i="1" dirty="0"/>
                  <a:t>com</a:t>
                </a:r>
                <a:r>
                  <a:rPr lang="en-US" dirty="0"/>
                  <a:t>		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chose at random)</a:t>
                </a:r>
                <a:endParaRPr lang="en-US" sz="2000" b="1" i="1" dirty="0"/>
              </a:p>
              <a:p>
                <a:pPr>
                  <a:spcBef>
                    <a:spcPts val="1776"/>
                  </a:spcBef>
                </a:pPr>
                <a:r>
                  <a:rPr lang="en-US" i="1" dirty="0"/>
                  <a:t>verify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i="1" dirty="0"/>
                  <a:t>com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) ⇾ accept or reject</a:t>
                </a:r>
              </a:p>
              <a:p>
                <a:pPr marL="0" indent="0">
                  <a:spcBef>
                    <a:spcPts val="2976"/>
                  </a:spcBef>
                  <a:buNone/>
                </a:pPr>
                <a:r>
                  <a:rPr lang="en-US" dirty="0"/>
                  <a:t>Properties:</a:t>
                </a:r>
              </a:p>
              <a:p>
                <a:pPr>
                  <a:spcBef>
                    <a:spcPts val="1776"/>
                  </a:spcBef>
                </a:pPr>
                <a:r>
                  <a:rPr lang="en-US" b="1" dirty="0"/>
                  <a:t>binding</a:t>
                </a:r>
                <a:r>
                  <a:rPr lang="en-US" dirty="0"/>
                  <a:t>: cannot produce two valid openings for </a:t>
                </a:r>
                <a:r>
                  <a:rPr lang="en-US" b="1" i="1" dirty="0"/>
                  <a:t>com</a:t>
                </a:r>
                <a:endParaRPr lang="en-US" dirty="0"/>
              </a:p>
              <a:p>
                <a:pPr>
                  <a:spcBef>
                    <a:spcPts val="1776"/>
                  </a:spcBef>
                </a:pPr>
                <a:r>
                  <a:rPr lang="en-US" b="1" dirty="0"/>
                  <a:t>hiding</a:t>
                </a:r>
                <a:r>
                  <a:rPr lang="en-US" dirty="0"/>
                  <a:t>: </a:t>
                </a:r>
                <a:r>
                  <a:rPr lang="en-US" b="1" i="1" dirty="0"/>
                  <a:t>com</a:t>
                </a:r>
                <a:r>
                  <a:rPr lang="en-US" dirty="0"/>
                  <a:t> reveals nothing about committed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2010AE-AF3F-9B4E-8EE0-5E9B131B97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2649" b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170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101262</TotalTime>
  <Words>5593</Words>
  <Application>Microsoft Macintosh PowerPoint</Application>
  <PresentationFormat>On-screen Show (16:9)</PresentationFormat>
  <Paragraphs>618</Paragraphs>
  <Slides>57</Slides>
  <Notes>13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Cambria Math</vt:lpstr>
      <vt:lpstr>Roboto</vt:lpstr>
      <vt:lpstr>Office Theme</vt:lpstr>
      <vt:lpstr>SNARKs, PLONK and Rollups</vt:lpstr>
      <vt:lpstr>Rollup idea:  batch many Tx into one</vt:lpstr>
      <vt:lpstr>Verifying Rollup state updates</vt:lpstr>
      <vt:lpstr>What the SNARK proof proves</vt:lpstr>
      <vt:lpstr>zkEVM</vt:lpstr>
      <vt:lpstr>The end result</vt:lpstr>
      <vt:lpstr>Building SNARKs</vt:lpstr>
      <vt:lpstr>General paradigm:  two steps</vt:lpstr>
      <vt:lpstr>Recall:  commitments</vt:lpstr>
      <vt:lpstr>(1) Polynomial commitment scheme (PCS)</vt:lpstr>
      <vt:lpstr>(1) Polynomial commitment scheme (PCS)</vt:lpstr>
      <vt:lpstr>(1) Polynomial commitment scheme (PCS)</vt:lpstr>
      <vt:lpstr>Constructing a PCS</vt:lpstr>
      <vt:lpstr>General paradigm:  two steps</vt:lpstr>
      <vt:lpstr>Component 2:   Polynomial IOP</vt:lpstr>
      <vt:lpstr>Polynomial IOP</vt:lpstr>
      <vt:lpstr>The Plonk poly-IOP</vt:lpstr>
      <vt:lpstr>Proving properties of  committed polynomials </vt:lpstr>
      <vt:lpstr>Proving properties of committed polynomials </vt:lpstr>
      <vt:lpstr>A simple example: polynomial equality testing</vt:lpstr>
      <vt:lpstr>Why is this sound?</vt:lpstr>
      <vt:lpstr>Why is this sound?</vt:lpstr>
      <vt:lpstr>The polynomial equality testing protocol</vt:lpstr>
      <vt:lpstr>Review: the compiled proof system</vt:lpstr>
      <vt:lpstr>Important proof gadgets for univariates</vt:lpstr>
      <vt:lpstr>The vanishing polynomial</vt:lpstr>
      <vt:lpstr>(1)  ZeroTest on Ω      (Ω = { 1, ω, ω2, …, ωk-1 } )</vt:lpstr>
      <vt:lpstr>(1)  ZeroTest on Ω      (Ω = { 1, ω, ω2, …, ωk-1 } )</vt:lpstr>
      <vt:lpstr>(3) Product check on H:     ∏_(a∈H)▒〖f(a)〗=1</vt:lpstr>
      <vt:lpstr>(3) Product check on H     (unoptimized)</vt:lpstr>
      <vt:lpstr>Same works for rational functions:   ∏_(a∈Ω)▒〖(f/g)(a)〗=1</vt:lpstr>
      <vt:lpstr>(4)  Another useful gadget:  permutation check</vt:lpstr>
      <vt:lpstr>(4)  Another useful gadget:  permutation check</vt:lpstr>
      <vt:lpstr>(5)  final gadget: prescribed permutation check</vt:lpstr>
      <vt:lpstr>Prescribed permutation check</vt:lpstr>
      <vt:lpstr>Prescribed permutation check</vt:lpstr>
      <vt:lpstr>Prescribed permutation check</vt:lpstr>
      <vt:lpstr>The complete protocol</vt:lpstr>
      <vt:lpstr>Summary of proof gadgets</vt:lpstr>
      <vt:lpstr>The PLONK Poly-IOP for general circuits</vt:lpstr>
      <vt:lpstr>PLONK:  widely used in practice</vt:lpstr>
      <vt:lpstr>PLONK:  a poly-IOP for a general circuit  C(x,w)</vt:lpstr>
      <vt:lpstr>Encoding the trace as a polynomial</vt:lpstr>
      <vt:lpstr>Encoding the trace as a polynomial</vt:lpstr>
      <vt:lpstr>Encoding the trace as a polynomial</vt:lpstr>
      <vt:lpstr>Step 2:  proving validity of T</vt:lpstr>
      <vt:lpstr>Proving (1):  T encodes the correct inputs</vt:lpstr>
      <vt:lpstr>Proving (1):  T encodes the correct inputs</vt:lpstr>
      <vt:lpstr>Proving (2):  every gate is evaluated correctly</vt:lpstr>
      <vt:lpstr>Proving (2):  every gate is evaluated correctly</vt:lpstr>
      <vt:lpstr>Proving (2):  every gate is evaluated correctly</vt:lpstr>
      <vt:lpstr>Proving (3):   the wiring is correct</vt:lpstr>
      <vt:lpstr>Proving (3):   the wiring is correct</vt:lpstr>
      <vt:lpstr>The complete Plonk Poly-IOP   (and SNARK)</vt:lpstr>
      <vt:lpstr>The complete Plonk Poly-IOP   (and SNARK)</vt:lpstr>
      <vt:lpstr>Many extensions …</vt:lpstr>
      <vt:lpstr>END  OF  LECTURE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Monica Lam</dc:creator>
  <cp:lastModifiedBy>Benedikt Bünz</cp:lastModifiedBy>
  <cp:revision>1291</cp:revision>
  <cp:lastPrinted>2015-09-20T23:02:57Z</cp:lastPrinted>
  <dcterms:created xsi:type="dcterms:W3CDTF">2010-10-17T19:58:05Z</dcterms:created>
  <dcterms:modified xsi:type="dcterms:W3CDTF">2024-04-10T01:46:36Z</dcterms:modified>
</cp:coreProperties>
</file>