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4103" r:id="rId2"/>
  </p:sldMasterIdLst>
  <p:notesMasterIdLst>
    <p:notesMasterId r:id="rId56"/>
  </p:notesMasterIdLst>
  <p:handoutMasterIdLst>
    <p:handoutMasterId r:id="rId57"/>
  </p:handoutMasterIdLst>
  <p:sldIdLst>
    <p:sldId id="1352" r:id="rId3"/>
    <p:sldId id="1943" r:id="rId4"/>
    <p:sldId id="1642" r:id="rId5"/>
    <p:sldId id="1644" r:id="rId6"/>
    <p:sldId id="1645" r:id="rId7"/>
    <p:sldId id="1646" r:id="rId8"/>
    <p:sldId id="1647" r:id="rId9"/>
    <p:sldId id="1661" r:id="rId10"/>
    <p:sldId id="1648" r:id="rId11"/>
    <p:sldId id="1643" r:id="rId12"/>
    <p:sldId id="1649" r:id="rId13"/>
    <p:sldId id="1650" r:id="rId14"/>
    <p:sldId id="1651" r:id="rId15"/>
    <p:sldId id="1656" r:id="rId16"/>
    <p:sldId id="1657" r:id="rId17"/>
    <p:sldId id="1659" r:id="rId18"/>
    <p:sldId id="1947" r:id="rId19"/>
    <p:sldId id="1953" r:id="rId20"/>
    <p:sldId id="1946" r:id="rId21"/>
    <p:sldId id="1948" r:id="rId22"/>
    <p:sldId id="1949" r:id="rId23"/>
    <p:sldId id="1950" r:id="rId24"/>
    <p:sldId id="1951" r:id="rId25"/>
    <p:sldId id="1954" r:id="rId26"/>
    <p:sldId id="1955" r:id="rId27"/>
    <p:sldId id="1956" r:id="rId28"/>
    <p:sldId id="1957" r:id="rId29"/>
    <p:sldId id="1958" r:id="rId30"/>
    <p:sldId id="1959" r:id="rId31"/>
    <p:sldId id="1960" r:id="rId32"/>
    <p:sldId id="1961" r:id="rId33"/>
    <p:sldId id="1964" r:id="rId34"/>
    <p:sldId id="1965" r:id="rId35"/>
    <p:sldId id="1966" r:id="rId36"/>
    <p:sldId id="1967" r:id="rId37"/>
    <p:sldId id="1968" r:id="rId38"/>
    <p:sldId id="1973" r:id="rId39"/>
    <p:sldId id="1969" r:id="rId40"/>
    <p:sldId id="1970" r:id="rId41"/>
    <p:sldId id="1971" r:id="rId42"/>
    <p:sldId id="1972" r:id="rId43"/>
    <p:sldId id="1974" r:id="rId44"/>
    <p:sldId id="258" r:id="rId45"/>
    <p:sldId id="259" r:id="rId46"/>
    <p:sldId id="1980" r:id="rId47"/>
    <p:sldId id="1981" r:id="rId48"/>
    <p:sldId id="1982" r:id="rId49"/>
    <p:sldId id="1983" r:id="rId50"/>
    <p:sldId id="1984" r:id="rId51"/>
    <p:sldId id="1985" r:id="rId52"/>
    <p:sldId id="1986" r:id="rId53"/>
    <p:sldId id="1987" r:id="rId54"/>
    <p:sldId id="1885" r:id="rId5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181818"/>
    <a:srgbClr val="9A0000"/>
    <a:srgbClr val="3025FF"/>
    <a:srgbClr val="AD0000"/>
    <a:srgbClr val="96060B"/>
    <a:srgbClr val="CAC9CA"/>
    <a:srgbClr val="848384"/>
    <a:srgbClr val="353535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7" autoAdjust="0"/>
    <p:restoredTop sz="87255" autoAdjust="0"/>
  </p:normalViewPr>
  <p:slideViewPr>
    <p:cSldViewPr snapToGrid="0">
      <p:cViewPr>
        <p:scale>
          <a:sx n="141" d="100"/>
          <a:sy n="141" d="100"/>
        </p:scale>
        <p:origin x="400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6" d="100"/>
          <a:sy n="126" d="100"/>
        </p:scale>
        <p:origin x="2448" y="1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stores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Verifier/client stores some local state</a:t>
            </a:r>
          </a:p>
          <a:p>
            <a:r>
              <a:rPr lang="en-US" dirty="0"/>
              <a:t>Client does </a:t>
            </a:r>
            <a:r>
              <a:rPr lang="en-US" dirty="0" err="1"/>
              <a:t>rw</a:t>
            </a:r>
            <a:r>
              <a:rPr lang="en-US" dirty="0"/>
              <a:t> requests to the server, gets answer, checks answer against local state, updates local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1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stores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Verifier/client stores some local state</a:t>
            </a:r>
          </a:p>
          <a:p>
            <a:r>
              <a:rPr lang="en-US" dirty="0"/>
              <a:t>Client does </a:t>
            </a:r>
            <a:r>
              <a:rPr lang="en-US" dirty="0" err="1"/>
              <a:t>rw</a:t>
            </a:r>
            <a:r>
              <a:rPr lang="en-US" dirty="0"/>
              <a:t> requests to the server, gets answer, checks answer against local state, updates local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just in the input but every time the table changes</a:t>
            </a:r>
          </a:p>
        </p:txBody>
      </p:sp>
    </p:spTree>
    <p:extLst>
      <p:ext uri="{BB962C8B-B14F-4D97-AF65-F5344CB8AC3E}">
        <p14:creationId xmlns:p14="http://schemas.microsoft.com/office/powerpoint/2010/main" val="228691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5c0dec7d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55c0dec7d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Surprisingly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5c0dec7d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255c0dec7d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IVCs and SNARKs are different but highly related. Well known that IVC can be constructed from SNARKs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[Explain how it works]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Caveats, many followups are exploring approaches to construct IVCs w/o SNARKs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5c0dec7d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55c0dec7d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One popular direction is through the use of folding scheme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Problem statement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Syntax, completeness/soundness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Highlight difference from SNARKs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5c0dec7d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55c0dec7d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One popular direction is through the use of folding scheme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Problem statement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Syntax, completeness/soundness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Highlight difference from SNARKs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a397d78c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8a397d78c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Run Acc prover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Generate a NARK for the statement that the last step function execution is correct, and the last verifier’s folding step is correct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Acc.D check the last folded instance.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Explain how to make Acc.D succinct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9FDBDC7-2817-5543-98F8-D77248C04A9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7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computed address for a contract created with CREATE is </a:t>
            </a:r>
            <a:r>
              <a:rPr lang="en-US" sz="1200" dirty="0"/>
              <a:t>H(</a:t>
            </a:r>
            <a:r>
              <a:rPr lang="en-US" sz="1200" dirty="0" err="1"/>
              <a:t>CreatorAddr</a:t>
            </a:r>
            <a:r>
              <a:rPr lang="en-US" sz="1200" dirty="0"/>
              <a:t>, </a:t>
            </a:r>
            <a:r>
              <a:rPr lang="en-US" sz="1200" dirty="0" err="1"/>
              <a:t>CreatorNonce</a:t>
            </a:r>
            <a:r>
              <a:rPr lang="en-US" sz="1200" dirty="0"/>
              <a:t>) as shown in the table above.   Same when contract is created by an owned account.  However, the </a:t>
            </a:r>
            <a:r>
              <a:rPr lang="en-US" dirty="0"/>
              <a:t>computed address for a contract created with CREATE2 is </a:t>
            </a:r>
            <a:r>
              <a:rPr lang="en-US" sz="1200" dirty="0"/>
              <a:t>H(</a:t>
            </a:r>
            <a:r>
              <a:rPr lang="en-US" sz="1200" dirty="0" err="1"/>
              <a:t>CreatorAddr</a:t>
            </a:r>
            <a:r>
              <a:rPr lang="en-US" sz="1200" dirty="0"/>
              <a:t>, </a:t>
            </a:r>
            <a:r>
              <a:rPr lang="en-US" sz="1200" dirty="0" err="1"/>
              <a:t>InitCodeOfNewContract</a:t>
            </a:r>
            <a:r>
              <a:rPr lang="en-US" sz="1200" dirty="0"/>
              <a:t>, Salt).    This means that CREATE2 can be used to overwrite the code of a previous contract that resided in that address.  This is only possible if the earlier contract did a SELFDESTRUCT.   Either way, the nonce of a newly created contract is initialized to zero.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suffix in nodes.    Ethereum’s Merkle Patricia Tree has a branching factor of 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nonce must match current nonce of sender in sender’s account data.   When Tx processed successfully, nonce in sender’s account data is incremented by 1.</a:t>
            </a:r>
          </a:p>
          <a:p>
            <a:r>
              <a:rPr lang="en-US" dirty="0" err="1"/>
              <a:t>chain_id</a:t>
            </a:r>
            <a:r>
              <a:rPr lang="en-US" dirty="0"/>
              <a:t>:  ensures that a Tx signed for the </a:t>
            </a:r>
            <a:r>
              <a:rPr lang="en-US" dirty="0" err="1"/>
              <a:t>testnet</a:t>
            </a:r>
            <a:r>
              <a:rPr lang="en-US" dirty="0"/>
              <a:t> cannot be submitting on the </a:t>
            </a:r>
            <a:r>
              <a:rPr lang="en-US" dirty="0" err="1"/>
              <a:t>mainnet</a:t>
            </a:r>
            <a:r>
              <a:rPr lang="en-US" dirty="0"/>
              <a:t> (same with L1/L2 confusion).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Tx go to contracts, others go to owned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blockchains allow for non-interfering parallel execution:  Flow, Avalanche.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Selfdestruct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:  sends all account funds to specified address.   Refund removed to avoid </a:t>
            </a:r>
            <a:r>
              <a:rPr lang="en-US" dirty="0" err="1"/>
              <a:t>gastokens</a:t>
            </a:r>
            <a:r>
              <a:rPr lang="en-US" dirty="0"/>
              <a:t>.</a:t>
            </a:r>
          </a:p>
          <a:p>
            <a:r>
              <a:rPr lang="en-US" dirty="0"/>
              <a:t>CREATE:  create a new contract</a:t>
            </a:r>
          </a:p>
          <a:p>
            <a:r>
              <a:rPr lang="en-US" dirty="0"/>
              <a:t>CALL:  contract at address </a:t>
            </a:r>
            <a:r>
              <a:rPr lang="en-US" dirty="0" err="1"/>
              <a:t>addr</a:t>
            </a:r>
            <a:r>
              <a:rPr lang="en-US" dirty="0"/>
              <a:t>,  with max gas,  and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stores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Verifier/client stores some local state</a:t>
            </a:r>
          </a:p>
          <a:p>
            <a:r>
              <a:rPr lang="en-US" dirty="0"/>
              <a:t>Client does </a:t>
            </a:r>
            <a:r>
              <a:rPr lang="en-US" dirty="0" err="1"/>
              <a:t>rw</a:t>
            </a:r>
            <a:r>
              <a:rPr lang="en-US" dirty="0"/>
              <a:t> requests to the server, gets answer, checks answer against local state, updates local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stores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Verifier/client stores some local state</a:t>
            </a:r>
          </a:p>
          <a:p>
            <a:r>
              <a:rPr lang="en-US" dirty="0"/>
              <a:t>Client does </a:t>
            </a:r>
            <a:r>
              <a:rPr lang="en-US" dirty="0" err="1"/>
              <a:t>rw</a:t>
            </a:r>
            <a:r>
              <a:rPr lang="en-US" dirty="0"/>
              <a:t> requests to the server, gets answer, checks answer against local state, updates local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7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4/28/24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9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79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47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593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05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65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9A62A3-C49F-4746-B86A-E64125FCE13E}"/>
              </a:ext>
            </a:extLst>
          </p:cNvPr>
          <p:cNvCxnSpPr>
            <a:cxnSpLocks/>
          </p:cNvCxnSpPr>
          <p:nvPr userDrawn="1"/>
        </p:nvCxnSpPr>
        <p:spPr>
          <a:xfrm>
            <a:off x="0" y="4891301"/>
            <a:ext cx="8608594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DB7D6-CD0D-054E-A10D-7BFC7BBB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594" y="4773061"/>
            <a:ext cx="228600" cy="236483"/>
          </a:xfrm>
          <a:gradFill>
            <a:gsLst>
              <a:gs pos="50000">
                <a:srgbClr val="7AA3F0"/>
              </a:gs>
              <a:gs pos="0">
                <a:srgbClr val="6679EC"/>
              </a:gs>
              <a:gs pos="100000">
                <a:srgbClr val="759DE7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lvl1pPr algn="ctr">
              <a:defRPr b="0" i="0">
                <a:solidFill>
                  <a:schemeClr val="bg1"/>
                </a:solidFill>
                <a:latin typeface="Montserrat Medium" pitchFamily="2" charset="77"/>
                <a:cs typeface="Poppins" pitchFamily="2" charset="77"/>
              </a:defRPr>
            </a:lvl1pPr>
          </a:lstStyle>
          <a:p>
            <a:fld id="{74ABB879-4B57-4B45-A16D-F03C413E06D7}" type="slidenum">
              <a:rPr lang="en-BD" smtClean="0"/>
              <a:pPr/>
              <a:t>‹#›</a:t>
            </a:fld>
            <a:endParaRPr lang="en-BD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0F5C0C4-A597-2644-8F97-E87DE5105971}"/>
              </a:ext>
            </a:extLst>
          </p:cNvPr>
          <p:cNvSpPr/>
          <p:nvPr userDrawn="1"/>
        </p:nvSpPr>
        <p:spPr>
          <a:xfrm rot="10800000">
            <a:off x="4342218" y="-1227"/>
            <a:ext cx="459565" cy="207545"/>
          </a:xfrm>
          <a:prstGeom prst="triangle">
            <a:avLst/>
          </a:prstGeom>
          <a:gradFill>
            <a:gsLst>
              <a:gs pos="50000">
                <a:srgbClr val="7AA3F0"/>
              </a:gs>
              <a:gs pos="0">
                <a:srgbClr val="6679EC"/>
              </a:gs>
              <a:gs pos="100000">
                <a:srgbClr val="759DE7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sz="105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41697B-4107-0A4F-A905-088BFC78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06" y="314602"/>
            <a:ext cx="8530388" cy="415498"/>
          </a:xfrm>
          <a:noFill/>
        </p:spPr>
        <p:txBody>
          <a:bodyPr wrap="square" lIns="0" tIns="0" rIns="0" bIns="0" rtlCol="0" anchor="t">
            <a:spAutoFit/>
          </a:bodyPr>
          <a:lstStyle>
            <a:lvl1pPr algn="ctr">
              <a:defRPr lang="en-BD" sz="2700" b="1">
                <a:solidFill>
                  <a:srgbClr val="404040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0" lvl="0"/>
            <a:r>
              <a:rPr lang="en-GB" dirty="0"/>
              <a:t>Click to edit Master title style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0784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4/28/24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63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2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1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77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7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03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  <p:sldLayoutId id="2147484102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2496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feedback.nyu.edu/ny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rightspace.nyu.edu/d2l/home/353819" TargetMode="External"/><Relationship Id="rId4" Type="http://schemas.openxmlformats.org/officeDocument/2006/relationships/hyperlink" Target="https://nycryptoday.wordpres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lik.eth.limo/general/2022/08/04/zkevm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82" y="1558586"/>
            <a:ext cx="8502354" cy="1311032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3600" dirty="0"/>
              <a:t>ZKEVM, SNARK tricks</a:t>
            </a:r>
            <a:br>
              <a:rPr lang="en-US" sz="3600" dirty="0"/>
            </a:br>
            <a:r>
              <a:rPr lang="en-US" sz="3600" dirty="0"/>
              <a:t>Folding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110311"/>
            <a:ext cx="9143999" cy="122350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Benedikt </a:t>
            </a:r>
            <a:r>
              <a:rPr lang="en-US" dirty="0" err="1">
                <a:solidFill>
                  <a:schemeClr val="tx1"/>
                </a:solidFill>
              </a:rPr>
              <a:t>Bünz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New York University</a:t>
            </a: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https://coursefeedback.nyu.edu/nyu/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https://nycryptoday.wordpress.com/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135209-BD31-5946-A1AE-6D4B7B52D381}"/>
              </a:ext>
            </a:extLst>
          </p:cNvPr>
          <p:cNvGrpSpPr/>
          <p:nvPr/>
        </p:nvGrpSpPr>
        <p:grpSpPr>
          <a:xfrm>
            <a:off x="1503119" y="69320"/>
            <a:ext cx="6269280" cy="2107583"/>
            <a:chOff x="479862" y="185646"/>
            <a:chExt cx="6269280" cy="21075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EC6456-65FF-AE4F-BF1C-E2E0C33D64E8}"/>
                </a:ext>
              </a:extLst>
            </p:cNvPr>
            <p:cNvSpPr txBox="1"/>
            <p:nvPr/>
          </p:nvSpPr>
          <p:spPr>
            <a:xfrm>
              <a:off x="2066456" y="185646"/>
              <a:ext cx="2727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  <a:latin typeface="Roboto" panose="02000000000000000000" pitchFamily="2" charset="0"/>
                </a:rPr>
                <a:t>CSCI-GA </a:t>
              </a:r>
              <a:r>
                <a:rPr lang="en-US" dirty="0"/>
                <a:t>3033-107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82417-0D84-1647-8BC9-3591C6CAE862}"/>
                </a:ext>
              </a:extLst>
            </p:cNvPr>
            <p:cNvSpPr txBox="1"/>
            <p:nvPr/>
          </p:nvSpPr>
          <p:spPr>
            <a:xfrm>
              <a:off x="479862" y="723569"/>
              <a:ext cx="62692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  <a:hlinkClick r:id="rId5"/>
                </a:rPr>
                <a:t>https://brightspace.nyu.edu/d2l/home/353819</a:t>
              </a:r>
              <a:endParaRPr lang="en-US" b="1" dirty="0">
                <a:latin typeface="+mn-lt"/>
              </a:endParaRPr>
            </a:p>
            <a:p>
              <a:pPr algn="ctr"/>
              <a:r>
                <a:rPr lang="en-US" b="1" dirty="0">
                  <a:latin typeface="+mn-lt"/>
                </a:rPr>
                <a:t>Hw3 out</a:t>
              </a:r>
            </a:p>
            <a:p>
              <a:pPr algn="ctr"/>
              <a:endParaRPr lang="en-US" b="1" dirty="0">
                <a:latin typeface="+mn-lt"/>
              </a:endParaRPr>
            </a:p>
            <a:p>
              <a:pPr algn="ctr"/>
              <a:endParaRPr lang="en-US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E1E-24D4-7A4D-A360-590EB49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A5A-613A-654E-8AB7-79D932E6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983932"/>
            <a:ext cx="7935686" cy="390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9B46B-9F33-6743-92BD-0C593EBEDC6C}"/>
              </a:ext>
            </a:extLst>
          </p:cNvPr>
          <p:cNvSpPr txBox="1"/>
          <p:nvPr/>
        </p:nvSpPr>
        <p:spPr>
          <a:xfrm>
            <a:off x="457200" y="4681835"/>
            <a:ext cx="353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world state (four accounts)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BE98A-F4A8-154F-B751-CF90A3472AC8}"/>
              </a:ext>
            </a:extLst>
          </p:cNvPr>
          <p:cNvSpPr txBox="1"/>
          <p:nvPr/>
        </p:nvSpPr>
        <p:spPr>
          <a:xfrm>
            <a:off x="5915519" y="4681835"/>
            <a:ext cx="269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updated world state</a:t>
            </a:r>
          </a:p>
        </p:txBody>
      </p:sp>
    </p:spTree>
    <p:extLst>
      <p:ext uri="{BB962C8B-B14F-4D97-AF65-F5344CB8AC3E}">
        <p14:creationId xmlns:p14="http://schemas.microsoft.com/office/powerpoint/2010/main" val="172328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6269-6494-D948-A988-97271717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Ethereum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AD9F-2F25-4F40-942B-E683B729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48" y="1052665"/>
            <a:ext cx="8824452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Block proposer creates a block of n  Tx:     </a:t>
            </a:r>
            <a:r>
              <a:rPr lang="en-US" sz="2000" dirty="0"/>
              <a:t>(from </a:t>
            </a:r>
            <a:r>
              <a:rPr lang="en-US" sz="2000" dirty="0" err="1"/>
              <a:t>Txs</a:t>
            </a:r>
            <a:r>
              <a:rPr lang="en-US" sz="2000" dirty="0"/>
              <a:t> submitted by users)</a:t>
            </a:r>
          </a:p>
          <a:p>
            <a:r>
              <a:rPr lang="en-US" sz="2400" dirty="0"/>
              <a:t>To produce a block do:    </a:t>
            </a:r>
          </a:p>
          <a:p>
            <a:pPr lvl="2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=1,…,n:  execute state change of </a:t>
            </a:r>
            <a:r>
              <a:rPr lang="en-US" sz="2400" dirty="0" err="1"/>
              <a:t>Tx</a:t>
            </a:r>
            <a:r>
              <a:rPr lang="en-US" sz="2400" baseline="-25000" dirty="0" err="1"/>
              <a:t>i</a:t>
            </a:r>
            <a:r>
              <a:rPr lang="en-US" sz="2400" dirty="0"/>
              <a:t>  sequentially</a:t>
            </a:r>
            <a:endParaRPr lang="en-US" sz="2400" baseline="-25000" dirty="0"/>
          </a:p>
          <a:p>
            <a:pPr marL="857250" lvl="2" indent="0">
              <a:buNone/>
            </a:pPr>
            <a:r>
              <a:rPr lang="en-US" sz="2400" baseline="-25000" dirty="0"/>
              <a:t>								</a:t>
            </a:r>
            <a:r>
              <a:rPr lang="en-US" sz="2000" dirty="0"/>
              <a:t>(can change state of &gt;n accounts)</a:t>
            </a:r>
          </a:p>
          <a:p>
            <a:pPr lvl="2"/>
            <a:r>
              <a:rPr lang="en-US" sz="2400" dirty="0"/>
              <a:t>record updated world state in block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 validators re-execute all Tx to verify block   ⇒   </a:t>
            </a:r>
            <a:br>
              <a:rPr lang="en-US" sz="2400" dirty="0"/>
            </a:br>
            <a:r>
              <a:rPr lang="en-US" sz="2400" dirty="0"/>
              <a:t>		sign block if valid   ⇒   enough sigs, epoch is finalized.</a:t>
            </a:r>
          </a:p>
        </p:txBody>
      </p:sp>
    </p:spTree>
    <p:extLst>
      <p:ext uri="{BB962C8B-B14F-4D97-AF65-F5344CB8AC3E}">
        <p14:creationId xmlns:p14="http://schemas.microsoft.com/office/powerpoint/2010/main" val="102099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2B1-6036-854C-B76C-0FF5AA8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data  </a:t>
            </a:r>
            <a:r>
              <a:rPr lang="en-US" sz="3100" dirty="0"/>
              <a:t>(simplified)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7BCB-49F2-1648-91F0-53D731E6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358"/>
            <a:ext cx="8569842" cy="4112142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consensus data:   proposer ID,  parent hash,  votes,  etc.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dirty="0"/>
              <a:t>address of gas beneficiary:  where Tx fees will go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b="1" dirty="0"/>
              <a:t>world state root</a:t>
            </a:r>
            <a:r>
              <a:rPr lang="en-US" sz="2400" dirty="0"/>
              <a:t>:   updated world state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	Merkle Patricia Tree hash of </a:t>
            </a:r>
            <a:r>
              <a:rPr lang="en-US" sz="2400" u="sng" dirty="0"/>
              <a:t>all</a:t>
            </a:r>
            <a:r>
              <a:rPr lang="en-US" sz="2400" dirty="0"/>
              <a:t> accounts in the system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(4) </a:t>
            </a:r>
            <a:r>
              <a:rPr lang="en-US" sz="2400" b="1" dirty="0"/>
              <a:t>Tx root</a:t>
            </a:r>
            <a:r>
              <a:rPr lang="en-US" sz="2400" dirty="0"/>
              <a:t>:   Merkle hash of all Tx processed in block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(5) </a:t>
            </a:r>
            <a:r>
              <a:rPr lang="en-US" sz="2400" b="1" dirty="0"/>
              <a:t>Tx receipt root</a:t>
            </a:r>
            <a:r>
              <a:rPr lang="en-US" sz="2400" dirty="0"/>
              <a:t>:  Merkle hash of log messages generated in block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(5) Gas used:   used to adjust gas price (target 15M gas per block)</a:t>
            </a:r>
          </a:p>
        </p:txBody>
      </p:sp>
    </p:spTree>
    <p:extLst>
      <p:ext uri="{BB962C8B-B14F-4D97-AF65-F5344CB8AC3E}">
        <p14:creationId xmlns:p14="http://schemas.microsoft.com/office/powerpoint/2010/main" val="1543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307E-8A75-744D-AAB3-27B13B6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blockchain: abstractly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6B3101-4F91-784D-AB9F-63A9F3BE1131}"/>
              </a:ext>
            </a:extLst>
          </p:cNvPr>
          <p:cNvGrpSpPr/>
          <p:nvPr/>
        </p:nvGrpSpPr>
        <p:grpSpPr>
          <a:xfrm>
            <a:off x="8024042" y="1326037"/>
            <a:ext cx="986194" cy="1025778"/>
            <a:chOff x="8109105" y="1326037"/>
            <a:chExt cx="986194" cy="1025778"/>
          </a:xfrm>
        </p:grpSpPr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ECF43AA3-213C-7A44-AA18-0A3D83EF7CDE}"/>
                </a:ext>
              </a:extLst>
            </p:cNvPr>
            <p:cNvSpPr/>
            <p:nvPr/>
          </p:nvSpPr>
          <p:spPr>
            <a:xfrm>
              <a:off x="8109105" y="1326037"/>
              <a:ext cx="308956" cy="1025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CCDAEA-1CE4-9044-9AF8-27909FEFDFC8}"/>
                </a:ext>
              </a:extLst>
            </p:cNvPr>
            <p:cNvCxnSpPr/>
            <p:nvPr/>
          </p:nvCxnSpPr>
          <p:spPr>
            <a:xfrm>
              <a:off x="8420984" y="1837472"/>
              <a:ext cx="3402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3DB399-D7BD-E646-AC4D-2A8A3A8B1DCD}"/>
                </a:ext>
              </a:extLst>
            </p:cNvPr>
            <p:cNvSpPr txBox="1"/>
            <p:nvPr/>
          </p:nvSpPr>
          <p:spPr>
            <a:xfrm>
              <a:off x="8697433" y="1522702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5EF8DA-7336-4449-A23C-9FE441F19B81}"/>
              </a:ext>
            </a:extLst>
          </p:cNvPr>
          <p:cNvGrpSpPr/>
          <p:nvPr/>
        </p:nvGrpSpPr>
        <p:grpSpPr>
          <a:xfrm>
            <a:off x="3451426" y="1284578"/>
            <a:ext cx="4877516" cy="3733323"/>
            <a:chOff x="3451426" y="1284578"/>
            <a:chExt cx="4877516" cy="37333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B6F8468-3136-5E4A-B633-165616FF3FFE}"/>
                </a:ext>
              </a:extLst>
            </p:cNvPr>
            <p:cNvGrpSpPr/>
            <p:nvPr/>
          </p:nvGrpSpPr>
          <p:grpSpPr>
            <a:xfrm>
              <a:off x="4816550" y="1284578"/>
              <a:ext cx="3512392" cy="3733323"/>
              <a:chOff x="425303" y="1360967"/>
              <a:chExt cx="3512392" cy="37333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D0BDC0-2305-E14E-97F2-1653301D86E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1DF84C8-1B7A-1144-A317-B3F08F608159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05E54BF-3028-5441-AC13-89D794884A56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C3025D-FBD6-BC4B-86FB-E225D2CF83E6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FF42BEE-FCF9-184A-8878-4E42F6DD9E0D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C380D326-24A6-EE44-9312-A95229FD94E0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463B7-9B01-AB4A-814F-51E0B3716515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03C466-74F7-3049-80C6-A17854BAF5E1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A82C0E26-3117-9645-A77E-55B616CE99D7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2EEC81-24E6-4F4D-951C-CAFF2715022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035A5DF-AAA3-AD42-B3E8-FDF63A5F2096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A6F78C-E928-AA4E-92BE-FCD9818AFD78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6D14B0-7C94-124F-881E-13764A1B377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29CCFEC-3811-9647-AD81-977FA040B9EE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79435DB-27E2-E340-BF5E-11DB8BE39BB3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1CFA0-6349-184C-8F02-C217F037D707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73D50E-8885-6D48-993F-FAF5E7C1A186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D68C1A6-235C-7C4B-A762-0917CEDB2038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0BEDCD7-E7FE-A24E-8F92-22CBB810F7E9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29237D-E913-8A45-B373-81B44EE6B46E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97442E9-8B5C-A045-9038-39AF4963C1B4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1C0A4FE-4D59-554D-9AB7-9521BDC0D2A0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8489F3A-AE96-D249-B76E-271ECFBB7CA6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8A339DF-D210-C349-A1B6-D48C7D0B8E00}"/>
                </a:ext>
              </a:extLst>
            </p:cNvPr>
            <p:cNvGrpSpPr/>
            <p:nvPr/>
          </p:nvGrpSpPr>
          <p:grpSpPr>
            <a:xfrm>
              <a:off x="3451426" y="1428118"/>
              <a:ext cx="2247626" cy="1025778"/>
              <a:chOff x="3451426" y="1428118"/>
              <a:chExt cx="2247626" cy="1025778"/>
            </a:xfrm>
          </p:grpSpPr>
          <p:sp>
            <p:nvSpPr>
              <p:cNvPr id="81" name="Right Brace 80">
                <a:extLst>
                  <a:ext uri="{FF2B5EF4-FFF2-40B4-BE49-F238E27FC236}">
                    <a16:creationId xmlns:a16="http://schemas.microsoft.com/office/drawing/2014/main" id="{5FD43360-994E-5C44-9FAB-C792CB565F34}"/>
                  </a:ext>
                </a:extLst>
              </p:cNvPr>
              <p:cNvSpPr/>
              <p:nvPr/>
            </p:nvSpPr>
            <p:spPr>
              <a:xfrm>
                <a:off x="3451426" y="1428118"/>
                <a:ext cx="308956" cy="102577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0E412BEC-C6A3-8A44-8726-BCA55EC534E3}"/>
                  </a:ext>
                </a:extLst>
              </p:cNvPr>
              <p:cNvCxnSpPr>
                <a:endCxn id="57" idx="1"/>
              </p:cNvCxnSpPr>
              <p:nvPr/>
            </p:nvCxnSpPr>
            <p:spPr>
              <a:xfrm flipV="1">
                <a:off x="3760382" y="1428118"/>
                <a:ext cx="1938670" cy="50700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449D4CA-94E0-F740-8D23-3DBA84065EEE}"/>
              </a:ext>
            </a:extLst>
          </p:cNvPr>
          <p:cNvGrpSpPr/>
          <p:nvPr/>
        </p:nvGrpSpPr>
        <p:grpSpPr>
          <a:xfrm>
            <a:off x="-15410" y="1360967"/>
            <a:ext cx="3953105" cy="3733323"/>
            <a:chOff x="-15410" y="1360967"/>
            <a:chExt cx="3953105" cy="37333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EB7BF8-74B4-F54C-A86C-159EE6B0BAF2}"/>
                </a:ext>
              </a:extLst>
            </p:cNvPr>
            <p:cNvGrpSpPr/>
            <p:nvPr/>
          </p:nvGrpSpPr>
          <p:grpSpPr>
            <a:xfrm>
              <a:off x="425303" y="1360967"/>
              <a:ext cx="3512392" cy="3733323"/>
              <a:chOff x="425303" y="1360967"/>
              <a:chExt cx="3512392" cy="37333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4BABF2-6249-0E48-BA33-9208DBCEFF8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E18BC1-9957-C349-AEC8-BCBC6972DBD2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AB156F-0C94-934A-B2A7-7BEBD5767E4D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66902E-B5E9-6D42-9B18-601A0F9DF095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DF7208F-DC57-8346-994A-021BAABDE068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D1E6992F-5D31-1645-B007-902F2AFCE328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AA9FF5-AE82-D147-85C6-07ECBEB45743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A052A7-7006-6C42-9AC3-93B2EF3BFCF9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45065C1C-1F8D-2249-89A1-8410739E0B7C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D29B8-E06B-A84F-A750-EF470760A6B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B44CEF-AFD4-E241-9D27-995DFC255A75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EA02F3-0B32-0041-81DC-478146C20AAE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8A7A52-F822-C041-9BEE-BCEA5CA8E31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53240E-1582-1148-91F4-BFA4F3E94F89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FA1077-AF06-EB4D-80E7-D876F3E9E92C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4A1E71-B4DD-2C4D-8004-09F79A269688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427870-D755-9C4F-B12A-B8A436148B97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46524C-1B87-E74E-84D1-B8873530BA2B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AE4F14-E94A-3C48-9EDD-0F39C45C7A52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232827-A5AA-EA4A-B5B7-A7590DCDCD1B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AB45184-1EAB-504D-A0B9-811ED58D329F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F6602F5-D393-FF41-BE17-D8C35C3A76DF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DB885C2-A3EF-7B47-9755-40668F7DE31C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D0B83382-92C4-EF45-B83D-C1741ACAB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916" y="1484481"/>
              <a:ext cx="995607" cy="507366"/>
            </a:xfrm>
            <a:prstGeom prst="bentConnector3">
              <a:avLst>
                <a:gd name="adj1" fmla="val 339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EF0EC5B-38CA-EC4A-BD11-52C59C66C0BC}"/>
                </a:ext>
              </a:extLst>
            </p:cNvPr>
            <p:cNvSpPr txBox="1"/>
            <p:nvPr/>
          </p:nvSpPr>
          <p:spPr>
            <a:xfrm>
              <a:off x="-15410" y="167883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7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202-1A1D-FB41-BFD1-292EF872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EVM mechanics: 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0A53-8A80-884A-B0A5-3CF9CE5E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code in Solidity (or another front-end language)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compile to EVM bytecode</a:t>
            </a:r>
          </a:p>
          <a:p>
            <a:pPr marL="0" indent="0">
              <a:buNone/>
            </a:pPr>
            <a:r>
              <a:rPr lang="en-US" sz="2400" dirty="0"/>
              <a:t>			(some projects use WASM or BPF bytecode)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validators use the EVM to execute contract bytecode</a:t>
            </a:r>
            <a:br>
              <a:rPr lang="en-US" sz="2400" dirty="0"/>
            </a:br>
            <a:r>
              <a:rPr lang="en-US" sz="2400" dirty="0"/>
              <a:t>			in response to a Tx</a:t>
            </a:r>
          </a:p>
        </p:txBody>
      </p:sp>
    </p:spTree>
    <p:extLst>
      <p:ext uri="{BB962C8B-B14F-4D97-AF65-F5344CB8AC3E}">
        <p14:creationId xmlns:p14="http://schemas.microsoft.com/office/powerpoint/2010/main" val="210554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AA47-94FD-B54E-9D42-24B6FEF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3CE0-1664-2245-A2F9-59A1FBF4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59209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Stack machine (like Bitcoin) but with JUMP</a:t>
            </a:r>
          </a:p>
          <a:p>
            <a:r>
              <a:rPr lang="en-US" sz="2400" dirty="0"/>
              <a:t>max stack depth = 1024    </a:t>
            </a:r>
          </a:p>
          <a:p>
            <a:r>
              <a:rPr lang="en-US" sz="2400" dirty="0"/>
              <a:t>program aborts if stack size exceeded;  block proposer keeps gas</a:t>
            </a:r>
          </a:p>
          <a:p>
            <a:r>
              <a:rPr lang="en-US" sz="2400" dirty="0"/>
              <a:t>contract can </a:t>
            </a:r>
            <a:r>
              <a:rPr lang="en-US" sz="2400" u="sng" dirty="0"/>
              <a:t>create</a:t>
            </a:r>
            <a:r>
              <a:rPr lang="en-US" sz="2400" dirty="0"/>
              <a:t> or </a:t>
            </a:r>
            <a:r>
              <a:rPr lang="en-US" sz="2400" u="sng" dirty="0"/>
              <a:t>call</a:t>
            </a:r>
            <a:r>
              <a:rPr lang="en-US" sz="2400" dirty="0"/>
              <a:t> another contract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addition:  two types of zero initialized memory</a:t>
            </a:r>
          </a:p>
          <a:p>
            <a:r>
              <a:rPr lang="en-US" sz="2400" dirty="0"/>
              <a:t>Persistent storage (on blockchain):   SLOAD,  SSTORE   (expensive)</a:t>
            </a:r>
          </a:p>
          <a:p>
            <a:r>
              <a:rPr lang="en-US" sz="2400" dirty="0"/>
              <a:t>Volatile memory (for single Tx):   MLOAD, MSTORE      (cheap)</a:t>
            </a:r>
          </a:p>
          <a:p>
            <a:r>
              <a:rPr lang="en-US" sz="2400" dirty="0"/>
              <a:t>LOG0(data):  write data to log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20D5-104C-D149-90B3-32E7449DAB92}"/>
              </a:ext>
            </a:extLst>
          </p:cNvPr>
          <p:cNvSpPr txBox="1"/>
          <p:nvPr/>
        </p:nvSpPr>
        <p:spPr>
          <a:xfrm>
            <a:off x="6025261" y="4743390"/>
            <a:ext cx="311873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see https://</a:t>
            </a:r>
            <a:r>
              <a:rPr lang="en-US" sz="2000" dirty="0" err="1">
                <a:latin typeface="+mn-lt"/>
              </a:rPr>
              <a:t>www.evm.codes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8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C407-4D59-C442-B391-68CCB47F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instruction costs gas,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510C-6571-0947-A313-84287541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7666075" cy="2202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SSTORE  </a:t>
            </a:r>
            <a:r>
              <a:rPr lang="en-US" sz="2400" b="1" dirty="0" err="1"/>
              <a:t>addr</a:t>
            </a:r>
            <a:r>
              <a:rPr lang="en-US" sz="2400" b="1" dirty="0"/>
              <a:t> </a:t>
            </a:r>
            <a:r>
              <a:rPr lang="en-US" sz="2000" dirty="0"/>
              <a:t>(32 bytes)</a:t>
            </a:r>
            <a:r>
              <a:rPr lang="en-US" sz="2400" dirty="0"/>
              <a:t>,  </a:t>
            </a:r>
            <a:r>
              <a:rPr lang="en-US" sz="2400" b="1" dirty="0"/>
              <a:t>value</a:t>
            </a:r>
            <a:r>
              <a:rPr lang="en-US" sz="2400" dirty="0"/>
              <a:t> </a:t>
            </a:r>
            <a:r>
              <a:rPr lang="en-US" sz="2000" dirty="0"/>
              <a:t>(32 bytes)</a:t>
            </a:r>
            <a:endParaRPr lang="en-US" sz="2400" dirty="0"/>
          </a:p>
          <a:p>
            <a:pPr>
              <a:spcBef>
                <a:spcPts val="1776"/>
              </a:spcBef>
            </a:pPr>
            <a:r>
              <a:rPr lang="en-US" sz="2400" dirty="0"/>
              <a:t>zero ⇾ non-zero:			20,000 gas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non-zero ⇾ non-zero:		5,000 gas   </a:t>
            </a:r>
            <a:r>
              <a:rPr lang="en-US" sz="1800" dirty="0"/>
              <a:t>(for a cold slot)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non-zero ⇾ zero:			15,000 gas refund  </a:t>
            </a:r>
            <a:r>
              <a:rPr lang="en-US" sz="1800" dirty="0"/>
              <a:t>(example)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84E0F-F7DA-A145-981B-BCB8E45B4692}"/>
              </a:ext>
            </a:extLst>
          </p:cNvPr>
          <p:cNvSpPr/>
          <p:nvPr/>
        </p:nvSpPr>
        <p:spPr>
          <a:xfrm>
            <a:off x="223284" y="1073888"/>
            <a:ext cx="7899990" cy="23285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E957C-CF10-0847-B5DA-586FFAD2F2E0}"/>
              </a:ext>
            </a:extLst>
          </p:cNvPr>
          <p:cNvSpPr txBox="1"/>
          <p:nvPr/>
        </p:nvSpPr>
        <p:spPr>
          <a:xfrm>
            <a:off x="457199" y="4097637"/>
            <a:ext cx="7999241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CREATE :  32,000 + 200×(code size)  gas;		CALL </a:t>
            </a:r>
            <a:r>
              <a:rPr lang="en-US" sz="2000" b="1" dirty="0">
                <a:latin typeface="+mn-lt"/>
              </a:rPr>
              <a:t>gas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value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args</a:t>
            </a:r>
            <a:endParaRPr lang="en-US" sz="2000" dirty="0"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+mn-lt"/>
              </a:rPr>
              <a:t>SELFDESTRUCT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:  kill current contract	(5000 gas)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16CAD-2F9D-0648-86C1-2BC8922CB5CE}"/>
              </a:ext>
            </a:extLst>
          </p:cNvPr>
          <p:cNvSpPr txBox="1"/>
          <p:nvPr/>
        </p:nvSpPr>
        <p:spPr>
          <a:xfrm>
            <a:off x="3155414" y="3430444"/>
            <a:ext cx="553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Refund is given for reducing size of blockchain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D000E-A6F7-8246-A3F4-71415AFA4FA2}"/>
              </a:ext>
            </a:extLst>
          </p:cNvPr>
          <p:cNvSpPr/>
          <p:nvPr/>
        </p:nvSpPr>
        <p:spPr>
          <a:xfrm>
            <a:off x="457199" y="4069612"/>
            <a:ext cx="8102907" cy="4693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72F59-B54F-EF31-67DD-0F430F4200D7}"/>
              </a:ext>
            </a:extLst>
          </p:cNvPr>
          <p:cNvSpPr/>
          <p:nvPr/>
        </p:nvSpPr>
        <p:spPr>
          <a:xfrm>
            <a:off x="5388077" y="4069612"/>
            <a:ext cx="3172029" cy="469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145C-21D0-BA1D-3846-17810FEE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EVM </a:t>
            </a:r>
            <a:r>
              <a:rPr lang="en-US" dirty="0" err="1"/>
              <a:t>OPCodes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BF9F-C81A-4D31-B8EE-2A88941E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1753"/>
            <a:ext cx="7772400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4242C69-6B3E-E46B-0D7B-95A9B68182CC}"/>
              </a:ext>
            </a:extLst>
          </p:cNvPr>
          <p:cNvSpPr txBox="1">
            <a:spLocks/>
          </p:cNvSpPr>
          <p:nvPr/>
        </p:nvSpPr>
        <p:spPr>
          <a:xfrm>
            <a:off x="505789" y="528872"/>
            <a:ext cx="3553430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circuit computation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D01BAD-FD4B-281E-361D-5473026E3C76}"/>
              </a:ext>
            </a:extLst>
          </p:cNvPr>
          <p:cNvGrpSpPr/>
          <p:nvPr/>
        </p:nvGrpSpPr>
        <p:grpSpPr>
          <a:xfrm>
            <a:off x="844189" y="1176997"/>
            <a:ext cx="2730402" cy="3614052"/>
            <a:chOff x="5215021" y="1257855"/>
            <a:chExt cx="2730402" cy="361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C41B6AA-02AD-10F4-A925-DFAEFF73A6CA}"/>
                    </a:ext>
                  </a:extLst>
                </p:cNvPr>
                <p:cNvSpPr/>
                <p:nvPr/>
              </p:nvSpPr>
              <p:spPr>
                <a:xfrm>
                  <a:off x="6087598" y="3034822"/>
                  <a:ext cx="346842" cy="333046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en-US" sz="4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C41B6AA-02AD-10F4-A925-DFAEFF73A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598" y="3034822"/>
                  <a:ext cx="346842" cy="333046"/>
                </a:xfrm>
                <a:prstGeom prst="ellipse">
                  <a:avLst/>
                </a:prstGeom>
                <a:blipFill>
                  <a:blip r:embed="rId2"/>
                  <a:stretch>
                    <a:fillRect l="-6667" b="-357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2D89209-3174-B551-D333-441DBB99ABB1}"/>
                    </a:ext>
                  </a:extLst>
                </p:cNvPr>
                <p:cNvSpPr/>
                <p:nvPr/>
              </p:nvSpPr>
              <p:spPr>
                <a:xfrm>
                  <a:off x="6901814" y="3034822"/>
                  <a:ext cx="346842" cy="333046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tIns="4572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2D89209-3174-B551-D333-441DBB99AB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814" y="3034822"/>
                  <a:ext cx="346842" cy="333046"/>
                </a:xfrm>
                <a:prstGeom prst="ellipse">
                  <a:avLst/>
                </a:prstGeom>
                <a:blipFill>
                  <a:blip r:embed="rId3"/>
                  <a:stretch>
                    <a:fillRect l="-6667" b="-357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F9B4BAD-854D-30BE-6940-934FF8D777CF}"/>
                    </a:ext>
                  </a:extLst>
                </p:cNvPr>
                <p:cNvSpPr/>
                <p:nvPr/>
              </p:nvSpPr>
              <p:spPr>
                <a:xfrm>
                  <a:off x="6483365" y="2373710"/>
                  <a:ext cx="346824" cy="340825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sz="2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×</m:t>
                        </m:r>
                      </m:oMath>
                    </m:oMathPara>
                  </a14:m>
                  <a:endParaRPr kumimoji="0" lang="en-US" sz="4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F9B4BAD-854D-30BE-6940-934FF8D7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365" y="2373710"/>
                  <a:ext cx="346824" cy="340825"/>
                </a:xfrm>
                <a:prstGeom prst="ellipse">
                  <a:avLst/>
                </a:prstGeom>
                <a:blipFill>
                  <a:blip r:embed="rId4"/>
                  <a:stretch>
                    <a:fillRect l="-10345" b="-1034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A5B209-F93D-88AE-F692-512665EACF7E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5935251" y="3319095"/>
              <a:ext cx="203141" cy="415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EA0D0D-B0E2-591E-7463-FD3B95F88C3F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6791439" y="3319095"/>
              <a:ext cx="161169" cy="3789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05F869-1A08-7148-0520-BE6D669454C6}"/>
                </a:ext>
              </a:extLst>
            </p:cNvPr>
            <p:cNvCxnSpPr>
              <a:cxnSpLocks/>
              <a:endCxn id="28" idx="5"/>
            </p:cNvCxnSpPr>
            <p:nvPr/>
          </p:nvCxnSpPr>
          <p:spPr>
            <a:xfrm flipH="1" flipV="1">
              <a:off x="6383646" y="3319095"/>
              <a:ext cx="161169" cy="3830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8F10500-A312-E905-A8F6-22AD9022CD5E}"/>
                </a:ext>
              </a:extLst>
            </p:cNvPr>
            <p:cNvCxnSpPr>
              <a:cxnSpLocks/>
              <a:stCxn id="28" idx="0"/>
              <a:endCxn id="30" idx="3"/>
            </p:cNvCxnSpPr>
            <p:nvPr/>
          </p:nvCxnSpPr>
          <p:spPr>
            <a:xfrm flipV="1">
              <a:off x="6261019" y="2664622"/>
              <a:ext cx="273137" cy="370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CFE4788-696F-219E-F3C1-EED441D155FA}"/>
                </a:ext>
              </a:extLst>
            </p:cNvPr>
            <p:cNvCxnSpPr>
              <a:cxnSpLocks/>
              <a:endCxn id="29" idx="5"/>
            </p:cNvCxnSpPr>
            <p:nvPr/>
          </p:nvCxnSpPr>
          <p:spPr>
            <a:xfrm flipH="1" flipV="1">
              <a:off x="7197862" y="3319095"/>
              <a:ext cx="190342" cy="3643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1D22DF8-A79A-9E33-C0C1-8CC40FE65081}"/>
                </a:ext>
              </a:extLst>
            </p:cNvPr>
            <p:cNvCxnSpPr>
              <a:cxnSpLocks/>
              <a:stCxn id="29" idx="0"/>
              <a:endCxn id="30" idx="5"/>
            </p:cNvCxnSpPr>
            <p:nvPr/>
          </p:nvCxnSpPr>
          <p:spPr>
            <a:xfrm flipH="1" flipV="1">
              <a:off x="6779398" y="2664622"/>
              <a:ext cx="295837" cy="370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F02A7A-16EC-BAED-6D35-20810ADD9CE4}"/>
                </a:ext>
              </a:extLst>
            </p:cNvPr>
            <p:cNvSpPr txBox="1"/>
            <p:nvPr/>
          </p:nvSpPr>
          <p:spPr>
            <a:xfrm>
              <a:off x="6036821" y="125785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 0/1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7E46E0-04D0-6CC7-84D4-321CF3FF7A48}"/>
                </a:ext>
              </a:extLst>
            </p:cNvPr>
            <p:cNvSpPr/>
            <p:nvPr/>
          </p:nvSpPr>
          <p:spPr>
            <a:xfrm>
              <a:off x="5493395" y="2009112"/>
              <a:ext cx="2337313" cy="209083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D049F6-5DE7-D75B-9A12-6FBF782ABB49}"/>
                </a:ext>
              </a:extLst>
            </p:cNvPr>
            <p:cNvCxnSpPr>
              <a:cxnSpLocks/>
              <a:stCxn id="24" idx="0"/>
              <a:endCxn id="38" idx="2"/>
            </p:cNvCxnSpPr>
            <p:nvPr/>
          </p:nvCxnSpPr>
          <p:spPr>
            <a:xfrm flipH="1" flipV="1">
              <a:off x="6653336" y="1627187"/>
              <a:ext cx="8716" cy="38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CE813C-2BC4-BC04-E649-852B8E1AFC33}"/>
                </a:ext>
              </a:extLst>
            </p:cNvPr>
            <p:cNvSpPr txBox="1"/>
            <p:nvPr/>
          </p:nvSpPr>
          <p:spPr>
            <a:xfrm>
              <a:off x="6494377" y="36393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395D01-9D04-D78C-B993-9E10C2DCFB6C}"/>
                </a:ext>
              </a:extLst>
            </p:cNvPr>
            <p:cNvSpPr txBox="1"/>
            <p:nvPr/>
          </p:nvSpPr>
          <p:spPr>
            <a:xfrm>
              <a:off x="6485095" y="19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F3D8CF8-682B-7484-69F6-82A7C17453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0480" y="4110299"/>
              <a:ext cx="5274" cy="38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8B632A-6E0F-DEF2-D33A-84B6EDD69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3382" y="4110726"/>
              <a:ext cx="5274" cy="38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02BBC78-978B-48C4-6E5A-ACA2767760C8}"/>
                    </a:ext>
                  </a:extLst>
                </p:cNvPr>
                <p:cNvSpPr txBox="1"/>
                <p:nvPr/>
              </p:nvSpPr>
              <p:spPr>
                <a:xfrm>
                  <a:off x="5215021" y="4502575"/>
                  <a:ext cx="1482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Public input </a:t>
                  </a:r>
                  <a14:m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02BBC78-978B-48C4-6E5A-ACA276776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021" y="4502575"/>
                  <a:ext cx="148207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90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26E1B8E-16AA-B1B1-2D37-F29BFAF454AC}"/>
                    </a:ext>
                  </a:extLst>
                </p:cNvPr>
                <p:cNvSpPr txBox="1"/>
                <p:nvPr/>
              </p:nvSpPr>
              <p:spPr>
                <a:xfrm>
                  <a:off x="6779398" y="4502575"/>
                  <a:ext cx="1166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Witness </a:t>
                  </a:r>
                  <a14:m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</m:oMath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26E1B8E-16AA-B1B1-2D37-F29BFAF45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398" y="4502575"/>
                  <a:ext cx="116602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0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E1DE3E-9D71-2720-5D1B-77165C78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34" y="877119"/>
            <a:ext cx="3778975" cy="1092200"/>
          </a:xfrm>
        </p:spPr>
        <p:txBody>
          <a:bodyPr>
            <a:norm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MACHINE computation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292CAF-D487-B0B8-5DAE-93B6859F59F1}"/>
              </a:ext>
            </a:extLst>
          </p:cNvPr>
          <p:cNvGrpSpPr/>
          <p:nvPr/>
        </p:nvGrpSpPr>
        <p:grpSpPr>
          <a:xfrm>
            <a:off x="4741761" y="1566010"/>
            <a:ext cx="3638126" cy="1923793"/>
            <a:chOff x="529704" y="1950720"/>
            <a:chExt cx="3283726" cy="155011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ED41288-7EB4-1166-0077-EDCBEF26BF81}"/>
                </a:ext>
              </a:extLst>
            </p:cNvPr>
            <p:cNvSpPr/>
            <p:nvPr/>
          </p:nvSpPr>
          <p:spPr>
            <a:xfrm>
              <a:off x="1645919" y="1950720"/>
              <a:ext cx="836023" cy="461554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CPU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B36986D-A6DF-1D29-932E-702EC6A368E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149531" y="2181497"/>
              <a:ext cx="496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4D8D975-D9D4-6FEB-9646-9CBBF38CF401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42" y="2181497"/>
              <a:ext cx="53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FDAC9E-F77E-2D75-70D1-2C0D940B93D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063931" y="2412274"/>
              <a:ext cx="0" cy="4615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A58845-1F13-CFFF-DB5F-A0C23E658C8C}"/>
                </a:ext>
              </a:extLst>
            </p:cNvPr>
            <p:cNvSpPr/>
            <p:nvPr/>
          </p:nvSpPr>
          <p:spPr>
            <a:xfrm>
              <a:off x="1545772" y="2873828"/>
              <a:ext cx="1036318" cy="62700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E1080-E7D9-C989-79DE-AA69AC8C28ED}"/>
                </a:ext>
              </a:extLst>
            </p:cNvPr>
            <p:cNvSpPr txBox="1"/>
            <p:nvPr/>
          </p:nvSpPr>
          <p:spPr>
            <a:xfrm>
              <a:off x="529704" y="1996831"/>
              <a:ext cx="67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63DB9F-A01C-687C-9F1D-1F4947CF2111}"/>
                </a:ext>
              </a:extLst>
            </p:cNvPr>
            <p:cNvSpPr txBox="1"/>
            <p:nvPr/>
          </p:nvSpPr>
          <p:spPr>
            <a:xfrm>
              <a:off x="2978330" y="1996831"/>
              <a:ext cx="835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i+1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6BECCC-E7A7-47F8-48F4-C79048A054A4}"/>
              </a:ext>
            </a:extLst>
          </p:cNvPr>
          <p:cNvSpPr txBox="1"/>
          <p:nvPr/>
        </p:nvSpPr>
        <p:spPr>
          <a:xfrm>
            <a:off x="4937736" y="3775386"/>
            <a:ext cx="3638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reality in hardware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Most requires a memory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  <a:ea typeface="+mn-ea"/>
                <a:cs typeface="+mn-cs"/>
              </a:rPr>
              <a:t>EVM is a machine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4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69C-A6E5-6A47-E5F3-A0CE4BA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prove the EVM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82CD4-5D98-4506-F00B-DD604CF50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Build a circuit for each OP-code</a:t>
                </a:r>
              </a:p>
              <a:p>
                <a:r>
                  <a:rPr lang="en-US" dirty="0"/>
                  <a:t>Build a switch circuit that selects the appropriate Opcode. </a:t>
                </a:r>
              </a:p>
              <a:p>
                <a:pPr lvl="1"/>
                <a:r>
                  <a:rPr lang="en-US" dirty="0"/>
                  <a:t>Have a one-hot bit vector that is 0 for the non-active branches and one for the active one.</a:t>
                </a:r>
              </a:p>
              <a:p>
                <a:pPr lvl="1"/>
                <a:r>
                  <a:rPr lang="en-US" dirty="0"/>
                  <a:t>Witness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Use recursive proofs to build up proof for many steps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82CD4-5D98-4506-F00B-DD604CF50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56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4153-26C0-A03B-1833-CB751DA5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ZK-EVM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49AE-6A4E-4750-8004-C7DF34A0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prove that all the Ethereum transactions are valid</a:t>
            </a:r>
          </a:p>
          <a:p>
            <a:pPr lvl="1"/>
            <a:r>
              <a:rPr lang="en-US" dirty="0"/>
              <a:t>In one block? (Gives you a rollup)</a:t>
            </a:r>
          </a:p>
          <a:p>
            <a:pPr lvl="1"/>
            <a:r>
              <a:rPr lang="en-US" dirty="0"/>
              <a:t>In all blocks? (Gives you a constant size blockchain)</a:t>
            </a:r>
          </a:p>
          <a:p>
            <a:r>
              <a:rPr lang="en-US" dirty="0"/>
              <a:t>We know how to do proofs for circuits. How do we prove that the entire Ethereum Virtual Machine is valid?</a:t>
            </a:r>
          </a:p>
        </p:txBody>
      </p:sp>
    </p:spTree>
    <p:extLst>
      <p:ext uri="{BB962C8B-B14F-4D97-AF65-F5344CB8AC3E}">
        <p14:creationId xmlns:p14="http://schemas.microsoft.com/office/powerpoint/2010/main" val="250404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7511-957F-40D6-0407-6924B827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prove reads/writes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391-5C8A-8B28-3163-DBE787DA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486830" cy="3818430"/>
          </a:xfrm>
        </p:spPr>
        <p:txBody>
          <a:bodyPr/>
          <a:lstStyle/>
          <a:p>
            <a:r>
              <a:rPr lang="en-US" dirty="0"/>
              <a:t>Merkle Tree of state</a:t>
            </a:r>
          </a:p>
          <a:p>
            <a:r>
              <a:rPr lang="en-US" dirty="0" err="1"/>
              <a:t>zkEVM</a:t>
            </a:r>
            <a:r>
              <a:rPr lang="en-US" dirty="0"/>
              <a:t> stores roots of trees</a:t>
            </a:r>
          </a:p>
          <a:p>
            <a:r>
              <a:rPr lang="en-US" dirty="0"/>
              <a:t>Prove that every read and write is consistent with MT</a:t>
            </a:r>
          </a:p>
          <a:p>
            <a:r>
              <a:rPr lang="en-US" dirty="0"/>
              <a:t>Merkle Trees use </a:t>
            </a:r>
            <a:r>
              <a:rPr lang="en-US" dirty="0" err="1"/>
              <a:t>Keccack</a:t>
            </a:r>
            <a:r>
              <a:rPr lang="en-US" dirty="0"/>
              <a:t> (variant of SHA3)</a:t>
            </a:r>
          </a:p>
          <a:p>
            <a:r>
              <a:rPr lang="en-US" dirty="0"/>
              <a:t>Most expensive part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66C8CC-928A-D660-1443-CE009DCCC44A}"/>
              </a:ext>
            </a:extLst>
          </p:cNvPr>
          <p:cNvGrpSpPr/>
          <p:nvPr/>
        </p:nvGrpSpPr>
        <p:grpSpPr>
          <a:xfrm>
            <a:off x="4825531" y="1242704"/>
            <a:ext cx="3953105" cy="3733323"/>
            <a:chOff x="-15410" y="1360967"/>
            <a:chExt cx="3953105" cy="3733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C81828-B87E-D2E9-47FF-CC3F237B0A5C}"/>
                </a:ext>
              </a:extLst>
            </p:cNvPr>
            <p:cNvGrpSpPr/>
            <p:nvPr/>
          </p:nvGrpSpPr>
          <p:grpSpPr>
            <a:xfrm>
              <a:off x="425303" y="1360967"/>
              <a:ext cx="3512392" cy="3733323"/>
              <a:chOff x="425303" y="1360967"/>
              <a:chExt cx="3512392" cy="373332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36014A-9C9D-C223-A4C3-8FDF093DBBC2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4EF94E-3F31-6317-86D9-C6BE7DCE2583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826737-5ED5-05D3-B29F-93A9F26B49D2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9FC84E-0C42-A837-78F1-CE13527EDD3D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68D402AE-C768-2156-5144-8AB68BAC3D44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9875F0D7-6D7D-36BA-2CCA-68122F915C21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73B496-81CB-BFE8-6C33-B30D1F595638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382B09-26F1-C174-7D3C-4F02F79D0A59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8D3432E9-DE0B-94BC-4BDE-F275A580A7A4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93E489-FEBE-7501-7EEE-010DCD227B5D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8DE26F-2F68-7371-023C-B3CB7D7D4A0E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8DE79D-DB57-0ACA-BEFF-2C087AE4CC06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3106D9E-7463-370F-0B0C-B8FDE10CCBFF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5672D9-2570-C920-2FBB-AF797726B716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055E47E-09C5-8DDC-65A3-F4AD627D0040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ABDFC00-A64F-2DBC-E29F-763A63D96254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0ECC7D0-EEF5-4D3A-31DB-77EFC94C1905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D46CFC-4CE2-A7FB-789E-F0033C158C16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BBABDE-DE43-3A6C-2603-43A92C86B9AA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06DE5E-0EB1-4943-FA94-9C0AFF34F510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C47FB3C-8C31-FC19-1667-4711162DB933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F4FCE8EE-A6B9-5159-12BB-A8F61BC159AB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A8F9041-33EF-5429-8D02-CE47C19C23AF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641EADA6-46A9-A0EF-0888-868A874EF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916" y="1484481"/>
              <a:ext cx="995607" cy="507366"/>
            </a:xfrm>
            <a:prstGeom prst="bentConnector3">
              <a:avLst>
                <a:gd name="adj1" fmla="val 339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79889D-A6F8-CC41-31E3-C862A37DF030}"/>
                </a:ext>
              </a:extLst>
            </p:cNvPr>
            <p:cNvSpPr txBox="1"/>
            <p:nvPr/>
          </p:nvSpPr>
          <p:spPr>
            <a:xfrm>
              <a:off x="-15410" y="167883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598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D045-3BAA-3980-151A-14850B3E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proving </a:t>
            </a:r>
            <a:r>
              <a:rPr lang="en-US" dirty="0" err="1"/>
              <a:t>zkEVM</a:t>
            </a:r>
            <a:r>
              <a:rPr lang="en-US" dirty="0"/>
              <a:t> feasible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8EA1D-A308-85FC-9B02-2721E31E3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59" y="1190067"/>
                <a:ext cx="8229600" cy="381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Keccack uses a lot of bit operations (XOR, pad, rotate)</a:t>
                </a:r>
              </a:p>
              <a:p>
                <a:r>
                  <a:rPr lang="en-US" dirty="0"/>
                  <a:t>Some are easy (e.g. rotate)</a:t>
                </a:r>
              </a:p>
              <a:p>
                <a:r>
                  <a:rPr lang="en-US" dirty="0"/>
                  <a:t>How to prove 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Need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into bits?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func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8EA1D-A308-85FC-9B02-2721E31E3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9" y="1190067"/>
                <a:ext cx="8229600" cy="3818430"/>
              </a:xfrm>
              <a:blipFill>
                <a:blip r:embed="rId2"/>
                <a:stretch>
                  <a:fillRect l="-1079" t="-2318" b="-24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HA3-256 – Keccak sponge hash generation flow.">
            <a:extLst>
              <a:ext uri="{FF2B5EF4-FFF2-40B4-BE49-F238E27FC236}">
                <a16:creationId xmlns:a16="http://schemas.microsoft.com/office/drawing/2014/main" id="{2EAF0DAD-CEB9-8C4B-2F70-4E920C38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79" y="1949263"/>
            <a:ext cx="2355354" cy="124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5A1F25-F589-7884-BF30-A9DF8A21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75" y="3695160"/>
            <a:ext cx="2840632" cy="10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2D47-3B9A-85B3-F0B4-78E6D9CF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do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A8C59-C553-8390-3EFC-303A38A8C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439" y="1200151"/>
                <a:ext cx="8741121" cy="3818430"/>
              </a:xfrm>
            </p:spPr>
            <p:txBody>
              <a:bodyPr/>
              <a:lstStyle/>
              <a:p>
                <a:r>
                  <a:rPr lang="en-US" dirty="0"/>
                  <a:t>Imagine we had a table T that stored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for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 proving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equivalent to proving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Problem1: How do I prove this?</a:t>
                </a:r>
              </a:p>
              <a:p>
                <a:r>
                  <a:rPr lang="en-US" dirty="0"/>
                  <a:t>Problem2: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(MASSIVE)</a:t>
                </a:r>
              </a:p>
              <a:p>
                <a:pPr lvl="1"/>
                <a:r>
                  <a:rPr lang="en-US" dirty="0"/>
                  <a:t>Solution: build table for 8-bit chunks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chunks. Table size: 65k elements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A8C59-C553-8390-3EFC-303A38A8C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439" y="1200151"/>
                <a:ext cx="8741121" cy="3818430"/>
              </a:xfrm>
              <a:blipFill>
                <a:blip r:embed="rId2"/>
                <a:stretch>
                  <a:fillRect l="-1159" t="-165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5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0605-0161-72EA-8705-1378E980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Lookup arguments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9A918-2D94-A1D4-37AB-EE48FD10E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lookup argument proves that an element or a tuple of elements is inside of a table</a:t>
                </a:r>
              </a:p>
              <a:p>
                <a:r>
                  <a:rPr lang="en-US" dirty="0"/>
                  <a:t>Can be used for many things</a:t>
                </a:r>
              </a:p>
              <a:p>
                <a:pPr lvl="1"/>
                <a:r>
                  <a:rPr lang="en-US" dirty="0"/>
                  <a:t>Range proofs, e.g.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Bit-operations</a:t>
                </a:r>
              </a:p>
              <a:p>
                <a:pPr lvl="1"/>
                <a:r>
                  <a:rPr lang="en-US" dirty="0"/>
                  <a:t>Operations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using circuit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interesting if better than decomposing</a:t>
                </a:r>
              </a:p>
              <a:p>
                <a:r>
                  <a:rPr lang="en-US" dirty="0"/>
                  <a:t>Proof all bit-operation using a single batch lookup (even if they occur at different times)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9A918-2D94-A1D4-37AB-EE48FD10E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649" r="-2315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260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352-48BF-6B00-0EB1-36CFA8CD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lookup argument </a:t>
            </a:r>
            <a:r>
              <a:rPr lang="en-US" sz="2200" dirty="0"/>
              <a:t>(</a:t>
            </a:r>
            <a:r>
              <a:rPr lang="en-US" sz="2200" dirty="0" err="1"/>
              <a:t>Haböck</a:t>
            </a:r>
            <a:r>
              <a:rPr lang="en-US" sz="2200" dirty="0"/>
              <a:t> 22)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4CC3EB-0B6B-A4CC-764A-C9DB32211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how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How? See homework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We can design proof systems for this that are independent of T (e.g. using preprocessing or structure)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4CC3EB-0B6B-A4CC-764A-C9DB32211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3179" r="-1852" b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8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B278-C343-2A6A-293B-2CD662D7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can relax the requirement?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B04BCC-261A-F2D2-779D-BD562358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97" y="939962"/>
            <a:ext cx="5398807" cy="39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A7331-542D-EA3A-4E5C-1FA57173E29E}"/>
              </a:ext>
            </a:extLst>
          </p:cNvPr>
          <p:cNvSpPr txBox="1"/>
          <p:nvPr/>
        </p:nvSpPr>
        <p:spPr>
          <a:xfrm>
            <a:off x="4054101" y="4635669"/>
            <a:ext cx="41396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https://vitalik.eth.limo/general/2022/08/04/zkevm.html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3037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5C4D-5082-F38F-F32F-3F60193C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</a:t>
            </a:r>
            <a:r>
              <a:rPr lang="en-US" dirty="0" err="1"/>
              <a:t>Keccack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94D86-36D0-C344-9747-BBC859952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Keccack ~30k addition and multiplication gates</a:t>
                </a:r>
              </a:p>
              <a:p>
                <a:r>
                  <a:rPr lang="en-US" dirty="0"/>
                  <a:t>What if we could use a different hash function?</a:t>
                </a:r>
              </a:p>
              <a:p>
                <a:pPr lvl="1"/>
                <a:r>
                  <a:rPr lang="en-US" dirty="0"/>
                  <a:t>Need to upgrade Ethereum?</a:t>
                </a:r>
              </a:p>
              <a:p>
                <a:pPr lvl="1"/>
                <a:r>
                  <a:rPr lang="en-US" dirty="0"/>
                  <a:t>No the </a:t>
                </a:r>
                <a:r>
                  <a:rPr lang="en-US" dirty="0" err="1"/>
                  <a:t>zkEVM</a:t>
                </a:r>
                <a:r>
                  <a:rPr lang="en-US" dirty="0"/>
                  <a:t> could just use a separate </a:t>
                </a:r>
                <a:r>
                  <a:rPr lang="en-US" dirty="0" err="1"/>
                  <a:t>merkle</a:t>
                </a:r>
                <a:r>
                  <a:rPr lang="en-US" dirty="0"/>
                  <a:t> tree</a:t>
                </a:r>
              </a:p>
              <a:p>
                <a:pPr lvl="1"/>
                <a:r>
                  <a:rPr lang="en-US" dirty="0"/>
                  <a:t>Hurts backwards compatibility</a:t>
                </a:r>
              </a:p>
              <a:p>
                <a:r>
                  <a:rPr lang="en-US" dirty="0"/>
                  <a:t>Poseidon/Rescue hash.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as the round function</a:t>
                </a:r>
              </a:p>
              <a:p>
                <a:pPr lvl="1"/>
                <a:r>
                  <a:rPr lang="en-US" dirty="0"/>
                  <a:t>Can be proven by building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multiplications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94D86-36D0-C344-9747-BBC859952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3311" r="-772" b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0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A850-0D86-4CC8-09C8-A64150D1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do even better?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C29BB1D-B5A3-6DE8-D10E-60203736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r>
              <a:rPr lang="en-US" dirty="0"/>
              <a:t>What if we could read/write without Merkle Trees?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C41C76-1AE2-295F-9F33-C705478DC729}"/>
              </a:ext>
            </a:extLst>
          </p:cNvPr>
          <p:cNvGrpSpPr/>
          <p:nvPr/>
        </p:nvGrpSpPr>
        <p:grpSpPr>
          <a:xfrm>
            <a:off x="2752937" y="2147469"/>
            <a:ext cx="3638126" cy="1923793"/>
            <a:chOff x="529704" y="1950720"/>
            <a:chExt cx="3283726" cy="155011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D6B67F3-36F9-8D69-7844-1C0F1940080C}"/>
                </a:ext>
              </a:extLst>
            </p:cNvPr>
            <p:cNvSpPr/>
            <p:nvPr/>
          </p:nvSpPr>
          <p:spPr>
            <a:xfrm>
              <a:off x="1645919" y="1950720"/>
              <a:ext cx="836023" cy="461554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CPU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A32267-0E4F-EA7A-1D62-224F8B9F720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149531" y="2181497"/>
              <a:ext cx="496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51F971-8235-C2F1-C0EB-E1FAFE2B389B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42" y="2181497"/>
              <a:ext cx="53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4AC213-2B83-3AC9-DBEB-9A356F3BFFC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63931" y="2412274"/>
              <a:ext cx="0" cy="4615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A11213-2661-2C5E-A0A6-171095113540}"/>
                </a:ext>
              </a:extLst>
            </p:cNvPr>
            <p:cNvSpPr/>
            <p:nvPr/>
          </p:nvSpPr>
          <p:spPr>
            <a:xfrm>
              <a:off x="1545772" y="2873828"/>
              <a:ext cx="1036318" cy="62700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E68679-B405-240E-FE97-5797EEB3021F}"/>
                </a:ext>
              </a:extLst>
            </p:cNvPr>
            <p:cNvSpPr txBox="1"/>
            <p:nvPr/>
          </p:nvSpPr>
          <p:spPr>
            <a:xfrm>
              <a:off x="529704" y="1996831"/>
              <a:ext cx="67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A4060B-57BF-A7AE-7EAB-521B7E47E4AB}"/>
                </a:ext>
              </a:extLst>
            </p:cNvPr>
            <p:cNvSpPr txBox="1"/>
            <p:nvPr/>
          </p:nvSpPr>
          <p:spPr>
            <a:xfrm>
              <a:off x="2978330" y="1996831"/>
              <a:ext cx="835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i+1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787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A69A97-CCC5-9506-6378-E486F39123F4}"/>
              </a:ext>
            </a:extLst>
          </p:cNvPr>
          <p:cNvSpPr/>
          <p:nvPr/>
        </p:nvSpPr>
        <p:spPr>
          <a:xfrm>
            <a:off x="810706" y="1451420"/>
            <a:ext cx="2760483" cy="16591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514232-C25F-E66E-F70E-D0FC080C866A}"/>
              </a:ext>
            </a:extLst>
          </p:cNvPr>
          <p:cNvSpPr/>
          <p:nvPr/>
        </p:nvSpPr>
        <p:spPr>
          <a:xfrm>
            <a:off x="5648228" y="1451419"/>
            <a:ext cx="2760481" cy="165910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85E04-ED22-BD54-AFBE-27F27B78B844}"/>
              </a:ext>
            </a:extLst>
          </p:cNvPr>
          <p:cNvSpPr/>
          <p:nvPr/>
        </p:nvSpPr>
        <p:spPr>
          <a:xfrm>
            <a:off x="971651" y="1969882"/>
            <a:ext cx="2438592" cy="938891"/>
          </a:xfrm>
          <a:prstGeom prst="rect">
            <a:avLst/>
          </a:prstGeom>
          <a:ln>
            <a:solidFill>
              <a:schemeClr val="accent3">
                <a:shade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860C3-372A-4D1C-D234-82521152FA95}"/>
              </a:ext>
            </a:extLst>
          </p:cNvPr>
          <p:cNvSpPr/>
          <p:nvPr/>
        </p:nvSpPr>
        <p:spPr>
          <a:xfrm>
            <a:off x="7616859" y="2175504"/>
            <a:ext cx="715748" cy="803046"/>
          </a:xfrm>
          <a:prstGeom prst="rect">
            <a:avLst/>
          </a:prstGeom>
          <a:solidFill>
            <a:srgbClr val="C7A3DE"/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B424A-5417-6515-7B92-EE3EE8A6F65D}"/>
              </a:ext>
            </a:extLst>
          </p:cNvPr>
          <p:cNvSpPr txBox="1"/>
          <p:nvPr/>
        </p:nvSpPr>
        <p:spPr>
          <a:xfrm>
            <a:off x="810706" y="3508851"/>
            <a:ext cx="822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Server stores database/memory.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Client/verifier stores some small local state.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304210-4975-8ABA-47A8-E0FEE423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Tool: Memory Checking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5B921-FB3E-0BD3-055D-BC2CBC04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A69A97-CCC5-9506-6378-E486F39123F4}"/>
              </a:ext>
            </a:extLst>
          </p:cNvPr>
          <p:cNvSpPr/>
          <p:nvPr/>
        </p:nvSpPr>
        <p:spPr>
          <a:xfrm>
            <a:off x="810706" y="1451420"/>
            <a:ext cx="2760483" cy="16591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514232-C25F-E66E-F70E-D0FC080C866A}"/>
              </a:ext>
            </a:extLst>
          </p:cNvPr>
          <p:cNvSpPr/>
          <p:nvPr/>
        </p:nvSpPr>
        <p:spPr>
          <a:xfrm>
            <a:off x="5648228" y="1451419"/>
            <a:ext cx="2760481" cy="165910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9054B1-1219-6119-CDFB-CC01A5633A21}"/>
              </a:ext>
            </a:extLst>
          </p:cNvPr>
          <p:cNvCxnSpPr>
            <a:cxnSpLocks/>
          </p:cNvCxnSpPr>
          <p:nvPr/>
        </p:nvCxnSpPr>
        <p:spPr>
          <a:xfrm flipH="1">
            <a:off x="3571189" y="1969882"/>
            <a:ext cx="20520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21731C-F281-0299-8EE9-988B155FE13D}"/>
              </a:ext>
            </a:extLst>
          </p:cNvPr>
          <p:cNvCxnSpPr>
            <a:cxnSpLocks/>
          </p:cNvCxnSpPr>
          <p:nvPr/>
        </p:nvCxnSpPr>
        <p:spPr>
          <a:xfrm>
            <a:off x="3571189" y="2733453"/>
            <a:ext cx="207704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A5840-A087-6561-FC14-8110AF2962B5}"/>
              </a:ext>
            </a:extLst>
          </p:cNvPr>
          <p:cNvSpPr txBox="1"/>
          <p:nvPr/>
        </p:nvSpPr>
        <p:spPr>
          <a:xfrm>
            <a:off x="3920642" y="1524981"/>
            <a:ext cx="151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r/w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37978-3A98-5876-A0AE-92D4368D505A}"/>
              </a:ext>
            </a:extLst>
          </p:cNvPr>
          <p:cNvSpPr txBox="1"/>
          <p:nvPr/>
        </p:nvSpPr>
        <p:spPr>
          <a:xfrm>
            <a:off x="4045996" y="2364121"/>
            <a:ext cx="123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85E04-ED22-BD54-AFBE-27F27B78B844}"/>
              </a:ext>
            </a:extLst>
          </p:cNvPr>
          <p:cNvSpPr/>
          <p:nvPr/>
        </p:nvSpPr>
        <p:spPr>
          <a:xfrm>
            <a:off x="971651" y="1969882"/>
            <a:ext cx="2438592" cy="938891"/>
          </a:xfrm>
          <a:prstGeom prst="rect">
            <a:avLst/>
          </a:prstGeom>
          <a:ln>
            <a:solidFill>
              <a:schemeClr val="accent3">
                <a:shade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860C3-372A-4D1C-D234-82521152FA95}"/>
              </a:ext>
            </a:extLst>
          </p:cNvPr>
          <p:cNvSpPr/>
          <p:nvPr/>
        </p:nvSpPr>
        <p:spPr>
          <a:xfrm>
            <a:off x="7616859" y="2175504"/>
            <a:ext cx="715748" cy="803046"/>
          </a:xfrm>
          <a:prstGeom prst="rect">
            <a:avLst/>
          </a:prstGeom>
          <a:solidFill>
            <a:srgbClr val="C7A3DE"/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B424A-5417-6515-7B92-EE3EE8A6F65D}"/>
              </a:ext>
            </a:extLst>
          </p:cNvPr>
          <p:cNvSpPr txBox="1"/>
          <p:nvPr/>
        </p:nvSpPr>
        <p:spPr>
          <a:xfrm>
            <a:off x="810706" y="3504763"/>
            <a:ext cx="822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issues read/write requests to server.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Server sends back responses.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CD19BD3-3FBD-FB26-396A-0D5C9AA1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dirty="0"/>
              <a:t>Tool: Memory Checking</a:t>
            </a:r>
          </a:p>
        </p:txBody>
      </p:sp>
    </p:spTree>
    <p:extLst>
      <p:ext uri="{BB962C8B-B14F-4D97-AF65-F5344CB8AC3E}">
        <p14:creationId xmlns:p14="http://schemas.microsoft.com/office/powerpoint/2010/main" val="298832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3C2E-05E9-9641-96EE-E358CBE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compute layer:  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C07-1D35-5C4D-B2D2-589BCDF6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2334"/>
            <a:ext cx="8686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World state:   set of accounts identified by 32-byte address.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 types of accounts:</a:t>
            </a:r>
          </a:p>
          <a:p>
            <a:pPr marL="857250" lvl="1" indent="-457200">
              <a:buAutoNum type="arabicParenBoth"/>
            </a:pPr>
            <a:r>
              <a:rPr lang="en-US" sz="2400" b="1" dirty="0"/>
              <a:t>externally owned accounts (EOA)</a:t>
            </a:r>
            <a:r>
              <a:rPr lang="en-US" sz="2400" dirty="0"/>
              <a:t>:  </a:t>
            </a:r>
            <a:br>
              <a:rPr lang="en-US" sz="2400" dirty="0"/>
            </a:br>
            <a:r>
              <a:rPr lang="en-US" sz="2400" dirty="0"/>
              <a:t>		controlled by ECDSA signing key pair (</a:t>
            </a:r>
            <a:r>
              <a:rPr lang="en-US" sz="2400" dirty="0" err="1"/>
              <a:t>pk,sk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sk</a:t>
            </a:r>
            <a:r>
              <a:rPr lang="en-US" sz="2400" dirty="0"/>
              <a:t>: signing key known only to account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  <a:tabLst>
                <a:tab pos="390525" algn="l"/>
              </a:tabLst>
            </a:pPr>
            <a:r>
              <a:rPr lang="en-US" sz="2400" dirty="0"/>
              <a:t>	</a:t>
            </a:r>
            <a:r>
              <a:rPr lang="en-US" sz="2400" b="1" dirty="0"/>
              <a:t>(2) contracts</a:t>
            </a:r>
            <a:r>
              <a:rPr lang="en-US" sz="2400" dirty="0"/>
              <a:t>:  controlled by code.</a:t>
            </a:r>
          </a:p>
          <a:p>
            <a:pPr marL="0" indent="0">
              <a:buNone/>
            </a:pPr>
            <a:r>
              <a:rPr lang="en-US" sz="2400" dirty="0"/>
              <a:t>			code set at account creation time, 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70577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A69A97-CCC5-9506-6378-E486F39123F4}"/>
              </a:ext>
            </a:extLst>
          </p:cNvPr>
          <p:cNvSpPr/>
          <p:nvPr/>
        </p:nvSpPr>
        <p:spPr>
          <a:xfrm>
            <a:off x="810706" y="1451420"/>
            <a:ext cx="2760483" cy="16591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514232-C25F-E66E-F70E-D0FC080C866A}"/>
              </a:ext>
            </a:extLst>
          </p:cNvPr>
          <p:cNvSpPr/>
          <p:nvPr/>
        </p:nvSpPr>
        <p:spPr>
          <a:xfrm>
            <a:off x="5648228" y="1451419"/>
            <a:ext cx="2760481" cy="165910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responses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9054B1-1219-6119-CDFB-CC01A5633A21}"/>
              </a:ext>
            </a:extLst>
          </p:cNvPr>
          <p:cNvCxnSpPr>
            <a:cxnSpLocks/>
          </p:cNvCxnSpPr>
          <p:nvPr/>
        </p:nvCxnSpPr>
        <p:spPr>
          <a:xfrm flipH="1">
            <a:off x="3571189" y="1969882"/>
            <a:ext cx="20520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21731C-F281-0299-8EE9-988B155FE13D}"/>
              </a:ext>
            </a:extLst>
          </p:cNvPr>
          <p:cNvCxnSpPr>
            <a:cxnSpLocks/>
          </p:cNvCxnSpPr>
          <p:nvPr/>
        </p:nvCxnSpPr>
        <p:spPr>
          <a:xfrm>
            <a:off x="3571189" y="2733453"/>
            <a:ext cx="207704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A5840-A087-6561-FC14-8110AF2962B5}"/>
              </a:ext>
            </a:extLst>
          </p:cNvPr>
          <p:cNvSpPr txBox="1"/>
          <p:nvPr/>
        </p:nvSpPr>
        <p:spPr>
          <a:xfrm>
            <a:off x="3920642" y="1524981"/>
            <a:ext cx="151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r/w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37978-3A98-5876-A0AE-92D4368D505A}"/>
              </a:ext>
            </a:extLst>
          </p:cNvPr>
          <p:cNvSpPr txBox="1"/>
          <p:nvPr/>
        </p:nvSpPr>
        <p:spPr>
          <a:xfrm>
            <a:off x="4045996" y="2364121"/>
            <a:ext cx="123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85E04-ED22-BD54-AFBE-27F27B78B844}"/>
              </a:ext>
            </a:extLst>
          </p:cNvPr>
          <p:cNvSpPr/>
          <p:nvPr/>
        </p:nvSpPr>
        <p:spPr>
          <a:xfrm>
            <a:off x="971651" y="1969882"/>
            <a:ext cx="2438592" cy="938891"/>
          </a:xfrm>
          <a:prstGeom prst="rect">
            <a:avLst/>
          </a:prstGeom>
          <a:ln>
            <a:solidFill>
              <a:schemeClr val="accent3">
                <a:shade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860C3-372A-4D1C-D234-82521152FA95}"/>
              </a:ext>
            </a:extLst>
          </p:cNvPr>
          <p:cNvSpPr/>
          <p:nvPr/>
        </p:nvSpPr>
        <p:spPr>
          <a:xfrm>
            <a:off x="7616859" y="2175504"/>
            <a:ext cx="715748" cy="803046"/>
          </a:xfrm>
          <a:prstGeom prst="rect">
            <a:avLst/>
          </a:prstGeom>
          <a:solidFill>
            <a:srgbClr val="C7A3DE"/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state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33E85-69A6-50B1-E555-BABEEF860F08}"/>
              </a:ext>
            </a:extLst>
          </p:cNvPr>
          <p:cNvCxnSpPr/>
          <p:nvPr/>
        </p:nvCxnSpPr>
        <p:spPr>
          <a:xfrm>
            <a:off x="6749593" y="2733453"/>
            <a:ext cx="86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3714A2-C9C9-80C8-1403-CD51E6035D70}"/>
              </a:ext>
            </a:extLst>
          </p:cNvPr>
          <p:cNvSpPr txBox="1"/>
          <p:nvPr/>
        </p:nvSpPr>
        <p:spPr>
          <a:xfrm>
            <a:off x="6666070" y="2379510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B424A-5417-6515-7B92-EE3EE8A6F65D}"/>
              </a:ext>
            </a:extLst>
          </p:cNvPr>
          <p:cNvSpPr txBox="1"/>
          <p:nvPr/>
        </p:nvSpPr>
        <p:spPr>
          <a:xfrm>
            <a:off x="810705" y="3498711"/>
            <a:ext cx="728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verifies the responses against their local state,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updating local state as needed for future verification.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9791D05-2419-D501-4928-B0AA1958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dirty="0"/>
              <a:t>Tool: Memory Checking</a:t>
            </a:r>
          </a:p>
        </p:txBody>
      </p:sp>
    </p:spTree>
    <p:extLst>
      <p:ext uri="{BB962C8B-B14F-4D97-AF65-F5344CB8AC3E}">
        <p14:creationId xmlns:p14="http://schemas.microsoft.com/office/powerpoint/2010/main" val="2682277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85;p18">
            <a:extLst>
              <a:ext uri="{FF2B5EF4-FFF2-40B4-BE49-F238E27FC236}">
                <a16:creationId xmlns:a16="http://schemas.microsoft.com/office/drawing/2014/main" id="{A9B2A794-F186-0C11-B914-6CCB588E645C}"/>
              </a:ext>
            </a:extLst>
          </p:cNvPr>
          <p:cNvSpPr txBox="1">
            <a:spLocks/>
          </p:cNvSpPr>
          <p:nvPr/>
        </p:nvSpPr>
        <p:spPr>
          <a:xfrm>
            <a:off x="514348" y="1396091"/>
            <a:ext cx="8280860" cy="353412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44546A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General paradigm: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Verify computations assuming that reads and writes were done correctly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44546A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Read and write operations are recorded as part of the circuit</a:t>
            </a:r>
          </a:p>
          <a:p>
            <a:pPr marL="4572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44546A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Prover simulates memory checking protocol and proves that the memory accesses would have been accepted by the memory-checking verifier. 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44546A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This shows that all the read/writes were consistent with the memory.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64B77AB-3720-75D6-0F1E-BA1ACA18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 Machine using Memory Checking</a:t>
            </a:r>
          </a:p>
        </p:txBody>
      </p:sp>
    </p:spTree>
    <p:extLst>
      <p:ext uri="{BB962C8B-B14F-4D97-AF65-F5344CB8AC3E}">
        <p14:creationId xmlns:p14="http://schemas.microsoft.com/office/powerpoint/2010/main" val="30853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0205-DE7C-5E4F-3C87-190169C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Record each read/write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3BDBC-3BB5-320F-E6AB-EE254D20C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read/write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address, value, timestamp</a:t>
                </a:r>
              </a:p>
              <a:p>
                <a:r>
                  <a:rPr lang="en-US" dirty="0"/>
                  <a:t>Write after read &amp; read before write to construct lists RS and WS.</a:t>
                </a:r>
              </a:p>
              <a:p>
                <a:r>
                  <a:rPr lang="en-US" dirty="0"/>
                  <a:t>Each entry is (address, value, timestamp). </a:t>
                </a:r>
              </a:p>
              <a:p>
                <a:r>
                  <a:rPr lang="en-US" dirty="0"/>
                  <a:t>Local timestamp incremented with each write.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3BDBC-3BB5-320F-E6AB-EE254D20C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56" r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13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E85B-C7A4-39BE-CC13-B84E5391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3388D1-8C76-F57D-1ED5-20865C3CD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864564"/>
              </p:ext>
            </p:extLst>
          </p:nvPr>
        </p:nvGraphicFramePr>
        <p:xfrm>
          <a:off x="5709718" y="871056"/>
          <a:ext cx="311741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37">
                  <a:extLst>
                    <a:ext uri="{9D8B030D-6E8A-4147-A177-3AD203B41FA5}">
                      <a16:colId xmlns:a16="http://schemas.microsoft.com/office/drawing/2014/main" val="1544594931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823695119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514787973"/>
                    </a:ext>
                  </a:extLst>
                </a:gridCol>
              </a:tblGrid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04077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23535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11060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4673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8249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F0801F0-A205-8578-B0AA-DE64552CC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46587"/>
              </p:ext>
            </p:extLst>
          </p:nvPr>
        </p:nvGraphicFramePr>
        <p:xfrm>
          <a:off x="5709717" y="3027905"/>
          <a:ext cx="311741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37">
                  <a:extLst>
                    <a:ext uri="{9D8B030D-6E8A-4147-A177-3AD203B41FA5}">
                      <a16:colId xmlns:a16="http://schemas.microsoft.com/office/drawing/2014/main" val="1544594931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823695119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977528171"/>
                    </a:ext>
                  </a:extLst>
                </a:gridCol>
              </a:tblGrid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04077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23535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7</a:t>
                      </a:r>
                      <a:r>
                        <a:rPr lang="en-US" strike="noStrike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11060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4673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</a:t>
                      </a:r>
                      <a:r>
                        <a:rPr lang="en-US" strike="noStrike" dirty="0"/>
                        <a:t> 2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824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3AAB88-7EE5-8F38-2497-8DB382702CA2}"/>
              </a:ext>
            </a:extLst>
          </p:cNvPr>
          <p:cNvSpPr txBox="1"/>
          <p:nvPr/>
        </p:nvSpPr>
        <p:spPr>
          <a:xfrm>
            <a:off x="316871" y="1026373"/>
            <a:ext cx="4499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Original read/writes t=142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Read (1,13)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Write (2,8)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Write (4,2)</a:t>
            </a:r>
          </a:p>
        </p:txBody>
      </p:sp>
    </p:spTree>
    <p:extLst>
      <p:ext uri="{BB962C8B-B14F-4D97-AF65-F5344CB8AC3E}">
        <p14:creationId xmlns:p14="http://schemas.microsoft.com/office/powerpoint/2010/main" val="35257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E85B-C7A4-39BE-CC13-B84E5391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AAB88-7EE5-8F38-2497-8DB382702CA2}"/>
              </a:ext>
            </a:extLst>
          </p:cNvPr>
          <p:cNvSpPr txBox="1"/>
          <p:nvPr/>
        </p:nvSpPr>
        <p:spPr>
          <a:xfrm>
            <a:off x="316870" y="1026373"/>
            <a:ext cx="5649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Original read/writes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Read (1,13,101)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Write (1,13,142)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Read (2,7,132)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Write (2,8,143)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Read (4,0,56)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Write (4,2,144)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RS={(1,13,101);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(2,7,132); (4,0,56)</a:t>
            </a:r>
            <a:r>
              <a:rPr lang="en-US" dirty="0">
                <a:latin typeface="+mn-lt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WS</a:t>
            </a:r>
            <a:r>
              <a:rPr lang="en-US" dirty="0"/>
              <a:t> ={</a:t>
            </a:r>
            <a:r>
              <a:rPr lang="en-US" dirty="0">
                <a:solidFill>
                  <a:srgbClr val="FF0000"/>
                </a:solidFill>
              </a:rPr>
              <a:t>(1,13,142);</a:t>
            </a:r>
            <a:r>
              <a:rPr lang="en-US" dirty="0"/>
              <a:t> (2,8,143); (4,2,144)</a:t>
            </a:r>
            <a:r>
              <a:rPr lang="en-US" dirty="0">
                <a:latin typeface="+mn-lt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50454CD-DACC-AC19-CCB1-F06FA4620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10429"/>
              </p:ext>
            </p:extLst>
          </p:nvPr>
        </p:nvGraphicFramePr>
        <p:xfrm>
          <a:off x="5709718" y="871056"/>
          <a:ext cx="311741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37">
                  <a:extLst>
                    <a:ext uri="{9D8B030D-6E8A-4147-A177-3AD203B41FA5}">
                      <a16:colId xmlns:a16="http://schemas.microsoft.com/office/drawing/2014/main" val="1544594931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823695119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514787973"/>
                    </a:ext>
                  </a:extLst>
                </a:gridCol>
              </a:tblGrid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04077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23535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11060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4673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82498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8F10313-45E2-E148-392E-51B7A4BEE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876383"/>
              </p:ext>
            </p:extLst>
          </p:nvPr>
        </p:nvGraphicFramePr>
        <p:xfrm>
          <a:off x="5709717" y="3027905"/>
          <a:ext cx="311741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37">
                  <a:extLst>
                    <a:ext uri="{9D8B030D-6E8A-4147-A177-3AD203B41FA5}">
                      <a16:colId xmlns:a16="http://schemas.microsoft.com/office/drawing/2014/main" val="1544594931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823695119"/>
                    </a:ext>
                  </a:extLst>
                </a:gridCol>
                <a:gridCol w="1039137">
                  <a:extLst>
                    <a:ext uri="{9D8B030D-6E8A-4147-A177-3AD203B41FA5}">
                      <a16:colId xmlns:a16="http://schemas.microsoft.com/office/drawing/2014/main" val="977528171"/>
                    </a:ext>
                  </a:extLst>
                </a:gridCol>
              </a:tblGrid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04077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23535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7</a:t>
                      </a:r>
                      <a:r>
                        <a:rPr lang="en-US" strike="noStrike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11060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4673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</a:t>
                      </a:r>
                      <a:r>
                        <a:rPr lang="en-US" strike="noStrike" dirty="0"/>
                        <a:t> 2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82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077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F6C-E465-565C-DEB5-5F1FA277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0732-B1E5-DF72-E578-7233AFE0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RS={(1,13,101); (2,7,132); (4,0,56)}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WS</a:t>
            </a:r>
            <a:r>
              <a:rPr lang="en-US" sz="2000" dirty="0"/>
              <a:t> ={(1,13,142); (2,8,143); (4,2,144)</a:t>
            </a:r>
            <a:r>
              <a:rPr lang="en-US" sz="2000" dirty="0">
                <a:latin typeface="+mn-lt"/>
              </a:rPr>
              <a:t>}</a:t>
            </a:r>
          </a:p>
          <a:p>
            <a:r>
              <a:rPr lang="en-US" sz="2000" dirty="0"/>
              <a:t>Add new memory to RS, Add old memory to WS</a:t>
            </a:r>
          </a:p>
          <a:p>
            <a:r>
              <a:rPr lang="en-US" sz="2000" dirty="0">
                <a:latin typeface="+mn-lt"/>
              </a:rPr>
              <a:t>W={</a:t>
            </a:r>
            <a:r>
              <a:rPr lang="en-US" sz="2000" dirty="0"/>
              <a:t>(1,13,142); (2,8,143); (4,2,144);(</a:t>
            </a:r>
            <a:r>
              <a:rPr lang="en-US" sz="2000" dirty="0">
                <a:latin typeface="+mn-lt"/>
              </a:rPr>
              <a:t>1,13,101);(2,7,132);(3,25,120);(4,0,56)}</a:t>
            </a:r>
          </a:p>
          <a:p>
            <a:r>
              <a:rPr lang="en-US" sz="2000" dirty="0"/>
              <a:t>R</a:t>
            </a:r>
            <a:r>
              <a:rPr lang="en-US" sz="2000" dirty="0">
                <a:latin typeface="+mn-lt"/>
              </a:rPr>
              <a:t>= {(1,13,101); (2,7,132); (4,0,56)</a:t>
            </a:r>
            <a:r>
              <a:rPr lang="en-US" sz="2000" dirty="0"/>
              <a:t>;</a:t>
            </a:r>
            <a:r>
              <a:rPr lang="en-US" sz="2000" dirty="0">
                <a:latin typeface="+mn-lt"/>
              </a:rPr>
              <a:t>(1,13,142); (2,8,143); (3,25,120);(</a:t>
            </a:r>
            <a:r>
              <a:rPr lang="en-US" sz="2000" dirty="0"/>
              <a:t>4,2,144)}</a:t>
            </a:r>
          </a:p>
          <a:p>
            <a:endParaRPr lang="en-US" sz="20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75D1F76-F002-0024-4319-15C2520C3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370003"/>
              </p:ext>
            </p:extLst>
          </p:nvPr>
        </p:nvGraphicFramePr>
        <p:xfrm>
          <a:off x="902328" y="3660423"/>
          <a:ext cx="23780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83">
                  <a:extLst>
                    <a:ext uri="{9D8B030D-6E8A-4147-A177-3AD203B41FA5}">
                      <a16:colId xmlns:a16="http://schemas.microsoft.com/office/drawing/2014/main" val="1544594931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823695119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514787973"/>
                    </a:ext>
                  </a:extLst>
                </a:gridCol>
              </a:tblGrid>
              <a:tr h="256023">
                <a:tc>
                  <a:txBody>
                    <a:bodyPr/>
                    <a:lstStyle/>
                    <a:p>
                      <a:r>
                        <a:rPr lang="en-US" sz="1100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Last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04077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23535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11060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4673"/>
                  </a:ext>
                </a:extLst>
              </a:tr>
              <a:tr h="256023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82498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5C7F63-54CB-C7F0-F309-385D6A464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312312"/>
              </p:ext>
            </p:extLst>
          </p:nvPr>
        </p:nvGraphicFramePr>
        <p:xfrm>
          <a:off x="5863625" y="3627500"/>
          <a:ext cx="2378046" cy="15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82">
                  <a:extLst>
                    <a:ext uri="{9D8B030D-6E8A-4147-A177-3AD203B41FA5}">
                      <a16:colId xmlns:a16="http://schemas.microsoft.com/office/drawing/2014/main" val="1544594931"/>
                    </a:ext>
                  </a:extLst>
                </a:gridCol>
                <a:gridCol w="792682">
                  <a:extLst>
                    <a:ext uri="{9D8B030D-6E8A-4147-A177-3AD203B41FA5}">
                      <a16:colId xmlns:a16="http://schemas.microsoft.com/office/drawing/2014/main" val="823695119"/>
                    </a:ext>
                  </a:extLst>
                </a:gridCol>
                <a:gridCol w="792682">
                  <a:extLst>
                    <a:ext uri="{9D8B030D-6E8A-4147-A177-3AD203B41FA5}">
                      <a16:colId xmlns:a16="http://schemas.microsoft.com/office/drawing/2014/main" val="977528171"/>
                    </a:ext>
                  </a:extLst>
                </a:gridCol>
              </a:tblGrid>
              <a:tr h="272320">
                <a:tc>
                  <a:txBody>
                    <a:bodyPr/>
                    <a:lstStyle/>
                    <a:p>
                      <a:r>
                        <a:rPr lang="en-US" sz="1100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Last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04077"/>
                  </a:ext>
                </a:extLst>
              </a:tr>
              <a:tr h="2723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23535"/>
                  </a:ext>
                </a:extLst>
              </a:tr>
              <a:tr h="27232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/>
                        <a:t>7</a:t>
                      </a:r>
                      <a:r>
                        <a:rPr lang="en-US" sz="1100" strike="noStrike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noStrike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11060"/>
                  </a:ext>
                </a:extLst>
              </a:tr>
              <a:tr h="27232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4673"/>
                  </a:ext>
                </a:extLst>
              </a:tr>
              <a:tr h="27232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/>
                        <a:t>0</a:t>
                      </a:r>
                      <a:r>
                        <a:rPr lang="en-US" sz="1100" strike="noStrike" dirty="0"/>
                        <a:t> 2</a:t>
                      </a:r>
                      <a:endParaRPr lang="en-US" sz="11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noStrike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82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34A7-22B7-683B-7CD6-1D8BDAD2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Checking</a:t>
            </a:r>
            <a:r>
              <a:rPr lang="en-US" sz="2000" dirty="0"/>
              <a:t>[BEG+91]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26E4A-397B-2A7B-2B7D-B65DB16DC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800" dirty="0">
                    <a:latin typeface="+mn-lt"/>
                  </a:rPr>
                  <a:t>W={</a:t>
                </a:r>
                <a:r>
                  <a:rPr lang="en-US" sz="2800" dirty="0"/>
                  <a:t>(1,13,142); (2,8,143); (4,2,144);(</a:t>
                </a:r>
                <a:r>
                  <a:rPr lang="en-US" sz="2800" dirty="0">
                    <a:latin typeface="+mn-lt"/>
                  </a:rPr>
                  <a:t>1,13,101);(2,7,132);(3,25,120);(4,0,56)}</a:t>
                </a:r>
              </a:p>
              <a:p>
                <a:r>
                  <a:rPr lang="en-US" sz="2800" dirty="0"/>
                  <a:t>R</a:t>
                </a:r>
                <a:r>
                  <a:rPr lang="en-US" sz="2800" dirty="0">
                    <a:latin typeface="+mn-lt"/>
                  </a:rPr>
                  <a:t>= {(1,13,101); (2,7,132); (4,0,56)</a:t>
                </a:r>
                <a:r>
                  <a:rPr lang="en-US" sz="2800" dirty="0"/>
                  <a:t>;</a:t>
                </a:r>
                <a:r>
                  <a:rPr lang="en-US" sz="2800" dirty="0">
                    <a:latin typeface="+mn-lt"/>
                  </a:rPr>
                  <a:t>(1,13,142); (2,8,143); (3,25,120);(</a:t>
                </a:r>
                <a:r>
                  <a:rPr lang="en-US" sz="2800" dirty="0"/>
                  <a:t>4,2,144)}</a:t>
                </a:r>
              </a:p>
              <a:p>
                <a:r>
                  <a:rPr lang="en-US" dirty="0"/>
                  <a:t>Lemma: If and only if all the reads and rights are correct then R=W</a:t>
                </a:r>
              </a:p>
              <a:p>
                <a:r>
                  <a:rPr lang="en-US" dirty="0"/>
                  <a:t>Can be proven using a </a:t>
                </a:r>
                <a:r>
                  <a:rPr lang="en-US" dirty="0" err="1"/>
                  <a:t>permuation</a:t>
                </a:r>
                <a:r>
                  <a:rPr lang="en-US" dirty="0"/>
                  <a:t> argument (see Plonk lecture and homework)</a:t>
                </a:r>
              </a:p>
              <a:p>
                <a:r>
                  <a:rPr lang="en-US" dirty="0"/>
                  <a:t>|W|=|R|=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number or r/w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memory size</a:t>
                </a:r>
              </a:p>
              <a:p>
                <a:r>
                  <a:rPr lang="en-US" dirty="0"/>
                  <a:t>Can be made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Uses multi-set 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computed incrementally.</a:t>
                </a:r>
              </a:p>
              <a:p>
                <a:pPr lvl="1"/>
                <a:r>
                  <a:rPr lang="en-US" dirty="0"/>
                  <a:t>Defers the add initial mem/final mem</a:t>
                </a:r>
              </a:p>
              <a:p>
                <a:pPr lvl="1"/>
                <a:r>
                  <a:rPr lang="en-US" dirty="0"/>
                  <a:t>One hash per read/write!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26E4A-397B-2A7B-2B7D-B65DB16DC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2649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148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F7E-CBE3-94DA-1372-DAE1F559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zkEVM</a:t>
            </a:r>
            <a:r>
              <a:rPr lang="en-US" dirty="0"/>
              <a:t> for multiple Tx/Blocks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11C4-4B3B-40DD-5B45-66B4E424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design proof for one block/transaction/opcode</a:t>
            </a:r>
          </a:p>
          <a:p>
            <a:r>
              <a:rPr lang="en-US" dirty="0"/>
              <a:t>Use recursive proofs (IVC) to show that one EVM step is valid and that the previous computation step was valid</a:t>
            </a:r>
          </a:p>
        </p:txBody>
      </p:sp>
    </p:spTree>
    <p:extLst>
      <p:ext uri="{BB962C8B-B14F-4D97-AF65-F5344CB8AC3E}">
        <p14:creationId xmlns:p14="http://schemas.microsoft.com/office/powerpoint/2010/main" val="854037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0B1-C3CB-6C44-85B7-92AD4723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3E21-B1E5-8548-B907-A7B1CC79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23097"/>
          </a:xfrm>
        </p:spPr>
        <p:txBody>
          <a:bodyPr/>
          <a:lstStyle/>
          <a:p>
            <a:r>
              <a:rPr lang="en-US" dirty="0"/>
              <a:t>We need updatable/incremental proofs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2D015-8C6C-914D-9075-D92FE6E842AD}"/>
                  </a:ext>
                </a:extLst>
              </p:cNvPr>
              <p:cNvSpPr txBox="1"/>
              <p:nvPr/>
            </p:nvSpPr>
            <p:spPr>
              <a:xfrm>
                <a:off x="457200" y="2340917"/>
                <a:ext cx="2854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 ⇾ 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)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2D015-8C6C-914D-9075-D92FE6E84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40917"/>
                <a:ext cx="2854411" cy="461665"/>
              </a:xfrm>
              <a:prstGeom prst="rect">
                <a:avLst/>
              </a:prstGeom>
              <a:blipFill>
                <a:blip r:embed="rId2"/>
                <a:stretch>
                  <a:fillRect l="-3556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F5872F-21E5-5346-A5BC-D31D80D251D7}"/>
                  </a:ext>
                </a:extLst>
              </p:cNvPr>
              <p:cNvSpPr txBox="1"/>
              <p:nvPr/>
            </p:nvSpPr>
            <p:spPr>
              <a:xfrm>
                <a:off x="457199" y="1813718"/>
                <a:ext cx="8229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– Circuit per computation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 number of steps/handoffs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F5872F-21E5-5346-A5BC-D31D80D25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813718"/>
                <a:ext cx="8229599" cy="461665"/>
              </a:xfrm>
              <a:prstGeom prst="rect">
                <a:avLst/>
              </a:prstGeom>
              <a:blipFill>
                <a:blip r:embed="rId3"/>
                <a:stretch>
                  <a:fillRect l="-1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8AD7C6-E14C-FA43-9B92-570CDAC8CBA3}"/>
                  </a:ext>
                </a:extLst>
              </p:cNvPr>
              <p:cNvSpPr/>
              <p:nvPr/>
            </p:nvSpPr>
            <p:spPr>
              <a:xfrm>
                <a:off x="457200" y="2888950"/>
                <a:ext cx="6819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600"/>
                  </a:spcBef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 ⇾ updated </a:t>
                </a:r>
                <a:r>
                  <a:rPr lang="en-US" dirty="0">
                    <a:ea typeface="Cambria Math" panose="02040503050406030204" pitchFamily="18" charset="0"/>
                  </a:rPr>
                  <a:t>proof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//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8AD7C6-E14C-FA43-9B92-570CDAC8C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8950"/>
                <a:ext cx="6819046" cy="461665"/>
              </a:xfrm>
              <a:prstGeom prst="rect">
                <a:avLst/>
              </a:prstGeom>
              <a:blipFill>
                <a:blip r:embed="rId4"/>
                <a:stretch>
                  <a:fillRect l="-1487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A6BC0A-C498-F64F-8DFB-8B735B124C10}"/>
                  </a:ext>
                </a:extLst>
              </p:cNvPr>
              <p:cNvSpPr/>
              <p:nvPr/>
            </p:nvSpPr>
            <p:spPr>
              <a:xfrm>
                <a:off x="457200" y="3733349"/>
                <a:ext cx="4689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600"/>
                  </a:spcBef>
                </a:pPr>
                <a:r>
                  <a:rPr lang="en-US" b="1" dirty="0"/>
                  <a:t>V</a:t>
                </a:r>
                <a:r>
                  <a:rPr lang="en-US" dirty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)  ⇾ accept/reject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A6BC0A-C498-F64F-8DFB-8B735B12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349"/>
                <a:ext cx="4689297" cy="461665"/>
              </a:xfrm>
              <a:prstGeom prst="rect">
                <a:avLst/>
              </a:prstGeom>
              <a:blipFill>
                <a:blip r:embed="rId5"/>
                <a:stretch>
                  <a:fillRect l="-2162" t="-10526" r="-10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AA7679-F1D3-744B-8E42-6B8AB789756D}"/>
                  </a:ext>
                </a:extLst>
              </p:cNvPr>
              <p:cNvSpPr txBox="1"/>
              <p:nvPr/>
            </p:nvSpPr>
            <p:spPr>
              <a:xfrm>
                <a:off x="346747" y="4518133"/>
                <a:ext cx="560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// proofs don’t grow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AA7679-F1D3-744B-8E42-6B8AB7897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4518133"/>
                <a:ext cx="5603116" cy="461665"/>
              </a:xfrm>
              <a:prstGeom prst="rect">
                <a:avLst/>
              </a:prstGeom>
              <a:blipFill>
                <a:blip r:embed="rId6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DF66-5D22-934E-8C38-585948EF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size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0C7F-F7F2-F347-85C5-6F3FAE34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Rollup reduces the verification cost</a:t>
            </a:r>
          </a:p>
          <a:p>
            <a:r>
              <a:rPr lang="en-US" dirty="0"/>
              <a:t>Still linear in the number of state updates</a:t>
            </a:r>
          </a:p>
          <a:p>
            <a:r>
              <a:rPr lang="en-US" dirty="0"/>
              <a:t>When a node joins the network they need to verify one rollup proof per block!</a:t>
            </a:r>
          </a:p>
          <a:p>
            <a:r>
              <a:rPr lang="en-US" dirty="0"/>
              <a:t>In general starting a full node requires verification of all blocks</a:t>
            </a:r>
          </a:p>
          <a:p>
            <a:pPr lvl="1"/>
            <a:r>
              <a:rPr lang="en-US" dirty="0"/>
              <a:t>Can take days!</a:t>
            </a:r>
          </a:p>
        </p:txBody>
      </p:sp>
    </p:spTree>
    <p:extLst>
      <p:ext uri="{BB962C8B-B14F-4D97-AF65-F5344CB8AC3E}">
        <p14:creationId xmlns:p14="http://schemas.microsoft.com/office/powerpoint/2010/main" val="744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0C3-7CFE-C741-8ACD-7C0C78BC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associated with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4E54-1E08-7042-94ED-04872FC5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3" y="955601"/>
            <a:ext cx="8102009" cy="53295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76525" algn="l"/>
                <a:tab pos="4794250" algn="l"/>
              </a:tabLst>
            </a:pPr>
            <a:r>
              <a:rPr lang="en-US" sz="2400" u="sng" dirty="0"/>
              <a:t>Account data</a:t>
            </a:r>
            <a:r>
              <a:rPr lang="en-US" sz="2400" dirty="0"/>
              <a:t>	</a:t>
            </a:r>
            <a:r>
              <a:rPr lang="en-US" sz="2400" u="sng" dirty="0"/>
              <a:t>Owned (EOA)</a:t>
            </a:r>
            <a:r>
              <a:rPr lang="en-US" sz="2400" dirty="0"/>
              <a:t>	</a:t>
            </a:r>
            <a:r>
              <a:rPr lang="en-US" sz="2400" u="sng" dirty="0"/>
              <a:t>Contracts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F6DE1F-DA4B-C145-8757-4466C6FA47BE}"/>
              </a:ext>
            </a:extLst>
          </p:cNvPr>
          <p:cNvSpPr txBox="1">
            <a:spLocks/>
          </p:cNvSpPr>
          <p:nvPr/>
        </p:nvSpPr>
        <p:spPr bwMode="auto">
          <a:xfrm>
            <a:off x="233913" y="1512037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address</a:t>
            </a:r>
            <a:r>
              <a:rPr lang="en-US" sz="2400" dirty="0"/>
              <a:t> (computed):	H(pk)	H(</a:t>
            </a:r>
            <a:r>
              <a:rPr lang="en-US" sz="2400" dirty="0" err="1"/>
              <a:t>CreatorAddr</a:t>
            </a:r>
            <a:r>
              <a:rPr lang="en-US" sz="2400" dirty="0"/>
              <a:t>, </a:t>
            </a:r>
            <a:r>
              <a:rPr lang="en-US" sz="2400" dirty="0" err="1"/>
              <a:t>CreatorNonce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C75FD0-7CC8-494D-8ADB-C4DDF9371437}"/>
              </a:ext>
            </a:extLst>
          </p:cNvPr>
          <p:cNvSpPr txBox="1">
            <a:spLocks/>
          </p:cNvSpPr>
          <p:nvPr/>
        </p:nvSpPr>
        <p:spPr bwMode="auto">
          <a:xfrm>
            <a:off x="228600" y="2173031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code:</a:t>
            </a:r>
            <a:r>
              <a:rPr lang="en-US" sz="2400" dirty="0"/>
              <a:t>	⊥	</a:t>
            </a:r>
            <a:r>
              <a:rPr lang="en-US" sz="2400" dirty="0" err="1"/>
              <a:t>CodeHash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804983-A7CE-0146-829C-342A4B682514}"/>
              </a:ext>
            </a:extLst>
          </p:cNvPr>
          <p:cNvSpPr txBox="1">
            <a:spLocks/>
          </p:cNvSpPr>
          <p:nvPr/>
        </p:nvSpPr>
        <p:spPr bwMode="auto">
          <a:xfrm>
            <a:off x="228600" y="2834025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storage root </a:t>
            </a:r>
            <a:r>
              <a:rPr lang="en-US" sz="2400" dirty="0"/>
              <a:t>(state):	⊥	</a:t>
            </a:r>
            <a:r>
              <a:rPr lang="en-US" sz="2400" dirty="0" err="1"/>
              <a:t>StorageRoot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4E372-3A64-AF46-9956-6E5BA60FC391}"/>
              </a:ext>
            </a:extLst>
          </p:cNvPr>
          <p:cNvSpPr txBox="1">
            <a:spLocks/>
          </p:cNvSpPr>
          <p:nvPr/>
        </p:nvSpPr>
        <p:spPr bwMode="auto">
          <a:xfrm>
            <a:off x="228600" y="3495019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balance </a:t>
            </a:r>
            <a:r>
              <a:rPr lang="en-US" sz="2000" dirty="0"/>
              <a:t>(in Wei):</a:t>
            </a:r>
            <a:r>
              <a:rPr lang="en-US" sz="2400" b="1" dirty="0"/>
              <a:t>	</a:t>
            </a:r>
            <a:r>
              <a:rPr lang="en-US" sz="2400" dirty="0"/>
              <a:t>balance	balance       </a:t>
            </a:r>
            <a:r>
              <a:rPr lang="en-US" sz="2000" dirty="0"/>
              <a:t>(1 Wei = 10</a:t>
            </a:r>
            <a:r>
              <a:rPr lang="en-US" sz="2000" baseline="30000" dirty="0"/>
              <a:t>−18</a:t>
            </a:r>
            <a:r>
              <a:rPr lang="en-US" sz="2000" dirty="0"/>
              <a:t> ETH)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F15372-00CC-7745-87F7-B9CB1CBDA6E2}"/>
              </a:ext>
            </a:extLst>
          </p:cNvPr>
          <p:cNvSpPr txBox="1">
            <a:spLocks/>
          </p:cNvSpPr>
          <p:nvPr/>
        </p:nvSpPr>
        <p:spPr bwMode="auto">
          <a:xfrm>
            <a:off x="228600" y="4156012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nonce:	</a:t>
            </a:r>
            <a:r>
              <a:rPr lang="en-US" sz="2400" dirty="0"/>
              <a:t>nonce	nonce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1487E-C148-824D-B1FF-E762F2A479BB}"/>
              </a:ext>
            </a:extLst>
          </p:cNvPr>
          <p:cNvSpPr txBox="1"/>
          <p:nvPr/>
        </p:nvSpPr>
        <p:spPr>
          <a:xfrm>
            <a:off x="1201481" y="4646434"/>
            <a:ext cx="72957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(#Tx sent) + (#accounts created):   anti-replay mechanism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7447AD6-1DE4-6E42-97E5-47230CEC1718}"/>
              </a:ext>
            </a:extLst>
          </p:cNvPr>
          <p:cNvSpPr/>
          <p:nvPr/>
        </p:nvSpPr>
        <p:spPr>
          <a:xfrm>
            <a:off x="765544" y="4539663"/>
            <a:ext cx="446568" cy="381142"/>
          </a:xfrm>
          <a:custGeom>
            <a:avLst/>
            <a:gdLst>
              <a:gd name="connsiteX0" fmla="*/ 446568 w 446568"/>
              <a:gd name="connsiteY0" fmla="*/ 244549 h 253112"/>
              <a:gd name="connsiteX1" fmla="*/ 170121 w 446568"/>
              <a:gd name="connsiteY1" fmla="*/ 223284 h 253112"/>
              <a:gd name="connsiteX2" fmla="*/ 0 w 446568"/>
              <a:gd name="connsiteY2" fmla="*/ 0 h 25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8" h="253112">
                <a:moveTo>
                  <a:pt x="446568" y="244549"/>
                </a:moveTo>
                <a:cubicBezTo>
                  <a:pt x="345558" y="254295"/>
                  <a:pt x="244549" y="264042"/>
                  <a:pt x="170121" y="223284"/>
                </a:cubicBezTo>
                <a:cubicBezTo>
                  <a:pt x="95693" y="182526"/>
                  <a:pt x="47846" y="91263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B9465FAF-074A-7B4B-9A99-6A4D54DF2F5C}"/>
              </a:ext>
            </a:extLst>
          </p:cNvPr>
          <p:cNvSpPr/>
          <p:nvPr/>
        </p:nvSpPr>
        <p:spPr>
          <a:xfrm>
            <a:off x="186068" y="1543936"/>
            <a:ext cx="45719" cy="317693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A1DF-E9D2-0147-889A-CF1B73B2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size Blockchain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10D44-F2B7-D047-96F6-9225BF7BCC53}"/>
                  </a:ext>
                </a:extLst>
              </p:cNvPr>
              <p:cNvSpPr/>
              <p:nvPr/>
            </p:nvSpPr>
            <p:spPr>
              <a:xfrm>
                <a:off x="434852" y="1102536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State-MT1</a:t>
                </a:r>
              </a:p>
              <a:p>
                <a:pPr algn="ctr"/>
                <a:r>
                  <a:rPr lang="en-US" dirty="0"/>
                  <a:t>TX-MT1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10D44-F2B7-D047-96F6-9225BF7BC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" y="1102536"/>
                <a:ext cx="1485008" cy="1335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7F626F-2730-A84A-8E0E-CBAE7A9506E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19860" y="1770207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30BDA2C4-526A-9447-BC27-015A087EFE62}"/>
              </a:ext>
            </a:extLst>
          </p:cNvPr>
          <p:cNvSpPr/>
          <p:nvPr/>
        </p:nvSpPr>
        <p:spPr>
          <a:xfrm>
            <a:off x="0" y="2437879"/>
            <a:ext cx="2354713" cy="1335343"/>
          </a:xfrm>
          <a:prstGeom prst="trapezoid">
            <a:avLst>
              <a:gd name="adj" fmla="val 8294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Merkle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528D4-98F0-3B42-A231-DA1518352F74}"/>
              </a:ext>
            </a:extLst>
          </p:cNvPr>
          <p:cNvSpPr txBox="1"/>
          <p:nvPr/>
        </p:nvSpPr>
        <p:spPr>
          <a:xfrm>
            <a:off x="212942" y="3870542"/>
            <a:ext cx="232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Transactions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C7F00A-7D4F-404D-983E-0806CBEE1552}"/>
                  </a:ext>
                </a:extLst>
              </p:cNvPr>
              <p:cNvSpPr/>
              <p:nvPr/>
            </p:nvSpPr>
            <p:spPr>
              <a:xfrm>
                <a:off x="2751085" y="1142487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State-MT2</a:t>
                </a:r>
              </a:p>
              <a:p>
                <a:pPr algn="ctr"/>
                <a:r>
                  <a:rPr lang="en-US" dirty="0"/>
                  <a:t>TX-MT2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C7F00A-7D4F-404D-983E-0806CBEE1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85" y="1142487"/>
                <a:ext cx="1485008" cy="133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AA2AC0-3EAE-0744-8A2D-F1FD9EA714F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236093" y="1810158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3CBF9-50BB-154B-B745-CADC5CD85D11}"/>
                  </a:ext>
                </a:extLst>
              </p:cNvPr>
              <p:cNvSpPr/>
              <p:nvPr/>
            </p:nvSpPr>
            <p:spPr>
              <a:xfrm>
                <a:off x="5067318" y="1102536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State-MT3</a:t>
                </a:r>
              </a:p>
              <a:p>
                <a:pPr algn="ctr"/>
                <a:r>
                  <a:rPr lang="en-US" dirty="0"/>
                  <a:t>TX-MT3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3CBF9-50BB-154B-B745-CADC5CD85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18" y="1102536"/>
                <a:ext cx="1485008" cy="133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77077E-C8D4-BA4A-8FA6-42BE4B9013F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552326" y="1770207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66F7A38-E3B2-3845-BB6E-35F754744856}"/>
                  </a:ext>
                </a:extLst>
              </p:cNvPr>
              <p:cNvSpPr/>
              <p:nvPr/>
            </p:nvSpPr>
            <p:spPr>
              <a:xfrm>
                <a:off x="7383551" y="1102535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State-MT4</a:t>
                </a:r>
              </a:p>
              <a:p>
                <a:pPr algn="ctr"/>
                <a:r>
                  <a:rPr lang="en-US" dirty="0"/>
                  <a:t>TX-MT4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66F7A38-E3B2-3845-BB6E-35F754744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51" y="1102535"/>
                <a:ext cx="1485008" cy="1335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C7B7D0-B7CD-EC49-8E41-D489D912D97C}"/>
                  </a:ext>
                </a:extLst>
              </p:cNvPr>
              <p:cNvSpPr txBox="1"/>
              <p:nvPr/>
            </p:nvSpPr>
            <p:spPr>
              <a:xfrm>
                <a:off x="2542784" y="2665671"/>
                <a:ext cx="3855720" cy="2308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prooves that transactions are valid with respect to the state</a:t>
                </a:r>
              </a:p>
              <a:p>
                <a:pPr algn="l"/>
                <a:r>
                  <a:rPr lang="en-US" dirty="0">
                    <a:latin typeface="+mn-lt"/>
                  </a:rPr>
                  <a:t>AND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was valid for the previous block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C7B7D0-B7CD-EC49-8E41-D489D912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84" y="2665671"/>
                <a:ext cx="3855720" cy="2308324"/>
              </a:xfrm>
              <a:prstGeom prst="rect">
                <a:avLst/>
              </a:prstGeom>
              <a:blipFill>
                <a:blip r:embed="rId6"/>
                <a:stretch>
                  <a:fillRect l="-2288" t="-1081" b="-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A1DF-E9D2-0147-889A-CF1B73B2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size Blockchain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10D44-F2B7-D047-96F6-9225BF7BCC53}"/>
                  </a:ext>
                </a:extLst>
              </p:cNvPr>
              <p:cNvSpPr/>
              <p:nvPr/>
            </p:nvSpPr>
            <p:spPr>
              <a:xfrm>
                <a:off x="434852" y="1102536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State-MT1</a:t>
                </a:r>
              </a:p>
              <a:p>
                <a:pPr algn="ctr"/>
                <a:r>
                  <a:rPr lang="en-US" dirty="0"/>
                  <a:t>TX-MT1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10D44-F2B7-D047-96F6-9225BF7BC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" y="1102536"/>
                <a:ext cx="1485008" cy="1335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7F626F-2730-A84A-8E0E-CBAE7A9506E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19860" y="1770207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30BDA2C4-526A-9447-BC27-015A087EFE62}"/>
              </a:ext>
            </a:extLst>
          </p:cNvPr>
          <p:cNvSpPr/>
          <p:nvPr/>
        </p:nvSpPr>
        <p:spPr>
          <a:xfrm>
            <a:off x="0" y="2437879"/>
            <a:ext cx="2354713" cy="1335343"/>
          </a:xfrm>
          <a:prstGeom prst="trapezoid">
            <a:avLst>
              <a:gd name="adj" fmla="val 8294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Merkle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528D4-98F0-3B42-A231-DA1518352F74}"/>
              </a:ext>
            </a:extLst>
          </p:cNvPr>
          <p:cNvSpPr txBox="1"/>
          <p:nvPr/>
        </p:nvSpPr>
        <p:spPr>
          <a:xfrm>
            <a:off x="212942" y="3870542"/>
            <a:ext cx="232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Transactions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C7F00A-7D4F-404D-983E-0806CBEE1552}"/>
                  </a:ext>
                </a:extLst>
              </p:cNvPr>
              <p:cNvSpPr/>
              <p:nvPr/>
            </p:nvSpPr>
            <p:spPr>
              <a:xfrm>
                <a:off x="2751085" y="1142487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State-MT2</a:t>
                </a:r>
              </a:p>
              <a:p>
                <a:pPr algn="ctr"/>
                <a:r>
                  <a:rPr lang="en-US" dirty="0"/>
                  <a:t>TX-MT2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C7F00A-7D4F-404D-983E-0806CBEE1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85" y="1142487"/>
                <a:ext cx="1485008" cy="133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AA2AC0-3EAE-0744-8A2D-F1FD9EA714F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236093" y="1810158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3CBF9-50BB-154B-B745-CADC5CD85D11}"/>
                  </a:ext>
                </a:extLst>
              </p:cNvPr>
              <p:cNvSpPr/>
              <p:nvPr/>
            </p:nvSpPr>
            <p:spPr>
              <a:xfrm>
                <a:off x="5067318" y="1102536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State-MT3</a:t>
                </a:r>
              </a:p>
              <a:p>
                <a:pPr algn="ctr"/>
                <a:r>
                  <a:rPr lang="en-US" dirty="0"/>
                  <a:t>TX-MT3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3CBF9-50BB-154B-B745-CADC5CD85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18" y="1102536"/>
                <a:ext cx="1485008" cy="133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77077E-C8D4-BA4A-8FA6-42BE4B9013F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552326" y="1770207"/>
            <a:ext cx="831225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66F7A38-E3B2-3845-BB6E-35F754744856}"/>
                  </a:ext>
                </a:extLst>
              </p:cNvPr>
              <p:cNvSpPr/>
              <p:nvPr/>
            </p:nvSpPr>
            <p:spPr>
              <a:xfrm>
                <a:off x="7383551" y="1102535"/>
                <a:ext cx="1485008" cy="13353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State-MT4</a:t>
                </a:r>
              </a:p>
              <a:p>
                <a:pPr algn="ctr"/>
                <a:r>
                  <a:rPr lang="en-US" dirty="0"/>
                  <a:t>TX-MT4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66F7A38-E3B2-3845-BB6E-35F754744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51" y="1102535"/>
                <a:ext cx="1485008" cy="1335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17CF61-6990-ED4E-B9FA-FD370F8AFB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1075" y="2737352"/>
            <a:ext cx="1190746" cy="1190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8C4DA-823B-A44F-8276-D8569EB0BB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1254" y="2737969"/>
            <a:ext cx="1190746" cy="1190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D765B-3B2F-904E-8854-238D6D719761}"/>
              </a:ext>
            </a:extLst>
          </p:cNvPr>
          <p:cNvSpPr txBox="1"/>
          <p:nvPr/>
        </p:nvSpPr>
        <p:spPr>
          <a:xfrm>
            <a:off x="3187010" y="3788791"/>
            <a:ext cx="157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Old miner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7C4E3-1670-4A46-9B61-CEC688C486AD}"/>
              </a:ext>
            </a:extLst>
          </p:cNvPr>
          <p:cNvSpPr txBox="1"/>
          <p:nvPr/>
        </p:nvSpPr>
        <p:spPr>
          <a:xfrm>
            <a:off x="7232417" y="3821107"/>
            <a:ext cx="1579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New miner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BDAA52E-5C36-E14C-9B08-EE29D0F4328D}"/>
              </a:ext>
            </a:extLst>
          </p:cNvPr>
          <p:cNvSpPr/>
          <p:nvPr/>
        </p:nvSpPr>
        <p:spPr>
          <a:xfrm>
            <a:off x="5130618" y="3090014"/>
            <a:ext cx="1591839" cy="566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CD4CE-6859-D74C-A469-22E403DE1BD5}"/>
              </a:ext>
            </a:extLst>
          </p:cNvPr>
          <p:cNvSpPr txBox="1"/>
          <p:nvPr/>
        </p:nvSpPr>
        <p:spPr>
          <a:xfrm>
            <a:off x="4694915" y="3697265"/>
            <a:ext cx="278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Head and State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9CC1B-A0E4-9D4F-8478-775BDD6CA869}"/>
                  </a:ext>
                </a:extLst>
              </p:cNvPr>
              <p:cNvSpPr txBox="1"/>
              <p:nvPr/>
            </p:nvSpPr>
            <p:spPr>
              <a:xfrm>
                <a:off x="5743947" y="4198495"/>
                <a:ext cx="29428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Verifies State-MT4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9CC1B-A0E4-9D4F-8478-775BDD6C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47" y="4198495"/>
                <a:ext cx="2942853" cy="830997"/>
              </a:xfrm>
              <a:prstGeom prst="rect">
                <a:avLst/>
              </a:prstGeom>
              <a:blipFill>
                <a:blip r:embed="rId7"/>
                <a:stretch>
                  <a:fillRect l="-3448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6461-373B-9C5A-EEB5-08ADB2C7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Recursion without SNARKs (Folding)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75FE-DCAF-F22E-63A2-FAC715AB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3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dirty="0"/>
              <a:t> Incrementally Verifiable Computation (IVC) </a:t>
            </a:r>
            <a:endParaRPr sz="3200" dirty="0"/>
          </a:p>
        </p:txBody>
      </p:sp>
      <p:sp>
        <p:nvSpPr>
          <p:cNvPr id="150" name="Google Shape;150;p27"/>
          <p:cNvSpPr txBox="1"/>
          <p:nvPr/>
        </p:nvSpPr>
        <p:spPr>
          <a:xfrm>
            <a:off x="474050" y="1008500"/>
            <a:ext cx="545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IVC [Valiant08]: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Prover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" sz="1800" baseline="-2500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and Verifier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" sz="1800" baseline="-2500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such that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1456225" y="1961725"/>
            <a:ext cx="564600" cy="61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" baseline="-2500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sz="1400" b="0" i="0" u="none" strike="noStrike" cap="none" baseline="-25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2" name="Google Shape;152;p27"/>
          <p:cNvCxnSpPr>
            <a:endCxn id="151" idx="1"/>
          </p:cNvCxnSpPr>
          <p:nvPr/>
        </p:nvCxnSpPr>
        <p:spPr>
          <a:xfrm>
            <a:off x="841225" y="2264125"/>
            <a:ext cx="6150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27"/>
          <p:cNvSpPr/>
          <p:nvPr/>
        </p:nvSpPr>
        <p:spPr>
          <a:xfrm>
            <a:off x="2635825" y="1959200"/>
            <a:ext cx="564600" cy="61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sz="1400" b="0" i="0" u="none" strike="noStrike" cap="none" baseline="-25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4" name="Google Shape;154;p27"/>
          <p:cNvCxnSpPr/>
          <p:nvPr/>
        </p:nvCxnSpPr>
        <p:spPr>
          <a:xfrm>
            <a:off x="2020825" y="2109200"/>
            <a:ext cx="6150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27"/>
          <p:cNvSpPr/>
          <p:nvPr/>
        </p:nvSpPr>
        <p:spPr>
          <a:xfrm>
            <a:off x="5223625" y="1947200"/>
            <a:ext cx="564600" cy="61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sz="1400" b="0" i="0" u="none" strike="noStrike" cap="none" baseline="-25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>
            <a:off x="4608625" y="2097200"/>
            <a:ext cx="6150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5788225" y="2094675"/>
            <a:ext cx="6150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8" name="Google Shape;158;p27" descr="{&quot;type&quot;:&quot;gather*&quot;,&quot;aid&quot;:null,&quot;id&quot;:&quot;1&quot;,&quot;backgroundColor&quot;:&quot;#FFFFFF&quot;,&quot;code&quot;:&quot;\\begin{gather*}\n{z_{0}}\\\\\n{}\t\n\\end{gather*}&quot;,&quot;font&quot;:{&quot;size&quot;:14,&quot;family&quot;:&quot;Arial&quot;,&quot;color&quot;:&quot;#000000&quot;},&quot;ts&quot;:1685811509937,&quot;cs&quot;:&quot;RqQACpjFkOw4fkwwlRXyXg==&quot;,&quot;size&quot;:{&quot;width&quot;:17.112864829396322,&quot;height&quot;:13.892380314960626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775" y="2046100"/>
            <a:ext cx="163000" cy="13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7"/>
          <p:cNvCxnSpPr/>
          <p:nvPr/>
        </p:nvCxnSpPr>
        <p:spPr>
          <a:xfrm>
            <a:off x="3200425" y="2114275"/>
            <a:ext cx="6150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0" name="Google Shape;160;p27" descr="{&quot;code&quot;:&quot;\\begin{gather*}\n{\\c{ff0000}{z_{1}}}\t\n\\end{gather*}&quot;,&quot;font&quot;:{&quot;size&quot;:14,&quot;color&quot;:&quot;#000000&quot;,&quot;family&quot;:&quot;Arial&quot;},&quot;aid&quot;:null,&quot;backgroundColorModified&quot;:false,&quot;backgroundColor&quot;:&quot;#FFFFFF&quot;,&quot;type&quot;:&quot;gather*&quot;,&quot;id&quot;:&quot;1&quot;,&quot;ts&quot;:1685812716142,&quot;cs&quot;:&quot;DkJs9+1qHU3sTiixRvQXRg==&quot;,&quot;size&quot;:{&quot;width&quot;:16.166666666666668,&quot;height&quot;:1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825" y="1894326"/>
            <a:ext cx="153988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 descr="{&quot;font&quot;:{&quot;color&quot;:&quot;#000000&quot;,&quot;size&quot;:14,&quot;family&quot;:&quot;Arial&quot;},&quot;type&quot;:&quot;gather*&quot;,&quot;id&quot;:&quot;1&quot;,&quot;aid&quot;:null,&quot;backgroundColor&quot;:&quot;#FFFFFF&quot;,&quot;backgroundColorModified&quot;:false,&quot;code&quot;:&quot;\\begin{gather*}\n{\\c{ff0000}{z_{2}}}\t\n\\end{gather*}&quot;,&quot;ts&quot;:1685812744247,&quot;cs&quot;:&quot;j1UE8XlbVnQguH6Uh1e24w==&quot;,&quot;size&quot;:{&quot;width&quot;:16.5,&quot;height&quot;:13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425" y="1894327"/>
            <a:ext cx="157163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 descr="{&quot;backgroundColor&quot;:&quot;#FFFFFF&quot;,&quot;backgroundColorModified&quot;:false,&quot;code&quot;:&quot;\\begin{gather*}\n{\\c{ff0000}{z_{m-1}}}\t\n\\end{gather*}&quot;,&quot;aid&quot;:null,&quot;type&quot;:&quot;gather*&quot;,&quot;id&quot;:&quot;1&quot;,&quot;font&quot;:{&quot;size&quot;:14,&quot;family&quot;:&quot;Arial&quot;,&quot;color&quot;:&quot;#000000&quot;},&quot;ts&quot;:1685812838766,&quot;cs&quot;:&quot;KFqrPaFy3DS0TdT9LNJILA==&quot;,&quot;size&quot;:{&quot;width&quot;:41.833333333333336,&quot;height&quot;:13.166666666666666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463" y="1897157"/>
            <a:ext cx="398463" cy="125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/>
          <p:cNvCxnSpPr>
            <a:endCxn id="151" idx="0"/>
          </p:cNvCxnSpPr>
          <p:nvPr/>
        </p:nvCxnSpPr>
        <p:spPr>
          <a:xfrm flipH="1">
            <a:off x="1738525" y="1711225"/>
            <a:ext cx="2400" cy="25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4" name="Google Shape;164;p27" descr="{&quot;font&quot;:{&quot;size&quot;:14,&quot;color&quot;:&quot;#000000&quot;,&quot;family&quot;:&quot;Arial&quot;},&quot;aid&quot;:null,&quot;id&quot;:&quot;1&quot;,&quot;code&quot;:&quot;\\begin{gather*}\n{\\c{ff0000}{w_{1}}}\t\n\\end{gather*}&quot;,&quot;type&quot;:&quot;gather*&quot;,&quot;backgroundColor&quot;:&quot;#FFFFFF&quot;,&quot;backgroundColorModified&quot;:false,&quot;ts&quot;:1685812894881,&quot;cs&quot;:&quot;jKyFAeFBrzAEZ8c/X3QSmw==&quot;,&quot;size&quot;:{&quot;width&quot;:22,&quot;height&quot;:13.166666666666666}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1525" y="1535359"/>
            <a:ext cx="209550" cy="125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7"/>
          <p:cNvCxnSpPr/>
          <p:nvPr/>
        </p:nvCxnSpPr>
        <p:spPr>
          <a:xfrm flipH="1">
            <a:off x="2890250" y="1711275"/>
            <a:ext cx="2400" cy="25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6" name="Google Shape;166;p27" descr="{&quot;backgroundColor&quot;:&quot;#FFFFFF&quot;,&quot;backgroundColorModified&quot;:false,&quot;font&quot;:{&quot;family&quot;:&quot;Arial&quot;,&quot;color&quot;:&quot;#000000&quot;,&quot;size&quot;:14},&quot;type&quot;:&quot;gather*&quot;,&quot;code&quot;:&quot;\\begin{gather*}\n{\\c{ff0000}{w_{2}}}\t\n\\end{gather*}&quot;,&quot;aid&quot;:null,&quot;id&quot;:&quot;1&quot;,&quot;ts&quot;:1685812958069,&quot;cs&quot;:&quot;8jnjRod/gdAKkS35YnTxjg==&quot;,&quot;size&quot;:{&quot;width&quot;:22.333333333333332,&quot;height&quot;:13.166666666666666}}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3350" y="1536295"/>
            <a:ext cx="212725" cy="125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 flipH="1">
            <a:off x="5476463" y="1710325"/>
            <a:ext cx="2400" cy="25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8" name="Google Shape;168;p27" descr="{&quot;backgroundColor&quot;:&quot;#FFFFFF&quot;,&quot;code&quot;:&quot;\\begin{gather*}\n{\\c{ff0000}{w_{m}}}\t\n\\end{gather*}&quot;,&quot;backgroundColorModified&quot;:false,&quot;font&quot;:{&quot;color&quot;:&quot;#000000&quot;,&quot;family&quot;:&quot;Arial&quot;,&quot;size&quot;:14},&quot;aid&quot;:null,&quot;id&quot;:&quot;1&quot;,&quot;type&quot;:&quot;gather*&quot;,&quot;ts&quot;:1685812982647,&quot;cs&quot;:&quot;v1dfl1F1qnvjaEyscbDxgw==&quot;,&quot;size&quot;:{&quot;width&quot;:28.666666666666668,&quot;height&quot;:13.333333333333334}}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9563" y="1548580"/>
            <a:ext cx="27305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4022100" y="1885225"/>
            <a:ext cx="48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7" descr="{&quot;backgroundColorModified&quot;:false,&quot;font&quot;:{&quot;color&quot;:&quot;#000000&quot;,&quot;family&quot;:&quot;Arial&quot;,&quot;size&quot;:14},&quot;aid&quot;:null,&quot;backgroundColor&quot;:&quot;#FFFFFF&quot;,&quot;type&quot;:&quot;gather*&quot;,&quot;code&quot;:&quot;\\begin{gather*}\n{z_{m}}\t\n\\end{gather*}&quot;,&quot;id&quot;:&quot;1&quot;,&quot;ts&quot;:1685811689981,&quot;cs&quot;:&quot;n/yBKprpK2fb14veLCIiAw==&quot;,&quot;size&quot;:{&quot;width&quot;:22.666666666666668,&quot;height&quot;:13.166666666666666}}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87781" y="1897150"/>
            <a:ext cx="215900" cy="125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7"/>
          <p:cNvGrpSpPr/>
          <p:nvPr/>
        </p:nvGrpSpPr>
        <p:grpSpPr>
          <a:xfrm>
            <a:off x="2020825" y="2284774"/>
            <a:ext cx="4382388" cy="210526"/>
            <a:chOff x="2020825" y="2056174"/>
            <a:chExt cx="4382388" cy="210526"/>
          </a:xfrm>
        </p:grpSpPr>
        <p:cxnSp>
          <p:nvCxnSpPr>
            <p:cNvPr id="172" name="Google Shape;172;p27"/>
            <p:cNvCxnSpPr/>
            <p:nvPr/>
          </p:nvCxnSpPr>
          <p:spPr>
            <a:xfrm>
              <a:off x="2020825" y="2261600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73" name="Google Shape;173;p27" descr="{&quot;backgroundColor&quot;:&quot;#FFFFFF&quot;,&quot;type&quot;:&quot;gather*&quot;,&quot;aid&quot;:null,&quot;code&quot;:&quot;\\begin{gather*}\n{\\c{0000ff}{\\pi_{1}}}\t\n\\end{gather*}&quot;,&quot;backgroundColorModified&quot;:false,&quot;font&quot;:{&quot;size&quot;:14,&quot;color&quot;:&quot;#000000&quot;,&quot;family&quot;:null},&quot;id&quot;:&quot;1&quot;,&quot;ts&quot;:1685814008613,&quot;cs&quot;:&quot;Qy1rGqhQygfdnPz0+Zjz7w==&quot;,&quot;size&quot;:{&quot;width&quot;:18.833333333333332,&quot;height&quot;:12.833333333333334}}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246825" y="2056174"/>
              <a:ext cx="179388" cy="1222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4" name="Google Shape;174;p27"/>
            <p:cNvCxnSpPr/>
            <p:nvPr/>
          </p:nvCxnSpPr>
          <p:spPr>
            <a:xfrm>
              <a:off x="3233713" y="2261600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75" name="Google Shape;175;p27" descr="{&quot;type&quot;:&quot;gather*&quot;,&quot;backgroundColorModified&quot;:false,&quot;backgroundColor&quot;:&quot;#FFFFFF&quot;,&quot;font&quot;:{&quot;size&quot;:14,&quot;color&quot;:&quot;#000000&quot;,&quot;family&quot;:&quot;Arial&quot;},&quot;id&quot;:&quot;1&quot;,&quot;aid&quot;:null,&quot;code&quot;:&quot;\\begin{gather*}\n{\\c{0000ff}{\\pi_{2}}}\t\n\\end{gather*}&quot;,&quot;ts&quot;:1685814172321,&quot;cs&quot;:&quot;M5k6uHPfWt9GCvNTXALxZA==&quot;,&quot;size&quot;:{&quot;width&quot;:19.166666666666668,&quot;height&quot;:12.833333333333334}}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59713" y="2057237"/>
              <a:ext cx="182563" cy="1222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27"/>
            <p:cNvCxnSpPr/>
            <p:nvPr/>
          </p:nvCxnSpPr>
          <p:spPr>
            <a:xfrm>
              <a:off x="4608613" y="2261600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77" name="Google Shape;177;p27" descr="{&quot;aid&quot;:null,&quot;font&quot;:{&quot;size&quot;:14,&quot;family&quot;:&quot;Arial&quot;,&quot;color&quot;:&quot;#000000&quot;},&quot;backgroundColor&quot;:&quot;#FFFFFF&quot;,&quot;code&quot;:&quot;\\begin{gather*}\n{\\c{0000ff}{\\pi_{m-1}}}\t\n\\end{gather*}&quot;,&quot;id&quot;:&quot;1&quot;,&quot;backgroundColorModified&quot;:false,&quot;type&quot;:&quot;gather*&quot;,&quot;ts&quot;:1685814192415,&quot;cs&quot;:&quot;0eCmqTsclCsoZR+JsGEPNQ==&quot;,&quot;size&quot;:{&quot;width&quot;:44.5,&quot;height&quot;:13}}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682213" y="2091090"/>
              <a:ext cx="423863" cy="123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27"/>
            <p:cNvCxnSpPr/>
            <p:nvPr/>
          </p:nvCxnSpPr>
          <p:spPr>
            <a:xfrm>
              <a:off x="5788213" y="2261600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79" name="Google Shape;179;p27" descr="{&quot;backgroundColor&quot;:&quot;#FFFFFF&quot;,&quot;backgroundColorModified&quot;:false,&quot;type&quot;:&quot;gather*&quot;,&quot;font&quot;:{&quot;family&quot;:&quot;Arial&quot;,&quot;color&quot;:&quot;#000000&quot;,&quot;size&quot;:14},&quot;aid&quot;:null,&quot;code&quot;:&quot;\\begin{gather*}\n{\\c{0000ff}{\\pi_{m}}}\t\n\\end{gather*}&quot;,&quot;id&quot;:&quot;1&quot;,&quot;ts&quot;:1685814254429,&quot;cs&quot;:&quot;mM5OhzQgG0baLv5cgzajDg==&quot;,&quot;size&quot;:{&quot;width&quot;:25.333333333333332,&quot;height&quot;:13}}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977613" y="2071266"/>
              <a:ext cx="241300" cy="123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7"/>
          <p:cNvSpPr/>
          <p:nvPr/>
        </p:nvSpPr>
        <p:spPr>
          <a:xfrm>
            <a:off x="6442825" y="1961725"/>
            <a:ext cx="564600" cy="61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" sz="1400" b="0" i="0" u="none" strike="noStrike" cap="none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sz="1400" b="0" i="0" u="none" strike="noStrike" cap="none" baseline="-25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1" name="Google Shape;181;p27"/>
          <p:cNvGrpSpPr/>
          <p:nvPr/>
        </p:nvGrpSpPr>
        <p:grpSpPr>
          <a:xfrm>
            <a:off x="7007413" y="2183428"/>
            <a:ext cx="971554" cy="209550"/>
            <a:chOff x="7007413" y="1954828"/>
            <a:chExt cx="971554" cy="209550"/>
          </a:xfrm>
        </p:grpSpPr>
        <p:cxnSp>
          <p:nvCxnSpPr>
            <p:cNvPr id="182" name="Google Shape;182;p27"/>
            <p:cNvCxnSpPr/>
            <p:nvPr/>
          </p:nvCxnSpPr>
          <p:spPr>
            <a:xfrm>
              <a:off x="7007413" y="2057038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83" name="Google Shape;183;p27" descr="{&quot;backgroundColor&quot;:&quot;#FFFFFF&quot;,&quot;type&quot;:&quot;gather*&quot;,&quot;backgroundColorModified&quot;:false,&quot;id&quot;:&quot;1&quot;,&quot;font&quot;:{&quot;color&quot;:&quot;#000000&quot;,&quot;size&quot;:14,&quot;family&quot;:&quot;Arial&quot;},&quot;aid&quot;:null,&quot;code&quot;:&quot;\\begin{gather*}\n{\\c{0000ff}{0/1}}\t\n\\end{gather*}&quot;,&quot;ts&quot;:1685814481681,&quot;cs&quot;:&quot;bUg2iGgegbUJ2Oi/LyNQDg==&quot;,&quot;size&quot;:{&quot;width&quot;:30.5,&quot;height&quot;:22}}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688454" y="1954828"/>
              <a:ext cx="290513" cy="209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7"/>
          <p:cNvSpPr txBox="1"/>
          <p:nvPr/>
        </p:nvSpPr>
        <p:spPr>
          <a:xfrm>
            <a:off x="388105" y="3997612"/>
            <a:ext cx="808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roxima Nova"/>
                <a:ea typeface="Proxima Nova"/>
                <a:cs typeface="Proxima Nova"/>
                <a:sym typeface="Proxima Nova"/>
              </a:rPr>
              <a:t>Knowledge soundness: </a:t>
            </a:r>
            <a:endParaRPr sz="18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Can extract the witness (i.e. intermediate w and z) from the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final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output and the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final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IVC proof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5" name="Google Shape;185;p27"/>
          <p:cNvGrpSpPr/>
          <p:nvPr/>
        </p:nvGrpSpPr>
        <p:grpSpPr>
          <a:xfrm>
            <a:off x="432075" y="2741482"/>
            <a:ext cx="8298695" cy="1528840"/>
            <a:chOff x="242350" y="2770254"/>
            <a:chExt cx="8041200" cy="677100"/>
          </a:xfrm>
        </p:grpSpPr>
        <p:sp>
          <p:nvSpPr>
            <p:cNvPr id="186" name="Google Shape;186;p27"/>
            <p:cNvSpPr txBox="1"/>
            <p:nvPr/>
          </p:nvSpPr>
          <p:spPr>
            <a:xfrm>
              <a:off x="242350" y="2770254"/>
              <a:ext cx="8041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Proxima Nova"/>
                  <a:ea typeface="Proxima Nova"/>
                  <a:cs typeface="Proxima Nova"/>
                  <a:sym typeface="Proxima Nova"/>
                </a:rPr>
                <a:t>Completeness:</a:t>
              </a:r>
              <a:endParaRPr sz="1800" b="1" dirty="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Given accepted proof	      for input         , can generate valid proof      for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87" name="Google Shape;187;p27" descr="{&quot;code&quot;:&quot;$$z_{i}=F\\left(z_{i-1},w_{i}\\right)$$&quot;,&quot;font&quot;:{&quot;size&quot;:14,&quot;color&quot;:&quot;#000000&quot;,&quot;family&quot;:&quot;Proxima Nova&quot;},&quot;backgroundColor&quot;:&quot;#FFFFFF&quot;,&quot;id&quot;:&quot;2&quot;,&quot;type&quot;:&quot;$$&quot;,&quot;aid&quot;:null,&quot;backgroundColorModified&quot;:false,&quot;ts&quot;:1685815232472,&quot;cs&quot;:&quot;Nd/EXMAwCN3Cgxl6iUz6+Q==&quot;,&quot;size&quot;:{&quot;width&quot;:125.16666666666667,&quot;height&quot;:19}}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2030548" y="3097882"/>
              <a:ext cx="1192213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7" descr="{&quot;code&quot;:&quot;$$\\pi_{i-1}$$&quot;,&quot;type&quot;:&quot;$$&quot;,&quot;id&quot;:&quot;2&quot;,&quot;backgroundColor&quot;:&quot;#FFFFFF&quot;,&quot;aid&quot;:null,&quot;backgroundColorModified&quot;:false,&quot;font&quot;:{&quot;color&quot;:&quot;#000000&quot;,&quot;family&quot;:&quot;Proxima Nova&quot;,&quot;size&quot;:14},&quot;ts&quot;:1685815261704,&quot;cs&quot;:&quot;R6YcNS5/oYsTX7Wk2ySS5Q==&quot;,&quot;size&quot;:{&quot;width&quot;:31.166666666666668,&quot;height&quot;:11.333333333333334}}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430685" y="2964184"/>
              <a:ext cx="296863" cy="10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7" descr="{&quot;font&quot;:{&quot;size&quot;:14,&quot;family&quot;:&quot;Arial&quot;,&quot;color&quot;:&quot;#000000&quot;},&quot;id&quot;:&quot;2&quot;,&quot;backgroundColorModified&quot;:false,&quot;backgroundColor&quot;:&quot;#FFFFFF&quot;,&quot;type&quot;:&quot;$$&quot;,&quot;code&quot;:&quot;$$z_{i-1}$$&quot;,&quot;aid&quot;:null,&quot;ts&quot;:1685815306361,&quot;cs&quot;:&quot;/8d08rFYd8bDcey3JMd8Mg==&quot;,&quot;size&quot;:{&quot;width&quot;:29,&quot;height&quot;:11.5}}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5187994" y="2968768"/>
              <a:ext cx="276225" cy="109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7" descr="{&quot;code&quot;:&quot;$$\\pi_{i}$$&quot;,&quot;backgroundColorModified&quot;:false,&quot;type&quot;:&quot;$$&quot;,&quot;id&quot;:&quot;2&quot;,&quot;backgroundColor&quot;:&quot;#FFFFFF&quot;,&quot;aid&quot;:null,&quot;font&quot;:{&quot;size&quot;:14,&quot;family&quot;:&quot;Proxima Nova&quot;,&quot;color&quot;:&quot;#000000&quot;},&quot;ts&quot;:1685815368070,&quot;cs&quot;:&quot;+H43C4RqFwSfFp+PMIw3TQ==&quot;,&quot;size&quot;:{&quot;width&quot;:14.5,&quot;height&quot;:11.333333333333334}}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1165666" y="3141451"/>
              <a:ext cx="138113" cy="107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IVC from SNARKs </a:t>
            </a:r>
            <a:r>
              <a:rPr lang="en" sz="2400"/>
              <a:t>[Val08, BCCT13, BCTV14, COS20]</a:t>
            </a:r>
            <a:endParaRPr sz="2400"/>
          </a:p>
        </p:txBody>
      </p:sp>
      <p:sp>
        <p:nvSpPr>
          <p:cNvPr id="196" name="Google Shape;196;p28"/>
          <p:cNvSpPr/>
          <p:nvPr/>
        </p:nvSpPr>
        <p:spPr>
          <a:xfrm>
            <a:off x="962925" y="1132450"/>
            <a:ext cx="2274900" cy="251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970450" y="781625"/>
            <a:ext cx="137439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IVC.P</a:t>
            </a:r>
            <a:r>
              <a:rPr lang="en" baseline="-25000" dirty="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baseline="-25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1182350" y="1328700"/>
            <a:ext cx="1805100" cy="216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9" name="Google Shape;199;p28"/>
          <p:cNvSpPr txBox="1"/>
          <p:nvPr/>
        </p:nvSpPr>
        <p:spPr>
          <a:xfrm>
            <a:off x="1240500" y="1328700"/>
            <a:ext cx="17469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SNARK.P</a:t>
            </a:r>
            <a:endParaRPr baseline="-25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1382650" y="1794075"/>
            <a:ext cx="1280700" cy="15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1938250" y="2039875"/>
            <a:ext cx="491100" cy="49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1633450" y="2603775"/>
            <a:ext cx="846000" cy="49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SNARK.V</a:t>
            </a:r>
            <a:endParaRPr sz="10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369350" y="1761550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Circuit</a:t>
            </a:r>
            <a:endParaRPr sz="1000" baseline="-2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4" name="Google Shape;204;p28"/>
          <p:cNvCxnSpPr>
            <a:endCxn id="201" idx="1"/>
          </p:cNvCxnSpPr>
          <p:nvPr/>
        </p:nvCxnSpPr>
        <p:spPr>
          <a:xfrm>
            <a:off x="891850" y="2283325"/>
            <a:ext cx="10464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5" name="Google Shape;205;p28" descr="{&quot;id&quot;:&quot;1&quot;,&quot;backgroundColor&quot;:&quot;#FFFFFF&quot;,&quot;code&quot;:&quot;\\begin{gather*}\n{z_{i-1}}\t\n\\end{gather*}&quot;,&quot;font&quot;:{&quot;family&quot;:&quot;Arial&quot;,&quot;size&quot;:14,&quot;color&quot;:&quot;#000000&quot;},&quot;type&quot;:&quot;gather*&quot;,&quot;aid&quot;:null,&quot;backgroundColorModified&quot;:false,&quot;ts&quot;:1685818701136,&quot;cs&quot;:&quot;e9dVKOc/k2YrSMPG5bL9dg==&quot;,&quot;size&quot;:{&quot;width&quot;:33.5,&quot;height&quot;:13.166666666666666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" y="2208090"/>
            <a:ext cx="319088" cy="125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8"/>
          <p:cNvCxnSpPr>
            <a:endCxn id="202" idx="1"/>
          </p:cNvCxnSpPr>
          <p:nvPr/>
        </p:nvCxnSpPr>
        <p:spPr>
          <a:xfrm rot="-5400000" flipH="1">
            <a:off x="1301500" y="2517975"/>
            <a:ext cx="551400" cy="112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869950" y="3028175"/>
            <a:ext cx="765300" cy="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8" name="Google Shape;208;p28" descr="{&quot;aid&quot;:null,&quot;font&quot;:{&quot;family&quot;:&quot;Arial&quot;,&quot;size&quot;:14,&quot;color&quot;:&quot;#000000&quot;},&quot;backgroundColorModified&quot;:false,&quot;code&quot;:&quot;\\begin{gather*}\n{\\pi_{i-1}}\t\n\\end{gather*}&quot;,&quot;type&quot;:&quot;gather*&quot;,&quot;backgroundColor&quot;:&quot;#FFFFFF&quot;,&quot;id&quot;:&quot;1&quot;,&quot;ts&quot;:1685818826964,&quot;cs&quot;:&quot;xpVe3R1NvgoMQNekgfaYAw==&quot;,&quot;size&quot;:{&quot;width&quot;:36.166666666666664,&quot;height&quot;:1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50" y="2969869"/>
            <a:ext cx="344488" cy="12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8"/>
          <p:cNvCxnSpPr>
            <a:stCxn id="201" idx="3"/>
          </p:cNvCxnSpPr>
          <p:nvPr/>
        </p:nvCxnSpPr>
        <p:spPr>
          <a:xfrm>
            <a:off x="2429350" y="2286025"/>
            <a:ext cx="10254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" name="Google Shape;210;p28"/>
          <p:cNvCxnSpPr/>
          <p:nvPr/>
        </p:nvCxnSpPr>
        <p:spPr>
          <a:xfrm rot="10800000" flipH="1">
            <a:off x="2682625" y="3035225"/>
            <a:ext cx="7983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1" name="Google Shape;211;p28" descr="{&quot;type&quot;:&quot;gather*&quot;,&quot;backgroundColorModified&quot;:false,&quot;aid&quot;:null,&quot;backgroundColor&quot;:&quot;#FFFFFF&quot;,&quot;id&quot;:&quot;1&quot;,&quot;code&quot;:&quot;\\begin{gather*}\n{z_{i}}\t\n\\end{gather*}&quot;,&quot;font&quot;:{&quot;color&quot;:&quot;#000000&quot;,&quot;size&quot;:14,&quot;family&quot;:&quot;Arial&quot;},&quot;ts&quot;:1685818953935,&quot;cs&quot;:&quot;I/JdFgi6Z0AregYcbcderA==&quot;,&quot;size&quot;:{&quot;width&quot;:14.333333333333334,&quot;height&quot;:13.166666666666666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581" y="2210465"/>
            <a:ext cx="136525" cy="1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 descr="{&quot;id&quot;:&quot;1&quot;,&quot;font&quot;:{&quot;color&quot;:&quot;#000000&quot;,&quot;size&quot;:14,&quot;family&quot;:&quot;Arial&quot;},&quot;backgroundColor&quot;:&quot;#FFFFFF&quot;,&quot;backgroundColorModified&quot;:false,&quot;type&quot;:&quot;gather*&quot;,&quot;code&quot;:&quot;\\begin{gather*}\n{\\pi_{i}}\t\n\\end{gather*}&quot;,&quot;aid&quot;:null,&quot;ts&quot;:1685818969029,&quot;cs&quot;:&quot;9OID8AAyhAJC1LkjBvHaPw==&quot;,&quot;size&quot;:{&quot;width&quot;:17,&quot;height&quot;:13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7881" y="2972244"/>
            <a:ext cx="1619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>
            <a:off x="4442150" y="1876450"/>
            <a:ext cx="2274900" cy="15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4430999" y="1437625"/>
            <a:ext cx="128133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IVC.V</a:t>
            </a:r>
            <a:r>
              <a:rPr lang="en" baseline="-25000" dirty="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baseline="-25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4876800" y="2172875"/>
            <a:ext cx="1358400" cy="92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SNARK.V</a:t>
            </a:r>
            <a:endParaRPr sz="10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3926650" y="2298525"/>
            <a:ext cx="89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28"/>
          <p:cNvCxnSpPr/>
          <p:nvPr/>
        </p:nvCxnSpPr>
        <p:spPr>
          <a:xfrm rot="10800000" flipH="1">
            <a:off x="3927375" y="3035225"/>
            <a:ext cx="8868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8" name="Google Shape;218;p28"/>
          <p:cNvSpPr txBox="1"/>
          <p:nvPr/>
        </p:nvSpPr>
        <p:spPr>
          <a:xfrm>
            <a:off x="475849" y="3742350"/>
            <a:ext cx="807062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Proxima Nova"/>
                <a:ea typeface="Proxima Nova"/>
                <a:cs typeface="Proxima Nova"/>
                <a:sym typeface="Proxima Nova"/>
              </a:rPr>
              <a:t>Caveats:</a:t>
            </a: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expensive recursive verifier circuit (need to </a:t>
            </a:r>
            <a:r>
              <a:rPr lang="en" sz="2000" dirty="0" err="1">
                <a:latin typeface="Proxima Nova"/>
                <a:ea typeface="Proxima Nova"/>
                <a:cs typeface="Proxima Nova"/>
                <a:sym typeface="Proxima Nova"/>
              </a:rPr>
              <a:t>arithmetize</a:t>
            </a: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expensive pairing-friendly cycles/trusted setup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9" name="Google Shape;219;p28"/>
          <p:cNvCxnSpPr>
            <a:stCxn id="215" idx="3"/>
          </p:cNvCxnSpPr>
          <p:nvPr/>
        </p:nvCxnSpPr>
        <p:spPr>
          <a:xfrm>
            <a:off x="6235200" y="2634425"/>
            <a:ext cx="101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20" name="Google Shape;220;p28" descr="{&quot;backgroundColor&quot;:&quot;#FFFFFF&quot;,&quot;type&quot;:&quot;gather*&quot;,&quot;backgroundColorModified&quot;:false,&quot;id&quot;:&quot;1&quot;,&quot;font&quot;:{&quot;color&quot;:&quot;#000000&quot;,&quot;size&quot;:14,&quot;family&quot;:&quot;Arial&quot;},&quot;aid&quot;:null,&quot;code&quot;:&quot;\\begin{gather*}\n{\\c{0000ff}{0/1}}\t\n\\end{gather*}&quot;,&quot;ts&quot;:1685814481681,&quot;cs&quot;:&quot;bUg2iGgegbUJ2Oi/LyNQDg==&quot;,&quot;size&quot;:{&quot;width&quot;:30.5,&quot;height&quot;:22}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9379" y="2529653"/>
            <a:ext cx="290513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5322588" y="925225"/>
            <a:ext cx="2604300" cy="738900"/>
          </a:xfrm>
          <a:prstGeom prst="rect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Can we construct IVCs w/o SNARKs?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B98A-B062-9FBC-6630-25945704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Detour: Cycles of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5D7C8-3B31-C087-0548-5604D2152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Verifying group-based SNARKs require computing group operations and pairings inside of a circuit</a:t>
                </a:r>
              </a:p>
              <a:p>
                <a:r>
                  <a:rPr lang="en-US" dirty="0"/>
                  <a:t>What is this group?</a:t>
                </a:r>
              </a:p>
              <a:p>
                <a:pPr lvl="1"/>
                <a:r>
                  <a:rPr lang="en-US" dirty="0"/>
                  <a:t>Elliptic curve defined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Size of group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Group operation can be written</a:t>
                </a:r>
              </a:p>
              <a:p>
                <a:pPr marL="457200" lvl="1" indent="0">
                  <a:buNone/>
                </a:pPr>
                <a:r>
                  <a:rPr lang="en-US" dirty="0"/>
                  <a:t> using &lt;10 gates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But circuit is defined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Simulating would be ~100x blowup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5D7C8-3B31-C087-0548-5604D2152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What Is Elliptic Curve Cryptography? Definition FAQs Avi, 60% OFF">
            <a:extLst>
              <a:ext uri="{FF2B5EF4-FFF2-40B4-BE49-F238E27FC236}">
                <a16:creationId xmlns:a16="http://schemas.microsoft.com/office/drawing/2014/main" id="{FA139BE7-5651-ED9A-8EBC-7BD8F769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47" y="2331854"/>
            <a:ext cx="2860753" cy="244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6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B98A-B062-9FBC-6630-25945704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Detour: Cycles of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5D7C8-3B31-C087-0548-5604D2152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Idea: Find two curves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defined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but has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defined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but has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Can’t find curve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 that has order p</a:t>
                </a:r>
              </a:p>
              <a:p>
                <a:pPr lvl="1"/>
                <a:r>
                  <a:rPr lang="en-US" dirty="0"/>
                  <a:t>Insecure DLOG!</a:t>
                </a:r>
              </a:p>
              <a:p>
                <a:r>
                  <a:rPr lang="en-US" dirty="0"/>
                  <a:t>Cycles exist but much harder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need to have a pairing!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5D7C8-3B31-C087-0548-5604D2152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56" b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What Is Elliptic Curve Cryptography? Definition FAQs Avi, 60% OFF">
            <a:extLst>
              <a:ext uri="{FF2B5EF4-FFF2-40B4-BE49-F238E27FC236}">
                <a16:creationId xmlns:a16="http://schemas.microsoft.com/office/drawing/2014/main" id="{FA139BE7-5651-ED9A-8EBC-7BD8F769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887" y="2788468"/>
            <a:ext cx="2336113" cy="19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95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 Accumulating/Folding proofs </a:t>
            </a:r>
            <a:r>
              <a:rPr lang="en" sz="1500" dirty="0"/>
              <a:t>[BGH19,BCLMS20, KST21]</a:t>
            </a:r>
            <a:r>
              <a:rPr lang="en" sz="2400" dirty="0"/>
              <a:t> </a:t>
            </a:r>
            <a:endParaRPr sz="2400" dirty="0"/>
          </a:p>
        </p:txBody>
      </p:sp>
      <p:sp>
        <p:nvSpPr>
          <p:cNvPr id="232" name="Google Shape;232;p29"/>
          <p:cNvSpPr txBox="1"/>
          <p:nvPr/>
        </p:nvSpPr>
        <p:spPr>
          <a:xfrm>
            <a:off x="4248250" y="1047719"/>
            <a:ext cx="4141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Acc/Folding: 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reduce the task of proving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two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NP instances into proving a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single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instance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01;p28">
                <a:extLst>
                  <a:ext uri="{FF2B5EF4-FFF2-40B4-BE49-F238E27FC236}">
                    <a16:creationId xmlns:a16="http://schemas.microsoft.com/office/drawing/2014/main" id="{B5E4451D-0121-3BE2-D631-D01F3F8F6C23}"/>
                  </a:ext>
                </a:extLst>
              </p:cNvPr>
              <p:cNvSpPr/>
              <p:nvPr/>
            </p:nvSpPr>
            <p:spPr>
              <a:xfrm>
                <a:off x="468000" y="1195826"/>
                <a:ext cx="491100" cy="492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201;p28">
                <a:extLst>
                  <a:ext uri="{FF2B5EF4-FFF2-40B4-BE49-F238E27FC236}">
                    <a16:creationId xmlns:a16="http://schemas.microsoft.com/office/drawing/2014/main" id="{B5E4451D-0121-3BE2-D631-D01F3F8F6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195826"/>
                <a:ext cx="491100" cy="4923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01;p28">
                <a:extLst>
                  <a:ext uri="{FF2B5EF4-FFF2-40B4-BE49-F238E27FC236}">
                    <a16:creationId xmlns:a16="http://schemas.microsoft.com/office/drawing/2014/main" id="{1497BCDC-0065-3F31-C3A2-AD1523320B59}"/>
                  </a:ext>
                </a:extLst>
              </p:cNvPr>
              <p:cNvSpPr/>
              <p:nvPr/>
            </p:nvSpPr>
            <p:spPr>
              <a:xfrm>
                <a:off x="1862400" y="1195826"/>
                <a:ext cx="491100" cy="492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201;p28">
                <a:extLst>
                  <a:ext uri="{FF2B5EF4-FFF2-40B4-BE49-F238E27FC236}">
                    <a16:creationId xmlns:a16="http://schemas.microsoft.com/office/drawing/2014/main" id="{1497BCDC-0065-3F31-C3A2-AD1523320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00" y="1195826"/>
                <a:ext cx="491100" cy="4923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2B232F-379A-6194-A6B1-FCDF8A8FDFB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3550" y="1688125"/>
            <a:ext cx="466750" cy="88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ECFD9A-1FE8-7F41-25DE-22292168E6C3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425850" y="1688125"/>
            <a:ext cx="682100" cy="89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01;p28">
                <a:extLst>
                  <a:ext uri="{FF2B5EF4-FFF2-40B4-BE49-F238E27FC236}">
                    <a16:creationId xmlns:a16="http://schemas.microsoft.com/office/drawing/2014/main" id="{3EA1DEEC-D02F-65BB-2299-597907F8EA51}"/>
                  </a:ext>
                </a:extLst>
              </p:cNvPr>
              <p:cNvSpPr/>
              <p:nvPr/>
            </p:nvSpPr>
            <p:spPr>
              <a:xfrm>
                <a:off x="1057525" y="2581275"/>
                <a:ext cx="491100" cy="492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9" name="Google Shape;201;p28">
                <a:extLst>
                  <a:ext uri="{FF2B5EF4-FFF2-40B4-BE49-F238E27FC236}">
                    <a16:creationId xmlns:a16="http://schemas.microsoft.com/office/drawing/2014/main" id="{3EA1DEEC-D02F-65BB-2299-597907F8E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25" y="2581275"/>
                <a:ext cx="491100" cy="492300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68;p30">
            <a:extLst>
              <a:ext uri="{FF2B5EF4-FFF2-40B4-BE49-F238E27FC236}">
                <a16:creationId xmlns:a16="http://schemas.microsoft.com/office/drawing/2014/main" id="{B840AB61-311E-FE1C-6AB4-57E86623A5FA}"/>
              </a:ext>
            </a:extLst>
          </p:cNvPr>
          <p:cNvSpPr/>
          <p:nvPr/>
        </p:nvSpPr>
        <p:spPr>
          <a:xfrm>
            <a:off x="2344424" y="2278725"/>
            <a:ext cx="548700" cy="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Acc.</a:t>
            </a:r>
            <a:r>
              <a:rPr kumimoji="0" lang="en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232;p29">
            <a:extLst>
              <a:ext uri="{FF2B5EF4-FFF2-40B4-BE49-F238E27FC236}">
                <a16:creationId xmlns:a16="http://schemas.microsoft.com/office/drawing/2014/main" id="{CECBD05F-8947-0F2E-CA0B-C8C5BCEF9F08}"/>
              </a:ext>
            </a:extLst>
          </p:cNvPr>
          <p:cNvSpPr txBox="1"/>
          <p:nvPr/>
        </p:nvSpPr>
        <p:spPr>
          <a:xfrm>
            <a:off x="2893124" y="2298500"/>
            <a:ext cx="4141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Checks procedure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5FFEB-B6B1-4E29-DE9D-D0BB659EFE87}"/>
                  </a:ext>
                </a:extLst>
              </p:cNvPr>
              <p:cNvSpPr txBox="1"/>
              <p:nvPr/>
            </p:nvSpPr>
            <p:spPr>
              <a:xfrm>
                <a:off x="468000" y="3474425"/>
                <a:ext cx="4504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Idea: Don’t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𝜋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,</m:t>
                    </m:r>
                    <m:sSub>
                      <m:sSubPr>
                        <m:ctrlP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𝜋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; reduce to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𝜋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5FFEB-B6B1-4E29-DE9D-D0BB659E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3474425"/>
                <a:ext cx="4504193" cy="338554"/>
              </a:xfrm>
              <a:prstGeom prst="rect">
                <a:avLst/>
              </a:prstGeom>
              <a:blipFill>
                <a:blip r:embed="rId6"/>
                <a:stretch>
                  <a:fillRect l="-562" t="-37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Split Accumulation/Folding </a:t>
            </a:r>
            <a:r>
              <a:rPr lang="en" sz="2400"/>
              <a:t>[BCLMS20, KST21] </a:t>
            </a:r>
            <a:endParaRPr sz="2400"/>
          </a:p>
        </p:txBody>
      </p:sp>
      <p:sp>
        <p:nvSpPr>
          <p:cNvPr id="227" name="Google Shape;227;p29"/>
          <p:cNvSpPr txBox="1"/>
          <p:nvPr/>
        </p:nvSpPr>
        <p:spPr>
          <a:xfrm>
            <a:off x="512825" y="92457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NP Relation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R: (x ,  w) ∈ R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8" name="Google Shape;228;p29"/>
          <p:cNvCxnSpPr/>
          <p:nvPr/>
        </p:nvCxnSpPr>
        <p:spPr>
          <a:xfrm rot="10800000" flipH="1">
            <a:off x="2144425" y="1320800"/>
            <a:ext cx="1554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9"/>
          <p:cNvCxnSpPr/>
          <p:nvPr/>
        </p:nvCxnSpPr>
        <p:spPr>
          <a:xfrm rot="10800000">
            <a:off x="2735100" y="1338050"/>
            <a:ext cx="178500" cy="1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9"/>
          <p:cNvSpPr txBox="1"/>
          <p:nvPr/>
        </p:nvSpPr>
        <p:spPr>
          <a:xfrm>
            <a:off x="1654925" y="1445525"/>
            <a:ext cx="101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Small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Claim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2511750" y="1445525"/>
            <a:ext cx="101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Large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Witness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4257775" y="938300"/>
            <a:ext cx="414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Acc/Folding: 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reduce the task of proving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two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NP instances into proving a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single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instance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33" name="Google Shape;233;p29"/>
          <p:cNvGrpSpPr/>
          <p:nvPr/>
        </p:nvGrpSpPr>
        <p:grpSpPr>
          <a:xfrm>
            <a:off x="846625" y="2518725"/>
            <a:ext cx="2308800" cy="991225"/>
            <a:chOff x="999025" y="2747325"/>
            <a:chExt cx="2308800" cy="991225"/>
          </a:xfrm>
        </p:grpSpPr>
        <p:sp>
          <p:nvSpPr>
            <p:cNvPr id="234" name="Google Shape;234;p29"/>
            <p:cNvSpPr/>
            <p:nvPr/>
          </p:nvSpPr>
          <p:spPr>
            <a:xfrm>
              <a:off x="1844294" y="2747325"/>
              <a:ext cx="682163" cy="35315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3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Acc.</a:t>
              </a:r>
              <a:r>
                <a:rPr kumimoji="0" lang="en" sz="13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5" name="Google Shape;235;p29"/>
            <p:cNvCxnSpPr/>
            <p:nvPr/>
          </p:nvCxnSpPr>
          <p:spPr>
            <a:xfrm>
              <a:off x="999025" y="2905888"/>
              <a:ext cx="8595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6" name="Google Shape;236;p29"/>
            <p:cNvCxnSpPr/>
            <p:nvPr/>
          </p:nvCxnSpPr>
          <p:spPr>
            <a:xfrm>
              <a:off x="2512225" y="2905888"/>
              <a:ext cx="7956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7" name="Google Shape;237;p29"/>
            <p:cNvCxnSpPr/>
            <p:nvPr/>
          </p:nvCxnSpPr>
          <p:spPr>
            <a:xfrm>
              <a:off x="1983975" y="3175750"/>
              <a:ext cx="0" cy="56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238" name="Google Shape;238;p29"/>
            <p:cNvCxnSpPr/>
            <p:nvPr/>
          </p:nvCxnSpPr>
          <p:spPr>
            <a:xfrm>
              <a:off x="2290950" y="3175750"/>
              <a:ext cx="0" cy="56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9" name="Google Shape;239;p29"/>
          <p:cNvGrpSpPr/>
          <p:nvPr/>
        </p:nvGrpSpPr>
        <p:grpSpPr>
          <a:xfrm>
            <a:off x="505950" y="2341300"/>
            <a:ext cx="3172975" cy="2374450"/>
            <a:chOff x="505950" y="2569900"/>
            <a:chExt cx="3172975" cy="2374450"/>
          </a:xfrm>
        </p:grpSpPr>
        <p:sp>
          <p:nvSpPr>
            <p:cNvPr id="240" name="Google Shape;240;p29"/>
            <p:cNvSpPr/>
            <p:nvPr/>
          </p:nvSpPr>
          <p:spPr>
            <a:xfrm>
              <a:off x="1461625" y="3755750"/>
              <a:ext cx="1188600" cy="1188600"/>
            </a:xfrm>
            <a:prstGeom prst="rect">
              <a:avLst/>
            </a:prstGeom>
            <a:solidFill>
              <a:srgbClr val="B45F0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Acc.</a:t>
              </a: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1" name="Google Shape;241;p29"/>
            <p:cNvSpPr txBox="1"/>
            <p:nvPr/>
          </p:nvSpPr>
          <p:spPr>
            <a:xfrm>
              <a:off x="505950" y="2569900"/>
              <a:ext cx="551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r>
                <a:rPr kumimoji="0" lang="en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kumimoji="0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r>
                <a:rPr kumimoji="0" lang="en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kumimoji="0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2" name="Google Shape;242;p29"/>
            <p:cNvSpPr txBox="1"/>
            <p:nvPr/>
          </p:nvSpPr>
          <p:spPr>
            <a:xfrm>
              <a:off x="505950" y="3866300"/>
              <a:ext cx="551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w</a:t>
              </a:r>
              <a:r>
                <a:rPr kumimoji="0" lang="en" sz="16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kumimoji="0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w</a:t>
              </a:r>
              <a:r>
                <a:rPr kumimoji="0" lang="en" sz="16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kumimoji="0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43" name="Google Shape;243;p29"/>
            <p:cNvCxnSpPr/>
            <p:nvPr/>
          </p:nvCxnSpPr>
          <p:spPr>
            <a:xfrm>
              <a:off x="846625" y="4262988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4" name="Google Shape;244;p29"/>
            <p:cNvCxnSpPr/>
            <p:nvPr/>
          </p:nvCxnSpPr>
          <p:spPr>
            <a:xfrm rot="-5400000" flipH="1">
              <a:off x="696175" y="3225550"/>
              <a:ext cx="1080000" cy="450900"/>
            </a:xfrm>
            <a:prstGeom prst="bentConnector3">
              <a:avLst>
                <a:gd name="adj1" fmla="val 9999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5" name="Google Shape;245;p29"/>
            <p:cNvSpPr txBox="1"/>
            <p:nvPr/>
          </p:nvSpPr>
          <p:spPr>
            <a:xfrm>
              <a:off x="3127225" y="2708350"/>
              <a:ext cx="551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endParaRPr kumimoji="0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46" name="Google Shape;246;p29"/>
            <p:cNvCxnSpPr/>
            <p:nvPr/>
          </p:nvCxnSpPr>
          <p:spPr>
            <a:xfrm>
              <a:off x="2664625" y="4262988"/>
              <a:ext cx="5028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7" name="Google Shape;247;p29"/>
            <p:cNvSpPr txBox="1"/>
            <p:nvPr/>
          </p:nvSpPr>
          <p:spPr>
            <a:xfrm>
              <a:off x="3127225" y="4050000"/>
              <a:ext cx="551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w</a:t>
              </a:r>
              <a:endParaRPr kumimoji="0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48" name="Google Shape;248;p29"/>
            <p:cNvCxnSpPr/>
            <p:nvPr/>
          </p:nvCxnSpPr>
          <p:spPr>
            <a:xfrm rot="-5400000">
              <a:off x="2521725" y="3287100"/>
              <a:ext cx="829800" cy="522300"/>
            </a:xfrm>
            <a:prstGeom prst="bentConnector3">
              <a:avLst>
                <a:gd name="adj1" fmla="val 86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9" name="Google Shape;249;p29"/>
          <p:cNvGrpSpPr/>
          <p:nvPr/>
        </p:nvGrpSpPr>
        <p:grpSpPr>
          <a:xfrm>
            <a:off x="3426625" y="2583664"/>
            <a:ext cx="2067691" cy="1562100"/>
            <a:chOff x="3426625" y="2812264"/>
            <a:chExt cx="2067691" cy="1562100"/>
          </a:xfrm>
        </p:grpSpPr>
        <p:cxnSp>
          <p:nvCxnSpPr>
            <p:cNvPr id="250" name="Google Shape;250;p29"/>
            <p:cNvCxnSpPr/>
            <p:nvPr/>
          </p:nvCxnSpPr>
          <p:spPr>
            <a:xfrm>
              <a:off x="3426625" y="2905888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1" name="Google Shape;251;p29"/>
            <p:cNvCxnSpPr/>
            <p:nvPr/>
          </p:nvCxnSpPr>
          <p:spPr>
            <a:xfrm>
              <a:off x="3426625" y="4262988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52" name="Google Shape;252;p29"/>
            <p:cNvSpPr/>
            <p:nvPr/>
          </p:nvSpPr>
          <p:spPr>
            <a:xfrm>
              <a:off x="4081775" y="2812264"/>
              <a:ext cx="745800" cy="156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Acc.</a:t>
              </a: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53" name="Google Shape;253;p29"/>
            <p:cNvGrpSpPr/>
            <p:nvPr/>
          </p:nvGrpSpPr>
          <p:grpSpPr>
            <a:xfrm>
              <a:off x="4827604" y="3488553"/>
              <a:ext cx="666713" cy="209550"/>
              <a:chOff x="7007454" y="1954828"/>
              <a:chExt cx="666713" cy="209550"/>
            </a:xfrm>
          </p:grpSpPr>
          <p:cxnSp>
            <p:nvCxnSpPr>
              <p:cNvPr id="254" name="Google Shape;254;p29"/>
              <p:cNvCxnSpPr>
                <a:endCxn id="255" idx="1"/>
              </p:cNvCxnSpPr>
              <p:nvPr/>
            </p:nvCxnSpPr>
            <p:spPr>
              <a:xfrm>
                <a:off x="7007454" y="2056903"/>
                <a:ext cx="376200" cy="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255" name="Google Shape;255;p29" descr="{&quot;backgroundColor&quot;:&quot;#FFFFFF&quot;,&quot;type&quot;:&quot;gather*&quot;,&quot;backgroundColorModified&quot;:false,&quot;id&quot;:&quot;1&quot;,&quot;font&quot;:{&quot;color&quot;:&quot;#000000&quot;,&quot;size&quot;:14,&quot;family&quot;:&quot;Arial&quot;},&quot;aid&quot;:null,&quot;code&quot;:&quot;\\begin{gather*}\n{\\c{0000ff}{0/1}}\t\n\\end{gather*}&quot;,&quot;ts&quot;:1685814481681,&quot;cs&quot;:&quot;bUg2iGgegbUJ2Oi/LyNQDg==&quot;,&quot;size&quot;:{&quot;width&quot;:30.5,&quot;height&quot;:22}}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383654" y="1954828"/>
                <a:ext cx="290513" cy="209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6" name="Google Shape;256;p29"/>
          <p:cNvSpPr txBox="1"/>
          <p:nvPr/>
        </p:nvSpPr>
        <p:spPr>
          <a:xfrm>
            <a:off x="2427350" y="1963975"/>
            <a:ext cx="162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More efficient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than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SNARK.V!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5582400" y="1750675"/>
            <a:ext cx="3087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Completeness: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If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kumimoji="0" lang="e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,x</a:t>
            </a:r>
            <a:r>
              <a:rPr kumimoji="0" lang="e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satisfiable, then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x 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satisfiable</a:t>
            </a:r>
            <a:endParaRPr kumimoji="0" sz="16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5582400" y="2843613"/>
            <a:ext cx="2970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Knowledge Soundness: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If prover knows valid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, then it also knows valid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kumimoji="0" lang="en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,w</a:t>
            </a:r>
            <a:r>
              <a:rPr kumimoji="0" lang="en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5465077" y="3883050"/>
            <a:ext cx="3602723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Efficient IVC from Acc schemes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[BCLMS20, KST21, BNS23, KS23]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Acc.V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becomes ”recursive circuit”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No trusted setup, just DLOG, no FFTs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1064200" y="1336375"/>
            <a:ext cx="1866300" cy="337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064200" y="901038"/>
            <a:ext cx="8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IVC.P</a:t>
            </a:r>
            <a:r>
              <a:rPr kumimoji="0" lang="e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kumimoji="0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1304950" y="1572450"/>
            <a:ext cx="1280700" cy="170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 IVC from Split Accumulation/Folding </a:t>
            </a:r>
            <a:r>
              <a:rPr lang="en" sz="2400" dirty="0"/>
              <a:t>[BCLMS20, KST21]</a:t>
            </a:r>
            <a:endParaRPr sz="2400" dirty="0"/>
          </a:p>
        </p:txBody>
      </p:sp>
      <p:sp>
        <p:nvSpPr>
          <p:cNvPr id="268" name="Google Shape;268;p30"/>
          <p:cNvSpPr/>
          <p:nvPr/>
        </p:nvSpPr>
        <p:spPr>
          <a:xfrm>
            <a:off x="1842625" y="2459338"/>
            <a:ext cx="548700" cy="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Acc.</a:t>
            </a:r>
            <a:r>
              <a:rPr kumimoji="0" lang="en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-47824" y="2356750"/>
            <a:ext cx="1035824" cy="93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kumimoji="0" lang="en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kumimoji="0" sz="16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ACC</a:t>
            </a:r>
            <a:r>
              <a:rPr kumimoji="0" lang="en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.x</a:t>
            </a:r>
            <a:endParaRPr kumimoji="0" sz="16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0" name="Google Shape;270;p30"/>
          <p:cNvCxnSpPr/>
          <p:nvPr/>
        </p:nvCxnSpPr>
        <p:spPr>
          <a:xfrm>
            <a:off x="877975" y="2753450"/>
            <a:ext cx="9327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" name="Google Shape;271;p30"/>
          <p:cNvCxnSpPr/>
          <p:nvPr/>
        </p:nvCxnSpPr>
        <p:spPr>
          <a:xfrm>
            <a:off x="2436025" y="2753500"/>
            <a:ext cx="767400" cy="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2" name="Google Shape;272;p30"/>
          <p:cNvSpPr txBox="1"/>
          <p:nvPr/>
        </p:nvSpPr>
        <p:spPr>
          <a:xfrm>
            <a:off x="3203425" y="2555950"/>
            <a:ext cx="97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ACC</a:t>
            </a:r>
            <a:r>
              <a:rPr kumimoji="0" lang="en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.x</a:t>
            </a:r>
            <a:endParaRPr kumimoji="0" sz="16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83100" y="2758600"/>
            <a:ext cx="4217725" cy="1789750"/>
            <a:chOff x="83100" y="2758600"/>
            <a:chExt cx="4217725" cy="1789750"/>
          </a:xfrm>
        </p:grpSpPr>
        <p:sp>
          <p:nvSpPr>
            <p:cNvPr id="274" name="Google Shape;274;p30"/>
            <p:cNvSpPr/>
            <p:nvPr/>
          </p:nvSpPr>
          <p:spPr>
            <a:xfrm>
              <a:off x="1461625" y="3450950"/>
              <a:ext cx="1097400" cy="1097400"/>
            </a:xfrm>
            <a:prstGeom prst="rect">
              <a:avLst/>
            </a:prstGeom>
            <a:solidFill>
              <a:srgbClr val="B45F0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Acc.</a:t>
              </a: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83100" y="3698400"/>
              <a:ext cx="928800" cy="80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w</a:t>
              </a:r>
              <a:r>
                <a:rPr kumimoji="0" lang="en" sz="16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endParaRPr kumimoji="0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ACC</a:t>
              </a:r>
              <a:r>
                <a:rPr kumimoji="0" lang="en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i-1</a:t>
              </a:r>
              <a:r>
                <a:rPr kumimoji="0" lang="e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.w</a:t>
              </a:r>
              <a:endParaRPr kumimoji="0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76" name="Google Shape;276;p30"/>
            <p:cNvCxnSpPr/>
            <p:nvPr/>
          </p:nvCxnSpPr>
          <p:spPr>
            <a:xfrm rot="10800000" flipH="1">
              <a:off x="877975" y="4115800"/>
              <a:ext cx="5577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7" name="Google Shape;277;p30"/>
            <p:cNvCxnSpPr/>
            <p:nvPr/>
          </p:nvCxnSpPr>
          <p:spPr>
            <a:xfrm rot="-5400000" flipH="1">
              <a:off x="826975" y="3094750"/>
              <a:ext cx="982800" cy="310500"/>
            </a:xfrm>
            <a:prstGeom prst="bentConnector3">
              <a:avLst>
                <a:gd name="adj1" fmla="val 9999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8" name="Google Shape;278;p30"/>
            <p:cNvCxnSpPr/>
            <p:nvPr/>
          </p:nvCxnSpPr>
          <p:spPr>
            <a:xfrm>
              <a:off x="2588425" y="4110450"/>
              <a:ext cx="676800" cy="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79" name="Google Shape;279;p30"/>
            <p:cNvSpPr txBox="1"/>
            <p:nvPr/>
          </p:nvSpPr>
          <p:spPr>
            <a:xfrm>
              <a:off x="3203425" y="3897600"/>
              <a:ext cx="1097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ACC</a:t>
              </a:r>
              <a:r>
                <a:rPr kumimoji="0" lang="en" sz="16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.w</a:t>
              </a:r>
              <a:endParaRPr kumimoji="0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80" name="Google Shape;280;p30"/>
            <p:cNvCxnSpPr/>
            <p:nvPr/>
          </p:nvCxnSpPr>
          <p:spPr>
            <a:xfrm rot="10800000" flipH="1">
              <a:off x="2596225" y="2987050"/>
              <a:ext cx="969300" cy="832200"/>
            </a:xfrm>
            <a:prstGeom prst="bentConnector3">
              <a:avLst>
                <a:gd name="adj1" fmla="val 9991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81" name="Google Shape;281;p30"/>
          <p:cNvSpPr/>
          <p:nvPr/>
        </p:nvSpPr>
        <p:spPr>
          <a:xfrm>
            <a:off x="1862050" y="1735075"/>
            <a:ext cx="491100" cy="49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1293150" y="1532950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Circuit</a:t>
            </a:r>
            <a:endParaRPr kumimoji="0" sz="1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3" name="Google Shape;283;p30"/>
          <p:cNvCxnSpPr/>
          <p:nvPr/>
        </p:nvCxnSpPr>
        <p:spPr>
          <a:xfrm>
            <a:off x="815650" y="1978525"/>
            <a:ext cx="10464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84" name="Google Shape;284;p30" descr="{&quot;id&quot;:&quot;1&quot;,&quot;backgroundColor&quot;:&quot;#FFFFFF&quot;,&quot;code&quot;:&quot;\\begin{gather*}\n{z_{i-1}}\t\n\\end{gather*}&quot;,&quot;font&quot;:{&quot;family&quot;:&quot;Arial&quot;,&quot;size&quot;:14,&quot;color&quot;:&quot;#000000&quot;},&quot;type&quot;:&quot;gather*&quot;,&quot;aid&quot;:null,&quot;backgroundColorModified&quot;:false,&quot;ts&quot;:1685818701136,&quot;cs&quot;:&quot;e9dVKOc/k2YrSMPG5bL9dg==&quot;,&quot;size&quot;:{&quot;width&quot;:33.5,&quot;height&quot;:13.166666666666666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50" y="1903290"/>
            <a:ext cx="319088" cy="125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0"/>
          <p:cNvCxnSpPr>
            <a:stCxn id="281" idx="3"/>
          </p:cNvCxnSpPr>
          <p:nvPr/>
        </p:nvCxnSpPr>
        <p:spPr>
          <a:xfrm>
            <a:off x="2353150" y="1981225"/>
            <a:ext cx="7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86" name="Google Shape;286;p30" descr="{&quot;type&quot;:&quot;gather*&quot;,&quot;id&quot;:&quot;1&quot;,&quot;backgroundColor&quot;:&quot;#FFFFFF&quot;,&quot;backgroundColorModified&quot;:false,&quot;font&quot;:{&quot;color&quot;:&quot;#000000&quot;,&quot;size&quot;:14,&quot;family&quot;:&quot;Arial&quot;},&quot;code&quot;:&quot;\\begin{gather*}\n{z_{i}}\t\n\\end{gather*}&quot;,&quot;aid&quot;:null,&quot;ts&quot;:1685901517908,&quot;cs&quot;:&quot;yWCU18r02saFHWm70CYKwA==&quot;,&quot;size&quot;:{&quot;width&quot;:14.333333333333334,&quot;height&quot;:13.166666666666666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456" y="1918515"/>
            <a:ext cx="136525" cy="125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30"/>
          <p:cNvGrpSpPr/>
          <p:nvPr/>
        </p:nvGrpSpPr>
        <p:grpSpPr>
          <a:xfrm>
            <a:off x="4035900" y="1001288"/>
            <a:ext cx="2449016" cy="3347762"/>
            <a:chOff x="4035900" y="1001288"/>
            <a:chExt cx="2449016" cy="3347762"/>
          </a:xfrm>
        </p:grpSpPr>
        <p:sp>
          <p:nvSpPr>
            <p:cNvPr id="288" name="Google Shape;288;p30"/>
            <p:cNvSpPr/>
            <p:nvPr/>
          </p:nvSpPr>
          <p:spPr>
            <a:xfrm>
              <a:off x="4419600" y="1532950"/>
              <a:ext cx="1340700" cy="2816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30"/>
            <p:cNvCxnSpPr/>
            <p:nvPr/>
          </p:nvCxnSpPr>
          <p:spPr>
            <a:xfrm>
              <a:off x="4036225" y="2753488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4036225" y="4110588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1" name="Google Shape;291;p30"/>
            <p:cNvSpPr/>
            <p:nvPr/>
          </p:nvSpPr>
          <p:spPr>
            <a:xfrm>
              <a:off x="4767575" y="1903305"/>
              <a:ext cx="745800" cy="2318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Acc.</a:t>
              </a: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92" name="Google Shape;292;p30"/>
            <p:cNvGrpSpPr/>
            <p:nvPr/>
          </p:nvGrpSpPr>
          <p:grpSpPr>
            <a:xfrm>
              <a:off x="5513362" y="2802753"/>
              <a:ext cx="971554" cy="209550"/>
              <a:chOff x="7007413" y="1954828"/>
              <a:chExt cx="971554" cy="209550"/>
            </a:xfrm>
          </p:grpSpPr>
          <p:cxnSp>
            <p:nvCxnSpPr>
              <p:cNvPr id="293" name="Google Shape;293;p30"/>
              <p:cNvCxnSpPr/>
              <p:nvPr/>
            </p:nvCxnSpPr>
            <p:spPr>
              <a:xfrm>
                <a:off x="7007413" y="2057038"/>
                <a:ext cx="615000" cy="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294" name="Google Shape;294;p30" descr="{&quot;backgroundColor&quot;:&quot;#FFFFFF&quot;,&quot;type&quot;:&quot;gather*&quot;,&quot;backgroundColorModified&quot;:false,&quot;id&quot;:&quot;1&quot;,&quot;font&quot;:{&quot;color&quot;:&quot;#000000&quot;,&quot;size&quot;:14,&quot;family&quot;:&quot;Arial&quot;},&quot;aid&quot;:null,&quot;code&quot;:&quot;\\begin{gather*}\n{\\c{0000ff}{0/1}}\t\n\\end{gather*}&quot;,&quot;ts&quot;:1685814481681,&quot;cs&quot;:&quot;bUg2iGgegbUJ2Oi/LyNQDg==&quot;,&quot;size&quot;:{&quot;width&quot;:30.5,&quot;height&quot;:22}}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688454" y="1954828"/>
                <a:ext cx="290513" cy="209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5" name="Google Shape;295;p30"/>
            <p:cNvSpPr txBox="1"/>
            <p:nvPr/>
          </p:nvSpPr>
          <p:spPr>
            <a:xfrm>
              <a:off x="4419600" y="1001288"/>
              <a:ext cx="89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IVC.V</a:t>
              </a:r>
              <a:r>
                <a:rPr kumimoji="0" lang="en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F</a:t>
              </a:r>
              <a:endParaRPr kumimoji="0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96" name="Google Shape;296;p30"/>
            <p:cNvCxnSpPr/>
            <p:nvPr/>
          </p:nvCxnSpPr>
          <p:spPr>
            <a:xfrm>
              <a:off x="4035900" y="1978663"/>
              <a:ext cx="615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97" name="Google Shape;297;p30"/>
          <p:cNvSpPr txBox="1"/>
          <p:nvPr/>
        </p:nvSpPr>
        <p:spPr>
          <a:xfrm>
            <a:off x="6192400" y="1065075"/>
            <a:ext cx="2424000" cy="800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kumimoji="0" lang="en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: claim that 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(z</a:t>
            </a:r>
            <a:r>
              <a:rPr kumimoji="0" lang="en" sz="1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i-1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)=z</a:t>
            </a:r>
            <a:r>
              <a:rPr kumimoji="0" lang="en" sz="1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ACC</a:t>
            </a:r>
            <a:r>
              <a:rPr kumimoji="0" lang="en" sz="16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.x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: claim that 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kumimoji="0" lang="en" sz="1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(z</a:t>
            </a:r>
            <a:r>
              <a:rPr kumimoji="0" lang="en" sz="1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)=z</a:t>
            </a:r>
            <a:r>
              <a:rPr kumimoji="0" lang="en" sz="1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6145775" y="3732100"/>
            <a:ext cx="2843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Acc.</a:t>
            </a: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may not be succinct: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Can use SNARK to delegate the computation of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kumimoji="0" lang="e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Acc.</a:t>
            </a:r>
            <a:r>
              <a:rPr kumimoji="0" lang="e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99" name="Google Shape;299;p30"/>
          <p:cNvGrpSpPr/>
          <p:nvPr/>
        </p:nvGrpSpPr>
        <p:grpSpPr>
          <a:xfrm>
            <a:off x="1669950" y="712925"/>
            <a:ext cx="1868450" cy="820025"/>
            <a:chOff x="1669950" y="712925"/>
            <a:chExt cx="1868450" cy="820025"/>
          </a:xfrm>
        </p:grpSpPr>
        <p:sp>
          <p:nvSpPr>
            <p:cNvPr id="300" name="Google Shape;300;p30"/>
            <p:cNvSpPr txBox="1"/>
            <p:nvPr/>
          </p:nvSpPr>
          <p:spPr>
            <a:xfrm>
              <a:off x="1908500" y="712925"/>
              <a:ext cx="1629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smaller circuit</a:t>
              </a:r>
              <a:endParaRPr kumimoji="0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than </a:t>
              </a:r>
              <a:r>
                <a:rPr kumimoji="0" lang="e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SNARK.V!</a:t>
              </a:r>
              <a:endParaRPr kumimoji="0" sz="1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301" name="Google Shape;301;p30"/>
            <p:cNvCxnSpPr>
              <a:endCxn id="282" idx="0"/>
            </p:cNvCxnSpPr>
            <p:nvPr/>
          </p:nvCxnSpPr>
          <p:spPr>
            <a:xfrm flipH="1">
              <a:off x="1669950" y="1196650"/>
              <a:ext cx="792900" cy="33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0D0-CBB1-E344-845A-B8507558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Account state:  persistent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97F7-2F77-144B-BAC8-25B6FE98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25" y="1007967"/>
            <a:ext cx="8474149" cy="2181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contract has an associated </a:t>
            </a:r>
            <a:r>
              <a:rPr lang="en-US" sz="2400" b="1" dirty="0"/>
              <a:t>storage array S</a:t>
            </a:r>
            <a:r>
              <a:rPr lang="en-US" sz="2400" dirty="0"/>
              <a:t>[]: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S[0],  S[1],  …  ,  S[2</a:t>
            </a:r>
            <a:r>
              <a:rPr lang="en-US" sz="2400" b="1" baseline="30000" dirty="0"/>
              <a:t>256</a:t>
            </a:r>
            <a:r>
              <a:rPr lang="en-US" sz="2400" b="1" dirty="0"/>
              <a:t>-1]:    </a:t>
            </a:r>
            <a:r>
              <a:rPr lang="en-US" sz="2400" dirty="0"/>
              <a:t>each cell holds 32 bytes,  </a:t>
            </a:r>
            <a:r>
              <a:rPr lang="en-US" sz="2400" dirty="0" err="1"/>
              <a:t>init</a:t>
            </a:r>
            <a:r>
              <a:rPr lang="en-US" sz="2400" dirty="0"/>
              <a:t> to 0.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400" dirty="0"/>
              <a:t>Account storage root: </a:t>
            </a:r>
            <a:r>
              <a:rPr lang="en-US" sz="2400" b="1" dirty="0"/>
              <a:t>Merkle Patricia Tree hash </a:t>
            </a:r>
            <a:r>
              <a:rPr lang="en-US" sz="2400" dirty="0"/>
              <a:t>of S[]</a:t>
            </a:r>
            <a:endParaRPr lang="en-US" sz="2400" b="1" dirty="0"/>
          </a:p>
          <a:p>
            <a:pPr lvl="1">
              <a:spcBef>
                <a:spcPts val="624"/>
              </a:spcBef>
            </a:pPr>
            <a:r>
              <a:rPr lang="en-US" sz="2400" dirty="0"/>
              <a:t>Cannot compute full Merkle tree hash:  2</a:t>
            </a:r>
            <a:r>
              <a:rPr lang="en-US" sz="2400" baseline="30000" dirty="0"/>
              <a:t>256</a:t>
            </a:r>
            <a:r>
              <a:rPr lang="en-US" sz="2400" dirty="0"/>
              <a:t> leaves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DF258-C16F-AA44-9FAD-E4404700F24E}"/>
              </a:ext>
            </a:extLst>
          </p:cNvPr>
          <p:cNvSpPr txBox="1"/>
          <p:nvPr/>
        </p:nvSpPr>
        <p:spPr>
          <a:xfrm>
            <a:off x="202019" y="3448921"/>
            <a:ext cx="143500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S[000] = a</a:t>
            </a:r>
          </a:p>
          <a:p>
            <a:pPr algn="l"/>
            <a:r>
              <a:rPr lang="en-US" dirty="0">
                <a:latin typeface="+mn-lt"/>
              </a:rPr>
              <a:t>S[010] = b</a:t>
            </a:r>
          </a:p>
          <a:p>
            <a:pPr algn="l"/>
            <a:r>
              <a:rPr lang="en-US" dirty="0">
                <a:latin typeface="+mn-lt"/>
              </a:rPr>
              <a:t>S[011] = c</a:t>
            </a:r>
          </a:p>
          <a:p>
            <a:pPr algn="l"/>
            <a:r>
              <a:rPr lang="en-US" dirty="0">
                <a:latin typeface="+mn-lt"/>
              </a:rPr>
              <a:t>S[110] = 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9B5AE5-933B-D346-8AE0-95039BA37D71}"/>
              </a:ext>
            </a:extLst>
          </p:cNvPr>
          <p:cNvGrpSpPr/>
          <p:nvPr/>
        </p:nvGrpSpPr>
        <p:grpSpPr>
          <a:xfrm>
            <a:off x="2105242" y="3690115"/>
            <a:ext cx="1856284" cy="1392690"/>
            <a:chOff x="2264735" y="3541253"/>
            <a:chExt cx="1856284" cy="13926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5CE197-D3DE-AA41-A572-E0C5F14201AE}"/>
                </a:ext>
              </a:extLst>
            </p:cNvPr>
            <p:cNvSpPr txBox="1"/>
            <p:nvPr/>
          </p:nvSpPr>
          <p:spPr>
            <a:xfrm>
              <a:off x="2264735" y="400291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root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078B41-DAD5-C444-97F6-5B73706AEA90}"/>
                </a:ext>
              </a:extLst>
            </p:cNvPr>
            <p:cNvSpPr txBox="1"/>
            <p:nvPr/>
          </p:nvSpPr>
          <p:spPr>
            <a:xfrm>
              <a:off x="3494822" y="360280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67495-C234-2949-97B2-69B8B9FBFD74}"/>
                </a:ext>
              </a:extLst>
            </p:cNvPr>
            <p:cNvSpPr txBox="1"/>
            <p:nvPr/>
          </p:nvSpPr>
          <p:spPr>
            <a:xfrm>
              <a:off x="3494822" y="440302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10, 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0E1B84-CFB8-7D4A-B4B5-5CB91AF35F4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2890932" y="3802863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859E1D-6A04-134B-A067-09FA82037B1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90932" y="4403028"/>
              <a:ext cx="603890" cy="20005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BF56B8-4CAB-CB44-B1AF-B0C002E8B749}"/>
                </a:ext>
              </a:extLst>
            </p:cNvPr>
            <p:cNvSpPr txBox="1"/>
            <p:nvPr/>
          </p:nvSpPr>
          <p:spPr>
            <a:xfrm>
              <a:off x="2958803" y="354125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A5DC44-07B5-4541-8550-E0D7EF46DAA3}"/>
                </a:ext>
              </a:extLst>
            </p:cNvPr>
            <p:cNvSpPr txBox="1"/>
            <p:nvPr/>
          </p:nvSpPr>
          <p:spPr>
            <a:xfrm>
              <a:off x="2958803" y="44722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09A732-2D6E-4241-B13A-026A7164EE1D}"/>
              </a:ext>
            </a:extLst>
          </p:cNvPr>
          <p:cNvGrpSpPr/>
          <p:nvPr/>
        </p:nvGrpSpPr>
        <p:grpSpPr>
          <a:xfrm>
            <a:off x="3952687" y="3290005"/>
            <a:ext cx="1262744" cy="1392690"/>
            <a:chOff x="3952687" y="3290005"/>
            <a:chExt cx="1262744" cy="13926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8687-3B6F-0046-9BE1-80BD3772E771}"/>
                </a:ext>
              </a:extLst>
            </p:cNvPr>
            <p:cNvSpPr txBox="1"/>
            <p:nvPr/>
          </p:nvSpPr>
          <p:spPr>
            <a:xfrm>
              <a:off x="4589234" y="335156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0,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84F053-970E-BE47-A350-AC148AE8A81B}"/>
                </a:ext>
              </a:extLst>
            </p:cNvPr>
            <p:cNvSpPr txBox="1"/>
            <p:nvPr/>
          </p:nvSpPr>
          <p:spPr>
            <a:xfrm>
              <a:off x="4589234" y="415178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2EB203-DFC0-C64F-B1FC-CDBA76E8AB4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3985344" y="3551615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58D639-E5C2-3B42-8550-0DA09C05ECF9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3952687" y="4158645"/>
              <a:ext cx="636547" cy="1931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1BAF7-B079-574B-B9D3-9AA1A28A8FFB}"/>
                </a:ext>
              </a:extLst>
            </p:cNvPr>
            <p:cNvSpPr txBox="1"/>
            <p:nvPr/>
          </p:nvSpPr>
          <p:spPr>
            <a:xfrm>
              <a:off x="4053215" y="32900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7CF329-EDDB-2646-84D3-94250246ABB4}"/>
                </a:ext>
              </a:extLst>
            </p:cNvPr>
            <p:cNvSpPr txBox="1"/>
            <p:nvPr/>
          </p:nvSpPr>
          <p:spPr>
            <a:xfrm>
              <a:off x="4053215" y="422103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93FE7E-39A1-FF40-874C-1BDC1CF69103}"/>
              </a:ext>
            </a:extLst>
          </p:cNvPr>
          <p:cNvGrpSpPr/>
          <p:nvPr/>
        </p:nvGrpSpPr>
        <p:grpSpPr>
          <a:xfrm>
            <a:off x="5182774" y="3690115"/>
            <a:ext cx="1262744" cy="1392690"/>
            <a:chOff x="5182774" y="3690115"/>
            <a:chExt cx="1262744" cy="13926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ED6706-A49D-8643-8446-3ED540E68201}"/>
                </a:ext>
              </a:extLst>
            </p:cNvPr>
            <p:cNvSpPr txBox="1"/>
            <p:nvPr/>
          </p:nvSpPr>
          <p:spPr>
            <a:xfrm>
              <a:off x="5819321" y="375167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⊥, 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7F62C1-2EB4-9D43-A0B1-8EA529AB73DF}"/>
                </a:ext>
              </a:extLst>
            </p:cNvPr>
            <p:cNvSpPr txBox="1"/>
            <p:nvPr/>
          </p:nvSpPr>
          <p:spPr>
            <a:xfrm>
              <a:off x="5819321" y="455189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/>
                <a:t>⊥, c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D8C6EF-7206-DF46-A5C6-AD23306BDA0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5215431" y="3951725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3DCEDE-6651-654A-B159-1DF5220F40C6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182774" y="4558755"/>
              <a:ext cx="636547" cy="1931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F787-41CD-834C-8F80-2AB397035F1B}"/>
                </a:ext>
              </a:extLst>
            </p:cNvPr>
            <p:cNvSpPr txBox="1"/>
            <p:nvPr/>
          </p:nvSpPr>
          <p:spPr>
            <a:xfrm>
              <a:off x="5283302" y="36901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73FD74-7B73-144B-948D-CC16E866F43E}"/>
                </a:ext>
              </a:extLst>
            </p:cNvPr>
            <p:cNvSpPr txBox="1"/>
            <p:nvPr/>
          </p:nvSpPr>
          <p:spPr>
            <a:xfrm>
              <a:off x="5283302" y="46211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C98FE9-F03C-2B47-846F-27E5DC06619F}"/>
              </a:ext>
            </a:extLst>
          </p:cNvPr>
          <p:cNvGrpSpPr/>
          <p:nvPr/>
        </p:nvGrpSpPr>
        <p:grpSpPr>
          <a:xfrm>
            <a:off x="6795075" y="3558326"/>
            <a:ext cx="2189125" cy="1437635"/>
            <a:chOff x="6795075" y="3558326"/>
            <a:chExt cx="2189125" cy="14376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77EA8F-F997-E243-BEEF-41D71A926C91}"/>
                </a:ext>
              </a:extLst>
            </p:cNvPr>
            <p:cNvSpPr txBox="1"/>
            <p:nvPr/>
          </p:nvSpPr>
          <p:spPr>
            <a:xfrm>
              <a:off x="7005422" y="3558326"/>
              <a:ext cx="1926168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time to compute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root hash:</a:t>
              </a:r>
            </a:p>
            <a:p>
              <a:pPr algn="l"/>
              <a:r>
                <a:rPr lang="en-US" sz="2000" dirty="0">
                  <a:latin typeface="+mn-lt"/>
                </a:rPr>
                <a:t>   ≤ 2×|S|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1000B2-B88F-7D46-AAF4-700A48969149}"/>
                </a:ext>
              </a:extLst>
            </p:cNvPr>
            <p:cNvSpPr txBox="1"/>
            <p:nvPr/>
          </p:nvSpPr>
          <p:spPr>
            <a:xfrm>
              <a:off x="6795075" y="4626629"/>
              <a:ext cx="2189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|S| = # non-zero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63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7FBD-4638-7128-A3AB-CE4DE5DB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Accumulation is “easy”</a:t>
            </a:r>
            <a:r>
              <a:rPr lang="en" sz="2800" dirty="0"/>
              <a:t> </a:t>
            </a:r>
            <a:r>
              <a:rPr lang="en" sz="1200" dirty="0"/>
              <a:t>[BCLMS20, KST21]</a:t>
            </a:r>
            <a:r>
              <a:rPr lang="en" sz="1800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28C77-3DC8-C65B-B6AA-8059F56F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361;p36">
            <a:extLst>
              <a:ext uri="{FF2B5EF4-FFF2-40B4-BE49-F238E27FC236}">
                <a16:creationId xmlns:a16="http://schemas.microsoft.com/office/drawing/2014/main" id="{7D880672-6300-2C81-9B6D-12ECB63ACA58}"/>
              </a:ext>
            </a:extLst>
          </p:cNvPr>
          <p:cNvSpPr txBox="1"/>
          <p:nvPr/>
        </p:nvSpPr>
        <p:spPr>
          <a:xfrm>
            <a:off x="384619" y="693432"/>
            <a:ext cx="5445375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Check: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knows </a:t>
            </a:r>
            <a:r>
              <a:rPr kumimoji="0" lang="en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kumimoji="0" lang="e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kumimoji="0" lang="e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 </a:t>
            </a:r>
            <a:r>
              <a:rPr kumimoji="0" lang="e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s.t.</a:t>
            </a:r>
            <a:r>
              <a:rPr kumimoji="0" lang="e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kumimoji="0" lang="en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*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kumimoji="0" lang="en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kumimoji="0" lang="en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for all </a:t>
            </a:r>
            <a:r>
              <a:rPr kumimoji="0" lang="e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∈ [n]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366;p36">
                <a:extLst>
                  <a:ext uri="{FF2B5EF4-FFF2-40B4-BE49-F238E27FC236}">
                    <a16:creationId xmlns:a16="http://schemas.microsoft.com/office/drawing/2014/main" id="{E895C918-4ED1-8D91-F0B4-A226C8579FE1}"/>
                  </a:ext>
                </a:extLst>
              </p:cNvPr>
              <p:cNvSpPr txBox="1"/>
              <p:nvPr/>
            </p:nvSpPr>
            <p:spPr>
              <a:xfrm>
                <a:off x="5829994" y="1291759"/>
                <a:ext cx="2614601" cy="600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Commit(a’</a:t>
                </a:r>
                <a:r>
                  <a:rPr kumimoji="0" lang="e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, </a:t>
                </a: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b’</a:t>
                </a:r>
                <a:r>
                  <a:rPr kumimoji="0" lang="e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, </a:t>
                </a: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c’)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5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𝑽</m:t>
                      </m:r>
                      <m:d>
                        <m:d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𝒄</m:t>
                              </m:r>
                            </m:e>
                            <m:sup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sSup>
                        <m:sSup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𝒂</m:t>
                          </m:r>
                        </m:e>
                        <m: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′</m:t>
                          </m:r>
                        </m:sup>
                      </m:sSup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∗</m:t>
                      </m:r>
                      <m:sSup>
                        <m:sSup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𝒃</m:t>
                          </m:r>
                        </m:e>
                        <m: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′</m:t>
                          </m:r>
                        </m:sup>
                      </m:sSup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−</m:t>
                      </m:r>
                      <m:sSup>
                        <m:sSup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𝒄</m:t>
                          </m:r>
                        </m:e>
                        <m: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′</m:t>
                          </m:r>
                        </m:sup>
                      </m:sSup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𝟎</m:t>
                      </m:r>
                    </m:oMath>
                  </m:oMathPara>
                </a14:m>
                <a:endParaRPr kumimoji="0" lang="ar-AE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0" name="Google Shape;366;p36">
                <a:extLst>
                  <a:ext uri="{FF2B5EF4-FFF2-40B4-BE49-F238E27FC236}">
                    <a16:creationId xmlns:a16="http://schemas.microsoft.com/office/drawing/2014/main" id="{E895C918-4ED1-8D91-F0B4-A226C857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994" y="1291759"/>
                <a:ext cx="2614601" cy="600142"/>
              </a:xfrm>
              <a:prstGeom prst="rect">
                <a:avLst/>
              </a:prstGeom>
              <a:blipFill>
                <a:blip r:embed="rId2"/>
                <a:stretch>
                  <a:fillRect l="-1449" r="-338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66;p36">
                <a:extLst>
                  <a:ext uri="{FF2B5EF4-FFF2-40B4-BE49-F238E27FC236}">
                    <a16:creationId xmlns:a16="http://schemas.microsoft.com/office/drawing/2014/main" id="{87446915-4047-82CD-F64C-24B3DA99BDB9}"/>
                  </a:ext>
                </a:extLst>
              </p:cNvPr>
              <p:cNvSpPr txBox="1"/>
              <p:nvPr/>
            </p:nvSpPr>
            <p:spPr>
              <a:xfrm>
                <a:off x="5829994" y="761318"/>
                <a:ext cx="2614601" cy="600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Commit(a</a:t>
                </a:r>
                <a:r>
                  <a:rPr kumimoji="0" lang="e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, </a:t>
                </a: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b</a:t>
                </a:r>
                <a:r>
                  <a:rPr kumimoji="0" lang="e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, </a:t>
                </a: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c)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5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𝑽</m:t>
                      </m:r>
                      <m:d>
                        <m:d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ar-AE" sz="15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𝒂</m:t>
                          </m:r>
                          <m:r>
                            <a:rPr kumimoji="0" lang="ar-AE" sz="15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ar-AE" sz="15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𝒃</m:t>
                          </m:r>
                          <m:r>
                            <a:rPr kumimoji="0" lang="ar-AE" sz="15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ar-AE" sz="15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𝒄</m:t>
                          </m:r>
                        </m:e>
                      </m:d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kumimoji="0" lang="ar-AE" sz="15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𝒂</m:t>
                      </m:r>
                      <m:r>
                        <a:rPr kumimoji="0" lang="ar-AE" sz="15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∗</m:t>
                      </m:r>
                      <m:r>
                        <a:rPr kumimoji="0" lang="ar-AE" sz="15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𝒃</m:t>
                      </m:r>
                      <m:r>
                        <a:rPr kumimoji="0" lang="ar-AE" sz="15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−</m:t>
                      </m:r>
                      <m:r>
                        <a:rPr kumimoji="0" lang="ar-AE" sz="15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𝒄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𝟎</m:t>
                      </m:r>
                    </m:oMath>
                  </m:oMathPara>
                </a14:m>
                <a:endParaRPr kumimoji="0" lang="ar-AE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1" name="Google Shape;366;p36">
                <a:extLst>
                  <a:ext uri="{FF2B5EF4-FFF2-40B4-BE49-F238E27FC236}">
                    <a16:creationId xmlns:a16="http://schemas.microsoft.com/office/drawing/2014/main" id="{87446915-4047-82CD-F64C-24B3DA99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994" y="761318"/>
                <a:ext cx="2614601" cy="600142"/>
              </a:xfrm>
              <a:prstGeom prst="rect">
                <a:avLst/>
              </a:prstGeom>
              <a:blipFill>
                <a:blip r:embed="rId3"/>
                <a:stretch>
                  <a:fillRect l="-1449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B4DB9A1-B280-3EB6-CE3C-D418DED58D34}"/>
              </a:ext>
            </a:extLst>
          </p:cNvPr>
          <p:cNvSpPr txBox="1"/>
          <p:nvPr/>
        </p:nvSpPr>
        <p:spPr>
          <a:xfrm>
            <a:off x="5676750" y="433232"/>
            <a:ext cx="27308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Commit can be built from DLOG</a:t>
            </a:r>
          </a:p>
        </p:txBody>
      </p:sp>
    </p:spTree>
    <p:extLst>
      <p:ext uri="{BB962C8B-B14F-4D97-AF65-F5344CB8AC3E}">
        <p14:creationId xmlns:p14="http://schemas.microsoft.com/office/powerpoint/2010/main" val="29632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1;p36">
            <a:extLst>
              <a:ext uri="{FF2B5EF4-FFF2-40B4-BE49-F238E27FC236}">
                <a16:creationId xmlns:a16="http://schemas.microsoft.com/office/drawing/2014/main" id="{7D880672-6300-2C81-9B6D-12ECB63ACA58}"/>
              </a:ext>
            </a:extLst>
          </p:cNvPr>
          <p:cNvSpPr txBox="1"/>
          <p:nvPr/>
        </p:nvSpPr>
        <p:spPr>
          <a:xfrm>
            <a:off x="160684" y="707977"/>
            <a:ext cx="5283728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Check: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knows </a:t>
            </a:r>
            <a:r>
              <a:rPr kumimoji="0" lang="en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kumimoji="0" lang="e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kumimoji="0" lang="e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 </a:t>
            </a:r>
            <a:r>
              <a:rPr kumimoji="0" lang="e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s.t.</a:t>
            </a:r>
            <a:r>
              <a:rPr kumimoji="0" lang="e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kumimoji="0" lang="en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*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kumimoji="0" lang="en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kumimoji="0" lang="en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for all </a:t>
            </a:r>
            <a:r>
              <a:rPr kumimoji="0" lang="e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∈ [n]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Google Shape;362;p36">
            <a:extLst>
              <a:ext uri="{FF2B5EF4-FFF2-40B4-BE49-F238E27FC236}">
                <a16:creationId xmlns:a16="http://schemas.microsoft.com/office/drawing/2014/main" id="{79746AE4-F072-F3DA-15E1-BB38E8D1149F}"/>
              </a:ext>
            </a:extLst>
          </p:cNvPr>
          <p:cNvSpPr txBox="1"/>
          <p:nvPr/>
        </p:nvSpPr>
        <p:spPr>
          <a:xfrm>
            <a:off x="358123" y="1347669"/>
            <a:ext cx="1045416" cy="48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Acc.P</a:t>
            </a:r>
            <a:endParaRPr kumimoji="0" lang="en-US" sz="22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366;p36">
                <a:extLst>
                  <a:ext uri="{FF2B5EF4-FFF2-40B4-BE49-F238E27FC236}">
                    <a16:creationId xmlns:a16="http://schemas.microsoft.com/office/drawing/2014/main" id="{E895C918-4ED1-8D91-F0B4-A226C8579FE1}"/>
                  </a:ext>
                </a:extLst>
              </p:cNvPr>
              <p:cNvSpPr txBox="1"/>
              <p:nvPr/>
            </p:nvSpPr>
            <p:spPr>
              <a:xfrm>
                <a:off x="5668347" y="1325456"/>
                <a:ext cx="3168847" cy="600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Commit(a’</a:t>
                </a:r>
                <a:r>
                  <a:rPr kumimoji="0" lang="e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, </a:t>
                </a: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b’</a:t>
                </a:r>
                <a:r>
                  <a:rPr kumimoji="0" lang="e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, </a:t>
                </a: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c’)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𝑽</m:t>
                      </m:r>
                      <m:d>
                        <m:d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𝒄</m:t>
                              </m:r>
                            </m:e>
                            <m:sup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𝝁</m:t>
                              </m:r>
                            </m:e>
                            <m:sup>
                              <m:r>
                                <a:rPr kumimoji="0" lang="ar-AE" sz="15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sSup>
                        <m:sSup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𝒂</m:t>
                          </m:r>
                        </m:e>
                        <m: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′</m:t>
                          </m:r>
                        </m:sup>
                      </m:sSup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∗</m:t>
                      </m:r>
                      <m:sSup>
                        <m:sSup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𝒃</m:t>
                          </m:r>
                        </m:e>
                        <m: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′</m:t>
                          </m:r>
                        </m:sup>
                      </m:sSup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−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𝝁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⋅</m:t>
                      </m:r>
                      <m:sSup>
                        <m:sSup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𝒄</m:t>
                          </m:r>
                        </m:e>
                        <m:sup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′</m:t>
                          </m:r>
                        </m:sup>
                      </m:sSup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𝒆</m:t>
                      </m:r>
                    </m:oMath>
                  </m:oMathPara>
                </a14:m>
                <a:endParaRPr kumimoji="0" lang="ar-AE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0" name="Google Shape;366;p36">
                <a:extLst>
                  <a:ext uri="{FF2B5EF4-FFF2-40B4-BE49-F238E27FC236}">
                    <a16:creationId xmlns:a16="http://schemas.microsoft.com/office/drawing/2014/main" id="{E895C918-4ED1-8D91-F0B4-A226C857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347" y="1325456"/>
                <a:ext cx="3168847" cy="600142"/>
              </a:xfrm>
              <a:prstGeom prst="rect">
                <a:avLst/>
              </a:prstGeom>
              <a:blipFill>
                <a:blip r:embed="rId3"/>
                <a:stretch>
                  <a:fillRect l="-1600" r="-2000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66;p36">
                <a:extLst>
                  <a:ext uri="{FF2B5EF4-FFF2-40B4-BE49-F238E27FC236}">
                    <a16:creationId xmlns:a16="http://schemas.microsoft.com/office/drawing/2014/main" id="{87446915-4047-82CD-F64C-24B3DA99BDB9}"/>
                  </a:ext>
                </a:extLst>
              </p:cNvPr>
              <p:cNvSpPr txBox="1"/>
              <p:nvPr/>
            </p:nvSpPr>
            <p:spPr>
              <a:xfrm>
                <a:off x="5668347" y="761318"/>
                <a:ext cx="3168847" cy="600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Commit(a</a:t>
                </a:r>
                <a:r>
                  <a:rPr kumimoji="0" lang="e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, </a:t>
                </a: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b</a:t>
                </a:r>
                <a:r>
                  <a:rPr kumimoji="0" lang="en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, </a:t>
                </a:r>
                <a:r>
                  <a:rPr kumimoji="0" lang="en" sz="1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c)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𝑽</m:t>
                      </m:r>
                      <m:d>
                        <m:dPr>
                          <m:ctrlP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𝒂</m:t>
                          </m:r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𝒃</m:t>
                          </m:r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𝒄</m:t>
                          </m:r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𝝁</m:t>
                          </m:r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=</m:t>
                          </m:r>
                          <m:r>
                            <a:rPr kumimoji="0" lang="ar-AE" sz="15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𝟏</m:t>
                          </m:r>
                        </m:e>
                      </m:d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𝒂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∗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𝒃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−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𝝁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⋅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𝒄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=</m:t>
                      </m:r>
                      <m:r>
                        <a:rPr kumimoji="0" lang="ar-AE" sz="15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𝟎</m:t>
                      </m:r>
                    </m:oMath>
                  </m:oMathPara>
                </a14:m>
                <a:endParaRPr kumimoji="0" lang="ar-AE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11" name="Google Shape;366;p36">
                <a:extLst>
                  <a:ext uri="{FF2B5EF4-FFF2-40B4-BE49-F238E27FC236}">
                    <a16:creationId xmlns:a16="http://schemas.microsoft.com/office/drawing/2014/main" id="{87446915-4047-82CD-F64C-24B3DA99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347" y="761318"/>
                <a:ext cx="3168847" cy="600142"/>
              </a:xfrm>
              <a:prstGeom prst="rect">
                <a:avLst/>
              </a:prstGeom>
              <a:blipFill>
                <a:blip r:embed="rId4"/>
                <a:stretch>
                  <a:fillRect l="-1600" r="-120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66;p36">
                <a:extLst>
                  <a:ext uri="{FF2B5EF4-FFF2-40B4-BE49-F238E27FC236}">
                    <a16:creationId xmlns:a16="http://schemas.microsoft.com/office/drawing/2014/main" id="{02D3AFB5-A665-545A-22F8-BD76204A5262}"/>
                  </a:ext>
                </a:extLst>
              </p:cNvPr>
              <p:cNvSpPr txBox="1"/>
              <p:nvPr/>
            </p:nvSpPr>
            <p:spPr>
              <a:xfrm>
                <a:off x="358123" y="3405193"/>
                <a:ext cx="5086289" cy="130078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68569" tIns="68569" rIns="68569" bIns="68569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𝑽</m:t>
                      </m:r>
                      <m:d>
                        <m:dPr>
                          <m:ctrlP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a:rPr kumimoji="0" lang="en-US" sz="1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+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𝑿</m:t>
                          </m:r>
                          <m:d>
                            <m:d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𝒂</m:t>
                              </m:r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,</m:t>
                              </m:r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𝒃</m:t>
                              </m:r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,</m:t>
                              </m:r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𝒄</m:t>
                              </m:r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,</m:t>
                              </m:r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202729"/>
                  </a:solidFill>
                  <a:effectLst/>
                  <a:uLnTx/>
                  <a:uFillTx/>
                  <a:latin typeface="Cambria Math" panose="02040503050406030204" pitchFamily="18" charset="0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ctrlP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𝝁</m:t>
                              </m:r>
                            </m:e>
                            <m: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𝒄</m:t>
                              </m:r>
                            </m:e>
                            <m: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𝑿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⋅…+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𝑿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⋅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(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𝒂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∗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𝒃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𝝁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𝒄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02729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𝑽</m:t>
                      </m:r>
                      <m:d>
                        <m:dPr>
                          <m:ctrlP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𝒄</m:t>
                              </m:r>
                            </m:e>
                            <m: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</m:ctrlPr>
                            </m:sSupPr>
                            <m:e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𝝁</m:t>
                              </m:r>
                            </m:e>
                            <m:sup>
                              <m:r>
                                <a:rPr kumimoji="0" lang="en-US" sz="1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roxima Nova"/>
                                  <a:cs typeface="Proxima Nova"/>
                                  <a:sym typeface="Proxima Nova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𝑿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⋅…+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𝑿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⋅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𝑽</m:t>
                      </m:r>
                      <m:d>
                        <m:dPr>
                          <m:ctrlP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𝒂</m:t>
                          </m:r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𝒃</m:t>
                          </m:r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𝒄</m:t>
                          </m:r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,</m:t>
                          </m:r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02729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𝒆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𝑿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⋅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𝑪𝑻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+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𝑿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⋅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𝟎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=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𝒆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𝑿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⋅</m:t>
                      </m:r>
                      <m:r>
                        <a:rPr kumimoji="0" lang="en-US" sz="18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𝑪𝑻</m:t>
                      </m:r>
                    </m:oMath>
                  </m:oMathPara>
                </a14:m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02729"/>
                  </a:solidFill>
                  <a:effectLst/>
                  <a:uLnTx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7" name="Google Shape;366;p36">
                <a:extLst>
                  <a:ext uri="{FF2B5EF4-FFF2-40B4-BE49-F238E27FC236}">
                    <a16:creationId xmlns:a16="http://schemas.microsoft.com/office/drawing/2014/main" id="{02D3AFB5-A665-545A-22F8-BD76204A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3" y="3405193"/>
                <a:ext cx="5086289" cy="130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363;p36">
            <a:extLst>
              <a:ext uri="{FF2B5EF4-FFF2-40B4-BE49-F238E27FC236}">
                <a16:creationId xmlns:a16="http://schemas.microsoft.com/office/drawing/2014/main" id="{192D3D08-BA19-7503-2CAA-B818A7553EEB}"/>
              </a:ext>
            </a:extLst>
          </p:cNvPr>
          <p:cNvSpPr txBox="1"/>
          <p:nvPr/>
        </p:nvSpPr>
        <p:spPr>
          <a:xfrm>
            <a:off x="3893784" y="1341452"/>
            <a:ext cx="1045416" cy="48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2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rPr>
              <a:t>Acc.V</a:t>
            </a:r>
            <a:endParaRPr kumimoji="0" sz="22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D8032-917F-D329-2AF2-71627F6D2D60}"/>
              </a:ext>
            </a:extLst>
          </p:cNvPr>
          <p:cNvCxnSpPr/>
          <p:nvPr/>
        </p:nvCxnSpPr>
        <p:spPr>
          <a:xfrm>
            <a:off x="1385596" y="1925598"/>
            <a:ext cx="3009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BA0849-03D9-3275-51DE-8749367FFA83}"/>
              </a:ext>
            </a:extLst>
          </p:cNvPr>
          <p:cNvSpPr txBox="1"/>
          <p:nvPr/>
        </p:nvSpPr>
        <p:spPr>
          <a:xfrm>
            <a:off x="2606160" y="1540011"/>
            <a:ext cx="130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FF87D4-9B7C-0F64-AECC-04EC80CC6E7C}"/>
              </a:ext>
            </a:extLst>
          </p:cNvPr>
          <p:cNvCxnSpPr>
            <a:cxnSpLocks/>
          </p:cNvCxnSpPr>
          <p:nvPr/>
        </p:nvCxnSpPr>
        <p:spPr>
          <a:xfrm flipH="1">
            <a:off x="1385596" y="2365310"/>
            <a:ext cx="3009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32DBD8-0736-A0FF-DA2C-746BF05027BF}"/>
                  </a:ext>
                </a:extLst>
              </p:cNvPr>
              <p:cNvSpPr txBox="1"/>
              <p:nvPr/>
            </p:nvSpPr>
            <p:spPr>
              <a:xfrm>
                <a:off x="2633566" y="2066300"/>
                <a:ext cx="445539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1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𝛼</m:t>
                      </m:r>
                    </m:oMath>
                  </m:oMathPara>
                </a14:m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32DBD8-0736-A0FF-DA2C-746BF050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66" y="2066300"/>
                <a:ext cx="445539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B96969-CF44-A764-22F4-6C9A3FD7A849}"/>
                  </a:ext>
                </a:extLst>
              </p:cNvPr>
              <p:cNvSpPr txBox="1"/>
              <p:nvPr/>
            </p:nvSpPr>
            <p:spPr>
              <a:xfrm>
                <a:off x="432402" y="2562679"/>
                <a:ext cx="5703946" cy="7459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1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𝒄</m:t>
                              </m:r>
                            </m:e>
                            <m:sup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𝝁</m:t>
                              </m:r>
                            </m:e>
                            <m:sup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027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kumimoji="0" lang="en-US" sz="21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←</m:t>
                      </m:r>
                      <m:d>
                        <m:dPr>
                          <m:ctrlP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𝒂</m:t>
                              </m:r>
                            </m:e>
                            <m:sup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𝒄</m:t>
                              </m:r>
                            </m:e>
                            <m:sup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𝝁</m:t>
                              </m:r>
                            </m:e>
                            <m:sup>
                              <m:r>
                                <a:rPr kumimoji="0" lang="en-US" sz="21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sz="21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+</m:t>
                      </m:r>
                      <m:r>
                        <a:rPr kumimoji="0" lang="en-US" sz="21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𝜶</m:t>
                      </m:r>
                      <m:d>
                        <m:dPr>
                          <m:ctrlPr>
                            <a:rPr kumimoji="0" lang="en-US" sz="21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𝒂</m:t>
                          </m:r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𝒃</m:t>
                          </m:r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𝒄</m:t>
                          </m:r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20272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𝒆</m:t>
                          </m:r>
                        </m:e>
                        <m:sup>
                          <m:r>
                            <a:rPr kumimoji="0" lang="en-US" sz="21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2027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′</m:t>
                          </m:r>
                        </m:sup>
                      </m:sSup>
                      <m:r>
                        <a:rPr kumimoji="0" lang="en-US" sz="21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←</m:t>
                      </m:r>
                      <m:r>
                        <a:rPr kumimoji="0" lang="en-US" sz="21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𝒆</m:t>
                      </m:r>
                      <m:r>
                        <a:rPr kumimoji="0" lang="en-US" sz="21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+</m:t>
                      </m:r>
                      <m:r>
                        <a:rPr kumimoji="0" lang="en-US" sz="21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𝜶</m:t>
                      </m:r>
                      <m:r>
                        <a:rPr kumimoji="0" lang="en-US" sz="21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⋅</m:t>
                      </m:r>
                      <m:r>
                        <a:rPr kumimoji="0" lang="en-US" sz="21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2027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𝑪𝑻</m:t>
                      </m:r>
                    </m:oMath>
                  </m:oMathPara>
                </a14:m>
                <a:endParaRPr kumimoji="0" 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20272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B96969-CF44-A764-22F4-6C9A3FD7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2" y="2562679"/>
                <a:ext cx="5703946" cy="745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2E73C9D-3707-2FB9-F4E1-E23E4369D5FB}"/>
              </a:ext>
            </a:extLst>
          </p:cNvPr>
          <p:cNvSpPr txBox="1"/>
          <p:nvPr/>
        </p:nvSpPr>
        <p:spPr>
          <a:xfrm>
            <a:off x="6259091" y="2599107"/>
            <a:ext cx="257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Can be done homomorphically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B92C10-0E8F-FB4F-D1A4-8884052E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Accumulation is “easy”</a:t>
            </a:r>
            <a:r>
              <a:rPr lang="en" sz="2800" dirty="0"/>
              <a:t> </a:t>
            </a:r>
            <a:r>
              <a:rPr lang="en" sz="1200" dirty="0"/>
              <a:t>[BCLMS20, KST21]</a:t>
            </a:r>
            <a:r>
              <a:rPr lang="en" sz="1800" dirty="0"/>
              <a:t>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9EF99-7DFB-40AA-09C3-61C539353DFC}"/>
              </a:ext>
            </a:extLst>
          </p:cNvPr>
          <p:cNvSpPr txBox="1"/>
          <p:nvPr/>
        </p:nvSpPr>
        <p:spPr>
          <a:xfrm>
            <a:off x="5676750" y="433232"/>
            <a:ext cx="27308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Commit can be built from DLOG</a:t>
            </a:r>
          </a:p>
        </p:txBody>
      </p:sp>
    </p:spTree>
    <p:extLst>
      <p:ext uri="{BB962C8B-B14F-4D97-AF65-F5344CB8AC3E}">
        <p14:creationId xmlns:p14="http://schemas.microsoft.com/office/powerpoint/2010/main" val="303865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allAtOnce" animBg="1"/>
      <p:bldP spid="8" grpId="0"/>
      <p:bldP spid="14" grpId="0"/>
      <p:bldP spid="18" grpId="0"/>
      <p:bldP spid="19" grpId="0" animBg="1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8AA8-99C3-DEE8-326C-23178D9C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13CB1E-6850-5A65-5770-85D1EA0D54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23875"/>
                <a:ext cx="8520600" cy="4381456"/>
              </a:xfrm>
            </p:spPr>
            <p:txBody>
              <a:bodyPr/>
              <a:lstStyle/>
              <a:p>
                <a:r>
                  <a:rPr lang="en-US" dirty="0"/>
                  <a:t>We can also do addition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Prover commits to witness using Pedersen commitment</a:t>
                </a:r>
              </a:p>
              <a:p>
                <a:r>
                  <a:rPr lang="en-US" dirty="0"/>
                  <a:t>Prover computes cross term commitment CT</a:t>
                </a:r>
              </a:p>
              <a:p>
                <a:r>
                  <a:rPr lang="en-US" dirty="0"/>
                  <a:t>Verifier sends challenge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Prover computes updated witness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Verifier computes updated commitment to witness using homomorphism</a:t>
                </a:r>
              </a:p>
              <a:p>
                <a:r>
                  <a:rPr lang="en-US" dirty="0"/>
                  <a:t>Verifier computes updated error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𝐶𝑇</m:t>
                    </m:r>
                  </m:oMath>
                </a14:m>
                <a:r>
                  <a:rPr lang="en-US" dirty="0"/>
                  <a:t> (as commitments)</a:t>
                </a:r>
              </a:p>
              <a:p>
                <a:r>
                  <a:rPr lang="en-US" dirty="0"/>
                  <a:t>Decider receives final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checks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Commit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Accumulation to IVC compiler needs that the circuit implements the acc verifier logic</a:t>
                </a:r>
              </a:p>
              <a:p>
                <a:r>
                  <a:rPr lang="en-US" dirty="0"/>
                  <a:t>Acc verifier only does 2 homomorphic operations over commitments</a:t>
                </a:r>
              </a:p>
              <a:p>
                <a:pPr lvl="1"/>
                <a:r>
                  <a:rPr lang="en-US" dirty="0"/>
                  <a:t>1 for witness</a:t>
                </a:r>
              </a:p>
              <a:p>
                <a:pPr lvl="1"/>
                <a:r>
                  <a:rPr lang="en-US" dirty="0"/>
                  <a:t>1 for error term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13CB1E-6850-5A65-5770-85D1EA0D5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23875"/>
                <a:ext cx="8520600" cy="4381456"/>
              </a:xfrm>
              <a:blipFill>
                <a:blip r:embed="rId2"/>
                <a:stretch>
                  <a:fillRect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677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20F5D-98DF-583C-2DEB-56D946A9E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76D-2771-CE4D-A503-E8EBFE74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transitions:  Tx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4349-A885-384B-B8A1-85AD21B1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6" y="894736"/>
            <a:ext cx="9015413" cy="4395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Transactions:  signed data by initiator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To:</a:t>
            </a:r>
            <a:r>
              <a:rPr lang="en-US" sz="2400" dirty="0"/>
              <a:t>  32-byte address of target  (0 ⇾ create new account)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From</a:t>
            </a:r>
            <a:r>
              <a:rPr lang="en-US" sz="2400" dirty="0"/>
              <a:t>,  [</a:t>
            </a:r>
            <a:r>
              <a:rPr lang="en-US" sz="2400" b="1" dirty="0"/>
              <a:t>Signature]</a:t>
            </a:r>
            <a:r>
              <a:rPr lang="en-US" sz="2400" dirty="0"/>
              <a:t>:   initiator address and signature on Tx (if owned)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Value</a:t>
            </a:r>
            <a:r>
              <a:rPr lang="en-US" sz="2400" dirty="0"/>
              <a:t>:  # Wei being sent with Tx    </a:t>
            </a:r>
            <a:r>
              <a:rPr lang="en-US" sz="1600" dirty="0"/>
              <a:t>(1 Wei = 10</a:t>
            </a:r>
            <a:r>
              <a:rPr lang="en-US" sz="1600" baseline="30000" dirty="0"/>
              <a:t>-18</a:t>
            </a:r>
            <a:r>
              <a:rPr lang="en-US" sz="1600" dirty="0"/>
              <a:t> ETH)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Tx fees </a:t>
            </a:r>
            <a:r>
              <a:rPr lang="en-US" sz="1600" dirty="0"/>
              <a:t>(EIP 1559)</a:t>
            </a:r>
            <a:r>
              <a:rPr lang="en-US" sz="2400" b="1" dirty="0"/>
              <a:t>:  </a:t>
            </a:r>
            <a:r>
              <a:rPr lang="en-US" sz="2400" b="1" dirty="0" err="1"/>
              <a:t>gasLimit</a:t>
            </a:r>
            <a:r>
              <a:rPr lang="en-US" sz="2400" b="1" dirty="0"/>
              <a:t>,  </a:t>
            </a:r>
            <a:r>
              <a:rPr lang="en-US" sz="2400" b="1" dirty="0" err="1"/>
              <a:t>maxFee</a:t>
            </a:r>
            <a:r>
              <a:rPr lang="en-US" sz="2400" b="1" dirty="0"/>
              <a:t>,  </a:t>
            </a:r>
            <a:r>
              <a:rPr lang="en-US" sz="2400" b="1" dirty="0" err="1"/>
              <a:t>maxPriorityFee</a:t>
            </a:r>
            <a:r>
              <a:rPr lang="en-US" sz="2400" dirty="0"/>
              <a:t>   (later)</a:t>
            </a:r>
            <a:endParaRPr lang="en-US" sz="1900" dirty="0"/>
          </a:p>
          <a:p>
            <a:pPr>
              <a:spcBef>
                <a:spcPts val="1176"/>
              </a:spcBef>
            </a:pPr>
            <a:r>
              <a:rPr lang="en-US" sz="2400" dirty="0"/>
              <a:t>if  To = 0:   create new contract   </a:t>
            </a:r>
            <a:r>
              <a:rPr lang="en-US" sz="2400" b="1" dirty="0"/>
              <a:t>code = (</a:t>
            </a:r>
            <a:r>
              <a:rPr lang="en-US" sz="2400" b="1" dirty="0" err="1"/>
              <a:t>init</a:t>
            </a:r>
            <a:r>
              <a:rPr lang="en-US" sz="2400" b="1" dirty="0"/>
              <a:t>, body)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if  To ≠ 0:   </a:t>
            </a:r>
            <a:r>
              <a:rPr lang="en-US" sz="2400" b="1" dirty="0"/>
              <a:t>data</a:t>
            </a:r>
            <a:r>
              <a:rPr lang="en-US" sz="2400" dirty="0"/>
              <a:t> (what function to call &amp; arguments)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nonce</a:t>
            </a:r>
            <a:r>
              <a:rPr lang="en-US" sz="2400" dirty="0"/>
              <a:t>:  must match current nonce of sender (prevents Tx replay)</a:t>
            </a:r>
          </a:p>
          <a:p>
            <a:pPr>
              <a:spcBef>
                <a:spcPts val="1176"/>
              </a:spcBef>
            </a:pPr>
            <a:r>
              <a:rPr lang="en-US" sz="1900" dirty="0" err="1"/>
              <a:t>chain_id</a:t>
            </a:r>
            <a:r>
              <a:rPr lang="en-US" sz="1900" dirty="0"/>
              <a:t>:  ensures Tx can only be submitted to the intended chain</a:t>
            </a:r>
          </a:p>
        </p:txBody>
      </p:sp>
    </p:spTree>
    <p:extLst>
      <p:ext uri="{BB962C8B-B14F-4D97-AF65-F5344CB8AC3E}">
        <p14:creationId xmlns:p14="http://schemas.microsoft.com/office/powerpoint/2010/main" val="1514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9E5C-6CE6-1243-B20C-F5B9B996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transitions:  Tx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D0EE-1BBA-2D40-8AF9-CAE310BB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owned ⇾ owned:     transfer ETH between users</a:t>
            </a:r>
          </a:p>
          <a:p>
            <a:pPr marL="0" indent="0">
              <a:buNone/>
            </a:pPr>
            <a:r>
              <a:rPr lang="en-US" dirty="0"/>
              <a:t>	owned ⇾ contract:   call contract with ETH &amp; data</a:t>
            </a:r>
          </a:p>
        </p:txBody>
      </p:sp>
    </p:spTree>
    <p:extLst>
      <p:ext uri="{BB962C8B-B14F-4D97-AF65-F5344CB8AC3E}">
        <p14:creationId xmlns:p14="http://schemas.microsoft.com/office/powerpoint/2010/main" val="252169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6168-6D9A-034A-BD67-211BD14B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 </a:t>
            </a:r>
            <a:r>
              <a:rPr lang="en-US" sz="2700" b="0" dirty="0"/>
              <a:t>(block  #10993504)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F75AA-A7C2-AF4C-A94B-5B0CCDF14B29}"/>
              </a:ext>
            </a:extLst>
          </p:cNvPr>
          <p:cNvSpPr txBox="1"/>
          <p:nvPr/>
        </p:nvSpPr>
        <p:spPr>
          <a:xfrm>
            <a:off x="1244007" y="1062137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8A52A-CF37-3E40-95BC-3D9A70843844}"/>
              </a:ext>
            </a:extLst>
          </p:cNvPr>
          <p:cNvSpPr txBox="1"/>
          <p:nvPr/>
        </p:nvSpPr>
        <p:spPr>
          <a:xfrm>
            <a:off x="3597346" y="1062136"/>
            <a:ext cx="469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7BE9B-5865-A04E-A431-3F93A20E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1" y="1523802"/>
            <a:ext cx="6705895" cy="3472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49B77-899A-F045-8DAE-0DFFF9AB395F}"/>
              </a:ext>
            </a:extLst>
          </p:cNvPr>
          <p:cNvSpPr txBox="1"/>
          <p:nvPr/>
        </p:nvSpPr>
        <p:spPr>
          <a:xfrm>
            <a:off x="4955552" y="106213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 err="1">
                <a:latin typeface="+mn-lt"/>
              </a:rPr>
              <a:t>msg.value</a:t>
            </a:r>
            <a:endParaRPr lang="en-US" u="sng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E8A49-2886-0B4A-99EA-D75781207F2E}"/>
              </a:ext>
            </a:extLst>
          </p:cNvPr>
          <p:cNvSpPr txBox="1"/>
          <p:nvPr/>
        </p:nvSpPr>
        <p:spPr>
          <a:xfrm>
            <a:off x="6782965" y="1062134"/>
            <a:ext cx="166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Tx fee (ETH)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41361D-92E3-E744-B15A-25A7F443E8B2}"/>
              </a:ext>
            </a:extLst>
          </p:cNvPr>
          <p:cNvSpPr/>
          <p:nvPr/>
        </p:nvSpPr>
        <p:spPr>
          <a:xfrm>
            <a:off x="4859079" y="2307265"/>
            <a:ext cx="1923886" cy="3827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E33BE-02D8-5144-843D-9E544E2962CD}"/>
              </a:ext>
            </a:extLst>
          </p:cNvPr>
          <p:cNvSpPr/>
          <p:nvPr/>
        </p:nvSpPr>
        <p:spPr>
          <a:xfrm>
            <a:off x="4859079" y="2753831"/>
            <a:ext cx="1307805" cy="276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4D96E-5B4F-7C44-AF09-AA85A9E67DE3}"/>
              </a:ext>
            </a:extLst>
          </p:cNvPr>
          <p:cNvSpPr/>
          <p:nvPr/>
        </p:nvSpPr>
        <p:spPr>
          <a:xfrm>
            <a:off x="4859079" y="3522527"/>
            <a:ext cx="1923886" cy="276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3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5-B200-B948-BD15-08FD63F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Messages:  virtual Tx initiated by a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F86E-7479-E240-AB1C-5F1B994F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3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Same as Tx, but no signature   (contract has no signing key)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contract ⇾ owned:    contract sends funds to user</a:t>
            </a:r>
          </a:p>
          <a:p>
            <a:pPr marL="0" indent="0">
              <a:buNone/>
            </a:pPr>
            <a:r>
              <a:rPr lang="en-US" sz="2400" dirty="0"/>
              <a:t>	contract ⇾ contract:  one program calls another </a:t>
            </a:r>
            <a:r>
              <a:rPr lang="en-US" sz="2000" dirty="0"/>
              <a:t>(and sends funds)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One Tx from user:</a:t>
            </a:r>
            <a:r>
              <a:rPr lang="en-US" sz="2400" dirty="0"/>
              <a:t> can lead to many Tx processed.   Composability!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/>
              <a:t> Tx from owned </a:t>
            </a:r>
            <a:r>
              <a:rPr lang="en-US" sz="2400" dirty="0" err="1"/>
              <a:t>addr</a:t>
            </a:r>
            <a:r>
              <a:rPr lang="en-US" sz="2400" dirty="0"/>
              <a:t> ⇾ contract ⇾ another contract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4B63D-AF56-944D-9CA6-8D3FA8554F2B}"/>
              </a:ext>
            </a:extLst>
          </p:cNvPr>
          <p:cNvGrpSpPr/>
          <p:nvPr/>
        </p:nvGrpSpPr>
        <p:grpSpPr>
          <a:xfrm>
            <a:off x="3827720" y="4369981"/>
            <a:ext cx="5130309" cy="546726"/>
            <a:chOff x="3827720" y="4369981"/>
            <a:chExt cx="5130309" cy="546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C1237B-0B79-EF42-945D-A0CA506ED6FF}"/>
                </a:ext>
              </a:extLst>
            </p:cNvPr>
            <p:cNvSpPr txBox="1"/>
            <p:nvPr/>
          </p:nvSpPr>
          <p:spPr>
            <a:xfrm>
              <a:off x="4253023" y="4455042"/>
              <a:ext cx="4705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another contract ⇾ different owned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948894C-2D30-D648-AC71-C8BDC743F9AD}"/>
                </a:ext>
              </a:extLst>
            </p:cNvPr>
            <p:cNvSpPr/>
            <p:nvPr/>
          </p:nvSpPr>
          <p:spPr>
            <a:xfrm>
              <a:off x="3827720" y="4369981"/>
              <a:ext cx="404037" cy="392409"/>
            </a:xfrm>
            <a:custGeom>
              <a:avLst/>
              <a:gdLst>
                <a:gd name="connsiteX0" fmla="*/ 29665 w 656986"/>
                <a:gd name="connsiteY0" fmla="*/ 0 h 392409"/>
                <a:gd name="connsiteX1" fmla="*/ 72195 w 656986"/>
                <a:gd name="connsiteY1" fmla="*/ 350875 h 392409"/>
                <a:gd name="connsiteX2" fmla="*/ 656986 w 656986"/>
                <a:gd name="connsiteY2" fmla="*/ 372140 h 39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986" h="392409">
                  <a:moveTo>
                    <a:pt x="29665" y="0"/>
                  </a:moveTo>
                  <a:cubicBezTo>
                    <a:pt x="-1347" y="144426"/>
                    <a:pt x="-32359" y="288852"/>
                    <a:pt x="72195" y="350875"/>
                  </a:cubicBezTo>
                  <a:cubicBezTo>
                    <a:pt x="176749" y="412898"/>
                    <a:pt x="416867" y="392519"/>
                    <a:pt x="656986" y="3721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D7C6C41-5F70-2C4A-888C-B9ED23F59DE4}"/>
              </a:ext>
            </a:extLst>
          </p:cNvPr>
          <p:cNvSpPr/>
          <p:nvPr/>
        </p:nvSpPr>
        <p:spPr>
          <a:xfrm>
            <a:off x="318979" y="3902150"/>
            <a:ext cx="8686800" cy="1090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103398</TotalTime>
  <Words>3807</Words>
  <Application>Microsoft Macintosh PowerPoint</Application>
  <PresentationFormat>On-screen Show (16:9)</PresentationFormat>
  <Paragraphs>615</Paragraphs>
  <Slides>53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Montserrat</vt:lpstr>
      <vt:lpstr>Montserrat Medium</vt:lpstr>
      <vt:lpstr>Proxima Nova</vt:lpstr>
      <vt:lpstr>Roboto</vt:lpstr>
      <vt:lpstr>Office Theme</vt:lpstr>
      <vt:lpstr>Spearmint</vt:lpstr>
      <vt:lpstr>ZKEVM, SNARK tricks Folding</vt:lpstr>
      <vt:lpstr>ZK-EVM</vt:lpstr>
      <vt:lpstr>Ethereum compute layer:  the EVM</vt:lpstr>
      <vt:lpstr>Data associated with an account</vt:lpstr>
      <vt:lpstr>Account state:  persistent storage</vt:lpstr>
      <vt:lpstr>State transitions:  Tx and messages</vt:lpstr>
      <vt:lpstr>State transitions:  Tx and messages</vt:lpstr>
      <vt:lpstr>Example  (block  #10993504)</vt:lpstr>
      <vt:lpstr>Messages:  virtual Tx initiated by a contract</vt:lpstr>
      <vt:lpstr>Example Tx</vt:lpstr>
      <vt:lpstr>An Ethereum Block</vt:lpstr>
      <vt:lpstr>Block header data  (simplified)</vt:lpstr>
      <vt:lpstr>The Ethereum blockchain: abstractly</vt:lpstr>
      <vt:lpstr>EVM mechanics:  execution environment</vt:lpstr>
      <vt:lpstr>The EVM</vt:lpstr>
      <vt:lpstr>Every instruction costs gas, examples:</vt:lpstr>
      <vt:lpstr>EVM OPCodes</vt:lpstr>
      <vt:lpstr>MACHINE computation</vt:lpstr>
      <vt:lpstr>How to prove the EVM</vt:lpstr>
      <vt:lpstr>How to prove reads/writes </vt:lpstr>
      <vt:lpstr>How to make proving zkEVM feasible</vt:lpstr>
      <vt:lpstr>Can we do better</vt:lpstr>
      <vt:lpstr>Lookup arguments</vt:lpstr>
      <vt:lpstr>A lookup argument (Haböck 22)</vt:lpstr>
      <vt:lpstr>What if we can relax the requirement?</vt:lpstr>
      <vt:lpstr>Replace Keccack?</vt:lpstr>
      <vt:lpstr>Can we do even better?</vt:lpstr>
      <vt:lpstr>Tool: Memory Checking</vt:lpstr>
      <vt:lpstr>Tool: Memory Checking</vt:lpstr>
      <vt:lpstr>Tool: Memory Checking</vt:lpstr>
      <vt:lpstr>Verify Machine using Memory Checking</vt:lpstr>
      <vt:lpstr>Record each read/write</vt:lpstr>
      <vt:lpstr>Example</vt:lpstr>
      <vt:lpstr>Example</vt:lpstr>
      <vt:lpstr>Example</vt:lpstr>
      <vt:lpstr>Memory Checking[BEG+91]</vt:lpstr>
      <vt:lpstr>zkEVM for multiple Tx/Blocks</vt:lpstr>
      <vt:lpstr>Incremental Proofs</vt:lpstr>
      <vt:lpstr>Constant size blockchains</vt:lpstr>
      <vt:lpstr>Constant size Blockchain</vt:lpstr>
      <vt:lpstr>Constant size Blockchain</vt:lpstr>
      <vt:lpstr>Recursion without SNARKs (Folding)</vt:lpstr>
      <vt:lpstr> Incrementally Verifiable Computation (IVC) </vt:lpstr>
      <vt:lpstr> IVC from SNARKs [Val08, BCCT13, BCTV14, COS20]</vt:lpstr>
      <vt:lpstr>Detour: Cycles of curves</vt:lpstr>
      <vt:lpstr>Detour: Cycles of curves</vt:lpstr>
      <vt:lpstr> Accumulating/Folding proofs [BGH19,BCLMS20, KST21] </vt:lpstr>
      <vt:lpstr> Split Accumulation/Folding [BCLMS20, KST21] </vt:lpstr>
      <vt:lpstr> IVC from Split Accumulation/Folding [BCLMS20, KST21]</vt:lpstr>
      <vt:lpstr>Accumulation is “easy” [BCLMS20, KST21] </vt:lpstr>
      <vt:lpstr>Accumulation is “easy” [BCLMS20, KST21] </vt:lpstr>
      <vt:lpstr>Accumulation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Buenz</cp:lastModifiedBy>
  <cp:revision>1298</cp:revision>
  <cp:lastPrinted>2015-09-20T23:02:57Z</cp:lastPrinted>
  <dcterms:created xsi:type="dcterms:W3CDTF">2010-10-17T19:58:05Z</dcterms:created>
  <dcterms:modified xsi:type="dcterms:W3CDTF">2024-04-29T22:36:30Z</dcterms:modified>
</cp:coreProperties>
</file>