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1352" r:id="rId2"/>
    <p:sldId id="1695" r:id="rId3"/>
    <p:sldId id="1808" r:id="rId4"/>
    <p:sldId id="1875" r:id="rId5"/>
    <p:sldId id="1876" r:id="rId6"/>
    <p:sldId id="1877" r:id="rId7"/>
    <p:sldId id="1670" r:id="rId8"/>
    <p:sldId id="1671" r:id="rId9"/>
    <p:sldId id="1878" r:id="rId10"/>
    <p:sldId id="1879" r:id="rId11"/>
    <p:sldId id="1915" r:id="rId12"/>
    <p:sldId id="1880" r:id="rId13"/>
    <p:sldId id="1916" r:id="rId14"/>
    <p:sldId id="1881" r:id="rId15"/>
    <p:sldId id="1917" r:id="rId16"/>
    <p:sldId id="1673" r:id="rId17"/>
    <p:sldId id="1882" r:id="rId18"/>
    <p:sldId id="1883" r:id="rId19"/>
    <p:sldId id="1886" r:id="rId20"/>
    <p:sldId id="1918" r:id="rId21"/>
    <p:sldId id="1939" r:id="rId22"/>
    <p:sldId id="1940" r:id="rId23"/>
    <p:sldId id="1942" r:id="rId24"/>
    <p:sldId id="1885" r:id="rId25"/>
    <p:sldId id="1889" r:id="rId26"/>
    <p:sldId id="1887" r:id="rId27"/>
    <p:sldId id="1884" r:id="rId28"/>
    <p:sldId id="1830" r:id="rId29"/>
    <p:sldId id="1898" r:id="rId30"/>
    <p:sldId id="1900" r:id="rId31"/>
    <p:sldId id="1901" r:id="rId32"/>
    <p:sldId id="1903" r:id="rId33"/>
    <p:sldId id="1904" r:id="rId34"/>
    <p:sldId id="1905" r:id="rId35"/>
    <p:sldId id="1906" r:id="rId36"/>
    <p:sldId id="1868" r:id="rId37"/>
    <p:sldId id="1890" r:id="rId38"/>
    <p:sldId id="1892" r:id="rId39"/>
    <p:sldId id="1907" r:id="rId40"/>
    <p:sldId id="1909" r:id="rId41"/>
    <p:sldId id="1908" r:id="rId42"/>
    <p:sldId id="1910" r:id="rId43"/>
    <p:sldId id="1943" r:id="rId44"/>
    <p:sldId id="1944" r:id="rId45"/>
    <p:sldId id="1945" r:id="rId46"/>
    <p:sldId id="1946" r:id="rId47"/>
    <p:sldId id="1947" r:id="rId48"/>
    <p:sldId id="1948" r:id="rId49"/>
    <p:sldId id="1950" r:id="rId50"/>
    <p:sldId id="1621" r:id="rId51"/>
    <p:sldId id="1704" r:id="rId52"/>
    <p:sldId id="1737" r:id="rId53"/>
    <p:sldId id="1738" r:id="rId54"/>
    <p:sldId id="1740" r:id="rId55"/>
    <p:sldId id="1739" r:id="rId56"/>
    <p:sldId id="1741" r:id="rId57"/>
    <p:sldId id="1951" r:id="rId58"/>
    <p:sldId id="1633" r:id="rId59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181818"/>
    <a:srgbClr val="9A0000"/>
    <a:srgbClr val="3025FF"/>
    <a:srgbClr val="AD0000"/>
    <a:srgbClr val="96060B"/>
    <a:srgbClr val="CAC9CA"/>
    <a:srgbClr val="848384"/>
    <a:srgbClr val="353535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5" autoAdjust="0"/>
    <p:restoredTop sz="87221" autoAdjust="0"/>
  </p:normalViewPr>
  <p:slideViewPr>
    <p:cSldViewPr snapToGrid="0">
      <p:cViewPr varScale="1">
        <p:scale>
          <a:sx n="96" d="100"/>
          <a:sy n="96" d="100"/>
        </p:scale>
        <p:origin x="168" y="9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6" d="100"/>
          <a:sy n="126" d="100"/>
        </p:scale>
        <p:origin x="2448" y="1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2/25/24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Tx summary recorded on L1 chain as </a:t>
            </a:r>
            <a:r>
              <a:rPr lang="en-US" dirty="0" err="1"/>
              <a:t>calldata</a:t>
            </a:r>
            <a:r>
              <a:rPr lang="en-US" dirty="0"/>
              <a:t> into Rollup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2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Tx summary recorded on L1 chain as </a:t>
            </a:r>
            <a:r>
              <a:rPr lang="en-US" dirty="0" err="1"/>
              <a:t>calldata</a:t>
            </a:r>
            <a:r>
              <a:rPr lang="en-US" dirty="0"/>
              <a:t> into Rollup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an L1 if the L2 runs its own consensus?   The L2 consensus can b tuned differently from L1 consensus and can be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EIP-4444:  history expiry makes it possible to remove user signatures from chain after the dispute window elapses.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to Eth is taken from EIP-4488.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2/25/24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2/25/24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tiff"/><Relationship Id="rId7" Type="http://schemas.openxmlformats.org/officeDocument/2006/relationships/image" Target="../media/image16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32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tiff"/><Relationship Id="rId7" Type="http://schemas.openxmlformats.org/officeDocument/2006/relationships/image" Target="../media/image16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10" Type="http://schemas.openxmlformats.org/officeDocument/2006/relationships/image" Target="../media/image15.png"/><Relationship Id="rId4" Type="http://schemas.openxmlformats.org/officeDocument/2006/relationships/image" Target="../media/image132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tiff"/><Relationship Id="rId7" Type="http://schemas.openxmlformats.org/officeDocument/2006/relationships/image" Target="../media/image19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1.png"/><Relationship Id="rId4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tiff"/><Relationship Id="rId7" Type="http://schemas.openxmlformats.org/officeDocument/2006/relationships/image" Target="../media/image20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1.png"/><Relationship Id="rId4" Type="http://schemas.openxmlformats.org/officeDocument/2006/relationships/image" Target="../media/image132.png"/><Relationship Id="rId9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tiff"/><Relationship Id="rId7" Type="http://schemas.openxmlformats.org/officeDocument/2006/relationships/image" Target="../media/image20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1.png"/><Relationship Id="rId4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tif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tif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tif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tiff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tiff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82" y="1558586"/>
            <a:ext cx="8502354" cy="1311032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dirty="0"/>
              <a:t>Optimistic Rollups, Data Availability and Verifiable Information </a:t>
            </a:r>
            <a:r>
              <a:rPr lang="en-US" dirty="0" err="1"/>
              <a:t>Disperal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110311"/>
            <a:ext cx="9143999" cy="12235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Benedikt </a:t>
            </a:r>
            <a:r>
              <a:rPr lang="en-US" dirty="0" err="1">
                <a:solidFill>
                  <a:schemeClr val="tx1"/>
                </a:solidFill>
              </a:rPr>
              <a:t>Bünz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New York University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135209-BD31-5946-A1AE-6D4B7B52D381}"/>
              </a:ext>
            </a:extLst>
          </p:cNvPr>
          <p:cNvGrpSpPr/>
          <p:nvPr/>
        </p:nvGrpSpPr>
        <p:grpSpPr>
          <a:xfrm>
            <a:off x="1503119" y="207519"/>
            <a:ext cx="6269280" cy="999588"/>
            <a:chOff x="479862" y="185646"/>
            <a:chExt cx="6269280" cy="9995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EC6456-65FF-AE4F-BF1C-E2E0C33D64E8}"/>
                </a:ext>
              </a:extLst>
            </p:cNvPr>
            <p:cNvSpPr txBox="1"/>
            <p:nvPr/>
          </p:nvSpPr>
          <p:spPr>
            <a:xfrm>
              <a:off x="2066456" y="185646"/>
              <a:ext cx="2727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  <a:latin typeface="Roboto" panose="02000000000000000000" pitchFamily="2" charset="0"/>
                </a:rPr>
                <a:t>CSCI-GA </a:t>
              </a:r>
              <a:r>
                <a:rPr lang="en-US" dirty="0"/>
                <a:t>3033-107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82417-0D84-1647-8BC9-3591C6CAE862}"/>
                </a:ext>
              </a:extLst>
            </p:cNvPr>
            <p:cNvSpPr txBox="1"/>
            <p:nvPr/>
          </p:nvSpPr>
          <p:spPr>
            <a:xfrm>
              <a:off x="479862" y="723569"/>
              <a:ext cx="6269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https://</a:t>
              </a:r>
              <a:r>
                <a:rPr lang="en-US" b="1" dirty="0" err="1">
                  <a:latin typeface="+mn-lt"/>
                </a:rPr>
                <a:t>brightspace.nyu.edu</a:t>
              </a:r>
              <a:r>
                <a:rPr lang="en-US" b="1" dirty="0">
                  <a:latin typeface="+mn-lt"/>
                </a:rPr>
                <a:t>/d2l/home/353819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DF87AE-BFA6-FD42-A358-D975A542D44A}"/>
              </a:ext>
            </a:extLst>
          </p:cNvPr>
          <p:cNvSpPr txBox="1"/>
          <p:nvPr/>
        </p:nvSpPr>
        <p:spPr>
          <a:xfrm>
            <a:off x="2811068" y="4217194"/>
            <a:ext cx="40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	 [second homework out (due 3/10)]  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630-DDC4-872F-C655-47C3D70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Transfers inside Rollup are easy (L2 ⇾ L2)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3018-AB74-7A7C-3403-5C42B9466DF1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D8CB5-00D4-C195-89BE-4EE44E828FAC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90716-7CEB-F31F-F943-B991CE9E9AFC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D07F6-DCE0-4500-583C-9150C3C71A2E}"/>
              </a:ext>
            </a:extLst>
          </p:cNvPr>
          <p:cNvSpPr/>
          <p:nvPr/>
        </p:nvSpPr>
        <p:spPr>
          <a:xfrm>
            <a:off x="3626694" y="1685439"/>
            <a:ext cx="5238203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7DBD4-FA55-118A-4EE7-2CB442A694CC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4 ETH, 1 DAI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3221-972C-704A-732B-2A57C32953C6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3 ETH, 2 DAI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A62C5-3E7A-F1A0-C1F7-D86347BE6ECA}"/>
              </a:ext>
            </a:extLst>
          </p:cNvPr>
          <p:cNvSpPr txBox="1"/>
          <p:nvPr/>
        </p:nvSpPr>
        <p:spPr>
          <a:xfrm>
            <a:off x="3263152" y="3706874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8EA5-FDEC-7E8D-BB9C-474803FB06C2}"/>
              </a:ext>
            </a:extLst>
          </p:cNvPr>
          <p:cNvSpPr txBox="1"/>
          <p:nvPr/>
        </p:nvSpPr>
        <p:spPr>
          <a:xfrm>
            <a:off x="5160266" y="3703555"/>
            <a:ext cx="27350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         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66351-9374-C0DB-6B91-8DBE09A4997A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04946-188A-1886-0B1D-3FCC3AD4C061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358E-1AC9-C6F7-8864-CE3B3C0C7BE9}"/>
              </a:ext>
            </a:extLst>
          </p:cNvPr>
          <p:cNvSpPr txBox="1"/>
          <p:nvPr/>
        </p:nvSpPr>
        <p:spPr>
          <a:xfrm>
            <a:off x="5337914" y="4077150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7 ETH, 3 DAI,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8ED741-FDDD-616C-ED19-3423FFE12707}"/>
              </a:ext>
            </a:extLst>
          </p:cNvPr>
          <p:cNvGrpSpPr/>
          <p:nvPr/>
        </p:nvGrpSpPr>
        <p:grpSpPr>
          <a:xfrm>
            <a:off x="0" y="1749000"/>
            <a:ext cx="3590755" cy="904993"/>
            <a:chOff x="0" y="1749000"/>
            <a:chExt cx="3590755" cy="9049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71BFB-E244-DA80-3BA8-E08ABF2CB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749000"/>
              <a:ext cx="584280" cy="86431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3495B7-39BD-B3E5-7855-3945996E632B}"/>
                </a:ext>
              </a:extLst>
            </p:cNvPr>
            <p:cNvGrpSpPr/>
            <p:nvPr/>
          </p:nvGrpSpPr>
          <p:grpSpPr>
            <a:xfrm>
              <a:off x="720194" y="1784408"/>
              <a:ext cx="2628686" cy="400110"/>
              <a:chOff x="828705" y="1246057"/>
              <a:chExt cx="2628686" cy="400109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6A88244-CCA8-DFBC-FFB7-87C59B044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5" y="1626781"/>
                <a:ext cx="2628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F63E5D7-BA27-8966-4401-2AAC8D01D849}"/>
                      </a:ext>
                    </a:extLst>
                  </p:cNvPr>
                  <p:cNvSpPr txBox="1"/>
                  <p:nvPr/>
                </p:nvSpPr>
                <p:spPr>
                  <a:xfrm>
                    <a:off x="941202" y="1246057"/>
                    <a:ext cx="2305952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sz="2000" dirty="0">
                        <a:latin typeface="+mn-lt"/>
                      </a:rPr>
                      <a:t>[A⇾B:  2 ETH],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F63E5D7-BA27-8966-4401-2AAC8D01D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02" y="1246057"/>
                    <a:ext cx="2305952" cy="400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32" t="-9375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E66BBA-A653-08DE-C0D1-C1DEC6B5FDBD}"/>
                </a:ext>
              </a:extLst>
            </p:cNvPr>
            <p:cNvSpPr txBox="1"/>
            <p:nvPr/>
          </p:nvSpPr>
          <p:spPr>
            <a:xfrm>
              <a:off x="745040" y="2192328"/>
              <a:ext cx="2845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(with hundreds of Tx)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8E0CB7-F4DC-FFDF-7B1D-C64F52A428CE}"/>
              </a:ext>
            </a:extLst>
          </p:cNvPr>
          <p:cNvSpPr txBox="1"/>
          <p:nvPr/>
        </p:nvSpPr>
        <p:spPr>
          <a:xfrm>
            <a:off x="7109551" y="4060661"/>
            <a:ext cx="71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58C5C-7FC6-9313-3677-71C925C6C68D}"/>
              </a:ext>
            </a:extLst>
          </p:cNvPr>
          <p:cNvSpPr txBox="1"/>
          <p:nvPr/>
        </p:nvSpPr>
        <p:spPr>
          <a:xfrm>
            <a:off x="6698595" y="1238605"/>
            <a:ext cx="21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 (L2)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B7DB14-AD7A-888B-3290-94D973039A4D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</p:spTree>
    <p:extLst>
      <p:ext uri="{BB962C8B-B14F-4D97-AF65-F5344CB8AC3E}">
        <p14:creationId xmlns:p14="http://schemas.microsoft.com/office/powerpoint/2010/main" val="12168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630-DDC4-872F-C655-47C3D70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Transfers inside Rollup are easy (L2 ⇾ L2)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3018-AB74-7A7C-3403-5C42B9466DF1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D8CB5-00D4-C195-89BE-4EE44E828FAC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90716-7CEB-F31F-F943-B991CE9E9AFC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D07F6-DCE0-4500-583C-9150C3C71A2E}"/>
              </a:ext>
            </a:extLst>
          </p:cNvPr>
          <p:cNvSpPr/>
          <p:nvPr/>
        </p:nvSpPr>
        <p:spPr>
          <a:xfrm>
            <a:off x="3626694" y="1685439"/>
            <a:ext cx="5238203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7DBD4-FA55-118A-4EE7-2CB442A694CC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2 ETH, 1 DAI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3221-972C-704A-732B-2A57C32953C6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5 ETH, 2 DAI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A62C5-3E7A-F1A0-C1F7-D86347BE6ECA}"/>
              </a:ext>
            </a:extLst>
          </p:cNvPr>
          <p:cNvSpPr txBox="1"/>
          <p:nvPr/>
        </p:nvSpPr>
        <p:spPr>
          <a:xfrm>
            <a:off x="3263152" y="3706874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8EA5-FDEC-7E8D-BB9C-474803FB06C2}"/>
              </a:ext>
            </a:extLst>
          </p:cNvPr>
          <p:cNvSpPr txBox="1"/>
          <p:nvPr/>
        </p:nvSpPr>
        <p:spPr>
          <a:xfrm>
            <a:off x="5160266" y="3703555"/>
            <a:ext cx="27350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         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66351-9374-C0DB-6B91-8DBE09A4997A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04946-188A-1886-0B1D-3FCC3AD4C061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358E-1AC9-C6F7-8864-CE3B3C0C7BE9}"/>
              </a:ext>
            </a:extLst>
          </p:cNvPr>
          <p:cNvSpPr txBox="1"/>
          <p:nvPr/>
        </p:nvSpPr>
        <p:spPr>
          <a:xfrm>
            <a:off x="5337914" y="4077150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7 ETH, 3 DAI,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4059E5-1E5E-3475-69E6-8285ABA654D1}"/>
              </a:ext>
            </a:extLst>
          </p:cNvPr>
          <p:cNvGrpSpPr/>
          <p:nvPr/>
        </p:nvGrpSpPr>
        <p:grpSpPr>
          <a:xfrm>
            <a:off x="3620026" y="2625236"/>
            <a:ext cx="5304181" cy="990883"/>
            <a:chOff x="2400546" y="2781711"/>
            <a:chExt cx="3564319" cy="990883"/>
          </a:xfrm>
        </p:grpSpPr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2503301F-BE11-82A3-79D9-804C7FBF8844}"/>
                </a:ext>
              </a:extLst>
            </p:cNvPr>
            <p:cNvSpPr/>
            <p:nvPr/>
          </p:nvSpPr>
          <p:spPr>
            <a:xfrm rot="10800000">
              <a:off x="2400546" y="2815932"/>
              <a:ext cx="3564319" cy="956662"/>
            </a:xfrm>
            <a:prstGeom prst="triangle">
              <a:avLst>
                <a:gd name="adj" fmla="val 4542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AFD725-2E87-ED50-BC9E-7E61179C0DE1}"/>
                </a:ext>
              </a:extLst>
            </p:cNvPr>
            <p:cNvSpPr txBox="1"/>
            <p:nvPr/>
          </p:nvSpPr>
          <p:spPr>
            <a:xfrm>
              <a:off x="3492344" y="2781711"/>
              <a:ext cx="15793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n</a:t>
              </a:r>
              <a:r>
                <a:rPr lang="en-US" sz="2400" dirty="0">
                  <a:solidFill>
                    <a:schemeClr val="bg1"/>
                  </a:solidFill>
                  <a:latin typeface="+mn-lt"/>
                </a:rPr>
                <a:t>ew Merkle root,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Tx list</a:t>
              </a:r>
              <a:endParaRPr lang="en-US" sz="2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8ED741-FDDD-616C-ED19-3423FFE12707}"/>
              </a:ext>
            </a:extLst>
          </p:cNvPr>
          <p:cNvGrpSpPr/>
          <p:nvPr/>
        </p:nvGrpSpPr>
        <p:grpSpPr>
          <a:xfrm>
            <a:off x="0" y="1749000"/>
            <a:ext cx="3590755" cy="904993"/>
            <a:chOff x="0" y="1749000"/>
            <a:chExt cx="3590755" cy="9049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71BFB-E244-DA80-3BA8-E08ABF2CB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749000"/>
              <a:ext cx="584280" cy="86431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3495B7-39BD-B3E5-7855-3945996E632B}"/>
                </a:ext>
              </a:extLst>
            </p:cNvPr>
            <p:cNvGrpSpPr/>
            <p:nvPr/>
          </p:nvGrpSpPr>
          <p:grpSpPr>
            <a:xfrm>
              <a:off x="720194" y="1784408"/>
              <a:ext cx="2628686" cy="400110"/>
              <a:chOff x="828705" y="1246057"/>
              <a:chExt cx="2628686" cy="400109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6A88244-CCA8-DFBC-FFB7-87C59B044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5" y="1626781"/>
                <a:ext cx="2628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F63E5D7-BA27-8966-4401-2AAC8D01D849}"/>
                      </a:ext>
                    </a:extLst>
                  </p:cNvPr>
                  <p:cNvSpPr txBox="1"/>
                  <p:nvPr/>
                </p:nvSpPr>
                <p:spPr>
                  <a:xfrm>
                    <a:off x="941202" y="1246057"/>
                    <a:ext cx="2305952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sz="2000" dirty="0">
                        <a:latin typeface="+mn-lt"/>
                      </a:rPr>
                      <a:t>[A⇾B:  2 ETH],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F63E5D7-BA27-8966-4401-2AAC8D01D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02" y="1246057"/>
                    <a:ext cx="2305952" cy="400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32" t="-9375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E66BBA-A653-08DE-C0D1-C1DEC6B5FDBD}"/>
                </a:ext>
              </a:extLst>
            </p:cNvPr>
            <p:cNvSpPr txBox="1"/>
            <p:nvPr/>
          </p:nvSpPr>
          <p:spPr>
            <a:xfrm>
              <a:off x="745040" y="2192328"/>
              <a:ext cx="2845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(with hundreds of Tx)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D9ABDE8-9A56-B016-DE34-F08D096FB358}"/>
              </a:ext>
            </a:extLst>
          </p:cNvPr>
          <p:cNvSpPr txBox="1"/>
          <p:nvPr/>
        </p:nvSpPr>
        <p:spPr>
          <a:xfrm>
            <a:off x="132643" y="936411"/>
            <a:ext cx="6634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Coordinator updates root on Rollup contract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E0CB7-F4DC-FFDF-7B1D-C64F52A428CE}"/>
              </a:ext>
            </a:extLst>
          </p:cNvPr>
          <p:cNvSpPr txBox="1"/>
          <p:nvPr/>
        </p:nvSpPr>
        <p:spPr>
          <a:xfrm>
            <a:off x="7109551" y="4060661"/>
            <a:ext cx="71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58C5C-7FC6-9313-3677-71C925C6C68D}"/>
              </a:ext>
            </a:extLst>
          </p:cNvPr>
          <p:cNvSpPr txBox="1"/>
          <p:nvPr/>
        </p:nvSpPr>
        <p:spPr>
          <a:xfrm>
            <a:off x="6698595" y="1238605"/>
            <a:ext cx="21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 (L2)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B7DB14-AD7A-888B-3290-94D973039A4D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</p:spTree>
    <p:extLst>
      <p:ext uri="{BB962C8B-B14F-4D97-AF65-F5344CB8AC3E}">
        <p14:creationId xmlns:p14="http://schemas.microsoft.com/office/powerpoint/2010/main" val="170981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630-DDC4-872F-C655-47C3D70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funds into Rollup (L1 ⇾ L2)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3018-AB74-7A7C-3403-5C42B9466DF1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D8CB5-00D4-C195-89BE-4EE44E828FAC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90716-7CEB-F31F-F943-B991CE9E9AFC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D07F6-DCE0-4500-583C-9150C3C71A2E}"/>
              </a:ext>
            </a:extLst>
          </p:cNvPr>
          <p:cNvSpPr/>
          <p:nvPr/>
        </p:nvSpPr>
        <p:spPr>
          <a:xfrm>
            <a:off x="3626694" y="1685439"/>
            <a:ext cx="5238203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7DBD4-FA55-118A-4EE7-2CB442A694CC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2 ETH</a:t>
            </a:r>
            <a:r>
              <a:rPr lang="en-US" dirty="0">
                <a:latin typeface="+mn-lt"/>
              </a:rPr>
              <a:t>, 1 DAI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3221-972C-704A-732B-2A57C32953C6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5 ETH, 2 DAI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A62C5-3E7A-F1A0-C1F7-D86347BE6ECA}"/>
              </a:ext>
            </a:extLst>
          </p:cNvPr>
          <p:cNvSpPr txBox="1"/>
          <p:nvPr/>
        </p:nvSpPr>
        <p:spPr>
          <a:xfrm>
            <a:off x="3263152" y="3706874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8EA5-FDEC-7E8D-BB9C-474803FB06C2}"/>
              </a:ext>
            </a:extLst>
          </p:cNvPr>
          <p:cNvSpPr txBox="1"/>
          <p:nvPr/>
        </p:nvSpPr>
        <p:spPr>
          <a:xfrm>
            <a:off x="5160266" y="3703555"/>
            <a:ext cx="27350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         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66351-9374-C0DB-6B91-8DBE09A4997A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04946-188A-1886-0B1D-3FCC3AD4C061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358E-1AC9-C6F7-8864-CE3B3C0C7BE9}"/>
              </a:ext>
            </a:extLst>
          </p:cNvPr>
          <p:cNvSpPr txBox="1"/>
          <p:nvPr/>
        </p:nvSpPr>
        <p:spPr>
          <a:xfrm>
            <a:off x="5337914" y="4077150"/>
            <a:ext cx="179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7 ETH, </a:t>
            </a:r>
            <a:r>
              <a:rPr lang="en-US" dirty="0">
                <a:latin typeface="+mn-lt"/>
              </a:rPr>
              <a:t>3 DAI,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71BFB-E244-DA80-3BA8-E08ABF2CB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49000"/>
            <a:ext cx="584280" cy="8643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C3495B7-39BD-B3E5-7855-3945996E632B}"/>
              </a:ext>
            </a:extLst>
          </p:cNvPr>
          <p:cNvGrpSpPr/>
          <p:nvPr/>
        </p:nvGrpSpPr>
        <p:grpSpPr>
          <a:xfrm rot="2310270">
            <a:off x="678771" y="2081811"/>
            <a:ext cx="1711031" cy="1333684"/>
            <a:chOff x="941202" y="989897"/>
            <a:chExt cx="1711031" cy="133368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A88244-CCA8-DFBC-FFB7-87C59B04494C}"/>
                </a:ext>
              </a:extLst>
            </p:cNvPr>
            <p:cNvCxnSpPr>
              <a:cxnSpLocks/>
            </p:cNvCxnSpPr>
            <p:nvPr/>
          </p:nvCxnSpPr>
          <p:spPr>
            <a:xfrm rot="19289730">
              <a:off x="1072069" y="989897"/>
              <a:ext cx="1580164" cy="133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63E5D7-BA27-8966-4401-2AAC8D01D849}"/>
                    </a:ext>
                  </a:extLst>
                </p:cNvPr>
                <p:cNvSpPr txBox="1"/>
                <p:nvPr/>
              </p:nvSpPr>
              <p:spPr>
                <a:xfrm>
                  <a:off x="941202" y="1246057"/>
                  <a:ext cx="160383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[2 ETH],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63E5D7-BA27-8966-4401-2AAC8D01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02" y="1246057"/>
                  <a:ext cx="1603837" cy="400109"/>
                </a:xfrm>
                <a:prstGeom prst="rect">
                  <a:avLst/>
                </a:prstGeom>
                <a:blipFill>
                  <a:blip r:embed="rId3"/>
                  <a:stretch>
                    <a:fillRect l="-6250" t="-56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D9ABDE8-9A56-B016-DE34-F08D096FB358}"/>
              </a:ext>
            </a:extLst>
          </p:cNvPr>
          <p:cNvSpPr txBox="1"/>
          <p:nvPr/>
        </p:nvSpPr>
        <p:spPr>
          <a:xfrm>
            <a:off x="132643" y="936411"/>
            <a:ext cx="6177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Alice issues an L1 Tx:  slow and expensive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E0CB7-F4DC-FFDF-7B1D-C64F52A428CE}"/>
              </a:ext>
            </a:extLst>
          </p:cNvPr>
          <p:cNvSpPr txBox="1"/>
          <p:nvPr/>
        </p:nvSpPr>
        <p:spPr>
          <a:xfrm>
            <a:off x="7109551" y="4060661"/>
            <a:ext cx="71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root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410856-BFD7-6C01-DACB-286DEB9A506F}"/>
              </a:ext>
            </a:extLst>
          </p:cNvPr>
          <p:cNvGrpSpPr/>
          <p:nvPr/>
        </p:nvGrpSpPr>
        <p:grpSpPr>
          <a:xfrm>
            <a:off x="871538" y="4580736"/>
            <a:ext cx="4829175" cy="369332"/>
            <a:chOff x="871538" y="4580736"/>
            <a:chExt cx="4829175" cy="36933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593E721-7A2A-482E-D68F-31BA9B8184DE}"/>
                </a:ext>
              </a:extLst>
            </p:cNvPr>
            <p:cNvSpPr/>
            <p:nvPr/>
          </p:nvSpPr>
          <p:spPr>
            <a:xfrm>
              <a:off x="871538" y="4586288"/>
              <a:ext cx="4829175" cy="314325"/>
            </a:xfrm>
            <a:custGeom>
              <a:avLst/>
              <a:gdLst>
                <a:gd name="connsiteX0" fmla="*/ 0 w 4829175"/>
                <a:gd name="connsiteY0" fmla="*/ 0 h 314325"/>
                <a:gd name="connsiteX1" fmla="*/ 0 w 4829175"/>
                <a:gd name="connsiteY1" fmla="*/ 300037 h 314325"/>
                <a:gd name="connsiteX2" fmla="*/ 4829175 w 4829175"/>
                <a:gd name="connsiteY2" fmla="*/ 314325 h 314325"/>
                <a:gd name="connsiteX3" fmla="*/ 4814887 w 4829175"/>
                <a:gd name="connsiteY3" fmla="*/ 571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314325">
                  <a:moveTo>
                    <a:pt x="0" y="0"/>
                  </a:moveTo>
                  <a:lnTo>
                    <a:pt x="0" y="300037"/>
                  </a:lnTo>
                  <a:lnTo>
                    <a:pt x="4829175" y="314325"/>
                  </a:lnTo>
                  <a:lnTo>
                    <a:pt x="4814887" y="57150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FD0ED4-0824-10DC-D2D5-68D057BE3F61}"/>
                </a:ext>
              </a:extLst>
            </p:cNvPr>
            <p:cNvSpPr txBox="1"/>
            <p:nvPr/>
          </p:nvSpPr>
          <p:spPr>
            <a:xfrm>
              <a:off x="2646490" y="458073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2 ETH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2CAE5A5-349C-2155-AF23-179F1EB9823B}"/>
              </a:ext>
            </a:extLst>
          </p:cNvPr>
          <p:cNvSpPr txBox="1"/>
          <p:nvPr/>
        </p:nvSpPr>
        <p:spPr>
          <a:xfrm>
            <a:off x="6698595" y="1238605"/>
            <a:ext cx="21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 (L2)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F1364C-D48E-09C9-7E36-0F8A56280DD6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</p:spTree>
    <p:extLst>
      <p:ext uri="{BB962C8B-B14F-4D97-AF65-F5344CB8AC3E}">
        <p14:creationId xmlns:p14="http://schemas.microsoft.com/office/powerpoint/2010/main" val="7530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630-DDC4-872F-C655-47C3D70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funds into Rollup (L1 ⇾ L2)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3018-AB74-7A7C-3403-5C42B9466DF1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D8CB5-00D4-C195-89BE-4EE44E828FAC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90716-7CEB-F31F-F943-B991CE9E9AFC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D07F6-DCE0-4500-583C-9150C3C71A2E}"/>
              </a:ext>
            </a:extLst>
          </p:cNvPr>
          <p:cNvSpPr/>
          <p:nvPr/>
        </p:nvSpPr>
        <p:spPr>
          <a:xfrm>
            <a:off x="3626694" y="1685439"/>
            <a:ext cx="5238203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7DBD4-FA55-118A-4EE7-2CB442A694CC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4 ETH</a:t>
            </a:r>
            <a:r>
              <a:rPr lang="en-US" dirty="0">
                <a:latin typeface="+mn-lt"/>
              </a:rPr>
              <a:t>, 1 DAI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3221-972C-704A-732B-2A57C32953C6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5 ETH, 2 DAI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A62C5-3E7A-F1A0-C1F7-D86347BE6ECA}"/>
              </a:ext>
            </a:extLst>
          </p:cNvPr>
          <p:cNvSpPr txBox="1"/>
          <p:nvPr/>
        </p:nvSpPr>
        <p:spPr>
          <a:xfrm>
            <a:off x="3263152" y="3706874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8EA5-FDEC-7E8D-BB9C-474803FB06C2}"/>
              </a:ext>
            </a:extLst>
          </p:cNvPr>
          <p:cNvSpPr txBox="1"/>
          <p:nvPr/>
        </p:nvSpPr>
        <p:spPr>
          <a:xfrm>
            <a:off x="5160266" y="3703555"/>
            <a:ext cx="27350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         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66351-9374-C0DB-6B91-8DBE09A4997A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04946-188A-1886-0B1D-3FCC3AD4C061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358E-1AC9-C6F7-8864-CE3B3C0C7BE9}"/>
              </a:ext>
            </a:extLst>
          </p:cNvPr>
          <p:cNvSpPr txBox="1"/>
          <p:nvPr/>
        </p:nvSpPr>
        <p:spPr>
          <a:xfrm>
            <a:off x="5337914" y="4077150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9 ETH, </a:t>
            </a:r>
            <a:r>
              <a:rPr lang="en-US" dirty="0">
                <a:latin typeface="+mn-lt"/>
              </a:rPr>
              <a:t>3 DAI,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4059E5-1E5E-3475-69E6-8285ABA654D1}"/>
              </a:ext>
            </a:extLst>
          </p:cNvPr>
          <p:cNvGrpSpPr/>
          <p:nvPr/>
        </p:nvGrpSpPr>
        <p:grpSpPr>
          <a:xfrm>
            <a:off x="3620026" y="2625236"/>
            <a:ext cx="5304181" cy="990883"/>
            <a:chOff x="2400546" y="2781711"/>
            <a:chExt cx="3564319" cy="990883"/>
          </a:xfrm>
        </p:grpSpPr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2503301F-BE11-82A3-79D9-804C7FBF8844}"/>
                </a:ext>
              </a:extLst>
            </p:cNvPr>
            <p:cNvSpPr/>
            <p:nvPr/>
          </p:nvSpPr>
          <p:spPr>
            <a:xfrm rot="10800000">
              <a:off x="2400546" y="2815932"/>
              <a:ext cx="3564319" cy="956662"/>
            </a:xfrm>
            <a:prstGeom prst="triangle">
              <a:avLst>
                <a:gd name="adj" fmla="val 4542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AFD725-2E87-ED50-BC9E-7E61179C0DE1}"/>
                </a:ext>
              </a:extLst>
            </p:cNvPr>
            <p:cNvSpPr txBox="1"/>
            <p:nvPr/>
          </p:nvSpPr>
          <p:spPr>
            <a:xfrm>
              <a:off x="3492344" y="2781711"/>
              <a:ext cx="15793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n</a:t>
              </a:r>
              <a:r>
                <a:rPr lang="en-US" sz="2400" dirty="0">
                  <a:solidFill>
                    <a:schemeClr val="bg1"/>
                  </a:solidFill>
                  <a:latin typeface="+mn-lt"/>
                </a:rPr>
                <a:t>ew Merkle root,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Tx list</a:t>
              </a:r>
              <a:endParaRPr lang="en-US" sz="2400" dirty="0">
                <a:solidFill>
                  <a:schemeClr val="bg1"/>
                </a:solidFill>
                <a:latin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E71BFB-E244-DA80-3BA8-E08ABF2CB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49000"/>
            <a:ext cx="584280" cy="8643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C3495B7-39BD-B3E5-7855-3945996E632B}"/>
              </a:ext>
            </a:extLst>
          </p:cNvPr>
          <p:cNvGrpSpPr/>
          <p:nvPr/>
        </p:nvGrpSpPr>
        <p:grpSpPr>
          <a:xfrm rot="2310270">
            <a:off x="678771" y="2081811"/>
            <a:ext cx="1711031" cy="1333684"/>
            <a:chOff x="941202" y="989897"/>
            <a:chExt cx="1711031" cy="133368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A88244-CCA8-DFBC-FFB7-87C59B04494C}"/>
                </a:ext>
              </a:extLst>
            </p:cNvPr>
            <p:cNvCxnSpPr>
              <a:cxnSpLocks/>
            </p:cNvCxnSpPr>
            <p:nvPr/>
          </p:nvCxnSpPr>
          <p:spPr>
            <a:xfrm rot="19289730">
              <a:off x="1072069" y="989897"/>
              <a:ext cx="1580164" cy="133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63E5D7-BA27-8966-4401-2AAC8D01D849}"/>
                    </a:ext>
                  </a:extLst>
                </p:cNvPr>
                <p:cNvSpPr txBox="1"/>
                <p:nvPr/>
              </p:nvSpPr>
              <p:spPr>
                <a:xfrm>
                  <a:off x="941202" y="1246057"/>
                  <a:ext cx="160383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[2 ETH],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63E5D7-BA27-8966-4401-2AAC8D01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02" y="1246057"/>
                  <a:ext cx="1603837" cy="400109"/>
                </a:xfrm>
                <a:prstGeom prst="rect">
                  <a:avLst/>
                </a:prstGeom>
                <a:blipFill>
                  <a:blip r:embed="rId3"/>
                  <a:stretch>
                    <a:fillRect l="-6250" t="-56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D9ABDE8-9A56-B016-DE34-F08D096FB358}"/>
              </a:ext>
            </a:extLst>
          </p:cNvPr>
          <p:cNvSpPr txBox="1"/>
          <p:nvPr/>
        </p:nvSpPr>
        <p:spPr>
          <a:xfrm>
            <a:off x="132643" y="936411"/>
            <a:ext cx="6177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Alice issues an L1 Tx:  slow and expensive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E0CB7-F4DC-FFDF-7B1D-C64F52A428CE}"/>
              </a:ext>
            </a:extLst>
          </p:cNvPr>
          <p:cNvSpPr txBox="1"/>
          <p:nvPr/>
        </p:nvSpPr>
        <p:spPr>
          <a:xfrm>
            <a:off x="7109551" y="4060661"/>
            <a:ext cx="71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root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410856-BFD7-6C01-DACB-286DEB9A506F}"/>
              </a:ext>
            </a:extLst>
          </p:cNvPr>
          <p:cNvGrpSpPr/>
          <p:nvPr/>
        </p:nvGrpSpPr>
        <p:grpSpPr>
          <a:xfrm>
            <a:off x="871538" y="4580736"/>
            <a:ext cx="4829175" cy="369332"/>
            <a:chOff x="871538" y="4580736"/>
            <a:chExt cx="4829175" cy="36933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593E721-7A2A-482E-D68F-31BA9B8184DE}"/>
                </a:ext>
              </a:extLst>
            </p:cNvPr>
            <p:cNvSpPr/>
            <p:nvPr/>
          </p:nvSpPr>
          <p:spPr>
            <a:xfrm>
              <a:off x="871538" y="4586288"/>
              <a:ext cx="4829175" cy="314325"/>
            </a:xfrm>
            <a:custGeom>
              <a:avLst/>
              <a:gdLst>
                <a:gd name="connsiteX0" fmla="*/ 0 w 4829175"/>
                <a:gd name="connsiteY0" fmla="*/ 0 h 314325"/>
                <a:gd name="connsiteX1" fmla="*/ 0 w 4829175"/>
                <a:gd name="connsiteY1" fmla="*/ 300037 h 314325"/>
                <a:gd name="connsiteX2" fmla="*/ 4829175 w 4829175"/>
                <a:gd name="connsiteY2" fmla="*/ 314325 h 314325"/>
                <a:gd name="connsiteX3" fmla="*/ 4814887 w 4829175"/>
                <a:gd name="connsiteY3" fmla="*/ 571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314325">
                  <a:moveTo>
                    <a:pt x="0" y="0"/>
                  </a:moveTo>
                  <a:lnTo>
                    <a:pt x="0" y="300037"/>
                  </a:lnTo>
                  <a:lnTo>
                    <a:pt x="4829175" y="314325"/>
                  </a:lnTo>
                  <a:lnTo>
                    <a:pt x="4814887" y="57150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FD0ED4-0824-10DC-D2D5-68D057BE3F61}"/>
                </a:ext>
              </a:extLst>
            </p:cNvPr>
            <p:cNvSpPr txBox="1"/>
            <p:nvPr/>
          </p:nvSpPr>
          <p:spPr>
            <a:xfrm>
              <a:off x="2646490" y="458073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2 ETH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2CAE5A5-349C-2155-AF23-179F1EB9823B}"/>
              </a:ext>
            </a:extLst>
          </p:cNvPr>
          <p:cNvSpPr txBox="1"/>
          <p:nvPr/>
        </p:nvSpPr>
        <p:spPr>
          <a:xfrm>
            <a:off x="6698595" y="1238605"/>
            <a:ext cx="21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 (L2)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F1364C-D48E-09C9-7E36-0F8A56280DD6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</p:spTree>
    <p:extLst>
      <p:ext uri="{BB962C8B-B14F-4D97-AF65-F5344CB8AC3E}">
        <p14:creationId xmlns:p14="http://schemas.microsoft.com/office/powerpoint/2010/main" val="5991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630-DDC4-872F-C655-47C3D70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funds out of Rollup (L2 ⇾ L1)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3018-AB74-7A7C-3403-5C42B9466DF1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D8CB5-00D4-C195-89BE-4EE44E828FAC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90716-7CEB-F31F-F943-B991CE9E9AFC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D07F6-DCE0-4500-583C-9150C3C71A2E}"/>
              </a:ext>
            </a:extLst>
          </p:cNvPr>
          <p:cNvSpPr/>
          <p:nvPr/>
        </p:nvSpPr>
        <p:spPr>
          <a:xfrm>
            <a:off x="3626694" y="1685439"/>
            <a:ext cx="5238203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EE010-0BDF-41CC-EB36-36151ACB7EA5}"/>
              </a:ext>
            </a:extLst>
          </p:cNvPr>
          <p:cNvSpPr txBox="1"/>
          <p:nvPr/>
        </p:nvSpPr>
        <p:spPr>
          <a:xfrm>
            <a:off x="7270101" y="1238605"/>
            <a:ext cx="16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7DBD4-FA55-118A-4EE7-2CB442A694CC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4 ETH</a:t>
            </a:r>
            <a:r>
              <a:rPr lang="en-US" dirty="0">
                <a:latin typeface="+mn-lt"/>
              </a:rPr>
              <a:t>, 1 DAI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3221-972C-704A-732B-2A57C32953C6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5 ETH, 2 DAI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A62C5-3E7A-F1A0-C1F7-D86347BE6ECA}"/>
              </a:ext>
            </a:extLst>
          </p:cNvPr>
          <p:cNvSpPr txBox="1"/>
          <p:nvPr/>
        </p:nvSpPr>
        <p:spPr>
          <a:xfrm>
            <a:off x="3263152" y="3706874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8EA5-FDEC-7E8D-BB9C-474803FB06C2}"/>
              </a:ext>
            </a:extLst>
          </p:cNvPr>
          <p:cNvSpPr txBox="1"/>
          <p:nvPr/>
        </p:nvSpPr>
        <p:spPr>
          <a:xfrm>
            <a:off x="5160266" y="3703555"/>
            <a:ext cx="27350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         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66351-9374-C0DB-6B91-8DBE09A4997A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04946-188A-1886-0B1D-3FCC3AD4C061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358E-1AC9-C6F7-8864-CE3B3C0C7BE9}"/>
              </a:ext>
            </a:extLst>
          </p:cNvPr>
          <p:cNvSpPr txBox="1"/>
          <p:nvPr/>
        </p:nvSpPr>
        <p:spPr>
          <a:xfrm>
            <a:off x="5337914" y="4077150"/>
            <a:ext cx="179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9 ETH, </a:t>
            </a:r>
            <a:r>
              <a:rPr lang="en-US" dirty="0">
                <a:latin typeface="+mn-lt"/>
              </a:rPr>
              <a:t>3 DAI,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ABDE8-9A56-B016-DE34-F08D096FB358}"/>
              </a:ext>
            </a:extLst>
          </p:cNvPr>
          <p:cNvSpPr txBox="1"/>
          <p:nvPr/>
        </p:nvSpPr>
        <p:spPr>
          <a:xfrm>
            <a:off x="132643" y="936411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Requires extra gas on L1 to process transfer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E0CB7-F4DC-FFDF-7B1D-C64F52A428CE}"/>
              </a:ext>
            </a:extLst>
          </p:cNvPr>
          <p:cNvSpPr txBox="1"/>
          <p:nvPr/>
        </p:nvSpPr>
        <p:spPr>
          <a:xfrm>
            <a:off x="7109551" y="4060661"/>
            <a:ext cx="71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root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D1C4B8-E5C1-C8FC-32AE-2B3A541983BD}"/>
              </a:ext>
            </a:extLst>
          </p:cNvPr>
          <p:cNvGrpSpPr/>
          <p:nvPr/>
        </p:nvGrpSpPr>
        <p:grpSpPr>
          <a:xfrm>
            <a:off x="0" y="1749000"/>
            <a:ext cx="3550680" cy="904993"/>
            <a:chOff x="0" y="1749000"/>
            <a:chExt cx="3550680" cy="90499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E4B382-CD3C-1A09-0597-4DD7F99D7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749000"/>
              <a:ext cx="584280" cy="864318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D76D-E68F-CFA5-695E-D416B101365F}"/>
                </a:ext>
              </a:extLst>
            </p:cNvPr>
            <p:cNvGrpSpPr/>
            <p:nvPr/>
          </p:nvGrpSpPr>
          <p:grpSpPr>
            <a:xfrm>
              <a:off x="720194" y="1784408"/>
              <a:ext cx="2760914" cy="400110"/>
              <a:chOff x="828705" y="1246057"/>
              <a:chExt cx="2760914" cy="40010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7BD16DE-065A-725D-DBF8-78DBCE63B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5" y="1626781"/>
                <a:ext cx="2628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4B129B0-AFE3-BB1B-9AEC-1202FF5AD532}"/>
                      </a:ext>
                    </a:extLst>
                  </p:cNvPr>
                  <p:cNvSpPr txBox="1"/>
                  <p:nvPr/>
                </p:nvSpPr>
                <p:spPr>
                  <a:xfrm>
                    <a:off x="941202" y="1246057"/>
                    <a:ext cx="264841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sz="2000" dirty="0">
                        <a:latin typeface="+mn-lt"/>
                      </a:rPr>
                      <a:t>[withdraw 4 ETH],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4B129B0-AFE3-BB1B-9AEC-1202FF5AD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02" y="1246057"/>
                    <a:ext cx="2648417" cy="4001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81" t="-9375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302F70-B78A-28EC-A1BD-76EA2E39E2A3}"/>
                </a:ext>
              </a:extLst>
            </p:cNvPr>
            <p:cNvSpPr txBox="1"/>
            <p:nvPr/>
          </p:nvSpPr>
          <p:spPr>
            <a:xfrm>
              <a:off x="745040" y="2192328"/>
              <a:ext cx="2805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(plus hundreds of Tx)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7E828B3-2855-74A8-6901-29174A4A3531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</p:spTree>
    <p:extLst>
      <p:ext uri="{BB962C8B-B14F-4D97-AF65-F5344CB8AC3E}">
        <p14:creationId xmlns:p14="http://schemas.microsoft.com/office/powerpoint/2010/main" val="30451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630-DDC4-872F-C655-47C3D70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funds out of Rollup (L2 ⇾ L1)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3018-AB74-7A7C-3403-5C42B9466DF1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D8CB5-00D4-C195-89BE-4EE44E828FAC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90716-7CEB-F31F-F943-B991CE9E9AFC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D07F6-DCE0-4500-583C-9150C3C71A2E}"/>
              </a:ext>
            </a:extLst>
          </p:cNvPr>
          <p:cNvSpPr/>
          <p:nvPr/>
        </p:nvSpPr>
        <p:spPr>
          <a:xfrm>
            <a:off x="3626694" y="1685439"/>
            <a:ext cx="5238203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EE010-0BDF-41CC-EB36-36151ACB7EA5}"/>
              </a:ext>
            </a:extLst>
          </p:cNvPr>
          <p:cNvSpPr txBox="1"/>
          <p:nvPr/>
        </p:nvSpPr>
        <p:spPr>
          <a:xfrm>
            <a:off x="7270101" y="1238605"/>
            <a:ext cx="16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7DBD4-FA55-118A-4EE7-2CB442A694CC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0 ETH</a:t>
            </a:r>
            <a:r>
              <a:rPr lang="en-US" dirty="0">
                <a:latin typeface="+mn-lt"/>
              </a:rPr>
              <a:t>, 1 DAI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3221-972C-704A-732B-2A57C32953C6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5 ETH, 2 DAI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A62C5-3E7A-F1A0-C1F7-D86347BE6ECA}"/>
              </a:ext>
            </a:extLst>
          </p:cNvPr>
          <p:cNvSpPr txBox="1"/>
          <p:nvPr/>
        </p:nvSpPr>
        <p:spPr>
          <a:xfrm>
            <a:off x="3263152" y="3706874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8EA5-FDEC-7E8D-BB9C-474803FB06C2}"/>
              </a:ext>
            </a:extLst>
          </p:cNvPr>
          <p:cNvSpPr txBox="1"/>
          <p:nvPr/>
        </p:nvSpPr>
        <p:spPr>
          <a:xfrm>
            <a:off x="5160266" y="3703555"/>
            <a:ext cx="27350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         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66351-9374-C0DB-6B91-8DBE09A4997A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04946-188A-1886-0B1D-3FCC3AD4C061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358E-1AC9-C6F7-8864-CE3B3C0C7BE9}"/>
              </a:ext>
            </a:extLst>
          </p:cNvPr>
          <p:cNvSpPr txBox="1"/>
          <p:nvPr/>
        </p:nvSpPr>
        <p:spPr>
          <a:xfrm>
            <a:off x="5337914" y="4077150"/>
            <a:ext cx="179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5 ETH, </a:t>
            </a:r>
            <a:r>
              <a:rPr lang="en-US" dirty="0">
                <a:latin typeface="+mn-lt"/>
              </a:rPr>
              <a:t>3 DAI,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4059E5-1E5E-3475-69E6-8285ABA654D1}"/>
              </a:ext>
            </a:extLst>
          </p:cNvPr>
          <p:cNvGrpSpPr/>
          <p:nvPr/>
        </p:nvGrpSpPr>
        <p:grpSpPr>
          <a:xfrm>
            <a:off x="3620026" y="2625236"/>
            <a:ext cx="5304181" cy="990883"/>
            <a:chOff x="2400546" y="2781711"/>
            <a:chExt cx="3564319" cy="990883"/>
          </a:xfrm>
        </p:grpSpPr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2503301F-BE11-82A3-79D9-804C7FBF8844}"/>
                </a:ext>
              </a:extLst>
            </p:cNvPr>
            <p:cNvSpPr/>
            <p:nvPr/>
          </p:nvSpPr>
          <p:spPr>
            <a:xfrm rot="10800000">
              <a:off x="2400546" y="2815932"/>
              <a:ext cx="3564319" cy="956662"/>
            </a:xfrm>
            <a:prstGeom prst="triangle">
              <a:avLst>
                <a:gd name="adj" fmla="val 4542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AFD725-2E87-ED50-BC9E-7E61179C0DE1}"/>
                </a:ext>
              </a:extLst>
            </p:cNvPr>
            <p:cNvSpPr txBox="1"/>
            <p:nvPr/>
          </p:nvSpPr>
          <p:spPr>
            <a:xfrm>
              <a:off x="3492344" y="2781711"/>
              <a:ext cx="15793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n</a:t>
              </a:r>
              <a:r>
                <a:rPr lang="en-US" sz="2400" dirty="0">
                  <a:solidFill>
                    <a:schemeClr val="bg1"/>
                  </a:solidFill>
                  <a:latin typeface="+mn-lt"/>
                </a:rPr>
                <a:t>ew Merkle root,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n-lt"/>
                </a:rPr>
                <a:t>Tx list</a:t>
              </a:r>
              <a:endParaRPr lang="en-US" sz="24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D9ABDE8-9A56-B016-DE34-F08D096FB358}"/>
              </a:ext>
            </a:extLst>
          </p:cNvPr>
          <p:cNvSpPr txBox="1"/>
          <p:nvPr/>
        </p:nvSpPr>
        <p:spPr>
          <a:xfrm>
            <a:off x="132643" y="936411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Requires extra gas on L1 to process transfer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E0CB7-F4DC-FFDF-7B1D-C64F52A428CE}"/>
              </a:ext>
            </a:extLst>
          </p:cNvPr>
          <p:cNvSpPr txBox="1"/>
          <p:nvPr/>
        </p:nvSpPr>
        <p:spPr>
          <a:xfrm>
            <a:off x="7109551" y="4060661"/>
            <a:ext cx="71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root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410856-BFD7-6C01-DACB-286DEB9A506F}"/>
              </a:ext>
            </a:extLst>
          </p:cNvPr>
          <p:cNvGrpSpPr/>
          <p:nvPr/>
        </p:nvGrpSpPr>
        <p:grpSpPr>
          <a:xfrm>
            <a:off x="871538" y="4580736"/>
            <a:ext cx="4829175" cy="369332"/>
            <a:chOff x="871538" y="4580736"/>
            <a:chExt cx="4829175" cy="36933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593E721-7A2A-482E-D68F-31BA9B8184DE}"/>
                </a:ext>
              </a:extLst>
            </p:cNvPr>
            <p:cNvSpPr/>
            <p:nvPr/>
          </p:nvSpPr>
          <p:spPr>
            <a:xfrm>
              <a:off x="871538" y="4586288"/>
              <a:ext cx="4829175" cy="314325"/>
            </a:xfrm>
            <a:custGeom>
              <a:avLst/>
              <a:gdLst>
                <a:gd name="connsiteX0" fmla="*/ 0 w 4829175"/>
                <a:gd name="connsiteY0" fmla="*/ 0 h 314325"/>
                <a:gd name="connsiteX1" fmla="*/ 0 w 4829175"/>
                <a:gd name="connsiteY1" fmla="*/ 300037 h 314325"/>
                <a:gd name="connsiteX2" fmla="*/ 4829175 w 4829175"/>
                <a:gd name="connsiteY2" fmla="*/ 314325 h 314325"/>
                <a:gd name="connsiteX3" fmla="*/ 4814887 w 4829175"/>
                <a:gd name="connsiteY3" fmla="*/ 571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9175" h="314325">
                  <a:moveTo>
                    <a:pt x="0" y="0"/>
                  </a:moveTo>
                  <a:lnTo>
                    <a:pt x="0" y="300037"/>
                  </a:lnTo>
                  <a:lnTo>
                    <a:pt x="4829175" y="314325"/>
                  </a:lnTo>
                  <a:lnTo>
                    <a:pt x="4814887" y="57150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FD0ED4-0824-10DC-D2D5-68D057BE3F61}"/>
                </a:ext>
              </a:extLst>
            </p:cNvPr>
            <p:cNvSpPr txBox="1"/>
            <p:nvPr/>
          </p:nvSpPr>
          <p:spPr>
            <a:xfrm>
              <a:off x="2646490" y="458073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4 ETH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D1C4B8-E5C1-C8FC-32AE-2B3A541983BD}"/>
              </a:ext>
            </a:extLst>
          </p:cNvPr>
          <p:cNvGrpSpPr/>
          <p:nvPr/>
        </p:nvGrpSpPr>
        <p:grpSpPr>
          <a:xfrm>
            <a:off x="0" y="1749000"/>
            <a:ext cx="3550680" cy="904993"/>
            <a:chOff x="0" y="1749000"/>
            <a:chExt cx="3550680" cy="90499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E4B382-CD3C-1A09-0597-4DD7F99D7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749000"/>
              <a:ext cx="584280" cy="864318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D76D-E68F-CFA5-695E-D416B101365F}"/>
                </a:ext>
              </a:extLst>
            </p:cNvPr>
            <p:cNvGrpSpPr/>
            <p:nvPr/>
          </p:nvGrpSpPr>
          <p:grpSpPr>
            <a:xfrm>
              <a:off x="720194" y="1784408"/>
              <a:ext cx="2760914" cy="400110"/>
              <a:chOff x="828705" y="1246057"/>
              <a:chExt cx="2760914" cy="40010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7BD16DE-065A-725D-DBF8-78DBCE63B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5" y="1626781"/>
                <a:ext cx="2628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4B129B0-AFE3-BB1B-9AEC-1202FF5AD532}"/>
                      </a:ext>
                    </a:extLst>
                  </p:cNvPr>
                  <p:cNvSpPr txBox="1"/>
                  <p:nvPr/>
                </p:nvSpPr>
                <p:spPr>
                  <a:xfrm>
                    <a:off x="941202" y="1246057"/>
                    <a:ext cx="2648417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sz="2000" dirty="0">
                        <a:latin typeface="+mn-lt"/>
                      </a:rPr>
                      <a:t>[withdraw 4 ETH],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4B129B0-AFE3-BB1B-9AEC-1202FF5AD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02" y="1246057"/>
                    <a:ext cx="2648417" cy="4001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81" t="-9375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302F70-B78A-28EC-A1BD-76EA2E39E2A3}"/>
                </a:ext>
              </a:extLst>
            </p:cNvPr>
            <p:cNvSpPr txBox="1"/>
            <p:nvPr/>
          </p:nvSpPr>
          <p:spPr>
            <a:xfrm>
              <a:off x="745040" y="2192328"/>
              <a:ext cx="2805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(plus hundreds of Tx)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7E828B3-2855-74A8-6901-29174A4A3531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</p:spTree>
    <p:extLst>
      <p:ext uri="{BB962C8B-B14F-4D97-AF65-F5344CB8AC3E}">
        <p14:creationId xmlns:p14="http://schemas.microsoft.com/office/powerpoint/2010/main" val="26682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5469-2CC9-2E44-B8DD-119BDF5B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transferring Rollup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D680-648F-964A-BA1A-4060032C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1"/>
            <a:ext cx="8534400" cy="3867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Transactions within a Rollup are easy:</a:t>
            </a:r>
          </a:p>
          <a:p>
            <a:pPr marL="514350" indent="-457200"/>
            <a:r>
              <a:rPr lang="en-US" dirty="0"/>
              <a:t>Batch settlement on L1 network  (e.g., Ethereum)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Moving funds into or out of Rollup system (L1 ⟺ L2) is expensive:</a:t>
            </a:r>
          </a:p>
          <a:p>
            <a:r>
              <a:rPr lang="en-US" dirty="0"/>
              <a:t>Requires posting more data on L1 network  ⟹   higher Tx fees.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Moving funds from one Rollup system to another (L2 ⟺ L2) </a:t>
            </a:r>
          </a:p>
          <a:p>
            <a:r>
              <a:rPr lang="en-US" dirty="0"/>
              <a:t>Either via L1 network (expensive), </a:t>
            </a:r>
            <a:br>
              <a:rPr lang="en-US" dirty="0"/>
            </a:br>
            <a:r>
              <a:rPr lang="en-US" dirty="0"/>
              <a:t>				or via a direct L2 ⟺ L2 bridge (cheap)</a:t>
            </a:r>
          </a:p>
        </p:txBody>
      </p:sp>
    </p:spTree>
    <p:extLst>
      <p:ext uri="{BB962C8B-B14F-4D97-AF65-F5344CB8AC3E}">
        <p14:creationId xmlns:p14="http://schemas.microsoft.com/office/powerpoint/2010/main" val="13376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ACC7-D4E5-1197-B9C0-5607411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contracts on a Rollup?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ED7F4-C12B-EAF2-40EF-800914513042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516B0-ECA4-8ADB-58DD-213AF20AAFF3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D674D-D284-9DB6-F559-15420BF3B5DF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1EE7E-4C98-77EA-8C2F-855A3BF13F30}"/>
              </a:ext>
            </a:extLst>
          </p:cNvPr>
          <p:cNvSpPr/>
          <p:nvPr/>
        </p:nvSpPr>
        <p:spPr>
          <a:xfrm>
            <a:off x="900114" y="1685439"/>
            <a:ext cx="796478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712-F2A5-E371-D005-9A0FFCD9CEF3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4 ETH, 1 DAI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3E306-1D06-ADBC-1B7F-4D10ED03E65D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3 ETH, 2 DAI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2D881-EE87-DB3A-FB74-ADF3B7EF1E96}"/>
              </a:ext>
            </a:extLst>
          </p:cNvPr>
          <p:cNvSpPr txBox="1"/>
          <p:nvPr/>
        </p:nvSpPr>
        <p:spPr>
          <a:xfrm>
            <a:off x="3263152" y="3706874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A67A7-EC7C-D887-5771-BA153CABA58B}"/>
              </a:ext>
            </a:extLst>
          </p:cNvPr>
          <p:cNvSpPr txBox="1"/>
          <p:nvPr/>
        </p:nvSpPr>
        <p:spPr>
          <a:xfrm>
            <a:off x="5160266" y="3703555"/>
            <a:ext cx="26435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</a:t>
            </a:r>
            <a:r>
              <a:rPr lang="en-US" dirty="0">
                <a:latin typeface="+mn-lt"/>
              </a:rPr>
              <a:t>root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49AF4-4B6C-9E74-5EC3-85CAA21E82E5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C1537-AFFB-A30C-8A68-B26710162944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5C3F0-9D4C-CB83-E6B7-86B410992821}"/>
              </a:ext>
            </a:extLst>
          </p:cNvPr>
          <p:cNvSpPr txBox="1"/>
          <p:nvPr/>
        </p:nvSpPr>
        <p:spPr>
          <a:xfrm>
            <a:off x="5337914" y="4077150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7 ETH, 3 DAI,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E2D99-8A41-2714-17F0-D5DCB0F84E76}"/>
              </a:ext>
            </a:extLst>
          </p:cNvPr>
          <p:cNvSpPr txBox="1"/>
          <p:nvPr/>
        </p:nvSpPr>
        <p:spPr>
          <a:xfrm>
            <a:off x="3258387" y="3702106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EEE97-4D6F-8B23-50A2-85EAB74616E1}"/>
              </a:ext>
            </a:extLst>
          </p:cNvPr>
          <p:cNvSpPr txBox="1"/>
          <p:nvPr/>
        </p:nvSpPr>
        <p:spPr>
          <a:xfrm>
            <a:off x="224480" y="944381"/>
            <a:ext cx="303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Two copies of </a:t>
            </a:r>
            <a:r>
              <a:rPr lang="en-US" dirty="0" err="1">
                <a:latin typeface="+mn-lt"/>
              </a:rPr>
              <a:t>Uniswap</a:t>
            </a:r>
            <a:endParaRPr lang="en-US" dirty="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25B88E-963A-A04B-A7A5-436E1B87CDFB}"/>
              </a:ext>
            </a:extLst>
          </p:cNvPr>
          <p:cNvSpPr txBox="1"/>
          <p:nvPr/>
        </p:nvSpPr>
        <p:spPr>
          <a:xfrm>
            <a:off x="224479" y="2938353"/>
            <a:ext cx="7759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⇒   Rollup users can cheaply interact with </a:t>
            </a:r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 on Rollup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E6F1C-2D93-3FBA-1F74-C562BA8A39FE}"/>
              </a:ext>
            </a:extLst>
          </p:cNvPr>
          <p:cNvSpPr txBox="1"/>
          <p:nvPr/>
        </p:nvSpPr>
        <p:spPr>
          <a:xfrm>
            <a:off x="6698595" y="1238605"/>
            <a:ext cx="21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 (L2)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A915B-90ED-D0C9-C7A0-AFCA2589C7AF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</p:spTree>
    <p:extLst>
      <p:ext uri="{BB962C8B-B14F-4D97-AF65-F5344CB8AC3E}">
        <p14:creationId xmlns:p14="http://schemas.microsoft.com/office/powerpoint/2010/main" val="677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-0.03642 L -0.18941 -0.3808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ACC7-D4E5-1197-B9C0-5607411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contracts on a Rollup?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1EE7E-4C98-77EA-8C2F-855A3BF13F30}"/>
              </a:ext>
            </a:extLst>
          </p:cNvPr>
          <p:cNvSpPr/>
          <p:nvPr/>
        </p:nvSpPr>
        <p:spPr>
          <a:xfrm>
            <a:off x="900114" y="1685439"/>
            <a:ext cx="796478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712-F2A5-E371-D005-9A0FFCD9CEF3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4 ETH, 1 DAI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3E306-1D06-ADBC-1B7F-4D10ED03E65D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3 ETH, 2 DAI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49AF4-4B6C-9E74-5EC3-85CAA21E82E5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E2D99-8A41-2714-17F0-D5DCB0F84E76}"/>
              </a:ext>
            </a:extLst>
          </p:cNvPr>
          <p:cNvSpPr txBox="1"/>
          <p:nvPr/>
        </p:nvSpPr>
        <p:spPr>
          <a:xfrm>
            <a:off x="1643261" y="1740753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C46DB-4EA9-58D7-0FC8-2E5F5171CE40}"/>
              </a:ext>
            </a:extLst>
          </p:cNvPr>
          <p:cNvSpPr txBox="1"/>
          <p:nvPr/>
        </p:nvSpPr>
        <p:spPr>
          <a:xfrm>
            <a:off x="658270" y="3128966"/>
            <a:ext cx="814588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 maintains state of all contracts on Rollup system: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updates the </a:t>
            </a:r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 Merkle leaf after every Tx to </a:t>
            </a:r>
            <a:r>
              <a:rPr lang="en-US" dirty="0" err="1">
                <a:latin typeface="+mn-lt"/>
              </a:rPr>
              <a:t>Uniswap</a:t>
            </a:r>
            <a:endParaRPr lang="en-US" dirty="0">
              <a:latin typeface="+mn-lt"/>
            </a:endParaRP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Writes updated Rollup state Merkle root to L1 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4C4F6-96DD-83E0-3BAE-008C4D6F5EF4}"/>
              </a:ext>
            </a:extLst>
          </p:cNvPr>
          <p:cNvSpPr txBox="1"/>
          <p:nvPr/>
        </p:nvSpPr>
        <p:spPr>
          <a:xfrm>
            <a:off x="6698595" y="1238605"/>
            <a:ext cx="21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 (L2)</a:t>
            </a:r>
          </a:p>
        </p:txBody>
      </p:sp>
    </p:spTree>
    <p:extLst>
      <p:ext uri="{BB962C8B-B14F-4D97-AF65-F5344CB8AC3E}">
        <p14:creationId xmlns:p14="http://schemas.microsoft.com/office/powerpoint/2010/main" val="140121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ACC7-D4E5-1197-B9C0-5607411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contracts on a Rollup?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1EE7E-4C98-77EA-8C2F-855A3BF13F30}"/>
              </a:ext>
            </a:extLst>
          </p:cNvPr>
          <p:cNvSpPr/>
          <p:nvPr/>
        </p:nvSpPr>
        <p:spPr>
          <a:xfrm>
            <a:off x="900114" y="1685439"/>
            <a:ext cx="796478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712-F2A5-E371-D005-9A0FFCD9CEF3}"/>
              </a:ext>
            </a:extLst>
          </p:cNvPr>
          <p:cNvSpPr txBox="1"/>
          <p:nvPr/>
        </p:nvSpPr>
        <p:spPr>
          <a:xfrm>
            <a:off x="3726710" y="1749001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4 ETH, 1 DAI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3E306-1D06-ADBC-1B7F-4D10ED03E65D}"/>
              </a:ext>
            </a:extLst>
          </p:cNvPr>
          <p:cNvSpPr txBox="1"/>
          <p:nvPr/>
        </p:nvSpPr>
        <p:spPr>
          <a:xfrm>
            <a:off x="6003931" y="1749000"/>
            <a:ext cx="206741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3 ETH, 2 DAI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49AF4-4B6C-9E74-5EC3-85CAA21E82E5}"/>
              </a:ext>
            </a:extLst>
          </p:cNvPr>
          <p:cNvSpPr txBox="1"/>
          <p:nvPr/>
        </p:nvSpPr>
        <p:spPr>
          <a:xfrm>
            <a:off x="8265981" y="186535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E2D99-8A41-2714-17F0-D5DCB0F84E76}"/>
              </a:ext>
            </a:extLst>
          </p:cNvPr>
          <p:cNvSpPr txBox="1"/>
          <p:nvPr/>
        </p:nvSpPr>
        <p:spPr>
          <a:xfrm>
            <a:off x="1643261" y="1740753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C46DB-4EA9-58D7-0FC8-2E5F5171CE40}"/>
              </a:ext>
            </a:extLst>
          </p:cNvPr>
          <p:cNvSpPr txBox="1"/>
          <p:nvPr/>
        </p:nvSpPr>
        <p:spPr>
          <a:xfrm>
            <a:off x="545951" y="3412452"/>
            <a:ext cx="7939802" cy="98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dirty="0">
                <a:latin typeface="+mn-lt"/>
              </a:rPr>
              <a:t>Rollup functions as Ethereum, but …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relies on the L1 chain to attest to the current Rollup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4C4F6-96DD-83E0-3BAE-008C4D6F5EF4}"/>
              </a:ext>
            </a:extLst>
          </p:cNvPr>
          <p:cNvSpPr txBox="1"/>
          <p:nvPr/>
        </p:nvSpPr>
        <p:spPr>
          <a:xfrm>
            <a:off x="6698595" y="1238605"/>
            <a:ext cx="21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state (L2)</a:t>
            </a:r>
          </a:p>
        </p:txBody>
      </p:sp>
    </p:spTree>
    <p:extLst>
      <p:ext uri="{BB962C8B-B14F-4D97-AF65-F5344CB8AC3E}">
        <p14:creationId xmlns:p14="http://schemas.microsoft.com/office/powerpoint/2010/main" val="358226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52375-81DF-6740-8830-AFB7AEED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the blockchain:  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98735-17B0-3840-A65F-F7824C28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1"/>
            <a:ext cx="8534400" cy="3124199"/>
          </a:xfrm>
        </p:spPr>
        <p:txBody>
          <a:bodyPr/>
          <a:lstStyle/>
          <a:p>
            <a:pPr marL="0" indent="0">
              <a:buNone/>
            </a:pPr>
            <a:r>
              <a:rPr lang="en-US" sz="2100" b="1" dirty="0"/>
              <a:t>Transaction rates  </a:t>
            </a:r>
            <a:r>
              <a:rPr lang="en-US" sz="2100" dirty="0"/>
              <a:t>(Tx/sec):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Bitcoin:    can process about  </a:t>
            </a:r>
            <a:r>
              <a:rPr lang="en-US" sz="2100" b="1" dirty="0"/>
              <a:t>7   (Tx/sec)</a:t>
            </a:r>
          </a:p>
          <a:p>
            <a:endParaRPr lang="en-US" sz="2100" dirty="0"/>
          </a:p>
          <a:p>
            <a:r>
              <a:rPr lang="en-US" sz="2100" dirty="0"/>
              <a:t>Ethereum:   can process about  </a:t>
            </a:r>
            <a:r>
              <a:rPr lang="en-US" sz="2100" b="1" dirty="0"/>
              <a:t>15  (Tx/sec)</a:t>
            </a:r>
          </a:p>
          <a:p>
            <a:endParaRPr lang="en-US" sz="2100" dirty="0"/>
          </a:p>
          <a:p>
            <a:r>
              <a:rPr lang="en-US" sz="2100" dirty="0"/>
              <a:t>The visa network:   can process up to  </a:t>
            </a:r>
            <a:r>
              <a:rPr lang="en-US" sz="2100" b="1" dirty="0"/>
              <a:t>24,000  (Tx/sec)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3D931-9538-874C-A5C7-B154DF7C7DC2}"/>
              </a:ext>
            </a:extLst>
          </p:cNvPr>
          <p:cNvSpPr txBox="1"/>
          <p:nvPr/>
        </p:nvSpPr>
        <p:spPr>
          <a:xfrm>
            <a:off x="596097" y="4221555"/>
            <a:ext cx="82397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Can we scale blockchains to visa speeds?   … with low Tx fees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0067C55-FD3A-DA46-9F8F-26F9567D9BA3}"/>
              </a:ext>
            </a:extLst>
          </p:cNvPr>
          <p:cNvSpPr/>
          <p:nvPr/>
        </p:nvSpPr>
        <p:spPr>
          <a:xfrm>
            <a:off x="5372100" y="1762141"/>
            <a:ext cx="285750" cy="12096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49DA5-7CE7-ED49-A667-2859EB66B0F3}"/>
              </a:ext>
            </a:extLst>
          </p:cNvPr>
          <p:cNvSpPr txBox="1"/>
          <p:nvPr/>
        </p:nvSpPr>
        <p:spPr>
          <a:xfrm>
            <a:off x="5600700" y="2007954"/>
            <a:ext cx="3489097" cy="73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Tx Fees fluctuate:  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 2$  to  60$     for simple Tx</a:t>
            </a:r>
          </a:p>
        </p:txBody>
      </p:sp>
    </p:spTree>
    <p:extLst>
      <p:ext uri="{BB962C8B-B14F-4D97-AF65-F5344CB8AC3E}">
        <p14:creationId xmlns:p14="http://schemas.microsoft.com/office/powerpoint/2010/main" val="13367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F49A-37A5-31EB-7A78-67491345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send Tx to the coordinator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94BD42-887E-496B-D19D-4C308D14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77" y="972959"/>
            <a:ext cx="4312520" cy="36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0F1060-97E2-6177-ADBA-04C464FE2065}"/>
              </a:ext>
            </a:extLst>
          </p:cNvPr>
          <p:cNvSpPr/>
          <p:nvPr/>
        </p:nvSpPr>
        <p:spPr>
          <a:xfrm>
            <a:off x="7364361" y="2753032"/>
            <a:ext cx="393291" cy="2556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4F679-E4FD-9AC8-1DAE-514A09FF601F}"/>
              </a:ext>
            </a:extLst>
          </p:cNvPr>
          <p:cNvSpPr txBox="1"/>
          <p:nvPr/>
        </p:nvSpPr>
        <p:spPr>
          <a:xfrm>
            <a:off x="191729" y="1552703"/>
            <a:ext cx="3818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Enduser</a:t>
            </a:r>
            <a:r>
              <a:rPr lang="en-US" dirty="0">
                <a:latin typeface="+mn-lt"/>
              </a:rPr>
              <a:t> configures its</a:t>
            </a:r>
          </a:p>
          <a:p>
            <a:pPr algn="l"/>
            <a:r>
              <a:rPr lang="en-US" dirty="0">
                <a:latin typeface="+mn-lt"/>
              </a:rPr>
              <a:t>wallet to send Tx to the RPC</a:t>
            </a:r>
          </a:p>
          <a:p>
            <a:pPr algn="l"/>
            <a:r>
              <a:rPr lang="en-US" dirty="0">
                <a:latin typeface="+mn-lt"/>
              </a:rPr>
              <a:t>points of the selected Rollup.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1915E-3463-6A91-8E3F-FAEC0F16451B}"/>
              </a:ext>
            </a:extLst>
          </p:cNvPr>
          <p:cNvSpPr txBox="1"/>
          <p:nvPr/>
        </p:nvSpPr>
        <p:spPr>
          <a:xfrm>
            <a:off x="104479" y="3944000"/>
            <a:ext cx="424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(by default </a:t>
            </a:r>
            <a:r>
              <a:rPr lang="en-US" sz="2000" dirty="0" err="1">
                <a:latin typeface="+mn-lt"/>
              </a:rPr>
              <a:t>Metamask</a:t>
            </a:r>
            <a:r>
              <a:rPr lang="en-US" sz="2000" dirty="0">
                <a:latin typeface="+mn-lt"/>
              </a:rPr>
              <a:t> sends Tx to the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Ethereum </a:t>
            </a:r>
            <a:r>
              <a:rPr lang="en-US" sz="2000" dirty="0" err="1">
                <a:latin typeface="+mn-lt"/>
              </a:rPr>
              <a:t>Mainnet</a:t>
            </a:r>
            <a:r>
              <a:rPr lang="en-US" sz="2000" dirty="0">
                <a:latin typeface="+mn-lt"/>
              </a:rPr>
              <a:t> RPC points)</a:t>
            </a:r>
          </a:p>
        </p:txBody>
      </p:sp>
    </p:spTree>
    <p:extLst>
      <p:ext uri="{BB962C8B-B14F-4D97-AF65-F5344CB8AC3E}">
        <p14:creationId xmlns:p14="http://schemas.microsoft.com/office/powerpoint/2010/main" val="54010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2896-32F3-32B4-E3EC-CA1B1F4E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role of the Coordinator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BC13-0630-4740-E7E4-3FD96466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80" y="1131327"/>
            <a:ext cx="8470490" cy="31358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Coordinator has multiple tasks: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Sequence</a:t>
            </a:r>
            <a:r>
              <a:rPr lang="en-US" sz="2400" dirty="0"/>
              <a:t> incoming Tx from Rollup users into a stream of Tx</a:t>
            </a:r>
            <a:br>
              <a:rPr lang="en-US" sz="2400" dirty="0"/>
            </a:br>
            <a:r>
              <a:rPr lang="en-US" sz="2400" dirty="0"/>
              <a:t>		⇒   can extract MEV from searchers, in addition to Tx fees</a:t>
            </a:r>
            <a:br>
              <a:rPr lang="en-US" sz="2400" dirty="0"/>
            </a:br>
            <a:r>
              <a:rPr lang="en-US" sz="2400" dirty="0"/>
              <a:t>		⇒   very profitable to be a Rollup coordinator</a:t>
            </a:r>
          </a:p>
          <a:p>
            <a:pPr>
              <a:spcBef>
                <a:spcPts val="2376"/>
              </a:spcBef>
            </a:pPr>
            <a:r>
              <a:rPr lang="en-US" sz="2400" b="1" dirty="0"/>
              <a:t>Execute</a:t>
            </a:r>
            <a:r>
              <a:rPr lang="en-US" sz="2400" dirty="0"/>
              <a:t> the stream of Tx on the latest Rollup state</a:t>
            </a:r>
          </a:p>
          <a:p>
            <a:pPr>
              <a:spcBef>
                <a:spcPts val="2376"/>
              </a:spcBef>
            </a:pPr>
            <a:r>
              <a:rPr lang="en-US" sz="2400" b="1" dirty="0"/>
              <a:t>Push updates </a:t>
            </a:r>
            <a:r>
              <a:rPr lang="en-US" sz="2400" dirty="0"/>
              <a:t>to the L1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C1AD5-09F2-6BF7-2DA9-7E60FB7D0B72}"/>
              </a:ext>
            </a:extLst>
          </p:cNvPr>
          <p:cNvSpPr txBox="1"/>
          <p:nvPr/>
        </p:nvSpPr>
        <p:spPr>
          <a:xfrm>
            <a:off x="314631" y="4562168"/>
            <a:ext cx="8829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n-lt"/>
              </a:rPr>
              <a:t>Shared coordinator</a:t>
            </a:r>
            <a:r>
              <a:rPr lang="en-US" sz="2400" dirty="0">
                <a:latin typeface="+mn-lt"/>
              </a:rPr>
              <a:t>: one coordinator for multiple Rollups  (not today)</a:t>
            </a:r>
          </a:p>
        </p:txBody>
      </p:sp>
    </p:spTree>
    <p:extLst>
      <p:ext uri="{BB962C8B-B14F-4D97-AF65-F5344CB8AC3E}">
        <p14:creationId xmlns:p14="http://schemas.microsoft.com/office/powerpoint/2010/main" val="133854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2896-32F3-32B4-E3EC-CA1B1F4E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Coordinator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BC13-0630-4740-E7E4-3FD96466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centralized coordinator</a:t>
            </a:r>
            <a:r>
              <a:rPr lang="en-US" sz="2400" dirty="0"/>
              <a:t>:  </a:t>
            </a:r>
          </a:p>
          <a:p>
            <a:r>
              <a:rPr lang="en-US" sz="2400" dirty="0"/>
              <a:t>availability and censorship concerns,</a:t>
            </a:r>
          </a:p>
          <a:p>
            <a:pPr marL="0" indent="0">
              <a:buNone/>
            </a:pPr>
            <a:r>
              <a:rPr lang="en-US" sz="2400" dirty="0"/>
              <a:t>		… but cannot steal assets (as we will see)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A </a:t>
            </a:r>
            <a:r>
              <a:rPr lang="en-US" sz="2400" b="1" dirty="0"/>
              <a:t>decentralized coordinator</a:t>
            </a:r>
            <a:r>
              <a:rPr lang="en-US" sz="2400" dirty="0"/>
              <a:t>:  </a:t>
            </a:r>
          </a:p>
          <a:p>
            <a:r>
              <a:rPr lang="en-US" sz="2400" dirty="0"/>
              <a:t>a set of parties that run a fast consensus protocol</a:t>
            </a:r>
          </a:p>
          <a:p>
            <a:r>
              <a:rPr lang="en-US" sz="2400" dirty="0"/>
              <a:t>At every epoch one party is chosen to sequence, execute, and push updates to the L1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Importantly:  L1 provides ground truth of the Rollup state</a:t>
            </a:r>
          </a:p>
          <a:p>
            <a:pPr marL="0" indent="0">
              <a:spcBef>
                <a:spcPts val="2376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322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7E2EFBF-C3BD-79CC-6955-1B8132A49912}"/>
              </a:ext>
            </a:extLst>
          </p:cNvPr>
          <p:cNvSpPr/>
          <p:nvPr/>
        </p:nvSpPr>
        <p:spPr>
          <a:xfrm>
            <a:off x="316215" y="3581236"/>
            <a:ext cx="8408229" cy="683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BDB0A-4C1D-BA04-BB5B-A46BD45B9171}"/>
              </a:ext>
            </a:extLst>
          </p:cNvPr>
          <p:cNvSpPr/>
          <p:nvPr/>
        </p:nvSpPr>
        <p:spPr>
          <a:xfrm>
            <a:off x="285749" y="1816723"/>
            <a:ext cx="8408229" cy="683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AFF6-094D-C53A-4326-FCB85074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rate on L2 is higher than on L1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F0E5AB-3C8C-4891-164E-FE8D3A75977A}"/>
              </a:ext>
            </a:extLst>
          </p:cNvPr>
          <p:cNvCxnSpPr>
            <a:cxnSpLocks/>
          </p:cNvCxnSpPr>
          <p:nvPr/>
        </p:nvCxnSpPr>
        <p:spPr>
          <a:xfrm>
            <a:off x="285750" y="1814516"/>
            <a:ext cx="8401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C77893-8D0E-1C79-66AC-4EF98115A906}"/>
              </a:ext>
            </a:extLst>
          </p:cNvPr>
          <p:cNvCxnSpPr>
            <a:cxnSpLocks/>
          </p:cNvCxnSpPr>
          <p:nvPr/>
        </p:nvCxnSpPr>
        <p:spPr>
          <a:xfrm>
            <a:off x="285750" y="2481259"/>
            <a:ext cx="8401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733130-83E1-984E-98DC-4C3447AF2D7A}"/>
              </a:ext>
            </a:extLst>
          </p:cNvPr>
          <p:cNvGrpSpPr/>
          <p:nvPr/>
        </p:nvGrpSpPr>
        <p:grpSpPr>
          <a:xfrm>
            <a:off x="450022" y="1223080"/>
            <a:ext cx="4483926" cy="1162930"/>
            <a:chOff x="450022" y="1223080"/>
            <a:chExt cx="4483926" cy="11629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3EC147-4B66-EE13-C768-D7299241A739}"/>
                </a:ext>
              </a:extLst>
            </p:cNvPr>
            <p:cNvGrpSpPr/>
            <p:nvPr/>
          </p:nvGrpSpPr>
          <p:grpSpPr>
            <a:xfrm>
              <a:off x="457200" y="1900235"/>
              <a:ext cx="1214438" cy="485775"/>
              <a:chOff x="457200" y="1900237"/>
              <a:chExt cx="1214438" cy="48577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A0CF5C-BFE3-035A-8B71-D839B00D380C}"/>
                  </a:ext>
                </a:extLst>
              </p:cNvPr>
              <p:cNvSpPr/>
              <p:nvPr/>
            </p:nvSpPr>
            <p:spPr>
              <a:xfrm>
                <a:off x="457200" y="1900237"/>
                <a:ext cx="1214438" cy="4857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74BCE3-035A-7717-F665-D36A214DAE99}"/>
                  </a:ext>
                </a:extLst>
              </p:cNvPr>
              <p:cNvSpPr/>
              <p:nvPr/>
            </p:nvSpPr>
            <p:spPr>
              <a:xfrm>
                <a:off x="585787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3E0C7CA-C528-83A2-18CB-A8D227577494}"/>
                  </a:ext>
                </a:extLst>
              </p:cNvPr>
              <p:cNvSpPr/>
              <p:nvPr/>
            </p:nvSpPr>
            <p:spPr>
              <a:xfrm>
                <a:off x="947741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DF6EC9-4C59-C3D7-14CA-22265B2F8373}"/>
                  </a:ext>
                </a:extLst>
              </p:cNvPr>
              <p:cNvSpPr/>
              <p:nvPr/>
            </p:nvSpPr>
            <p:spPr>
              <a:xfrm>
                <a:off x="1309695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3AE0E01-63D1-9F08-89ED-0C0D1170A982}"/>
                </a:ext>
              </a:extLst>
            </p:cNvPr>
            <p:cNvSpPr/>
            <p:nvPr/>
          </p:nvSpPr>
          <p:spPr>
            <a:xfrm rot="16200000">
              <a:off x="1029886" y="1079909"/>
              <a:ext cx="73832" cy="1209671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A194F5-556D-B39C-D169-7CE15B7E9488}"/>
                </a:ext>
              </a:extLst>
            </p:cNvPr>
            <p:cNvSpPr txBox="1"/>
            <p:nvPr/>
          </p:nvSpPr>
          <p:spPr>
            <a:xfrm>
              <a:off x="450022" y="1223080"/>
              <a:ext cx="1202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L2 block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8E99EC-2479-2324-CFED-BE28AC9EC866}"/>
                </a:ext>
              </a:extLst>
            </p:cNvPr>
            <p:cNvGrpSpPr/>
            <p:nvPr/>
          </p:nvGrpSpPr>
          <p:grpSpPr>
            <a:xfrm>
              <a:off x="2088355" y="1900235"/>
              <a:ext cx="1214438" cy="485775"/>
              <a:chOff x="457200" y="1900237"/>
              <a:chExt cx="1214438" cy="4857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CD11E9-EC13-98F3-314B-7EA93287B102}"/>
                  </a:ext>
                </a:extLst>
              </p:cNvPr>
              <p:cNvSpPr/>
              <p:nvPr/>
            </p:nvSpPr>
            <p:spPr>
              <a:xfrm>
                <a:off x="457200" y="1900237"/>
                <a:ext cx="1214438" cy="4857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79084B-E609-24B5-D56E-B6CBC4A2D4E4}"/>
                  </a:ext>
                </a:extLst>
              </p:cNvPr>
              <p:cNvSpPr/>
              <p:nvPr/>
            </p:nvSpPr>
            <p:spPr>
              <a:xfrm>
                <a:off x="585787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33F3BC-20DC-E6CF-9926-CFFEF54C87F7}"/>
                  </a:ext>
                </a:extLst>
              </p:cNvPr>
              <p:cNvSpPr/>
              <p:nvPr/>
            </p:nvSpPr>
            <p:spPr>
              <a:xfrm>
                <a:off x="947741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886EBE-B3D3-FD64-19EB-D369412E6E01}"/>
                  </a:ext>
                </a:extLst>
              </p:cNvPr>
              <p:cNvSpPr/>
              <p:nvPr/>
            </p:nvSpPr>
            <p:spPr>
              <a:xfrm>
                <a:off x="1309695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907F591-71C7-EF7B-998B-F6FBDA65B37E}"/>
                </a:ext>
              </a:extLst>
            </p:cNvPr>
            <p:cNvGrpSpPr/>
            <p:nvPr/>
          </p:nvGrpSpPr>
          <p:grpSpPr>
            <a:xfrm>
              <a:off x="3719510" y="1900235"/>
              <a:ext cx="1214438" cy="485775"/>
              <a:chOff x="457200" y="1900237"/>
              <a:chExt cx="1214438" cy="48577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ED8DE2-B2D3-3328-443F-021E14BF5795}"/>
                  </a:ext>
                </a:extLst>
              </p:cNvPr>
              <p:cNvSpPr/>
              <p:nvPr/>
            </p:nvSpPr>
            <p:spPr>
              <a:xfrm>
                <a:off x="457200" y="1900237"/>
                <a:ext cx="1214438" cy="4857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00190E-14C5-5EE7-3629-A68426532E88}"/>
                  </a:ext>
                </a:extLst>
              </p:cNvPr>
              <p:cNvSpPr/>
              <p:nvPr/>
            </p:nvSpPr>
            <p:spPr>
              <a:xfrm>
                <a:off x="585787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D42D89-792E-9046-D05F-9917AF617D03}"/>
                  </a:ext>
                </a:extLst>
              </p:cNvPr>
              <p:cNvSpPr/>
              <p:nvPr/>
            </p:nvSpPr>
            <p:spPr>
              <a:xfrm>
                <a:off x="947741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0E921D-7DC0-C020-21AD-857F0F7D0E7D}"/>
                  </a:ext>
                </a:extLst>
              </p:cNvPr>
              <p:cNvSpPr/>
              <p:nvPr/>
            </p:nvSpPr>
            <p:spPr>
              <a:xfrm>
                <a:off x="1309695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87286E-6FD5-CC2A-0ECA-9A697110606E}"/>
              </a:ext>
            </a:extLst>
          </p:cNvPr>
          <p:cNvGrpSpPr/>
          <p:nvPr/>
        </p:nvGrpSpPr>
        <p:grpSpPr>
          <a:xfrm>
            <a:off x="5350665" y="1900235"/>
            <a:ext cx="2845594" cy="485775"/>
            <a:chOff x="5350665" y="1900235"/>
            <a:chExt cx="2845594" cy="485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696209-160A-67CA-C179-5E1CD9B64AF2}"/>
                </a:ext>
              </a:extLst>
            </p:cNvPr>
            <p:cNvGrpSpPr/>
            <p:nvPr/>
          </p:nvGrpSpPr>
          <p:grpSpPr>
            <a:xfrm>
              <a:off x="5350665" y="1900235"/>
              <a:ext cx="1214438" cy="485775"/>
              <a:chOff x="457200" y="1900237"/>
              <a:chExt cx="1214438" cy="48577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DE9E893-86A7-01E7-63B9-F7CA8105FA7D}"/>
                  </a:ext>
                </a:extLst>
              </p:cNvPr>
              <p:cNvSpPr/>
              <p:nvPr/>
            </p:nvSpPr>
            <p:spPr>
              <a:xfrm>
                <a:off x="457200" y="1900237"/>
                <a:ext cx="1214438" cy="4857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0A73ED-92B4-EC7D-0250-E767BF45023F}"/>
                  </a:ext>
                </a:extLst>
              </p:cNvPr>
              <p:cNvSpPr/>
              <p:nvPr/>
            </p:nvSpPr>
            <p:spPr>
              <a:xfrm>
                <a:off x="585787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B1E88E3-EEBA-C6F6-79A1-2ECE7D9F4B7E}"/>
                  </a:ext>
                </a:extLst>
              </p:cNvPr>
              <p:cNvSpPr/>
              <p:nvPr/>
            </p:nvSpPr>
            <p:spPr>
              <a:xfrm>
                <a:off x="947741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E8350E3-288F-12F5-CBE5-826FB153917C}"/>
                  </a:ext>
                </a:extLst>
              </p:cNvPr>
              <p:cNvSpPr/>
              <p:nvPr/>
            </p:nvSpPr>
            <p:spPr>
              <a:xfrm>
                <a:off x="1309695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11FFA3-4209-2C6C-98C2-FF262D265AD9}"/>
                </a:ext>
              </a:extLst>
            </p:cNvPr>
            <p:cNvGrpSpPr/>
            <p:nvPr/>
          </p:nvGrpSpPr>
          <p:grpSpPr>
            <a:xfrm>
              <a:off x="6981821" y="1900235"/>
              <a:ext cx="1214438" cy="485775"/>
              <a:chOff x="457200" y="1900237"/>
              <a:chExt cx="1214438" cy="4857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0BB70D7-441B-A37A-DE98-7B57D1B2C1C8}"/>
                  </a:ext>
                </a:extLst>
              </p:cNvPr>
              <p:cNvSpPr/>
              <p:nvPr/>
            </p:nvSpPr>
            <p:spPr>
              <a:xfrm>
                <a:off x="457200" y="1900237"/>
                <a:ext cx="1214438" cy="4857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4B5C6F3-00AD-E993-2E82-56C81B163792}"/>
                  </a:ext>
                </a:extLst>
              </p:cNvPr>
              <p:cNvSpPr/>
              <p:nvPr/>
            </p:nvSpPr>
            <p:spPr>
              <a:xfrm>
                <a:off x="585787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566272-963B-4FDB-FAAF-135DAD6EEE65}"/>
                  </a:ext>
                </a:extLst>
              </p:cNvPr>
              <p:cNvSpPr/>
              <p:nvPr/>
            </p:nvSpPr>
            <p:spPr>
              <a:xfrm>
                <a:off x="947741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939E329-0EE6-AD07-35C9-D88C5981E879}"/>
                  </a:ext>
                </a:extLst>
              </p:cNvPr>
              <p:cNvSpPr/>
              <p:nvPr/>
            </p:nvSpPr>
            <p:spPr>
              <a:xfrm>
                <a:off x="1309695" y="2014537"/>
                <a:ext cx="242888" cy="2714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6AF204-A79D-67C3-FC52-D59A14C4ADCC}"/>
              </a:ext>
            </a:extLst>
          </p:cNvPr>
          <p:cNvCxnSpPr>
            <a:cxnSpLocks/>
          </p:cNvCxnSpPr>
          <p:nvPr/>
        </p:nvCxnSpPr>
        <p:spPr>
          <a:xfrm>
            <a:off x="285750" y="3609975"/>
            <a:ext cx="8401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29634D-4A56-7815-8A2F-3E738A75E80B}"/>
              </a:ext>
            </a:extLst>
          </p:cNvPr>
          <p:cNvCxnSpPr>
            <a:cxnSpLocks/>
          </p:cNvCxnSpPr>
          <p:nvPr/>
        </p:nvCxnSpPr>
        <p:spPr>
          <a:xfrm>
            <a:off x="285750" y="4276718"/>
            <a:ext cx="8401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7572D353-7EFD-A816-D893-08D973BB4B61}"/>
              </a:ext>
            </a:extLst>
          </p:cNvPr>
          <p:cNvSpPr/>
          <p:nvPr/>
        </p:nvSpPr>
        <p:spPr>
          <a:xfrm rot="10800000">
            <a:off x="285748" y="2571743"/>
            <a:ext cx="4920117" cy="1255199"/>
          </a:xfrm>
          <a:prstGeom prst="triangle">
            <a:avLst>
              <a:gd name="adj" fmla="val 989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1D7647-259A-5A9D-A7B7-B9B188E721D5}"/>
              </a:ext>
            </a:extLst>
          </p:cNvPr>
          <p:cNvGrpSpPr/>
          <p:nvPr/>
        </p:nvGrpSpPr>
        <p:grpSpPr>
          <a:xfrm>
            <a:off x="3673900" y="3807615"/>
            <a:ext cx="1862498" cy="988046"/>
            <a:chOff x="3673900" y="3807615"/>
            <a:chExt cx="1862498" cy="9880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775548-C72C-0FCE-6F14-F9A53022C23B}"/>
                </a:ext>
              </a:extLst>
            </p:cNvPr>
            <p:cNvSpPr/>
            <p:nvPr/>
          </p:nvSpPr>
          <p:spPr>
            <a:xfrm>
              <a:off x="4452939" y="3807615"/>
              <a:ext cx="369102" cy="2714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8BA766-7CF5-9EF4-50F2-85D668ADD6DF}"/>
                </a:ext>
              </a:extLst>
            </p:cNvPr>
            <p:cNvSpPr txBox="1"/>
            <p:nvPr/>
          </p:nvSpPr>
          <p:spPr>
            <a:xfrm>
              <a:off x="3673900" y="4333996"/>
              <a:ext cx="1862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Finalize on L1</a:t>
              </a:r>
            </a:p>
          </p:txBody>
        </p:sp>
      </p:grpSp>
      <p:sp>
        <p:nvSpPr>
          <p:cNvPr id="42" name="Triangle 41">
            <a:extLst>
              <a:ext uri="{FF2B5EF4-FFF2-40B4-BE49-F238E27FC236}">
                <a16:creationId xmlns:a16="http://schemas.microsoft.com/office/drawing/2014/main" id="{36BF9F7F-0314-4359-6061-00AA46BF0301}"/>
              </a:ext>
            </a:extLst>
          </p:cNvPr>
          <p:cNvSpPr/>
          <p:nvPr/>
        </p:nvSpPr>
        <p:spPr>
          <a:xfrm rot="10800000">
            <a:off x="5243511" y="2566671"/>
            <a:ext cx="3186113" cy="1235855"/>
          </a:xfrm>
          <a:prstGeom prst="triangle">
            <a:avLst>
              <a:gd name="adj" fmla="val 1035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87E1B5-884D-62D8-9743-A6333898C9A7}"/>
              </a:ext>
            </a:extLst>
          </p:cNvPr>
          <p:cNvGrpSpPr/>
          <p:nvPr/>
        </p:nvGrpSpPr>
        <p:grpSpPr>
          <a:xfrm>
            <a:off x="6657791" y="3755219"/>
            <a:ext cx="1862498" cy="1040441"/>
            <a:chOff x="6657791" y="3755219"/>
            <a:chExt cx="1862498" cy="104044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FC8B85-4C6E-76EF-4C57-F11F5FE6166D}"/>
                </a:ext>
              </a:extLst>
            </p:cNvPr>
            <p:cNvSpPr/>
            <p:nvPr/>
          </p:nvSpPr>
          <p:spPr>
            <a:xfrm>
              <a:off x="7829546" y="3755219"/>
              <a:ext cx="369102" cy="3045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79977A-375C-0A9F-9686-6A17025F296B}"/>
                </a:ext>
              </a:extLst>
            </p:cNvPr>
            <p:cNvSpPr txBox="1"/>
            <p:nvPr/>
          </p:nvSpPr>
          <p:spPr>
            <a:xfrm>
              <a:off x="6657791" y="4333995"/>
              <a:ext cx="1862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Finalize on L1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A0BAAD-1676-D7E0-7F6A-B9E8F4070419}"/>
              </a:ext>
            </a:extLst>
          </p:cNvPr>
          <p:cNvSpPr txBox="1"/>
          <p:nvPr/>
        </p:nvSpPr>
        <p:spPr>
          <a:xfrm>
            <a:off x="285749" y="382694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L1 chain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4DB1D2-0792-CF31-2269-D432A545B6B4}"/>
              </a:ext>
            </a:extLst>
          </p:cNvPr>
          <p:cNvSpPr txBox="1"/>
          <p:nvPr/>
        </p:nvSpPr>
        <p:spPr>
          <a:xfrm>
            <a:off x="7589040" y="1324581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L2 chain</a:t>
            </a:r>
          </a:p>
        </p:txBody>
      </p:sp>
    </p:spTree>
    <p:extLst>
      <p:ext uri="{BB962C8B-B14F-4D97-AF65-F5344CB8AC3E}">
        <p14:creationId xmlns:p14="http://schemas.microsoft.com/office/powerpoint/2010/main" val="814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8338E83-021A-0605-A1CA-CB61335D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4FA8C4-0961-839D-A2CD-9A812DBD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 so simple …</a:t>
            </a:r>
          </a:p>
        </p:txBody>
      </p:sp>
    </p:spTree>
    <p:extLst>
      <p:ext uri="{BB962C8B-B14F-4D97-AF65-F5344CB8AC3E}">
        <p14:creationId xmlns:p14="http://schemas.microsoft.com/office/powerpoint/2010/main" val="230553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FEC9-7CD8-F3DD-9F78-42CC3648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Verifying Rollup state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4E05-0B95-A7E8-3DB9-3A01EB13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5" y="1200150"/>
            <a:ext cx="8794952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Approach</a:t>
            </a:r>
            <a:r>
              <a:rPr lang="en-US" sz="2400" dirty="0"/>
              <a:t>:   </a:t>
            </a:r>
            <a:r>
              <a:rPr lang="en-US" sz="2400" b="1" dirty="0"/>
              <a:t>fault proofs </a:t>
            </a:r>
            <a:r>
              <a:rPr lang="en-US" sz="2400" dirty="0"/>
              <a:t>(called an </a:t>
            </a:r>
            <a:r>
              <a:rPr lang="en-US" sz="2400" b="1" dirty="0"/>
              <a:t>optimistic Rollup</a:t>
            </a:r>
            <a:r>
              <a:rPr lang="en-US" sz="2400" dirty="0"/>
              <a:t>)</a:t>
            </a:r>
          </a:p>
          <a:p>
            <a:r>
              <a:rPr lang="en-US" sz="2400" dirty="0"/>
              <a:t>Coordinator deposits stake in escrow on L1 Rollup contract</a:t>
            </a:r>
          </a:p>
          <a:p>
            <a:pPr>
              <a:spcBef>
                <a:spcPts val="2000"/>
              </a:spcBef>
            </a:pPr>
            <a:r>
              <a:rPr lang="en-US" sz="2400" dirty="0"/>
              <a:t>Operation:  Coordinator submits state updates to L1 w/o a proof</a:t>
            </a:r>
          </a:p>
          <a:p>
            <a:r>
              <a:rPr lang="en-US" sz="2400" dirty="0"/>
              <a:t>If update is invalid:  anyone has seven days to submit a fault proof</a:t>
            </a:r>
          </a:p>
          <a:p>
            <a:pPr lvl="1"/>
            <a:r>
              <a:rPr lang="en-US" sz="2400" dirty="0"/>
              <a:t>Successful fault proof means coordinator gets </a:t>
            </a:r>
            <a:r>
              <a:rPr lang="en-US" sz="2400" i="1" dirty="0"/>
              <a:t>slashed</a:t>
            </a:r>
            <a:r>
              <a:rPr lang="en-US" sz="2400" dirty="0"/>
              <a:t> on L1</a:t>
            </a:r>
          </a:p>
          <a:p>
            <a:pPr lvl="1"/>
            <a:r>
              <a:rPr lang="en-US" sz="2400" dirty="0"/>
              <a:t>Unsuccessful fault proof costs complainer a fee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2400" b="1" dirty="0"/>
              <a:t>Challenge:  how to prove a fault to the Rollup contract on L1 ??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/>
              <a:t>	Naively:  L1 can re-execute all Tx in batch  ⇒  expensive and slow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8DAA8-A817-880D-240B-408E97667266}"/>
              </a:ext>
            </a:extLst>
          </p:cNvPr>
          <p:cNvSpPr/>
          <p:nvPr/>
        </p:nvSpPr>
        <p:spPr>
          <a:xfrm>
            <a:off x="167148" y="2271252"/>
            <a:ext cx="8878529" cy="17698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3D3E-6674-B931-438A-4E31FE0E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6201-A13A-C109-D5A6-DBD75F21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472488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1</a:t>
            </a:r>
            <a:r>
              <a:rPr lang="en-US" dirty="0"/>
              <a:t>:   what if coordinator is dishonest?</a:t>
            </a:r>
          </a:p>
          <a:p>
            <a:r>
              <a:rPr lang="en-US" dirty="0"/>
              <a:t>It could steal funds from the Rollup contract</a:t>
            </a:r>
          </a:p>
          <a:p>
            <a:r>
              <a:rPr lang="en-US" dirty="0"/>
              <a:t>It could issue fake Tx on behalf of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 2</a:t>
            </a:r>
            <a:r>
              <a:rPr lang="en-US" dirty="0"/>
              <a:t>:  what if coordinator stops providing service?</a:t>
            </a:r>
          </a:p>
          <a:p>
            <a:r>
              <a:rPr lang="en-US" dirty="0"/>
              <a:t>If Rollup state is lost, how can users issue Tx?</a:t>
            </a:r>
          </a:p>
          <a:p>
            <a:pPr marL="0" indent="0">
              <a:buNone/>
            </a:pPr>
            <a:r>
              <a:rPr lang="en-US" dirty="0"/>
              <a:t>			… can’t compute updated Rollup Merkle root.</a:t>
            </a:r>
          </a:p>
        </p:txBody>
      </p:sp>
    </p:spTree>
    <p:extLst>
      <p:ext uri="{BB962C8B-B14F-4D97-AF65-F5344CB8AC3E}">
        <p14:creationId xmlns:p14="http://schemas.microsoft.com/office/powerpoint/2010/main" val="109475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2FB3-B9B6-A9B8-0486-7AACA2B1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Problem 1:  what if coordinator is dishonest?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B664-437F-7E9C-CDE9-30F4416B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5" y="1035883"/>
            <a:ext cx="8691285" cy="2320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 coordinator steal funds from Rollup users?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en-US" sz="2400" dirty="0"/>
              <a:t>No!    L1 chain verifies that Rollup state updates are valid.</a:t>
            </a:r>
          </a:p>
          <a:p>
            <a:pPr marL="0" indent="0">
              <a:buNone/>
            </a:pPr>
            <a:r>
              <a:rPr lang="en-US" sz="2400" dirty="0"/>
              <a:t>	⇒   </a:t>
            </a:r>
            <a:r>
              <a:rPr lang="en-US" sz="2400" u="sng" dirty="0"/>
              <a:t>all</a:t>
            </a:r>
            <a:r>
              <a:rPr lang="en-US" sz="2400" dirty="0"/>
              <a:t> Tx are valid and properly signed by the Rollup users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en-US" sz="2400" b="1" dirty="0"/>
              <a:t>Challenge: how to do this cheaply ??</a:t>
            </a:r>
            <a:r>
              <a:rPr lang="en-US" sz="2400" dirty="0"/>
              <a:t>      (with little gas on L1)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5EB0C-8CE4-B3CA-99AF-AAB3601446B6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5618-9DD3-DC7A-0C07-5D68AD0D1F8C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D9BB6-83F9-275F-BC42-FD173B349A5E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48C36-F7EB-4F0D-AA74-58BFE108CE1C}"/>
              </a:ext>
            </a:extLst>
          </p:cNvPr>
          <p:cNvSpPr txBox="1"/>
          <p:nvPr/>
        </p:nvSpPr>
        <p:spPr>
          <a:xfrm>
            <a:off x="5160266" y="3703555"/>
            <a:ext cx="27350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         </a:t>
            </a:r>
            <a:endParaRPr lang="en-US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7D763-A93D-1A60-FB85-61C234409D7F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8BC32-A78A-6FA2-D9C4-F1450FC1D029}"/>
              </a:ext>
            </a:extLst>
          </p:cNvPr>
          <p:cNvSpPr txBox="1"/>
          <p:nvPr/>
        </p:nvSpPr>
        <p:spPr>
          <a:xfrm>
            <a:off x="5337914" y="4077150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7 ETH, 3 DAI,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B8E89-D6FA-9662-39C0-9070F04E4115}"/>
              </a:ext>
            </a:extLst>
          </p:cNvPr>
          <p:cNvSpPr txBox="1"/>
          <p:nvPr/>
        </p:nvSpPr>
        <p:spPr>
          <a:xfrm>
            <a:off x="7109551" y="4060661"/>
            <a:ext cx="71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501FC-A413-A687-968E-D9B68906CCF5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</p:spTree>
    <p:extLst>
      <p:ext uri="{BB962C8B-B14F-4D97-AF65-F5344CB8AC3E}">
        <p14:creationId xmlns:p14="http://schemas.microsoft.com/office/powerpoint/2010/main" val="27145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205F-C9F6-5347-B0A6-D87B4781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Proof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725-92BD-2642-8339-CBC18EE3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1346" y="953815"/>
            <a:ext cx="1095826" cy="138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9987A5-E104-8A40-8349-A5B802AF7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33593" y="1053429"/>
            <a:ext cx="584281" cy="864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69F2DB-AD6F-F546-9735-294CA143EE83}"/>
              </a:ext>
            </a:extLst>
          </p:cNvPr>
          <p:cNvSpPr txBox="1"/>
          <p:nvPr/>
        </p:nvSpPr>
        <p:spPr>
          <a:xfrm>
            <a:off x="7414021" y="1932352"/>
            <a:ext cx="161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fault claim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79FCB-A6EA-F593-D29C-702AB504C37C}"/>
              </a:ext>
            </a:extLst>
          </p:cNvPr>
          <p:cNvSpPr txBox="1"/>
          <p:nvPr/>
        </p:nvSpPr>
        <p:spPr>
          <a:xfrm>
            <a:off x="340231" y="2799673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claimed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post-root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23B15-BCEB-0FB2-56A6-F9B767C46F09}"/>
              </a:ext>
            </a:extLst>
          </p:cNvPr>
          <p:cNvSpPr txBox="1"/>
          <p:nvPr/>
        </p:nvSpPr>
        <p:spPr>
          <a:xfrm>
            <a:off x="340231" y="2237394"/>
            <a:ext cx="17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01FA4-11EF-7302-BDE3-22F83861D3C6}"/>
              </a:ext>
            </a:extLst>
          </p:cNvPr>
          <p:cNvSpPr txBox="1"/>
          <p:nvPr/>
        </p:nvSpPr>
        <p:spPr>
          <a:xfrm>
            <a:off x="7414021" y="2610935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different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post-root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1C93F2-0B3F-6FF8-6599-4AB8DDC609C2}"/>
              </a:ext>
            </a:extLst>
          </p:cNvPr>
          <p:cNvSpPr txBox="1"/>
          <p:nvPr/>
        </p:nvSpPr>
        <p:spPr>
          <a:xfrm>
            <a:off x="2643438" y="2571750"/>
            <a:ext cx="394050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 computes Merkle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tree of all states.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Sends Merkle root to L1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47BCC35-3D55-D516-2F69-579C49FE2F9D}"/>
              </a:ext>
            </a:extLst>
          </p:cNvPr>
          <p:cNvGrpSpPr/>
          <p:nvPr/>
        </p:nvGrpSpPr>
        <p:grpSpPr>
          <a:xfrm>
            <a:off x="330583" y="4164818"/>
            <a:ext cx="8482833" cy="909088"/>
            <a:chOff x="59651" y="4195978"/>
            <a:chExt cx="8482833" cy="90908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FF26F1C-3DC9-1864-84D5-C47EBB1C0CB4}"/>
                </a:ext>
              </a:extLst>
            </p:cNvPr>
            <p:cNvGrpSpPr/>
            <p:nvPr/>
          </p:nvGrpSpPr>
          <p:grpSpPr>
            <a:xfrm>
              <a:off x="885565" y="4195978"/>
              <a:ext cx="7656919" cy="909088"/>
              <a:chOff x="659422" y="4195978"/>
              <a:chExt cx="7656919" cy="909088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099E43F-2E29-6A3B-12A0-45C0070E2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422" y="4639384"/>
                <a:ext cx="65614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7C88BD-CFA7-6A5F-84F8-8D4C08D3C543}"/>
                  </a:ext>
                </a:extLst>
              </p:cNvPr>
              <p:cNvSpPr txBox="1"/>
              <p:nvPr/>
            </p:nvSpPr>
            <p:spPr>
              <a:xfrm>
                <a:off x="1617071" y="4643401"/>
                <a:ext cx="4801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break computation into small steps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1F1D9C-CD63-8076-2806-6F2CF8537B53}"/>
                  </a:ext>
                </a:extLst>
              </p:cNvPr>
              <p:cNvSpPr txBox="1"/>
              <p:nvPr/>
            </p:nvSpPr>
            <p:spPr>
              <a:xfrm>
                <a:off x="7355080" y="4195978"/>
                <a:ext cx="9612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post-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state</a:t>
                </a:r>
              </a:p>
            </p:txBody>
          </p:sp>
          <p:sp>
            <p:nvSpPr>
              <p:cNvPr id="20" name="Curved Down Arrow 19">
                <a:extLst>
                  <a:ext uri="{FF2B5EF4-FFF2-40B4-BE49-F238E27FC236}">
                    <a16:creationId xmlns:a16="http://schemas.microsoft.com/office/drawing/2014/main" id="{A37D9F9C-3A9B-6BA2-CDED-F04B2E9B02A2}"/>
                  </a:ext>
                </a:extLst>
              </p:cNvPr>
              <p:cNvSpPr/>
              <p:nvPr/>
            </p:nvSpPr>
            <p:spPr>
              <a:xfrm>
                <a:off x="659422" y="4311822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Down Arrow 20">
                <a:extLst>
                  <a:ext uri="{FF2B5EF4-FFF2-40B4-BE49-F238E27FC236}">
                    <a16:creationId xmlns:a16="http://schemas.microsoft.com/office/drawing/2014/main" id="{33048955-4DB6-9FE7-9FBB-B86369C78BF1}"/>
                  </a:ext>
                </a:extLst>
              </p:cNvPr>
              <p:cNvSpPr/>
              <p:nvPr/>
            </p:nvSpPr>
            <p:spPr>
              <a:xfrm>
                <a:off x="1184490" y="4311822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urved Down Arrow 21">
                <a:extLst>
                  <a:ext uri="{FF2B5EF4-FFF2-40B4-BE49-F238E27FC236}">
                    <a16:creationId xmlns:a16="http://schemas.microsoft.com/office/drawing/2014/main" id="{DC402152-3AE9-37BC-1A5A-56EC3ED1FE0D}"/>
                  </a:ext>
                </a:extLst>
              </p:cNvPr>
              <p:cNvSpPr/>
              <p:nvPr/>
            </p:nvSpPr>
            <p:spPr>
              <a:xfrm>
                <a:off x="1617071" y="4301976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urved Down Arrow 22">
                <a:extLst>
                  <a:ext uri="{FF2B5EF4-FFF2-40B4-BE49-F238E27FC236}">
                    <a16:creationId xmlns:a16="http://schemas.microsoft.com/office/drawing/2014/main" id="{91841160-0AE0-10EF-3BC1-8476C85B799E}"/>
                  </a:ext>
                </a:extLst>
              </p:cNvPr>
              <p:cNvSpPr/>
              <p:nvPr/>
            </p:nvSpPr>
            <p:spPr>
              <a:xfrm>
                <a:off x="2099951" y="4299510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urved Down Arrow 23">
                <a:extLst>
                  <a:ext uri="{FF2B5EF4-FFF2-40B4-BE49-F238E27FC236}">
                    <a16:creationId xmlns:a16="http://schemas.microsoft.com/office/drawing/2014/main" id="{DE6F73AA-D51E-23F6-3FD5-163ADE21027D}"/>
                  </a:ext>
                </a:extLst>
              </p:cNvPr>
              <p:cNvSpPr/>
              <p:nvPr/>
            </p:nvSpPr>
            <p:spPr>
              <a:xfrm>
                <a:off x="2625019" y="4294681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urved Down Arrow 24">
                <a:extLst>
                  <a:ext uri="{FF2B5EF4-FFF2-40B4-BE49-F238E27FC236}">
                    <a16:creationId xmlns:a16="http://schemas.microsoft.com/office/drawing/2014/main" id="{BF5C050E-0815-3806-4BFB-F18398B6F1EC}"/>
                  </a:ext>
                </a:extLst>
              </p:cNvPr>
              <p:cNvSpPr/>
              <p:nvPr/>
            </p:nvSpPr>
            <p:spPr>
              <a:xfrm>
                <a:off x="3060500" y="4271143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urved Down Arrow 25">
                <a:extLst>
                  <a:ext uri="{FF2B5EF4-FFF2-40B4-BE49-F238E27FC236}">
                    <a16:creationId xmlns:a16="http://schemas.microsoft.com/office/drawing/2014/main" id="{1C260FFF-37DC-7738-F0B8-32ADA29A65A6}"/>
                  </a:ext>
                </a:extLst>
              </p:cNvPr>
              <p:cNvSpPr/>
              <p:nvPr/>
            </p:nvSpPr>
            <p:spPr>
              <a:xfrm>
                <a:off x="3585568" y="4271143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urved Down Arrow 26">
                <a:extLst>
                  <a:ext uri="{FF2B5EF4-FFF2-40B4-BE49-F238E27FC236}">
                    <a16:creationId xmlns:a16="http://schemas.microsoft.com/office/drawing/2014/main" id="{F8D14632-3D36-433A-5FA2-F8D711440825}"/>
                  </a:ext>
                </a:extLst>
              </p:cNvPr>
              <p:cNvSpPr/>
              <p:nvPr/>
            </p:nvSpPr>
            <p:spPr>
              <a:xfrm>
                <a:off x="4018149" y="4261297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urved Down Arrow 27">
                <a:extLst>
                  <a:ext uri="{FF2B5EF4-FFF2-40B4-BE49-F238E27FC236}">
                    <a16:creationId xmlns:a16="http://schemas.microsoft.com/office/drawing/2014/main" id="{199B4376-0D3E-321B-3A7C-DD18F0A29B14}"/>
                  </a:ext>
                </a:extLst>
              </p:cNvPr>
              <p:cNvSpPr/>
              <p:nvPr/>
            </p:nvSpPr>
            <p:spPr>
              <a:xfrm>
                <a:off x="4501029" y="4258831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urved Down Arrow 28">
                <a:extLst>
                  <a:ext uri="{FF2B5EF4-FFF2-40B4-BE49-F238E27FC236}">
                    <a16:creationId xmlns:a16="http://schemas.microsoft.com/office/drawing/2014/main" id="{E0AE4943-E1BF-BBB3-2D9C-9719DF78E1D4}"/>
                  </a:ext>
                </a:extLst>
              </p:cNvPr>
              <p:cNvSpPr/>
              <p:nvPr/>
            </p:nvSpPr>
            <p:spPr>
              <a:xfrm>
                <a:off x="5026097" y="4254002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urved Down Arrow 29">
                <a:extLst>
                  <a:ext uri="{FF2B5EF4-FFF2-40B4-BE49-F238E27FC236}">
                    <a16:creationId xmlns:a16="http://schemas.microsoft.com/office/drawing/2014/main" id="{EBB899F5-D439-4D78-A90B-BC00A7590347}"/>
                  </a:ext>
                </a:extLst>
              </p:cNvPr>
              <p:cNvSpPr/>
              <p:nvPr/>
            </p:nvSpPr>
            <p:spPr>
              <a:xfrm>
                <a:off x="5451036" y="4253191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urved Down Arrow 30">
                <a:extLst>
                  <a:ext uri="{FF2B5EF4-FFF2-40B4-BE49-F238E27FC236}">
                    <a16:creationId xmlns:a16="http://schemas.microsoft.com/office/drawing/2014/main" id="{D5584CA5-713A-9583-9962-1EC3B261B2E6}"/>
                  </a:ext>
                </a:extLst>
              </p:cNvPr>
              <p:cNvSpPr/>
              <p:nvPr/>
            </p:nvSpPr>
            <p:spPr>
              <a:xfrm>
                <a:off x="5976104" y="4253191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urved Down Arrow 31">
                <a:extLst>
                  <a:ext uri="{FF2B5EF4-FFF2-40B4-BE49-F238E27FC236}">
                    <a16:creationId xmlns:a16="http://schemas.microsoft.com/office/drawing/2014/main" id="{C0F1C0D8-2538-D790-1D82-BBBCDE0F8698}"/>
                  </a:ext>
                </a:extLst>
              </p:cNvPr>
              <p:cNvSpPr/>
              <p:nvPr/>
            </p:nvSpPr>
            <p:spPr>
              <a:xfrm>
                <a:off x="6408685" y="4243345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urved Down Arrow 32">
                <a:extLst>
                  <a:ext uri="{FF2B5EF4-FFF2-40B4-BE49-F238E27FC236}">
                    <a16:creationId xmlns:a16="http://schemas.microsoft.com/office/drawing/2014/main" id="{27EF9AED-8622-A410-11E8-9C214581CB47}"/>
                  </a:ext>
                </a:extLst>
              </p:cNvPr>
              <p:cNvSpPr/>
              <p:nvPr/>
            </p:nvSpPr>
            <p:spPr>
              <a:xfrm>
                <a:off x="6891565" y="4240879"/>
                <a:ext cx="380938" cy="210751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1D18EF-A5B7-2121-1BEE-C5E515E90332}"/>
                </a:ext>
              </a:extLst>
            </p:cNvPr>
            <p:cNvSpPr txBox="1"/>
            <p:nvPr/>
          </p:nvSpPr>
          <p:spPr>
            <a:xfrm>
              <a:off x="59651" y="4195979"/>
              <a:ext cx="1538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pre-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state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32339D-2A3C-5291-F021-735FDAB0294C}"/>
              </a:ext>
            </a:extLst>
          </p:cNvPr>
          <p:cNvSpPr txBox="1"/>
          <p:nvPr/>
        </p:nvSpPr>
        <p:spPr>
          <a:xfrm>
            <a:off x="3074245" y="1057973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pre-root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84AE-002B-7965-D413-C04072D67CFB}"/>
              </a:ext>
            </a:extLst>
          </p:cNvPr>
          <p:cNvSpPr txBox="1"/>
          <p:nvPr/>
        </p:nvSpPr>
        <p:spPr>
          <a:xfrm>
            <a:off x="4748527" y="1059830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Tx list</a:t>
            </a:r>
          </a:p>
        </p:txBody>
      </p:sp>
    </p:spTree>
    <p:extLst>
      <p:ext uri="{BB962C8B-B14F-4D97-AF65-F5344CB8AC3E}">
        <p14:creationId xmlns:p14="http://schemas.microsoft.com/office/powerpoint/2010/main" val="8670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205F-C9F6-5347-B0A6-D87B4781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Proof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725-92BD-2642-8339-CBC18EE3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1346" y="953815"/>
            <a:ext cx="1095826" cy="138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4E681-EE1D-9E40-88E5-3EF2A580CDE8}"/>
              </a:ext>
            </a:extLst>
          </p:cNvPr>
          <p:cNvSpPr txBox="1"/>
          <p:nvPr/>
        </p:nvSpPr>
        <p:spPr>
          <a:xfrm>
            <a:off x="3074245" y="1057973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pre-root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987A5-E104-8A40-8349-A5B802AF7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33593" y="1053429"/>
            <a:ext cx="584281" cy="864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69F2DB-AD6F-F546-9735-294CA143EE83}"/>
              </a:ext>
            </a:extLst>
          </p:cNvPr>
          <p:cNvSpPr txBox="1"/>
          <p:nvPr/>
        </p:nvSpPr>
        <p:spPr>
          <a:xfrm>
            <a:off x="7414021" y="1932352"/>
            <a:ext cx="161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fault claim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86F66-71D6-1E99-FAEE-A716E9DCC59C}"/>
              </a:ext>
            </a:extLst>
          </p:cNvPr>
          <p:cNvSpPr txBox="1"/>
          <p:nvPr/>
        </p:nvSpPr>
        <p:spPr>
          <a:xfrm>
            <a:off x="4748527" y="1059830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Tx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/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claimed</a:t>
                </a:r>
                <a:br>
                  <a:rPr lang="en-US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blipFill>
                <a:blip r:embed="rId4"/>
                <a:stretch>
                  <a:fillRect t="-28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9523B15-BCEB-0FB2-56A6-F9B767C46F09}"/>
              </a:ext>
            </a:extLst>
          </p:cNvPr>
          <p:cNvSpPr txBox="1"/>
          <p:nvPr/>
        </p:nvSpPr>
        <p:spPr>
          <a:xfrm>
            <a:off x="340231" y="2237394"/>
            <a:ext cx="17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/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different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FF26F1C-3DC9-1864-84D5-C47EBB1C0CB4}"/>
              </a:ext>
            </a:extLst>
          </p:cNvPr>
          <p:cNvGrpSpPr/>
          <p:nvPr/>
        </p:nvGrpSpPr>
        <p:grpSpPr>
          <a:xfrm>
            <a:off x="1156497" y="4209719"/>
            <a:ext cx="6613081" cy="398505"/>
            <a:chOff x="659422" y="4240879"/>
            <a:chExt cx="6613081" cy="39850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099E43F-2E29-6A3B-12A0-45C0070E25A0}"/>
                </a:ext>
              </a:extLst>
            </p:cNvPr>
            <p:cNvCxnSpPr>
              <a:cxnSpLocks/>
            </p:cNvCxnSpPr>
            <p:nvPr/>
          </p:nvCxnSpPr>
          <p:spPr>
            <a:xfrm>
              <a:off x="659422" y="4639384"/>
              <a:ext cx="6561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rved Down Arrow 19">
              <a:extLst>
                <a:ext uri="{FF2B5EF4-FFF2-40B4-BE49-F238E27FC236}">
                  <a16:creationId xmlns:a16="http://schemas.microsoft.com/office/drawing/2014/main" id="{A37D9F9C-3A9B-6BA2-CDED-F04B2E9B02A2}"/>
                </a:ext>
              </a:extLst>
            </p:cNvPr>
            <p:cNvSpPr/>
            <p:nvPr/>
          </p:nvSpPr>
          <p:spPr>
            <a:xfrm>
              <a:off x="659422" y="4311822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20">
              <a:extLst>
                <a:ext uri="{FF2B5EF4-FFF2-40B4-BE49-F238E27FC236}">
                  <a16:creationId xmlns:a16="http://schemas.microsoft.com/office/drawing/2014/main" id="{33048955-4DB6-9FE7-9FBB-B86369C78BF1}"/>
                </a:ext>
              </a:extLst>
            </p:cNvPr>
            <p:cNvSpPr/>
            <p:nvPr/>
          </p:nvSpPr>
          <p:spPr>
            <a:xfrm>
              <a:off x="1184490" y="4311822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Down Arrow 21">
              <a:extLst>
                <a:ext uri="{FF2B5EF4-FFF2-40B4-BE49-F238E27FC236}">
                  <a16:creationId xmlns:a16="http://schemas.microsoft.com/office/drawing/2014/main" id="{DC402152-3AE9-37BC-1A5A-56EC3ED1FE0D}"/>
                </a:ext>
              </a:extLst>
            </p:cNvPr>
            <p:cNvSpPr/>
            <p:nvPr/>
          </p:nvSpPr>
          <p:spPr>
            <a:xfrm>
              <a:off x="1617071" y="4301976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Down Arrow 22">
              <a:extLst>
                <a:ext uri="{FF2B5EF4-FFF2-40B4-BE49-F238E27FC236}">
                  <a16:creationId xmlns:a16="http://schemas.microsoft.com/office/drawing/2014/main" id="{91841160-0AE0-10EF-3BC1-8476C85B799E}"/>
                </a:ext>
              </a:extLst>
            </p:cNvPr>
            <p:cNvSpPr/>
            <p:nvPr/>
          </p:nvSpPr>
          <p:spPr>
            <a:xfrm>
              <a:off x="2099951" y="4299510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urved Down Arrow 23">
              <a:extLst>
                <a:ext uri="{FF2B5EF4-FFF2-40B4-BE49-F238E27FC236}">
                  <a16:creationId xmlns:a16="http://schemas.microsoft.com/office/drawing/2014/main" id="{DE6F73AA-D51E-23F6-3FD5-163ADE21027D}"/>
                </a:ext>
              </a:extLst>
            </p:cNvPr>
            <p:cNvSpPr/>
            <p:nvPr/>
          </p:nvSpPr>
          <p:spPr>
            <a:xfrm>
              <a:off x="2625019" y="4294681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>
              <a:extLst>
                <a:ext uri="{FF2B5EF4-FFF2-40B4-BE49-F238E27FC236}">
                  <a16:creationId xmlns:a16="http://schemas.microsoft.com/office/drawing/2014/main" id="{BF5C050E-0815-3806-4BFB-F18398B6F1EC}"/>
                </a:ext>
              </a:extLst>
            </p:cNvPr>
            <p:cNvSpPr/>
            <p:nvPr/>
          </p:nvSpPr>
          <p:spPr>
            <a:xfrm>
              <a:off x="3060500" y="4271143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urved Down Arrow 25">
              <a:extLst>
                <a:ext uri="{FF2B5EF4-FFF2-40B4-BE49-F238E27FC236}">
                  <a16:creationId xmlns:a16="http://schemas.microsoft.com/office/drawing/2014/main" id="{1C260FFF-37DC-7738-F0B8-32ADA29A65A6}"/>
                </a:ext>
              </a:extLst>
            </p:cNvPr>
            <p:cNvSpPr/>
            <p:nvPr/>
          </p:nvSpPr>
          <p:spPr>
            <a:xfrm>
              <a:off x="3585568" y="4271143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urved Down Arrow 26">
              <a:extLst>
                <a:ext uri="{FF2B5EF4-FFF2-40B4-BE49-F238E27FC236}">
                  <a16:creationId xmlns:a16="http://schemas.microsoft.com/office/drawing/2014/main" id="{F8D14632-3D36-433A-5FA2-F8D711440825}"/>
                </a:ext>
              </a:extLst>
            </p:cNvPr>
            <p:cNvSpPr/>
            <p:nvPr/>
          </p:nvSpPr>
          <p:spPr>
            <a:xfrm>
              <a:off x="4018149" y="4261297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>
              <a:extLst>
                <a:ext uri="{FF2B5EF4-FFF2-40B4-BE49-F238E27FC236}">
                  <a16:creationId xmlns:a16="http://schemas.microsoft.com/office/drawing/2014/main" id="{199B4376-0D3E-321B-3A7C-DD18F0A29B14}"/>
                </a:ext>
              </a:extLst>
            </p:cNvPr>
            <p:cNvSpPr/>
            <p:nvPr/>
          </p:nvSpPr>
          <p:spPr>
            <a:xfrm>
              <a:off x="4501029" y="4258831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urved Down Arrow 28">
              <a:extLst>
                <a:ext uri="{FF2B5EF4-FFF2-40B4-BE49-F238E27FC236}">
                  <a16:creationId xmlns:a16="http://schemas.microsoft.com/office/drawing/2014/main" id="{E0AE4943-E1BF-BBB3-2D9C-9719DF78E1D4}"/>
                </a:ext>
              </a:extLst>
            </p:cNvPr>
            <p:cNvSpPr/>
            <p:nvPr/>
          </p:nvSpPr>
          <p:spPr>
            <a:xfrm>
              <a:off x="5026097" y="4254002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Down Arrow 29">
              <a:extLst>
                <a:ext uri="{FF2B5EF4-FFF2-40B4-BE49-F238E27FC236}">
                  <a16:creationId xmlns:a16="http://schemas.microsoft.com/office/drawing/2014/main" id="{EBB899F5-D439-4D78-A90B-BC00A7590347}"/>
                </a:ext>
              </a:extLst>
            </p:cNvPr>
            <p:cNvSpPr/>
            <p:nvPr/>
          </p:nvSpPr>
          <p:spPr>
            <a:xfrm>
              <a:off x="5451036" y="4253191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Down Arrow 30">
              <a:extLst>
                <a:ext uri="{FF2B5EF4-FFF2-40B4-BE49-F238E27FC236}">
                  <a16:creationId xmlns:a16="http://schemas.microsoft.com/office/drawing/2014/main" id="{D5584CA5-713A-9583-9962-1EC3B261B2E6}"/>
                </a:ext>
              </a:extLst>
            </p:cNvPr>
            <p:cNvSpPr/>
            <p:nvPr/>
          </p:nvSpPr>
          <p:spPr>
            <a:xfrm>
              <a:off x="5976104" y="4253191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urved Down Arrow 31">
              <a:extLst>
                <a:ext uri="{FF2B5EF4-FFF2-40B4-BE49-F238E27FC236}">
                  <a16:creationId xmlns:a16="http://schemas.microsoft.com/office/drawing/2014/main" id="{C0F1C0D8-2538-D790-1D82-BBBCDE0F8698}"/>
                </a:ext>
              </a:extLst>
            </p:cNvPr>
            <p:cNvSpPr/>
            <p:nvPr/>
          </p:nvSpPr>
          <p:spPr>
            <a:xfrm>
              <a:off x="6408685" y="4243345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Down Arrow 32">
              <a:extLst>
                <a:ext uri="{FF2B5EF4-FFF2-40B4-BE49-F238E27FC236}">
                  <a16:creationId xmlns:a16="http://schemas.microsoft.com/office/drawing/2014/main" id="{27EF9AED-8622-A410-11E8-9C214581CB47}"/>
                </a:ext>
              </a:extLst>
            </p:cNvPr>
            <p:cNvSpPr/>
            <p:nvPr/>
          </p:nvSpPr>
          <p:spPr>
            <a:xfrm>
              <a:off x="6891565" y="4240879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D33A4C-82AF-97CD-B6FE-55E4C458AD6A}"/>
                  </a:ext>
                </a:extLst>
              </p:cNvPr>
              <p:cNvSpPr txBox="1"/>
              <p:nvPr/>
            </p:nvSpPr>
            <p:spPr>
              <a:xfrm>
                <a:off x="572434" y="4633442"/>
                <a:ext cx="107484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D33A4C-82AF-97CD-B6FE-55E4C458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" y="4633442"/>
                <a:ext cx="1074845" cy="453137"/>
              </a:xfrm>
              <a:prstGeom prst="rect">
                <a:avLst/>
              </a:prstGeom>
              <a:blipFill>
                <a:blip r:embed="rId6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7E491-2C12-85C5-0DB7-026E9E1FD703}"/>
                  </a:ext>
                </a:extLst>
              </p:cNvPr>
              <p:cNvSpPr txBox="1"/>
              <p:nvPr/>
            </p:nvSpPr>
            <p:spPr>
              <a:xfrm>
                <a:off x="7382508" y="4628498"/>
                <a:ext cx="109472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7E491-2C12-85C5-0DB7-026E9E1F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08" y="4628498"/>
                <a:ext cx="1094723" cy="453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/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/>
              <p:nvPr/>
            </p:nvSpPr>
            <p:spPr>
              <a:xfrm>
                <a:off x="2954540" y="1902066"/>
                <a:ext cx="3502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0" y="1902066"/>
                <a:ext cx="3502305" cy="461665"/>
              </a:xfrm>
              <a:prstGeom prst="rect">
                <a:avLst/>
              </a:prstGeom>
              <a:blipFill>
                <a:blip r:embed="rId9"/>
                <a:stretch>
                  <a:fillRect l="-252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865B74E-B706-C1FB-EF11-913F35392FF7}"/>
              </a:ext>
            </a:extLst>
          </p:cNvPr>
          <p:cNvGrpSpPr/>
          <p:nvPr/>
        </p:nvGrpSpPr>
        <p:grpSpPr>
          <a:xfrm>
            <a:off x="1229032" y="2605567"/>
            <a:ext cx="6381136" cy="1558253"/>
            <a:chOff x="1229032" y="2605567"/>
            <a:chExt cx="6381136" cy="1558253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E803C9BF-485E-DEBC-1FBF-332E60AC6FCE}"/>
                </a:ext>
              </a:extLst>
            </p:cNvPr>
            <p:cNvSpPr/>
            <p:nvPr/>
          </p:nvSpPr>
          <p:spPr>
            <a:xfrm>
              <a:off x="1229032" y="2884109"/>
              <a:ext cx="6381136" cy="12797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B4ED4F-30AE-7825-6503-F4F7827A5FC8}"/>
                </a:ext>
              </a:extLst>
            </p:cNvPr>
            <p:cNvSpPr txBox="1"/>
            <p:nvPr/>
          </p:nvSpPr>
          <p:spPr>
            <a:xfrm>
              <a:off x="3686768" y="2605567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Merkle root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BB4AF-7A0B-71DE-C679-9FF7498AACFD}"/>
                </a:ext>
              </a:extLst>
            </p:cNvPr>
            <p:cNvSpPr txBox="1"/>
            <p:nvPr/>
          </p:nvSpPr>
          <p:spPr>
            <a:xfrm>
              <a:off x="3421100" y="3216735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[0⇾n/2]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4FD376-12E8-2E87-1AB8-772AD17F52E8}"/>
                </a:ext>
              </a:extLst>
            </p:cNvPr>
            <p:cNvSpPr txBox="1"/>
            <p:nvPr/>
          </p:nvSpPr>
          <p:spPr>
            <a:xfrm>
              <a:off x="4582098" y="3216735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[n/2⇾n]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8D6A0E-B2B2-12A0-0B14-1C649667457E}"/>
                </a:ext>
              </a:extLst>
            </p:cNvPr>
            <p:cNvSpPr txBox="1"/>
            <p:nvPr/>
          </p:nvSpPr>
          <p:spPr>
            <a:xfrm>
              <a:off x="2287855" y="3722559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[0⇾n/4]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DC0BF2-417F-00A0-BCD9-4EC083DA698E}"/>
                </a:ext>
              </a:extLst>
            </p:cNvPr>
            <p:cNvSpPr txBox="1"/>
            <p:nvPr/>
          </p:nvSpPr>
          <p:spPr>
            <a:xfrm>
              <a:off x="3658482" y="3720019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[n/4⇾n/2]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7E3D7A6-717D-6916-7001-2D4228AF4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0978" y="3517781"/>
              <a:ext cx="529474" cy="25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F0026A-A5AD-97AD-DDE7-0B418DF0D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7675" y="3540166"/>
              <a:ext cx="160817" cy="22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370ECF5-F812-9BE9-C190-46D120E7FB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2233" y="3574579"/>
              <a:ext cx="413320" cy="30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0C4E91-884B-C5FB-D84B-C239490EE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117" y="3601822"/>
              <a:ext cx="180435" cy="25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ECA3BDD-D40D-A6E1-13E2-88049FB34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1661" y="3039681"/>
              <a:ext cx="252963" cy="24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367634E-A297-713B-D898-CBD5FB4965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067" y="3025941"/>
              <a:ext cx="237175" cy="24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7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08994-CE74-E8E4-49A6-71044B55BAF0}"/>
              </a:ext>
            </a:extLst>
          </p:cNvPr>
          <p:cNvSpPr/>
          <p:nvPr/>
        </p:nvSpPr>
        <p:spPr>
          <a:xfrm>
            <a:off x="190500" y="3103304"/>
            <a:ext cx="8686800" cy="666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60E0-0F52-25AF-0432-087902E3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process more Tx per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04EC-957C-DCF5-0560-099022D3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Many ideas</a:t>
            </a:r>
            <a:r>
              <a:rPr lang="en-US" sz="2400" dirty="0"/>
              <a:t>: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Use a faster consensus protocol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Parallelize:  split the chain into independent </a:t>
            </a:r>
            <a:r>
              <a:rPr lang="en-US" sz="2400" b="1" dirty="0"/>
              <a:t>shards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Today:   Rollups, move the work somewhere else  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Payment channels: reduce the need to touch the chain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Requires locking up funds; mostly designed for payments.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B2D8D3C-DADF-8A41-EB6D-0C2D46510E37}"/>
              </a:ext>
            </a:extLst>
          </p:cNvPr>
          <p:cNvSpPr/>
          <p:nvPr/>
        </p:nvSpPr>
        <p:spPr>
          <a:xfrm>
            <a:off x="6267449" y="1504950"/>
            <a:ext cx="2076451" cy="790576"/>
          </a:xfrm>
          <a:prstGeom prst="wedgeRoundRectCallout">
            <a:avLst>
              <a:gd name="adj1" fmla="val -33218"/>
              <a:gd name="adj2" fmla="val 8518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reduces</a:t>
            </a:r>
          </a:p>
          <a:p>
            <a:pPr algn="ctr"/>
            <a:r>
              <a:rPr lang="en-US" dirty="0"/>
              <a:t>composability</a:t>
            </a:r>
          </a:p>
        </p:txBody>
      </p:sp>
    </p:spTree>
    <p:extLst>
      <p:ext uri="{BB962C8B-B14F-4D97-AF65-F5344CB8AC3E}">
        <p14:creationId xmlns:p14="http://schemas.microsoft.com/office/powerpoint/2010/main" val="2444909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205F-C9F6-5347-B0A6-D87B4781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Proof game:  binary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725-92BD-2642-8339-CBC18EE3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1346" y="953815"/>
            <a:ext cx="1095826" cy="138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4E681-EE1D-9E40-88E5-3EF2A580CDE8}"/>
              </a:ext>
            </a:extLst>
          </p:cNvPr>
          <p:cNvSpPr txBox="1"/>
          <p:nvPr/>
        </p:nvSpPr>
        <p:spPr>
          <a:xfrm>
            <a:off x="3074245" y="1057973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pre-root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987A5-E104-8A40-8349-A5B802AF7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33593" y="1053429"/>
            <a:ext cx="584281" cy="864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69F2DB-AD6F-F546-9735-294CA143EE83}"/>
              </a:ext>
            </a:extLst>
          </p:cNvPr>
          <p:cNvSpPr txBox="1"/>
          <p:nvPr/>
        </p:nvSpPr>
        <p:spPr>
          <a:xfrm>
            <a:off x="7414021" y="1932352"/>
            <a:ext cx="161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fault claim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86F66-71D6-1E99-FAEE-A716E9DCC59C}"/>
              </a:ext>
            </a:extLst>
          </p:cNvPr>
          <p:cNvSpPr txBox="1"/>
          <p:nvPr/>
        </p:nvSpPr>
        <p:spPr>
          <a:xfrm>
            <a:off x="4748527" y="1059830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Tx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/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claimed</a:t>
                </a:r>
                <a:br>
                  <a:rPr lang="en-US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blipFill>
                <a:blip r:embed="rId4"/>
                <a:stretch>
                  <a:fillRect t="-28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9523B15-BCEB-0FB2-56A6-F9B767C46F09}"/>
              </a:ext>
            </a:extLst>
          </p:cNvPr>
          <p:cNvSpPr txBox="1"/>
          <p:nvPr/>
        </p:nvSpPr>
        <p:spPr>
          <a:xfrm>
            <a:off x="340231" y="2237394"/>
            <a:ext cx="17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/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different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FF26F1C-3DC9-1864-84D5-C47EBB1C0CB4}"/>
              </a:ext>
            </a:extLst>
          </p:cNvPr>
          <p:cNvGrpSpPr/>
          <p:nvPr/>
        </p:nvGrpSpPr>
        <p:grpSpPr>
          <a:xfrm>
            <a:off x="1156497" y="4209719"/>
            <a:ext cx="6613081" cy="398505"/>
            <a:chOff x="659422" y="4240879"/>
            <a:chExt cx="6613081" cy="39850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099E43F-2E29-6A3B-12A0-45C0070E25A0}"/>
                </a:ext>
              </a:extLst>
            </p:cNvPr>
            <p:cNvCxnSpPr>
              <a:cxnSpLocks/>
            </p:cNvCxnSpPr>
            <p:nvPr/>
          </p:nvCxnSpPr>
          <p:spPr>
            <a:xfrm>
              <a:off x="659422" y="4639384"/>
              <a:ext cx="6561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rved Down Arrow 19">
              <a:extLst>
                <a:ext uri="{FF2B5EF4-FFF2-40B4-BE49-F238E27FC236}">
                  <a16:creationId xmlns:a16="http://schemas.microsoft.com/office/drawing/2014/main" id="{A37D9F9C-3A9B-6BA2-CDED-F04B2E9B02A2}"/>
                </a:ext>
              </a:extLst>
            </p:cNvPr>
            <p:cNvSpPr/>
            <p:nvPr/>
          </p:nvSpPr>
          <p:spPr>
            <a:xfrm>
              <a:off x="659422" y="4311822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20">
              <a:extLst>
                <a:ext uri="{FF2B5EF4-FFF2-40B4-BE49-F238E27FC236}">
                  <a16:creationId xmlns:a16="http://schemas.microsoft.com/office/drawing/2014/main" id="{33048955-4DB6-9FE7-9FBB-B86369C78BF1}"/>
                </a:ext>
              </a:extLst>
            </p:cNvPr>
            <p:cNvSpPr/>
            <p:nvPr/>
          </p:nvSpPr>
          <p:spPr>
            <a:xfrm>
              <a:off x="1184490" y="4311822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Down Arrow 21">
              <a:extLst>
                <a:ext uri="{FF2B5EF4-FFF2-40B4-BE49-F238E27FC236}">
                  <a16:creationId xmlns:a16="http://schemas.microsoft.com/office/drawing/2014/main" id="{DC402152-3AE9-37BC-1A5A-56EC3ED1FE0D}"/>
                </a:ext>
              </a:extLst>
            </p:cNvPr>
            <p:cNvSpPr/>
            <p:nvPr/>
          </p:nvSpPr>
          <p:spPr>
            <a:xfrm>
              <a:off x="1617071" y="4301976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Down Arrow 22">
              <a:extLst>
                <a:ext uri="{FF2B5EF4-FFF2-40B4-BE49-F238E27FC236}">
                  <a16:creationId xmlns:a16="http://schemas.microsoft.com/office/drawing/2014/main" id="{91841160-0AE0-10EF-3BC1-8476C85B799E}"/>
                </a:ext>
              </a:extLst>
            </p:cNvPr>
            <p:cNvSpPr/>
            <p:nvPr/>
          </p:nvSpPr>
          <p:spPr>
            <a:xfrm>
              <a:off x="2099951" y="4299510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urved Down Arrow 23">
              <a:extLst>
                <a:ext uri="{FF2B5EF4-FFF2-40B4-BE49-F238E27FC236}">
                  <a16:creationId xmlns:a16="http://schemas.microsoft.com/office/drawing/2014/main" id="{DE6F73AA-D51E-23F6-3FD5-163ADE21027D}"/>
                </a:ext>
              </a:extLst>
            </p:cNvPr>
            <p:cNvSpPr/>
            <p:nvPr/>
          </p:nvSpPr>
          <p:spPr>
            <a:xfrm>
              <a:off x="2625019" y="4294681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>
              <a:extLst>
                <a:ext uri="{FF2B5EF4-FFF2-40B4-BE49-F238E27FC236}">
                  <a16:creationId xmlns:a16="http://schemas.microsoft.com/office/drawing/2014/main" id="{BF5C050E-0815-3806-4BFB-F18398B6F1EC}"/>
                </a:ext>
              </a:extLst>
            </p:cNvPr>
            <p:cNvSpPr/>
            <p:nvPr/>
          </p:nvSpPr>
          <p:spPr>
            <a:xfrm>
              <a:off x="3060500" y="4271143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urved Down Arrow 25">
              <a:extLst>
                <a:ext uri="{FF2B5EF4-FFF2-40B4-BE49-F238E27FC236}">
                  <a16:creationId xmlns:a16="http://schemas.microsoft.com/office/drawing/2014/main" id="{1C260FFF-37DC-7738-F0B8-32ADA29A65A6}"/>
                </a:ext>
              </a:extLst>
            </p:cNvPr>
            <p:cNvSpPr/>
            <p:nvPr/>
          </p:nvSpPr>
          <p:spPr>
            <a:xfrm>
              <a:off x="3585568" y="4271143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urved Down Arrow 26">
              <a:extLst>
                <a:ext uri="{FF2B5EF4-FFF2-40B4-BE49-F238E27FC236}">
                  <a16:creationId xmlns:a16="http://schemas.microsoft.com/office/drawing/2014/main" id="{F8D14632-3D36-433A-5FA2-F8D711440825}"/>
                </a:ext>
              </a:extLst>
            </p:cNvPr>
            <p:cNvSpPr/>
            <p:nvPr/>
          </p:nvSpPr>
          <p:spPr>
            <a:xfrm>
              <a:off x="4018149" y="4261297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>
              <a:extLst>
                <a:ext uri="{FF2B5EF4-FFF2-40B4-BE49-F238E27FC236}">
                  <a16:creationId xmlns:a16="http://schemas.microsoft.com/office/drawing/2014/main" id="{199B4376-0D3E-321B-3A7C-DD18F0A29B14}"/>
                </a:ext>
              </a:extLst>
            </p:cNvPr>
            <p:cNvSpPr/>
            <p:nvPr/>
          </p:nvSpPr>
          <p:spPr>
            <a:xfrm>
              <a:off x="4501029" y="4258831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urved Down Arrow 28">
              <a:extLst>
                <a:ext uri="{FF2B5EF4-FFF2-40B4-BE49-F238E27FC236}">
                  <a16:creationId xmlns:a16="http://schemas.microsoft.com/office/drawing/2014/main" id="{E0AE4943-E1BF-BBB3-2D9C-9719DF78E1D4}"/>
                </a:ext>
              </a:extLst>
            </p:cNvPr>
            <p:cNvSpPr/>
            <p:nvPr/>
          </p:nvSpPr>
          <p:spPr>
            <a:xfrm>
              <a:off x="5026097" y="4254002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Down Arrow 29">
              <a:extLst>
                <a:ext uri="{FF2B5EF4-FFF2-40B4-BE49-F238E27FC236}">
                  <a16:creationId xmlns:a16="http://schemas.microsoft.com/office/drawing/2014/main" id="{EBB899F5-D439-4D78-A90B-BC00A7590347}"/>
                </a:ext>
              </a:extLst>
            </p:cNvPr>
            <p:cNvSpPr/>
            <p:nvPr/>
          </p:nvSpPr>
          <p:spPr>
            <a:xfrm>
              <a:off x="5451036" y="4253191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Down Arrow 30">
              <a:extLst>
                <a:ext uri="{FF2B5EF4-FFF2-40B4-BE49-F238E27FC236}">
                  <a16:creationId xmlns:a16="http://schemas.microsoft.com/office/drawing/2014/main" id="{D5584CA5-713A-9583-9962-1EC3B261B2E6}"/>
                </a:ext>
              </a:extLst>
            </p:cNvPr>
            <p:cNvSpPr/>
            <p:nvPr/>
          </p:nvSpPr>
          <p:spPr>
            <a:xfrm>
              <a:off x="5976104" y="4253191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urved Down Arrow 31">
              <a:extLst>
                <a:ext uri="{FF2B5EF4-FFF2-40B4-BE49-F238E27FC236}">
                  <a16:creationId xmlns:a16="http://schemas.microsoft.com/office/drawing/2014/main" id="{C0F1C0D8-2538-D790-1D82-BBBCDE0F8698}"/>
                </a:ext>
              </a:extLst>
            </p:cNvPr>
            <p:cNvSpPr/>
            <p:nvPr/>
          </p:nvSpPr>
          <p:spPr>
            <a:xfrm>
              <a:off x="6408685" y="4243345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Down Arrow 32">
              <a:extLst>
                <a:ext uri="{FF2B5EF4-FFF2-40B4-BE49-F238E27FC236}">
                  <a16:creationId xmlns:a16="http://schemas.microsoft.com/office/drawing/2014/main" id="{27EF9AED-8622-A410-11E8-9C214581CB47}"/>
                </a:ext>
              </a:extLst>
            </p:cNvPr>
            <p:cNvSpPr/>
            <p:nvPr/>
          </p:nvSpPr>
          <p:spPr>
            <a:xfrm>
              <a:off x="6891565" y="4240879"/>
              <a:ext cx="380938" cy="210751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7E491-2C12-85C5-0DB7-026E9E1FD703}"/>
                  </a:ext>
                </a:extLst>
              </p:cNvPr>
              <p:cNvSpPr txBox="1"/>
              <p:nvPr/>
            </p:nvSpPr>
            <p:spPr>
              <a:xfrm>
                <a:off x="7382508" y="4628498"/>
                <a:ext cx="109472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7E491-2C12-85C5-0DB7-026E9E1F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08" y="4628498"/>
                <a:ext cx="1094723" cy="453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/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/>
              <p:nvPr/>
            </p:nvSpPr>
            <p:spPr>
              <a:xfrm>
                <a:off x="2580914" y="1970890"/>
                <a:ext cx="4179477" cy="508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Suppose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14" y="1970890"/>
                <a:ext cx="4179477" cy="508088"/>
              </a:xfrm>
              <a:prstGeom prst="rect">
                <a:avLst/>
              </a:prstGeom>
              <a:blipFill>
                <a:blip r:embed="rId9"/>
                <a:stretch>
                  <a:fillRect l="-2424" t="-731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99142-8C4B-D365-143B-3F322C34E2B6}"/>
                  </a:ext>
                </a:extLst>
              </p:cNvPr>
              <p:cNvSpPr txBox="1"/>
              <p:nvPr/>
            </p:nvSpPr>
            <p:spPr>
              <a:xfrm>
                <a:off x="572434" y="4633442"/>
                <a:ext cx="107484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99142-8C4B-D365-143B-3F322C34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" y="4633442"/>
                <a:ext cx="1074845" cy="453137"/>
              </a:xfrm>
              <a:prstGeom prst="rect">
                <a:avLst/>
              </a:prstGeom>
              <a:blipFill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33CA5B7-3345-6D3F-8250-56B6729063AB}"/>
              </a:ext>
            </a:extLst>
          </p:cNvPr>
          <p:cNvGrpSpPr/>
          <p:nvPr/>
        </p:nvGrpSpPr>
        <p:grpSpPr>
          <a:xfrm>
            <a:off x="1229032" y="2605567"/>
            <a:ext cx="6381136" cy="1558253"/>
            <a:chOff x="1229032" y="2605567"/>
            <a:chExt cx="6381136" cy="1558253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D11C56B9-17B5-190C-4B92-5999877E7BCA}"/>
                </a:ext>
              </a:extLst>
            </p:cNvPr>
            <p:cNvSpPr/>
            <p:nvPr/>
          </p:nvSpPr>
          <p:spPr>
            <a:xfrm>
              <a:off x="1229032" y="2884109"/>
              <a:ext cx="6381136" cy="12797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22884A-3DAB-5A8E-C799-30E8A1BFED1B}"/>
                </a:ext>
              </a:extLst>
            </p:cNvPr>
            <p:cNvSpPr txBox="1"/>
            <p:nvPr/>
          </p:nvSpPr>
          <p:spPr>
            <a:xfrm>
              <a:off x="3686768" y="2605567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Merkle root</a:t>
              </a:r>
              <a:endParaRPr lang="en-US" dirty="0">
                <a:latin typeface="+mn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FA79CF-4286-74F3-B978-4CC18B1EE88D}"/>
                </a:ext>
              </a:extLst>
            </p:cNvPr>
            <p:cNvSpPr txBox="1"/>
            <p:nvPr/>
          </p:nvSpPr>
          <p:spPr>
            <a:xfrm>
              <a:off x="3421100" y="3216735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[0⇾n/2]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5CDBF2-233A-8D68-2B66-75B297117DB9}"/>
                </a:ext>
              </a:extLst>
            </p:cNvPr>
            <p:cNvSpPr txBox="1"/>
            <p:nvPr/>
          </p:nvSpPr>
          <p:spPr>
            <a:xfrm>
              <a:off x="4582098" y="3216735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[n/2⇾n]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F2A3EF-A297-32B2-E0C9-5D73EC99C4C1}"/>
                </a:ext>
              </a:extLst>
            </p:cNvPr>
            <p:cNvSpPr txBox="1"/>
            <p:nvPr/>
          </p:nvSpPr>
          <p:spPr>
            <a:xfrm>
              <a:off x="2287855" y="3722559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[0⇾n/4]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13A847-3C82-4732-65ED-5E855857635B}"/>
                </a:ext>
              </a:extLst>
            </p:cNvPr>
            <p:cNvSpPr txBox="1"/>
            <p:nvPr/>
          </p:nvSpPr>
          <p:spPr>
            <a:xfrm>
              <a:off x="3658482" y="3720019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[n/4⇾n/2]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D91CE3-C53A-138B-B924-892B1C7AA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0978" y="3517781"/>
              <a:ext cx="529474" cy="25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1AEFA5D-A05F-7A86-2528-19198F5B79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7675" y="3540166"/>
              <a:ext cx="160817" cy="22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FC967AB-40DD-F8B6-CFD8-BA0838D927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2233" y="3574579"/>
              <a:ext cx="413320" cy="30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8E23E14-E4F9-2830-3901-4171EA1E5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117" y="3601822"/>
              <a:ext cx="180435" cy="25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5CF03A-2997-EED6-D99B-7FBEB4142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1661" y="3039681"/>
              <a:ext cx="252963" cy="24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FEF6AD2-7AA3-8BD1-0B59-5370F3450D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067" y="3025941"/>
              <a:ext cx="237175" cy="24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40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205F-C9F6-5347-B0A6-D87B4781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Proof game: binary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725-92BD-2642-8339-CBC18EE3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1346" y="953815"/>
            <a:ext cx="1095826" cy="138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4E681-EE1D-9E40-88E5-3EF2A580CDE8}"/>
              </a:ext>
            </a:extLst>
          </p:cNvPr>
          <p:cNvSpPr txBox="1"/>
          <p:nvPr/>
        </p:nvSpPr>
        <p:spPr>
          <a:xfrm>
            <a:off x="3074245" y="1057973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pre-root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987A5-E104-8A40-8349-A5B802AF7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33593" y="1053429"/>
            <a:ext cx="584281" cy="864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69F2DB-AD6F-F546-9735-294CA143EE83}"/>
              </a:ext>
            </a:extLst>
          </p:cNvPr>
          <p:cNvSpPr txBox="1"/>
          <p:nvPr/>
        </p:nvSpPr>
        <p:spPr>
          <a:xfrm>
            <a:off x="7414021" y="1932352"/>
            <a:ext cx="161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fault claim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86F66-71D6-1E99-FAEE-A716E9DCC59C}"/>
              </a:ext>
            </a:extLst>
          </p:cNvPr>
          <p:cNvSpPr txBox="1"/>
          <p:nvPr/>
        </p:nvSpPr>
        <p:spPr>
          <a:xfrm>
            <a:off x="4748527" y="1059830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Tx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/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claimed</a:t>
                </a:r>
                <a:br>
                  <a:rPr lang="en-US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blipFill>
                <a:blip r:embed="rId4"/>
                <a:stretch>
                  <a:fillRect t="-28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9523B15-BCEB-0FB2-56A6-F9B767C46F09}"/>
              </a:ext>
            </a:extLst>
          </p:cNvPr>
          <p:cNvSpPr txBox="1"/>
          <p:nvPr/>
        </p:nvSpPr>
        <p:spPr>
          <a:xfrm>
            <a:off x="340231" y="2237394"/>
            <a:ext cx="17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/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different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99E43F-2E29-6A3B-12A0-45C0070E25A0}"/>
              </a:ext>
            </a:extLst>
          </p:cNvPr>
          <p:cNvCxnSpPr>
            <a:cxnSpLocks/>
          </p:cNvCxnSpPr>
          <p:nvPr/>
        </p:nvCxnSpPr>
        <p:spPr>
          <a:xfrm>
            <a:off x="1156497" y="4608224"/>
            <a:ext cx="330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A37D9F9C-3A9B-6BA2-CDED-F04B2E9B02A2}"/>
              </a:ext>
            </a:extLst>
          </p:cNvPr>
          <p:cNvSpPr/>
          <p:nvPr/>
        </p:nvSpPr>
        <p:spPr>
          <a:xfrm>
            <a:off x="1156497" y="4280662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33048955-4DB6-9FE7-9FBB-B86369C78BF1}"/>
              </a:ext>
            </a:extLst>
          </p:cNvPr>
          <p:cNvSpPr/>
          <p:nvPr/>
        </p:nvSpPr>
        <p:spPr>
          <a:xfrm>
            <a:off x="1681565" y="4280662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DC402152-3AE9-37BC-1A5A-56EC3ED1FE0D}"/>
              </a:ext>
            </a:extLst>
          </p:cNvPr>
          <p:cNvSpPr/>
          <p:nvPr/>
        </p:nvSpPr>
        <p:spPr>
          <a:xfrm>
            <a:off x="2114146" y="4270816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1841160-0AE0-10EF-3BC1-8476C85B799E}"/>
              </a:ext>
            </a:extLst>
          </p:cNvPr>
          <p:cNvSpPr/>
          <p:nvPr/>
        </p:nvSpPr>
        <p:spPr>
          <a:xfrm>
            <a:off x="2597026" y="4268350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DE6F73AA-D51E-23F6-3FD5-163ADE21027D}"/>
              </a:ext>
            </a:extLst>
          </p:cNvPr>
          <p:cNvSpPr/>
          <p:nvPr/>
        </p:nvSpPr>
        <p:spPr>
          <a:xfrm>
            <a:off x="3122094" y="4263521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BF5C050E-0815-3806-4BFB-F18398B6F1EC}"/>
              </a:ext>
            </a:extLst>
          </p:cNvPr>
          <p:cNvSpPr/>
          <p:nvPr/>
        </p:nvSpPr>
        <p:spPr>
          <a:xfrm>
            <a:off x="3557575" y="4239983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1C260FFF-37DC-7738-F0B8-32ADA29A65A6}"/>
              </a:ext>
            </a:extLst>
          </p:cNvPr>
          <p:cNvSpPr/>
          <p:nvPr/>
        </p:nvSpPr>
        <p:spPr>
          <a:xfrm>
            <a:off x="4082643" y="4239983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/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/>
              <p:nvPr/>
            </p:nvSpPr>
            <p:spPr>
              <a:xfrm>
                <a:off x="2580914" y="1970890"/>
                <a:ext cx="4179477" cy="508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Suppose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14" y="1970890"/>
                <a:ext cx="4179477" cy="508088"/>
              </a:xfrm>
              <a:prstGeom prst="rect">
                <a:avLst/>
              </a:prstGeom>
              <a:blipFill>
                <a:blip r:embed="rId7"/>
                <a:stretch>
                  <a:fillRect l="-2424" t="-731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815363A-D6A9-AA28-7B4B-CC4B40C17786}"/>
              </a:ext>
            </a:extLst>
          </p:cNvPr>
          <p:cNvSpPr txBox="1"/>
          <p:nvPr/>
        </p:nvSpPr>
        <p:spPr>
          <a:xfrm>
            <a:off x="5466735" y="4355907"/>
            <a:ext cx="36084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Coordinator sends </a:t>
            </a:r>
            <a:r>
              <a:rPr lang="en-US" sz="1800" b="1" dirty="0">
                <a:latin typeface="+mn-lt"/>
              </a:rPr>
              <a:t>hash</a:t>
            </a:r>
            <a:r>
              <a:rPr lang="en-US" sz="1800" b="1" baseline="-25000" dirty="0">
                <a:latin typeface="+mn-lt"/>
              </a:rPr>
              <a:t>[0⇾n/2]</a:t>
            </a:r>
            <a:r>
              <a:rPr lang="en-US" sz="1800" baseline="-250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to L1</a:t>
            </a:r>
          </a:p>
          <a:p>
            <a:r>
              <a:rPr lang="en-US" sz="1800" dirty="0">
                <a:latin typeface="+mn-lt"/>
              </a:rPr>
              <a:t>Alice sends “left” to L1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68BFD8-009F-F51F-B7CD-FBD24C15A520}"/>
                  </a:ext>
                </a:extLst>
              </p:cNvPr>
              <p:cNvSpPr txBox="1"/>
              <p:nvPr/>
            </p:nvSpPr>
            <p:spPr>
              <a:xfrm>
                <a:off x="572434" y="4633442"/>
                <a:ext cx="107484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68BFD8-009F-F51F-B7CD-FBD24C15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" y="4633442"/>
                <a:ext cx="1074845" cy="453137"/>
              </a:xfrm>
              <a:prstGeom prst="rect">
                <a:avLst/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D82F4E0-1B53-B493-4DC7-58A37268C1F5}"/>
              </a:ext>
            </a:extLst>
          </p:cNvPr>
          <p:cNvGrpSpPr/>
          <p:nvPr/>
        </p:nvGrpSpPr>
        <p:grpSpPr>
          <a:xfrm>
            <a:off x="1229032" y="2605567"/>
            <a:ext cx="6381136" cy="1558253"/>
            <a:chOff x="1229032" y="2605567"/>
            <a:chExt cx="6381136" cy="1558253"/>
          </a:xfrm>
        </p:grpSpPr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D361F8ED-DFD5-93BC-EEBF-381E4B564C90}"/>
                </a:ext>
              </a:extLst>
            </p:cNvPr>
            <p:cNvSpPr/>
            <p:nvPr/>
          </p:nvSpPr>
          <p:spPr>
            <a:xfrm>
              <a:off x="1229032" y="2884109"/>
              <a:ext cx="6381136" cy="12797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A28DCD-984E-A66F-C5F4-57CD21DBA2F3}"/>
                </a:ext>
              </a:extLst>
            </p:cNvPr>
            <p:cNvSpPr txBox="1"/>
            <p:nvPr/>
          </p:nvSpPr>
          <p:spPr>
            <a:xfrm>
              <a:off x="3686768" y="2605567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Merkle root</a:t>
              </a:r>
              <a:endParaRPr lang="en-US" dirty="0">
                <a:latin typeface="+mn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62769B-394F-8242-4A02-5C33EA2D6EED}"/>
                </a:ext>
              </a:extLst>
            </p:cNvPr>
            <p:cNvSpPr txBox="1"/>
            <p:nvPr/>
          </p:nvSpPr>
          <p:spPr>
            <a:xfrm>
              <a:off x="3421100" y="3216735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[0⇾n/2]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29F254-80AD-AAB9-1A8E-1A818997A156}"/>
                </a:ext>
              </a:extLst>
            </p:cNvPr>
            <p:cNvSpPr txBox="1"/>
            <p:nvPr/>
          </p:nvSpPr>
          <p:spPr>
            <a:xfrm>
              <a:off x="4582098" y="3216735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[n/2⇾n]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2095FB-784C-FCF9-0116-C9A56385F407}"/>
                </a:ext>
              </a:extLst>
            </p:cNvPr>
            <p:cNvSpPr txBox="1"/>
            <p:nvPr/>
          </p:nvSpPr>
          <p:spPr>
            <a:xfrm>
              <a:off x="2287855" y="3722559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[0⇾n/4]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984A89-3A50-2BEE-5FD6-960241EF427D}"/>
                </a:ext>
              </a:extLst>
            </p:cNvPr>
            <p:cNvSpPr txBox="1"/>
            <p:nvPr/>
          </p:nvSpPr>
          <p:spPr>
            <a:xfrm>
              <a:off x="3658482" y="3720019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[n/4⇾n/2]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CBC14C-C4AC-E8FC-C29D-0D9705D7A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0978" y="3517781"/>
              <a:ext cx="529474" cy="25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9F6430D-C88D-5C78-8BB6-2C8C8C1739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7675" y="3540166"/>
              <a:ext cx="160817" cy="22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B71698-25ED-074D-C30F-7C23A3B038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2233" y="3574579"/>
              <a:ext cx="413320" cy="30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9CB92E-C3A6-7A35-69D1-69ABB4905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117" y="3601822"/>
              <a:ext cx="180435" cy="25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6F67CC-7944-057C-72AA-75BDE1793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1661" y="3039681"/>
              <a:ext cx="252963" cy="24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3DFA73C-3A38-D384-E11C-B20739A31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067" y="3025941"/>
              <a:ext cx="237175" cy="24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6329B172-E441-32CC-3858-CDB5A4E4F013}"/>
              </a:ext>
            </a:extLst>
          </p:cNvPr>
          <p:cNvSpPr/>
          <p:nvPr/>
        </p:nvSpPr>
        <p:spPr>
          <a:xfrm>
            <a:off x="3271505" y="3211671"/>
            <a:ext cx="1356010" cy="460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205F-C9F6-5347-B0A6-D87B4781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Proof game: binary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725-92BD-2642-8339-CBC18EE3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1346" y="953815"/>
            <a:ext cx="1095826" cy="138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4E681-EE1D-9E40-88E5-3EF2A580CDE8}"/>
              </a:ext>
            </a:extLst>
          </p:cNvPr>
          <p:cNvSpPr txBox="1"/>
          <p:nvPr/>
        </p:nvSpPr>
        <p:spPr>
          <a:xfrm>
            <a:off x="3074245" y="1057973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pre-root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987A5-E104-8A40-8349-A5B802AF7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33593" y="1053429"/>
            <a:ext cx="584281" cy="864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69F2DB-AD6F-F546-9735-294CA143EE83}"/>
              </a:ext>
            </a:extLst>
          </p:cNvPr>
          <p:cNvSpPr txBox="1"/>
          <p:nvPr/>
        </p:nvSpPr>
        <p:spPr>
          <a:xfrm>
            <a:off x="7414021" y="1932352"/>
            <a:ext cx="161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fault claim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86F66-71D6-1E99-FAEE-A716E9DCC59C}"/>
              </a:ext>
            </a:extLst>
          </p:cNvPr>
          <p:cNvSpPr txBox="1"/>
          <p:nvPr/>
        </p:nvSpPr>
        <p:spPr>
          <a:xfrm>
            <a:off x="4748527" y="1059830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Tx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/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claimed</a:t>
                </a:r>
                <a:br>
                  <a:rPr lang="en-US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blipFill>
                <a:blip r:embed="rId4"/>
                <a:stretch>
                  <a:fillRect t="-28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9523B15-BCEB-0FB2-56A6-F9B767C46F09}"/>
              </a:ext>
            </a:extLst>
          </p:cNvPr>
          <p:cNvSpPr txBox="1"/>
          <p:nvPr/>
        </p:nvSpPr>
        <p:spPr>
          <a:xfrm>
            <a:off x="340231" y="2237394"/>
            <a:ext cx="17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/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different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99E43F-2E29-6A3B-12A0-45C0070E25A0}"/>
              </a:ext>
            </a:extLst>
          </p:cNvPr>
          <p:cNvCxnSpPr>
            <a:cxnSpLocks/>
          </p:cNvCxnSpPr>
          <p:nvPr/>
        </p:nvCxnSpPr>
        <p:spPr>
          <a:xfrm>
            <a:off x="1156497" y="4608224"/>
            <a:ext cx="3307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A37D9F9C-3A9B-6BA2-CDED-F04B2E9B02A2}"/>
              </a:ext>
            </a:extLst>
          </p:cNvPr>
          <p:cNvSpPr/>
          <p:nvPr/>
        </p:nvSpPr>
        <p:spPr>
          <a:xfrm>
            <a:off x="1156497" y="4280662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33048955-4DB6-9FE7-9FBB-B86369C78BF1}"/>
              </a:ext>
            </a:extLst>
          </p:cNvPr>
          <p:cNvSpPr/>
          <p:nvPr/>
        </p:nvSpPr>
        <p:spPr>
          <a:xfrm>
            <a:off x="1681565" y="4280662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DC402152-3AE9-37BC-1A5A-56EC3ED1FE0D}"/>
              </a:ext>
            </a:extLst>
          </p:cNvPr>
          <p:cNvSpPr/>
          <p:nvPr/>
        </p:nvSpPr>
        <p:spPr>
          <a:xfrm>
            <a:off x="2114146" y="4270816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1841160-0AE0-10EF-3BC1-8476C85B799E}"/>
              </a:ext>
            </a:extLst>
          </p:cNvPr>
          <p:cNvSpPr/>
          <p:nvPr/>
        </p:nvSpPr>
        <p:spPr>
          <a:xfrm>
            <a:off x="2597026" y="4268350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DE6F73AA-D51E-23F6-3FD5-163ADE21027D}"/>
              </a:ext>
            </a:extLst>
          </p:cNvPr>
          <p:cNvSpPr/>
          <p:nvPr/>
        </p:nvSpPr>
        <p:spPr>
          <a:xfrm>
            <a:off x="3122094" y="4263521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/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/>
              <p:nvPr/>
            </p:nvSpPr>
            <p:spPr>
              <a:xfrm>
                <a:off x="2580914" y="1970890"/>
                <a:ext cx="4025589" cy="508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Suppose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14" y="1970890"/>
                <a:ext cx="4025589" cy="508088"/>
              </a:xfrm>
              <a:prstGeom prst="rect">
                <a:avLst/>
              </a:prstGeom>
              <a:blipFill>
                <a:blip r:embed="rId7"/>
                <a:stretch>
                  <a:fillRect l="-2516" t="-731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815363A-D6A9-AA28-7B4B-CC4B40C17786}"/>
              </a:ext>
            </a:extLst>
          </p:cNvPr>
          <p:cNvSpPr txBox="1"/>
          <p:nvPr/>
        </p:nvSpPr>
        <p:spPr>
          <a:xfrm>
            <a:off x="5466735" y="4355907"/>
            <a:ext cx="36084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Coordinator sends hash</a:t>
            </a:r>
            <a:r>
              <a:rPr lang="en-US" sz="1800" baseline="-25000" dirty="0">
                <a:latin typeface="+mn-lt"/>
              </a:rPr>
              <a:t>[n/4⇾n/2] </a:t>
            </a:r>
            <a:r>
              <a:rPr lang="en-US" sz="1800" dirty="0">
                <a:latin typeface="+mn-lt"/>
              </a:rPr>
              <a:t>to L1</a:t>
            </a:r>
          </a:p>
          <a:p>
            <a:r>
              <a:rPr lang="en-US" sz="1800" dirty="0">
                <a:latin typeface="+mn-lt"/>
              </a:rPr>
              <a:t>Alice sends “right” to L1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F516B8-F025-8A09-36C4-7EFDF6C009E6}"/>
                  </a:ext>
                </a:extLst>
              </p:cNvPr>
              <p:cNvSpPr txBox="1"/>
              <p:nvPr/>
            </p:nvSpPr>
            <p:spPr>
              <a:xfrm>
                <a:off x="2177626" y="4620369"/>
                <a:ext cx="1335174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F516B8-F025-8A09-36C4-7EFDF6C0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26" y="4620369"/>
                <a:ext cx="1335174" cy="494815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22AF97-F2D2-FC1B-5054-58843DBE9405}"/>
                  </a:ext>
                </a:extLst>
              </p:cNvPr>
              <p:cNvSpPr txBox="1"/>
              <p:nvPr/>
            </p:nvSpPr>
            <p:spPr>
              <a:xfrm>
                <a:off x="572434" y="4633442"/>
                <a:ext cx="107484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22AF97-F2D2-FC1B-5054-58843DBE9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" y="4633442"/>
                <a:ext cx="1074845" cy="453137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755F5C7-18A5-1C19-A7C5-54EF0171D2A6}"/>
              </a:ext>
            </a:extLst>
          </p:cNvPr>
          <p:cNvGrpSpPr/>
          <p:nvPr/>
        </p:nvGrpSpPr>
        <p:grpSpPr>
          <a:xfrm>
            <a:off x="1229032" y="2605567"/>
            <a:ext cx="6381136" cy="1558253"/>
            <a:chOff x="1229032" y="2605567"/>
            <a:chExt cx="6381136" cy="1558253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C3BB532C-28C3-083E-ECA2-F86326A270E8}"/>
                </a:ext>
              </a:extLst>
            </p:cNvPr>
            <p:cNvSpPr/>
            <p:nvPr/>
          </p:nvSpPr>
          <p:spPr>
            <a:xfrm>
              <a:off x="1229032" y="2884109"/>
              <a:ext cx="6381136" cy="12797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BE0E18-069C-EAC0-D85B-57596BE45274}"/>
                </a:ext>
              </a:extLst>
            </p:cNvPr>
            <p:cNvSpPr txBox="1"/>
            <p:nvPr/>
          </p:nvSpPr>
          <p:spPr>
            <a:xfrm>
              <a:off x="3686768" y="2605567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Merkle root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DEE598-57BC-C8D9-0107-11DA434454F6}"/>
                </a:ext>
              </a:extLst>
            </p:cNvPr>
            <p:cNvSpPr txBox="1"/>
            <p:nvPr/>
          </p:nvSpPr>
          <p:spPr>
            <a:xfrm>
              <a:off x="3421100" y="3216735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7A4386-1D19-0C97-6851-2B5023A7948D}"/>
                </a:ext>
              </a:extLst>
            </p:cNvPr>
            <p:cNvSpPr txBox="1"/>
            <p:nvPr/>
          </p:nvSpPr>
          <p:spPr>
            <a:xfrm>
              <a:off x="4582098" y="3216735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[n/2⇾n]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87A815-80C5-FEB1-549E-227C5F43058C}"/>
                </a:ext>
              </a:extLst>
            </p:cNvPr>
            <p:cNvSpPr txBox="1"/>
            <p:nvPr/>
          </p:nvSpPr>
          <p:spPr>
            <a:xfrm>
              <a:off x="2287855" y="3722559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F141A1-B2AE-BD9E-D187-93CC5662C04D}"/>
                </a:ext>
              </a:extLst>
            </p:cNvPr>
            <p:cNvSpPr txBox="1"/>
            <p:nvPr/>
          </p:nvSpPr>
          <p:spPr>
            <a:xfrm>
              <a:off x="3658482" y="3720019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[n/4⇾n/2]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4B937D-E27C-92B7-C008-1B974D82B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0978" y="3517781"/>
              <a:ext cx="529474" cy="25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36A466-8999-1C65-CAFD-AEA1E51CAA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7675" y="3540166"/>
              <a:ext cx="160817" cy="22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DE43AC7-062A-852B-D096-8E618D7B43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2233" y="3574579"/>
              <a:ext cx="413320" cy="30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432FB1E-03F1-B613-3A37-21B1DE368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117" y="3601822"/>
              <a:ext cx="180435" cy="25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E99E99-4536-AF83-0D3B-7D0E98128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1661" y="3039681"/>
              <a:ext cx="252963" cy="24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58E92D8-5FDC-2876-FC9C-9C048A42F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067" y="3025941"/>
              <a:ext cx="237175" cy="24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6329B172-E441-32CC-3858-CDB5A4E4F013}"/>
              </a:ext>
            </a:extLst>
          </p:cNvPr>
          <p:cNvSpPr/>
          <p:nvPr/>
        </p:nvSpPr>
        <p:spPr>
          <a:xfrm>
            <a:off x="3591207" y="3696722"/>
            <a:ext cx="1356010" cy="460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1C9148-3091-0F53-C7DC-2AA727112D13}"/>
              </a:ext>
            </a:extLst>
          </p:cNvPr>
          <p:cNvSpPr/>
          <p:nvPr/>
        </p:nvSpPr>
        <p:spPr>
          <a:xfrm>
            <a:off x="3271505" y="3211671"/>
            <a:ext cx="1356010" cy="460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AD369A6B-873A-8FCD-05C7-BE71A5EFDF4C}"/>
              </a:ext>
            </a:extLst>
          </p:cNvPr>
          <p:cNvSpPr/>
          <p:nvPr/>
        </p:nvSpPr>
        <p:spPr>
          <a:xfrm>
            <a:off x="3557575" y="4239983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980C45FA-787E-DD0C-810F-FF0D3833A51A}"/>
              </a:ext>
            </a:extLst>
          </p:cNvPr>
          <p:cNvSpPr/>
          <p:nvPr/>
        </p:nvSpPr>
        <p:spPr>
          <a:xfrm>
            <a:off x="4082643" y="4239983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 animBg="1"/>
      <p:bldP spid="8" grpId="0"/>
      <p:bldP spid="3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205F-C9F6-5347-B0A6-D87B4781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Proof game: binary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725-92BD-2642-8339-CBC18EE3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1346" y="953815"/>
            <a:ext cx="1095826" cy="138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4E681-EE1D-9E40-88E5-3EF2A580CDE8}"/>
              </a:ext>
            </a:extLst>
          </p:cNvPr>
          <p:cNvSpPr txBox="1"/>
          <p:nvPr/>
        </p:nvSpPr>
        <p:spPr>
          <a:xfrm>
            <a:off x="3074245" y="1057973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pre-root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987A5-E104-8A40-8349-A5B802AF7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33593" y="1053429"/>
            <a:ext cx="584281" cy="864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69F2DB-AD6F-F546-9735-294CA143EE83}"/>
              </a:ext>
            </a:extLst>
          </p:cNvPr>
          <p:cNvSpPr txBox="1"/>
          <p:nvPr/>
        </p:nvSpPr>
        <p:spPr>
          <a:xfrm>
            <a:off x="7414021" y="1932352"/>
            <a:ext cx="161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fault claim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86F66-71D6-1E99-FAEE-A716E9DCC59C}"/>
              </a:ext>
            </a:extLst>
          </p:cNvPr>
          <p:cNvSpPr txBox="1"/>
          <p:nvPr/>
        </p:nvSpPr>
        <p:spPr>
          <a:xfrm>
            <a:off x="4748527" y="1059830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Tx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/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claimed</a:t>
                </a:r>
                <a:br>
                  <a:rPr lang="en-US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379FCB-A6EA-F593-D29C-702AB504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1" y="2711185"/>
                <a:ext cx="1538533" cy="863394"/>
              </a:xfrm>
              <a:prstGeom prst="rect">
                <a:avLst/>
              </a:prstGeom>
              <a:blipFill>
                <a:blip r:embed="rId4"/>
                <a:stretch>
                  <a:fillRect t="-28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9523B15-BCEB-0FB2-56A6-F9B767C46F09}"/>
              </a:ext>
            </a:extLst>
          </p:cNvPr>
          <p:cNvSpPr txBox="1"/>
          <p:nvPr/>
        </p:nvSpPr>
        <p:spPr>
          <a:xfrm>
            <a:off x="340231" y="2237394"/>
            <a:ext cx="17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/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different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01FA4-11EF-7302-BDE3-22F83861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21" y="2571607"/>
                <a:ext cx="1538533" cy="968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99E43F-2E29-6A3B-12A0-45C0070E25A0}"/>
              </a:ext>
            </a:extLst>
          </p:cNvPr>
          <p:cNvCxnSpPr>
            <a:cxnSpLocks/>
          </p:cNvCxnSpPr>
          <p:nvPr/>
        </p:nvCxnSpPr>
        <p:spPr>
          <a:xfrm flipV="1">
            <a:off x="2597026" y="4608224"/>
            <a:ext cx="1866555" cy="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1841160-0AE0-10EF-3BC1-8476C85B799E}"/>
              </a:ext>
            </a:extLst>
          </p:cNvPr>
          <p:cNvSpPr/>
          <p:nvPr/>
        </p:nvSpPr>
        <p:spPr>
          <a:xfrm>
            <a:off x="2597026" y="4268350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DE6F73AA-D51E-23F6-3FD5-163ADE21027D}"/>
              </a:ext>
            </a:extLst>
          </p:cNvPr>
          <p:cNvSpPr/>
          <p:nvPr/>
        </p:nvSpPr>
        <p:spPr>
          <a:xfrm>
            <a:off x="3122094" y="4263521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BF5C050E-0815-3806-4BFB-F18398B6F1EC}"/>
              </a:ext>
            </a:extLst>
          </p:cNvPr>
          <p:cNvSpPr/>
          <p:nvPr/>
        </p:nvSpPr>
        <p:spPr>
          <a:xfrm>
            <a:off x="3557575" y="4239983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1C260FFF-37DC-7738-F0B8-32ADA29A65A6}"/>
              </a:ext>
            </a:extLst>
          </p:cNvPr>
          <p:cNvSpPr/>
          <p:nvPr/>
        </p:nvSpPr>
        <p:spPr>
          <a:xfrm>
            <a:off x="4082643" y="4239983"/>
            <a:ext cx="380938" cy="2107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/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686F8-0868-4CA3-6D65-ED0284C0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52" y="4614979"/>
                <a:ext cx="1335174" cy="494815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/>
              <p:nvPr/>
            </p:nvSpPr>
            <p:spPr>
              <a:xfrm>
                <a:off x="2580914" y="1970890"/>
                <a:ext cx="4025589" cy="508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Suppose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22528-0940-95E8-4C30-41618BCE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14" y="1970890"/>
                <a:ext cx="4025589" cy="508088"/>
              </a:xfrm>
              <a:prstGeom prst="rect">
                <a:avLst/>
              </a:prstGeom>
              <a:blipFill>
                <a:blip r:embed="rId7"/>
                <a:stretch>
                  <a:fillRect l="-2516" t="-731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815363A-D6A9-AA28-7B4B-CC4B40C17786}"/>
              </a:ext>
            </a:extLst>
          </p:cNvPr>
          <p:cNvSpPr txBox="1"/>
          <p:nvPr/>
        </p:nvSpPr>
        <p:spPr>
          <a:xfrm>
            <a:off x="5466735" y="4355907"/>
            <a:ext cx="36084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Coordinator sends hash</a:t>
            </a:r>
            <a:r>
              <a:rPr lang="en-US" sz="1800" baseline="-25000" dirty="0">
                <a:latin typeface="+mn-lt"/>
              </a:rPr>
              <a:t>[n/4⇾n/2] </a:t>
            </a:r>
            <a:r>
              <a:rPr lang="en-US" sz="1800" dirty="0">
                <a:latin typeface="+mn-lt"/>
              </a:rPr>
              <a:t>to L1</a:t>
            </a:r>
          </a:p>
          <a:p>
            <a:r>
              <a:rPr lang="en-US" sz="1800" dirty="0">
                <a:latin typeface="+mn-lt"/>
              </a:rPr>
              <a:t>Alice sends “right” to L1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F516B8-F025-8A09-36C4-7EFDF6C009E6}"/>
                  </a:ext>
                </a:extLst>
              </p:cNvPr>
              <p:cNvSpPr txBox="1"/>
              <p:nvPr/>
            </p:nvSpPr>
            <p:spPr>
              <a:xfrm>
                <a:off x="2177626" y="4620369"/>
                <a:ext cx="1335174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F516B8-F025-8A09-36C4-7EFDF6C0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26" y="4620369"/>
                <a:ext cx="1335174" cy="494815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6C73329-ABF6-6B8A-0B4D-EFC318169727}"/>
              </a:ext>
            </a:extLst>
          </p:cNvPr>
          <p:cNvGrpSpPr/>
          <p:nvPr/>
        </p:nvGrpSpPr>
        <p:grpSpPr>
          <a:xfrm>
            <a:off x="1229032" y="2605567"/>
            <a:ext cx="6381136" cy="1558253"/>
            <a:chOff x="1229032" y="2605567"/>
            <a:chExt cx="6381136" cy="1558253"/>
          </a:xfrm>
        </p:grpSpPr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F3534C2B-EFCE-BC8C-F77C-09285FE9285F}"/>
                </a:ext>
              </a:extLst>
            </p:cNvPr>
            <p:cNvSpPr/>
            <p:nvPr/>
          </p:nvSpPr>
          <p:spPr>
            <a:xfrm>
              <a:off x="1229032" y="2884109"/>
              <a:ext cx="6381136" cy="12797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2495CF-337A-1B28-4429-384F7F15F26D}"/>
                </a:ext>
              </a:extLst>
            </p:cNvPr>
            <p:cNvSpPr txBox="1"/>
            <p:nvPr/>
          </p:nvSpPr>
          <p:spPr>
            <a:xfrm>
              <a:off x="3686768" y="2605567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Merkle root</a:t>
              </a:r>
              <a:endParaRPr lang="en-US" dirty="0">
                <a:latin typeface="+mn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83786C-0942-64F8-71C5-8364CCBB21CC}"/>
                </a:ext>
              </a:extLst>
            </p:cNvPr>
            <p:cNvSpPr txBox="1"/>
            <p:nvPr/>
          </p:nvSpPr>
          <p:spPr>
            <a:xfrm>
              <a:off x="3421100" y="3216735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[0⇾n/2]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EDD674-DBB9-B0C2-6744-45F8F2C081B1}"/>
                </a:ext>
              </a:extLst>
            </p:cNvPr>
            <p:cNvSpPr txBox="1"/>
            <p:nvPr/>
          </p:nvSpPr>
          <p:spPr>
            <a:xfrm>
              <a:off x="4582098" y="3216735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[n/2⇾n]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453702-C72F-52D4-FF20-2D113303F89B}"/>
                </a:ext>
              </a:extLst>
            </p:cNvPr>
            <p:cNvSpPr txBox="1"/>
            <p:nvPr/>
          </p:nvSpPr>
          <p:spPr>
            <a:xfrm>
              <a:off x="2287855" y="3722559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[0⇾n/4]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A37D5-F150-737A-2C59-1C844E51BC25}"/>
                </a:ext>
              </a:extLst>
            </p:cNvPr>
            <p:cNvSpPr txBox="1"/>
            <p:nvPr/>
          </p:nvSpPr>
          <p:spPr>
            <a:xfrm>
              <a:off x="3658482" y="3720019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hash</a:t>
              </a:r>
              <a:r>
                <a:rPr lang="en-US" sz="1800" baseline="-25000" dirty="0">
                  <a:latin typeface="+mn-lt"/>
                </a:rPr>
                <a:t>[n/4⇾n/2]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AFA3B8-359B-C00A-4347-2D0B0E9A0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0978" y="3517781"/>
              <a:ext cx="529474" cy="25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C5C0E6-F48A-BE4F-6229-BAE9BC210B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7675" y="3540166"/>
              <a:ext cx="160817" cy="22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176DD3-E4E0-FA9C-42F3-DBF4668EE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2233" y="3574579"/>
              <a:ext cx="413320" cy="30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207CCE1-AC24-2DAB-F781-4B572D87D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117" y="3601822"/>
              <a:ext cx="180435" cy="25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9B3F22-2AC0-463D-CC7B-40634AE6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1661" y="3039681"/>
              <a:ext cx="252963" cy="24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44034AF-0B30-E737-A50C-BD416FF670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067" y="3025941"/>
              <a:ext cx="237175" cy="24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6329B172-E441-32CC-3858-CDB5A4E4F013}"/>
              </a:ext>
            </a:extLst>
          </p:cNvPr>
          <p:cNvSpPr/>
          <p:nvPr/>
        </p:nvSpPr>
        <p:spPr>
          <a:xfrm>
            <a:off x="3584035" y="3706343"/>
            <a:ext cx="1356010" cy="460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6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205F-C9F6-5347-B0A6-D87B4781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Proof game: binary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725-92BD-2642-8339-CBC18EE3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1346" y="953815"/>
            <a:ext cx="1095826" cy="138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4E681-EE1D-9E40-88E5-3EF2A580CDE8}"/>
              </a:ext>
            </a:extLst>
          </p:cNvPr>
          <p:cNvSpPr txBox="1"/>
          <p:nvPr/>
        </p:nvSpPr>
        <p:spPr>
          <a:xfrm>
            <a:off x="3074245" y="1057973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pre-root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987A5-E104-8A40-8349-A5B802AF7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33593" y="1053429"/>
            <a:ext cx="584281" cy="864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86F66-71D6-1E99-FAEE-A716E9DCC59C}"/>
              </a:ext>
            </a:extLst>
          </p:cNvPr>
          <p:cNvSpPr txBox="1"/>
          <p:nvPr/>
        </p:nvSpPr>
        <p:spPr>
          <a:xfrm>
            <a:off x="4748527" y="1059830"/>
            <a:ext cx="1538533" cy="82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Tx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23B15-BCEB-0FB2-56A6-F9B767C46F09}"/>
              </a:ext>
            </a:extLst>
          </p:cNvPr>
          <p:cNvSpPr txBox="1"/>
          <p:nvPr/>
        </p:nvSpPr>
        <p:spPr>
          <a:xfrm>
            <a:off x="340231" y="2237394"/>
            <a:ext cx="17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coordinator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97C3D9-26B0-7AA9-21AE-8E8BFCCC5FF3}"/>
                  </a:ext>
                </a:extLst>
              </p:cNvPr>
              <p:cNvSpPr txBox="1"/>
              <p:nvPr/>
            </p:nvSpPr>
            <p:spPr>
              <a:xfrm>
                <a:off x="2311325" y="2305241"/>
                <a:ext cx="6088911" cy="172380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latin typeface="+mn-lt"/>
                  </a:rPr>
                  <a:t> rounds: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L1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from coordinator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i="0" dirty="0">
                    <a:latin typeface="+mj-lt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≠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latin typeface="+mn-lt"/>
                  </a:rPr>
                  <a:t>or game times out because one player defects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97C3D9-26B0-7AA9-21AE-8E8BFCCC5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325" y="2305241"/>
                <a:ext cx="6088911" cy="1723805"/>
              </a:xfrm>
              <a:prstGeom prst="rect">
                <a:avLst/>
              </a:prstGeom>
              <a:blipFill>
                <a:blip r:embed="rId4"/>
                <a:stretch>
                  <a:fillRect l="-1455" t="-1449" r="-624" b="-652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9558C47-592A-C3F5-15DC-69F4E5E9702D}"/>
              </a:ext>
            </a:extLst>
          </p:cNvPr>
          <p:cNvSpPr txBox="1"/>
          <p:nvPr/>
        </p:nvSpPr>
        <p:spPr>
          <a:xfrm>
            <a:off x="218892" y="4375359"/>
            <a:ext cx="871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⇒   Now L1 can verify fault proof by checking </a:t>
            </a:r>
            <a:r>
              <a:rPr lang="en-US" b="1" u="sng" dirty="0">
                <a:latin typeface="+mn-lt"/>
              </a:rPr>
              <a:t>one</a:t>
            </a:r>
            <a:r>
              <a:rPr lang="en-US" dirty="0">
                <a:latin typeface="+mn-lt"/>
              </a:rPr>
              <a:t> computation step!</a:t>
            </a:r>
          </a:p>
        </p:txBody>
      </p:sp>
    </p:spTree>
    <p:extLst>
      <p:ext uri="{BB962C8B-B14F-4D97-AF65-F5344CB8AC3E}">
        <p14:creationId xmlns:p14="http://schemas.microsoft.com/office/powerpoint/2010/main" val="54414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CB74-7528-5ADE-7620-3D705509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difficulties with optimistic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E082-FF02-B669-64ED-06E691FE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39316" cy="137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(1) Transactions only settle after 7 days  </a:t>
            </a:r>
            <a:r>
              <a:rPr lang="en-US" sz="2200" dirty="0"/>
              <a:t>(after fault window expires)</a:t>
            </a:r>
          </a:p>
          <a:p>
            <a:r>
              <a:rPr lang="en-US" sz="2400" dirty="0"/>
              <a:t>Alice needs to wait 7 days to withdraw funds from Rollup</a:t>
            </a:r>
            <a:br>
              <a:rPr lang="en-US" sz="2400" dirty="0"/>
            </a:br>
            <a:r>
              <a:rPr lang="en-US" sz="2400" dirty="0"/>
              <a:t>		(Rollup contract will only send her the funds after 7 days)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B34BC-825D-96CB-9708-D85319259022}"/>
              </a:ext>
            </a:extLst>
          </p:cNvPr>
          <p:cNvSpPr txBox="1"/>
          <p:nvPr/>
        </p:nvSpPr>
        <p:spPr>
          <a:xfrm>
            <a:off x="457199" y="3932756"/>
            <a:ext cx="8539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(2) Suppose a successful fault proof 4 days after batch is posted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		⇒  all subsequent Tx need to be reprocessed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E8D5C-462A-1CC2-13C2-F6D419C7C2A2}"/>
              </a:ext>
            </a:extLst>
          </p:cNvPr>
          <p:cNvGrpSpPr/>
          <p:nvPr/>
        </p:nvGrpSpPr>
        <p:grpSpPr>
          <a:xfrm>
            <a:off x="457199" y="2669942"/>
            <a:ext cx="8421330" cy="707886"/>
            <a:chOff x="457199" y="2669942"/>
            <a:chExt cx="8421330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B1B3D7-DCAD-A861-E501-C8C596B1D0DF}"/>
                </a:ext>
              </a:extLst>
            </p:cNvPr>
            <p:cNvSpPr txBox="1"/>
            <p:nvPr/>
          </p:nvSpPr>
          <p:spPr>
            <a:xfrm>
              <a:off x="457199" y="2669942"/>
              <a:ext cx="8421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For fungible tokens, a 3</a:t>
              </a:r>
              <a:r>
                <a:rPr lang="en-US" sz="2000" baseline="300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rd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party can advance the funds to Alice after checking validity of Alice’s withdraw Tx.   Does not apply to non-fungible tokens.</a:t>
              </a:r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5B5A0C1C-6B8E-43FC-5679-2A16C0CC5A84}"/>
                </a:ext>
              </a:extLst>
            </p:cNvPr>
            <p:cNvSpPr/>
            <p:nvPr/>
          </p:nvSpPr>
          <p:spPr>
            <a:xfrm>
              <a:off x="457199" y="2669942"/>
              <a:ext cx="93407" cy="707886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5B3EA79A-598E-B5E4-2AFE-F7761BEBD574}"/>
                </a:ext>
              </a:extLst>
            </p:cNvPr>
            <p:cNvSpPr/>
            <p:nvPr/>
          </p:nvSpPr>
          <p:spPr>
            <a:xfrm rot="10800000">
              <a:off x="8426244" y="2669942"/>
              <a:ext cx="93407" cy="707886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6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7CA1-36A4-994F-AEC1-05C83E9F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D323-8E6A-6941-8A74-D9245D5C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52" y="1200151"/>
            <a:ext cx="8755626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Can easily port any smart contract to an optimistic Rollup</a:t>
            </a:r>
          </a:p>
          <a:p>
            <a:r>
              <a:rPr lang="en-US" sz="2400" dirty="0"/>
              <a:t>The Rollup EVM can be enhanced with new features (opcodes)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High Tx throughput:   in principle, up to 4000 </a:t>
            </a:r>
            <a:r>
              <a:rPr lang="en-US" sz="2400" dirty="0" err="1"/>
              <a:t>tx</a:t>
            </a:r>
            <a:r>
              <a:rPr lang="en-US" sz="2400" dirty="0"/>
              <a:t>/s</a:t>
            </a:r>
          </a:p>
          <a:p>
            <a:r>
              <a:rPr lang="en-US" sz="2400" dirty="0"/>
              <a:t>No need for special hardware at the coordinator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Anyone can act as a coordinator and a verifier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Downside:   7 day finality delay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5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87F976-8866-297D-D658-2D8143E7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150" y="3025285"/>
            <a:ext cx="7772400" cy="191898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en-US" dirty="0">
                <a:solidFill>
                  <a:schemeClr val="tx1"/>
                </a:solidFill>
              </a:rPr>
              <a:t>:  setup a new coordinator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		… but need the latest Rollup state</a:t>
            </a:r>
          </a:p>
          <a:p>
            <a:pPr algn="l">
              <a:spcBef>
                <a:spcPts val="1824"/>
              </a:spcBef>
            </a:pPr>
            <a:r>
              <a:rPr lang="en-US" dirty="0">
                <a:solidFill>
                  <a:schemeClr val="tx1"/>
                </a:solidFill>
              </a:rPr>
              <a:t>Where to get state??   The </a:t>
            </a:r>
            <a:r>
              <a:rPr lang="en-US" b="1" dirty="0">
                <a:solidFill>
                  <a:schemeClr val="tx1"/>
                </a:solidFill>
              </a:rPr>
              <a:t>data availability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CA00B-E1C2-392B-3059-BF7070BC0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25" y="1422848"/>
            <a:ext cx="8505172" cy="1382982"/>
          </a:xfrm>
        </p:spPr>
        <p:txBody>
          <a:bodyPr/>
          <a:lstStyle/>
          <a:p>
            <a:r>
              <a:rPr lang="en-US" dirty="0"/>
              <a:t>Problem 2: centralized coordinator, what if it stops providing service?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D752A-175E-AA47-5DD0-31878756716C}"/>
              </a:ext>
            </a:extLst>
          </p:cNvPr>
          <p:cNvSpPr txBox="1"/>
          <p:nvPr/>
        </p:nvSpPr>
        <p:spPr>
          <a:xfrm>
            <a:off x="1531375" y="208629"/>
            <a:ext cx="588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 ok, so coordinator cannot submit invalid Tx.</a:t>
            </a:r>
          </a:p>
        </p:txBody>
      </p:sp>
    </p:spTree>
    <p:extLst>
      <p:ext uri="{BB962C8B-B14F-4D97-AF65-F5344CB8AC3E}">
        <p14:creationId xmlns:p14="http://schemas.microsoft.com/office/powerpoint/2010/main" val="1632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5476-8EB5-1E27-F85D-0E0EEBA3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Ensuring Rollup state is always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5C99-C3AD-6A88-0F46-AF0ACDD5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48"/>
            <a:ext cx="8229600" cy="15528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definition of a Rollup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Rollup state can always be reconstructed from</a:t>
            </a:r>
            <a:br>
              <a:rPr lang="en-US" dirty="0"/>
            </a:br>
            <a:r>
              <a:rPr lang="en-US" dirty="0"/>
              <a:t>	data on the L1 chain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1705B4-9C92-C00F-80D1-5D8599D59F10}"/>
              </a:ext>
            </a:extLst>
          </p:cNvPr>
          <p:cNvGrpSpPr/>
          <p:nvPr/>
        </p:nvGrpSpPr>
        <p:grpSpPr>
          <a:xfrm>
            <a:off x="439571" y="3191198"/>
            <a:ext cx="1692433" cy="1715617"/>
            <a:chOff x="2102819" y="3062287"/>
            <a:chExt cx="1692433" cy="17156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4D5E0-6CFC-7007-CEDC-C96DA1B1D834}"/>
                </a:ext>
              </a:extLst>
            </p:cNvPr>
            <p:cNvSpPr/>
            <p:nvPr/>
          </p:nvSpPr>
          <p:spPr>
            <a:xfrm>
              <a:off x="2112613" y="3062287"/>
              <a:ext cx="1682639" cy="1715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155912-C6A1-6412-1D0D-432CD3C3F2FE}"/>
                </a:ext>
              </a:extLst>
            </p:cNvPr>
            <p:cNvGrpSpPr/>
            <p:nvPr/>
          </p:nvGrpSpPr>
          <p:grpSpPr>
            <a:xfrm>
              <a:off x="2102819" y="3063362"/>
              <a:ext cx="1646733" cy="1584134"/>
              <a:chOff x="3029241" y="2974694"/>
              <a:chExt cx="1646733" cy="15841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335AD07-C2B1-EEF2-712E-9661C93F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33886" y="3381241"/>
                <a:ext cx="902816" cy="117758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7CAF37-0FDB-D2B0-6ACD-F0C555FDB0B3}"/>
                  </a:ext>
                </a:extLst>
              </p:cNvPr>
              <p:cNvSpPr txBox="1"/>
              <p:nvPr/>
            </p:nvSpPr>
            <p:spPr>
              <a:xfrm>
                <a:off x="3029241" y="2974694"/>
                <a:ext cx="1646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coordinator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5F064E-DFAC-E4BE-7028-39FF1801EB6F}"/>
              </a:ext>
            </a:extLst>
          </p:cNvPr>
          <p:cNvGrpSpPr/>
          <p:nvPr/>
        </p:nvGrpSpPr>
        <p:grpSpPr>
          <a:xfrm>
            <a:off x="6584553" y="2372413"/>
            <a:ext cx="2344455" cy="2548371"/>
            <a:chOff x="6469936" y="1235239"/>
            <a:chExt cx="2344455" cy="25483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87E6C9-AE80-E3D0-B774-40B951000C1F}"/>
                </a:ext>
              </a:extLst>
            </p:cNvPr>
            <p:cNvSpPr/>
            <p:nvPr/>
          </p:nvSpPr>
          <p:spPr>
            <a:xfrm>
              <a:off x="6469936" y="1235239"/>
              <a:ext cx="2344455" cy="2548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45E3DD-FE18-BCB6-4370-D706FB363D3A}"/>
                </a:ext>
              </a:extLst>
            </p:cNvPr>
            <p:cNvSpPr txBox="1"/>
            <p:nvPr/>
          </p:nvSpPr>
          <p:spPr>
            <a:xfrm>
              <a:off x="6562254" y="1434815"/>
              <a:ext cx="21898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Layer 1 blockchain</a:t>
              </a:r>
            </a:p>
            <a:p>
              <a:pPr algn="ctr"/>
              <a:r>
                <a:rPr lang="en-US" sz="2100" dirty="0">
                  <a:latin typeface="+mn-lt"/>
                </a:rPr>
                <a:t>(e.g. Ethereum)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E3263-B2E8-BFFA-6F25-8E3D5C75D26B}"/>
              </a:ext>
            </a:extLst>
          </p:cNvPr>
          <p:cNvSpPr/>
          <p:nvPr/>
        </p:nvSpPr>
        <p:spPr>
          <a:xfrm>
            <a:off x="6734111" y="3589012"/>
            <a:ext cx="2045338" cy="12013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Rollup contract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91DFE8-C892-6215-F5BA-83F9731CC93B}"/>
              </a:ext>
            </a:extLst>
          </p:cNvPr>
          <p:cNvGrpSpPr/>
          <p:nvPr/>
        </p:nvGrpSpPr>
        <p:grpSpPr>
          <a:xfrm>
            <a:off x="2132004" y="2919788"/>
            <a:ext cx="4573443" cy="1160659"/>
            <a:chOff x="3863118" y="3209529"/>
            <a:chExt cx="2842329" cy="1160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F3CD71-8845-6EC8-2ABC-6C69B4D270D3}"/>
                </a:ext>
              </a:extLst>
            </p:cNvPr>
            <p:cNvCxnSpPr>
              <a:cxnSpLocks/>
            </p:cNvCxnSpPr>
            <p:nvPr/>
          </p:nvCxnSpPr>
          <p:spPr>
            <a:xfrm>
              <a:off x="3863118" y="4370188"/>
              <a:ext cx="2842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53B92-7B8A-FBE5-0B7C-84D604D8638E}"/>
                </a:ext>
              </a:extLst>
            </p:cNvPr>
            <p:cNvSpPr txBox="1"/>
            <p:nvPr/>
          </p:nvSpPr>
          <p:spPr>
            <a:xfrm rot="21588853">
              <a:off x="4649688" y="3209529"/>
              <a:ext cx="723716" cy="101566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updated</a:t>
              </a:r>
            </a:p>
            <a:p>
              <a:pPr algn="ctr"/>
              <a:r>
                <a:rPr lang="en-US" sz="2000" dirty="0">
                  <a:latin typeface="+mn-lt"/>
                </a:rPr>
                <a:t>state </a:t>
              </a:r>
            </a:p>
            <a:p>
              <a:pPr algn="ctr"/>
              <a:r>
                <a:rPr lang="en-US" sz="2000" dirty="0">
                  <a:latin typeface="+mn-lt"/>
                </a:rPr>
                <a:t>root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619B83-91A0-2904-ED61-6A0206244FB9}"/>
                </a:ext>
              </a:extLst>
            </p:cNvPr>
            <p:cNvSpPr txBox="1"/>
            <p:nvPr/>
          </p:nvSpPr>
          <p:spPr>
            <a:xfrm>
              <a:off x="5513301" y="3826483"/>
              <a:ext cx="527532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Tx list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DB11AD-FB8C-E693-C789-EC7CF4F02575}"/>
              </a:ext>
            </a:extLst>
          </p:cNvPr>
          <p:cNvSpPr txBox="1"/>
          <p:nvPr/>
        </p:nvSpPr>
        <p:spPr>
          <a:xfrm>
            <a:off x="7103295" y="4169418"/>
            <a:ext cx="119853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state root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2F69A93C-0F77-98D2-9E8C-E90945F9A185}"/>
              </a:ext>
            </a:extLst>
          </p:cNvPr>
          <p:cNvSpPr/>
          <p:nvPr/>
        </p:nvSpPr>
        <p:spPr>
          <a:xfrm>
            <a:off x="2392190" y="4344778"/>
            <a:ext cx="3932177" cy="612648"/>
          </a:xfrm>
          <a:prstGeom prst="wedgeRoundRectCallout">
            <a:avLst>
              <a:gd name="adj1" fmla="val 21675"/>
              <a:gd name="adj2" fmla="val -1140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Sent to Rollup contract on L1 as part of state update message </a:t>
            </a:r>
          </a:p>
        </p:txBody>
      </p:sp>
    </p:spTree>
    <p:extLst>
      <p:ext uri="{BB962C8B-B14F-4D97-AF65-F5344CB8AC3E}">
        <p14:creationId xmlns:p14="http://schemas.microsoft.com/office/powerpoint/2010/main" val="36454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201-0B45-ABBE-50B6-E4475626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Ensuring Rollup state is always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0B7F-E556-1B2F-5420-CA9A4061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7270"/>
            <a:ext cx="8686800" cy="408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reconstruct current Rollup state:</a:t>
            </a:r>
          </a:p>
          <a:p>
            <a:r>
              <a:rPr lang="en-US" sz="2400" dirty="0"/>
              <a:t>Read all Rollup update messages and re-execute Tx. </a:t>
            </a:r>
          </a:p>
          <a:p>
            <a:pPr marL="0" indent="0">
              <a:buNone/>
            </a:pPr>
            <a:r>
              <a:rPr lang="en-US" sz="2400" dirty="0"/>
              <a:t>		⇒   anyone can become a coordinator</a:t>
            </a:r>
          </a:p>
          <a:p>
            <a:r>
              <a:rPr lang="en-US" sz="2400" dirty="0"/>
              <a:t>Rollups use L1 for data storage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What to store?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zk</a:t>
            </a:r>
            <a:r>
              <a:rPr lang="en-US" sz="2400" dirty="0"/>
              <a:t>-Rollup:  send Tx summary to L1, without user signatures</a:t>
            </a:r>
          </a:p>
          <a:p>
            <a:pPr marL="0" indent="0">
              <a:buNone/>
            </a:pPr>
            <a:r>
              <a:rPr lang="en-US" sz="2400" dirty="0"/>
              <a:t>			(SNARK proof proves validity of signatures)</a:t>
            </a:r>
          </a:p>
          <a:p>
            <a:r>
              <a:rPr lang="en-US" sz="2400" dirty="0"/>
              <a:t>For optimistic:   need to send Tx summary *and* signatures to L1</a:t>
            </a:r>
          </a:p>
        </p:txBody>
      </p:sp>
    </p:spTree>
    <p:extLst>
      <p:ext uri="{BB962C8B-B14F-4D97-AF65-F5344CB8AC3E}">
        <p14:creationId xmlns:p14="http://schemas.microsoft.com/office/powerpoint/2010/main" val="40734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D880-EBF0-6BEF-CEE3-72C3C44D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 a basic layer-1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48323-92A0-352B-854B-B3CF59A07099}"/>
              </a:ext>
            </a:extLst>
          </p:cNvPr>
          <p:cNvSpPr txBox="1"/>
          <p:nvPr/>
        </p:nvSpPr>
        <p:spPr>
          <a:xfrm>
            <a:off x="6356020" y="906464"/>
            <a:ext cx="2678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 layer-1 blockchain</a:t>
            </a:r>
          </a:p>
          <a:p>
            <a:pPr algn="ctr"/>
            <a:r>
              <a:rPr lang="en-US" dirty="0">
                <a:latin typeface="+mn-lt"/>
              </a:rPr>
              <a:t>(e.g., Ethereum)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21E86-8460-2B75-34EB-1DD0A12E92B3}"/>
              </a:ext>
            </a:extLst>
          </p:cNvPr>
          <p:cNvSpPr/>
          <p:nvPr/>
        </p:nvSpPr>
        <p:spPr>
          <a:xfrm>
            <a:off x="6468945" y="1690390"/>
            <a:ext cx="2517893" cy="301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52661-B760-5D0A-36DC-7CE6DB058CF3}"/>
              </a:ext>
            </a:extLst>
          </p:cNvPr>
          <p:cNvSpPr txBox="1"/>
          <p:nvPr/>
        </p:nvSpPr>
        <p:spPr>
          <a:xfrm>
            <a:off x="6589278" y="1889966"/>
            <a:ext cx="2277226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+mn-lt"/>
              </a:rPr>
              <a:t>current world state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EAA3DB-CFB9-FAEB-C527-6276E368322F}"/>
              </a:ext>
            </a:extLst>
          </p:cNvPr>
          <p:cNvGrpSpPr/>
          <p:nvPr/>
        </p:nvGrpSpPr>
        <p:grpSpPr>
          <a:xfrm>
            <a:off x="6535257" y="2314572"/>
            <a:ext cx="2385269" cy="911456"/>
            <a:chOff x="6535257" y="2314572"/>
            <a:chExt cx="2385269" cy="9114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F201E6-1247-CF98-8D30-DA7391BCB14B}"/>
                </a:ext>
              </a:extLst>
            </p:cNvPr>
            <p:cNvSpPr txBox="1"/>
            <p:nvPr/>
          </p:nvSpPr>
          <p:spPr>
            <a:xfrm>
              <a:off x="6535257" y="2810530"/>
              <a:ext cx="2385269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updated world state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5C11D33-AFE3-38D1-05B4-3D60B10444E4}"/>
                </a:ext>
              </a:extLst>
            </p:cNvPr>
            <p:cNvSpPr/>
            <p:nvPr/>
          </p:nvSpPr>
          <p:spPr>
            <a:xfrm>
              <a:off x="7518982" y="2314572"/>
              <a:ext cx="212666" cy="3959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815E8B-45BC-DF0C-0C2C-2377B5BEF114}"/>
              </a:ext>
            </a:extLst>
          </p:cNvPr>
          <p:cNvGrpSpPr/>
          <p:nvPr/>
        </p:nvGrpSpPr>
        <p:grpSpPr>
          <a:xfrm>
            <a:off x="6535257" y="3233615"/>
            <a:ext cx="2385269" cy="912977"/>
            <a:chOff x="6535257" y="3233615"/>
            <a:chExt cx="2385269" cy="9129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2406A1-9DF7-9540-E606-1D50658D6D4E}"/>
                </a:ext>
              </a:extLst>
            </p:cNvPr>
            <p:cNvSpPr txBox="1"/>
            <p:nvPr/>
          </p:nvSpPr>
          <p:spPr>
            <a:xfrm>
              <a:off x="6535257" y="3731094"/>
              <a:ext cx="2385269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updated world state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52F0C3D-A2C8-64CE-5B00-134462806479}"/>
                </a:ext>
              </a:extLst>
            </p:cNvPr>
            <p:cNvSpPr/>
            <p:nvPr/>
          </p:nvSpPr>
          <p:spPr>
            <a:xfrm>
              <a:off x="7518982" y="3233615"/>
              <a:ext cx="212666" cy="3959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258D159C-F6E6-20EA-9D0C-EA7CC8959BE1}"/>
              </a:ext>
            </a:extLst>
          </p:cNvPr>
          <p:cNvSpPr/>
          <p:nvPr/>
        </p:nvSpPr>
        <p:spPr>
          <a:xfrm>
            <a:off x="7518982" y="4152141"/>
            <a:ext cx="212666" cy="3959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9F2B53-7DAD-7FD3-D4FF-DC2ED211F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509" y="3191700"/>
            <a:ext cx="473557" cy="816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09AAA-25A5-274A-B332-C077FCC5B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912" y="1987765"/>
            <a:ext cx="584280" cy="8643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DA77BEC-6A8E-D571-BDD2-67C1B0C02240}"/>
              </a:ext>
            </a:extLst>
          </p:cNvPr>
          <p:cNvGrpSpPr/>
          <p:nvPr/>
        </p:nvGrpSpPr>
        <p:grpSpPr>
          <a:xfrm>
            <a:off x="1143030" y="2050878"/>
            <a:ext cx="5212990" cy="523220"/>
            <a:chOff x="1143030" y="2050878"/>
            <a:chExt cx="5212990" cy="5232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0A1629-FC74-F422-E7E3-32F7C89A3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2B824F-8769-CE39-5A7C-59F7988AC0EC}"/>
                </a:ext>
              </a:extLst>
            </p:cNvPr>
            <p:cNvSpPr txBox="1"/>
            <p:nvPr/>
          </p:nvSpPr>
          <p:spPr>
            <a:xfrm>
              <a:off x="3154016" y="2050878"/>
              <a:ext cx="636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err="1">
                  <a:latin typeface="+mn-lt"/>
                </a:rPr>
                <a:t>Tx</a:t>
              </a:r>
              <a:r>
                <a:rPr lang="en-US" sz="2800" baseline="-25000" dirty="0" err="1">
                  <a:latin typeface="+mn-lt"/>
                </a:rPr>
                <a:t>A</a:t>
              </a:r>
              <a:endParaRPr lang="en-US" sz="2800" baseline="-25000" dirty="0">
                <a:latin typeface="+mn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C4C998-F874-0F00-55F8-0EF3FBBF0AC8}"/>
              </a:ext>
            </a:extLst>
          </p:cNvPr>
          <p:cNvGrpSpPr/>
          <p:nvPr/>
        </p:nvGrpSpPr>
        <p:grpSpPr>
          <a:xfrm>
            <a:off x="1158921" y="3094353"/>
            <a:ext cx="5212990" cy="523220"/>
            <a:chOff x="1143030" y="2050878"/>
            <a:chExt cx="5212990" cy="52322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B71D77E-C1D8-D282-CBD0-6878AD9A1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BC1157-350E-7721-6485-E9EEE3636BA0}"/>
                </a:ext>
              </a:extLst>
            </p:cNvPr>
            <p:cNvSpPr txBox="1"/>
            <p:nvPr/>
          </p:nvSpPr>
          <p:spPr>
            <a:xfrm>
              <a:off x="3154016" y="2050878"/>
              <a:ext cx="628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err="1">
                  <a:latin typeface="+mn-lt"/>
                </a:rPr>
                <a:t>Tx</a:t>
              </a:r>
              <a:r>
                <a:rPr lang="en-US" sz="2800" baseline="-25000" dirty="0" err="1">
                  <a:latin typeface="+mn-lt"/>
                </a:rPr>
                <a:t>B</a:t>
              </a:r>
              <a:endParaRPr lang="en-US" sz="2800" baseline="-25000" dirty="0">
                <a:latin typeface="+mn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1FF5331-A10C-DCCF-A2EB-4BDB983553BA}"/>
              </a:ext>
            </a:extLst>
          </p:cNvPr>
          <p:cNvSpPr txBox="1"/>
          <p:nvPr/>
        </p:nvSpPr>
        <p:spPr>
          <a:xfrm>
            <a:off x="3368332" y="3776549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>
                <a:latin typeface="+mn-lt"/>
              </a:rPr>
              <a:t>⋮</a:t>
            </a:r>
            <a:endParaRPr lang="en-US" b="1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79EEF9-2D23-29B8-7BA8-529C1FECB1DE}"/>
              </a:ext>
            </a:extLst>
          </p:cNvPr>
          <p:cNvSpPr txBox="1"/>
          <p:nvPr/>
        </p:nvSpPr>
        <p:spPr>
          <a:xfrm>
            <a:off x="986066" y="4534559"/>
            <a:ext cx="544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World state:  balances, storage, etc.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28A2A-DB14-87B4-16DF-FFD64132E9B4}"/>
              </a:ext>
            </a:extLst>
          </p:cNvPr>
          <p:cNvSpPr txBox="1"/>
          <p:nvPr/>
        </p:nvSpPr>
        <p:spPr>
          <a:xfrm>
            <a:off x="334141" y="1038055"/>
            <a:ext cx="3119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Can handle 15 Tx/sec …</a:t>
            </a:r>
          </a:p>
        </p:txBody>
      </p:sp>
    </p:spTree>
    <p:extLst>
      <p:ext uri="{BB962C8B-B14F-4D97-AF65-F5344CB8AC3E}">
        <p14:creationId xmlns:p14="http://schemas.microsoft.com/office/powerpoint/2010/main" val="37386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201-0B45-ABBE-50B6-E4475626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Ensuring Rollup state is always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0B7F-E556-1B2F-5420-CA9A4061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329613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downside:   </a:t>
            </a:r>
            <a:r>
              <a:rPr lang="en-US" sz="2400" b="1" dirty="0"/>
              <a:t>expensive</a:t>
            </a:r>
          </a:p>
          <a:p>
            <a:r>
              <a:rPr lang="en-US" sz="2400" dirty="0"/>
              <a:t>Tx list is sent as </a:t>
            </a:r>
            <a:r>
              <a:rPr lang="en-US" sz="2400" dirty="0" err="1"/>
              <a:t>calldata</a:t>
            </a:r>
            <a:r>
              <a:rPr lang="en-US" sz="2400" dirty="0"/>
              <a:t>:   16 gas per non-zero byte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000" dirty="0"/>
              <a:t>(EIP-4844:  store Tx list as a cheap blob)</a:t>
            </a:r>
            <a:endParaRPr lang="en-US" sz="2400" dirty="0"/>
          </a:p>
          <a:p>
            <a:pPr marL="0" indent="0">
              <a:spcBef>
                <a:spcPts val="2400"/>
              </a:spcBef>
              <a:buNone/>
            </a:pPr>
            <a:endParaRPr lang="en-US" sz="2400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>
                <a:solidFill>
                  <a:srgbClr val="111111"/>
                </a:solidFill>
                <a:latin typeface="-apple-system"/>
              </a:rPr>
              <a:t>Can we do better?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5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1A9E-F02D-B3F7-5277-D0142185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Availability Committee (DAC)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35ED-69BC-3D5C-A90C-B84F88B2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28696"/>
            <a:ext cx="8501063" cy="411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further reduce Tx fees:</a:t>
            </a:r>
          </a:p>
          <a:p>
            <a:pPr>
              <a:spcBef>
                <a:spcPts val="1776"/>
              </a:spcBef>
            </a:pPr>
            <a:r>
              <a:rPr lang="en-US" sz="2400" b="1" dirty="0"/>
              <a:t>Store L2 state root </a:t>
            </a:r>
            <a:r>
              <a:rPr lang="en-US" sz="2400" dirty="0"/>
              <a:t>(small) on the L1 chain</a:t>
            </a:r>
          </a:p>
          <a:p>
            <a:pPr>
              <a:spcBef>
                <a:spcPts val="1776"/>
              </a:spcBef>
            </a:pPr>
            <a:r>
              <a:rPr lang="en-US" sz="2400" b="1" dirty="0"/>
              <a:t>Store Tx data </a:t>
            </a:r>
            <a:r>
              <a:rPr lang="en-US" sz="2400" dirty="0"/>
              <a:t>(large) with a Data Availability Committee (</a:t>
            </a:r>
            <a:r>
              <a:rPr lang="en-US" sz="2400" b="1" dirty="0"/>
              <a:t>DAC</a:t>
            </a:r>
            <a:r>
              <a:rPr lang="en-US" sz="2400" dirty="0"/>
              <a:t>):</a:t>
            </a:r>
          </a:p>
          <a:p>
            <a:pPr lvl="1"/>
            <a:r>
              <a:rPr lang="en-US" sz="2400" dirty="0"/>
              <a:t>a set of nodes trusted to keep the data available</a:t>
            </a:r>
          </a:p>
          <a:p>
            <a:pPr lvl="1"/>
            <a:r>
              <a:rPr lang="en-US" sz="2400" dirty="0"/>
              <a:t>cheaper than storage on L1</a:t>
            </a:r>
          </a:p>
          <a:p>
            <a:pPr lvl="1"/>
            <a:r>
              <a:rPr lang="en-US" sz="2400" dirty="0"/>
              <a:t>L1 accepts an update only if </a:t>
            </a:r>
            <a:r>
              <a:rPr lang="en-US" sz="2400" u="sng" dirty="0"/>
              <a:t>all</a:t>
            </a:r>
            <a:r>
              <a:rPr lang="en-US" sz="2400" dirty="0"/>
              <a:t> DAC members sign it</a:t>
            </a:r>
          </a:p>
          <a:p>
            <a:pPr marL="457200" lvl="1" indent="0">
              <a:buNone/>
            </a:pPr>
            <a:r>
              <a:rPr lang="en-US" sz="2400" dirty="0"/>
              <a:t>		⇒  ensures that all DAC members accepted Tx data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Setting up a new coordinator depends on availability of the DAC</a:t>
            </a:r>
          </a:p>
          <a:p>
            <a:pPr marL="0" indent="0">
              <a:spcBef>
                <a:spcPts val="20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8C1-BA17-AC81-25D5-46DEA26C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Validium</a:t>
            </a:r>
            <a:r>
              <a:rPr lang="en-US" dirty="0"/>
              <a:t>/Plasma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5F1A-2DCC-B423-56F8-7D2B4182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2400" b="1" dirty="0" err="1"/>
              <a:t>Validium</a:t>
            </a:r>
            <a:r>
              <a:rPr lang="en-US" sz="2400" b="1" dirty="0"/>
              <a:t>:  </a:t>
            </a:r>
            <a:r>
              <a:rPr lang="en-US" sz="2400" dirty="0"/>
              <a:t>an L2 using a DAC</a:t>
            </a:r>
            <a:endParaRPr lang="en-US" sz="1800" dirty="0"/>
          </a:p>
          <a:p>
            <a:r>
              <a:rPr lang="en-US" sz="2400" dirty="0"/>
              <a:t>Potential privacy benefits … only DAC members see Tx data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example:   </a:t>
            </a:r>
            <a:r>
              <a:rPr lang="en-US" sz="2400" dirty="0" err="1"/>
              <a:t>StarkEx</a:t>
            </a:r>
            <a:r>
              <a:rPr lang="en-US" sz="2400" dirty="0"/>
              <a:t> uses a </a:t>
            </a:r>
            <a:r>
              <a:rPr lang="en-US" sz="2400" b="1" u="sng" dirty="0"/>
              <a:t>five</a:t>
            </a:r>
            <a:r>
              <a:rPr lang="en-US" sz="2400" dirty="0"/>
              <a:t> member DAC</a:t>
            </a:r>
          </a:p>
          <a:p>
            <a:r>
              <a:rPr lang="en-US" sz="2400" dirty="0"/>
              <a:t>Users can choose between </a:t>
            </a:r>
            <a:r>
              <a:rPr lang="en-US" sz="2400" dirty="0" err="1"/>
              <a:t>Validium</a:t>
            </a:r>
            <a:r>
              <a:rPr lang="en-US" sz="2400" dirty="0"/>
              <a:t> or Rollup modes</a:t>
            </a:r>
          </a:p>
          <a:p>
            <a:pPr marL="0" indent="0">
              <a:buNone/>
            </a:pPr>
            <a:r>
              <a:rPr lang="en-US" sz="2400" dirty="0"/>
              <a:t>		(Tx data off-L1-chain    vs.    Tx data on-L1-chain)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49D51-F5F0-3F36-AAA9-1AD90CC4BFEF}"/>
              </a:ext>
            </a:extLst>
          </p:cNvPr>
          <p:cNvSpPr txBox="1"/>
          <p:nvPr/>
        </p:nvSpPr>
        <p:spPr>
          <a:xfrm>
            <a:off x="1587048" y="4310695"/>
            <a:ext cx="2564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cheaper Tx fees,</a:t>
            </a:r>
          </a:p>
          <a:p>
            <a:pPr algn="ctr"/>
            <a:r>
              <a:rPr lang="en-US" sz="2000" dirty="0">
                <a:latin typeface="+mn-lt"/>
              </a:rPr>
              <a:t>but only secure as DAC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0129-ACA1-98BA-D1E2-59EDFB5ABF40}"/>
              </a:ext>
            </a:extLst>
          </p:cNvPr>
          <p:cNvSpPr txBox="1"/>
          <p:nvPr/>
        </p:nvSpPr>
        <p:spPr>
          <a:xfrm>
            <a:off x="4936612" y="4310695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More expensive Tx,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but same as L1 security</a:t>
            </a:r>
          </a:p>
        </p:txBody>
      </p:sp>
    </p:spTree>
    <p:extLst>
      <p:ext uri="{BB962C8B-B14F-4D97-AF65-F5344CB8AC3E}">
        <p14:creationId xmlns:p14="http://schemas.microsoft.com/office/powerpoint/2010/main" val="41293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the DAC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306D45-8126-A73D-342E-4171372AEED9}"/>
              </a:ext>
            </a:extLst>
          </p:cNvPr>
          <p:cNvSpPr txBox="1"/>
          <p:nvPr/>
        </p:nvSpPr>
        <p:spPr>
          <a:xfrm>
            <a:off x="415853" y="3944524"/>
            <a:ext cx="700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Problem 1: Scales as Size of Data * #Nodes in DAC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CCA94-18C4-7E82-2387-B66BFEAA0EEA}"/>
              </a:ext>
            </a:extLst>
          </p:cNvPr>
          <p:cNvSpPr txBox="1"/>
          <p:nvPr/>
        </p:nvSpPr>
        <p:spPr>
          <a:xfrm>
            <a:off x="457200" y="4323291"/>
            <a:ext cx="700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Problem 2: Any node in DAC can stop progress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36916-7E54-38A3-CC66-04A8926B3B73}"/>
              </a:ext>
            </a:extLst>
          </p:cNvPr>
          <p:cNvSpPr txBox="1"/>
          <p:nvPr/>
        </p:nvSpPr>
        <p:spPr>
          <a:xfrm>
            <a:off x="415852" y="4676044"/>
            <a:ext cx="700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Goal: Scale DAC to 1000s of nodes (e.g. all ETH </a:t>
            </a:r>
            <a:r>
              <a:rPr lang="en-US" dirty="0" err="1">
                <a:latin typeface="+mn-lt"/>
              </a:rPr>
              <a:t>stakers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37F6A-9D50-E21E-ABBD-6335862753AD}"/>
              </a:ext>
            </a:extLst>
          </p:cNvPr>
          <p:cNvSpPr txBox="1"/>
          <p:nvPr/>
        </p:nvSpPr>
        <p:spPr>
          <a:xfrm>
            <a:off x="3015579" y="1937183"/>
            <a:ext cx="13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F0032E-232C-8FB6-745C-7FA8C484CDC7}"/>
              </a:ext>
            </a:extLst>
          </p:cNvPr>
          <p:cNvSpPr txBox="1"/>
          <p:nvPr/>
        </p:nvSpPr>
        <p:spPr>
          <a:xfrm>
            <a:off x="3403149" y="2348576"/>
            <a:ext cx="13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AD04A-1FC9-C9C9-E77E-C4E136A31BAF}"/>
              </a:ext>
            </a:extLst>
          </p:cNvPr>
          <p:cNvSpPr txBox="1"/>
          <p:nvPr/>
        </p:nvSpPr>
        <p:spPr>
          <a:xfrm>
            <a:off x="3790719" y="2751355"/>
            <a:ext cx="139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6920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Idea: Split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7BDE40-4198-C90A-D05C-0279E1AADF13}"/>
              </a:ext>
            </a:extLst>
          </p:cNvPr>
          <p:cNvSpPr txBox="1"/>
          <p:nvPr/>
        </p:nvSpPr>
        <p:spPr>
          <a:xfrm>
            <a:off x="2849325" y="1738214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Block[0:1/3]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D94B7-25F9-3A91-BA22-192F552D18CA}"/>
              </a:ext>
            </a:extLst>
          </p:cNvPr>
          <p:cNvSpPr txBox="1"/>
          <p:nvPr/>
        </p:nvSpPr>
        <p:spPr>
          <a:xfrm>
            <a:off x="3030231" y="2352278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Block[1/3:2/3]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0E282-023E-620D-617F-FABAE5D18417}"/>
              </a:ext>
            </a:extLst>
          </p:cNvPr>
          <p:cNvSpPr txBox="1"/>
          <p:nvPr/>
        </p:nvSpPr>
        <p:spPr>
          <a:xfrm>
            <a:off x="3226602" y="2739563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Block[2/3:1]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F2630-AEF9-F045-A91C-2E1039185D6E}"/>
              </a:ext>
            </a:extLst>
          </p:cNvPr>
          <p:cNvSpPr txBox="1"/>
          <p:nvPr/>
        </p:nvSpPr>
        <p:spPr>
          <a:xfrm>
            <a:off x="1181918" y="4477229"/>
            <a:ext cx="750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Problem: One Malicious can make block unrecoverable</a:t>
            </a:r>
          </a:p>
        </p:txBody>
      </p:sp>
    </p:spTree>
    <p:extLst>
      <p:ext uri="{BB962C8B-B14F-4D97-AF65-F5344CB8AC3E}">
        <p14:creationId xmlns:p14="http://schemas.microsoft.com/office/powerpoint/2010/main" val="336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8756-733A-13F7-BBDE-FF2F93A1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Tool: Error Correcting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0BAF-BF94-B682-B299-99059B8F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n parties and T data can each party receive a bit more than T/n data such that 2/3</a:t>
            </a:r>
            <a:r>
              <a:rPr lang="en-US" baseline="30000" dirty="0"/>
              <a:t>rd</a:t>
            </a:r>
            <a:r>
              <a:rPr lang="en-US" dirty="0"/>
              <a:t> n can recover the data</a:t>
            </a:r>
          </a:p>
          <a:p>
            <a:r>
              <a:rPr lang="en-US" dirty="0"/>
              <a:t>Yes! This is solved by error correcting codes</a:t>
            </a:r>
          </a:p>
          <a:p>
            <a:r>
              <a:rPr lang="en-US" dirty="0"/>
              <a:t>An error correcting code enables reconstructing a message even if a limited positions have been corrupted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Decoder </a:t>
            </a:r>
            <a:r>
              <a:rPr lang="en-US" dirty="0"/>
              <a:t>doesn’t know which positions where corrupted or not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892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Idea: Split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7BDE40-4198-C90A-D05C-0279E1AADF13}"/>
              </a:ext>
            </a:extLst>
          </p:cNvPr>
          <p:cNvSpPr txBox="1"/>
          <p:nvPr/>
        </p:nvSpPr>
        <p:spPr>
          <a:xfrm>
            <a:off x="2849325" y="1738214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Code[0:1/3]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D94B7-25F9-3A91-BA22-192F552D18CA}"/>
              </a:ext>
            </a:extLst>
          </p:cNvPr>
          <p:cNvSpPr txBox="1"/>
          <p:nvPr/>
        </p:nvSpPr>
        <p:spPr>
          <a:xfrm>
            <a:off x="3030231" y="2352278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Code[1/3:2/3]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0E282-023E-620D-617F-FABAE5D18417}"/>
              </a:ext>
            </a:extLst>
          </p:cNvPr>
          <p:cNvSpPr txBox="1"/>
          <p:nvPr/>
        </p:nvSpPr>
        <p:spPr>
          <a:xfrm>
            <a:off x="3226602" y="2739563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Code[2/3:1]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F2630-AEF9-F045-A91C-2E1039185D6E}"/>
              </a:ext>
            </a:extLst>
          </p:cNvPr>
          <p:cNvSpPr txBox="1"/>
          <p:nvPr/>
        </p:nvSpPr>
        <p:spPr>
          <a:xfrm>
            <a:off x="738573" y="4255077"/>
            <a:ext cx="7504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If a small number of parties is corrupted/don’t respond, we can still decode.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0F558-C4EB-5C17-8F54-6B3B4F1640B7}"/>
              </a:ext>
            </a:extLst>
          </p:cNvPr>
          <p:cNvSpPr txBox="1"/>
          <p:nvPr/>
        </p:nvSpPr>
        <p:spPr>
          <a:xfrm>
            <a:off x="171506" y="3425827"/>
            <a:ext cx="4618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Code = ECC(Block)</a:t>
            </a:r>
          </a:p>
        </p:txBody>
      </p:sp>
    </p:spTree>
    <p:extLst>
      <p:ext uri="{BB962C8B-B14F-4D97-AF65-F5344CB8AC3E}">
        <p14:creationId xmlns:p14="http://schemas.microsoft.com/office/powerpoint/2010/main" val="9756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3773-6E4C-CE09-3EEE-853E1FF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very useful fact: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84A3D-16A1-E592-38A0-14026E5CC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8406"/>
                <a:ext cx="8229600" cy="3818430"/>
              </a:xfrm>
            </p:spPr>
            <p:txBody>
              <a:bodyPr/>
              <a:lstStyle/>
              <a:p>
                <a:r>
                  <a:rPr lang="en-US" dirty="0"/>
                  <a:t>A polynomial of degree d has at most d roots</a:t>
                </a:r>
              </a:p>
              <a:p>
                <a:pPr lvl="1"/>
                <a:r>
                  <a:rPr lang="en-US" dirty="0"/>
                  <a:t>Holds over any field,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Implies if degree d polynomials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agree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points they must be the same (look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84A3D-16A1-E592-38A0-14026E5CC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8406"/>
                <a:ext cx="8229600" cy="3818430"/>
              </a:xfrm>
              <a:blipFill>
                <a:blip r:embed="rId2"/>
                <a:stretch>
                  <a:fillRect l="-1389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ab06 Polynomial Function Graphs; Long and Synthetic Division – GeoGebra">
            <a:extLst>
              <a:ext uri="{FF2B5EF4-FFF2-40B4-BE49-F238E27FC236}">
                <a16:creationId xmlns:a16="http://schemas.microsoft.com/office/drawing/2014/main" id="{A6DD9983-1F9A-C48B-4CCE-28108679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" y="3003924"/>
            <a:ext cx="3510105" cy="20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53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6534-50B3-DB93-AD5D-B888C4EB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Reed Solomon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ADD86-52FE-FE8F-18F0-37AC0643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be some data encoded as field elements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(degree d-1)</a:t>
                </a:r>
              </a:p>
              <a:p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Send evaluations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codewords.</a:t>
                </a:r>
              </a:p>
              <a:p>
                <a:r>
                  <a:rPr lang="en-US" dirty="0"/>
                  <a:t>One can encode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points or n-d errors (if you know where the errors are)</a:t>
                </a:r>
              </a:p>
              <a:p>
                <a:pPr lvl="1"/>
                <a:r>
                  <a:rPr lang="en-US" dirty="0"/>
                  <a:t>Use polynomial interpolation</a:t>
                </a:r>
              </a:p>
              <a:p>
                <a:r>
                  <a:rPr lang="en-US" dirty="0"/>
                  <a:t>One can decode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errors even if you don’t know where the errors are.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ADD86-52FE-FE8F-18F0-37AC0643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987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63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76AD-ED28-8591-8C25-B1FD0F2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B60806-8EBE-A1CC-DB6E-D6A8A056DE8D}"/>
              </a:ext>
            </a:extLst>
          </p:cNvPr>
          <p:cNvGrpSpPr/>
          <p:nvPr/>
        </p:nvGrpSpPr>
        <p:grpSpPr>
          <a:xfrm>
            <a:off x="457200" y="1279903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ADDF4-7FB6-77B2-CE09-68315D1C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AF4471-2CB2-1088-5754-C5CA3A2E4575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D4AC2-6071-343A-BF01-2AFB531B0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114" y="1911482"/>
            <a:ext cx="473557" cy="81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E5B0-F1BB-6BC7-CC2A-A56A73EBD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820" y="1887562"/>
            <a:ext cx="584280" cy="86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4405F-549E-E583-34CF-3348ED151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6833" y="3028360"/>
            <a:ext cx="584281" cy="86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1CC77-885A-07BC-13E0-3D5ED1F4FB53}"/>
              </a:ext>
            </a:extLst>
          </p:cNvPr>
          <p:cNvSpPr txBox="1"/>
          <p:nvPr/>
        </p:nvSpPr>
        <p:spPr>
          <a:xfrm>
            <a:off x="5502378" y="857875"/>
            <a:ext cx="2261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Availability </a:t>
            </a:r>
          </a:p>
          <a:p>
            <a:pPr algn="ctr"/>
            <a:r>
              <a:rPr lang="en-US" dirty="0">
                <a:latin typeface="+mn-lt"/>
              </a:rPr>
              <a:t>Committee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6A850-1033-4BA0-B155-22C185347C8F}"/>
              </a:ext>
            </a:extLst>
          </p:cNvPr>
          <p:cNvCxnSpPr/>
          <p:nvPr/>
        </p:nvCxnSpPr>
        <p:spPr>
          <a:xfrm flipV="1">
            <a:off x="2032000" y="2087504"/>
            <a:ext cx="3177309" cy="572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D816D-4448-7EC1-3AC7-B661F76AF6D2}"/>
              </a:ext>
            </a:extLst>
          </p:cNvPr>
          <p:cNvCxnSpPr>
            <a:cxnSpLocks/>
          </p:cNvCxnSpPr>
          <p:nvPr/>
        </p:nvCxnSpPr>
        <p:spPr>
          <a:xfrm>
            <a:off x="2184400" y="2812473"/>
            <a:ext cx="3163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67B6E-FCD9-415D-3B94-4398DF656E2E}"/>
              </a:ext>
            </a:extLst>
          </p:cNvPr>
          <p:cNvCxnSpPr>
            <a:cxnSpLocks/>
          </p:cNvCxnSpPr>
          <p:nvPr/>
        </p:nvCxnSpPr>
        <p:spPr>
          <a:xfrm>
            <a:off x="2336800" y="2964873"/>
            <a:ext cx="316557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7BDE40-4198-C90A-D05C-0279E1AADF13}"/>
              </a:ext>
            </a:extLst>
          </p:cNvPr>
          <p:cNvSpPr txBox="1"/>
          <p:nvPr/>
        </p:nvSpPr>
        <p:spPr>
          <a:xfrm>
            <a:off x="2849325" y="1738214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Code[0:1/3]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D94B7-25F9-3A91-BA22-192F552D18CA}"/>
              </a:ext>
            </a:extLst>
          </p:cNvPr>
          <p:cNvSpPr txBox="1"/>
          <p:nvPr/>
        </p:nvSpPr>
        <p:spPr>
          <a:xfrm>
            <a:off x="3030231" y="2352278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Code[1/3:2/3]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0E282-023E-620D-617F-FABAE5D18417}"/>
              </a:ext>
            </a:extLst>
          </p:cNvPr>
          <p:cNvSpPr txBox="1"/>
          <p:nvPr/>
        </p:nvSpPr>
        <p:spPr>
          <a:xfrm>
            <a:off x="3226602" y="2739563"/>
            <a:ext cx="21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Code[2/3:1]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F2630-AEF9-F045-A91C-2E1039185D6E}"/>
              </a:ext>
            </a:extLst>
          </p:cNvPr>
          <p:cNvSpPr txBox="1"/>
          <p:nvPr/>
        </p:nvSpPr>
        <p:spPr>
          <a:xfrm>
            <a:off x="5209309" y="4368572"/>
            <a:ext cx="382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How does the DAC know that they received the correct data?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0F558-C4EB-5C17-8F54-6B3B4F1640B7}"/>
              </a:ext>
            </a:extLst>
          </p:cNvPr>
          <p:cNvSpPr txBox="1"/>
          <p:nvPr/>
        </p:nvSpPr>
        <p:spPr>
          <a:xfrm>
            <a:off x="171506" y="3425827"/>
            <a:ext cx="4618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Code = RS-encode(Block)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F55E5-1275-9A85-10C0-9BE61CE60353}"/>
                  </a:ext>
                </a:extLst>
              </p:cNvPr>
              <p:cNvSpPr txBox="1"/>
              <p:nvPr/>
            </p:nvSpPr>
            <p:spPr>
              <a:xfrm>
                <a:off x="392377" y="3732323"/>
                <a:ext cx="8359245" cy="98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With RS codes, each party receives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bits and any 2/3</a:t>
                </a:r>
                <a:r>
                  <a:rPr lang="en-US" baseline="30000" dirty="0">
                    <a:latin typeface="+mn-lt"/>
                  </a:rPr>
                  <a:t>rd</a:t>
                </a:r>
                <a:r>
                  <a:rPr lang="en-US" dirty="0">
                    <a:latin typeface="+mn-lt"/>
                  </a:rPr>
                  <a:t> can recover. Total comm: 3T only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F55E5-1275-9A85-10C0-9BE61CE60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77" y="3732323"/>
                <a:ext cx="8359245" cy="986167"/>
              </a:xfrm>
              <a:prstGeom prst="rect">
                <a:avLst/>
              </a:prstGeom>
              <a:blipFill>
                <a:blip r:embed="rId6"/>
                <a:stretch>
                  <a:fillRect l="-1061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D880-EBF0-6BEF-CEE3-72C3C44D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idea 1:  batch many Tx into 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48323-92A0-352B-854B-B3CF59A07099}"/>
              </a:ext>
            </a:extLst>
          </p:cNvPr>
          <p:cNvSpPr txBox="1"/>
          <p:nvPr/>
        </p:nvSpPr>
        <p:spPr>
          <a:xfrm>
            <a:off x="6170280" y="906464"/>
            <a:ext cx="2678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 layer-1 blockchain</a:t>
            </a:r>
          </a:p>
          <a:p>
            <a:pPr algn="ctr"/>
            <a:r>
              <a:rPr lang="en-US" dirty="0">
                <a:latin typeface="+mn-lt"/>
              </a:rPr>
              <a:t>(e.g., Ethereum)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21E86-8460-2B75-34EB-1DD0A12E92B3}"/>
              </a:ext>
            </a:extLst>
          </p:cNvPr>
          <p:cNvSpPr/>
          <p:nvPr/>
        </p:nvSpPr>
        <p:spPr>
          <a:xfrm>
            <a:off x="5852326" y="1690390"/>
            <a:ext cx="3222848" cy="301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52661-B760-5D0A-36DC-7CE6DB058CF3}"/>
              </a:ext>
            </a:extLst>
          </p:cNvPr>
          <p:cNvSpPr txBox="1"/>
          <p:nvPr/>
        </p:nvSpPr>
        <p:spPr>
          <a:xfrm>
            <a:off x="5926836" y="1889966"/>
            <a:ext cx="300204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+mn-lt"/>
              </a:rPr>
              <a:t>current world state</a:t>
            </a:r>
          </a:p>
          <a:p>
            <a:pPr algn="ctr"/>
            <a:r>
              <a:rPr lang="en-US" sz="2100" dirty="0">
                <a:latin typeface="+mn-lt"/>
              </a:rPr>
              <a:t>(Rollup state Merkle root)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EAA3DB-CFB9-FAEB-C527-6276E368322F}"/>
              </a:ext>
            </a:extLst>
          </p:cNvPr>
          <p:cNvGrpSpPr/>
          <p:nvPr/>
        </p:nvGrpSpPr>
        <p:grpSpPr>
          <a:xfrm>
            <a:off x="5887891" y="2676492"/>
            <a:ext cx="3134512" cy="1655389"/>
            <a:chOff x="6173651" y="2676492"/>
            <a:chExt cx="3134512" cy="16553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F201E6-1247-CF98-8D30-DA7391BCB14B}"/>
                </a:ext>
              </a:extLst>
            </p:cNvPr>
            <p:cNvSpPr txBox="1"/>
            <p:nvPr/>
          </p:nvSpPr>
          <p:spPr>
            <a:xfrm>
              <a:off x="6173651" y="3593217"/>
              <a:ext cx="3134512" cy="7386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updated world state</a:t>
              </a:r>
            </a:p>
            <a:p>
              <a:pPr algn="ctr"/>
              <a:r>
                <a:rPr lang="en-US" sz="2100" dirty="0">
                  <a:latin typeface="+mn-lt"/>
                </a:rPr>
                <a:t>(updated Rollup state root)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5C11D33-AFE3-38D1-05B4-3D60B10444E4}"/>
                </a:ext>
              </a:extLst>
            </p:cNvPr>
            <p:cNvSpPr/>
            <p:nvPr/>
          </p:nvSpPr>
          <p:spPr>
            <a:xfrm>
              <a:off x="7633284" y="2676492"/>
              <a:ext cx="224843" cy="91672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69F2B53-7DAD-7FD3-D4FF-DC2ED211F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88" y="2759226"/>
            <a:ext cx="473557" cy="816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09AAA-25A5-274A-B332-C077FCC5B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90" y="1627161"/>
            <a:ext cx="584280" cy="8643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DA77BEC-6A8E-D571-BDD2-67C1B0C02240}"/>
              </a:ext>
            </a:extLst>
          </p:cNvPr>
          <p:cNvGrpSpPr/>
          <p:nvPr/>
        </p:nvGrpSpPr>
        <p:grpSpPr>
          <a:xfrm rot="972644">
            <a:off x="1123401" y="1814337"/>
            <a:ext cx="2518817" cy="523220"/>
            <a:chOff x="1143030" y="2050878"/>
            <a:chExt cx="5212990" cy="5232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0A1629-FC74-F422-E7E3-32F7C89A3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2B824F-8769-CE39-5A7C-59F7988AC0EC}"/>
                </a:ext>
              </a:extLst>
            </p:cNvPr>
            <p:cNvSpPr txBox="1"/>
            <p:nvPr/>
          </p:nvSpPr>
          <p:spPr>
            <a:xfrm>
              <a:off x="3154012" y="2050878"/>
              <a:ext cx="3202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err="1">
                  <a:latin typeface="+mn-lt"/>
                </a:rPr>
                <a:t>Tx</a:t>
              </a:r>
              <a:r>
                <a:rPr lang="en-US" sz="2800" baseline="-25000" dirty="0" err="1">
                  <a:latin typeface="+mn-lt"/>
                </a:rPr>
                <a:t>A</a:t>
              </a:r>
              <a:endParaRPr lang="en-US" sz="2800" baseline="-25000" dirty="0">
                <a:latin typeface="+mn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C4C998-F874-0F00-55F8-0EF3FBBF0AC8}"/>
              </a:ext>
            </a:extLst>
          </p:cNvPr>
          <p:cNvGrpSpPr/>
          <p:nvPr/>
        </p:nvGrpSpPr>
        <p:grpSpPr>
          <a:xfrm>
            <a:off x="1069799" y="2661879"/>
            <a:ext cx="2509771" cy="523220"/>
            <a:chOff x="1143030" y="2050878"/>
            <a:chExt cx="5212990" cy="52322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B71D77E-C1D8-D282-CBD0-6878AD9A1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BC1157-350E-7721-6485-E9EEE3636BA0}"/>
                </a:ext>
              </a:extLst>
            </p:cNvPr>
            <p:cNvSpPr txBox="1"/>
            <p:nvPr/>
          </p:nvSpPr>
          <p:spPr>
            <a:xfrm>
              <a:off x="3154016" y="2050878"/>
              <a:ext cx="25047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err="1">
                  <a:latin typeface="+mn-lt"/>
                </a:rPr>
                <a:t>Tx</a:t>
              </a:r>
              <a:r>
                <a:rPr lang="en-US" sz="2800" baseline="-25000" dirty="0" err="1">
                  <a:latin typeface="+mn-lt"/>
                </a:rPr>
                <a:t>B</a:t>
              </a:r>
              <a:endParaRPr lang="en-US" sz="2800" baseline="-25000" dirty="0">
                <a:latin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56CB0F-9789-7BA3-C863-D4C3737EB25B}"/>
              </a:ext>
            </a:extLst>
          </p:cNvPr>
          <p:cNvGrpSpPr/>
          <p:nvPr/>
        </p:nvGrpSpPr>
        <p:grpSpPr>
          <a:xfrm>
            <a:off x="3309160" y="1572266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62C8A0-5C2D-76E3-FDDF-1549B1D1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2D7735-DCB3-7EBF-4397-C2260A855D92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F610753-2CFA-F39D-6EE6-8C50D00C64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90" y="4008715"/>
            <a:ext cx="584281" cy="86432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4C84CD4-6D1F-F947-2B61-D7A445624962}"/>
              </a:ext>
            </a:extLst>
          </p:cNvPr>
          <p:cNvGrpSpPr/>
          <p:nvPr/>
        </p:nvGrpSpPr>
        <p:grpSpPr>
          <a:xfrm rot="20250278">
            <a:off x="955340" y="3481830"/>
            <a:ext cx="2591906" cy="523220"/>
            <a:chOff x="1143030" y="2050878"/>
            <a:chExt cx="5212990" cy="52322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F17D44-D35E-C108-D8A1-5A5317467CE8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9B2C77-F94D-3CAA-9792-9D48CD00283A}"/>
                </a:ext>
              </a:extLst>
            </p:cNvPr>
            <p:cNvSpPr txBox="1"/>
            <p:nvPr/>
          </p:nvSpPr>
          <p:spPr>
            <a:xfrm>
              <a:off x="3154016" y="2050878"/>
              <a:ext cx="25047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err="1">
                  <a:latin typeface="+mn-lt"/>
                </a:rPr>
                <a:t>Tx</a:t>
              </a:r>
              <a:r>
                <a:rPr lang="en-US" sz="2800" baseline="-25000" dirty="0" err="1">
                  <a:latin typeface="+mn-lt"/>
                </a:rPr>
                <a:t>C</a:t>
              </a:r>
              <a:endParaRPr lang="en-US" sz="2800" baseline="-25000" dirty="0">
                <a:latin typeface="+mn-lt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AE236B1-26DF-FF3D-BF8E-1E94328B797D}"/>
              </a:ext>
            </a:extLst>
          </p:cNvPr>
          <p:cNvSpPr/>
          <p:nvPr/>
        </p:nvSpPr>
        <p:spPr>
          <a:xfrm>
            <a:off x="3319740" y="3715174"/>
            <a:ext cx="2076399" cy="13034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Rollup state: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Alice’s balance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Bob’s balance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…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5915B0-F830-D5FC-8921-869ACF374183}"/>
              </a:ext>
            </a:extLst>
          </p:cNvPr>
          <p:cNvGrpSpPr/>
          <p:nvPr/>
        </p:nvGrpSpPr>
        <p:grpSpPr>
          <a:xfrm>
            <a:off x="1069798" y="945689"/>
            <a:ext cx="4884783" cy="2183277"/>
            <a:chOff x="1069798" y="945689"/>
            <a:chExt cx="4884783" cy="2183277"/>
          </a:xfrm>
        </p:grpSpPr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AADE7269-BE9A-D467-CB93-758428B9F70B}"/>
                </a:ext>
              </a:extLst>
            </p:cNvPr>
            <p:cNvSpPr/>
            <p:nvPr/>
          </p:nvSpPr>
          <p:spPr>
            <a:xfrm rot="16200000">
              <a:off x="5134464" y="2427001"/>
              <a:ext cx="221818" cy="1182112"/>
            </a:xfrm>
            <a:prstGeom prst="downArrow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8107D0-0796-FCE0-ECFA-05C4C57F501B}"/>
                </a:ext>
              </a:extLst>
            </p:cNvPr>
            <p:cNvSpPr txBox="1"/>
            <p:nvPr/>
          </p:nvSpPr>
          <p:spPr>
            <a:xfrm>
              <a:off x="1069798" y="945689"/>
              <a:ext cx="4884783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updated Rollup state root, and Tx list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21E70DC-7E6F-A4F3-90C1-3FE8097F1FAD}"/>
                </a:ext>
              </a:extLst>
            </p:cNvPr>
            <p:cNvCxnSpPr/>
            <p:nvPr/>
          </p:nvCxnSpPr>
          <p:spPr>
            <a:xfrm>
              <a:off x="5229225" y="1407353"/>
              <a:ext cx="0" cy="14997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81602C-8072-C457-CC5D-9B16553EE7E2}"/>
              </a:ext>
            </a:extLst>
          </p:cNvPr>
          <p:cNvSpPr txBox="1"/>
          <p:nvPr/>
        </p:nvSpPr>
        <p:spPr>
          <a:xfrm>
            <a:off x="7519517" y="2877366"/>
            <a:ext cx="92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(Tx list)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005A9A-9788-92DB-D9B3-9AD1AE60C871}"/>
              </a:ext>
            </a:extLst>
          </p:cNvPr>
          <p:cNvCxnSpPr/>
          <p:nvPr/>
        </p:nvCxnSpPr>
        <p:spPr>
          <a:xfrm flipV="1">
            <a:off x="5229225" y="2628630"/>
            <a:ext cx="1299394" cy="1086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Commitment </a:t>
            </a:r>
            <a:r>
              <a:rPr lang="en-US" sz="2200" dirty="0"/>
              <a:t>[KZG’10]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004C-C90D-E84B-BD34-31C698F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C43196-2CD9-D045-AD09-6B4A7A6A542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889410"/>
                <a:ext cx="8229600" cy="619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u="sng" dirty="0">
                    <a:latin typeface="Cambria Math" panose="02040503050406030204" pitchFamily="18" charset="0"/>
                  </a:rPr>
                  <a:t>Input: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degree 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Setup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𝐂𝐨𝐦𝐦𝐢𝐭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(Public coin interactive protocol)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𝐄𝐯𝐚𝐥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2400" dirty="0"/>
                  <a:t>\\ </a:t>
                </a:r>
                <a:r>
                  <a:rPr lang="en-US" sz="2400" u="sng" dirty="0"/>
                  <a:t>Prover claim</a:t>
                </a:r>
                <a:r>
                  <a:rPr lang="en-US" sz="2400" dirty="0"/>
                  <a:t>: exists </a:t>
                </a:r>
                <a:r>
                  <a:rPr lang="en-US" sz="2400" i="1" dirty="0"/>
                  <a:t>f(X)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						   \\ </a:t>
                </a:r>
                <a:r>
                  <a:rPr lang="en-US" sz="2400" i="1" dirty="0"/>
                  <a:t>f(z) = y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Commit</a:t>
                </a:r>
                <a:r>
                  <a:rPr lang="en-US" sz="2400" dirty="0"/>
                  <a:t>(pp, </a:t>
                </a:r>
                <a:r>
                  <a:rPr lang="en-US" sz="2400" i="1" dirty="0"/>
                  <a:t>f</a:t>
                </a:r>
                <a:r>
                  <a:rPr lang="en-US" sz="2400" dirty="0"/>
                  <a:t>) = </a:t>
                </a:r>
                <a:r>
                  <a:rPr lang="en-US" sz="2400" i="1" dirty="0"/>
                  <a:t>c</a:t>
                </a:r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C43196-2CD9-D045-AD09-6B4A7A6A542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89410"/>
                <a:ext cx="8229600" cy="6194516"/>
              </a:xfrm>
              <a:prstGeom prst="rect">
                <a:avLst/>
              </a:prstGeom>
              <a:blipFill>
                <a:blip r:embed="rId3"/>
                <a:stretch>
                  <a:fillRect l="-1698" t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CEE8A0BB-7879-1B42-B5F1-F3080BA25B6B}"/>
                  </a:ext>
                </a:extLst>
              </p:cNvPr>
              <p:cNvSpPr/>
              <p:nvPr/>
            </p:nvSpPr>
            <p:spPr>
              <a:xfrm>
                <a:off x="5264642" y="1376211"/>
                <a:ext cx="3549747" cy="1081484"/>
              </a:xfrm>
              <a:prstGeom prst="wedgeEllipseCallout">
                <a:avLst>
                  <a:gd name="adj1" fmla="val -69590"/>
                  <a:gd name="adj2" fmla="val 1380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|c| &lt;&lt; d</a:t>
                </a:r>
              </a:p>
              <a:p>
                <a:pPr algn="ctr"/>
                <a:r>
                  <a:rPr lang="en-US" sz="2000" b="1" dirty="0"/>
                  <a:t>ideally </a:t>
                </a:r>
                <a:r>
                  <a:rPr lang="en-US" b="1" dirty="0"/>
                  <a:t>O(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CEE8A0BB-7879-1B42-B5F1-F3080BA25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642" y="1376211"/>
                <a:ext cx="3549747" cy="1081484"/>
              </a:xfrm>
              <a:prstGeom prst="wedgeEllipseCallout">
                <a:avLst>
                  <a:gd name="adj1" fmla="val -69590"/>
                  <a:gd name="adj2" fmla="val 1380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>
            <a:extLst>
              <a:ext uri="{FF2B5EF4-FFF2-40B4-BE49-F238E27FC236}">
                <a16:creationId xmlns:a16="http://schemas.microsoft.com/office/drawing/2014/main" id="{AD4A0FA3-EF4F-A54E-9BB1-668E4B2E9A6E}"/>
              </a:ext>
            </a:extLst>
          </p:cNvPr>
          <p:cNvSpPr/>
          <p:nvPr/>
        </p:nvSpPr>
        <p:spPr>
          <a:xfrm>
            <a:off x="5359235" y="2599089"/>
            <a:ext cx="3549747" cy="1081484"/>
          </a:xfrm>
          <a:prstGeom prst="wedgeEllipseCallout">
            <a:avLst>
              <a:gd name="adj1" fmla="val -69177"/>
              <a:gd name="adj2" fmla="val 398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Communication </a:t>
            </a:r>
            <a:r>
              <a:rPr lang="en-US" b="1" dirty="0"/>
              <a:t>sublinear</a:t>
            </a:r>
            <a:r>
              <a:rPr lang="en-US" sz="2000" dirty="0"/>
              <a:t> in 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2594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Security: Binding / Knowledge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004C-C90D-E84B-BD34-31C698F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C43196-2CD9-D045-AD09-6B4A7A6A542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889410"/>
                <a:ext cx="8229600" cy="619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u="sng" dirty="0">
                    <a:latin typeface="Cambria Math" panose="02040503050406030204" pitchFamily="18" charset="0"/>
                  </a:rPr>
                  <a:t>Input: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degree 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Setup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𝐂𝐨𝐦𝐦𝐢𝐭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(Public coin interactive protocol)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𝐄𝐯𝐚𝐥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2400" dirty="0"/>
                  <a:t>\\ </a:t>
                </a:r>
                <a:r>
                  <a:rPr lang="en-US" sz="2400" u="sng" dirty="0"/>
                  <a:t>Prover claim</a:t>
                </a:r>
                <a:r>
                  <a:rPr lang="en-US" sz="2400" dirty="0"/>
                  <a:t>: exists </a:t>
                </a:r>
                <a:r>
                  <a:rPr lang="en-US" sz="2400" i="1" dirty="0"/>
                  <a:t>f(X)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						   \\ </a:t>
                </a:r>
                <a:r>
                  <a:rPr lang="en-US" sz="2400" i="1" dirty="0"/>
                  <a:t>f(z) = y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Commit</a:t>
                </a:r>
                <a:r>
                  <a:rPr lang="en-US" sz="2400" dirty="0"/>
                  <a:t>(pp, </a:t>
                </a:r>
                <a:r>
                  <a:rPr lang="en-US" sz="2400" i="1" dirty="0"/>
                  <a:t>f</a:t>
                </a:r>
                <a:r>
                  <a:rPr lang="en-US" sz="2400" dirty="0"/>
                  <a:t>) = </a:t>
                </a:r>
                <a:r>
                  <a:rPr lang="en-US" sz="2400" i="1" dirty="0"/>
                  <a:t>c</a:t>
                </a:r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C43196-2CD9-D045-AD09-6B4A7A6A542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89410"/>
                <a:ext cx="8229600" cy="6194516"/>
              </a:xfrm>
              <a:prstGeom prst="rect">
                <a:avLst/>
              </a:prstGeom>
              <a:blipFill>
                <a:blip r:embed="rId3"/>
                <a:stretch>
                  <a:fillRect l="-1698" t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Callout 7">
            <a:extLst>
              <a:ext uri="{FF2B5EF4-FFF2-40B4-BE49-F238E27FC236}">
                <a16:creationId xmlns:a16="http://schemas.microsoft.com/office/drawing/2014/main" id="{D3B9A9CC-AD58-A947-8E12-C849B44BF049}"/>
              </a:ext>
            </a:extLst>
          </p:cNvPr>
          <p:cNvSpPr/>
          <p:nvPr/>
        </p:nvSpPr>
        <p:spPr>
          <a:xfrm>
            <a:off x="5863611" y="1356674"/>
            <a:ext cx="2653068" cy="1081484"/>
          </a:xfrm>
          <a:prstGeom prst="wedgeEllipseCallout">
            <a:avLst>
              <a:gd name="adj1" fmla="val -101183"/>
              <a:gd name="adj2" fmla="val 26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Commitment binding</a:t>
            </a:r>
            <a:endParaRPr lang="en-US" sz="2000" b="1" dirty="0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EEA967A-69FC-8544-8580-B5F10E9EB027}"/>
              </a:ext>
            </a:extLst>
          </p:cNvPr>
          <p:cNvSpPr/>
          <p:nvPr/>
        </p:nvSpPr>
        <p:spPr>
          <a:xfrm>
            <a:off x="5415271" y="2725237"/>
            <a:ext cx="3549747" cy="1081484"/>
          </a:xfrm>
          <a:prstGeom prst="wedgeEllipseCallout">
            <a:avLst>
              <a:gd name="adj1" fmla="val -58814"/>
              <a:gd name="adj2" fmla="val 252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Evaluation Binding / Argument of </a:t>
            </a:r>
            <a:r>
              <a:rPr lang="en-US" sz="2000" b="1" dirty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389842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CD1C-8BFA-D74F-A15C-D87FD8EE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Kate PCS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95073-89EF-7743-A57B-F0925ABB7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360" y="874712"/>
                <a:ext cx="8463280" cy="3394075"/>
              </a:xfrm>
            </p:spPr>
            <p:txBody>
              <a:bodyPr/>
              <a:lstStyle/>
              <a:p>
                <a:r>
                  <a:rPr lang="en-US" sz="2000" dirty="0"/>
                  <a:t>Pairing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The trusted setup chooses a secret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000" dirty="0"/>
                  <a:t> that is not shared with anyone and outputs </a:t>
                </a:r>
                <a:r>
                  <a:rPr lang="en-US" sz="2000" dirty="0" err="1"/>
                  <a:t>crs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0" dirty="0"/>
                  <a:t>Commit(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crs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Evaluation protocol: 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is a commitment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: 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2000" dirty="0"/>
                  <a:t>compute quotient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b="1" dirty="0"/>
                  <a:t>Output commitment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dirty="0"/>
                  <a:t>Verifier computes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2000" dirty="0"/>
                  <a:t> and checks the pairing equation: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95073-89EF-7743-A57B-F0925ABB7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360" y="874712"/>
                <a:ext cx="8463280" cy="3394075"/>
              </a:xfrm>
              <a:blipFill>
                <a:blip r:embed="rId3"/>
                <a:stretch>
                  <a:fillRect l="-599" t="-746" r="-1048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E80D2-A0BB-A349-82B3-2A7E04E8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44CD-DC02-A97A-D4B9-B6DF968D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Diffie-Hellman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53538-1018-936A-1C60-C4758A57B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SDH assumption for a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dirty="0"/>
                  <a:t> w/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dirty="0"/>
                  <a:t> is as follows.</a:t>
                </a:r>
              </a:p>
              <a:p>
                <a:pPr marL="0" indent="0">
                  <a:buNone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any PPT algorithm A: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0]&lt;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53538-1018-936A-1C60-C4758A57B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7BD5-38F4-3F9F-CAEF-E85F66D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5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A851-FACB-3E15-21ED-3C291E67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of KZG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5F05E-9E6F-91DB-C801-C7D936E0F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Suppose adversary is able to find distinct polynomials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𝑐𝑟𝑠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𝑐𝑟𝑠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 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is a root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It is possible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by factoring the polynomial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which can be done in polynomial time. This breaks SDH.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5F05E-9E6F-91DB-C801-C7D936E0F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1119" r="-772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7921-9BF8-4360-AA25-C5EB4622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6365-66DB-835C-1D7B-6597D71A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binding of KZG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C4750-83EA-7F5C-902C-39FDE31CA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0602"/>
                <a:ext cx="8229600" cy="33940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Suppose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prover computes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such that: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Then…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200" dirty="0"/>
                  <a:t> then we have….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Finally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sz="2200" dirty="0"/>
                  <a:t> which breaks SDH.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C4750-83EA-7F5C-902C-39FDE31CA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0602"/>
                <a:ext cx="8229600" cy="3394075"/>
              </a:xfrm>
              <a:blipFill>
                <a:blip r:embed="rId3"/>
                <a:stretch>
                  <a:fillRect l="-772" t="-2985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A1121-524B-AB5A-B647-9478424D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1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0126-0032-2FC1-0E16-F7B7B5F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Soundness of KZG?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A76AF-3466-65F8-D673-0CCB476E4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0602"/>
                <a:ext cx="8229600" cy="33940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Can’t be proven based on standard assumptions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be proven in “algebraic group model”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Assumes that for every group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prover outputs it knows a degree-d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/>
                  <a:t> In particular it knows the quotient polynomial Q. </a:t>
                </a:r>
              </a:p>
              <a:p>
                <a:pPr marL="0" indent="0">
                  <a:buNone/>
                </a:pPr>
                <a:r>
                  <a:rPr lang="en-US" dirty="0"/>
                  <a:t>From Q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A76AF-3466-65F8-D673-0CCB476E4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0602"/>
                <a:ext cx="8229600" cy="3394075"/>
              </a:xfrm>
              <a:blipFill>
                <a:blip r:embed="rId3"/>
                <a:stretch>
                  <a:fillRect l="-1389" t="-2612" b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D584-808A-8417-6F84-2E067D93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9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FB55-1587-DF73-A07E-13D3EA7F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Verifiable Information </a:t>
            </a:r>
            <a:r>
              <a:rPr lang="en-US" dirty="0" err="1"/>
              <a:t>Disperal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404C-024F-D5A2-EB75-440B9471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KZG to prove that shares of ECC were correct</a:t>
            </a:r>
          </a:p>
          <a:p>
            <a:r>
              <a:rPr lang="en-US" dirty="0"/>
              <a:t>Prover encodes message using reed Solomon encoding and commits to it using KZG</a:t>
            </a:r>
          </a:p>
          <a:p>
            <a:r>
              <a:rPr lang="en-US" dirty="0"/>
              <a:t>Each party receives it’s share (n/T evaluations of the polynomial), the KZG commitment and a KZG proof that it’s shares were correct.</a:t>
            </a:r>
          </a:p>
          <a:p>
            <a:r>
              <a:rPr lang="en-US" dirty="0"/>
              <a:t>Can generate one KZG proof for many openings (Homework). </a:t>
            </a:r>
          </a:p>
          <a:p>
            <a:r>
              <a:rPr lang="en-US" dirty="0"/>
              <a:t>Can generate all KZG proofs at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738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71850"/>
            <a:ext cx="6400800" cy="1314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Next week: Finish VID, threshold crypto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D880-EBF0-6BEF-CEE3-72C3C44D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idea 1:  batch many Tx into 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48323-92A0-352B-854B-B3CF59A07099}"/>
              </a:ext>
            </a:extLst>
          </p:cNvPr>
          <p:cNvSpPr txBox="1"/>
          <p:nvPr/>
        </p:nvSpPr>
        <p:spPr>
          <a:xfrm>
            <a:off x="6170280" y="906464"/>
            <a:ext cx="2678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 layer-1 blockchain</a:t>
            </a:r>
          </a:p>
          <a:p>
            <a:pPr algn="ctr"/>
            <a:r>
              <a:rPr lang="en-US" dirty="0">
                <a:latin typeface="+mn-lt"/>
              </a:rPr>
              <a:t>(e.g., Ethereum)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21E86-8460-2B75-34EB-1DD0A12E92B3}"/>
              </a:ext>
            </a:extLst>
          </p:cNvPr>
          <p:cNvSpPr/>
          <p:nvPr/>
        </p:nvSpPr>
        <p:spPr>
          <a:xfrm>
            <a:off x="5852326" y="1690390"/>
            <a:ext cx="3222847" cy="301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52661-B760-5D0A-36DC-7CE6DB058CF3}"/>
              </a:ext>
            </a:extLst>
          </p:cNvPr>
          <p:cNvSpPr txBox="1"/>
          <p:nvPr/>
        </p:nvSpPr>
        <p:spPr>
          <a:xfrm>
            <a:off x="5926836" y="1889966"/>
            <a:ext cx="300204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+mn-lt"/>
              </a:rPr>
              <a:t>current world state</a:t>
            </a:r>
          </a:p>
          <a:p>
            <a:pPr algn="ctr"/>
            <a:r>
              <a:rPr lang="en-US" sz="2100" dirty="0">
                <a:latin typeface="+mn-lt"/>
              </a:rPr>
              <a:t>(Rollup state Merkle root)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EAA3DB-CFB9-FAEB-C527-6276E368322F}"/>
              </a:ext>
            </a:extLst>
          </p:cNvPr>
          <p:cNvGrpSpPr/>
          <p:nvPr/>
        </p:nvGrpSpPr>
        <p:grpSpPr>
          <a:xfrm>
            <a:off x="5887891" y="2676492"/>
            <a:ext cx="3134512" cy="1655389"/>
            <a:chOff x="6173651" y="2676492"/>
            <a:chExt cx="3134512" cy="16553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F201E6-1247-CF98-8D30-DA7391BCB14B}"/>
                </a:ext>
              </a:extLst>
            </p:cNvPr>
            <p:cNvSpPr txBox="1"/>
            <p:nvPr/>
          </p:nvSpPr>
          <p:spPr>
            <a:xfrm>
              <a:off x="6173651" y="3593217"/>
              <a:ext cx="3134512" cy="7386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updated world state</a:t>
              </a:r>
            </a:p>
            <a:p>
              <a:pPr algn="ctr"/>
              <a:r>
                <a:rPr lang="en-US" sz="2100" dirty="0">
                  <a:latin typeface="+mn-lt"/>
                </a:rPr>
                <a:t>(updated Rollup state root)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5C11D33-AFE3-38D1-05B4-3D60B10444E4}"/>
                </a:ext>
              </a:extLst>
            </p:cNvPr>
            <p:cNvSpPr/>
            <p:nvPr/>
          </p:nvSpPr>
          <p:spPr>
            <a:xfrm>
              <a:off x="7633284" y="2676492"/>
              <a:ext cx="224843" cy="91672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13F82E-67A7-A71F-F134-5CA6BF17623D}"/>
              </a:ext>
            </a:extLst>
          </p:cNvPr>
          <p:cNvSpPr txBox="1"/>
          <p:nvPr/>
        </p:nvSpPr>
        <p:spPr>
          <a:xfrm>
            <a:off x="157161" y="1099683"/>
            <a:ext cx="4590296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u="sng" dirty="0">
                <a:latin typeface="+mn-lt"/>
              </a:rPr>
              <a:t>Key point: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Hundreds</a:t>
            </a:r>
            <a:r>
              <a:rPr lang="en-US" dirty="0">
                <a:latin typeface="+mn-lt"/>
              </a:rPr>
              <a:t> of transactions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on Rollup state are batched into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 </a:t>
            </a:r>
            <a:r>
              <a:rPr lang="en-US" i="1" dirty="0">
                <a:latin typeface="+mn-lt"/>
              </a:rPr>
              <a:t>single</a:t>
            </a:r>
            <a:r>
              <a:rPr lang="en-US" dirty="0">
                <a:latin typeface="+mn-lt"/>
              </a:rPr>
              <a:t> transaction on layer-1</a:t>
            </a:r>
          </a:p>
          <a:p>
            <a:pPr algn="l">
              <a:spcBef>
                <a:spcPts val="1200"/>
              </a:spcBef>
            </a:pPr>
            <a:r>
              <a:rPr lang="en-US" dirty="0">
                <a:latin typeface="+mn-lt"/>
              </a:rPr>
              <a:t>	⇒   100x  speed up in Tx/sec</a:t>
            </a:r>
          </a:p>
          <a:p>
            <a:pPr marL="342900" indent="-342900" algn="l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Let’s see how …</a:t>
            </a:r>
          </a:p>
          <a:p>
            <a:pPr algn="l"/>
            <a:endParaRPr lang="en-US" b="1" u="sng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986DC8-E268-3646-EFBE-C249DE59C871}"/>
              </a:ext>
            </a:extLst>
          </p:cNvPr>
          <p:cNvSpPr/>
          <p:nvPr/>
        </p:nvSpPr>
        <p:spPr>
          <a:xfrm>
            <a:off x="3319740" y="3715174"/>
            <a:ext cx="2076399" cy="13034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Rollup state: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Alice’s balance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Bob’s balance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7E8F0-3F0C-9450-7573-0EB3AF94D6A1}"/>
              </a:ext>
            </a:extLst>
          </p:cNvPr>
          <p:cNvSpPr txBox="1"/>
          <p:nvPr/>
        </p:nvSpPr>
        <p:spPr>
          <a:xfrm>
            <a:off x="7519517" y="2877366"/>
            <a:ext cx="92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(Tx list)</a:t>
            </a:r>
          </a:p>
        </p:txBody>
      </p:sp>
    </p:spTree>
    <p:extLst>
      <p:ext uri="{BB962C8B-B14F-4D97-AF65-F5344CB8AC3E}">
        <p14:creationId xmlns:p14="http://schemas.microsoft.com/office/powerpoint/2010/main" val="159825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689C-7EDD-AB4B-9D88-D01DFA3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operation  </a:t>
            </a:r>
            <a:r>
              <a:rPr lang="en-US" sz="3600" dirty="0"/>
              <a:t>(simplified)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70EA72-D5B3-CC45-9742-8BE740C9485B}"/>
              </a:ext>
            </a:extLst>
          </p:cNvPr>
          <p:cNvGrpSpPr/>
          <p:nvPr/>
        </p:nvGrpSpPr>
        <p:grpSpPr>
          <a:xfrm>
            <a:off x="3463965" y="1004408"/>
            <a:ext cx="2218364" cy="1261639"/>
            <a:chOff x="2845588" y="2896625"/>
            <a:chExt cx="2218364" cy="12616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0D3825-D168-A54B-89DB-CAAC1062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8482" y="3372327"/>
              <a:ext cx="602551" cy="7859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BB447-2DCD-C54A-986F-6B7D46FC57CE}"/>
                </a:ext>
              </a:extLst>
            </p:cNvPr>
            <p:cNvSpPr txBox="1"/>
            <p:nvPr/>
          </p:nvSpPr>
          <p:spPr>
            <a:xfrm>
              <a:off x="2845588" y="2896625"/>
              <a:ext cx="22183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n-lt"/>
                </a:rPr>
                <a:t>Rollup coordinator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0FD7B9-73AF-C84B-ADB7-233159236A97}"/>
              </a:ext>
            </a:extLst>
          </p:cNvPr>
          <p:cNvSpPr txBox="1"/>
          <p:nvPr/>
        </p:nvSpPr>
        <p:spPr>
          <a:xfrm>
            <a:off x="2400546" y="3784078"/>
            <a:ext cx="8290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Alice: </a:t>
            </a:r>
          </a:p>
          <a:p>
            <a:pPr algn="l"/>
            <a:r>
              <a:rPr lang="en-US" sz="1800" dirty="0">
                <a:latin typeface="+mn-lt"/>
              </a:rPr>
              <a:t>  5 DAI</a:t>
            </a:r>
          </a:p>
          <a:p>
            <a:pPr algn="l"/>
            <a:r>
              <a:rPr lang="en-US" sz="1800" dirty="0">
                <a:latin typeface="+mn-lt"/>
              </a:rPr>
              <a:t>  3 ETH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82ACE-B651-B142-8179-2B8F5556BC35}"/>
              </a:ext>
            </a:extLst>
          </p:cNvPr>
          <p:cNvSpPr txBox="1"/>
          <p:nvPr/>
        </p:nvSpPr>
        <p:spPr>
          <a:xfrm>
            <a:off x="3601599" y="3784079"/>
            <a:ext cx="8290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Bob: </a:t>
            </a:r>
          </a:p>
          <a:p>
            <a:pPr algn="l"/>
            <a:r>
              <a:rPr lang="en-US" sz="1800" dirty="0">
                <a:latin typeface="+mn-lt"/>
              </a:rPr>
              <a:t>  2 ETH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BD64-A54D-8145-BABF-2460DA532060}"/>
              </a:ext>
            </a:extLst>
          </p:cNvPr>
          <p:cNvSpPr txBox="1"/>
          <p:nvPr/>
        </p:nvSpPr>
        <p:spPr>
          <a:xfrm>
            <a:off x="4586087" y="389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4408A-6415-EF46-9D81-6DF51B738DC8}"/>
              </a:ext>
            </a:extLst>
          </p:cNvPr>
          <p:cNvSpPr txBox="1"/>
          <p:nvPr/>
        </p:nvSpPr>
        <p:spPr>
          <a:xfrm>
            <a:off x="5047996" y="3784077"/>
            <a:ext cx="1032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Zoe: </a:t>
            </a:r>
          </a:p>
          <a:p>
            <a:pPr algn="l"/>
            <a:r>
              <a:rPr lang="en-US" sz="1800" dirty="0">
                <a:latin typeface="+mn-lt"/>
              </a:rPr>
              <a:t>  1 ETH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3 USDC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5C01C15-E00C-3043-8148-3FD59570C846}"/>
              </a:ext>
            </a:extLst>
          </p:cNvPr>
          <p:cNvSpPr/>
          <p:nvPr/>
        </p:nvSpPr>
        <p:spPr>
          <a:xfrm>
            <a:off x="2400547" y="2815934"/>
            <a:ext cx="3564319" cy="83099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Merkle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907AB-3952-CF45-A593-EFA872ED93E6}"/>
              </a:ext>
            </a:extLst>
          </p:cNvPr>
          <p:cNvSpPr txBox="1"/>
          <p:nvPr/>
        </p:nvSpPr>
        <p:spPr>
          <a:xfrm>
            <a:off x="3411597" y="2447953"/>
            <a:ext cx="19985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>
                <a:latin typeface="+mn-lt"/>
              </a:rPr>
              <a:t>Rollup state root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5A0CE-F3AD-3048-A79B-9860CCBDB6C2}"/>
              </a:ext>
            </a:extLst>
          </p:cNvPr>
          <p:cNvSpPr/>
          <p:nvPr/>
        </p:nvSpPr>
        <p:spPr>
          <a:xfrm>
            <a:off x="2254102" y="1004408"/>
            <a:ext cx="3907395" cy="40141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62BE3-AAB0-EA4C-B3BF-0B6912D8FD49}"/>
              </a:ext>
            </a:extLst>
          </p:cNvPr>
          <p:cNvGrpSpPr/>
          <p:nvPr/>
        </p:nvGrpSpPr>
        <p:grpSpPr>
          <a:xfrm>
            <a:off x="6597533" y="1182075"/>
            <a:ext cx="2344455" cy="2548371"/>
            <a:chOff x="6469936" y="1235239"/>
            <a:chExt cx="2344455" cy="25483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927844-7CAF-894C-A309-45E538814FE6}"/>
                </a:ext>
              </a:extLst>
            </p:cNvPr>
            <p:cNvSpPr/>
            <p:nvPr/>
          </p:nvSpPr>
          <p:spPr>
            <a:xfrm>
              <a:off x="6469936" y="1235239"/>
              <a:ext cx="2344455" cy="2548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63E442-88B5-FA4A-9A2F-03A7252CEAEA}"/>
                </a:ext>
              </a:extLst>
            </p:cNvPr>
            <p:cNvSpPr txBox="1"/>
            <p:nvPr/>
          </p:nvSpPr>
          <p:spPr>
            <a:xfrm>
              <a:off x="6562190" y="1434815"/>
              <a:ext cx="21900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Layer 1 blockchain</a:t>
              </a:r>
            </a:p>
            <a:p>
              <a:pPr algn="ctr"/>
              <a:r>
                <a:rPr lang="en-US" sz="2100" dirty="0">
                  <a:latin typeface="+mn-lt"/>
                </a:rPr>
                <a:t>(e.g. Ethereum)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D97803-511E-4345-8054-F0F4977E2A98}"/>
              </a:ext>
            </a:extLst>
          </p:cNvPr>
          <p:cNvGrpSpPr/>
          <p:nvPr/>
        </p:nvGrpSpPr>
        <p:grpSpPr>
          <a:xfrm>
            <a:off x="5529263" y="2465286"/>
            <a:ext cx="2946651" cy="426997"/>
            <a:chOff x="5529263" y="2465285"/>
            <a:chExt cx="2946651" cy="4269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A53AEE3-EEE5-484D-915D-3216C489B2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9263" y="2678785"/>
              <a:ext cx="1395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0B7767-8B66-284C-B29F-DFE6C91566D4}"/>
                </a:ext>
              </a:extLst>
            </p:cNvPr>
            <p:cNvSpPr/>
            <p:nvPr/>
          </p:nvSpPr>
          <p:spPr>
            <a:xfrm>
              <a:off x="7093681" y="2465285"/>
              <a:ext cx="1382233" cy="426997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block  354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28F7593-023F-6E43-961D-5EDC97C81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836" y="2571750"/>
            <a:ext cx="473557" cy="8164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AEAAF4-68AA-A549-ADC2-47FA5C5183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39" y="1182074"/>
            <a:ext cx="584280" cy="8643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B7E784-1E89-CD49-9572-AA5C8010BF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52588" y="3961427"/>
            <a:ext cx="584281" cy="86432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8F21EA5-435F-AF48-908B-C2A43B48BAF6}"/>
              </a:ext>
            </a:extLst>
          </p:cNvPr>
          <p:cNvGrpSpPr/>
          <p:nvPr/>
        </p:nvGrpSpPr>
        <p:grpSpPr>
          <a:xfrm>
            <a:off x="828705" y="1288922"/>
            <a:ext cx="2850083" cy="400110"/>
            <a:chOff x="828705" y="1288921"/>
            <a:chExt cx="2850083" cy="40010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898EA4-2443-CB4C-AC35-F005E8A4A54C}"/>
                </a:ext>
              </a:extLst>
            </p:cNvPr>
            <p:cNvCxnSpPr/>
            <p:nvPr/>
          </p:nvCxnSpPr>
          <p:spPr>
            <a:xfrm>
              <a:off x="828705" y="1626781"/>
              <a:ext cx="2850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265E67B-094B-6F4A-941F-143B567E0B5C}"/>
                    </a:ext>
                  </a:extLst>
                </p:cNvPr>
                <p:cNvSpPr txBox="1"/>
                <p:nvPr/>
              </p:nvSpPr>
              <p:spPr>
                <a:xfrm>
                  <a:off x="1169804" y="1288921"/>
                  <a:ext cx="230595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[A⇾B:  2 ETH],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265E67B-094B-6F4A-941F-143B567E0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804" y="1288921"/>
                  <a:ext cx="2305952" cy="400109"/>
                </a:xfrm>
                <a:prstGeom prst="rect">
                  <a:avLst/>
                </a:prstGeom>
                <a:blipFill>
                  <a:blip r:embed="rId6"/>
                  <a:stretch>
                    <a:fillRect l="-3297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DACC78-0CF2-1847-B30D-C994EECD419C}"/>
              </a:ext>
            </a:extLst>
          </p:cNvPr>
          <p:cNvGrpSpPr/>
          <p:nvPr/>
        </p:nvGrpSpPr>
        <p:grpSpPr>
          <a:xfrm>
            <a:off x="836868" y="1904829"/>
            <a:ext cx="2891614" cy="1325269"/>
            <a:chOff x="836868" y="1904828"/>
            <a:chExt cx="2891614" cy="132526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D9778F-C9DC-3E4E-B0A9-A0240302EBD4}"/>
                </a:ext>
              </a:extLst>
            </p:cNvPr>
            <p:cNvCxnSpPr/>
            <p:nvPr/>
          </p:nvCxnSpPr>
          <p:spPr>
            <a:xfrm flipV="1">
              <a:off x="836868" y="1946482"/>
              <a:ext cx="2891614" cy="10650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FBF6A4A-8B1C-0C4E-AB9C-A46D3391FBAD}"/>
                </a:ext>
              </a:extLst>
            </p:cNvPr>
            <p:cNvGrpSpPr/>
            <p:nvPr/>
          </p:nvGrpSpPr>
          <p:grpSpPr>
            <a:xfrm>
              <a:off x="1015361" y="1904828"/>
              <a:ext cx="1818169" cy="1325269"/>
              <a:chOff x="1015361" y="1904828"/>
              <a:chExt cx="1818169" cy="132526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C6587-346C-3E4D-BF32-EA62ED4808D7}"/>
                  </a:ext>
                </a:extLst>
              </p:cNvPr>
              <p:cNvGrpSpPr/>
              <p:nvPr/>
            </p:nvGrpSpPr>
            <p:grpSpPr>
              <a:xfrm>
                <a:off x="1053876" y="2210306"/>
                <a:ext cx="1779654" cy="1019791"/>
                <a:chOff x="981557" y="2311404"/>
                <a:chExt cx="1779654" cy="101979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F159878-E306-D14C-8CE0-7A70D1CC2BE6}"/>
                    </a:ext>
                  </a:extLst>
                </p:cNvPr>
                <p:cNvSpPr/>
                <p:nvPr/>
              </p:nvSpPr>
              <p:spPr>
                <a:xfrm>
                  <a:off x="1007918" y="2311404"/>
                  <a:ext cx="1753293" cy="101979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2BD6395-7AE6-D84E-8797-A74DC897FD6C}"/>
                    </a:ext>
                  </a:extLst>
                </p:cNvPr>
                <p:cNvSpPr txBox="1"/>
                <p:nvPr/>
              </p:nvSpPr>
              <p:spPr>
                <a:xfrm>
                  <a:off x="997414" y="2331410"/>
                  <a:ext cx="161294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[B⇾Z:  1 ETH]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20F86F-FAD1-E04C-A42B-E2485DCA0473}"/>
                    </a:ext>
                  </a:extLst>
                </p:cNvPr>
                <p:cNvSpPr txBox="1"/>
                <p:nvPr/>
              </p:nvSpPr>
              <p:spPr>
                <a:xfrm>
                  <a:off x="981557" y="2638782"/>
                  <a:ext cx="177965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[Z⇾B:  2 USDC]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A873AB0-F239-F24A-87EE-67AFCD3F3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3785" y="2923250"/>
                      <a:ext cx="138050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𝑠𝑖𝑔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𝑠𝑖𝑔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A873AB0-F239-F24A-87EE-67AFCD3F3B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3785" y="2923250"/>
                      <a:ext cx="1380506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875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3366EB-9996-CB46-9666-C6C2D1628847}"/>
                  </a:ext>
                </a:extLst>
              </p:cNvPr>
              <p:cNvSpPr txBox="1"/>
              <p:nvPr/>
            </p:nvSpPr>
            <p:spPr>
              <a:xfrm>
                <a:off x="1015361" y="1904828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latin typeface="+mn-lt"/>
                  </a:rPr>
                  <a:t>atomic swap: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A54D30-E340-DF4B-A93A-AC0132BFDEC1}"/>
              </a:ext>
            </a:extLst>
          </p:cNvPr>
          <p:cNvGrpSpPr/>
          <p:nvPr/>
        </p:nvGrpSpPr>
        <p:grpSpPr>
          <a:xfrm>
            <a:off x="1015362" y="2196541"/>
            <a:ext cx="2791360" cy="2208658"/>
            <a:chOff x="1015361" y="2196540"/>
            <a:chExt cx="2791360" cy="220865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0FCBC02-9124-964F-934D-64F7FE7A1DDE}"/>
                </a:ext>
              </a:extLst>
            </p:cNvPr>
            <p:cNvCxnSpPr/>
            <p:nvPr/>
          </p:nvCxnSpPr>
          <p:spPr>
            <a:xfrm flipV="1">
              <a:off x="1015361" y="2196540"/>
              <a:ext cx="2791360" cy="20911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403384-4CCB-C047-AE8D-5188E85A0DA4}"/>
                </a:ext>
              </a:extLst>
            </p:cNvPr>
            <p:cNvSpPr txBox="1"/>
            <p:nvPr/>
          </p:nvSpPr>
          <p:spPr>
            <a:xfrm>
              <a:off x="1288876" y="3989700"/>
              <a:ext cx="4203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100" dirty="0">
                  <a:latin typeface="+mn-lt"/>
                </a:rPr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689C-7EDD-AB4B-9D88-D01DFA3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operation  </a:t>
            </a:r>
            <a:r>
              <a:rPr lang="en-US" sz="3600" dirty="0"/>
              <a:t>(simplified)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70EA72-D5B3-CC45-9742-8BE740C9485B}"/>
              </a:ext>
            </a:extLst>
          </p:cNvPr>
          <p:cNvGrpSpPr/>
          <p:nvPr/>
        </p:nvGrpSpPr>
        <p:grpSpPr>
          <a:xfrm>
            <a:off x="3463965" y="1004408"/>
            <a:ext cx="2218364" cy="1261639"/>
            <a:chOff x="2845588" y="2896625"/>
            <a:chExt cx="2218364" cy="12616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0D3825-D168-A54B-89DB-CAAC1062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8482" y="3372327"/>
              <a:ext cx="602551" cy="7859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BB447-2DCD-C54A-986F-6B7D46FC57CE}"/>
                </a:ext>
              </a:extLst>
            </p:cNvPr>
            <p:cNvSpPr txBox="1"/>
            <p:nvPr/>
          </p:nvSpPr>
          <p:spPr>
            <a:xfrm>
              <a:off x="2845588" y="2896625"/>
              <a:ext cx="22183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n-lt"/>
                </a:rPr>
                <a:t>Rollup coordinator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0FD7B9-73AF-C84B-ADB7-233159236A97}"/>
              </a:ext>
            </a:extLst>
          </p:cNvPr>
          <p:cNvSpPr txBox="1"/>
          <p:nvPr/>
        </p:nvSpPr>
        <p:spPr>
          <a:xfrm>
            <a:off x="2400547" y="3784078"/>
            <a:ext cx="8322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Alice: </a:t>
            </a:r>
          </a:p>
          <a:p>
            <a:pPr algn="l"/>
            <a:r>
              <a:rPr lang="en-US" sz="1800" dirty="0">
                <a:latin typeface="+mn-lt"/>
              </a:rPr>
              <a:t>  5 DAI</a:t>
            </a:r>
          </a:p>
          <a:p>
            <a:pPr algn="l"/>
            <a:r>
              <a:rPr lang="en-US" sz="1800" dirty="0">
                <a:latin typeface="+mn-lt"/>
              </a:rPr>
              <a:t>  </a:t>
            </a:r>
            <a:r>
              <a:rPr lang="en-US" sz="1800" b="1" dirty="0">
                <a:latin typeface="+mn-lt"/>
              </a:rPr>
              <a:t>1 ETH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82ACE-B651-B142-8179-2B8F5556BC35}"/>
              </a:ext>
            </a:extLst>
          </p:cNvPr>
          <p:cNvSpPr txBox="1"/>
          <p:nvPr/>
        </p:nvSpPr>
        <p:spPr>
          <a:xfrm>
            <a:off x="3601600" y="3784078"/>
            <a:ext cx="9877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Bob: </a:t>
            </a:r>
          </a:p>
          <a:p>
            <a:pPr algn="l"/>
            <a:r>
              <a:rPr lang="en-US" sz="1800" dirty="0">
                <a:latin typeface="+mn-lt"/>
              </a:rPr>
              <a:t>  </a:t>
            </a:r>
            <a:r>
              <a:rPr lang="en-US" sz="1800" b="1" dirty="0">
                <a:latin typeface="+mn-lt"/>
              </a:rPr>
              <a:t>3 ETH</a:t>
            </a:r>
          </a:p>
          <a:p>
            <a:pPr algn="l"/>
            <a:r>
              <a:rPr lang="en-US" sz="1800" b="1" dirty="0">
                <a:latin typeface="+mn-lt"/>
              </a:rPr>
              <a:t>  2 USDC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BD64-A54D-8145-BABF-2460DA532060}"/>
              </a:ext>
            </a:extLst>
          </p:cNvPr>
          <p:cNvSpPr txBox="1"/>
          <p:nvPr/>
        </p:nvSpPr>
        <p:spPr>
          <a:xfrm>
            <a:off x="4586087" y="389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4408A-6415-EF46-9D81-6DF51B738DC8}"/>
              </a:ext>
            </a:extLst>
          </p:cNvPr>
          <p:cNvSpPr txBox="1"/>
          <p:nvPr/>
        </p:nvSpPr>
        <p:spPr>
          <a:xfrm>
            <a:off x="5047997" y="3784077"/>
            <a:ext cx="9877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Zoe: </a:t>
            </a:r>
          </a:p>
          <a:p>
            <a:pPr algn="l"/>
            <a:r>
              <a:rPr lang="en-US" sz="1800" dirty="0">
                <a:latin typeface="+mn-lt"/>
              </a:rPr>
              <a:t>  </a:t>
            </a:r>
            <a:r>
              <a:rPr lang="en-US" sz="1800" b="1" dirty="0">
                <a:latin typeface="+mn-lt"/>
              </a:rPr>
              <a:t>2 ETH</a:t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n-lt"/>
              </a:rPr>
              <a:t>  1 USDC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B0D612-A9E8-844D-A88B-AC3B51C04814}"/>
              </a:ext>
            </a:extLst>
          </p:cNvPr>
          <p:cNvGrpSpPr/>
          <p:nvPr/>
        </p:nvGrpSpPr>
        <p:grpSpPr>
          <a:xfrm>
            <a:off x="2400547" y="2447952"/>
            <a:ext cx="3564319" cy="1198978"/>
            <a:chOff x="2400546" y="2447952"/>
            <a:chExt cx="3564319" cy="1198978"/>
          </a:xfrm>
        </p:grpSpPr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65C01C15-E00C-3043-8148-3FD59570C846}"/>
                </a:ext>
              </a:extLst>
            </p:cNvPr>
            <p:cNvSpPr/>
            <p:nvPr/>
          </p:nvSpPr>
          <p:spPr>
            <a:xfrm>
              <a:off x="2400546" y="2815933"/>
              <a:ext cx="3564319" cy="83099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Merkle Tree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B907AB-3952-CF45-A593-EFA872ED93E6}"/>
                </a:ext>
              </a:extLst>
            </p:cNvPr>
            <p:cNvSpPr txBox="1"/>
            <p:nvPr/>
          </p:nvSpPr>
          <p:spPr>
            <a:xfrm>
              <a:off x="3356440" y="2447952"/>
              <a:ext cx="19287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100" dirty="0">
                  <a:latin typeface="+mn-lt"/>
                </a:rPr>
                <a:t>new Rollup root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5A0CE-F3AD-3048-A79B-9860CCBDB6C2}"/>
              </a:ext>
            </a:extLst>
          </p:cNvPr>
          <p:cNvSpPr/>
          <p:nvPr/>
        </p:nvSpPr>
        <p:spPr>
          <a:xfrm>
            <a:off x="2254102" y="1004408"/>
            <a:ext cx="3907395" cy="40141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62BE3-AAB0-EA4C-B3BF-0B6912D8FD49}"/>
              </a:ext>
            </a:extLst>
          </p:cNvPr>
          <p:cNvGrpSpPr/>
          <p:nvPr/>
        </p:nvGrpSpPr>
        <p:grpSpPr>
          <a:xfrm>
            <a:off x="6597533" y="1182075"/>
            <a:ext cx="2344455" cy="2548371"/>
            <a:chOff x="6469936" y="1235239"/>
            <a:chExt cx="2344455" cy="25483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927844-7CAF-894C-A309-45E538814FE6}"/>
                </a:ext>
              </a:extLst>
            </p:cNvPr>
            <p:cNvSpPr/>
            <p:nvPr/>
          </p:nvSpPr>
          <p:spPr>
            <a:xfrm>
              <a:off x="6469936" y="1235239"/>
              <a:ext cx="2344455" cy="2548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63E442-88B5-FA4A-9A2F-03A7252CEAEA}"/>
                </a:ext>
              </a:extLst>
            </p:cNvPr>
            <p:cNvSpPr txBox="1"/>
            <p:nvPr/>
          </p:nvSpPr>
          <p:spPr>
            <a:xfrm>
              <a:off x="6562254" y="1434815"/>
              <a:ext cx="21898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Layer 1 blockchain</a:t>
              </a:r>
            </a:p>
            <a:p>
              <a:pPr algn="ctr"/>
              <a:r>
                <a:rPr lang="en-US" sz="2100" dirty="0">
                  <a:latin typeface="+mn-lt"/>
                </a:rPr>
                <a:t>(e.g. Ethereum)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B0B7767-8B66-284C-B29F-DFE6C91566D4}"/>
              </a:ext>
            </a:extLst>
          </p:cNvPr>
          <p:cNvSpPr/>
          <p:nvPr/>
        </p:nvSpPr>
        <p:spPr>
          <a:xfrm>
            <a:off x="7093682" y="2465286"/>
            <a:ext cx="1382233" cy="42699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block  354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8F7593-023F-6E43-961D-5EDC97C81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836" y="2571750"/>
            <a:ext cx="473557" cy="8164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AEAAF4-68AA-A549-ADC2-47FA5C5183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39" y="1182074"/>
            <a:ext cx="584280" cy="8643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B7E784-1E89-CD49-9572-AA5C8010BF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52588" y="3961427"/>
            <a:ext cx="584281" cy="86432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8F21EA5-435F-AF48-908B-C2A43B48BAF6}"/>
              </a:ext>
            </a:extLst>
          </p:cNvPr>
          <p:cNvGrpSpPr/>
          <p:nvPr/>
        </p:nvGrpSpPr>
        <p:grpSpPr>
          <a:xfrm>
            <a:off x="828705" y="1288922"/>
            <a:ext cx="2850083" cy="400110"/>
            <a:chOff x="828705" y="1288921"/>
            <a:chExt cx="2850083" cy="40010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898EA4-2443-CB4C-AC35-F005E8A4A54C}"/>
                </a:ext>
              </a:extLst>
            </p:cNvPr>
            <p:cNvCxnSpPr/>
            <p:nvPr/>
          </p:nvCxnSpPr>
          <p:spPr>
            <a:xfrm>
              <a:off x="828705" y="1626781"/>
              <a:ext cx="2850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265E67B-094B-6F4A-941F-143B567E0B5C}"/>
                    </a:ext>
                  </a:extLst>
                </p:cNvPr>
                <p:cNvSpPr txBox="1"/>
                <p:nvPr/>
              </p:nvSpPr>
              <p:spPr>
                <a:xfrm>
                  <a:off x="1169804" y="1288921"/>
                  <a:ext cx="230595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[A⇾B:  2 ETH],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265E67B-094B-6F4A-941F-143B567E0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804" y="1288921"/>
                  <a:ext cx="2305952" cy="400109"/>
                </a:xfrm>
                <a:prstGeom prst="rect">
                  <a:avLst/>
                </a:prstGeom>
                <a:blipFill>
                  <a:blip r:embed="rId6"/>
                  <a:stretch>
                    <a:fillRect l="-3297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DACC78-0CF2-1847-B30D-C994EECD419C}"/>
              </a:ext>
            </a:extLst>
          </p:cNvPr>
          <p:cNvGrpSpPr/>
          <p:nvPr/>
        </p:nvGrpSpPr>
        <p:grpSpPr>
          <a:xfrm>
            <a:off x="836868" y="1904829"/>
            <a:ext cx="2891614" cy="1325269"/>
            <a:chOff x="836868" y="1904828"/>
            <a:chExt cx="2891614" cy="132526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D9778F-C9DC-3E4E-B0A9-A0240302EBD4}"/>
                </a:ext>
              </a:extLst>
            </p:cNvPr>
            <p:cNvCxnSpPr/>
            <p:nvPr/>
          </p:nvCxnSpPr>
          <p:spPr>
            <a:xfrm flipV="1">
              <a:off x="836868" y="1946482"/>
              <a:ext cx="2891614" cy="10650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FBF6A4A-8B1C-0C4E-AB9C-A46D3391FBAD}"/>
                </a:ext>
              </a:extLst>
            </p:cNvPr>
            <p:cNvGrpSpPr/>
            <p:nvPr/>
          </p:nvGrpSpPr>
          <p:grpSpPr>
            <a:xfrm>
              <a:off x="1015361" y="1904828"/>
              <a:ext cx="1818169" cy="1325269"/>
              <a:chOff x="1015361" y="1904828"/>
              <a:chExt cx="1818169" cy="132526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C6587-346C-3E4D-BF32-EA62ED4808D7}"/>
                  </a:ext>
                </a:extLst>
              </p:cNvPr>
              <p:cNvGrpSpPr/>
              <p:nvPr/>
            </p:nvGrpSpPr>
            <p:grpSpPr>
              <a:xfrm>
                <a:off x="1053876" y="2210306"/>
                <a:ext cx="1779654" cy="1019791"/>
                <a:chOff x="981557" y="2311404"/>
                <a:chExt cx="1779654" cy="101979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F159878-E306-D14C-8CE0-7A70D1CC2BE6}"/>
                    </a:ext>
                  </a:extLst>
                </p:cNvPr>
                <p:cNvSpPr/>
                <p:nvPr/>
              </p:nvSpPr>
              <p:spPr>
                <a:xfrm>
                  <a:off x="1007917" y="2311404"/>
                  <a:ext cx="1753293" cy="101979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2BD6395-7AE6-D84E-8797-A74DC897FD6C}"/>
                    </a:ext>
                  </a:extLst>
                </p:cNvPr>
                <p:cNvSpPr txBox="1"/>
                <p:nvPr/>
              </p:nvSpPr>
              <p:spPr>
                <a:xfrm>
                  <a:off x="997414" y="2331410"/>
                  <a:ext cx="161294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[B⇾Z:  1 ETH]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20F86F-FAD1-E04C-A42B-E2485DCA0473}"/>
                    </a:ext>
                  </a:extLst>
                </p:cNvPr>
                <p:cNvSpPr txBox="1"/>
                <p:nvPr/>
              </p:nvSpPr>
              <p:spPr>
                <a:xfrm>
                  <a:off x="981557" y="2638782"/>
                  <a:ext cx="177965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[Z⇾B:  2 USDC]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A873AB0-F239-F24A-87EE-67AFCD3F3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3785" y="2923250"/>
                      <a:ext cx="138050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𝑠𝑖𝑔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𝑠𝑖𝑔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A873AB0-F239-F24A-87EE-67AFCD3F3B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3785" y="2923250"/>
                      <a:ext cx="1380506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875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3366EB-9996-CB46-9666-C6C2D1628847}"/>
                  </a:ext>
                </a:extLst>
              </p:cNvPr>
              <p:cNvSpPr txBox="1"/>
              <p:nvPr/>
            </p:nvSpPr>
            <p:spPr>
              <a:xfrm>
                <a:off x="1015361" y="1904828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>
                    <a:latin typeface="+mn-lt"/>
                  </a:rPr>
                  <a:t>atomic swap: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A54D30-E340-DF4B-A93A-AC0132BFDEC1}"/>
              </a:ext>
            </a:extLst>
          </p:cNvPr>
          <p:cNvGrpSpPr/>
          <p:nvPr/>
        </p:nvGrpSpPr>
        <p:grpSpPr>
          <a:xfrm>
            <a:off x="1015362" y="2196541"/>
            <a:ext cx="2791360" cy="2208658"/>
            <a:chOff x="1015361" y="2196540"/>
            <a:chExt cx="2791360" cy="220865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0FCBC02-9124-964F-934D-64F7FE7A1DDE}"/>
                </a:ext>
              </a:extLst>
            </p:cNvPr>
            <p:cNvCxnSpPr/>
            <p:nvPr/>
          </p:nvCxnSpPr>
          <p:spPr>
            <a:xfrm flipV="1">
              <a:off x="1015361" y="2196540"/>
              <a:ext cx="2791360" cy="20911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403384-4CCB-C047-AE8D-5188E85A0DA4}"/>
                </a:ext>
              </a:extLst>
            </p:cNvPr>
            <p:cNvSpPr txBox="1"/>
            <p:nvPr/>
          </p:nvSpPr>
          <p:spPr>
            <a:xfrm>
              <a:off x="1288876" y="3989700"/>
              <a:ext cx="4203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100" dirty="0">
                  <a:latin typeface="+mn-lt"/>
                </a:rPr>
                <a:t>Tx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5A0D39-04D5-B346-B3E9-380CF055C366}"/>
              </a:ext>
            </a:extLst>
          </p:cNvPr>
          <p:cNvGrpSpPr/>
          <p:nvPr/>
        </p:nvGrpSpPr>
        <p:grpSpPr>
          <a:xfrm>
            <a:off x="5285174" y="2655701"/>
            <a:ext cx="3176652" cy="898656"/>
            <a:chOff x="5285175" y="2655700"/>
            <a:chExt cx="3176652" cy="898656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6546509-C719-EE4B-98A7-E8E1D1E4F79D}"/>
                </a:ext>
              </a:extLst>
            </p:cNvPr>
            <p:cNvCxnSpPr>
              <a:cxnSpLocks/>
              <a:stCxn id="12" idx="3"/>
              <a:endCxn id="46" idx="1"/>
            </p:cNvCxnSpPr>
            <p:nvPr/>
          </p:nvCxnSpPr>
          <p:spPr>
            <a:xfrm>
              <a:off x="5285175" y="2655700"/>
              <a:ext cx="1794419" cy="68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38BEF2-5D50-2447-AB15-62D5D16C4D8B}"/>
                </a:ext>
              </a:extLst>
            </p:cNvPr>
            <p:cNvSpPr/>
            <p:nvPr/>
          </p:nvSpPr>
          <p:spPr>
            <a:xfrm>
              <a:off x="7079594" y="3127359"/>
              <a:ext cx="1382233" cy="426997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block  361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3E4E5A-7EF6-0B47-8465-415D0CDE8F0B}"/>
                </a:ext>
              </a:extLst>
            </p:cNvPr>
            <p:cNvSpPr txBox="1"/>
            <p:nvPr/>
          </p:nvSpPr>
          <p:spPr>
            <a:xfrm rot="1277402">
              <a:off x="5379579" y="2707890"/>
              <a:ext cx="167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new root, Tx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46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630-DDC4-872F-C655-47C3D70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more detail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3018-AB74-7A7C-3403-5C42B9466DF1}"/>
              </a:ext>
            </a:extLst>
          </p:cNvPr>
          <p:cNvSpPr/>
          <p:nvPr/>
        </p:nvSpPr>
        <p:spPr>
          <a:xfrm>
            <a:off x="279103" y="3643313"/>
            <a:ext cx="8585794" cy="9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37F40-FB50-E77E-3E46-E280376EB44A}"/>
              </a:ext>
            </a:extLst>
          </p:cNvPr>
          <p:cNvSpPr txBox="1"/>
          <p:nvPr/>
        </p:nvSpPr>
        <p:spPr>
          <a:xfrm>
            <a:off x="6090043" y="4580736"/>
            <a:ext cx="30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Layer-1 blockchain (L1)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D8CB5-00D4-C195-89BE-4EE44E828FAC}"/>
              </a:ext>
            </a:extLst>
          </p:cNvPr>
          <p:cNvSpPr txBox="1"/>
          <p:nvPr/>
        </p:nvSpPr>
        <p:spPr>
          <a:xfrm>
            <a:off x="379119" y="3706875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90716-7CEB-F31F-F943-B991CE9E9AFC}"/>
              </a:ext>
            </a:extLst>
          </p:cNvPr>
          <p:cNvSpPr txBox="1"/>
          <p:nvPr/>
        </p:nvSpPr>
        <p:spPr>
          <a:xfrm>
            <a:off x="1770507" y="3706874"/>
            <a:ext cx="93583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Bob:</a:t>
            </a:r>
          </a:p>
          <a:p>
            <a:pPr algn="l"/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A62C5-3E7A-F1A0-C1F7-D86347BE6ECA}"/>
              </a:ext>
            </a:extLst>
          </p:cNvPr>
          <p:cNvSpPr txBox="1"/>
          <p:nvPr/>
        </p:nvSpPr>
        <p:spPr>
          <a:xfrm>
            <a:off x="3263152" y="3706874"/>
            <a:ext cx="1340303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Uniswap</a:t>
            </a:r>
            <a:r>
              <a:rPr lang="en-US" dirty="0">
                <a:latin typeface="+mn-lt"/>
              </a:rPr>
              <a:t>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8EA5-FDEC-7E8D-BB9C-474803FB06C2}"/>
              </a:ext>
            </a:extLst>
          </p:cNvPr>
          <p:cNvSpPr txBox="1"/>
          <p:nvPr/>
        </p:nvSpPr>
        <p:spPr>
          <a:xfrm>
            <a:off x="5160266" y="3703555"/>
            <a:ext cx="264354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Rollup contract: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                          </a:t>
            </a:r>
            <a:r>
              <a:rPr lang="en-US" dirty="0">
                <a:latin typeface="+mn-lt"/>
              </a:rPr>
              <a:t>root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04946-188A-1886-0B1D-3FCC3AD4C061}"/>
              </a:ext>
            </a:extLst>
          </p:cNvPr>
          <p:cNvSpPr txBox="1"/>
          <p:nvPr/>
        </p:nvSpPr>
        <p:spPr>
          <a:xfrm>
            <a:off x="8235237" y="377047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D6FED-8FFF-193D-AEA2-B148B47C41D5}"/>
              </a:ext>
            </a:extLst>
          </p:cNvPr>
          <p:cNvSpPr txBox="1"/>
          <p:nvPr/>
        </p:nvSpPr>
        <p:spPr>
          <a:xfrm>
            <a:off x="176928" y="1300978"/>
            <a:ext cx="35648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Rollup contract on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layer-1 holds assets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of all Rollup accounts</a:t>
            </a:r>
          </a:p>
          <a:p>
            <a:pPr algn="l"/>
            <a:r>
              <a:rPr lang="en-US" sz="2800" dirty="0">
                <a:latin typeface="+mn-lt"/>
              </a:rPr>
              <a:t>(and Merkle state root)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358E-1AC9-C6F7-8864-CE3B3C0C7BE9}"/>
              </a:ext>
            </a:extLst>
          </p:cNvPr>
          <p:cNvSpPr txBox="1"/>
          <p:nvPr/>
        </p:nvSpPr>
        <p:spPr>
          <a:xfrm>
            <a:off x="5337914" y="4077150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7 ETH, 3 DAI,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37C85F-6D6B-B94C-ECD5-AF6180D84794}"/>
              </a:ext>
            </a:extLst>
          </p:cNvPr>
          <p:cNvGrpSpPr/>
          <p:nvPr/>
        </p:nvGrpSpPr>
        <p:grpSpPr>
          <a:xfrm>
            <a:off x="3626694" y="1238605"/>
            <a:ext cx="5262271" cy="1384257"/>
            <a:chOff x="3626694" y="1238605"/>
            <a:chExt cx="5262271" cy="13842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D07F6-DCE0-4500-583C-9150C3C71A2E}"/>
                </a:ext>
              </a:extLst>
            </p:cNvPr>
            <p:cNvSpPr/>
            <p:nvPr/>
          </p:nvSpPr>
          <p:spPr>
            <a:xfrm>
              <a:off x="3626694" y="1685439"/>
              <a:ext cx="5238203" cy="937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4EE010-0BDF-41CC-EB36-36151ACB7EA5}"/>
                </a:ext>
              </a:extLst>
            </p:cNvPr>
            <p:cNvSpPr txBox="1"/>
            <p:nvPr/>
          </p:nvSpPr>
          <p:spPr>
            <a:xfrm>
              <a:off x="6698595" y="1238605"/>
              <a:ext cx="21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Rollup state (L2)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57DBD4-FA55-118A-4EE7-2CB442A694CC}"/>
                </a:ext>
              </a:extLst>
            </p:cNvPr>
            <p:cNvSpPr txBox="1"/>
            <p:nvPr/>
          </p:nvSpPr>
          <p:spPr>
            <a:xfrm>
              <a:off x="3726710" y="1749001"/>
              <a:ext cx="2067413" cy="8309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Alice:</a:t>
              </a:r>
            </a:p>
            <a:p>
              <a:pPr algn="l"/>
              <a:r>
                <a:rPr lang="en-US" dirty="0">
                  <a:latin typeface="+mn-lt"/>
                </a:rPr>
                <a:t>  </a:t>
              </a:r>
              <a:r>
                <a:rPr lang="en-US" b="1" dirty="0">
                  <a:latin typeface="+mn-lt"/>
                </a:rPr>
                <a:t>4 ETH, 1 DAI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B03221-972C-704A-732B-2A57C32953C6}"/>
                </a:ext>
              </a:extLst>
            </p:cNvPr>
            <p:cNvSpPr txBox="1"/>
            <p:nvPr/>
          </p:nvSpPr>
          <p:spPr>
            <a:xfrm>
              <a:off x="6003931" y="1749000"/>
              <a:ext cx="2067413" cy="8309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Bob:</a:t>
              </a:r>
            </a:p>
            <a:p>
              <a:pPr algn="l"/>
              <a:r>
                <a:rPr lang="en-US" dirty="0">
                  <a:latin typeface="+mn-lt"/>
                </a:rPr>
                <a:t>  </a:t>
              </a:r>
              <a:r>
                <a:rPr lang="en-US" b="1" dirty="0">
                  <a:latin typeface="+mn-lt"/>
                </a:rPr>
                <a:t>3 ETH, 2 DAI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B66351-9374-C0DB-6B91-8DBE09A4997A}"/>
                </a:ext>
              </a:extLst>
            </p:cNvPr>
            <p:cNvSpPr txBox="1"/>
            <p:nvPr/>
          </p:nvSpPr>
          <p:spPr>
            <a:xfrm>
              <a:off x="8265981" y="1865359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latin typeface="+mn-lt"/>
                </a:rPr>
                <a:t>…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6E309DD-4954-BFE6-692B-BE7BBEF3535D}"/>
              </a:ext>
            </a:extLst>
          </p:cNvPr>
          <p:cNvSpPr txBox="1"/>
          <p:nvPr/>
        </p:nvSpPr>
        <p:spPr>
          <a:xfrm>
            <a:off x="5690127" y="2650895"/>
            <a:ext cx="3339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(coordinator stores state)</a:t>
            </a:r>
          </a:p>
        </p:txBody>
      </p:sp>
    </p:spTree>
    <p:extLst>
      <p:ext uri="{BB962C8B-B14F-4D97-AF65-F5344CB8AC3E}">
        <p14:creationId xmlns:p14="http://schemas.microsoft.com/office/powerpoint/2010/main" val="415703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100270</TotalTime>
  <Words>4026</Words>
  <Application>Microsoft Macintosh PowerPoint</Application>
  <PresentationFormat>On-screen Show (16:9)</PresentationFormat>
  <Paragraphs>692</Paragraphs>
  <Slides>58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-apple-system</vt:lpstr>
      <vt:lpstr>Arial</vt:lpstr>
      <vt:lpstr>Calibri</vt:lpstr>
      <vt:lpstr>Cambria Math</vt:lpstr>
      <vt:lpstr>Roboto</vt:lpstr>
      <vt:lpstr>Wingdings</vt:lpstr>
      <vt:lpstr>Office Theme</vt:lpstr>
      <vt:lpstr>Optimistic Rollups, Data Availability and Verifiable Information Disperal</vt:lpstr>
      <vt:lpstr>Scaling the blockchain:  the problem</vt:lpstr>
      <vt:lpstr>How to process more Tx per second</vt:lpstr>
      <vt:lpstr>Recall:  a basic layer-1 blockchain</vt:lpstr>
      <vt:lpstr>Rollup idea 1:  batch many Tx into one</vt:lpstr>
      <vt:lpstr>Rollup idea 1:  batch many Tx into one</vt:lpstr>
      <vt:lpstr>Rollup operation  (simplified)</vt:lpstr>
      <vt:lpstr>Rollup operation  (simplified)</vt:lpstr>
      <vt:lpstr>In more detail</vt:lpstr>
      <vt:lpstr>Transfers inside Rollup are easy (L2 ⇾ L2)</vt:lpstr>
      <vt:lpstr>Transfers inside Rollup are easy (L2 ⇾ L2)</vt:lpstr>
      <vt:lpstr>Transferring funds into Rollup (L1 ⇾ L2)</vt:lpstr>
      <vt:lpstr>Transferring funds into Rollup (L1 ⇾ L2)</vt:lpstr>
      <vt:lpstr>Transferring funds out of Rollup (L2 ⇾ L1)</vt:lpstr>
      <vt:lpstr>Transferring funds out of Rollup (L2 ⇾ L1)</vt:lpstr>
      <vt:lpstr>Summary: transferring Rollup assets</vt:lpstr>
      <vt:lpstr>Running contracts on a Rollup?</vt:lpstr>
      <vt:lpstr>Running contracts on a Rollup?</vt:lpstr>
      <vt:lpstr>Running contracts on a Rollup?</vt:lpstr>
      <vt:lpstr>How to send Tx to the coordinator</vt:lpstr>
      <vt:lpstr>The role of the Coordinator</vt:lpstr>
      <vt:lpstr>Coordinator architectures</vt:lpstr>
      <vt:lpstr>Tx rate on L2 is higher than on L1</vt:lpstr>
      <vt:lpstr>Not so simple …</vt:lpstr>
      <vt:lpstr>Verifying Rollup state updates</vt:lpstr>
      <vt:lpstr>Problems … </vt:lpstr>
      <vt:lpstr>Problem 1:  what if coordinator is dishonest?</vt:lpstr>
      <vt:lpstr>Fault Proof game</vt:lpstr>
      <vt:lpstr>Fault Proof game</vt:lpstr>
      <vt:lpstr>Fault Proof game:  binary search</vt:lpstr>
      <vt:lpstr>Fault Proof game: binary search</vt:lpstr>
      <vt:lpstr>Fault Proof game: binary search</vt:lpstr>
      <vt:lpstr>Fault Proof game: binary search</vt:lpstr>
      <vt:lpstr>Fault Proof game: binary search</vt:lpstr>
      <vt:lpstr>Some difficulties with optimistic approach</vt:lpstr>
      <vt:lpstr>The end result</vt:lpstr>
      <vt:lpstr>Problem 2: centralized coordinator, what if it stops providing service? </vt:lpstr>
      <vt:lpstr>Ensuring Rollup state is always available</vt:lpstr>
      <vt:lpstr>Ensuring Rollup state is always available</vt:lpstr>
      <vt:lpstr>Ensuring Rollup state is always available</vt:lpstr>
      <vt:lpstr>Data Availability Committee (DAC)</vt:lpstr>
      <vt:lpstr>Validium/Plasma</vt:lpstr>
      <vt:lpstr>Scaling the DAC</vt:lpstr>
      <vt:lpstr>Idea: Split Data</vt:lpstr>
      <vt:lpstr>Powerful Tool: Error Correcting Codes</vt:lpstr>
      <vt:lpstr>Idea: Split Data</vt:lpstr>
      <vt:lpstr>A very useful fact:</vt:lpstr>
      <vt:lpstr>Reed Solomon code</vt:lpstr>
      <vt:lpstr>One more problem</vt:lpstr>
      <vt:lpstr>Polynomial Commitment [KZG’10]</vt:lpstr>
      <vt:lpstr>Security: Binding / Knowledge</vt:lpstr>
      <vt:lpstr>Kate PCS</vt:lpstr>
      <vt:lpstr>Strong Diffie-Hellman Assumption</vt:lpstr>
      <vt:lpstr>Binding of KZG</vt:lpstr>
      <vt:lpstr>Evaluation binding of KZG</vt:lpstr>
      <vt:lpstr>Knowledge Soundness of KZG?</vt:lpstr>
      <vt:lpstr>Verifiable Information Disperal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Buenz</cp:lastModifiedBy>
  <cp:revision>1278</cp:revision>
  <cp:lastPrinted>2015-09-20T23:02:57Z</cp:lastPrinted>
  <dcterms:created xsi:type="dcterms:W3CDTF">2010-10-17T19:58:05Z</dcterms:created>
  <dcterms:modified xsi:type="dcterms:W3CDTF">2024-02-26T05:18:09Z</dcterms:modified>
</cp:coreProperties>
</file>