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1352" r:id="rId2"/>
    <p:sldId id="1908" r:id="rId3"/>
    <p:sldId id="1943" r:id="rId4"/>
    <p:sldId id="1944" r:id="rId5"/>
    <p:sldId id="1945" r:id="rId6"/>
    <p:sldId id="1946" r:id="rId7"/>
    <p:sldId id="1947" r:id="rId8"/>
    <p:sldId id="1948" r:id="rId9"/>
    <p:sldId id="1950" r:id="rId10"/>
    <p:sldId id="1621" r:id="rId11"/>
    <p:sldId id="1704" r:id="rId12"/>
    <p:sldId id="1737" r:id="rId13"/>
    <p:sldId id="1738" r:id="rId14"/>
    <p:sldId id="1740" r:id="rId15"/>
    <p:sldId id="1739" r:id="rId16"/>
    <p:sldId id="1741" r:id="rId17"/>
    <p:sldId id="1955" r:id="rId18"/>
    <p:sldId id="1951" r:id="rId19"/>
    <p:sldId id="1952" r:id="rId20"/>
    <p:sldId id="1953" r:id="rId21"/>
    <p:sldId id="1956" r:id="rId22"/>
    <p:sldId id="1958" r:id="rId23"/>
    <p:sldId id="1959" r:id="rId24"/>
    <p:sldId id="1960" r:id="rId25"/>
    <p:sldId id="1962" r:id="rId26"/>
    <p:sldId id="1971" r:id="rId27"/>
    <p:sldId id="1974" r:id="rId28"/>
    <p:sldId id="1973" r:id="rId29"/>
    <p:sldId id="1975" r:id="rId30"/>
    <p:sldId id="1963" r:id="rId31"/>
    <p:sldId id="1964" r:id="rId32"/>
    <p:sldId id="1965" r:id="rId33"/>
    <p:sldId id="1966" r:id="rId34"/>
    <p:sldId id="1967" r:id="rId35"/>
    <p:sldId id="1968" r:id="rId36"/>
    <p:sldId id="1969" r:id="rId37"/>
    <p:sldId id="314" r:id="rId38"/>
    <p:sldId id="318" r:id="rId39"/>
    <p:sldId id="319" r:id="rId40"/>
    <p:sldId id="320" r:id="rId41"/>
    <p:sldId id="321" r:id="rId42"/>
    <p:sldId id="317" r:id="rId43"/>
    <p:sldId id="323" r:id="rId44"/>
    <p:sldId id="324" r:id="rId45"/>
    <p:sldId id="325" r:id="rId46"/>
    <p:sldId id="327" r:id="rId47"/>
    <p:sldId id="326" r:id="rId48"/>
    <p:sldId id="329" r:id="rId49"/>
    <p:sldId id="332" r:id="rId50"/>
    <p:sldId id="335" r:id="rId51"/>
    <p:sldId id="340" r:id="rId52"/>
    <p:sldId id="341" r:id="rId53"/>
    <p:sldId id="342" r:id="rId54"/>
    <p:sldId id="344" r:id="rId55"/>
    <p:sldId id="354" r:id="rId56"/>
    <p:sldId id="405" r:id="rId57"/>
    <p:sldId id="353" r:id="rId58"/>
    <p:sldId id="358" r:id="rId59"/>
    <p:sldId id="361" r:id="rId60"/>
    <p:sldId id="362" r:id="rId61"/>
    <p:sldId id="363" r:id="rId62"/>
    <p:sldId id="364" r:id="rId63"/>
    <p:sldId id="365" r:id="rId64"/>
    <p:sldId id="1970" r:id="rId65"/>
    <p:sldId id="1972" r:id="rId66"/>
    <p:sldId id="1633" r:id="rId6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181818"/>
    <a:srgbClr val="9A0000"/>
    <a:srgbClr val="3025FF"/>
    <a:srgbClr val="AD0000"/>
    <a:srgbClr val="96060B"/>
    <a:srgbClr val="CAC9CA"/>
    <a:srgbClr val="848384"/>
    <a:srgbClr val="353535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7211" autoAdjust="0"/>
  </p:normalViewPr>
  <p:slideViewPr>
    <p:cSldViewPr snapToGrid="0">
      <p:cViewPr varScale="1">
        <p:scale>
          <a:sx n="104" d="100"/>
          <a:sy n="104" d="100"/>
        </p:scale>
        <p:origin x="216" y="8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6" d="100"/>
          <a:sy n="126" d="100"/>
        </p:scale>
        <p:origin x="2448" y="1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10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7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138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5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18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40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09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81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255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93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35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98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11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805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795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8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0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9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00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310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45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6.tiff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6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82" y="1558586"/>
            <a:ext cx="8502354" cy="1311032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dirty="0"/>
              <a:t>VID, Polynomial Commitments and</a:t>
            </a:r>
            <a:br>
              <a:rPr lang="en-US" dirty="0"/>
            </a:br>
            <a:r>
              <a:rPr lang="en-US" dirty="0"/>
              <a:t>Light Clients 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110311"/>
            <a:ext cx="9143999" cy="12235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Benedikt </a:t>
            </a:r>
            <a:r>
              <a:rPr lang="en-US" dirty="0" err="1">
                <a:solidFill>
                  <a:schemeClr val="tx1"/>
                </a:solidFill>
              </a:rPr>
              <a:t>Bünz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New York University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35209-BD31-5946-A1AE-6D4B7B52D381}"/>
              </a:ext>
            </a:extLst>
          </p:cNvPr>
          <p:cNvGrpSpPr/>
          <p:nvPr/>
        </p:nvGrpSpPr>
        <p:grpSpPr>
          <a:xfrm>
            <a:off x="1503119" y="207519"/>
            <a:ext cx="6269280" cy="999588"/>
            <a:chOff x="479862" y="185646"/>
            <a:chExt cx="6269280" cy="9995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EC6456-65FF-AE4F-BF1C-E2E0C33D64E8}"/>
                </a:ext>
              </a:extLst>
            </p:cNvPr>
            <p:cNvSpPr txBox="1"/>
            <p:nvPr/>
          </p:nvSpPr>
          <p:spPr>
            <a:xfrm>
              <a:off x="2066456" y="185646"/>
              <a:ext cx="2727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  <a:latin typeface="Roboto" panose="02000000000000000000" pitchFamily="2" charset="0"/>
                </a:rPr>
                <a:t>CSCI-GA </a:t>
              </a:r>
              <a:r>
                <a:rPr lang="en-US" dirty="0"/>
                <a:t>3033-107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82417-0D84-1647-8BC9-3591C6CAE862}"/>
                </a:ext>
              </a:extLst>
            </p:cNvPr>
            <p:cNvSpPr txBox="1"/>
            <p:nvPr/>
          </p:nvSpPr>
          <p:spPr>
            <a:xfrm>
              <a:off x="479862" y="723569"/>
              <a:ext cx="6269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https://</a:t>
              </a:r>
              <a:r>
                <a:rPr lang="en-US" b="1" dirty="0" err="1">
                  <a:latin typeface="+mn-lt"/>
                </a:rPr>
                <a:t>brightspace.nyu.edu</a:t>
              </a:r>
              <a:r>
                <a:rPr lang="en-US" b="1" dirty="0">
                  <a:latin typeface="+mn-lt"/>
                </a:rPr>
                <a:t>/d2l/home/353819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DF87AE-BFA6-FD42-A358-D975A542D44A}"/>
              </a:ext>
            </a:extLst>
          </p:cNvPr>
          <p:cNvSpPr txBox="1"/>
          <p:nvPr/>
        </p:nvSpPr>
        <p:spPr>
          <a:xfrm>
            <a:off x="2811068" y="4217194"/>
            <a:ext cx="40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	 [second homework out (due 3/10)]  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 </a:t>
            </a:r>
            <a:r>
              <a:rPr lang="en-US" sz="2200" dirty="0"/>
              <a:t>[KZG’10]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latin typeface="Cambria Math" panose="02040503050406030204" pitchFamily="18" charset="0"/>
                  </a:rPr>
                  <a:t>Input: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degree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Setup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𝐂𝐨𝐦𝐦𝐢𝐭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(Public coin interactive protocol)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𝐄𝐯𝐚𝐥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2400" dirty="0"/>
                  <a:t>\\ </a:t>
                </a:r>
                <a:r>
                  <a:rPr lang="en-US" sz="2400" u="sng" dirty="0"/>
                  <a:t>Prover claim</a:t>
                </a:r>
                <a:r>
                  <a:rPr lang="en-US" sz="2400" dirty="0"/>
                  <a:t>: exists </a:t>
                </a:r>
                <a:r>
                  <a:rPr lang="en-US" sz="2400" i="1" dirty="0"/>
                  <a:t>f(X)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					   \\ </a:t>
                </a:r>
                <a:r>
                  <a:rPr lang="en-US" sz="2400" i="1" dirty="0"/>
                  <a:t>f(z) = y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Commit</a:t>
                </a:r>
                <a:r>
                  <a:rPr lang="en-US" sz="2400" dirty="0"/>
                  <a:t>(pp, </a:t>
                </a:r>
                <a:r>
                  <a:rPr lang="en-US" sz="2400" i="1" dirty="0"/>
                  <a:t>f</a:t>
                </a:r>
                <a:r>
                  <a:rPr lang="en-US" sz="2400" dirty="0"/>
                  <a:t>) = </a:t>
                </a:r>
                <a:r>
                  <a:rPr lang="en-US" sz="2400" i="1" dirty="0"/>
                  <a:t>c</a:t>
                </a:r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blipFill>
                <a:blip r:embed="rId3"/>
                <a:stretch>
                  <a:fillRect l="-1698" t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CEE8A0BB-7879-1B42-B5F1-F3080BA25B6B}"/>
                  </a:ext>
                </a:extLst>
              </p:cNvPr>
              <p:cNvSpPr/>
              <p:nvPr/>
            </p:nvSpPr>
            <p:spPr>
              <a:xfrm>
                <a:off x="5264642" y="1376211"/>
                <a:ext cx="3549747" cy="1081484"/>
              </a:xfrm>
              <a:prstGeom prst="wedgeEllipseCallout">
                <a:avLst>
                  <a:gd name="adj1" fmla="val -69590"/>
                  <a:gd name="adj2" fmla="val 138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|c| &lt;&lt; d</a:t>
                </a:r>
              </a:p>
              <a:p>
                <a:pPr algn="ctr"/>
                <a:r>
                  <a:rPr lang="en-US" sz="2000" b="1" dirty="0"/>
                  <a:t>ideally </a:t>
                </a:r>
                <a:r>
                  <a:rPr lang="en-US" b="1" dirty="0"/>
                  <a:t>O(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CEE8A0BB-7879-1B42-B5F1-F3080BA25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42" y="1376211"/>
                <a:ext cx="3549747" cy="1081484"/>
              </a:xfrm>
              <a:prstGeom prst="wedgeEllipseCallout">
                <a:avLst>
                  <a:gd name="adj1" fmla="val -69590"/>
                  <a:gd name="adj2" fmla="val 1380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>
            <a:extLst>
              <a:ext uri="{FF2B5EF4-FFF2-40B4-BE49-F238E27FC236}">
                <a16:creationId xmlns:a16="http://schemas.microsoft.com/office/drawing/2014/main" id="{AD4A0FA3-EF4F-A54E-9BB1-668E4B2E9A6E}"/>
              </a:ext>
            </a:extLst>
          </p:cNvPr>
          <p:cNvSpPr/>
          <p:nvPr/>
        </p:nvSpPr>
        <p:spPr>
          <a:xfrm>
            <a:off x="5359235" y="2599089"/>
            <a:ext cx="3549747" cy="1081484"/>
          </a:xfrm>
          <a:prstGeom prst="wedgeEllipseCallout">
            <a:avLst>
              <a:gd name="adj1" fmla="val -69177"/>
              <a:gd name="adj2" fmla="val 398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Communication </a:t>
            </a:r>
            <a:r>
              <a:rPr lang="en-US" b="1" dirty="0"/>
              <a:t>sublinear</a:t>
            </a:r>
            <a:r>
              <a:rPr lang="en-US" sz="2000" dirty="0"/>
              <a:t> in 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259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Security: Binding / Knowledge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latin typeface="Cambria Math" panose="02040503050406030204" pitchFamily="18" charset="0"/>
                  </a:rPr>
                  <a:t>Input: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degree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Setup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𝐂𝐨𝐦𝐦𝐢𝐭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(Public coin interactive protocol)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𝐄𝐯𝐚𝐥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2400" dirty="0"/>
                  <a:t>\\ </a:t>
                </a:r>
                <a:r>
                  <a:rPr lang="en-US" sz="2400" u="sng" dirty="0"/>
                  <a:t>Prover claim</a:t>
                </a:r>
                <a:r>
                  <a:rPr lang="en-US" sz="2400" dirty="0"/>
                  <a:t>: exists </a:t>
                </a:r>
                <a:r>
                  <a:rPr lang="en-US" sz="2400" i="1" dirty="0"/>
                  <a:t>f(X)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					   \\ </a:t>
                </a:r>
                <a:r>
                  <a:rPr lang="en-US" sz="2400" i="1" dirty="0"/>
                  <a:t>f(z) = y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Commit</a:t>
                </a:r>
                <a:r>
                  <a:rPr lang="en-US" sz="2400" dirty="0"/>
                  <a:t>(pp, </a:t>
                </a:r>
                <a:r>
                  <a:rPr lang="en-US" sz="2400" i="1" dirty="0"/>
                  <a:t>f</a:t>
                </a:r>
                <a:r>
                  <a:rPr lang="en-US" sz="2400" dirty="0"/>
                  <a:t>) = </a:t>
                </a:r>
                <a:r>
                  <a:rPr lang="en-US" sz="2400" i="1" dirty="0"/>
                  <a:t>c</a:t>
                </a:r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blipFill>
                <a:blip r:embed="rId3"/>
                <a:stretch>
                  <a:fillRect l="-1698" t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Callout 7">
            <a:extLst>
              <a:ext uri="{FF2B5EF4-FFF2-40B4-BE49-F238E27FC236}">
                <a16:creationId xmlns:a16="http://schemas.microsoft.com/office/drawing/2014/main" id="{D3B9A9CC-AD58-A947-8E12-C849B44BF049}"/>
              </a:ext>
            </a:extLst>
          </p:cNvPr>
          <p:cNvSpPr/>
          <p:nvPr/>
        </p:nvSpPr>
        <p:spPr>
          <a:xfrm>
            <a:off x="5863611" y="1356674"/>
            <a:ext cx="2653068" cy="1081484"/>
          </a:xfrm>
          <a:prstGeom prst="wedgeEllipseCallout">
            <a:avLst>
              <a:gd name="adj1" fmla="val -101183"/>
              <a:gd name="adj2" fmla="val 26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Commitment binding</a:t>
            </a:r>
            <a:endParaRPr lang="en-US" sz="2000" b="1" dirty="0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EEA967A-69FC-8544-8580-B5F10E9EB027}"/>
              </a:ext>
            </a:extLst>
          </p:cNvPr>
          <p:cNvSpPr/>
          <p:nvPr/>
        </p:nvSpPr>
        <p:spPr>
          <a:xfrm>
            <a:off x="5415271" y="2725237"/>
            <a:ext cx="3549747" cy="1081484"/>
          </a:xfrm>
          <a:prstGeom prst="wedgeEllipseCallout">
            <a:avLst>
              <a:gd name="adj1" fmla="val -58814"/>
              <a:gd name="adj2" fmla="val 252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Evaluation Binding / Argument of </a:t>
            </a:r>
            <a:r>
              <a:rPr lang="en-US" sz="2000" b="1" dirty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3898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CD1C-8BFA-D74F-A15C-D87FD8EE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Kate PCS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95073-89EF-7743-A57B-F0925ABB7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360" y="874712"/>
                <a:ext cx="8463280" cy="3394075"/>
              </a:xfrm>
            </p:spPr>
            <p:txBody>
              <a:bodyPr/>
              <a:lstStyle/>
              <a:p>
                <a:r>
                  <a:rPr lang="en-US" sz="2000" dirty="0"/>
                  <a:t>Pairing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The trusted setup chooses a secret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000" dirty="0"/>
                  <a:t> that is not shared with anyone and outputs </a:t>
                </a:r>
                <a:r>
                  <a:rPr lang="en-US" sz="2000" dirty="0" err="1"/>
                  <a:t>crs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0" dirty="0"/>
                  <a:t>Commit(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crs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Evaluation protocol: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is a commitment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000" dirty="0"/>
                  <a:t>compute quotient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b="1" dirty="0"/>
                  <a:t>Output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dirty="0"/>
                  <a:t>Verifier computes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000" dirty="0"/>
                  <a:t> and checks the pairing equation: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95073-89EF-7743-A57B-F0925ABB7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360" y="874712"/>
                <a:ext cx="8463280" cy="3394075"/>
              </a:xfrm>
              <a:blipFill>
                <a:blip r:embed="rId3"/>
                <a:stretch>
                  <a:fillRect l="-599" t="-746" r="-1048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E80D2-A0BB-A349-82B3-2A7E04E8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44CD-DC02-A97A-D4B9-B6DF968D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Diffie-Hellman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53538-1018-936A-1C60-C4758A57B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SDH assumption for a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/>
                  <a:t> w/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/>
                  <a:t> is as follows.</a:t>
                </a:r>
              </a:p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any PPT algorithm A: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0]&lt;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53538-1018-936A-1C60-C4758A57B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7BD5-38F4-3F9F-CAEF-E85F66D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A851-FACB-3E15-21ED-3C291E6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of KZG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5F05E-9E6F-91DB-C801-C7D936E0F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Suppose adversary is able to find distinct polynomials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is a root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It is possible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by factoring the polynomial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can be done in polynomial time. This breaks SDH.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5F05E-9E6F-91DB-C801-C7D936E0F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1119" r="-772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7921-9BF8-4360-AA25-C5EB462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6365-66DB-835C-1D7B-6597D71A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binding of KZG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C4750-83EA-7F5C-902C-39FDE31CA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Suppose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prover computes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such that: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Then…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200" dirty="0"/>
                  <a:t> then we have….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Finally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sz="2200" dirty="0"/>
                  <a:t> which breaks SDH.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C4750-83EA-7F5C-902C-39FDE31CA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  <a:blipFill>
                <a:blip r:embed="rId3"/>
                <a:stretch>
                  <a:fillRect l="-772" t="-2985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A1121-524B-AB5A-B647-9478424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0126-0032-2FC1-0E16-F7B7B5F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Soundness of KZG?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A76AF-3466-65F8-D673-0CCB476E4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Can’t be proven based on standard assumptions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be proven in “algebraic group model”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Assumes that for every group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prover outputs it knows a degree-d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/>
                  <a:t> In particular it knows the quotient polynomial Q. </a:t>
                </a:r>
              </a:p>
              <a:p>
                <a:pPr marL="0" indent="0">
                  <a:buNone/>
                </a:pPr>
                <a:r>
                  <a:rPr lang="en-US" dirty="0"/>
                  <a:t>From Q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A76AF-3466-65F8-D673-0CCB476E4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  <a:blipFill>
                <a:blip r:embed="rId3"/>
                <a:stretch>
                  <a:fillRect l="-1389" t="-2612" b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D584-808A-8417-6F84-2E067D93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 Broadcast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7BDE40-4198-C90A-D05C-0279E1AADF13}"/>
                  </a:ext>
                </a:extLst>
              </p:cNvPr>
              <p:cNvSpPr txBox="1"/>
              <p:nvPr/>
            </p:nvSpPr>
            <p:spPr>
              <a:xfrm>
                <a:off x="2621444" y="1738214"/>
                <a:ext cx="2825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PC,Code[0:1/3],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7BDE40-4198-C90A-D05C-0279E1AA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44" y="1738214"/>
                <a:ext cx="2825707" cy="461665"/>
              </a:xfrm>
              <a:prstGeom prst="rect">
                <a:avLst/>
              </a:prstGeom>
              <a:blipFill>
                <a:blip r:embed="rId6"/>
                <a:stretch>
                  <a:fillRect l="-3571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55D2BF-6066-7554-24B7-0AEDE43F2319}"/>
                  </a:ext>
                </a:extLst>
              </p:cNvPr>
              <p:cNvSpPr txBox="1"/>
              <p:nvPr/>
            </p:nvSpPr>
            <p:spPr>
              <a:xfrm>
                <a:off x="2721268" y="2362137"/>
                <a:ext cx="2825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PC,Code[0:1/3],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55D2BF-6066-7554-24B7-0AEDE43F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268" y="2362137"/>
                <a:ext cx="2825707" cy="461665"/>
              </a:xfrm>
              <a:prstGeom prst="rect">
                <a:avLst/>
              </a:prstGeom>
              <a:blipFill>
                <a:blip r:embed="rId7"/>
                <a:stretch>
                  <a:fillRect l="-358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3F8C8-2E5C-FF7E-1800-B25122620D37}"/>
                  </a:ext>
                </a:extLst>
              </p:cNvPr>
              <p:cNvSpPr txBox="1"/>
              <p:nvPr/>
            </p:nvSpPr>
            <p:spPr>
              <a:xfrm>
                <a:off x="2901113" y="2755227"/>
                <a:ext cx="2825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PC,Code[0:1/3],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3F8C8-2E5C-FF7E-1800-B2512262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113" y="2755227"/>
                <a:ext cx="2825707" cy="461665"/>
              </a:xfrm>
              <a:prstGeom prst="rect">
                <a:avLst/>
              </a:prstGeom>
              <a:blipFill>
                <a:blip r:embed="rId8"/>
                <a:stretch>
                  <a:fillRect l="-3587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6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FB55-1587-DF73-A07E-13D3EA7F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Verifiable Information </a:t>
            </a:r>
            <a:r>
              <a:rPr lang="en-US" dirty="0" err="1"/>
              <a:t>Disperal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404C-024F-D5A2-EB75-440B9471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KZG to prove that shares of ECC were correct</a:t>
            </a:r>
          </a:p>
          <a:p>
            <a:r>
              <a:rPr lang="en-US" dirty="0"/>
              <a:t>Prover encodes message using reed Solomon encoding and commits to it using KZG</a:t>
            </a:r>
          </a:p>
          <a:p>
            <a:r>
              <a:rPr lang="en-US" dirty="0"/>
              <a:t>Each party receives it’s share (n/T evaluations of the polynomial), the KZG commitment and a KZG proof that it’s shares were correct.</a:t>
            </a:r>
          </a:p>
          <a:p>
            <a:r>
              <a:rPr lang="en-US" dirty="0"/>
              <a:t>Can generate one KZG proof for many openings (Homework). </a:t>
            </a:r>
          </a:p>
          <a:p>
            <a:r>
              <a:rPr lang="en-US" dirty="0"/>
              <a:t>Can generate all KZG proofs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7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70ED-192E-4F27-A44F-3E4251B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Diverse Blockchain Ecosystem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2D3624-CB25-017D-AF65-C52CC952F5F4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D70FFE-4E91-01FA-3213-596EF1BC3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1A5060-06B0-9877-1EB9-BFC0AC68FF93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0E5694-2896-C0FC-B5E8-FB77AC20B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874" y="1441789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20642-5B4C-AAE9-3F02-702E5E25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076" y="1393949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74383-B89C-F156-58DA-6F159ECE0A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89627" y="2397696"/>
            <a:ext cx="584281" cy="8643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3E2B45-B49B-46BE-8E5F-4C4E49DB3546}"/>
              </a:ext>
            </a:extLst>
          </p:cNvPr>
          <p:cNvCxnSpPr>
            <a:cxnSpLocks/>
          </p:cNvCxnSpPr>
          <p:nvPr/>
        </p:nvCxnSpPr>
        <p:spPr>
          <a:xfrm flipV="1">
            <a:off x="2032000" y="2250831"/>
            <a:ext cx="510233" cy="40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AAAE5-C8D0-70CC-FD32-DEAC7D6D77DB}"/>
              </a:ext>
            </a:extLst>
          </p:cNvPr>
          <p:cNvCxnSpPr>
            <a:cxnSpLocks/>
          </p:cNvCxnSpPr>
          <p:nvPr/>
        </p:nvCxnSpPr>
        <p:spPr>
          <a:xfrm flipV="1">
            <a:off x="2032000" y="2502429"/>
            <a:ext cx="841829" cy="39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21DCC8-4B34-08E0-92F9-A31C9742A37F}"/>
              </a:ext>
            </a:extLst>
          </p:cNvPr>
          <p:cNvCxnSpPr>
            <a:cxnSpLocks/>
          </p:cNvCxnSpPr>
          <p:nvPr/>
        </p:nvCxnSpPr>
        <p:spPr>
          <a:xfrm flipV="1">
            <a:off x="1959614" y="3032601"/>
            <a:ext cx="1112602" cy="4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299DE0-3D80-3E50-FD12-356387D6E9D4}"/>
              </a:ext>
            </a:extLst>
          </p:cNvPr>
          <p:cNvSpPr txBox="1"/>
          <p:nvPr/>
        </p:nvSpPr>
        <p:spPr>
          <a:xfrm>
            <a:off x="1794157" y="854325"/>
            <a:ext cx="3653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Committee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6DD1D0-271E-5006-F81B-81D200A8A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418" y="3736247"/>
            <a:ext cx="353518" cy="764222"/>
          </a:xfrm>
          <a:prstGeom prst="rect">
            <a:avLst/>
          </a:prstGeom>
        </p:spPr>
      </p:pic>
      <p:pic>
        <p:nvPicPr>
          <p:cNvPr id="1026" name="Picture 2" descr="laptop&quot; Emoji - Download for free – Iconduck">
            <a:extLst>
              <a:ext uri="{FF2B5EF4-FFF2-40B4-BE49-F238E27FC236}">
                <a16:creationId xmlns:a16="http://schemas.microsoft.com/office/drawing/2014/main" id="{43ED11FF-7AFF-A7B9-81B1-95F590E8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30" y="3650154"/>
            <a:ext cx="691643" cy="6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t, apps, device, gadget, ipad, tech, technology icon - Download on  Iconfinder">
            <a:extLst>
              <a:ext uri="{FF2B5EF4-FFF2-40B4-BE49-F238E27FC236}">
                <a16:creationId xmlns:a16="http://schemas.microsoft.com/office/drawing/2014/main" id="{516FD9D9-8E85-5A44-902A-7C44A1DC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73" y="3377535"/>
            <a:ext cx="1238805" cy="123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99670B-D34D-2000-06EB-787E905CFC8A}"/>
              </a:ext>
            </a:extLst>
          </p:cNvPr>
          <p:cNvSpPr txBox="1"/>
          <p:nvPr/>
        </p:nvSpPr>
        <p:spPr>
          <a:xfrm>
            <a:off x="2873829" y="4394834"/>
            <a:ext cx="3176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Other clients: </a:t>
            </a:r>
          </a:p>
          <a:p>
            <a:pPr algn="l"/>
            <a:r>
              <a:rPr lang="en-US" dirty="0">
                <a:latin typeface="+mn-lt"/>
              </a:rPr>
              <a:t>Need Data to transact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4D1B2-2139-CD6E-F1FB-4851CD0AB336}"/>
              </a:ext>
            </a:extLst>
          </p:cNvPr>
          <p:cNvSpPr txBox="1"/>
          <p:nvPr/>
        </p:nvSpPr>
        <p:spPr>
          <a:xfrm>
            <a:off x="5660278" y="1717599"/>
            <a:ext cx="330826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Even if DAC has data, how do we know everyone else can receive it?</a:t>
            </a:r>
          </a:p>
        </p:txBody>
      </p:sp>
    </p:spTree>
    <p:extLst>
      <p:ext uri="{BB962C8B-B14F-4D97-AF65-F5344CB8AC3E}">
        <p14:creationId xmlns:p14="http://schemas.microsoft.com/office/powerpoint/2010/main" val="39352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1A9E-F02D-B3F7-5277-D0142185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Data Availability Committee (DAC)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35ED-69BC-3D5C-A90C-B84F88B2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8696"/>
            <a:ext cx="8501063" cy="411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further reduce Tx fees: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Store L2 state root </a:t>
            </a:r>
            <a:r>
              <a:rPr lang="en-US" sz="2400" dirty="0"/>
              <a:t>(small) on the L1 chain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Store Tx data </a:t>
            </a:r>
            <a:r>
              <a:rPr lang="en-US" sz="2400" dirty="0"/>
              <a:t>(large) with a Data Availability Committee (</a:t>
            </a:r>
            <a:r>
              <a:rPr lang="en-US" sz="2400" b="1" dirty="0"/>
              <a:t>DAC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/>
              <a:t>a set of nodes trusted to keep the data available</a:t>
            </a:r>
          </a:p>
          <a:p>
            <a:pPr lvl="1"/>
            <a:r>
              <a:rPr lang="en-US" sz="2400" dirty="0"/>
              <a:t>cheaper than storage on L1</a:t>
            </a:r>
          </a:p>
          <a:p>
            <a:pPr lvl="1"/>
            <a:r>
              <a:rPr lang="en-US" sz="2400" dirty="0"/>
              <a:t>L1 accepts an update only if </a:t>
            </a:r>
            <a:r>
              <a:rPr lang="en-US" sz="2400" u="sng" dirty="0"/>
              <a:t>all</a:t>
            </a:r>
            <a:r>
              <a:rPr lang="en-US" sz="2400" dirty="0"/>
              <a:t> DAC members sign it</a:t>
            </a:r>
          </a:p>
          <a:p>
            <a:pPr marL="457200" lvl="1" indent="0">
              <a:buNone/>
            </a:pPr>
            <a:r>
              <a:rPr lang="en-US" sz="2400" dirty="0"/>
              <a:t>		⇒  ensures that all DAC members accepted Tx data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Setting up a new coordinator depends on availability of the DAC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404-D7D6-B9B8-EFB9-676A22FE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Availability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1BAEC-0911-21E8-E009-DD061311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69" y="4263407"/>
            <a:ext cx="353518" cy="764222"/>
          </a:xfrm>
          <a:prstGeom prst="rect">
            <a:avLst/>
          </a:prstGeom>
        </p:spPr>
      </p:pic>
      <p:pic>
        <p:nvPicPr>
          <p:cNvPr id="5" name="Picture 2" descr="laptop&quot; Emoji - Download for free – Iconduck">
            <a:extLst>
              <a:ext uri="{FF2B5EF4-FFF2-40B4-BE49-F238E27FC236}">
                <a16:creationId xmlns:a16="http://schemas.microsoft.com/office/drawing/2014/main" id="{42CF13A3-1395-0E91-88D0-66C588D0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34" y="4298733"/>
            <a:ext cx="691643" cy="6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ablet, apps, device, gadget, ipad, tech, technology icon - Download on  Iconfinder">
            <a:extLst>
              <a:ext uri="{FF2B5EF4-FFF2-40B4-BE49-F238E27FC236}">
                <a16:creationId xmlns:a16="http://schemas.microsoft.com/office/drawing/2014/main" id="{00BCC058-1484-7858-ACBF-327D1D03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62" y="3904695"/>
            <a:ext cx="1238805" cy="123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BEDB6-637C-692C-7CCD-1428F73E87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9246" y="1315990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5FAA7-1110-4DCA-CAE8-2A82EDA321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3347" y="1379605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BB04A-A382-C708-4EA8-C648469C3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3696" y="188233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82CCE6-9F35-1B61-256A-7B55B003F37F}"/>
              </a:ext>
            </a:extLst>
          </p:cNvPr>
          <p:cNvSpPr txBox="1"/>
          <p:nvPr/>
        </p:nvSpPr>
        <p:spPr>
          <a:xfrm>
            <a:off x="2129928" y="854325"/>
            <a:ext cx="3653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Committee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BDFE234E-253A-9170-CAA6-42AF84F1F9EF}"/>
              </a:ext>
            </a:extLst>
          </p:cNvPr>
          <p:cNvSpPr/>
          <p:nvPr/>
        </p:nvSpPr>
        <p:spPr>
          <a:xfrm>
            <a:off x="3549495" y="2975057"/>
            <a:ext cx="813916" cy="109527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1ED1E-337B-55E5-A10D-750911E7FDE4}"/>
              </a:ext>
            </a:extLst>
          </p:cNvPr>
          <p:cNvSpPr txBox="1"/>
          <p:nvPr/>
        </p:nvSpPr>
        <p:spPr>
          <a:xfrm>
            <a:off x="2512088" y="3441325"/>
            <a:ext cx="205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EB9D-C2A4-F8FA-0E9F-C1171336BDC5}"/>
              </a:ext>
            </a:extLst>
          </p:cNvPr>
          <p:cNvSpPr txBox="1"/>
          <p:nvPr/>
        </p:nvSpPr>
        <p:spPr>
          <a:xfrm>
            <a:off x="5684452" y="1296108"/>
            <a:ext cx="3582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General nodes (not </a:t>
            </a:r>
            <a:r>
              <a:rPr lang="en-US" dirty="0" err="1">
                <a:latin typeface="+mn-lt"/>
              </a:rPr>
              <a:t>necessarially</a:t>
            </a:r>
            <a:r>
              <a:rPr lang="en-US" dirty="0">
                <a:latin typeface="+mn-lt"/>
              </a:rPr>
              <a:t> staked)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Sample random data values from DAC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Nodes respond with data and VID proof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Can be very lightweight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If DAC does not respond, go to Twitter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0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44FA18-999D-908F-F182-6611DE9A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FF1339-24C5-08CF-E3A0-17DF7AFDF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 Clients</a:t>
            </a:r>
          </a:p>
        </p:txBody>
      </p:sp>
    </p:spTree>
    <p:extLst>
      <p:ext uri="{BB962C8B-B14F-4D97-AF65-F5344CB8AC3E}">
        <p14:creationId xmlns:p14="http://schemas.microsoft.com/office/powerpoint/2010/main" val="23710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2BF-90BC-8781-E817-B5606C80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nodes, Archival Nodes, Light Clients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34913-747B-4A70-F763-628B06C73173}"/>
              </a:ext>
            </a:extLst>
          </p:cNvPr>
          <p:cNvGrpSpPr/>
          <p:nvPr/>
        </p:nvGrpSpPr>
        <p:grpSpPr>
          <a:xfrm>
            <a:off x="335919" y="1048472"/>
            <a:ext cx="1889300" cy="2075746"/>
            <a:chOff x="2878464" y="2483082"/>
            <a:chExt cx="1889300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9EBF77-6D34-5865-AC12-0B429B9C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823A9D-39F8-12D6-A6CA-CD0E85ACBB24}"/>
                </a:ext>
              </a:extLst>
            </p:cNvPr>
            <p:cNvSpPr txBox="1"/>
            <p:nvPr/>
          </p:nvSpPr>
          <p:spPr>
            <a:xfrm>
              <a:off x="2878464" y="2483082"/>
              <a:ext cx="1889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Archival node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C96688-BB10-947D-FFF9-47BC601160F8}"/>
              </a:ext>
            </a:extLst>
          </p:cNvPr>
          <p:cNvSpPr txBox="1"/>
          <p:nvPr/>
        </p:nvSpPr>
        <p:spPr>
          <a:xfrm>
            <a:off x="180869" y="3424675"/>
            <a:ext cx="274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Stores and Verifies the entire blockchain history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B470E-A3F7-890A-1572-40A5A654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03" y="1052469"/>
            <a:ext cx="6195391" cy="30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2BF-90BC-8781-E817-B5606C80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nodes, Archival Nodes, Light Clients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23A9D-39F8-12D6-A6CA-CD0E85ACBB24}"/>
              </a:ext>
            </a:extLst>
          </p:cNvPr>
          <p:cNvSpPr txBox="1"/>
          <p:nvPr/>
        </p:nvSpPr>
        <p:spPr>
          <a:xfrm>
            <a:off x="611957" y="1048472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Full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6688-BB10-947D-FFF9-47BC601160F8}"/>
              </a:ext>
            </a:extLst>
          </p:cNvPr>
          <p:cNvSpPr txBox="1"/>
          <p:nvPr/>
        </p:nvSpPr>
        <p:spPr>
          <a:xfrm>
            <a:off x="0" y="3562291"/>
            <a:ext cx="3949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Executes transactions</a:t>
            </a:r>
          </a:p>
          <a:p>
            <a:pPr algn="l"/>
            <a:r>
              <a:rPr lang="en-US" dirty="0">
                <a:latin typeface="+mn-lt"/>
              </a:rPr>
              <a:t>Stores </a:t>
            </a:r>
            <a:r>
              <a:rPr lang="en-US" i="1" dirty="0">
                <a:latin typeface="+mn-lt"/>
              </a:rPr>
              <a:t>current</a:t>
            </a:r>
            <a:r>
              <a:rPr lang="en-US" dirty="0">
                <a:latin typeface="+mn-lt"/>
              </a:rPr>
              <a:t> state</a:t>
            </a:r>
          </a:p>
          <a:p>
            <a:pPr algn="l"/>
            <a:r>
              <a:rPr lang="en-US" dirty="0">
                <a:latin typeface="+mn-lt"/>
              </a:rPr>
              <a:t>Participates in consensus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D1F2B-0377-E48B-9FBE-49C6A54AB3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626" y="1604447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D12946-4B63-E706-0E70-6EC86C518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828" y="1556607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EE627-EC69-A572-F320-5B249EAE1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26379" y="2560354"/>
            <a:ext cx="584281" cy="864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F86D4-AEC0-0FA4-C6A4-298B0C481C69}"/>
              </a:ext>
            </a:extLst>
          </p:cNvPr>
          <p:cNvSpPr txBox="1"/>
          <p:nvPr/>
        </p:nvSpPr>
        <p:spPr>
          <a:xfrm>
            <a:off x="3878664" y="3918857"/>
            <a:ext cx="349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About 1TB in size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A4684-8A8B-4F7F-0453-278545D49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818" y="1148994"/>
            <a:ext cx="4915354" cy="27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A0CA-D9CF-3E85-29E4-0A26570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9692F-518F-E5D9-7204-C0FB4A4C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39" y="1561873"/>
            <a:ext cx="353518" cy="764222"/>
          </a:xfrm>
          <a:prstGeom prst="rect">
            <a:avLst/>
          </a:prstGeom>
        </p:spPr>
      </p:pic>
      <p:pic>
        <p:nvPicPr>
          <p:cNvPr id="5" name="Picture 2" descr="laptop&quot; Emoji - Download for free – Iconduck">
            <a:extLst>
              <a:ext uri="{FF2B5EF4-FFF2-40B4-BE49-F238E27FC236}">
                <a16:creationId xmlns:a16="http://schemas.microsoft.com/office/drawing/2014/main" id="{EFDA8B65-FA66-4160-2778-55158901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04" y="1672508"/>
            <a:ext cx="691643" cy="6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ablet, apps, device, gadget, ipad, tech, technology icon - Download on  Iconfinder">
            <a:extLst>
              <a:ext uri="{FF2B5EF4-FFF2-40B4-BE49-F238E27FC236}">
                <a16:creationId xmlns:a16="http://schemas.microsoft.com/office/drawing/2014/main" id="{0DA85A4F-E7ED-A923-1636-95E04FA2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94" y="1399891"/>
            <a:ext cx="1238805" cy="123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B614D-E68E-CD67-ADE4-5633466D7A78}"/>
              </a:ext>
            </a:extLst>
          </p:cNvPr>
          <p:cNvSpPr txBox="1"/>
          <p:nvPr/>
        </p:nvSpPr>
        <p:spPr>
          <a:xfrm>
            <a:off x="1753437" y="2816796"/>
            <a:ext cx="6933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Does not execute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check TX inclusion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get state proofs with state commitment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Minimal storage (runs as an app)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Goes online and offline</a:t>
            </a:r>
          </a:p>
        </p:txBody>
      </p:sp>
    </p:spTree>
    <p:extLst>
      <p:ext uri="{BB962C8B-B14F-4D97-AF65-F5344CB8AC3E}">
        <p14:creationId xmlns:p14="http://schemas.microsoft.com/office/powerpoint/2010/main" val="2503194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F89A-CCBC-57D8-200E-752BE73B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Trusted light clients</a:t>
            </a:r>
          </a:p>
        </p:txBody>
      </p:sp>
      <p:sp>
        <p:nvSpPr>
          <p:cNvPr id="4" name="AutoShape 4" descr="Getting Started: Wallet Mobile App">
            <a:extLst>
              <a:ext uri="{FF2B5EF4-FFF2-40B4-BE49-F238E27FC236}">
                <a16:creationId xmlns:a16="http://schemas.microsoft.com/office/drawing/2014/main" id="{5688421D-A139-7FE4-9FC7-8BF21D9CBC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756B3-3352-875C-757C-6131AB9EE2C0}"/>
              </a:ext>
            </a:extLst>
          </p:cNvPr>
          <p:cNvSpPr txBox="1"/>
          <p:nvPr/>
        </p:nvSpPr>
        <p:spPr>
          <a:xfrm>
            <a:off x="195942" y="1460061"/>
            <a:ext cx="4646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Most people access blockchains through a trusted wallet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Wallet connects with RPC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Endpoint can censor TX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give a false blockchain 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Cannot maliciously sign TX for user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Ok for most users?!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C7F2C-E84F-D52E-2F93-07EA4A71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51" y="1460061"/>
            <a:ext cx="1903287" cy="3291439"/>
          </a:xfrm>
          <a:prstGeom prst="rect">
            <a:avLst/>
          </a:prstGeom>
        </p:spPr>
      </p:pic>
      <p:pic>
        <p:nvPicPr>
          <p:cNvPr id="1036" name="Picture 12" descr="How do I find my transactions? – MetaMask">
            <a:extLst>
              <a:ext uri="{FF2B5EF4-FFF2-40B4-BE49-F238E27FC236}">
                <a16:creationId xmlns:a16="http://schemas.microsoft.com/office/drawing/2014/main" id="{E0AE757A-C67C-F373-D61F-02BFC62C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65" y="1552933"/>
            <a:ext cx="1848080" cy="31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FA1C-B9F2-B65C-1DBB-15F0DD6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Tangent: Cross Chain message passing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EF2D55-6FE4-1A26-683B-DE816EEBEED0}"/>
              </a:ext>
            </a:extLst>
          </p:cNvPr>
          <p:cNvSpPr/>
          <p:nvPr/>
        </p:nvSpPr>
        <p:spPr>
          <a:xfrm>
            <a:off x="885568" y="1136820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36222-E59B-59EB-79D0-E8471241F925}"/>
              </a:ext>
            </a:extLst>
          </p:cNvPr>
          <p:cNvSpPr/>
          <p:nvPr/>
        </p:nvSpPr>
        <p:spPr>
          <a:xfrm>
            <a:off x="2339546" y="1112108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2D1DC-D004-F8FA-EDA4-AB94ADF11F43}"/>
              </a:ext>
            </a:extLst>
          </p:cNvPr>
          <p:cNvSpPr/>
          <p:nvPr/>
        </p:nvSpPr>
        <p:spPr>
          <a:xfrm>
            <a:off x="3793524" y="1112107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BE83E-E39F-16B6-57A9-1C441F3938EB}"/>
              </a:ext>
            </a:extLst>
          </p:cNvPr>
          <p:cNvSpPr/>
          <p:nvPr/>
        </p:nvSpPr>
        <p:spPr>
          <a:xfrm>
            <a:off x="5247502" y="1112106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6DCE1-6E09-322F-70B7-B5AD8D1E5384}"/>
              </a:ext>
            </a:extLst>
          </p:cNvPr>
          <p:cNvSpPr/>
          <p:nvPr/>
        </p:nvSpPr>
        <p:spPr>
          <a:xfrm>
            <a:off x="885568" y="3760571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C1CA1-DAE8-0D5A-ADBB-CD0026F1E897}"/>
              </a:ext>
            </a:extLst>
          </p:cNvPr>
          <p:cNvSpPr/>
          <p:nvPr/>
        </p:nvSpPr>
        <p:spPr>
          <a:xfrm>
            <a:off x="2339546" y="3760571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25AA9-CF3C-D237-50E3-8337D2C8B005}"/>
              </a:ext>
            </a:extLst>
          </p:cNvPr>
          <p:cNvSpPr/>
          <p:nvPr/>
        </p:nvSpPr>
        <p:spPr>
          <a:xfrm>
            <a:off x="3793524" y="3760571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1F518-88E8-7CFE-C8BB-92E865FE4FDB}"/>
              </a:ext>
            </a:extLst>
          </p:cNvPr>
          <p:cNvSpPr/>
          <p:nvPr/>
        </p:nvSpPr>
        <p:spPr>
          <a:xfrm>
            <a:off x="5247502" y="3760570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362BE-18D9-A2A5-E2B5-A75CD1512F4C}"/>
              </a:ext>
            </a:extLst>
          </p:cNvPr>
          <p:cNvSpPr txBox="1"/>
          <p:nvPr/>
        </p:nvSpPr>
        <p:spPr>
          <a:xfrm>
            <a:off x="6919784" y="1136820"/>
            <a:ext cx="12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Chain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C3075-4FAC-FD79-AF90-1DCDC32F7847}"/>
              </a:ext>
            </a:extLst>
          </p:cNvPr>
          <p:cNvSpPr txBox="1"/>
          <p:nvPr/>
        </p:nvSpPr>
        <p:spPr>
          <a:xfrm>
            <a:off x="6919784" y="4006680"/>
            <a:ext cx="12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Chain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C2E78E-F901-1D16-8B7A-6BCA2A4A216F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4572000" y="4143630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6889A-8D11-2A96-A9A1-10BB5CAB3A7A}"/>
              </a:ext>
            </a:extLst>
          </p:cNvPr>
          <p:cNvCxnSpPr/>
          <p:nvPr/>
        </p:nvCxnSpPr>
        <p:spPr>
          <a:xfrm flipH="1">
            <a:off x="3118022" y="4166280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84F2F-A2C9-6982-3367-90AA69D31D66}"/>
              </a:ext>
            </a:extLst>
          </p:cNvPr>
          <p:cNvCxnSpPr/>
          <p:nvPr/>
        </p:nvCxnSpPr>
        <p:spPr>
          <a:xfrm flipH="1">
            <a:off x="1664044" y="4166279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C5BA0-E56A-69E3-BEC3-8C574F56163B}"/>
              </a:ext>
            </a:extLst>
          </p:cNvPr>
          <p:cNvCxnSpPr/>
          <p:nvPr/>
        </p:nvCxnSpPr>
        <p:spPr>
          <a:xfrm flipH="1">
            <a:off x="4572000" y="1503403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32EBD4-647C-2B52-0DE7-C5FC1FB0914E}"/>
              </a:ext>
            </a:extLst>
          </p:cNvPr>
          <p:cNvCxnSpPr/>
          <p:nvPr/>
        </p:nvCxnSpPr>
        <p:spPr>
          <a:xfrm flipH="1">
            <a:off x="3118022" y="1526053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CB205-FF9D-23C0-ECD8-2B216B66F01A}"/>
              </a:ext>
            </a:extLst>
          </p:cNvPr>
          <p:cNvCxnSpPr/>
          <p:nvPr/>
        </p:nvCxnSpPr>
        <p:spPr>
          <a:xfrm flipH="1">
            <a:off x="1664044" y="1526052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E053F5C5-E3E6-B4F4-67D3-FBC811A51514}"/>
              </a:ext>
            </a:extLst>
          </p:cNvPr>
          <p:cNvSpPr/>
          <p:nvPr/>
        </p:nvSpPr>
        <p:spPr>
          <a:xfrm>
            <a:off x="6660291" y="1878225"/>
            <a:ext cx="2026509" cy="1020894"/>
          </a:xfrm>
          <a:prstGeom prst="wedgeRectCallout">
            <a:avLst>
              <a:gd name="adj1" fmla="val -8198"/>
              <a:gd name="adj2" fmla="val -817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happened on Chain 1</a:t>
            </a:r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C247AF69-DB55-765B-B2AC-1655ACFD44B8}"/>
              </a:ext>
            </a:extLst>
          </p:cNvPr>
          <p:cNvSpPr/>
          <p:nvPr/>
        </p:nvSpPr>
        <p:spPr>
          <a:xfrm>
            <a:off x="6392561" y="3178860"/>
            <a:ext cx="2026509" cy="850468"/>
          </a:xfrm>
          <a:prstGeom prst="wedgeRectCallout">
            <a:avLst>
              <a:gd name="adj1" fmla="val -16735"/>
              <a:gd name="adj2" fmla="val 574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received</a:t>
            </a:r>
          </a:p>
          <a:p>
            <a:pPr algn="ctr"/>
            <a:r>
              <a:rPr lang="en-US" dirty="0"/>
              <a:t>Copy!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AC8D7-F24D-20CC-0BB4-29CEB0B6A092}"/>
              </a:ext>
            </a:extLst>
          </p:cNvPr>
          <p:cNvSpPr txBox="1"/>
          <p:nvPr/>
        </p:nvSpPr>
        <p:spPr>
          <a:xfrm>
            <a:off x="889687" y="2533819"/>
            <a:ext cx="40530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Cross chain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6065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B437-56B7-72AE-89ED-CC9DBBF9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message passing to bridging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AB2F-3F13-EEED-0993-203A51CD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Chain 1 locks some ETH in a smart contract (cannot be moved)</a:t>
            </a:r>
          </a:p>
          <a:p>
            <a:r>
              <a:rPr lang="en-US" dirty="0"/>
              <a:t>Chain 1 communicates this with chain 2</a:t>
            </a:r>
          </a:p>
          <a:p>
            <a:r>
              <a:rPr lang="en-US" dirty="0"/>
              <a:t>Chain 2 mints wrapped ETH that can be used on chain 2</a:t>
            </a:r>
          </a:p>
          <a:p>
            <a:r>
              <a:rPr lang="en-US" dirty="0"/>
              <a:t>User can burn the wrapped ETH, this gets communicated to chain 1</a:t>
            </a:r>
          </a:p>
          <a:p>
            <a:r>
              <a:rPr lang="en-US" dirty="0"/>
              <a:t>Chain 1 releases locked ETH</a:t>
            </a:r>
          </a:p>
          <a:p>
            <a:r>
              <a:rPr lang="en-US" dirty="0"/>
              <a:t>Value wrapped ETH=locked ETH</a:t>
            </a:r>
          </a:p>
        </p:txBody>
      </p:sp>
    </p:spTree>
    <p:extLst>
      <p:ext uri="{BB962C8B-B14F-4D97-AF65-F5344CB8AC3E}">
        <p14:creationId xmlns:p14="http://schemas.microsoft.com/office/powerpoint/2010/main" val="271649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C4363-30B4-1C87-103C-A3BED6497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AA5E-8CB3-9DBC-38C3-CFB01F08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 Clients for message passing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F25C8-40EA-C830-D96A-DDDDC8B69BC9}"/>
              </a:ext>
            </a:extLst>
          </p:cNvPr>
          <p:cNvSpPr/>
          <p:nvPr/>
        </p:nvSpPr>
        <p:spPr>
          <a:xfrm>
            <a:off x="885568" y="1136820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A2753-F03B-3109-7C6A-2A37812A8FE2}"/>
              </a:ext>
            </a:extLst>
          </p:cNvPr>
          <p:cNvSpPr/>
          <p:nvPr/>
        </p:nvSpPr>
        <p:spPr>
          <a:xfrm>
            <a:off x="2339546" y="1112108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14170-69D0-54AF-A4CD-A36C564D03FD}"/>
              </a:ext>
            </a:extLst>
          </p:cNvPr>
          <p:cNvSpPr/>
          <p:nvPr/>
        </p:nvSpPr>
        <p:spPr>
          <a:xfrm>
            <a:off x="3793524" y="1112107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ABD41-6AD2-218A-61DE-C96DC6AAD644}"/>
              </a:ext>
            </a:extLst>
          </p:cNvPr>
          <p:cNvSpPr/>
          <p:nvPr/>
        </p:nvSpPr>
        <p:spPr>
          <a:xfrm>
            <a:off x="5247502" y="1112106"/>
            <a:ext cx="778476" cy="766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FD145-44DB-4E51-5144-44AECB580C23}"/>
              </a:ext>
            </a:extLst>
          </p:cNvPr>
          <p:cNvSpPr/>
          <p:nvPr/>
        </p:nvSpPr>
        <p:spPr>
          <a:xfrm>
            <a:off x="885568" y="3760571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B5A85-D02A-D58B-B29E-E51B5393352F}"/>
              </a:ext>
            </a:extLst>
          </p:cNvPr>
          <p:cNvSpPr/>
          <p:nvPr/>
        </p:nvSpPr>
        <p:spPr>
          <a:xfrm>
            <a:off x="2339546" y="3760571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6734E-AD7E-9BAF-20DB-CF90501449D8}"/>
              </a:ext>
            </a:extLst>
          </p:cNvPr>
          <p:cNvSpPr/>
          <p:nvPr/>
        </p:nvSpPr>
        <p:spPr>
          <a:xfrm>
            <a:off x="3793524" y="3760571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F6D93-7BA1-531C-7D29-50E9A244A0EF}"/>
              </a:ext>
            </a:extLst>
          </p:cNvPr>
          <p:cNvSpPr/>
          <p:nvPr/>
        </p:nvSpPr>
        <p:spPr>
          <a:xfrm>
            <a:off x="5247502" y="3760570"/>
            <a:ext cx="778476" cy="7661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4E770-ACBE-080D-65FA-1B2082B09C42}"/>
              </a:ext>
            </a:extLst>
          </p:cNvPr>
          <p:cNvSpPr txBox="1"/>
          <p:nvPr/>
        </p:nvSpPr>
        <p:spPr>
          <a:xfrm>
            <a:off x="6919784" y="1136820"/>
            <a:ext cx="12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Chain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1F1D4-61B4-6067-0A9F-B8937D0EB1BD}"/>
              </a:ext>
            </a:extLst>
          </p:cNvPr>
          <p:cNvSpPr txBox="1"/>
          <p:nvPr/>
        </p:nvSpPr>
        <p:spPr>
          <a:xfrm>
            <a:off x="6919784" y="4006680"/>
            <a:ext cx="12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Chain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C47069-ECB2-7899-2B51-F222C48D0EF5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4572000" y="4143630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B3343-B572-024D-2BC7-46D6BEB24947}"/>
              </a:ext>
            </a:extLst>
          </p:cNvPr>
          <p:cNvCxnSpPr/>
          <p:nvPr/>
        </p:nvCxnSpPr>
        <p:spPr>
          <a:xfrm flipH="1">
            <a:off x="3118022" y="4166280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41D51-92B3-E65F-C988-0F84CC643977}"/>
              </a:ext>
            </a:extLst>
          </p:cNvPr>
          <p:cNvCxnSpPr/>
          <p:nvPr/>
        </p:nvCxnSpPr>
        <p:spPr>
          <a:xfrm flipH="1">
            <a:off x="1664044" y="4166279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7D567B-DAF8-395F-FA1E-648F3A854E3B}"/>
              </a:ext>
            </a:extLst>
          </p:cNvPr>
          <p:cNvCxnSpPr/>
          <p:nvPr/>
        </p:nvCxnSpPr>
        <p:spPr>
          <a:xfrm flipH="1">
            <a:off x="4572000" y="1503403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BDF793-DDBD-5C88-FA68-8B78C48A0432}"/>
              </a:ext>
            </a:extLst>
          </p:cNvPr>
          <p:cNvCxnSpPr/>
          <p:nvPr/>
        </p:nvCxnSpPr>
        <p:spPr>
          <a:xfrm flipH="1">
            <a:off x="3118022" y="1526053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5AD9FD-EA46-16D2-FCF9-46C2E8D3D90D}"/>
              </a:ext>
            </a:extLst>
          </p:cNvPr>
          <p:cNvCxnSpPr/>
          <p:nvPr/>
        </p:nvCxnSpPr>
        <p:spPr>
          <a:xfrm flipH="1">
            <a:off x="1664044" y="1526052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pic>
        <p:nvPicPr>
          <p:cNvPr id="14" name="Graphic 13" descr="Contract with solid fill">
            <a:extLst>
              <a:ext uri="{FF2B5EF4-FFF2-40B4-BE49-F238E27FC236}">
                <a16:creationId xmlns:a16="http://schemas.microsoft.com/office/drawing/2014/main" id="{F636AD6E-B333-2C2B-466A-E9F8A6E2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0853" y="322922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644D8E-AB2E-D6BA-93BB-64AE3D4CE191}"/>
              </a:ext>
            </a:extLst>
          </p:cNvPr>
          <p:cNvSpPr txBox="1"/>
          <p:nvPr/>
        </p:nvSpPr>
        <p:spPr>
          <a:xfrm>
            <a:off x="5453444" y="2855432"/>
            <a:ext cx="3225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Smart contract that runs a Chain 1 light client</a:t>
            </a:r>
          </a:p>
        </p:txBody>
      </p:sp>
    </p:spTree>
    <p:extLst>
      <p:ext uri="{BB962C8B-B14F-4D97-AF65-F5344CB8AC3E}">
        <p14:creationId xmlns:p14="http://schemas.microsoft.com/office/powerpoint/2010/main" val="71180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5385-CBAF-4D16-E49E-1FFCBE24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 Clients for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C017-BC89-0205-AB0C-1BD2A4DD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chain runs a smart contract</a:t>
            </a:r>
          </a:p>
          <a:p>
            <a:r>
              <a:rPr lang="en-US" dirty="0"/>
              <a:t>The smart contract encodes a light client for the other chain</a:t>
            </a:r>
          </a:p>
          <a:p>
            <a:r>
              <a:rPr lang="en-US" dirty="0"/>
              <a:t>It verifies the state of the other chain and can check transactions/messages</a:t>
            </a:r>
          </a:p>
          <a:p>
            <a:r>
              <a:rPr lang="en-US" dirty="0"/>
              <a:t>Push model: Someone has to forward the data (a relay)</a:t>
            </a:r>
          </a:p>
          <a:p>
            <a:r>
              <a:rPr lang="en-US" dirty="0">
                <a:solidFill>
                  <a:srgbClr val="FF0000"/>
                </a:solidFill>
              </a:rPr>
              <a:t>Trusted light client model does not suffice (attack surface too big)</a:t>
            </a:r>
          </a:p>
        </p:txBody>
      </p:sp>
    </p:spTree>
    <p:extLst>
      <p:ext uri="{BB962C8B-B14F-4D97-AF65-F5344CB8AC3E}">
        <p14:creationId xmlns:p14="http://schemas.microsoft.com/office/powerpoint/2010/main" val="27371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the DAC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306D45-8126-A73D-342E-4171372AEED9}"/>
              </a:ext>
            </a:extLst>
          </p:cNvPr>
          <p:cNvSpPr txBox="1"/>
          <p:nvPr/>
        </p:nvSpPr>
        <p:spPr>
          <a:xfrm>
            <a:off x="415853" y="3944524"/>
            <a:ext cx="70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 1: Scales as Size of Data * #Nodes in DAC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CCA94-18C4-7E82-2387-B66BFEAA0EEA}"/>
              </a:ext>
            </a:extLst>
          </p:cNvPr>
          <p:cNvSpPr txBox="1"/>
          <p:nvPr/>
        </p:nvSpPr>
        <p:spPr>
          <a:xfrm>
            <a:off x="457200" y="4323291"/>
            <a:ext cx="70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 2: Any node in DAC can stop progress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36916-7E54-38A3-CC66-04A8926B3B73}"/>
              </a:ext>
            </a:extLst>
          </p:cNvPr>
          <p:cNvSpPr txBox="1"/>
          <p:nvPr/>
        </p:nvSpPr>
        <p:spPr>
          <a:xfrm>
            <a:off x="415852" y="4676044"/>
            <a:ext cx="70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Goal: Scale DAC to 1000s of nodes (e.g. all ETH </a:t>
            </a:r>
            <a:r>
              <a:rPr lang="en-US" dirty="0" err="1">
                <a:latin typeface="+mn-lt"/>
              </a:rPr>
              <a:t>stakers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37F6A-9D50-E21E-ABBD-6335862753AD}"/>
              </a:ext>
            </a:extLst>
          </p:cNvPr>
          <p:cNvSpPr txBox="1"/>
          <p:nvPr/>
        </p:nvSpPr>
        <p:spPr>
          <a:xfrm>
            <a:off x="3015579" y="1937183"/>
            <a:ext cx="13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0032E-232C-8FB6-745C-7FA8C484CDC7}"/>
              </a:ext>
            </a:extLst>
          </p:cNvPr>
          <p:cNvSpPr txBox="1"/>
          <p:nvPr/>
        </p:nvSpPr>
        <p:spPr>
          <a:xfrm>
            <a:off x="3403149" y="2348576"/>
            <a:ext cx="13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AD04A-1FC9-C9C9-E77E-C4E136A31BAF}"/>
              </a:ext>
            </a:extLst>
          </p:cNvPr>
          <p:cNvSpPr txBox="1"/>
          <p:nvPr/>
        </p:nvSpPr>
        <p:spPr>
          <a:xfrm>
            <a:off x="3790719" y="2751355"/>
            <a:ext cx="13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6920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F6E-8B8B-9CE4-4B1D-359B5766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light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F5724-96C7-72E3-B86E-2791F55EE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954" y="2889046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0AB09-5A04-1541-DA63-F7E2A6DF9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0544" y="1233012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0229F7-A025-9B2A-A502-7F8AF1A9A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634" y="2690102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63832-2936-7A27-113E-17761E2DF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8" y="2024462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CC82-E8A9-F2C5-1553-6E7C0046E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9728" y="3017155"/>
            <a:ext cx="1005840" cy="100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F24FD-D930-5226-FC72-ED4741DB3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952" y="2035606"/>
            <a:ext cx="1005840" cy="1005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2027D-3AD8-DE78-FBE6-68643E760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26" y="1883206"/>
            <a:ext cx="1005840" cy="100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C0849D-826A-F3FB-99AD-9A7A53606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30" y="965657"/>
            <a:ext cx="1005840" cy="100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E1598-6CE5-3002-C87A-7E5D10DE3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25488"/>
            <a:ext cx="1005840" cy="1005840"/>
          </a:xfrm>
          <a:prstGeom prst="rect">
            <a:avLst/>
          </a:prstGeom>
        </p:spPr>
      </p:pic>
      <p:sp>
        <p:nvSpPr>
          <p:cNvPr id="13" name="Donut 12">
            <a:extLst>
              <a:ext uri="{FF2B5EF4-FFF2-40B4-BE49-F238E27FC236}">
                <a16:creationId xmlns:a16="http://schemas.microsoft.com/office/drawing/2014/main" id="{973AB867-8348-B3E3-904B-A0BA7DD2AF99}"/>
              </a:ext>
            </a:extLst>
          </p:cNvPr>
          <p:cNvSpPr/>
          <p:nvPr/>
        </p:nvSpPr>
        <p:spPr>
          <a:xfrm>
            <a:off x="756226" y="1584960"/>
            <a:ext cx="2143728" cy="2873829"/>
          </a:xfrm>
          <a:prstGeom prst="donut">
            <a:avLst>
              <a:gd name="adj" fmla="val 32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6FA77AE-4117-EB30-7C65-EB66CE41DEE1}"/>
              </a:ext>
            </a:extLst>
          </p:cNvPr>
          <p:cNvSpPr/>
          <p:nvPr/>
        </p:nvSpPr>
        <p:spPr>
          <a:xfrm>
            <a:off x="3509554" y="2690102"/>
            <a:ext cx="757646" cy="4819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7A0D57-1A27-5BC0-E360-0B5E379BD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428" y="2625993"/>
            <a:ext cx="1005840" cy="1005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01D8CE-3A14-7D05-18A5-175DF7624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5522" y="2953046"/>
            <a:ext cx="1005840" cy="1005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0AF48-E131-FEA9-850F-DDF11169D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746" y="1971497"/>
            <a:ext cx="1005840" cy="1005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2B4F4D-77B7-5A49-014D-CB5830659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020" y="1819097"/>
            <a:ext cx="1005840" cy="1005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7A43F1-A0D5-766C-657B-EB44E383549D}"/>
              </a:ext>
            </a:extLst>
          </p:cNvPr>
          <p:cNvSpPr txBox="1"/>
          <p:nvPr/>
        </p:nvSpPr>
        <p:spPr>
          <a:xfrm>
            <a:off x="3254636" y="3391966"/>
            <a:ext cx="13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60ABB-D2AD-9318-AA7D-8C9219C74FA5}"/>
              </a:ext>
            </a:extLst>
          </p:cNvPr>
          <p:cNvSpPr txBox="1"/>
          <p:nvPr/>
        </p:nvSpPr>
        <p:spPr>
          <a:xfrm>
            <a:off x="188642" y="4531002"/>
            <a:ext cx="346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All staking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6C613-513C-5B80-877A-7B553163ABDA}"/>
              </a:ext>
            </a:extLst>
          </p:cNvPr>
          <p:cNvSpPr txBox="1"/>
          <p:nvPr/>
        </p:nvSpPr>
        <p:spPr>
          <a:xfrm>
            <a:off x="4411327" y="3870440"/>
            <a:ext cx="346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Sync committee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CED946-C101-2343-5E29-839B20C43243}"/>
              </a:ext>
            </a:extLst>
          </p:cNvPr>
          <p:cNvSpPr/>
          <p:nvPr/>
        </p:nvSpPr>
        <p:spPr>
          <a:xfrm>
            <a:off x="6888060" y="2243993"/>
            <a:ext cx="1349829" cy="797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header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B34117-AED8-6C5B-9A0D-EF094851D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83" y="2968252"/>
            <a:ext cx="160661" cy="1606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7A1F937-0860-08AF-A3F4-2568EB6B6638}"/>
              </a:ext>
            </a:extLst>
          </p:cNvPr>
          <p:cNvSpPr txBox="1"/>
          <p:nvPr/>
        </p:nvSpPr>
        <p:spPr>
          <a:xfrm>
            <a:off x="7562974" y="3044167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32660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1" grpId="0"/>
      <p:bldP spid="22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02B5-5F68-3A5C-2426-F1059F06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sync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D15-E353-C097-E303-069DB6A7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Samples 512 nodes using beacon</a:t>
            </a:r>
          </a:p>
          <a:p>
            <a:r>
              <a:rPr lang="en-US" dirty="0"/>
              <a:t>For 1.1 days</a:t>
            </a:r>
          </a:p>
          <a:p>
            <a:r>
              <a:rPr lang="en-US" dirty="0"/>
              <a:t>They sign block headers</a:t>
            </a:r>
          </a:p>
          <a:p>
            <a:r>
              <a:rPr lang="en-US" dirty="0"/>
              <a:t>If 2/3</a:t>
            </a:r>
            <a:r>
              <a:rPr lang="en-US" baseline="30000" dirty="0"/>
              <a:t>rd</a:t>
            </a:r>
            <a:r>
              <a:rPr lang="en-US" dirty="0"/>
              <a:t> sign block is valid (This is too small)</a:t>
            </a:r>
          </a:p>
          <a:p>
            <a:r>
              <a:rPr lang="en-US" dirty="0"/>
              <a:t>Sign next sync committee</a:t>
            </a:r>
          </a:p>
          <a:p>
            <a:r>
              <a:rPr lang="en-US" dirty="0"/>
              <a:t>Light client only needs to verify sync committee and check one signature</a:t>
            </a:r>
          </a:p>
          <a:p>
            <a:r>
              <a:rPr lang="en-US" dirty="0">
                <a:solidFill>
                  <a:srgbClr val="FF0000"/>
                </a:solidFill>
              </a:rPr>
              <a:t>What if the committee is corrupted?</a:t>
            </a:r>
          </a:p>
        </p:txBody>
      </p:sp>
    </p:spTree>
    <p:extLst>
      <p:ext uri="{BB962C8B-B14F-4D97-AF65-F5344CB8AC3E}">
        <p14:creationId xmlns:p14="http://schemas.microsoft.com/office/powerpoint/2010/main" val="30685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9CD5-804C-6818-963C-654A9395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Malicious Sync Committee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7C9A-1964-323B-BEB7-8692AEAD2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301" y="2469238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7A5B2-0873-E3C2-D43D-8EC2490B80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395" y="2796291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6FAA6-BA54-4036-FCBE-C7D80EA4A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0619" y="1814742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094BD-7CA9-8D57-401F-C547AC2A9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893" y="1662342"/>
            <a:ext cx="1005840" cy="1005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56AD0-8DBE-CC42-07A7-D66CA39A8917}"/>
              </a:ext>
            </a:extLst>
          </p:cNvPr>
          <p:cNvSpPr txBox="1"/>
          <p:nvPr/>
        </p:nvSpPr>
        <p:spPr>
          <a:xfrm>
            <a:off x="457200" y="3713685"/>
            <a:ext cx="346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Sync committee</a:t>
            </a:r>
          </a:p>
        </p:txBody>
      </p:sp>
      <p:pic>
        <p:nvPicPr>
          <p:cNvPr id="9" name="Shape 1084">
            <a:extLst>
              <a:ext uri="{FF2B5EF4-FFF2-40B4-BE49-F238E27FC236}">
                <a16:creationId xmlns:a16="http://schemas.microsoft.com/office/drawing/2014/main" id="{03E7CD99-8129-0023-34EF-2784C4D876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>
            <a:off x="867653" y="1143076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84">
            <a:extLst>
              <a:ext uri="{FF2B5EF4-FFF2-40B4-BE49-F238E27FC236}">
                <a16:creationId xmlns:a16="http://schemas.microsoft.com/office/drawing/2014/main" id="{C70E8889-2BD2-B76C-000B-265579C75E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 flipH="1">
            <a:off x="1319223" y="1129337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084">
            <a:extLst>
              <a:ext uri="{FF2B5EF4-FFF2-40B4-BE49-F238E27FC236}">
                <a16:creationId xmlns:a16="http://schemas.microsoft.com/office/drawing/2014/main" id="{B8D209E3-B609-09AA-B119-BFCB6EAC58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>
            <a:off x="1576678" y="1281021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84">
            <a:extLst>
              <a:ext uri="{FF2B5EF4-FFF2-40B4-BE49-F238E27FC236}">
                <a16:creationId xmlns:a16="http://schemas.microsoft.com/office/drawing/2014/main" id="{8FC6BC36-C860-B9A6-E8C7-5C4BA83A99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 flipH="1">
            <a:off x="2028248" y="1267282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4">
            <a:extLst>
              <a:ext uri="{FF2B5EF4-FFF2-40B4-BE49-F238E27FC236}">
                <a16:creationId xmlns:a16="http://schemas.microsoft.com/office/drawing/2014/main" id="{31A14FD4-9279-66A1-9481-73D09DBE51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>
            <a:off x="1487454" y="2262056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084">
            <a:extLst>
              <a:ext uri="{FF2B5EF4-FFF2-40B4-BE49-F238E27FC236}">
                <a16:creationId xmlns:a16="http://schemas.microsoft.com/office/drawing/2014/main" id="{762714A6-21FF-45B0-3CA6-5D1D912B0E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 flipH="1">
            <a:off x="1939024" y="2248317"/>
            <a:ext cx="195391" cy="12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238C2E-BCEF-1C42-A0C3-A0D0EA27BAD2}"/>
              </a:ext>
            </a:extLst>
          </p:cNvPr>
          <p:cNvSpPr/>
          <p:nvPr/>
        </p:nvSpPr>
        <p:spPr>
          <a:xfrm>
            <a:off x="3623942" y="2183316"/>
            <a:ext cx="1938506" cy="797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Block header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8FCD98E-61BD-6E5F-955E-F0674625D543}"/>
              </a:ext>
            </a:extLst>
          </p:cNvPr>
          <p:cNvSpPr/>
          <p:nvPr/>
        </p:nvSpPr>
        <p:spPr>
          <a:xfrm>
            <a:off x="2890093" y="3082834"/>
            <a:ext cx="3406204" cy="53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44E9C0-8D0C-0950-EA2B-3ECC2301B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90" y="2210762"/>
            <a:ext cx="353518" cy="764222"/>
          </a:xfrm>
          <a:prstGeom prst="rect">
            <a:avLst/>
          </a:prstGeom>
        </p:spPr>
      </p:pic>
      <p:pic>
        <p:nvPicPr>
          <p:cNvPr id="18" name="Picture 2" descr="laptop&quot; Emoji - Download for free – Iconduck">
            <a:extLst>
              <a:ext uri="{FF2B5EF4-FFF2-40B4-BE49-F238E27FC236}">
                <a16:creationId xmlns:a16="http://schemas.microsoft.com/office/drawing/2014/main" id="{32313092-DD04-C36E-D4F7-D75D024F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55" y="2321397"/>
            <a:ext cx="691643" cy="6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4CADAA-9047-ABDA-6C15-D07A3D453D4D}"/>
              </a:ext>
            </a:extLst>
          </p:cNvPr>
          <p:cNvSpPr txBox="1"/>
          <p:nvPr/>
        </p:nvSpPr>
        <p:spPr>
          <a:xfrm>
            <a:off x="2947270" y="3713685"/>
            <a:ext cx="329184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Exclude transactions</a:t>
            </a:r>
          </a:p>
          <a:p>
            <a:pPr algn="l"/>
            <a:r>
              <a:rPr lang="en-US" dirty="0">
                <a:latin typeface="+mn-lt"/>
              </a:rPr>
              <a:t>Fake payments</a:t>
            </a:r>
          </a:p>
          <a:p>
            <a:pPr algn="l"/>
            <a:r>
              <a:rPr lang="en-US" dirty="0">
                <a:latin typeface="+mn-lt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9971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4270-B30F-789D-F653-79B031D3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Sync committee stake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3BD43-2125-29D7-FFFB-91DB3735A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301" y="2469238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66345-E1A4-A462-84DD-7A6364FF1B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395" y="2796291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739B2-7317-2B3F-B3BD-907AD5E26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0619" y="1814742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C339D-0913-20F8-4A5D-56A40DE09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893" y="1662342"/>
            <a:ext cx="1005840" cy="1005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8915B-8F7F-CA30-54FC-4FEAF5417436}"/>
              </a:ext>
            </a:extLst>
          </p:cNvPr>
          <p:cNvSpPr txBox="1"/>
          <p:nvPr/>
        </p:nvSpPr>
        <p:spPr>
          <a:xfrm>
            <a:off x="457200" y="3713685"/>
            <a:ext cx="346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Sync committee</a:t>
            </a:r>
          </a:p>
        </p:txBody>
      </p:sp>
      <p:pic>
        <p:nvPicPr>
          <p:cNvPr id="9" name="Shape 1084">
            <a:extLst>
              <a:ext uri="{FF2B5EF4-FFF2-40B4-BE49-F238E27FC236}">
                <a16:creationId xmlns:a16="http://schemas.microsoft.com/office/drawing/2014/main" id="{54486AF0-B363-7DEC-6865-3E05BBFD6B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>
            <a:off x="1576678" y="1281021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84">
            <a:extLst>
              <a:ext uri="{FF2B5EF4-FFF2-40B4-BE49-F238E27FC236}">
                <a16:creationId xmlns:a16="http://schemas.microsoft.com/office/drawing/2014/main" id="{D3DAB849-D108-2025-201A-21DA92C7D7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 flipH="1">
            <a:off x="2028248" y="1267282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084">
            <a:extLst>
              <a:ext uri="{FF2B5EF4-FFF2-40B4-BE49-F238E27FC236}">
                <a16:creationId xmlns:a16="http://schemas.microsoft.com/office/drawing/2014/main" id="{AA47614C-4908-D29A-E4CE-34285E7032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>
            <a:off x="1487454" y="2262056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84">
            <a:extLst>
              <a:ext uri="{FF2B5EF4-FFF2-40B4-BE49-F238E27FC236}">
                <a16:creationId xmlns:a16="http://schemas.microsoft.com/office/drawing/2014/main" id="{967E5FB5-76FC-EAB2-70EA-11A6D5B673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 flipH="1">
            <a:off x="1939024" y="2248317"/>
            <a:ext cx="195391" cy="12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0C2937-619D-EB5E-7C75-675255C51BD5}"/>
              </a:ext>
            </a:extLst>
          </p:cNvPr>
          <p:cNvSpPr txBox="1"/>
          <p:nvPr/>
        </p:nvSpPr>
        <p:spPr>
          <a:xfrm>
            <a:off x="3460204" y="1772307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Stake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3E172A-A5A7-F797-7638-2EA04332E78A}"/>
              </a:ext>
            </a:extLst>
          </p:cNvPr>
          <p:cNvSpPr/>
          <p:nvPr/>
        </p:nvSpPr>
        <p:spPr>
          <a:xfrm>
            <a:off x="3313013" y="3149837"/>
            <a:ext cx="1938506" cy="797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Block header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94E294F-D615-D0F1-0D07-B6E0EE58F683}"/>
              </a:ext>
            </a:extLst>
          </p:cNvPr>
          <p:cNvSpPr/>
          <p:nvPr/>
        </p:nvSpPr>
        <p:spPr>
          <a:xfrm>
            <a:off x="2579164" y="4049355"/>
            <a:ext cx="3406204" cy="53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6237CC-7AAC-A9B4-B182-A76FE695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61" y="3177283"/>
            <a:ext cx="353518" cy="764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667C4-D9D6-BEE6-11EF-CB760D68A4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412" y="1053263"/>
            <a:ext cx="902816" cy="11775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F6CB50-9617-DD6C-E49D-D22AB7739459}"/>
              </a:ext>
            </a:extLst>
          </p:cNvPr>
          <p:cNvSpPr txBox="1"/>
          <p:nvPr/>
        </p:nvSpPr>
        <p:spPr>
          <a:xfrm>
            <a:off x="6104238" y="2317662"/>
            <a:ext cx="1359243" cy="47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Full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4EBF0-1693-E8A6-4103-30297D199BC1}"/>
              </a:ext>
            </a:extLst>
          </p:cNvPr>
          <p:cNvSpPr txBox="1"/>
          <p:nvPr/>
        </p:nvSpPr>
        <p:spPr>
          <a:xfrm>
            <a:off x="4683211" y="1173892"/>
            <a:ext cx="9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Slash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77973-2155-F76F-B88A-C83C244849E6}"/>
              </a:ext>
            </a:extLst>
          </p:cNvPr>
          <p:cNvSpPr/>
          <p:nvPr/>
        </p:nvSpPr>
        <p:spPr>
          <a:xfrm>
            <a:off x="7567322" y="1213773"/>
            <a:ext cx="988466" cy="797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Block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D06B2-4039-7382-C0A2-64BF12DA6D1D}"/>
              </a:ext>
            </a:extLst>
          </p:cNvPr>
          <p:cNvSpPr txBox="1"/>
          <p:nvPr/>
        </p:nvSpPr>
        <p:spPr>
          <a:xfrm>
            <a:off x="6208079" y="3960398"/>
            <a:ext cx="208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Light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738A4-AFA2-9152-8819-9060FCF0C3F9}"/>
              </a:ext>
            </a:extLst>
          </p:cNvPr>
          <p:cNvSpPr txBox="1"/>
          <p:nvPr/>
        </p:nvSpPr>
        <p:spPr>
          <a:xfrm>
            <a:off x="2984560" y="1085734"/>
            <a:ext cx="7728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6000" dirty="0"/>
              <a:t>💸</a:t>
            </a:r>
          </a:p>
        </p:txBody>
      </p: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E434E771-1E44-E56F-4FDA-8CED3323F2DE}"/>
              </a:ext>
            </a:extLst>
          </p:cNvPr>
          <p:cNvSpPr/>
          <p:nvPr/>
        </p:nvSpPr>
        <p:spPr>
          <a:xfrm>
            <a:off x="3439637" y="913405"/>
            <a:ext cx="914400" cy="9144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20" grpId="0"/>
      <p:bldP spid="22" grpId="0"/>
      <p:bldP spid="23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DA89-9F87-24CE-E227-419A14DD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Slashable</a:t>
            </a:r>
            <a:r>
              <a:rPr lang="en-US" dirty="0"/>
              <a:t> sync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7C4A-0024-4645-C2B7-0020CEFB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committee puts up stake</a:t>
            </a:r>
          </a:p>
          <a:p>
            <a:r>
              <a:rPr lang="en-US" dirty="0"/>
              <a:t>If full node realizes the sync committee signed a wrong block they submit the real block to the blockchain (e.g. to a smart contract)</a:t>
            </a:r>
          </a:p>
          <a:p>
            <a:r>
              <a:rPr lang="en-US" dirty="0"/>
              <a:t>Slash sync committee nodes (which loose fund)</a:t>
            </a:r>
          </a:p>
          <a:p>
            <a:r>
              <a:rPr lang="en-US" dirty="0"/>
              <a:t>After some time stake gets released</a:t>
            </a:r>
          </a:p>
          <a:p>
            <a:r>
              <a:rPr lang="en-US" dirty="0"/>
              <a:t>Not implemented in ETH</a:t>
            </a:r>
          </a:p>
        </p:txBody>
      </p:sp>
    </p:spTree>
    <p:extLst>
      <p:ext uri="{BB962C8B-B14F-4D97-AF65-F5344CB8AC3E}">
        <p14:creationId xmlns:p14="http://schemas.microsoft.com/office/powerpoint/2010/main" val="317206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BD5-BA17-625C-F6BE-CFD8AC5D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Range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7497-3FE9-10BA-1AC2-9E56FEF8B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485835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D475F-6256-970C-6C3F-E68E53D72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727" y="1645986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59CAE-56C9-2F66-C61A-3BF2CCECC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770" y="942181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1A0DE-609D-EFAD-6C30-A76A99514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14" y="748016"/>
            <a:ext cx="1005840" cy="100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31187-8253-4C0B-983B-781951AAC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514" y="1593705"/>
            <a:ext cx="1005840" cy="1005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13181-8E2F-28FE-5090-3FC32260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041" y="1753856"/>
            <a:ext cx="1005840" cy="100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08981-7AE9-5A8D-968D-FEB84AE8C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084" y="1050051"/>
            <a:ext cx="1005840" cy="100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D06BCB-9CB4-0E5A-196C-84DD2FFFC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728" y="855886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0704B-F219-8C56-E181-87ACFDBD9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3219" y="1626385"/>
            <a:ext cx="1005840" cy="100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5005FF-00E4-1929-6B3E-C94D480F02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7746" y="1786536"/>
            <a:ext cx="1005840" cy="100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1CE33C-6572-3D74-969E-98AE17C37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4789" y="1082731"/>
            <a:ext cx="1005840" cy="1005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B65E4A-F4AE-F954-A605-E16EA7913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6433" y="888566"/>
            <a:ext cx="1005840" cy="100584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D395935D-52A2-DAD4-B166-ED23776D016C}"/>
              </a:ext>
            </a:extLst>
          </p:cNvPr>
          <p:cNvSpPr/>
          <p:nvPr/>
        </p:nvSpPr>
        <p:spPr>
          <a:xfrm>
            <a:off x="2423494" y="1552971"/>
            <a:ext cx="798350" cy="53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EA0AE1B-A0A6-B4FF-A475-48B7F02E22C7}"/>
              </a:ext>
            </a:extLst>
          </p:cNvPr>
          <p:cNvSpPr/>
          <p:nvPr/>
        </p:nvSpPr>
        <p:spPr>
          <a:xfrm>
            <a:off x="5662692" y="1445101"/>
            <a:ext cx="798350" cy="53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014EC-F5D5-A7EE-3069-6C679BA25929}"/>
              </a:ext>
            </a:extLst>
          </p:cNvPr>
          <p:cNvSpPr txBox="1"/>
          <p:nvPr/>
        </p:nvSpPr>
        <p:spPr>
          <a:xfrm>
            <a:off x="71704" y="2792376"/>
            <a:ext cx="21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Committee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E18E3-50B0-74D1-000F-C142E5999C91}"/>
              </a:ext>
            </a:extLst>
          </p:cNvPr>
          <p:cNvSpPr txBox="1"/>
          <p:nvPr/>
        </p:nvSpPr>
        <p:spPr>
          <a:xfrm>
            <a:off x="3331724" y="2792376"/>
            <a:ext cx="21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Committee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A6BCB4-B2E3-6F69-78E9-82929CE1B8A4}"/>
              </a:ext>
            </a:extLst>
          </p:cNvPr>
          <p:cNvSpPr txBox="1"/>
          <p:nvPr/>
        </p:nvSpPr>
        <p:spPr>
          <a:xfrm>
            <a:off x="6969036" y="2819901"/>
            <a:ext cx="21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Committee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9B90EE-FB98-BE7B-5F93-0ED433C9A732}"/>
              </a:ext>
            </a:extLst>
          </p:cNvPr>
          <p:cNvSpPr txBox="1"/>
          <p:nvPr/>
        </p:nvSpPr>
        <p:spPr>
          <a:xfrm>
            <a:off x="1963123" y="1434589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Stake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8B048-550C-BBA8-0F86-393BF2AAD77F}"/>
              </a:ext>
            </a:extLst>
          </p:cNvPr>
          <p:cNvSpPr txBox="1"/>
          <p:nvPr/>
        </p:nvSpPr>
        <p:spPr>
          <a:xfrm>
            <a:off x="1487479" y="748016"/>
            <a:ext cx="7728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6000" dirty="0"/>
              <a:t>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3E1A0-82BC-6AE7-C11D-5DCFDD04FE7D}"/>
              </a:ext>
            </a:extLst>
          </p:cNvPr>
          <p:cNvSpPr txBox="1"/>
          <p:nvPr/>
        </p:nvSpPr>
        <p:spPr>
          <a:xfrm>
            <a:off x="4872413" y="1336739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Stake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AD860-784A-0A95-94DF-C9976F3F5592}"/>
              </a:ext>
            </a:extLst>
          </p:cNvPr>
          <p:cNvSpPr txBox="1"/>
          <p:nvPr/>
        </p:nvSpPr>
        <p:spPr>
          <a:xfrm>
            <a:off x="4396769" y="650166"/>
            <a:ext cx="7728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6000" dirty="0"/>
              <a:t>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C5E82-3198-1802-F5EF-A2F116B53FBB}"/>
              </a:ext>
            </a:extLst>
          </p:cNvPr>
          <p:cNvSpPr txBox="1"/>
          <p:nvPr/>
        </p:nvSpPr>
        <p:spPr>
          <a:xfrm>
            <a:off x="8322923" y="1496121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Stake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74E08-B7F3-CBC8-52AF-56F9E2662EE5}"/>
              </a:ext>
            </a:extLst>
          </p:cNvPr>
          <p:cNvSpPr txBox="1"/>
          <p:nvPr/>
        </p:nvSpPr>
        <p:spPr>
          <a:xfrm>
            <a:off x="7847279" y="809548"/>
            <a:ext cx="7728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6000" dirty="0"/>
              <a:t>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7DF996-FE4C-27C6-72B9-38648CF2F2C9}"/>
              </a:ext>
            </a:extLst>
          </p:cNvPr>
          <p:cNvSpPr txBox="1"/>
          <p:nvPr/>
        </p:nvSpPr>
        <p:spPr>
          <a:xfrm>
            <a:off x="1963123" y="2211285"/>
            <a:ext cx="164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Hands 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3B040-4170-9AF3-807E-C053CA7BB28A}"/>
              </a:ext>
            </a:extLst>
          </p:cNvPr>
          <p:cNvSpPr txBox="1"/>
          <p:nvPr/>
        </p:nvSpPr>
        <p:spPr>
          <a:xfrm>
            <a:off x="5376978" y="2054596"/>
            <a:ext cx="164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Hands off</a:t>
            </a:r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F34FE148-78AE-FC19-EFA0-E6AFA6D60B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>
            <a:off x="4531311" y="3295305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6665A514-3E3A-2E34-C3F6-6F12211E07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883"/>
          <a:stretch/>
        </p:blipFill>
        <p:spPr>
          <a:xfrm flipH="1">
            <a:off x="4982881" y="3281566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2615B7-60CB-D38A-C5C0-1AD775C7A7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99829" y="3990526"/>
            <a:ext cx="584281" cy="864321"/>
          </a:xfrm>
          <a:prstGeom prst="rect">
            <a:avLst/>
          </a:prstGeom>
        </p:spPr>
      </p:pic>
      <p:sp>
        <p:nvSpPr>
          <p:cNvPr id="34" name="Oval Callout 33">
            <a:extLst>
              <a:ext uri="{FF2B5EF4-FFF2-40B4-BE49-F238E27FC236}">
                <a16:creationId xmlns:a16="http://schemas.microsoft.com/office/drawing/2014/main" id="{20BFBF5D-6348-BC14-D12B-F2127259F5A7}"/>
              </a:ext>
            </a:extLst>
          </p:cNvPr>
          <p:cNvSpPr/>
          <p:nvPr/>
        </p:nvSpPr>
        <p:spPr>
          <a:xfrm>
            <a:off x="620414" y="3546388"/>
            <a:ext cx="2920314" cy="988399"/>
          </a:xfrm>
          <a:prstGeom prst="wedgeEllipseCallout">
            <a:avLst>
              <a:gd name="adj1" fmla="val 82641"/>
              <a:gd name="adj2" fmla="val 423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buy your keys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D0C2B-28DF-02B8-BC8B-E89AE238E9CA}"/>
              </a:ext>
            </a:extLst>
          </p:cNvPr>
          <p:cNvSpPr txBox="1"/>
          <p:nvPr/>
        </p:nvSpPr>
        <p:spPr>
          <a:xfrm>
            <a:off x="5750811" y="4143681"/>
            <a:ext cx="238227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Problem: Nothing at stake anymore</a:t>
            </a:r>
          </a:p>
        </p:txBody>
      </p:sp>
    </p:spTree>
    <p:extLst>
      <p:ext uri="{BB962C8B-B14F-4D97-AF65-F5344CB8AC3E}">
        <p14:creationId xmlns:p14="http://schemas.microsoft.com/office/powerpoint/2010/main" val="26349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2" grpId="0"/>
      <p:bldP spid="22" grpId="1"/>
      <p:bldP spid="23" grpId="0"/>
      <p:bldP spid="23" grpId="1"/>
      <p:bldP spid="25" grpId="0"/>
      <p:bldP spid="26" grpId="0"/>
      <p:bldP spid="27" grpId="0"/>
      <p:bldP spid="28" grpId="0"/>
      <p:bldP spid="29" grpId="0"/>
      <p:bldP spid="30" grpId="0"/>
      <p:bldP spid="3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7D6D-8195-0E53-5962-D740CDF4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Range Attack</a:t>
            </a:r>
          </a:p>
        </p:txBody>
      </p:sp>
      <p:pic>
        <p:nvPicPr>
          <p:cNvPr id="4" name="Shape 1084">
            <a:extLst>
              <a:ext uri="{FF2B5EF4-FFF2-40B4-BE49-F238E27FC236}">
                <a16:creationId xmlns:a16="http://schemas.microsoft.com/office/drawing/2014/main" id="{B63E6CD5-C0BC-3FA1-6A2E-062C893ABF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972565" y="626246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84">
            <a:extLst>
              <a:ext uri="{FF2B5EF4-FFF2-40B4-BE49-F238E27FC236}">
                <a16:creationId xmlns:a16="http://schemas.microsoft.com/office/drawing/2014/main" id="{A5CADD9E-2962-8792-D790-D9A4DAEB3E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1424135" y="612507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68D31-6A2F-1871-E931-190D41E24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41083" y="1321467"/>
            <a:ext cx="584281" cy="864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038D9-2629-CDD5-1FB8-D453F74E3496}"/>
              </a:ext>
            </a:extLst>
          </p:cNvPr>
          <p:cNvSpPr txBox="1"/>
          <p:nvPr/>
        </p:nvSpPr>
        <p:spPr>
          <a:xfrm>
            <a:off x="296561" y="2310714"/>
            <a:ext cx="305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Fake Committee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0D3E450-415F-C531-3F91-A1D7E4F80634}"/>
              </a:ext>
            </a:extLst>
          </p:cNvPr>
          <p:cNvSpPr/>
          <p:nvPr/>
        </p:nvSpPr>
        <p:spPr>
          <a:xfrm>
            <a:off x="2638782" y="1190735"/>
            <a:ext cx="798350" cy="53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A3B6A-39BF-31BB-D025-2581449B3865}"/>
              </a:ext>
            </a:extLst>
          </p:cNvPr>
          <p:cNvSpPr txBox="1"/>
          <p:nvPr/>
        </p:nvSpPr>
        <p:spPr>
          <a:xfrm>
            <a:off x="2178411" y="1849049"/>
            <a:ext cx="164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Hands off</a:t>
            </a:r>
          </a:p>
        </p:txBody>
      </p:sp>
      <p:pic>
        <p:nvPicPr>
          <p:cNvPr id="10" name="Shape 1084">
            <a:extLst>
              <a:ext uri="{FF2B5EF4-FFF2-40B4-BE49-F238E27FC236}">
                <a16:creationId xmlns:a16="http://schemas.microsoft.com/office/drawing/2014/main" id="{B98F07A3-5D3E-B1C0-30F9-A828154077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4093202" y="686654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084">
            <a:extLst>
              <a:ext uri="{FF2B5EF4-FFF2-40B4-BE49-F238E27FC236}">
                <a16:creationId xmlns:a16="http://schemas.microsoft.com/office/drawing/2014/main" id="{92034627-F3ED-4F5E-3A18-8BDDD2FB9E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4544772" y="672915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8DD10-C93A-5D3D-167D-D7279FDC6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61720" y="1381875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24C867-AECF-859F-89E6-21455114DD0B}"/>
              </a:ext>
            </a:extLst>
          </p:cNvPr>
          <p:cNvSpPr txBox="1"/>
          <p:nvPr/>
        </p:nvSpPr>
        <p:spPr>
          <a:xfrm>
            <a:off x="3417198" y="2371122"/>
            <a:ext cx="305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Fake Committee 2</a:t>
            </a:r>
          </a:p>
        </p:txBody>
      </p:sp>
      <p:pic>
        <p:nvPicPr>
          <p:cNvPr id="14" name="Shape 1084">
            <a:extLst>
              <a:ext uri="{FF2B5EF4-FFF2-40B4-BE49-F238E27FC236}">
                <a16:creationId xmlns:a16="http://schemas.microsoft.com/office/drawing/2014/main" id="{9B697E0C-7F8E-7057-378D-1387C0F9BB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7307389" y="702100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084">
            <a:extLst>
              <a:ext uri="{FF2B5EF4-FFF2-40B4-BE49-F238E27FC236}">
                <a16:creationId xmlns:a16="http://schemas.microsoft.com/office/drawing/2014/main" id="{57FFB0C7-F9A5-FBCB-BF38-DD857A9617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7758959" y="688361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C01929-AAF8-8E58-8F5B-44AF3A740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75907" y="1397321"/>
            <a:ext cx="584281" cy="8643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37EA4A-703B-AC85-B39A-256E26B41F68}"/>
              </a:ext>
            </a:extLst>
          </p:cNvPr>
          <p:cNvSpPr txBox="1"/>
          <p:nvPr/>
        </p:nvSpPr>
        <p:spPr>
          <a:xfrm>
            <a:off x="6631385" y="2386568"/>
            <a:ext cx="305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Fake Committee 3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0C8539A-9123-CE7B-35D4-1DBB83E63F33}"/>
              </a:ext>
            </a:extLst>
          </p:cNvPr>
          <p:cNvSpPr/>
          <p:nvPr/>
        </p:nvSpPr>
        <p:spPr>
          <a:xfrm>
            <a:off x="5794496" y="1312538"/>
            <a:ext cx="798350" cy="53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4E47A-DED8-5743-6424-AD9454115AF3}"/>
              </a:ext>
            </a:extLst>
          </p:cNvPr>
          <p:cNvSpPr txBox="1"/>
          <p:nvPr/>
        </p:nvSpPr>
        <p:spPr>
          <a:xfrm>
            <a:off x="5334125" y="1970852"/>
            <a:ext cx="164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Hands off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30B32-AB17-636A-2F39-EB0302DBEE2A}"/>
              </a:ext>
            </a:extLst>
          </p:cNvPr>
          <p:cNvSpPr txBox="1"/>
          <p:nvPr/>
        </p:nvSpPr>
        <p:spPr>
          <a:xfrm>
            <a:off x="1138885" y="3699996"/>
            <a:ext cx="686724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Corrupting one old committee enables generating an arbitrary long chain of fake committees.</a:t>
            </a:r>
          </a:p>
          <a:p>
            <a:pPr algn="l"/>
            <a:r>
              <a:rPr lang="en-US" dirty="0"/>
              <a:t>No great solution (VDFs can help)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5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  <p:bldP spid="17" grpId="0"/>
      <p:bldP spid="18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319179" y="1405393"/>
            <a:ext cx="1344300" cy="702000"/>
            <a:chOff x="5333050" y="2139900"/>
            <a:chExt cx="1344300" cy="702000"/>
          </a:xfrm>
        </p:grpSpPr>
        <p:sp>
          <p:nvSpPr>
            <p:cNvPr id="146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3330379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9" name="Shape 149"/>
          <p:cNvGrpSpPr/>
          <p:nvPr/>
        </p:nvGrpSpPr>
        <p:grpSpPr>
          <a:xfrm>
            <a:off x="1986079" y="1454618"/>
            <a:ext cx="1344300" cy="702000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978354" y="1291746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Shape 153"/>
          <p:cNvGrpSpPr/>
          <p:nvPr/>
        </p:nvGrpSpPr>
        <p:grpSpPr>
          <a:xfrm>
            <a:off x="6671204" y="1405393"/>
            <a:ext cx="1344300" cy="702000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682404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1" name="Shape 171"/>
          <p:cNvSpPr/>
          <p:nvPr/>
        </p:nvSpPr>
        <p:spPr>
          <a:xfrm>
            <a:off x="711779" y="1145218"/>
            <a:ext cx="7785600" cy="1163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533000" y="718916"/>
            <a:ext cx="3052908" cy="3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Hash chain of blocks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4753" y="2006231"/>
            <a:ext cx="8392701" cy="2814287"/>
            <a:chOff x="-322951" y="2272538"/>
            <a:chExt cx="8392701" cy="2814287"/>
          </a:xfrm>
        </p:grpSpPr>
        <p:cxnSp>
          <p:nvCxnSpPr>
            <p:cNvPr id="162" name="Shape 162"/>
            <p:cNvCxnSpPr/>
            <p:nvPr/>
          </p:nvCxnSpPr>
          <p:spPr>
            <a:xfrm flipH="1">
              <a:off x="4980475" y="2272538"/>
              <a:ext cx="44400" cy="586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2521250" y="2761225"/>
              <a:ext cx="5548500" cy="23256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322951" y="2858738"/>
              <a:ext cx="8199261" cy="2134837"/>
              <a:chOff x="-322951" y="2858738"/>
              <a:chExt cx="8199261" cy="2134837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4332300" y="2858738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4804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54458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4111475" y="3093675"/>
                <a:ext cx="638367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5363557" y="3093675"/>
                <a:ext cx="766538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3" name="Shape 163"/>
              <p:cNvCxnSpPr>
                <a:cxnSpLocks/>
                <a:endCxn id="164" idx="0"/>
              </p:cNvCxnSpPr>
              <p:nvPr/>
            </p:nvCxnSpPr>
            <p:spPr>
              <a:xfrm flipH="1">
                <a:off x="3158205" y="4008075"/>
                <a:ext cx="749396" cy="63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5" name="Shape 165"/>
              <p:cNvCxnSpPr>
                <a:cxnSpLocks/>
                <a:endCxn id="166" idx="0"/>
              </p:cNvCxnSpPr>
              <p:nvPr/>
            </p:nvCxnSpPr>
            <p:spPr>
              <a:xfrm flipH="1">
                <a:off x="4484730" y="3972675"/>
                <a:ext cx="62096" cy="669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4" name="Shape 164"/>
              <p:cNvSpPr txBox="1"/>
              <p:nvPr/>
            </p:nvSpPr>
            <p:spPr>
              <a:xfrm>
                <a:off x="2521249" y="4642275"/>
                <a:ext cx="1273911" cy="3513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 dirty="0"/>
                  <a:t>transaction</a:t>
                </a: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3847774" y="4642275"/>
                <a:ext cx="1273911" cy="3513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 dirty="0"/>
                  <a:t>transaction</a:t>
                </a:r>
              </a:p>
            </p:txBody>
          </p:sp>
          <p:cxnSp>
            <p:nvCxnSpPr>
              <p:cNvPr id="167" name="Shape 167"/>
              <p:cNvCxnSpPr>
                <a:cxnSpLocks/>
                <a:endCxn id="168" idx="0"/>
              </p:cNvCxnSpPr>
              <p:nvPr/>
            </p:nvCxnSpPr>
            <p:spPr>
              <a:xfrm flipH="1">
                <a:off x="5811255" y="3959475"/>
                <a:ext cx="92396" cy="682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9" name="Shape 169"/>
              <p:cNvCxnSpPr>
                <a:cxnSpLocks/>
                <a:endCxn id="170" idx="0"/>
              </p:cNvCxnSpPr>
              <p:nvPr/>
            </p:nvCxnSpPr>
            <p:spPr>
              <a:xfrm>
                <a:off x="6525050" y="3986175"/>
                <a:ext cx="714305" cy="656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8" name="Shape 168"/>
              <p:cNvSpPr txBox="1"/>
              <p:nvPr/>
            </p:nvSpPr>
            <p:spPr>
              <a:xfrm>
                <a:off x="5174299" y="4642275"/>
                <a:ext cx="1273911" cy="3513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/>
                  <a:t>transaction</a:t>
                </a: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6602399" y="4642275"/>
                <a:ext cx="1273911" cy="3513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/>
                  <a:t>transaction</a:t>
                </a: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-322951" y="3039279"/>
                <a:ext cx="2769343" cy="1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/>
                  <a:t>Merkle Tree of transactions in each block</a:t>
                </a:r>
              </a:p>
            </p:txBody>
          </p:sp>
        </p:grp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latin typeface="Arial" charset="0"/>
                <a:ea typeface="ＭＳ Ｐゴシック" charset="-128"/>
              </a:rPr>
              <a:t>Bitcoin Light Client: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004"/>
    </mc:Choice>
    <mc:Fallback xmlns="">
      <p:transition advTm="3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319179" y="1405393"/>
            <a:ext cx="1344300" cy="702000"/>
            <a:chOff x="5333050" y="2139900"/>
            <a:chExt cx="1344300" cy="702000"/>
          </a:xfrm>
        </p:grpSpPr>
        <p:sp>
          <p:nvSpPr>
            <p:cNvPr id="146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3330379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9" name="Shape 149"/>
          <p:cNvGrpSpPr/>
          <p:nvPr/>
        </p:nvGrpSpPr>
        <p:grpSpPr>
          <a:xfrm>
            <a:off x="1986079" y="1454618"/>
            <a:ext cx="1344300" cy="702000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978354" y="1291746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Shape 153"/>
          <p:cNvGrpSpPr/>
          <p:nvPr/>
        </p:nvGrpSpPr>
        <p:grpSpPr>
          <a:xfrm>
            <a:off x="6671204" y="1405393"/>
            <a:ext cx="1344300" cy="702000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682404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1" name="Shape 171"/>
          <p:cNvSpPr/>
          <p:nvPr/>
        </p:nvSpPr>
        <p:spPr>
          <a:xfrm>
            <a:off x="711779" y="1145218"/>
            <a:ext cx="7785600" cy="1163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948954" y="2006231"/>
            <a:ext cx="5548500" cy="2814287"/>
            <a:chOff x="2521250" y="2272538"/>
            <a:chExt cx="5548500" cy="2814287"/>
          </a:xfrm>
        </p:grpSpPr>
        <p:cxnSp>
          <p:nvCxnSpPr>
            <p:cNvPr id="162" name="Shape 162"/>
            <p:cNvCxnSpPr/>
            <p:nvPr/>
          </p:nvCxnSpPr>
          <p:spPr>
            <a:xfrm flipH="1">
              <a:off x="4980475" y="2272538"/>
              <a:ext cx="44400" cy="586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2521250" y="2761225"/>
              <a:ext cx="5548500" cy="23256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708950" y="2858738"/>
              <a:ext cx="5137450" cy="2134837"/>
              <a:chOff x="2708950" y="2858738"/>
              <a:chExt cx="5137450" cy="2134837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4332300" y="2858738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4804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54458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4111475" y="3093675"/>
                <a:ext cx="638367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5363557" y="3093675"/>
                <a:ext cx="766538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3" name="Shape 163"/>
              <p:cNvCxnSpPr>
                <a:endCxn id="164" idx="0"/>
              </p:cNvCxnSpPr>
              <p:nvPr/>
            </p:nvCxnSpPr>
            <p:spPr>
              <a:xfrm flipH="1">
                <a:off x="3237100" y="4008075"/>
                <a:ext cx="670500" cy="68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5" name="Shape 165"/>
              <p:cNvCxnSpPr>
                <a:endCxn id="166" idx="0"/>
              </p:cNvCxnSpPr>
              <p:nvPr/>
            </p:nvCxnSpPr>
            <p:spPr>
              <a:xfrm>
                <a:off x="4546825" y="3972675"/>
                <a:ext cx="16800" cy="71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4" name="Shape 164"/>
              <p:cNvSpPr txBox="1"/>
              <p:nvPr/>
            </p:nvSpPr>
            <p:spPr>
              <a:xfrm>
                <a:off x="2708950" y="4691775"/>
                <a:ext cx="1056300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transaction</a:t>
                </a: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4035475" y="4691775"/>
                <a:ext cx="1056300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transaction</a:t>
                </a:r>
              </a:p>
            </p:txBody>
          </p:sp>
          <p:cxnSp>
            <p:nvCxnSpPr>
              <p:cNvPr id="167" name="Shape 167"/>
              <p:cNvCxnSpPr>
                <a:endCxn id="168" idx="0"/>
              </p:cNvCxnSpPr>
              <p:nvPr/>
            </p:nvCxnSpPr>
            <p:spPr>
              <a:xfrm flipH="1">
                <a:off x="5890150" y="3959475"/>
                <a:ext cx="13500" cy="732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9" name="Shape 169"/>
              <p:cNvCxnSpPr>
                <a:endCxn id="170" idx="0"/>
              </p:cNvCxnSpPr>
              <p:nvPr/>
            </p:nvCxnSpPr>
            <p:spPr>
              <a:xfrm>
                <a:off x="6525050" y="3986175"/>
                <a:ext cx="793200" cy="70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8" name="Shape 168"/>
              <p:cNvSpPr txBox="1"/>
              <p:nvPr/>
            </p:nvSpPr>
            <p:spPr>
              <a:xfrm>
                <a:off x="5362000" y="4691775"/>
                <a:ext cx="1056300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transaction</a:t>
                </a: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6790100" y="4691775"/>
                <a:ext cx="1056300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transaction</a:t>
                </a:r>
              </a:p>
            </p:txBody>
          </p:sp>
        </p:grp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latin typeface="Arial" charset="0"/>
                <a:ea typeface="ＭＳ Ｐゴシック" charset="-128"/>
              </a:rPr>
              <a:t>Validity of a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38</a:t>
            </a:fld>
            <a:endParaRPr lang="en-US" altLang="x-none"/>
          </a:p>
        </p:txBody>
      </p:sp>
      <p:sp>
        <p:nvSpPr>
          <p:cNvPr id="4" name="Rectangle 3"/>
          <p:cNvSpPr/>
          <p:nvPr/>
        </p:nvSpPr>
        <p:spPr>
          <a:xfrm>
            <a:off x="8067196" y="43322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5635" y="43131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9080" y="43131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10794" y="42874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6" name="Rectangle 5"/>
          <p:cNvSpPr/>
          <p:nvPr/>
        </p:nvSpPr>
        <p:spPr>
          <a:xfrm>
            <a:off x="-9591" y="2720025"/>
            <a:ext cx="2890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Transactions are 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Merkle</a:t>
            </a:r>
            <a:r>
              <a:rPr lang="en-US" sz="2000" dirty="0"/>
              <a:t> tree correct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66906" y="2133600"/>
            <a:ext cx="1115373" cy="1278923"/>
            <a:chOff x="5266906" y="2133600"/>
            <a:chExt cx="1115373" cy="1278923"/>
          </a:xfrm>
        </p:grpSpPr>
        <p:sp>
          <p:nvSpPr>
            <p:cNvPr id="41" name="Rectangle 40"/>
            <p:cNvSpPr/>
            <p:nvPr/>
          </p:nvSpPr>
          <p:spPr>
            <a:xfrm>
              <a:off x="5266906" y="213360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✅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66781" y="304319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</p:grpSp>
      <p:sp>
        <p:nvSpPr>
          <p:cNvPr id="45" name="Shape 173">
            <a:extLst>
              <a:ext uri="{FF2B5EF4-FFF2-40B4-BE49-F238E27FC236}">
                <a16:creationId xmlns:a16="http://schemas.microsoft.com/office/drawing/2014/main" id="{C85DEDC6-2A77-064F-862E-DB65A6A5CF44}"/>
              </a:ext>
            </a:extLst>
          </p:cNvPr>
          <p:cNvSpPr txBox="1"/>
          <p:nvPr/>
        </p:nvSpPr>
        <p:spPr>
          <a:xfrm>
            <a:off x="533000" y="718916"/>
            <a:ext cx="3052908" cy="3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Hash chain of blocks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6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626"/>
    </mc:Choice>
    <mc:Fallback xmlns="">
      <p:transition advTm="13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020424" y="162009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mrkl_root: 	H(  )</a:t>
            </a:r>
          </a:p>
        </p:txBody>
      </p:sp>
      <p:sp>
        <p:nvSpPr>
          <p:cNvPr id="181" name="Shape 181"/>
          <p:cNvSpPr/>
          <p:nvPr/>
        </p:nvSpPr>
        <p:spPr>
          <a:xfrm>
            <a:off x="4020424" y="1296783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prev:		H(  )</a:t>
            </a:r>
          </a:p>
        </p:txBody>
      </p:sp>
      <p:sp>
        <p:nvSpPr>
          <p:cNvPr id="182" name="Shape 182"/>
          <p:cNvSpPr/>
          <p:nvPr/>
        </p:nvSpPr>
        <p:spPr>
          <a:xfrm>
            <a:off x="1276453" y="162700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mrkl_root: 	H(  )</a:t>
            </a:r>
          </a:p>
        </p:txBody>
      </p:sp>
      <p:sp>
        <p:nvSpPr>
          <p:cNvPr id="183" name="Shape 183"/>
          <p:cNvSpPr/>
          <p:nvPr/>
        </p:nvSpPr>
        <p:spPr>
          <a:xfrm>
            <a:off x="1276453" y="2261092"/>
            <a:ext cx="2085731" cy="32332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</a:t>
            </a:r>
          </a:p>
        </p:txBody>
      </p:sp>
      <p:sp>
        <p:nvSpPr>
          <p:cNvPr id="184" name="Shape 184"/>
          <p:cNvSpPr/>
          <p:nvPr/>
        </p:nvSpPr>
        <p:spPr>
          <a:xfrm>
            <a:off x="1276453" y="1937777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0x7a83</a:t>
            </a:r>
          </a:p>
        </p:txBody>
      </p:sp>
      <p:sp>
        <p:nvSpPr>
          <p:cNvPr id="185" name="Shape 185"/>
          <p:cNvSpPr/>
          <p:nvPr/>
        </p:nvSpPr>
        <p:spPr>
          <a:xfrm>
            <a:off x="1276453" y="1303693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prev:		H(  )</a:t>
            </a:r>
          </a:p>
        </p:txBody>
      </p:sp>
      <p:sp>
        <p:nvSpPr>
          <p:cNvPr id="186" name="Shape 186"/>
          <p:cNvSpPr/>
          <p:nvPr/>
        </p:nvSpPr>
        <p:spPr>
          <a:xfrm>
            <a:off x="4020424" y="2254181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187" name="Shape 187"/>
          <p:cNvSpPr/>
          <p:nvPr/>
        </p:nvSpPr>
        <p:spPr>
          <a:xfrm>
            <a:off x="4020424" y="225416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</a:p>
        </p:txBody>
      </p:sp>
      <p:sp>
        <p:nvSpPr>
          <p:cNvPr id="188" name="Shape 188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</a:p>
        </p:txBody>
      </p:sp>
      <p:sp>
        <p:nvSpPr>
          <p:cNvPr id="189" name="Shape 189"/>
          <p:cNvSpPr/>
          <p:nvPr/>
        </p:nvSpPr>
        <p:spPr>
          <a:xfrm>
            <a:off x="4020424" y="193086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190" name="Shape 190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191" name="Shape 191"/>
          <p:cNvSpPr/>
          <p:nvPr/>
        </p:nvSpPr>
        <p:spPr>
          <a:xfrm>
            <a:off x="4020424" y="2247111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4020424" y="1923808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</a:p>
        </p:txBody>
      </p:sp>
      <p:sp>
        <p:nvSpPr>
          <p:cNvPr id="193" name="Shape 193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</a:p>
        </p:txBody>
      </p:sp>
      <p:sp>
        <p:nvSpPr>
          <p:cNvPr id="194" name="Shape 194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</a:p>
        </p:txBody>
      </p:sp>
      <p:sp>
        <p:nvSpPr>
          <p:cNvPr id="195" name="Shape 195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196" name="Shape 196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197" name="Shape 197"/>
          <p:cNvSpPr/>
          <p:nvPr/>
        </p:nvSpPr>
        <p:spPr>
          <a:xfrm>
            <a:off x="4020424" y="223821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</a:p>
        </p:txBody>
      </p:sp>
      <p:sp>
        <p:nvSpPr>
          <p:cNvPr id="198" name="Shape 198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199" name="Shape 199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</a:p>
        </p:txBody>
      </p:sp>
      <p:sp>
        <p:nvSpPr>
          <p:cNvPr id="200" name="Shape 200"/>
          <p:cNvSpPr/>
          <p:nvPr/>
        </p:nvSpPr>
        <p:spPr>
          <a:xfrm>
            <a:off x="4020424" y="2247111"/>
            <a:ext cx="2085731" cy="32332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01" name="Shape 201"/>
          <p:cNvSpPr/>
          <p:nvPr/>
        </p:nvSpPr>
        <p:spPr>
          <a:xfrm>
            <a:off x="4020424" y="1923808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</a:p>
        </p:txBody>
      </p:sp>
      <p:sp>
        <p:nvSpPr>
          <p:cNvPr id="202" name="Shape 202"/>
          <p:cNvSpPr/>
          <p:nvPr/>
        </p:nvSpPr>
        <p:spPr>
          <a:xfrm>
            <a:off x="6106164" y="1217852"/>
            <a:ext cx="2182066" cy="7324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3" name="Shape 203"/>
          <p:cNvSpPr/>
          <p:nvPr/>
        </p:nvSpPr>
        <p:spPr>
          <a:xfrm>
            <a:off x="637504" y="1184855"/>
            <a:ext cx="2182066" cy="7324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" name="Shape 204"/>
          <p:cNvSpPr/>
          <p:nvPr/>
        </p:nvSpPr>
        <p:spPr>
          <a:xfrm>
            <a:off x="6690145" y="162700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mrkl_root: 	H(  )</a:t>
            </a:r>
          </a:p>
        </p:txBody>
      </p:sp>
      <p:sp>
        <p:nvSpPr>
          <p:cNvPr id="205" name="Shape 205"/>
          <p:cNvSpPr/>
          <p:nvPr/>
        </p:nvSpPr>
        <p:spPr>
          <a:xfrm>
            <a:off x="6690145" y="1303693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prev:		H(  )</a:t>
            </a:r>
          </a:p>
        </p:txBody>
      </p:sp>
      <p:sp>
        <p:nvSpPr>
          <p:cNvPr id="206" name="Shape 206"/>
          <p:cNvSpPr/>
          <p:nvPr/>
        </p:nvSpPr>
        <p:spPr>
          <a:xfrm>
            <a:off x="6690145" y="2261092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207" name="Shape 207"/>
          <p:cNvSpPr/>
          <p:nvPr/>
        </p:nvSpPr>
        <p:spPr>
          <a:xfrm>
            <a:off x="6690145" y="226107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</a:p>
        </p:txBody>
      </p:sp>
      <p:sp>
        <p:nvSpPr>
          <p:cNvPr id="208" name="Shape 208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</a:p>
        </p:txBody>
      </p:sp>
      <p:sp>
        <p:nvSpPr>
          <p:cNvPr id="209" name="Shape 209"/>
          <p:cNvSpPr/>
          <p:nvPr/>
        </p:nvSpPr>
        <p:spPr>
          <a:xfrm>
            <a:off x="6690145" y="1937777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10" name="Shape 210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211" name="Shape 211"/>
          <p:cNvSpPr/>
          <p:nvPr/>
        </p:nvSpPr>
        <p:spPr>
          <a:xfrm>
            <a:off x="6690145" y="2254021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</a:p>
        </p:txBody>
      </p:sp>
      <p:sp>
        <p:nvSpPr>
          <p:cNvPr id="212" name="Shape 212"/>
          <p:cNvSpPr/>
          <p:nvPr/>
        </p:nvSpPr>
        <p:spPr>
          <a:xfrm>
            <a:off x="6690145" y="193071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</a:p>
        </p:txBody>
      </p:sp>
      <p:sp>
        <p:nvSpPr>
          <p:cNvPr id="213" name="Shape 213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</a:p>
        </p:txBody>
      </p:sp>
      <p:sp>
        <p:nvSpPr>
          <p:cNvPr id="214" name="Shape 214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</a:p>
        </p:txBody>
      </p:sp>
      <p:sp>
        <p:nvSpPr>
          <p:cNvPr id="215" name="Shape 215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216" name="Shape 216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17" name="Shape 217"/>
          <p:cNvSpPr/>
          <p:nvPr/>
        </p:nvSpPr>
        <p:spPr>
          <a:xfrm>
            <a:off x="6690145" y="224512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</a:p>
        </p:txBody>
      </p:sp>
      <p:sp>
        <p:nvSpPr>
          <p:cNvPr id="218" name="Shape 218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219" name="Shape 219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</a:p>
        </p:txBody>
      </p:sp>
      <p:sp>
        <p:nvSpPr>
          <p:cNvPr id="220" name="Shape 220"/>
          <p:cNvSpPr/>
          <p:nvPr/>
        </p:nvSpPr>
        <p:spPr>
          <a:xfrm>
            <a:off x="6690145" y="2254021"/>
            <a:ext cx="2085731" cy="32332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21" name="Shape 221"/>
          <p:cNvSpPr/>
          <p:nvPr/>
        </p:nvSpPr>
        <p:spPr>
          <a:xfrm>
            <a:off x="6690145" y="193071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</a:p>
        </p:txBody>
      </p:sp>
      <p:sp>
        <p:nvSpPr>
          <p:cNvPr id="222" name="Shape 222"/>
          <p:cNvSpPr/>
          <p:nvPr/>
        </p:nvSpPr>
        <p:spPr>
          <a:xfrm>
            <a:off x="3390098" y="1191779"/>
            <a:ext cx="2182066" cy="7324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3" name="Shape 223"/>
          <p:cNvSpPr/>
          <p:nvPr/>
        </p:nvSpPr>
        <p:spPr>
          <a:xfrm>
            <a:off x="3962963" y="1254974"/>
            <a:ext cx="2206481" cy="1392629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224" name="Shape 224"/>
          <p:cNvCxnSpPr/>
          <p:nvPr/>
        </p:nvCxnSpPr>
        <p:spPr>
          <a:xfrm>
            <a:off x="5000853" y="2647603"/>
            <a:ext cx="7713" cy="278654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5" name="Shape 225"/>
          <p:cNvSpPr/>
          <p:nvPr/>
        </p:nvSpPr>
        <p:spPr>
          <a:xfrm>
            <a:off x="1235781" y="1254974"/>
            <a:ext cx="2206481" cy="1392629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6" name="Shape 226"/>
          <p:cNvSpPr/>
          <p:nvPr/>
        </p:nvSpPr>
        <p:spPr>
          <a:xfrm>
            <a:off x="6629770" y="1254974"/>
            <a:ext cx="2206481" cy="1392629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7" name="Shape 227"/>
          <p:cNvSpPr txBox="1"/>
          <p:nvPr/>
        </p:nvSpPr>
        <p:spPr>
          <a:xfrm>
            <a:off x="876213" y="3638186"/>
            <a:ext cx="8151691" cy="732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</a:rPr>
              <a:t>≤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00000000000000001FB893000000000000000000000000000000000000000000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37504" y="4471258"/>
            <a:ext cx="3759454" cy="4329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rebuchet MS"/>
                <a:ea typeface="Trebuchet MS"/>
                <a:cs typeface="Trebuchet MS"/>
                <a:sym typeface="Trebuchet MS"/>
              </a:rPr>
              <a:t>70+ leading zeroes required</a:t>
            </a:r>
          </a:p>
        </p:txBody>
      </p:sp>
      <p:sp>
        <p:nvSpPr>
          <p:cNvPr id="229" name="Shape 229"/>
          <p:cNvSpPr/>
          <p:nvPr/>
        </p:nvSpPr>
        <p:spPr>
          <a:xfrm rot="16200000">
            <a:off x="1836630" y="3464602"/>
            <a:ext cx="286046" cy="182587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30" name="Shape 230"/>
          <p:cNvSpPr/>
          <p:nvPr/>
        </p:nvSpPr>
        <p:spPr>
          <a:xfrm>
            <a:off x="4662950" y="2897827"/>
            <a:ext cx="675828" cy="49013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Hash</a:t>
            </a:r>
          </a:p>
        </p:txBody>
      </p:sp>
      <p:cxnSp>
        <p:nvCxnSpPr>
          <p:cNvPr id="231" name="Shape 231"/>
          <p:cNvCxnSpPr>
            <a:stCxn id="230" idx="2"/>
          </p:cNvCxnSpPr>
          <p:nvPr/>
        </p:nvCxnSpPr>
        <p:spPr>
          <a:xfrm>
            <a:off x="5000864" y="3387963"/>
            <a:ext cx="23671" cy="43581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Rectangle 59"/>
          <p:cNvSpPr/>
          <p:nvPr/>
        </p:nvSpPr>
        <p:spPr>
          <a:xfrm>
            <a:off x="3934972" y="455478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✅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7020" y="175311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✅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7C9C58-DBF7-4B49-BB46-5C5B1A67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Validity of a Block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8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591"/>
    </mc:Choice>
    <mc:Fallback xmlns="">
      <p:transition advTm="57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8" grpId="0"/>
      <p:bldP spid="229" grpId="0" animBg="1"/>
      <p:bldP spid="230" grpId="0" animBg="1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Split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BDE40-4198-C90A-D05C-0279E1AADF13}"/>
              </a:ext>
            </a:extLst>
          </p:cNvPr>
          <p:cNvSpPr txBox="1"/>
          <p:nvPr/>
        </p:nvSpPr>
        <p:spPr>
          <a:xfrm>
            <a:off x="2849325" y="1738214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Block[0:1/3]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94B7-25F9-3A91-BA22-192F552D18CA}"/>
              </a:ext>
            </a:extLst>
          </p:cNvPr>
          <p:cNvSpPr txBox="1"/>
          <p:nvPr/>
        </p:nvSpPr>
        <p:spPr>
          <a:xfrm>
            <a:off x="3030231" y="2352278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Block[1/3:2/3]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0E282-023E-620D-617F-FABAE5D18417}"/>
              </a:ext>
            </a:extLst>
          </p:cNvPr>
          <p:cNvSpPr txBox="1"/>
          <p:nvPr/>
        </p:nvSpPr>
        <p:spPr>
          <a:xfrm>
            <a:off x="3226602" y="2739563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Block[2/3:1]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F2630-AEF9-F045-A91C-2E1039185D6E}"/>
              </a:ext>
            </a:extLst>
          </p:cNvPr>
          <p:cNvSpPr txBox="1"/>
          <p:nvPr/>
        </p:nvSpPr>
        <p:spPr>
          <a:xfrm>
            <a:off x="1181918" y="4477229"/>
            <a:ext cx="750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Problem: One Malicious can make block unrecoverable</a:t>
            </a:r>
          </a:p>
        </p:txBody>
      </p:sp>
    </p:spTree>
    <p:extLst>
      <p:ext uri="{BB962C8B-B14F-4D97-AF65-F5344CB8AC3E}">
        <p14:creationId xmlns:p14="http://schemas.microsoft.com/office/powerpoint/2010/main" val="336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4" y="1871342"/>
            <a:ext cx="1487406" cy="14690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52474" y="2770770"/>
            <a:ext cx="1035763" cy="1666307"/>
            <a:chOff x="5849377" y="2153013"/>
            <a:chExt cx="1769149" cy="2586298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9377" y="2951727"/>
              <a:ext cx="1769149" cy="1787584"/>
            </a:xfrm>
            <a:prstGeom prst="rect">
              <a:avLst/>
            </a:prstGeom>
          </p:spPr>
        </p:pic>
        <p:pic>
          <p:nvPicPr>
            <p:cNvPr id="62" name="Shape 1084"/>
            <p:cNvPicPr preferRelativeResize="0"/>
            <p:nvPr/>
          </p:nvPicPr>
          <p:blipFill rotWithShape="1">
            <a:blip r:embed="rId6">
              <a:alphaModFix/>
            </a:blip>
            <a:srcRect r="75883"/>
            <a:stretch/>
          </p:blipFill>
          <p:spPr>
            <a:xfrm>
              <a:off x="5849377" y="2153013"/>
              <a:ext cx="449707" cy="2042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1084"/>
            <p:cNvPicPr preferRelativeResize="0"/>
            <p:nvPr/>
          </p:nvPicPr>
          <p:blipFill rotWithShape="1">
            <a:blip r:embed="rId6">
              <a:alphaModFix/>
            </a:blip>
            <a:srcRect r="75883"/>
            <a:stretch/>
          </p:blipFill>
          <p:spPr>
            <a:xfrm flipH="1">
              <a:off x="7176816" y="2153013"/>
              <a:ext cx="441710" cy="2042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74" y="650986"/>
            <a:ext cx="1035763" cy="1186554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5324608" y="3494174"/>
            <a:ext cx="2750338" cy="734096"/>
            <a:chOff x="2419690" y="974688"/>
            <a:chExt cx="2750338" cy="734096"/>
          </a:xfrm>
          <a:solidFill>
            <a:schemeClr val="accent2"/>
          </a:solidFill>
        </p:grpSpPr>
        <p:sp>
          <p:nvSpPr>
            <p:cNvPr id="90" name="Rectangle 89"/>
            <p:cNvSpPr/>
            <p:nvPr/>
          </p:nvSpPr>
          <p:spPr>
            <a:xfrm>
              <a:off x="2419690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65467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35933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3" name="Straight Arrow Connector 92"/>
            <p:cNvCxnSpPr>
              <a:stCxn id="91" idx="3"/>
            </p:cNvCxnSpPr>
            <p:nvPr/>
          </p:nvCxnSpPr>
          <p:spPr>
            <a:xfrm>
              <a:off x="3153785" y="1341736"/>
              <a:ext cx="311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199562" y="1341736"/>
              <a:ext cx="23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13" name="Rectangular Callout 12"/>
          <p:cNvSpPr/>
          <p:nvPr/>
        </p:nvSpPr>
        <p:spPr>
          <a:xfrm>
            <a:off x="2422129" y="866201"/>
            <a:ext cx="1387879" cy="623096"/>
          </a:xfrm>
          <a:prstGeom prst="wedgeRectCallout">
            <a:avLst>
              <a:gd name="adj1" fmla="val 79931"/>
              <a:gd name="adj2" fmla="val 804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the blockchain</a:t>
            </a:r>
          </a:p>
        </p:txBody>
      </p:sp>
      <p:sp>
        <p:nvSpPr>
          <p:cNvPr id="108" name="Rectangular Callout 107"/>
          <p:cNvSpPr/>
          <p:nvPr/>
        </p:nvSpPr>
        <p:spPr>
          <a:xfrm>
            <a:off x="2422129" y="3291625"/>
            <a:ext cx="1583578" cy="624599"/>
          </a:xfrm>
          <a:prstGeom prst="wedgeRectCallout">
            <a:avLst>
              <a:gd name="adj1" fmla="val 60671"/>
              <a:gd name="adj2" fmla="val 946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this is the blockchain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9981" y="879686"/>
            <a:ext cx="6825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atin typeface="Apple Color Emoji" charset="0"/>
              </a:rPr>
              <a:t>❓</a:t>
            </a:r>
            <a:endParaRPr lang="en-US" sz="5400" dirty="0">
              <a:effectLst/>
              <a:latin typeface="Apple Color Emoji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24608" y="866201"/>
            <a:ext cx="3720804" cy="734096"/>
            <a:chOff x="5324608" y="866201"/>
            <a:chExt cx="3720804" cy="734096"/>
          </a:xfrm>
        </p:grpSpPr>
        <p:grpSp>
          <p:nvGrpSpPr>
            <p:cNvPr id="17" name="Group 16"/>
            <p:cNvGrpSpPr/>
            <p:nvPr/>
          </p:nvGrpSpPr>
          <p:grpSpPr>
            <a:xfrm>
              <a:off x="5324608" y="866201"/>
              <a:ext cx="3720804" cy="734096"/>
              <a:chOff x="5324608" y="866201"/>
              <a:chExt cx="3720804" cy="7340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324608" y="866201"/>
                <a:ext cx="2750338" cy="734096"/>
                <a:chOff x="2419690" y="974688"/>
                <a:chExt cx="2750338" cy="7340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19690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465467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35933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>
                  <a:stCxn id="4" idx="3"/>
                  <a:endCxn id="77" idx="1"/>
                </p:cNvCxnSpPr>
                <p:nvPr/>
              </p:nvCxnSpPr>
              <p:spPr>
                <a:xfrm>
                  <a:off x="3153785" y="1341736"/>
                  <a:ext cx="31168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>
                  <a:stCxn id="77" idx="3"/>
                  <a:endCxn id="79" idx="1"/>
                </p:cNvCxnSpPr>
                <p:nvPr/>
              </p:nvCxnSpPr>
              <p:spPr>
                <a:xfrm>
                  <a:off x="4199562" y="1341736"/>
                  <a:ext cx="2363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Rectangle 109"/>
              <p:cNvSpPr/>
              <p:nvPr/>
            </p:nvSpPr>
            <p:spPr>
              <a:xfrm>
                <a:off x="8311317" y="866201"/>
                <a:ext cx="734095" cy="73409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1" name="Straight Arrow Connector 110"/>
            <p:cNvCxnSpPr>
              <a:stCxn id="79" idx="3"/>
              <a:endCxn id="110" idx="1"/>
            </p:cNvCxnSpPr>
            <p:nvPr/>
          </p:nvCxnSpPr>
          <p:spPr>
            <a:xfrm>
              <a:off x="8074946" y="1233249"/>
              <a:ext cx="23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86B5111-0DC8-6D46-A5DF-AD26CD71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Valid Blockchains?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7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515"/>
    </mc:Choice>
    <mc:Fallback xmlns="">
      <p:transition advTm="27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4" y="1871342"/>
            <a:ext cx="1487406" cy="1469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901" y="958550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latin typeface="Apple Color Emoji" charset="0"/>
              </a:rPr>
              <a:t>❗️</a:t>
            </a:r>
            <a:endParaRPr lang="en-US" sz="6600" dirty="0">
              <a:effectLst/>
              <a:latin typeface="Apple Color Emoji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52474" y="2770770"/>
            <a:ext cx="1035763" cy="1666307"/>
            <a:chOff x="5849377" y="2153013"/>
            <a:chExt cx="1769149" cy="258629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9377" y="2951727"/>
              <a:ext cx="1769149" cy="1787584"/>
            </a:xfrm>
            <a:prstGeom prst="rect">
              <a:avLst/>
            </a:prstGeom>
          </p:spPr>
        </p:pic>
        <p:pic>
          <p:nvPicPr>
            <p:cNvPr id="27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>
              <a:off x="5849377" y="2153013"/>
              <a:ext cx="449707" cy="2042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 flipH="1">
              <a:off x="7176816" y="2153013"/>
              <a:ext cx="441710" cy="2042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74" y="650986"/>
            <a:ext cx="1035763" cy="118655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324608" y="3494174"/>
            <a:ext cx="2750338" cy="734096"/>
            <a:chOff x="2419690" y="974688"/>
            <a:chExt cx="2750338" cy="734096"/>
          </a:xfrm>
          <a:solidFill>
            <a:schemeClr val="accent2"/>
          </a:solidFill>
        </p:grpSpPr>
        <p:sp>
          <p:nvSpPr>
            <p:cNvPr id="31" name="Rectangle 30"/>
            <p:cNvSpPr/>
            <p:nvPr/>
          </p:nvSpPr>
          <p:spPr>
            <a:xfrm>
              <a:off x="2419690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65467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35933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153785" y="1341736"/>
              <a:ext cx="311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99562" y="1341736"/>
              <a:ext cx="23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24608" y="866201"/>
            <a:ext cx="3720804" cy="734096"/>
            <a:chOff x="5324608" y="866201"/>
            <a:chExt cx="3720804" cy="734096"/>
          </a:xfrm>
        </p:grpSpPr>
        <p:grpSp>
          <p:nvGrpSpPr>
            <p:cNvPr id="37" name="Group 36"/>
            <p:cNvGrpSpPr/>
            <p:nvPr/>
          </p:nvGrpSpPr>
          <p:grpSpPr>
            <a:xfrm>
              <a:off x="5324608" y="866201"/>
              <a:ext cx="3720804" cy="734096"/>
              <a:chOff x="5324608" y="866201"/>
              <a:chExt cx="3720804" cy="73409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324608" y="866201"/>
                <a:ext cx="2750338" cy="734096"/>
                <a:chOff x="2419690" y="974688"/>
                <a:chExt cx="2750338" cy="73409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419690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465467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435933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/>
                <p:cNvCxnSpPr>
                  <a:stCxn id="27" idx="3"/>
                </p:cNvCxnSpPr>
                <p:nvPr/>
              </p:nvCxnSpPr>
              <p:spPr>
                <a:xfrm>
                  <a:off x="3153785" y="1341736"/>
                  <a:ext cx="31168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199562" y="1341736"/>
                  <a:ext cx="2363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/>
              <p:cNvSpPr/>
              <p:nvPr/>
            </p:nvSpPr>
            <p:spPr>
              <a:xfrm>
                <a:off x="8311317" y="866201"/>
                <a:ext cx="734095" cy="73409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8074946" y="1233249"/>
              <a:ext cx="23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92619" y="3606080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the longest chain!</a:t>
            </a:r>
          </a:p>
          <a:p>
            <a:r>
              <a:rPr lang="en-US" sz="2400" dirty="0"/>
              <a:t>Harder to produce.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B5BC9-73C9-204B-8C2A-E08A5111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Longest Chain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81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890"/>
    </mc:Choice>
    <mc:Fallback xmlns="">
      <p:transition advTm="3589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319179" y="1405393"/>
            <a:ext cx="1344300" cy="702000"/>
            <a:chOff x="5333050" y="2139900"/>
            <a:chExt cx="1344300" cy="702000"/>
          </a:xfrm>
        </p:grpSpPr>
        <p:sp>
          <p:nvSpPr>
            <p:cNvPr id="146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3330379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9" name="Shape 149"/>
          <p:cNvGrpSpPr/>
          <p:nvPr/>
        </p:nvGrpSpPr>
        <p:grpSpPr>
          <a:xfrm>
            <a:off x="1986079" y="1454618"/>
            <a:ext cx="1344300" cy="702000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978354" y="1291746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Shape 153"/>
          <p:cNvGrpSpPr/>
          <p:nvPr/>
        </p:nvGrpSpPr>
        <p:grpSpPr>
          <a:xfrm>
            <a:off x="6671204" y="1405393"/>
            <a:ext cx="1344300" cy="702000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682404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1" name="Shape 171"/>
          <p:cNvSpPr/>
          <p:nvPr/>
        </p:nvSpPr>
        <p:spPr>
          <a:xfrm>
            <a:off x="711779" y="1145218"/>
            <a:ext cx="7785600" cy="1163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948880" y="2006231"/>
            <a:ext cx="5548574" cy="2814287"/>
            <a:chOff x="2521176" y="2272538"/>
            <a:chExt cx="5548574" cy="2814287"/>
          </a:xfrm>
        </p:grpSpPr>
        <p:cxnSp>
          <p:nvCxnSpPr>
            <p:cNvPr id="162" name="Shape 162"/>
            <p:cNvCxnSpPr/>
            <p:nvPr/>
          </p:nvCxnSpPr>
          <p:spPr>
            <a:xfrm flipH="1">
              <a:off x="4980475" y="2272538"/>
              <a:ext cx="44400" cy="586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2521250" y="2761225"/>
              <a:ext cx="5548500" cy="23256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21176" y="2858738"/>
              <a:ext cx="5363448" cy="2134837"/>
              <a:chOff x="2521176" y="2858738"/>
              <a:chExt cx="5363448" cy="2134837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4332300" y="2858738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4804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54458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4111475" y="3093675"/>
                <a:ext cx="638367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5363557" y="3093675"/>
                <a:ext cx="766538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3" name="Shape 163"/>
              <p:cNvCxnSpPr>
                <a:cxnSpLocks/>
                <a:endCxn id="164" idx="0"/>
              </p:cNvCxnSpPr>
              <p:nvPr/>
            </p:nvCxnSpPr>
            <p:spPr>
              <a:xfrm flipH="1">
                <a:off x="3162325" y="4008075"/>
                <a:ext cx="745276" cy="6307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5" name="Shape 165"/>
              <p:cNvCxnSpPr>
                <a:cxnSpLocks/>
                <a:endCxn id="166" idx="0"/>
              </p:cNvCxnSpPr>
              <p:nvPr/>
            </p:nvCxnSpPr>
            <p:spPr>
              <a:xfrm flipH="1">
                <a:off x="4488850" y="3972675"/>
                <a:ext cx="57976" cy="6661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4" name="Shape 164"/>
              <p:cNvSpPr txBox="1"/>
              <p:nvPr/>
            </p:nvSpPr>
            <p:spPr>
              <a:xfrm>
                <a:off x="2521176" y="4638802"/>
                <a:ext cx="1282298" cy="354773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transaction</a:t>
                </a: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3847701" y="4638802"/>
                <a:ext cx="1282298" cy="354773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transaction</a:t>
                </a:r>
              </a:p>
            </p:txBody>
          </p:sp>
          <p:cxnSp>
            <p:nvCxnSpPr>
              <p:cNvPr id="167" name="Shape 167"/>
              <p:cNvCxnSpPr>
                <a:cxnSpLocks/>
                <a:endCxn id="168" idx="0"/>
              </p:cNvCxnSpPr>
              <p:nvPr/>
            </p:nvCxnSpPr>
            <p:spPr>
              <a:xfrm flipH="1">
                <a:off x="5815375" y="3959475"/>
                <a:ext cx="88276" cy="6793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9" name="Shape 169"/>
              <p:cNvCxnSpPr>
                <a:cxnSpLocks/>
                <a:endCxn id="170" idx="0"/>
              </p:cNvCxnSpPr>
              <p:nvPr/>
            </p:nvCxnSpPr>
            <p:spPr>
              <a:xfrm>
                <a:off x="6525050" y="3986175"/>
                <a:ext cx="718425" cy="652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8" name="Shape 168"/>
              <p:cNvSpPr txBox="1"/>
              <p:nvPr/>
            </p:nvSpPr>
            <p:spPr>
              <a:xfrm>
                <a:off x="5174226" y="4638802"/>
                <a:ext cx="1282298" cy="354773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transaction</a:t>
                </a: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6602326" y="4638802"/>
                <a:ext cx="1282298" cy="354773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transaction</a:t>
                </a:r>
              </a:p>
            </p:txBody>
          </p:sp>
        </p:grp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>
                <a:latin typeface="Arial" charset="0"/>
                <a:ea typeface="ＭＳ Ｐゴシック" charset="-128"/>
              </a:rPr>
              <a:t>Simple Payment Verifying Client 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[Satoshi’08]</a:t>
            </a:r>
            <a:endParaRPr lang="en-US" altLang="x-none" sz="3200" dirty="0">
              <a:latin typeface="Arial" charset="0"/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42</a:t>
            </a:fld>
            <a:endParaRPr lang="en-US" altLang="x-none"/>
          </a:p>
        </p:txBody>
      </p:sp>
      <p:cxnSp>
        <p:nvCxnSpPr>
          <p:cNvPr id="5" name="Straight Connector 4"/>
          <p:cNvCxnSpPr/>
          <p:nvPr/>
        </p:nvCxnSpPr>
        <p:spPr>
          <a:xfrm>
            <a:off x="2948954" y="2494918"/>
            <a:ext cx="5548425" cy="2325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948954" y="2494918"/>
            <a:ext cx="5548426" cy="2325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711779" y="2827368"/>
            <a:ext cx="1670813" cy="1079400"/>
          </a:xfrm>
          <a:prstGeom prst="wedgeRectCallout">
            <a:avLst>
              <a:gd name="adj1" fmla="val 49311"/>
              <a:gd name="adj2" fmla="val -1021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Just store the block headers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063"/>
    </mc:Choice>
    <mc:Fallback xmlns="">
      <p:transition advTm="17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020424" y="162009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mrkl_root: 	H(  )</a:t>
            </a:r>
          </a:p>
        </p:txBody>
      </p:sp>
      <p:sp>
        <p:nvSpPr>
          <p:cNvPr id="181" name="Shape 181"/>
          <p:cNvSpPr/>
          <p:nvPr/>
        </p:nvSpPr>
        <p:spPr>
          <a:xfrm>
            <a:off x="4020424" y="1296783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prev:		H(  )</a:t>
            </a:r>
          </a:p>
        </p:txBody>
      </p:sp>
      <p:sp>
        <p:nvSpPr>
          <p:cNvPr id="182" name="Shape 182"/>
          <p:cNvSpPr/>
          <p:nvPr/>
        </p:nvSpPr>
        <p:spPr>
          <a:xfrm>
            <a:off x="1276453" y="162700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mrkl_root: 	H(  )</a:t>
            </a:r>
          </a:p>
        </p:txBody>
      </p:sp>
      <p:sp>
        <p:nvSpPr>
          <p:cNvPr id="183" name="Shape 183"/>
          <p:cNvSpPr/>
          <p:nvPr/>
        </p:nvSpPr>
        <p:spPr>
          <a:xfrm>
            <a:off x="1276453" y="2261092"/>
            <a:ext cx="2085731" cy="32332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</a:t>
            </a:r>
          </a:p>
        </p:txBody>
      </p:sp>
      <p:sp>
        <p:nvSpPr>
          <p:cNvPr id="184" name="Shape 184"/>
          <p:cNvSpPr/>
          <p:nvPr/>
        </p:nvSpPr>
        <p:spPr>
          <a:xfrm>
            <a:off x="1276453" y="1937777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0x7a83</a:t>
            </a:r>
          </a:p>
        </p:txBody>
      </p:sp>
      <p:sp>
        <p:nvSpPr>
          <p:cNvPr id="185" name="Shape 185"/>
          <p:cNvSpPr/>
          <p:nvPr/>
        </p:nvSpPr>
        <p:spPr>
          <a:xfrm>
            <a:off x="1276453" y="1303693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prev:		H(  )</a:t>
            </a:r>
          </a:p>
        </p:txBody>
      </p:sp>
      <p:sp>
        <p:nvSpPr>
          <p:cNvPr id="186" name="Shape 186"/>
          <p:cNvSpPr/>
          <p:nvPr/>
        </p:nvSpPr>
        <p:spPr>
          <a:xfrm>
            <a:off x="4020424" y="2254181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187" name="Shape 187"/>
          <p:cNvSpPr/>
          <p:nvPr/>
        </p:nvSpPr>
        <p:spPr>
          <a:xfrm>
            <a:off x="4020424" y="225416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</a:p>
        </p:txBody>
      </p:sp>
      <p:sp>
        <p:nvSpPr>
          <p:cNvPr id="188" name="Shape 188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</a:p>
        </p:txBody>
      </p:sp>
      <p:sp>
        <p:nvSpPr>
          <p:cNvPr id="189" name="Shape 189"/>
          <p:cNvSpPr/>
          <p:nvPr/>
        </p:nvSpPr>
        <p:spPr>
          <a:xfrm>
            <a:off x="4020424" y="193086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190" name="Shape 190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191" name="Shape 191"/>
          <p:cNvSpPr/>
          <p:nvPr/>
        </p:nvSpPr>
        <p:spPr>
          <a:xfrm>
            <a:off x="4020424" y="2247111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4020424" y="1923808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</a:p>
        </p:txBody>
      </p:sp>
      <p:sp>
        <p:nvSpPr>
          <p:cNvPr id="193" name="Shape 193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</a:p>
        </p:txBody>
      </p:sp>
      <p:sp>
        <p:nvSpPr>
          <p:cNvPr id="194" name="Shape 194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</a:p>
        </p:txBody>
      </p:sp>
      <p:sp>
        <p:nvSpPr>
          <p:cNvPr id="195" name="Shape 195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196" name="Shape 196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197" name="Shape 197"/>
          <p:cNvSpPr/>
          <p:nvPr/>
        </p:nvSpPr>
        <p:spPr>
          <a:xfrm>
            <a:off x="4020424" y="223821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</a:p>
        </p:txBody>
      </p:sp>
      <p:sp>
        <p:nvSpPr>
          <p:cNvPr id="198" name="Shape 198"/>
          <p:cNvSpPr/>
          <p:nvPr/>
        </p:nvSpPr>
        <p:spPr>
          <a:xfrm>
            <a:off x="4020424" y="192379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199" name="Shape 199"/>
          <p:cNvSpPr/>
          <p:nvPr/>
        </p:nvSpPr>
        <p:spPr>
          <a:xfrm>
            <a:off x="4020424" y="224709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</a:p>
        </p:txBody>
      </p:sp>
      <p:sp>
        <p:nvSpPr>
          <p:cNvPr id="200" name="Shape 200"/>
          <p:cNvSpPr/>
          <p:nvPr/>
        </p:nvSpPr>
        <p:spPr>
          <a:xfrm>
            <a:off x="4020424" y="2247111"/>
            <a:ext cx="2085731" cy="32332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01" name="Shape 201"/>
          <p:cNvSpPr/>
          <p:nvPr/>
        </p:nvSpPr>
        <p:spPr>
          <a:xfrm>
            <a:off x="4020424" y="1923808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</a:p>
        </p:txBody>
      </p:sp>
      <p:sp>
        <p:nvSpPr>
          <p:cNvPr id="202" name="Shape 202"/>
          <p:cNvSpPr/>
          <p:nvPr/>
        </p:nvSpPr>
        <p:spPr>
          <a:xfrm>
            <a:off x="6106164" y="1217852"/>
            <a:ext cx="2182066" cy="7324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3" name="Shape 203"/>
          <p:cNvSpPr/>
          <p:nvPr/>
        </p:nvSpPr>
        <p:spPr>
          <a:xfrm>
            <a:off x="637504" y="1184855"/>
            <a:ext cx="2182066" cy="7324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" name="Shape 204"/>
          <p:cNvSpPr/>
          <p:nvPr/>
        </p:nvSpPr>
        <p:spPr>
          <a:xfrm>
            <a:off x="6690145" y="162700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mrkl_root: 	H(  )</a:t>
            </a:r>
          </a:p>
        </p:txBody>
      </p:sp>
      <p:sp>
        <p:nvSpPr>
          <p:cNvPr id="205" name="Shape 205"/>
          <p:cNvSpPr/>
          <p:nvPr/>
        </p:nvSpPr>
        <p:spPr>
          <a:xfrm>
            <a:off x="6690145" y="1303693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prev:		H(  )</a:t>
            </a:r>
          </a:p>
        </p:txBody>
      </p:sp>
      <p:sp>
        <p:nvSpPr>
          <p:cNvPr id="206" name="Shape 206"/>
          <p:cNvSpPr/>
          <p:nvPr/>
        </p:nvSpPr>
        <p:spPr>
          <a:xfrm>
            <a:off x="6690145" y="2261092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207" name="Shape 207"/>
          <p:cNvSpPr/>
          <p:nvPr/>
        </p:nvSpPr>
        <p:spPr>
          <a:xfrm>
            <a:off x="6690145" y="226107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</a:p>
        </p:txBody>
      </p:sp>
      <p:sp>
        <p:nvSpPr>
          <p:cNvPr id="208" name="Shape 208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</a:p>
        </p:txBody>
      </p:sp>
      <p:sp>
        <p:nvSpPr>
          <p:cNvPr id="209" name="Shape 209"/>
          <p:cNvSpPr/>
          <p:nvPr/>
        </p:nvSpPr>
        <p:spPr>
          <a:xfrm>
            <a:off x="6690145" y="1937777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10" name="Shape 210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211" name="Shape 211"/>
          <p:cNvSpPr/>
          <p:nvPr/>
        </p:nvSpPr>
        <p:spPr>
          <a:xfrm>
            <a:off x="6690145" y="2254021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</a:p>
        </p:txBody>
      </p:sp>
      <p:sp>
        <p:nvSpPr>
          <p:cNvPr id="212" name="Shape 212"/>
          <p:cNvSpPr/>
          <p:nvPr/>
        </p:nvSpPr>
        <p:spPr>
          <a:xfrm>
            <a:off x="6690145" y="193071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</a:p>
        </p:txBody>
      </p:sp>
      <p:sp>
        <p:nvSpPr>
          <p:cNvPr id="213" name="Shape 213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</a:p>
        </p:txBody>
      </p:sp>
      <p:sp>
        <p:nvSpPr>
          <p:cNvPr id="214" name="Shape 214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</a:p>
        </p:txBody>
      </p:sp>
      <p:sp>
        <p:nvSpPr>
          <p:cNvPr id="215" name="Shape 215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216" name="Shape 216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17" name="Shape 217"/>
          <p:cNvSpPr/>
          <p:nvPr/>
        </p:nvSpPr>
        <p:spPr>
          <a:xfrm>
            <a:off x="6690145" y="2245129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</a:p>
        </p:txBody>
      </p:sp>
      <p:sp>
        <p:nvSpPr>
          <p:cNvPr id="218" name="Shape 218"/>
          <p:cNvSpPr/>
          <p:nvPr/>
        </p:nvSpPr>
        <p:spPr>
          <a:xfrm>
            <a:off x="6690145" y="1930706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219" name="Shape 219"/>
          <p:cNvSpPr/>
          <p:nvPr/>
        </p:nvSpPr>
        <p:spPr>
          <a:xfrm>
            <a:off x="6690145" y="2254008"/>
            <a:ext cx="2085731" cy="32332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</a:p>
        </p:txBody>
      </p:sp>
      <p:sp>
        <p:nvSpPr>
          <p:cNvPr id="220" name="Shape 220"/>
          <p:cNvSpPr/>
          <p:nvPr/>
        </p:nvSpPr>
        <p:spPr>
          <a:xfrm>
            <a:off x="6690145" y="2254021"/>
            <a:ext cx="2085731" cy="323329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221" name="Shape 221"/>
          <p:cNvSpPr/>
          <p:nvPr/>
        </p:nvSpPr>
        <p:spPr>
          <a:xfrm>
            <a:off x="6690145" y="1930719"/>
            <a:ext cx="2085731" cy="32332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</a:p>
        </p:txBody>
      </p:sp>
      <p:sp>
        <p:nvSpPr>
          <p:cNvPr id="222" name="Shape 222"/>
          <p:cNvSpPr/>
          <p:nvPr/>
        </p:nvSpPr>
        <p:spPr>
          <a:xfrm>
            <a:off x="3390098" y="1191779"/>
            <a:ext cx="2182066" cy="7324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3" name="Shape 223"/>
          <p:cNvSpPr/>
          <p:nvPr/>
        </p:nvSpPr>
        <p:spPr>
          <a:xfrm>
            <a:off x="3962963" y="1254974"/>
            <a:ext cx="2206481" cy="1392629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224" name="Shape 224"/>
          <p:cNvCxnSpPr/>
          <p:nvPr/>
        </p:nvCxnSpPr>
        <p:spPr>
          <a:xfrm>
            <a:off x="5000853" y="2647603"/>
            <a:ext cx="7713" cy="278654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5" name="Shape 225"/>
          <p:cNvSpPr/>
          <p:nvPr/>
        </p:nvSpPr>
        <p:spPr>
          <a:xfrm>
            <a:off x="1235781" y="1254974"/>
            <a:ext cx="2206481" cy="1392629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6" name="Shape 226"/>
          <p:cNvSpPr/>
          <p:nvPr/>
        </p:nvSpPr>
        <p:spPr>
          <a:xfrm>
            <a:off x="6629770" y="1254974"/>
            <a:ext cx="2206481" cy="1392629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7" name="Shape 227"/>
          <p:cNvSpPr txBox="1"/>
          <p:nvPr/>
        </p:nvSpPr>
        <p:spPr>
          <a:xfrm>
            <a:off x="876213" y="3638186"/>
            <a:ext cx="8151691" cy="732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</a:rPr>
              <a:t>≤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00000000000000001FB893000000000000000000000000000000000000000000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90698" y="4556025"/>
            <a:ext cx="3635455" cy="4329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70+ leading zeroes required...</a:t>
            </a:r>
          </a:p>
        </p:txBody>
      </p:sp>
      <p:sp>
        <p:nvSpPr>
          <p:cNvPr id="229" name="Shape 229"/>
          <p:cNvSpPr/>
          <p:nvPr/>
        </p:nvSpPr>
        <p:spPr>
          <a:xfrm rot="16200000">
            <a:off x="1836630" y="3464602"/>
            <a:ext cx="286046" cy="182587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30" name="Shape 230"/>
          <p:cNvSpPr/>
          <p:nvPr/>
        </p:nvSpPr>
        <p:spPr>
          <a:xfrm>
            <a:off x="4551217" y="2897827"/>
            <a:ext cx="936093" cy="49013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/>
              <a:t>Hash</a:t>
            </a:r>
            <a:endParaRPr lang="en" sz="2000" dirty="0"/>
          </a:p>
        </p:txBody>
      </p:sp>
      <p:cxnSp>
        <p:nvCxnSpPr>
          <p:cNvPr id="231" name="Shape 231"/>
          <p:cNvCxnSpPr>
            <a:cxnSpLocks/>
            <a:stCxn id="230" idx="2"/>
          </p:cNvCxnSpPr>
          <p:nvPr/>
        </p:nvCxnSpPr>
        <p:spPr>
          <a:xfrm>
            <a:off x="5019264" y="3387963"/>
            <a:ext cx="5271" cy="43581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Rectangle 59"/>
          <p:cNvSpPr/>
          <p:nvPr/>
        </p:nvSpPr>
        <p:spPr>
          <a:xfrm>
            <a:off x="3934972" y="455478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✅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7020" y="175311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✅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7434B-74AB-5641-A7FA-ED267B07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 Block 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55"/>
    </mc:Choice>
    <mc:Fallback xmlns="">
      <p:transition advTm="1135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4" y="1871342"/>
            <a:ext cx="1487406" cy="1469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901" y="958550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latin typeface="Apple Color Emoji" charset="0"/>
              </a:rPr>
              <a:t>❗️</a:t>
            </a:r>
            <a:endParaRPr lang="en-US" sz="6600" dirty="0">
              <a:effectLst/>
              <a:latin typeface="Apple Color Emoji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52474" y="2770770"/>
            <a:ext cx="1035763" cy="1666307"/>
            <a:chOff x="5849377" y="2153013"/>
            <a:chExt cx="1769149" cy="258629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9377" y="2951727"/>
              <a:ext cx="1769149" cy="1787584"/>
            </a:xfrm>
            <a:prstGeom prst="rect">
              <a:avLst/>
            </a:prstGeom>
          </p:spPr>
        </p:pic>
        <p:pic>
          <p:nvPicPr>
            <p:cNvPr id="27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>
              <a:off x="5849377" y="2153013"/>
              <a:ext cx="449707" cy="2042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 flipH="1">
              <a:off x="7176816" y="2153013"/>
              <a:ext cx="441710" cy="2042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74" y="650986"/>
            <a:ext cx="1035763" cy="118655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362263" y="3494174"/>
            <a:ext cx="2750338" cy="734096"/>
            <a:chOff x="2419690" y="974688"/>
            <a:chExt cx="2750338" cy="734096"/>
          </a:xfrm>
          <a:solidFill>
            <a:schemeClr val="accent2"/>
          </a:solidFill>
        </p:grpSpPr>
        <p:sp>
          <p:nvSpPr>
            <p:cNvPr id="31" name="Rectangle 30"/>
            <p:cNvSpPr/>
            <p:nvPr/>
          </p:nvSpPr>
          <p:spPr>
            <a:xfrm>
              <a:off x="2419690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65467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35933" y="974688"/>
              <a:ext cx="734095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153785" y="1341736"/>
              <a:ext cx="311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99562" y="1341736"/>
              <a:ext cx="23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24608" y="866201"/>
            <a:ext cx="3720804" cy="734096"/>
            <a:chOff x="5324608" y="866201"/>
            <a:chExt cx="3720804" cy="734096"/>
          </a:xfrm>
        </p:grpSpPr>
        <p:grpSp>
          <p:nvGrpSpPr>
            <p:cNvPr id="37" name="Group 36"/>
            <p:cNvGrpSpPr/>
            <p:nvPr/>
          </p:nvGrpSpPr>
          <p:grpSpPr>
            <a:xfrm>
              <a:off x="5324608" y="866201"/>
              <a:ext cx="3720804" cy="734096"/>
              <a:chOff x="5324608" y="866201"/>
              <a:chExt cx="3720804" cy="73409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324608" y="866201"/>
                <a:ext cx="2750338" cy="734096"/>
                <a:chOff x="2419690" y="974688"/>
                <a:chExt cx="2750338" cy="73409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419690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465467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435933" y="974688"/>
                  <a:ext cx="734095" cy="73409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/>
                <p:cNvCxnSpPr>
                  <a:stCxn id="27" idx="3"/>
                </p:cNvCxnSpPr>
                <p:nvPr/>
              </p:nvCxnSpPr>
              <p:spPr>
                <a:xfrm>
                  <a:off x="3153785" y="1341736"/>
                  <a:ext cx="31168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199562" y="1341736"/>
                  <a:ext cx="2363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/>
              <p:cNvSpPr/>
              <p:nvPr/>
            </p:nvSpPr>
            <p:spPr>
              <a:xfrm>
                <a:off x="8311317" y="866201"/>
                <a:ext cx="734095" cy="73409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8074946" y="1233249"/>
              <a:ext cx="23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7A48C5-427D-4F4C-8509-F7BB2C80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 Longest Chain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29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76"/>
    </mc:Choice>
    <mc:Fallback xmlns="">
      <p:transition advTm="697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319179" y="1405393"/>
            <a:ext cx="1344300" cy="702000"/>
            <a:chOff x="5333050" y="2139900"/>
            <a:chExt cx="1344300" cy="702000"/>
          </a:xfrm>
        </p:grpSpPr>
        <p:sp>
          <p:nvSpPr>
            <p:cNvPr id="146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3330379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9" name="Shape 149"/>
          <p:cNvGrpSpPr/>
          <p:nvPr/>
        </p:nvGrpSpPr>
        <p:grpSpPr>
          <a:xfrm>
            <a:off x="1986079" y="1454618"/>
            <a:ext cx="1344300" cy="702000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978354" y="1291746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Shape 153"/>
          <p:cNvGrpSpPr/>
          <p:nvPr/>
        </p:nvGrpSpPr>
        <p:grpSpPr>
          <a:xfrm>
            <a:off x="6671204" y="1405393"/>
            <a:ext cx="1344300" cy="702000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682404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1" name="Shape 171"/>
          <p:cNvSpPr/>
          <p:nvPr/>
        </p:nvSpPr>
        <p:spPr>
          <a:xfrm>
            <a:off x="711779" y="1145218"/>
            <a:ext cx="7785600" cy="1163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908154" y="2015268"/>
            <a:ext cx="5548500" cy="2814287"/>
            <a:chOff x="2521250" y="2272538"/>
            <a:chExt cx="5548500" cy="2814287"/>
          </a:xfrm>
        </p:grpSpPr>
        <p:cxnSp>
          <p:nvCxnSpPr>
            <p:cNvPr id="162" name="Shape 162"/>
            <p:cNvCxnSpPr/>
            <p:nvPr/>
          </p:nvCxnSpPr>
          <p:spPr>
            <a:xfrm flipH="1">
              <a:off x="4980475" y="2272538"/>
              <a:ext cx="44400" cy="586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2521250" y="2761225"/>
              <a:ext cx="5548500" cy="23256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47174" y="2858738"/>
              <a:ext cx="5425450" cy="2134837"/>
              <a:chOff x="2547174" y="2858738"/>
              <a:chExt cx="5425450" cy="2134837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4332300" y="2858738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4804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5445800" y="3715875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>
                    <a:latin typeface="Trebuchet MS"/>
                    <a:ea typeface="Trebuchet MS"/>
                    <a:cs typeface="Trebuchet MS"/>
                    <a:sym typeface="Trebuchet MS"/>
                  </a:rPr>
                  <a:t>H(  )   H(  )</a:t>
                </a: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4111475" y="3093675"/>
                <a:ext cx="638367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5363557" y="3093675"/>
                <a:ext cx="766538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3" name="Shape 163"/>
              <p:cNvCxnSpPr>
                <a:cxnSpLocks/>
                <a:endCxn id="164" idx="0"/>
              </p:cNvCxnSpPr>
              <p:nvPr/>
            </p:nvCxnSpPr>
            <p:spPr>
              <a:xfrm flipH="1">
                <a:off x="3219324" y="4008075"/>
                <a:ext cx="688278" cy="68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5" name="Shape 165"/>
              <p:cNvCxnSpPr>
                <a:cxnSpLocks/>
                <a:endCxn id="166" idx="0"/>
              </p:cNvCxnSpPr>
              <p:nvPr/>
            </p:nvCxnSpPr>
            <p:spPr>
              <a:xfrm>
                <a:off x="4546826" y="3972675"/>
                <a:ext cx="28035" cy="71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4" name="Shape 164"/>
              <p:cNvSpPr txBox="1"/>
              <p:nvPr/>
            </p:nvSpPr>
            <p:spPr>
              <a:xfrm>
                <a:off x="2547174" y="4691775"/>
                <a:ext cx="1344300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dirty="0"/>
                  <a:t>transaction</a:t>
                </a: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3931723" y="4691775"/>
                <a:ext cx="1286276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dirty="0"/>
                  <a:t>transaction</a:t>
                </a:r>
              </a:p>
            </p:txBody>
          </p:sp>
          <p:cxnSp>
            <p:nvCxnSpPr>
              <p:cNvPr id="167" name="Shape 167"/>
              <p:cNvCxnSpPr>
                <a:cxnSpLocks/>
                <a:endCxn id="168" idx="0"/>
              </p:cNvCxnSpPr>
              <p:nvPr/>
            </p:nvCxnSpPr>
            <p:spPr>
              <a:xfrm flipH="1">
                <a:off x="5901386" y="3959475"/>
                <a:ext cx="2266" cy="732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69" name="Shape 169"/>
              <p:cNvCxnSpPr>
                <a:cxnSpLocks/>
                <a:endCxn id="170" idx="0"/>
              </p:cNvCxnSpPr>
              <p:nvPr/>
            </p:nvCxnSpPr>
            <p:spPr>
              <a:xfrm>
                <a:off x="6525050" y="3986175"/>
                <a:ext cx="775424" cy="70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68" name="Shape 168"/>
              <p:cNvSpPr txBox="1"/>
              <p:nvPr/>
            </p:nvSpPr>
            <p:spPr>
              <a:xfrm>
                <a:off x="5258248" y="4691775"/>
                <a:ext cx="1286276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transaction</a:t>
                </a: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6628324" y="4691775"/>
                <a:ext cx="1344300" cy="3018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dirty="0"/>
                  <a:t>transaction</a:t>
                </a:r>
              </a:p>
            </p:txBody>
          </p:sp>
        </p:grp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latin typeface="Arial" charset="0"/>
                <a:ea typeface="ＭＳ Ｐゴシック" charset="-128"/>
              </a:rPr>
              <a:t>Can’t verify all transactions (but that’s ok)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45</a:t>
            </a:fld>
            <a:endParaRPr lang="en-US" altLang="x-none"/>
          </a:p>
        </p:txBody>
      </p:sp>
      <p:sp>
        <p:nvSpPr>
          <p:cNvPr id="4" name="Rectangle 3"/>
          <p:cNvSpPr/>
          <p:nvPr/>
        </p:nvSpPr>
        <p:spPr>
          <a:xfrm>
            <a:off x="8067196" y="43322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pple Color Emoji" charset="0"/>
              </a:rPr>
              <a:t>❓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45635" y="43131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pple Color Emoji" charset="0"/>
              </a:rPr>
              <a:t>❓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9080" y="43131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pple Color Emoji" charset="0"/>
              </a:rPr>
              <a:t>❓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010794" y="42874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pple Color Emoji" charset="0"/>
              </a:rPr>
              <a:t>❓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266906" y="2133600"/>
            <a:ext cx="1115373" cy="1278923"/>
            <a:chOff x="5266906" y="2133600"/>
            <a:chExt cx="1115373" cy="1278923"/>
          </a:xfrm>
        </p:grpSpPr>
        <p:sp>
          <p:nvSpPr>
            <p:cNvPr id="41" name="Rectangle 40"/>
            <p:cNvSpPr/>
            <p:nvPr/>
          </p:nvSpPr>
          <p:spPr>
            <a:xfrm>
              <a:off x="5266906" y="213360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pple Color Emoji" charset="0"/>
                </a:rPr>
                <a:t>❓</a:t>
              </a:r>
              <a:r>
                <a:rPr lang="en-US" dirty="0"/>
                <a:t>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66781" y="304319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pple Color Emoji" charset="0"/>
                </a:rPr>
                <a:t>❓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502" y="2592431"/>
            <a:ext cx="270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</a:t>
            </a:r>
          </a:p>
          <a:p>
            <a:r>
              <a:rPr lang="en-US" sz="2400" dirty="0"/>
              <a:t>Longest chain is produced honestly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4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708"/>
    </mc:Choice>
    <mc:Fallback xmlns="">
      <p:transition advTm="23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319179" y="1405393"/>
            <a:ext cx="1344300" cy="702000"/>
            <a:chOff x="5333050" y="2139900"/>
            <a:chExt cx="1344300" cy="702000"/>
          </a:xfrm>
        </p:grpSpPr>
        <p:sp>
          <p:nvSpPr>
            <p:cNvPr id="146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3330379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9" name="Shape 149"/>
          <p:cNvGrpSpPr/>
          <p:nvPr/>
        </p:nvGrpSpPr>
        <p:grpSpPr>
          <a:xfrm>
            <a:off x="1986079" y="1454618"/>
            <a:ext cx="1344300" cy="702000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978354" y="1291746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Shape 153"/>
          <p:cNvGrpSpPr/>
          <p:nvPr/>
        </p:nvGrpSpPr>
        <p:grpSpPr>
          <a:xfrm>
            <a:off x="6671204" y="1405393"/>
            <a:ext cx="1344300" cy="702000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682404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1" name="Shape 171"/>
          <p:cNvSpPr/>
          <p:nvPr/>
        </p:nvSpPr>
        <p:spPr>
          <a:xfrm>
            <a:off x="711779" y="1145218"/>
            <a:ext cx="7785600" cy="1163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948879" y="2510661"/>
            <a:ext cx="5548500" cy="2325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3044904" y="4444710"/>
            <a:ext cx="1370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transaction</a:t>
            </a:r>
          </a:p>
        </p:txBody>
      </p: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>
                <a:latin typeface="Arial" charset="0"/>
                <a:ea typeface="ＭＳ Ｐゴシック" charset="-128"/>
              </a:rPr>
              <a:t>Can verify specific transactions (with help)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46</a:t>
            </a:fld>
            <a:endParaRPr lang="en-US" altLang="x-none"/>
          </a:p>
        </p:txBody>
      </p:sp>
      <p:sp>
        <p:nvSpPr>
          <p:cNvPr id="50" name="Rectangle 49"/>
          <p:cNvSpPr/>
          <p:nvPr/>
        </p:nvSpPr>
        <p:spPr>
          <a:xfrm>
            <a:off x="4010794" y="42874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pple Color Emoji" charset="0"/>
              </a:rPr>
              <a:t>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684"/>
    </mc:Choice>
    <mc:Fallback xmlns="">
      <p:transition advTm="16684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319179" y="1405393"/>
            <a:ext cx="1344300" cy="702000"/>
            <a:chOff x="5333050" y="2139900"/>
            <a:chExt cx="1344300" cy="702000"/>
          </a:xfrm>
        </p:grpSpPr>
        <p:sp>
          <p:nvSpPr>
            <p:cNvPr id="146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3330379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9" name="Shape 149"/>
          <p:cNvGrpSpPr/>
          <p:nvPr/>
        </p:nvGrpSpPr>
        <p:grpSpPr>
          <a:xfrm>
            <a:off x="1986079" y="1454618"/>
            <a:ext cx="1344300" cy="702000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978354" y="1291746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Shape 153"/>
          <p:cNvGrpSpPr/>
          <p:nvPr/>
        </p:nvGrpSpPr>
        <p:grpSpPr>
          <a:xfrm>
            <a:off x="6671204" y="1405393"/>
            <a:ext cx="1344300" cy="702000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682404" y="1254921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1" name="Shape 171"/>
          <p:cNvSpPr/>
          <p:nvPr/>
        </p:nvSpPr>
        <p:spPr>
          <a:xfrm>
            <a:off x="711779" y="1145218"/>
            <a:ext cx="7785600" cy="1163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948954" y="2006231"/>
            <a:ext cx="5548500" cy="2814287"/>
            <a:chOff x="2521250" y="2272538"/>
            <a:chExt cx="5548500" cy="2814287"/>
          </a:xfrm>
        </p:grpSpPr>
        <p:cxnSp>
          <p:nvCxnSpPr>
            <p:cNvPr id="162" name="Shape 162"/>
            <p:cNvCxnSpPr/>
            <p:nvPr/>
          </p:nvCxnSpPr>
          <p:spPr>
            <a:xfrm flipH="1">
              <a:off x="4980475" y="2272538"/>
              <a:ext cx="44400" cy="586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2521250" y="2761225"/>
              <a:ext cx="5548500" cy="23256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37100" y="2858738"/>
              <a:ext cx="2439500" cy="1833037"/>
              <a:chOff x="3237100" y="2858738"/>
              <a:chExt cx="2439500" cy="1833037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4332300" y="2858738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 dirty="0">
                    <a:latin typeface="Trebuchet MS"/>
                    <a:ea typeface="Trebuchet MS"/>
                    <a:cs typeface="Trebuchet MS"/>
                    <a:sym typeface="Trebuchet MS"/>
                  </a:rPr>
                  <a:t>H(  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Shape 158"/>
                  <p:cNvSpPr txBox="1"/>
                  <p:nvPr/>
                </p:nvSpPr>
                <p:spPr>
                  <a:xfrm>
                    <a:off x="3480400" y="3715875"/>
                    <a:ext cx="1344300" cy="457200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800" dirty="0"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H(  )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Trebuchet MS"/>
                                <a:cs typeface="Trebuchet MS"/>
                                <a:sym typeface="Trebuchet MS"/>
                              </a:rPr>
                              <m:t>       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Trebuchet MS"/>
                                <a:cs typeface="Trebuchet MS"/>
                                <a:sym typeface="Trebuchet MS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  <a:ea typeface="Trebuchet MS"/>
                                <a:cs typeface="Trebuchet MS"/>
                                <a:sym typeface="Trebuchet MS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" sz="1800" dirty="0"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</mc:Choice>
            <mc:Fallback xmlns="">
              <p:sp>
                <p:nvSpPr>
                  <p:cNvPr id="158" name="Shape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0400" y="3715875"/>
                    <a:ext cx="134430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139" t="-63636" b="-87013"/>
                    </a:stretch>
                  </a:blip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Shape 160"/>
              <p:cNvSpPr/>
              <p:nvPr/>
            </p:nvSpPr>
            <p:spPr>
              <a:xfrm>
                <a:off x="4111475" y="3093675"/>
                <a:ext cx="638367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3" name="Shape 163"/>
              <p:cNvCxnSpPr>
                <a:cxnSpLocks/>
              </p:cNvCxnSpPr>
              <p:nvPr/>
            </p:nvCxnSpPr>
            <p:spPr>
              <a:xfrm flipH="1">
                <a:off x="3237100" y="4008075"/>
                <a:ext cx="670500" cy="68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3200" dirty="0">
                <a:latin typeface="Arial" charset="0"/>
                <a:ea typeface="ＭＳ Ｐゴシック" charset="-128"/>
              </a:rPr>
              <a:t>Can verify specific transactions (with help)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47</a:t>
            </a:fld>
            <a:endParaRPr lang="en-US" altLang="x-none"/>
          </a:p>
        </p:txBody>
      </p:sp>
      <p:cxnSp>
        <p:nvCxnSpPr>
          <p:cNvPr id="8" name="Straight Arrow Connector 7"/>
          <p:cNvCxnSpPr>
            <a:stCxn id="45" idx="1"/>
          </p:cNvCxnSpPr>
          <p:nvPr/>
        </p:nvCxnSpPr>
        <p:spPr>
          <a:xfrm flipH="1" flipV="1">
            <a:off x="5962918" y="2827368"/>
            <a:ext cx="555514" cy="750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hape 158"/>
              <p:cNvSpPr txBox="1"/>
              <p:nvPr/>
            </p:nvSpPr>
            <p:spPr>
              <a:xfrm>
                <a:off x="6518432" y="3200517"/>
                <a:ext cx="1827077" cy="754993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dirty="0">
                    <a:latin typeface="Trebuchet MS"/>
                    <a:ea typeface="Trebuchet MS"/>
                    <a:cs typeface="Trebuchet MS"/>
                    <a:sym typeface="Trebuchet MS"/>
                  </a:rPr>
                  <a:t>Merkle proof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rebuchet MS"/>
                        <a:cs typeface="Trebuchet MS"/>
                        <a:sym typeface="Trebuchet MS"/>
                      </a:rPr>
                      <m:t>𝜋</m:t>
                    </m:r>
                  </m:oMath>
                </a14:m>
                <a:endParaRPr lang="en-US" sz="1800" dirty="0"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log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(# </m:t>
                      </m:r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𝑡𝑟𝑎𝑛𝑠</m:t>
                      </m:r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.)</m:t>
                      </m:r>
                    </m:oMath>
                  </m:oMathPara>
                </a14:m>
                <a:endParaRPr lang="en" sz="1800" dirty="0"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45" name="Shap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32" y="3200517"/>
                <a:ext cx="1827077" cy="754993"/>
              </a:xfrm>
              <a:prstGeom prst="rect">
                <a:avLst/>
              </a:prstGeom>
              <a:blipFill rotWithShape="0">
                <a:blip r:embed="rId6"/>
                <a:stretch>
                  <a:fillRect l="-2318" t="-3175" b="-50000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45" idx="1"/>
          </p:cNvCxnSpPr>
          <p:nvPr/>
        </p:nvCxnSpPr>
        <p:spPr>
          <a:xfrm flipH="1">
            <a:off x="5080836" y="3578014"/>
            <a:ext cx="1437596" cy="3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164">
            <a:extLst>
              <a:ext uri="{FF2B5EF4-FFF2-40B4-BE49-F238E27FC236}">
                <a16:creationId xmlns:a16="http://schemas.microsoft.com/office/drawing/2014/main" id="{653809AE-C645-9449-81DC-DA6611AB25CC}"/>
              </a:ext>
            </a:extLst>
          </p:cNvPr>
          <p:cNvSpPr txBox="1"/>
          <p:nvPr/>
        </p:nvSpPr>
        <p:spPr>
          <a:xfrm>
            <a:off x="3055992" y="4449698"/>
            <a:ext cx="1370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transaction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10794" y="42874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150098" y="2593531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       </m:t>
                          </m:r>
                          <m:r>
                            <a:rPr lang="en-US" i="1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98" y="2593531"/>
                <a:ext cx="83381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30"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18"/>
    </mc:Choice>
    <mc:Fallback xmlns="">
      <p:transition advTm="1091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SPV Properties and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017787"/>
            <a:ext cx="4929447" cy="339447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Can determine the longest chain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Can verify transaction inclusion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Does not grow with #transactions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/>
              <a:t>80 bytes * #blocks (Bitcoin)</a:t>
            </a:r>
          </a:p>
          <a:p>
            <a:pPr>
              <a:buFont typeface="Arial" charset="0"/>
              <a:buChar char="•"/>
            </a:pPr>
            <a:r>
              <a:rPr lang="is-IS" sz="2400" dirty="0"/>
              <a:t>508 bytes * #blocks (Ethereum)</a:t>
            </a:r>
          </a:p>
          <a:p>
            <a:pPr>
              <a:buFont typeface="Arial" charset="0"/>
              <a:buChar char="•"/>
            </a:pPr>
            <a:r>
              <a:rPr lang="is-IS" sz="2400" dirty="0"/>
              <a:t>Sufficient for sidechains</a:t>
            </a:r>
            <a:r>
              <a:rPr lang="en-US" sz="2400" dirty="0"/>
              <a:t> and swaps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No long range attacks possible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904509" y="1017787"/>
            <a:ext cx="4239492" cy="3759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Can’t verify all transactions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Grows with #blocks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/>
              <a:t>Less block time-&gt; larger SPV client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60 MB in Bitcoin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3.2 GB in Ethereum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Especially bad for multi-chain clients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9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9384"/>
    </mc:Choice>
    <mc:Fallback xmlns="">
      <p:transition advTm="139384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2800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sz="2800" dirty="0">
                <a:latin typeface="Arial" charset="0"/>
                <a:ea typeface="ＭＳ Ｐゴシック" charset="-128"/>
              </a:rPr>
              <a:t>: A super-light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26CA-620A-FB46-AB2E-C0BDA22F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49</a:t>
            </a:fld>
            <a:endParaRPr lang="en-US" altLang="x-none"/>
          </a:p>
        </p:txBody>
      </p:sp>
      <p:grpSp>
        <p:nvGrpSpPr>
          <p:cNvPr id="6" name="Shape 145"/>
          <p:cNvGrpSpPr/>
          <p:nvPr/>
        </p:nvGrpSpPr>
        <p:grpSpPr>
          <a:xfrm>
            <a:off x="4478438" y="3195556"/>
            <a:ext cx="1344300" cy="702000"/>
            <a:chOff x="5333050" y="2139900"/>
            <a:chExt cx="1344300" cy="702000"/>
          </a:xfrm>
        </p:grpSpPr>
        <p:sp>
          <p:nvSpPr>
            <p:cNvPr id="7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8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9" name="Shape 148"/>
          <p:cNvSpPr/>
          <p:nvPr/>
        </p:nvSpPr>
        <p:spPr>
          <a:xfrm>
            <a:off x="3489638" y="3045084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Shape 149"/>
          <p:cNvGrpSpPr/>
          <p:nvPr/>
        </p:nvGrpSpPr>
        <p:grpSpPr>
          <a:xfrm>
            <a:off x="2145338" y="3244781"/>
            <a:ext cx="1344300" cy="702000"/>
            <a:chOff x="5333050" y="2139900"/>
            <a:chExt cx="1344300" cy="702000"/>
          </a:xfrm>
        </p:grpSpPr>
        <p:sp>
          <p:nvSpPr>
            <p:cNvPr id="11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2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13" name="Shape 152"/>
          <p:cNvSpPr/>
          <p:nvPr/>
        </p:nvSpPr>
        <p:spPr>
          <a:xfrm>
            <a:off x="1137613" y="3081909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Shape 153"/>
          <p:cNvGrpSpPr/>
          <p:nvPr/>
        </p:nvGrpSpPr>
        <p:grpSpPr>
          <a:xfrm>
            <a:off x="6830463" y="3195556"/>
            <a:ext cx="1344300" cy="702000"/>
            <a:chOff x="5333050" y="2139900"/>
            <a:chExt cx="1344300" cy="702000"/>
          </a:xfrm>
        </p:grpSpPr>
        <p:sp>
          <p:nvSpPr>
            <p:cNvPr id="15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6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>
                  <a:latin typeface="Trebuchet MS"/>
                  <a:ea typeface="Trebuchet MS"/>
                  <a:cs typeface="Trebuchet MS"/>
                  <a:sym typeface="Trebuchet MS"/>
                </a:rPr>
                <a:t>prev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sp>
        <p:nvSpPr>
          <p:cNvPr id="17" name="Shape 156"/>
          <p:cNvSpPr/>
          <p:nvPr/>
        </p:nvSpPr>
        <p:spPr>
          <a:xfrm>
            <a:off x="5841663" y="3045084"/>
            <a:ext cx="2066550" cy="542892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8756-733A-13F7-BBDE-FF2F93A1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Tool: Error Correcting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0BAF-BF94-B682-B299-99059B8F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n parties and T data can each party receive a bit more than T/n data such that 2/3</a:t>
            </a:r>
            <a:r>
              <a:rPr lang="en-US" baseline="30000" dirty="0"/>
              <a:t>rd</a:t>
            </a:r>
            <a:r>
              <a:rPr lang="en-US" dirty="0"/>
              <a:t> n can recover the data</a:t>
            </a:r>
          </a:p>
          <a:p>
            <a:r>
              <a:rPr lang="en-US" dirty="0"/>
              <a:t>Yes! This is solved by error correcting codes</a:t>
            </a:r>
          </a:p>
          <a:p>
            <a:r>
              <a:rPr lang="en-US" dirty="0"/>
              <a:t>An error correcting code enables reconstructing a message even if a limited positions have been corrupted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Decoder </a:t>
            </a:r>
            <a:r>
              <a:rPr lang="en-US" dirty="0"/>
              <a:t>doesn’t know which positions where corrupted or not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8924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2800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sz="2800" dirty="0">
                <a:latin typeface="Arial" charset="0"/>
                <a:ea typeface="ＭＳ Ｐゴシック" charset="-128"/>
              </a:rPr>
              <a:t>: A super-light clients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E641-1E2B-A64C-8CC7-546252DA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50</a:t>
            </a:fld>
            <a:endParaRPr lang="en-US" altLang="x-none"/>
          </a:p>
        </p:txBody>
      </p:sp>
      <p:grpSp>
        <p:nvGrpSpPr>
          <p:cNvPr id="6" name="Shape 145"/>
          <p:cNvGrpSpPr/>
          <p:nvPr/>
        </p:nvGrpSpPr>
        <p:grpSpPr>
          <a:xfrm>
            <a:off x="4478438" y="3195556"/>
            <a:ext cx="1344300" cy="702000"/>
            <a:chOff x="5333050" y="2139900"/>
            <a:chExt cx="1344300" cy="702000"/>
          </a:xfrm>
        </p:grpSpPr>
        <p:sp>
          <p:nvSpPr>
            <p:cNvPr id="7" name="Shape 146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8" name="Shape 14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grpSp>
        <p:nvGrpSpPr>
          <p:cNvPr id="10" name="Shape 149"/>
          <p:cNvGrpSpPr/>
          <p:nvPr/>
        </p:nvGrpSpPr>
        <p:grpSpPr>
          <a:xfrm>
            <a:off x="2145338" y="3244781"/>
            <a:ext cx="1344300" cy="702000"/>
            <a:chOff x="5333050" y="2139900"/>
            <a:chExt cx="1344300" cy="702000"/>
          </a:xfrm>
        </p:grpSpPr>
        <p:sp>
          <p:nvSpPr>
            <p:cNvPr id="11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2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grpSp>
        <p:nvGrpSpPr>
          <p:cNvPr id="14" name="Shape 153"/>
          <p:cNvGrpSpPr/>
          <p:nvPr/>
        </p:nvGrpSpPr>
        <p:grpSpPr>
          <a:xfrm>
            <a:off x="6830463" y="3195556"/>
            <a:ext cx="1344300" cy="702000"/>
            <a:chOff x="5333050" y="2139900"/>
            <a:chExt cx="1344300" cy="702000"/>
          </a:xfrm>
        </p:grpSpPr>
        <p:sp>
          <p:nvSpPr>
            <p:cNvPr id="15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6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cxnSp>
        <p:nvCxnSpPr>
          <p:cNvPr id="3" name="Curved Connector 2"/>
          <p:cNvCxnSpPr>
            <a:endCxn id="8" idx="0"/>
          </p:cNvCxnSpPr>
          <p:nvPr/>
        </p:nvCxnSpPr>
        <p:spPr>
          <a:xfrm rot="10800000">
            <a:off x="5150588" y="3195556"/>
            <a:ext cx="2666888" cy="140072"/>
          </a:xfrm>
          <a:prstGeom prst="curvedConnector4">
            <a:avLst>
              <a:gd name="adj1" fmla="val 696"/>
              <a:gd name="adj2" fmla="val 8148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0"/>
          </p:cNvCxnSpPr>
          <p:nvPr/>
        </p:nvCxnSpPr>
        <p:spPr>
          <a:xfrm rot="10800000" flipV="1">
            <a:off x="2817489" y="2189403"/>
            <a:ext cx="3480281" cy="105537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949327" y="2189403"/>
            <a:ext cx="5116622" cy="1377578"/>
          </a:xfrm>
          <a:prstGeom prst="curvedConnector3">
            <a:avLst>
              <a:gd name="adj1" fmla="val 761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ular Callout 54"/>
          <p:cNvSpPr/>
          <p:nvPr/>
        </p:nvSpPr>
        <p:spPr>
          <a:xfrm>
            <a:off x="7031865" y="1017431"/>
            <a:ext cx="1403797" cy="1017431"/>
          </a:xfrm>
          <a:prstGeom prst="wedgeRectCallout">
            <a:avLst>
              <a:gd name="adj1" fmla="val -26338"/>
              <a:gd name="adj2" fmla="val 170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just the head</a:t>
            </a:r>
          </a:p>
        </p:txBody>
      </p:sp>
    </p:spTree>
    <p:extLst>
      <p:ext uri="{BB962C8B-B14F-4D97-AF65-F5344CB8AC3E}">
        <p14:creationId xmlns:p14="http://schemas.microsoft.com/office/powerpoint/2010/main" val="342695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2800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sz="2800" dirty="0">
                <a:latin typeface="Arial" charset="0"/>
                <a:ea typeface="ＭＳ Ｐゴシック" charset="-128"/>
              </a:rPr>
              <a:t>: A super-light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1495-523A-AE46-BEAB-B0812209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51</a:t>
            </a:fld>
            <a:endParaRPr lang="en-US" altLang="x-none"/>
          </a:p>
        </p:txBody>
      </p:sp>
      <p:grpSp>
        <p:nvGrpSpPr>
          <p:cNvPr id="10" name="Shape 149"/>
          <p:cNvGrpSpPr/>
          <p:nvPr/>
        </p:nvGrpSpPr>
        <p:grpSpPr>
          <a:xfrm>
            <a:off x="1369582" y="3215981"/>
            <a:ext cx="1344300" cy="702000"/>
            <a:chOff x="5333050" y="2139900"/>
            <a:chExt cx="1344300" cy="702000"/>
          </a:xfrm>
        </p:grpSpPr>
        <p:sp>
          <p:nvSpPr>
            <p:cNvPr id="11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2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grpSp>
        <p:nvGrpSpPr>
          <p:cNvPr id="14" name="Shape 153"/>
          <p:cNvGrpSpPr/>
          <p:nvPr/>
        </p:nvGrpSpPr>
        <p:grpSpPr>
          <a:xfrm>
            <a:off x="6830463" y="3195556"/>
            <a:ext cx="1344300" cy="702000"/>
            <a:chOff x="5333050" y="2139900"/>
            <a:chExt cx="1344300" cy="702000"/>
          </a:xfrm>
        </p:grpSpPr>
        <p:sp>
          <p:nvSpPr>
            <p:cNvPr id="15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6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cxnSp>
        <p:nvCxnSpPr>
          <p:cNvPr id="41" name="Curved Connector 40"/>
          <p:cNvCxnSpPr>
            <a:stCxn id="16" idx="0"/>
            <a:endCxn id="12" idx="0"/>
          </p:cNvCxnSpPr>
          <p:nvPr/>
        </p:nvCxnSpPr>
        <p:spPr>
          <a:xfrm rot="16200000" flipH="1" flipV="1">
            <a:off x="4761960" y="475327"/>
            <a:ext cx="20425" cy="5460881"/>
          </a:xfrm>
          <a:prstGeom prst="curvedConnector3">
            <a:avLst>
              <a:gd name="adj1" fmla="val -49024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ular Callout 54"/>
          <p:cNvSpPr/>
          <p:nvPr/>
        </p:nvSpPr>
        <p:spPr>
          <a:xfrm>
            <a:off x="7031865" y="1017431"/>
            <a:ext cx="1403797" cy="1017431"/>
          </a:xfrm>
          <a:prstGeom prst="wedgeRectCallout">
            <a:avLst>
              <a:gd name="adj1" fmla="val -18081"/>
              <a:gd name="adj2" fmla="val 1599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just the head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1485" y="2369713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Merkle Tree (MMR)</a:t>
            </a:r>
          </a:p>
        </p:txBody>
      </p:sp>
    </p:spTree>
    <p:extLst>
      <p:ext uri="{BB962C8B-B14F-4D97-AF65-F5344CB8AC3E}">
        <p14:creationId xmlns:p14="http://schemas.microsoft.com/office/powerpoint/2010/main" val="893041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64"/>
          <p:cNvSpPr txBox="1"/>
          <p:nvPr/>
        </p:nvSpPr>
        <p:spPr>
          <a:xfrm>
            <a:off x="826957" y="4817508"/>
            <a:ext cx="1056300" cy="303532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transaction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2069207" y="1803753"/>
            <a:ext cx="1344300" cy="706028"/>
            <a:chOff x="5333050" y="2139900"/>
            <a:chExt cx="1344300" cy="702000"/>
          </a:xfrm>
        </p:grpSpPr>
        <p:sp>
          <p:nvSpPr>
            <p:cNvPr id="150" name="Shape 150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6754332" y="1754528"/>
            <a:ext cx="1344300" cy="706028"/>
            <a:chOff x="5333050" y="2139900"/>
            <a:chExt cx="1344300" cy="702000"/>
          </a:xfrm>
        </p:grpSpPr>
        <p:sp>
          <p:nvSpPr>
            <p:cNvPr id="154" name="Shape 154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>
                  <a:latin typeface="Trebuchet MS"/>
                  <a:ea typeface="Trebuchet MS"/>
                  <a:cs typeface="Trebuchet MS"/>
                  <a:sym typeface="Trebuchet MS"/>
                </a:rPr>
                <a:t>root</a:t>
              </a:r>
              <a:r>
                <a:rPr lang="en" sz="1800" dirty="0"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sp>
        <p:nvSpPr>
          <p:cNvPr id="171" name="Shape 171"/>
          <p:cNvSpPr/>
          <p:nvPr/>
        </p:nvSpPr>
        <p:spPr>
          <a:xfrm>
            <a:off x="794907" y="1494353"/>
            <a:ext cx="7801156" cy="126043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latin typeface="Arial" charset="0"/>
                <a:ea typeface="ＭＳ Ｐゴシック" charset="-128"/>
              </a:rPr>
              <a:t>Verifying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52</a:t>
            </a:fld>
            <a:endParaRPr lang="en-US" altLang="x-none"/>
          </a:p>
        </p:txBody>
      </p:sp>
      <p:grpSp>
        <p:nvGrpSpPr>
          <p:cNvPr id="3" name="Group 2"/>
          <p:cNvGrpSpPr/>
          <p:nvPr/>
        </p:nvGrpSpPr>
        <p:grpSpPr>
          <a:xfrm>
            <a:off x="639257" y="2398271"/>
            <a:ext cx="5548500" cy="2830434"/>
            <a:chOff x="2521250" y="2272538"/>
            <a:chExt cx="5548500" cy="2814287"/>
          </a:xfrm>
        </p:grpSpPr>
        <p:cxnSp>
          <p:nvCxnSpPr>
            <p:cNvPr id="162" name="Shape 162"/>
            <p:cNvCxnSpPr/>
            <p:nvPr/>
          </p:nvCxnSpPr>
          <p:spPr>
            <a:xfrm flipH="1">
              <a:off x="4980475" y="2272538"/>
              <a:ext cx="44400" cy="586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2521250" y="2761225"/>
              <a:ext cx="5548500" cy="23256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37100" y="2858738"/>
              <a:ext cx="2439500" cy="1833037"/>
              <a:chOff x="3237100" y="2858738"/>
              <a:chExt cx="2439500" cy="1833037"/>
            </a:xfrm>
          </p:grpSpPr>
          <p:sp>
            <p:nvSpPr>
              <p:cNvPr id="157" name="Shape 157"/>
              <p:cNvSpPr txBox="1"/>
              <p:nvPr/>
            </p:nvSpPr>
            <p:spPr>
              <a:xfrm>
                <a:off x="4332300" y="2858738"/>
                <a:ext cx="1344300" cy="457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800" dirty="0">
                    <a:latin typeface="Trebuchet MS"/>
                    <a:ea typeface="Trebuchet MS"/>
                    <a:cs typeface="Trebuchet MS"/>
                    <a:sym typeface="Trebuchet MS"/>
                  </a:rPr>
                  <a:t>H(  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Shape 158"/>
                  <p:cNvSpPr txBox="1"/>
                  <p:nvPr/>
                </p:nvSpPr>
                <p:spPr>
                  <a:xfrm>
                    <a:off x="3480400" y="3715875"/>
                    <a:ext cx="1344300" cy="457200"/>
                  </a:xfrm>
                  <a:prstGeom prst="rect">
                    <a:avLst/>
                  </a:prstGeom>
                  <a:solidFill>
                    <a:srgbClr val="D9D9D9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800" dirty="0"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H(  )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Trebuchet MS"/>
                                <a:cs typeface="Trebuchet MS"/>
                                <a:sym typeface="Trebuchet MS"/>
                              </a:rPr>
                              <m:t>       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Trebuchet MS"/>
                                <a:cs typeface="Trebuchet MS"/>
                                <a:sym typeface="Trebuchet MS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  <a:ea typeface="Trebuchet MS"/>
                                <a:cs typeface="Trebuchet MS"/>
                                <a:sym typeface="Trebuchet MS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" sz="1800" dirty="0"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</mc:Choice>
            <mc:Fallback xmlns="">
              <p:sp>
                <p:nvSpPr>
                  <p:cNvPr id="158" name="Shape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0400" y="3715875"/>
                    <a:ext cx="1344300" cy="45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04" b="-5263"/>
                    </a:stretch>
                  </a:blip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Shape 160"/>
              <p:cNvSpPr/>
              <p:nvPr/>
            </p:nvSpPr>
            <p:spPr>
              <a:xfrm>
                <a:off x="4111475" y="3093675"/>
                <a:ext cx="638367" cy="622200"/>
              </a:xfrm>
              <a:custGeom>
                <a:avLst/>
                <a:gdLst/>
                <a:ahLst/>
                <a:cxnLst/>
                <a:rect l="0" t="0" r="0" b="0"/>
                <a:pathLst>
                  <a:path w="62219" h="24888" extrusionOk="0">
                    <a:moveTo>
                      <a:pt x="62219" y="0"/>
                    </a:moveTo>
                    <a:lnTo>
                      <a:pt x="62219" y="17333"/>
                    </a:lnTo>
                    <a:lnTo>
                      <a:pt x="0" y="17333"/>
                    </a:lnTo>
                    <a:lnTo>
                      <a:pt x="0" y="24888"/>
                    </a:lnTo>
                  </a:path>
                </a:pathLst>
              </a:cu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3" name="Shape 163"/>
              <p:cNvCxnSpPr/>
              <p:nvPr/>
            </p:nvCxnSpPr>
            <p:spPr>
              <a:xfrm flipH="1">
                <a:off x="3237100" y="4008075"/>
                <a:ext cx="670500" cy="68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</p:grpSp>
      <p:cxnSp>
        <p:nvCxnSpPr>
          <p:cNvPr id="8" name="Straight Arrow Connector 7"/>
          <p:cNvCxnSpPr>
            <a:stCxn id="45" idx="1"/>
          </p:cNvCxnSpPr>
          <p:nvPr/>
        </p:nvCxnSpPr>
        <p:spPr>
          <a:xfrm flipH="1" flipV="1">
            <a:off x="3653221" y="3219408"/>
            <a:ext cx="555514" cy="752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hape 158"/>
              <p:cNvSpPr txBox="1"/>
              <p:nvPr/>
            </p:nvSpPr>
            <p:spPr>
              <a:xfrm>
                <a:off x="4208735" y="3592557"/>
                <a:ext cx="1827077" cy="759325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dirty="0">
                    <a:latin typeface="Trebuchet MS"/>
                    <a:ea typeface="Trebuchet MS"/>
                    <a:cs typeface="Trebuchet MS"/>
                    <a:sym typeface="Trebuchet MS"/>
                  </a:rPr>
                  <a:t>Merkle proof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rebuchet MS"/>
                        <a:cs typeface="Trebuchet MS"/>
                        <a:sym typeface="Trebuchet MS"/>
                      </a:rPr>
                      <m:t>𝜋</m:t>
                    </m:r>
                  </m:oMath>
                </a14:m>
                <a:endParaRPr lang="en-US" sz="1800" dirty="0"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log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(# </m:t>
                      </m:r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𝑡𝑟𝑎𝑛𝑠</m:t>
                      </m:r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.)</m:t>
                      </m:r>
                    </m:oMath>
                  </m:oMathPara>
                </a14:m>
                <a:endParaRPr lang="en" sz="1800" dirty="0"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45" name="Shap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35" y="3592557"/>
                <a:ext cx="1827077" cy="759325"/>
              </a:xfrm>
              <a:prstGeom prst="rect">
                <a:avLst/>
              </a:prstGeom>
              <a:blipFill>
                <a:blip r:embed="rId4"/>
                <a:stretch>
                  <a:fillRect l="-2055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45" idx="1"/>
          </p:cNvCxnSpPr>
          <p:nvPr/>
        </p:nvCxnSpPr>
        <p:spPr>
          <a:xfrm flipH="1">
            <a:off x="2771139" y="3972220"/>
            <a:ext cx="1437596" cy="35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01097" y="46794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40401" y="2985571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       </m:t>
                          </m:r>
                          <m:r>
                            <a:rPr lang="en-US" i="1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01" y="2985571"/>
                <a:ext cx="8338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hape 158"/>
              <p:cNvSpPr txBox="1"/>
              <p:nvPr/>
            </p:nvSpPr>
            <p:spPr>
              <a:xfrm>
                <a:off x="4228157" y="862184"/>
                <a:ext cx="1827077" cy="759325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dirty="0">
                    <a:latin typeface="Trebuchet MS"/>
                    <a:ea typeface="Trebuchet MS"/>
                    <a:cs typeface="Trebuchet MS"/>
                    <a:sym typeface="Trebuchet MS"/>
                  </a:rPr>
                  <a:t>MMR proof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rebuchet MS"/>
                        <a:cs typeface="Trebuchet MS"/>
                        <a:sym typeface="Trebuchet MS"/>
                      </a:rPr>
                      <m:t>𝜋</m:t>
                    </m:r>
                  </m:oMath>
                </a14:m>
                <a:endParaRPr lang="en-US" sz="1800" dirty="0"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log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(# </m:t>
                      </m:r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𝑏𝑙𝑜𝑐𝑘𝑠</m:t>
                      </m:r>
                      <m:r>
                        <a:rPr lang="en-US" sz="1800" b="0" i="1" smtClean="0">
                          <a:latin typeface="Cambria Math" charset="0"/>
                          <a:ea typeface="Trebuchet MS"/>
                          <a:cs typeface="Trebuchet MS"/>
                          <a:sym typeface="Trebuchet MS"/>
                        </a:rPr>
                        <m:t>.)</m:t>
                      </m:r>
                    </m:oMath>
                  </m:oMathPara>
                </a14:m>
                <a:endParaRPr lang="en" sz="1800" dirty="0"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40" name="Shap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7" y="862184"/>
                <a:ext cx="1827077" cy="759325"/>
              </a:xfrm>
              <a:prstGeom prst="rect">
                <a:avLst/>
              </a:prstGeom>
              <a:blipFill>
                <a:blip r:embed="rId6"/>
                <a:stretch>
                  <a:fillRect l="-2740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754332" y="2386127"/>
            <a:ext cx="1344300" cy="3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head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0706053-4899-3640-8A96-7976F4844456}"/>
              </a:ext>
            </a:extLst>
          </p:cNvPr>
          <p:cNvCxnSpPr>
            <a:endCxn id="151" idx="0"/>
          </p:cNvCxnSpPr>
          <p:nvPr/>
        </p:nvCxnSpPr>
        <p:spPr>
          <a:xfrm rot="10800000">
            <a:off x="2741358" y="1803754"/>
            <a:ext cx="5048405" cy="112799"/>
          </a:xfrm>
          <a:prstGeom prst="curvedConnector4">
            <a:avLst>
              <a:gd name="adj1" fmla="val 698"/>
              <a:gd name="adj2" fmla="val 3026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/>
      <p:bldP spid="15" grpId="0"/>
      <p:bldP spid="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4" y="1871342"/>
            <a:ext cx="1487406" cy="14690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52474" y="2770770"/>
            <a:ext cx="1035763" cy="1666307"/>
            <a:chOff x="5849377" y="2153013"/>
            <a:chExt cx="1769149" cy="2586298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9377" y="2951727"/>
              <a:ext cx="1769149" cy="1787584"/>
            </a:xfrm>
            <a:prstGeom prst="rect">
              <a:avLst/>
            </a:prstGeom>
          </p:spPr>
        </p:pic>
        <p:pic>
          <p:nvPicPr>
            <p:cNvPr id="62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>
              <a:off x="5849377" y="2153013"/>
              <a:ext cx="449707" cy="2042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 flipH="1">
              <a:off x="7176816" y="2153013"/>
              <a:ext cx="441710" cy="2042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74" y="827010"/>
            <a:ext cx="1035763" cy="1186554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2422129" y="1042225"/>
            <a:ext cx="1387879" cy="505986"/>
          </a:xfrm>
          <a:prstGeom prst="wedgeRectCallout">
            <a:avLst>
              <a:gd name="adj1" fmla="val 76936"/>
              <a:gd name="adj2" fmla="val 884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head</a:t>
            </a:r>
          </a:p>
        </p:txBody>
      </p:sp>
      <p:sp>
        <p:nvSpPr>
          <p:cNvPr id="108" name="Rectangular Callout 107"/>
          <p:cNvSpPr/>
          <p:nvPr/>
        </p:nvSpPr>
        <p:spPr>
          <a:xfrm>
            <a:off x="2422129" y="3291625"/>
            <a:ext cx="1583578" cy="624599"/>
          </a:xfrm>
          <a:prstGeom prst="wedgeRectCallout">
            <a:avLst>
              <a:gd name="adj1" fmla="val 60671"/>
              <a:gd name="adj2" fmla="val 946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this is the head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9981" y="879686"/>
            <a:ext cx="6825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atin typeface="Apple Color Emoji" charset="0"/>
              </a:rPr>
              <a:t>❓</a:t>
            </a:r>
            <a:endParaRPr lang="en-US" sz="5400" dirty="0">
              <a:effectLst/>
              <a:latin typeface="Apple Color Emoj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4608" y="104222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24608" y="3494174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19741" y="1120462"/>
            <a:ext cx="1854558" cy="2795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Assumption:</a:t>
            </a:r>
          </a:p>
          <a:p>
            <a:r>
              <a:rPr lang="en-US" sz="1800" dirty="0"/>
              <a:t>At least one chain is honest</a:t>
            </a:r>
          </a:p>
          <a:p>
            <a:endParaRPr lang="en-US" sz="1800" dirty="0"/>
          </a:p>
          <a:p>
            <a:r>
              <a:rPr lang="en-US" sz="1800" dirty="0"/>
              <a:t>Other one has at most a c fraction of the mining power (c fraction blocks are valid)</a:t>
            </a:r>
          </a:p>
          <a:p>
            <a:r>
              <a:rPr lang="en-US" sz="1800" dirty="0"/>
              <a:t>Ex: c=1/3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BC69E8-5313-1B44-9601-CC50F869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: Two Heads?</a:t>
            </a:r>
            <a:br>
              <a:rPr lang="en-US" altLang="x-none" dirty="0">
                <a:latin typeface="Arial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66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4" y="1871342"/>
            <a:ext cx="1487406" cy="14690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52474" y="2770770"/>
            <a:ext cx="1035763" cy="1666307"/>
            <a:chOff x="5849377" y="2153013"/>
            <a:chExt cx="1769149" cy="2586298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9377" y="2951727"/>
              <a:ext cx="1769149" cy="1787584"/>
            </a:xfrm>
            <a:prstGeom prst="rect">
              <a:avLst/>
            </a:prstGeom>
          </p:spPr>
        </p:pic>
        <p:pic>
          <p:nvPicPr>
            <p:cNvPr id="62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>
              <a:off x="5849377" y="2153013"/>
              <a:ext cx="449707" cy="2042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1084"/>
            <p:cNvPicPr preferRelativeResize="0"/>
            <p:nvPr/>
          </p:nvPicPr>
          <p:blipFill rotWithShape="1">
            <a:blip r:embed="rId5">
              <a:alphaModFix/>
            </a:blip>
            <a:srcRect r="75883"/>
            <a:stretch/>
          </p:blipFill>
          <p:spPr>
            <a:xfrm flipH="1">
              <a:off x="7176816" y="2153013"/>
              <a:ext cx="441710" cy="2042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73" y="798907"/>
            <a:ext cx="1035763" cy="11865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324608" y="3494174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2422130" y="1429555"/>
            <a:ext cx="1274107" cy="862884"/>
          </a:xfrm>
          <a:prstGeom prst="wedgeRectCallout">
            <a:avLst>
              <a:gd name="adj1" fmla="val -58233"/>
              <a:gd name="adj2" fmla="val 833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Give me k blocks: 7,13,210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FC512-0205-8845-BF74-00EFBA99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 Strawman 1</a:t>
            </a:r>
            <a:br>
              <a:rPr lang="en-US" altLang="x-none" dirty="0">
                <a:latin typeface="Arial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9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400537" y="2511953"/>
            <a:ext cx="635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Sample k blocks + MMR inclusion proof for each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A0813-D48E-634D-9689-DC365B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2800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sz="2800" dirty="0">
                <a:latin typeface="Arial" charset="0"/>
                <a:ea typeface="ＭＳ Ｐゴシック" charset="-128"/>
              </a:rPr>
              <a:t> Strawman 1: sample constant # of blocks</a:t>
            </a:r>
            <a:br>
              <a:rPr lang="en-US" altLang="x-none" sz="2800" dirty="0">
                <a:latin typeface="Arial" charset="0"/>
                <a:ea typeface="ＭＳ Ｐゴシック" charset="-128"/>
              </a:rPr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55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01532" y="1506828"/>
            <a:ext cx="6028194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9326" y="1055106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Honest chain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42172" y="3270766"/>
            <a:ext cx="690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Malicious chain (only 1/3 of the blocks have a </a:t>
            </a:r>
            <a:r>
              <a:rPr lang="en-US" sz="2400" dirty="0" err="1"/>
              <a:t>PoW</a:t>
            </a:r>
            <a:r>
              <a:rPr lang="en-US" sz="2400" dirty="0"/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56496" y="3593118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897746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78935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515502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8274676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179635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242172" y="1520202"/>
            <a:ext cx="655574" cy="877547"/>
          </a:xfrm>
          <a:custGeom>
            <a:avLst/>
            <a:gdLst>
              <a:gd name="connsiteX0" fmla="*/ 0 w 643944"/>
              <a:gd name="connsiteY0" fmla="*/ 0 h 877547"/>
              <a:gd name="connsiteX1" fmla="*/ 373487 w 643944"/>
              <a:gd name="connsiteY1" fmla="*/ 875763 h 877547"/>
              <a:gd name="connsiteX2" fmla="*/ 643944 w 643944"/>
              <a:gd name="connsiteY2" fmla="*/ 244698 h 87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944" h="877547">
                <a:moveTo>
                  <a:pt x="0" y="0"/>
                </a:moveTo>
                <a:cubicBezTo>
                  <a:pt x="133081" y="417490"/>
                  <a:pt x="266163" y="834980"/>
                  <a:pt x="373487" y="875763"/>
                </a:cubicBezTo>
                <a:cubicBezTo>
                  <a:pt x="480811" y="916546"/>
                  <a:pt x="643944" y="244698"/>
                  <a:pt x="643944" y="244698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92932" y="1770380"/>
            <a:ext cx="486003" cy="601591"/>
          </a:xfrm>
          <a:custGeom>
            <a:avLst/>
            <a:gdLst>
              <a:gd name="connsiteX0" fmla="*/ 0 w 489397"/>
              <a:gd name="connsiteY0" fmla="*/ 605307 h 605307"/>
              <a:gd name="connsiteX1" fmla="*/ 399245 w 489397"/>
              <a:gd name="connsiteY1" fmla="*/ 502276 h 605307"/>
              <a:gd name="connsiteX2" fmla="*/ 489397 w 489397"/>
              <a:gd name="connsiteY2" fmla="*/ 0 h 60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397" h="605307">
                <a:moveTo>
                  <a:pt x="0" y="605307"/>
                </a:moveTo>
                <a:cubicBezTo>
                  <a:pt x="158839" y="604233"/>
                  <a:pt x="317679" y="603160"/>
                  <a:pt x="399245" y="502276"/>
                </a:cubicBezTo>
                <a:cubicBezTo>
                  <a:pt x="480811" y="401392"/>
                  <a:pt x="476518" y="79420"/>
                  <a:pt x="489397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065172" y="1737609"/>
            <a:ext cx="1114463" cy="601593"/>
          </a:xfrm>
          <a:custGeom>
            <a:avLst/>
            <a:gdLst>
              <a:gd name="connsiteX0" fmla="*/ 0 w 1120462"/>
              <a:gd name="connsiteY0" fmla="*/ 502276 h 550607"/>
              <a:gd name="connsiteX1" fmla="*/ 953036 w 1120462"/>
              <a:gd name="connsiteY1" fmla="*/ 502276 h 550607"/>
              <a:gd name="connsiteX2" fmla="*/ 1120462 w 1120462"/>
              <a:gd name="connsiteY2" fmla="*/ 0 h 5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462" h="550607">
                <a:moveTo>
                  <a:pt x="0" y="502276"/>
                </a:moveTo>
                <a:cubicBezTo>
                  <a:pt x="383146" y="544132"/>
                  <a:pt x="766292" y="585989"/>
                  <a:pt x="953036" y="502276"/>
                </a:cubicBezTo>
                <a:cubicBezTo>
                  <a:pt x="1139780" y="418563"/>
                  <a:pt x="1047482" y="62248"/>
                  <a:pt x="1120462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747752" y="1737608"/>
            <a:ext cx="1764406" cy="640247"/>
          </a:xfrm>
          <a:custGeom>
            <a:avLst/>
            <a:gdLst>
              <a:gd name="connsiteX0" fmla="*/ 0 w 1764406"/>
              <a:gd name="connsiteY0" fmla="*/ 566670 h 602139"/>
              <a:gd name="connsiteX1" fmla="*/ 1532586 w 1764406"/>
              <a:gd name="connsiteY1" fmla="*/ 540912 h 602139"/>
              <a:gd name="connsiteX2" fmla="*/ 1764406 w 1764406"/>
              <a:gd name="connsiteY2" fmla="*/ 0 h 60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406" h="602139">
                <a:moveTo>
                  <a:pt x="0" y="566670"/>
                </a:moveTo>
                <a:cubicBezTo>
                  <a:pt x="619259" y="601013"/>
                  <a:pt x="1238518" y="635357"/>
                  <a:pt x="1532586" y="540912"/>
                </a:cubicBezTo>
                <a:cubicBezTo>
                  <a:pt x="1826654" y="446467"/>
                  <a:pt x="1719330" y="88005"/>
                  <a:pt x="1764406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868213" y="1764638"/>
            <a:ext cx="3406463" cy="603505"/>
          </a:xfrm>
          <a:custGeom>
            <a:avLst/>
            <a:gdLst>
              <a:gd name="connsiteX0" fmla="*/ 0 w 3387144"/>
              <a:gd name="connsiteY0" fmla="*/ 618186 h 618186"/>
              <a:gd name="connsiteX1" fmla="*/ 2884868 w 3387144"/>
              <a:gd name="connsiteY1" fmla="*/ 425003 h 618186"/>
              <a:gd name="connsiteX2" fmla="*/ 3387144 w 3387144"/>
              <a:gd name="connsiteY2" fmla="*/ 0 h 61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7144" h="618186">
                <a:moveTo>
                  <a:pt x="0" y="618186"/>
                </a:moveTo>
                <a:cubicBezTo>
                  <a:pt x="1160172" y="573110"/>
                  <a:pt x="2320344" y="528034"/>
                  <a:pt x="2884868" y="425003"/>
                </a:cubicBezTo>
                <a:cubicBezTo>
                  <a:pt x="3449392" y="321972"/>
                  <a:pt x="3307724" y="23611"/>
                  <a:pt x="3387144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495249" y="4028940"/>
            <a:ext cx="60405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97746" y="4063894"/>
            <a:ext cx="5376930" cy="228600"/>
            <a:chOff x="2897746" y="4063894"/>
            <a:chExt cx="5376930" cy="2286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897746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178935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515502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274676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179635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2242172" y="3988482"/>
            <a:ext cx="655574" cy="877547"/>
          </a:xfrm>
          <a:custGeom>
            <a:avLst/>
            <a:gdLst>
              <a:gd name="connsiteX0" fmla="*/ 0 w 643944"/>
              <a:gd name="connsiteY0" fmla="*/ 0 h 877547"/>
              <a:gd name="connsiteX1" fmla="*/ 373487 w 643944"/>
              <a:gd name="connsiteY1" fmla="*/ 875763 h 877547"/>
              <a:gd name="connsiteX2" fmla="*/ 643944 w 643944"/>
              <a:gd name="connsiteY2" fmla="*/ 244698 h 87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944" h="877547">
                <a:moveTo>
                  <a:pt x="0" y="0"/>
                </a:moveTo>
                <a:cubicBezTo>
                  <a:pt x="133081" y="417490"/>
                  <a:pt x="266163" y="834980"/>
                  <a:pt x="373487" y="875763"/>
                </a:cubicBezTo>
                <a:cubicBezTo>
                  <a:pt x="480811" y="916546"/>
                  <a:pt x="643944" y="244698"/>
                  <a:pt x="643944" y="244698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692932" y="4238660"/>
            <a:ext cx="486003" cy="601591"/>
          </a:xfrm>
          <a:custGeom>
            <a:avLst/>
            <a:gdLst>
              <a:gd name="connsiteX0" fmla="*/ 0 w 489397"/>
              <a:gd name="connsiteY0" fmla="*/ 605307 h 605307"/>
              <a:gd name="connsiteX1" fmla="*/ 399245 w 489397"/>
              <a:gd name="connsiteY1" fmla="*/ 502276 h 605307"/>
              <a:gd name="connsiteX2" fmla="*/ 489397 w 489397"/>
              <a:gd name="connsiteY2" fmla="*/ 0 h 60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397" h="605307">
                <a:moveTo>
                  <a:pt x="0" y="605307"/>
                </a:moveTo>
                <a:cubicBezTo>
                  <a:pt x="158839" y="604233"/>
                  <a:pt x="317679" y="603160"/>
                  <a:pt x="399245" y="502276"/>
                </a:cubicBezTo>
                <a:cubicBezTo>
                  <a:pt x="480811" y="401392"/>
                  <a:pt x="476518" y="79420"/>
                  <a:pt x="489397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65172" y="4205889"/>
            <a:ext cx="1114463" cy="601593"/>
          </a:xfrm>
          <a:custGeom>
            <a:avLst/>
            <a:gdLst>
              <a:gd name="connsiteX0" fmla="*/ 0 w 1120462"/>
              <a:gd name="connsiteY0" fmla="*/ 502276 h 550607"/>
              <a:gd name="connsiteX1" fmla="*/ 953036 w 1120462"/>
              <a:gd name="connsiteY1" fmla="*/ 502276 h 550607"/>
              <a:gd name="connsiteX2" fmla="*/ 1120462 w 1120462"/>
              <a:gd name="connsiteY2" fmla="*/ 0 h 5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462" h="550607">
                <a:moveTo>
                  <a:pt x="0" y="502276"/>
                </a:moveTo>
                <a:cubicBezTo>
                  <a:pt x="383146" y="544132"/>
                  <a:pt x="766292" y="585989"/>
                  <a:pt x="953036" y="502276"/>
                </a:cubicBezTo>
                <a:cubicBezTo>
                  <a:pt x="1139780" y="418563"/>
                  <a:pt x="1047482" y="62248"/>
                  <a:pt x="1120462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747752" y="4205888"/>
            <a:ext cx="1764406" cy="640247"/>
          </a:xfrm>
          <a:custGeom>
            <a:avLst/>
            <a:gdLst>
              <a:gd name="connsiteX0" fmla="*/ 0 w 1764406"/>
              <a:gd name="connsiteY0" fmla="*/ 566670 h 602139"/>
              <a:gd name="connsiteX1" fmla="*/ 1532586 w 1764406"/>
              <a:gd name="connsiteY1" fmla="*/ 540912 h 602139"/>
              <a:gd name="connsiteX2" fmla="*/ 1764406 w 1764406"/>
              <a:gd name="connsiteY2" fmla="*/ 0 h 60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406" h="602139">
                <a:moveTo>
                  <a:pt x="0" y="566670"/>
                </a:moveTo>
                <a:cubicBezTo>
                  <a:pt x="619259" y="601013"/>
                  <a:pt x="1238518" y="635357"/>
                  <a:pt x="1532586" y="540912"/>
                </a:cubicBezTo>
                <a:cubicBezTo>
                  <a:pt x="1826654" y="446467"/>
                  <a:pt x="1719330" y="88005"/>
                  <a:pt x="1764406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868213" y="4232918"/>
            <a:ext cx="3406463" cy="603505"/>
          </a:xfrm>
          <a:custGeom>
            <a:avLst/>
            <a:gdLst>
              <a:gd name="connsiteX0" fmla="*/ 0 w 3387144"/>
              <a:gd name="connsiteY0" fmla="*/ 618186 h 618186"/>
              <a:gd name="connsiteX1" fmla="*/ 2884868 w 3387144"/>
              <a:gd name="connsiteY1" fmla="*/ 425003 h 618186"/>
              <a:gd name="connsiteX2" fmla="*/ 3387144 w 3387144"/>
              <a:gd name="connsiteY2" fmla="*/ 0 h 61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7144" h="618186">
                <a:moveTo>
                  <a:pt x="0" y="618186"/>
                </a:moveTo>
                <a:cubicBezTo>
                  <a:pt x="1160172" y="573110"/>
                  <a:pt x="2320344" y="528034"/>
                  <a:pt x="2884868" y="425003"/>
                </a:cubicBezTo>
                <a:cubicBezTo>
                  <a:pt x="3449392" y="321972"/>
                  <a:pt x="3307724" y="23611"/>
                  <a:pt x="3387144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EA0813-D48E-634D-9689-DC365B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2800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sz="2800" dirty="0">
                <a:latin typeface="Arial" charset="0"/>
                <a:ea typeface="ＭＳ Ｐゴシック" charset="-128"/>
              </a:rPr>
              <a:t> Strawman 1: sample constant # of blocks</a:t>
            </a:r>
            <a:br>
              <a:rPr lang="en-US" altLang="x-none" sz="2800" dirty="0">
                <a:latin typeface="Arial" charset="0"/>
                <a:ea typeface="ＭＳ Ｐゴシック" charset="-128"/>
              </a:rPr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56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01532" y="1506828"/>
            <a:ext cx="6028194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9326" y="1055106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Honest chain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42172" y="3270766"/>
            <a:ext cx="690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Malicious chain (only 1/3 of the blocks have a </a:t>
            </a:r>
            <a:r>
              <a:rPr lang="en-US" sz="2400" dirty="0" err="1"/>
              <a:t>PoW</a:t>
            </a:r>
            <a:r>
              <a:rPr lang="en-US" sz="2400" dirty="0"/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56496" y="3593118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897746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78935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515502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8274676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179635" y="15417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242172" y="1520202"/>
            <a:ext cx="655574" cy="877547"/>
          </a:xfrm>
          <a:custGeom>
            <a:avLst/>
            <a:gdLst>
              <a:gd name="connsiteX0" fmla="*/ 0 w 643944"/>
              <a:gd name="connsiteY0" fmla="*/ 0 h 877547"/>
              <a:gd name="connsiteX1" fmla="*/ 373487 w 643944"/>
              <a:gd name="connsiteY1" fmla="*/ 875763 h 877547"/>
              <a:gd name="connsiteX2" fmla="*/ 643944 w 643944"/>
              <a:gd name="connsiteY2" fmla="*/ 244698 h 87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944" h="877547">
                <a:moveTo>
                  <a:pt x="0" y="0"/>
                </a:moveTo>
                <a:cubicBezTo>
                  <a:pt x="133081" y="417490"/>
                  <a:pt x="266163" y="834980"/>
                  <a:pt x="373487" y="875763"/>
                </a:cubicBezTo>
                <a:cubicBezTo>
                  <a:pt x="480811" y="916546"/>
                  <a:pt x="643944" y="244698"/>
                  <a:pt x="643944" y="244698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92932" y="1770380"/>
            <a:ext cx="486003" cy="601591"/>
          </a:xfrm>
          <a:custGeom>
            <a:avLst/>
            <a:gdLst>
              <a:gd name="connsiteX0" fmla="*/ 0 w 489397"/>
              <a:gd name="connsiteY0" fmla="*/ 605307 h 605307"/>
              <a:gd name="connsiteX1" fmla="*/ 399245 w 489397"/>
              <a:gd name="connsiteY1" fmla="*/ 502276 h 605307"/>
              <a:gd name="connsiteX2" fmla="*/ 489397 w 489397"/>
              <a:gd name="connsiteY2" fmla="*/ 0 h 60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397" h="605307">
                <a:moveTo>
                  <a:pt x="0" y="605307"/>
                </a:moveTo>
                <a:cubicBezTo>
                  <a:pt x="158839" y="604233"/>
                  <a:pt x="317679" y="603160"/>
                  <a:pt x="399245" y="502276"/>
                </a:cubicBezTo>
                <a:cubicBezTo>
                  <a:pt x="480811" y="401392"/>
                  <a:pt x="476518" y="79420"/>
                  <a:pt x="489397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065172" y="1737609"/>
            <a:ext cx="1114463" cy="601593"/>
          </a:xfrm>
          <a:custGeom>
            <a:avLst/>
            <a:gdLst>
              <a:gd name="connsiteX0" fmla="*/ 0 w 1120462"/>
              <a:gd name="connsiteY0" fmla="*/ 502276 h 550607"/>
              <a:gd name="connsiteX1" fmla="*/ 953036 w 1120462"/>
              <a:gd name="connsiteY1" fmla="*/ 502276 h 550607"/>
              <a:gd name="connsiteX2" fmla="*/ 1120462 w 1120462"/>
              <a:gd name="connsiteY2" fmla="*/ 0 h 5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462" h="550607">
                <a:moveTo>
                  <a:pt x="0" y="502276"/>
                </a:moveTo>
                <a:cubicBezTo>
                  <a:pt x="383146" y="544132"/>
                  <a:pt x="766292" y="585989"/>
                  <a:pt x="953036" y="502276"/>
                </a:cubicBezTo>
                <a:cubicBezTo>
                  <a:pt x="1139780" y="418563"/>
                  <a:pt x="1047482" y="62248"/>
                  <a:pt x="1120462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747752" y="1737608"/>
            <a:ext cx="1764406" cy="640247"/>
          </a:xfrm>
          <a:custGeom>
            <a:avLst/>
            <a:gdLst>
              <a:gd name="connsiteX0" fmla="*/ 0 w 1764406"/>
              <a:gd name="connsiteY0" fmla="*/ 566670 h 602139"/>
              <a:gd name="connsiteX1" fmla="*/ 1532586 w 1764406"/>
              <a:gd name="connsiteY1" fmla="*/ 540912 h 602139"/>
              <a:gd name="connsiteX2" fmla="*/ 1764406 w 1764406"/>
              <a:gd name="connsiteY2" fmla="*/ 0 h 60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406" h="602139">
                <a:moveTo>
                  <a:pt x="0" y="566670"/>
                </a:moveTo>
                <a:cubicBezTo>
                  <a:pt x="619259" y="601013"/>
                  <a:pt x="1238518" y="635357"/>
                  <a:pt x="1532586" y="540912"/>
                </a:cubicBezTo>
                <a:cubicBezTo>
                  <a:pt x="1826654" y="446467"/>
                  <a:pt x="1719330" y="88005"/>
                  <a:pt x="1764406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868213" y="1764638"/>
            <a:ext cx="3406463" cy="603505"/>
          </a:xfrm>
          <a:custGeom>
            <a:avLst/>
            <a:gdLst>
              <a:gd name="connsiteX0" fmla="*/ 0 w 3387144"/>
              <a:gd name="connsiteY0" fmla="*/ 618186 h 618186"/>
              <a:gd name="connsiteX1" fmla="*/ 2884868 w 3387144"/>
              <a:gd name="connsiteY1" fmla="*/ 425003 h 618186"/>
              <a:gd name="connsiteX2" fmla="*/ 3387144 w 3387144"/>
              <a:gd name="connsiteY2" fmla="*/ 0 h 61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7144" h="618186">
                <a:moveTo>
                  <a:pt x="0" y="618186"/>
                </a:moveTo>
                <a:cubicBezTo>
                  <a:pt x="1160172" y="573110"/>
                  <a:pt x="2320344" y="528034"/>
                  <a:pt x="2884868" y="425003"/>
                </a:cubicBezTo>
                <a:cubicBezTo>
                  <a:pt x="3449392" y="321972"/>
                  <a:pt x="3307724" y="23611"/>
                  <a:pt x="3387144" y="0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495249" y="4028940"/>
            <a:ext cx="60405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97746" y="4063894"/>
            <a:ext cx="5376930" cy="228600"/>
            <a:chOff x="2897746" y="4063894"/>
            <a:chExt cx="5376930" cy="2286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897746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178935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515502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274676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179635" y="4063894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2242172" y="3988482"/>
            <a:ext cx="655574" cy="877547"/>
          </a:xfrm>
          <a:custGeom>
            <a:avLst/>
            <a:gdLst>
              <a:gd name="connsiteX0" fmla="*/ 0 w 643944"/>
              <a:gd name="connsiteY0" fmla="*/ 0 h 877547"/>
              <a:gd name="connsiteX1" fmla="*/ 373487 w 643944"/>
              <a:gd name="connsiteY1" fmla="*/ 875763 h 877547"/>
              <a:gd name="connsiteX2" fmla="*/ 643944 w 643944"/>
              <a:gd name="connsiteY2" fmla="*/ 244698 h 87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944" h="877547">
                <a:moveTo>
                  <a:pt x="0" y="0"/>
                </a:moveTo>
                <a:cubicBezTo>
                  <a:pt x="133081" y="417490"/>
                  <a:pt x="266163" y="834980"/>
                  <a:pt x="373487" y="875763"/>
                </a:cubicBezTo>
                <a:cubicBezTo>
                  <a:pt x="480811" y="916546"/>
                  <a:pt x="643944" y="244698"/>
                  <a:pt x="643944" y="244698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692932" y="4238660"/>
            <a:ext cx="486003" cy="601591"/>
          </a:xfrm>
          <a:custGeom>
            <a:avLst/>
            <a:gdLst>
              <a:gd name="connsiteX0" fmla="*/ 0 w 489397"/>
              <a:gd name="connsiteY0" fmla="*/ 605307 h 605307"/>
              <a:gd name="connsiteX1" fmla="*/ 399245 w 489397"/>
              <a:gd name="connsiteY1" fmla="*/ 502276 h 605307"/>
              <a:gd name="connsiteX2" fmla="*/ 489397 w 489397"/>
              <a:gd name="connsiteY2" fmla="*/ 0 h 60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397" h="605307">
                <a:moveTo>
                  <a:pt x="0" y="605307"/>
                </a:moveTo>
                <a:cubicBezTo>
                  <a:pt x="158839" y="604233"/>
                  <a:pt x="317679" y="603160"/>
                  <a:pt x="399245" y="502276"/>
                </a:cubicBezTo>
                <a:cubicBezTo>
                  <a:pt x="480811" y="401392"/>
                  <a:pt x="476518" y="79420"/>
                  <a:pt x="489397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65172" y="4205889"/>
            <a:ext cx="1114463" cy="601593"/>
          </a:xfrm>
          <a:custGeom>
            <a:avLst/>
            <a:gdLst>
              <a:gd name="connsiteX0" fmla="*/ 0 w 1120462"/>
              <a:gd name="connsiteY0" fmla="*/ 502276 h 550607"/>
              <a:gd name="connsiteX1" fmla="*/ 953036 w 1120462"/>
              <a:gd name="connsiteY1" fmla="*/ 502276 h 550607"/>
              <a:gd name="connsiteX2" fmla="*/ 1120462 w 1120462"/>
              <a:gd name="connsiteY2" fmla="*/ 0 h 5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462" h="550607">
                <a:moveTo>
                  <a:pt x="0" y="502276"/>
                </a:moveTo>
                <a:cubicBezTo>
                  <a:pt x="383146" y="544132"/>
                  <a:pt x="766292" y="585989"/>
                  <a:pt x="953036" y="502276"/>
                </a:cubicBezTo>
                <a:cubicBezTo>
                  <a:pt x="1139780" y="418563"/>
                  <a:pt x="1047482" y="62248"/>
                  <a:pt x="1120462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747752" y="4205888"/>
            <a:ext cx="1764406" cy="640247"/>
          </a:xfrm>
          <a:custGeom>
            <a:avLst/>
            <a:gdLst>
              <a:gd name="connsiteX0" fmla="*/ 0 w 1764406"/>
              <a:gd name="connsiteY0" fmla="*/ 566670 h 602139"/>
              <a:gd name="connsiteX1" fmla="*/ 1532586 w 1764406"/>
              <a:gd name="connsiteY1" fmla="*/ 540912 h 602139"/>
              <a:gd name="connsiteX2" fmla="*/ 1764406 w 1764406"/>
              <a:gd name="connsiteY2" fmla="*/ 0 h 60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406" h="602139">
                <a:moveTo>
                  <a:pt x="0" y="566670"/>
                </a:moveTo>
                <a:cubicBezTo>
                  <a:pt x="619259" y="601013"/>
                  <a:pt x="1238518" y="635357"/>
                  <a:pt x="1532586" y="540912"/>
                </a:cubicBezTo>
                <a:cubicBezTo>
                  <a:pt x="1826654" y="446467"/>
                  <a:pt x="1719330" y="88005"/>
                  <a:pt x="1764406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868213" y="4232918"/>
            <a:ext cx="3406463" cy="603505"/>
          </a:xfrm>
          <a:custGeom>
            <a:avLst/>
            <a:gdLst>
              <a:gd name="connsiteX0" fmla="*/ 0 w 3387144"/>
              <a:gd name="connsiteY0" fmla="*/ 618186 h 618186"/>
              <a:gd name="connsiteX1" fmla="*/ 2884868 w 3387144"/>
              <a:gd name="connsiteY1" fmla="*/ 425003 h 618186"/>
              <a:gd name="connsiteX2" fmla="*/ 3387144 w 3387144"/>
              <a:gd name="connsiteY2" fmla="*/ 0 h 61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7144" h="618186">
                <a:moveTo>
                  <a:pt x="0" y="618186"/>
                </a:moveTo>
                <a:cubicBezTo>
                  <a:pt x="1160172" y="573110"/>
                  <a:pt x="2320344" y="528034"/>
                  <a:pt x="2884868" y="425003"/>
                </a:cubicBezTo>
                <a:cubicBezTo>
                  <a:pt x="3449392" y="321972"/>
                  <a:pt x="3307724" y="23611"/>
                  <a:pt x="3387144" y="0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4C1F0D-531C-6F45-AA43-4C4EF8BD95E1}"/>
                  </a:ext>
                </a:extLst>
              </p:cNvPr>
              <p:cNvSpPr txBox="1"/>
              <p:nvPr/>
            </p:nvSpPr>
            <p:spPr>
              <a:xfrm>
                <a:off x="1623771" y="2214178"/>
                <a:ext cx="7511967" cy="1065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 samples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mining power →Advers. wins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𝑘</m:t>
                      </m:r>
                      <m:r>
                        <a:rPr lang="en-US" sz="2400" i="1">
                          <a:latin typeface="Cambria Math" charset="0"/>
                        </a:rPr>
                        <m:t>=81→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𝐶h𝑒𝑎𝑡𝑖𝑛𝑔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−128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4C1F0D-531C-6F45-AA43-4C4EF8BD9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71" y="2214178"/>
                <a:ext cx="7511967" cy="1065676"/>
              </a:xfrm>
              <a:prstGeom prst="rect">
                <a:avLst/>
              </a:prstGeom>
              <a:blipFill>
                <a:blip r:embed="rId3"/>
                <a:stretch>
                  <a:fillRect l="-1182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97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 txBox="1">
            <a:spLocks/>
          </p:cNvSpPr>
          <p:nvPr/>
        </p:nvSpPr>
        <p:spPr bwMode="auto">
          <a:xfrm>
            <a:off x="922413" y="62006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lvl="0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lvl="1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lvl="2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lvl="3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lvl="4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lvl="5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lvl="6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lvl="7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lvl="8" algn="l" defTabSz="4572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E85BE8-777B-F349-8C9D-C96D200E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x-none" sz="3600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sz="3600" dirty="0">
                <a:latin typeface="Arial" charset="0"/>
                <a:ea typeface="ＭＳ Ｐゴシック" charset="-128"/>
              </a:rPr>
              <a:t> Strawman 1 problem: Forking</a:t>
            </a:r>
            <a:br>
              <a:rPr lang="en-US" altLang="x-none" sz="3600" dirty="0">
                <a:latin typeface="Arial" charset="0"/>
                <a:ea typeface="ＭＳ Ｐゴシック" charset="-128"/>
              </a:rPr>
            </a:b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57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4959" y="961944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47" y="1515641"/>
            <a:ext cx="794960" cy="1642426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755020">
            <a:off x="1769573" y="2116011"/>
            <a:ext cx="219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Malicious Fork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</p:spTree>
    <p:extLst>
      <p:ext uri="{BB962C8B-B14F-4D97-AF65-F5344CB8AC3E}">
        <p14:creationId xmlns:p14="http://schemas.microsoft.com/office/powerpoint/2010/main" val="845313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9537F5-F167-6142-BC1B-B5D9C90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037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 idea: Find Fork Point</a:t>
            </a:r>
            <a:br>
              <a:rPr lang="en-US" altLang="x-none" dirty="0">
                <a:latin typeface="Arial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58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5511" y="1104971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47" y="1515641"/>
            <a:ext cx="794960" cy="1642426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755020">
            <a:off x="1747684" y="1998433"/>
            <a:ext cx="229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Malicious Fork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046607" y="1515641"/>
            <a:ext cx="729526" cy="98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46607" y="2551074"/>
            <a:ext cx="370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Knowing this point suffices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8604" y="2926891"/>
            <a:ext cx="3639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︸</a:t>
            </a:r>
          </a:p>
          <a:p>
            <a:r>
              <a:rPr lang="en-US" sz="2400" dirty="0"/>
              <a:t>Sample blocks after fork</a:t>
            </a:r>
          </a:p>
        </p:txBody>
      </p:sp>
    </p:spTree>
    <p:extLst>
      <p:ext uri="{BB962C8B-B14F-4D97-AF65-F5344CB8AC3E}">
        <p14:creationId xmlns:p14="http://schemas.microsoft.com/office/powerpoint/2010/main" val="14743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7C274-87BA-4D45-A1DA-6A343C70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: Idea bound forking point</a:t>
            </a:r>
            <a:br>
              <a:rPr lang="en-US" altLang="x-none" dirty="0">
                <a:latin typeface="Arial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59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1258" y="1137496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48" y="1506827"/>
            <a:ext cx="6378078" cy="1651240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63685" y="3311141"/>
                <a:ext cx="6090557" cy="98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1: Sample enough blocks</a:t>
                </a:r>
              </a:p>
              <a:p>
                <a:r>
                  <a:rPr lang="en-US" sz="2400" dirty="0"/>
                  <a:t>Such that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of them were created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85" y="3311141"/>
                <a:ext cx="6090557" cy="985847"/>
              </a:xfrm>
              <a:prstGeom prst="rect">
                <a:avLst/>
              </a:prstGeom>
              <a:blipFill>
                <a:blip r:embed="rId3"/>
                <a:stretch>
                  <a:fillRect l="-1458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Split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BDE40-4198-C90A-D05C-0279E1AADF13}"/>
              </a:ext>
            </a:extLst>
          </p:cNvPr>
          <p:cNvSpPr txBox="1"/>
          <p:nvPr/>
        </p:nvSpPr>
        <p:spPr>
          <a:xfrm>
            <a:off x="2849325" y="1738214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Code[0:1/3]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94B7-25F9-3A91-BA22-192F552D18CA}"/>
              </a:ext>
            </a:extLst>
          </p:cNvPr>
          <p:cNvSpPr txBox="1"/>
          <p:nvPr/>
        </p:nvSpPr>
        <p:spPr>
          <a:xfrm>
            <a:off x="3030231" y="2352278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Code[1/3:2/3]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0E282-023E-620D-617F-FABAE5D18417}"/>
              </a:ext>
            </a:extLst>
          </p:cNvPr>
          <p:cNvSpPr txBox="1"/>
          <p:nvPr/>
        </p:nvSpPr>
        <p:spPr>
          <a:xfrm>
            <a:off x="3226602" y="2739563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Code[2/3:1]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F2630-AEF9-F045-A91C-2E1039185D6E}"/>
              </a:ext>
            </a:extLst>
          </p:cNvPr>
          <p:cNvSpPr txBox="1"/>
          <p:nvPr/>
        </p:nvSpPr>
        <p:spPr>
          <a:xfrm>
            <a:off x="738573" y="4255077"/>
            <a:ext cx="7504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If a small number of parties is corrupted/don’t respond, we can still decode.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F558-C4EB-5C17-8F54-6B3B4F1640B7}"/>
              </a:ext>
            </a:extLst>
          </p:cNvPr>
          <p:cNvSpPr txBox="1"/>
          <p:nvPr/>
        </p:nvSpPr>
        <p:spPr>
          <a:xfrm>
            <a:off x="171506" y="3425827"/>
            <a:ext cx="4618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Code = ECC(Block)</a:t>
            </a:r>
          </a:p>
        </p:txBody>
      </p:sp>
    </p:spTree>
    <p:extLst>
      <p:ext uri="{BB962C8B-B14F-4D97-AF65-F5344CB8AC3E}">
        <p14:creationId xmlns:p14="http://schemas.microsoft.com/office/powerpoint/2010/main" val="9756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4A420-78D7-154F-B59C-6B6812C2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: Idea bound forking point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60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1258" y="1137496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48" y="1506828"/>
            <a:ext cx="2989823" cy="1651239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9109" y="3311141"/>
                <a:ext cx="7035133" cy="98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2: Calculate min fork point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honest blocks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blocks at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of total blocks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09" y="3311141"/>
                <a:ext cx="7035133" cy="985847"/>
              </a:xfrm>
              <a:prstGeom prst="rect">
                <a:avLst/>
              </a:prstGeom>
              <a:blipFill>
                <a:blip r:embed="rId3"/>
                <a:stretch>
                  <a:fillRect l="-1261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241471" y="1506828"/>
            <a:ext cx="0" cy="942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17358" y="2465614"/>
                <a:ext cx="2165086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of the chain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58" y="2465614"/>
                <a:ext cx="2165086" cy="613886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57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1654EE-D463-3D40-B4A1-CB9D8942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: Idea bound forking point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61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9684" y="1095689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49" y="1506828"/>
            <a:ext cx="1634551" cy="1651239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3685" y="3311141"/>
            <a:ext cx="609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Repeat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886200" y="1520639"/>
            <a:ext cx="0" cy="942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9891" y="2479425"/>
                <a:ext cx="1967282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 of the chain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91" y="2479425"/>
                <a:ext cx="1967282" cy="61465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505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98F7E-6195-5D48-8AC1-61DF20AA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: Idea bound forking point</a:t>
            </a:r>
            <a:br>
              <a:rPr lang="en-US" altLang="x-none" dirty="0">
                <a:latin typeface="Arial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62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1258" y="113749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50" y="1520639"/>
            <a:ext cx="948750" cy="1637428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3685" y="3311141"/>
            <a:ext cx="609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Repeat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0400" y="1536967"/>
            <a:ext cx="0" cy="942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6025" y="2479425"/>
                <a:ext cx="2100611" cy="615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dirty="0"/>
                  <a:t> of the chain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25" y="2479425"/>
                <a:ext cx="2100611" cy="615040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090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E9AAE0-68B4-B54F-9D5E-5ED00335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err="1">
                <a:latin typeface="Arial" charset="0"/>
                <a:ea typeface="ＭＳ Ｐゴシック" charset="-128"/>
              </a:rPr>
              <a:t>Flyclient</a:t>
            </a:r>
            <a:r>
              <a:rPr lang="en-US" altLang="x-none" dirty="0">
                <a:latin typeface="Arial" charset="0"/>
                <a:ea typeface="ＭＳ Ｐゴシック" charset="-128"/>
              </a:rPr>
              <a:t>: Idea bound forking point</a:t>
            </a:r>
            <a:br>
              <a:rPr lang="en-US" altLang="x-none" dirty="0">
                <a:latin typeface="Arial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ED35D2CF-95E9-4641-8428-8207D7C337DE}" type="slidenum">
              <a:rPr lang="en-US" altLang="x-none" smtClean="0"/>
              <a:pPr/>
              <a:t>63</a:t>
            </a:fld>
            <a:endParaRPr lang="en-US" altLang="x-none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1647" y="1506828"/>
            <a:ext cx="6378079" cy="0"/>
          </a:xfrm>
          <a:prstGeom prst="straightConnector1">
            <a:avLst/>
          </a:prstGeom>
          <a:ln w="26424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3937" y="1075302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Honest chain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251650" y="1536967"/>
            <a:ext cx="474375" cy="1621100"/>
          </a:xfrm>
          <a:prstGeom prst="straightConnector1">
            <a:avLst/>
          </a:prstGeom>
          <a:ln w="26424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2814" y="1036051"/>
            <a:ext cx="945791" cy="94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814" y="2840365"/>
            <a:ext cx="945791" cy="9415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8837" y="3311141"/>
            <a:ext cx="672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 Check final L blocks (to prevent short forks)</a:t>
            </a:r>
          </a:p>
        </p:txBody>
      </p:sp>
    </p:spTree>
    <p:extLst>
      <p:ext uri="{BB962C8B-B14F-4D97-AF65-F5344CB8AC3E}">
        <p14:creationId xmlns:p14="http://schemas.microsoft.com/office/powerpoint/2010/main" val="18170737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F21A-32C6-D9CA-F0C6-91D6BC03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Flyclient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8107C-1CC7-D335-5FE4-65AFFDCD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Each step bounds the fork point by half</a:t>
                </a:r>
              </a:p>
              <a:p>
                <a:r>
                  <a:rPr lang="en-US" dirty="0"/>
                  <a:t>Log n steps</a:t>
                </a:r>
              </a:p>
              <a:p>
                <a:pPr lvl="1"/>
                <a:r>
                  <a:rPr lang="en-US" dirty="0"/>
                  <a:t>Sample “enough blocks” in each step</a:t>
                </a:r>
              </a:p>
              <a:p>
                <a:pPr lvl="1"/>
                <a:r>
                  <a:rPr lang="en-US" dirty="0"/>
                  <a:t>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blocks suffices</a:t>
                </a:r>
              </a:p>
              <a:p>
                <a:r>
                  <a:rPr lang="en-US" dirty="0"/>
                  <a:t>Syncing n blocks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blocks</a:t>
                </a:r>
              </a:p>
              <a:p>
                <a:r>
                  <a:rPr lang="en-US" dirty="0"/>
                  <a:t>Proof size for 10 million blocks</a:t>
                </a:r>
              </a:p>
              <a:p>
                <a:pPr lvl="1"/>
                <a:r>
                  <a:rPr lang="en-US" dirty="0"/>
                  <a:t>500kb vs. 5GB for SPV client</a:t>
                </a:r>
              </a:p>
              <a:p>
                <a:r>
                  <a:rPr lang="en-US" dirty="0"/>
                  <a:t>Long range forks not possible (would have to redo </a:t>
                </a:r>
                <a:r>
                  <a:rPr lang="en-US" dirty="0" err="1"/>
                  <a:t>PoW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8107C-1CC7-D335-5FE4-65AFFDCD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325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657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CD83-5521-8F0D-D8F2-AB0B53EA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ultra light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5EC9-D084-E675-3775-2DEB6575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6" y="1212508"/>
            <a:ext cx="7895968" cy="18766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Ideally, we would have a light client protocol that enables verifying that all transactions are valid and that the entire consensus was correct while minimizing synchronization time and data storage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71A82-6698-587A-828D-836F48E0C505}"/>
              </a:ext>
            </a:extLst>
          </p:cNvPr>
          <p:cNvSpPr txBox="1">
            <a:spLocks/>
          </p:cNvSpPr>
          <p:nvPr/>
        </p:nvSpPr>
        <p:spPr bwMode="auto">
          <a:xfrm>
            <a:off x="807308" y="3912169"/>
            <a:ext cx="7162800" cy="623098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Possible: Using SNARKs! Lecture 8 onwards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71850"/>
            <a:ext cx="6400800" cy="1314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Next week: Threshold crypto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3773-6E4C-CE09-3EEE-853E1FF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very useful fact: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84A3D-16A1-E592-38A0-14026E5CC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8406"/>
                <a:ext cx="8229600" cy="3818430"/>
              </a:xfrm>
            </p:spPr>
            <p:txBody>
              <a:bodyPr/>
              <a:lstStyle/>
              <a:p>
                <a:r>
                  <a:rPr lang="en-US" dirty="0"/>
                  <a:t>A polynomial of degree d has at most d roots</a:t>
                </a:r>
              </a:p>
              <a:p>
                <a:pPr lvl="1"/>
                <a:r>
                  <a:rPr lang="en-US" dirty="0"/>
                  <a:t>Holds over any field,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Implies if degree d polynomials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agree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points they must be the same (look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84A3D-16A1-E592-38A0-14026E5C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8406"/>
                <a:ext cx="8229600" cy="3818430"/>
              </a:xfrm>
              <a:blipFill>
                <a:blip r:embed="rId2"/>
                <a:stretch>
                  <a:fillRect l="-1389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ab06 Polynomial Function Graphs; Long and Synthetic Division – GeoGebra">
            <a:extLst>
              <a:ext uri="{FF2B5EF4-FFF2-40B4-BE49-F238E27FC236}">
                <a16:creationId xmlns:a16="http://schemas.microsoft.com/office/drawing/2014/main" id="{A6DD9983-1F9A-C48B-4CCE-28108679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" y="3003924"/>
            <a:ext cx="3510105" cy="20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6534-50B3-DB93-AD5D-B888C4EB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Reed Solomon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ADD86-52FE-FE8F-18F0-37AC0643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 some data encoded as field elements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(degree d-1)</a:t>
                </a:r>
              </a:p>
              <a:p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Send evaluations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codewords.</a:t>
                </a:r>
              </a:p>
              <a:p>
                <a:r>
                  <a:rPr lang="en-US" dirty="0"/>
                  <a:t>One can encode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points or n-d errors (if you know where the errors are)</a:t>
                </a:r>
              </a:p>
              <a:p>
                <a:pPr lvl="1"/>
                <a:r>
                  <a:rPr lang="en-US" dirty="0"/>
                  <a:t>Use polynomial interpolation</a:t>
                </a:r>
              </a:p>
              <a:p>
                <a:r>
                  <a:rPr lang="en-US" dirty="0"/>
                  <a:t>One can decode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errors even if you don’t know where the errors are.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ADD86-52FE-FE8F-18F0-37AC0643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987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6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BDE40-4198-C90A-D05C-0279E1AADF13}"/>
              </a:ext>
            </a:extLst>
          </p:cNvPr>
          <p:cNvSpPr txBox="1"/>
          <p:nvPr/>
        </p:nvSpPr>
        <p:spPr>
          <a:xfrm>
            <a:off x="2849325" y="1738214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Code[0:1/3]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94B7-25F9-3A91-BA22-192F552D18CA}"/>
              </a:ext>
            </a:extLst>
          </p:cNvPr>
          <p:cNvSpPr txBox="1"/>
          <p:nvPr/>
        </p:nvSpPr>
        <p:spPr>
          <a:xfrm>
            <a:off x="3030231" y="2352278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Code[1/3:2/3]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0E282-023E-620D-617F-FABAE5D18417}"/>
              </a:ext>
            </a:extLst>
          </p:cNvPr>
          <p:cNvSpPr txBox="1"/>
          <p:nvPr/>
        </p:nvSpPr>
        <p:spPr>
          <a:xfrm>
            <a:off x="3226602" y="2739563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Code[2/3:1]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F2630-AEF9-F045-A91C-2E1039185D6E}"/>
              </a:ext>
            </a:extLst>
          </p:cNvPr>
          <p:cNvSpPr txBox="1"/>
          <p:nvPr/>
        </p:nvSpPr>
        <p:spPr>
          <a:xfrm>
            <a:off x="4789688" y="4327928"/>
            <a:ext cx="42453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How does the DAC know that they received the correct data?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F558-C4EB-5C17-8F54-6B3B4F1640B7}"/>
              </a:ext>
            </a:extLst>
          </p:cNvPr>
          <p:cNvSpPr txBox="1"/>
          <p:nvPr/>
        </p:nvSpPr>
        <p:spPr>
          <a:xfrm>
            <a:off x="171506" y="3425827"/>
            <a:ext cx="4618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Code = RS-encode(Block)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F55E5-1275-9A85-10C0-9BE61CE60353}"/>
                  </a:ext>
                </a:extLst>
              </p:cNvPr>
              <p:cNvSpPr txBox="1"/>
              <p:nvPr/>
            </p:nvSpPr>
            <p:spPr>
              <a:xfrm>
                <a:off x="171506" y="3708970"/>
                <a:ext cx="8359245" cy="98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With RS codes, each party receives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bits and any 2/3</a:t>
                </a:r>
                <a:r>
                  <a:rPr lang="en-US" baseline="30000" dirty="0">
                    <a:latin typeface="+mn-lt"/>
                  </a:rPr>
                  <a:t>rd</a:t>
                </a:r>
                <a:r>
                  <a:rPr lang="en-US" dirty="0">
                    <a:latin typeface="+mn-lt"/>
                  </a:rPr>
                  <a:t> can recover. Total comm: 3T only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F55E5-1275-9A85-10C0-9BE61CE60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" y="3708970"/>
                <a:ext cx="8359245" cy="986167"/>
              </a:xfrm>
              <a:prstGeom prst="rect">
                <a:avLst/>
              </a:prstGeom>
              <a:blipFill>
                <a:blip r:embed="rId7"/>
                <a:stretch>
                  <a:fillRect l="-1214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7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100953</TotalTime>
  <Words>3360</Words>
  <Application>Microsoft Macintosh PowerPoint</Application>
  <PresentationFormat>On-screen Show (16:9)</PresentationFormat>
  <Paragraphs>637</Paragraphs>
  <Slides>66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Apple Color Emoji</vt:lpstr>
      <vt:lpstr>Arial</vt:lpstr>
      <vt:lpstr>Calibri</vt:lpstr>
      <vt:lpstr>Cambria Math</vt:lpstr>
      <vt:lpstr>Courier New</vt:lpstr>
      <vt:lpstr>Roboto</vt:lpstr>
      <vt:lpstr>Trebuchet MS</vt:lpstr>
      <vt:lpstr>Wingdings</vt:lpstr>
      <vt:lpstr>Office Theme</vt:lpstr>
      <vt:lpstr>VID, Polynomial Commitments and Light Clients </vt:lpstr>
      <vt:lpstr>Recap: Data Availability Committee (DAC)</vt:lpstr>
      <vt:lpstr>Scaling the DAC</vt:lpstr>
      <vt:lpstr>Idea: Split Data</vt:lpstr>
      <vt:lpstr>Powerful Tool: Error Correcting Codes</vt:lpstr>
      <vt:lpstr>Idea: Split Data</vt:lpstr>
      <vt:lpstr>A very useful fact:</vt:lpstr>
      <vt:lpstr>Reed Solomon code</vt:lpstr>
      <vt:lpstr>One more problem</vt:lpstr>
      <vt:lpstr>Polynomial Commitment [KZG’10]</vt:lpstr>
      <vt:lpstr>Security: Binding / Knowledge</vt:lpstr>
      <vt:lpstr>Kate PCS</vt:lpstr>
      <vt:lpstr>Strong Diffie-Hellman Assumption</vt:lpstr>
      <vt:lpstr>Binding of KZG</vt:lpstr>
      <vt:lpstr>Evaluation binding of KZG</vt:lpstr>
      <vt:lpstr>Knowledge Soundness of KZG?</vt:lpstr>
      <vt:lpstr>VID Broadcast</vt:lpstr>
      <vt:lpstr>Verifiable Information Disperal</vt:lpstr>
      <vt:lpstr>The Diverse Blockchain Ecosystem</vt:lpstr>
      <vt:lpstr>Data Availability Sampling</vt:lpstr>
      <vt:lpstr>Light Clients</vt:lpstr>
      <vt:lpstr>Full nodes, Archival Nodes, Light Clients</vt:lpstr>
      <vt:lpstr>Full nodes, Archival Nodes, Light Clients</vt:lpstr>
      <vt:lpstr>Light Clients</vt:lpstr>
      <vt:lpstr>Trusted light clients</vt:lpstr>
      <vt:lpstr>Tangent: Cross Chain message passing</vt:lpstr>
      <vt:lpstr>From message passing to bridging</vt:lpstr>
      <vt:lpstr>Light Clients for message passing</vt:lpstr>
      <vt:lpstr>Light Clients for message passing</vt:lpstr>
      <vt:lpstr>Ethereum light client</vt:lpstr>
      <vt:lpstr>Ethereum sync committee</vt:lpstr>
      <vt:lpstr>Malicious Sync Committee</vt:lpstr>
      <vt:lpstr>Make Sync committee stake</vt:lpstr>
      <vt:lpstr>Slashable sync committee</vt:lpstr>
      <vt:lpstr>Long Range Attacks</vt:lpstr>
      <vt:lpstr>Long Range Attack</vt:lpstr>
      <vt:lpstr>Bitcoin Light Client: Recap</vt:lpstr>
      <vt:lpstr>Validity of a blockchain</vt:lpstr>
      <vt:lpstr>Validity of a Block Header</vt:lpstr>
      <vt:lpstr>Two Valid Blockchains?</vt:lpstr>
      <vt:lpstr>Longest Chain Rule</vt:lpstr>
      <vt:lpstr>Simple Payment Verifying Client [Satoshi’08]</vt:lpstr>
      <vt:lpstr>Verify Block Headers</vt:lpstr>
      <vt:lpstr>Use the Longest Chain Rule</vt:lpstr>
      <vt:lpstr>Can’t verify all transactions (but that’s ok)</vt:lpstr>
      <vt:lpstr>Can verify specific transactions (with help)</vt:lpstr>
      <vt:lpstr>Can verify specific transactions (with help)</vt:lpstr>
      <vt:lpstr>SPV Properties and Problems</vt:lpstr>
      <vt:lpstr>Flyclient: A super-light clients</vt:lpstr>
      <vt:lpstr>Flyclient: A super-light clients</vt:lpstr>
      <vt:lpstr>Flyclient: A super-light clients</vt:lpstr>
      <vt:lpstr>Verifying Transaction</vt:lpstr>
      <vt:lpstr>Flyclient: Two Heads? </vt:lpstr>
      <vt:lpstr>Flyclient Strawman 1 </vt:lpstr>
      <vt:lpstr>Flyclient Strawman 1: sample constant # of blocks </vt:lpstr>
      <vt:lpstr>Flyclient Strawman 1: sample constant # of blocks </vt:lpstr>
      <vt:lpstr>Flyclient Strawman 1 problem: Forking </vt:lpstr>
      <vt:lpstr>Flyclient idea: Find Fork Point </vt:lpstr>
      <vt:lpstr>Flyclient: Idea bound forking point </vt:lpstr>
      <vt:lpstr>Flyclient: Idea bound forking point</vt:lpstr>
      <vt:lpstr>Flyclient: Idea bound forking point</vt:lpstr>
      <vt:lpstr>Flyclient: Idea bound forking point </vt:lpstr>
      <vt:lpstr>Flyclient: Idea bound forking point </vt:lpstr>
      <vt:lpstr>Flyclient</vt:lpstr>
      <vt:lpstr>The ultra light client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Bünz</cp:lastModifiedBy>
  <cp:revision>1281</cp:revision>
  <cp:lastPrinted>2015-09-20T23:02:57Z</cp:lastPrinted>
  <dcterms:created xsi:type="dcterms:W3CDTF">2010-10-17T19:58:05Z</dcterms:created>
  <dcterms:modified xsi:type="dcterms:W3CDTF">2024-03-04T14:49:28Z</dcterms:modified>
</cp:coreProperties>
</file>