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78" r:id="rId4"/>
    <p:sldId id="331" r:id="rId5"/>
    <p:sldId id="330" r:id="rId6"/>
    <p:sldId id="309" r:id="rId7"/>
    <p:sldId id="325" r:id="rId8"/>
    <p:sldId id="338" r:id="rId9"/>
    <p:sldId id="281" r:id="rId10"/>
    <p:sldId id="277" r:id="rId11"/>
    <p:sldId id="283" r:id="rId12"/>
    <p:sldId id="265" r:id="rId13"/>
    <p:sldId id="274" r:id="rId14"/>
    <p:sldId id="307" r:id="rId15"/>
    <p:sldId id="308" r:id="rId16"/>
    <p:sldId id="306" r:id="rId17"/>
    <p:sldId id="310" r:id="rId18"/>
    <p:sldId id="272" r:id="rId19"/>
    <p:sldId id="311" r:id="rId20"/>
    <p:sldId id="312" r:id="rId21"/>
    <p:sldId id="313" r:id="rId22"/>
    <p:sldId id="339" r:id="rId23"/>
    <p:sldId id="336" r:id="rId24"/>
    <p:sldId id="326" r:id="rId25"/>
    <p:sldId id="327" r:id="rId26"/>
    <p:sldId id="328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C7E611-75A9-D04F-B624-63D981D5D7AD}">
          <p14:sldIdLst>
            <p14:sldId id="256"/>
          </p14:sldIdLst>
        </p14:section>
        <p14:section name="Introduction" id="{C835E185-8214-C249-A0F8-07597218FD58}">
          <p14:sldIdLst>
            <p14:sldId id="278"/>
            <p14:sldId id="331"/>
          </p14:sldIdLst>
        </p14:section>
        <p14:section name="Contributions" id="{9B9F152F-CCE2-AB48-9DBD-D449CB3DFD78}">
          <p14:sldIdLst>
            <p14:sldId id="330"/>
            <p14:sldId id="309"/>
            <p14:sldId id="325"/>
            <p14:sldId id="338"/>
          </p14:sldIdLst>
        </p14:section>
        <p14:section name="Background" id="{CD0B4388-4732-5E41-8E1B-E07EF87D64DA}">
          <p14:sldIdLst>
            <p14:sldId id="281"/>
            <p14:sldId id="277"/>
            <p14:sldId id="283"/>
            <p14:sldId id="265"/>
            <p14:sldId id="274"/>
            <p14:sldId id="307"/>
          </p14:sldIdLst>
        </p14:section>
        <p14:section name="Split accumulation" id="{9A91FDBD-D134-A043-B674-895897BC9DB1}">
          <p14:sldIdLst>
            <p14:sldId id="308"/>
            <p14:sldId id="306"/>
            <p14:sldId id="310"/>
            <p14:sldId id="272"/>
          </p14:sldIdLst>
        </p14:section>
        <p14:section name="Split accumulation for R1CS" id="{61C63348-4EFD-1B49-98A0-29A41BC179E3}">
          <p14:sldIdLst>
            <p14:sldId id="311"/>
            <p14:sldId id="312"/>
            <p14:sldId id="313"/>
            <p14:sldId id="339"/>
            <p14:sldId id="336"/>
            <p14:sldId id="326"/>
            <p14:sldId id="327"/>
          </p14:sldIdLst>
        </p14:section>
        <p14:section name="Implementation and Evaluation" id="{A453D0DD-8BA7-434E-A8CA-D9AA7BB80249}">
          <p14:sldIdLst>
            <p14:sldId id="32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yush Mishra" initials="PM" lastIdx="34" clrIdx="0">
    <p:extLst>
      <p:ext uri="{19B8F6BF-5375-455C-9EA6-DF929625EA0E}">
        <p15:presenceInfo xmlns:p15="http://schemas.microsoft.com/office/powerpoint/2012/main" userId="S::pratyushmishra@berkeley.edu::81ad20ac-147a-4ae1-9396-f709811ccb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498"/>
    <a:srgbClr val="0000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8" autoAdjust="0"/>
    <p:restoredTop sz="91429" autoAdjust="0"/>
  </p:normalViewPr>
  <p:slideViewPr>
    <p:cSldViewPr snapToGrid="0" snapToObjects="1">
      <p:cViewPr varScale="1">
        <p:scale>
          <a:sx n="117" d="100"/>
          <a:sy n="117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59279"/>
          <c:y val="9.0529200000000004E-2"/>
          <c:w val="0.807782"/>
          <c:h val="0.7239550000000000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Groth16 + [BCTV14]</c:v>
                </c:pt>
              </c:strCache>
            </c:strRef>
          </c:tx>
          <c:spPr>
            <a:ln w="63500" cap="flat">
              <a:solidFill>
                <a:srgbClr val="000000"/>
              </a:solidFill>
              <a:prstDash val="solid"/>
              <a:miter lim="400000"/>
            </a:ln>
            <a:effectLst/>
          </c:spPr>
          <c:marker>
            <c:symbol val="circle"/>
            <c:size val="23"/>
            <c:spPr>
              <a:solidFill>
                <a:srgbClr val="C4C4C4"/>
              </a:solidFill>
              <a:ln w="63500" cap="flat">
                <a:solidFill>
                  <a:srgbClr val="010101"/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xVal>
          <c:yVal>
            <c:numRef>
              <c:f>Sheet1!$B$3:$L$3</c:f>
              <c:numCache>
                <c:formatCode>General</c:formatCode>
                <c:ptCount val="11"/>
                <c:pt idx="0">
                  <c:v>250</c:v>
                </c:pt>
                <c:pt idx="1">
                  <c:v>250</c:v>
                </c:pt>
                <c:pt idx="2">
                  <c:v>250</c:v>
                </c:pt>
                <c:pt idx="3">
                  <c:v>250</c:v>
                </c:pt>
                <c:pt idx="4">
                  <c:v>250</c:v>
                </c:pt>
                <c:pt idx="5">
                  <c:v>250</c:v>
                </c:pt>
                <c:pt idx="6">
                  <c:v>250</c:v>
                </c:pt>
                <c:pt idx="7">
                  <c:v>250</c:v>
                </c:pt>
                <c:pt idx="8">
                  <c:v>250</c:v>
                </c:pt>
                <c:pt idx="9">
                  <c:v>250</c:v>
                </c:pt>
                <c:pt idx="10">
                  <c:v>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57C-9046-8908-6DA88D0B498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[BCMS20]</c:v>
                </c:pt>
              </c:strCache>
            </c:strRef>
          </c:tx>
          <c:spPr>
            <a:ln w="63500" cap="flat">
              <a:solidFill>
                <a:srgbClr val="000000"/>
              </a:solidFill>
              <a:prstDash val="solid"/>
              <a:miter lim="400000"/>
            </a:ln>
            <a:effectLst/>
          </c:spPr>
          <c:marker>
            <c:symbol val="square"/>
            <c:size val="23"/>
            <c:spPr>
              <a:solidFill>
                <a:srgbClr val="F27100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xVal>
          <c:yVal>
            <c:numRef>
              <c:f>Sheet1!$B$4:$L$4</c:f>
              <c:numCache>
                <c:formatCode>General</c:formatCode>
                <c:ptCount val="11"/>
                <c:pt idx="0">
                  <c:v>240</c:v>
                </c:pt>
                <c:pt idx="1">
                  <c:v>260</c:v>
                </c:pt>
                <c:pt idx="2">
                  <c:v>280</c:v>
                </c:pt>
                <c:pt idx="3">
                  <c:v>300</c:v>
                </c:pt>
                <c:pt idx="4">
                  <c:v>320</c:v>
                </c:pt>
                <c:pt idx="5">
                  <c:v>340</c:v>
                </c:pt>
                <c:pt idx="6">
                  <c:v>360</c:v>
                </c:pt>
                <c:pt idx="7">
                  <c:v>381</c:v>
                </c:pt>
                <c:pt idx="8">
                  <c:v>401</c:v>
                </c:pt>
                <c:pt idx="9">
                  <c:v>421</c:v>
                </c:pt>
                <c:pt idx="10">
                  <c:v>441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57C-9046-8908-6DA88D0B498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This work</c:v>
                </c:pt>
              </c:strCache>
            </c:strRef>
          </c:tx>
          <c:spPr>
            <a:ln w="63500" cap="flat">
              <a:solidFill>
                <a:srgbClr val="000000"/>
              </a:solidFill>
              <a:prstDash val="solid"/>
              <a:miter lim="400000"/>
            </a:ln>
            <a:effectLst/>
          </c:spPr>
          <c:marker>
            <c:symbol val="triangle"/>
            <c:size val="23"/>
            <c:spPr>
              <a:solidFill>
                <a:srgbClr val="15E7CF"/>
              </a:solidFill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c:spPr>
          </c:marker>
          <c:xVal>
            <c:numRef>
              <c:f>Sheet1!$B$2:$L$2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xVal>
          <c:yVal>
            <c:numRef>
              <c:f>Sheet1!$B$5:$L$5</c:f>
              <c:numCache>
                <c:formatCode>General</c:formatCode>
                <c:ptCount val="11"/>
                <c:pt idx="0">
                  <c:v>52</c:v>
                </c:pt>
                <c:pt idx="1">
                  <c:v>52</c:v>
                </c:pt>
                <c:pt idx="2">
                  <c:v>52</c:v>
                </c:pt>
                <c:pt idx="3">
                  <c:v>52</c:v>
                </c:pt>
                <c:pt idx="4">
                  <c:v>52</c:v>
                </c:pt>
                <c:pt idx="5">
                  <c:v>52</c:v>
                </c:pt>
                <c:pt idx="6">
                  <c:v>52</c:v>
                </c:pt>
                <c:pt idx="7">
                  <c:v>52</c:v>
                </c:pt>
                <c:pt idx="8">
                  <c:v>52</c:v>
                </c:pt>
                <c:pt idx="9">
                  <c:v>52</c:v>
                </c:pt>
                <c:pt idx="10">
                  <c:v>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57C-9046-8908-6DA88D0B4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734552"/>
        <c:axId val="2094734553"/>
      </c:scatterChart>
      <c:valAx>
        <c:axId val="2094734552"/>
        <c:scaling>
          <c:orientation val="minMax"/>
          <c:min val="10"/>
        </c:scaling>
        <c:delete val="0"/>
        <c:axPos val="b"/>
        <c:majorGridlines>
          <c:spPr>
            <a:ln w="12700" cap="flat">
              <a:solidFill>
                <a:srgbClr val="959595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0"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Size of computation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being checked by NARK </a:t>
                </a:r>
              </a:p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(cost of node computation + recursion)</a:t>
                </a:r>
                <a:endParaRPr lang="en-US" sz="1800" b="0" i="0" u="none" strike="noStrike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1"/>
        </c:title>
        <c:numFmt formatCode="&quot;2^&quot;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-2700000"/>
          <a:lstStyle/>
          <a:p>
            <a:pPr>
              <a:defRPr sz="2000" b="0" i="0" u="none" strike="noStrik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2094734553"/>
        <c:crosses val="autoZero"/>
        <c:crossBetween val="between"/>
        <c:majorUnit val="1"/>
        <c:minorUnit val="0.5"/>
      </c:val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sz="2000" b="0" i="0" u="none" strike="noStrike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0" i="0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Number of constraints to accumulate</a:t>
                </a:r>
                <a:br>
                  <a:rPr lang="en-US" sz="2000" b="0" i="0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2000" b="0" i="0" u="none" strike="noStrike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 1 old acc and 1 new NARK</a:t>
                </a:r>
              </a:p>
            </c:rich>
          </c:tx>
          <c:layout>
            <c:manualLayout>
              <c:xMode val="edge"/>
              <c:yMode val="edge"/>
              <c:x val="1.3086617631294094E-4"/>
              <c:y val="0.12552989670024883"/>
            </c:manualLayout>
          </c:layout>
          <c:overlay val="1"/>
        </c:title>
        <c:numFmt formatCode="#,##0&quot;k&quot;" sourceLinked="0"/>
        <c:majorTickMark val="in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2094734552"/>
        <c:crosses val="autoZero"/>
        <c:crossBetween val="between"/>
        <c:majorUnit val="50"/>
        <c:minorUnit val="25"/>
      </c:valAx>
      <c:spPr>
        <a:noFill/>
        <a:ln w="12700" cap="flat">
          <a:noFill/>
          <a:miter lim="400000"/>
        </a:ln>
        <a:effectLst/>
      </c:spPr>
    </c:plotArea>
    <c:legend>
      <c:legendPos val="t"/>
      <c:legendEntry>
        <c:idx val="0"/>
        <c:txPr>
          <a:bodyPr rot="0"/>
          <a:lstStyle/>
          <a:p>
            <a:pPr>
              <a:defRPr sz="2500" b="0" i="0" u="none" strike="noStrik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1"/>
        <c:txPr>
          <a:bodyPr rot="0"/>
          <a:lstStyle/>
          <a:p>
            <a:pPr>
              <a:defRPr sz="2500" b="0" i="0" u="none" strike="noStrik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</c:legendEntry>
      <c:legendEntry>
        <c:idx val="2"/>
        <c:txPr>
          <a:bodyPr rot="0"/>
          <a:lstStyle/>
          <a:p>
            <a:pPr>
              <a:defRPr sz="2500" b="0" i="0" u="none" strike="noStrik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2633900000000001"/>
          <c:y val="0"/>
          <c:w val="0.87366100000000002"/>
          <c:h val="7.8383999999999995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3800" b="0" i="0" u="none" strike="noStrike">
              <a:solidFill>
                <a:srgbClr val="000000"/>
              </a:solidFill>
              <a:latin typeface="Helvetica Neue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6T12:06:38.482" idx="1">
    <p:pos x="10" y="10"/>
    <p:text>TPut name in middle, say joint work with ..., and then put links</p:text>
    <p:extLst>
      <p:ext uri="{C676402C-5697-4E1C-873F-D02D1690AC5C}">
        <p15:threadingInfo xmlns:p15="http://schemas.microsoft.com/office/powerpoint/2012/main" timeZoneBias="420"/>
      </p:ext>
    </p:extLst>
  </p:cm>
  <p:cm authorId="1" dt="2021-05-16T12:07:35.015" idx="2">
    <p:pos x="10" y="106"/>
    <p:text>Tag the links as "Full version" and "Code"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21-05-16T12:08:13.750" idx="3">
    <p:pos x="10" y="202"/>
    <p:text>Add pictures of everybody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21-05-16T17:20:17.911" idx="29">
    <p:pos x="106" y="106"/>
    <p:text>Mention that this is very recent work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6T18:14:17.873" idx="33">
    <p:pos x="10" y="10"/>
    <p:text>Add a summary slide which explains the challenge and solution in high detail.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6T12:47:36.381" idx="22">
    <p:pos x="10" y="10"/>
    <p:text>Point out that we have to check a bilinear operation, and so just using linear operations to accumulate is insufficient; we have to account for cross terms.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6T12:56:23.056" idx="25">
    <p:pos x="10" y="10"/>
    <p:text>Add takeaways</p:text>
    <p:extLst>
      <p:ext uri="{C676402C-5697-4E1C-873F-D02D1690AC5C}">
        <p15:threadingInfo xmlns:p15="http://schemas.microsoft.com/office/powerpoint/2012/main" timeZoneBias="420"/>
      </p:ext>
    </p:extLst>
  </p:cm>
  <p:cm authorId="1" dt="2021-05-16T12:56:48.917" idx="26">
    <p:pos x="10" y="106"/>
    <p:text>1. IVC can be obtained from simple NARKs with accumulation</p:text>
    <p:extLst>
      <p:ext uri="{C676402C-5697-4E1C-873F-D02D1690AC5C}">
        <p15:threadingInfo xmlns:p15="http://schemas.microsoft.com/office/powerpoint/2012/main" timeZoneBias="420">
          <p15:parentCm authorId="1" idx="25"/>
        </p15:threadingInfo>
      </p:ext>
    </p:extLst>
  </p:cm>
  <p:cm authorId="1" dt="2021-05-16T12:57:00.498" idx="27">
    <p:pos x="10" y="202"/>
    <p:text>2. There are highly efficient accumulators for NARKs</p:text>
    <p:extLst>
      <p:ext uri="{C676402C-5697-4E1C-873F-D02D1690AC5C}">
        <p15:threadingInfo xmlns:p15="http://schemas.microsoft.com/office/powerpoint/2012/main" timeZoneBias="420">
          <p15:parentCm authorId="1" idx="25"/>
        </p15:threadingInfo>
      </p:ext>
    </p:extLst>
  </p:cm>
  <p:cm authorId="1" dt="2021-05-16T12:57:40.950" idx="28">
    <p:pos x="10" y="298"/>
    <p:text>3. Accumulation is in the process of being deployed in the next generation of blockchains to enable succinct verification</p:text>
    <p:extLst>
      <p:ext uri="{C676402C-5697-4E1C-873F-D02D1690AC5C}">
        <p15:threadingInfo xmlns:p15="http://schemas.microsoft.com/office/powerpoint/2012/main" timeZoneBias="420">
          <p15:parentCm authorId="1" idx="2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6T17:27:20.966" idx="30">
    <p:pos x="10" y="10"/>
    <p:text>Emphasize that our library is constructed in a generic and modular manner, and emphasize that it is part of the open-source arkworks ecosystem.</p:text>
    <p:extLst>
      <p:ext uri="{C676402C-5697-4E1C-873F-D02D1690AC5C}">
        <p15:threadingInfo xmlns:p15="http://schemas.microsoft.com/office/powerpoint/2012/main" timeZoneBias="420"/>
      </p:ext>
    </p:extLst>
  </p:cm>
  <p:cm authorId="1" dt="2021-05-16T17:33:17.954" idx="31">
    <p:pos x="10" y="106"/>
    <p:text>Goal is to make it easier for researchers to evaluate their constructions, and to make it easier for practitioners to deploy.</p:text>
    <p:extLst>
      <p:ext uri="{C676402C-5697-4E1C-873F-D02D1690AC5C}">
        <p15:threadingInfo xmlns:p15="http://schemas.microsoft.com/office/powerpoint/2012/main" timeZoneBias="420">
          <p15:parentCm authorId="1" idx="30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6T12:30:20.624" idx="16">
    <p:pos x="106" y="106"/>
    <p:text>Try introducing "batch verification" analogy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6T12:39:16.617" idx="18">
    <p:pos x="1715" y="1072"/>
    <p:text>Relate back to the previous slide by highlighting what is qx and qw here (and also in the atomic accumulation slide)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6T12:40:38.749" idx="19">
    <p:pos x="10" y="10"/>
    <p:text>First construction of IVC from non-succinct arguments, and relate to how you can use simple OWFs to construct complex PRFs.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6T12:41:57.297" idx="20">
    <p:pos x="10" y="10"/>
    <p:text>Do NARKs with acc schemes actually exist? Can we get efficient constructions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6T12:43:16.536" idx="21">
    <p:pos x="10" y="10"/>
    <p:text>R1CS is a generalization of arithmetic circuits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6T12:47:36.381" idx="34">
    <p:pos x="10" y="10"/>
    <p:text>Point out that we have to check a bilinear operation, and so just using linear operations to accumulate is insufficient; we have to account for cross terms.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6T12:40:38.749" idx="19">
    <p:pos x="10" y="10"/>
    <p:text>First construction of IVC from non-succinct arguments, and relate to how you can use simple OWFs to construct complex PRFs.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EEFC2-1B16-4663-96D2-64755F330444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5CC04-EDC3-49CF-922E-1A3EB3E73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68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</a:t>
            </a:r>
            <a:r>
              <a:rPr lang="en-US" baseline="0" dirty="0"/>
              <a:t>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58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58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57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</a:t>
            </a:r>
            <a:r>
              <a:rPr lang="en-US" baseline="0" dirty="0"/>
              <a:t> to/diff from batching: </a:t>
            </a:r>
            <a:r>
              <a:rPr lang="en-US" baseline="0" dirty="0" err="1"/>
              <a:t>t|R</a:t>
            </a:r>
            <a:r>
              <a:rPr lang="en-US" baseline="0" dirty="0"/>
              <a:t>| vs </a:t>
            </a:r>
            <a:r>
              <a:rPr lang="en-US" baseline="0" dirty="0" err="1"/>
              <a:t>t|V</a:t>
            </a:r>
            <a:r>
              <a:rPr lang="en-US" baseline="0" dirty="0"/>
              <a:t>|+|D|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58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</a:t>
            </a:r>
            <a:r>
              <a:rPr lang="en-US" baseline="0" dirty="0"/>
              <a:t> on black for instances</a:t>
            </a:r>
          </a:p>
          <a:p>
            <a:r>
              <a:rPr lang="en-US" baseline="0" dirty="0"/>
              <a:t>strong knowledge property, mention for BCCT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0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colours</a:t>
            </a:r>
            <a:r>
              <a:rPr lang="en-US" dirty="0"/>
              <a:t> for SNARK + </a:t>
            </a:r>
            <a:r>
              <a:rPr lang="en-US" dirty="0" err="1"/>
              <a:t>Acc</a:t>
            </a:r>
            <a:endParaRPr lang="en-US" dirty="0"/>
          </a:p>
          <a:p>
            <a:r>
              <a:rPr lang="en-US" dirty="0"/>
              <a:t>note</a:t>
            </a:r>
            <a:r>
              <a:rPr lang="en-US" baseline="0" dirty="0"/>
              <a:t> that </a:t>
            </a:r>
            <a:r>
              <a:rPr lang="en-US" baseline="0" dirty="0" err="1"/>
              <a:t>Acc</a:t>
            </a:r>
            <a:r>
              <a:rPr lang="en-US" baseline="0" dirty="0"/>
              <a:t> scheme has no knowledge assumption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1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NP-complete</a:t>
            </a:r>
          </a:p>
          <a:p>
            <a:r>
              <a:rPr lang="en-CA" dirty="0"/>
              <a:t>Linear-size reduction from SAT_F to R1CS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D908A-8709-488E-9856-83DA70A4356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693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colours</a:t>
            </a:r>
            <a:r>
              <a:rPr lang="en-US" dirty="0"/>
              <a:t> for SNARK + </a:t>
            </a:r>
            <a:r>
              <a:rPr lang="en-US" dirty="0" err="1"/>
              <a:t>Acc</a:t>
            </a:r>
            <a:endParaRPr lang="en-US" dirty="0"/>
          </a:p>
          <a:p>
            <a:r>
              <a:rPr lang="en-US" dirty="0"/>
              <a:t>note</a:t>
            </a:r>
            <a:r>
              <a:rPr lang="en-US" baseline="0" dirty="0"/>
              <a:t> that </a:t>
            </a:r>
            <a:r>
              <a:rPr lang="en-US" baseline="0" dirty="0" err="1"/>
              <a:t>Acc</a:t>
            </a:r>
            <a:r>
              <a:rPr lang="en-US" baseline="0" dirty="0"/>
              <a:t> scheme has no knowledge assumption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to byzantine</a:t>
            </a:r>
            <a:r>
              <a:rPr lang="en-US" baseline="0" dirty="0"/>
              <a:t> agreement 2020/130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8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7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acc.</a:t>
            </a:r>
            <a:r>
              <a:rPr lang="en-US" baseline="0" dirty="0"/>
              <a:t> verifier is non black box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9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baseline="0" dirty="0"/>
              <a:t>I dive into the technical details, let me </a:t>
            </a:r>
            <a:r>
              <a:rPr lang="en-US" baseline="0" dirty="0" err="1"/>
              <a:t>equickly</a:t>
            </a:r>
            <a:r>
              <a:rPr lang="en-US" baseline="0" dirty="0"/>
              <a:t> summarize our contributions wrt implementation, and then we’ll return to the technical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6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0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5CC04-EDC3-49CF-922E-1A3EB3E73B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EE60-7568-B142-B0F4-C7E5AAB85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937D0-552F-D94F-B3A4-6B3A38BD9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5DA1-9E4F-CF4D-98E5-30FEEFF5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D06-B175-4105-9841-04F68F59DA3F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1C2E-92BA-4C45-848C-6889CC90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BCD0-9FAA-2D4C-A2FA-9BF8EF7D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AABA-135B-9940-B689-DE8E9EA6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F88C-131F-064A-9664-161AB4988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1BD2-FDB9-1746-9CE1-05D6432E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1EAF-7247-48E6-85BF-905681A5AA1D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F2FE-268C-B946-A64B-5E7ED07E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A4EF-7674-C542-913C-BB85D29A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0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93F33-2AEF-414C-B16C-D547F8421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3CCFA-49B3-194B-904C-A606DB4B5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FE3B-F745-2F43-B017-51C1DA87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6AC7-2626-42FC-93A4-666CDC749AE7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D918-7D69-0B43-ADCB-CCE77DF6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7615C-4DC9-B941-9032-40431EC1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0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05065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039838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Title Text</a:t>
            </a:r>
          </a:p>
        </p:txBody>
      </p:sp>
      <p:sp>
        <p:nvSpPr>
          <p:cNvPr id="23" name="Rectangle"/>
          <p:cNvSpPr txBox="1">
            <a:spLocks noGrp="1"/>
          </p:cNvSpPr>
          <p:nvPr>
            <p:ph type="body" sz="quarter" idx="14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pPr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918923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sz="half" idx="13"/>
          </p:nvPr>
        </p:nvSpPr>
        <p:spPr>
          <a:xfrm>
            <a:off x="6096000" y="635000"/>
            <a:ext cx="5461000" cy="55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603250" y="635000"/>
            <a:ext cx="4889500" cy="294113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3250" y="3530288"/>
            <a:ext cx="4889500" cy="2692712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4365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061282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  <a:endParaRPr/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798955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025347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660384004_1290x1720.jpg"/>
          <p:cNvSpPr>
            <a:spLocks noGrp="1"/>
          </p:cNvSpPr>
          <p:nvPr>
            <p:ph type="pic" sz="half" idx="14"/>
          </p:nvPr>
        </p:nvSpPr>
        <p:spPr>
          <a:xfrm>
            <a:off x="6096000" y="631924"/>
            <a:ext cx="5458437" cy="55941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89541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603248" y="2266950"/>
            <a:ext cx="10985502" cy="2324100"/>
          </a:xfrm>
          <a:prstGeom prst="rect">
            <a:avLst/>
          </a:prstGeom>
        </p:spPr>
        <p:txBody>
          <a:bodyPr anchor="ctr"/>
          <a:lstStyle>
            <a:lvl1pPr>
              <a:defRPr sz="5800" b="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4365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9956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148E-7128-9C41-9BF6-7C1973AD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9969-1807-274F-9F9A-531B94A7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D342-5DBE-BD4F-A7A3-F1427576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C993-8EBE-4285-9A99-1BC1D5EDD169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A784-D175-4342-8393-B667043E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793C8-EF96-3C42-9A5F-94469BEA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69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46704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68159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3250" y="2460422"/>
            <a:ext cx="10985500" cy="19371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075101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603250" y="537964"/>
            <a:ext cx="10985500" cy="362079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607882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"/>
          <p:cNvSpPr txBox="1">
            <a:spLocks noGrp="1"/>
          </p:cNvSpPr>
          <p:nvPr>
            <p:ph type="body" sz="quarter" idx="13"/>
          </p:nvPr>
        </p:nvSpPr>
        <p:spPr>
          <a:xfrm>
            <a:off x="1215012" y="5337727"/>
            <a:ext cx="10100026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pPr>
            <a:endParaRPr/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76962" y="2469930"/>
            <a:ext cx="10438077" cy="1918140"/>
          </a:xfrm>
          <a:prstGeom prst="rect">
            <a:avLst/>
          </a:prstGeom>
        </p:spPr>
        <p:txBody>
          <a:bodyPr/>
          <a:lstStyle>
            <a:lvl1pPr marL="319462" indent="-2349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19462" indent="-63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19462" indent="2222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19462" indent="4508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19462" indent="6794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29869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13"/>
          </p:nvPr>
        </p:nvSpPr>
        <p:spPr>
          <a:xfrm>
            <a:off x="7880350" y="635000"/>
            <a:ext cx="3711724" cy="2705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quarter" idx="14"/>
          </p:nvPr>
        </p:nvSpPr>
        <p:spPr>
          <a:xfrm>
            <a:off x="7880350" y="3549336"/>
            <a:ext cx="3711780" cy="27076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15"/>
          </p:nvPr>
        </p:nvSpPr>
        <p:spPr>
          <a:xfrm>
            <a:off x="605599" y="635000"/>
            <a:ext cx="7084251" cy="56218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29471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222785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59562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119F-F0B3-9F4A-8DAD-E2B3399D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F5580-BE76-0242-B483-29237B79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1F3F-D2EB-6A45-A6D2-61575E99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7DC0-A0D6-4272-A831-CFD89A3686CE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DE95-5C43-0F49-9B21-D2EB9D19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92BE-4447-B449-B894-1C288407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8BCB-22A7-084D-A7FC-66F8E588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52DD-83C3-B64B-9DF5-4EF377A8B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6726C-E86A-4647-AAB5-D8A2501DA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9C8CE-AAE2-9740-AEC1-2E5A0FC5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2AD2-59C2-4923-9F98-A31CD91A45BB}" type="datetime1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B167F-70AE-F046-8CED-050A950C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C6E9D-730E-1A4D-98A6-0872BA00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7338-81F2-CB48-988B-32C7CBBA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8994B-EF0C-7149-BBE1-E7263B8B4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007A2-326D-2748-A977-68BB1F6AB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E9451-21F3-A04C-AFB4-47E6692C4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124A-E4F7-9749-B09B-EBCA2A4DC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EDF80-6C09-E840-B1F8-938F5D88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8846-2B1D-4930-92E3-3EF672110CAE}" type="datetime1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4BB85-0433-8F46-849D-A57034EC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8F1D1-A968-DB4D-A7AE-2EE49FE3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1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F343-930E-B64A-8C3A-66315365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B7A58-15AE-7B4B-BEDD-2A0C4FE1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25E7-D2FD-45AC-972F-E71246BBE79F}" type="datetime1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94EBF-370B-8A48-84B7-9B9E8E07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DCE8-A049-3C49-B72D-E51841EF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9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31BED-628E-254A-9828-13CB9E24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6AC1-D45F-428A-9A94-D01765381AA8}" type="datetime1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9E411-5937-AA48-ADA1-2FD10F6F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ABDFF-BA37-5041-B9A8-2CC9DE93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E7E2-AA1C-2A42-AB8D-EC469F7D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EB96-AE4E-FD4E-9007-8B560DBD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AB4EF-DB38-8648-BC9A-7F743C484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FBB58-7F5F-A548-B1D6-1D224E4D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A0D3-52DC-428C-A8F1-D9F45970E27B}" type="datetime1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57860-95D3-DD40-966B-F10E207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D423F-3E56-9042-91C0-C916F9F4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7B19-F6C4-134A-B28A-4839244C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81060-BFB8-C24C-A03C-01852DB20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8E76F-892A-5E41-910A-709B989EF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3A839-2125-C842-B07E-FF292703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D662-716C-4AA9-BDDE-3AFA7921EF41}" type="datetime1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A4883-986E-3C4B-BAFB-DC865EC7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09FA7-06C5-AB48-8EB0-524C09C3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D4CE0-BE84-DA4D-8F8E-6E6C6DCF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79BF-C4BD-EE4D-93FE-15D4B32A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56629-3324-884D-BA0A-8D38EBF30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DB1D-2901-4CF2-8E4C-DD98442C0627}" type="datetime1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0B324-0576-A649-A07F-FAA5AEF99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80CF8-4296-2C43-AFAB-73CD9F131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3BD8-108F-A344-B601-56789D03B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45094" y="6498283"/>
            <a:ext cx="243656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92100">
              <a:defRPr sz="9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341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04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609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914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219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5240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828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133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438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743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a.cr/2020/16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://github.com/arkworks-rs/accumulatio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62.png"/><Relationship Id="rId7" Type="http://schemas.openxmlformats.org/officeDocument/2006/relationships/image" Target="../media/image4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image" Target="../media/image43.png"/><Relationship Id="rId4" Type="http://schemas.openxmlformats.org/officeDocument/2006/relationships/image" Target="../media/image411.png"/><Relationship Id="rId9" Type="http://schemas.openxmlformats.org/officeDocument/2006/relationships/image" Target="../media/image2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410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0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31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36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9" Type="http://schemas.openxmlformats.org/officeDocument/2006/relationships/image" Target="../media/image180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34" Type="http://schemas.openxmlformats.org/officeDocument/2006/relationships/image" Target="../media/image113.png"/><Relationship Id="rId7" Type="http://schemas.openxmlformats.org/officeDocument/2006/relationships/image" Target="../media/image86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40" Type="http://schemas.openxmlformats.org/officeDocument/2006/relationships/comments" Target="../comments/comment3.xml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36" Type="http://schemas.openxmlformats.org/officeDocument/2006/relationships/image" Target="../media/image209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8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0.png"/><Relationship Id="rId3" Type="http://schemas.openxmlformats.org/officeDocument/2006/relationships/image" Target="../media/image45.png"/><Relationship Id="rId7" Type="http://schemas.openxmlformats.org/officeDocument/2006/relationships/image" Target="../media/image64.png"/><Relationship Id="rId12" Type="http://schemas.openxmlformats.org/officeDocument/2006/relationships/image" Target="../media/image75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0.png"/><Relationship Id="rId20" Type="http://schemas.openxmlformats.org/officeDocument/2006/relationships/image" Target="../media/image18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11" Type="http://schemas.openxmlformats.org/officeDocument/2006/relationships/image" Target="../media/image74.png"/><Relationship Id="rId5" Type="http://schemas.openxmlformats.org/officeDocument/2006/relationships/image" Target="../media/image49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1.png"/><Relationship Id="rId4" Type="http://schemas.openxmlformats.org/officeDocument/2006/relationships/image" Target="../media/image430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6.png"/><Relationship Id="rId26" Type="http://schemas.openxmlformats.org/officeDocument/2006/relationships/image" Target="../media/image1050.png"/><Relationship Id="rId34" Type="http://schemas.openxmlformats.org/officeDocument/2006/relationships/image" Target="../media/image118.png"/><Relationship Id="rId55" Type="http://schemas.openxmlformats.org/officeDocument/2006/relationships/image" Target="../media/image184.png"/><Relationship Id="rId42" Type="http://schemas.openxmlformats.org/officeDocument/2006/relationships/image" Target="../media/image142.png"/><Relationship Id="rId47" Type="http://schemas.openxmlformats.org/officeDocument/2006/relationships/image" Target="../media/image127.png"/><Relationship Id="rId50" Type="http://schemas.openxmlformats.org/officeDocument/2006/relationships/image" Target="../media/image13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1.png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50.png"/><Relationship Id="rId11" Type="http://schemas.openxmlformats.org/officeDocument/2006/relationships/image" Target="../media/image69.png"/><Relationship Id="rId24" Type="http://schemas.openxmlformats.org/officeDocument/2006/relationships/image" Target="../media/image870.png"/><Relationship Id="rId32" Type="http://schemas.openxmlformats.org/officeDocument/2006/relationships/image" Target="../media/image1110.png"/><Relationship Id="rId53" Type="http://schemas.openxmlformats.org/officeDocument/2006/relationships/image" Target="../media/image182.png"/><Relationship Id="rId37" Type="http://schemas.openxmlformats.org/officeDocument/2006/relationships/image" Target="../media/image119.png"/><Relationship Id="rId40" Type="http://schemas.openxmlformats.org/officeDocument/2006/relationships/image" Target="../media/image139.png"/><Relationship Id="rId45" Type="http://schemas.openxmlformats.org/officeDocument/2006/relationships/image" Target="../media/image145.png"/><Relationship Id="rId5" Type="http://schemas.openxmlformats.org/officeDocument/2006/relationships/image" Target="../media/image710.png"/><Relationship Id="rId15" Type="http://schemas.openxmlformats.org/officeDocument/2006/relationships/image" Target="../media/image87.png"/><Relationship Id="rId28" Type="http://schemas.openxmlformats.org/officeDocument/2006/relationships/image" Target="../media/image1070.png"/><Relationship Id="rId36" Type="http://schemas.openxmlformats.org/officeDocument/2006/relationships/image" Target="../media/image136.png"/><Relationship Id="rId57" Type="http://schemas.openxmlformats.org/officeDocument/2006/relationships/image" Target="../media/image186.png"/><Relationship Id="rId10" Type="http://schemas.openxmlformats.org/officeDocument/2006/relationships/image" Target="../media/image890.png"/><Relationship Id="rId19" Type="http://schemas.openxmlformats.org/officeDocument/2006/relationships/image" Target="../media/image117.png"/><Relationship Id="rId31" Type="http://schemas.openxmlformats.org/officeDocument/2006/relationships/image" Target="../media/image125.png"/><Relationship Id="rId44" Type="http://schemas.openxmlformats.org/officeDocument/2006/relationships/image" Target="../media/image144.png"/><Relationship Id="rId52" Type="http://schemas.openxmlformats.org/officeDocument/2006/relationships/image" Target="../media/image133.png"/><Relationship Id="rId4" Type="http://schemas.openxmlformats.org/officeDocument/2006/relationships/image" Target="../media/image640.png"/><Relationship Id="rId9" Type="http://schemas.openxmlformats.org/officeDocument/2006/relationships/image" Target="../media/image63.png"/><Relationship Id="rId14" Type="http://schemas.openxmlformats.org/officeDocument/2006/relationships/image" Target="../media/image930.png"/><Relationship Id="rId27" Type="http://schemas.openxmlformats.org/officeDocument/2006/relationships/image" Target="../media/image1060.png"/><Relationship Id="rId30" Type="http://schemas.openxmlformats.org/officeDocument/2006/relationships/image" Target="../media/image124.png"/><Relationship Id="rId43" Type="http://schemas.openxmlformats.org/officeDocument/2006/relationships/image" Target="../media/image126.png"/><Relationship Id="rId56" Type="http://schemas.openxmlformats.org/officeDocument/2006/relationships/image" Target="../media/image185.png"/><Relationship Id="rId8" Type="http://schemas.openxmlformats.org/officeDocument/2006/relationships/image" Target="../media/image730.png"/><Relationship Id="rId51" Type="http://schemas.openxmlformats.org/officeDocument/2006/relationships/image" Target="../media/image132.png"/><Relationship Id="rId3" Type="http://schemas.openxmlformats.org/officeDocument/2006/relationships/image" Target="../media/image560.png"/><Relationship Id="rId17" Type="http://schemas.openxmlformats.org/officeDocument/2006/relationships/image" Target="../media/image115.png"/><Relationship Id="rId25" Type="http://schemas.openxmlformats.org/officeDocument/2006/relationships/image" Target="../media/image910.png"/><Relationship Id="rId38" Type="http://schemas.openxmlformats.org/officeDocument/2006/relationships/image" Target="../media/image120.png"/><Relationship Id="rId46" Type="http://schemas.openxmlformats.org/officeDocument/2006/relationships/image" Target="../media/image146.png"/><Relationship Id="rId54" Type="http://schemas.openxmlformats.org/officeDocument/2006/relationships/image" Target="../media/image183.png"/><Relationship Id="rId41" Type="http://schemas.openxmlformats.org/officeDocument/2006/relationships/image" Target="../media/image1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0.png"/><Relationship Id="rId13" Type="http://schemas.openxmlformats.org/officeDocument/2006/relationships/image" Target="../media/image1320.png"/><Relationship Id="rId26" Type="http://schemas.openxmlformats.org/officeDocument/2006/relationships/image" Target="../media/image187.png"/><Relationship Id="rId18" Type="http://schemas.openxmlformats.org/officeDocument/2006/relationships/image" Target="../media/image149.png"/><Relationship Id="rId3" Type="http://schemas.openxmlformats.org/officeDocument/2006/relationships/image" Target="../media/image46.png"/><Relationship Id="rId21" Type="http://schemas.openxmlformats.org/officeDocument/2006/relationships/image" Target="../media/image152.png"/><Relationship Id="rId7" Type="http://schemas.openxmlformats.org/officeDocument/2006/relationships/image" Target="../media/image1220.png"/><Relationship Id="rId12" Type="http://schemas.openxmlformats.org/officeDocument/2006/relationships/image" Target="../media/image1310.png"/><Relationship Id="rId17" Type="http://schemas.openxmlformats.org/officeDocument/2006/relationships/image" Target="../media/image148.png"/><Relationship Id="rId25" Type="http://schemas.openxmlformats.org/officeDocument/2006/relationships/image" Target="../media/image13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0.png"/><Relationship Id="rId11" Type="http://schemas.openxmlformats.org/officeDocument/2006/relationships/image" Target="../media/image1300.png"/><Relationship Id="rId24" Type="http://schemas.openxmlformats.org/officeDocument/2006/relationships/image" Target="../media/image168.png"/><Relationship Id="rId5" Type="http://schemas.openxmlformats.org/officeDocument/2006/relationships/image" Target="../media/image134.png"/><Relationship Id="rId15" Type="http://schemas.openxmlformats.org/officeDocument/2006/relationships/image" Target="../media/image1350.png"/><Relationship Id="rId23" Type="http://schemas.openxmlformats.org/officeDocument/2006/relationships/image" Target="../media/image154.png"/><Relationship Id="rId28" Type="http://schemas.openxmlformats.org/officeDocument/2006/relationships/comments" Target="../comments/comment4.xml"/><Relationship Id="rId10" Type="http://schemas.openxmlformats.org/officeDocument/2006/relationships/image" Target="../media/image1290.png"/><Relationship Id="rId19" Type="http://schemas.openxmlformats.org/officeDocument/2006/relationships/image" Target="../media/image150.png"/><Relationship Id="rId4" Type="http://schemas.openxmlformats.org/officeDocument/2006/relationships/image" Target="../media/image47.png"/><Relationship Id="rId9" Type="http://schemas.openxmlformats.org/officeDocument/2006/relationships/image" Target="../media/image1270.png"/><Relationship Id="rId14" Type="http://schemas.openxmlformats.org/officeDocument/2006/relationships/image" Target="../media/image1330.png"/><Relationship Id="rId27" Type="http://schemas.openxmlformats.org/officeDocument/2006/relationships/image" Target="../media/image1340.png"/><Relationship Id="rId22" Type="http://schemas.openxmlformats.org/officeDocument/2006/relationships/image" Target="../media/image1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40.png"/><Relationship Id="rId7" Type="http://schemas.openxmlformats.org/officeDocument/2006/relationships/hyperlink" Target="http://www.toves.org/books/logic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3.png"/><Relationship Id="rId4" Type="http://schemas.openxmlformats.org/officeDocument/2006/relationships/image" Target="../media/image141.png"/><Relationship Id="rId9" Type="http://schemas.openxmlformats.org/officeDocument/2006/relationships/comments" Target="../comments/commen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10" Type="http://schemas.openxmlformats.org/officeDocument/2006/relationships/image" Target="../media/image165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8.png"/><Relationship Id="rId80" Type="http://schemas.openxmlformats.org/officeDocument/2006/relationships/image" Target="../media/image30.png"/><Relationship Id="rId85" Type="http://schemas.openxmlformats.org/officeDocument/2006/relationships/image" Target="../media/image35.png"/><Relationship Id="rId3" Type="http://schemas.openxmlformats.org/officeDocument/2006/relationships/image" Target="../media/image27.png"/><Relationship Id="rId84" Type="http://schemas.openxmlformats.org/officeDocument/2006/relationships/image" Target="../media/image34.png"/><Relationship Id="rId2" Type="http://schemas.openxmlformats.org/officeDocument/2006/relationships/image" Target="../media/image261.png"/><Relationship Id="rId83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79" Type="http://schemas.openxmlformats.org/officeDocument/2006/relationships/image" Target="../media/image29.png"/><Relationship Id="rId87" Type="http://schemas.openxmlformats.org/officeDocument/2006/relationships/comments" Target="../comments/comment8.xml"/><Relationship Id="rId82" Type="http://schemas.openxmlformats.org/officeDocument/2006/relationships/image" Target="../media/image32.png"/><Relationship Id="rId78" Type="http://schemas.openxmlformats.org/officeDocument/2006/relationships/image" Target="../media/image28.png"/><Relationship Id="rId81" Type="http://schemas.openxmlformats.org/officeDocument/2006/relationships/image" Target="../media/image31.png"/><Relationship Id="rId86" Type="http://schemas.openxmlformats.org/officeDocument/2006/relationships/image" Target="../media/image36.png"/><Relationship Id="rId77" Type="http://schemas.openxmlformats.org/officeDocument/2006/relationships/image" Target="../media/image272.png"/><Relationship Id="rId27" Type="http://schemas.openxmlformats.org/officeDocument/2006/relationships/image" Target="../media/image2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23.xml.rels><?xml version="1.0" encoding="UTF-8" standalone="yes"?>
<Relationships xmlns="http://schemas.openxmlformats.org/package/2006/relationships"><Relationship Id="rId85" Type="http://schemas.openxmlformats.org/officeDocument/2006/relationships/image" Target="../media/image294.png"/><Relationship Id="rId26" Type="http://schemas.openxmlformats.org/officeDocument/2006/relationships/image" Target="../media/image2180.png"/><Relationship Id="rId76" Type="http://schemas.openxmlformats.org/officeDocument/2006/relationships/image" Target="../media/image114.png"/><Relationship Id="rId89" Type="http://schemas.openxmlformats.org/officeDocument/2006/relationships/image" Target="../media/image298.png"/><Relationship Id="rId75" Type="http://schemas.openxmlformats.org/officeDocument/2006/relationships/image" Target="../media/image2700.png"/><Relationship Id="rId88" Type="http://schemas.openxmlformats.org/officeDocument/2006/relationships/image" Target="../media/image1550.png"/><Relationship Id="rId1" Type="http://schemas.openxmlformats.org/officeDocument/2006/relationships/slideLayout" Target="../slideLayouts/slideLayout2.xml"/><Relationship Id="rId74" Type="http://schemas.openxmlformats.org/officeDocument/2006/relationships/image" Target="../media/image269.png"/><Relationship Id="rId66" Type="http://schemas.openxmlformats.org/officeDocument/2006/relationships/image" Target="../media/image259.png"/><Relationship Id="rId87" Type="http://schemas.openxmlformats.org/officeDocument/2006/relationships/image" Target="../media/image296.png"/><Relationship Id="rId90" Type="http://schemas.openxmlformats.org/officeDocument/2006/relationships/comments" Target="../comments/comment10.xml"/><Relationship Id="rId78" Type="http://schemas.openxmlformats.org/officeDocument/2006/relationships/image" Target="../media/image155.png"/><Relationship Id="rId86" Type="http://schemas.openxmlformats.org/officeDocument/2006/relationships/image" Target="../media/image2720.png"/><Relationship Id="rId77" Type="http://schemas.openxmlformats.org/officeDocument/2006/relationships/image" Target="../media/image1400.png"/><Relationship Id="rId27" Type="http://schemas.openxmlformats.org/officeDocument/2006/relationships/image" Target="../media/image2190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80.png"/><Relationship Id="rId93" Type="http://schemas.openxmlformats.org/officeDocument/2006/relationships/comments" Target="../comments/comment11.xml"/><Relationship Id="rId3" Type="http://schemas.openxmlformats.org/officeDocument/2006/relationships/image" Target="../media/image166.png"/><Relationship Id="rId89" Type="http://schemas.openxmlformats.org/officeDocument/2006/relationships/image" Target="../media/image176.png"/><Relationship Id="rId67" Type="http://schemas.openxmlformats.org/officeDocument/2006/relationships/image" Target="../media/image174.png"/><Relationship Id="rId92" Type="http://schemas.openxmlformats.org/officeDocument/2006/relationships/image" Target="../media/image188.png"/><Relationship Id="rId2" Type="http://schemas.openxmlformats.org/officeDocument/2006/relationships/image" Target="../media/image1650.png"/><Relationship Id="rId91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66" Type="http://schemas.openxmlformats.org/officeDocument/2006/relationships/image" Target="../media/image259.png"/><Relationship Id="rId87" Type="http://schemas.openxmlformats.org/officeDocument/2006/relationships/image" Target="../media/image296.png"/><Relationship Id="rId5" Type="http://schemas.openxmlformats.org/officeDocument/2006/relationships/image" Target="../media/image172.png"/><Relationship Id="rId90" Type="http://schemas.openxmlformats.org/officeDocument/2006/relationships/image" Target="../media/image177.png"/><Relationship Id="rId4" Type="http://schemas.openxmlformats.org/officeDocument/2006/relationships/image" Target="../media/image167.png"/><Relationship Id="rId77" Type="http://schemas.openxmlformats.org/officeDocument/2006/relationships/image" Target="../media/image2720.png"/><Relationship Id="rId27" Type="http://schemas.openxmlformats.org/officeDocument/2006/relationships/image" Target="../media/image21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hyperlink" Target="ia.cr/2020/16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25.png"/><Relationship Id="rId4" Type="http://schemas.openxmlformats.org/officeDocument/2006/relationships/hyperlink" Target="http://github.com/arkworks-rs/accumula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13" Type="http://schemas.openxmlformats.org/officeDocument/2006/relationships/image" Target="../media/image37.png"/><Relationship Id="rId3" Type="http://schemas.openxmlformats.org/officeDocument/2006/relationships/image" Target="../media/image270.png"/><Relationship Id="rId7" Type="http://schemas.openxmlformats.org/officeDocument/2006/relationships/image" Target="../media/image331.png"/><Relationship Id="rId12" Type="http://schemas.openxmlformats.org/officeDocument/2006/relationships/image" Target="../media/image3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1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D174-1E12-5248-9DAB-B81F4B291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22" y="843148"/>
            <a:ext cx="9144000" cy="1829932"/>
          </a:xfrm>
        </p:spPr>
        <p:txBody>
          <a:bodyPr>
            <a:normAutofit/>
          </a:bodyPr>
          <a:lstStyle/>
          <a:p>
            <a:r>
              <a:rPr lang="en-US" dirty="0"/>
              <a:t>Proof-Carrying Data without Succinct Arguments</a:t>
            </a:r>
            <a:endParaRPr lang="en-US" sz="3600" dirty="0">
              <a:latin typeface="Courier New"/>
              <a:cs typeface="Courier New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F1C3BD8-108F-A344-B601-56789D03BCEE}" type="slidenum">
              <a:rPr lang="en-US" smtClean="0"/>
              <a:t>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09A31F-1653-B440-91D1-8F1C8E4FD234}"/>
              </a:ext>
            </a:extLst>
          </p:cNvPr>
          <p:cNvSpPr/>
          <p:nvPr/>
        </p:nvSpPr>
        <p:spPr>
          <a:xfrm>
            <a:off x="3047998" y="52719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br>
              <a:rPr lang="en-US" dirty="0"/>
            </a:br>
            <a:r>
              <a:rPr lang="en-US" dirty="0">
                <a:latin typeface="+mj-lt"/>
              </a:rPr>
              <a:t>Paper: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  <a:hlinkClick r:id="rId3"/>
              </a:rPr>
              <a:t>ia.cr/2020/1618</a:t>
            </a:r>
            <a:br>
              <a:rPr lang="en-US" dirty="0">
                <a:latin typeface="Courier New"/>
                <a:cs typeface="Courier New"/>
                <a:hlinkClick r:id="rId3"/>
              </a:rPr>
            </a:br>
            <a:br>
              <a:rPr lang="en-US" dirty="0">
                <a:latin typeface="Courier New"/>
                <a:cs typeface="Courier New"/>
                <a:hlinkClick r:id="rId3"/>
              </a:rPr>
            </a:br>
            <a:r>
              <a:rPr lang="en-US" dirty="0">
                <a:latin typeface="+mj-lt"/>
                <a:cs typeface="Courier New"/>
              </a:rPr>
              <a:t>Code: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  <a:hlinkClick r:id="rId4"/>
              </a:rPr>
              <a:t>github.com/arkworks-rs/accumulation</a:t>
            </a: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D885223-D0D4-AA43-A5EA-93EF3F95763A}"/>
              </a:ext>
            </a:extLst>
          </p:cNvPr>
          <p:cNvSpPr txBox="1">
            <a:spLocks/>
          </p:cNvSpPr>
          <p:nvPr/>
        </p:nvSpPr>
        <p:spPr>
          <a:xfrm>
            <a:off x="719982" y="3756655"/>
            <a:ext cx="2807368" cy="467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Benedikt Bünz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A48727-0905-0746-A6EB-7C03B16D18CE}"/>
              </a:ext>
            </a:extLst>
          </p:cNvPr>
          <p:cNvSpPr txBox="1"/>
          <p:nvPr/>
        </p:nvSpPr>
        <p:spPr>
          <a:xfrm>
            <a:off x="1526670" y="4224000"/>
            <a:ext cx="1265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Stanford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7CAAD4-0EEF-904B-B2CC-DA8ABB7C12D9}"/>
              </a:ext>
            </a:extLst>
          </p:cNvPr>
          <p:cNvSpPr/>
          <p:nvPr/>
        </p:nvSpPr>
        <p:spPr>
          <a:xfrm>
            <a:off x="3527350" y="3537919"/>
            <a:ext cx="545232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Alessandro Chiesa, </a:t>
            </a:r>
            <a:r>
              <a:rPr lang="en-US" sz="2800" dirty="0" err="1"/>
              <a:t>Pratyush</a:t>
            </a:r>
            <a:r>
              <a:rPr lang="en-US" sz="2800" dirty="0"/>
              <a:t> Mishra,</a:t>
            </a:r>
          </a:p>
          <a:p>
            <a:pPr algn="ctr"/>
            <a:r>
              <a:rPr lang="en-US" sz="2800" dirty="0"/>
              <a:t>William Lin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0B9566-B17A-2B40-8436-9E05CCF1C91A}"/>
              </a:ext>
            </a:extLst>
          </p:cNvPr>
          <p:cNvSpPr txBox="1"/>
          <p:nvPr/>
        </p:nvSpPr>
        <p:spPr>
          <a:xfrm>
            <a:off x="5409692" y="4492026"/>
            <a:ext cx="1687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UC Berkeley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D3F14-7DA0-054C-BBCB-EE78D1A72CBB}"/>
              </a:ext>
            </a:extLst>
          </p:cNvPr>
          <p:cNvSpPr/>
          <p:nvPr/>
        </p:nvSpPr>
        <p:spPr>
          <a:xfrm>
            <a:off x="9324190" y="3728717"/>
            <a:ext cx="21643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Nick Spooner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3606C-FB7A-5247-805B-16E4F0DA7287}"/>
              </a:ext>
            </a:extLst>
          </p:cNvPr>
          <p:cNvSpPr txBox="1"/>
          <p:nvPr/>
        </p:nvSpPr>
        <p:spPr>
          <a:xfrm>
            <a:off x="9217750" y="4223998"/>
            <a:ext cx="237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268743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8840" y="174089"/>
            <a:ext cx="2479052" cy="132556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zk</a:t>
            </a:r>
            <a:r>
              <a:rPr lang="en-US" dirty="0"/>
              <a:t>)NARKs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786743" y="3544343"/>
                <a:ext cx="1522053" cy="10724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43" y="3544343"/>
                <a:ext cx="1522053" cy="10724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86743" y="2979892"/>
                <a:ext cx="13931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43" y="2979892"/>
                <a:ext cx="139313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86743" y="1848983"/>
                <a:ext cx="651460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CSAT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43" y="1848983"/>
                <a:ext cx="6514604" cy="553998"/>
              </a:xfrm>
              <a:prstGeom prst="rect">
                <a:avLst/>
              </a:prstGeom>
              <a:blipFill>
                <a:blip r:embed="rId5"/>
                <a:stretch>
                  <a:fillRect l="-389" r="-1362" b="-3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7898790" y="3544343"/>
                <a:ext cx="1190541" cy="10724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90" y="3544343"/>
                <a:ext cx="1190541" cy="10724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stCxn id="7" idx="3"/>
            <a:endCxn id="10" idx="1"/>
          </p:cNvCxnSpPr>
          <p:nvPr/>
        </p:nvCxnSpPr>
        <p:spPr>
          <a:xfrm>
            <a:off x="4308796" y="4080559"/>
            <a:ext cx="3589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36011" y="3504907"/>
                <a:ext cx="3882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011" y="3504907"/>
                <a:ext cx="38824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56639" y="4892578"/>
                <a:ext cx="840345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Completeness</a:t>
                </a:r>
                <a:r>
                  <a:rPr lang="en-US" sz="3200" dirty="0"/>
                  <a:t> &amp; (adaptive) </a:t>
                </a:r>
                <a:r>
                  <a:rPr lang="en-US" sz="3200" b="1" dirty="0"/>
                  <a:t>proof of knowledge</a:t>
                </a:r>
              </a:p>
              <a:p>
                <a:pPr defTabSz="485775"/>
                <a:r>
                  <a:rPr lang="en-US" sz="3200" b="1" dirty="0">
                    <a:solidFill>
                      <a:srgbClr val="0070C0"/>
                    </a:solidFill>
                  </a:rPr>
                  <a:t>Optionally:	</a:t>
                </a:r>
                <a:r>
                  <a:rPr lang="en-US" sz="3200" b="1" dirty="0"/>
                  <a:t>Sublinear proofs: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200" dirty="0"/>
                  <a:t> (SNARK)</a:t>
                </a:r>
              </a:p>
              <a:p>
                <a:pPr defTabSz="485775"/>
                <a:r>
                  <a:rPr lang="en-US" sz="3200" dirty="0"/>
                  <a:t>				</a:t>
                </a:r>
                <a:r>
                  <a:rPr lang="en-US" sz="3200" b="1" dirty="0"/>
                  <a:t>Zero knowledge </a:t>
                </a:r>
                <a:r>
                  <a:rPr lang="en-US" sz="3200" dirty="0"/>
                  <a:t>(</a:t>
                </a:r>
                <a:r>
                  <a:rPr lang="en-US" sz="3200" dirty="0" err="1"/>
                  <a:t>zkNARK</a:t>
                </a:r>
                <a:r>
                  <a:rPr lang="en-US" sz="3200" dirty="0"/>
                  <a:t>/</a:t>
                </a:r>
                <a:r>
                  <a:rPr lang="en-US" sz="3200" dirty="0" err="1"/>
                  <a:t>NIZKAoK</a:t>
                </a:r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639" y="4892578"/>
                <a:ext cx="8403454" cy="1569660"/>
              </a:xfrm>
              <a:prstGeom prst="rect">
                <a:avLst/>
              </a:prstGeom>
              <a:blipFill>
                <a:blip r:embed="rId9"/>
                <a:stretch>
                  <a:fillRect l="-1813"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164592" y="2960182"/>
                <a:ext cx="9247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92" y="2960182"/>
                <a:ext cx="92474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E8AD049A-0515-D447-A984-8ECA5907F580}"/>
                  </a:ext>
                </a:extLst>
              </p:cNvPr>
              <p:cNvSpPr/>
              <p:nvPr/>
            </p:nvSpPr>
            <p:spPr>
              <a:xfrm>
                <a:off x="8959862" y="395762"/>
                <a:ext cx="2743200" cy="3033238"/>
              </a:xfrm>
              <a:prstGeom prst="wedgeRoundRectCallout">
                <a:avLst>
                  <a:gd name="adj1" fmla="val -62709"/>
                  <a:gd name="adj2" fmla="val 36003"/>
                  <a:gd name="adj3" fmla="val 1666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For SNARKs,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preprocessed into </a:t>
                </a:r>
                <a:r>
                  <a:rPr lang="en-US" sz="2400" b="1" dirty="0"/>
                  <a:t>proving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verification keys</a:t>
                </a:r>
                <a:r>
                  <a:rPr lang="en-US" sz="2400" dirty="0"/>
                  <a:t> that are given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respectively.</a:t>
                </a:r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E8AD049A-0515-D447-A984-8ECA5907F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862" y="395762"/>
                <a:ext cx="2743200" cy="3033238"/>
              </a:xfrm>
              <a:prstGeom prst="wedgeRoundRectCallout">
                <a:avLst>
                  <a:gd name="adj1" fmla="val -62709"/>
                  <a:gd name="adj2" fmla="val 36003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82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5" grpId="0"/>
      <p:bldP spid="16" grpId="0" uiExpand="1" build="p"/>
      <p:bldP spid="18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ounded Rectangle 77"/>
              <p:cNvSpPr/>
              <p:nvPr/>
            </p:nvSpPr>
            <p:spPr>
              <a:xfrm>
                <a:off x="2025868" y="2987062"/>
                <a:ext cx="1984433" cy="3143703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SNARK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b="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320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320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320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320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Rounded 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868" y="2987062"/>
                <a:ext cx="1984433" cy="314370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ounded Rectangle 44"/>
              <p:cNvSpPr/>
              <p:nvPr/>
            </p:nvSpPr>
            <p:spPr>
              <a:xfrm>
                <a:off x="2217804" y="3784583"/>
                <a:ext cx="1519417" cy="222756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5" name="Rounded 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04" y="3784583"/>
                <a:ext cx="1519417" cy="222756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44499"/>
            <a:ext cx="10515600" cy="1325563"/>
          </a:xfrm>
        </p:spPr>
        <p:txBody>
          <a:bodyPr/>
          <a:lstStyle/>
          <a:p>
            <a:r>
              <a:rPr lang="en-US" dirty="0"/>
              <a:t>IVC from recursive composition of SNARKs </a:t>
            </a:r>
            <a:r>
              <a:rPr lang="en-US" sz="2800" dirty="0"/>
              <a:t>[BCCT13, COS20]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cxnSp>
        <p:nvCxnSpPr>
          <p:cNvPr id="79" name="Straight Arrow Connector 78"/>
          <p:cNvCxnSpPr>
            <a:endCxn id="36" idx="1"/>
          </p:cNvCxnSpPr>
          <p:nvPr/>
        </p:nvCxnSpPr>
        <p:spPr>
          <a:xfrm flipV="1">
            <a:off x="1118096" y="4724722"/>
            <a:ext cx="1532845" cy="1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118096" y="5554391"/>
            <a:ext cx="153998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98720" y="4431658"/>
                <a:ext cx="438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20" y="4431658"/>
                <a:ext cx="4382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22362" y="5329758"/>
                <a:ext cx="3026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62" y="5329758"/>
                <a:ext cx="302647" cy="430887"/>
              </a:xfrm>
              <a:prstGeom prst="rect">
                <a:avLst/>
              </a:prstGeom>
              <a:blipFill>
                <a:blip r:embed="rId6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36" idx="3"/>
            <a:endCxn id="88" idx="1"/>
          </p:cNvCxnSpPr>
          <p:nvPr/>
        </p:nvCxnSpPr>
        <p:spPr>
          <a:xfrm flipV="1">
            <a:off x="3501538" y="4722359"/>
            <a:ext cx="1345225" cy="2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846763" y="4476137"/>
                <a:ext cx="8293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763" y="4476137"/>
                <a:ext cx="829394" cy="492443"/>
              </a:xfrm>
              <a:prstGeom prst="rect">
                <a:avLst/>
              </a:prstGeom>
              <a:blipFill>
                <a:blip r:embed="rId7"/>
                <a:stretch>
                  <a:fillRect l="-6154" r="-307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>
            <a:off x="4012798" y="5545928"/>
            <a:ext cx="83396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856381" y="5295590"/>
                <a:ext cx="7753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381" y="5295590"/>
                <a:ext cx="775340" cy="430887"/>
              </a:xfrm>
              <a:prstGeom prst="rect">
                <a:avLst/>
              </a:prstGeom>
              <a:blipFill>
                <a:blip r:embed="rId8"/>
                <a:stretch>
                  <a:fillRect l="-4918" r="-327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2650941" y="4350165"/>
                <a:ext cx="850597" cy="749113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41" y="4350165"/>
                <a:ext cx="850597" cy="749113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1285786" y="2766448"/>
            <a:ext cx="3213225" cy="352070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ounded Rectangle 94"/>
              <p:cNvSpPr/>
              <p:nvPr/>
            </p:nvSpPr>
            <p:spPr>
              <a:xfrm>
                <a:off x="2650941" y="5179834"/>
                <a:ext cx="850597" cy="749113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5" name="Rounded 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41" y="5179834"/>
                <a:ext cx="850597" cy="749113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Elbow Connector 108"/>
          <p:cNvCxnSpPr/>
          <p:nvPr/>
        </p:nvCxnSpPr>
        <p:spPr>
          <a:xfrm rot="16200000" flipH="1">
            <a:off x="2197447" y="4898641"/>
            <a:ext cx="624347" cy="271468"/>
          </a:xfrm>
          <a:prstGeom prst="bentConnector3">
            <a:avLst>
              <a:gd name="adj1" fmla="val 10065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204014" y="2201622"/>
                <a:ext cx="13300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IVC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014" y="2201622"/>
                <a:ext cx="1330043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 flipH="1">
                <a:off x="5601678" y="3032929"/>
                <a:ext cx="6042718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Completeness:</a:t>
                </a:r>
              </a:p>
              <a:p>
                <a:r>
                  <a:rPr lang="en-US" sz="2400" dirty="0"/>
                  <a:t>Follows from SNARK completeness</a:t>
                </a:r>
              </a:p>
              <a:p>
                <a:r>
                  <a:rPr lang="en-US" sz="2400" b="1" dirty="0"/>
                  <a:t>Soundness:</a:t>
                </a:r>
              </a:p>
              <a:p>
                <a:r>
                  <a:rPr lang="en-US" sz="2400" dirty="0"/>
                  <a:t>Recursively extract transcript using SNARK knowledge soundness [BCCT13, COS20]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(Does not hold in ROM due to non-black-box use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.)</a:t>
                </a:r>
              </a:p>
              <a:p>
                <a:r>
                  <a:rPr lang="en-US" sz="2400" b="1" dirty="0"/>
                  <a:t>Efficiency: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size of a SNARK proof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…</a:t>
                </a: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01678" y="3032929"/>
                <a:ext cx="6042718" cy="2985433"/>
              </a:xfrm>
              <a:prstGeom prst="rect">
                <a:avLst/>
              </a:prstGeom>
              <a:blipFill>
                <a:blip r:embed="rId14"/>
                <a:stretch>
                  <a:fillRect l="-1615" t="-1636" b="-3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7227004" y="2072041"/>
            <a:ext cx="1769202" cy="92759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227004" y="1513596"/>
                <a:ext cx="13143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IVC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004" y="1513596"/>
                <a:ext cx="1314398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036474" y="2155271"/>
                <a:ext cx="850597" cy="749113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474" y="2155271"/>
                <a:ext cx="850597" cy="749113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007443" y="2289125"/>
            <a:ext cx="1024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26" idx="1"/>
          </p:cNvCxnSpPr>
          <p:nvPr/>
        </p:nvCxnSpPr>
        <p:spPr>
          <a:xfrm>
            <a:off x="6968108" y="2529828"/>
            <a:ext cx="106836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68021" y="1988861"/>
                <a:ext cx="10296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021" y="1988861"/>
                <a:ext cx="1029641" cy="492443"/>
              </a:xfrm>
              <a:prstGeom prst="rect">
                <a:avLst/>
              </a:prstGeom>
              <a:blipFill>
                <a:blip r:embed="rId17"/>
                <a:stretch>
                  <a:fillRect l="-4938" r="-123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445900" y="2335561"/>
                <a:ext cx="3026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00" y="2335561"/>
                <a:ext cx="302647" cy="430887"/>
              </a:xfrm>
              <a:prstGeom prst="rect">
                <a:avLst/>
              </a:prstGeom>
              <a:blipFill>
                <a:blip r:embed="rId18"/>
                <a:stretch>
                  <a:fillRect l="-29167" r="-54167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8887071" y="2529828"/>
            <a:ext cx="3818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246227" y="2344798"/>
                <a:ext cx="559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0/1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227" y="2344798"/>
                <a:ext cx="559449" cy="369332"/>
              </a:xfrm>
              <a:prstGeom prst="rect">
                <a:avLst/>
              </a:prstGeom>
              <a:blipFill>
                <a:blip r:embed="rId20"/>
                <a:stretch>
                  <a:fillRect l="-13043" r="-1304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ular Callout 1"/>
              <p:cNvSpPr/>
              <p:nvPr/>
            </p:nvSpPr>
            <p:spPr>
              <a:xfrm>
                <a:off x="4063626" y="1856678"/>
                <a:ext cx="4453203" cy="2355452"/>
              </a:xfrm>
              <a:prstGeom prst="wedgeRoundRectCallout">
                <a:avLst>
                  <a:gd name="adj1" fmla="val -66217"/>
                  <a:gd name="adj2" fmla="val 9549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Proving</a:t>
                </a:r>
                <a:r>
                  <a:rPr lang="en-US" sz="2800" dirty="0"/>
                  <a:t> a statement about the SNARK verifier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2800" b="1" dirty="0"/>
              </a:p>
              <a:p>
                <a:pPr algn="ctr"/>
                <a:r>
                  <a:rPr lang="en-US" sz="2800" b="1" dirty="0"/>
                  <a:t>Sublinear verification</a:t>
                </a:r>
                <a:r>
                  <a:rPr lang="en-US" sz="2800" dirty="0"/>
                  <a:t> necessary to bound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Rounded Rectangular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626" y="1856678"/>
                <a:ext cx="4453203" cy="2355452"/>
              </a:xfrm>
              <a:prstGeom prst="wedgeRoundRectCallout">
                <a:avLst>
                  <a:gd name="adj1" fmla="val -66217"/>
                  <a:gd name="adj2" fmla="val 95493"/>
                  <a:gd name="adj3" fmla="val 16667"/>
                </a:avLst>
              </a:prstGeom>
              <a:blipFill>
                <a:blip r:embed="rId21"/>
                <a:stretch>
                  <a:fillRect t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6724773" y="4720924"/>
            <a:ext cx="4086225" cy="17343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about SNARKs </a:t>
            </a:r>
            <a:r>
              <a:rPr lang="en-US" sz="3200" b="1" dirty="0"/>
              <a:t>without</a:t>
            </a:r>
            <a:r>
              <a:rPr lang="en-US" sz="3200" dirty="0"/>
              <a:t> sublinear verification?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9370317" y="1616569"/>
            <a:ext cx="2599462" cy="2112469"/>
          </a:xfrm>
          <a:prstGeom prst="wedgeRoundRectCallout">
            <a:avLst>
              <a:gd name="adj1" fmla="val -38714"/>
              <a:gd name="adj2" fmla="val 711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Recursive extraction requires strong </a:t>
            </a:r>
            <a:r>
              <a:rPr lang="en-US" sz="2000" b="1" dirty="0"/>
              <a:t>“multi-instance witness-extended emulation”</a:t>
            </a:r>
          </a:p>
          <a:p>
            <a:pPr algn="ctr"/>
            <a:r>
              <a:rPr lang="en-US" sz="2000" dirty="0"/>
              <a:t>knowledge property</a:t>
            </a:r>
          </a:p>
        </p:txBody>
      </p:sp>
    </p:spTree>
    <p:extLst>
      <p:ext uri="{BB962C8B-B14F-4D97-AF65-F5344CB8AC3E}">
        <p14:creationId xmlns:p14="http://schemas.microsoft.com/office/powerpoint/2010/main" val="377883270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45" grpId="0" animBg="1"/>
      <p:bldP spid="82" grpId="0"/>
      <p:bldP spid="86" grpId="0"/>
      <p:bldP spid="88" grpId="0"/>
      <p:bldP spid="90" grpId="0"/>
      <p:bldP spid="36" grpId="0" animBg="1"/>
      <p:bldP spid="38" grpId="0" animBg="1"/>
      <p:bldP spid="95" grpId="0" animBg="1"/>
      <p:bldP spid="104" grpId="0"/>
      <p:bldP spid="106" grpId="0" uiExpand="1" build="p"/>
      <p:bldP spid="24" grpId="0" animBg="1"/>
      <p:bldP spid="25" grpId="0"/>
      <p:bldP spid="26" grpId="0" animBg="1"/>
      <p:bldP spid="30" grpId="0"/>
      <p:bldP spid="31" grpId="0"/>
      <p:bldP spid="12" grpId="0"/>
      <p:bldP spid="2" grpId="0" animBg="1"/>
      <p:bldP spid="4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ight Arrow 65"/>
          <p:cNvSpPr/>
          <p:nvPr/>
        </p:nvSpPr>
        <p:spPr>
          <a:xfrm>
            <a:off x="1292536" y="4305934"/>
            <a:ext cx="9811102" cy="281883"/>
          </a:xfrm>
          <a:prstGeom prst="rightArrow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86" y="159612"/>
            <a:ext cx="10076756" cy="1325563"/>
          </a:xfrm>
        </p:spPr>
        <p:txBody>
          <a:bodyPr/>
          <a:lstStyle/>
          <a:p>
            <a:r>
              <a:rPr lang="en-US" dirty="0"/>
              <a:t>(Atomic) accumulation [BCMS20]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89104" y="4127946"/>
                <a:ext cx="630149" cy="6301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104" y="4127946"/>
                <a:ext cx="630149" cy="630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31711" y="4128244"/>
                <a:ext cx="630149" cy="6301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11" y="4128244"/>
                <a:ext cx="630149" cy="630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47916" y="2923091"/>
                <a:ext cx="401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916" y="2923091"/>
                <a:ext cx="40154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1770943" y="2619247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ℙ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43" y="2619247"/>
                <a:ext cx="1270726" cy="109710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1893828" y="1714710"/>
                <a:ext cx="626045" cy="6267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828" y="1714710"/>
                <a:ext cx="626045" cy="62677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2206850" y="2341482"/>
            <a:ext cx="1" cy="1786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569183" y="3716353"/>
            <a:ext cx="2127" cy="41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93110" y="2886254"/>
                <a:ext cx="694394" cy="5564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10" y="2886254"/>
                <a:ext cx="694394" cy="5564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/>
              <p:cNvSpPr/>
              <p:nvPr/>
            </p:nvSpPr>
            <p:spPr>
              <a:xfrm>
                <a:off x="3625108" y="2889884"/>
                <a:ext cx="694394" cy="5564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108" y="2889884"/>
                <a:ext cx="694394" cy="55642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1187504" y="3164468"/>
            <a:ext cx="583439" cy="3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041669" y="3167800"/>
            <a:ext cx="583439" cy="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7"/>
          </p:cNvCxnSpPr>
          <p:nvPr/>
        </p:nvCxnSpPr>
        <p:spPr>
          <a:xfrm flipV="1">
            <a:off x="1085812" y="2028097"/>
            <a:ext cx="808016" cy="939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7" idx="1"/>
          </p:cNvCxnSpPr>
          <p:nvPr/>
        </p:nvCxnSpPr>
        <p:spPr>
          <a:xfrm flipH="1" flipV="1">
            <a:off x="2519873" y="2028096"/>
            <a:ext cx="1206927" cy="94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824" y="3374594"/>
            <a:ext cx="1744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accumulator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2206850" y="1456955"/>
            <a:ext cx="1" cy="25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206448" y="1256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ounded Rectangle 124"/>
              <p:cNvSpPr/>
              <p:nvPr/>
            </p:nvSpPr>
            <p:spPr>
              <a:xfrm>
                <a:off x="4926071" y="2619545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ℙ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25" name="Rounded 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071" y="2619545"/>
                <a:ext cx="1270726" cy="109710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ounded Rectangle 125"/>
              <p:cNvSpPr/>
              <p:nvPr/>
            </p:nvSpPr>
            <p:spPr>
              <a:xfrm>
                <a:off x="5048956" y="1715008"/>
                <a:ext cx="626045" cy="6267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6" name="Rounded 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956" y="1715008"/>
                <a:ext cx="626045" cy="626772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/>
          <p:cNvCxnSpPr/>
          <p:nvPr/>
        </p:nvCxnSpPr>
        <p:spPr>
          <a:xfrm flipV="1">
            <a:off x="5361978" y="2341780"/>
            <a:ext cx="1" cy="1786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724311" y="3716651"/>
            <a:ext cx="2127" cy="41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342632" y="3164766"/>
            <a:ext cx="583439" cy="3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6196797" y="3168098"/>
            <a:ext cx="583439" cy="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7" idx="7"/>
          </p:cNvCxnSpPr>
          <p:nvPr/>
        </p:nvCxnSpPr>
        <p:spPr>
          <a:xfrm flipV="1">
            <a:off x="4217810" y="2028394"/>
            <a:ext cx="831146" cy="942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 flipV="1">
            <a:off x="5675001" y="2028394"/>
            <a:ext cx="1206927" cy="94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5361978" y="1457253"/>
            <a:ext cx="1" cy="25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361576" y="125642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Oval 168"/>
              <p:cNvSpPr/>
              <p:nvPr/>
            </p:nvSpPr>
            <p:spPr>
              <a:xfrm>
                <a:off x="8664638" y="2909254"/>
                <a:ext cx="694394" cy="55642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9" name="Oval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638" y="2909254"/>
                <a:ext cx="694394" cy="55642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>
            <a:off x="8081199" y="3187170"/>
            <a:ext cx="583439" cy="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ounded Rectangle 173"/>
              <p:cNvSpPr/>
              <p:nvPr/>
            </p:nvSpPr>
            <p:spPr>
              <a:xfrm>
                <a:off x="9601218" y="1709603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𝔻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74" name="Rounded Rectangle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18" y="1709603"/>
                <a:ext cx="1270726" cy="109710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Arrow Connector 174"/>
          <p:cNvCxnSpPr>
            <a:stCxn id="169" idx="7"/>
            <a:endCxn id="174" idx="1"/>
          </p:cNvCxnSpPr>
          <p:nvPr/>
        </p:nvCxnSpPr>
        <p:spPr>
          <a:xfrm flipV="1">
            <a:off x="9257340" y="2258156"/>
            <a:ext cx="343878" cy="732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8004704" y="4128244"/>
                <a:ext cx="630149" cy="6301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04" y="4128244"/>
                <a:ext cx="630149" cy="6301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6648533" y="4112062"/>
                <a:ext cx="4015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33" y="4112062"/>
                <a:ext cx="401540" cy="646331"/>
              </a:xfrm>
              <a:prstGeom prst="rect">
                <a:avLst/>
              </a:prstGeom>
              <a:blipFill>
                <a:blip r:embed="rId16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/>
          <p:cNvCxnSpPr>
            <a:stCxn id="174" idx="0"/>
          </p:cNvCxnSpPr>
          <p:nvPr/>
        </p:nvCxnSpPr>
        <p:spPr>
          <a:xfrm flipV="1">
            <a:off x="10236581" y="1457254"/>
            <a:ext cx="0" cy="252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0301433" y="125642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ounded Rectangle 195"/>
              <p:cNvSpPr/>
              <p:nvPr/>
            </p:nvSpPr>
            <p:spPr>
              <a:xfrm>
                <a:off x="1770943" y="5169161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96" name="Rounded 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43" y="5169161"/>
                <a:ext cx="1270726" cy="1097106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ounded Rectangle 196"/>
              <p:cNvSpPr/>
              <p:nvPr/>
            </p:nvSpPr>
            <p:spPr>
              <a:xfrm>
                <a:off x="4911422" y="5214622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97" name="Rounded 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22" y="5214622"/>
                <a:ext cx="1270726" cy="1097106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ounded Rectangle 197"/>
              <p:cNvSpPr/>
              <p:nvPr/>
            </p:nvSpPr>
            <p:spPr>
              <a:xfrm>
                <a:off x="7684415" y="5214622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98" name="Rounded 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15" y="5214622"/>
                <a:ext cx="1270726" cy="1097106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Arrow Connector 198"/>
          <p:cNvCxnSpPr>
            <a:stCxn id="4" idx="2"/>
            <a:endCxn id="196" idx="0"/>
          </p:cNvCxnSpPr>
          <p:nvPr/>
        </p:nvCxnSpPr>
        <p:spPr>
          <a:xfrm>
            <a:off x="2404179" y="4758095"/>
            <a:ext cx="2127" cy="411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33" idx="2"/>
            <a:endCxn id="197" idx="0"/>
          </p:cNvCxnSpPr>
          <p:nvPr/>
        </p:nvCxnSpPr>
        <p:spPr>
          <a:xfrm flipH="1">
            <a:off x="5546785" y="4758393"/>
            <a:ext cx="1" cy="456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2" idx="2"/>
            <a:endCxn id="198" idx="0"/>
          </p:cNvCxnSpPr>
          <p:nvPr/>
        </p:nvCxnSpPr>
        <p:spPr>
          <a:xfrm flipH="1">
            <a:off x="8319778" y="4758393"/>
            <a:ext cx="1" cy="456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639557" y="5352190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557" y="5352190"/>
                <a:ext cx="503343" cy="7386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6222790" y="5374975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90" y="5374975"/>
                <a:ext cx="503343" cy="7386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6627029" y="5422114"/>
                <a:ext cx="4015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29" y="5422114"/>
                <a:ext cx="401540" cy="646331"/>
              </a:xfrm>
              <a:prstGeom prst="rect">
                <a:avLst/>
              </a:prstGeom>
              <a:blipFill>
                <a:blip r:embed="rId22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7130307" y="5374975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7" y="5374975"/>
                <a:ext cx="503343" cy="7386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9251545" y="4173617"/>
                <a:ext cx="401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545" y="4173617"/>
                <a:ext cx="40154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9375931" y="2923389"/>
                <a:ext cx="401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931" y="2923389"/>
                <a:ext cx="401540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Straight Arrow Connector 208"/>
          <p:cNvCxnSpPr/>
          <p:nvPr/>
        </p:nvCxnSpPr>
        <p:spPr>
          <a:xfrm flipH="1">
            <a:off x="2401646" y="6266267"/>
            <a:ext cx="2532" cy="24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2382586" y="635244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5558896" y="6312446"/>
            <a:ext cx="2532" cy="24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539836" y="639862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cxnSp>
        <p:nvCxnSpPr>
          <p:cNvPr id="213" name="Straight Arrow Connector 212"/>
          <p:cNvCxnSpPr/>
          <p:nvPr/>
        </p:nvCxnSpPr>
        <p:spPr>
          <a:xfrm flipH="1">
            <a:off x="8338838" y="6312446"/>
            <a:ext cx="2532" cy="24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8319778" y="639862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3582828" y="1587825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828" y="1587825"/>
                <a:ext cx="503343" cy="7386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6166061" y="1610610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61" y="1610610"/>
                <a:ext cx="503343" cy="7386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6570300" y="1657749"/>
                <a:ext cx="4015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300" y="1657749"/>
                <a:ext cx="401540" cy="646331"/>
              </a:xfrm>
              <a:prstGeom prst="rect">
                <a:avLst/>
              </a:prstGeom>
              <a:blipFill>
                <a:blip r:embed="rId28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7073578" y="1610610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578" y="1610610"/>
                <a:ext cx="503343" cy="7386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TextBox 220"/>
          <p:cNvSpPr txBox="1"/>
          <p:nvPr/>
        </p:nvSpPr>
        <p:spPr>
          <a:xfrm>
            <a:off x="9674568" y="2366404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decider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ounded Rectangle 221"/>
              <p:cNvSpPr/>
              <p:nvPr/>
            </p:nvSpPr>
            <p:spPr>
              <a:xfrm>
                <a:off x="8000567" y="1715008"/>
                <a:ext cx="626045" cy="6267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2" name="Rounded 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567" y="1715008"/>
                <a:ext cx="626045" cy="626772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Straight Arrow Connector 223"/>
          <p:cNvCxnSpPr/>
          <p:nvPr/>
        </p:nvCxnSpPr>
        <p:spPr>
          <a:xfrm flipV="1">
            <a:off x="8313589" y="2341780"/>
            <a:ext cx="1" cy="1786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69" idx="1"/>
          </p:cNvCxnSpPr>
          <p:nvPr/>
        </p:nvCxnSpPr>
        <p:spPr>
          <a:xfrm flipH="1" flipV="1">
            <a:off x="8588925" y="2330566"/>
            <a:ext cx="177405" cy="660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H="1" flipV="1">
            <a:off x="8313589" y="1457253"/>
            <a:ext cx="1" cy="25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8313187" y="125642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8869115" y="1604397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15" y="1604397"/>
                <a:ext cx="503343" cy="7386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0965863" y="1616143"/>
                <a:ext cx="9254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863" y="1616143"/>
                <a:ext cx="925446" cy="58477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955140" y="5021677"/>
                <a:ext cx="3080459" cy="147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⋀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limUpp>
                            <m:limUp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lim>
                          </m:limUp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140" y="5021677"/>
                <a:ext cx="3080459" cy="1470787"/>
              </a:xfrm>
              <a:prstGeom prst="rect">
                <a:avLst/>
              </a:prstGeom>
              <a:blipFill>
                <a:blip r:embed="rId36"/>
                <a:stretch>
                  <a:fillRect l="-31557" t="-103419" b="-16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11252385" y="2258156"/>
            <a:ext cx="450525" cy="2983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/>
              <p:cNvSpPr/>
              <p:nvPr/>
            </p:nvSpPr>
            <p:spPr>
              <a:xfrm>
                <a:off x="9120786" y="3554472"/>
                <a:ext cx="1845077" cy="834808"/>
              </a:xfrm>
              <a:prstGeom prst="wedgeRoundRectCallout">
                <a:avLst>
                  <a:gd name="adj1" fmla="val -42072"/>
                  <a:gd name="adj2" fmla="val -7107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does not grow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ounded 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786" y="3554472"/>
                <a:ext cx="1845077" cy="834808"/>
              </a:xfrm>
              <a:prstGeom prst="wedgeRoundRectCallout">
                <a:avLst>
                  <a:gd name="adj1" fmla="val -42072"/>
                  <a:gd name="adj2" fmla="val -71077"/>
                  <a:gd name="adj3" fmla="val 16667"/>
                </a:avLst>
              </a:prstGeom>
              <a:blipFill>
                <a:blip r:embed="rId34"/>
                <a:stretch>
                  <a:fillRect b="-1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ounded Rectangular Callout 78"/>
              <p:cNvSpPr/>
              <p:nvPr/>
            </p:nvSpPr>
            <p:spPr>
              <a:xfrm>
                <a:off x="8451651" y="0"/>
                <a:ext cx="3439658" cy="1291303"/>
              </a:xfrm>
              <a:prstGeom prst="wedgeRoundRectCallout">
                <a:avLst>
                  <a:gd name="adj1" fmla="val -44315"/>
                  <a:gd name="adj2" fmla="val 10415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0" dirty="0"/>
                  <a:t>If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|≪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, then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79" name="Rounded Rectangular Callout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51" y="0"/>
                <a:ext cx="3439658" cy="1291303"/>
              </a:xfrm>
              <a:prstGeom prst="wedgeRoundRectCallout">
                <a:avLst>
                  <a:gd name="adj1" fmla="val -44315"/>
                  <a:gd name="adj2" fmla="val 104150"/>
                  <a:gd name="adj3" fmla="val 16667"/>
                </a:avLst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9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4" grpId="0" animBg="1"/>
      <p:bldP spid="33" grpId="0" animBg="1"/>
      <p:bldP spid="5" grpId="0"/>
      <p:bldP spid="47" grpId="0" animBg="1"/>
      <p:bldP spid="11" grpId="0" animBg="1"/>
      <p:bldP spid="18" grpId="0" animBg="1"/>
      <p:bldP spid="57" grpId="0" animBg="1"/>
      <p:bldP spid="38" grpId="0"/>
      <p:bldP spid="160" grpId="0"/>
      <p:bldP spid="125" grpId="0" animBg="1"/>
      <p:bldP spid="126" grpId="0" animBg="1"/>
      <p:bldP spid="168" grpId="0"/>
      <p:bldP spid="169" grpId="0" animBg="1"/>
      <p:bldP spid="174" grpId="0" animBg="1"/>
      <p:bldP spid="192" grpId="0" animBg="1"/>
      <p:bldP spid="193" grpId="0"/>
      <p:bldP spid="195" grpId="0"/>
      <p:bldP spid="196" grpId="0" animBg="1"/>
      <p:bldP spid="197" grpId="0" animBg="1"/>
      <p:bldP spid="198" grpId="0" animBg="1"/>
      <p:bldP spid="78" grpId="0"/>
      <p:bldP spid="203" grpId="0"/>
      <p:bldP spid="204" grpId="0"/>
      <p:bldP spid="206" grpId="0"/>
      <p:bldP spid="207" grpId="0"/>
      <p:bldP spid="208" grpId="0"/>
      <p:bldP spid="210" grpId="0"/>
      <p:bldP spid="212" grpId="0"/>
      <p:bldP spid="214" grpId="0"/>
      <p:bldP spid="215" grpId="0"/>
      <p:bldP spid="216" grpId="0"/>
      <p:bldP spid="217" grpId="0"/>
      <p:bldP spid="218" grpId="0"/>
      <p:bldP spid="221" grpId="0"/>
      <p:bldP spid="222" grpId="0" animBg="1"/>
      <p:bldP spid="227" grpId="0"/>
      <p:bldP spid="228" grpId="0"/>
      <p:bldP spid="89" grpId="0"/>
      <p:bldP spid="74" grpId="0"/>
      <p:bldP spid="9" grpId="0" animBg="1"/>
      <p:bldP spid="10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599710-6C68-AF49-9B42-E03FFADC148C}"/>
                  </a:ext>
                </a:extLst>
              </p:cNvPr>
              <p:cNvSpPr/>
              <p:nvPr/>
            </p:nvSpPr>
            <p:spPr>
              <a:xfrm>
                <a:off x="6415410" y="2198351"/>
                <a:ext cx="1167075" cy="382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599710-6C68-AF49-9B42-E03FFADC1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410" y="2198351"/>
                <a:ext cx="1167075" cy="382101"/>
              </a:xfrm>
              <a:prstGeom prst="rect">
                <a:avLst/>
              </a:prstGeom>
              <a:blipFill>
                <a:blip r:embed="rId3"/>
                <a:stretch>
                  <a:fillRect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Rounded Rectangle 395"/>
          <p:cNvSpPr/>
          <p:nvPr/>
        </p:nvSpPr>
        <p:spPr>
          <a:xfrm>
            <a:off x="2525971" y="3708302"/>
            <a:ext cx="1199021" cy="1419465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93" y="234497"/>
            <a:ext cx="7338870" cy="1325563"/>
          </a:xfrm>
        </p:spPr>
        <p:txBody>
          <a:bodyPr/>
          <a:lstStyle/>
          <a:p>
            <a:r>
              <a:rPr lang="en-US" dirty="0"/>
              <a:t>IVC from atomic accumulation</a:t>
            </a:r>
          </a:p>
        </p:txBody>
      </p:sp>
      <p:sp>
        <p:nvSpPr>
          <p:cNvPr id="9" name="Circuit 1">
            <a:extLst>
              <a:ext uri="{FF2B5EF4-FFF2-40B4-BE49-F238E27FC236}">
                <a16:creationId xmlns:a16="http://schemas.microsoft.com/office/drawing/2014/main" id="{ACC33931-F468-C14F-9C0F-F437FF5E93B8}"/>
              </a:ext>
            </a:extLst>
          </p:cNvPr>
          <p:cNvSpPr/>
          <p:nvPr/>
        </p:nvSpPr>
        <p:spPr>
          <a:xfrm>
            <a:off x="2409751" y="3174144"/>
            <a:ext cx="1518132" cy="1999577"/>
          </a:xfrm>
          <a:prstGeom prst="roundRect">
            <a:avLst>
              <a:gd name="adj" fmla="val 15000"/>
            </a:avLst>
          </a:prstGeom>
          <a:ln w="381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200"/>
            </a:lvl1pPr>
          </a:lstStyle>
          <a:p>
            <a:endParaRPr sz="1547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ounded Rectangle 282"/>
              <p:cNvSpPr/>
              <p:nvPr/>
            </p:nvSpPr>
            <p:spPr>
              <a:xfrm>
                <a:off x="2867633" y="4430880"/>
                <a:ext cx="626045" cy="6267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3" name="Rounded 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633" y="4430880"/>
                <a:ext cx="626045" cy="62677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Line"/>
          <p:cNvSpPr/>
          <p:nvPr/>
        </p:nvSpPr>
        <p:spPr>
          <a:xfrm>
            <a:off x="1723563" y="4803234"/>
            <a:ext cx="1133757" cy="5166"/>
          </a:xfrm>
          <a:prstGeom prst="line">
            <a:avLst/>
          </a:prstGeom>
          <a:ln w="38100">
            <a:solidFill>
              <a:schemeClr val="accent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Proof 1"/>
              <p:cNvSpPr txBox="1"/>
              <p:nvPr/>
            </p:nvSpPr>
            <p:spPr>
              <a:xfrm>
                <a:off x="982114" y="4401610"/>
                <a:ext cx="695704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88" name="Proof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14" y="4401610"/>
                <a:ext cx="695704" cy="379912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Line"/>
          <p:cNvSpPr/>
          <p:nvPr/>
        </p:nvSpPr>
        <p:spPr>
          <a:xfrm flipV="1">
            <a:off x="1180967" y="4126035"/>
            <a:ext cx="1688847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Output 1"/>
              <p:cNvSpPr txBox="1"/>
              <p:nvPr/>
            </p:nvSpPr>
            <p:spPr>
              <a:xfrm>
                <a:off x="921200" y="3714603"/>
                <a:ext cx="817533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90" name="Outpu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00" y="3714603"/>
                <a:ext cx="817533" cy="379912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Elbow Connector 290"/>
          <p:cNvCxnSpPr/>
          <p:nvPr/>
        </p:nvCxnSpPr>
        <p:spPr>
          <a:xfrm>
            <a:off x="2301103" y="4134371"/>
            <a:ext cx="549342" cy="486614"/>
          </a:xfrm>
          <a:prstGeom prst="bentConnector3">
            <a:avLst>
              <a:gd name="adj1" fmla="val 244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Line"/>
          <p:cNvSpPr/>
          <p:nvPr/>
        </p:nvSpPr>
        <p:spPr>
          <a:xfrm>
            <a:off x="1183589" y="6165798"/>
            <a:ext cx="1347524" cy="9563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Proof 1"/>
              <p:cNvSpPr txBox="1"/>
              <p:nvPr/>
            </p:nvSpPr>
            <p:spPr>
              <a:xfrm>
                <a:off x="992511" y="5739539"/>
                <a:ext cx="674911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3" name="Proof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11" y="5739539"/>
                <a:ext cx="674911" cy="379912"/>
              </a:xfrm>
              <a:prstGeom prst="rect">
                <a:avLst/>
              </a:prstGeom>
              <a:blipFill>
                <a:blip r:embed="rId7"/>
                <a:stretch>
                  <a:fillRect b="-48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Rounded Rectangle 293"/>
              <p:cNvSpPr/>
              <p:nvPr/>
            </p:nvSpPr>
            <p:spPr>
              <a:xfrm>
                <a:off x="2529905" y="5321075"/>
                <a:ext cx="1282606" cy="110736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ℙ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294" name="Rounded Rectangle 2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905" y="5321075"/>
                <a:ext cx="1282606" cy="110736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Elbow Connector 294"/>
          <p:cNvCxnSpPr/>
          <p:nvPr/>
        </p:nvCxnSpPr>
        <p:spPr>
          <a:xfrm flipV="1">
            <a:off x="1649145" y="4964661"/>
            <a:ext cx="1213794" cy="1208225"/>
          </a:xfrm>
          <a:prstGeom prst="bentConnector3">
            <a:avLst>
              <a:gd name="adj1" fmla="val 14315"/>
            </a:avLst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endCxn id="294" idx="1"/>
          </p:cNvCxnSpPr>
          <p:nvPr/>
        </p:nvCxnSpPr>
        <p:spPr>
          <a:xfrm>
            <a:off x="1199388" y="4804220"/>
            <a:ext cx="1330517" cy="1070537"/>
          </a:xfrm>
          <a:prstGeom prst="bentConnector3">
            <a:avLst>
              <a:gd name="adj1" fmla="val 64917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Elbow Connector 306"/>
          <p:cNvCxnSpPr/>
          <p:nvPr/>
        </p:nvCxnSpPr>
        <p:spPr>
          <a:xfrm rot="16200000" flipH="1">
            <a:off x="1701147" y="4748205"/>
            <a:ext cx="1429057" cy="199735"/>
          </a:xfrm>
          <a:prstGeom prst="bentConnector3">
            <a:avLst>
              <a:gd name="adj1" fmla="val 9960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Line"/>
          <p:cNvSpPr/>
          <p:nvPr/>
        </p:nvSpPr>
        <p:spPr>
          <a:xfrm>
            <a:off x="3819997" y="6165798"/>
            <a:ext cx="2050863" cy="13528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Proof 1"/>
              <p:cNvSpPr txBox="1"/>
              <p:nvPr/>
            </p:nvSpPr>
            <p:spPr>
              <a:xfrm>
                <a:off x="4505285" y="5739539"/>
                <a:ext cx="674911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0" name="Proof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285" y="5739539"/>
                <a:ext cx="674911" cy="379912"/>
              </a:xfrm>
              <a:prstGeom prst="rect">
                <a:avLst/>
              </a:prstGeom>
              <a:blipFill>
                <a:blip r:embed="rId9"/>
                <a:stretch>
                  <a:fillRect b="-48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1" name="Elbow Connector 330"/>
          <p:cNvCxnSpPr/>
          <p:nvPr/>
        </p:nvCxnSpPr>
        <p:spPr>
          <a:xfrm rot="16200000" flipV="1">
            <a:off x="3221809" y="5237330"/>
            <a:ext cx="1212986" cy="672597"/>
          </a:xfrm>
          <a:prstGeom prst="bentConnector3">
            <a:avLst>
              <a:gd name="adj1" fmla="val 9987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Output 1"/>
              <p:cNvSpPr txBox="1"/>
              <p:nvPr/>
            </p:nvSpPr>
            <p:spPr>
              <a:xfrm>
                <a:off x="4433974" y="3708302"/>
                <a:ext cx="817533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36" name="Outpu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974" y="3708302"/>
                <a:ext cx="817533" cy="379912"/>
              </a:xfrm>
              <a:prstGeom prst="rect">
                <a:avLst/>
              </a:prstGeom>
              <a:blipFill>
                <a:blip r:embed="rId10"/>
                <a:stretch>
                  <a:fillRect b="-31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Line"/>
          <p:cNvSpPr/>
          <p:nvPr/>
        </p:nvSpPr>
        <p:spPr>
          <a:xfrm flipV="1">
            <a:off x="3927882" y="4804218"/>
            <a:ext cx="1803221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Proof 1"/>
              <p:cNvSpPr txBox="1"/>
              <p:nvPr/>
            </p:nvSpPr>
            <p:spPr>
              <a:xfrm>
                <a:off x="4494888" y="4387964"/>
                <a:ext cx="695704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9" name="Proof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88" y="4387964"/>
                <a:ext cx="695704" cy="379912"/>
              </a:xfrm>
              <a:prstGeom prst="rect">
                <a:avLst/>
              </a:prstGeom>
              <a:blipFill>
                <a:blip r:embed="rId11"/>
                <a:stretch>
                  <a:fillRect b="-48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Rounded Rectangle 351"/>
              <p:cNvSpPr/>
              <p:nvPr/>
            </p:nvSpPr>
            <p:spPr>
              <a:xfrm>
                <a:off x="5870860" y="5400760"/>
                <a:ext cx="1209356" cy="104412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𝔻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352" name="Rounded Rectangle 3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860" y="5400760"/>
                <a:ext cx="1209356" cy="104412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Rectangle 352"/>
          <p:cNvSpPr/>
          <p:nvPr/>
        </p:nvSpPr>
        <p:spPr>
          <a:xfrm>
            <a:off x="1622512" y="3019805"/>
            <a:ext cx="2679884" cy="348724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5372959" y="3439192"/>
            <a:ext cx="2088442" cy="306785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Rounded Rectangle 358"/>
              <p:cNvSpPr/>
              <p:nvPr/>
            </p:nvSpPr>
            <p:spPr>
              <a:xfrm>
                <a:off x="5731104" y="3850132"/>
                <a:ext cx="1552451" cy="1422817"/>
              </a:xfrm>
              <a:prstGeom prst="round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SNARK</m:t>
                      </m:r>
                      <m:r>
                        <a:rPr lang="en-US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6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9" name="Rounded Rectangle 3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04" y="3850132"/>
                <a:ext cx="1552451" cy="1422817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Box 360"/>
              <p:cNvSpPr txBox="1"/>
              <p:nvPr/>
            </p:nvSpPr>
            <p:spPr>
              <a:xfrm>
                <a:off x="2371972" y="3220335"/>
                <a:ext cx="161736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SNARK</m:t>
                      </m:r>
                      <m:r>
                        <a:rPr lang="en-US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1" name="TextBox 3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72" y="3220335"/>
                <a:ext cx="1617366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1597194" y="2487483"/>
                <a:ext cx="10894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/>
                  <a:t>IVC.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94" y="2487483"/>
                <a:ext cx="1089465" cy="553998"/>
              </a:xfrm>
              <a:prstGeom prst="rect">
                <a:avLst/>
              </a:prstGeom>
              <a:blipFill>
                <a:blip r:embed="rId15"/>
                <a:stretch>
                  <a:fillRect l="-25140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/>
              <p:cNvSpPr txBox="1"/>
              <p:nvPr/>
            </p:nvSpPr>
            <p:spPr>
              <a:xfrm>
                <a:off x="880448" y="1295145"/>
                <a:ext cx="1039278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be a SNARK</a:t>
                </a:r>
              </a:p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𝔻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be an acc. scheme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SNARK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63" name="TextBox 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48" y="1295145"/>
                <a:ext cx="10392781" cy="954107"/>
              </a:xfrm>
              <a:prstGeom prst="rect">
                <a:avLst/>
              </a:prstGeom>
              <a:blipFill>
                <a:blip r:embed="rId16"/>
                <a:stretch>
                  <a:fillRect l="-117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TextBox 368"/>
          <p:cNvSpPr txBox="1"/>
          <p:nvPr/>
        </p:nvSpPr>
        <p:spPr>
          <a:xfrm rot="16200000">
            <a:off x="164836" y="5148008"/>
            <a:ext cx="1374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IVC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Rounded Rectangle 370"/>
              <p:cNvSpPr/>
              <p:nvPr/>
            </p:nvSpPr>
            <p:spPr>
              <a:xfrm>
                <a:off x="2869814" y="3843133"/>
                <a:ext cx="623864" cy="555076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1" name="Rounded Rectangle 3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814" y="3843133"/>
                <a:ext cx="623864" cy="555076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Straight Arrow Connector 372"/>
          <p:cNvCxnSpPr>
            <a:stCxn id="371" idx="3"/>
          </p:cNvCxnSpPr>
          <p:nvPr/>
        </p:nvCxnSpPr>
        <p:spPr>
          <a:xfrm>
            <a:off x="3493678" y="4120671"/>
            <a:ext cx="2237426" cy="12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5348387" y="2919927"/>
                <a:ext cx="10670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/>
                  <a:t>IVC.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387" y="2919927"/>
                <a:ext cx="1067023" cy="553998"/>
              </a:xfrm>
              <a:prstGeom prst="rect">
                <a:avLst/>
              </a:prstGeom>
              <a:blipFill>
                <a:blip r:embed="rId18"/>
                <a:stretch>
                  <a:fillRect l="-25714" t="-25275" b="-48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Elbow Connector 378"/>
          <p:cNvCxnSpPr/>
          <p:nvPr/>
        </p:nvCxnSpPr>
        <p:spPr>
          <a:xfrm rot="5400000" flipH="1" flipV="1">
            <a:off x="5055274" y="5504297"/>
            <a:ext cx="1137853" cy="213805"/>
          </a:xfrm>
          <a:prstGeom prst="bentConnector3">
            <a:avLst>
              <a:gd name="adj1" fmla="val 100151"/>
            </a:avLst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Left Bracket 393"/>
          <p:cNvSpPr/>
          <p:nvPr/>
        </p:nvSpPr>
        <p:spPr>
          <a:xfrm>
            <a:off x="1092640" y="4417992"/>
            <a:ext cx="202457" cy="1921697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TextBox 396"/>
              <p:cNvSpPr txBox="1"/>
              <p:nvPr/>
            </p:nvSpPr>
            <p:spPr>
              <a:xfrm>
                <a:off x="2478095" y="3683303"/>
                <a:ext cx="468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7" name="TextBox 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095" y="3683303"/>
                <a:ext cx="46839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Callout 1 10"/>
          <p:cNvSpPr/>
          <p:nvPr/>
        </p:nvSpPr>
        <p:spPr>
          <a:xfrm>
            <a:off x="3812511" y="2470309"/>
            <a:ext cx="6329090" cy="418450"/>
          </a:xfrm>
          <a:prstGeom prst="borderCallout1">
            <a:avLst>
              <a:gd name="adj1" fmla="val 96774"/>
              <a:gd name="adj2" fmla="val 6877"/>
              <a:gd name="adj3" fmla="val 312004"/>
              <a:gd name="adj4" fmla="val -2443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recursive circuit </a:t>
            </a:r>
            <a:r>
              <a:rPr lang="en-US" sz="2400" b="1" dirty="0"/>
              <a:t>does not</a:t>
            </a:r>
            <a:r>
              <a:rPr lang="en-US" sz="2400" dirty="0"/>
              <a:t> contain SNARK verifier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1924" y="3109816"/>
            <a:ext cx="39076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Soundness:</a:t>
            </a:r>
          </a:p>
          <a:p>
            <a:r>
              <a:rPr lang="en-US" sz="2800" dirty="0"/>
              <a:t>Relies on same strong knowledge property of SNARK</a:t>
            </a:r>
          </a:p>
          <a:p>
            <a:r>
              <a:rPr lang="en-US" sz="2800" i="1" dirty="0"/>
              <a:t>but</a:t>
            </a:r>
            <a:r>
              <a:rPr lang="en-US" sz="2800" dirty="0"/>
              <a:t> only </a:t>
            </a:r>
            <a:r>
              <a:rPr lang="en-US" sz="2800" b="1" dirty="0"/>
              <a:t>soundness</a:t>
            </a:r>
            <a:r>
              <a:rPr lang="en-US" sz="2800" dirty="0"/>
              <a:t> property of acc. scheme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ular Callout 40"/>
              <p:cNvSpPr/>
              <p:nvPr/>
            </p:nvSpPr>
            <p:spPr>
              <a:xfrm>
                <a:off x="4419077" y="3321705"/>
                <a:ext cx="4629396" cy="2102840"/>
              </a:xfrm>
              <a:prstGeom prst="wedgeRoundRectCallout">
                <a:avLst>
                  <a:gd name="adj1" fmla="val -70076"/>
                  <a:gd name="adj2" fmla="val 15962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must be sublinear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2800" b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|, 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b="1" dirty="0"/>
                  <a:t> must be sublinear!</a:t>
                </a:r>
              </a:p>
            </p:txBody>
          </p:sp>
        </mc:Choice>
        <mc:Fallback xmlns="">
          <p:sp>
            <p:nvSpPr>
              <p:cNvPr id="41" name="Rounded Rectangular Callout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077" y="3321705"/>
                <a:ext cx="4629396" cy="2102840"/>
              </a:xfrm>
              <a:prstGeom prst="wedgeRoundRectCallout">
                <a:avLst>
                  <a:gd name="adj1" fmla="val -70076"/>
                  <a:gd name="adj2" fmla="val 15962"/>
                  <a:gd name="adj3" fmla="val 16667"/>
                </a:avLst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649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build="p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tool: Split accumulation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9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/>
              <p:cNvSpPr/>
              <p:nvPr/>
            </p:nvSpPr>
            <p:spPr>
              <a:xfrm>
                <a:off x="3505597" y="2421891"/>
                <a:ext cx="973082" cy="149241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2" name="Oval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597" y="2421891"/>
                <a:ext cx="973082" cy="149241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ight Arrow 65"/>
          <p:cNvSpPr/>
          <p:nvPr/>
        </p:nvSpPr>
        <p:spPr>
          <a:xfrm>
            <a:off x="1292536" y="4305934"/>
            <a:ext cx="9811102" cy="281883"/>
          </a:xfrm>
          <a:prstGeom prst="rightArrow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86" y="159612"/>
            <a:ext cx="10076756" cy="1325563"/>
          </a:xfrm>
        </p:spPr>
        <p:txBody>
          <a:bodyPr/>
          <a:lstStyle/>
          <a:p>
            <a:r>
              <a:rPr lang="en-US" dirty="0"/>
              <a:t>Split accumulation for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41887" y="4127946"/>
                <a:ext cx="683611" cy="63014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887" y="4127946"/>
                <a:ext cx="683611" cy="630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76511" y="2923091"/>
                <a:ext cx="401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11" y="2923091"/>
                <a:ext cx="40154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1770943" y="2619247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ℙ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43" y="2619247"/>
                <a:ext cx="1270726" cy="109710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flipV="1">
            <a:off x="2399079" y="3708234"/>
            <a:ext cx="2127" cy="41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14422" y="2431707"/>
                <a:ext cx="973082" cy="149241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2" y="2431707"/>
                <a:ext cx="973082" cy="149241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1187504" y="3164468"/>
            <a:ext cx="583439" cy="3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3"/>
            <a:endCxn id="92" idx="2"/>
          </p:cNvCxnSpPr>
          <p:nvPr/>
        </p:nvCxnSpPr>
        <p:spPr>
          <a:xfrm>
            <a:off x="3041669" y="3167800"/>
            <a:ext cx="463928" cy="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351" y="3938409"/>
            <a:ext cx="1744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accumulator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1971" y="1256129"/>
            <a:ext cx="2877995" cy="2871817"/>
            <a:chOff x="881971" y="1256129"/>
            <a:chExt cx="2877995" cy="2871817"/>
          </a:xfrm>
        </p:grpSpPr>
        <p:cxnSp>
          <p:nvCxnSpPr>
            <p:cNvPr id="121" name="Straight Arrow Connector 120"/>
            <p:cNvCxnSpPr/>
            <p:nvPr/>
          </p:nvCxnSpPr>
          <p:spPr>
            <a:xfrm flipH="1" flipV="1">
              <a:off x="2206850" y="1456955"/>
              <a:ext cx="1" cy="2577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881971" y="1256129"/>
              <a:ext cx="2877995" cy="2871817"/>
              <a:chOff x="881971" y="1256129"/>
              <a:chExt cx="2877995" cy="28718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893828" y="1714710"/>
                    <a:ext cx="626045" cy="626772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𝕍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3828" y="1714710"/>
                    <a:ext cx="626045" cy="626772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2149626" y="2341482"/>
                <a:ext cx="1" cy="178646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0" idx="7"/>
                <a:endCxn id="11" idx="1"/>
              </p:cNvCxnSpPr>
              <p:nvPr/>
            </p:nvCxnSpPr>
            <p:spPr>
              <a:xfrm flipV="1">
                <a:off x="881971" y="2028096"/>
                <a:ext cx="1011857" cy="55211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2519874" y="2028097"/>
                <a:ext cx="1240092" cy="68808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TextBox 159"/>
              <p:cNvSpPr txBox="1"/>
              <p:nvPr/>
            </p:nvSpPr>
            <p:spPr>
              <a:xfrm>
                <a:off x="2206448" y="1256129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0/1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ounded Rectangle 124"/>
              <p:cNvSpPr/>
              <p:nvPr/>
            </p:nvSpPr>
            <p:spPr>
              <a:xfrm>
                <a:off x="4926071" y="2619545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ℙ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25" name="Rounded 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071" y="2619545"/>
                <a:ext cx="1270726" cy="109710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 flipV="1">
            <a:off x="5455313" y="3730775"/>
            <a:ext cx="2127" cy="41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92" idx="6"/>
            <a:endCxn id="125" idx="1"/>
          </p:cNvCxnSpPr>
          <p:nvPr/>
        </p:nvCxnSpPr>
        <p:spPr>
          <a:xfrm>
            <a:off x="4478679" y="3168098"/>
            <a:ext cx="4473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6196797" y="3168098"/>
            <a:ext cx="583439" cy="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224310" y="1256427"/>
            <a:ext cx="2657618" cy="2883548"/>
            <a:chOff x="4224310" y="1256427"/>
            <a:chExt cx="2657618" cy="2883548"/>
          </a:xfrm>
        </p:grpSpPr>
        <p:cxnSp>
          <p:nvCxnSpPr>
            <p:cNvPr id="167" name="Straight Arrow Connector 166"/>
            <p:cNvCxnSpPr/>
            <p:nvPr/>
          </p:nvCxnSpPr>
          <p:spPr>
            <a:xfrm flipH="1" flipV="1">
              <a:off x="5361978" y="1457253"/>
              <a:ext cx="1" cy="2577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224310" y="1256427"/>
              <a:ext cx="2657618" cy="2883548"/>
              <a:chOff x="4224310" y="1256427"/>
              <a:chExt cx="2657618" cy="28835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ounded Rectangle 125"/>
                  <p:cNvSpPr/>
                  <p:nvPr/>
                </p:nvSpPr>
                <p:spPr>
                  <a:xfrm>
                    <a:off x="5048956" y="1715008"/>
                    <a:ext cx="626045" cy="626772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𝕍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26" name="Rounded 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956" y="1715008"/>
                    <a:ext cx="626045" cy="626772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Arrow Connector 126"/>
              <p:cNvCxnSpPr/>
              <p:nvPr/>
            </p:nvCxnSpPr>
            <p:spPr>
              <a:xfrm flipV="1">
                <a:off x="5280852" y="2353511"/>
                <a:ext cx="1" cy="178646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flipV="1">
                <a:off x="4224310" y="2028395"/>
                <a:ext cx="824646" cy="6877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162" idx="1"/>
              </p:cNvCxnSpPr>
              <p:nvPr/>
            </p:nvCxnSpPr>
            <p:spPr>
              <a:xfrm flipH="1" flipV="1">
                <a:off x="5675001" y="2028394"/>
                <a:ext cx="1206927" cy="94327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5361576" y="1256427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0/1</a:t>
                </a:r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7795446" y="3187170"/>
            <a:ext cx="583439" cy="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ounded Rectangle 173"/>
              <p:cNvSpPr/>
              <p:nvPr/>
            </p:nvSpPr>
            <p:spPr>
              <a:xfrm>
                <a:off x="9601218" y="1709603"/>
                <a:ext cx="1270726" cy="1097106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𝔻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174" name="Rounded Rectangle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18" y="1709603"/>
                <a:ext cx="1270726" cy="109710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Arrow Connector 174"/>
          <p:cNvCxnSpPr>
            <a:stCxn id="116" idx="6"/>
            <a:endCxn id="221" idx="2"/>
          </p:cNvCxnSpPr>
          <p:nvPr/>
        </p:nvCxnSpPr>
        <p:spPr>
          <a:xfrm flipV="1">
            <a:off x="9351967" y="2828069"/>
            <a:ext cx="884614" cy="427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7167911" y="4112062"/>
                <a:ext cx="4015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911" y="4112062"/>
                <a:ext cx="401540" cy="646331"/>
              </a:xfrm>
              <a:prstGeom prst="rect">
                <a:avLst/>
              </a:prstGeom>
              <a:blipFill>
                <a:blip r:embed="rId15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/>
          <p:cNvCxnSpPr>
            <a:stCxn id="174" idx="0"/>
          </p:cNvCxnSpPr>
          <p:nvPr/>
        </p:nvCxnSpPr>
        <p:spPr>
          <a:xfrm flipV="1">
            <a:off x="10236581" y="1457254"/>
            <a:ext cx="0" cy="2523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0301433" y="125642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881113" y="5348382"/>
            <a:ext cx="3632286" cy="765257"/>
            <a:chOff x="3829908" y="5348382"/>
            <a:chExt cx="3632286" cy="7652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29908" y="5348382"/>
                  <a:ext cx="503343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908" y="5348382"/>
                  <a:ext cx="503343" cy="73866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6144206" y="5374975"/>
                  <a:ext cx="503343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4206" y="5374975"/>
                  <a:ext cx="503343" cy="7386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/>
                <p:cNvSpPr txBox="1"/>
                <p:nvPr/>
              </p:nvSpPr>
              <p:spPr>
                <a:xfrm>
                  <a:off x="6527012" y="5422114"/>
                  <a:ext cx="51340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4" name="TextBox 2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012" y="5422114"/>
                  <a:ext cx="513401" cy="6463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/>
                <p:cNvSpPr txBox="1"/>
                <p:nvPr/>
              </p:nvSpPr>
              <p:spPr>
                <a:xfrm>
                  <a:off x="6958851" y="5374975"/>
                  <a:ext cx="503343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206" name="TextBox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851" y="5374975"/>
                  <a:ext cx="503343" cy="73866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10282502" y="4168592"/>
                <a:ext cx="401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502" y="4168592"/>
                <a:ext cx="40154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9883189" y="2914150"/>
                <a:ext cx="401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189" y="2914150"/>
                <a:ext cx="401540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3582828" y="1587825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828" y="1587825"/>
                <a:ext cx="503343" cy="7386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6166061" y="1610610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61" y="1610610"/>
                <a:ext cx="503343" cy="7386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6570300" y="1657749"/>
                <a:ext cx="4015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300" y="1657749"/>
                <a:ext cx="401540" cy="646331"/>
              </a:xfrm>
              <a:prstGeom prst="rect">
                <a:avLst/>
              </a:prstGeom>
              <a:blipFill>
                <a:blip r:embed="rId28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6980706" y="1610610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706" y="1610610"/>
                <a:ext cx="503343" cy="7386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TextBox 220"/>
          <p:cNvSpPr txBox="1"/>
          <p:nvPr/>
        </p:nvSpPr>
        <p:spPr>
          <a:xfrm>
            <a:off x="9674568" y="2366404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decider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Rounded Rectangle 221"/>
              <p:cNvSpPr/>
              <p:nvPr/>
            </p:nvSpPr>
            <p:spPr>
              <a:xfrm>
                <a:off x="7714814" y="1715008"/>
                <a:ext cx="626045" cy="6267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2" name="Rounded 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814" y="1715008"/>
                <a:ext cx="626045" cy="626772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Straight Arrow Connector 223"/>
          <p:cNvCxnSpPr/>
          <p:nvPr/>
        </p:nvCxnSpPr>
        <p:spPr>
          <a:xfrm flipV="1">
            <a:off x="8027836" y="2341780"/>
            <a:ext cx="1" cy="1786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H="1" flipV="1">
            <a:off x="8027836" y="1457253"/>
            <a:ext cx="1" cy="257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8027434" y="125642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8583362" y="1604397"/>
                <a:ext cx="5033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362" y="1604397"/>
                <a:ext cx="503343" cy="7386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0965863" y="1616143"/>
                <a:ext cx="9254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863" y="1616143"/>
                <a:ext cx="925446" cy="58477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803648" y="5021677"/>
                <a:ext cx="3395801" cy="1470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⋀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𝑞𝑥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648" y="5021677"/>
                <a:ext cx="3395801" cy="1470787"/>
              </a:xfrm>
              <a:prstGeom prst="rect">
                <a:avLst/>
              </a:prstGeom>
              <a:blipFill>
                <a:blip r:embed="rId53"/>
                <a:stretch>
                  <a:fillRect l="-28625" t="-103419" b="-16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11373833" y="2258156"/>
            <a:ext cx="450525" cy="3116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/>
              <p:cNvSpPr/>
              <p:nvPr/>
            </p:nvSpPr>
            <p:spPr>
              <a:xfrm>
                <a:off x="9619865" y="3296073"/>
                <a:ext cx="1726813" cy="730580"/>
              </a:xfrm>
              <a:prstGeom prst="wedgeRoundRectCallout">
                <a:avLst>
                  <a:gd name="adj1" fmla="val -65855"/>
                  <a:gd name="adj2" fmla="val -3855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does not grow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ounded 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865" y="3296073"/>
                <a:ext cx="1726813" cy="730580"/>
              </a:xfrm>
              <a:prstGeom prst="wedgeRoundRectCallout">
                <a:avLst>
                  <a:gd name="adj1" fmla="val -65855"/>
                  <a:gd name="adj2" fmla="val -38559"/>
                  <a:gd name="adj3" fmla="val 16667"/>
                </a:avLst>
              </a:prstGeom>
              <a:blipFill>
                <a:blip r:embed="rId34"/>
                <a:stretch>
                  <a:fillRect t="-12295" b="-2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ounded Rectangular Callout 78"/>
              <p:cNvSpPr/>
              <p:nvPr/>
            </p:nvSpPr>
            <p:spPr>
              <a:xfrm>
                <a:off x="8451651" y="138252"/>
                <a:ext cx="3439658" cy="913332"/>
              </a:xfrm>
              <a:prstGeom prst="wedgeRoundRectCallout">
                <a:avLst>
                  <a:gd name="adj1" fmla="val -53149"/>
                  <a:gd name="adj2" fmla="val 17026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|≪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, then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|+|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𝔻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|≪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79" name="Rounded Rectangular Callout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51" y="138252"/>
                <a:ext cx="3439658" cy="913332"/>
              </a:xfrm>
              <a:prstGeom prst="wedgeRoundRectCallout">
                <a:avLst>
                  <a:gd name="adj1" fmla="val -53149"/>
                  <a:gd name="adj2" fmla="val 170269"/>
                  <a:gd name="adj3" fmla="val 16667"/>
                </a:avLst>
              </a:prstGeom>
              <a:blipFill>
                <a:blip r:embed="rId54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2"/>
          </p:nvPr>
        </p:nvSpPr>
        <p:spPr>
          <a:xfrm>
            <a:off x="9459930" y="6487104"/>
            <a:ext cx="2743200" cy="365125"/>
          </a:xfrm>
        </p:spPr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414760" y="2513624"/>
                <a:ext cx="547372" cy="4547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0" y="2513624"/>
                <a:ext cx="547372" cy="454710"/>
              </a:xfrm>
              <a:prstGeom prst="ellipse">
                <a:avLst/>
              </a:prstGeom>
              <a:blipFill>
                <a:blip r:embed="rId36"/>
                <a:stretch>
                  <a:fillRect l="-7609" r="-434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2529859" y="4129732"/>
                <a:ext cx="1486512" cy="630149"/>
              </a:xfrm>
              <a:prstGeom prst="rect">
                <a:avLst/>
              </a:prstGeom>
              <a:solidFill>
                <a:srgbClr val="4472C4">
                  <a:alpha val="85098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59" y="4129732"/>
                <a:ext cx="1486512" cy="63014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871946" y="6073734"/>
                <a:ext cx="925446" cy="718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lim>
                      </m:limUp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946" y="6073734"/>
                <a:ext cx="925446" cy="71801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V="1">
            <a:off x="2744097" y="3718139"/>
            <a:ext cx="2127" cy="41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204713" y="4758095"/>
            <a:ext cx="1270726" cy="1963683"/>
            <a:chOff x="1985257" y="4758095"/>
            <a:chExt cx="1270726" cy="1963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ounded Rectangle 195"/>
                <p:cNvSpPr/>
                <p:nvPr/>
              </p:nvSpPr>
              <p:spPr>
                <a:xfrm>
                  <a:off x="1985257" y="5169161"/>
                  <a:ext cx="1270726" cy="109710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3600" i="1" dirty="0"/>
                </a:p>
              </p:txBody>
            </p:sp>
          </mc:Choice>
          <mc:Fallback xmlns="">
            <p:sp>
              <p:nvSpPr>
                <p:cNvPr id="196" name="Rounded 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257" y="5169161"/>
                  <a:ext cx="1270726" cy="1097106"/>
                </a:xfrm>
                <a:prstGeom prst="round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Arrow Connector 198"/>
            <p:cNvCxnSpPr/>
            <p:nvPr/>
          </p:nvCxnSpPr>
          <p:spPr>
            <a:xfrm>
              <a:off x="2181565" y="4758095"/>
              <a:ext cx="2127" cy="411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H="1">
              <a:off x="2615960" y="6266267"/>
              <a:ext cx="2532" cy="2404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2596900" y="63524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3041669" y="4759881"/>
              <a:ext cx="2127" cy="411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4923600" y="4152313"/>
                <a:ext cx="683611" cy="63014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00" y="4152313"/>
                <a:ext cx="683611" cy="63014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5611536" y="4154270"/>
                <a:ext cx="1486512" cy="630149"/>
              </a:xfrm>
              <a:prstGeom prst="rect">
                <a:avLst/>
              </a:prstGeom>
              <a:solidFill>
                <a:srgbClr val="4472C4">
                  <a:alpha val="85098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536" y="4154270"/>
                <a:ext cx="1486512" cy="630149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/>
          <p:cNvCxnSpPr/>
          <p:nvPr/>
        </p:nvCxnSpPr>
        <p:spPr>
          <a:xfrm flipV="1">
            <a:off x="5900864" y="3720784"/>
            <a:ext cx="2127" cy="41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7710420" y="4140744"/>
                <a:ext cx="683611" cy="63014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420" y="4140744"/>
                <a:ext cx="683611" cy="63014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8391041" y="4142530"/>
                <a:ext cx="1486512" cy="630149"/>
              </a:xfrm>
              <a:prstGeom prst="rect">
                <a:avLst/>
              </a:prstGeom>
              <a:solidFill>
                <a:srgbClr val="4472C4">
                  <a:alpha val="85098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041" y="4142530"/>
                <a:ext cx="1486512" cy="63014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/>
              <p:cNvSpPr/>
              <p:nvPr/>
            </p:nvSpPr>
            <p:spPr>
              <a:xfrm>
                <a:off x="8378885" y="2509532"/>
                <a:ext cx="973082" cy="149241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6" name="Oval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885" y="2509532"/>
                <a:ext cx="973082" cy="1492414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Oval 127"/>
              <p:cNvSpPr/>
              <p:nvPr/>
            </p:nvSpPr>
            <p:spPr>
              <a:xfrm>
                <a:off x="3718176" y="2501770"/>
                <a:ext cx="547372" cy="4547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Oval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176" y="2501770"/>
                <a:ext cx="547372" cy="454710"/>
              </a:xfrm>
              <a:prstGeom prst="ellipse">
                <a:avLst/>
              </a:prstGeom>
              <a:blipFill>
                <a:blip r:embed="rId45"/>
                <a:stretch>
                  <a:fillRect l="-6522" r="-434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/>
              <p:cNvSpPr/>
              <p:nvPr/>
            </p:nvSpPr>
            <p:spPr>
              <a:xfrm>
                <a:off x="8599748" y="2554933"/>
                <a:ext cx="547372" cy="45471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Oval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748" y="2554933"/>
                <a:ext cx="547372" cy="454710"/>
              </a:xfrm>
              <a:prstGeom prst="ellipse">
                <a:avLst/>
              </a:prstGeom>
              <a:blipFill>
                <a:blip r:embed="rId46"/>
                <a:stretch>
                  <a:fillRect l="-5435" r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" name="Straight Arrow Connector 224"/>
          <p:cNvCxnSpPr/>
          <p:nvPr/>
        </p:nvCxnSpPr>
        <p:spPr>
          <a:xfrm flipH="1" flipV="1">
            <a:off x="8303173" y="2330567"/>
            <a:ext cx="330081" cy="473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63295" y="5021677"/>
                <a:ext cx="1183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295" y="5021677"/>
                <a:ext cx="1183850" cy="584775"/>
              </a:xfrm>
              <a:prstGeom prst="rect">
                <a:avLst/>
              </a:prstGeom>
              <a:blipFill>
                <a:blip r:embed="rId47"/>
                <a:stretch>
                  <a:fillRect t="-12500" r="-1237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4880761" y="4784834"/>
            <a:ext cx="1270726" cy="1963683"/>
            <a:chOff x="1985257" y="4758095"/>
            <a:chExt cx="1270726" cy="1963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ounded Rectangle 93"/>
                <p:cNvSpPr/>
                <p:nvPr/>
              </p:nvSpPr>
              <p:spPr>
                <a:xfrm>
                  <a:off x="1985257" y="5169161"/>
                  <a:ext cx="1270726" cy="109710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3600" i="1" dirty="0"/>
                </a:p>
              </p:txBody>
            </p:sp>
          </mc:Choice>
          <mc:Fallback xmlns="">
            <p:sp>
              <p:nvSpPr>
                <p:cNvPr id="94" name="Rounded 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257" y="5169161"/>
                  <a:ext cx="1270726" cy="1097106"/>
                </a:xfrm>
                <a:prstGeom prst="roundRect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>
              <a:off x="2181565" y="4758095"/>
              <a:ext cx="2127" cy="411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2615960" y="6266267"/>
              <a:ext cx="2532" cy="2404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2596900" y="63524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0/1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3041669" y="4759881"/>
              <a:ext cx="2127" cy="411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615652" y="4765805"/>
            <a:ext cx="1270726" cy="1963683"/>
            <a:chOff x="1985257" y="4758095"/>
            <a:chExt cx="1270726" cy="1963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ounded Rectangle 99"/>
                <p:cNvSpPr/>
                <p:nvPr/>
              </p:nvSpPr>
              <p:spPr>
                <a:xfrm>
                  <a:off x="1985257" y="5169161"/>
                  <a:ext cx="1270726" cy="1097106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3600" i="1" dirty="0"/>
                </a:p>
              </p:txBody>
            </p:sp>
          </mc:Choice>
          <mc:Fallback xmlns="">
            <p:sp>
              <p:nvSpPr>
                <p:cNvPr id="100" name="Rounded 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257" y="5169161"/>
                  <a:ext cx="1270726" cy="1097106"/>
                </a:xfrm>
                <a:prstGeom prst="roundRect">
                  <a:avLst/>
                </a:prstGeom>
                <a:blipFill>
                  <a:blip r:embed="rId57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/>
            <p:cNvCxnSpPr/>
            <p:nvPr/>
          </p:nvCxnSpPr>
          <p:spPr>
            <a:xfrm>
              <a:off x="2181565" y="4758095"/>
              <a:ext cx="2127" cy="411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2615960" y="6266267"/>
              <a:ext cx="2532" cy="2404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596900" y="63524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0/1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3041669" y="4759881"/>
              <a:ext cx="2127" cy="4110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406306" y="2349274"/>
            <a:ext cx="492305" cy="346642"/>
            <a:chOff x="2406306" y="2349274"/>
            <a:chExt cx="492305" cy="346642"/>
          </a:xfrm>
        </p:grpSpPr>
        <p:cxnSp>
          <p:nvCxnSpPr>
            <p:cNvPr id="21" name="Straight Arrow Connector 20"/>
            <p:cNvCxnSpPr>
              <a:stCxn id="47" idx="0"/>
            </p:cNvCxnSpPr>
            <p:nvPr/>
          </p:nvCxnSpPr>
          <p:spPr>
            <a:xfrm flipV="1">
              <a:off x="2406306" y="2349274"/>
              <a:ext cx="0" cy="269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507607" y="2388139"/>
                  <a:ext cx="391004" cy="30777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607" y="2388139"/>
                  <a:ext cx="391004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15625" r="-6250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5505910" y="2347785"/>
            <a:ext cx="498268" cy="324695"/>
            <a:chOff x="5505910" y="2347785"/>
            <a:chExt cx="498268" cy="324695"/>
          </a:xfrm>
        </p:grpSpPr>
        <p:cxnSp>
          <p:nvCxnSpPr>
            <p:cNvPr id="118" name="Straight Arrow Connector 117"/>
            <p:cNvCxnSpPr/>
            <p:nvPr/>
          </p:nvCxnSpPr>
          <p:spPr>
            <a:xfrm flipV="1">
              <a:off x="5505910" y="2347785"/>
              <a:ext cx="0" cy="269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5607211" y="2364703"/>
                  <a:ext cx="396967" cy="30777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211" y="2364703"/>
                  <a:ext cx="396967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15385" r="-6154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7403048" y="2339889"/>
            <a:ext cx="453451" cy="375010"/>
            <a:chOff x="7403048" y="2339889"/>
            <a:chExt cx="453451" cy="375010"/>
          </a:xfrm>
        </p:grpSpPr>
        <p:cxnSp>
          <p:nvCxnSpPr>
            <p:cNvPr id="120" name="Straight Arrow Connector 119"/>
            <p:cNvCxnSpPr/>
            <p:nvPr/>
          </p:nvCxnSpPr>
          <p:spPr>
            <a:xfrm flipV="1">
              <a:off x="7856499" y="2339889"/>
              <a:ext cx="0" cy="269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7403048" y="2407122"/>
                  <a:ext cx="374718" cy="30777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3048" y="2407122"/>
                  <a:ext cx="374718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16129" r="-4839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5230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66" grpId="0" animBg="1"/>
      <p:bldP spid="4" grpId="0" animBg="1"/>
      <p:bldP spid="5" grpId="0"/>
      <p:bldP spid="47" grpId="0" animBg="1"/>
      <p:bldP spid="18" grpId="0" animBg="1"/>
      <p:bldP spid="38" grpId="0"/>
      <p:bldP spid="125" grpId="0" animBg="1"/>
      <p:bldP spid="174" grpId="0" animBg="1"/>
      <p:bldP spid="193" grpId="0"/>
      <p:bldP spid="195" grpId="0"/>
      <p:bldP spid="207" grpId="0"/>
      <p:bldP spid="208" grpId="0"/>
      <p:bldP spid="215" grpId="0"/>
      <p:bldP spid="216" grpId="0"/>
      <p:bldP spid="217" grpId="0"/>
      <p:bldP spid="218" grpId="0"/>
      <p:bldP spid="221" grpId="0"/>
      <p:bldP spid="222" grpId="0" animBg="1"/>
      <p:bldP spid="227" grpId="0"/>
      <p:bldP spid="228" grpId="0"/>
      <p:bldP spid="89" grpId="0"/>
      <p:bldP spid="74" grpId="0"/>
      <p:bldP spid="9" grpId="0" animBg="1"/>
      <p:bldP spid="10" grpId="0" animBg="1"/>
      <p:bldP spid="79" grpId="0" animBg="1"/>
      <p:bldP spid="20" grpId="0" animBg="1"/>
      <p:bldP spid="86" grpId="0" animBg="1"/>
      <p:bldP spid="23" grpId="0"/>
      <p:bldP spid="110" grpId="0" animBg="1"/>
      <p:bldP spid="111" grpId="0" animBg="1"/>
      <p:bldP spid="114" grpId="0" animBg="1"/>
      <p:bldP spid="115" grpId="0" animBg="1"/>
      <p:bldP spid="116" grpId="0" animBg="1"/>
      <p:bldP spid="128" grpId="0" animBg="1"/>
      <p:bldP spid="129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1ACA32-F213-1540-BECE-3A93519436F9}"/>
              </a:ext>
            </a:extLst>
          </p:cNvPr>
          <p:cNvGrpSpPr/>
          <p:nvPr/>
        </p:nvGrpSpPr>
        <p:grpSpPr>
          <a:xfrm>
            <a:off x="3264746" y="2090534"/>
            <a:ext cx="2417780" cy="404848"/>
            <a:chOff x="3264746" y="2090534"/>
            <a:chExt cx="2417780" cy="404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16ED12-FF22-004D-9CD7-B0F63DCF0148}"/>
                    </a:ext>
                  </a:extLst>
                </p:cNvPr>
                <p:cNvSpPr/>
                <p:nvPr/>
              </p:nvSpPr>
              <p:spPr>
                <a:xfrm>
                  <a:off x="3264746" y="2090534"/>
                  <a:ext cx="683611" cy="40484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16ED12-FF22-004D-9CD7-B0F63DCF0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746" y="2090534"/>
                  <a:ext cx="683611" cy="404848"/>
                </a:xfrm>
                <a:prstGeom prst="rect">
                  <a:avLst/>
                </a:prstGeom>
                <a:blipFill>
                  <a:blip r:embed="rId3"/>
                  <a:stretch>
                    <a:fillRect l="-1786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EF96628-2C55-024B-916A-224EB407DF82}"/>
                    </a:ext>
                  </a:extLst>
                </p:cNvPr>
                <p:cNvSpPr/>
                <p:nvPr/>
              </p:nvSpPr>
              <p:spPr>
                <a:xfrm>
                  <a:off x="4196014" y="2110923"/>
                  <a:ext cx="1486512" cy="384458"/>
                </a:xfrm>
                <a:prstGeom prst="rect">
                  <a:avLst/>
                </a:prstGeom>
                <a:solidFill>
                  <a:srgbClr val="4472C4">
                    <a:alpha val="85098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EF96628-2C55-024B-916A-224EB407D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014" y="2110923"/>
                  <a:ext cx="1486512" cy="384458"/>
                </a:xfrm>
                <a:prstGeom prst="rect">
                  <a:avLst/>
                </a:prstGeom>
                <a:blipFill>
                  <a:blip r:embed="rId4"/>
                  <a:stretch>
                    <a:fillRect b="-322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6" name="Rounded Rectangle 395"/>
          <p:cNvSpPr/>
          <p:nvPr/>
        </p:nvSpPr>
        <p:spPr>
          <a:xfrm>
            <a:off x="3226070" y="3708302"/>
            <a:ext cx="1199021" cy="1419465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93" y="234497"/>
            <a:ext cx="7338870" cy="1325563"/>
          </a:xfrm>
        </p:spPr>
        <p:txBody>
          <a:bodyPr/>
          <a:lstStyle/>
          <a:p>
            <a:r>
              <a:rPr lang="en-US" dirty="0"/>
              <a:t>IVC from split accumulation</a:t>
            </a:r>
          </a:p>
        </p:txBody>
      </p:sp>
      <p:sp>
        <p:nvSpPr>
          <p:cNvPr id="9" name="Circuit 1">
            <a:extLst>
              <a:ext uri="{FF2B5EF4-FFF2-40B4-BE49-F238E27FC236}">
                <a16:creationId xmlns:a16="http://schemas.microsoft.com/office/drawing/2014/main" id="{ACC33931-F468-C14F-9C0F-F437FF5E93B8}"/>
              </a:ext>
            </a:extLst>
          </p:cNvPr>
          <p:cNvSpPr/>
          <p:nvPr/>
        </p:nvSpPr>
        <p:spPr>
          <a:xfrm>
            <a:off x="3109850" y="3174144"/>
            <a:ext cx="1518132" cy="1999577"/>
          </a:xfrm>
          <a:prstGeom prst="roundRect">
            <a:avLst>
              <a:gd name="adj" fmla="val 15000"/>
            </a:avLst>
          </a:prstGeom>
          <a:ln w="381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200"/>
            </a:lvl1pPr>
          </a:lstStyle>
          <a:p>
            <a:endParaRPr sz="1547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Rounded Rectangle 282"/>
              <p:cNvSpPr/>
              <p:nvPr/>
            </p:nvSpPr>
            <p:spPr>
              <a:xfrm>
                <a:off x="3567732" y="4430880"/>
                <a:ext cx="626045" cy="6267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3" name="Rounded 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732" y="4430880"/>
                <a:ext cx="626045" cy="62677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Line"/>
          <p:cNvSpPr/>
          <p:nvPr/>
        </p:nvSpPr>
        <p:spPr>
          <a:xfrm>
            <a:off x="1860751" y="4804218"/>
            <a:ext cx="1696669" cy="4182"/>
          </a:xfrm>
          <a:prstGeom prst="line">
            <a:avLst/>
          </a:prstGeom>
          <a:ln w="38100">
            <a:solidFill>
              <a:schemeClr val="accent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p:sp>
        <p:nvSpPr>
          <p:cNvPr id="289" name="Line"/>
          <p:cNvSpPr/>
          <p:nvPr/>
        </p:nvSpPr>
        <p:spPr>
          <a:xfrm flipV="1">
            <a:off x="1881066" y="4126035"/>
            <a:ext cx="1688847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Output 1"/>
              <p:cNvSpPr txBox="1"/>
              <p:nvPr/>
            </p:nvSpPr>
            <p:spPr>
              <a:xfrm>
                <a:off x="1621299" y="3714603"/>
                <a:ext cx="817533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90" name="Outpu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99" y="3714603"/>
                <a:ext cx="817533" cy="379912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Elbow Connector 290"/>
          <p:cNvCxnSpPr/>
          <p:nvPr/>
        </p:nvCxnSpPr>
        <p:spPr>
          <a:xfrm>
            <a:off x="3001202" y="4134371"/>
            <a:ext cx="549342" cy="486614"/>
          </a:xfrm>
          <a:prstGeom prst="bentConnector3">
            <a:avLst>
              <a:gd name="adj1" fmla="val 244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Line"/>
          <p:cNvSpPr/>
          <p:nvPr/>
        </p:nvSpPr>
        <p:spPr>
          <a:xfrm>
            <a:off x="1837957" y="6280101"/>
            <a:ext cx="1393255" cy="9563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Rounded Rectangle 293"/>
              <p:cNvSpPr/>
              <p:nvPr/>
            </p:nvSpPr>
            <p:spPr>
              <a:xfrm>
                <a:off x="3230004" y="5321075"/>
                <a:ext cx="1282606" cy="110736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ℙ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294" name="Rounded Rectangle 2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004" y="5321075"/>
                <a:ext cx="1282606" cy="110736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Elbow Connector 294"/>
          <p:cNvCxnSpPr/>
          <p:nvPr/>
        </p:nvCxnSpPr>
        <p:spPr>
          <a:xfrm flipV="1">
            <a:off x="1853687" y="4964662"/>
            <a:ext cx="1709351" cy="8033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Elbow Connector 306"/>
          <p:cNvCxnSpPr/>
          <p:nvPr/>
        </p:nvCxnSpPr>
        <p:spPr>
          <a:xfrm rot="16200000" flipH="1">
            <a:off x="2401246" y="4748205"/>
            <a:ext cx="1429057" cy="199735"/>
          </a:xfrm>
          <a:prstGeom prst="bentConnector3">
            <a:avLst>
              <a:gd name="adj1" fmla="val 9960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Line"/>
          <p:cNvSpPr/>
          <p:nvPr/>
        </p:nvSpPr>
        <p:spPr>
          <a:xfrm>
            <a:off x="4520096" y="6165798"/>
            <a:ext cx="2050863" cy="13528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Proof 1"/>
              <p:cNvSpPr txBox="1"/>
              <p:nvPr/>
            </p:nvSpPr>
            <p:spPr>
              <a:xfrm>
                <a:off x="5205384" y="5739539"/>
                <a:ext cx="674911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0" name="Proof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384" y="5739539"/>
                <a:ext cx="674911" cy="379912"/>
              </a:xfrm>
              <a:prstGeom prst="rect">
                <a:avLst/>
              </a:prstGeom>
              <a:blipFill>
                <a:blip r:embed="rId8"/>
                <a:stretch>
                  <a:fillRect b="-48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1" name="Elbow Connector 330"/>
          <p:cNvCxnSpPr/>
          <p:nvPr/>
        </p:nvCxnSpPr>
        <p:spPr>
          <a:xfrm rot="16200000" flipV="1">
            <a:off x="3921908" y="5237330"/>
            <a:ext cx="1212986" cy="672597"/>
          </a:xfrm>
          <a:prstGeom prst="bentConnector3">
            <a:avLst>
              <a:gd name="adj1" fmla="val 9987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Output 1"/>
              <p:cNvSpPr txBox="1"/>
              <p:nvPr/>
            </p:nvSpPr>
            <p:spPr>
              <a:xfrm>
                <a:off x="5134073" y="3708302"/>
                <a:ext cx="817533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36" name="Outpu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073" y="3708302"/>
                <a:ext cx="817533" cy="379912"/>
              </a:xfrm>
              <a:prstGeom prst="rect">
                <a:avLst/>
              </a:prstGeom>
              <a:blipFill>
                <a:blip r:embed="rId9"/>
                <a:stretch>
                  <a:fillRect b="-31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Line"/>
          <p:cNvSpPr/>
          <p:nvPr/>
        </p:nvSpPr>
        <p:spPr>
          <a:xfrm flipV="1">
            <a:off x="4627981" y="4804218"/>
            <a:ext cx="1803221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Proof 1"/>
              <p:cNvSpPr txBox="1"/>
              <p:nvPr/>
            </p:nvSpPr>
            <p:spPr>
              <a:xfrm>
                <a:off x="5194987" y="4387964"/>
                <a:ext cx="695704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9" name="Proof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87" y="4387964"/>
                <a:ext cx="695704" cy="379912"/>
              </a:xfrm>
              <a:prstGeom prst="rect">
                <a:avLst/>
              </a:prstGeom>
              <a:blipFill>
                <a:blip r:embed="rId10"/>
                <a:stretch>
                  <a:fillRect b="-483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Rounded Rectangle 351"/>
              <p:cNvSpPr/>
              <p:nvPr/>
            </p:nvSpPr>
            <p:spPr>
              <a:xfrm>
                <a:off x="6570959" y="5400760"/>
                <a:ext cx="1209356" cy="104412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𝔻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352" name="Rounded Rectangle 3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959" y="5400760"/>
                <a:ext cx="1209356" cy="104412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Rectangle 352"/>
          <p:cNvSpPr/>
          <p:nvPr/>
        </p:nvSpPr>
        <p:spPr>
          <a:xfrm>
            <a:off x="2322611" y="3019805"/>
            <a:ext cx="2679884" cy="348724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6073058" y="3439192"/>
            <a:ext cx="2088442" cy="306785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Rounded Rectangle 358"/>
              <p:cNvSpPr/>
              <p:nvPr/>
            </p:nvSpPr>
            <p:spPr>
              <a:xfrm>
                <a:off x="6431203" y="3850132"/>
                <a:ext cx="1552451" cy="1422817"/>
              </a:xfrm>
              <a:prstGeom prst="roundRect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NARK</m:t>
                      </m:r>
                      <m:r>
                        <a:rPr lang="en-US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6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9" name="Rounded Rectangle 3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203" y="3850132"/>
                <a:ext cx="1552451" cy="142281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Box 360"/>
              <p:cNvSpPr txBox="1"/>
              <p:nvPr/>
            </p:nvSpPr>
            <p:spPr>
              <a:xfrm>
                <a:off x="3072071" y="3220335"/>
                <a:ext cx="145225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NARK</m:t>
                      </m:r>
                      <m:r>
                        <a:rPr lang="en-US" sz="26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1" name="TextBox 3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071" y="3220335"/>
                <a:ext cx="1452257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2297293" y="2487483"/>
                <a:ext cx="10894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/>
                  <a:t>IVC.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93" y="2487483"/>
                <a:ext cx="1089465" cy="553998"/>
              </a:xfrm>
              <a:prstGeom prst="rect">
                <a:avLst/>
              </a:prstGeom>
              <a:blipFill>
                <a:blip r:embed="rId14"/>
                <a:stretch>
                  <a:fillRect l="-25698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/>
              <p:cNvSpPr txBox="1"/>
              <p:nvPr/>
            </p:nvSpPr>
            <p:spPr>
              <a:xfrm>
                <a:off x="1417379" y="1225514"/>
                <a:ext cx="935724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be a NARK, and l</a:t>
                </a:r>
                <a:r>
                  <a:rPr lang="en-US" sz="2800" b="0" dirty="0"/>
                  <a:t>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𝔻</m:t>
                    </m:r>
                    <m:r>
                      <a:rPr 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be an acc. scheme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𝕒</m:t>
                          </m:r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NARK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3" name="TextBox 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79" y="1225514"/>
                <a:ext cx="9357242" cy="954107"/>
              </a:xfrm>
              <a:prstGeom prst="rect">
                <a:avLst/>
              </a:prstGeom>
              <a:blipFill>
                <a:blip r:embed="rId26"/>
                <a:stretch>
                  <a:fillRect l="-1357" t="-657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TextBox 368"/>
          <p:cNvSpPr txBox="1"/>
          <p:nvPr/>
        </p:nvSpPr>
        <p:spPr>
          <a:xfrm rot="16200000">
            <a:off x="-135264" y="5361790"/>
            <a:ext cx="1377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IVC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Rounded Rectangle 370"/>
              <p:cNvSpPr/>
              <p:nvPr/>
            </p:nvSpPr>
            <p:spPr>
              <a:xfrm>
                <a:off x="3569913" y="3843133"/>
                <a:ext cx="623864" cy="555076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1" name="Rounded Rectangle 3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913" y="3843133"/>
                <a:ext cx="623864" cy="555076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Straight Arrow Connector 372"/>
          <p:cNvCxnSpPr>
            <a:stCxn id="371" idx="3"/>
          </p:cNvCxnSpPr>
          <p:nvPr/>
        </p:nvCxnSpPr>
        <p:spPr>
          <a:xfrm>
            <a:off x="4193777" y="4120671"/>
            <a:ext cx="2237426" cy="12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6048486" y="2919927"/>
                <a:ext cx="10670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/>
                  <a:t>IVC.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486" y="2919927"/>
                <a:ext cx="1067023" cy="553998"/>
              </a:xfrm>
              <a:prstGeom prst="rect">
                <a:avLst/>
              </a:prstGeom>
              <a:blipFill>
                <a:blip r:embed="rId15"/>
                <a:stretch>
                  <a:fillRect l="-25714" t="-25275" b="-48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Elbow Connector 378"/>
          <p:cNvCxnSpPr/>
          <p:nvPr/>
        </p:nvCxnSpPr>
        <p:spPr>
          <a:xfrm rot="5400000" flipH="1" flipV="1">
            <a:off x="5755373" y="5504297"/>
            <a:ext cx="1137853" cy="213805"/>
          </a:xfrm>
          <a:prstGeom prst="bentConnector3">
            <a:avLst>
              <a:gd name="adj1" fmla="val 100151"/>
            </a:avLst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Left Bracket 393"/>
          <p:cNvSpPr/>
          <p:nvPr/>
        </p:nvSpPr>
        <p:spPr>
          <a:xfrm>
            <a:off x="785609" y="4629748"/>
            <a:ext cx="144955" cy="1924851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TextBox 396"/>
              <p:cNvSpPr txBox="1"/>
              <p:nvPr/>
            </p:nvSpPr>
            <p:spPr>
              <a:xfrm>
                <a:off x="3178194" y="3683303"/>
                <a:ext cx="468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7" name="TextBox 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194" y="3683303"/>
                <a:ext cx="46839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ine Callout 1 10"/>
              <p:cNvSpPr/>
              <p:nvPr/>
            </p:nvSpPr>
            <p:spPr>
              <a:xfrm>
                <a:off x="5597992" y="2382450"/>
                <a:ext cx="5127016" cy="418450"/>
              </a:xfrm>
              <a:prstGeom prst="borderCallout1">
                <a:avLst>
                  <a:gd name="adj1" fmla="val 96774"/>
                  <a:gd name="adj2" fmla="val 6877"/>
                  <a:gd name="adj3" fmla="val 504916"/>
                  <a:gd name="adj4" fmla="val -27513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acc. verifier does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read all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Line Callout 1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92" y="2382450"/>
                <a:ext cx="5127016" cy="418450"/>
              </a:xfrm>
              <a:prstGeom prst="borderCallout1">
                <a:avLst>
                  <a:gd name="adj1" fmla="val 96774"/>
                  <a:gd name="adj2" fmla="val 6877"/>
                  <a:gd name="adj3" fmla="val 504916"/>
                  <a:gd name="adj4" fmla="val -27513"/>
                </a:avLst>
              </a:prstGeom>
              <a:blipFill>
                <a:blip r:embed="rId17"/>
                <a:stretch>
                  <a:fillRect t="-2192"/>
                </a:stretch>
              </a:blipFill>
              <a:ln w="381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48" name="Elbow Connector 47"/>
          <p:cNvCxnSpPr>
            <a:stCxn id="19" idx="3"/>
          </p:cNvCxnSpPr>
          <p:nvPr/>
        </p:nvCxnSpPr>
        <p:spPr>
          <a:xfrm>
            <a:off x="1857560" y="5257405"/>
            <a:ext cx="1359447" cy="7567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844563" y="4953793"/>
            <a:ext cx="421352" cy="30361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388626" y="5057651"/>
                <a:ext cx="468934" cy="399507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26" y="5057651"/>
                <a:ext cx="468934" cy="399507"/>
              </a:xfrm>
              <a:prstGeom prst="rect">
                <a:avLst/>
              </a:prstGeom>
              <a:blipFill>
                <a:blip r:embed="rId18"/>
                <a:stretch>
                  <a:fillRect l="-3614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388626" y="4629748"/>
                <a:ext cx="472125" cy="399507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26" y="4629748"/>
                <a:ext cx="472125" cy="3995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384226" y="6070888"/>
                <a:ext cx="473334" cy="399507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26" y="6070888"/>
                <a:ext cx="473334" cy="39950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384226" y="5642985"/>
                <a:ext cx="472125" cy="399507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26" y="5642985"/>
                <a:ext cx="472125" cy="39950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Proof 1"/>
              <p:cNvSpPr txBox="1"/>
              <p:nvPr/>
            </p:nvSpPr>
            <p:spPr>
              <a:xfrm>
                <a:off x="905645" y="4793809"/>
                <a:ext cx="360697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Proof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45" y="4793809"/>
                <a:ext cx="360697" cy="379912"/>
              </a:xfrm>
              <a:prstGeom prst="rect">
                <a:avLst/>
              </a:prstGeom>
              <a:blipFill>
                <a:blip r:embed="rId22"/>
                <a:stretch>
                  <a:fillRect l="-5085" r="-1695" b="-47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Proof 1"/>
              <p:cNvSpPr txBox="1"/>
              <p:nvPr/>
            </p:nvSpPr>
            <p:spPr>
              <a:xfrm>
                <a:off x="898827" y="5842738"/>
                <a:ext cx="383267" cy="3799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𝕒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Proof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27" y="5842738"/>
                <a:ext cx="383267" cy="379912"/>
              </a:xfrm>
              <a:prstGeom prst="rect">
                <a:avLst/>
              </a:prstGeom>
              <a:blipFill>
                <a:blip r:embed="rId23"/>
                <a:stretch>
                  <a:fillRect b="-47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Elbow Connector 68"/>
          <p:cNvCxnSpPr/>
          <p:nvPr/>
        </p:nvCxnSpPr>
        <p:spPr>
          <a:xfrm>
            <a:off x="1856618" y="5969453"/>
            <a:ext cx="421352" cy="30361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Line Callout 1 69"/>
              <p:cNvSpPr/>
              <p:nvPr/>
            </p:nvSpPr>
            <p:spPr>
              <a:xfrm>
                <a:off x="7125063" y="533934"/>
                <a:ext cx="4178729" cy="418450"/>
              </a:xfrm>
              <a:prstGeom prst="borderCallout1">
                <a:avLst>
                  <a:gd name="adj1" fmla="val 101895"/>
                  <a:gd name="adj2" fmla="val 48917"/>
                  <a:gd name="adj3" fmla="val 289809"/>
                  <a:gd name="adj4" fmla="val 45917"/>
                </a:avLst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split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into short &amp; long parts</a:t>
                </a:r>
              </a:p>
            </p:txBody>
          </p:sp>
        </mc:Choice>
        <mc:Fallback xmlns="">
          <p:sp>
            <p:nvSpPr>
              <p:cNvPr id="70" name="Line Callout 1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63" y="533934"/>
                <a:ext cx="4178729" cy="418450"/>
              </a:xfrm>
              <a:prstGeom prst="borderCallout1">
                <a:avLst>
                  <a:gd name="adj1" fmla="val 101895"/>
                  <a:gd name="adj2" fmla="val 48917"/>
                  <a:gd name="adj3" fmla="val 289809"/>
                  <a:gd name="adj4" fmla="val 45917"/>
                </a:avLst>
              </a:prstGeom>
              <a:blipFill>
                <a:blip r:embed="rId24"/>
                <a:stretch>
                  <a:fillRect t="-4110"/>
                </a:stretch>
              </a:blipFill>
              <a:ln w="38100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42023" y="3078357"/>
                <a:ext cx="316133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Soundness:</a:t>
                </a:r>
              </a:p>
              <a:p>
                <a:r>
                  <a:rPr lang="en-US" sz="2800" dirty="0"/>
                  <a:t>Requires strong knowledge property for both NARK </a:t>
                </a:r>
                <a:r>
                  <a:rPr lang="en-US" sz="2800" b="1" dirty="0"/>
                  <a:t>and acc. scheme</a:t>
                </a:r>
              </a:p>
              <a:p>
                <a:r>
                  <a:rPr lang="en-US" sz="2800" b="1" dirty="0"/>
                  <a:t>Efficiency: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800" b="1" dirty="0"/>
                  <a:t> </a:t>
                </a:r>
                <a:r>
                  <a:rPr lang="en-US" sz="2800" i="1" dirty="0"/>
                  <a:t>independent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023" y="3078357"/>
                <a:ext cx="3161335" cy="3539430"/>
              </a:xfrm>
              <a:prstGeom prst="rect">
                <a:avLst/>
              </a:prstGeom>
              <a:blipFill>
                <a:blip r:embed="rId25"/>
                <a:stretch>
                  <a:fillRect l="-3854" t="-1721" r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140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animBg="1"/>
      <p:bldP spid="292" grpId="0" animBg="1"/>
      <p:bldP spid="11" grpId="0" animBg="1"/>
      <p:bldP spid="19" grpId="0" animBg="1"/>
      <p:bldP spid="58" grpId="0" animBg="1"/>
      <p:bldP spid="59" grpId="0" animBg="1"/>
      <p:bldP spid="60" grpId="0" animBg="1"/>
      <p:bldP spid="70" grpId="0" animBg="1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1522"/>
            <a:ext cx="10515600" cy="1325563"/>
          </a:xfrm>
        </p:spPr>
        <p:txBody>
          <a:bodyPr/>
          <a:lstStyle/>
          <a:p>
            <a:r>
              <a:rPr lang="en-US" dirty="0"/>
              <a:t>Theorem 1: IVC/PCD from split accumulation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65675" y="1232595"/>
                <a:ext cx="2109861" cy="1787549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rgbClr val="0070C0"/>
                    </a:solidFill>
                  </a:rPr>
                  <a:t>NARK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75" y="1232595"/>
                <a:ext cx="2109861" cy="178754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Plus 40"/>
          <p:cNvSpPr/>
          <p:nvPr/>
        </p:nvSpPr>
        <p:spPr>
          <a:xfrm>
            <a:off x="2948531" y="1687273"/>
            <a:ext cx="935025" cy="928151"/>
          </a:xfrm>
          <a:prstGeom prst="mathPlus">
            <a:avLst>
              <a:gd name="adj1" fmla="val 161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3956551" y="1234041"/>
                <a:ext cx="4807744" cy="1811548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Split accumulation scheme</a:t>
                </a:r>
              </a:p>
              <a:p>
                <a:pPr algn="ctr"/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ACC =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𝕍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𝔻</m:t>
                    </m:r>
                    <m:r>
                      <a:rPr lang="en-US" sz="32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chemeClr val="accent2">
                        <a:lumMod val="75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551" y="1234041"/>
                <a:ext cx="4807744" cy="1811548"/>
              </a:xfrm>
              <a:prstGeom prst="roundRect">
                <a:avLst/>
              </a:prstGeom>
              <a:blipFill>
                <a:blip r:embed="rId4"/>
                <a:stretch>
                  <a:fillRect l="-785" r="-524" b="-2055"/>
                </a:stretch>
              </a:blipFill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qual 42"/>
          <p:cNvSpPr/>
          <p:nvPr/>
        </p:nvSpPr>
        <p:spPr>
          <a:xfrm>
            <a:off x="8782268" y="1825960"/>
            <a:ext cx="886899" cy="611891"/>
          </a:xfrm>
          <a:prstGeom prst="mathEqual">
            <a:avLst>
              <a:gd name="adj1" fmla="val 22396"/>
              <a:gd name="adj2" fmla="val 207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9687140" y="1234286"/>
                <a:ext cx="2124433" cy="1811548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IVC/PCD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140" y="1234286"/>
                <a:ext cx="2124433" cy="1811548"/>
              </a:xfrm>
              <a:prstGeom prst="roundRect">
                <a:avLst/>
              </a:prstGeom>
              <a:blipFill>
                <a:blip r:embed="rId5"/>
                <a:stretch>
                  <a:fillRect l="-4094" r="-3509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222841" y="5080607"/>
            <a:ext cx="9358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Other nice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</a:t>
            </a:r>
            <a:r>
              <a:rPr lang="en-US" sz="2800" dirty="0">
                <a:solidFill>
                  <a:srgbClr val="0070C0"/>
                </a:solidFill>
              </a:rPr>
              <a:t>NARK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ACC</a:t>
            </a:r>
            <a:r>
              <a:rPr lang="en-US" sz="2800" dirty="0"/>
              <a:t> are </a:t>
            </a:r>
            <a:r>
              <a:rPr lang="en-US" sz="2800" b="1" dirty="0"/>
              <a:t>zero knowledge</a:t>
            </a:r>
            <a:r>
              <a:rPr lang="en-US" sz="2800" dirty="0"/>
              <a:t> then so is PCD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</a:t>
            </a:r>
            <a:r>
              <a:rPr lang="en-US" sz="2800" dirty="0">
                <a:solidFill>
                  <a:srgbClr val="0070C0"/>
                </a:solidFill>
              </a:rPr>
              <a:t>NARK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ACC</a:t>
            </a:r>
            <a:r>
              <a:rPr lang="en-US" sz="2800" dirty="0"/>
              <a:t> are </a:t>
            </a:r>
            <a:r>
              <a:rPr lang="en-US" sz="2800" b="1" dirty="0"/>
              <a:t>post-quantum secure</a:t>
            </a:r>
            <a:r>
              <a:rPr lang="en-US" sz="2800" dirty="0"/>
              <a:t> then so is PCD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0429E-8118-D04D-95A0-0562D9B94189}"/>
              </a:ext>
            </a:extLst>
          </p:cNvPr>
          <p:cNvSpPr txBox="1"/>
          <p:nvPr/>
        </p:nvSpPr>
        <p:spPr>
          <a:xfrm>
            <a:off x="2199946" y="3278087"/>
            <a:ext cx="7404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First construction of IVC that relies on </a:t>
            </a:r>
            <a:r>
              <a:rPr lang="en-US" sz="4000" b="1" dirty="0"/>
              <a:t>non-succinct</a:t>
            </a:r>
            <a:r>
              <a:rPr lang="en-US" sz="4000" dirty="0"/>
              <a:t> NARKs!</a:t>
            </a:r>
          </a:p>
        </p:txBody>
      </p:sp>
    </p:spTree>
    <p:extLst>
      <p:ext uri="{BB962C8B-B14F-4D97-AF65-F5344CB8AC3E}">
        <p14:creationId xmlns:p14="http://schemas.microsoft.com/office/powerpoint/2010/main" val="184673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7" grpId="0" uiExpand="1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05469" y="1736726"/>
            <a:ext cx="6781062" cy="2852737"/>
          </a:xfrm>
        </p:spPr>
        <p:txBody>
          <a:bodyPr/>
          <a:lstStyle/>
          <a:p>
            <a:pPr algn="ctr"/>
            <a:r>
              <a:rPr lang="en-US" dirty="0"/>
              <a:t>A NARK for R1CS with split accumulation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8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885F-A681-4E19-BC1B-B325A8EC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CA" dirty="0"/>
              <a:t>Rank-1 Constraint System (R1CS)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78738F-A791-49E9-86A1-43E8C99B8597}"/>
                  </a:ext>
                </a:extLst>
              </p:cNvPr>
              <p:cNvSpPr txBox="1"/>
              <p:nvPr/>
            </p:nvSpPr>
            <p:spPr>
              <a:xfrm>
                <a:off x="4146203" y="3408289"/>
                <a:ext cx="38306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sz="4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CA" sz="4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4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sz="4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4800" dirty="0"/>
                  <a:t> 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78738F-A791-49E9-86A1-43E8C99B8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03" y="3408289"/>
                <a:ext cx="3830664" cy="738664"/>
              </a:xfrm>
              <a:prstGeom prst="rect">
                <a:avLst/>
              </a:prstGeom>
              <a:blipFill>
                <a:blip r:embed="rId3"/>
                <a:stretch>
                  <a:fillRect l="-159" t="-23967" r="-9380" b="-50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BC9720-2090-43E5-B32C-E24383A13E65}"/>
                  </a:ext>
                </a:extLst>
              </p:cNvPr>
              <p:cNvSpPr txBox="1"/>
              <p:nvPr/>
            </p:nvSpPr>
            <p:spPr>
              <a:xfrm>
                <a:off x="1508288" y="1781927"/>
                <a:ext cx="84875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800" dirty="0"/>
                  <a:t>Given </a:t>
                </a:r>
                <a:r>
                  <a:rPr lang="en-CA" sz="2800" dirty="0">
                    <a:solidFill>
                      <a:schemeClr val="accent1"/>
                    </a:solidFill>
                  </a:rPr>
                  <a:t>public</a:t>
                </a:r>
                <a:r>
                  <a:rPr lang="en-CA" sz="2800" dirty="0"/>
                  <a:t> input: matrices 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CA" sz="2800" dirty="0"/>
                  <a:t> and vector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800" dirty="0"/>
                  <a:t> (over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CA" sz="28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BC9720-2090-43E5-B32C-E24383A1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288" y="1781927"/>
                <a:ext cx="8487580" cy="523220"/>
              </a:xfrm>
              <a:prstGeom prst="rect">
                <a:avLst/>
              </a:prstGeom>
              <a:blipFill>
                <a:blip r:embed="rId4"/>
                <a:stretch>
                  <a:fillRect l="-1436" t="-10465" r="-50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4FA86-4FE3-4FFB-82E5-880583B4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3D3A-E440-4702-BEB6-3B31AEC80D67}" type="slidenum">
              <a:rPr lang="en-GB" smtClean="0"/>
              <a:t>19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2F5EA3-39E2-46B0-A091-77D49F0C7EF6}"/>
                  </a:ext>
                </a:extLst>
              </p:cNvPr>
              <p:cNvSpPr/>
              <p:nvPr/>
            </p:nvSpPr>
            <p:spPr>
              <a:xfrm>
                <a:off x="1508289" y="2266847"/>
                <a:ext cx="91040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800" dirty="0"/>
                  <a:t>Does there exist </a:t>
                </a:r>
                <a:r>
                  <a:rPr lang="en-CA" sz="2800" dirty="0">
                    <a:solidFill>
                      <a:srgbClr val="C00000"/>
                    </a:solidFill>
                  </a:rPr>
                  <a:t>secret</a:t>
                </a:r>
                <a:r>
                  <a:rPr lang="en-CA" sz="2800" dirty="0"/>
                  <a:t> vector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CA" sz="2800" dirty="0"/>
                  <a:t> such that, for 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box>
                      <m:boxPr>
                        <m:ctrlPr>
                          <a:rPr lang="en-CA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CA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CA" sz="2800" dirty="0"/>
                  <a:t>,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2F5EA3-39E2-46B0-A091-77D49F0C7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289" y="2266847"/>
                <a:ext cx="9104095" cy="523220"/>
              </a:xfrm>
              <a:prstGeom prst="rect">
                <a:avLst/>
              </a:prstGeom>
              <a:blipFill>
                <a:blip r:embed="rId5"/>
                <a:stretch>
                  <a:fillRect l="-1339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671584F-B669-486E-93B3-215F570E42CF}"/>
              </a:ext>
            </a:extLst>
          </p:cNvPr>
          <p:cNvSpPr/>
          <p:nvPr/>
        </p:nvSpPr>
        <p:spPr>
          <a:xfrm>
            <a:off x="5694219" y="4099456"/>
            <a:ext cx="1932939" cy="854179"/>
          </a:xfrm>
          <a:prstGeom prst="wedgeRoundRectCallout">
            <a:avLst>
              <a:gd name="adj1" fmla="val -75081"/>
              <a:gd name="adj2" fmla="val -679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element-wise product</a:t>
            </a:r>
            <a:endParaRPr lang="en-GB" sz="20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A21993-6AC6-4515-9E51-943FC9878952}"/>
              </a:ext>
            </a:extLst>
          </p:cNvPr>
          <p:cNvSpPr/>
          <p:nvPr/>
        </p:nvSpPr>
        <p:spPr>
          <a:xfrm>
            <a:off x="3253057" y="3596169"/>
            <a:ext cx="742213" cy="397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CC2175-C750-4B63-BEE5-1963400532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3174" y="3218677"/>
            <a:ext cx="2335645" cy="10566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008" y="5383192"/>
            <a:ext cx="11033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Widely used in proof systems: balance between </a:t>
            </a:r>
            <a:r>
              <a:rPr lang="en-US" sz="2800" b="1" dirty="0"/>
              <a:t>structure</a:t>
            </a:r>
            <a:r>
              <a:rPr lang="en-US" sz="2800" dirty="0"/>
              <a:t> and </a:t>
            </a:r>
            <a:r>
              <a:rPr lang="en-US" sz="2800" b="1" dirty="0"/>
              <a:t>expressivity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/>
              <p:cNvSpPr/>
              <p:nvPr/>
            </p:nvSpPr>
            <p:spPr>
              <a:xfrm>
                <a:off x="8876642" y="3316763"/>
                <a:ext cx="2886200" cy="1636872"/>
              </a:xfrm>
              <a:prstGeom prst="wedgeRoundRectCallout">
                <a:avLst>
                  <a:gd name="adj1" fmla="val -36062"/>
                  <a:gd name="adj2" fmla="val -87084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very important</a:t>
                </a:r>
                <a:r>
                  <a:rPr lang="en-US" sz="2400" dirty="0"/>
                  <a:t> (else can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algn="ctr"/>
                <a:r>
                  <a:rPr lang="en-US" sz="2400" b="1" dirty="0"/>
                  <a:t>but </a:t>
                </a:r>
                <a:r>
                  <a:rPr lang="en-US" sz="2400" dirty="0"/>
                  <a:t>we will ignore it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Rounded 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642" y="3316763"/>
                <a:ext cx="2886200" cy="1636872"/>
              </a:xfrm>
              <a:prstGeom prst="wedgeRoundRectCallout">
                <a:avLst>
                  <a:gd name="adj1" fmla="val -36062"/>
                  <a:gd name="adj2" fmla="val -87084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0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9" grpId="0" animBg="1"/>
      <p:bldP spid="11" grpId="0" animBg="1"/>
      <p:bldP spid="8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217" y="-36483"/>
            <a:ext cx="2769940" cy="1325563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791" y="1119798"/>
                <a:ext cx="1111805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Delegating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-step (nondeterministic) computation: </a:t>
                </a:r>
                <a:r>
                  <a:rPr lang="en-US" sz="2800" b="1" dirty="0"/>
                  <a:t>given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</a:p>
              <a:p>
                <a:pPr algn="ctr"/>
                <a:r>
                  <a:rPr lang="en-US" sz="2800" b="1" dirty="0"/>
                  <a:t>check</a:t>
                </a:r>
                <a:r>
                  <a:rPr lang="en-US" sz="2800" dirty="0"/>
                  <a:t>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sz="2800" dirty="0"/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1" y="1119798"/>
                <a:ext cx="11118056" cy="954107"/>
              </a:xfrm>
              <a:prstGeom prst="rect">
                <a:avLst/>
              </a:prstGeom>
              <a:blipFill>
                <a:blip r:embed="rId3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31765" y="2100319"/>
            <a:ext cx="355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Option 1: </a:t>
            </a:r>
            <a:r>
              <a:rPr lang="en-US" sz="2400" dirty="0"/>
              <a:t>Monolithic proof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03200" y="3189573"/>
                <a:ext cx="1112323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Issues: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(Typically) requires prover memory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is the space needed to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Proving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steps requires </a:t>
                </a:r>
                <a:r>
                  <a:rPr lang="en-US" sz="2400" dirty="0" err="1"/>
                  <a:t>recomputing</a:t>
                </a:r>
                <a:r>
                  <a:rPr lang="en-US" sz="2400" dirty="0"/>
                  <a:t> entire proof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00" y="3189573"/>
                <a:ext cx="11123238" cy="1200329"/>
              </a:xfrm>
              <a:prstGeom prst="rect">
                <a:avLst/>
              </a:prstGeom>
              <a:blipFill>
                <a:blip r:embed="rId4"/>
                <a:stretch>
                  <a:fillRect l="-798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765" y="4493129"/>
            <a:ext cx="7700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Option 2:</a:t>
            </a:r>
            <a:r>
              <a:rPr lang="en-US" sz="2400" dirty="0"/>
              <a:t> Incrementally-verifiable computation (IVC) [Val08]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1812" y="6250775"/>
            <a:ext cx="1084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Proof-carrying data</a:t>
            </a:r>
            <a:r>
              <a:rPr lang="en-US" sz="2400" dirty="0"/>
              <a:t> (PCD) [CT10,BCCT13] generalizes this from path graph to any DAG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1780669" y="2619446"/>
                <a:ext cx="6256421" cy="54159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69" y="2619446"/>
                <a:ext cx="6256421" cy="5415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8037090" y="2887577"/>
            <a:ext cx="508765" cy="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8545855" y="2529224"/>
                <a:ext cx="708144" cy="7167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855" y="2529224"/>
                <a:ext cx="708144" cy="71670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3" idx="3"/>
          </p:cNvCxnSpPr>
          <p:nvPr/>
        </p:nvCxnSpPr>
        <p:spPr>
          <a:xfrm>
            <a:off x="9253999" y="2887577"/>
            <a:ext cx="453762" cy="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625631" y="2559379"/>
                <a:ext cx="5301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631" y="2559379"/>
                <a:ext cx="5301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1608895" y="4859382"/>
            <a:ext cx="8345222" cy="1345084"/>
            <a:chOff x="1608895" y="4859382"/>
            <a:chExt cx="8345222" cy="13450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/>
                <p:cNvSpPr/>
                <p:nvPr/>
              </p:nvSpPr>
              <p:spPr>
                <a:xfrm>
                  <a:off x="2413866" y="5356921"/>
                  <a:ext cx="749396" cy="847545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Rounded 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866" y="5356921"/>
                  <a:ext cx="749396" cy="847545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>
              <a:stCxn id="22" idx="3"/>
            </p:cNvCxnSpPr>
            <p:nvPr/>
          </p:nvCxnSpPr>
          <p:spPr>
            <a:xfrm>
              <a:off x="2022149" y="5580838"/>
              <a:ext cx="39171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608895" y="5365394"/>
                  <a:ext cx="4132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8895" y="5365394"/>
                  <a:ext cx="413254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/>
                <p:cNvSpPr/>
                <p:nvPr/>
              </p:nvSpPr>
              <p:spPr>
                <a:xfrm>
                  <a:off x="4113181" y="5356920"/>
                  <a:ext cx="749396" cy="847545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181" y="5356920"/>
                  <a:ext cx="749396" cy="847545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>
              <a:off x="3163262" y="5595433"/>
              <a:ext cx="9499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163261" y="6026857"/>
              <a:ext cx="94992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402533" y="5124166"/>
                  <a:ext cx="4132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33" y="5124166"/>
                  <a:ext cx="41325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394786" y="5560246"/>
                  <a:ext cx="4538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4786" y="5560246"/>
                  <a:ext cx="453842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153295" y="4884235"/>
                  <a:ext cx="4463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295" y="4884235"/>
                  <a:ext cx="446307" cy="461665"/>
                </a:xfrm>
                <a:prstGeom prst="rect">
                  <a:avLst/>
                </a:prstGeom>
                <a:blipFill>
                  <a:blip r:embed="rId13"/>
                  <a:stretch>
                    <a:fillRect r="-13699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Elbow Connector 35"/>
            <p:cNvCxnSpPr>
              <a:stCxn id="34" idx="3"/>
              <a:endCxn id="18" idx="0"/>
            </p:cNvCxnSpPr>
            <p:nvPr/>
          </p:nvCxnSpPr>
          <p:spPr>
            <a:xfrm>
              <a:off x="2599602" y="5115068"/>
              <a:ext cx="188962" cy="24185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852607" y="4871808"/>
                  <a:ext cx="4463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607" y="4871808"/>
                  <a:ext cx="446307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12329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Elbow Connector 39"/>
            <p:cNvCxnSpPr>
              <a:stCxn id="39" idx="3"/>
            </p:cNvCxnSpPr>
            <p:nvPr/>
          </p:nvCxnSpPr>
          <p:spPr>
            <a:xfrm>
              <a:off x="4298914" y="5102641"/>
              <a:ext cx="188962" cy="24185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ounded Rectangle 45"/>
                <p:cNvSpPr/>
                <p:nvPr/>
              </p:nvSpPr>
              <p:spPr>
                <a:xfrm>
                  <a:off x="5812973" y="5348082"/>
                  <a:ext cx="749396" cy="847545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6" name="Rounded 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973" y="5348082"/>
                  <a:ext cx="749396" cy="847545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4863054" y="5586595"/>
              <a:ext cx="9499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863053" y="6018019"/>
              <a:ext cx="94992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102325" y="5115328"/>
                  <a:ext cx="4132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2325" y="5115328"/>
                  <a:ext cx="413254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094578" y="5551408"/>
                  <a:ext cx="4621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578" y="5551408"/>
                  <a:ext cx="462114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5552399" y="4862970"/>
                  <a:ext cx="4463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399" y="4862970"/>
                  <a:ext cx="446307" cy="461665"/>
                </a:xfrm>
                <a:prstGeom prst="rect">
                  <a:avLst/>
                </a:prstGeom>
                <a:blipFill>
                  <a:blip r:embed="rId18"/>
                  <a:stretch>
                    <a:fillRect r="-13699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Elbow Connector 51"/>
            <p:cNvCxnSpPr>
              <a:stCxn id="51" idx="3"/>
            </p:cNvCxnSpPr>
            <p:nvPr/>
          </p:nvCxnSpPr>
          <p:spPr>
            <a:xfrm>
              <a:off x="5998706" y="5093803"/>
              <a:ext cx="188962" cy="24185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ounded Rectangle 59"/>
                <p:cNvSpPr/>
                <p:nvPr/>
              </p:nvSpPr>
              <p:spPr>
                <a:xfrm>
                  <a:off x="8254801" y="5344494"/>
                  <a:ext cx="749396" cy="847545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0" name="Rounded 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801" y="5344494"/>
                  <a:ext cx="749396" cy="847545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7304882" y="5583007"/>
              <a:ext cx="9499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304881" y="6014431"/>
              <a:ext cx="94992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370996" y="5111740"/>
                  <a:ext cx="72648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996" y="5111740"/>
                  <a:ext cx="726481" cy="43088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370996" y="5547820"/>
                  <a:ext cx="77534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996" y="5547820"/>
                  <a:ext cx="775340" cy="43088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Elbow Connector 65"/>
            <p:cNvCxnSpPr>
              <a:endCxn id="60" idx="0"/>
            </p:cNvCxnSpPr>
            <p:nvPr/>
          </p:nvCxnSpPr>
          <p:spPr>
            <a:xfrm>
              <a:off x="8293549" y="5071187"/>
              <a:ext cx="335950" cy="27330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7593793" y="4859382"/>
                  <a:ext cx="56371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793" y="4859382"/>
                  <a:ext cx="563717" cy="461665"/>
                </a:xfrm>
                <a:prstGeom prst="rect">
                  <a:avLst/>
                </a:prstGeom>
                <a:blipFill>
                  <a:blip r:embed="rId22"/>
                  <a:stretch>
                    <a:fillRect r="-38043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>
              <a:off x="9004198" y="5596123"/>
              <a:ext cx="9499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9004197" y="6027547"/>
              <a:ext cx="94992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9242193" y="5124856"/>
                  <a:ext cx="38343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2193" y="5124856"/>
                  <a:ext cx="383438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9242193" y="5560936"/>
                  <a:ext cx="4322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2193" y="5560936"/>
                  <a:ext cx="432298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6717994" y="5525576"/>
                  <a:ext cx="44403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994" y="5525576"/>
                  <a:ext cx="444031" cy="49244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>
          <a:xfrm>
            <a:off x="9383238" y="6412774"/>
            <a:ext cx="2743200" cy="365125"/>
          </a:xfrm>
        </p:spPr>
        <p:txBody>
          <a:bodyPr/>
          <a:lstStyle/>
          <a:p>
            <a:fld id="{7F1C3BD8-108F-A344-B601-56789D03BCEE}" type="slidenum">
              <a:rPr lang="en-US" smtClean="0"/>
              <a:t>2</a:t>
            </a:fld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506381" y="1262566"/>
            <a:ext cx="6655643" cy="3715673"/>
          </a:xfrm>
          <a:prstGeom prst="wedgeRoundRectCallout">
            <a:avLst>
              <a:gd name="adj1" fmla="val 32505"/>
              <a:gd name="adj2" fmla="val 5602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/>
                </a:solidFill>
              </a:rPr>
              <a:t>Applications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</a:rPr>
              <a:t>Succinct blockchains [BMRS20,KB20,CCDW20]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</a:rPr>
              <a:t>SNARKs with low space complexity [BCCT13]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</a:rPr>
              <a:t>Verifiable delay functions [BBBF18]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</a:rPr>
              <a:t>Byzantine agreement [BCG20]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</a:rPr>
              <a:t>ZK cluster computing [CTV15]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</a:rPr>
              <a:t>Verifiable image editing [NT16]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</a:rPr>
              <a:t>Enforcing language semantics across trust boundaries [CTV13]</a:t>
            </a:r>
          </a:p>
        </p:txBody>
      </p:sp>
    </p:spTree>
    <p:extLst>
      <p:ext uri="{BB962C8B-B14F-4D97-AF65-F5344CB8AC3E}">
        <p14:creationId xmlns:p14="http://schemas.microsoft.com/office/powerpoint/2010/main" val="20998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3" grpId="0" animBg="1"/>
      <p:bldP spid="17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NARK for R1CS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8738F-A791-49E9-86A1-43E8C99B8597}"/>
                  </a:ext>
                </a:extLst>
              </p:cNvPr>
              <p:cNvSpPr txBox="1"/>
              <p:nvPr/>
            </p:nvSpPr>
            <p:spPr>
              <a:xfrm>
                <a:off x="7933692" y="588821"/>
                <a:ext cx="321633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CA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4000" dirty="0"/>
                  <a:t> 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78738F-A791-49E9-86A1-43E8C99B8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692" y="588821"/>
                <a:ext cx="3216330" cy="615553"/>
              </a:xfrm>
              <a:prstGeom prst="rect">
                <a:avLst/>
              </a:prstGeom>
              <a:blipFill>
                <a:blip r:embed="rId2"/>
                <a:stretch>
                  <a:fillRect l="-189" t="-25743" r="-8523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733801" y="2220164"/>
                <a:ext cx="1046073" cy="10424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1" y="2220164"/>
                <a:ext cx="1046073" cy="104241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3"/>
            <a:endCxn id="16" idx="1"/>
          </p:cNvCxnSpPr>
          <p:nvPr/>
        </p:nvCxnSpPr>
        <p:spPr>
          <a:xfrm>
            <a:off x="4779874" y="2741372"/>
            <a:ext cx="28821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7662063" y="2220164"/>
                <a:ext cx="1046073" cy="10424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063" y="2220164"/>
                <a:ext cx="1046073" cy="104241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17998" y="2124814"/>
                <a:ext cx="483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98" y="2124814"/>
                <a:ext cx="4834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78738F-A791-49E9-86A1-43E8C99B8597}"/>
                  </a:ext>
                </a:extLst>
              </p:cNvPr>
              <p:cNvSpPr txBox="1"/>
              <p:nvPr/>
            </p:nvSpPr>
            <p:spPr>
              <a:xfrm>
                <a:off x="8904678" y="1789277"/>
                <a:ext cx="215963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2800" b="1" dirty="0"/>
                  <a:t>Check: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CA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CA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CA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78738F-A791-49E9-86A1-43E8C99B8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678" y="1789277"/>
                <a:ext cx="2159630" cy="861774"/>
              </a:xfrm>
              <a:prstGeom prst="rect">
                <a:avLst/>
              </a:prstGeom>
              <a:blipFill>
                <a:blip r:embed="rId6"/>
                <a:stretch>
                  <a:fillRect l="-10169" t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23476" y="2812671"/>
                <a:ext cx="16724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476" y="2812671"/>
                <a:ext cx="167244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4183" y="2181432"/>
                <a:ext cx="250869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Comm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Comm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Comm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183" y="2181432"/>
                <a:ext cx="2508699" cy="1200329"/>
              </a:xfrm>
              <a:prstGeom prst="rect">
                <a:avLst/>
              </a:prstGeom>
              <a:blipFill>
                <a:blip r:embed="rId8"/>
                <a:stretch>
                  <a:fillRect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800187" y="2595163"/>
                <a:ext cx="25208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Comm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Comm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Comm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187" y="2595163"/>
                <a:ext cx="2520883" cy="1200329"/>
              </a:xfrm>
              <a:prstGeom prst="rect">
                <a:avLst/>
              </a:prstGeom>
              <a:blipFill>
                <a:blip r:embed="rId9"/>
                <a:stretch>
                  <a:fillRect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08329" y="4022150"/>
                <a:ext cx="10375341" cy="1018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Comm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sz="2800" dirty="0"/>
                  <a:t> is a (det.)</a:t>
                </a:r>
                <a:r>
                  <a:rPr lang="en-US" sz="2800" b="1" dirty="0"/>
                  <a:t> linearly</a:t>
                </a:r>
                <a:r>
                  <a:rPr lang="en-US" sz="2800" dirty="0"/>
                  <a:t>-</a:t>
                </a:r>
                <a:r>
                  <a:rPr lang="en-US" sz="2800" b="1" dirty="0"/>
                  <a:t>homomorphic vector commitment</a:t>
                </a:r>
              </a:p>
              <a:p>
                <a:r>
                  <a:rPr lang="en-US" sz="2800" dirty="0"/>
                  <a:t>(e.g. Pedersen,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𝐶𝑜𝑚𝑚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∏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29" y="4022150"/>
                <a:ext cx="10375341" cy="1018292"/>
              </a:xfrm>
              <a:prstGeom prst="rect">
                <a:avLst/>
              </a:prstGeom>
              <a:blipFill>
                <a:blip r:embed="rId10"/>
                <a:stretch>
                  <a:fillRect l="-1175" t="-5988" r="-59" b="-13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908329" y="5304671"/>
            <a:ext cx="8494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Why? Commitments will allow us to </a:t>
            </a:r>
            <a:r>
              <a:rPr lang="en-US" sz="2800" b="1" dirty="0"/>
              <a:t>accumulate proofs</a:t>
            </a:r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40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0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0" y="-127641"/>
            <a:ext cx="6294120" cy="1325563"/>
          </a:xfrm>
        </p:spPr>
        <p:txBody>
          <a:bodyPr/>
          <a:lstStyle/>
          <a:p>
            <a:r>
              <a:rPr lang="en-US" dirty="0"/>
              <a:t>Split accumulation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F1C3BD8-108F-A344-B601-56789D03BCEE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7573" y="3199006"/>
                <a:ext cx="58077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𝔾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3" y="3199006"/>
                <a:ext cx="5807744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937" y="1778260"/>
                <a:ext cx="6292620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𝔾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7" y="1778260"/>
                <a:ext cx="6292620" cy="52463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794609" y="13454"/>
            <a:ext cx="4373327" cy="1327802"/>
            <a:chOff x="9392717" y="273896"/>
            <a:chExt cx="2486827" cy="1327802"/>
          </a:xfrm>
        </p:grpSpPr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>
              <a:off x="9392717" y="1049828"/>
              <a:ext cx="957499" cy="19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ounded Rectangle 39"/>
                <p:cNvSpPr/>
                <p:nvPr/>
              </p:nvSpPr>
              <p:spPr>
                <a:xfrm>
                  <a:off x="10350214" y="273896"/>
                  <a:ext cx="1529330" cy="132556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3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CA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limUpp>
                          <m:limUp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lim>
                        </m:limUpp>
                        <m:r>
                          <a:rPr lang="en-CA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limUpp>
                          <m:limUp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lim>
                        </m:limUp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Comm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Rounded 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0214" y="273896"/>
                  <a:ext cx="1529330" cy="1325563"/>
                </a:xfrm>
                <a:prstGeom prst="roundRect">
                  <a:avLst/>
                </a:prstGeom>
                <a:blipFill>
                  <a:blip r:embed="rId77"/>
                  <a:stretch>
                    <a:fillRect b="-471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9757703" y="539202"/>
                  <a:ext cx="22752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703" y="539202"/>
                  <a:ext cx="227525" cy="58477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416280" y="1078478"/>
                  <a:ext cx="8808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6280" y="1078478"/>
                  <a:ext cx="880874" cy="523220"/>
                </a:xfrm>
                <a:prstGeom prst="rect">
                  <a:avLst/>
                </a:prstGeom>
                <a:blipFill>
                  <a:blip r:embed="rId27"/>
                  <a:stretch>
                    <a:fillRect l="-1626"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69FF1954-0D15-DC4D-A251-3711ECACC480}"/>
                  </a:ext>
                </a:extLst>
              </p:cNvPr>
              <p:cNvSpPr/>
              <p:nvPr/>
            </p:nvSpPr>
            <p:spPr>
              <a:xfrm>
                <a:off x="7478438" y="1635750"/>
                <a:ext cx="4651625" cy="15632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b="1" dirty="0">
                  <a:solidFill>
                    <a:prstClr val="black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𝕒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</a:rPr>
                  <a:t>Check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Comm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</a:rPr>
                  <a:t>Check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Comm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69FF1954-0D15-DC4D-A251-3711ECACC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438" y="1635750"/>
                <a:ext cx="4651625" cy="1563256"/>
              </a:xfrm>
              <a:prstGeom prst="roundRect">
                <a:avLst/>
              </a:prstGeom>
              <a:blipFill>
                <a:blip r:embed="rId78"/>
                <a:stretch>
                  <a:fillRect l="-2174" b="-96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63F3EC-0B2C-934A-9C23-1DBD11734ADF}"/>
                  </a:ext>
                </a:extLst>
              </p:cNvPr>
              <p:cNvSpPr txBox="1"/>
              <p:nvPr/>
            </p:nvSpPr>
            <p:spPr>
              <a:xfrm>
                <a:off x="169523" y="4302564"/>
                <a:ext cx="6808018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8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𝔾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63F3EC-0B2C-934A-9C23-1DBD11734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3" y="4302564"/>
                <a:ext cx="6808018" cy="524631"/>
              </a:xfrm>
              <a:prstGeom prst="rect">
                <a:avLst/>
              </a:prstGeom>
              <a:blipFill>
                <a:blip r:embed="rId79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CDE94F-036C-7A49-BF9D-AC6D37069356}"/>
                  </a:ext>
                </a:extLst>
              </p:cNvPr>
              <p:cNvSpPr txBox="1"/>
              <p:nvPr/>
            </p:nvSpPr>
            <p:spPr>
              <a:xfrm>
                <a:off x="3185643" y="3694579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CDE94F-036C-7A49-BF9D-AC6D37069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643" y="3694579"/>
                <a:ext cx="534121" cy="523220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2377A21-73CE-BB40-8FE7-E769405E3FC4}"/>
              </a:ext>
            </a:extLst>
          </p:cNvPr>
          <p:cNvGrpSpPr/>
          <p:nvPr/>
        </p:nvGrpSpPr>
        <p:grpSpPr>
          <a:xfrm>
            <a:off x="2584325" y="2184912"/>
            <a:ext cx="1658339" cy="1018793"/>
            <a:chOff x="2530537" y="1524179"/>
            <a:chExt cx="1658339" cy="10187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530537" y="1842074"/>
                  <a:ext cx="1135439" cy="700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$</m:t>
                            </m:r>
                          </m:e>
                        </m:groupCh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537" y="1842074"/>
                  <a:ext cx="1135439" cy="700898"/>
                </a:xfrm>
                <a:prstGeom prst="rect">
                  <a:avLst/>
                </a:prstGeom>
                <a:blipFill>
                  <a:blip r:embed="rId81"/>
                  <a:stretch>
                    <a:fillRect l="-2222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F0A8D1-8726-B545-8383-89CD6C9FD38D}"/>
                    </a:ext>
                  </a:extLst>
                </p:cNvPr>
                <p:cNvSpPr txBox="1"/>
                <p:nvPr/>
              </p:nvSpPr>
              <p:spPr>
                <a:xfrm>
                  <a:off x="3131855" y="1524179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F0A8D1-8726-B545-8383-89CD6C9FD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55" y="1524179"/>
                  <a:ext cx="534121" cy="523220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727615-118F-944F-A7A3-FE7C00F5A501}"/>
                    </a:ext>
                  </a:extLst>
                </p:cNvPr>
                <p:cNvSpPr txBox="1"/>
                <p:nvPr/>
              </p:nvSpPr>
              <p:spPr>
                <a:xfrm>
                  <a:off x="3665976" y="2019418"/>
                  <a:ext cx="522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727615-118F-944F-A7A3-FE7C00F5A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976" y="2019418"/>
                  <a:ext cx="522900" cy="523220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6D27E9-646C-8242-BA59-F05B13D21410}"/>
                  </a:ext>
                </a:extLst>
              </p:cNvPr>
              <p:cNvSpPr txBox="1"/>
              <p:nvPr/>
            </p:nvSpPr>
            <p:spPr>
              <a:xfrm>
                <a:off x="2653373" y="4745683"/>
                <a:ext cx="1301830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6D27E9-646C-8242-BA59-F05B13D21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373" y="4745683"/>
                <a:ext cx="1301830" cy="1815882"/>
              </a:xfrm>
              <a:prstGeom prst="rect">
                <a:avLst/>
              </a:prstGeom>
              <a:blipFill>
                <a:blip r:embed="rId84"/>
                <a:stretch>
                  <a:fillRect l="-1923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2EBF7A-6415-764D-BF68-B9628C83C3D4}"/>
                  </a:ext>
                </a:extLst>
              </p:cNvPr>
              <p:cNvSpPr txBox="1"/>
              <p:nvPr/>
            </p:nvSpPr>
            <p:spPr>
              <a:xfrm>
                <a:off x="3573532" y="5047714"/>
                <a:ext cx="1129552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2EBF7A-6415-764D-BF68-B9628C83C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32" y="5047714"/>
                <a:ext cx="1129552" cy="1446550"/>
              </a:xfrm>
              <a:prstGeom prst="rect">
                <a:avLst/>
              </a:prstGeom>
              <a:blipFill>
                <a:blip r:embed="rId85"/>
                <a:stretch>
                  <a:fillRect l="-15556" r="-14444" b="-2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AB6482A-66CB-924B-BD52-EDE14B4C5DC1}"/>
              </a:ext>
            </a:extLst>
          </p:cNvPr>
          <p:cNvSpPr txBox="1"/>
          <p:nvPr/>
        </p:nvSpPr>
        <p:spPr>
          <a:xfrm>
            <a:off x="4586879" y="5514942"/>
            <a:ext cx="3392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Cross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7D07320-A29C-5A44-9E8C-45DC810FBACA}"/>
                  </a:ext>
                </a:extLst>
              </p:cNvPr>
              <p:cNvSpPr txBox="1"/>
              <p:nvPr/>
            </p:nvSpPr>
            <p:spPr>
              <a:xfrm>
                <a:off x="6977541" y="3694579"/>
                <a:ext cx="5132663" cy="26776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More details and general construction see paper.</a:t>
                </a:r>
              </a:p>
              <a:p>
                <a:endParaRPr lang="en-US" sz="240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𝕍</m:t>
                    </m:r>
                  </m:oMath>
                </a14:m>
                <a:r>
                  <a:rPr lang="en-US" sz="2400" dirty="0"/>
                  <a:t> performs only 3 group scalar multiplications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 FFTs, no PCPs, just DLOG assumption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7D07320-A29C-5A44-9E8C-45DC810FB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41" y="3694579"/>
                <a:ext cx="5132663" cy="2677656"/>
              </a:xfrm>
              <a:prstGeom prst="rect">
                <a:avLst/>
              </a:prstGeom>
              <a:blipFill>
                <a:blip r:embed="rId86"/>
                <a:stretch>
                  <a:fillRect l="-1970" t="-1408" r="-1478" b="-3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48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7" grpId="0" animBg="1"/>
      <p:bldP spid="35" grpId="0"/>
      <p:bldP spid="36" grpId="0"/>
      <p:bldP spid="44" grpId="0"/>
      <p:bldP spid="24" grpId="0"/>
      <p:bldP spid="34" grpId="0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913" y="123327"/>
            <a:ext cx="7086600" cy="1325563"/>
          </a:xfrm>
        </p:spPr>
        <p:txBody>
          <a:bodyPr/>
          <a:lstStyle/>
          <a:p>
            <a:r>
              <a:rPr lang="en-US" dirty="0"/>
              <a:t>Theorem 2: split accumulation for a simple NARK for R1CS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22841" y="5080607"/>
                <a:ext cx="994045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/>
                  <a:t>Thm</a:t>
                </a:r>
                <a:r>
                  <a:rPr lang="en-US" sz="2800" dirty="0"/>
                  <a:t> 1 + </a:t>
                </a:r>
                <a:r>
                  <a:rPr lang="en-US" sz="2800" dirty="0" err="1"/>
                  <a:t>Thm</a:t>
                </a:r>
                <a:r>
                  <a:rPr lang="en-US" sz="2800" dirty="0"/>
                  <a:t> 2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(+ RO heuristic) </a:t>
                </a:r>
                <a:r>
                  <a:rPr lang="en-US" sz="2800" dirty="0"/>
                  <a:t>means we get IVC from </a:t>
                </a:r>
                <a:r>
                  <a:rPr lang="en-US" sz="2800" b="1" dirty="0"/>
                  <a:t>very simple</a:t>
                </a:r>
                <a:r>
                  <a:rPr lang="en-US" sz="2800" dirty="0"/>
                  <a:t> ingredients. Furthermore,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Since IVC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SNARKs, we also get a simple SNARK construction.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 PCPs, linear PCPs, IOPs, etc. in sight!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41" y="5080607"/>
                <a:ext cx="9940459" cy="1815882"/>
              </a:xfrm>
              <a:prstGeom prst="rect">
                <a:avLst/>
              </a:prstGeom>
              <a:blipFill>
                <a:blip r:embed="rId3"/>
                <a:stretch>
                  <a:fillRect l="-1277" t="-2778" r="-128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22</a:t>
            </a:fld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3B299DB-7FD2-A14F-B96E-1C81676CF296}"/>
              </a:ext>
            </a:extLst>
          </p:cNvPr>
          <p:cNvSpPr/>
          <p:nvPr/>
        </p:nvSpPr>
        <p:spPr>
          <a:xfrm>
            <a:off x="2114551" y="1504594"/>
            <a:ext cx="3234825" cy="2977455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R1CS-NARK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</a:rPr>
              <a:t>is a single message protocol!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83AB80-7BFA-1A47-B179-A3054C865E53}"/>
              </a:ext>
            </a:extLst>
          </p:cNvPr>
          <p:cNvSpPr/>
          <p:nvPr/>
        </p:nvSpPr>
        <p:spPr>
          <a:xfrm>
            <a:off x="6842625" y="1448890"/>
            <a:ext cx="3234825" cy="2976009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Split acc. scheme for R1CS-NARK is a sigma protocol!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8DBC99FC-5A20-B04E-B431-FFD0968E9B02}"/>
              </a:ext>
            </a:extLst>
          </p:cNvPr>
          <p:cNvSpPr/>
          <p:nvPr/>
        </p:nvSpPr>
        <p:spPr>
          <a:xfrm>
            <a:off x="4129112" y="2936894"/>
            <a:ext cx="3948087" cy="1752153"/>
          </a:xfrm>
          <a:prstGeom prst="wedgeRectCallout">
            <a:avLst>
              <a:gd name="adj1" fmla="val -18914"/>
              <a:gd name="adj2" fmla="val 73373"/>
            </a:avLst>
          </a:prstGeom>
          <a:solidFill>
            <a:srgbClr val="FF9498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non-black-box use of the random oracle</a:t>
            </a:r>
          </a:p>
          <a:p>
            <a:r>
              <a:rPr lang="en-US" sz="2800" dirty="0"/>
              <a:t>…but only one query</a:t>
            </a:r>
          </a:p>
        </p:txBody>
      </p:sp>
    </p:spTree>
    <p:extLst>
      <p:ext uri="{BB962C8B-B14F-4D97-AF65-F5344CB8AC3E}">
        <p14:creationId xmlns:p14="http://schemas.microsoft.com/office/powerpoint/2010/main" val="36621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822" y="-108379"/>
            <a:ext cx="8148362" cy="1325563"/>
          </a:xfrm>
        </p:spPr>
        <p:txBody>
          <a:bodyPr/>
          <a:lstStyle/>
          <a:p>
            <a:r>
              <a:rPr lang="en-US" dirty="0"/>
              <a:t>Split accumulation scheme </a:t>
            </a:r>
            <a:r>
              <a:rPr lang="en-US" sz="3000" dirty="0"/>
              <a:t>(attempt)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F1C3BD8-108F-A344-B601-56789D03BCEE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8449" y="1001636"/>
                <a:ext cx="603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𝔾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9" y="1001636"/>
                <a:ext cx="6030177" cy="523220"/>
              </a:xfrm>
              <a:prstGeom prst="rect">
                <a:avLst/>
              </a:prstGeom>
              <a:blipFill>
                <a:blip r:embed="rId7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0063" y="1510270"/>
                <a:ext cx="5834995" cy="526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𝔾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3" y="1510270"/>
                <a:ext cx="5834995" cy="526426"/>
              </a:xfrm>
              <a:prstGeom prst="rect">
                <a:avLst/>
              </a:prstGeom>
              <a:blipFill>
                <a:blip r:embed="rId7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220372" y="2630764"/>
                <a:ext cx="4380411" cy="2152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m:t> </m:t>
                      </m:r>
                      <m:r>
                        <a:rPr lang="en-US" sz="32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ED7D31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ED7D31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ED7D31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ED7D31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i="1">
                        <a:solidFill>
                          <a:srgbClr val="ED7D31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𝕒</m:t>
                    </m:r>
                    <m:r>
                      <a:rPr lang="en-US" sz="2400" b="0" i="1" smtClean="0">
                        <a:solidFill>
                          <a:srgbClr val="ED7D31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𝕒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2" y="2630764"/>
                <a:ext cx="4380411" cy="2152656"/>
              </a:xfrm>
              <a:prstGeom prst="roundRect">
                <a:avLst/>
              </a:prstGeom>
              <a:blipFill>
                <a:blip r:embed="rId76"/>
                <a:stretch>
                  <a:fillRect b="-348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6656399" y="2608488"/>
                <a:ext cx="5445772" cy="22613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𝕍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3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m:t> </m:t>
                      </m:r>
                      <m:r>
                        <a:rPr lang="en-US" sz="32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32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chemeClr val="accent2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</a:rPr>
                  <a:t>Linear checks: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399" y="2608488"/>
                <a:ext cx="5445772" cy="2261324"/>
              </a:xfrm>
              <a:prstGeom prst="roundRect">
                <a:avLst/>
              </a:prstGeom>
              <a:blipFill>
                <a:blip r:embed="rId7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FCC8043-0971-5744-9FA3-0203177661C1}"/>
              </a:ext>
            </a:extLst>
          </p:cNvPr>
          <p:cNvGrpSpPr/>
          <p:nvPr/>
        </p:nvGrpSpPr>
        <p:grpSpPr>
          <a:xfrm>
            <a:off x="4600823" y="3917172"/>
            <a:ext cx="2055576" cy="573161"/>
            <a:chOff x="4600823" y="3917172"/>
            <a:chExt cx="2055576" cy="57316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600823" y="4490333"/>
              <a:ext cx="20555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99853" y="3917172"/>
                  <a:ext cx="7633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𝕒</m:t>
                        </m:r>
                        <m:r>
                          <a:rPr lang="en-US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53" y="3917172"/>
                  <a:ext cx="763349" cy="523220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DDF2B6-41CD-C74F-8EBD-B5D66AE9B42B}"/>
              </a:ext>
            </a:extLst>
          </p:cNvPr>
          <p:cNvGrpSpPr/>
          <p:nvPr/>
        </p:nvGrpSpPr>
        <p:grpSpPr>
          <a:xfrm>
            <a:off x="4589712" y="3142840"/>
            <a:ext cx="2066687" cy="700898"/>
            <a:chOff x="4589712" y="3142840"/>
            <a:chExt cx="2066687" cy="700898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4589712" y="3816729"/>
              <a:ext cx="2066687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17527" y="3142840"/>
                  <a:ext cx="1135439" cy="700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$</m:t>
                            </m:r>
                          </m:e>
                        </m:groupCh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527" y="3142840"/>
                  <a:ext cx="1135439" cy="700898"/>
                </a:xfrm>
                <a:prstGeom prst="rect">
                  <a:avLst/>
                </a:prstGeom>
                <a:blipFill>
                  <a:blip r:embed="rId66"/>
                  <a:stretch>
                    <a:fillRect l="-2222" b="-42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79337" y="5106883"/>
                <a:ext cx="8370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337" y="5106883"/>
                <a:ext cx="837089" cy="523220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cxnSpLocks/>
            <a:stCxn id="17" idx="2"/>
            <a:endCxn id="11" idx="0"/>
          </p:cNvCxnSpPr>
          <p:nvPr/>
        </p:nvCxnSpPr>
        <p:spPr>
          <a:xfrm flipH="1">
            <a:off x="2397882" y="4783420"/>
            <a:ext cx="12696" cy="323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794609" y="13454"/>
            <a:ext cx="4373327" cy="1327802"/>
            <a:chOff x="9392717" y="273896"/>
            <a:chExt cx="2486827" cy="1327802"/>
          </a:xfrm>
        </p:grpSpPr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>
              <a:off x="9392717" y="1049828"/>
              <a:ext cx="957499" cy="19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ounded Rectangle 39"/>
                <p:cNvSpPr/>
                <p:nvPr/>
              </p:nvSpPr>
              <p:spPr>
                <a:xfrm>
                  <a:off x="10350214" y="273896"/>
                  <a:ext cx="1529330" cy="132556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3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CA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limUpp>
                          <m:limUp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lim>
                        </m:limUpp>
                        <m:r>
                          <a:rPr lang="en-CA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limUpp>
                          <m:limUp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lim>
                        </m:limUp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Comm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Rounded 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0214" y="273896"/>
                  <a:ext cx="1529330" cy="1325563"/>
                </a:xfrm>
                <a:prstGeom prst="roundRect">
                  <a:avLst/>
                </a:prstGeom>
                <a:blipFill>
                  <a:blip r:embed="rId86"/>
                  <a:stretch>
                    <a:fillRect b="-471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9757703" y="539202"/>
                  <a:ext cx="22752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703" y="539202"/>
                  <a:ext cx="227525" cy="58477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416280" y="1078478"/>
                  <a:ext cx="8808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6280" y="1078478"/>
                  <a:ext cx="880874" cy="523220"/>
                </a:xfrm>
                <a:prstGeom prst="rect">
                  <a:avLst/>
                </a:prstGeom>
                <a:blipFill>
                  <a:blip r:embed="rId27"/>
                  <a:stretch>
                    <a:fillRect l="-1626"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106E9644-CBDC-6642-B662-FF33602C7743}"/>
                  </a:ext>
                </a:extLst>
              </p:cNvPr>
              <p:cNvSpPr/>
              <p:nvPr/>
            </p:nvSpPr>
            <p:spPr>
              <a:xfrm>
                <a:off x="9696380" y="2343114"/>
                <a:ext cx="2275247" cy="713063"/>
              </a:xfrm>
              <a:prstGeom prst="wedgeRectCallou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Comm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Comm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106E9644-CBDC-6642-B662-FF33602C7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380" y="2343114"/>
                <a:ext cx="2275247" cy="713063"/>
              </a:xfrm>
              <a:prstGeom prst="wedgeRectCallout">
                <a:avLst/>
              </a:prstGeom>
              <a:blipFill>
                <a:blip r:embed="rId87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69FF1954-0D15-DC4D-A251-3711ECACC480}"/>
                  </a:ext>
                </a:extLst>
              </p:cNvPr>
              <p:cNvSpPr/>
              <p:nvPr/>
            </p:nvSpPr>
            <p:spPr>
              <a:xfrm>
                <a:off x="3557144" y="5122073"/>
                <a:ext cx="4056204" cy="16149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𝔻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CA" sz="2400" b="1" dirty="0">
                  <a:solidFill>
                    <a:prstClr val="black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𝕒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</a:rPr>
                  <a:t>Check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Comm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CA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tx1"/>
                    </a:solidFill>
                  </a:rPr>
                  <a:t>Check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CA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69FF1954-0D15-DC4D-A251-3711ECACC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144" y="5122073"/>
                <a:ext cx="4056204" cy="1614965"/>
              </a:xfrm>
              <a:prstGeom prst="roundRect">
                <a:avLst/>
              </a:prstGeom>
              <a:blipFill>
                <a:blip r:embed="rId88"/>
                <a:stretch>
                  <a:fillRect l="-312" b="-852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04B47B0B-3BBC-C740-B64F-F870F2D4C6E5}"/>
                  </a:ext>
                </a:extLst>
              </p:cNvPr>
              <p:cNvSpPr/>
              <p:nvPr/>
            </p:nvSpPr>
            <p:spPr>
              <a:xfrm>
                <a:off x="7807529" y="4473609"/>
                <a:ext cx="3559192" cy="2312987"/>
              </a:xfrm>
              <a:prstGeom prst="wedgeRoundRectCallout">
                <a:avLst>
                  <a:gd name="adj1" fmla="val -66967"/>
                  <a:gd name="adj2" fmla="val 39645"/>
                  <a:gd name="adj3" fmla="val 16667"/>
                </a:avLst>
              </a:prstGeom>
              <a:solidFill>
                <a:srgbClr val="FFEEED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2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𝐴𝑧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junk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2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04B47B0B-3BBC-C740-B64F-F870F2D4C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529" y="4473609"/>
                <a:ext cx="3559192" cy="2312987"/>
              </a:xfrm>
              <a:prstGeom prst="wedgeRoundRectCallout">
                <a:avLst>
                  <a:gd name="adj1" fmla="val -66967"/>
                  <a:gd name="adj2" fmla="val 39645"/>
                  <a:gd name="adj3" fmla="val 16667"/>
                </a:avLst>
              </a:prstGeom>
              <a:blipFill>
                <a:blip r:embed="rId8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17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uiExpand="1" build="allAtOnce" animBg="1"/>
      <p:bldP spid="17" grpId="1" build="p" animBg="1"/>
      <p:bldP spid="19" grpId="0" uiExpand="1" build="allAtOnce" animBg="1"/>
      <p:bldP spid="19" grpId="1" uiExpand="1" build="p" animBg="1"/>
      <p:bldP spid="11" grpId="0"/>
      <p:bldP spid="12" grpId="0" animBg="1"/>
      <p:bldP spid="47" grpId="0" uiExpand="1" build="p" animBg="1"/>
      <p:bldP spid="47" grpId="1" build="p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803" y="-144434"/>
            <a:ext cx="6294120" cy="1325563"/>
          </a:xfrm>
        </p:spPr>
        <p:txBody>
          <a:bodyPr/>
          <a:lstStyle/>
          <a:p>
            <a:r>
              <a:rPr lang="en-US" dirty="0"/>
              <a:t>Split accumulation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F1C3BD8-108F-A344-B601-56789D03BCEE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8449" y="1001636"/>
                <a:ext cx="63575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      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𝔾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9" y="1001636"/>
                <a:ext cx="6357574" cy="523220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0063" y="1510270"/>
                <a:ext cx="6292620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𝔾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3" y="1510270"/>
                <a:ext cx="6292620" cy="52463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89830" y="2630763"/>
                <a:ext cx="4510954" cy="26164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m:t> 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Comm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ED7D31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ED7D31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ED7D31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solidFill>
                              <a:srgbClr val="ED7D31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ED7D31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𝕒</m:t>
                    </m:r>
                    <m:r>
                      <a:rPr lang="en-US" sz="2400" i="1">
                        <a:solidFill>
                          <a:srgbClr val="ED7D31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Comm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′∘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2400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𝕒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≔(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0" y="2630763"/>
                <a:ext cx="4510954" cy="2616479"/>
              </a:xfrm>
              <a:prstGeom prst="roundRect">
                <a:avLst/>
              </a:prstGeom>
              <a:blipFill>
                <a:blip r:embed="rId4"/>
                <a:stretch>
                  <a:fillRect l="-112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6656399" y="2608488"/>
                <a:ext cx="5445772" cy="22613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𝕍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m:t> 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</a:rPr>
                  <a:t>Linear checks: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</a:rPr>
                  <a:t>Hadamard check: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b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399" y="2608488"/>
                <a:ext cx="5445772" cy="2261324"/>
              </a:xfrm>
              <a:prstGeom prst="roundRect">
                <a:avLst/>
              </a:prstGeom>
              <a:blipFill>
                <a:blip r:embed="rId5"/>
                <a:stretch>
                  <a:fillRect l="-139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0DD3AC8-FD92-E34C-9037-2E7C91333246}"/>
              </a:ext>
            </a:extLst>
          </p:cNvPr>
          <p:cNvGrpSpPr/>
          <p:nvPr/>
        </p:nvGrpSpPr>
        <p:grpSpPr>
          <a:xfrm>
            <a:off x="4600823" y="3917172"/>
            <a:ext cx="2055576" cy="573161"/>
            <a:chOff x="4600823" y="3917172"/>
            <a:chExt cx="2055576" cy="57316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600823" y="4490333"/>
              <a:ext cx="20555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99853" y="3917172"/>
                  <a:ext cx="7633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𝕒</m:t>
                        </m:r>
                        <m:r>
                          <a:rPr lang="en-US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53" y="3917172"/>
                  <a:ext cx="76334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DDF2B6-41CD-C74F-8EBD-B5D66AE9B42B}"/>
              </a:ext>
            </a:extLst>
          </p:cNvPr>
          <p:cNvGrpSpPr/>
          <p:nvPr/>
        </p:nvGrpSpPr>
        <p:grpSpPr>
          <a:xfrm>
            <a:off x="4589712" y="3142840"/>
            <a:ext cx="2066687" cy="700898"/>
            <a:chOff x="4589712" y="3142840"/>
            <a:chExt cx="2066687" cy="700898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4589712" y="3816729"/>
              <a:ext cx="2066687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17527" y="3142840"/>
                  <a:ext cx="1135439" cy="7008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$</m:t>
                            </m:r>
                          </m:e>
                        </m:groupCh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527" y="3142840"/>
                  <a:ext cx="1135439" cy="700898"/>
                </a:xfrm>
                <a:prstGeom prst="rect">
                  <a:avLst/>
                </a:prstGeom>
                <a:blipFill>
                  <a:blip r:embed="rId66"/>
                  <a:stretch>
                    <a:fillRect l="-2222" b="-42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2A9331-B93B-C440-BDF1-E3F15AA9F353}"/>
              </a:ext>
            </a:extLst>
          </p:cNvPr>
          <p:cNvGrpSpPr/>
          <p:nvPr/>
        </p:nvGrpSpPr>
        <p:grpSpPr>
          <a:xfrm>
            <a:off x="1932529" y="5247242"/>
            <a:ext cx="837089" cy="1006508"/>
            <a:chOff x="1932529" y="5247242"/>
            <a:chExt cx="837089" cy="1006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932529" y="5730530"/>
                  <a:ext cx="8370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𝕒</m:t>
                        </m:r>
                        <m:r>
                          <a:rPr lang="en-US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529" y="5730530"/>
                  <a:ext cx="837089" cy="523220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cxnSpLocks/>
              <a:stCxn id="17" idx="2"/>
              <a:endCxn id="11" idx="0"/>
            </p:cNvCxnSpPr>
            <p:nvPr/>
          </p:nvCxnSpPr>
          <p:spPr>
            <a:xfrm>
              <a:off x="2345307" y="5247242"/>
              <a:ext cx="5767" cy="4832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794609" y="13454"/>
            <a:ext cx="4373327" cy="1327802"/>
            <a:chOff x="9392717" y="273896"/>
            <a:chExt cx="2486827" cy="1327802"/>
          </a:xfrm>
        </p:grpSpPr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>
              <a:off x="9392717" y="1049828"/>
              <a:ext cx="957499" cy="19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ounded Rectangle 39"/>
                <p:cNvSpPr/>
                <p:nvPr/>
              </p:nvSpPr>
              <p:spPr>
                <a:xfrm>
                  <a:off x="10350214" y="273896"/>
                  <a:ext cx="1529330" cy="132556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3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CA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limUpp>
                          <m:limUp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lim>
                        </m:limUpp>
                        <m:r>
                          <a:rPr lang="en-CA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CA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limUpp>
                          <m:limUp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?</m:t>
                            </m:r>
                          </m:lim>
                        </m:limUp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Comm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Rounded 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0214" y="273896"/>
                  <a:ext cx="1529330" cy="1325563"/>
                </a:xfrm>
                <a:prstGeom prst="roundRect">
                  <a:avLst/>
                </a:prstGeom>
                <a:blipFill>
                  <a:blip r:embed="rId77"/>
                  <a:stretch>
                    <a:fillRect b="-471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9757703" y="539202"/>
                  <a:ext cx="22752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703" y="539202"/>
                  <a:ext cx="227525" cy="58477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416280" y="1078478"/>
                  <a:ext cx="8808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6280" y="1078478"/>
                  <a:ext cx="880874" cy="523220"/>
                </a:xfrm>
                <a:prstGeom prst="rect">
                  <a:avLst/>
                </a:prstGeom>
                <a:blipFill>
                  <a:blip r:embed="rId27"/>
                  <a:stretch>
                    <a:fillRect l="-1626"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106E9644-CBDC-6642-B662-FF33602C7743}"/>
                  </a:ext>
                </a:extLst>
              </p:cNvPr>
              <p:cNvSpPr/>
              <p:nvPr/>
            </p:nvSpPr>
            <p:spPr>
              <a:xfrm>
                <a:off x="9696380" y="2343114"/>
                <a:ext cx="2275247" cy="713063"/>
              </a:xfrm>
              <a:prstGeom prst="wedgeRectCallou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Comm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Comm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𝕒</m:t>
                              </m:r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106E9644-CBDC-6642-B662-FF33602C7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380" y="2343114"/>
                <a:ext cx="2275247" cy="713063"/>
              </a:xfrm>
              <a:prstGeom prst="wedgeRectCallout">
                <a:avLst/>
              </a:prstGeom>
              <a:blipFill>
                <a:blip r:embed="rId87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69FF1954-0D15-DC4D-A251-3711ECACC480}"/>
                  </a:ext>
                </a:extLst>
              </p:cNvPr>
              <p:cNvSpPr/>
              <p:nvPr/>
            </p:nvSpPr>
            <p:spPr>
              <a:xfrm>
                <a:off x="3302779" y="5273281"/>
                <a:ext cx="4651625" cy="15632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b="1" dirty="0">
                  <a:solidFill>
                    <a:prstClr val="black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𝕒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</a:rPr>
                  <a:t>Check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Comm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′∘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</a:rPr>
                  <a:t>Check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Comm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69FF1954-0D15-DC4D-A251-3711ECACC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79" y="5273281"/>
                <a:ext cx="4651625" cy="1563256"/>
              </a:xfrm>
              <a:prstGeom prst="roundRect">
                <a:avLst/>
              </a:prstGeom>
              <a:blipFill>
                <a:blip r:embed="rId92"/>
                <a:stretch>
                  <a:fillRect l="-2174" b="-96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ular Callout 29">
                <a:extLst>
                  <a:ext uri="{FF2B5EF4-FFF2-40B4-BE49-F238E27FC236}">
                    <a16:creationId xmlns:a16="http://schemas.microsoft.com/office/drawing/2014/main" id="{25BBE992-07FF-DB4B-AFA0-6BBCCA164C85}"/>
                  </a:ext>
                </a:extLst>
              </p:cNvPr>
              <p:cNvSpPr/>
              <p:nvPr/>
            </p:nvSpPr>
            <p:spPr>
              <a:xfrm>
                <a:off x="8476492" y="4364803"/>
                <a:ext cx="3559192" cy="2304681"/>
              </a:xfrm>
              <a:prstGeom prst="wedgeRoundRectCallout">
                <a:avLst>
                  <a:gd name="adj1" fmla="val -9563"/>
                  <a:gd name="adj2" fmla="val -78029"/>
                  <a:gd name="adj3" fmla="val 166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2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𝐴𝑧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junk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ounded Rectangular Callout 29">
                <a:extLst>
                  <a:ext uri="{FF2B5EF4-FFF2-40B4-BE49-F238E27FC236}">
                    <a16:creationId xmlns:a16="http://schemas.microsoft.com/office/drawing/2014/main" id="{25BBE992-07FF-DB4B-AFA0-6BBCCA164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92" y="4364803"/>
                <a:ext cx="3559192" cy="2304681"/>
              </a:xfrm>
              <a:prstGeom prst="wedgeRoundRectCallout">
                <a:avLst>
                  <a:gd name="adj1" fmla="val -9563"/>
                  <a:gd name="adj2" fmla="val -78029"/>
                  <a:gd name="adj3" fmla="val 16667"/>
                </a:avLst>
              </a:prstGeom>
              <a:blipFill>
                <a:blip r:embed="rId89"/>
                <a:stretch>
                  <a:fillRect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BF496FD-7695-0642-9D8A-280F8E37706F}"/>
              </a:ext>
            </a:extLst>
          </p:cNvPr>
          <p:cNvGrpSpPr/>
          <p:nvPr/>
        </p:nvGrpSpPr>
        <p:grpSpPr>
          <a:xfrm>
            <a:off x="4600823" y="2561932"/>
            <a:ext cx="2055576" cy="523220"/>
            <a:chOff x="4600823" y="2561932"/>
            <a:chExt cx="2055576" cy="52322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32049E-AC02-4144-AFD4-E7157B4F1946}"/>
                </a:ext>
              </a:extLst>
            </p:cNvPr>
            <p:cNvCxnSpPr/>
            <p:nvPr/>
          </p:nvCxnSpPr>
          <p:spPr>
            <a:xfrm>
              <a:off x="4600823" y="3069690"/>
              <a:ext cx="20555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0F92844-6CAB-DC4C-BCB9-D8D0F7ADE2F5}"/>
                    </a:ext>
                  </a:extLst>
                </p:cNvPr>
                <p:cNvSpPr txBox="1"/>
                <p:nvPr/>
              </p:nvSpPr>
              <p:spPr>
                <a:xfrm>
                  <a:off x="5301675" y="2561932"/>
                  <a:ext cx="65383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0F92844-6CAB-DC4C-BCB9-D8D0F7ADE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675" y="2561932"/>
                  <a:ext cx="653832" cy="523220"/>
                </a:xfrm>
                <a:prstGeom prst="rect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194286C5-3792-5E42-8352-97A44676E449}"/>
                  </a:ext>
                </a:extLst>
              </p:cNvPr>
              <p:cNvSpPr/>
              <p:nvPr/>
            </p:nvSpPr>
            <p:spPr>
              <a:xfrm>
                <a:off x="4558805" y="2366672"/>
                <a:ext cx="587430" cy="476359"/>
              </a:xfrm>
              <a:prstGeom prst="wedgeRoundRectCallout">
                <a:avLst>
                  <a:gd name="adj1" fmla="val 92036"/>
                  <a:gd name="adj2" fmla="val 30300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pf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194286C5-3792-5E42-8352-97A44676E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805" y="2366672"/>
                <a:ext cx="587430" cy="476359"/>
              </a:xfrm>
              <a:prstGeom prst="wedgeRoundRectCallout">
                <a:avLst>
                  <a:gd name="adj1" fmla="val 92036"/>
                  <a:gd name="adj2" fmla="val 30300"/>
                  <a:gd name="adj3" fmla="val 16667"/>
                </a:avLst>
              </a:prstGeom>
              <a:blipFill>
                <a:blip r:embed="rId91"/>
                <a:stretch>
                  <a:fillRect l="-724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62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uiExpand="1" build="allAtOnce" animBg="1"/>
      <p:bldP spid="17" grpId="1" build="p" animBg="1"/>
      <p:bldP spid="17" grpId="2" uiExpand="1" build="p" animBg="1"/>
      <p:bldP spid="19" grpId="0" uiExpand="1" build="allAtOnce" animBg="1"/>
      <p:bldP spid="19" grpId="1" build="p" animBg="1"/>
      <p:bldP spid="12" grpId="0" animBg="1"/>
      <p:bldP spid="47" grpId="0" uiExpand="1" build="p" animBg="1"/>
      <p:bldP spid="47" grpId="1" build="p" animBg="1"/>
      <p:bldP spid="30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st of IVC with NARK"/>
          <p:cNvSpPr txBox="1"/>
          <p:nvPr/>
        </p:nvSpPr>
        <p:spPr>
          <a:xfrm>
            <a:off x="3252629" y="306485"/>
            <a:ext cx="5824671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rgbClr val="000000"/>
                </a:solidFill>
              </a:defRPr>
            </a:lvl1pPr>
          </a:lstStyle>
          <a:p>
            <a:pPr defTabSz="1219169" hangingPunct="0"/>
            <a:r>
              <a:rPr lang="en-US" sz="4250" kern="0" spc="-85" dirty="0">
                <a:latin typeface="Helvetica Neue"/>
                <a:sym typeface="Helvetica Neue"/>
              </a:rPr>
              <a:t>Evaluation: </a:t>
            </a:r>
            <a:r>
              <a:rPr sz="4250" kern="0" spc="-85" dirty="0">
                <a:latin typeface="Helvetica Neue"/>
                <a:sym typeface="Helvetica Neue"/>
              </a:rPr>
              <a:t>Cost of IVC</a:t>
            </a:r>
          </a:p>
        </p:txBody>
      </p:sp>
      <p:sp>
        <p:nvSpPr>
          <p:cNvPr id="218" name="What is the threshold at which recursion becomes possible?"/>
          <p:cNvSpPr txBox="1"/>
          <p:nvPr/>
        </p:nvSpPr>
        <p:spPr>
          <a:xfrm>
            <a:off x="2835663" y="945854"/>
            <a:ext cx="701126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4700"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2350" kern="0" dirty="0">
                <a:latin typeface="Helvetica Neue"/>
                <a:sym typeface="Helvetica Neue"/>
              </a:rPr>
              <a:t>What is the </a:t>
            </a:r>
            <a:r>
              <a:rPr lang="en-US" sz="2350" kern="0" dirty="0">
                <a:latin typeface="Helvetica Neue"/>
                <a:sym typeface="Helvetica Neue"/>
              </a:rPr>
              <a:t>minimum constraint system size that suffices to verify one old proof?</a:t>
            </a:r>
            <a:endParaRPr sz="2350" kern="0" dirty="0">
              <a:latin typeface="Helvetica Neue"/>
              <a:sym typeface="Helvetica Neue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6173" y="643234"/>
            <a:ext cx="1199021" cy="1419465"/>
          </a:xfrm>
          <a:prstGeom prst="roundRect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0787835" y="1365812"/>
                <a:ext cx="626045" cy="62677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835" y="1365812"/>
                <a:ext cx="626045" cy="62677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10790017" y="1050833"/>
                <a:ext cx="255936" cy="282307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017" y="1050833"/>
                <a:ext cx="255936" cy="282307"/>
              </a:xfrm>
              <a:prstGeom prst="roundRect">
                <a:avLst/>
              </a:prstGeom>
              <a:blipFill>
                <a:blip r:embed="rId4"/>
                <a:stretch>
                  <a:fillRect l="-17021" b="-1923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398297" y="618235"/>
                <a:ext cx="468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297" y="618235"/>
                <a:ext cx="46839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What is the threshold at which recursion becomes possible?">
            <a:extLst>
              <a:ext uri="{FF2B5EF4-FFF2-40B4-BE49-F238E27FC236}">
                <a16:creationId xmlns:a16="http://schemas.microsoft.com/office/drawing/2014/main" id="{304A0A1E-494E-CE43-AA34-3A7E6CDF7852}"/>
              </a:ext>
            </a:extLst>
          </p:cNvPr>
          <p:cNvSpPr txBox="1"/>
          <p:nvPr/>
        </p:nvSpPr>
        <p:spPr>
          <a:xfrm>
            <a:off x="2590365" y="2126000"/>
            <a:ext cx="7011269" cy="41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4700"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lang="en-US" sz="2350" kern="0" dirty="0">
                <a:latin typeface="Helvetica Neue"/>
                <a:sym typeface="Helvetica Neue"/>
              </a:rPr>
              <a:t>Let’s compare the 3 best methods:</a:t>
            </a:r>
            <a:endParaRPr sz="2350" kern="0" dirty="0">
              <a:latin typeface="Helvetica Neue"/>
              <a:sym typeface="Helvetica Neue"/>
            </a:endParaRPr>
          </a:p>
        </p:txBody>
      </p:sp>
      <p:sp>
        <p:nvSpPr>
          <p:cNvPr id="13" name="What is the threshold at which recursion becomes possible?">
            <a:extLst>
              <a:ext uri="{FF2B5EF4-FFF2-40B4-BE49-F238E27FC236}">
                <a16:creationId xmlns:a16="http://schemas.microsoft.com/office/drawing/2014/main" id="{BD2069AC-AE03-2A43-BAA6-0BDF4512DD41}"/>
              </a:ext>
            </a:extLst>
          </p:cNvPr>
          <p:cNvSpPr txBox="1"/>
          <p:nvPr/>
        </p:nvSpPr>
        <p:spPr>
          <a:xfrm>
            <a:off x="2536679" y="5912146"/>
            <a:ext cx="7256568" cy="41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4700"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lang="en-US" sz="2350" kern="0" dirty="0">
                <a:latin typeface="Helvetica Neue"/>
                <a:sym typeface="Helvetica Neue"/>
              </a:rPr>
              <a:t>What is the overhead of the recursive circuit for IVC?</a:t>
            </a:r>
            <a:endParaRPr sz="2350" kern="0" dirty="0">
              <a:latin typeface="Helvetica Neue"/>
              <a:sym typeface="Helvetica Neue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78BEFD-1633-A949-B06D-EA7F19267F69}"/>
              </a:ext>
            </a:extLst>
          </p:cNvPr>
          <p:cNvGrpSpPr/>
          <p:nvPr/>
        </p:nvGrpSpPr>
        <p:grpSpPr>
          <a:xfrm>
            <a:off x="9468800" y="5100746"/>
            <a:ext cx="1945080" cy="624966"/>
            <a:chOff x="9468800" y="5100746"/>
            <a:chExt cx="1945080" cy="624966"/>
          </a:xfrm>
        </p:grpSpPr>
        <p:sp>
          <p:nvSpPr>
            <p:cNvPr id="14" name="What is the threshold at which recursion becomes possible?">
              <a:extLst>
                <a:ext uri="{FF2B5EF4-FFF2-40B4-BE49-F238E27FC236}">
                  <a16:creationId xmlns:a16="http://schemas.microsoft.com/office/drawing/2014/main" id="{03CE0B7F-D21F-E141-ABB6-A66A82C37041}"/>
                </a:ext>
              </a:extLst>
            </p:cNvPr>
            <p:cNvSpPr txBox="1"/>
            <p:nvPr/>
          </p:nvSpPr>
          <p:spPr>
            <a:xfrm>
              <a:off x="9628038" y="5100746"/>
              <a:ext cx="1785842" cy="2975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defRPr sz="4700">
                  <a:solidFill>
                    <a:srgbClr val="000000"/>
                  </a:solidFill>
                </a:defRPr>
              </a:lvl1pPr>
            </a:lstStyle>
            <a:p>
              <a:pPr algn="ctr" defTabSz="1219169" hangingPunct="0"/>
              <a:r>
                <a:rPr lang="en-US" sz="1600" kern="0" baseline="30000" dirty="0">
                  <a:latin typeface="Helvetica Neue"/>
                  <a:sym typeface="Helvetica Neue"/>
                </a:rPr>
                <a:t>1</a:t>
              </a:r>
              <a:r>
                <a:rPr lang="en-US" sz="1600" kern="0" dirty="0">
                  <a:latin typeface="Helvetica Neue"/>
                  <a:sym typeface="Helvetica Neue"/>
                </a:rPr>
                <a:t> MNT-753 cycle</a:t>
              </a:r>
              <a:endParaRPr sz="1600" kern="0" dirty="0">
                <a:latin typeface="Helvetica Neue"/>
                <a:sym typeface="Helvetica Neue"/>
              </a:endParaRPr>
            </a:p>
          </p:txBody>
        </p:sp>
        <p:sp>
          <p:nvSpPr>
            <p:cNvPr id="15" name="What is the threshold at which recursion becomes possible?">
              <a:extLst>
                <a:ext uri="{FF2B5EF4-FFF2-40B4-BE49-F238E27FC236}">
                  <a16:creationId xmlns:a16="http://schemas.microsoft.com/office/drawing/2014/main" id="{4282C518-A2D0-444E-8AD3-BB5BFF681178}"/>
                </a:ext>
              </a:extLst>
            </p:cNvPr>
            <p:cNvSpPr txBox="1"/>
            <p:nvPr/>
          </p:nvSpPr>
          <p:spPr>
            <a:xfrm>
              <a:off x="9468800" y="5428195"/>
              <a:ext cx="1785842" cy="2975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defRPr sz="4700">
                  <a:solidFill>
                    <a:srgbClr val="000000"/>
                  </a:solidFill>
                </a:defRPr>
              </a:lvl1pPr>
            </a:lstStyle>
            <a:p>
              <a:pPr algn="ctr" defTabSz="1219169" hangingPunct="0"/>
              <a:r>
                <a:rPr lang="en-US" sz="1600" kern="0" baseline="30000" dirty="0">
                  <a:latin typeface="Helvetica Neue"/>
                  <a:sym typeface="Helvetica Neue"/>
                </a:rPr>
                <a:t>2</a:t>
              </a:r>
              <a:r>
                <a:rPr lang="en-US" sz="1600" kern="0" dirty="0">
                  <a:latin typeface="Helvetica Neue"/>
                  <a:sym typeface="Helvetica Neue"/>
                </a:rPr>
                <a:t> Pasta cycle</a:t>
              </a:r>
              <a:endParaRPr sz="1600" kern="0" dirty="0">
                <a:latin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35584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2DA206-EC8B-B94A-9B05-BAA38DB969D1}"/>
              </a:ext>
            </a:extLst>
          </p:cNvPr>
          <p:cNvGrpSpPr/>
          <p:nvPr/>
        </p:nvGrpSpPr>
        <p:grpSpPr>
          <a:xfrm>
            <a:off x="2929249" y="5983911"/>
            <a:ext cx="6546434" cy="784830"/>
            <a:chOff x="2929249" y="5983911"/>
            <a:chExt cx="6546434" cy="7848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DEAAB6-B342-0548-864C-4CD61410C9BD}"/>
                </a:ext>
              </a:extLst>
            </p:cNvPr>
            <p:cNvSpPr txBox="1"/>
            <p:nvPr/>
          </p:nvSpPr>
          <p:spPr>
            <a:xfrm>
              <a:off x="2929249" y="5983911"/>
              <a:ext cx="204280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0" dirty="0"/>
                <a:t>Thanks!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20245B-DE23-4549-8C8A-7B2BB7F11349}"/>
                </a:ext>
              </a:extLst>
            </p:cNvPr>
            <p:cNvSpPr/>
            <p:nvPr/>
          </p:nvSpPr>
          <p:spPr>
            <a:xfrm>
              <a:off x="5131224" y="6053161"/>
              <a:ext cx="43444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urier New" panose="02070309020205020404" pitchFamily="49" charset="0"/>
                  <a:cs typeface="Courier New" panose="02070309020205020404" pitchFamily="49" charset="0"/>
                  <a:hlinkClick r:id="rId2" action="ppaction://hlinkfile"/>
                </a:rPr>
                <a:t>ia.cr/2020/1618</a:t>
              </a:r>
              <a:endParaRPr lang="en-US" sz="3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8B35EDB-0106-A24A-997D-641F7E68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30069-65B4-FE42-8B8B-B5540ABBA4BB}"/>
              </a:ext>
            </a:extLst>
          </p:cNvPr>
          <p:cNvSpPr txBox="1"/>
          <p:nvPr/>
        </p:nvSpPr>
        <p:spPr>
          <a:xfrm>
            <a:off x="2411515" y="0"/>
            <a:ext cx="73689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Takeaways and Open Problems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72A68-FFF3-0844-84A2-07EB7330DBDC}"/>
              </a:ext>
            </a:extLst>
          </p:cNvPr>
          <p:cNvSpPr txBox="1"/>
          <p:nvPr/>
        </p:nvSpPr>
        <p:spPr>
          <a:xfrm>
            <a:off x="628379" y="1067610"/>
            <a:ext cx="1093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IVC is a useful primitive, and we construct it from a simple ingredient: NARKs with accumulation.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99167-DE43-1C4A-88DC-1AB7893B7A7E}"/>
              </a:ext>
            </a:extLst>
          </p:cNvPr>
          <p:cNvSpPr txBox="1"/>
          <p:nvPr/>
        </p:nvSpPr>
        <p:spPr>
          <a:xfrm>
            <a:off x="628379" y="2185983"/>
            <a:ext cx="10935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2. We construct very efficient NARKs with accumulation.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4DD7A-2C95-974E-A4D1-BBC588462B2E}"/>
              </a:ext>
            </a:extLst>
          </p:cNvPr>
          <p:cNvSpPr txBox="1"/>
          <p:nvPr/>
        </p:nvSpPr>
        <p:spPr>
          <a:xfrm>
            <a:off x="628379" y="2869904"/>
            <a:ext cx="1093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3. Accumulation-based IVC is already being deployed by a number of projects, so now is a great time to work in the area!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B0E43-4FAD-E449-B8CF-96655A16C740}"/>
              </a:ext>
            </a:extLst>
          </p:cNvPr>
          <p:cNvSpPr txBox="1"/>
          <p:nvPr/>
        </p:nvSpPr>
        <p:spPr>
          <a:xfrm>
            <a:off x="628378" y="4107436"/>
            <a:ext cx="10935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couple of interesting open problems: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Can we get rid of the RO via ideas from CI hashes, or other techniques?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Can we construct PQ accumulation schemes, maybe from lattices?</a:t>
            </a:r>
          </a:p>
        </p:txBody>
      </p:sp>
    </p:spTree>
    <p:extLst>
      <p:ext uri="{BB962C8B-B14F-4D97-AF65-F5344CB8AC3E}">
        <p14:creationId xmlns:p14="http://schemas.microsoft.com/office/powerpoint/2010/main" val="184358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31"/>
            <a:ext cx="10515600" cy="1325563"/>
          </a:xfrm>
        </p:spPr>
        <p:txBody>
          <a:bodyPr/>
          <a:lstStyle/>
          <a:p>
            <a:r>
              <a:rPr lang="en-US" dirty="0"/>
              <a:t>OK, but how do we construct IVC?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8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far, from a powerful primitive: SNARKs!</a:t>
            </a:r>
          </a:p>
          <a:p>
            <a:r>
              <a:rPr lang="en-US" dirty="0"/>
              <a:t>[BCCT13]: IVC from SNARKs with </a:t>
            </a:r>
            <a:r>
              <a:rPr lang="en-US" b="1" dirty="0"/>
              <a:t>succinct (polylog) verification</a:t>
            </a:r>
          </a:p>
          <a:p>
            <a:r>
              <a:rPr lang="en-US" dirty="0"/>
              <a:t>[BCTV14]: Concretely efficient realization via preprocessing SNARKs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52733" y="512794"/>
            <a:ext cx="3341341" cy="135441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SNARK</a:t>
            </a:r>
            <a:r>
              <a:rPr lang="en-US" sz="2400" dirty="0"/>
              <a:t> = Succinct</a:t>
            </a:r>
          </a:p>
          <a:p>
            <a:pPr algn="ctr"/>
            <a:r>
              <a:rPr lang="en-US" sz="2400" dirty="0"/>
              <a:t>Non-interactive </a:t>
            </a:r>
            <a:r>
              <a:rPr lang="en-US" sz="2400" dirty="0" err="1"/>
              <a:t>ARgument</a:t>
            </a:r>
            <a:r>
              <a:rPr lang="en-US" sz="2400" dirty="0"/>
              <a:t> of Knowledge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338505-7B22-2248-86DB-B85ADCD1789B}"/>
              </a:ext>
            </a:extLst>
          </p:cNvPr>
          <p:cNvSpPr/>
          <p:nvPr/>
        </p:nvSpPr>
        <p:spPr>
          <a:xfrm>
            <a:off x="838200" y="3654159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Since then, numerous efforts to relax this requirement: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[COS20]: IVC from SNARKs with </a:t>
            </a:r>
            <a:r>
              <a:rPr lang="en-US" sz="2800" b="1" dirty="0"/>
              <a:t>sublinear verification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[BC</a:t>
            </a:r>
            <a:r>
              <a:rPr lang="en-US" sz="2800" b="1" dirty="0"/>
              <a:t>M</a:t>
            </a:r>
            <a:r>
              <a:rPr lang="en-US" sz="2800" dirty="0"/>
              <a:t>S20]: IVC from SNARKs with only </a:t>
            </a:r>
            <a:r>
              <a:rPr lang="en-US" sz="2800" b="1" dirty="0"/>
              <a:t>sublinear accumulation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Built on ideas originally proposed in [BGH19]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AA3161-B3D5-B141-9132-6A3AC8FDC86F}"/>
              </a:ext>
            </a:extLst>
          </p:cNvPr>
          <p:cNvSpPr/>
          <p:nvPr/>
        </p:nvSpPr>
        <p:spPr>
          <a:xfrm>
            <a:off x="2476500" y="5831026"/>
            <a:ext cx="7238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But are SNARKs required for IVC?</a:t>
            </a:r>
          </a:p>
        </p:txBody>
      </p:sp>
    </p:spTree>
    <p:extLst>
      <p:ext uri="{BB962C8B-B14F-4D97-AF65-F5344CB8AC3E}">
        <p14:creationId xmlns:p14="http://schemas.microsoft.com/office/powerpoint/2010/main" val="4684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406"/>
            <a:ext cx="10515600" cy="1325563"/>
          </a:xfrm>
        </p:spPr>
        <p:txBody>
          <a:bodyPr/>
          <a:lstStyle/>
          <a:p>
            <a:r>
              <a:rPr lang="en-US" dirty="0"/>
              <a:t>Theory contributions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9460" y="1944018"/>
                <a:ext cx="9763340" cy="42924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We introduce </a:t>
                </a:r>
                <a:r>
                  <a:rPr lang="en-US" sz="3200" b="1" dirty="0"/>
                  <a:t>split accumulation schemes</a:t>
                </a:r>
                <a:r>
                  <a:rPr lang="en-US" sz="3200" dirty="0"/>
                  <a:t> and show that:</a:t>
                </a:r>
              </a:p>
              <a:p>
                <a:pPr marL="0" indent="0">
                  <a:buNone/>
                </a:pPr>
                <a:r>
                  <a:rPr lang="en-US" sz="3200" b="1" dirty="0"/>
                  <a:t>Theorem 1. </a:t>
                </a:r>
                <a:r>
                  <a:rPr lang="en-US" sz="3200" dirty="0"/>
                  <a:t>(</a:t>
                </a:r>
                <a:r>
                  <a:rPr lang="en-US" sz="3200" dirty="0" err="1"/>
                  <a:t>zk</a:t>
                </a:r>
                <a:r>
                  <a:rPr lang="en-US" sz="3200" dirty="0"/>
                  <a:t>)NARKs with split accumulation schemes imply (</a:t>
                </a:r>
                <a:r>
                  <a:rPr lang="en-US" sz="3200" dirty="0" err="1"/>
                  <a:t>zk</a:t>
                </a:r>
                <a:r>
                  <a:rPr lang="en-US" sz="3200" dirty="0"/>
                  <a:t>)IVC/PCD, </a:t>
                </a:r>
                <a:r>
                  <a:rPr lang="en-US" sz="3200" i="1" dirty="0"/>
                  <a:t>no succinctness necessary*</a:t>
                </a:r>
                <a:r>
                  <a:rPr lang="en-US" sz="3200" dirty="0"/>
                  <a:t>.</a:t>
                </a:r>
              </a:p>
              <a:p>
                <a:pPr marL="0" indent="0">
                  <a:buNone/>
                </a:pPr>
                <a:r>
                  <a:rPr lang="en-US" sz="3200" b="1" dirty="0"/>
                  <a:t>Theorem 2. </a:t>
                </a:r>
                <a:r>
                  <a:rPr lang="en-US" sz="3200" dirty="0"/>
                  <a:t>Under </a:t>
                </a:r>
                <a:r>
                  <a:rPr lang="en-US" sz="3200" b="1" dirty="0"/>
                  <a:t>DL+RO</a:t>
                </a:r>
                <a:r>
                  <a:rPr lang="en-US" sz="3200" dirty="0"/>
                  <a:t> there is a (</a:t>
                </a:r>
                <a:r>
                  <a:rPr lang="en-US" sz="3200" dirty="0" err="1"/>
                  <a:t>zk</a:t>
                </a:r>
                <a:r>
                  <a:rPr lang="en-US" sz="3200" dirty="0"/>
                  <a:t>)NARK with a split acc. scheme for R1CS whose acc. verifier performs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 group scalar multiplications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/>
                  <a:t> field operations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/>
                  <a:t> random oracle queries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/>
                  <a:t>Compare [BCMS20]: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of the above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9460" y="1944018"/>
                <a:ext cx="9763340" cy="4292480"/>
              </a:xfrm>
              <a:blipFill>
                <a:blip r:embed="rId3"/>
                <a:stretch>
                  <a:fillRect l="-1561" t="-2983" r="-936" b="-8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4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969402" y="2569659"/>
            <a:ext cx="207314" cy="952214"/>
          </a:xfrm>
          <a:prstGeom prst="leftBrace">
            <a:avLst>
              <a:gd name="adj1" fmla="val 91388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683524" y="2784155"/>
            <a:ext cx="24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standard model</a:t>
            </a:r>
          </a:p>
        </p:txBody>
      </p:sp>
      <p:sp>
        <p:nvSpPr>
          <p:cNvPr id="7" name="Right Brace 6"/>
          <p:cNvSpPr/>
          <p:nvPr/>
        </p:nvSpPr>
        <p:spPr>
          <a:xfrm>
            <a:off x="10972800" y="3600938"/>
            <a:ext cx="312248" cy="2296327"/>
          </a:xfrm>
          <a:prstGeom prst="rightBrace">
            <a:avLst>
              <a:gd name="adj1" fmla="val 84859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10084868" y="4487491"/>
            <a:ext cx="330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random oracle model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2890730" y="445072"/>
            <a:ext cx="3609474" cy="1257420"/>
          </a:xfrm>
          <a:prstGeom prst="wedgeEllipseCallout">
            <a:avLst>
              <a:gd name="adj1" fmla="val 17866"/>
              <a:gd name="adj2" fmla="val 75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Nothing to do with set accumulators!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52733" y="281883"/>
            <a:ext cx="3341341" cy="135441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NARK</a:t>
            </a:r>
            <a:r>
              <a:rPr lang="en-US" sz="2400" dirty="0"/>
              <a:t> = </a:t>
            </a:r>
            <a:r>
              <a:rPr lang="en-US" sz="2400" strike="sngStrike" dirty="0"/>
              <a:t>Succinct</a:t>
            </a:r>
          </a:p>
          <a:p>
            <a:pPr algn="ctr"/>
            <a:r>
              <a:rPr lang="en-US" sz="2400" dirty="0"/>
              <a:t>Non-interactive </a:t>
            </a:r>
            <a:r>
              <a:rPr lang="en-US" sz="2400" dirty="0" err="1"/>
              <a:t>ARgument</a:t>
            </a:r>
            <a:r>
              <a:rPr lang="en-US" sz="2400" dirty="0"/>
              <a:t> of Knowledge</a:t>
            </a:r>
          </a:p>
        </p:txBody>
      </p:sp>
    </p:spTree>
    <p:extLst>
      <p:ext uri="{BB962C8B-B14F-4D97-AF65-F5344CB8AC3E}">
        <p14:creationId xmlns:p14="http://schemas.microsoft.com/office/powerpoint/2010/main" val="171414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8" grpId="0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V="1">
            <a:off x="0" y="4330666"/>
            <a:ext cx="12192000" cy="3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C2DB94B-32E6-934E-AD03-79F4C73B8A92}"/>
              </a:ext>
            </a:extLst>
          </p:cNvPr>
          <p:cNvSpPr/>
          <p:nvPr/>
        </p:nvSpPr>
        <p:spPr>
          <a:xfrm>
            <a:off x="2057998" y="1200349"/>
            <a:ext cx="7308056" cy="6162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Helvetica" pitchFamily="2" charset="0"/>
              </a:rPr>
              <a:t>New </a:t>
            </a:r>
            <a:r>
              <a:rPr lang="en-US" sz="2500" dirty="0" err="1">
                <a:solidFill>
                  <a:srgbClr val="0000FF"/>
                </a:solidFill>
                <a:latin typeface="Helvetica" pitchFamily="2" charset="0"/>
              </a:rPr>
              <a:t>zk</a:t>
            </a:r>
            <a:r>
              <a:rPr lang="en-US" sz="2500" dirty="0" err="1">
                <a:latin typeface="Helvetica" pitchFamily="2" charset="0"/>
              </a:rPr>
              <a:t>IVC</a:t>
            </a:r>
            <a:r>
              <a:rPr lang="en-US" sz="2500" dirty="0">
                <a:latin typeface="Helvetica" pitchFamily="2" charset="0"/>
              </a:rPr>
              <a:t>/PCD constructions (</a:t>
            </a:r>
            <a:r>
              <a:rPr lang="en-US" sz="2500" dirty="0">
                <a:solidFill>
                  <a:srgbClr val="FF0000"/>
                </a:solidFill>
                <a:latin typeface="Helvetica" pitchFamily="2" charset="0"/>
              </a:rPr>
              <a:t>heuristically</a:t>
            </a:r>
            <a:r>
              <a:rPr lang="en-US" sz="2500" dirty="0">
                <a:latin typeface="Helvetica" pitchFamily="2" charset="0"/>
              </a:rPr>
              <a:t>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F3E4A8C-C1EF-4947-ACEE-A39D3F349C07}"/>
              </a:ext>
            </a:extLst>
          </p:cNvPr>
          <p:cNvGrpSpPr/>
          <p:nvPr/>
        </p:nvGrpSpPr>
        <p:grpSpPr>
          <a:xfrm>
            <a:off x="4357332" y="1812788"/>
            <a:ext cx="3118136" cy="1023167"/>
            <a:chOff x="3924182" y="3097205"/>
            <a:chExt cx="3118136" cy="1023167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EC409B6-013F-E445-8EA2-030139C29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8876" y="3097205"/>
              <a:ext cx="0" cy="673137"/>
            </a:xfrm>
            <a:prstGeom prst="straightConnector1">
              <a:avLst/>
            </a:prstGeom>
            <a:ln w="57150"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1C84307-1686-1D4A-8BB3-5AC325B6A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182" y="3767920"/>
              <a:ext cx="1354695" cy="352452"/>
            </a:xfrm>
            <a:prstGeom prst="straightConnector1">
              <a:avLst/>
            </a:prstGeom>
            <a:ln w="57150">
              <a:tailEnd type="non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061153-B47B-D946-A5BD-DBEDA91FCD2D}"/>
                </a:ext>
              </a:extLst>
            </p:cNvPr>
            <p:cNvSpPr txBox="1"/>
            <p:nvPr/>
          </p:nvSpPr>
          <p:spPr>
            <a:xfrm>
              <a:off x="5466438" y="3259270"/>
              <a:ext cx="15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Theorem 1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F2C6B0-940C-6B4E-8B08-F6B782AA9F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8877" y="3770342"/>
              <a:ext cx="1699097" cy="350030"/>
            </a:xfrm>
            <a:prstGeom prst="straightConnector1">
              <a:avLst/>
            </a:prstGeom>
            <a:ln w="57150">
              <a:tailEnd type="non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DE2FC56-DDC8-394F-BC9D-08A535C1A7C9}"/>
              </a:ext>
            </a:extLst>
          </p:cNvPr>
          <p:cNvSpPr/>
          <p:nvPr/>
        </p:nvSpPr>
        <p:spPr>
          <a:xfrm>
            <a:off x="2162848" y="2801251"/>
            <a:ext cx="3267397" cy="119078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0000FF"/>
                </a:solidFill>
                <a:latin typeface="Helvetica" pitchFamily="2" charset="0"/>
              </a:rPr>
              <a:t>zk</a:t>
            </a:r>
            <a:r>
              <a:rPr lang="en-US" sz="2500" dirty="0" err="1">
                <a:solidFill>
                  <a:schemeClr val="tx1"/>
                </a:solidFill>
                <a:latin typeface="Helvetica" pitchFamily="2" charset="0"/>
              </a:rPr>
              <a:t>NARK</a:t>
            </a:r>
            <a:r>
              <a:rPr lang="en-US" sz="2500" dirty="0">
                <a:latin typeface="Helvetica" pitchFamily="2" charset="0"/>
              </a:rPr>
              <a:t> for R1CS</a:t>
            </a:r>
          </a:p>
          <a:p>
            <a:pPr algn="ctr"/>
            <a:r>
              <a:rPr lang="en-US" sz="2500" dirty="0">
                <a:latin typeface="Helvetica" pitchFamily="2" charset="0"/>
              </a:rPr>
              <a:t>(in standard model, </a:t>
            </a:r>
            <a:r>
              <a:rPr lang="en-US" sz="2500" dirty="0">
                <a:solidFill>
                  <a:srgbClr val="FF0000"/>
                </a:solidFill>
                <a:latin typeface="Helvetica" pitchFamily="2" charset="0"/>
              </a:rPr>
              <a:t>heuristically</a:t>
            </a:r>
            <a:r>
              <a:rPr lang="en-US" sz="2500" dirty="0">
                <a:latin typeface="Helvetica" pitchFamily="2" charset="0"/>
              </a:rPr>
              <a:t>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4FF3A25-A201-A845-B4D1-9C9BA1329D64}"/>
              </a:ext>
            </a:extLst>
          </p:cNvPr>
          <p:cNvSpPr/>
          <p:nvPr/>
        </p:nvSpPr>
        <p:spPr>
          <a:xfrm>
            <a:off x="5847521" y="2666232"/>
            <a:ext cx="5094996" cy="141173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0000FF"/>
                </a:solidFill>
                <a:latin typeface="Helvetica" pitchFamily="2" charset="0"/>
              </a:rPr>
              <a:t>zk</a:t>
            </a:r>
            <a:r>
              <a:rPr lang="en-US" sz="2500" dirty="0">
                <a:latin typeface="Helvetica" pitchFamily="2" charset="0"/>
              </a:rPr>
              <a:t> Split Accumulation Scheme</a:t>
            </a:r>
          </a:p>
          <a:p>
            <a:pPr algn="ctr"/>
            <a:r>
              <a:rPr lang="en-US" sz="2500" dirty="0">
                <a:latin typeface="Helvetica" pitchFamily="2" charset="0"/>
              </a:rPr>
              <a:t>for </a:t>
            </a:r>
            <a:r>
              <a:rPr lang="en-US" sz="2500" dirty="0" err="1">
                <a:solidFill>
                  <a:srgbClr val="0000FF"/>
                </a:solidFill>
                <a:latin typeface="Helvetica" pitchFamily="2" charset="0"/>
              </a:rPr>
              <a:t>zk</a:t>
            </a:r>
            <a:r>
              <a:rPr lang="en-US" sz="2500" dirty="0" err="1">
                <a:latin typeface="Helvetica" pitchFamily="2" charset="0"/>
              </a:rPr>
              <a:t>NARK</a:t>
            </a:r>
            <a:endParaRPr lang="en-US" sz="2500" dirty="0">
              <a:latin typeface="Helvetica" pitchFamily="2" charset="0"/>
            </a:endParaRPr>
          </a:p>
          <a:p>
            <a:pPr algn="ctr"/>
            <a:r>
              <a:rPr lang="en-US" sz="2500" dirty="0">
                <a:latin typeface="Helvetica" pitchFamily="2" charset="0"/>
              </a:rPr>
              <a:t>(in standard model, </a:t>
            </a:r>
            <a:r>
              <a:rPr lang="en-US" sz="2500" dirty="0">
                <a:solidFill>
                  <a:srgbClr val="FF0000"/>
                </a:solidFill>
                <a:latin typeface="Helvetica" pitchFamily="2" charset="0"/>
              </a:rPr>
              <a:t>heuristically</a:t>
            </a:r>
            <a:r>
              <a:rPr lang="en-US" sz="2500" dirty="0">
                <a:latin typeface="Helvetica" pitchFamily="2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59E38-063B-7746-9DF1-7E3E2C7D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03616"/>
            <a:ext cx="2743200" cy="365125"/>
          </a:xfrm>
        </p:spPr>
        <p:txBody>
          <a:bodyPr/>
          <a:lstStyle/>
          <a:p>
            <a:fld id="{6254F6CE-674E-F54F-AE87-EAEB4C73FB49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4FF3A25-A201-A845-B4D1-9C9BA1329D64}"/>
              </a:ext>
            </a:extLst>
          </p:cNvPr>
          <p:cNvSpPr/>
          <p:nvPr/>
        </p:nvSpPr>
        <p:spPr>
          <a:xfrm>
            <a:off x="6579755" y="4634902"/>
            <a:ext cx="3630527" cy="131921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0000FF"/>
                </a:solidFill>
                <a:latin typeface="Helvetica" pitchFamily="2" charset="0"/>
              </a:rPr>
              <a:t>zk</a:t>
            </a:r>
            <a:r>
              <a:rPr lang="en-US" sz="2500" dirty="0">
                <a:latin typeface="Helvetica" pitchFamily="2" charset="0"/>
              </a:rPr>
              <a:t> Split Accumulation Scheme for </a:t>
            </a:r>
            <a:r>
              <a:rPr lang="en-US" sz="2500" dirty="0" err="1">
                <a:solidFill>
                  <a:srgbClr val="0000FF"/>
                </a:solidFill>
                <a:latin typeface="Helvetica" pitchFamily="2" charset="0"/>
              </a:rPr>
              <a:t>zk</a:t>
            </a:r>
            <a:r>
              <a:rPr lang="en-US" sz="2500" dirty="0" err="1">
                <a:latin typeface="Helvetica" pitchFamily="2" charset="0"/>
              </a:rPr>
              <a:t>NARK</a:t>
            </a:r>
            <a:endParaRPr lang="en-US" sz="2500" dirty="0">
              <a:latin typeface="Helvetica" pitchFamily="2" charset="0"/>
            </a:endParaRPr>
          </a:p>
          <a:p>
            <a:pPr algn="ctr"/>
            <a:r>
              <a:rPr lang="en-US" sz="2500" dirty="0">
                <a:latin typeface="Helvetica" pitchFamily="2" charset="0"/>
              </a:rPr>
              <a:t>(in ROM)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409B6-013F-E445-8EA2-030139C297C4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V="1">
            <a:off x="8395019" y="4077969"/>
            <a:ext cx="0" cy="556933"/>
          </a:xfrm>
          <a:prstGeom prst="straightConnector1">
            <a:avLst/>
          </a:prstGeom>
          <a:ln w="57150">
            <a:prstDash val="sysDot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4FF3A25-A201-A845-B4D1-9C9BA1329D64}"/>
              </a:ext>
            </a:extLst>
          </p:cNvPr>
          <p:cNvSpPr/>
          <p:nvPr/>
        </p:nvSpPr>
        <p:spPr>
          <a:xfrm>
            <a:off x="1986924" y="4617177"/>
            <a:ext cx="3630527" cy="78217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0000FF"/>
                </a:solidFill>
                <a:latin typeface="Helvetica" pitchFamily="2" charset="0"/>
              </a:rPr>
              <a:t>zk</a:t>
            </a:r>
            <a:r>
              <a:rPr lang="en-US" sz="2500" dirty="0" err="1">
                <a:latin typeface="Helvetica" pitchFamily="2" charset="0"/>
              </a:rPr>
              <a:t>NARK</a:t>
            </a:r>
            <a:r>
              <a:rPr lang="en-US" sz="2500" dirty="0">
                <a:latin typeface="Helvetica" pitchFamily="2" charset="0"/>
              </a:rPr>
              <a:t> for R1CS</a:t>
            </a:r>
          </a:p>
          <a:p>
            <a:pPr algn="ctr"/>
            <a:r>
              <a:rPr lang="en-US" sz="2500" dirty="0">
                <a:latin typeface="Helvetica" pitchFamily="2" charset="0"/>
              </a:rPr>
              <a:t>(in ROM)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C409B6-013F-E445-8EA2-030139C297C4}"/>
              </a:ext>
            </a:extLst>
          </p:cNvPr>
          <p:cNvCxnSpPr>
            <a:cxnSpLocks/>
            <a:stCxn id="22" idx="0"/>
            <a:endCxn id="70" idx="2"/>
          </p:cNvCxnSpPr>
          <p:nvPr/>
        </p:nvCxnSpPr>
        <p:spPr>
          <a:xfrm flipH="1" flipV="1">
            <a:off x="3796547" y="3992038"/>
            <a:ext cx="5641" cy="625139"/>
          </a:xfrm>
          <a:prstGeom prst="straightConnector1">
            <a:avLst/>
          </a:prstGeom>
          <a:ln w="57150">
            <a:prstDash val="sysDot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4FF3A25-A201-A845-B4D1-9C9BA1329D64}"/>
                  </a:ext>
                </a:extLst>
              </p:cNvPr>
              <p:cNvSpPr/>
              <p:nvPr/>
            </p:nvSpPr>
            <p:spPr>
              <a:xfrm>
                <a:off x="1981283" y="6016204"/>
                <a:ext cx="3630527" cy="782178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b="0" dirty="0" err="1">
                    <a:solidFill>
                      <a:srgbClr val="0000FF"/>
                    </a:solidFill>
                  </a:rPr>
                  <a:t>zk</a:t>
                </a:r>
                <a:r>
                  <a:rPr lang="en-US" sz="25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500" dirty="0">
                    <a:latin typeface="Helvetica" pitchFamily="2" charset="0"/>
                  </a:rPr>
                  <a:t>-protocol for R1CS</a:t>
                </a:r>
              </a:p>
              <a:p>
                <a:pPr algn="ctr"/>
                <a:r>
                  <a:rPr lang="en-US" sz="2500" dirty="0">
                    <a:latin typeface="Helvetica" pitchFamily="2" charset="0"/>
                  </a:rPr>
                  <a:t>(interactive, std. model)</a:t>
                </a:r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4FF3A25-A201-A845-B4D1-9C9BA132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83" y="6016204"/>
                <a:ext cx="3630527" cy="782178"/>
              </a:xfrm>
              <a:prstGeom prst="roundRect">
                <a:avLst/>
              </a:prstGeom>
              <a:blipFill>
                <a:blip r:embed="rId3"/>
                <a:stretch>
                  <a:fillRect l="-166" t="-8955" r="-166" b="-20149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C409B6-013F-E445-8EA2-030139C297C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3790906" y="5391065"/>
            <a:ext cx="5641" cy="625139"/>
          </a:xfrm>
          <a:prstGeom prst="straightConnector1">
            <a:avLst/>
          </a:prstGeom>
          <a:ln w="57150">
            <a:prstDash val="solid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DACA7A-434F-BF4D-A2A5-1C6238C4246D}"/>
              </a:ext>
            </a:extLst>
          </p:cNvPr>
          <p:cNvSpPr txBox="1"/>
          <p:nvPr/>
        </p:nvSpPr>
        <p:spPr>
          <a:xfrm>
            <a:off x="2000959" y="5478062"/>
            <a:ext cx="186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Fiat-Shamir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2D617A-3CE3-2740-A8D1-0D49EFF61A8E}"/>
              </a:ext>
            </a:extLst>
          </p:cNvPr>
          <p:cNvSpPr txBox="1"/>
          <p:nvPr/>
        </p:nvSpPr>
        <p:spPr>
          <a:xfrm>
            <a:off x="2605898" y="89652"/>
            <a:ext cx="698020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Construction from DL+RO</a:t>
            </a:r>
          </a:p>
          <a:p>
            <a:pPr algn="ctr"/>
            <a:r>
              <a:rPr lang="en-US" sz="2400" dirty="0"/>
              <a:t>(with ZK)</a:t>
            </a:r>
            <a:endParaRPr lang="en-US" sz="2000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9879806" y="335756"/>
            <a:ext cx="2312194" cy="2188196"/>
          </a:xfrm>
          <a:prstGeom prst="wedgeRoundRectCallout">
            <a:avLst>
              <a:gd name="adj1" fmla="val -83209"/>
              <a:gd name="adj2" fmla="val -38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Transparent setup (Common Random String)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DACA7A-434F-BF4D-A2A5-1C6238C4246D}"/>
              </a:ext>
            </a:extLst>
          </p:cNvPr>
          <p:cNvSpPr txBox="1"/>
          <p:nvPr/>
        </p:nvSpPr>
        <p:spPr>
          <a:xfrm>
            <a:off x="8550563" y="4093067"/>
            <a:ext cx="17109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 heuristic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ACA7A-434F-BF4D-A2A5-1C6238C4246D}"/>
              </a:ext>
            </a:extLst>
          </p:cNvPr>
          <p:cNvSpPr txBox="1"/>
          <p:nvPr/>
        </p:nvSpPr>
        <p:spPr>
          <a:xfrm>
            <a:off x="1962710" y="4093067"/>
            <a:ext cx="16856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 heuristic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459" y="4319447"/>
            <a:ext cx="1047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ROM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99" y="3375311"/>
            <a:ext cx="2820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Standard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0301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0" grpId="0" animBg="1"/>
      <p:bldP spid="14" grpId="0" animBg="1"/>
      <p:bldP spid="20" grpId="0" animBg="1"/>
      <p:bldP spid="22" grpId="0" animBg="1"/>
      <p:bldP spid="18" grpId="0" animBg="1"/>
      <p:bldP spid="26" grpId="0"/>
      <p:bldP spid="25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FF25-6B23-7640-B41F-CC4BACE6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74" y="-221761"/>
            <a:ext cx="6953250" cy="1325563"/>
          </a:xfrm>
        </p:spPr>
        <p:txBody>
          <a:bodyPr/>
          <a:lstStyle/>
          <a:p>
            <a:r>
              <a:rPr lang="en-US" dirty="0"/>
              <a:t>Implementation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B4C3-F644-E14A-B781-47F5A9186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39" y="4443044"/>
            <a:ext cx="9523707" cy="210106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find out, we implemented our schemes in the Rust-based </a:t>
            </a:r>
            <a:r>
              <a:rPr lang="en-US" dirty="0" err="1">
                <a:latin typeface="American Typewriter" panose="02090604020004020304" pitchFamily="18" charset="77"/>
              </a:rPr>
              <a:t>arkworks</a:t>
            </a:r>
            <a:r>
              <a:rPr lang="en-US" dirty="0"/>
              <a:t> ecosystem of </a:t>
            </a:r>
            <a:r>
              <a:rPr lang="en-US" dirty="0" err="1"/>
              <a:t>zkSNARK</a:t>
            </a:r>
            <a:r>
              <a:rPr lang="en-US" dirty="0"/>
              <a:t> libraries</a:t>
            </a:r>
          </a:p>
          <a:p>
            <a:r>
              <a:rPr lang="en-US" dirty="0">
                <a:latin typeface="American Typewriter"/>
              </a:rPr>
              <a:t>ark-accumulation: </a:t>
            </a:r>
            <a:r>
              <a:rPr lang="en-US" dirty="0"/>
              <a:t>A generic framework for atomic and split accumulation.</a:t>
            </a:r>
          </a:p>
          <a:p>
            <a:r>
              <a:rPr lang="en-US" dirty="0">
                <a:latin typeface="American Typewriter"/>
              </a:rPr>
              <a:t>ark-</a:t>
            </a:r>
            <a:r>
              <a:rPr lang="en-US" dirty="0" err="1">
                <a:latin typeface="American Typewriter"/>
              </a:rPr>
              <a:t>pcd</a:t>
            </a:r>
            <a:r>
              <a:rPr lang="en-US" dirty="0">
                <a:latin typeface="American Typewriter"/>
              </a:rPr>
              <a:t>: </a:t>
            </a:r>
            <a:r>
              <a:rPr lang="en-US" dirty="0"/>
              <a:t>Existing PCD constructions + our accumulation-based PCD.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FCB9F-A7EB-014C-88B4-F27F476D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arkworks-logo-circle-black-web-lg(1).png" descr="arkworks-logo-circle-black-web-lg(1).png">
            <a:extLst>
              <a:ext uri="{FF2B5EF4-FFF2-40B4-BE49-F238E27FC236}">
                <a16:creationId xmlns:a16="http://schemas.microsoft.com/office/drawing/2014/main" id="{A1B34B7C-C04E-1B48-9596-1D6F1649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446" y="3484194"/>
            <a:ext cx="1917700" cy="19177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167A29-D62F-1D47-8417-ACE860486B69}"/>
              </a:ext>
            </a:extLst>
          </p:cNvPr>
          <p:cNvSpPr/>
          <p:nvPr/>
        </p:nvSpPr>
        <p:spPr>
          <a:xfrm>
            <a:off x="3591147" y="6352143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  <a:hlinkClick r:id="rId4"/>
              </a:rPr>
              <a:t>github.com/arkworks-rs/accumulation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D9A89B6-EF69-014C-B091-27FDAF1F9C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325279"/>
                  </p:ext>
                </p:extLst>
              </p:nvPr>
            </p:nvGraphicFramePr>
            <p:xfrm>
              <a:off x="243839" y="782599"/>
              <a:ext cx="11704320" cy="2417664"/>
            </p:xfrm>
            <a:graphic>
              <a:graphicData uri="http://schemas.openxmlformats.org/drawingml/2006/table">
                <a:tbl>
                  <a:tblPr firstRow="1">
                    <a:noFill/>
                  </a:tblPr>
                  <a:tblGrid>
                    <a:gridCol w="2340864">
                      <a:extLst>
                        <a:ext uri="{9D8B030D-6E8A-4147-A177-3AD203B41FA5}">
                          <a16:colId xmlns:a16="http://schemas.microsoft.com/office/drawing/2014/main" val="1406474652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495002873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3642375674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1251006587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3256500690"/>
                        </a:ext>
                      </a:extLst>
                    </a:gridCol>
                  </a:tblGrid>
                  <a:tr h="436464"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1" dirty="0"/>
                            <a:t>scheme</a:t>
                          </a:r>
                        </a:p>
                      </a:txBody>
                      <a:tcPr marL="110642" marR="110642" anchor="ctr">
                        <a:lnL w="12700" cmpd="sng">
                          <a:solidFill>
                            <a:srgbClr val="A5A5A5"/>
                          </a:solidFill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A5A5A5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1" dirty="0"/>
                            <a:t>curve type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A5A5A5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1" dirty="0"/>
                            <a:t>setup 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A5A5A5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1" dirty="0"/>
                            <a:t>recursive circuit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A5A5A5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1" dirty="0"/>
                            <a:t>proof size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rgbClr val="A5A5A5"/>
                          </a:solidFill>
                        </a:lnR>
                        <a:lnT w="12700" cmpd="sng">
                          <a:solidFill>
                            <a:srgbClr val="A5A5A5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7230734"/>
                      </a:ext>
                    </a:extLst>
                  </a:tr>
                  <a:tr h="640080"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[BCTV14]</a:t>
                          </a:r>
                        </a:p>
                      </a:txBody>
                      <a:tcPr marL="110642" marR="110642" anchor="ctr">
                        <a:lnL w="12700" cmpd="sng">
                          <a:solidFill>
                            <a:srgbClr val="A5A5A5"/>
                          </a:solidFill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pairing</a:t>
                          </a:r>
                          <a:r>
                            <a:rPr lang="en-US" sz="2000" dirty="0"/>
                            <a:t> and </a:t>
                          </a:r>
                          <a:r>
                            <a:rPr lang="en-US" sz="2000" dirty="0">
                              <a:solidFill>
                                <a:srgbClr val="F37100"/>
                              </a:solidFill>
                            </a:rPr>
                            <a:t>FFT</a:t>
                          </a:r>
                          <a:r>
                            <a:rPr lang="en-US" sz="2000" dirty="0"/>
                            <a:t>-friendly cycles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trusted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4472C4"/>
                            </a:solidFill>
                          </a:endParaRP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2000" dirty="0">
                              <a:solidFill>
                                <a:srgbClr val="4472C4"/>
                              </a:solidFill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1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600" b="1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0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𝐊𝐁</m:t>
                              </m:r>
                              <m:r>
                                <a:rPr lang="en-US" sz="1600" b="1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000" b="1" dirty="0">
                            <a:solidFill>
                              <a:srgbClr val="4472C4"/>
                            </a:solidFill>
                          </a:endParaRP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rgbClr val="A5A5A5"/>
                          </a:solidFill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3896588"/>
                      </a:ext>
                    </a:extLst>
                  </a:tr>
                  <a:tr h="640080"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[BCMS20]</a:t>
                          </a:r>
                        </a:p>
                      </a:txBody>
                      <a:tcPr marL="110642" marR="110642" anchor="ctr">
                        <a:lnL w="12700" cmpd="sng">
                          <a:solidFill>
                            <a:srgbClr val="A5A5A5"/>
                          </a:solidFill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r>
                            <a:rPr lang="en-US" sz="2000" dirty="0">
                              <a:solidFill>
                                <a:srgbClr val="F37100"/>
                              </a:solidFill>
                            </a:rPr>
                            <a:t>FFT-friendly cycles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dirty="0">
                              <a:solidFill>
                                <a:srgbClr val="4472C4"/>
                              </a:solidFill>
                            </a:rPr>
                            <a:t>transparent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F371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rgbClr val="F371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1" smtClean="0">
                                    <a:solidFill>
                                      <a:srgbClr val="F371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000" b="0" i="1" smtClean="0">
                                    <a:solidFill>
                                      <a:srgbClr val="F371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solidFill>
                                      <a:srgbClr val="F371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rgbClr val="F37100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37100"/>
                            </a:solidFill>
                          </a:endParaRP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371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solidFill>
                                    <a:srgbClr val="F371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solidFill>
                                    <a:srgbClr val="F371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000" b="0" i="1" smtClean="0">
                                  <a:solidFill>
                                    <a:srgbClr val="F371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solidFill>
                                    <a:srgbClr val="F371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rgbClr val="F37100"/>
                                  </a:solidFill>
                                  <a:latin typeface="Cambria Math" panose="02040503050406030204" pitchFamily="18" charset="0"/>
                                </a:rPr>
                                <m:t>|)</m:t>
                              </m:r>
                            </m:oMath>
                          </a14:m>
                          <a:r>
                            <a:rPr lang="en-US" sz="2000" dirty="0">
                              <a:solidFill>
                                <a:srgbClr val="F371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solidFill>
                                    <a:srgbClr val="F371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1" i="1" smtClean="0">
                                  <a:solidFill>
                                    <a:srgbClr val="F371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600" b="1" i="1" smtClean="0">
                                  <a:solidFill>
                                    <a:srgbClr val="F371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sz="1600" b="1" i="0" smtClean="0">
                                  <a:solidFill>
                                    <a:srgbClr val="F37100"/>
                                  </a:solidFill>
                                  <a:latin typeface="Cambria Math" panose="02040503050406030204" pitchFamily="18" charset="0"/>
                                </a:rPr>
                                <m:t>𝐊𝐁</m:t>
                              </m:r>
                              <m:r>
                                <a:rPr lang="en-US" sz="1600" b="1" i="0" smtClean="0">
                                  <a:solidFill>
                                    <a:srgbClr val="F371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000" b="1" i="0" dirty="0">
                            <a:solidFill>
                              <a:srgbClr val="F37100"/>
                            </a:solidFill>
                          </a:endParaRP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rgbClr val="A5A5A5"/>
                          </a:solidFill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180598"/>
                      </a:ext>
                    </a:extLst>
                  </a:tr>
                  <a:tr h="640080"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This work</a:t>
                          </a:r>
                        </a:p>
                      </a:txBody>
                      <a:tcPr marL="110642" marR="110642" anchor="ctr">
                        <a:lnL w="12700" cmpd="sng">
                          <a:solidFill>
                            <a:srgbClr val="A5A5A5"/>
                          </a:solidFill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A5A5A5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r>
                            <a:rPr lang="en-US" sz="2000" dirty="0">
                              <a:solidFill>
                                <a:srgbClr val="4472C4"/>
                              </a:solidFill>
                            </a:rPr>
                            <a:t>any cycle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A5A5A5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dirty="0">
                              <a:solidFill>
                                <a:srgbClr val="4472C4"/>
                              </a:solidFill>
                            </a:rPr>
                            <a:t>transparent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A5A5A5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rgbClr val="4472C4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4472C4"/>
                            </a:solidFill>
                          </a:endParaRP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A5A5A5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(|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|)</m:t>
                              </m:r>
                            </m:oMath>
                          </a14:m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6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𝐌𝐁𝐬</m:t>
                              </m:r>
                              <m:r>
                                <a:rPr lang="en-US" sz="16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rgbClr val="A5A5A5"/>
                          </a:solidFill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A5A5A5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855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D9A89B6-EF69-014C-B091-27FDAF1F9C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325279"/>
                  </p:ext>
                </p:extLst>
              </p:nvPr>
            </p:nvGraphicFramePr>
            <p:xfrm>
              <a:off x="243839" y="782599"/>
              <a:ext cx="11704320" cy="2417664"/>
            </p:xfrm>
            <a:graphic>
              <a:graphicData uri="http://schemas.openxmlformats.org/drawingml/2006/table">
                <a:tbl>
                  <a:tblPr firstRow="1">
                    <a:noFill/>
                  </a:tblPr>
                  <a:tblGrid>
                    <a:gridCol w="2340864">
                      <a:extLst>
                        <a:ext uri="{9D8B030D-6E8A-4147-A177-3AD203B41FA5}">
                          <a16:colId xmlns:a16="http://schemas.microsoft.com/office/drawing/2014/main" val="1406474652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495002873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3642375674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1251006587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3256500690"/>
                        </a:ext>
                      </a:extLst>
                    </a:gridCol>
                  </a:tblGrid>
                  <a:tr h="436464"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1" dirty="0"/>
                            <a:t>scheme</a:t>
                          </a:r>
                        </a:p>
                      </a:txBody>
                      <a:tcPr marL="110642" marR="110642" anchor="ctr">
                        <a:lnL w="12700" cmpd="sng">
                          <a:solidFill>
                            <a:srgbClr val="A5A5A5"/>
                          </a:solidFill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A5A5A5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1" dirty="0"/>
                            <a:t>curve type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A5A5A5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1" dirty="0"/>
                            <a:t>setup 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A5A5A5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1" dirty="0"/>
                            <a:t>recursive circuit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rgbClr val="A5A5A5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1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1" dirty="0"/>
                            <a:t>proof size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rgbClr val="A5A5A5"/>
                          </a:solidFill>
                        </a:lnR>
                        <a:lnT w="12700" cmpd="sng">
                          <a:solidFill>
                            <a:srgbClr val="A5A5A5"/>
                          </a:solidFill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7230734"/>
                      </a:ext>
                    </a:extLst>
                  </a:tr>
                  <a:tr h="701040"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[BCTV14]</a:t>
                          </a:r>
                        </a:p>
                      </a:txBody>
                      <a:tcPr marL="110642" marR="110642" anchor="ctr">
                        <a:lnL w="12700" cmpd="sng">
                          <a:solidFill>
                            <a:srgbClr val="A5A5A5"/>
                          </a:solidFill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pairing</a:t>
                          </a:r>
                          <a:r>
                            <a:rPr lang="en-US" sz="2000" dirty="0"/>
                            <a:t> and </a:t>
                          </a:r>
                          <a:r>
                            <a:rPr lang="en-US" sz="2000" dirty="0">
                              <a:solidFill>
                                <a:srgbClr val="F37100"/>
                              </a:solidFill>
                            </a:rPr>
                            <a:t>FFT</a:t>
                          </a:r>
                          <a:r>
                            <a:rPr lang="en-US" sz="2000" dirty="0"/>
                            <a:t>-friendly cycles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a:t>trusted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9459" t="-62500" r="-100541" b="-18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rgbClr val="A5A5A5"/>
                          </a:solidFill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1630" t="-62500" r="-1087" b="-18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3896588"/>
                      </a:ext>
                    </a:extLst>
                  </a:tr>
                  <a:tr h="640080"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[BCMS20]</a:t>
                          </a:r>
                        </a:p>
                      </a:txBody>
                      <a:tcPr marL="110642" marR="110642" anchor="ctr">
                        <a:lnL w="12700" cmpd="sng">
                          <a:solidFill>
                            <a:srgbClr val="A5A5A5"/>
                          </a:solidFill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r>
                            <a:rPr lang="en-US" sz="2000" dirty="0">
                              <a:solidFill>
                                <a:srgbClr val="F37100"/>
                              </a:solidFill>
                            </a:rPr>
                            <a:t>FFT-friendly cycles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dirty="0">
                              <a:solidFill>
                                <a:srgbClr val="4472C4"/>
                              </a:solidFill>
                            </a:rPr>
                            <a:t>transparent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9459" t="-182000" r="-100541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rgbClr val="A5A5A5"/>
                          </a:solidFill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1630" t="-182000" r="-1087" b="-1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180598"/>
                      </a:ext>
                    </a:extLst>
                  </a:tr>
                  <a:tr h="640080"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This work</a:t>
                          </a:r>
                        </a:p>
                      </a:txBody>
                      <a:tcPr marL="110642" marR="110642" anchor="ctr">
                        <a:lnL w="12700" cmpd="sng">
                          <a:solidFill>
                            <a:srgbClr val="A5A5A5"/>
                          </a:solidFill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A5A5A5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r>
                            <a:rPr lang="en-US" sz="2000" dirty="0">
                              <a:solidFill>
                                <a:srgbClr val="4472C4"/>
                              </a:solidFill>
                            </a:rPr>
                            <a:t>any cycle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A5A5A5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marR="0" indent="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1pPr>
                          <a:lvl2pPr marL="0" marR="0" indent="228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2pPr>
                          <a:lvl3pPr marL="0" marR="0" indent="457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3pPr>
                          <a:lvl4pPr marL="0" marR="0" indent="685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4pPr>
                          <a:lvl5pPr marL="0" marR="0" indent="9144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5pPr>
                          <a:lvl6pPr marL="0" marR="0" indent="11430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6pPr>
                          <a:lvl7pPr marL="0" marR="0" indent="13716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7pPr>
                          <a:lvl8pPr marL="0" marR="0" indent="16002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8pPr>
                          <a:lvl9pPr marL="0" marR="0" indent="1828800" algn="ctr" defTabSz="292100" rtl="0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900" b="0" i="0" u="none" strike="noStrike" cap="none" spc="0" baseline="0">
                              <a:ln>
                                <a:noFill/>
                              </a:ln>
                              <a:solidFill>
                                <a:schemeClr val="dk1"/>
                              </a:solidFill>
                              <a:uFillTx/>
                              <a:latin typeface="Calibri" panose="020F0502020204030204"/>
                              <a:sym typeface="Helvetica Neue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dirty="0">
                              <a:solidFill>
                                <a:srgbClr val="4472C4"/>
                              </a:solidFill>
                            </a:rPr>
                            <a:t>transparent</a:t>
                          </a:r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A5A5A5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A5A5A5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9459" t="-276471" r="-100541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642" marR="11064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rgbClr val="A5A5A5"/>
                          </a:solidFill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rgbClr val="A5A5A5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1630" t="-276471" r="-1087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855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15035CA-CB21-1243-85CC-B258BE8D6643}"/>
              </a:ext>
            </a:extLst>
          </p:cNvPr>
          <p:cNvSpPr/>
          <p:nvPr/>
        </p:nvSpPr>
        <p:spPr>
          <a:xfrm>
            <a:off x="2908403" y="3429000"/>
            <a:ext cx="6375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about concrete efficiency?</a:t>
            </a:r>
          </a:p>
        </p:txBody>
      </p:sp>
    </p:spTree>
    <p:extLst>
      <p:ext uri="{BB962C8B-B14F-4D97-AF65-F5344CB8AC3E}">
        <p14:creationId xmlns:p14="http://schemas.microsoft.com/office/powerpoint/2010/main" val="211799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Scatter Chart"/>
          <p:cNvGraphicFramePr/>
          <p:nvPr/>
        </p:nvGraphicFramePr>
        <p:xfrm>
          <a:off x="1469136" y="201168"/>
          <a:ext cx="9253728" cy="6656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00C106B-96C6-344B-8D63-F3FE111E957D}"/>
              </a:ext>
            </a:extLst>
          </p:cNvPr>
          <p:cNvGrpSpPr/>
          <p:nvPr/>
        </p:nvGrpSpPr>
        <p:grpSpPr>
          <a:xfrm>
            <a:off x="9729216" y="1543050"/>
            <a:ext cx="2462784" cy="3412998"/>
            <a:chOff x="9729216" y="1543050"/>
            <a:chExt cx="2462784" cy="34129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CF73A6E-0BF1-F240-9B11-E6E0FE081279}"/>
                </a:ext>
              </a:extLst>
            </p:cNvPr>
            <p:cNvCxnSpPr>
              <a:cxnSpLocks/>
            </p:cNvCxnSpPr>
            <p:nvPr/>
          </p:nvCxnSpPr>
          <p:spPr>
            <a:xfrm>
              <a:off x="9729216" y="1543050"/>
              <a:ext cx="0" cy="3412998"/>
            </a:xfrm>
            <a:prstGeom prst="straightConnector1">
              <a:avLst/>
            </a:prstGeom>
            <a:noFill/>
            <a:ln w="92075" cap="flat">
              <a:solidFill>
                <a:schemeClr val="accent3">
                  <a:lumMod val="75000"/>
                </a:schemeClr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Rounded Rectangular Callout 6">
              <a:extLst>
                <a:ext uri="{FF2B5EF4-FFF2-40B4-BE49-F238E27FC236}">
                  <a16:creationId xmlns:a16="http://schemas.microsoft.com/office/drawing/2014/main" id="{122D8FEE-01B2-6243-ABBF-257CF32EB1D1}"/>
                </a:ext>
              </a:extLst>
            </p:cNvPr>
            <p:cNvSpPr/>
            <p:nvPr/>
          </p:nvSpPr>
          <p:spPr>
            <a:xfrm>
              <a:off x="10022555" y="3181508"/>
              <a:ext cx="2169445" cy="1135063"/>
            </a:xfrm>
            <a:prstGeom prst="wedgeRoundRectCallout">
              <a:avLst>
                <a:gd name="adj1" fmla="val -60453"/>
                <a:gd name="adj2" fmla="val 19397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57150" cap="flat">
              <a:solidFill>
                <a:schemeClr val="accent3">
                  <a:lumMod val="7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Relative cost is unaffected by optimizations!</a:t>
              </a:r>
            </a:p>
          </p:txBody>
        </p:sp>
      </p:grp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66376E1-7C1F-854A-A1AD-38BAC10DD072}"/>
              </a:ext>
            </a:extLst>
          </p:cNvPr>
          <p:cNvSpPr/>
          <p:nvPr/>
        </p:nvSpPr>
        <p:spPr>
          <a:xfrm>
            <a:off x="10134965" y="4559247"/>
            <a:ext cx="2169445" cy="1475581"/>
          </a:xfrm>
          <a:prstGeom prst="wedgeRoundRectCallout">
            <a:avLst>
              <a:gd name="adj1" fmla="val -61155"/>
              <a:gd name="adj2" fmla="val -22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571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This is general-case; IVC-specific acc is even lower!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91E8883B-CCE2-394A-99DF-C2BF816DE4D9}"/>
              </a:ext>
            </a:extLst>
          </p:cNvPr>
          <p:cNvSpPr txBox="1">
            <a:spLocks/>
          </p:cNvSpPr>
          <p:nvPr/>
        </p:nvSpPr>
        <p:spPr>
          <a:xfrm>
            <a:off x="9448800" y="640361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54F6CE-674E-F54F-AE87-EAEB4C73FB49}" type="slidenum">
              <a:rPr lang="en-US" sz="12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7</a:t>
            </a:fld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4041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9" grpId="0">
        <p:bldSub>
          <a:bldChart bld="series"/>
        </p:bldSub>
      </p:bldGraphic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  <a:br>
              <a:rPr lang="en-US" dirty="0"/>
            </a:br>
            <a:r>
              <a:rPr lang="en-US" dirty="0"/>
              <a:t>Recent advances in IVC/PCD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Recursive composition and atomic accumulation schemes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927" y="-146877"/>
            <a:ext cx="3862146" cy="1325563"/>
          </a:xfrm>
        </p:spPr>
        <p:txBody>
          <a:bodyPr/>
          <a:lstStyle/>
          <a:p>
            <a:r>
              <a:rPr lang="en-US" dirty="0"/>
              <a:t>Definition of IVC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31361" y="1553793"/>
            <a:ext cx="3456792" cy="1515565"/>
            <a:chOff x="7031361" y="1553793"/>
            <a:chExt cx="3456792" cy="15155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/>
                <p:cNvSpPr/>
                <p:nvPr/>
              </p:nvSpPr>
              <p:spPr>
                <a:xfrm>
                  <a:off x="7996988" y="1553794"/>
                  <a:ext cx="1196283" cy="1515564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20" name="Rounded 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6988" y="1553794"/>
                  <a:ext cx="1196283" cy="151556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7391972" y="1870053"/>
              <a:ext cx="6050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391972" y="2799352"/>
              <a:ext cx="60501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031361" y="1553793"/>
                  <a:ext cx="29873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1361" y="1553793"/>
                  <a:ext cx="298735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041200" y="2570708"/>
                  <a:ext cx="30264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200" y="2570708"/>
                  <a:ext cx="302647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>
              <a:off x="9193271" y="2338140"/>
              <a:ext cx="6050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832524" y="2109495"/>
                  <a:ext cx="6556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2524" y="2109495"/>
                  <a:ext cx="655629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0643" y="4074920"/>
                <a:ext cx="11030093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(Adversarial) Completeness:</a:t>
                </a:r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800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800" dirty="0"/>
                  <a:t>, then the honest prover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800" dirty="0"/>
                  <a:t> can “extend the chain”,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3" y="4074920"/>
                <a:ext cx="11030093" cy="1009572"/>
              </a:xfrm>
              <a:prstGeom prst="rect">
                <a:avLst/>
              </a:prstGeom>
              <a:blipFill>
                <a:blip r:embed="rId7"/>
                <a:stretch>
                  <a:fillRect l="-1151" t="-6250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80643" y="5167394"/>
                <a:ext cx="1042074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Proof of knowledge:</a:t>
                </a:r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, we can extract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800" dirty="0"/>
                  <a:t> a complete transcript of the computation so far.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3" y="5167394"/>
                <a:ext cx="10420745" cy="954107"/>
              </a:xfrm>
              <a:prstGeom prst="rect">
                <a:avLst/>
              </a:prstGeom>
              <a:blipFill>
                <a:blip r:embed="rId8"/>
                <a:stretch>
                  <a:fillRect l="-1218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434186" y="1553793"/>
            <a:ext cx="3266163" cy="1515564"/>
            <a:chOff x="1434186" y="1553793"/>
            <a:chExt cx="3266163" cy="15155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2454444" y="1553794"/>
                  <a:ext cx="1196283" cy="1515563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444" y="1553794"/>
                  <a:ext cx="1196283" cy="1515563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>
              <a:off x="1849428" y="1870054"/>
              <a:ext cx="6050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49428" y="2334703"/>
              <a:ext cx="605016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49428" y="2799352"/>
              <a:ext cx="60501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88817" y="1553794"/>
                  <a:ext cx="29873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817" y="1553794"/>
                  <a:ext cx="298735" cy="4924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434186" y="2063172"/>
                  <a:ext cx="40799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32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4186" y="2063172"/>
                  <a:ext cx="407996" cy="4924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502097" y="2569432"/>
                  <a:ext cx="30264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097" y="2569432"/>
                  <a:ext cx="302647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3650727" y="1850715"/>
              <a:ext cx="6050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289980" y="1553793"/>
                  <a:ext cx="41036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980" y="1553793"/>
                  <a:ext cx="410369" cy="4924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3657602" y="2799352"/>
              <a:ext cx="60501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289980" y="2565445"/>
                  <a:ext cx="3879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980" y="2565445"/>
                  <a:ext cx="387927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079749" y="2817091"/>
            <a:ext cx="1801299" cy="431501"/>
            <a:chOff x="2396005" y="3203346"/>
            <a:chExt cx="1801299" cy="531169"/>
          </a:xfrm>
        </p:grpSpPr>
        <p:cxnSp>
          <p:nvCxnSpPr>
            <p:cNvPr id="45" name="Elbow Connector 44"/>
            <p:cNvCxnSpPr/>
            <p:nvPr/>
          </p:nvCxnSpPr>
          <p:spPr>
            <a:xfrm rot="10800000">
              <a:off x="2396005" y="3203346"/>
              <a:ext cx="1801299" cy="519059"/>
            </a:xfrm>
            <a:prstGeom prst="bentConnector3">
              <a:avLst>
                <a:gd name="adj1" fmla="val 10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183553" y="3203346"/>
              <a:ext cx="0" cy="53116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2079749" y="1343963"/>
            <a:ext cx="1801298" cy="511987"/>
            <a:chOff x="2396005" y="1448956"/>
            <a:chExt cx="1801298" cy="585749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2396005" y="1471284"/>
              <a:ext cx="1801298" cy="563421"/>
            </a:xfrm>
            <a:prstGeom prst="bentConnector3">
              <a:avLst>
                <a:gd name="adj1" fmla="val 10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183553" y="1448956"/>
              <a:ext cx="0" cy="55859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/>
              <p:cNvSpPr/>
              <p:nvPr/>
            </p:nvSpPr>
            <p:spPr>
              <a:xfrm>
                <a:off x="4856283" y="1316705"/>
                <a:ext cx="1823541" cy="1043033"/>
              </a:xfrm>
              <a:prstGeom prst="wedgeRoundRectCallout">
                <a:avLst>
                  <a:gd name="adj1" fmla="val -57106"/>
                  <a:gd name="adj2" fmla="val 8539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Efficiency: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ounded 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83" y="1316705"/>
                <a:ext cx="1823541" cy="1043033"/>
              </a:xfrm>
              <a:prstGeom prst="wedgeRoundRectCallout">
                <a:avLst>
                  <a:gd name="adj1" fmla="val -57106"/>
                  <a:gd name="adj2" fmla="val 85393"/>
                  <a:gd name="adj3" fmla="val 16667"/>
                </a:avLst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BD8-108F-A344-B601-56789D03BC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42459</TotalTime>
  <Words>2494</Words>
  <Application>Microsoft Macintosh PowerPoint</Application>
  <PresentationFormat>Widescreen</PresentationFormat>
  <Paragraphs>551</Paragraphs>
  <Slides>26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American Typewriter</vt:lpstr>
      <vt:lpstr>Arial</vt:lpstr>
      <vt:lpstr>Calibri</vt:lpstr>
      <vt:lpstr>Calibri Light</vt:lpstr>
      <vt:lpstr>Cambria Math</vt:lpstr>
      <vt:lpstr>Courier New</vt:lpstr>
      <vt:lpstr>Helvetica</vt:lpstr>
      <vt:lpstr>Helvetica Neue</vt:lpstr>
      <vt:lpstr>Helvetica Neue Medium</vt:lpstr>
      <vt:lpstr>Office Theme</vt:lpstr>
      <vt:lpstr>21_BasicWhite</vt:lpstr>
      <vt:lpstr>Proof-Carrying Data without Succinct Arguments</vt:lpstr>
      <vt:lpstr>Motivation</vt:lpstr>
      <vt:lpstr>OK, but how do we construct IVC?</vt:lpstr>
      <vt:lpstr>Theory contributions</vt:lpstr>
      <vt:lpstr>PowerPoint Presentation</vt:lpstr>
      <vt:lpstr>Implementation contributions</vt:lpstr>
      <vt:lpstr>PowerPoint Presentation</vt:lpstr>
      <vt:lpstr>Background: Recent advances in IVC/PCD</vt:lpstr>
      <vt:lpstr>Definition of IVC</vt:lpstr>
      <vt:lpstr>(zk)NARKs</vt:lpstr>
      <vt:lpstr>IVC from recursive composition of SNARKs [BCCT13, COS20]</vt:lpstr>
      <vt:lpstr>(Atomic) accumulation [BCMS20]</vt:lpstr>
      <vt:lpstr>IVC from atomic accumulation</vt:lpstr>
      <vt:lpstr>New tool: Split accumulation</vt:lpstr>
      <vt:lpstr>Split accumulation for relations</vt:lpstr>
      <vt:lpstr>IVC from split accumulation</vt:lpstr>
      <vt:lpstr>Theorem 1: IVC/PCD from split accumulation</vt:lpstr>
      <vt:lpstr>A NARK for R1CS with split accumulation</vt:lpstr>
      <vt:lpstr>Rank-1 Constraint System (R1CS)</vt:lpstr>
      <vt:lpstr>A simple NARK for R1CS</vt:lpstr>
      <vt:lpstr>Split accumulation scheme</vt:lpstr>
      <vt:lpstr>Theorem 2: split accumulation for a simple NARK for R1CS</vt:lpstr>
      <vt:lpstr>Split accumulation scheme (attempt)</vt:lpstr>
      <vt:lpstr>Split accumulation scheme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Proof-Carrying Data from Accumulation Schemes</dc:title>
  <dc:creator>Pratyush Mishra</dc:creator>
  <cp:lastModifiedBy>Benedikt Bunz</cp:lastModifiedBy>
  <cp:revision>780</cp:revision>
  <dcterms:created xsi:type="dcterms:W3CDTF">2020-06-25T15:41:09Z</dcterms:created>
  <dcterms:modified xsi:type="dcterms:W3CDTF">2021-08-11T17:15:26Z</dcterms:modified>
</cp:coreProperties>
</file>