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1590" r:id="rId2"/>
    <p:sldId id="1647" r:id="rId3"/>
    <p:sldId id="1511" r:id="rId4"/>
    <p:sldId id="1648" r:id="rId5"/>
    <p:sldId id="1673" r:id="rId6"/>
    <p:sldId id="1674" r:id="rId7"/>
    <p:sldId id="1649" r:id="rId8"/>
    <p:sldId id="1650" r:id="rId9"/>
    <p:sldId id="543" r:id="rId10"/>
    <p:sldId id="1651" r:id="rId11"/>
    <p:sldId id="1656" r:id="rId12"/>
    <p:sldId id="1652" r:id="rId13"/>
    <p:sldId id="1658" r:id="rId14"/>
    <p:sldId id="1659" r:id="rId15"/>
    <p:sldId id="1660" r:id="rId16"/>
    <p:sldId id="1653" r:id="rId17"/>
    <p:sldId id="1662" r:id="rId18"/>
    <p:sldId id="1663" r:id="rId19"/>
    <p:sldId id="1664" r:id="rId20"/>
    <p:sldId id="1665" r:id="rId21"/>
    <p:sldId id="1666" r:id="rId22"/>
    <p:sldId id="1667" r:id="rId23"/>
    <p:sldId id="1671" r:id="rId24"/>
    <p:sldId id="1668" r:id="rId25"/>
    <p:sldId id="1670" r:id="rId26"/>
    <p:sldId id="1669" r:id="rId27"/>
    <p:sldId id="1672" r:id="rId28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AD0000"/>
    <a:srgbClr val="3025FF"/>
    <a:srgbClr val="181818"/>
    <a:srgbClr val="96060B"/>
    <a:srgbClr val="353535"/>
    <a:srgbClr val="CAC9CA"/>
    <a:srgbClr val="848384"/>
    <a:srgbClr val="E2FDBE"/>
    <a:srgbClr val="FEFA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3" autoAdjust="0"/>
    <p:restoredTop sz="81301" autoAdjust="0"/>
  </p:normalViewPr>
  <p:slideViewPr>
    <p:cSldViewPr snapToGrid="0">
      <p:cViewPr varScale="1">
        <p:scale>
          <a:sx n="143" d="100"/>
          <a:sy n="143" d="100"/>
        </p:scale>
        <p:origin x="208" y="5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9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4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9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13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15s</a:t>
            </a:r>
            <a:r>
              <a:rPr lang="en-US" dirty="0"/>
              <a:t> vs 16min</a:t>
            </a:r>
          </a:p>
          <a:p>
            <a:r>
              <a:rPr lang="en-US" dirty="0">
                <a:solidFill>
                  <a:srgbClr val="00B050"/>
                </a:solidFill>
              </a:rPr>
              <a:t>4MB</a:t>
            </a:r>
            <a:r>
              <a:rPr lang="en-US" dirty="0"/>
              <a:t> vs 3.2GB </a:t>
            </a:r>
          </a:p>
          <a:p>
            <a:endParaRPr lang="en-US" dirty="0"/>
          </a:p>
          <a:p>
            <a:r>
              <a:rPr lang="en-US" dirty="0"/>
              <a:t>Protocol labs circuits of size 2^30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24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2ECC0-B414-2341-B38E-F09352708024}" type="datetime1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59348"/>
            <a:ext cx="9144000" cy="1321876"/>
          </a:xfrm>
          <a:prstGeom prst="rect">
            <a:avLst/>
          </a:prstGeom>
          <a:solidFill>
            <a:srgbClr val="5A15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b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30496-3339-0440-9773-243F7015D88B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7FDEB-364A-B442-8153-2CD4689CF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105BF-C1B3-6D4E-A59E-499F8C43C281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09D7C-FB2F-0040-953E-E4C6A2FBB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2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955679" y="908685"/>
            <a:ext cx="7700963" cy="3759042"/>
          </a:xfrm>
        </p:spPr>
        <p:txBody>
          <a:bodyPr/>
          <a:lstStyle>
            <a:lvl1pPr>
              <a:defRPr sz="1350"/>
            </a:lvl1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609395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365125" y="1"/>
            <a:ext cx="8350251" cy="810599"/>
          </a:xfrm>
          <a:prstGeom prst="roundRect">
            <a:avLst/>
          </a:prstGeom>
          <a:noFill/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4763"/>
            <a:ext cx="9144000" cy="838200"/>
          </a:xfrm>
          <a:prstGeom prst="rect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43962-2CA5-8F42-B7B5-DD6AF428F466}" type="datetime1">
              <a:rPr lang="en-US" smtClean="0"/>
              <a:t>12/8/20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EAAF7-E907-EF47-9376-F956DC3F0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0E538-D917-884A-AAB6-FC01C056EB2A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B18A3-D5D6-4043-8C9B-21F11BE52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1FECB-AA8F-7649-869C-3F880FEF2897}" type="datetime1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C0BA1-4D10-1E4E-9CB1-1E8FE84A6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D4065-E6B3-D848-9EF7-DBF8870F5BE4}" type="datetime1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A769E-1472-9F4A-B8A7-652EC07CB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F7BE1-D10A-E247-8D12-1D5F3F5892C8}" type="datetime1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19865-AC56-9E4C-93A5-5CAEFDF0C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ECDF9-6B45-CF4A-A4DA-78C4A13E74C5}" type="datetime1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8A506-B62C-DE4E-AE82-75CC17223A7F}" type="datetime1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B7DBA-A90E-3C4A-B86D-FF4CB8C58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C8E96-B9CA-B54F-B86F-E9A69F2B29FB}" type="datetime1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DF340-15F2-D541-AFEA-8BBEC1165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0011B68-9E7F-8440-B512-02CCA988A185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4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9/1177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kworks-rs/ri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10" Type="http://schemas.openxmlformats.org/officeDocument/2006/relationships/image" Target="../media/image13.png"/><Relationship Id="rId4" Type="http://schemas.openxmlformats.org/officeDocument/2006/relationships/image" Target="../media/image7.tiff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print.iacr.org/2019/1177.pd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511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10" Type="http://schemas.openxmlformats.org/officeDocument/2006/relationships/image" Target="../media/image13.png"/><Relationship Id="rId4" Type="http://schemas.openxmlformats.org/officeDocument/2006/relationships/image" Target="../media/image7.tiff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4C3F8FA-1587-B442-8DB1-61D5169D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895" y="2713517"/>
            <a:ext cx="8192503" cy="2327589"/>
          </a:xfrm>
        </p:spPr>
        <p:txBody>
          <a:bodyPr>
            <a:normAutofit/>
          </a:bodyPr>
          <a:lstStyle/>
          <a:p>
            <a:pPr>
              <a:spcBef>
                <a:spcPts val="1872"/>
              </a:spcBef>
            </a:pPr>
            <a:r>
              <a:rPr lang="en-US" sz="2400" dirty="0">
                <a:solidFill>
                  <a:schemeClr val="tx1"/>
                </a:solidFill>
              </a:rPr>
              <a:t>Benedikt </a:t>
            </a:r>
            <a:r>
              <a:rPr lang="en-US" sz="2400" dirty="0" err="1">
                <a:solidFill>
                  <a:schemeClr val="tx1"/>
                </a:solidFill>
              </a:rPr>
              <a:t>Bünz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1872"/>
              </a:spcBef>
            </a:pPr>
            <a:r>
              <a:rPr lang="en-US" sz="2400" dirty="0">
                <a:hlinkClick r:id="rId3"/>
              </a:rPr>
              <a:t>https://eprint.iacr.org/2019/1177.pdf</a:t>
            </a:r>
            <a:endParaRPr lang="en-US" sz="2400" dirty="0"/>
          </a:p>
          <a:p>
            <a:pPr>
              <a:spcBef>
                <a:spcPts val="1872"/>
              </a:spcBef>
            </a:pPr>
            <a:r>
              <a:rPr lang="en-US" sz="2400" dirty="0"/>
              <a:t>Joint work with:  </a:t>
            </a:r>
          </a:p>
          <a:p>
            <a:pPr>
              <a:spcBef>
                <a:spcPts val="1872"/>
              </a:spcBef>
            </a:pPr>
            <a:r>
              <a:rPr lang="en-US" sz="2400" dirty="0"/>
              <a:t>Mary </a:t>
            </a:r>
            <a:r>
              <a:rPr lang="en-US" sz="2400" dirty="0" err="1"/>
              <a:t>Maller</a:t>
            </a:r>
            <a:r>
              <a:rPr lang="en-US" sz="2400" dirty="0"/>
              <a:t>, </a:t>
            </a:r>
            <a:r>
              <a:rPr lang="en-US" sz="2400" dirty="0" err="1"/>
              <a:t>Pratyush</a:t>
            </a:r>
            <a:r>
              <a:rPr lang="en-US" sz="2400" dirty="0"/>
              <a:t> Mishra, </a:t>
            </a:r>
            <a:r>
              <a:rPr lang="en-US" sz="2400" dirty="0" err="1"/>
              <a:t>Nirvan</a:t>
            </a:r>
            <a:r>
              <a:rPr lang="en-US" sz="2400" dirty="0"/>
              <a:t> </a:t>
            </a:r>
            <a:r>
              <a:rPr lang="en-US" sz="2400" dirty="0" err="1"/>
              <a:t>Tirgay</a:t>
            </a:r>
            <a:r>
              <a:rPr lang="en-US" sz="2400" dirty="0"/>
              <a:t>, Psi Vesely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216D14-D007-B048-884A-F7954F17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6E5B5C-DED7-1642-8D38-762AABC53A4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183668-20C2-EA4C-87D8-FE0BE14E9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95" y="1578371"/>
            <a:ext cx="9031705" cy="695368"/>
          </a:xfrm>
        </p:spPr>
        <p:txBody>
          <a:bodyPr/>
          <a:lstStyle/>
          <a:p>
            <a:r>
              <a:rPr lang="en-US" sz="3600" dirty="0"/>
              <a:t>Proofs for Inner Pairing Products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7758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AA84-B9F6-C143-B631-1DB463E9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4: Outsourcing of pairings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FBE01-42F6-494D-A90F-E203E9DBE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8184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n pairings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(example BLS signature verification)</a:t>
                </a:r>
              </a:p>
              <a:p>
                <a:r>
                  <a:rPr lang="en-US" dirty="0"/>
                  <a:t>Pairing cost is often large.</a:t>
                </a:r>
              </a:p>
              <a:p>
                <a:r>
                  <a:rPr lang="en-US" dirty="0"/>
                  <a:t>Protocol for outsourcing n pairings</a:t>
                </a:r>
              </a:p>
              <a:p>
                <a:pPr lvl="1"/>
                <a:r>
                  <a:rPr lang="en-US" dirty="0"/>
                  <a:t>Verifier only does 2n exponentiations + 1 pairing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sized proof</a:t>
                </a:r>
              </a:p>
              <a:p>
                <a:pPr lvl="1"/>
                <a:r>
                  <a:rPr lang="en-US" dirty="0"/>
                  <a:t>8x speedup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Statistically sound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FBE01-42F6-494D-A90F-E203E9DBE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818430"/>
              </a:xfrm>
              <a:blipFill>
                <a:blip r:embed="rId2"/>
                <a:stretch>
                  <a:fillRect l="-1389" t="-2649" b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97FA3-94A6-6847-992B-789D3450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2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D97108E-17F3-AC41-AE22-DF0BBC1D34D0}"/>
                  </a:ext>
                </a:extLst>
              </p:cNvPr>
              <p:cNvSpPr/>
              <p:nvPr/>
            </p:nvSpPr>
            <p:spPr>
              <a:xfrm>
                <a:off x="146254" y="1905484"/>
                <a:ext cx="8772041" cy="548640"/>
              </a:xfrm>
              <a:prstGeom prst="rect">
                <a:avLst/>
              </a:prstGeom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                                                       ,                                                        ,                           )</m:t>
                    </m:r>
                  </m:oMath>
                </a14:m>
                <a:r>
                  <a:rPr lang="en-US" sz="2000" dirty="0"/>
                  <a:t>                       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D97108E-17F3-AC41-AE22-DF0BBC1D3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54" y="1905484"/>
                <a:ext cx="8772041" cy="548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152B2-E946-5D4E-927F-BF67FEAB78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5705" y="874514"/>
                <a:ext cx="8229600" cy="339447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,⟨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000" dirty="0"/>
                  <a:t>):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p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p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p>
                    </m:sSup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⟨</m:t>
                        </m:r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⟩</m:t>
                        </m:r>
                      </m:sup>
                    </m:sSup>
                  </m:oMath>
                </a14:m>
                <a:endParaRPr lang="en-US" sz="2000" b="0" dirty="0"/>
              </a:p>
              <a:p>
                <a:r>
                  <a:rPr lang="en-US" sz="2000" b="0" dirty="0"/>
                  <a:t>Statement: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 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,⟨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152B2-E946-5D4E-927F-BF67FEAB78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705" y="874514"/>
                <a:ext cx="8229600" cy="3394472"/>
              </a:xfrm>
              <a:blipFill>
                <a:blip r:embed="rId3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C0F21D4-1B82-F641-9C27-70FFC64E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Inner product argument </a:t>
            </a:r>
            <a:r>
              <a:rPr lang="en-US" sz="2000" dirty="0"/>
              <a:t>(BCCGP16,Bulletproofs)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66559E-9ADD-E943-B16E-6A7C75C42205}"/>
                  </a:ext>
                </a:extLst>
              </p:cNvPr>
              <p:cNvSpPr/>
              <p:nvPr/>
            </p:nvSpPr>
            <p:spPr>
              <a:xfrm>
                <a:off x="3877711" y="1991675"/>
                <a:ext cx="2743200" cy="374904"/>
              </a:xfrm>
              <a:prstGeom prst="rect">
                <a:avLst/>
              </a:prstGeom>
              <a:solidFill>
                <a:srgbClr val="0070C0"/>
              </a:solidFill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66559E-9ADD-E943-B16E-6A7C75C42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711" y="1991675"/>
                <a:ext cx="2743200" cy="374904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039F9D-17D7-0249-AFFF-23A6EB01A399}"/>
                  </a:ext>
                </a:extLst>
              </p:cNvPr>
              <p:cNvSpPr/>
              <p:nvPr/>
            </p:nvSpPr>
            <p:spPr>
              <a:xfrm>
                <a:off x="7024696" y="1984286"/>
                <a:ext cx="822960" cy="371960"/>
              </a:xfrm>
              <a:prstGeom prst="rect">
                <a:avLst/>
              </a:prstGeom>
              <a:solidFill>
                <a:srgbClr val="7030A0"/>
              </a:solidFill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039F9D-17D7-0249-AFFF-23A6EB01A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696" y="1984286"/>
                <a:ext cx="822960" cy="371960"/>
              </a:xfrm>
              <a:prstGeom prst="rect">
                <a:avLst/>
              </a:prstGeom>
              <a:blipFill>
                <a:blip r:embed="rId5"/>
                <a:stretch>
                  <a:fillRect l="-4478" t="-19355" b="-2258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3D8867-1254-644E-BBA7-ED099FD02F71}"/>
                  </a:ext>
                </a:extLst>
              </p:cNvPr>
              <p:cNvSpPr/>
              <p:nvPr/>
            </p:nvSpPr>
            <p:spPr>
              <a:xfrm>
                <a:off x="976172" y="1992352"/>
                <a:ext cx="2743344" cy="374904"/>
              </a:xfrm>
              <a:prstGeom prst="rect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3D8867-1254-644E-BBA7-ED099FD02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2" y="1992352"/>
                <a:ext cx="2743344" cy="374904"/>
              </a:xfrm>
              <a:prstGeom prst="rect">
                <a:avLst/>
              </a:prstGeom>
              <a:blipFill>
                <a:blip r:embed="rId6"/>
                <a:stretch>
                  <a:fillRect t="-1935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9D310C1-C508-6747-B262-8A8F1DBC9F07}"/>
                  </a:ext>
                </a:extLst>
              </p:cNvPr>
              <p:cNvSpPr/>
              <p:nvPr/>
            </p:nvSpPr>
            <p:spPr>
              <a:xfrm>
                <a:off x="1629132" y="3720346"/>
                <a:ext cx="5596455" cy="548640"/>
              </a:xfrm>
              <a:prstGeom prst="rect">
                <a:avLst/>
              </a:prstGeom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                           ,     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     ,                     )</m:t>
                    </m:r>
                  </m:oMath>
                </a14:m>
                <a:r>
                  <a:rPr lang="en-US" sz="2000" dirty="0"/>
                  <a:t>                        </a:t>
                </a: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9D310C1-C508-6747-B262-8A8F1DBC9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132" y="3720346"/>
                <a:ext cx="5596455" cy="5486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B99B722-D721-DF4C-B197-C908C2CD5AF2}"/>
                  </a:ext>
                </a:extLst>
              </p:cNvPr>
              <p:cNvSpPr/>
              <p:nvPr/>
            </p:nvSpPr>
            <p:spPr>
              <a:xfrm>
                <a:off x="3902523" y="3792818"/>
                <a:ext cx="1605100" cy="37490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B99B722-D721-DF4C-B197-C908C2CD5A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523" y="3792818"/>
                <a:ext cx="1605100" cy="374904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8B29401-506C-4C4C-B08A-847AE79B064B}"/>
                  </a:ext>
                </a:extLst>
              </p:cNvPr>
              <p:cNvSpPr/>
              <p:nvPr/>
            </p:nvSpPr>
            <p:spPr>
              <a:xfrm>
                <a:off x="5651093" y="3784201"/>
                <a:ext cx="969818" cy="37196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8B29401-506C-4C4C-B08A-847AE79B0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093" y="3784201"/>
                <a:ext cx="969818" cy="371960"/>
              </a:xfrm>
              <a:prstGeom prst="rect">
                <a:avLst/>
              </a:prstGeom>
              <a:blipFill>
                <a:blip r:embed="rId9"/>
                <a:stretch>
                  <a:fillRect l="-2564" t="-16129" b="-2580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9B2D97A-5856-904E-BFEE-201367629186}"/>
                  </a:ext>
                </a:extLst>
              </p:cNvPr>
              <p:cNvSpPr/>
              <p:nvPr/>
            </p:nvSpPr>
            <p:spPr>
              <a:xfrm>
                <a:off x="2479832" y="3808690"/>
                <a:ext cx="1309828" cy="37490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9B2D97A-5856-904E-BFEE-201367629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832" y="3808690"/>
                <a:ext cx="1309828" cy="374904"/>
              </a:xfrm>
              <a:prstGeom prst="rect">
                <a:avLst/>
              </a:prstGeom>
              <a:blipFill>
                <a:blip r:embed="rId10"/>
                <a:stretch>
                  <a:fillRect t="-1935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Arrow 4">
            <a:extLst>
              <a:ext uri="{FF2B5EF4-FFF2-40B4-BE49-F238E27FC236}">
                <a16:creationId xmlns:a16="http://schemas.microsoft.com/office/drawing/2014/main" id="{91266360-5AEE-7B4F-AB8D-3748A3A854F7}"/>
              </a:ext>
            </a:extLst>
          </p:cNvPr>
          <p:cNvSpPr/>
          <p:nvPr/>
        </p:nvSpPr>
        <p:spPr>
          <a:xfrm>
            <a:off x="3602183" y="2632365"/>
            <a:ext cx="1274618" cy="97922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95EA3-D7E9-D74C-8AD7-AC14C1373B27}"/>
              </a:ext>
            </a:extLst>
          </p:cNvPr>
          <p:cNvSpPr txBox="1"/>
          <p:nvPr/>
        </p:nvSpPr>
        <p:spPr>
          <a:xfrm>
            <a:off x="5012880" y="2493077"/>
            <a:ext cx="3442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round interaction, 2 commitments sent,</a:t>
            </a:r>
          </a:p>
          <a:p>
            <a:r>
              <a:rPr lang="en-US" dirty="0"/>
              <a:t>Public coin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C7E55D-A6C5-994C-837F-61EDE85DC71D}"/>
                  </a:ext>
                </a:extLst>
              </p:cNvPr>
              <p:cNvSpPr txBox="1"/>
              <p:nvPr/>
            </p:nvSpPr>
            <p:spPr>
              <a:xfrm>
                <a:off x="7412282" y="3595483"/>
                <a:ext cx="1216732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C7E55D-A6C5-994C-837F-61EDE85DC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282" y="3595483"/>
                <a:ext cx="1216732" cy="722442"/>
              </a:xfrm>
              <a:prstGeom prst="rect">
                <a:avLst/>
              </a:prstGeom>
              <a:blipFill>
                <a:blip r:embed="rId11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2A75DC-1CBC-5445-AF39-9FA585303124}"/>
                  </a:ext>
                </a:extLst>
              </p:cNvPr>
              <p:cNvSpPr txBox="1"/>
              <p:nvPr/>
            </p:nvSpPr>
            <p:spPr>
              <a:xfrm>
                <a:off x="28102" y="4332841"/>
                <a:ext cx="8890193" cy="8309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rounds, 1 evaluation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on constant statement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communication,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verifier work to compute final key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2A75DC-1CBC-5445-AF39-9FA585303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2" y="4332841"/>
                <a:ext cx="8890193" cy="830997"/>
              </a:xfrm>
              <a:prstGeom prst="rect">
                <a:avLst/>
              </a:prstGeom>
              <a:blipFill>
                <a:blip r:embed="rId12"/>
                <a:stretch>
                  <a:fillRect l="-427" t="-2941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20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5" grpId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2247-7CF6-EE4C-8AC0-31B258B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GIPA: Generalized inner product argument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DF4ED9-296A-BE48-83EF-29286D4E7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79764"/>
                <a:ext cx="8229600" cy="416134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Abstract the properties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used in the IPA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homomorphic in both the commitment key and in the messages (doubly homomorphic)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p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p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p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p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Inner product commitment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Prime order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bilinear map </a:t>
                </a:r>
                <a14:m>
                  <m:oMath xmlns:m="http://schemas.openxmlformats.org/officeDocument/2006/math">
                    <m:nary>
                      <m:naryPr>
                        <m:chr m:val="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Binding commitment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GIPA: 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DF4ED9-296A-BE48-83EF-29286D4E7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79764"/>
                <a:ext cx="8229600" cy="4161343"/>
              </a:xfrm>
              <a:blipFill>
                <a:blip r:embed="rId2"/>
                <a:stretch>
                  <a:fillRect l="-1235" t="-2439" b="-2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E063D-75BE-0249-B2AA-6ED5812C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1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C333-2BFE-A94E-835F-2862FD7B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GIPA security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37350-5AD1-ED42-BCD4-2AD9C41F5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𝐺𝐼𝑃𝐴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Theorem 1:</a:t>
                </a:r>
              </a:p>
              <a:p>
                <a:pPr lvl="1"/>
                <a:r>
                  <a:rPr lang="en-US" dirty="0"/>
                  <a:t>Interactive GIPA is a proof of knowledge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𝐺𝐼𝑃𝐴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or</a:t>
                </a:r>
                <a:r>
                  <a:rPr lang="en-US" dirty="0"/>
                  <a:t> extracting a break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’s binding property</a:t>
                </a:r>
              </a:p>
              <a:p>
                <a:pPr lvl="1"/>
                <a:r>
                  <a:rPr lang="en-US" dirty="0"/>
                  <a:t>-&gt; GIPA is an argument of knowledge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𝐺𝐼𝑃𝐴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37350-5AD1-ED42-BCD4-2AD9C41F5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9A0DA-7CA3-BB47-919F-453FA76F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63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C333-2BFE-A94E-835F-2862FD7B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GIPA security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37350-5AD1-ED42-BCD4-2AD9C41F5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686800" cy="394334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Most applications require non-interactive protocols</a:t>
                </a:r>
              </a:p>
              <a:p>
                <a:r>
                  <a:rPr lang="en-US" dirty="0"/>
                  <a:t>Fiat-Shamir transform gives a non-interactive GIPA</a:t>
                </a:r>
              </a:p>
              <a:p>
                <a:r>
                  <a:rPr lang="en-US" b="0" dirty="0"/>
                  <a:t>Problem: Naively applying FS to a log round protocol gives a super-polynomial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extractor</a:t>
                </a:r>
              </a:p>
              <a:p>
                <a:r>
                  <a:rPr lang="en-US" dirty="0"/>
                  <a:t>Theorem 2: </a:t>
                </a:r>
              </a:p>
              <a:p>
                <a:pPr lvl="1"/>
                <a:r>
                  <a:rPr lang="en-US" dirty="0"/>
                  <a:t>Treating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as an </a:t>
                </a:r>
                <a:r>
                  <a:rPr lang="en-US" i="1" dirty="0"/>
                  <a:t>algebraic </a:t>
                </a:r>
                <a:r>
                  <a:rPr lang="en-US" dirty="0"/>
                  <a:t>commitment the Fiat-Shamir transform of GIPA is a non interactive argument of knowledge in the random oracle model given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a binding commitment</a:t>
                </a:r>
              </a:p>
              <a:p>
                <a:pPr lvl="1"/>
                <a:r>
                  <a:rPr lang="en-US" dirty="0"/>
                  <a:t>Extracting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trivial. Showing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more difficult</a:t>
                </a:r>
              </a:p>
              <a:p>
                <a:pPr lvl="1"/>
                <a:r>
                  <a:rPr lang="en-US" dirty="0"/>
                  <a:t>Relies on zero-finding game (BCMS19) which bounds.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≠0|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𝐶𝑜𝑚𝑚𝑖𝑡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37350-5AD1-ED42-BCD4-2AD9C41F5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686800" cy="3943349"/>
              </a:xfrm>
              <a:blipFill>
                <a:blip r:embed="rId2"/>
                <a:stretch>
                  <a:fillRect l="-877" t="-2564" r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9A0DA-7CA3-BB47-919F-453FA76F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56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2247-7CF6-EE4C-8AC0-31B258B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GIPA Instantiations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E063D-75BE-0249-B2AA-6ED5812C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504726-50CD-3748-BA60-602AE7BDFD96}"/>
                  </a:ext>
                </a:extLst>
              </p:cNvPr>
              <p:cNvSpPr txBox="1"/>
              <p:nvPr/>
            </p:nvSpPr>
            <p:spPr>
              <a:xfrm>
                <a:off x="200891" y="980908"/>
                <a:ext cx="8818418" cy="5974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):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p>
                        <m:acc>
                          <m:accPr>
                            <m:chr m:val="⃗"/>
                            <m:ctrlPr>
                              <a:rPr lang="en-US" i="1" dirty="0" smtClean="0">
                                <a:solidFill>
                                  <a:srgbClr val="AD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AD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acc>
                          <m:accPr>
                            <m:chr m:val="⃗"/>
                            <m:ctrlPr>
                              <a:rPr lang="en-US" i="1" dirty="0" smtClean="0">
                                <a:solidFill>
                                  <a:srgbClr val="AD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AD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acc>
                          <m:accPr>
                            <m:chr m:val="⃗"/>
                            <m:ctrlPr>
                              <a:rPr lang="en-US" i="1" dirty="0">
                                <a:solidFill>
                                  <a:srgbClr val="AD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AD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i="1" dirty="0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 dirty="0">
                                <a:solidFill>
                                  <a:srgbClr val="AD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AD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i="1" dirty="0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sup>
                    </m:sSup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Peddersen</a:t>
                </a:r>
                <a:r>
                  <a:rPr lang="en-US" dirty="0"/>
                  <a:t> commitment -&gt; Bulletproofs)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504726-50CD-3748-BA60-602AE7BDF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1" y="980908"/>
                <a:ext cx="8818418" cy="597408"/>
              </a:xfrm>
              <a:prstGeom prst="rect">
                <a:avLst/>
              </a:prstGeom>
              <a:blipFill>
                <a:blip r:embed="rId2"/>
                <a:stretch>
                  <a:fillRect t="-40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E855AE-0B0D-0641-9FFC-55C86886417D}"/>
                  </a:ext>
                </a:extLst>
              </p:cNvPr>
              <p:cNvSpPr txBox="1"/>
              <p:nvPr/>
            </p:nvSpPr>
            <p:spPr>
              <a:xfrm>
                <a:off x="193964" y="1701006"/>
                <a:ext cx="8818418" cy="23851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∏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AD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AD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AD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∏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AD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AD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AD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AFGHO commitment  -&gt; Inner Pairing Product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We use multiple variants of this protocol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Used by LMR19 for proofs on group elements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i="1" dirty="0"/>
                  <a:t>6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target group element communication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i="1" dirty="0"/>
                  <a:t>Linear verification time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E855AE-0B0D-0641-9FFC-55C868864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4" y="1701006"/>
                <a:ext cx="8818418" cy="2385140"/>
              </a:xfrm>
              <a:prstGeom prst="rect">
                <a:avLst/>
              </a:prstGeom>
              <a:blipFill>
                <a:blip r:embed="rId3"/>
                <a:stretch>
                  <a:fillRect l="-861" t="-21466" b="-4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FD7CA-BC8D-6A43-8825-BB2C3443515C}"/>
                  </a:ext>
                </a:extLst>
              </p:cNvPr>
              <p:cNvSpPr txBox="1"/>
              <p:nvPr/>
            </p:nvSpPr>
            <p:spPr>
              <a:xfrm>
                <a:off x="193964" y="4153418"/>
                <a:ext cx="8756072" cy="90781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):</a:t>
                </a:r>
                <a:r>
                  <a:rPr lang="en-US" dirty="0">
                    <a:solidFill>
                      <a:srgbClr val="AD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i="1" dirty="0"/>
                  <a:t>,</a:t>
                </a:r>
                <a:r>
                  <a:rPr lang="en-US" dirty="0">
                    <a:solidFill>
                      <a:srgbClr val="AD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i="1" dirty="0"/>
                  <a:t>,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AD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(Identity commitment)</a:t>
                </a:r>
              </a:p>
              <a:p>
                <a:r>
                  <a:rPr lang="en-US" dirty="0"/>
                  <a:t>Can be useful if computing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AD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i="1" dirty="0">
                        <a:solidFill>
                          <a:srgbClr val="AD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AD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AD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solidFill>
                          <a:srgbClr val="AD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expensive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FD7CA-BC8D-6A43-8825-BB2C3443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4" y="4153418"/>
                <a:ext cx="8756072" cy="907813"/>
              </a:xfrm>
              <a:prstGeom prst="rect">
                <a:avLst/>
              </a:prstGeom>
              <a:blipFill>
                <a:blip r:embed="rId4"/>
                <a:stretch>
                  <a:fillRect l="-1012" t="-10667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07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BB00-4237-CA4C-8994-8706666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TIPP: Trusted setup inner pairing product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5C410F-A12E-3C46-A7AA-528E3B1E4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686800" cy="374592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GIPA verification is linear time</a:t>
                </a:r>
              </a:p>
              <a:p>
                <a:r>
                  <a:rPr lang="en-US" dirty="0"/>
                  <a:t>Expensive cost is in computing final commitment key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dirty="0"/>
                  <a:t> be the challenges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/>
                  <a:t> the commitment key</a:t>
                </a:r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func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degree n polynomial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p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are the coefficients of p. (Halo)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can be efficiently evaluated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5C410F-A12E-3C46-A7AA-528E3B1E4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686800" cy="3745922"/>
              </a:xfrm>
              <a:blipFill>
                <a:blip r:embed="rId2"/>
                <a:stretch>
                  <a:fillRect l="-1170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935A6-40B1-8E42-BB33-C50A7800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01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BB00-4237-CA4C-8994-8706666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5C410F-A12E-3C46-A7AA-528E3B1E4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686800" cy="16855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Idea: Outsource 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</m:oMath>
                </a14:m>
                <a:r>
                  <a:rPr lang="en-US" dirty="0"/>
                  <a:t> to prover</a:t>
                </a:r>
              </a:p>
              <a:p>
                <a:r>
                  <a:rPr lang="en-US" dirty="0"/>
                  <a:t>Use structured reference string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in a bilinear group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</m:oMath>
                </a14:m>
                <a:r>
                  <a:rPr lang="en-US" dirty="0"/>
                  <a:t> is a KZG polynomial commitment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5C410F-A12E-3C46-A7AA-528E3B1E4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686800" cy="1685567"/>
              </a:xfrm>
              <a:blipFill>
                <a:blip r:embed="rId2"/>
                <a:stretch>
                  <a:fillRect l="-1170" t="-6767" b="-6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935A6-40B1-8E42-BB33-C50A7800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85F191-724A-2E48-87D0-ACAF34DC664F}"/>
                  </a:ext>
                </a:extLst>
              </p:cNvPr>
              <p:cNvSpPr txBox="1"/>
              <p:nvPr/>
            </p:nvSpPr>
            <p:spPr>
              <a:xfrm>
                <a:off x="692727" y="1018309"/>
                <a:ext cx="5860473" cy="565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p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func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85F191-724A-2E48-87D0-ACAF34DC6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7" y="1018309"/>
                <a:ext cx="5860473" cy="565411"/>
              </a:xfrm>
              <a:prstGeom prst="rect">
                <a:avLst/>
              </a:prstGeom>
              <a:blipFill>
                <a:blip r:embed="rId3"/>
                <a:stretch>
                  <a:fillRect t="-85106" b="-14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73AAE4-07D5-7447-9AEE-83C2DA24BF41}"/>
                  </a:ext>
                </a:extLst>
              </p:cNvPr>
              <p:cNvSpPr txBox="1"/>
              <p:nvPr/>
            </p:nvSpPr>
            <p:spPr>
              <a:xfrm>
                <a:off x="698979" y="3310970"/>
                <a:ext cx="7288843" cy="180799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Prover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</m:oMath>
                </a14:m>
                <a:r>
                  <a:rPr lang="en-US" dirty="0"/>
                  <a:t> to verifier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Verifier samples challenge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</m:oMath>
                </a14:m>
                <a:r>
                  <a:rPr lang="en-US" dirty="0"/>
                  <a:t> evaluated at z is equal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p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73AAE4-07D5-7447-9AEE-83C2DA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79" y="3310970"/>
                <a:ext cx="7288843" cy="1807995"/>
              </a:xfrm>
              <a:prstGeom prst="rect">
                <a:avLst/>
              </a:prstGeom>
              <a:blipFill>
                <a:blip r:embed="rId4"/>
                <a:stretch>
                  <a:fillRect l="-1215" t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468795F9-AE2F-274B-AED7-88D320469BEC}"/>
              </a:ext>
            </a:extLst>
          </p:cNvPr>
          <p:cNvSpPr/>
          <p:nvPr/>
        </p:nvSpPr>
        <p:spPr>
          <a:xfrm>
            <a:off x="5140990" y="4413320"/>
            <a:ext cx="2824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D0000"/>
                </a:solidFill>
              </a:rPr>
              <a:t>Important details missing, see paper</a:t>
            </a:r>
          </a:p>
        </p:txBody>
      </p:sp>
    </p:spTree>
    <p:extLst>
      <p:ext uri="{BB962C8B-B14F-4D97-AF65-F5344CB8AC3E}">
        <p14:creationId xmlns:p14="http://schemas.microsoft.com/office/powerpoint/2010/main" val="374332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5629-6DC1-AA49-9D8C-A3ADE4EB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TIPP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E594A-4BE5-F144-9C85-EF5FB4EAB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9368"/>
                <a:ext cx="8535546" cy="396413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Security proven using KZG security + GIPA security</a:t>
                </a:r>
              </a:p>
              <a:p>
                <a:r>
                  <a:rPr lang="en-US" dirty="0"/>
                  <a:t>Structured updatable reference string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target group elements</a:t>
                </a:r>
              </a:p>
              <a:p>
                <a:r>
                  <a:rPr lang="en-US" dirty="0"/>
                  <a:t>Verifier does 6 pairings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exponentiations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Multiple variants e.g. inner product with public vector using only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sized proof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E594A-4BE5-F144-9C85-EF5FB4EAB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9368"/>
                <a:ext cx="8535546" cy="3964131"/>
              </a:xfrm>
              <a:blipFill>
                <a:blip r:embed="rId2"/>
                <a:stretch>
                  <a:fillRect l="-1339" t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443FF-016E-E24C-8912-45781013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69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36E9-16C8-7741-836E-3625D44C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Polynomial Commitment from TIPP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3B029-E760-4A4A-BCA1-CF18A6DEC1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0317" y="1711515"/>
                <a:ext cx="8543366" cy="3394472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Groth11 two-tiered commitment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/>
                      </m:mr>
                      <m:m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</m:e>
                        <m:e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mr>
                    </m:m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be the coefficient matrix of p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Commit to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nary>
                          <m:naryPr>
                            <m:chr m:val="∏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  <m:sub/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400" dirty="0"/>
                  <a:t> using a Pedersen com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Commit to each row commitment using AFGHO: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- Doubly homomorphic</a:t>
                </a:r>
              </a:p>
              <a:p>
                <a:pPr marL="0" indent="0">
                  <a:buNone/>
                </a:pPr>
                <a:r>
                  <a:rPr lang="en-US" sz="2400" dirty="0"/>
                  <a:t>- Evaluation: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  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=(1,…,</m:t>
                    </m:r>
                    <m:sSup>
                      <m:sSupPr>
                        <m:ctrlPr>
                          <a:rPr lang="en-US" sz="2400" b="0" i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3B029-E760-4A4A-BCA1-CF18A6DEC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317" y="1711515"/>
                <a:ext cx="8543366" cy="3394472"/>
              </a:xfrm>
              <a:blipFill>
                <a:blip r:embed="rId2"/>
                <a:stretch>
                  <a:fillRect l="-740" t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76DEA-0B0F-2B40-9BD0-36635ACA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F64C56-AD85-A543-A833-533D54259971}"/>
                  </a:ext>
                </a:extLst>
              </p:cNvPr>
              <p:cNvSpPr txBox="1"/>
              <p:nvPr/>
            </p:nvSpPr>
            <p:spPr>
              <a:xfrm>
                <a:off x="230841" y="793112"/>
                <a:ext cx="8682318" cy="869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is a bivariate polynomial with degree n in X and m in Y</a:t>
                </a:r>
              </a:p>
              <a:p>
                <a:r>
                  <a:rPr lang="en-US" dirty="0"/>
                  <a:t>Univariate polynomial -&gt; bivariate polynomial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F64C56-AD85-A543-A833-533D54259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41" y="793112"/>
                <a:ext cx="8682318" cy="869469"/>
              </a:xfrm>
              <a:prstGeom prst="rect">
                <a:avLst/>
              </a:prstGeom>
              <a:blipFill>
                <a:blip r:embed="rId3"/>
                <a:stretch>
                  <a:fillRect l="-1170" t="-5714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53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7F12-4733-CF40-AB6F-81D40702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Inner Pairing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AF2C9-9662-0447-B94D-C016EFC52B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756" y="1020551"/>
                <a:ext cx="8631044" cy="399802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Efficient algebraic proofs for bilinear languages: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Efficient prover: n pairings</a:t>
                </a:r>
              </a:p>
              <a:p>
                <a:r>
                  <a:rPr lang="en-US" dirty="0"/>
                  <a:t>Succinct proofs: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target group elements</a:t>
                </a:r>
              </a:p>
              <a:p>
                <a:r>
                  <a:rPr lang="en-US" dirty="0"/>
                  <a:t>Efficient verifier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exponentiations</a:t>
                </a:r>
              </a:p>
              <a:p>
                <a:r>
                  <a:rPr lang="en-US" dirty="0"/>
                  <a:t>Multiple instantiations of one generalized argument, optimized for different applications.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AF2C9-9662-0447-B94D-C016EFC52B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6" y="1020551"/>
                <a:ext cx="8631044" cy="3998029"/>
              </a:xfrm>
              <a:blipFill>
                <a:blip r:embed="rId2"/>
                <a:stretch>
                  <a:fillRect l="-1324"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4A551-730E-7343-B838-E2026974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2D091D-2DBA-6945-A32D-9A1D8BE8C55E}"/>
                  </a:ext>
                </a:extLst>
              </p:cNvPr>
              <p:cNvSpPr txBox="1"/>
              <p:nvPr/>
            </p:nvSpPr>
            <p:spPr>
              <a:xfrm>
                <a:off x="457200" y="1336721"/>
                <a:ext cx="3520068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∃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2D091D-2DBA-6945-A32D-9A1D8BE8C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36721"/>
                <a:ext cx="3520068" cy="1100558"/>
              </a:xfrm>
              <a:prstGeom prst="rect">
                <a:avLst/>
              </a:prstGeom>
              <a:blipFill>
                <a:blip r:embed="rId3"/>
                <a:stretch>
                  <a:fillRect t="-108046" b="-164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197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36E9-16C8-7741-836E-3625D44C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Polynomial Commitment from TIPP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76DEA-0B0F-2B40-9BD0-36635ACA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F64C56-AD85-A543-A833-533D54259971}"/>
                  </a:ext>
                </a:extLst>
              </p:cNvPr>
              <p:cNvSpPr txBox="1"/>
              <p:nvPr/>
            </p:nvSpPr>
            <p:spPr>
              <a:xfrm>
                <a:off x="230841" y="899438"/>
                <a:ext cx="8682318" cy="12388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is a bivariate polynomial with degree n in X and m in Y</a:t>
                </a:r>
              </a:p>
              <a:p>
                <a:r>
                  <a:rPr lang="en-US" dirty="0"/>
                  <a:t>Univariate polynomial -&gt; bivariate polynomial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US" dirty="0"/>
                  <a:t> Evaluation: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F64C56-AD85-A543-A833-533D54259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41" y="899438"/>
                <a:ext cx="8682318" cy="1238801"/>
              </a:xfrm>
              <a:prstGeom prst="rect">
                <a:avLst/>
              </a:prstGeom>
              <a:blipFill>
                <a:blip r:embed="rId3"/>
                <a:stretch>
                  <a:fillRect l="-1020" t="-2000" b="-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3A00EA-37A3-DD49-8D13-AF20FA62FDDC}"/>
                  </a:ext>
                </a:extLst>
              </p:cNvPr>
              <p:cNvSpPr txBox="1"/>
              <p:nvPr/>
            </p:nvSpPr>
            <p:spPr>
              <a:xfrm>
                <a:off x="230841" y="2289661"/>
                <a:ext cx="8841441" cy="349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Untrusted Variant: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IPP (GIPA with AFGHO)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Bulletproofs (GIPA with Pedersen)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communication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prover group operation + evaluating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verifier complexity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unstructured CRS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3A00EA-37A3-DD49-8D13-AF20FA62F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41" y="2289661"/>
                <a:ext cx="8841441" cy="3493264"/>
              </a:xfrm>
              <a:prstGeom prst="rect">
                <a:avLst/>
              </a:prstGeom>
              <a:blipFill>
                <a:blip r:embed="rId4"/>
                <a:stretch>
                  <a:fillRect l="-1148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01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36E9-16C8-7741-836E-3625D44C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Polynomial Commitment from TIPP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76DEA-0B0F-2B40-9BD0-36635ACA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F64C56-AD85-A543-A833-533D54259971}"/>
                  </a:ext>
                </a:extLst>
              </p:cNvPr>
              <p:cNvSpPr txBox="1"/>
              <p:nvPr/>
            </p:nvSpPr>
            <p:spPr>
              <a:xfrm>
                <a:off x="230841" y="899438"/>
                <a:ext cx="8682318" cy="12388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is a bivariate polynomial with degree n in X and m in Y</a:t>
                </a:r>
              </a:p>
              <a:p>
                <a:r>
                  <a:rPr lang="en-US" dirty="0"/>
                  <a:t>Univariate polynomial -&gt; bivariate polynomial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US" dirty="0"/>
                  <a:t> Evaluation: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F64C56-AD85-A543-A833-533D54259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41" y="899438"/>
                <a:ext cx="8682318" cy="1238801"/>
              </a:xfrm>
              <a:prstGeom prst="rect">
                <a:avLst/>
              </a:prstGeom>
              <a:blipFill>
                <a:blip r:embed="rId2"/>
                <a:stretch>
                  <a:fillRect l="-1020" t="-2000" b="-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3A00EA-37A3-DD49-8D13-AF20FA62FDDC}"/>
                  </a:ext>
                </a:extLst>
              </p:cNvPr>
              <p:cNvSpPr txBox="1"/>
              <p:nvPr/>
            </p:nvSpPr>
            <p:spPr>
              <a:xfrm>
                <a:off x="71718" y="2138239"/>
                <a:ext cx="9072282" cy="2871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Trusted Variant: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Structured reference string for AFGHO and Pedersen commitment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TIPP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sz="22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 is a KZG commitment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200" dirty="0"/>
                  <a:t>, open 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200" dirty="0"/>
                  <a:t> communication</a:t>
                </a: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prover group operation + evaluating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verifier complexity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  <m:r>
                      <a:rPr lang="en-US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structured updatable CRS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3A00EA-37A3-DD49-8D13-AF20FA62F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8" y="2138239"/>
                <a:ext cx="9072282" cy="2871427"/>
              </a:xfrm>
              <a:prstGeom prst="rect">
                <a:avLst/>
              </a:prstGeom>
              <a:blipFill>
                <a:blip r:embed="rId3"/>
                <a:stretch>
                  <a:fillRect l="-839" t="-1322" b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F004FF-D85E-344B-9F47-152EE66C3040}"/>
              </a:ext>
            </a:extLst>
          </p:cNvPr>
          <p:cNvSpPr txBox="1"/>
          <p:nvPr/>
        </p:nvSpPr>
        <p:spPr>
          <a:xfrm>
            <a:off x="5170394" y="2249476"/>
            <a:ext cx="3742765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Recent work: Dory (Lee20)</a:t>
            </a:r>
          </a:p>
          <a:p>
            <a:r>
              <a:rPr lang="en-US" dirty="0"/>
              <a:t>Similar </a:t>
            </a:r>
            <a:r>
              <a:rPr lang="en-US" dirty="0" err="1"/>
              <a:t>asymptotics</a:t>
            </a:r>
            <a:endParaRPr lang="en-US" dirty="0"/>
          </a:p>
          <a:p>
            <a:r>
              <a:rPr lang="en-US" dirty="0"/>
              <a:t>Worse constants</a:t>
            </a:r>
          </a:p>
          <a:p>
            <a:r>
              <a:rPr lang="en-US" dirty="0"/>
              <a:t>No trusted setup!</a:t>
            </a:r>
          </a:p>
        </p:txBody>
      </p:sp>
    </p:spTree>
    <p:extLst>
      <p:ext uri="{BB962C8B-B14F-4D97-AF65-F5344CB8AC3E}">
        <p14:creationId xmlns:p14="http://schemas.microsoft.com/office/powerpoint/2010/main" val="65627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D00D-1C93-9442-BA62-A0363368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TIPP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A9CA-46F3-8C45-BDFB-8DE14561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1" y="874514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Rust implementation in open source library: </a:t>
            </a:r>
            <a:r>
              <a:rPr lang="en-US" dirty="0">
                <a:hlinkClick r:id="rId3"/>
              </a:rPr>
              <a:t>https://github.com/arkworks-rs/ripp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929C8-7277-5640-99D8-321BCDC1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1A4DD-64B5-E44C-8DA3-AD79A6C54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41" y="1800699"/>
            <a:ext cx="80518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93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33E-0985-5045-94AD-76C54EFE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Rollup with privacy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2BB27-F783-7840-B91B-AA8E09F3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42" y="858414"/>
            <a:ext cx="6407658" cy="520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Add ZK-SNARKs to each TX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83C5C-2395-514F-8B66-CC616BEA71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101" y="2270307"/>
            <a:ext cx="1190746" cy="1190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F2868B-B701-404E-A1AB-746FEB1FB4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694" y="3167090"/>
            <a:ext cx="473557" cy="81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47B4C7-678F-5F4C-BCE3-06BA61AB0B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733" y="2238133"/>
            <a:ext cx="584280" cy="864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A7E882-8A97-A74D-B602-F6DFF4777D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85342" y="4048207"/>
            <a:ext cx="584281" cy="864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507B6-8529-BC4C-AC3B-DE3AE50E7B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7520" y="3094334"/>
            <a:ext cx="1190746" cy="1190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EADAAF-F31D-1644-A838-77C3600AAA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0912" y="3442522"/>
            <a:ext cx="1190746" cy="119074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D2AF1CD-109B-4647-B8C8-CA9C450AE5B0}"/>
              </a:ext>
            </a:extLst>
          </p:cNvPr>
          <p:cNvSpPr/>
          <p:nvPr/>
        </p:nvSpPr>
        <p:spPr>
          <a:xfrm>
            <a:off x="5820867" y="2238133"/>
            <a:ext cx="2986275" cy="26422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97EF1-B99B-5048-8396-1B7737EC96EF}"/>
              </a:ext>
            </a:extLst>
          </p:cNvPr>
          <p:cNvSpPr/>
          <p:nvPr/>
        </p:nvSpPr>
        <p:spPr>
          <a:xfrm>
            <a:off x="971406" y="2474879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31E56-BD33-F449-A204-766EE08C7D76}"/>
              </a:ext>
            </a:extLst>
          </p:cNvPr>
          <p:cNvSpPr/>
          <p:nvPr/>
        </p:nvSpPr>
        <p:spPr>
          <a:xfrm>
            <a:off x="980133" y="3396222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8349B4-7B31-4341-A407-E3609609058D}"/>
              </a:ext>
            </a:extLst>
          </p:cNvPr>
          <p:cNvSpPr/>
          <p:nvPr/>
        </p:nvSpPr>
        <p:spPr>
          <a:xfrm>
            <a:off x="980132" y="4259019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B47DAC-7911-A841-A5EA-B97600D381E2}"/>
              </a:ext>
            </a:extLst>
          </p:cNvPr>
          <p:cNvGrpSpPr/>
          <p:nvPr/>
        </p:nvGrpSpPr>
        <p:grpSpPr>
          <a:xfrm>
            <a:off x="2462760" y="3171887"/>
            <a:ext cx="1764970" cy="1214844"/>
            <a:chOff x="2675467" y="3372327"/>
            <a:chExt cx="1764970" cy="121484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4884C56-C835-9A41-8903-714D64594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68482" y="3372327"/>
              <a:ext cx="602551" cy="785937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86D4D9-0D2C-8F44-B01D-67EF0DD43ACA}"/>
                </a:ext>
              </a:extLst>
            </p:cNvPr>
            <p:cNvSpPr txBox="1"/>
            <p:nvPr/>
          </p:nvSpPr>
          <p:spPr>
            <a:xfrm>
              <a:off x="2675467" y="4125506"/>
              <a:ext cx="1764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rollup server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F008EF-AD25-6546-853E-F9B41B19367C}"/>
              </a:ext>
            </a:extLst>
          </p:cNvPr>
          <p:cNvCxnSpPr>
            <a:cxnSpLocks/>
          </p:cNvCxnSpPr>
          <p:nvPr/>
        </p:nvCxnSpPr>
        <p:spPr>
          <a:xfrm>
            <a:off x="1352440" y="2627177"/>
            <a:ext cx="1670913" cy="739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666F6F-BD09-1446-B773-B65E983F4905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397393" y="3510549"/>
            <a:ext cx="1658382" cy="54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6C550F-5E04-5F42-AC6C-6B51C2F5102A}"/>
              </a:ext>
            </a:extLst>
          </p:cNvPr>
          <p:cNvCxnSpPr>
            <a:cxnSpLocks/>
          </p:cNvCxnSpPr>
          <p:nvPr/>
        </p:nvCxnSpPr>
        <p:spPr>
          <a:xfrm flipV="1">
            <a:off x="1442346" y="3839319"/>
            <a:ext cx="1613428" cy="527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60B08115-38FE-CF4F-A884-031E1168954B}"/>
              </a:ext>
            </a:extLst>
          </p:cNvPr>
          <p:cNvSpPr/>
          <p:nvPr/>
        </p:nvSpPr>
        <p:spPr>
          <a:xfrm>
            <a:off x="3223700" y="1660883"/>
            <a:ext cx="2683862" cy="817684"/>
          </a:xfrm>
          <a:prstGeom prst="wedgeRoundRectCallout">
            <a:avLst>
              <a:gd name="adj1" fmla="val -41374"/>
              <a:gd name="adj2" fmla="val 125797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/>
              <a:t>verify all Tx </a:t>
            </a:r>
            <a:br>
              <a:rPr lang="en-US" dirty="0"/>
            </a:br>
            <a:r>
              <a:rPr lang="en-US" dirty="0"/>
              <a:t>    ⇒  short proof </a:t>
            </a:r>
            <a:r>
              <a:rPr lang="en-US" sz="2800" b="1" dirty="0"/>
              <a:t>π</a:t>
            </a:r>
            <a:endParaRPr lang="en-US" b="1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F3DB0F-77EB-FF4A-B162-8056519729AA}"/>
              </a:ext>
            </a:extLst>
          </p:cNvPr>
          <p:cNvGrpSpPr/>
          <p:nvPr/>
        </p:nvGrpSpPr>
        <p:grpSpPr>
          <a:xfrm>
            <a:off x="3658326" y="3045848"/>
            <a:ext cx="2162541" cy="508375"/>
            <a:chOff x="3658326" y="3184077"/>
            <a:chExt cx="2162541" cy="50837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63912C4-C000-F24D-92CF-EE7848E80E65}"/>
                </a:ext>
              </a:extLst>
            </p:cNvPr>
            <p:cNvCxnSpPr>
              <a:stCxn id="36" idx="3"/>
              <a:endCxn id="12" idx="2"/>
            </p:cNvCxnSpPr>
            <p:nvPr/>
          </p:nvCxnSpPr>
          <p:spPr>
            <a:xfrm flipV="1">
              <a:off x="3658326" y="3686839"/>
              <a:ext cx="2162541" cy="5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6607E7-959E-2749-A9EB-3610984AD1EB}"/>
                </a:ext>
              </a:extLst>
            </p:cNvPr>
            <p:cNvSpPr/>
            <p:nvPr/>
          </p:nvSpPr>
          <p:spPr>
            <a:xfrm>
              <a:off x="3787279" y="3184077"/>
              <a:ext cx="1873773" cy="4616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summary,   </a:t>
              </a:r>
              <a:r>
                <a:rPr lang="en-US" sz="2800" b="1" dirty="0"/>
                <a:t>π</a:t>
              </a:r>
              <a:endParaRPr lang="en-US" sz="2000" b="1" dirty="0"/>
            </a:p>
          </p:txBody>
        </p:sp>
      </p:grp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5D92864A-9FFE-E94C-9BD1-61AB9DE90204}"/>
              </a:ext>
            </a:extLst>
          </p:cNvPr>
          <p:cNvSpPr/>
          <p:nvPr/>
        </p:nvSpPr>
        <p:spPr>
          <a:xfrm>
            <a:off x="6979981" y="1023291"/>
            <a:ext cx="1055078" cy="612648"/>
          </a:xfrm>
          <a:prstGeom prst="wedgeRoundRectCallout">
            <a:avLst>
              <a:gd name="adj1" fmla="val -14833"/>
              <a:gd name="adj2" fmla="val 170810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sz="2800" b="1" dirty="0"/>
              <a:t>π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664160-7292-9F4A-90E2-72111AE3E332}"/>
              </a:ext>
            </a:extLst>
          </p:cNvPr>
          <p:cNvSpPr txBox="1"/>
          <p:nvPr/>
        </p:nvSpPr>
        <p:spPr>
          <a:xfrm>
            <a:off x="1167080" y="4659188"/>
            <a:ext cx="424314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Prior solution: Recursive SNARKs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CB030C14-F697-7D47-B688-D697DE258CC9}"/>
              </a:ext>
            </a:extLst>
          </p:cNvPr>
          <p:cNvSpPr/>
          <p:nvPr/>
        </p:nvSpPr>
        <p:spPr>
          <a:xfrm>
            <a:off x="7705345" y="1820873"/>
            <a:ext cx="1055078" cy="612648"/>
          </a:xfrm>
          <a:prstGeom prst="wedgeRoundRectCallout">
            <a:avLst>
              <a:gd name="adj1" fmla="val -14833"/>
              <a:gd name="adj2" fmla="val 170810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sz="2800" b="1" dirty="0"/>
              <a:t>π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741642-F643-9D48-9366-B871B0E9A8B1}"/>
                  </a:ext>
                </a:extLst>
              </p:cNvPr>
              <p:cNvSpPr txBox="1"/>
              <p:nvPr/>
            </p:nvSpPr>
            <p:spPr>
              <a:xfrm>
                <a:off x="849488" y="2300414"/>
                <a:ext cx="246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741642-F643-9D48-9366-B871B0E9A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88" y="2300414"/>
                <a:ext cx="246204" cy="461665"/>
              </a:xfrm>
              <a:prstGeom prst="rect">
                <a:avLst/>
              </a:prstGeom>
              <a:blipFill>
                <a:blip r:embed="rId8"/>
                <a:stretch>
                  <a:fillRect r="-12381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9D6EAA-B910-D243-AB4E-CB5E4E375312}"/>
                  </a:ext>
                </a:extLst>
              </p:cNvPr>
              <p:cNvSpPr txBox="1"/>
              <p:nvPr/>
            </p:nvSpPr>
            <p:spPr>
              <a:xfrm>
                <a:off x="891204" y="3211689"/>
                <a:ext cx="246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9D6EAA-B910-D243-AB4E-CB5E4E375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04" y="3211689"/>
                <a:ext cx="246204" cy="461665"/>
              </a:xfrm>
              <a:prstGeom prst="rect">
                <a:avLst/>
              </a:prstGeom>
              <a:blipFill>
                <a:blip r:embed="rId9"/>
                <a:stretch>
                  <a:fillRect r="-1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B350EA-726F-0A4F-B3C3-0459B4C2D48B}"/>
                  </a:ext>
                </a:extLst>
              </p:cNvPr>
              <p:cNvSpPr txBox="1"/>
              <p:nvPr/>
            </p:nvSpPr>
            <p:spPr>
              <a:xfrm>
                <a:off x="897779" y="4086732"/>
                <a:ext cx="246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B350EA-726F-0A4F-B3C3-0459B4C2D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79" y="4086732"/>
                <a:ext cx="246204" cy="461665"/>
              </a:xfrm>
              <a:prstGeom prst="rect">
                <a:avLst/>
              </a:prstGeom>
              <a:blipFill>
                <a:blip r:embed="rId10"/>
                <a:stretch>
                  <a:fillRect r="-12381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78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4" grpId="0" animBg="1"/>
      <p:bldP spid="31" grpId="0"/>
      <p:bldP spid="32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4E6B-80AF-FF49-A09E-115B56EB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SNARK aggregation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F0DB1D-03F5-D44D-A335-08DBEFED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00150"/>
                <a:ext cx="8471647" cy="394334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Groth16 SNARKs are the smallest and most widely used SNARKs in practice (</a:t>
                </a:r>
                <a:r>
                  <a:rPr lang="en-US" dirty="0" err="1"/>
                  <a:t>ZCash</a:t>
                </a:r>
                <a:r>
                  <a:rPr lang="en-US" dirty="0"/>
                  <a:t>, Ethereum, </a:t>
                </a:r>
                <a:r>
                  <a:rPr lang="en-US" dirty="0" err="1"/>
                  <a:t>Filecoin</a:t>
                </a:r>
                <a:r>
                  <a:rPr lang="en-US" dirty="0"/>
                  <a:t>…)</a:t>
                </a:r>
              </a:p>
              <a:p>
                <a:r>
                  <a:rPr lang="en-US" dirty="0"/>
                  <a:t>Given n Groth16 SNARKs, we want a single short proof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SNARKs are valid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𝐺𝑟𝑜𝑡h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instance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Simplified Verifier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Checking multiple proofs can be batched using a random challenge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</m:oMath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∏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p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nary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Can be extended for multiple different verification keys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F0DB1D-03F5-D44D-A335-08DBEFED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00150"/>
                <a:ext cx="8471647" cy="3943349"/>
              </a:xfrm>
              <a:blipFill>
                <a:blip r:embed="rId2"/>
                <a:stretch>
                  <a:fillRect l="-1647" t="-2885" r="-898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64ADE-7506-334B-B165-77A4A394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6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4E6B-80AF-FF49-A09E-115B56EB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SNARK aggregation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64ADE-7506-334B-B165-77A4A394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BE6673-51EB-744D-BF20-995196F0C0E0}"/>
                  </a:ext>
                </a:extLst>
              </p:cNvPr>
              <p:cNvSpPr txBox="1"/>
              <p:nvPr/>
            </p:nvSpPr>
            <p:spPr>
              <a:xfrm>
                <a:off x="1120589" y="896471"/>
                <a:ext cx="6257364" cy="9233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∏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nary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 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BE6673-51EB-744D-BF20-995196F0C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589" y="896471"/>
                <a:ext cx="6257364" cy="923364"/>
              </a:xfrm>
              <a:prstGeom prst="rect">
                <a:avLst/>
              </a:prstGeom>
              <a:blipFill>
                <a:blip r:embed="rId2"/>
                <a:stretch>
                  <a:fillRect t="-82895" b="-13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AB6EB-B577-974F-A40A-5362BEE974FF}"/>
                  </a:ext>
                </a:extLst>
              </p:cNvPr>
              <p:cNvSpPr txBox="1"/>
              <p:nvPr/>
            </p:nvSpPr>
            <p:spPr>
              <a:xfrm>
                <a:off x="251012" y="1736103"/>
                <a:ext cx="8148918" cy="3484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Protocol: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Commit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Receive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from verifier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Use TIPP variants to prove that above equation holds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Verifier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checks TIPP proofs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Aggregator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pairings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Verifier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cryptographic operations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takes one field operation per input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If inputs are related, we can take advantage of that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AB6EB-B577-974F-A40A-5362BEE97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12" y="1736103"/>
                <a:ext cx="8148918" cy="3484224"/>
              </a:xfrm>
              <a:prstGeom prst="rect">
                <a:avLst/>
              </a:prstGeom>
              <a:blipFill>
                <a:blip r:embed="rId3"/>
                <a:stretch>
                  <a:fillRect l="-1089" t="-1455" b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48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629D-7C45-D840-AC56-9B000D97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SNARK aggregation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DCFD-38FC-1046-9A56-AA26CC39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1" y="874514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/>
              <a:t>Comparison with one level recursion ZEXE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B7EBD-3CCE-4541-B927-B945D341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467F3-54E3-EC40-B3A1-75411862B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21" y="1283984"/>
            <a:ext cx="8089900" cy="311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4841CC-FB4B-A94E-A77F-4EC1A0CB36C4}"/>
              </a:ext>
            </a:extLst>
          </p:cNvPr>
          <p:cNvSpPr txBox="1"/>
          <p:nvPr/>
        </p:nvSpPr>
        <p:spPr>
          <a:xfrm>
            <a:off x="304800" y="4395484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64 proofs ZEXE runs out of memory,</a:t>
            </a:r>
          </a:p>
          <a:p>
            <a:r>
              <a:rPr lang="en-US" dirty="0"/>
              <a:t>We can easily handle &gt;65k proofs</a:t>
            </a:r>
          </a:p>
        </p:txBody>
      </p:sp>
    </p:spTree>
    <p:extLst>
      <p:ext uri="{BB962C8B-B14F-4D97-AF65-F5344CB8AC3E}">
        <p14:creationId xmlns:p14="http://schemas.microsoft.com/office/powerpoint/2010/main" val="1900355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2F36335-E77D-D94E-BAB7-3E760E907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https://eprint.iacr.org/2019/1177.pdf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9EF8E9-440E-D543-819D-4EAACD60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6E5B5C-DED7-1642-8D38-762AABC53A4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00B028-B857-3747-9948-54B8845D1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0833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93C7-43FD-864D-AC9E-DB1467FD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Polynomial Commitment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004C-C90D-E84B-BD34-31C698FB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9B836-8CE6-0441-96D7-D23F9B2A9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01" y="2109134"/>
            <a:ext cx="1166324" cy="1151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B279A0-C7C3-E749-9275-3CCF8E61B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90" y="2109134"/>
            <a:ext cx="1005525" cy="115191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36F8FA-3774-A046-8FEC-282057AFD48C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69813" y="2755312"/>
            <a:ext cx="2892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E4F418-138A-6947-8FC4-6D4D17C6CDC5}"/>
              </a:ext>
            </a:extLst>
          </p:cNvPr>
          <p:cNvSpPr txBox="1"/>
          <p:nvPr/>
        </p:nvSpPr>
        <p:spPr>
          <a:xfrm>
            <a:off x="3404798" y="2157475"/>
            <a:ext cx="3003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 </a:t>
            </a:r>
          </a:p>
          <a:p>
            <a:r>
              <a:rPr lang="en-US" sz="3200" dirty="0"/>
              <a:t>small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5CCDC61-3D74-4748-AADD-4AA1CD98FD01}"/>
                  </a:ext>
                </a:extLst>
              </p:cNvPr>
              <p:cNvSpPr/>
              <p:nvPr/>
            </p:nvSpPr>
            <p:spPr>
              <a:xfrm>
                <a:off x="457200" y="1368357"/>
                <a:ext cx="4299382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degree at most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5CCDC61-3D74-4748-AADD-4AA1CD98FD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68357"/>
                <a:ext cx="4299382" cy="490199"/>
              </a:xfrm>
              <a:prstGeom prst="rect">
                <a:avLst/>
              </a:prstGeom>
              <a:blipFill>
                <a:blip r:embed="rId4"/>
                <a:stretch>
                  <a:fillRect l="-1180" t="-10526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73DA23-9BA7-6C49-8B4F-350CC6A1427C}"/>
                  </a:ext>
                </a:extLst>
              </p:cNvPr>
              <p:cNvSpPr txBox="1"/>
              <p:nvPr/>
            </p:nvSpPr>
            <p:spPr>
              <a:xfrm>
                <a:off x="3404798" y="3739215"/>
                <a:ext cx="460466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Small Proof that f(z) = y and deg(f)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73DA23-9BA7-6C49-8B4F-350CC6A14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98" y="3739215"/>
                <a:ext cx="4604669" cy="1384995"/>
              </a:xfrm>
              <a:prstGeom prst="rect">
                <a:avLst/>
              </a:prstGeom>
              <a:blipFill>
                <a:blip r:embed="rId5"/>
                <a:stretch>
                  <a:fillRect l="-2473" r="-4670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D9C95C-265E-C440-9382-212C32A66981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69813" y="4108041"/>
            <a:ext cx="2892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22C15A-E2B1-2B4A-9A1F-61E62B773E96}"/>
                  </a:ext>
                </a:extLst>
              </p:cNvPr>
              <p:cNvSpPr txBox="1"/>
              <p:nvPr/>
            </p:nvSpPr>
            <p:spPr>
              <a:xfrm>
                <a:off x="3404798" y="3461710"/>
                <a:ext cx="612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22C15A-E2B1-2B4A-9A1F-61E62B773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98" y="3461710"/>
                <a:ext cx="61204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0889CCF-D05F-C248-8DEC-F5EA9A399D22}"/>
              </a:ext>
            </a:extLst>
          </p:cNvPr>
          <p:cNvSpPr txBox="1"/>
          <p:nvPr/>
        </p:nvSpPr>
        <p:spPr>
          <a:xfrm>
            <a:off x="58517" y="3511625"/>
            <a:ext cx="3320635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Many applications: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SNARKs for NP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Accumulators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Vector Commitments</a:t>
            </a:r>
          </a:p>
        </p:txBody>
      </p:sp>
    </p:spTree>
    <p:extLst>
      <p:ext uri="{BB962C8B-B14F-4D97-AF65-F5344CB8AC3E}">
        <p14:creationId xmlns:p14="http://schemas.microsoft.com/office/powerpoint/2010/main" val="32944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F859-0DC2-1E4D-99CF-5D67B633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1: PC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671BA-F8E4-1242-8032-08EA556C1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966" y="981889"/>
                <a:ext cx="8229600" cy="339447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Commitment to polynomial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Concrete numbers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, comparison vs KZG</a:t>
                </a:r>
              </a:p>
              <a:p>
                <a:pPr lvl="1"/>
                <a:r>
                  <a:rPr lang="en-US" dirty="0"/>
                  <a:t>CRS: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00B050"/>
                    </a:solidFill>
                  </a:rPr>
                  <a:t>4MB</a:t>
                </a:r>
                <a:r>
                  <a:rPr lang="en-US" dirty="0"/>
                  <a:t> vs 3.2GB </a:t>
                </a:r>
              </a:p>
              <a:p>
                <a:pPr lvl="1"/>
                <a:r>
                  <a:rPr lang="en-US" dirty="0"/>
                  <a:t>Commit O(s) s=#non-zero coefficients</a:t>
                </a:r>
              </a:p>
              <a:p>
                <a:pPr lvl="1"/>
                <a:r>
                  <a:rPr lang="en-US" dirty="0"/>
                  <a:t>Evaluation Prover: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00B050"/>
                    </a:solidFill>
                  </a:rPr>
                  <a:t>15s</a:t>
                </a:r>
                <a:r>
                  <a:rPr lang="en-US" dirty="0"/>
                  <a:t> vs 16min</a:t>
                </a:r>
              </a:p>
              <a:p>
                <a:pPr lvl="1"/>
                <a:r>
                  <a:rPr lang="en-US" dirty="0"/>
                  <a:t>Proof size: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3.6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rPr lang="en-US" dirty="0"/>
                  <a:t>vs 380bytes</a:t>
                </a:r>
              </a:p>
              <a:p>
                <a:pPr lvl="1"/>
                <a:r>
                  <a:rPr lang="en-US" dirty="0"/>
                  <a:t>Verifier time: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, 46ms vs 5ms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671BA-F8E4-1242-8032-08EA556C1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966" y="981889"/>
                <a:ext cx="8229600" cy="3394472"/>
              </a:xfrm>
              <a:blipFill>
                <a:blip r:embed="rId2"/>
                <a:stretch>
                  <a:fillRect l="-1233" t="-3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F1D0F-7E50-A744-BE18-8936329A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33E-0985-5045-94AD-76C54EFE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Rollup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2BB27-F783-7840-B91B-AA8E09F3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42" y="858414"/>
            <a:ext cx="6407658" cy="520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Today:  </a:t>
            </a:r>
            <a:r>
              <a:rPr lang="en-US" sz="2400" u="sng" dirty="0"/>
              <a:t>every</a:t>
            </a:r>
            <a:r>
              <a:rPr lang="en-US" sz="2400" dirty="0"/>
              <a:t> miner must verify </a:t>
            </a:r>
            <a:r>
              <a:rPr lang="en-US" sz="2400" u="sng" dirty="0"/>
              <a:t>every</a:t>
            </a:r>
            <a:r>
              <a:rPr lang="en-US" sz="2400" dirty="0"/>
              <a:t> posted Tx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83C5C-2395-514F-8B66-CC616BEA71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101" y="2270307"/>
            <a:ext cx="1190746" cy="1190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F2868B-B701-404E-A1AB-746FEB1FB4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694" y="3167090"/>
            <a:ext cx="473557" cy="81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47B4C7-678F-5F4C-BCE3-06BA61AB0B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733" y="2238133"/>
            <a:ext cx="584280" cy="864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A7E882-8A97-A74D-B602-F6DFF4777D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85342" y="4048207"/>
            <a:ext cx="584281" cy="864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507B6-8529-BC4C-AC3B-DE3AE50E7B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7520" y="3094334"/>
            <a:ext cx="1190746" cy="1190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EADAAF-F31D-1644-A838-77C3600AA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0912" y="3442522"/>
            <a:ext cx="1190746" cy="119074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D2AF1CD-109B-4647-B8C8-CA9C450AE5B0}"/>
              </a:ext>
            </a:extLst>
          </p:cNvPr>
          <p:cNvSpPr/>
          <p:nvPr/>
        </p:nvSpPr>
        <p:spPr>
          <a:xfrm>
            <a:off x="5820867" y="2238133"/>
            <a:ext cx="2986275" cy="26422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97EF1-B99B-5048-8396-1B7737EC96EF}"/>
              </a:ext>
            </a:extLst>
          </p:cNvPr>
          <p:cNvSpPr/>
          <p:nvPr/>
        </p:nvSpPr>
        <p:spPr>
          <a:xfrm>
            <a:off x="971406" y="2474879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31E56-BD33-F449-A204-766EE08C7D76}"/>
              </a:ext>
            </a:extLst>
          </p:cNvPr>
          <p:cNvSpPr/>
          <p:nvPr/>
        </p:nvSpPr>
        <p:spPr>
          <a:xfrm>
            <a:off x="980133" y="3396222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8349B4-7B31-4341-A407-E3609609058D}"/>
              </a:ext>
            </a:extLst>
          </p:cNvPr>
          <p:cNvSpPr/>
          <p:nvPr/>
        </p:nvSpPr>
        <p:spPr>
          <a:xfrm>
            <a:off x="980132" y="4259019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6CCB69E3-079F-3843-99C9-5A5E8E1D5AC4}"/>
              </a:ext>
            </a:extLst>
          </p:cNvPr>
          <p:cNvSpPr/>
          <p:nvPr/>
        </p:nvSpPr>
        <p:spPr>
          <a:xfrm>
            <a:off x="6631101" y="1071552"/>
            <a:ext cx="1055078" cy="612648"/>
          </a:xfrm>
          <a:prstGeom prst="wedgeRoundRectCallout">
            <a:avLst>
              <a:gd name="adj1" fmla="val -2055"/>
              <a:gd name="adj2" fmla="val 156937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dirty="0"/>
              <a:t>all Tx</a:t>
            </a: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E51239B8-C778-8547-A454-027FB268BFFA}"/>
              </a:ext>
            </a:extLst>
          </p:cNvPr>
          <p:cNvSpPr/>
          <p:nvPr/>
        </p:nvSpPr>
        <p:spPr>
          <a:xfrm>
            <a:off x="5230445" y="2014529"/>
            <a:ext cx="995539" cy="612648"/>
          </a:xfrm>
          <a:prstGeom prst="wedgeRoundRectCallout">
            <a:avLst>
              <a:gd name="adj1" fmla="val 85344"/>
              <a:gd name="adj2" fmla="val 185737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dirty="0"/>
              <a:t>all Tx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F6DB4189-2271-4C45-8FCD-EA8026E47F5B}"/>
              </a:ext>
            </a:extLst>
          </p:cNvPr>
          <p:cNvSpPr/>
          <p:nvPr/>
        </p:nvSpPr>
        <p:spPr>
          <a:xfrm>
            <a:off x="8030302" y="1703574"/>
            <a:ext cx="1055078" cy="612648"/>
          </a:xfrm>
          <a:prstGeom prst="wedgeRoundRectCallout">
            <a:avLst>
              <a:gd name="adj1" fmla="val -36500"/>
              <a:gd name="adj2" fmla="val 189467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dirty="0"/>
              <a:t>all Tx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B47DAC-7911-A841-A5EA-B97600D381E2}"/>
              </a:ext>
            </a:extLst>
          </p:cNvPr>
          <p:cNvGrpSpPr/>
          <p:nvPr/>
        </p:nvGrpSpPr>
        <p:grpSpPr>
          <a:xfrm>
            <a:off x="2462760" y="3171887"/>
            <a:ext cx="1764970" cy="1214844"/>
            <a:chOff x="2675467" y="3372327"/>
            <a:chExt cx="1764970" cy="121484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4884C56-C835-9A41-8903-714D64594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68482" y="3372327"/>
              <a:ext cx="602551" cy="785937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86D4D9-0D2C-8F44-B01D-67EF0DD43ACA}"/>
                </a:ext>
              </a:extLst>
            </p:cNvPr>
            <p:cNvSpPr txBox="1"/>
            <p:nvPr/>
          </p:nvSpPr>
          <p:spPr>
            <a:xfrm>
              <a:off x="2675467" y="4125506"/>
              <a:ext cx="1764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rollup server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F008EF-AD25-6546-853E-F9B41B19367C}"/>
              </a:ext>
            </a:extLst>
          </p:cNvPr>
          <p:cNvCxnSpPr>
            <a:cxnSpLocks/>
          </p:cNvCxnSpPr>
          <p:nvPr/>
        </p:nvCxnSpPr>
        <p:spPr>
          <a:xfrm>
            <a:off x="1352440" y="2627177"/>
            <a:ext cx="1670913" cy="739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666F6F-BD09-1446-B773-B65E983F4905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397393" y="3510549"/>
            <a:ext cx="1658382" cy="54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6C550F-5E04-5F42-AC6C-6B51C2F5102A}"/>
              </a:ext>
            </a:extLst>
          </p:cNvPr>
          <p:cNvCxnSpPr>
            <a:cxnSpLocks/>
          </p:cNvCxnSpPr>
          <p:nvPr/>
        </p:nvCxnSpPr>
        <p:spPr>
          <a:xfrm flipV="1">
            <a:off x="1442346" y="3839319"/>
            <a:ext cx="1613428" cy="527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60B08115-38FE-CF4F-A884-031E1168954B}"/>
              </a:ext>
            </a:extLst>
          </p:cNvPr>
          <p:cNvSpPr/>
          <p:nvPr/>
        </p:nvSpPr>
        <p:spPr>
          <a:xfrm>
            <a:off x="3223700" y="1660883"/>
            <a:ext cx="2683862" cy="817684"/>
          </a:xfrm>
          <a:prstGeom prst="wedgeRoundRectCallout">
            <a:avLst>
              <a:gd name="adj1" fmla="val -41374"/>
              <a:gd name="adj2" fmla="val 125797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/>
              <a:t>verify all Tx </a:t>
            </a:r>
            <a:br>
              <a:rPr lang="en-US" dirty="0"/>
            </a:br>
            <a:r>
              <a:rPr lang="en-US" dirty="0"/>
              <a:t>    ⇒  short proof </a:t>
            </a:r>
            <a:r>
              <a:rPr lang="en-US" sz="2800" b="1" dirty="0"/>
              <a:t>π</a:t>
            </a:r>
            <a:endParaRPr lang="en-US" b="1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F3DB0F-77EB-FF4A-B162-8056519729AA}"/>
              </a:ext>
            </a:extLst>
          </p:cNvPr>
          <p:cNvGrpSpPr/>
          <p:nvPr/>
        </p:nvGrpSpPr>
        <p:grpSpPr>
          <a:xfrm>
            <a:off x="3658326" y="3045848"/>
            <a:ext cx="2162541" cy="508375"/>
            <a:chOff x="3658326" y="3184077"/>
            <a:chExt cx="2162541" cy="50837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63912C4-C000-F24D-92CF-EE7848E80E65}"/>
                </a:ext>
              </a:extLst>
            </p:cNvPr>
            <p:cNvCxnSpPr>
              <a:stCxn id="36" idx="3"/>
              <a:endCxn id="12" idx="2"/>
            </p:cNvCxnSpPr>
            <p:nvPr/>
          </p:nvCxnSpPr>
          <p:spPr>
            <a:xfrm flipV="1">
              <a:off x="3658326" y="3686839"/>
              <a:ext cx="2162541" cy="5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6607E7-959E-2749-A9EB-3610984AD1EB}"/>
                </a:ext>
              </a:extLst>
            </p:cNvPr>
            <p:cNvSpPr/>
            <p:nvPr/>
          </p:nvSpPr>
          <p:spPr>
            <a:xfrm>
              <a:off x="3787279" y="3184077"/>
              <a:ext cx="1873773" cy="4616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summary,   </a:t>
              </a:r>
              <a:r>
                <a:rPr lang="en-US" sz="2800" b="1" dirty="0"/>
                <a:t>π</a:t>
              </a:r>
              <a:endParaRPr lang="en-US" sz="2000" b="1" dirty="0"/>
            </a:p>
          </p:txBody>
        </p:sp>
      </p:grp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5D92864A-9FFE-E94C-9BD1-61AB9DE90204}"/>
              </a:ext>
            </a:extLst>
          </p:cNvPr>
          <p:cNvSpPr/>
          <p:nvPr/>
        </p:nvSpPr>
        <p:spPr>
          <a:xfrm>
            <a:off x="6979981" y="1023291"/>
            <a:ext cx="1055078" cy="612648"/>
          </a:xfrm>
          <a:prstGeom prst="wedgeRoundRectCallout">
            <a:avLst>
              <a:gd name="adj1" fmla="val -14833"/>
              <a:gd name="adj2" fmla="val 170810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sz="2800" b="1" dirty="0"/>
              <a:t>π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664160-7292-9F4A-90E2-72111AE3E332}"/>
              </a:ext>
            </a:extLst>
          </p:cNvPr>
          <p:cNvSpPr txBox="1"/>
          <p:nvPr/>
        </p:nvSpPr>
        <p:spPr>
          <a:xfrm>
            <a:off x="1167080" y="4659188"/>
            <a:ext cx="653826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verifying proof is much easier than verifying 10K Tx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CB030C14-F697-7D47-B688-D697DE258CC9}"/>
              </a:ext>
            </a:extLst>
          </p:cNvPr>
          <p:cNvSpPr/>
          <p:nvPr/>
        </p:nvSpPr>
        <p:spPr>
          <a:xfrm>
            <a:off x="7705345" y="1820873"/>
            <a:ext cx="1055078" cy="612648"/>
          </a:xfrm>
          <a:prstGeom prst="wedgeRoundRectCallout">
            <a:avLst>
              <a:gd name="adj1" fmla="val -14833"/>
              <a:gd name="adj2" fmla="val 170810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sz="2800" b="1" dirty="0"/>
              <a:t>π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571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35" grpId="0" animBg="1"/>
      <p:bldP spid="45" grpId="0" animBg="1"/>
      <p:bldP spid="53" grpId="0" animBg="1"/>
      <p:bldP spid="54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33E-0985-5045-94AD-76C54EFE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Rollup with privacy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2BB27-F783-7840-B91B-AA8E09F3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42" y="858414"/>
            <a:ext cx="6407658" cy="520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Add ZK-SNARKs to each TX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83C5C-2395-514F-8B66-CC616BEA71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101" y="2270307"/>
            <a:ext cx="1190746" cy="1190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F2868B-B701-404E-A1AB-746FEB1FB4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694" y="3167090"/>
            <a:ext cx="473557" cy="81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47B4C7-678F-5F4C-BCE3-06BA61AB0B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733" y="2238133"/>
            <a:ext cx="584280" cy="864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A7E882-8A97-A74D-B602-F6DFF4777D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85342" y="4048207"/>
            <a:ext cx="584281" cy="864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507B6-8529-BC4C-AC3B-DE3AE50E7B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7520" y="3094334"/>
            <a:ext cx="1190746" cy="1190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EADAAF-F31D-1644-A838-77C3600AAA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0912" y="3442522"/>
            <a:ext cx="1190746" cy="119074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D2AF1CD-109B-4647-B8C8-CA9C450AE5B0}"/>
              </a:ext>
            </a:extLst>
          </p:cNvPr>
          <p:cNvSpPr/>
          <p:nvPr/>
        </p:nvSpPr>
        <p:spPr>
          <a:xfrm>
            <a:off x="5820867" y="2238133"/>
            <a:ext cx="2986275" cy="26422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97EF1-B99B-5048-8396-1B7737EC96EF}"/>
              </a:ext>
            </a:extLst>
          </p:cNvPr>
          <p:cNvSpPr/>
          <p:nvPr/>
        </p:nvSpPr>
        <p:spPr>
          <a:xfrm>
            <a:off x="971406" y="2474879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31E56-BD33-F449-A204-766EE08C7D76}"/>
              </a:ext>
            </a:extLst>
          </p:cNvPr>
          <p:cNvSpPr/>
          <p:nvPr/>
        </p:nvSpPr>
        <p:spPr>
          <a:xfrm>
            <a:off x="980133" y="3396222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8349B4-7B31-4341-A407-E3609609058D}"/>
              </a:ext>
            </a:extLst>
          </p:cNvPr>
          <p:cNvSpPr/>
          <p:nvPr/>
        </p:nvSpPr>
        <p:spPr>
          <a:xfrm>
            <a:off x="980132" y="4259019"/>
            <a:ext cx="347241" cy="22865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B47DAC-7911-A841-A5EA-B97600D381E2}"/>
              </a:ext>
            </a:extLst>
          </p:cNvPr>
          <p:cNvGrpSpPr/>
          <p:nvPr/>
        </p:nvGrpSpPr>
        <p:grpSpPr>
          <a:xfrm>
            <a:off x="2462760" y="3171887"/>
            <a:ext cx="1764970" cy="1214844"/>
            <a:chOff x="2675467" y="3372327"/>
            <a:chExt cx="1764970" cy="121484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4884C56-C835-9A41-8903-714D64594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68482" y="3372327"/>
              <a:ext cx="602551" cy="785937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86D4D9-0D2C-8F44-B01D-67EF0DD43ACA}"/>
                </a:ext>
              </a:extLst>
            </p:cNvPr>
            <p:cNvSpPr txBox="1"/>
            <p:nvPr/>
          </p:nvSpPr>
          <p:spPr>
            <a:xfrm>
              <a:off x="2675467" y="4125506"/>
              <a:ext cx="1764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rollup server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F008EF-AD25-6546-853E-F9B41B19367C}"/>
              </a:ext>
            </a:extLst>
          </p:cNvPr>
          <p:cNvCxnSpPr>
            <a:cxnSpLocks/>
          </p:cNvCxnSpPr>
          <p:nvPr/>
        </p:nvCxnSpPr>
        <p:spPr>
          <a:xfrm>
            <a:off x="1352440" y="2627177"/>
            <a:ext cx="1670913" cy="739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666F6F-BD09-1446-B773-B65E983F4905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397393" y="3510549"/>
            <a:ext cx="1658382" cy="54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6C550F-5E04-5F42-AC6C-6B51C2F5102A}"/>
              </a:ext>
            </a:extLst>
          </p:cNvPr>
          <p:cNvCxnSpPr>
            <a:cxnSpLocks/>
          </p:cNvCxnSpPr>
          <p:nvPr/>
        </p:nvCxnSpPr>
        <p:spPr>
          <a:xfrm flipV="1">
            <a:off x="1442346" y="3839319"/>
            <a:ext cx="1613428" cy="527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60B08115-38FE-CF4F-A884-031E1168954B}"/>
              </a:ext>
            </a:extLst>
          </p:cNvPr>
          <p:cNvSpPr/>
          <p:nvPr/>
        </p:nvSpPr>
        <p:spPr>
          <a:xfrm>
            <a:off x="3223700" y="1660883"/>
            <a:ext cx="2683862" cy="817684"/>
          </a:xfrm>
          <a:prstGeom prst="wedgeRoundRectCallout">
            <a:avLst>
              <a:gd name="adj1" fmla="val -41374"/>
              <a:gd name="adj2" fmla="val 125797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/>
              <a:t>verify all Tx </a:t>
            </a:r>
            <a:br>
              <a:rPr lang="en-US" dirty="0"/>
            </a:br>
            <a:r>
              <a:rPr lang="en-US" dirty="0"/>
              <a:t>    ⇒  short proof </a:t>
            </a:r>
            <a:r>
              <a:rPr lang="en-US" sz="2800" b="1" dirty="0"/>
              <a:t>π</a:t>
            </a:r>
            <a:endParaRPr lang="en-US" b="1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F3DB0F-77EB-FF4A-B162-8056519729AA}"/>
              </a:ext>
            </a:extLst>
          </p:cNvPr>
          <p:cNvGrpSpPr/>
          <p:nvPr/>
        </p:nvGrpSpPr>
        <p:grpSpPr>
          <a:xfrm>
            <a:off x="3658326" y="3045848"/>
            <a:ext cx="2162541" cy="508375"/>
            <a:chOff x="3658326" y="3184077"/>
            <a:chExt cx="2162541" cy="50837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63912C4-C000-F24D-92CF-EE7848E80E65}"/>
                </a:ext>
              </a:extLst>
            </p:cNvPr>
            <p:cNvCxnSpPr>
              <a:stCxn id="36" idx="3"/>
              <a:endCxn id="12" idx="2"/>
            </p:cNvCxnSpPr>
            <p:nvPr/>
          </p:nvCxnSpPr>
          <p:spPr>
            <a:xfrm flipV="1">
              <a:off x="3658326" y="3686839"/>
              <a:ext cx="2162541" cy="5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6607E7-959E-2749-A9EB-3610984AD1EB}"/>
                </a:ext>
              </a:extLst>
            </p:cNvPr>
            <p:cNvSpPr/>
            <p:nvPr/>
          </p:nvSpPr>
          <p:spPr>
            <a:xfrm>
              <a:off x="3787279" y="3184077"/>
              <a:ext cx="1873773" cy="4616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summary,   </a:t>
              </a:r>
              <a:r>
                <a:rPr lang="en-US" sz="2800" b="1" dirty="0"/>
                <a:t>π</a:t>
              </a:r>
              <a:endParaRPr lang="en-US" sz="2000" b="1" dirty="0"/>
            </a:p>
          </p:txBody>
        </p:sp>
      </p:grp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5D92864A-9FFE-E94C-9BD1-61AB9DE90204}"/>
              </a:ext>
            </a:extLst>
          </p:cNvPr>
          <p:cNvSpPr/>
          <p:nvPr/>
        </p:nvSpPr>
        <p:spPr>
          <a:xfrm>
            <a:off x="6979981" y="1023291"/>
            <a:ext cx="1055078" cy="612648"/>
          </a:xfrm>
          <a:prstGeom prst="wedgeRoundRectCallout">
            <a:avLst>
              <a:gd name="adj1" fmla="val -14833"/>
              <a:gd name="adj2" fmla="val 170810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sz="2800" b="1" dirty="0"/>
              <a:t>π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664160-7292-9F4A-90E2-72111AE3E332}"/>
              </a:ext>
            </a:extLst>
          </p:cNvPr>
          <p:cNvSpPr txBox="1"/>
          <p:nvPr/>
        </p:nvSpPr>
        <p:spPr>
          <a:xfrm>
            <a:off x="1167080" y="4659188"/>
            <a:ext cx="39101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Need to aggregate ZK-SNARKs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CB030C14-F697-7D47-B688-D697DE258CC9}"/>
              </a:ext>
            </a:extLst>
          </p:cNvPr>
          <p:cNvSpPr/>
          <p:nvPr/>
        </p:nvSpPr>
        <p:spPr>
          <a:xfrm>
            <a:off x="7705345" y="1820873"/>
            <a:ext cx="1055078" cy="612648"/>
          </a:xfrm>
          <a:prstGeom prst="wedgeRoundRectCallout">
            <a:avLst>
              <a:gd name="adj1" fmla="val -14833"/>
              <a:gd name="adj2" fmla="val 170810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verify</a:t>
            </a:r>
            <a:br>
              <a:rPr lang="en-US" dirty="0"/>
            </a:br>
            <a:r>
              <a:rPr lang="en-US" sz="2800" b="1" dirty="0"/>
              <a:t>π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741642-F643-9D48-9366-B871B0E9A8B1}"/>
                  </a:ext>
                </a:extLst>
              </p:cNvPr>
              <p:cNvSpPr txBox="1"/>
              <p:nvPr/>
            </p:nvSpPr>
            <p:spPr>
              <a:xfrm>
                <a:off x="849488" y="2300414"/>
                <a:ext cx="246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741642-F643-9D48-9366-B871B0E9A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88" y="2300414"/>
                <a:ext cx="246204" cy="461665"/>
              </a:xfrm>
              <a:prstGeom prst="rect">
                <a:avLst/>
              </a:prstGeom>
              <a:blipFill>
                <a:blip r:embed="rId8"/>
                <a:stretch>
                  <a:fillRect r="-12381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9D6EAA-B910-D243-AB4E-CB5E4E375312}"/>
                  </a:ext>
                </a:extLst>
              </p:cNvPr>
              <p:cNvSpPr txBox="1"/>
              <p:nvPr/>
            </p:nvSpPr>
            <p:spPr>
              <a:xfrm>
                <a:off x="891204" y="3211689"/>
                <a:ext cx="246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9D6EAA-B910-D243-AB4E-CB5E4E375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04" y="3211689"/>
                <a:ext cx="246204" cy="461665"/>
              </a:xfrm>
              <a:prstGeom prst="rect">
                <a:avLst/>
              </a:prstGeom>
              <a:blipFill>
                <a:blip r:embed="rId9"/>
                <a:stretch>
                  <a:fillRect r="-1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B350EA-726F-0A4F-B3C3-0459B4C2D48B}"/>
                  </a:ext>
                </a:extLst>
              </p:cNvPr>
              <p:cNvSpPr txBox="1"/>
              <p:nvPr/>
            </p:nvSpPr>
            <p:spPr>
              <a:xfrm>
                <a:off x="897779" y="4086732"/>
                <a:ext cx="246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B350EA-726F-0A4F-B3C3-0459B4C2D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79" y="4086732"/>
                <a:ext cx="246204" cy="461665"/>
              </a:xfrm>
              <a:prstGeom prst="rect">
                <a:avLst/>
              </a:prstGeom>
              <a:blipFill>
                <a:blip r:embed="rId10"/>
                <a:stretch>
                  <a:fillRect r="-12381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16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4" grpId="0" animBg="1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D5A9-C3F2-0849-9EF1-481B1AB6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2: Aggregating SNARKs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9598-49F0-5D4A-A2A8-7F669BD34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17" y="1200151"/>
            <a:ext cx="8779727" cy="3394472"/>
          </a:xfrm>
        </p:spPr>
        <p:txBody>
          <a:bodyPr/>
          <a:lstStyle/>
          <a:p>
            <a:r>
              <a:rPr lang="en-US" dirty="0"/>
              <a:t>Aggregation of pairing based SNARKs (Groth16)</a:t>
            </a:r>
          </a:p>
          <a:p>
            <a:pPr lvl="1"/>
            <a:r>
              <a:rPr lang="en-US" dirty="0"/>
              <a:t>Many SNARKs-&gt; 1 short proof, easy to verify</a:t>
            </a:r>
          </a:p>
          <a:p>
            <a:pPr lvl="1"/>
            <a:endParaRPr lang="en-US" dirty="0"/>
          </a:p>
          <a:p>
            <a:r>
              <a:rPr lang="en-US" dirty="0"/>
              <a:t>Previously only known from (one level) recursive SNARKs</a:t>
            </a:r>
          </a:p>
          <a:p>
            <a:r>
              <a:rPr lang="en-US" dirty="0"/>
              <a:t>For 64 proofs: 1.1s vs. 18min +256 GB of memory (900x)</a:t>
            </a:r>
          </a:p>
          <a:p>
            <a:r>
              <a:rPr lang="en-US" dirty="0"/>
              <a:t>In 12min our aggregation works for 65k proofs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33CDB-FE96-4544-96E4-E846C502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C7AE-52C6-444F-B63C-4C70144F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 3: Low memory SNARKs for machines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C66FC-C1CD-7947-A298-A0EB9AA211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0402"/>
                <a:ext cx="8229600" cy="42029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Machine M that takes T steps each of complexity C</a:t>
                </a:r>
              </a:p>
              <a:p>
                <a:r>
                  <a:rPr lang="en-US" dirty="0"/>
                  <a:t>Monolithic proof: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(Large FFT)</a:t>
                </a:r>
              </a:p>
              <a:p>
                <a:r>
                  <a:rPr lang="en-US" dirty="0"/>
                  <a:t>Our approach create T SNARKs each asserting a single transition</a:t>
                </a:r>
              </a:p>
              <a:p>
                <a:pPr lvl="1"/>
                <a:r>
                  <a:rPr lang="en-US" dirty="0"/>
                  <a:t>Use inner pairing product to aggregate SNARKs</a:t>
                </a:r>
              </a:p>
              <a:p>
                <a:pPr lvl="1"/>
                <a:r>
                  <a:rPr lang="en-US" dirty="0"/>
                  <a:t>Take advantage of structure such that verifier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Space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Recursive SNARKs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space but large constants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C66FC-C1CD-7947-A298-A0EB9AA211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0402"/>
                <a:ext cx="8229600" cy="4202973"/>
              </a:xfrm>
              <a:blipFill>
                <a:blip r:embed="rId2"/>
                <a:stretch>
                  <a:fillRect l="-1389" t="-2410" r="-154" b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85822-1236-7C43-AFCA-47B67163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BLS Signature aggregation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993962"/>
            <a:ext cx="6572250" cy="6096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Anyone</a:t>
            </a:r>
            <a:r>
              <a:rPr lang="en-US" dirty="0"/>
              <a:t> can compress  n  signatures into </a:t>
            </a:r>
            <a:r>
              <a:rPr lang="en-US" u="sng" dirty="0"/>
              <a:t>one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85741" y="2468622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pk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 ,  m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 ⟶  </a:t>
            </a:r>
            <a:r>
              <a:rPr lang="el-GR" dirty="0">
                <a:latin typeface="+mn-lt"/>
              </a:rPr>
              <a:t>σ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   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0986" y="3340204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pk</a:t>
            </a:r>
            <a:r>
              <a:rPr lang="en-US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  ,  </a:t>
            </a:r>
            <a:r>
              <a:rPr lang="en-US" dirty="0" err="1">
                <a:latin typeface="+mn-lt"/>
              </a:rPr>
              <a:t>m</a:t>
            </a:r>
            <a:r>
              <a:rPr lang="en-US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  ⟶  </a:t>
            </a:r>
            <a:r>
              <a:rPr lang="el-GR" dirty="0">
                <a:latin typeface="+mn-lt"/>
              </a:rPr>
              <a:t>σ</a:t>
            </a:r>
            <a:r>
              <a:rPr lang="en-US" baseline="-25000" dirty="0">
                <a:latin typeface="+mn-lt"/>
              </a:rPr>
              <a:t>n</a:t>
            </a:r>
            <a:r>
              <a:rPr lang="en-US" dirty="0">
                <a:latin typeface="+mn-lt"/>
              </a:rPr>
              <a:t>     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92437" y="2890935"/>
            <a:ext cx="3426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⋮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476156" y="2502004"/>
            <a:ext cx="1417121" cy="1295400"/>
            <a:chOff x="2743198" y="3395683"/>
            <a:chExt cx="1681134" cy="1295400"/>
          </a:xfrm>
        </p:grpSpPr>
        <p:sp>
          <p:nvSpPr>
            <p:cNvPr id="39" name="Trapezoid 38"/>
            <p:cNvSpPr/>
            <p:nvPr/>
          </p:nvSpPr>
          <p:spPr>
            <a:xfrm rot="5400000">
              <a:off x="2908715" y="3230166"/>
              <a:ext cx="1295400" cy="1626433"/>
            </a:xfrm>
            <a:prstGeom prst="trapezoid">
              <a:avLst>
                <a:gd name="adj" fmla="val 3319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3802618"/>
              <a:ext cx="1681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aggregate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847167" y="2849994"/>
            <a:ext cx="830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⟶ </a:t>
            </a:r>
            <a:r>
              <a:rPr lang="el-GR" sz="2800" dirty="0">
                <a:latin typeface="+mn-lt"/>
              </a:rPr>
              <a:t>σ</a:t>
            </a:r>
            <a:r>
              <a:rPr lang="en-US" sz="2800" baseline="30000" dirty="0">
                <a:latin typeface="+mn-lt"/>
              </a:rPr>
              <a:t>*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986663" y="2343151"/>
            <a:ext cx="3869137" cy="1708160"/>
            <a:chOff x="5721419" y="3236830"/>
            <a:chExt cx="4589968" cy="1708160"/>
          </a:xfrm>
        </p:grpSpPr>
        <p:sp>
          <p:nvSpPr>
            <p:cNvPr id="43" name="TextBox 42"/>
            <p:cNvSpPr txBox="1"/>
            <p:nvPr/>
          </p:nvSpPr>
          <p:spPr>
            <a:xfrm>
              <a:off x="5721419" y="3236830"/>
              <a:ext cx="4589968" cy="17081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tIns="68580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Verify</a:t>
              </a:r>
              <a:r>
                <a:rPr lang="en-US" dirty="0">
                  <a:latin typeface="+mn-lt"/>
                </a:rPr>
                <a:t>( </a:t>
              </a:r>
              <a:r>
                <a:rPr lang="en-US" b="1" dirty="0">
                  <a:latin typeface="+mn-lt"/>
                </a:rPr>
                <a:t>pk</a:t>
              </a:r>
              <a:r>
                <a:rPr lang="en-US" dirty="0">
                  <a:latin typeface="+mn-lt"/>
                </a:rPr>
                <a:t> , </a:t>
              </a:r>
              <a:r>
                <a:rPr lang="en-US" b="1" dirty="0">
                  <a:latin typeface="+mn-lt"/>
                </a:rPr>
                <a:t>m</a:t>
              </a:r>
              <a:r>
                <a:rPr lang="en-US" dirty="0">
                  <a:latin typeface="+mn-lt"/>
                </a:rPr>
                <a:t> , </a:t>
              </a:r>
              <a:r>
                <a:rPr lang="el-GR" dirty="0">
                  <a:latin typeface="+mn-lt"/>
                </a:rPr>
                <a:t>σ</a:t>
              </a:r>
              <a:r>
                <a:rPr lang="en-US" baseline="30000" dirty="0">
                  <a:latin typeface="+mn-lt"/>
                </a:rPr>
                <a:t>*</a:t>
              </a:r>
              <a:r>
                <a:rPr lang="en-US" dirty="0">
                  <a:latin typeface="+mn-lt"/>
                </a:rPr>
                <a:t> ) = “accept”</a:t>
              </a:r>
            </a:p>
            <a:p>
              <a:pPr>
                <a:spcBef>
                  <a:spcPts val="900"/>
                </a:spcBef>
              </a:pPr>
              <a:r>
                <a:rPr lang="en-US" dirty="0">
                  <a:latin typeface="+mn-lt"/>
                </a:rPr>
                <a:t>convinces verifier that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    for </a:t>
              </a:r>
              <a:r>
                <a:rPr lang="en-US" dirty="0" err="1">
                  <a:latin typeface="+mn-lt"/>
                </a:rPr>
                <a:t>i</a:t>
              </a:r>
              <a:r>
                <a:rPr lang="en-US" dirty="0">
                  <a:latin typeface="+mn-lt"/>
                </a:rPr>
                <a:t>=1,…,n: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        user </a:t>
              </a:r>
              <a:r>
                <a:rPr lang="en-US" dirty="0" err="1">
                  <a:latin typeface="+mn-lt"/>
                </a:rPr>
                <a:t>i</a:t>
              </a:r>
              <a:r>
                <a:rPr lang="en-US" dirty="0">
                  <a:latin typeface="+mn-lt"/>
                </a:rPr>
                <a:t> signed </a:t>
              </a:r>
              <a:r>
                <a:rPr lang="en-US" dirty="0" err="1">
                  <a:latin typeface="+mn-lt"/>
                </a:rPr>
                <a:t>msg</a:t>
              </a:r>
              <a:r>
                <a:rPr lang="en-US" dirty="0">
                  <a:latin typeface="+mn-lt"/>
                </a:rPr>
                <a:t> m</a:t>
              </a:r>
              <a:r>
                <a:rPr lang="en-US" baseline="-25000" dirty="0">
                  <a:latin typeface="+mn-lt"/>
                </a:rPr>
                <a:t>i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6781290" y="3331816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362925" y="3355523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092DC2D-2955-794C-8CC2-1AECF8796B96}"/>
              </a:ext>
            </a:extLst>
          </p:cNvPr>
          <p:cNvGrpSpPr/>
          <p:nvPr/>
        </p:nvGrpSpPr>
        <p:grpSpPr>
          <a:xfrm>
            <a:off x="1045573" y="3349256"/>
            <a:ext cx="3338074" cy="1577421"/>
            <a:chOff x="1045573" y="3349256"/>
            <a:chExt cx="3338074" cy="157742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9329BE4-D015-BB44-BE1E-FF09C7006A72}"/>
                </a:ext>
              </a:extLst>
            </p:cNvPr>
            <p:cNvSpPr txBox="1"/>
            <p:nvPr/>
          </p:nvSpPr>
          <p:spPr>
            <a:xfrm>
              <a:off x="1045573" y="4465012"/>
              <a:ext cx="286116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single short signature</a:t>
              </a: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CFD7D8E5-9E7D-0242-B5B5-5D7A87A3211B}"/>
                </a:ext>
              </a:extLst>
            </p:cNvPr>
            <p:cNvSpPr/>
            <p:nvPr/>
          </p:nvSpPr>
          <p:spPr>
            <a:xfrm>
              <a:off x="3795823" y="3349256"/>
              <a:ext cx="587824" cy="1105786"/>
            </a:xfrm>
            <a:custGeom>
              <a:avLst/>
              <a:gdLst>
                <a:gd name="connsiteX0" fmla="*/ 0 w 587824"/>
                <a:gd name="connsiteY0" fmla="*/ 1105786 h 1105786"/>
                <a:gd name="connsiteX1" fmla="*/ 499730 w 587824"/>
                <a:gd name="connsiteY1" fmla="*/ 637953 h 1105786"/>
                <a:gd name="connsiteX2" fmla="*/ 584791 w 587824"/>
                <a:gd name="connsiteY2" fmla="*/ 0 h 1105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824" h="1105786">
                  <a:moveTo>
                    <a:pt x="0" y="1105786"/>
                  </a:moveTo>
                  <a:cubicBezTo>
                    <a:pt x="201132" y="964018"/>
                    <a:pt x="402265" y="822251"/>
                    <a:pt x="499730" y="637953"/>
                  </a:cubicBezTo>
                  <a:cubicBezTo>
                    <a:pt x="597195" y="453655"/>
                    <a:pt x="590993" y="226827"/>
                    <a:pt x="584791" y="0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ABF0DAD-3FB7-9A40-A0F4-AB0C878C82C1}"/>
              </a:ext>
            </a:extLst>
          </p:cNvPr>
          <p:cNvSpPr txBox="1"/>
          <p:nvPr/>
        </p:nvSpPr>
        <p:spPr>
          <a:xfrm>
            <a:off x="4383647" y="4266853"/>
            <a:ext cx="4643717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 verification still requires n expensive pairings!</a:t>
            </a:r>
          </a:p>
        </p:txBody>
      </p:sp>
    </p:spTree>
    <p:extLst>
      <p:ext uri="{BB962C8B-B14F-4D97-AF65-F5344CB8AC3E}">
        <p14:creationId xmlns:p14="http://schemas.microsoft.com/office/powerpoint/2010/main" val="109864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120909</TotalTime>
  <Words>1792</Words>
  <Application>Microsoft Macintosh PowerPoint</Application>
  <PresentationFormat>On-screen Show (16:9)</PresentationFormat>
  <Paragraphs>272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Proofs for Inner Pairing Products and Applications</vt:lpstr>
      <vt:lpstr>Inner Pairing Product</vt:lpstr>
      <vt:lpstr>Polynomial Commitment</vt:lpstr>
      <vt:lpstr>Application 1: PC</vt:lpstr>
      <vt:lpstr>Rollup</vt:lpstr>
      <vt:lpstr>Rollup with privacy</vt:lpstr>
      <vt:lpstr>Application 2: Aggregating SNARKs </vt:lpstr>
      <vt:lpstr>App 3: Low memory SNARKs for machines</vt:lpstr>
      <vt:lpstr>BLS Signature aggregation</vt:lpstr>
      <vt:lpstr>Application 4: Outsourcing of pairings</vt:lpstr>
      <vt:lpstr>Inner product argument (BCCGP16,Bulletproofs) </vt:lpstr>
      <vt:lpstr>GIPA: Generalized inner product argument</vt:lpstr>
      <vt:lpstr>GIPA security</vt:lpstr>
      <vt:lpstr>GIPA security</vt:lpstr>
      <vt:lpstr>GIPA Instantiations</vt:lpstr>
      <vt:lpstr>TIPP: Trusted setup inner pairing product </vt:lpstr>
      <vt:lpstr>TIPP</vt:lpstr>
      <vt:lpstr>TIPP summary</vt:lpstr>
      <vt:lpstr>Polynomial Commitment from TIPP</vt:lpstr>
      <vt:lpstr>Polynomial Commitment from TIPP</vt:lpstr>
      <vt:lpstr>Polynomial Commitment from TIPP</vt:lpstr>
      <vt:lpstr>TIPP evaluation</vt:lpstr>
      <vt:lpstr>Rollup with privacy</vt:lpstr>
      <vt:lpstr>SNARK aggregation</vt:lpstr>
      <vt:lpstr>SNARK aggregation</vt:lpstr>
      <vt:lpstr>SNARK aggregation evaluation</vt:lpstr>
      <vt:lpstr>Thanks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Monica Lam</dc:creator>
  <cp:lastModifiedBy>Benedikt Bunz</cp:lastModifiedBy>
  <cp:revision>1474</cp:revision>
  <cp:lastPrinted>2015-09-20T23:02:57Z</cp:lastPrinted>
  <dcterms:created xsi:type="dcterms:W3CDTF">2010-10-17T19:58:05Z</dcterms:created>
  <dcterms:modified xsi:type="dcterms:W3CDTF">2020-12-09T18:11:46Z</dcterms:modified>
</cp:coreProperties>
</file>