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4.xml" ContentType="application/inkml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1478" r:id="rId2"/>
    <p:sldId id="1676" r:id="rId3"/>
    <p:sldId id="1511" r:id="rId4"/>
    <p:sldId id="1683" r:id="rId5"/>
    <p:sldId id="1684" r:id="rId6"/>
    <p:sldId id="1685" r:id="rId7"/>
    <p:sldId id="1687" r:id="rId8"/>
    <p:sldId id="1662" r:id="rId9"/>
    <p:sldId id="1677" r:id="rId10"/>
    <p:sldId id="1700" r:id="rId11"/>
    <p:sldId id="1680" r:id="rId12"/>
    <p:sldId id="1678" r:id="rId13"/>
    <p:sldId id="1682" r:id="rId14"/>
    <p:sldId id="1681" r:id="rId15"/>
    <p:sldId id="1647" r:id="rId16"/>
    <p:sldId id="1649" r:id="rId17"/>
    <p:sldId id="1650" r:id="rId18"/>
    <p:sldId id="1651" r:id="rId19"/>
    <p:sldId id="1652" r:id="rId20"/>
    <p:sldId id="1655" r:id="rId21"/>
    <p:sldId id="1686" r:id="rId22"/>
    <p:sldId id="1656" r:id="rId23"/>
    <p:sldId id="1658" r:id="rId24"/>
    <p:sldId id="1606" r:id="rId25"/>
    <p:sldId id="1666" r:id="rId26"/>
    <p:sldId id="1667" r:id="rId27"/>
    <p:sldId id="1679" r:id="rId28"/>
    <p:sldId id="1607" r:id="rId29"/>
    <p:sldId id="1609" r:id="rId30"/>
    <p:sldId id="1688" r:id="rId31"/>
    <p:sldId id="1689" r:id="rId32"/>
    <p:sldId id="1690" r:id="rId33"/>
    <p:sldId id="1691" r:id="rId34"/>
    <p:sldId id="1692" r:id="rId35"/>
    <p:sldId id="1693" r:id="rId36"/>
    <p:sldId id="1694" r:id="rId37"/>
    <p:sldId id="1695" r:id="rId38"/>
    <p:sldId id="1696" r:id="rId39"/>
    <p:sldId id="1697" r:id="rId40"/>
    <p:sldId id="1620" r:id="rId41"/>
    <p:sldId id="1698" r:id="rId42"/>
    <p:sldId id="1699" r:id="rId43"/>
    <p:sldId id="1619" r:id="rId44"/>
    <p:sldId id="1533" r:id="rId45"/>
    <p:sldId id="1623" r:id="rId46"/>
    <p:sldId id="1672" r:id="rId47"/>
    <p:sldId id="1673" r:id="rId48"/>
    <p:sldId id="1675" r:id="rId49"/>
    <p:sldId id="379" r:id="rId50"/>
  </p:sldIdLst>
  <p:sldSz cx="9144000" cy="5143500" type="screen16x9"/>
  <p:notesSz cx="9144000" cy="6858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7347" autoAdjust="0"/>
  </p:normalViewPr>
  <p:slideViewPr>
    <p:cSldViewPr snapToGrid="0">
      <p:cViewPr varScale="1">
        <p:scale>
          <a:sx n="146" d="100"/>
          <a:sy n="146" d="100"/>
        </p:scale>
        <p:origin x="176" y="2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DAFAD3-3C4B-C146-BD5B-EE0593F647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0C58E-2F39-9648-8D0D-5506BFE77D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fld id="{7CB69C4B-EC5A-BA4C-B83C-9270746811F3}" type="datetimeFigureOut">
              <a:rPr lang="en-US"/>
              <a:pPr>
                <a:defRPr/>
              </a:pPr>
              <a:t>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3E696-8088-3B4B-BAED-79CEF6D831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C1823-BE68-C840-B33F-710C062261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1pPr>
          </a:lstStyle>
          <a:p>
            <a:pPr>
              <a:defRPr/>
            </a:pPr>
            <a:fld id="{37FFCAF1-C28B-2140-B6AC-7D3C1B71E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7T21:41:34.2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1779 24575,'0'-43'0,"0"4"0,0 8 0,0-9 0,0-1 0,0-6 0,0 0 0,0 12 0,0-18 0,0 19 0,0-7 0,0 4 0,0 11 0,0-4 0,0 6 0,0 0 0,5 0 0,2 0 0,-1 6 0,5-4 0,-5 3 0,1-4 0,4-1 0,-10 0 0,9 6 0,-9-5 0,4 11 0,0-10 0,-4 9 0,9-3 0,-3-1 0,-1 5 0,5-11 0,-10 11 0,9-11 0,-3 5 0,5-10 0,0 3 0,-1 2 0,1 0 0,4 5 0,-3 0 0,16-6 0,-9 6 0,17-8 0,-5 7 0,7-6 0,0 5 0,0-6 0,0 6 0,0-5 0,8 10 0,-6-4 0,6 5 0,-9 1 0,9-1 0,-6 1 0,6 0 0,0-1 0,-6 6 0,5-4 0,1 4 0,-12-4 0,17 4 0,-17-3 0,37 3 0,-27-5 0,27 0 0,-15 5 0,11-5 0,-1 11 0,8-11 0,-8 4 0,1 0 0,7-4 0,-17 11 0,8-5 0,-10 7 0,10-7 0,-8 6 0,38-6 0,-40 7 0,0 0 0,2 0 0,17 0 0,17 0 0,2 0 0,-24 0 0,17 0 0,-20 0 0,-9 0 0,-11 0 0,-8 0 0,7 0 0,3 0 0,8 0 0,0-7 0,18 6 0,6-6-714,-16 3 1,5-1 713,-11 4 0,1 0 0,14-3 0,1-1 0,-7 5 0,-1 0 0,2 1 0,1-2 0,11-3 0,2-1-957,0 4 0,1 0 957,6-3 0,0-1 0,-7 0 0,0 2 0,1 2 0,-4 0-596,-21-3 0,-1-1 596,14 1 0,-1 0-328,-18 3 1,-1 0 327,5-7 0,0 0 1095,40 7-1095,-29-19 1829,-10 5-1829,-11 0 1363,8 3-1363,-4 12 837,24 7-837,-8 1 0,10 8 0,-1-1 0,-8 6 0,7-4 64,-16 3-64,7 1 0,-18-6 0,-1 5 0,-8-7 0,-6 5 0,-3-4 0,-6 3 0,0-5 0,-1 0 0,-5-1 0,5 1 0,-11-1 0,10 0 0,-10 0 0,11 6 0,-11-5 0,4 5 0,1 0 0,-5-5 0,4 4 0,-4 1 0,4-5 0,-3 11 0,10-5 0,-5 1 0,1 3 0,3-4 0,-3 6 0,4-5 0,1 3 0,-6-9 0,4 9 0,-4-9 0,0 3 0,4 1 0,-4-4 0,13 4 0,-6 1 0,6-5 0,-8 10 0,1-10 0,0 9 0,-6-9 0,4 9 0,-10-10 0,5 10 0,-6-9 0,-5 3 0,4-5 0,-9 5 0,4-4 0,-5 5 0,0-1 0,5 2 0,-4 16 0,5-1 0,-6 3 0,0 2 0,0-6 0,0 7 0,0 0 0,0-7 0,0 13 0,0-17 0,0 17 0,-7-5 0,0 1 0,-13 6 0,0-8 0,-6 0 0,0-7 0,-7 7 0,6-7 0,-5 2 0,7-3 0,-6-6 0,6-7 0,-6 6 0,13-12 0,-5 11 0,11-11 0,-5 4 0,6-5 0,-5 0 0,3 0 0,-3 0 0,5 0 0,-6 0 0,5 0 0,-11 1 0,11-1 0,-10 0 0,9 0 0,-9-4 0,9 2 0,-9-2 0,-1 4 0,-2-5 0,2 4 0,0-9 0,11 8 0,-10-2 0,3-1 0,-4 5 0,-1-5 0,-7 7 0,5-7 0,-11 6 0,5-5 0,-7 0 0,-1 5 0,1-5 0,0 0 0,0 5 0,0-5 0,6 0 0,-4 5 0,11-11 0,-4 10 0,6-9 0,0 8 0,0-3 0,-7-1 0,6 0 0,-13-1 0,13-3 0,-13 9 0,6-9 0,-7 4 0,0-6 0,-1 5 0,1-3 0,-8 4 0,6-6 0,-6 0 0,8 0 0,0 0 0,6 0 0,-4 0 0,11 0 0,-5 0 0,7 0 0,-6 0 0,4 0 0,-15 0 0,14 0 0,-7 0 0,10 0 0,0 0 0,0 0 0,0 0 0,0-6 0,0 5 0,-6-4 0,4-1 0,-5 5 0,7-10 0,1 10 0,-1-10 0,-7 4 0,5 0 0,-11-5 0,4 5 0,1 0 0,-5 1 0,4 0 0,-6-1 0,7-1 0,-6 3 0,6-1 0,-8 4 0,1-4 0,7 6 0,-5 0 0,4 0 0,-6 0 0,0 0 0,0 0 0,0 0 0,6 0 0,-4 0 0,11 0 0,-5 0 0,13 0 0,-4 0 0,10 0 0,-5 0 0,6 0 0,-3 0 0,-10 0 0,-14 0 0,-4 0 0,-13 0 0,6 7 0,0-6 0,-24 13 0,10-6 0,-33 9 0,17-9 0,-7 6 0,9-12 0,1 11 0,8-5 0,-6 0 0,15 5 0,2-6 0,2 7 0,14-6 0,-6 4 0,14-11 0,-4 11 0,11-11 0,-11 11 0,11-11 0,-11 5 0,11-6 0,-5 5 0,1-3 0,4 3 0,-11-5 0,11 0 0,-11 0 0,4 0 0,1 0 0,-6 0 0,6 0 0,0 0 0,-6 0 0,6 0 0,-7 0 0,-1 0 0,1 0 0,0 0 0,0 0 0,-25 0 0,18 0 0,-18 0 0,17 0 0,6 0 0,-6 0 0,15 0 0,-6 0 0,6 0 0,0 0 0,1 0 0,7 0 0,-7 0 0,6 0 0,-6 0 0,7 0 0,-7 0 0,6 0 0,-13 0 0,13 0 0,-13 0 0,6 0 0,-1 0 0,-4 0 0,11 0 0,-11 0 0,12 0 0,-12 0 0,11 0 0,-11-6 0,11 5 0,-5-11 0,8 11 0,-1-10 0,0 10 0,0-4 0,6 0 0,-5 4 0,5-4 0,0 5 0,-4 0 0,9-5 0,-3 4 0,-1-4 0,5 5 0,-5 0 0,0 0 0,5 0 0,-10-5 0,9 3 0,-3-3 0,-1 0 0,5 3 0,-11-3 0,1 0 0,2-1 0,-1 0 0,4 1 0,5 0 0,-5 4 0,6-4 0,5 1 0,-3 2 0,3-3 0,-5 5 0,5-4 0,-4 2 0,4-7 0,-5 3 0,1-5 0,4 1 0,2-1 0,-1 0 0,4 1 0,-9 4 0,9-4 0,-9 4 0,9-5 0,-4 0 0,5 0 0,0-4 0,0 3 0,0-4 0,0 5 0,0 0 0,0 1 0,0-1 0,-5 0 0,4 1 0,-3-1 0,4 1 0,-5 5 0,4-5 0,-8 9 0,8-8 0,-8 3 0,8-5 0,-9 6 0,9-4 0,-8 7 0,7-7 0,-7 8 0,7-8 0,-7 8 0,8-8 0,-9 7 0,9-7 0,-9 7 0,9-7 0,-3 3 0,-1-5 0,4 1 0,-4 0 0,1 0 0,3 0 0,-4 0 0,5 0 0,10 5 0,-8 0 0,8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6T07:36:36.9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1179 0 24575,'-31'0'0,"-7"0"0,5 0 0,-11 0 0,5 0 0,-7 5 0,-15 14 0,-2 2 0,-2 10 0,13-7 0,-1 2 0,-20 17 0,24-13 0,2-1 0,-16 9 0,14-2 0,8-7 0,2 0 0,5 4 0,0 2 0,5-1 0,1 6 0,7-9 0,-7 8 0,10-5 0,-10 11 0,16-12 0,-4 11 0,5-11 0,0 11 0,5-5 0,1 7 0,0-1 0,3 21 0,-3-8 0,5 9 0,0-14 0,0 0 0,0 1 0,0 1 0,0 4 0,0-4 0,0 13 0,0-5 0,0 6 0,0-7 0,0-1 0,0-6 0,0-3 0,11 21 0,-4-27 0,10 26 0,-7-39 0,1 4 0,-1-5 0,1-1 0,4 0 0,-4-5 0,9 4 0,-5-10 0,1 10 0,7-8 0,-6 2 0,13-3 0,-4-6 0,5 5 0,7-8 0,-5 3 0,10-4 0,-3 0 0,5 1 0,8-6 0,-6-1 0,26-5 0,-29 0 0,21 0 0,-33 0 0,12 0 0,-11-5 0,5 0 0,-7-6 0,0-4 0,1 3 0,-1-3 0,-5 1 0,3-2 0,-3-4 0,6-1 0,-1 0 0,-4-5 0,-3 4 0,3-9 0,-5 5 0,4-7 0,-5 2 0,5-15 0,-9 11 0,3-10 0,-9 7 0,-1-1 0,-3 0 0,-2-5 0,-5-3 0,0 0 0,0-6 0,0 14 0,0-6 0,0 6 0,0-7 0,0 7 0,0-5 0,0 11 0,-5-5 0,4 0 0,-9-1 0,4-27 0,-1 15 0,-3-14 0,9 19 0,-9 7 0,9 1 0,-4 6 0,1 1 0,2 0 0,-2 5 0,4-4 0,-4 9 0,2-4 0,-2 1 0,0-2 0,2-6 0,-2 1 0,4 0 0,-5-21 0,3 15 0,-7-14 0,8 19 0,-9 1 0,9 5 0,-4-4 0,1 9 0,3-3 0,-8 5 0,8 4 0,-7-3 0,7 8 0,-7 1 0,7 1 0,-3 3 0,0 0 0,3-3 0,-7 7 0,7-6 0,-7 6 0,4-3 0,-1 0 0,-3 3 0,4-7 0,-5 7 0,5-2 0,0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6T07:36:41.3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5660 24575,'3'-70'0,"1"0"0,9-5 0,6-2 0,6-10 0,6-2-1093,0 23 1,5-2 0,0-2-1,0-8 1,2-2 0,0 0 848,3 1 1,2 1 0,1-6 243,-2 0 0,2-6 0,0-2 0,0 0-656,-7 16 1,-1 0-1,1-2 1,2 0 0,0-3 491,1 4 0,1-2 0,1-2 0,0 0 0,1 0 0,-1 1-100,0 0 0,0 0 0,0 0 0,-1 0 1,1 2-1,0 1 264,6-9 0,0 2 0,0 2 0,0 0 0,0 0-423,-2 3 1,1-1 0,0 2-1,-2 2 1,-1 4 422,-2 2 0,-2 5 0,-1 2 0,2-3-83,6-8 0,2-1 1,0 0-1,-4 4 83,0-4 0,-3 4 0,2-2 388,10-10 1,2-2 0,-4 4-389,-15 19 0,-3 2 0,0 1 681,4-1 0,1 1 0,-3 5-681,-1 1 0,0 4 1343,5-10 1,-2 1-1344,-8 11 0,-2 2 3276,17-29-3030,-13 11 2741,-4 17-2987,-11 14 2059,-2 7-2059,-6 11 1051,0 0-1051,-4 5 56,-2 1-56,1 3 0,-3-2 0,2 2 0,1 0 0,-3-2 0,-13 10 0,-6-1 0,-15 8 0,-12 1 0,-3 6 0,-22 3 0,-11 6-1150,-9 8 1150,31-15 0,-2 1 0,5 2 0,-2 0 0,-8 2 0,1-1 0,17-5 0,1 0 0,-6 0 0,1-1-223,-21 15 223,-16 2 0,18-1 0,8-2 0,17-13 0,18-3 0,-1 0 0,13-5 1136,-8 8-1136,14-8 237,-2-1-237,32-22 0,2-1 0,24-15 0,15-1 0,-5 4 0,22-6 0,-22 13 0,20-6 0,-12 5 0,8 0 0,5-5 0,-20 11 0,11-5 0,-21 8 0,-1 4 0,-8-3 0,-12 9 0,-2-4 0,-5 5 0,-4 0 0,-2 0 0,0 0 0,1 0 0,0 0 0,-1 0 0,-5 0 0,1 0 0,-1 0 0,1 0 0,0 0 0,-1 0 0,0 0 0,0-4 0,1 0 0,-1-1 0,1-3 0,0 3 0,-1 0 0,-3-3 0,3 7 0,-3-6 0,3 6 0,-3-7 0,2 7 0,-2-7 0,3 7 0,-3-7 0,3 4 0,-4-1 0,5-3 0,-1 7 0,-3-6 0,2 13 0,-2-4 0,0 10 0,2-3 0,-1 4 0,-2 1 0,5 11 0,-3 1 0,5 11 0,-5 2 0,5 31 0,-4-11 0,1 12 0,4 15 0,-10-17 0,4 14 0,-6-7 0,0-12 0,0 8 0,0-3 0,0-14 0,5-3 0,-3-12 0,3-3 0,-5-5 0,0-1 0,0-5 0,4 4 0,-3-4 0,4 5 0,-5 0 0,5 21 0,-4-9 0,9 10 0,-9-15 0,9-7 0,-9 0 0,8-5 0,-8-1 0,7-6 0,-7-5 0,3-1 0,-4-4 0,4-1 0,-3 1 0,3-5 0,-4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8T15:57:26.2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3790 507 24575,'-98'0'0,"41"-11"0,-2-3 0,-9 0 0,-3-3-1639,-9-11 1,-3-2 1317,2 5 0,-5 0-534,7-3 1,-4-3 0,2 4 854,-8 7 0,-4 0 0,18-3 0,-7-6 0,-1 0 0,4 8-527,1 7 1,3 7 0,-4-3 526,2-4 0,-3-2 0,-1 0 0,3 4 0,-13 4 0,4 5 0,-1 1 0,-1-3 0,1 2 0,3 0-495,15 2 0,3 2 0,0-1 495,-2-1 0,-1 1 0,3 1 115,-11 5 1,2 5-116,-7 6 0,3 3 0,24-3 0,3 4 786,-9 11 1,4 4-787,-16 13 1367,32-16 0,1 0-1367,-22 22 2101,18 3-2101,17-8 1565,6 16-1565,14-8 0,1 38 520,7-24-520,0-19 0,0 2 0,2-6 0,4 2 0,10 6 0,4 1-657,2 6 0,5 1 657,14 7 0,5 0 0,2-3 0,2 1-993,-1 9 0,4-1 993,8-6 0,3-2 0,-4 4 0,2 0 0,-15-26 0,3-2 0,4 2 0,5 1 0,6 3 0,1 0 0,-2-3 0,3 4 0,-2-4 0,5 2-816,0-4 1,6 1-1,-1 0 1,-4-4 815,-5 1 0,-3-3 0,1-4 0,7-3 0,1-3 0,-1 2-586,-7 4 0,-1 0 0,1-2 586,1-6 0,1-3 0,-2 1 0,21 17 0,-1-2 0,-21-18 0,1-2 0,0 1 0,26 15 0,2-1 0,-23-15 0,2-1 0,0-1 0,-2 0 0,0 0 0,1-1 0,5-1 0,0-1 0,1-2 0,0-4 0,0-1 0,1-1 0,8 2 0,3-1 0,-1-1-488,1-5 0,0-1 0,1-1 488,5 1 0,-1 0 0,1-2 0,-5-1 0,-1-1 0,0-1 0,0 1 0,0 0 0,-2 0-168,-8 1 1,-2 0 0,0-3 167,1-2 0,-1-2 0,-2-2 411,25-6 1,-1-4-412,-29 5 0,1-2 0,-1-1 0,22-9 0,0 1 0,-22 12 0,1 2 0,-1-1 0,25-8 0,-4 0 0,-12 9 0,2-1 0,-13-2 0,3-1 0,-7 1 436,-10 4 0,-1-1-436,13-6 0,6-4 0,-9-1 0,-14 1 0,-5-5 0,21-35 0,-3-3 2250,10 0-2250,-29 13 0,14 1 0,14 22 0,23 6 0,10 3 0,-1 4 0,-15 0 0,-5 1 0,-8 3 0,9-2-77,7-4 0,12-4 0,4 0 0,-7 3 0,-17 6 77,4 9 0,-14 2 0,-14-7 0,-1-1 959,5 3 0,1 1-959,1-4 0,-3 0 0,15-7 1278,-7-4-1278,-51 0 706,-12-11-706,-6-20 0,-30-12 0,4 15 0,-6 0 1071,-9 3 0,-7-1-1071,-12-15 0,-4-2-1018,-3 7 0,-4-1 1018,22 13 0,-2-1 0,-2 1 0,-4 2 0,-3 3 0,-1 0 0,3 0 0,-1 0 0,0 2-737,-4-1 1,-1 2-1,1 1 737,1 2 0,1 1 0,0 1 0,-1 1 0,0 1 0,1 2 0,-22-10 0,-1 4 0,-12 6 0,1 0 0,10-2 0,-1 0 0,18 12 0,-2 2 0,1 0 0,3-3 0,0-1 0,0 2 0,-4 4 0,0 2 0,-1 0 0,1-4 0,-1 1 0,1-1 0,2 3 0,2 1 0,2 0-612,-10-5 1,0-1 611,-25-4 0,4 2 0,36 7 0,2 2 0,-28-6 0,-3 1 0,19 9 0,3 0 0,3-3 0,1 1 267,-7 5 0,2 2-267,15-4 0,1 0 0,-8 3 0,0 2 0,7-1 0,1 0 0,-11 0 0,0 0 0,5 0 0,1 0 0,1 0 0,1 0 0,-2 0 0,1 0 0,4-1 0,1 2 0,-5 2 0,0 1 0,-44 5 0,49 2 0,1 2 0,-40 12 0,40-13 0,1 1 0,-31 16 0,14-13 0,-1 0 0,17-4 0,1 2 0,-14 5 0,0-2 1688,-23 0-1688,17 5 2359,-3-8-2359,13 1 1637,2-2-1637,1 1 188,14-6 1,11-2 0,13-6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65F532-F2B3-C549-96E5-28A1E657A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7ACCF-74ED-AB4A-94DB-55AF20BB15E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3ED2E8-1F43-B943-8EDB-9F7F2EB0A6FE}" type="datetime1">
              <a:rPr lang="en-US"/>
              <a:pPr>
                <a:defRPr/>
              </a:pPr>
              <a:t>1/30/20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956F3EC-EAB0-0747-85C2-456A72FA81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D8F5868-4827-F949-A0C2-18D6422E6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A50A7-BE0F-5149-A464-7748F7D888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B9AE7-B953-234C-99D4-6BA57D090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2C8F87-2A2E-7045-B6DF-4C9E783BE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20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query is monomials derived from q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93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query is monomials derived from q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1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3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**Not really…assuming the IOP prover is restricted to sending Laurent polynomials that have no constant term. Or allowing coefficient queries for free. </a:t>
            </a:r>
          </a:p>
          <a:p>
            <a:endParaRPr lang="en-US" dirty="0"/>
          </a:p>
          <a:p>
            <a:r>
              <a:rPr lang="en-US" dirty="0"/>
              <a:t>Using our transformation for general coefficient queries, adds 1 round, three queries, but can be done in parallel (overall rounds remain the same)</a:t>
            </a:r>
          </a:p>
          <a:p>
            <a:endParaRPr lang="en-US" dirty="0"/>
          </a:p>
          <a:p>
            <a:r>
              <a:rPr lang="en-US" dirty="0"/>
              <a:t>Preprocessing: 4M oracles </a:t>
            </a:r>
          </a:p>
          <a:p>
            <a:r>
              <a:rPr lang="en-US" dirty="0"/>
              <a:t>Total number of online oracles is 4M + 2 = 14</a:t>
            </a:r>
          </a:p>
          <a:p>
            <a:r>
              <a:rPr lang="en-US" dirty="0"/>
              <a:t>Total number queries = 7M + 3 = 24 (batching removes 4 queries)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15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FB286D76-22CB-174D-AE17-97B0C2FFC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F811AFA1-4EDE-9A4B-B17D-F5009461E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C1513-7246-B249-A937-6F35E8F2C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BECB1-E53E-9046-AC5D-EC5E605BDE4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53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98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91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Coefficients grow at least by factor \alpha each round  </a:t>
            </a:r>
          </a:p>
          <a:p>
            <a:r>
              <a:rPr lang="en-US" dirty="0"/>
              <a:t>Grow by 2\alpha in security proof, factor 2 comes from extraction argument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61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16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fix to this however! </a:t>
            </a:r>
          </a:p>
          <a:p>
            <a:r>
              <a:rPr lang="en-US" dirty="0"/>
              <a:t>Prove result still works if coefficients of polynomial are “dyadic rational”, i.e. fractions with denominator powers of 2^i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5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2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AFC885-1164-7348-93F4-EB75BEF8C0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28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5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53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4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46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9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44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Bitansky</a:t>
            </a:r>
            <a:r>
              <a:rPr lang="en-US" dirty="0"/>
              <a:t> et. 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4B59CF-B64C-F847-A691-F926C89395AE}"/>
              </a:ext>
            </a:extLst>
          </p:cNvPr>
          <p:cNvSpPr/>
          <p:nvPr userDrawn="1"/>
        </p:nvSpPr>
        <p:spPr>
          <a:xfrm>
            <a:off x="0" y="1458913"/>
            <a:ext cx="9144000" cy="1322387"/>
          </a:xfrm>
          <a:prstGeom prst="rect">
            <a:avLst/>
          </a:prstGeom>
          <a:solidFill>
            <a:srgbClr val="5A15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 eaLnBrk="1" hangingPunct="1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38F60A9-39F0-0C42-A4ED-6BFFDD40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EF498-7F31-294E-80EA-6E62FC5EA864}" type="datetime1">
              <a:rPr lang="en-US"/>
              <a:pPr>
                <a:defRPr/>
              </a:pPr>
              <a:t>1/30/20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FE7862-CFB2-7741-AA94-4750B249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B586A10-FF0B-514D-A9E8-91A0518D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24FC1-D36B-BD4F-9A2B-F74C8CB0D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D31DD-B9E4-2F42-B823-BCC32D3D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3627E-3AAF-1540-8CB8-FB6F9B034B15}" type="datetime1">
              <a:rPr lang="en-US"/>
              <a:pPr>
                <a:defRPr/>
              </a:pPr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00736-0AD0-114D-9E34-DD22B57B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6CA80-180D-4543-974C-047A8BC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67497-8D38-C443-9EB5-96D8BED2E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2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E71A-D4BF-6B4B-B24D-851BD996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AFF3E-808B-E040-9347-DA1629D3FE10}" type="datetime1">
              <a:rPr lang="en-US"/>
              <a:pPr>
                <a:defRPr/>
              </a:pPr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64934-183A-664C-A256-04047F2C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F8D29-7D62-2543-A171-363FBF6D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8CC1-F2D3-CC40-AA0C-CEDE9C641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5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FF61B03B-B1A4-2D44-ADCD-2012DD80C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C35D68-D2D9-3340-A3D2-D9A965C14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Arial" charset="0"/>
              <a:cs typeface="ＭＳ Ｐゴシック" pitchFamily="-106" charset="-128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F43B8FCD-931C-764D-BC2A-12F28D51D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871977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2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9" y="908685"/>
            <a:ext cx="7700963" cy="3759042"/>
          </a:xfrm>
        </p:spPr>
        <p:txBody>
          <a:bodyPr/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13646371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2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9" y="908685"/>
            <a:ext cx="7700963" cy="3759042"/>
          </a:xfrm>
        </p:spPr>
        <p:txBody>
          <a:bodyPr/>
          <a:lstStyle>
            <a:lvl1pPr>
              <a:defRPr sz="135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5066110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9E9F6B-6BC2-C748-A7D3-9021A7AEEF54}"/>
              </a:ext>
            </a:extLst>
          </p:cNvPr>
          <p:cNvSpPr/>
          <p:nvPr userDrawn="1"/>
        </p:nvSpPr>
        <p:spPr>
          <a:xfrm>
            <a:off x="365125" y="1"/>
            <a:ext cx="8350251" cy="810599"/>
          </a:xfrm>
          <a:prstGeom prst="roundRect">
            <a:avLst/>
          </a:prstGeom>
          <a:noFill/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>
              <a:solidFill>
                <a:schemeClr val="bg1"/>
              </a:solidFill>
              <a:latin typeface="Calibri"/>
              <a:ea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E574C8-D158-FF49-846E-B2AB2EFC98B8}"/>
              </a:ext>
            </a:extLst>
          </p:cNvPr>
          <p:cNvSpPr/>
          <p:nvPr userDrawn="1"/>
        </p:nvSpPr>
        <p:spPr>
          <a:xfrm>
            <a:off x="0" y="-4763"/>
            <a:ext cx="9144000" cy="838201"/>
          </a:xfrm>
          <a:prstGeom prst="rect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 eaLnBrk="1" hangingPunct="1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F1B7C3F-3455-D446-88DE-34D251CC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391E-AE93-0D48-9E32-95D7AEB1A568}" type="datetime1">
              <a:rPr lang="en-US"/>
              <a:pPr>
                <a:defRPr/>
              </a:pPr>
              <a:t>1/30/20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F391181-AB1B-AD44-A702-0056765A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8EC3ECB-4A83-AA48-AEA4-333A29DF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B6EAE-7DA0-5441-8ADB-5B0F1FF3A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5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4FC99-613A-2942-AA1E-B3115AD2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D9AF3-A5AB-6849-BB04-B5C334968B2A}" type="datetime1">
              <a:rPr lang="en-US"/>
              <a:pPr>
                <a:defRPr/>
              </a:pPr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C6125-4229-A640-9E14-9C94B23D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214E-8CBC-554E-9952-F30DCFE7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FAF77-DA01-E84D-87D4-ECDEE8FC6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9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F4E73A-8355-DA44-8D39-C04982A4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6F3A7-7358-364F-A66D-5BD967E13DA6}" type="datetime1">
              <a:rPr lang="en-US"/>
              <a:pPr>
                <a:defRPr/>
              </a:pPr>
              <a:t>1/30/20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A3E6AA-243F-AD44-A4E8-F2D16707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0D2D89-985B-8641-A63F-9C2C97E5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024BD-8C88-874E-AC24-6543D3546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9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09823F7-507E-E040-A3C3-3F54E655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2D8D7-084B-4F41-8A6D-C99F2A08537E}" type="datetime1">
              <a:rPr lang="en-US"/>
              <a:pPr>
                <a:defRPr/>
              </a:pPr>
              <a:t>1/30/20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B7A172A-44D5-4D40-ACDE-9107348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2E72990-19C4-0644-92DF-9997E994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35E1B-A199-714E-927F-52D32FC86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47A237D-CE1D-E740-83DC-D6943C66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14B22-DB6D-9942-B99A-DF860231B69B}" type="datetime1">
              <a:rPr lang="en-US"/>
              <a:pPr>
                <a:defRPr/>
              </a:pPr>
              <a:t>1/30/20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1A53AC0-B0EA-7B4F-A4ED-AE21B301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F4968B-314E-2747-AA60-6EF5F89C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097A3-3757-6147-93C6-370B3427F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7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1B1E874-BCD9-8840-900A-311A85DE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C1D36-5397-4049-9000-1F35B06F520A}" type="datetime1">
              <a:rPr lang="en-US"/>
              <a:pPr>
                <a:defRPr/>
              </a:pPr>
              <a:t>1/30/20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B24C50E-9FAE-B944-A585-7CE9A1CA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2B123B-9249-574D-9894-7414E761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013A2-090D-A245-8074-989C40A84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1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CACA2E-3DEB-9F45-8889-0D64B77C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FB5C6-A9ED-B147-A98E-B2ED19149E9D}" type="datetime1">
              <a:rPr lang="en-US"/>
              <a:pPr>
                <a:defRPr/>
              </a:pPr>
              <a:t>1/30/20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3E46FE-8837-3842-88E4-60573F31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832CA4-4564-344B-A170-02645357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578C3-7E53-FE48-A14D-DEBC1D895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7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654721-426A-234F-A2C9-17E55070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74BD4-8CB0-7D4D-84C4-CADF0CE8B595}" type="datetime1">
              <a:rPr lang="en-US"/>
              <a:pPr>
                <a:defRPr/>
              </a:pPr>
              <a:t>1/30/20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9518E6-F276-8749-A51A-684ABC43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0883CA-CAC1-284B-B740-3120C11C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66E97-E8E5-AD41-B6C2-5482EDC7E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2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C8AE3968-CFC3-DF4E-95F4-16B39CE8F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3904-1F46-BF45-8291-E8EC4545C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802B889-AD17-294B-B638-3E78D2C2181F}" type="datetime1">
              <a:rPr lang="en-US"/>
              <a:pPr>
                <a:defRPr/>
              </a:pPr>
              <a:t>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6134-A610-D84B-89F1-A4F94B30D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24BEC-E999-2A46-B0D7-68B89D479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18C6A2F-66A5-3E42-8C2B-DC193CC35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  <p:sldLayoutId id="2147484140" r:id="rId12"/>
    <p:sldLayoutId id="2147484141" r:id="rId13"/>
    <p:sldLayoutId id="2147484142" r:id="rId1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511.png"/><Relationship Id="rId4" Type="http://schemas.openxmlformats.org/officeDocument/2006/relationships/image" Target="../media/image4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0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241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1910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26.png"/><Relationship Id="rId15" Type="http://schemas.openxmlformats.org/officeDocument/2006/relationships/image" Target="../media/image4.pn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Relationship Id="rId1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4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6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4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56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4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0.png"/><Relationship Id="rId17" Type="http://schemas.openxmlformats.org/officeDocument/2006/relationships/image" Target="../media/image5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56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71.png"/><Relationship Id="rId19" Type="http://schemas.openxmlformats.org/officeDocument/2006/relationships/image" Target="../media/image240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6.png"/><Relationship Id="rId15" Type="http://schemas.openxmlformats.org/officeDocument/2006/relationships/image" Target="../media/image260.png"/><Relationship Id="rId14" Type="http://schemas.openxmlformats.org/officeDocument/2006/relationships/image" Target="../media/image2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0.png"/><Relationship Id="rId3" Type="http://schemas.openxmlformats.org/officeDocument/2006/relationships/image" Target="../media/image4.png"/><Relationship Id="rId7" Type="http://schemas.openxmlformats.org/officeDocument/2006/relationships/image" Target="../media/image2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0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3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46.png"/><Relationship Id="rId3" Type="http://schemas.openxmlformats.org/officeDocument/2006/relationships/image" Target="../media/image280.png"/><Relationship Id="rId7" Type="http://schemas.openxmlformats.org/officeDocument/2006/relationships/image" Target="../media/image5.png"/><Relationship Id="rId12" Type="http://schemas.openxmlformats.org/officeDocument/2006/relationships/image" Target="../media/image39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4.png"/><Relationship Id="rId5" Type="http://schemas.openxmlformats.org/officeDocument/2006/relationships/image" Target="../media/image32.png"/><Relationship Id="rId10" Type="http://schemas.openxmlformats.org/officeDocument/2006/relationships/customXml" Target="../ink/ink3.xml"/><Relationship Id="rId4" Type="http://schemas.openxmlformats.org/officeDocument/2006/relationships/image" Target="../media/image310.png"/><Relationship Id="rId9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.png"/><Relationship Id="rId7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5" Type="http://schemas.openxmlformats.org/officeDocument/2006/relationships/customXml" Target="../ink/ink4.xml"/><Relationship Id="rId4" Type="http://schemas.openxmlformats.org/officeDocument/2006/relationships/image" Target="../media/image4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5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9/1229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1.xml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216D14-D007-B048-884A-F7954F17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0102AC-B97E-5743-B0CE-D480944CC14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6387" name="Title 5">
            <a:extLst>
              <a:ext uri="{FF2B5EF4-FFF2-40B4-BE49-F238E27FC236}">
                <a16:creationId xmlns:a16="http://schemas.microsoft.com/office/drawing/2014/main" id="{C5E85E3C-276B-6D42-ACCA-35E759C853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6356" y="1552649"/>
            <a:ext cx="9031287" cy="695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Transparent SNARKs from </a:t>
            </a:r>
            <a:r>
              <a:rPr lang="en-US" altLang="en-US" sz="3600">
                <a:ea typeface="ＭＳ Ｐゴシック" panose="020B0600070205080204" pitchFamily="34" charset="-128"/>
              </a:rPr>
              <a:t>DARK Compilers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A6295-9A13-D346-924D-FF229B33E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621694" cy="1314450"/>
          </a:xfrm>
        </p:spPr>
        <p:txBody>
          <a:bodyPr/>
          <a:lstStyle/>
          <a:p>
            <a:r>
              <a:rPr lang="en-US" dirty="0" err="1"/>
              <a:t>Benedikt</a:t>
            </a:r>
            <a:r>
              <a:rPr lang="en-US" dirty="0"/>
              <a:t> </a:t>
            </a:r>
            <a:r>
              <a:rPr lang="en-US" dirty="0" err="1"/>
              <a:t>Bünz</a:t>
            </a:r>
            <a:endParaRPr lang="en-US" dirty="0"/>
          </a:p>
          <a:p>
            <a:r>
              <a:rPr lang="en-US" dirty="0"/>
              <a:t>Stanford University </a:t>
            </a:r>
          </a:p>
          <a:p>
            <a:r>
              <a:rPr lang="en-US" sz="2400" dirty="0"/>
              <a:t>Joint with Alan </a:t>
            </a:r>
            <a:r>
              <a:rPr lang="en-US" sz="2400" dirty="0" err="1"/>
              <a:t>Szepieniec</a:t>
            </a:r>
            <a:r>
              <a:rPr lang="en-US" sz="2400" dirty="0"/>
              <a:t> and Ben Fisch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0E56098-F358-B040-A065-492D5C808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E4FCD-FA8B-5F4F-A4D0-4F7F0997C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99" y="1808610"/>
            <a:ext cx="8699863" cy="695368"/>
          </a:xfrm>
        </p:spPr>
        <p:txBody>
          <a:bodyPr>
            <a:normAutofit fontScale="90000"/>
          </a:bodyPr>
          <a:lstStyle/>
          <a:p>
            <a:r>
              <a:rPr lang="en-US" dirty="0"/>
              <a:t>SNARKs from Polynomial Commitments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279D3-F5B3-6D41-B231-097832AD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6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B768-93C1-1C4E-AF98-CACE7206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SNARKs from Polynomial Commitments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5E686-D5BE-5241-B457-239C9D39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0"/>
            <a:ext cx="8686801" cy="3394075"/>
          </a:xfrm>
        </p:spPr>
        <p:txBody>
          <a:bodyPr/>
          <a:lstStyle/>
          <a:p>
            <a:r>
              <a:rPr lang="en-US" dirty="0"/>
              <a:t>Recent construction paradigm: </a:t>
            </a:r>
            <a:r>
              <a:rPr lang="en-US" sz="2400" b="1" dirty="0"/>
              <a:t>Sonic</a:t>
            </a:r>
            <a:r>
              <a:rPr lang="en-US" b="1" dirty="0"/>
              <a:t> </a:t>
            </a:r>
            <a:r>
              <a:rPr lang="en-US" sz="2000" dirty="0"/>
              <a:t>(MBKM, CCS'19)</a:t>
            </a:r>
            <a:r>
              <a:rPr lang="en-US" dirty="0"/>
              <a:t>, </a:t>
            </a:r>
            <a:r>
              <a:rPr lang="en-US" sz="2400" b="1" dirty="0"/>
              <a:t>Plonk</a:t>
            </a:r>
            <a:r>
              <a:rPr lang="en-US" dirty="0"/>
              <a:t> </a:t>
            </a:r>
            <a:r>
              <a:rPr lang="en-US" sz="2000" dirty="0"/>
              <a:t>(GWC, ePrint'19)</a:t>
            </a:r>
            <a:r>
              <a:rPr lang="en-US" dirty="0"/>
              <a:t>, </a:t>
            </a:r>
            <a:r>
              <a:rPr lang="en-US" sz="2400" b="1" dirty="0"/>
              <a:t>Marlin</a:t>
            </a:r>
            <a:r>
              <a:rPr lang="en-US" dirty="0"/>
              <a:t> </a:t>
            </a:r>
            <a:r>
              <a:rPr lang="en-US" sz="2000" dirty="0"/>
              <a:t>(CHM+, ePrint'19)</a:t>
            </a:r>
            <a:r>
              <a:rPr lang="en-US" dirty="0"/>
              <a:t>, </a:t>
            </a:r>
            <a:r>
              <a:rPr lang="en-US" sz="2400" b="1" dirty="0"/>
              <a:t>Fractal</a:t>
            </a:r>
            <a:r>
              <a:rPr lang="en-US" b="1" dirty="0"/>
              <a:t> </a:t>
            </a:r>
            <a:r>
              <a:rPr lang="en-US" sz="2000" dirty="0"/>
              <a:t>(COS, ePrint'19)</a:t>
            </a:r>
            <a:r>
              <a:rPr lang="en-US" dirty="0"/>
              <a:t>, </a:t>
            </a:r>
            <a:r>
              <a:rPr lang="en-US" sz="2400" b="1" dirty="0"/>
              <a:t>Libra</a:t>
            </a:r>
            <a:r>
              <a:rPr lang="en-US" b="1" dirty="0"/>
              <a:t> </a:t>
            </a:r>
            <a:r>
              <a:rPr lang="en-US" sz="2000" dirty="0"/>
              <a:t>(XZZ+, ePrint’19), </a:t>
            </a:r>
            <a:r>
              <a:rPr lang="en-US" sz="2400" b="1" dirty="0"/>
              <a:t>Spartan</a:t>
            </a:r>
            <a:r>
              <a:rPr lang="en-US" b="1" dirty="0"/>
              <a:t> </a:t>
            </a:r>
            <a:r>
              <a:rPr lang="en-US" sz="2000" dirty="0"/>
              <a:t>(S, ePrint’19)</a:t>
            </a:r>
            <a:r>
              <a:rPr lang="en-US" dirty="0"/>
              <a:t> also implicit in </a:t>
            </a:r>
            <a:r>
              <a:rPr lang="en-US" sz="2400" b="1" dirty="0"/>
              <a:t>STARKs</a:t>
            </a:r>
            <a:r>
              <a:rPr lang="en-US" dirty="0"/>
              <a:t> </a:t>
            </a:r>
            <a:r>
              <a:rPr lang="en-US" sz="2000" dirty="0"/>
              <a:t>(BBHR, C’19).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2D3D2-1D1E-024B-94D7-97F5C27A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471933-BF84-FB40-B65C-94485D80DCCD}"/>
              </a:ext>
            </a:extLst>
          </p:cNvPr>
          <p:cNvSpPr/>
          <p:nvPr/>
        </p:nvSpPr>
        <p:spPr>
          <a:xfrm>
            <a:off x="131737" y="3498903"/>
            <a:ext cx="1508501" cy="698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Arithmetic </a:t>
            </a:r>
          </a:p>
          <a:p>
            <a:pPr algn="ctr"/>
            <a:r>
              <a:rPr lang="en-US" sz="2200" dirty="0"/>
              <a:t>Circuit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C173C-9AD8-CC46-8494-237D06681147}"/>
              </a:ext>
            </a:extLst>
          </p:cNvPr>
          <p:cNvSpPr/>
          <p:nvPr/>
        </p:nvSpPr>
        <p:spPr>
          <a:xfrm>
            <a:off x="2158139" y="3396939"/>
            <a:ext cx="2420322" cy="9021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Constraint system </a:t>
            </a:r>
          </a:p>
          <a:p>
            <a:pPr algn="ctr"/>
            <a:r>
              <a:rPr lang="en-US" sz="2200" dirty="0"/>
              <a:t>Polynomial testing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A5DB25-585B-8D4F-8F88-8AB9EEE0CD62}"/>
              </a:ext>
            </a:extLst>
          </p:cNvPr>
          <p:cNvSpPr/>
          <p:nvPr/>
        </p:nvSpPr>
        <p:spPr>
          <a:xfrm>
            <a:off x="5096362" y="3552179"/>
            <a:ext cx="1524000" cy="698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Interactive argument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37001-CDEE-6441-87E3-FA93928BB4C5}"/>
              </a:ext>
            </a:extLst>
          </p:cNvPr>
          <p:cNvSpPr/>
          <p:nvPr/>
        </p:nvSpPr>
        <p:spPr>
          <a:xfrm>
            <a:off x="7232538" y="3357677"/>
            <a:ext cx="1524000" cy="10473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Non-interactive proof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63741C-07BF-0149-9388-4DB23150EA10}"/>
              </a:ext>
            </a:extLst>
          </p:cNvPr>
          <p:cNvCxnSpPr>
            <a:cxnSpLocks/>
          </p:cNvCxnSpPr>
          <p:nvPr/>
        </p:nvCxnSpPr>
        <p:spPr>
          <a:xfrm>
            <a:off x="1640238" y="3943349"/>
            <a:ext cx="5450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8AAD0D-6101-3A41-B473-A295233C10F7}"/>
              </a:ext>
            </a:extLst>
          </p:cNvPr>
          <p:cNvCxnSpPr>
            <a:cxnSpLocks/>
          </p:cNvCxnSpPr>
          <p:nvPr/>
        </p:nvCxnSpPr>
        <p:spPr>
          <a:xfrm>
            <a:off x="4578461" y="3943349"/>
            <a:ext cx="5450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4B8425-814A-2946-852D-F41D0733102A}"/>
              </a:ext>
            </a:extLst>
          </p:cNvPr>
          <p:cNvCxnSpPr>
            <a:cxnSpLocks/>
          </p:cNvCxnSpPr>
          <p:nvPr/>
        </p:nvCxnSpPr>
        <p:spPr>
          <a:xfrm>
            <a:off x="6635860" y="3901299"/>
            <a:ext cx="5450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9CDF74CE-C4AB-DE48-B6E0-F3A6DBE48D40}"/>
              </a:ext>
            </a:extLst>
          </p:cNvPr>
          <p:cNvSpPr/>
          <p:nvPr/>
        </p:nvSpPr>
        <p:spPr>
          <a:xfrm>
            <a:off x="1493004" y="4626115"/>
            <a:ext cx="1875296" cy="378700"/>
          </a:xfrm>
          <a:prstGeom prst="wedgeRectCallout">
            <a:avLst>
              <a:gd name="adj1" fmla="val -33483"/>
              <a:gd name="adj2" fmla="val -1886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Arithmetization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Rectangular Callout 24">
            <a:extLst>
              <a:ext uri="{FF2B5EF4-FFF2-40B4-BE49-F238E27FC236}">
                <a16:creationId xmlns:a16="http://schemas.microsoft.com/office/drawing/2014/main" id="{6E5119CC-35D9-1640-803B-83E85F1A2FB4}"/>
              </a:ext>
            </a:extLst>
          </p:cNvPr>
          <p:cNvSpPr/>
          <p:nvPr/>
        </p:nvSpPr>
        <p:spPr>
          <a:xfrm>
            <a:off x="4515173" y="4482803"/>
            <a:ext cx="1875296" cy="533156"/>
          </a:xfrm>
          <a:prstGeom prst="wedgeRectCallout">
            <a:avLst>
              <a:gd name="adj1" fmla="val -33483"/>
              <a:gd name="adj2" fmla="val -1276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Polynomial commitments</a:t>
            </a:r>
          </a:p>
        </p:txBody>
      </p:sp>
      <p:sp>
        <p:nvSpPr>
          <p:cNvPr id="26" name="Rectangular Callout 25">
            <a:extLst>
              <a:ext uri="{FF2B5EF4-FFF2-40B4-BE49-F238E27FC236}">
                <a16:creationId xmlns:a16="http://schemas.microsoft.com/office/drawing/2014/main" id="{1CCD7E1F-68D5-894E-8E15-5F7709A0557E}"/>
              </a:ext>
            </a:extLst>
          </p:cNvPr>
          <p:cNvSpPr/>
          <p:nvPr/>
        </p:nvSpPr>
        <p:spPr>
          <a:xfrm>
            <a:off x="6553200" y="2664752"/>
            <a:ext cx="1524001" cy="601751"/>
          </a:xfrm>
          <a:prstGeom prst="wedgeRectCallout">
            <a:avLst>
              <a:gd name="adj1" fmla="val -31449"/>
              <a:gd name="adj2" fmla="val 1453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Fiat-Shamir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(Hashing)</a:t>
            </a:r>
          </a:p>
        </p:txBody>
      </p:sp>
    </p:spTree>
    <p:extLst>
      <p:ext uri="{BB962C8B-B14F-4D97-AF65-F5344CB8AC3E}">
        <p14:creationId xmlns:p14="http://schemas.microsoft.com/office/powerpoint/2010/main" val="322167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AEC9-F061-B14B-A6F5-C17859A7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Cryptographic 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2EF92-3B81-0241-803A-BE24A593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CA2C79-CB0D-8240-A85B-CC5F31D08303}"/>
              </a:ext>
            </a:extLst>
          </p:cNvPr>
          <p:cNvSpPr/>
          <p:nvPr/>
        </p:nvSpPr>
        <p:spPr>
          <a:xfrm>
            <a:off x="1034320" y="2083632"/>
            <a:ext cx="2263515" cy="1349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theoretic proof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743D0-BAE8-AC4D-9CC8-4ECF9AF8D60A}"/>
              </a:ext>
            </a:extLst>
          </p:cNvPr>
          <p:cNvSpPr/>
          <p:nvPr/>
        </p:nvSpPr>
        <p:spPr>
          <a:xfrm>
            <a:off x="5846167" y="2083632"/>
            <a:ext cx="2263515" cy="1349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BA8E61-DB11-1742-ADFA-6BBD3428CC5E}"/>
              </a:ext>
            </a:extLst>
          </p:cNvPr>
          <p:cNvCxnSpPr/>
          <p:nvPr/>
        </p:nvCxnSpPr>
        <p:spPr>
          <a:xfrm>
            <a:off x="3702570" y="2758189"/>
            <a:ext cx="1918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7BF4DA-48DF-F24F-B0FB-D129617C12F3}"/>
              </a:ext>
            </a:extLst>
          </p:cNvPr>
          <p:cNvSpPr txBox="1"/>
          <p:nvPr/>
        </p:nvSpPr>
        <p:spPr>
          <a:xfrm>
            <a:off x="2713221" y="1078205"/>
            <a:ext cx="5088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Merkle trees, </a:t>
            </a:r>
          </a:p>
          <a:p>
            <a:r>
              <a:rPr lang="en-US" dirty="0"/>
              <a:t>Fiat-Shamir + Random Oracle Hash</a:t>
            </a:r>
          </a:p>
        </p:txBody>
      </p:sp>
    </p:spTree>
    <p:extLst>
      <p:ext uri="{BB962C8B-B14F-4D97-AF65-F5344CB8AC3E}">
        <p14:creationId xmlns:p14="http://schemas.microsoft.com/office/powerpoint/2010/main" val="402319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9F31-13AE-8B4A-A187-C4135AC2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Probabilistically Checkable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C937-C916-7144-B566-4E0566E2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PCP Theorems</a:t>
            </a:r>
          </a:p>
          <a:p>
            <a:pPr lvl="1">
              <a:buFont typeface="System Font Regular"/>
              <a:buChar char="-"/>
            </a:pPr>
            <a:r>
              <a:rPr lang="en-US" sz="2400" dirty="0"/>
              <a:t>Theorems for checking specially formed long proof by reading only constant number of (</a:t>
            </a:r>
            <a:r>
              <a:rPr lang="en-US" sz="2400" i="1" dirty="0"/>
              <a:t>random</a:t>
            </a:r>
            <a:r>
              <a:rPr lang="en-US" sz="2400" dirty="0"/>
              <a:t>) locations</a:t>
            </a:r>
          </a:p>
          <a:p>
            <a:pPr lvl="1">
              <a:buFont typeface="System Font Regular"/>
              <a:buChar char="-"/>
            </a:pPr>
            <a:r>
              <a:rPr lang="en-US" sz="2400" dirty="0"/>
              <a:t>Can be done for any NP statement in theory </a:t>
            </a:r>
          </a:p>
          <a:p>
            <a:pPr lvl="2">
              <a:buFont typeface="System Font Regular"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5E844-E400-FB42-B3E8-CD6C2B44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93C7-43FD-864D-AC9E-DB1467FD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004C-C90D-E84B-BD34-31C698FB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9B836-8CE6-0441-96D7-D23F9B2A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01" y="2109134"/>
            <a:ext cx="1166324" cy="1151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B279A0-C7C3-E749-9275-3CCF8E61B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90" y="2109134"/>
            <a:ext cx="1005525" cy="115191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36F8FA-3774-A046-8FEC-282057AFD48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69813" y="2755312"/>
            <a:ext cx="2892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E4F418-138A-6947-8FC4-6D4D17C6CDC5}"/>
              </a:ext>
            </a:extLst>
          </p:cNvPr>
          <p:cNvSpPr txBox="1"/>
          <p:nvPr/>
        </p:nvSpPr>
        <p:spPr>
          <a:xfrm>
            <a:off x="3123362" y="2140504"/>
            <a:ext cx="351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Merkle tree root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D9C95C-265E-C440-9382-212C32A6698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85716" y="3643033"/>
            <a:ext cx="2892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22C15A-E2B1-2B4A-9A1F-61E62B773E96}"/>
                  </a:ext>
                </a:extLst>
              </p:cNvPr>
              <p:cNvSpPr txBox="1"/>
              <p:nvPr/>
            </p:nvSpPr>
            <p:spPr>
              <a:xfrm>
                <a:off x="2511321" y="3569937"/>
                <a:ext cx="49899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dirty="0"/>
                  <a:t> = Merkle proofs for query locations Q(r)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22C15A-E2B1-2B4A-9A1F-61E62B773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321" y="3569937"/>
                <a:ext cx="4989994" cy="1200329"/>
              </a:xfrm>
              <a:prstGeom prst="rect">
                <a:avLst/>
              </a:prstGeom>
              <a:blipFill>
                <a:blip r:embed="rId4"/>
                <a:stretch>
                  <a:fillRect l="-3553" t="-729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398FAD-FD96-DE43-B339-11137D81992C}"/>
              </a:ext>
            </a:extLst>
          </p:cNvPr>
          <p:cNvCxnSpPr>
            <a:cxnSpLocks/>
          </p:cNvCxnSpPr>
          <p:nvPr/>
        </p:nvCxnSpPr>
        <p:spPr>
          <a:xfrm flipH="1" flipV="1">
            <a:off x="3958937" y="3141892"/>
            <a:ext cx="1701279" cy="13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9B1CD5-88C6-6A44-A6D3-1D2DAB7DA364}"/>
                  </a:ext>
                </a:extLst>
              </p:cNvPr>
              <p:cNvSpPr txBox="1"/>
              <p:nvPr/>
            </p:nvSpPr>
            <p:spPr>
              <a:xfrm>
                <a:off x="5496513" y="2818726"/>
                <a:ext cx="612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9B1CD5-88C6-6A44-A6D3-1D2DAB7DA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513" y="2818726"/>
                <a:ext cx="61204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Callout 21">
            <a:extLst>
              <a:ext uri="{FF2B5EF4-FFF2-40B4-BE49-F238E27FC236}">
                <a16:creationId xmlns:a16="http://schemas.microsoft.com/office/drawing/2014/main" id="{2964FBB3-D0C3-6D4A-8349-226DF36C05E5}"/>
              </a:ext>
            </a:extLst>
          </p:cNvPr>
          <p:cNvSpPr/>
          <p:nvPr/>
        </p:nvSpPr>
        <p:spPr>
          <a:xfrm>
            <a:off x="5226666" y="802815"/>
            <a:ext cx="2653068" cy="1081484"/>
          </a:xfrm>
          <a:prstGeom prst="wedgeEllipseCallout">
            <a:avLst>
              <a:gd name="adj1" fmla="val -88714"/>
              <a:gd name="adj2" fmla="val 793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Commits to locations of long proof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33105-0367-C043-B4EE-E1C8801290FA}"/>
              </a:ext>
            </a:extLst>
          </p:cNvPr>
          <p:cNvSpPr txBox="1"/>
          <p:nvPr/>
        </p:nvSpPr>
        <p:spPr>
          <a:xfrm>
            <a:off x="6670624" y="124919"/>
            <a:ext cx="198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[Kilian’92, Micali’00]</a:t>
            </a:r>
          </a:p>
        </p:txBody>
      </p:sp>
    </p:spTree>
    <p:extLst>
      <p:ext uri="{BB962C8B-B14F-4D97-AF65-F5344CB8AC3E}">
        <p14:creationId xmlns:p14="http://schemas.microsoft.com/office/powerpoint/2010/main" val="189705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93C7-43FD-864D-AC9E-DB1467FD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004C-C90D-E84B-BD34-31C698FB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9B836-8CE6-0441-96D7-D23F9B2A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01" y="2109134"/>
            <a:ext cx="1166324" cy="1151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B279A0-C7C3-E749-9275-3CCF8E61B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90" y="2109134"/>
            <a:ext cx="1005525" cy="115191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36F8FA-3774-A046-8FEC-282057AFD48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69813" y="2755312"/>
            <a:ext cx="2892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E4F418-138A-6947-8FC4-6D4D17C6CDC5}"/>
              </a:ext>
            </a:extLst>
          </p:cNvPr>
          <p:cNvSpPr txBox="1"/>
          <p:nvPr/>
        </p:nvSpPr>
        <p:spPr>
          <a:xfrm>
            <a:off x="3123362" y="2140504"/>
            <a:ext cx="351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Merkle tree root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D9C95C-265E-C440-9382-212C32A6698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85716" y="3643033"/>
            <a:ext cx="2892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22C15A-E2B1-2B4A-9A1F-61E62B773E96}"/>
                  </a:ext>
                </a:extLst>
              </p:cNvPr>
              <p:cNvSpPr txBox="1"/>
              <p:nvPr/>
            </p:nvSpPr>
            <p:spPr>
              <a:xfrm>
                <a:off x="2511321" y="3569937"/>
                <a:ext cx="49899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dirty="0"/>
                  <a:t> = Merkle proofs for query locations Q(r)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22C15A-E2B1-2B4A-9A1F-61E62B773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321" y="3569937"/>
                <a:ext cx="4989994" cy="1200329"/>
              </a:xfrm>
              <a:prstGeom prst="rect">
                <a:avLst/>
              </a:prstGeom>
              <a:blipFill>
                <a:blip r:embed="rId4"/>
                <a:stretch>
                  <a:fillRect l="-3553" t="-729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Callout 21">
            <a:extLst>
              <a:ext uri="{FF2B5EF4-FFF2-40B4-BE49-F238E27FC236}">
                <a16:creationId xmlns:a16="http://schemas.microsoft.com/office/drawing/2014/main" id="{2964FBB3-D0C3-6D4A-8349-226DF36C05E5}"/>
              </a:ext>
            </a:extLst>
          </p:cNvPr>
          <p:cNvSpPr/>
          <p:nvPr/>
        </p:nvSpPr>
        <p:spPr>
          <a:xfrm>
            <a:off x="5226666" y="802815"/>
            <a:ext cx="2653068" cy="1081484"/>
          </a:xfrm>
          <a:prstGeom prst="wedgeEllipseCallout">
            <a:avLst>
              <a:gd name="adj1" fmla="val -88714"/>
              <a:gd name="adj2" fmla="val 793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Commits to locations of long proof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04DBD-5F9A-DB46-BF94-275860C79446}"/>
              </a:ext>
            </a:extLst>
          </p:cNvPr>
          <p:cNvSpPr txBox="1"/>
          <p:nvPr/>
        </p:nvSpPr>
        <p:spPr>
          <a:xfrm>
            <a:off x="288757" y="3339104"/>
            <a:ext cx="195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Hash(</a:t>
            </a:r>
            <a:r>
              <a:rPr lang="en-US" dirty="0" err="1"/>
              <a:t>T,x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CD026B-9399-B343-AAF4-692EDCB8E01F}"/>
              </a:ext>
            </a:extLst>
          </p:cNvPr>
          <p:cNvSpPr txBox="1"/>
          <p:nvPr/>
        </p:nvSpPr>
        <p:spPr>
          <a:xfrm>
            <a:off x="6670624" y="124919"/>
            <a:ext cx="198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[Kilian’92, Micali’94]</a:t>
            </a:r>
          </a:p>
        </p:txBody>
      </p:sp>
    </p:spTree>
    <p:extLst>
      <p:ext uri="{BB962C8B-B14F-4D97-AF65-F5344CB8AC3E}">
        <p14:creationId xmlns:p14="http://schemas.microsoft.com/office/powerpoint/2010/main" val="294733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0701-6134-474A-A0BD-CE69A2F6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99948-67C4-9144-862C-93FD8C6235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PCP is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u="sng" dirty="0"/>
                  <a:t>Equivalent:</a:t>
                </a:r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Proof is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over the field</a:t>
                </a:r>
              </a:p>
              <a:p>
                <a:pPr lvl="2"/>
                <a:r>
                  <a:rPr lang="en-US" dirty="0"/>
                  <a:t>Oracle receives query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returns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99948-67C4-9144-862C-93FD8C6235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1FF85-AD0C-D142-8076-F1C62B7D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EE2DF-B5F6-8644-84FF-34B2D4E97F3A}"/>
              </a:ext>
            </a:extLst>
          </p:cNvPr>
          <p:cNvSpPr txBox="1"/>
          <p:nvPr/>
        </p:nvSpPr>
        <p:spPr>
          <a:xfrm>
            <a:off x="6705167" y="218682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[IKO’07]</a:t>
            </a:r>
          </a:p>
        </p:txBody>
      </p:sp>
    </p:spTree>
    <p:extLst>
      <p:ext uri="{BB962C8B-B14F-4D97-AF65-F5344CB8AC3E}">
        <p14:creationId xmlns:p14="http://schemas.microsoft.com/office/powerpoint/2010/main" val="3904007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A18CF-1E7F-2F4F-9327-2BCE6F08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82B222-5FD8-CF49-AA73-8C9308C740F6}"/>
              </a:ext>
            </a:extLst>
          </p:cNvPr>
          <p:cNvSpPr/>
          <p:nvPr/>
        </p:nvSpPr>
        <p:spPr>
          <a:xfrm>
            <a:off x="1034320" y="2083632"/>
            <a:ext cx="2263515" cy="1349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4-move linear PCP based on Hadamard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4BA963-F213-DB43-853C-0EE949514EE6}"/>
              </a:ext>
            </a:extLst>
          </p:cNvPr>
          <p:cNvSpPr/>
          <p:nvPr/>
        </p:nvSpPr>
        <p:spPr>
          <a:xfrm>
            <a:off x="5846167" y="2083632"/>
            <a:ext cx="2263515" cy="1349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D34C7F-2949-DC41-AC41-F13EF78492C0}"/>
              </a:ext>
            </a:extLst>
          </p:cNvPr>
          <p:cNvCxnSpPr/>
          <p:nvPr/>
        </p:nvCxnSpPr>
        <p:spPr>
          <a:xfrm>
            <a:off x="3702570" y="2758189"/>
            <a:ext cx="1918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CEEAEA-D4A8-6948-BABD-08A68CA10BB3}"/>
              </a:ext>
            </a:extLst>
          </p:cNvPr>
          <p:cNvSpPr txBox="1"/>
          <p:nvPr/>
        </p:nvSpPr>
        <p:spPr>
          <a:xfrm>
            <a:off x="2713221" y="1078205"/>
            <a:ext cx="4501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Cryptographic compiler:</a:t>
            </a:r>
          </a:p>
          <a:p>
            <a:r>
              <a:rPr lang="en-US" dirty="0"/>
              <a:t>Linear homomorphic encryption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97A3D-5023-4F4D-96D7-D9A9986AEEB6}"/>
              </a:ext>
            </a:extLst>
          </p:cNvPr>
          <p:cNvSpPr txBox="1"/>
          <p:nvPr/>
        </p:nvSpPr>
        <p:spPr>
          <a:xfrm>
            <a:off x="5578839" y="3814616"/>
            <a:ext cx="326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verification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99995-11BD-A449-BC4F-6B043965F81C}"/>
              </a:ext>
            </a:extLst>
          </p:cNvPr>
          <p:cNvSpPr txBox="1"/>
          <p:nvPr/>
        </p:nvSpPr>
        <p:spPr>
          <a:xfrm>
            <a:off x="1034320" y="3788191"/>
            <a:ext cx="328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Quadratic proving time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C4F2AF5-1EC7-574E-9B53-ED2A45CA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PCP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AFEFF2-03A6-9846-8C81-3B4BC2D7A61A}"/>
              </a:ext>
            </a:extLst>
          </p:cNvPr>
          <p:cNvSpPr txBox="1"/>
          <p:nvPr/>
        </p:nvSpPr>
        <p:spPr>
          <a:xfrm>
            <a:off x="6705167" y="218682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[IKO’07]</a:t>
            </a:r>
          </a:p>
        </p:txBody>
      </p:sp>
    </p:spTree>
    <p:extLst>
      <p:ext uri="{BB962C8B-B14F-4D97-AF65-F5344CB8AC3E}">
        <p14:creationId xmlns:p14="http://schemas.microsoft.com/office/powerpoint/2010/main" val="323124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1E81-95D2-8C46-926B-5D07AE1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A03F-51BB-A44C-A99B-F8828DA86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913462"/>
          </a:xfrm>
        </p:spPr>
        <p:txBody>
          <a:bodyPr/>
          <a:lstStyle/>
          <a:p>
            <a:r>
              <a:rPr lang="en-US" dirty="0"/>
              <a:t>Gennaro, Gentry, </a:t>
            </a:r>
            <a:r>
              <a:rPr lang="en-US" dirty="0" err="1"/>
              <a:t>Parno</a:t>
            </a:r>
            <a:r>
              <a:rPr lang="en-US" dirty="0"/>
              <a:t>, </a:t>
            </a:r>
            <a:r>
              <a:rPr lang="en-US" dirty="0" err="1"/>
              <a:t>Raykova</a:t>
            </a:r>
            <a:r>
              <a:rPr lang="en-US" dirty="0"/>
              <a:t> 2013 (building on </a:t>
            </a:r>
            <a:r>
              <a:rPr lang="en-US" dirty="0" err="1"/>
              <a:t>Groth</a:t>
            </a:r>
            <a:r>
              <a:rPr lang="en-US" dirty="0"/>
              <a:t> ’10). </a:t>
            </a:r>
          </a:p>
          <a:p>
            <a:r>
              <a:rPr lang="en-US" dirty="0"/>
              <a:t>Quadratic Arithmetic Program instantiation of linear PCP</a:t>
            </a:r>
          </a:p>
          <a:p>
            <a:r>
              <a:rPr lang="en-US" dirty="0"/>
              <a:t>Developed further in many follow up works: PGHR13, Lipmaa13, BCIOP13, BCTV14, CFHKKNPZ15, Groth16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065A0-9F07-6744-A338-F70972F8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32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6FE8-ADC6-D147-85E3-A0887055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QAPs (GGPR)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270FF-AABD-2946-85BA-956899E3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F96D4-2C28-804A-B735-9BB9F3F68595}"/>
              </a:ext>
            </a:extLst>
          </p:cNvPr>
          <p:cNvSpPr/>
          <p:nvPr/>
        </p:nvSpPr>
        <p:spPr>
          <a:xfrm>
            <a:off x="1034320" y="2083632"/>
            <a:ext cx="2263515" cy="1349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QAP based linear PCP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2F719-6668-9540-90D7-341E42B2E63F}"/>
              </a:ext>
            </a:extLst>
          </p:cNvPr>
          <p:cNvSpPr/>
          <p:nvPr/>
        </p:nvSpPr>
        <p:spPr>
          <a:xfrm>
            <a:off x="5846167" y="2083632"/>
            <a:ext cx="2263515" cy="13491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A7DFC8-1F3F-474A-BE12-FE5E9013139F}"/>
              </a:ext>
            </a:extLst>
          </p:cNvPr>
          <p:cNvCxnSpPr/>
          <p:nvPr/>
        </p:nvCxnSpPr>
        <p:spPr>
          <a:xfrm>
            <a:off x="3702570" y="2758189"/>
            <a:ext cx="1918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9D23C9-F81B-5A49-B153-1D8D2006C3D6}"/>
              </a:ext>
            </a:extLst>
          </p:cNvPr>
          <p:cNvSpPr txBox="1"/>
          <p:nvPr/>
        </p:nvSpPr>
        <p:spPr>
          <a:xfrm>
            <a:off x="2713221" y="1078205"/>
            <a:ext cx="3438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Cryptographic compiler:</a:t>
            </a:r>
          </a:p>
          <a:p>
            <a:r>
              <a:rPr lang="en-US" dirty="0"/>
              <a:t>Linear-only 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B54A8-F35F-EA43-9BD6-E3AB21088313}"/>
              </a:ext>
            </a:extLst>
          </p:cNvPr>
          <p:cNvSpPr txBox="1"/>
          <p:nvPr/>
        </p:nvSpPr>
        <p:spPr>
          <a:xfrm>
            <a:off x="5578839" y="3814616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verification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F29FC-6E2B-1041-B7BC-BE758A18F8EF}"/>
              </a:ext>
            </a:extLst>
          </p:cNvPr>
          <p:cNvSpPr txBox="1"/>
          <p:nvPr/>
        </p:nvSpPr>
        <p:spPr>
          <a:xfrm>
            <a:off x="1034320" y="3788191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log n proving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6BE1DF-9BE1-DB4C-838F-8FE85A3D3093}"/>
              </a:ext>
            </a:extLst>
          </p:cNvPr>
          <p:cNvSpPr txBox="1"/>
          <p:nvPr/>
        </p:nvSpPr>
        <p:spPr>
          <a:xfrm>
            <a:off x="6553200" y="11849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[BCIOP’13]</a:t>
            </a:r>
          </a:p>
        </p:txBody>
      </p:sp>
    </p:spTree>
    <p:extLst>
      <p:ext uri="{BB962C8B-B14F-4D97-AF65-F5344CB8AC3E}">
        <p14:creationId xmlns:p14="http://schemas.microsoft.com/office/powerpoint/2010/main" val="140974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690-E152-EE4B-86C9-27375A6B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Concrete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6B27C-994A-914C-8D1F-58F396856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7700481" cy="3394075"/>
              </a:xfrm>
            </p:spPr>
            <p:txBody>
              <a:bodyPr/>
              <a:lstStyle/>
              <a:p>
                <a:r>
                  <a:rPr lang="en-US" b="1" dirty="0"/>
                  <a:t>SNARK with no trusted-setup </a:t>
                </a:r>
              </a:p>
              <a:p>
                <a:pPr lvl="2">
                  <a:buFont typeface="System Font Regular"/>
                  <a:buChar char="-"/>
                </a:pPr>
                <a:r>
                  <a:rPr lang="en-US" sz="2400" dirty="0"/>
                  <a:t>Under 10KB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gates (128-bit security)</a:t>
                </a:r>
              </a:p>
              <a:p>
                <a:pPr lvl="2">
                  <a:buFont typeface="System Font Regular"/>
                  <a:buChar char="-"/>
                </a:pPr>
                <a:r>
                  <a:rPr lang="en-US" sz="2400" dirty="0"/>
                  <a:t>Verification under 100 </a:t>
                </a:r>
                <a:r>
                  <a:rPr lang="en-US" sz="2400" dirty="0" err="1"/>
                  <a:t>ms</a:t>
                </a:r>
                <a:endParaRPr lang="en-US" sz="2400" dirty="0"/>
              </a:p>
              <a:p>
                <a:pPr lvl="2">
                  <a:buFont typeface="System Font Regular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/>
                  <a:t>size and verification for circuit size n</a:t>
                </a:r>
                <a:endParaRPr lang="en-US" b="1" dirty="0"/>
              </a:p>
              <a:p>
                <a:r>
                  <a:rPr lang="en-US" b="1" dirty="0"/>
                  <a:t>New Tool: Polynomial Commitment using Group of Unknown Order</a:t>
                </a:r>
              </a:p>
              <a:p>
                <a:pPr lvl="2">
                  <a:buFont typeface="System Font Regular"/>
                  <a:buChar char="-"/>
                </a:pPr>
                <a:r>
                  <a:rPr lang="en-US" sz="2400" i="1" u="sng" dirty="0"/>
                  <a:t>Trustless setup </a:t>
                </a:r>
                <a:r>
                  <a:rPr lang="en-US" sz="2400" dirty="0"/>
                  <a:t>using Class Groups and Fiat-Shamir transform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6B27C-994A-914C-8D1F-58F396856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7700481" cy="3394075"/>
              </a:xfrm>
              <a:blipFill>
                <a:blip r:embed="rId3"/>
                <a:stretch>
                  <a:fillRect l="-1485" t="-1866" r="-1650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DCEAA-7F43-1E43-AC56-BCC19759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43158212-D6D4-504A-9484-183834FAD411}"/>
              </a:ext>
            </a:extLst>
          </p:cNvPr>
          <p:cNvSpPr/>
          <p:nvPr/>
        </p:nvSpPr>
        <p:spPr>
          <a:xfrm>
            <a:off x="7359223" y="998253"/>
            <a:ext cx="1596915" cy="1010792"/>
          </a:xfrm>
          <a:prstGeom prst="wedgeRectCallout">
            <a:avLst>
              <a:gd name="adj1" fmla="val -119108"/>
              <a:gd name="adj2" fmla="val 24555"/>
            </a:avLst>
          </a:prstGeom>
          <a:solidFill>
            <a:schemeClr val="dk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Previously 200-600 KB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>
                <a:extLst>
                  <a:ext uri="{FF2B5EF4-FFF2-40B4-BE49-F238E27FC236}">
                    <a16:creationId xmlns:a16="http://schemas.microsoft.com/office/drawing/2014/main" id="{C35D07E7-7DB7-4542-B5F6-FAB35A45BBA7}"/>
                  </a:ext>
                </a:extLst>
              </p:cNvPr>
              <p:cNvSpPr/>
              <p:nvPr/>
            </p:nvSpPr>
            <p:spPr>
              <a:xfrm>
                <a:off x="7547085" y="2210942"/>
                <a:ext cx="1596915" cy="1010792"/>
              </a:xfrm>
              <a:prstGeom prst="wedgeRectCallout">
                <a:avLst>
                  <a:gd name="adj1" fmla="val -129403"/>
                  <a:gd name="adj2" fmla="val -10004"/>
                </a:avLst>
              </a:prstGeom>
              <a:solidFill>
                <a:schemeClr val="dk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Previously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ular Callout 5">
                <a:extLst>
                  <a:ext uri="{FF2B5EF4-FFF2-40B4-BE49-F238E27FC236}">
                    <a16:creationId xmlns:a16="http://schemas.microsoft.com/office/drawing/2014/main" id="{C35D07E7-7DB7-4542-B5F6-FAB35A45B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085" y="2210942"/>
                <a:ext cx="1596915" cy="1010792"/>
              </a:xfrm>
              <a:prstGeom prst="wedgeRectCallout">
                <a:avLst>
                  <a:gd name="adj1" fmla="val -129403"/>
                  <a:gd name="adj2" fmla="val -10004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891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9EBF-DEB6-2B48-B3FF-CFCEE494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R1CS Preprocessing SNARK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C166F-7CED-F84D-B32D-16254F18C8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Queries “pushed” into pre-processing step, hidden random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dirty="0"/>
                  <a:t> chosen by trusted setup </a:t>
                </a:r>
              </a:p>
              <a:p>
                <a:r>
                  <a:rPr lang="en-US" dirty="0"/>
                  <a:t>Compilation into “Linear interactive proof” and using “Linear-only encoding”  forces prover to apply pre-processing query correctly </a:t>
                </a:r>
              </a:p>
              <a:p>
                <a:r>
                  <a:rPr lang="en-US" b="1" dirty="0"/>
                  <a:t>Approach appears to fundamentally require trusted, non-universal setup 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C166F-7CED-F84D-B32D-16254F18C8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866" r="-1543" b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DDB1D-25E6-D74A-8D86-61E1DC93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1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647C-C18E-8F47-905B-C38F7682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Interactive Oracle Proofs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3F3F8-93C2-B64C-906E-A63522147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5260"/>
                <a:ext cx="8229600" cy="4048280"/>
              </a:xfrm>
            </p:spPr>
            <p:txBody>
              <a:bodyPr/>
              <a:lstStyle/>
              <a:p>
                <a:r>
                  <a:rPr lang="en-US" b="1" dirty="0"/>
                  <a:t>Oracle Proofs (PCPs) </a:t>
                </a:r>
              </a:p>
              <a:p>
                <a:pPr lvl="1">
                  <a:buFont typeface="System Font Regular"/>
                  <a:buChar char="-"/>
                </a:pPr>
                <a:r>
                  <a:rPr lang="en-US" sz="2400" dirty="0"/>
                  <a:t>Proof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is long (poly sized) string, Verifier queries points</a:t>
                </a:r>
              </a:p>
              <a:p>
                <a:r>
                  <a:rPr lang="en-US" b="1" dirty="0"/>
                  <a:t>Interactive Oracle Proofs (IOPs) </a:t>
                </a:r>
              </a:p>
              <a:p>
                <a:pPr lvl="1">
                  <a:buFont typeface="System Font Regular"/>
                  <a:buChar char="-"/>
                </a:pPr>
                <a:r>
                  <a:rPr lang="en-US" sz="2400" dirty="0"/>
                  <a:t>Multi-round, verifier receives new oracles each round</a:t>
                </a:r>
              </a:p>
              <a:p>
                <a:pPr marL="514350" indent="-457200"/>
                <a:endParaRPr lang="en-US" dirty="0"/>
              </a:p>
              <a:p>
                <a:pPr marL="514350" indent="-457200"/>
                <a:r>
                  <a:rPr lang="en-US" b="1" dirty="0"/>
                  <a:t>Polynomial IOP</a:t>
                </a:r>
              </a:p>
              <a:p>
                <a:pPr lvl="1">
                  <a:buFont typeface="System Font Regular"/>
                  <a:buChar char="-"/>
                </a:pPr>
                <a:r>
                  <a:rPr lang="en-US" sz="2400" dirty="0"/>
                  <a:t>Each oracle is a degree d polynomial f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1">
                  <a:buFont typeface="System Font Regular"/>
                  <a:buChar char="-"/>
                </a:pPr>
                <a:r>
                  <a:rPr lang="en-US" sz="2400" dirty="0"/>
                  <a:t>Verifier queries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sz="2400" dirty="0"/>
                  <a:t> and receives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3F3F8-93C2-B64C-906E-A63522147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5260"/>
                <a:ext cx="8229600" cy="4048280"/>
              </a:xfrm>
              <a:blipFill>
                <a:blip r:embed="rId2"/>
                <a:stretch>
                  <a:fillRect l="-1389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1A2C5-136C-1848-B85E-C8762F44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542C2-038B-4D42-944D-629C48C89BE9}"/>
              </a:ext>
            </a:extLst>
          </p:cNvPr>
          <p:cNvSpPr txBox="1"/>
          <p:nvPr/>
        </p:nvSpPr>
        <p:spPr>
          <a:xfrm>
            <a:off x="7225260" y="97913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[BCS16, RRR16]</a:t>
            </a:r>
          </a:p>
        </p:txBody>
      </p:sp>
    </p:spTree>
    <p:extLst>
      <p:ext uri="{BB962C8B-B14F-4D97-AF65-F5344CB8AC3E}">
        <p14:creationId xmlns:p14="http://schemas.microsoft.com/office/powerpoint/2010/main" val="427876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4C98-CC9F-0049-94C0-A99E9813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STARK, Aurora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2186C5-685D-0248-891D-0FCB911BE3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Based on IOPs with classical PCP “point” queries</a:t>
                </a:r>
              </a:p>
              <a:p>
                <a:r>
                  <a:rPr lang="en-US" b="1" dirty="0"/>
                  <a:t>STARK</a:t>
                </a:r>
                <a:r>
                  <a:rPr lang="en-US" dirty="0"/>
                  <a:t> [BBHR18]</a:t>
                </a:r>
              </a:p>
              <a:p>
                <a:pPr lvl="2"/>
                <a:r>
                  <a:rPr lang="en-US" sz="2400" dirty="0"/>
                  <a:t>Uniform programs (many repetitions of small unit)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argument size, fast operations</a:t>
                </a:r>
                <a:r>
                  <a:rPr lang="en-US" dirty="0"/>
                  <a:t> </a:t>
                </a:r>
              </a:p>
              <a:p>
                <a:pPr lvl="2"/>
                <a:r>
                  <a:rPr lang="en-US" sz="2400" dirty="0"/>
                  <a:t>Sublinear verification for uniform programs</a:t>
                </a:r>
              </a:p>
              <a:p>
                <a:r>
                  <a:rPr lang="en-US" b="1" dirty="0"/>
                  <a:t>Aurora</a:t>
                </a:r>
                <a:r>
                  <a:rPr lang="en-US" dirty="0"/>
                  <a:t> [BCRSVW18] </a:t>
                </a:r>
              </a:p>
              <a:p>
                <a:pPr lvl="2"/>
                <a:r>
                  <a:rPr lang="en-US" sz="2400" dirty="0"/>
                  <a:t>General circuits,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argument size</a:t>
                </a:r>
              </a:p>
              <a:p>
                <a:pPr lvl="2"/>
                <a:r>
                  <a:rPr lang="en-US" sz="2400" dirty="0"/>
                  <a:t>Linear verification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2186C5-685D-0248-891D-0FCB911BE3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866" b="-15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A56A4-27F1-034B-B75A-EF4CBF19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8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D65D-AF56-634E-8BB4-2CC143AB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Interactive linear PCPs?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217CE-EF3E-554B-BC3C-2C5456C81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be gained from linear PCPs with multiple rounds? </a:t>
            </a:r>
          </a:p>
          <a:p>
            <a:r>
              <a:rPr lang="en-US" b="1" dirty="0"/>
              <a:t>Linear IOPs </a:t>
            </a:r>
            <a:r>
              <a:rPr lang="en-US" dirty="0"/>
              <a:t>(each round send linear PCP oracle, linear queries to prior oracles sent)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AF5F-9A7B-2144-8FE3-EB81CA02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01F7F-1924-7B4B-AA30-4D98C3797B72}"/>
              </a:ext>
            </a:extLst>
          </p:cNvPr>
          <p:cNvSpPr txBox="1"/>
          <p:nvPr/>
        </p:nvSpPr>
        <p:spPr>
          <a:xfrm>
            <a:off x="7225260" y="97913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[BBCGI19]</a:t>
            </a:r>
          </a:p>
        </p:txBody>
      </p:sp>
    </p:spTree>
    <p:extLst>
      <p:ext uri="{BB962C8B-B14F-4D97-AF65-F5344CB8AC3E}">
        <p14:creationId xmlns:p14="http://schemas.microsoft.com/office/powerpoint/2010/main" val="2525477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647C-C18E-8F47-905B-C38F7682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Polynomial IOPs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3F3F8-93C2-B64C-906E-A63522147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5260"/>
                <a:ext cx="8229600" cy="164797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- Polynomial PCP</a:t>
                </a:r>
              </a:p>
              <a:p>
                <a:pPr lvl="1"/>
                <a:r>
                  <a:rPr lang="en-US" dirty="0"/>
                  <a:t>Proof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degree d</a:t>
                </a:r>
                <a:r>
                  <a:rPr lang="en-US" dirty="0"/>
                  <a:t> polynomial 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Verifier oracle query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dirty="0"/>
                  <a:t> returns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i="1" dirty="0"/>
              </a:p>
              <a:p>
                <a:pPr marL="457200" lvl="1" indent="0">
                  <a:buNone/>
                </a:pPr>
                <a:r>
                  <a:rPr lang="en-US" i="1" dirty="0"/>
                  <a:t>+ coordinate queries (i.e. read coefficient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i="1" dirty="0"/>
                  <a:t>) ? </a:t>
                </a:r>
              </a:p>
              <a:p>
                <a:pPr marL="457200" lvl="1" indent="0">
                  <a:buNone/>
                </a:pPr>
                <a:r>
                  <a:rPr lang="en-US" i="1" dirty="0"/>
                  <a:t>+ inner product between coefficients of oracles?</a:t>
                </a:r>
              </a:p>
              <a:p>
                <a:pPr marL="457200" lvl="1" indent="0">
                  <a:buNone/>
                </a:pPr>
                <a:r>
                  <a:rPr lang="en-US" b="1" dirty="0"/>
                  <a:t>Generic reductions: </a:t>
                </a:r>
                <a:r>
                  <a:rPr lang="en-US" dirty="0"/>
                  <a:t>replace coordinate query and inner product with </a:t>
                </a:r>
                <a:r>
                  <a:rPr lang="en-US" i="1" dirty="0"/>
                  <a:t>1 - round polynomial IOP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3F3F8-93C2-B64C-906E-A63522147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5260"/>
                <a:ext cx="8229600" cy="1647979"/>
              </a:xfrm>
              <a:blipFill>
                <a:blip r:embed="rId3"/>
                <a:stretch>
                  <a:fillRect t="-3846" b="-1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1A2C5-136C-1848-B85E-C8762F44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23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647C-C18E-8F47-905B-C38F7682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Polynomial IOPs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1A2C5-136C-1848-B85E-C8762F44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036A8-AD46-B549-8879-2B315658A4A8}"/>
              </a:ext>
            </a:extLst>
          </p:cNvPr>
          <p:cNvSpPr txBox="1"/>
          <p:nvPr/>
        </p:nvSpPr>
        <p:spPr>
          <a:xfrm>
            <a:off x="3600158" y="2415128"/>
            <a:ext cx="20477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/>
              <a:t>Polynomial PCPs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02801-71D1-0847-AFB1-16D3A378BFA6}"/>
              </a:ext>
            </a:extLst>
          </p:cNvPr>
          <p:cNvSpPr txBox="1"/>
          <p:nvPr/>
        </p:nvSpPr>
        <p:spPr>
          <a:xfrm>
            <a:off x="6421593" y="2463403"/>
            <a:ext cx="16051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/>
              <a:t>Linear</a:t>
            </a:r>
          </a:p>
          <a:p>
            <a:pPr algn="ctr"/>
            <a:r>
              <a:rPr lang="en-US" b="1" dirty="0"/>
              <a:t>PCPs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904779-521A-C644-9A3C-EBD3881E3A13}"/>
                  </a:ext>
                </a:extLst>
              </p:cNvPr>
              <p:cNvSpPr txBox="1"/>
              <p:nvPr/>
            </p:nvSpPr>
            <p:spPr>
              <a:xfrm>
                <a:off x="5640097" y="2476680"/>
                <a:ext cx="781496" cy="70788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904779-521A-C644-9A3C-EBD3881E3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097" y="2476680"/>
                <a:ext cx="78149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2EA9F3D-73FD-9548-96E7-DCFF0ED7C972}"/>
              </a:ext>
            </a:extLst>
          </p:cNvPr>
          <p:cNvSpPr txBox="1"/>
          <p:nvPr/>
        </p:nvSpPr>
        <p:spPr>
          <a:xfrm>
            <a:off x="1439012" y="2230459"/>
            <a:ext cx="16569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/>
              <a:t>Point PCPs (short)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1D1DC8-D082-FA49-8025-02B51EFEB5F9}"/>
                  </a:ext>
                </a:extLst>
              </p:cNvPr>
              <p:cNvSpPr txBox="1"/>
              <p:nvPr/>
            </p:nvSpPr>
            <p:spPr>
              <a:xfrm>
                <a:off x="2953338" y="2463403"/>
                <a:ext cx="781496" cy="70788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1D1DC8-D082-FA49-8025-02B51EFEB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338" y="2463403"/>
                <a:ext cx="78149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672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1D9F-CBE5-C040-8BF3-9774EC3A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Polynomial IOP 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39E00-E72B-DA4C-9BFE-DB6D444A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0FE57-0EB3-2D48-AD97-90383F010A97}"/>
              </a:ext>
            </a:extLst>
          </p:cNvPr>
          <p:cNvSpPr txBox="1"/>
          <p:nvPr/>
        </p:nvSpPr>
        <p:spPr>
          <a:xfrm>
            <a:off x="1541197" y="1207269"/>
            <a:ext cx="30308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Polynomial IOPs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4B04EC01-A7C4-CC42-A39D-FA653B7B55BA}"/>
              </a:ext>
            </a:extLst>
          </p:cNvPr>
          <p:cNvSpPr/>
          <p:nvPr/>
        </p:nvSpPr>
        <p:spPr>
          <a:xfrm flipH="1">
            <a:off x="3056598" y="1741498"/>
            <a:ext cx="210509" cy="593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866BC-8F58-F44E-8874-B95C50E71D00}"/>
              </a:ext>
            </a:extLst>
          </p:cNvPr>
          <p:cNvSpPr txBox="1"/>
          <p:nvPr/>
        </p:nvSpPr>
        <p:spPr>
          <a:xfrm>
            <a:off x="1541197" y="2307236"/>
            <a:ext cx="303080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Interactive Argument with preprocessing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7F971B0-A15C-E243-98F0-CC83A7676481}"/>
              </a:ext>
            </a:extLst>
          </p:cNvPr>
          <p:cNvSpPr/>
          <p:nvPr/>
        </p:nvSpPr>
        <p:spPr>
          <a:xfrm flipH="1">
            <a:off x="3040212" y="3513905"/>
            <a:ext cx="226895" cy="60566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AFA1D-DDE6-064E-BC39-240535093F9B}"/>
              </a:ext>
            </a:extLst>
          </p:cNvPr>
          <p:cNvSpPr txBox="1"/>
          <p:nvPr/>
        </p:nvSpPr>
        <p:spPr>
          <a:xfrm>
            <a:off x="1541197" y="4305598"/>
            <a:ext cx="30308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SNARK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FE70D999-C8DA-5C42-B387-193372E11D43}"/>
              </a:ext>
            </a:extLst>
          </p:cNvPr>
          <p:cNvSpPr/>
          <p:nvPr/>
        </p:nvSpPr>
        <p:spPr>
          <a:xfrm>
            <a:off x="6102245" y="3811026"/>
            <a:ext cx="2276007" cy="1083595"/>
          </a:xfrm>
          <a:prstGeom prst="wedgeRectCallout">
            <a:avLst>
              <a:gd name="adj1" fmla="val -161982"/>
              <a:gd name="adj2" fmla="val -46873"/>
            </a:avLst>
          </a:prstGeom>
          <a:solidFill>
            <a:schemeClr val="dk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Fiat Shamir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E6758-3994-DE4E-A5E6-5479CC20E418}"/>
              </a:ext>
            </a:extLst>
          </p:cNvPr>
          <p:cNvSpPr txBox="1"/>
          <p:nvPr/>
        </p:nvSpPr>
        <p:spPr>
          <a:xfrm>
            <a:off x="5336498" y="933330"/>
            <a:ext cx="380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Cryptographic compilers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584EE4B2-122A-ED4F-9B8A-DD497E92E263}"/>
              </a:ext>
            </a:extLst>
          </p:cNvPr>
          <p:cNvSpPr/>
          <p:nvPr/>
        </p:nvSpPr>
        <p:spPr>
          <a:xfrm>
            <a:off x="6190937" y="1733842"/>
            <a:ext cx="2276007" cy="1083595"/>
          </a:xfrm>
          <a:prstGeom prst="wedgeRectCallout">
            <a:avLst>
              <a:gd name="adj1" fmla="val -143727"/>
              <a:gd name="adj2" fmla="val -16352"/>
            </a:avLst>
          </a:prstGeom>
          <a:solidFill>
            <a:schemeClr val="dk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Polynomial commitment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1E7E2B1-819E-D04F-96BB-183CCC054EB0}"/>
              </a:ext>
            </a:extLst>
          </p:cNvPr>
          <p:cNvSpPr/>
          <p:nvPr/>
        </p:nvSpPr>
        <p:spPr>
          <a:xfrm>
            <a:off x="1094953" y="1455501"/>
            <a:ext cx="446244" cy="13793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067BC1-F5A1-104C-8822-57F35580ABBA}"/>
              </a:ext>
            </a:extLst>
          </p:cNvPr>
          <p:cNvSpPr txBox="1"/>
          <p:nvPr/>
        </p:nvSpPr>
        <p:spPr>
          <a:xfrm>
            <a:off x="112166" y="1757165"/>
            <a:ext cx="982787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Public coin</a:t>
            </a:r>
          </a:p>
        </p:txBody>
      </p:sp>
    </p:spTree>
    <p:extLst>
      <p:ext uri="{BB962C8B-B14F-4D97-AF65-F5344CB8AC3E}">
        <p14:creationId xmlns:p14="http://schemas.microsoft.com/office/powerpoint/2010/main" val="3966917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C17E-CAE9-2848-ADFA-8E4ED510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Compiling Polynomial IOPs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FA81-3237-3B4D-A092-16C7E9869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491591" cy="1512228"/>
          </a:xfrm>
        </p:spPr>
        <p:txBody>
          <a:bodyPr/>
          <a:lstStyle/>
          <a:p>
            <a:r>
              <a:rPr lang="en-US" dirty="0"/>
              <a:t>IOP</a:t>
            </a:r>
            <a:r>
              <a:rPr lang="en-US" i="1" dirty="0"/>
              <a:t> = </a:t>
            </a:r>
            <a:r>
              <a:rPr lang="en-US" dirty="0"/>
              <a:t>Interactive Oracle Proof generalize PCPs </a:t>
            </a:r>
            <a:r>
              <a:rPr lang="en-US" sz="1500" dirty="0"/>
              <a:t>[BCS16, RRR16]</a:t>
            </a:r>
          </a:p>
          <a:p>
            <a:r>
              <a:rPr lang="en-US" i="1" dirty="0"/>
              <a:t>Polynomial IOP</a:t>
            </a:r>
            <a:r>
              <a:rPr lang="en-US" dirty="0"/>
              <a:t> – simple, intuitive, special case of “Linear PCPs”, capture many examples new and old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D1D80-DBE9-394C-999F-48A3CD9F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D275A-0CA0-AB4C-A323-08BB1641AABD}"/>
              </a:ext>
            </a:extLst>
          </p:cNvPr>
          <p:cNvSpPr txBox="1"/>
          <p:nvPr/>
        </p:nvSpPr>
        <p:spPr>
          <a:xfrm>
            <a:off x="457199" y="2712379"/>
            <a:ext cx="8209051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Theorem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[in this work]: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Any HVZK Polynomial IOP can be compiled into an HVZK interactive argument of knowledge using Polynomial Commitments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C4869-BE55-4A42-89D5-BE25203CEF06}"/>
              </a:ext>
            </a:extLst>
          </p:cNvPr>
          <p:cNvSpPr/>
          <p:nvPr/>
        </p:nvSpPr>
        <p:spPr>
          <a:xfrm>
            <a:off x="1981200" y="407358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/>
            <a:r>
              <a:rPr lang="en-US" dirty="0">
                <a:solidFill>
                  <a:srgbClr val="000000"/>
                </a:solidFill>
                <a:sym typeface="Maven Pro Regular"/>
              </a:rPr>
              <a:t>Similar theorem shown in </a:t>
            </a:r>
            <a:r>
              <a:rPr lang="en-US" b="1" dirty="0"/>
              <a:t>Marlin</a:t>
            </a:r>
            <a:r>
              <a:rPr lang="en-US" dirty="0"/>
              <a:t> (CHM+, ePrint'19)</a:t>
            </a:r>
            <a:endParaRPr lang="en-US" dirty="0">
              <a:solidFill>
                <a:srgbClr val="000000"/>
              </a:solidFill>
              <a:sym typeface="Maven Pro 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2B2C4-AF9A-2740-A967-9D9823164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9FAE9A31-9D8E-264F-810B-132E8524AFD3}"/>
              </a:ext>
            </a:extLst>
          </p:cNvPr>
          <p:cNvSpPr/>
          <p:nvPr/>
        </p:nvSpPr>
        <p:spPr>
          <a:xfrm>
            <a:off x="169523" y="2712379"/>
            <a:ext cx="1946953" cy="681954"/>
          </a:xfrm>
          <a:prstGeom prst="wedgeRectCallout">
            <a:avLst>
              <a:gd name="adj1" fmla="val -26893"/>
              <a:gd name="adj2" fmla="val -156714"/>
            </a:avLst>
          </a:prstGeom>
          <a:solidFill>
            <a:schemeClr val="dk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Model we introduce</a:t>
            </a:r>
          </a:p>
        </p:txBody>
      </p:sp>
    </p:spTree>
    <p:extLst>
      <p:ext uri="{BB962C8B-B14F-4D97-AF65-F5344CB8AC3E}">
        <p14:creationId xmlns:p14="http://schemas.microsoft.com/office/powerpoint/2010/main" val="1970572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9BF9-BD54-0242-962C-C6B9588B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Sonic: Polynomial IOP for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62D8D-5620-6B43-8C64-8A0EFAE995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Theorem [MBKM19]: </a:t>
                </a:r>
              </a:p>
              <a:p>
                <a:r>
                  <a:rPr lang="en-US" dirty="0"/>
                  <a:t>There exists a </a:t>
                </a:r>
                <a:r>
                  <a:rPr lang="en-US" b="1" dirty="0"/>
                  <a:t>2-round</a:t>
                </a:r>
                <a:r>
                  <a:rPr lang="en-US" dirty="0"/>
                  <a:t> polynomial* IOP for any NP relation R (with multiplicative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that makes </a:t>
                </a:r>
                <a:r>
                  <a:rPr lang="en-US" b="1" dirty="0"/>
                  <a:t>1 </a:t>
                </a:r>
                <a:r>
                  <a:rPr lang="en-US" b="1" i="1" dirty="0"/>
                  <a:t>bivariate</a:t>
                </a:r>
                <a:r>
                  <a:rPr lang="en-US" dirty="0"/>
                  <a:t> and </a:t>
                </a:r>
                <a:r>
                  <a:rPr lang="en-US" b="1" dirty="0"/>
                  <a:t>6 </a:t>
                </a:r>
                <a:r>
                  <a:rPr lang="en-US" b="1" i="1" dirty="0"/>
                  <a:t>univariate </a:t>
                </a:r>
                <a:r>
                  <a:rPr lang="en-US" i="1" dirty="0"/>
                  <a:t>queries </a:t>
                </a:r>
                <a:r>
                  <a:rPr lang="en-US" dirty="0"/>
                  <a:t>to</a:t>
                </a:r>
                <a:r>
                  <a:rPr lang="en-US" b="1" dirty="0"/>
                  <a:t> </a:t>
                </a:r>
                <a:r>
                  <a:rPr lang="en-US" dirty="0"/>
                  <a:t>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polynomials . </a:t>
                </a:r>
                <a:r>
                  <a:rPr lang="en-US" i="1" dirty="0"/>
                  <a:t>Also preprocess degree 2n polynomials</a:t>
                </a:r>
                <a:r>
                  <a:rPr lang="en-US" dirty="0"/>
                  <a:t>. </a:t>
                </a:r>
                <a:endParaRPr lang="en-US" b="1" dirty="0"/>
              </a:p>
              <a:p>
                <a:r>
                  <a:rPr lang="en-US" dirty="0"/>
                  <a:t>Transforms to </a:t>
                </a:r>
                <a:r>
                  <a:rPr lang="en-US" b="1" dirty="0"/>
                  <a:t>5-round </a:t>
                </a:r>
                <a:r>
                  <a:rPr lang="en-US" dirty="0"/>
                  <a:t>polynomial IOP with </a:t>
                </a:r>
                <a:r>
                  <a:rPr lang="en-US" b="1" dirty="0"/>
                  <a:t>39 </a:t>
                </a:r>
                <a:r>
                  <a:rPr lang="en-US" b="1" i="1" dirty="0"/>
                  <a:t>univariate</a:t>
                </a:r>
                <a:r>
                  <a:rPr lang="en-US" i="1" dirty="0"/>
                  <a:t> </a:t>
                </a:r>
                <a:r>
                  <a:rPr lang="en-US" dirty="0"/>
                  <a:t>oracle queries overall,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A62D8D-5620-6B43-8C64-8A0EFAE99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8" t="-1866" r="-1852" b="-13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F26A6-1997-EA48-81C2-87C5A576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15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F85CCF-7CFA-E84D-A09E-A4BB621F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0BE76-AAC6-0047-A903-D063C2EA566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7346" name="Title 3">
            <a:extLst>
              <a:ext uri="{FF2B5EF4-FFF2-40B4-BE49-F238E27FC236}">
                <a16:creationId xmlns:a16="http://schemas.microsoft.com/office/drawing/2014/main" id="{ADF88BD1-A1D5-C14A-8D6E-8E07A81789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808163"/>
            <a:ext cx="7772400" cy="695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Main Construction</a:t>
            </a:r>
          </a:p>
        </p:txBody>
      </p:sp>
    </p:spTree>
    <p:extLst>
      <p:ext uri="{BB962C8B-B14F-4D97-AF65-F5344CB8AC3E}">
        <p14:creationId xmlns:p14="http://schemas.microsoft.com/office/powerpoint/2010/main" val="395790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93C7-43FD-864D-AC9E-DB1467FD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Polynomial Commitment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004C-C90D-E84B-BD34-31C698FB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49B836-8CE6-0441-96D7-D23F9B2A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01" y="2109134"/>
            <a:ext cx="1166324" cy="1151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B279A0-C7C3-E749-9275-3CCF8E61B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90" y="2109134"/>
            <a:ext cx="1005525" cy="115191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36F8FA-3774-A046-8FEC-282057AFD48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69813" y="2755312"/>
            <a:ext cx="2892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E4F418-138A-6947-8FC4-6D4D17C6CDC5}"/>
              </a:ext>
            </a:extLst>
          </p:cNvPr>
          <p:cNvSpPr txBox="1"/>
          <p:nvPr/>
        </p:nvSpPr>
        <p:spPr>
          <a:xfrm>
            <a:off x="3404798" y="2157475"/>
            <a:ext cx="3003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 </a:t>
            </a:r>
          </a:p>
          <a:p>
            <a:r>
              <a:rPr lang="en-US" sz="3200" dirty="0"/>
              <a:t>small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5CCDC61-3D74-4748-AADD-4AA1CD98FD01}"/>
                  </a:ext>
                </a:extLst>
              </p:cNvPr>
              <p:cNvSpPr/>
              <p:nvPr/>
            </p:nvSpPr>
            <p:spPr>
              <a:xfrm>
                <a:off x="457200" y="1368357"/>
                <a:ext cx="4299382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degree at most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5CCDC61-3D74-4748-AADD-4AA1CD98F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68357"/>
                <a:ext cx="4299382" cy="490199"/>
              </a:xfrm>
              <a:prstGeom prst="rect">
                <a:avLst/>
              </a:prstGeom>
              <a:blipFill>
                <a:blip r:embed="rId4"/>
                <a:stretch>
                  <a:fillRect l="-1180" t="-10526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73DA23-9BA7-6C49-8B4F-350CC6A1427C}"/>
                  </a:ext>
                </a:extLst>
              </p:cNvPr>
              <p:cNvSpPr txBox="1"/>
              <p:nvPr/>
            </p:nvSpPr>
            <p:spPr>
              <a:xfrm>
                <a:off x="3404798" y="3739215"/>
                <a:ext cx="460466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Small Proof that f(z) = y and deg(f)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73DA23-9BA7-6C49-8B4F-350CC6A14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98" y="3739215"/>
                <a:ext cx="4604669" cy="1384995"/>
              </a:xfrm>
              <a:prstGeom prst="rect">
                <a:avLst/>
              </a:prstGeom>
              <a:blipFill>
                <a:blip r:embed="rId5"/>
                <a:stretch>
                  <a:fillRect l="-2473" r="-4670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D9C95C-265E-C440-9382-212C32A6698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69813" y="4108041"/>
            <a:ext cx="2892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22C15A-E2B1-2B4A-9A1F-61E62B773E96}"/>
                  </a:ext>
                </a:extLst>
              </p:cNvPr>
              <p:cNvSpPr txBox="1"/>
              <p:nvPr/>
            </p:nvSpPr>
            <p:spPr>
              <a:xfrm>
                <a:off x="3404798" y="3461710"/>
                <a:ext cx="612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22C15A-E2B1-2B4A-9A1F-61E62B773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98" y="3461710"/>
                <a:ext cx="61204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52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DA52-3A00-F749-A8FC-3C57A29D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Polynomial Commitment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DDED3-A101-524A-A96C-D73B241E75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19920" y="1897413"/>
                <a:ext cx="8806721" cy="3394075"/>
              </a:xfrm>
            </p:spPr>
            <p:txBody>
              <a:bodyPr/>
              <a:lstStyle/>
              <a:p>
                <a:pPr lvl="1"/>
                <a:r>
                  <a:rPr lang="en-US" sz="2700" dirty="0"/>
                  <a:t>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7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7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7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/>
                  <a:t> </a:t>
                </a:r>
              </a:p>
              <a:p>
                <a:pPr lvl="1"/>
                <a:r>
                  <a:rPr lang="en-US" sz="2700" dirty="0"/>
                  <a:t>Choose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700" dirty="0"/>
              </a:p>
              <a:p>
                <a:pPr lvl="1"/>
                <a:r>
                  <a:rPr lang="en-US" sz="2700" dirty="0"/>
                  <a:t>Output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7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7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7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7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2700" dirty="0"/>
              </a:p>
              <a:p>
                <a:pPr lvl="1"/>
                <a:r>
                  <a:rPr lang="en-US" sz="2700" dirty="0"/>
                  <a:t>Example: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7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7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700" i="1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700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7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+ 3,  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7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7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700" i="1">
                        <a:latin typeface="Cambria Math" panose="02040503050406030204" pitchFamily="18" charset="0"/>
                      </a:rPr>
                      <m:t>=4213</m:t>
                    </m:r>
                  </m:oMath>
                </a14:m>
                <a:endParaRPr lang="en-US" sz="27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DDED3-A101-524A-A96C-D73B241E7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19920" y="1897413"/>
                <a:ext cx="8806721" cy="3394075"/>
              </a:xfrm>
              <a:blipFill>
                <a:blip r:embed="rId2"/>
                <a:stretch>
                  <a:fillRect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57B807E-9BB6-084B-9E9A-118FB49FA31E}"/>
              </a:ext>
            </a:extLst>
          </p:cNvPr>
          <p:cNvSpPr/>
          <p:nvPr/>
        </p:nvSpPr>
        <p:spPr>
          <a:xfrm>
            <a:off x="2" y="847813"/>
            <a:ext cx="1319134" cy="62309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ACFB19-FE6E-6C49-B661-34C18D1D6974}"/>
                  </a:ext>
                </a:extLst>
              </p:cNvPr>
              <p:cNvSpPr txBox="1"/>
              <p:nvPr/>
            </p:nvSpPr>
            <p:spPr>
              <a:xfrm>
                <a:off x="1422553" y="1041144"/>
                <a:ext cx="6775829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b="1" dirty="0"/>
                  <a:t>Integer encoding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700" b="1" dirty="0"/>
                  <a:t> degree at most d: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ACFB19-FE6E-6C49-B661-34C18D1D6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53" y="1041144"/>
                <a:ext cx="6775829" cy="816890"/>
              </a:xfrm>
              <a:prstGeom prst="rect">
                <a:avLst/>
              </a:prstGeom>
              <a:blipFill>
                <a:blip r:embed="rId3"/>
                <a:stretch>
                  <a:fillRect l="-1495" t="-4615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>
                <a:extLst>
                  <a:ext uri="{FF2B5EF4-FFF2-40B4-BE49-F238E27FC236}">
                    <a16:creationId xmlns:a16="http://schemas.microsoft.com/office/drawing/2014/main" id="{8F139F67-AA94-8C4D-B61B-9A69B9E7B3AD}"/>
                  </a:ext>
                </a:extLst>
              </p:cNvPr>
              <p:cNvSpPr/>
              <p:nvPr/>
            </p:nvSpPr>
            <p:spPr>
              <a:xfrm>
                <a:off x="3735806" y="2555275"/>
                <a:ext cx="1255928" cy="715650"/>
              </a:xfrm>
              <a:prstGeom prst="wedgeRectCallout">
                <a:avLst>
                  <a:gd name="adj1" fmla="val -112402"/>
                  <a:gd name="adj2" fmla="val 23715"/>
                </a:avLst>
              </a:prstGeom>
              <a:solidFill>
                <a:schemeClr val="dk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Still same size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ular Callout 7">
                <a:extLst>
                  <a:ext uri="{FF2B5EF4-FFF2-40B4-BE49-F238E27FC236}">
                    <a16:creationId xmlns:a16="http://schemas.microsoft.com/office/drawing/2014/main" id="{8F139F67-AA94-8C4D-B61B-9A69B9E7B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806" y="2555275"/>
                <a:ext cx="1255928" cy="715650"/>
              </a:xfrm>
              <a:prstGeom prst="wedgeRectCallout">
                <a:avLst>
                  <a:gd name="adj1" fmla="val -112402"/>
                  <a:gd name="adj2" fmla="val 23715"/>
                </a:avLst>
              </a:prstGeom>
              <a:blipFill>
                <a:blip r:embed="rId4"/>
                <a:stretch>
                  <a:fillRect t="-1695" r="-3067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4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DA52-3A00-F749-A8FC-3C57A29D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Polynomial Commitment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DDED3-A101-524A-A96C-D73B241E75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19920" y="1897413"/>
                <a:ext cx="8806721" cy="3394075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b="1" u="sng" dirty="0"/>
                  <a:t>Fact 1:</a:t>
                </a:r>
                <a:r>
                  <a:rPr lang="en-US" b="1" dirty="0"/>
                  <a:t> </a:t>
                </a:r>
                <a:r>
                  <a:rPr lang="en-US" dirty="0"/>
                  <a:t>Every integer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is uniquely decodable to integer polynomial with </a:t>
                </a:r>
                <a:r>
                  <a:rPr lang="en-US" b="1" u="sng" dirty="0"/>
                  <a:t>positive</a:t>
                </a:r>
                <a:r>
                  <a:rPr lang="en-US" dirty="0"/>
                  <a:t> coefficients &lt; q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sz="2000" dirty="0"/>
                  <a:t>For q &gt; p: integer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000" dirty="0"/>
                  <a:t>(q) uniquely encodes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1" u="sng" dirty="0">
                    <a:ea typeface="Cambria Math" panose="02040503050406030204" pitchFamily="18" charset="0"/>
                  </a:rPr>
                  <a:t>Fact 2: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uniquely decodable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with coefficients of </a:t>
                </a:r>
                <a:r>
                  <a:rPr lang="en-US" b="1" u="sng" dirty="0"/>
                  <a:t>absolute value</a:t>
                </a:r>
                <a:r>
                  <a:rPr lang="en-US" b="1" dirty="0"/>
                  <a:t> </a:t>
                </a:r>
                <a:r>
                  <a:rPr lang="en-US" dirty="0"/>
                  <a:t>&lt; q/2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DDED3-A101-524A-A96C-D73B241E7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19920" y="1897413"/>
                <a:ext cx="8806721" cy="3394075"/>
              </a:xfrm>
              <a:blipFill>
                <a:blip r:embed="rId2"/>
                <a:stretch>
                  <a:fillRect t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57B807E-9BB6-084B-9E9A-118FB49FA31E}"/>
              </a:ext>
            </a:extLst>
          </p:cNvPr>
          <p:cNvSpPr/>
          <p:nvPr/>
        </p:nvSpPr>
        <p:spPr>
          <a:xfrm>
            <a:off x="2" y="847813"/>
            <a:ext cx="1319134" cy="62309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ACFB19-FE6E-6C49-B661-34C18D1D6974}"/>
                  </a:ext>
                </a:extLst>
              </p:cNvPr>
              <p:cNvSpPr txBox="1"/>
              <p:nvPr/>
            </p:nvSpPr>
            <p:spPr>
              <a:xfrm>
                <a:off x="1422553" y="1041144"/>
                <a:ext cx="6775829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b="1" dirty="0"/>
                  <a:t>Integer encoding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700" b="1" dirty="0"/>
                  <a:t> degree at most d: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ACFB19-FE6E-6C49-B661-34C18D1D6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53" y="1041144"/>
                <a:ext cx="6775829" cy="816890"/>
              </a:xfrm>
              <a:prstGeom prst="rect">
                <a:avLst/>
              </a:prstGeom>
              <a:blipFill>
                <a:blip r:embed="rId3"/>
                <a:stretch>
                  <a:fillRect l="-1495" t="-4615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736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DFC227-111F-8A4D-9D4F-400594F5A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96420" y="1491784"/>
                <a:ext cx="9240420" cy="3394075"/>
              </a:xfrm>
            </p:spPr>
            <p:txBody>
              <a:bodyPr/>
              <a:lstStyle/>
              <a:p>
                <a:pPr marL="457189" lvl="1" indent="0">
                  <a:buNone/>
                </a:pPr>
                <a:r>
                  <a:rPr lang="en-US" b="1" u="sng" dirty="0"/>
                  <a:t>Additive homomorphism:</a:t>
                </a:r>
                <a:endParaRPr lang="en-US" dirty="0"/>
              </a:p>
              <a:p>
                <a:pPr lvl="2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if  q is "large enough”</a:t>
                </a:r>
              </a:p>
              <a:p>
                <a:pPr lvl="2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=4231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=1443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=5674</m:t>
                    </m:r>
                  </m:oMath>
                </a14:m>
                <a:endParaRPr lang="en-US" sz="24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=5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+6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+7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+4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=5674</m:t>
                    </m:r>
                  </m:oMath>
                </a14:m>
                <a:endParaRPr lang="en-US" sz="24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189" lvl="1" indent="0">
                  <a:buNone/>
                </a:pPr>
                <a:r>
                  <a:rPr lang="en-US" b="1" u="sng" dirty="0">
                    <a:ea typeface="Cambria Math" panose="02040503050406030204" pitchFamily="18" charset="0"/>
                  </a:rPr>
                  <a:t> Monomial  homomorphism:</a:t>
                </a:r>
              </a:p>
              <a:p>
                <a:pPr lvl="2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4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=5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+6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+7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+4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X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100⋅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=5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67400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DFC227-111F-8A4D-9D4F-400594F5A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96420" y="1491784"/>
                <a:ext cx="9240420" cy="3394075"/>
              </a:xfrm>
              <a:blipFill>
                <a:blip r:embed="rId2"/>
                <a:stretch>
                  <a:fillRect t="-1859" b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AB63AC0-9C5B-C249-A60D-E24618BF8834}"/>
              </a:ext>
            </a:extLst>
          </p:cNvPr>
          <p:cNvSpPr/>
          <p:nvPr/>
        </p:nvSpPr>
        <p:spPr>
          <a:xfrm>
            <a:off x="2" y="847813"/>
            <a:ext cx="1319134" cy="62309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Step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CE858-92B4-364B-8564-AE4CC51A544B}"/>
              </a:ext>
            </a:extLst>
          </p:cNvPr>
          <p:cNvSpPr txBox="1"/>
          <p:nvPr/>
        </p:nvSpPr>
        <p:spPr>
          <a:xfrm>
            <a:off x="1422553" y="1041143"/>
            <a:ext cx="558838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/>
              <a:t>Homomorphic properties of encoding</a:t>
            </a:r>
          </a:p>
          <a:p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596224-EC9D-F540-BA24-FE848637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</p:spPr>
        <p:txBody>
          <a:bodyPr>
            <a:normAutofit fontScale="90000"/>
          </a:bodyPr>
          <a:lstStyle/>
          <a:p>
            <a:r>
              <a:rPr lang="en-US" dirty="0"/>
              <a:t>Integer Encoding</a:t>
            </a:r>
          </a:p>
        </p:txBody>
      </p:sp>
    </p:spTree>
    <p:extLst>
      <p:ext uri="{BB962C8B-B14F-4D97-AF65-F5344CB8AC3E}">
        <p14:creationId xmlns:p14="http://schemas.microsoft.com/office/powerpoint/2010/main" val="27215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DA52-3A00-F749-A8FC-3C57A29D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Groups of Unknown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DDED3-A101-524A-A96C-D73B241E75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70226"/>
                <a:ext cx="8229600" cy="3394075"/>
              </a:xfrm>
            </p:spPr>
            <p:txBody>
              <a:bodyPr>
                <a:normAutofit/>
              </a:bodyPr>
              <a:lstStyle/>
              <a:p>
                <a:pPr marL="457189" lvl="1" indent="0">
                  <a:buNone/>
                </a:pPr>
                <a:r>
                  <a:rPr lang="en-US" sz="2700" b="1" dirty="0"/>
                  <a:t>Commit</a:t>
                </a:r>
                <a:r>
                  <a:rPr lang="en-US" sz="2700" dirty="0"/>
                  <a:t>(pp,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700" dirty="0"/>
                  <a:t>):</a:t>
                </a:r>
              </a:p>
              <a:p>
                <a:pPr lvl="2"/>
                <a:r>
                  <a:rPr lang="en-US" sz="2700" dirty="0"/>
                  <a:t>Lift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700" dirty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7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700" dirty="0">
                    <a:latin typeface="Cambria Math" panose="02040503050406030204" pitchFamily="18" charset="0"/>
                  </a:rPr>
                  <a:t>	   </a:t>
                </a:r>
                <a:r>
                  <a:rPr lang="en-US" sz="2700" dirty="0"/>
                  <a:t>\\ 	</a:t>
                </a:r>
                <a:r>
                  <a:rPr lang="en-US" sz="2700" dirty="0" err="1"/>
                  <a:t>coeff</a:t>
                </a:r>
                <a:r>
                  <a:rPr lang="en-US" sz="2700" dirty="0"/>
                  <a:t>. in [0, p)</a:t>
                </a:r>
                <a:endParaRPr lang="en-US" sz="270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acc>
                          <m:accPr>
                            <m:chr m:val="̂"/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700" dirty="0"/>
                  <a:t>		          \\ 	q/2 ≥ p</a:t>
                </a:r>
              </a:p>
              <a:p>
                <a:pPr marL="0" indent="0">
                  <a:buNone/>
                </a:pPr>
                <a:endParaRPr lang="en-US" sz="2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DDED3-A101-524A-A96C-D73B241E7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70226"/>
                <a:ext cx="8229600" cy="3394075"/>
              </a:xfrm>
              <a:blipFill>
                <a:blip r:embed="rId2"/>
                <a:stretch>
                  <a:fillRect t="-3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57B807E-9BB6-084B-9E9A-118FB49FA31E}"/>
              </a:ext>
            </a:extLst>
          </p:cNvPr>
          <p:cNvSpPr/>
          <p:nvPr/>
        </p:nvSpPr>
        <p:spPr>
          <a:xfrm>
            <a:off x="2" y="847813"/>
            <a:ext cx="1319134" cy="62309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ACFB19-FE6E-6C49-B661-34C18D1D6974}"/>
                  </a:ext>
                </a:extLst>
              </p:cNvPr>
              <p:cNvSpPr txBox="1"/>
              <p:nvPr/>
            </p:nvSpPr>
            <p:spPr>
              <a:xfrm>
                <a:off x="1319135" y="1062466"/>
                <a:ext cx="4810484" cy="859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Commit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b="1" dirty="0"/>
                  <a:t> degree at most d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ACFB19-FE6E-6C49-B661-34C18D1D6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135" y="1062466"/>
                <a:ext cx="4810484" cy="859531"/>
              </a:xfrm>
              <a:prstGeom prst="rect">
                <a:avLst/>
              </a:prstGeom>
              <a:blipFill>
                <a:blip r:embed="rId3"/>
                <a:stretch>
                  <a:fillRect l="-1842" t="-5970" r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B3DA15-E250-7048-B2A6-D7F0541579EB}"/>
                  </a:ext>
                </a:extLst>
              </p:cNvPr>
              <p:cNvSpPr/>
              <p:nvPr/>
            </p:nvSpPr>
            <p:spPr>
              <a:xfrm>
                <a:off x="1028092" y="1764036"/>
                <a:ext cx="409464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Setup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sz="2400" dirty="0"/>
                      <m:t>pp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m:rPr>
                        <m:nor/>
                      </m:rPr>
                      <a:rPr lang="en-US" sz="2400" dirty="0"/>
                      <m:t>]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B3DA15-E250-7048-B2A6-D7F054157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92" y="1764036"/>
                <a:ext cx="4094647" cy="509178"/>
              </a:xfrm>
              <a:prstGeom prst="rect">
                <a:avLst/>
              </a:prstGeom>
              <a:blipFill>
                <a:blip r:embed="rId4"/>
                <a:stretch>
                  <a:fillRect l="-2167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9EE3ADA-F64A-2B48-A10E-31DF94CC4428}"/>
              </a:ext>
            </a:extLst>
          </p:cNvPr>
          <p:cNvSpPr/>
          <p:nvPr/>
        </p:nvSpPr>
        <p:spPr>
          <a:xfrm>
            <a:off x="5780868" y="1690151"/>
            <a:ext cx="3037668" cy="6230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99C14C-BD30-F041-8C93-49A9AE0C38E3}"/>
                  </a:ext>
                </a:extLst>
              </p:cNvPr>
              <p:cNvSpPr/>
              <p:nvPr/>
            </p:nvSpPr>
            <p:spPr>
              <a:xfrm>
                <a:off x="5780869" y="1842443"/>
                <a:ext cx="36188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has unknown order</a:t>
                </a: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99C14C-BD30-F041-8C93-49A9AE0C3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69" y="1842443"/>
                <a:ext cx="3618854" cy="461665"/>
              </a:xfrm>
              <a:prstGeom prst="rect">
                <a:avLst/>
              </a:prstGeom>
              <a:blipFill>
                <a:blip r:embed="rId5"/>
                <a:stretch>
                  <a:fillRect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864D004-B25E-6946-A127-E4C6BA87BDF6}"/>
                  </a:ext>
                </a:extLst>
              </p:cNvPr>
              <p:cNvSpPr/>
              <p:nvPr/>
            </p:nvSpPr>
            <p:spPr>
              <a:xfrm>
                <a:off x="1082460" y="2500590"/>
                <a:ext cx="74132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2400" b="1" dirty="0"/>
                  <a:t>, homomorphic map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864D004-B25E-6946-A127-E4C6BA87B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460" y="2500590"/>
                <a:ext cx="7413248" cy="461665"/>
              </a:xfrm>
              <a:prstGeom prst="rect">
                <a:avLst/>
              </a:prstGeom>
              <a:blipFill>
                <a:blip r:embed="rId6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51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EEA3-3101-4B48-914B-F3BD3CF9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Groups [BW88,L12]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5DB0E-8E66-EA43-A87B-948EA030F272}"/>
              </a:ext>
            </a:extLst>
          </p:cNvPr>
          <p:cNvSpPr/>
          <p:nvPr/>
        </p:nvSpPr>
        <p:spPr>
          <a:xfrm>
            <a:off x="6732420" y="2858009"/>
            <a:ext cx="1775161" cy="93374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 trusted 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21900-F212-4ABB-9D9C-AFFA32123E26}"/>
              </a:ext>
            </a:extLst>
          </p:cNvPr>
          <p:cNvSpPr txBox="1"/>
          <p:nvPr/>
        </p:nvSpPr>
        <p:spPr>
          <a:xfrm>
            <a:off x="2856122" y="110030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800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C62934-A3AC-462F-A5A7-D65AF0637E27}"/>
                  </a:ext>
                </a:extLst>
              </p:cNvPr>
              <p:cNvSpPr txBox="1"/>
              <p:nvPr/>
            </p:nvSpPr>
            <p:spPr>
              <a:xfrm>
                <a:off x="671215" y="1100310"/>
                <a:ext cx="7498425" cy="89659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dirty="0">
                    <a:cs typeface="Arial"/>
                  </a:rPr>
                  <a:t>CL(</a:t>
                </a:r>
                <a:r>
                  <a:rPr lang="en-US" sz="2400" dirty="0" err="1">
                    <a:cs typeface="Arial"/>
                  </a:rPr>
                  <a:t>Δ</a:t>
                </a:r>
                <a:r>
                  <a:rPr lang="en-US" sz="2400" dirty="0">
                    <a:latin typeface="ＭＳ Ｐゴシック"/>
                    <a:cs typeface="Arial"/>
                  </a:rPr>
                  <a:t>) - Class group of quadratic number field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Arial"/>
                              </a:rPr>
                              <m:t>Δ</m:t>
                            </m:r>
                          </m:e>
                        </m:rad>
                      </m:e>
                    </m:d>
                  </m:oMath>
                </a14:m>
                <a:endParaRPr lang="en-US" sz="2400" dirty="0">
                  <a:cs typeface="Arial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Arial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  <a:cs typeface="Arial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</m:oMath>
                </a14:m>
                <a:r>
                  <a:rPr lang="en-US" sz="2400" dirty="0">
                    <a:cs typeface="Arial"/>
                  </a:rPr>
                  <a:t> (a large random prime)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C62934-A3AC-462F-A5A7-D65AF0637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5" y="1100310"/>
                <a:ext cx="7498425" cy="896592"/>
              </a:xfrm>
              <a:prstGeom prst="rect">
                <a:avLst/>
              </a:prstGeom>
              <a:blipFill>
                <a:blip r:embed="rId3"/>
                <a:stretch>
                  <a:fillRect t="-4225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E5F326-BC2E-274E-B21E-FA8387A3A96E}"/>
                  </a:ext>
                </a:extLst>
              </p:cNvPr>
              <p:cNvSpPr txBox="1"/>
              <p:nvPr/>
            </p:nvSpPr>
            <p:spPr>
              <a:xfrm>
                <a:off x="414177" y="1883094"/>
                <a:ext cx="6835515" cy="3090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/>
                  <a:t>Properties</a:t>
                </a:r>
              </a:p>
              <a:p>
                <a:pPr marL="342892" indent="-342892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Element representation: integer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marL="342892" indent="-342892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Tasks believed to be hard to compute:</a:t>
                </a:r>
              </a:p>
              <a:p>
                <a:pPr lvl="2"/>
                <a:r>
                  <a:rPr lang="en-US" sz="2400" b="1" dirty="0">
                    <a:solidFill>
                      <a:srgbClr val="FF0000"/>
                    </a:solidFill>
                  </a:rPr>
                  <a:t>Odd prime roots         Group order</a:t>
                </a:r>
              </a:p>
              <a:p>
                <a:pPr lvl="2"/>
                <a:endParaRPr lang="en-US" sz="2400" b="1" dirty="0">
                  <a:solidFill>
                    <a:srgbClr val="FF0000"/>
                  </a:solidFill>
                </a:endParaRPr>
              </a:p>
              <a:p>
                <a:pPr marL="342892" indent="-34289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100 bit security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E5F326-BC2E-274E-B21E-FA8387A3A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7" y="1883094"/>
                <a:ext cx="6835515" cy="3090526"/>
              </a:xfrm>
              <a:prstGeom prst="rect">
                <a:avLst/>
              </a:prstGeom>
              <a:blipFill>
                <a:blip r:embed="rId4"/>
                <a:stretch>
                  <a:fillRect l="-1484" t="-1224" b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587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7543-8DF6-7245-933A-A60638AC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protocol (DARK)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5DF10E-5ECF-494C-8CBC-42C355EE3B66}"/>
                  </a:ext>
                </a:extLst>
              </p:cNvPr>
              <p:cNvSpPr/>
              <p:nvPr/>
            </p:nvSpPr>
            <p:spPr>
              <a:xfrm>
                <a:off x="1631501" y="1690986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5DF10E-5ECF-494C-8CBC-42C355EE3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1" y="1690986"/>
                <a:ext cx="2605413" cy="7139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195220-BFD0-5849-806B-665AFA73814A}"/>
                  </a:ext>
                </a:extLst>
              </p:cNvPr>
              <p:cNvSpPr/>
              <p:nvPr/>
            </p:nvSpPr>
            <p:spPr>
              <a:xfrm>
                <a:off x="6317294" y="1694086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195220-BFD0-5849-806B-665AFA738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294" y="1694086"/>
                <a:ext cx="2605413" cy="713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4841FD-482C-134A-A7B4-67FE7CD4C7BB}"/>
                  </a:ext>
                </a:extLst>
              </p:cNvPr>
              <p:cNvSpPr/>
              <p:nvPr/>
            </p:nvSpPr>
            <p:spPr>
              <a:xfrm>
                <a:off x="5060582" y="1690985"/>
                <a:ext cx="576197" cy="71398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4841FD-482C-134A-A7B4-67FE7CD4C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582" y="1690985"/>
                <a:ext cx="576197" cy="713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F48446E-C034-8F4C-8DE0-960354C9550E}"/>
                  </a:ext>
                </a:extLst>
              </p:cNvPr>
              <p:cNvSpPr/>
              <p:nvPr/>
            </p:nvSpPr>
            <p:spPr>
              <a:xfrm>
                <a:off x="153409" y="1694085"/>
                <a:ext cx="830894" cy="71398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F48446E-C034-8F4C-8DE0-960354C95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09" y="1694085"/>
                <a:ext cx="830894" cy="713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qual 10">
            <a:extLst>
              <a:ext uri="{FF2B5EF4-FFF2-40B4-BE49-F238E27FC236}">
                <a16:creationId xmlns:a16="http://schemas.microsoft.com/office/drawing/2014/main" id="{1FBE1F07-49C6-3647-A2EF-9DCF94E35711}"/>
              </a:ext>
            </a:extLst>
          </p:cNvPr>
          <p:cNvSpPr/>
          <p:nvPr/>
        </p:nvSpPr>
        <p:spPr>
          <a:xfrm>
            <a:off x="1066786" y="1825702"/>
            <a:ext cx="490603" cy="400833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4FA9BE08-D12F-374D-977C-78021D33F884}"/>
              </a:ext>
            </a:extLst>
          </p:cNvPr>
          <p:cNvSpPr/>
          <p:nvPr/>
        </p:nvSpPr>
        <p:spPr>
          <a:xfrm>
            <a:off x="5657622" y="1792765"/>
            <a:ext cx="638828" cy="58872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Plus 12">
            <a:extLst>
              <a:ext uri="{FF2B5EF4-FFF2-40B4-BE49-F238E27FC236}">
                <a16:creationId xmlns:a16="http://schemas.microsoft.com/office/drawing/2014/main" id="{1F9A943A-C693-A24D-8322-0A47CDE5BA5B}"/>
              </a:ext>
            </a:extLst>
          </p:cNvPr>
          <p:cNvSpPr/>
          <p:nvPr/>
        </p:nvSpPr>
        <p:spPr>
          <a:xfrm>
            <a:off x="4330892" y="1781872"/>
            <a:ext cx="576197" cy="623097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F4D919-FF32-724A-BFAA-274F74F7209D}"/>
                  </a:ext>
                </a:extLst>
              </p:cNvPr>
              <p:cNvSpPr/>
              <p:nvPr/>
            </p:nvSpPr>
            <p:spPr>
              <a:xfrm>
                <a:off x="1631501" y="907147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F4D919-FF32-724A-BFAA-274F74F72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1" y="907147"/>
                <a:ext cx="2605413" cy="713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61FA260-A54C-8442-A09A-6B674D066379}"/>
                  </a:ext>
                </a:extLst>
              </p:cNvPr>
              <p:cNvSpPr/>
              <p:nvPr/>
            </p:nvSpPr>
            <p:spPr>
              <a:xfrm>
                <a:off x="161779" y="907147"/>
                <a:ext cx="830894" cy="71398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61FA260-A54C-8442-A09A-6B674D066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79" y="907147"/>
                <a:ext cx="830894" cy="713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 20">
            <a:extLst>
              <a:ext uri="{FF2B5EF4-FFF2-40B4-BE49-F238E27FC236}">
                <a16:creationId xmlns:a16="http://schemas.microsoft.com/office/drawing/2014/main" id="{A1BB5CD2-1D96-FD43-922D-43EE05641CF3}"/>
              </a:ext>
            </a:extLst>
          </p:cNvPr>
          <p:cNvSpPr/>
          <p:nvPr/>
        </p:nvSpPr>
        <p:spPr>
          <a:xfrm>
            <a:off x="1066786" y="1109162"/>
            <a:ext cx="490603" cy="400833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8B0364-A5C8-ED45-AE76-9B2C30347AA5}"/>
                  </a:ext>
                </a:extLst>
              </p:cNvPr>
              <p:cNvSpPr/>
              <p:nvPr/>
            </p:nvSpPr>
            <p:spPr>
              <a:xfrm>
                <a:off x="4236914" y="907146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8B0364-A5C8-ED45-AE76-9B2C30347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914" y="907146"/>
                <a:ext cx="2605413" cy="713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BAB67-313D-F146-9A40-E0C2A4BFC675}"/>
              </a:ext>
            </a:extLst>
          </p:cNvPr>
          <p:cNvCxnSpPr/>
          <p:nvPr/>
        </p:nvCxnSpPr>
        <p:spPr>
          <a:xfrm>
            <a:off x="1145085" y="3406043"/>
            <a:ext cx="6588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CB9CD73-8F1E-C743-846E-F74ED98B2B9F}"/>
                  </a:ext>
                </a:extLst>
              </p:cNvPr>
              <p:cNvSpPr/>
              <p:nvPr/>
            </p:nvSpPr>
            <p:spPr>
              <a:xfrm>
                <a:off x="1631501" y="2553125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CB9CD73-8F1E-C743-846E-F74ED98B2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1" y="2553125"/>
                <a:ext cx="2605413" cy="7139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CD5CD9-BE46-F94C-A5B7-986B5246498C}"/>
                  </a:ext>
                </a:extLst>
              </p:cNvPr>
              <p:cNvSpPr/>
              <p:nvPr/>
            </p:nvSpPr>
            <p:spPr>
              <a:xfrm>
                <a:off x="4877842" y="2559742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CD5CD9-BE46-F94C-A5B7-986B52464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842" y="2559742"/>
                <a:ext cx="2605413" cy="713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C28233-A3EC-1741-8C99-D92C3FD43F34}"/>
              </a:ext>
            </a:extLst>
          </p:cNvPr>
          <p:cNvCxnSpPr/>
          <p:nvPr/>
        </p:nvCxnSpPr>
        <p:spPr>
          <a:xfrm flipH="1">
            <a:off x="1145085" y="4170082"/>
            <a:ext cx="6588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1AE61-F569-534D-83C6-A28FAD7BF616}"/>
                  </a:ext>
                </a:extLst>
              </p:cNvPr>
              <p:cNvSpPr/>
              <p:nvPr/>
            </p:nvSpPr>
            <p:spPr>
              <a:xfrm>
                <a:off x="4308959" y="3517177"/>
                <a:ext cx="551145" cy="61612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1AE61-F569-534D-83C6-A28FAD7BF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959" y="3517177"/>
                <a:ext cx="551145" cy="6161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5DEDCA6-F2E4-EB4E-9C85-92B8D1A1EFBF}"/>
                  </a:ext>
                </a:extLst>
              </p:cNvPr>
              <p:cNvSpPr/>
              <p:nvPr/>
            </p:nvSpPr>
            <p:spPr>
              <a:xfrm>
                <a:off x="1557389" y="4299476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5DEDCA6-F2E4-EB4E-9C85-92B8D1A1E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389" y="4299476"/>
                <a:ext cx="2605413" cy="7139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Plus 24">
            <a:extLst>
              <a:ext uri="{FF2B5EF4-FFF2-40B4-BE49-F238E27FC236}">
                <a16:creationId xmlns:a16="http://schemas.microsoft.com/office/drawing/2014/main" id="{A0ED481D-7A8B-D84B-B2F0-54C55944C085}"/>
              </a:ext>
            </a:extLst>
          </p:cNvPr>
          <p:cNvSpPr/>
          <p:nvPr/>
        </p:nvSpPr>
        <p:spPr>
          <a:xfrm>
            <a:off x="4282837" y="4344917"/>
            <a:ext cx="576197" cy="623097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F991C0-07F6-E442-9C13-A462E8B4E188}"/>
                  </a:ext>
                </a:extLst>
              </p:cNvPr>
              <p:cNvSpPr/>
              <p:nvPr/>
            </p:nvSpPr>
            <p:spPr>
              <a:xfrm>
                <a:off x="4979069" y="4330860"/>
                <a:ext cx="551145" cy="61612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F991C0-07F6-E442-9C13-A462E8B4E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069" y="4330860"/>
                <a:ext cx="551145" cy="6161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2775CAB-953F-EE47-9897-CB16693CE85C}"/>
                  </a:ext>
                </a:extLst>
              </p:cNvPr>
              <p:cNvSpPr/>
              <p:nvPr/>
            </p:nvSpPr>
            <p:spPr>
              <a:xfrm>
                <a:off x="5725406" y="4279156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2775CAB-953F-EE47-9897-CB16693CE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406" y="4279156"/>
                <a:ext cx="2605413" cy="7139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75F62AA-AE8F-0947-9F26-22094906D875}"/>
              </a:ext>
            </a:extLst>
          </p:cNvPr>
          <p:cNvSpPr txBox="1"/>
          <p:nvPr/>
        </p:nvSpPr>
        <p:spPr>
          <a:xfrm>
            <a:off x="7143751" y="1028701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Degree d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D4A8C80-4CBE-5B48-9E52-B27500B19B8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699" y="3111256"/>
            <a:ext cx="722915" cy="71398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6617065-8F93-4F4E-8E1E-8070A79DDF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97" y="3312946"/>
            <a:ext cx="657289" cy="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5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7543-8DF6-7245-933A-A60638AC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32" y="11356"/>
            <a:ext cx="8759968" cy="769154"/>
          </a:xfrm>
        </p:spPr>
        <p:txBody>
          <a:bodyPr>
            <a:normAutofit/>
          </a:bodyPr>
          <a:lstStyle/>
          <a:p>
            <a:r>
              <a:rPr lang="en-US" dirty="0"/>
              <a:t>Evaluation protocol (DARK)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5DF10E-5ECF-494C-8CBC-42C355EE3B66}"/>
                  </a:ext>
                </a:extLst>
              </p:cNvPr>
              <p:cNvSpPr/>
              <p:nvPr/>
            </p:nvSpPr>
            <p:spPr>
              <a:xfrm>
                <a:off x="1631501" y="1690986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5DF10E-5ECF-494C-8CBC-42C355EE3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1" y="1690986"/>
                <a:ext cx="2605413" cy="7139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195220-BFD0-5849-806B-665AFA73814A}"/>
                  </a:ext>
                </a:extLst>
              </p:cNvPr>
              <p:cNvSpPr/>
              <p:nvPr/>
            </p:nvSpPr>
            <p:spPr>
              <a:xfrm>
                <a:off x="6317294" y="1694086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195220-BFD0-5849-806B-665AFA738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294" y="1694086"/>
                <a:ext cx="2605413" cy="713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4841FD-482C-134A-A7B4-67FE7CD4C7BB}"/>
                  </a:ext>
                </a:extLst>
              </p:cNvPr>
              <p:cNvSpPr/>
              <p:nvPr/>
            </p:nvSpPr>
            <p:spPr>
              <a:xfrm>
                <a:off x="5060582" y="1690985"/>
                <a:ext cx="576197" cy="71398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4841FD-482C-134A-A7B4-67FE7CD4C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582" y="1690985"/>
                <a:ext cx="576197" cy="713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F48446E-C034-8F4C-8DE0-960354C9550E}"/>
                  </a:ext>
                </a:extLst>
              </p:cNvPr>
              <p:cNvSpPr/>
              <p:nvPr/>
            </p:nvSpPr>
            <p:spPr>
              <a:xfrm>
                <a:off x="153409" y="1694085"/>
                <a:ext cx="830894" cy="71398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F48446E-C034-8F4C-8DE0-960354C95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09" y="1694085"/>
                <a:ext cx="830894" cy="713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qual 10">
            <a:extLst>
              <a:ext uri="{FF2B5EF4-FFF2-40B4-BE49-F238E27FC236}">
                <a16:creationId xmlns:a16="http://schemas.microsoft.com/office/drawing/2014/main" id="{1FBE1F07-49C6-3647-A2EF-9DCF94E35711}"/>
              </a:ext>
            </a:extLst>
          </p:cNvPr>
          <p:cNvSpPr/>
          <p:nvPr/>
        </p:nvSpPr>
        <p:spPr>
          <a:xfrm>
            <a:off x="1066786" y="1825702"/>
            <a:ext cx="490603" cy="400833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4FA9BE08-D12F-374D-977C-78021D33F884}"/>
              </a:ext>
            </a:extLst>
          </p:cNvPr>
          <p:cNvSpPr/>
          <p:nvPr/>
        </p:nvSpPr>
        <p:spPr>
          <a:xfrm>
            <a:off x="5657622" y="1792765"/>
            <a:ext cx="638828" cy="58872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Plus 12">
            <a:extLst>
              <a:ext uri="{FF2B5EF4-FFF2-40B4-BE49-F238E27FC236}">
                <a16:creationId xmlns:a16="http://schemas.microsoft.com/office/drawing/2014/main" id="{1F9A943A-C693-A24D-8322-0A47CDE5BA5B}"/>
              </a:ext>
            </a:extLst>
          </p:cNvPr>
          <p:cNvSpPr/>
          <p:nvPr/>
        </p:nvSpPr>
        <p:spPr>
          <a:xfrm>
            <a:off x="4330892" y="1781872"/>
            <a:ext cx="576197" cy="623097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F4D919-FF32-724A-BFAA-274F74F7209D}"/>
                  </a:ext>
                </a:extLst>
              </p:cNvPr>
              <p:cNvSpPr/>
              <p:nvPr/>
            </p:nvSpPr>
            <p:spPr>
              <a:xfrm>
                <a:off x="1631501" y="907147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F4D919-FF32-724A-BFAA-274F74F72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1" y="907147"/>
                <a:ext cx="2605413" cy="713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61FA260-A54C-8442-A09A-6B674D066379}"/>
                  </a:ext>
                </a:extLst>
              </p:cNvPr>
              <p:cNvSpPr/>
              <p:nvPr/>
            </p:nvSpPr>
            <p:spPr>
              <a:xfrm>
                <a:off x="161779" y="907147"/>
                <a:ext cx="830894" cy="71398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61FA260-A54C-8442-A09A-6B674D066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79" y="907147"/>
                <a:ext cx="830894" cy="713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 20">
            <a:extLst>
              <a:ext uri="{FF2B5EF4-FFF2-40B4-BE49-F238E27FC236}">
                <a16:creationId xmlns:a16="http://schemas.microsoft.com/office/drawing/2014/main" id="{A1BB5CD2-1D96-FD43-922D-43EE05641CF3}"/>
              </a:ext>
            </a:extLst>
          </p:cNvPr>
          <p:cNvSpPr/>
          <p:nvPr/>
        </p:nvSpPr>
        <p:spPr>
          <a:xfrm>
            <a:off x="1066786" y="1109162"/>
            <a:ext cx="490603" cy="400833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8B0364-A5C8-ED45-AE76-9B2C30347AA5}"/>
                  </a:ext>
                </a:extLst>
              </p:cNvPr>
              <p:cNvSpPr/>
              <p:nvPr/>
            </p:nvSpPr>
            <p:spPr>
              <a:xfrm>
                <a:off x="4236914" y="907146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8B0364-A5C8-ED45-AE76-9B2C30347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914" y="907146"/>
                <a:ext cx="2605413" cy="713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BAB67-313D-F146-9A40-E0C2A4BFC675}"/>
              </a:ext>
            </a:extLst>
          </p:cNvPr>
          <p:cNvCxnSpPr/>
          <p:nvPr/>
        </p:nvCxnSpPr>
        <p:spPr>
          <a:xfrm>
            <a:off x="1145085" y="3406043"/>
            <a:ext cx="6588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CB9CD73-8F1E-C743-846E-F74ED98B2B9F}"/>
                  </a:ext>
                </a:extLst>
              </p:cNvPr>
              <p:cNvSpPr/>
              <p:nvPr/>
            </p:nvSpPr>
            <p:spPr>
              <a:xfrm>
                <a:off x="1631501" y="2553125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CB9CD73-8F1E-C743-846E-F74ED98B2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1" y="2553125"/>
                <a:ext cx="2605413" cy="7139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CD5CD9-BE46-F94C-A5B7-986B5246498C}"/>
                  </a:ext>
                </a:extLst>
              </p:cNvPr>
              <p:cNvSpPr/>
              <p:nvPr/>
            </p:nvSpPr>
            <p:spPr>
              <a:xfrm>
                <a:off x="4877842" y="2559742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CD5CD9-BE46-F94C-A5B7-986B52464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842" y="2559742"/>
                <a:ext cx="2605413" cy="713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C28233-A3EC-1741-8C99-D92C3FD43F34}"/>
              </a:ext>
            </a:extLst>
          </p:cNvPr>
          <p:cNvCxnSpPr/>
          <p:nvPr/>
        </p:nvCxnSpPr>
        <p:spPr>
          <a:xfrm flipH="1">
            <a:off x="1145085" y="4170082"/>
            <a:ext cx="6588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1AE61-F569-534D-83C6-A28FAD7BF616}"/>
                  </a:ext>
                </a:extLst>
              </p:cNvPr>
              <p:cNvSpPr/>
              <p:nvPr/>
            </p:nvSpPr>
            <p:spPr>
              <a:xfrm>
                <a:off x="4308959" y="3517177"/>
                <a:ext cx="551145" cy="61612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1AE61-F569-534D-83C6-A28FAD7BF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959" y="3517177"/>
                <a:ext cx="551145" cy="6161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75F62AA-AE8F-0947-9F26-22094906D875}"/>
              </a:ext>
            </a:extLst>
          </p:cNvPr>
          <p:cNvSpPr txBox="1"/>
          <p:nvPr/>
        </p:nvSpPr>
        <p:spPr>
          <a:xfrm>
            <a:off x="7143751" y="1028701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Degree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0BC1D82-7996-F64A-9B58-ACFD5B8B98EA}"/>
                  </a:ext>
                </a:extLst>
              </p:cNvPr>
              <p:cNvSpPr/>
              <p:nvPr/>
            </p:nvSpPr>
            <p:spPr>
              <a:xfrm>
                <a:off x="3269294" y="4344656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0BC1D82-7996-F64A-9B58-ACFD5B8B9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294" y="4344656"/>
                <a:ext cx="2605413" cy="7139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F50FF00-E8D2-BF4D-A32B-2FEFAA39C780}"/>
              </a:ext>
            </a:extLst>
          </p:cNvPr>
          <p:cNvSpPr txBox="1"/>
          <p:nvPr/>
        </p:nvSpPr>
        <p:spPr>
          <a:xfrm>
            <a:off x="6296450" y="4472457"/>
            <a:ext cx="23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Degree d/2!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C6C15A0-2655-034A-B329-752F88E9A1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2699" y="3111256"/>
            <a:ext cx="722915" cy="71398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99ACD63-1E31-A144-BA20-0D4CA87113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97" y="3312946"/>
            <a:ext cx="657289" cy="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17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7543-8DF6-7245-933A-A60638AC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41" y="81292"/>
            <a:ext cx="7886701" cy="769154"/>
          </a:xfrm>
        </p:spPr>
        <p:txBody>
          <a:bodyPr>
            <a:normAutofit/>
          </a:bodyPr>
          <a:lstStyle/>
          <a:p>
            <a:r>
              <a:rPr lang="en-US" dirty="0"/>
              <a:t>Evaluation protocol (DARK)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5DF10E-5ECF-494C-8CBC-42C355EE3B66}"/>
                  </a:ext>
                </a:extLst>
              </p:cNvPr>
              <p:cNvSpPr/>
              <p:nvPr/>
            </p:nvSpPr>
            <p:spPr>
              <a:xfrm>
                <a:off x="1631501" y="1690986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5DF10E-5ECF-494C-8CBC-42C355EE3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1" y="1690986"/>
                <a:ext cx="2605413" cy="7139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195220-BFD0-5849-806B-665AFA73814A}"/>
                  </a:ext>
                </a:extLst>
              </p:cNvPr>
              <p:cNvSpPr/>
              <p:nvPr/>
            </p:nvSpPr>
            <p:spPr>
              <a:xfrm>
                <a:off x="6317294" y="1694086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195220-BFD0-5849-806B-665AFA738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294" y="1694086"/>
                <a:ext cx="2605413" cy="713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4841FD-482C-134A-A7B4-67FE7CD4C7BB}"/>
                  </a:ext>
                </a:extLst>
              </p:cNvPr>
              <p:cNvSpPr/>
              <p:nvPr/>
            </p:nvSpPr>
            <p:spPr>
              <a:xfrm>
                <a:off x="5060582" y="1690985"/>
                <a:ext cx="576197" cy="71398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4841FD-482C-134A-A7B4-67FE7CD4C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582" y="1690985"/>
                <a:ext cx="576197" cy="713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F48446E-C034-8F4C-8DE0-960354C9550E}"/>
                  </a:ext>
                </a:extLst>
              </p:cNvPr>
              <p:cNvSpPr/>
              <p:nvPr/>
            </p:nvSpPr>
            <p:spPr>
              <a:xfrm>
                <a:off x="153409" y="1694085"/>
                <a:ext cx="830894" cy="71398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F48446E-C034-8F4C-8DE0-960354C95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09" y="1694085"/>
                <a:ext cx="830894" cy="713983"/>
              </a:xfrm>
              <a:prstGeom prst="rect">
                <a:avLst/>
              </a:prstGeom>
              <a:blipFill>
                <a:blip r:embed="rId5"/>
                <a:stretch>
                  <a:fillRect l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qual 10">
            <a:extLst>
              <a:ext uri="{FF2B5EF4-FFF2-40B4-BE49-F238E27FC236}">
                <a16:creationId xmlns:a16="http://schemas.microsoft.com/office/drawing/2014/main" id="{1FBE1F07-49C6-3647-A2EF-9DCF94E35711}"/>
              </a:ext>
            </a:extLst>
          </p:cNvPr>
          <p:cNvSpPr/>
          <p:nvPr/>
        </p:nvSpPr>
        <p:spPr>
          <a:xfrm>
            <a:off x="1066786" y="1825702"/>
            <a:ext cx="490603" cy="400833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4FA9BE08-D12F-374D-977C-78021D33F884}"/>
              </a:ext>
            </a:extLst>
          </p:cNvPr>
          <p:cNvSpPr/>
          <p:nvPr/>
        </p:nvSpPr>
        <p:spPr>
          <a:xfrm>
            <a:off x="5657622" y="1792765"/>
            <a:ext cx="638828" cy="58872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Plus 12">
            <a:extLst>
              <a:ext uri="{FF2B5EF4-FFF2-40B4-BE49-F238E27FC236}">
                <a16:creationId xmlns:a16="http://schemas.microsoft.com/office/drawing/2014/main" id="{1F9A943A-C693-A24D-8322-0A47CDE5BA5B}"/>
              </a:ext>
            </a:extLst>
          </p:cNvPr>
          <p:cNvSpPr/>
          <p:nvPr/>
        </p:nvSpPr>
        <p:spPr>
          <a:xfrm>
            <a:off x="4330892" y="1781872"/>
            <a:ext cx="576197" cy="623097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F4D919-FF32-724A-BFAA-274F74F7209D}"/>
                  </a:ext>
                </a:extLst>
              </p:cNvPr>
              <p:cNvSpPr/>
              <p:nvPr/>
            </p:nvSpPr>
            <p:spPr>
              <a:xfrm>
                <a:off x="1631501" y="907147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F4D919-FF32-724A-BFAA-274F74F72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1" y="907147"/>
                <a:ext cx="2605413" cy="713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61FA260-A54C-8442-A09A-6B674D066379}"/>
                  </a:ext>
                </a:extLst>
              </p:cNvPr>
              <p:cNvSpPr/>
              <p:nvPr/>
            </p:nvSpPr>
            <p:spPr>
              <a:xfrm>
                <a:off x="161779" y="907147"/>
                <a:ext cx="830894" cy="71398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61FA260-A54C-8442-A09A-6B674D066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79" y="907147"/>
                <a:ext cx="830894" cy="713983"/>
              </a:xfrm>
              <a:prstGeom prst="rect">
                <a:avLst/>
              </a:prstGeom>
              <a:blipFill>
                <a:blip r:embed="rId7"/>
                <a:stretch>
                  <a:fillRect l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 20">
            <a:extLst>
              <a:ext uri="{FF2B5EF4-FFF2-40B4-BE49-F238E27FC236}">
                <a16:creationId xmlns:a16="http://schemas.microsoft.com/office/drawing/2014/main" id="{A1BB5CD2-1D96-FD43-922D-43EE05641CF3}"/>
              </a:ext>
            </a:extLst>
          </p:cNvPr>
          <p:cNvSpPr/>
          <p:nvPr/>
        </p:nvSpPr>
        <p:spPr>
          <a:xfrm>
            <a:off x="1066786" y="1109162"/>
            <a:ext cx="490603" cy="400833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8B0364-A5C8-ED45-AE76-9B2C30347AA5}"/>
                  </a:ext>
                </a:extLst>
              </p:cNvPr>
              <p:cNvSpPr/>
              <p:nvPr/>
            </p:nvSpPr>
            <p:spPr>
              <a:xfrm>
                <a:off x="4236914" y="907146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8B0364-A5C8-ED45-AE76-9B2C30347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914" y="907146"/>
                <a:ext cx="2605413" cy="713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BAB67-313D-F146-9A40-E0C2A4BFC675}"/>
              </a:ext>
            </a:extLst>
          </p:cNvPr>
          <p:cNvCxnSpPr/>
          <p:nvPr/>
        </p:nvCxnSpPr>
        <p:spPr>
          <a:xfrm>
            <a:off x="1145085" y="3406043"/>
            <a:ext cx="6588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CB9CD73-8F1E-C743-846E-F74ED98B2B9F}"/>
                  </a:ext>
                </a:extLst>
              </p:cNvPr>
              <p:cNvSpPr/>
              <p:nvPr/>
            </p:nvSpPr>
            <p:spPr>
              <a:xfrm>
                <a:off x="1631501" y="2553125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CB9CD73-8F1E-C743-846E-F74ED98B2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1" y="2553125"/>
                <a:ext cx="2605413" cy="7139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CD5CD9-BE46-F94C-A5B7-986B5246498C}"/>
                  </a:ext>
                </a:extLst>
              </p:cNvPr>
              <p:cNvSpPr/>
              <p:nvPr/>
            </p:nvSpPr>
            <p:spPr>
              <a:xfrm>
                <a:off x="4877842" y="2559742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CD5CD9-BE46-F94C-A5B7-986B52464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842" y="2559742"/>
                <a:ext cx="2605413" cy="713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C28233-A3EC-1741-8C99-D92C3FD43F34}"/>
              </a:ext>
            </a:extLst>
          </p:cNvPr>
          <p:cNvCxnSpPr/>
          <p:nvPr/>
        </p:nvCxnSpPr>
        <p:spPr>
          <a:xfrm flipH="1">
            <a:off x="1145085" y="4170082"/>
            <a:ext cx="6588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1AE61-F569-534D-83C6-A28FAD7BF616}"/>
                  </a:ext>
                </a:extLst>
              </p:cNvPr>
              <p:cNvSpPr/>
              <p:nvPr/>
            </p:nvSpPr>
            <p:spPr>
              <a:xfrm>
                <a:off x="4308959" y="3517177"/>
                <a:ext cx="551145" cy="61612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1AE61-F569-534D-83C6-A28FAD7BF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959" y="3517177"/>
                <a:ext cx="551145" cy="6161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75F62AA-AE8F-0947-9F26-22094906D875}"/>
              </a:ext>
            </a:extLst>
          </p:cNvPr>
          <p:cNvSpPr txBox="1"/>
          <p:nvPr/>
        </p:nvSpPr>
        <p:spPr>
          <a:xfrm>
            <a:off x="7143751" y="1028701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Degree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0BC1D82-7996-F64A-9B58-ACFD5B8B98EA}"/>
                  </a:ext>
                </a:extLst>
              </p:cNvPr>
              <p:cNvSpPr/>
              <p:nvPr/>
            </p:nvSpPr>
            <p:spPr>
              <a:xfrm>
                <a:off x="3269294" y="4344656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0BC1D82-7996-F64A-9B58-ACFD5B8B9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294" y="4344656"/>
                <a:ext cx="2605413" cy="7139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F50FF00-E8D2-BF4D-A32B-2FEFAA39C780}"/>
              </a:ext>
            </a:extLst>
          </p:cNvPr>
          <p:cNvSpPr txBox="1"/>
          <p:nvPr/>
        </p:nvSpPr>
        <p:spPr>
          <a:xfrm>
            <a:off x="6296450" y="4472457"/>
            <a:ext cx="23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Degree d/2!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B693EEF-1D2B-594A-8A36-46AA3D0045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2699" y="3111256"/>
            <a:ext cx="722915" cy="71398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AC0E3E-363C-5F4E-A5C7-B959794483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97" y="3312946"/>
            <a:ext cx="657289" cy="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94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7543-8DF6-7245-933A-A60638AC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41" y="81292"/>
            <a:ext cx="7886701" cy="769154"/>
          </a:xfrm>
        </p:spPr>
        <p:txBody>
          <a:bodyPr>
            <a:normAutofit/>
          </a:bodyPr>
          <a:lstStyle/>
          <a:p>
            <a:r>
              <a:rPr lang="en-US" dirty="0"/>
              <a:t>Evaluation protocol (DARK)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5DF10E-5ECF-494C-8CBC-42C355EE3B66}"/>
                  </a:ext>
                </a:extLst>
              </p:cNvPr>
              <p:cNvSpPr/>
              <p:nvPr/>
            </p:nvSpPr>
            <p:spPr>
              <a:xfrm>
                <a:off x="1631501" y="1690986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5DF10E-5ECF-494C-8CBC-42C355EE3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1" y="1690986"/>
                <a:ext cx="2605413" cy="7139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195220-BFD0-5849-806B-665AFA73814A}"/>
                  </a:ext>
                </a:extLst>
              </p:cNvPr>
              <p:cNvSpPr/>
              <p:nvPr/>
            </p:nvSpPr>
            <p:spPr>
              <a:xfrm>
                <a:off x="6317294" y="1694086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D195220-BFD0-5849-806B-665AFA738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294" y="1694086"/>
                <a:ext cx="2605413" cy="713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4841FD-482C-134A-A7B4-67FE7CD4C7BB}"/>
                  </a:ext>
                </a:extLst>
              </p:cNvPr>
              <p:cNvSpPr/>
              <p:nvPr/>
            </p:nvSpPr>
            <p:spPr>
              <a:xfrm>
                <a:off x="5060582" y="1690985"/>
                <a:ext cx="576197" cy="71398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4841FD-482C-134A-A7B4-67FE7CD4C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582" y="1690985"/>
                <a:ext cx="576197" cy="713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F48446E-C034-8F4C-8DE0-960354C9550E}"/>
                  </a:ext>
                </a:extLst>
              </p:cNvPr>
              <p:cNvSpPr/>
              <p:nvPr/>
            </p:nvSpPr>
            <p:spPr>
              <a:xfrm>
                <a:off x="153409" y="1694085"/>
                <a:ext cx="830894" cy="71398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F48446E-C034-8F4C-8DE0-960354C95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09" y="1694085"/>
                <a:ext cx="830894" cy="713983"/>
              </a:xfrm>
              <a:prstGeom prst="rect">
                <a:avLst/>
              </a:prstGeom>
              <a:blipFill>
                <a:blip r:embed="rId5"/>
                <a:stretch>
                  <a:fillRect l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qual 10">
            <a:extLst>
              <a:ext uri="{FF2B5EF4-FFF2-40B4-BE49-F238E27FC236}">
                <a16:creationId xmlns:a16="http://schemas.microsoft.com/office/drawing/2014/main" id="{1FBE1F07-49C6-3647-A2EF-9DCF94E35711}"/>
              </a:ext>
            </a:extLst>
          </p:cNvPr>
          <p:cNvSpPr/>
          <p:nvPr/>
        </p:nvSpPr>
        <p:spPr>
          <a:xfrm>
            <a:off x="1066786" y="1825702"/>
            <a:ext cx="490603" cy="400833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4FA9BE08-D12F-374D-977C-78021D33F884}"/>
              </a:ext>
            </a:extLst>
          </p:cNvPr>
          <p:cNvSpPr/>
          <p:nvPr/>
        </p:nvSpPr>
        <p:spPr>
          <a:xfrm>
            <a:off x="5657622" y="1792765"/>
            <a:ext cx="638828" cy="58872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Plus 12">
            <a:extLst>
              <a:ext uri="{FF2B5EF4-FFF2-40B4-BE49-F238E27FC236}">
                <a16:creationId xmlns:a16="http://schemas.microsoft.com/office/drawing/2014/main" id="{1F9A943A-C693-A24D-8322-0A47CDE5BA5B}"/>
              </a:ext>
            </a:extLst>
          </p:cNvPr>
          <p:cNvSpPr/>
          <p:nvPr/>
        </p:nvSpPr>
        <p:spPr>
          <a:xfrm>
            <a:off x="4330892" y="1781872"/>
            <a:ext cx="576197" cy="623097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F4D919-FF32-724A-BFAA-274F74F7209D}"/>
                  </a:ext>
                </a:extLst>
              </p:cNvPr>
              <p:cNvSpPr/>
              <p:nvPr/>
            </p:nvSpPr>
            <p:spPr>
              <a:xfrm>
                <a:off x="1631501" y="907147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F4D919-FF32-724A-BFAA-274F74F72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1" y="907147"/>
                <a:ext cx="2605413" cy="713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61FA260-A54C-8442-A09A-6B674D066379}"/>
                  </a:ext>
                </a:extLst>
              </p:cNvPr>
              <p:cNvSpPr/>
              <p:nvPr/>
            </p:nvSpPr>
            <p:spPr>
              <a:xfrm>
                <a:off x="161779" y="907147"/>
                <a:ext cx="830894" cy="71398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61FA260-A54C-8442-A09A-6B674D066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79" y="907147"/>
                <a:ext cx="830894" cy="713983"/>
              </a:xfrm>
              <a:prstGeom prst="rect">
                <a:avLst/>
              </a:prstGeom>
              <a:blipFill>
                <a:blip r:embed="rId7"/>
                <a:stretch>
                  <a:fillRect l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 20">
            <a:extLst>
              <a:ext uri="{FF2B5EF4-FFF2-40B4-BE49-F238E27FC236}">
                <a16:creationId xmlns:a16="http://schemas.microsoft.com/office/drawing/2014/main" id="{A1BB5CD2-1D96-FD43-922D-43EE05641CF3}"/>
              </a:ext>
            </a:extLst>
          </p:cNvPr>
          <p:cNvSpPr/>
          <p:nvPr/>
        </p:nvSpPr>
        <p:spPr>
          <a:xfrm>
            <a:off x="1066786" y="1109162"/>
            <a:ext cx="490603" cy="400833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8B0364-A5C8-ED45-AE76-9B2C30347AA5}"/>
                  </a:ext>
                </a:extLst>
              </p:cNvPr>
              <p:cNvSpPr/>
              <p:nvPr/>
            </p:nvSpPr>
            <p:spPr>
              <a:xfrm>
                <a:off x="4236914" y="907146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8B0364-A5C8-ED45-AE76-9B2C30347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914" y="907146"/>
                <a:ext cx="2605413" cy="713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BAB67-313D-F146-9A40-E0C2A4BFC675}"/>
              </a:ext>
            </a:extLst>
          </p:cNvPr>
          <p:cNvCxnSpPr/>
          <p:nvPr/>
        </p:nvCxnSpPr>
        <p:spPr>
          <a:xfrm>
            <a:off x="1145085" y="3406043"/>
            <a:ext cx="6588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CB9CD73-8F1E-C743-846E-F74ED98B2B9F}"/>
                  </a:ext>
                </a:extLst>
              </p:cNvPr>
              <p:cNvSpPr/>
              <p:nvPr/>
            </p:nvSpPr>
            <p:spPr>
              <a:xfrm>
                <a:off x="1631501" y="2553125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CB9CD73-8F1E-C743-846E-F74ED98B2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1" y="2553125"/>
                <a:ext cx="2605413" cy="7139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CD5CD9-BE46-F94C-A5B7-986B5246498C}"/>
                  </a:ext>
                </a:extLst>
              </p:cNvPr>
              <p:cNvSpPr/>
              <p:nvPr/>
            </p:nvSpPr>
            <p:spPr>
              <a:xfrm>
                <a:off x="4354915" y="2547487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CD5CD9-BE46-F94C-A5B7-986B52464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915" y="2547487"/>
                <a:ext cx="2605413" cy="713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C28233-A3EC-1741-8C99-D92C3FD43F34}"/>
              </a:ext>
            </a:extLst>
          </p:cNvPr>
          <p:cNvCxnSpPr>
            <a:cxnSpLocks/>
          </p:cNvCxnSpPr>
          <p:nvPr/>
        </p:nvCxnSpPr>
        <p:spPr>
          <a:xfrm flipH="1">
            <a:off x="1145085" y="4170082"/>
            <a:ext cx="6588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1AE61-F569-534D-83C6-A28FAD7BF616}"/>
                  </a:ext>
                </a:extLst>
              </p:cNvPr>
              <p:cNvSpPr/>
              <p:nvPr/>
            </p:nvSpPr>
            <p:spPr>
              <a:xfrm>
                <a:off x="4308959" y="3517177"/>
                <a:ext cx="551145" cy="61612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1AE61-F569-534D-83C6-A28FAD7BF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959" y="3517177"/>
                <a:ext cx="551145" cy="6161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0BC1D82-7996-F64A-9B58-ACFD5B8B98EA}"/>
                  </a:ext>
                </a:extLst>
              </p:cNvPr>
              <p:cNvSpPr/>
              <p:nvPr/>
            </p:nvSpPr>
            <p:spPr>
              <a:xfrm>
                <a:off x="3269294" y="4344656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0BC1D82-7996-F64A-9B58-ACFD5B8B9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294" y="4344656"/>
                <a:ext cx="2605413" cy="7139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E08FB62-6F61-E845-8AD9-70A7F93A5406}"/>
                  </a:ext>
                </a:extLst>
              </p:cNvPr>
              <p:cNvSpPr/>
              <p:nvPr/>
            </p:nvSpPr>
            <p:spPr>
              <a:xfrm>
                <a:off x="7178300" y="2537835"/>
                <a:ext cx="1831566" cy="34521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E08FB62-6F61-E845-8AD9-70A7F93A5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300" y="2537835"/>
                <a:ext cx="1831566" cy="345216"/>
              </a:xfrm>
              <a:prstGeom prst="rect">
                <a:avLst/>
              </a:prstGeom>
              <a:blipFill>
                <a:blip r:embed="rId1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6ADDE73-4E18-3A40-A438-8615FA0609D2}"/>
                  </a:ext>
                </a:extLst>
              </p:cNvPr>
              <p:cNvSpPr/>
              <p:nvPr/>
            </p:nvSpPr>
            <p:spPr>
              <a:xfrm>
                <a:off x="7178300" y="2892686"/>
                <a:ext cx="1824973" cy="34521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6ADDE73-4E18-3A40-A438-8615FA060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300" y="2892686"/>
                <a:ext cx="1824973" cy="345216"/>
              </a:xfrm>
              <a:prstGeom prst="rect">
                <a:avLst/>
              </a:prstGeom>
              <a:blipFill>
                <a:blip r:embed="rId14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9F54C2B-DF3B-B940-8508-85B2F6A05BA4}"/>
                  </a:ext>
                </a:extLst>
              </p:cNvPr>
              <p:cNvSpPr/>
              <p:nvPr/>
            </p:nvSpPr>
            <p:spPr>
              <a:xfrm>
                <a:off x="7300218" y="1009744"/>
                <a:ext cx="1726473" cy="34521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9F54C2B-DF3B-B940-8508-85B2F6A05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218" y="1009744"/>
                <a:ext cx="1726473" cy="345216"/>
              </a:xfrm>
              <a:prstGeom prst="rect">
                <a:avLst/>
              </a:prstGeom>
              <a:blipFill>
                <a:blip r:embed="rId1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5E59CBF-F7B2-1041-99D0-544DDE1028FB}"/>
                  </a:ext>
                </a:extLst>
              </p:cNvPr>
              <p:cNvSpPr/>
              <p:nvPr/>
            </p:nvSpPr>
            <p:spPr>
              <a:xfrm>
                <a:off x="867447" y="4446080"/>
                <a:ext cx="2190976" cy="33604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5E59CBF-F7B2-1041-99D0-544DDE102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47" y="4446080"/>
                <a:ext cx="2190976" cy="336047"/>
              </a:xfrm>
              <a:prstGeom prst="rect">
                <a:avLst/>
              </a:prstGeom>
              <a:blipFill>
                <a:blip r:embed="rId1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CD15034A-FF22-7749-9E24-C7173489663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97" y="3312946"/>
            <a:ext cx="657289" cy="752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C1EAAB8-1C3D-B944-866F-C5B450812F1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2699" y="3111256"/>
            <a:ext cx="722915" cy="713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4C70C40-F2C0-EE4B-9DA1-F795E06CC7ED}"/>
                  </a:ext>
                </a:extLst>
              </p:cNvPr>
              <p:cNvSpPr/>
              <p:nvPr/>
            </p:nvSpPr>
            <p:spPr>
              <a:xfrm>
                <a:off x="6284701" y="3528869"/>
                <a:ext cx="1449074" cy="437947"/>
              </a:xfrm>
              <a:prstGeom prst="rect">
                <a:avLst/>
              </a:prstGeom>
              <a:gradFill>
                <a:gsLst>
                  <a:gs pos="96000">
                    <a:srgbClr val="92D050"/>
                  </a:gs>
                  <a:gs pos="0">
                    <a:srgbClr val="00B050"/>
                  </a:gs>
                  <a:gs pos="100000">
                    <a:srgbClr val="92D050"/>
                  </a:gs>
                </a:gsLst>
              </a:gra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=?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4C70C40-F2C0-EE4B-9DA1-F795E06CC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01" y="3528869"/>
                <a:ext cx="1449074" cy="437947"/>
              </a:xfrm>
              <a:prstGeom prst="rect">
                <a:avLst/>
              </a:prstGeom>
              <a:blipFill>
                <a:blip r:embed="rId19"/>
                <a:stretch>
                  <a:fillRect l="-862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2781D2D-EA8F-4349-8D5C-A4B08820A4E4}"/>
                  </a:ext>
                </a:extLst>
              </p:cNvPr>
              <p:cNvSpPr/>
              <p:nvPr/>
            </p:nvSpPr>
            <p:spPr>
              <a:xfrm>
                <a:off x="6493139" y="4259444"/>
                <a:ext cx="1917331" cy="589461"/>
              </a:xfrm>
              <a:prstGeom prst="rect">
                <a:avLst/>
              </a:prstGeom>
              <a:gradFill>
                <a:gsLst>
                  <a:gs pos="96000">
                    <a:srgbClr val="92D050"/>
                  </a:gs>
                  <a:gs pos="0">
                    <a:srgbClr val="00B050"/>
                  </a:gs>
                  <a:gs pos="100000">
                    <a:srgbClr val="92D050"/>
                  </a:gs>
                </a:gsLst>
              </a:gra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=?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2781D2D-EA8F-4349-8D5C-A4B08820A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139" y="4259444"/>
                <a:ext cx="1917331" cy="589461"/>
              </a:xfrm>
              <a:prstGeom prst="rect">
                <a:avLst/>
              </a:prstGeom>
              <a:blipFill>
                <a:blip r:embed="rId20"/>
                <a:stretch>
                  <a:fillRect l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04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7543-8DF6-7245-933A-A60638AC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41" y="81292"/>
            <a:ext cx="7886701" cy="769154"/>
          </a:xfrm>
        </p:spPr>
        <p:txBody>
          <a:bodyPr>
            <a:normAutofit/>
          </a:bodyPr>
          <a:lstStyle/>
          <a:p>
            <a:r>
              <a:rPr lang="en-US" dirty="0"/>
              <a:t>Evaluation protocol (DARK)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C28233-A3EC-1741-8C99-D92C3FD43F34}"/>
              </a:ext>
            </a:extLst>
          </p:cNvPr>
          <p:cNvCxnSpPr>
            <a:cxnSpLocks/>
          </p:cNvCxnSpPr>
          <p:nvPr/>
        </p:nvCxnSpPr>
        <p:spPr>
          <a:xfrm flipH="1">
            <a:off x="1145085" y="4170082"/>
            <a:ext cx="6588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1AE61-F569-534D-83C6-A28FAD7BF616}"/>
                  </a:ext>
                </a:extLst>
              </p:cNvPr>
              <p:cNvSpPr/>
              <p:nvPr/>
            </p:nvSpPr>
            <p:spPr>
              <a:xfrm>
                <a:off x="4308959" y="3517177"/>
                <a:ext cx="551145" cy="61612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1AE61-F569-534D-83C6-A28FAD7BF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959" y="3517177"/>
                <a:ext cx="551145" cy="6161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CD15034A-FF22-7749-9E24-C717348966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018" y="2858385"/>
            <a:ext cx="903715" cy="103528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C1EAAB8-1C3D-B944-866F-C5B450812F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2699" y="2932690"/>
            <a:ext cx="903715" cy="892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4C70C40-F2C0-EE4B-9DA1-F795E06CC7ED}"/>
                  </a:ext>
                </a:extLst>
              </p:cNvPr>
              <p:cNvSpPr/>
              <p:nvPr/>
            </p:nvSpPr>
            <p:spPr>
              <a:xfrm>
                <a:off x="6284701" y="3528869"/>
                <a:ext cx="1449074" cy="437947"/>
              </a:xfrm>
              <a:prstGeom prst="rect">
                <a:avLst/>
              </a:prstGeom>
              <a:gradFill>
                <a:gsLst>
                  <a:gs pos="96000">
                    <a:srgbClr val="92D050"/>
                  </a:gs>
                  <a:gs pos="0">
                    <a:srgbClr val="00B050"/>
                  </a:gs>
                  <a:gs pos="100000">
                    <a:srgbClr val="92D050"/>
                  </a:gs>
                </a:gsLst>
              </a:gra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=?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4C70C40-F2C0-EE4B-9DA1-F795E06CC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01" y="3528869"/>
                <a:ext cx="1449074" cy="437947"/>
              </a:xfrm>
              <a:prstGeom prst="rect">
                <a:avLst/>
              </a:prstGeom>
              <a:blipFill>
                <a:blip r:embed="rId14"/>
                <a:stretch>
                  <a:fillRect l="-862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CA5648E-EE96-7044-8E38-593717F3B9FF}"/>
              </a:ext>
            </a:extLst>
          </p:cNvPr>
          <p:cNvSpPr txBox="1"/>
          <p:nvPr/>
        </p:nvSpPr>
        <p:spPr>
          <a:xfrm>
            <a:off x="387541" y="1045777"/>
            <a:ext cx="6571669" cy="892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aven Pro Regular"/>
              </a:rPr>
              <a:t>Proof of Exponentiation (</a:t>
            </a:r>
            <a:r>
              <a:rPr kumimoji="0" lang="en-US" sz="2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aven Pro Regular"/>
              </a:rPr>
              <a:t>Wesolowski</a:t>
            </a:r>
            <a:r>
              <a:rPr lang="en-US" sz="2800" b="1" dirty="0"/>
              <a:t> 2018)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aven Pro Regular"/>
              </a:rPr>
              <a:t>(Same trick used </a:t>
            </a:r>
            <a:r>
              <a:rPr lang="en-US" sz="2400" dirty="0"/>
              <a:t>for </a:t>
            </a: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aven Pro Regular"/>
              </a:rPr>
              <a:t>VDFs)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3CDC94-6070-144E-B435-8240B13CDDB0}"/>
              </a:ext>
            </a:extLst>
          </p:cNvPr>
          <p:cNvCxnSpPr/>
          <p:nvPr/>
        </p:nvCxnSpPr>
        <p:spPr>
          <a:xfrm>
            <a:off x="1145085" y="3406043"/>
            <a:ext cx="6588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Multiply 34">
            <a:extLst>
              <a:ext uri="{FF2B5EF4-FFF2-40B4-BE49-F238E27FC236}">
                <a16:creationId xmlns:a16="http://schemas.microsoft.com/office/drawing/2014/main" id="{900FB677-9EB0-C54D-857A-3659075B630E}"/>
              </a:ext>
            </a:extLst>
          </p:cNvPr>
          <p:cNvSpPr/>
          <p:nvPr/>
        </p:nvSpPr>
        <p:spPr>
          <a:xfrm>
            <a:off x="6569242" y="3292368"/>
            <a:ext cx="1270444" cy="833811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0084277-4183-6349-B507-03628B231533}"/>
                  </a:ext>
                </a:extLst>
              </p:cNvPr>
              <p:cNvSpPr/>
              <p:nvPr/>
            </p:nvSpPr>
            <p:spPr>
              <a:xfrm>
                <a:off x="3796169" y="2769935"/>
                <a:ext cx="3332541" cy="485652"/>
              </a:xfrm>
              <a:prstGeom prst="rect">
                <a:avLst/>
              </a:prstGeom>
              <a:gradFill>
                <a:gsLst>
                  <a:gs pos="96000">
                    <a:srgbClr val="92D050"/>
                  </a:gs>
                  <a:gs pos="0">
                    <a:srgbClr val="00B050"/>
                  </a:gs>
                  <a:gs pos="100000">
                    <a:srgbClr val="92D050"/>
                  </a:gs>
                </a:gsLst>
              </a:gra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𝑃𝑜𝐸</m:t>
                    </m:r>
                  </m:oMath>
                </a14:m>
                <a:r>
                  <a:rPr lang="en-US" sz="1800" dirty="0"/>
                  <a:t> Proof: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0084277-4183-6349-B507-03628B231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169" y="2769935"/>
                <a:ext cx="3332541" cy="485652"/>
              </a:xfrm>
              <a:prstGeom prst="rect">
                <a:avLst/>
              </a:prstGeom>
              <a:blipFill>
                <a:blip r:embed="rId1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B2B100B-BDFC-0C43-94F9-671A5FA0AB0F}"/>
              </a:ext>
            </a:extLst>
          </p:cNvPr>
          <p:cNvSpPr txBox="1"/>
          <p:nvPr/>
        </p:nvSpPr>
        <p:spPr>
          <a:xfrm>
            <a:off x="7264853" y="1240985"/>
            <a:ext cx="2018775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aven Pro Regular"/>
              </a:rPr>
              <a:t>Verifier does two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aven Pro Regular"/>
              </a:rPr>
              <a:t>128-bit group EXP</a:t>
            </a:r>
          </a:p>
        </p:txBody>
      </p:sp>
    </p:spTree>
    <p:extLst>
      <p:ext uri="{BB962C8B-B14F-4D97-AF65-F5344CB8AC3E}">
        <p14:creationId xmlns:p14="http://schemas.microsoft.com/office/powerpoint/2010/main" val="52715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F12CD3-55C9-3D42-84BD-913A69CF2E52}"/>
                  </a:ext>
                </a:extLst>
              </p:cNvPr>
              <p:cNvSpPr txBox="1"/>
              <p:nvPr/>
            </p:nvSpPr>
            <p:spPr>
              <a:xfrm>
                <a:off x="2797625" y="3616248"/>
                <a:ext cx="4938202" cy="830997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Succinctness: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𝑝𝑜𝑙𝑦𝑙𝑜𝑔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F12CD3-55C9-3D42-84BD-913A69CF2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625" y="3616248"/>
                <a:ext cx="4938202" cy="830997"/>
              </a:xfrm>
              <a:prstGeom prst="rect">
                <a:avLst/>
              </a:prstGeom>
              <a:blipFill>
                <a:blip r:embed="rId3"/>
                <a:stretch>
                  <a:fillRect l="-1790" t="-5970" b="-10448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428C2D-A2D0-3642-8B95-10015FFC0B7F}"/>
                  </a:ext>
                </a:extLst>
              </p:cNvPr>
              <p:cNvSpPr/>
              <p:nvPr/>
            </p:nvSpPr>
            <p:spPr>
              <a:xfrm>
                <a:off x="1375709" y="1647535"/>
                <a:ext cx="1833770" cy="3876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428C2D-A2D0-3642-8B95-10015FFC0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709" y="1647535"/>
                <a:ext cx="1833770" cy="3876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17ECB518-97A6-0F40-AAF1-21C5BD0D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Succinct Non-interactive Argument of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9C5E64-9712-2E45-94FB-5AE9198455B8}"/>
                  </a:ext>
                </a:extLst>
              </p:cNvPr>
              <p:cNvSpPr/>
              <p:nvPr/>
            </p:nvSpPr>
            <p:spPr>
              <a:xfrm>
                <a:off x="6613901" y="1664050"/>
                <a:ext cx="658095" cy="3890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9C5E64-9712-2E45-94FB-5AE919845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01" y="1664050"/>
                <a:ext cx="658095" cy="3890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E7464-467E-DB47-9935-94238AE2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3CF8AD-D4B7-784E-9067-1294D7AF6264}"/>
                  </a:ext>
                </a:extLst>
              </p:cNvPr>
              <p:cNvSpPr/>
              <p:nvPr/>
            </p:nvSpPr>
            <p:spPr>
              <a:xfrm>
                <a:off x="3798062" y="1204164"/>
                <a:ext cx="2111684" cy="830997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- circuit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3CF8AD-D4B7-784E-9067-1294D7AF6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062" y="1204164"/>
                <a:ext cx="2111684" cy="830997"/>
              </a:xfrm>
              <a:prstGeom prst="rect">
                <a:avLst/>
              </a:prstGeom>
              <a:blipFill>
                <a:blip r:embed="rId6"/>
                <a:stretch>
                  <a:fillRect l="-4167" t="-5970" b="-11940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8E234DE-1F22-C945-9CAB-ED0E9FCD2231}"/>
              </a:ext>
            </a:extLst>
          </p:cNvPr>
          <p:cNvSpPr/>
          <p:nvPr/>
        </p:nvSpPr>
        <p:spPr>
          <a:xfrm>
            <a:off x="107234" y="1580791"/>
            <a:ext cx="14625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Inputs: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F8308C-2428-774A-8600-FA796ABDB2A0}"/>
                  </a:ext>
                </a:extLst>
              </p:cNvPr>
              <p:cNvSpPr txBox="1"/>
              <p:nvPr/>
            </p:nvSpPr>
            <p:spPr>
              <a:xfrm>
                <a:off x="7433301" y="1697351"/>
                <a:ext cx="160346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Accept</a:t>
                </a:r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F8308C-2428-774A-8600-FA796ABD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301" y="1697351"/>
                <a:ext cx="1603465" cy="1015663"/>
              </a:xfrm>
              <a:prstGeom prst="rect">
                <a:avLst/>
              </a:prstGeom>
              <a:blipFill>
                <a:blip r:embed="rId7"/>
                <a:stretch>
                  <a:fillRect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A65E1CF-258A-5C4A-8035-0A015EAC371F}"/>
                  </a:ext>
                </a:extLst>
              </p:cNvPr>
              <p:cNvSpPr/>
              <p:nvPr/>
            </p:nvSpPr>
            <p:spPr>
              <a:xfrm>
                <a:off x="107233" y="949575"/>
                <a:ext cx="2986674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Setup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A65E1CF-258A-5C4A-8035-0A015EAC3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3" y="949575"/>
                <a:ext cx="2986674" cy="509178"/>
              </a:xfrm>
              <a:prstGeom prst="rect">
                <a:avLst/>
              </a:prstGeom>
              <a:blipFill>
                <a:blip r:embed="rId8"/>
                <a:stretch>
                  <a:fillRect l="-2954" t="-4878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ED32B94-D218-0247-B39D-921F7BB331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9801" y="2109134"/>
            <a:ext cx="1166324" cy="11519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BE269D-2806-024F-B472-8A6A683F305D}"/>
              </a:ext>
            </a:extLst>
          </p:cNvPr>
          <p:cNvSpPr txBox="1"/>
          <p:nvPr/>
        </p:nvSpPr>
        <p:spPr>
          <a:xfrm>
            <a:off x="1675942" y="3115286"/>
            <a:ext cx="13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Prover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2137F06-9441-424D-9DD6-CFA39807B4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90" y="2109134"/>
            <a:ext cx="1005525" cy="1151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7A8BCC-DB80-CA4A-B885-ED56BC048947}"/>
                  </a:ext>
                </a:extLst>
              </p:cNvPr>
              <p:cNvSpPr txBox="1"/>
              <p:nvPr/>
            </p:nvSpPr>
            <p:spPr>
              <a:xfrm>
                <a:off x="4309937" y="2182044"/>
                <a:ext cx="612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7A8BCC-DB80-CA4A-B885-ED56BC048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937" y="2182044"/>
                <a:ext cx="612040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76703-CFAF-1E47-95AD-9A8F12A845C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69813" y="2755312"/>
            <a:ext cx="2892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Bent-Up Arrow 27">
            <a:extLst>
              <a:ext uri="{FF2B5EF4-FFF2-40B4-BE49-F238E27FC236}">
                <a16:creationId xmlns:a16="http://schemas.microsoft.com/office/drawing/2014/main" id="{3C8B6BBA-4E35-B543-AA6C-F94A06445955}"/>
              </a:ext>
            </a:extLst>
          </p:cNvPr>
          <p:cNvSpPr/>
          <p:nvPr/>
        </p:nvSpPr>
        <p:spPr>
          <a:xfrm>
            <a:off x="7674327" y="2368450"/>
            <a:ext cx="585253" cy="386862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9768F7-B6CF-3948-87F2-94542FEBCB3A}"/>
              </a:ext>
            </a:extLst>
          </p:cNvPr>
          <p:cNvSpPr txBox="1"/>
          <p:nvPr/>
        </p:nvSpPr>
        <p:spPr>
          <a:xfrm>
            <a:off x="6596350" y="3183705"/>
            <a:ext cx="112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Verifier</a:t>
            </a:r>
          </a:p>
        </p:txBody>
      </p:sp>
    </p:spTree>
    <p:extLst>
      <p:ext uri="{BB962C8B-B14F-4D97-AF65-F5344CB8AC3E}">
        <p14:creationId xmlns:p14="http://schemas.microsoft.com/office/powerpoint/2010/main" val="1654764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933AAE-F977-0848-AFE5-B869167EC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801" y="1610441"/>
            <a:ext cx="1166324" cy="1151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246D3E-1C18-594C-AE9E-7A0529403799}"/>
              </a:ext>
            </a:extLst>
          </p:cNvPr>
          <p:cNvSpPr txBox="1"/>
          <p:nvPr/>
        </p:nvSpPr>
        <p:spPr>
          <a:xfrm>
            <a:off x="1675942" y="2616593"/>
            <a:ext cx="13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Peggy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17382-556E-E04E-B4C9-0074651C7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90" y="1610441"/>
            <a:ext cx="1005525" cy="11519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42EA4B-3B4B-0C4B-BC1B-74041F54BF38}"/>
              </a:ext>
            </a:extLst>
          </p:cNvPr>
          <p:cNvSpPr txBox="1"/>
          <p:nvPr/>
        </p:nvSpPr>
        <p:spPr>
          <a:xfrm>
            <a:off x="6613901" y="2762354"/>
            <a:ext cx="76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Victor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428C2D-A2D0-3642-8B95-10015FFC0B7F}"/>
                  </a:ext>
                </a:extLst>
              </p:cNvPr>
              <p:cNvSpPr/>
              <p:nvPr/>
            </p:nvSpPr>
            <p:spPr>
              <a:xfrm>
                <a:off x="3707296" y="1058518"/>
                <a:ext cx="1833770" cy="3876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428C2D-A2D0-3642-8B95-10015FFC0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296" y="1058518"/>
                <a:ext cx="1833770" cy="3876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501D21-6A87-4141-9148-6B1A1337DC3D}"/>
              </a:ext>
            </a:extLst>
          </p:cNvPr>
          <p:cNvCxnSpPr/>
          <p:nvPr/>
        </p:nvCxnSpPr>
        <p:spPr>
          <a:xfrm>
            <a:off x="3230218" y="2072309"/>
            <a:ext cx="27133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24A095-5219-534B-98FC-3D43345345AE}"/>
                  </a:ext>
                </a:extLst>
              </p:cNvPr>
              <p:cNvSpPr txBox="1"/>
              <p:nvPr/>
            </p:nvSpPr>
            <p:spPr>
              <a:xfrm>
                <a:off x="4393097" y="1729409"/>
                <a:ext cx="44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24A095-5219-534B-98FC-3D4334534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097" y="1729409"/>
                <a:ext cx="447260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17B19B-C984-074B-A34A-3D4CF8DCD25B}"/>
              </a:ext>
            </a:extLst>
          </p:cNvPr>
          <p:cNvCxnSpPr/>
          <p:nvPr/>
        </p:nvCxnSpPr>
        <p:spPr>
          <a:xfrm flipH="1">
            <a:off x="3230218" y="2935478"/>
            <a:ext cx="2892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185C6B-373A-8A40-94EC-A706D7BB1B62}"/>
                  </a:ext>
                </a:extLst>
              </p:cNvPr>
              <p:cNvSpPr txBox="1"/>
              <p:nvPr/>
            </p:nvSpPr>
            <p:spPr>
              <a:xfrm>
                <a:off x="3570716" y="2616593"/>
                <a:ext cx="2385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Random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 bit prime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185C6B-373A-8A40-94EC-A706D7BB1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716" y="2616593"/>
                <a:ext cx="2385392" cy="369332"/>
              </a:xfrm>
              <a:prstGeom prst="rect">
                <a:avLst/>
              </a:prstGeom>
              <a:blipFill>
                <a:blip r:embed="rId5"/>
                <a:stretch>
                  <a:fillRect l="-2116"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CA21A3-C898-5445-8CD7-5D9700EF1A3D}"/>
                  </a:ext>
                </a:extLst>
              </p:cNvPr>
              <p:cNvSpPr txBox="1"/>
              <p:nvPr/>
            </p:nvSpPr>
            <p:spPr>
              <a:xfrm>
                <a:off x="892099" y="3215544"/>
                <a:ext cx="2338120" cy="122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Computes</a:t>
                </a:r>
              </a:p>
              <a:p>
                <a:r>
                  <a:rPr lang="en-US" sz="1800" dirty="0" err="1"/>
                  <a:t>q,r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s.t.</a:t>
                </a:r>
                <a:r>
                  <a:rPr lang="en-US" sz="1800" dirty="0"/>
                  <a:t> 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⋅ℓ+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/>
                  <a:t> and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&lt;ℓ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CA21A3-C898-5445-8CD7-5D9700EF1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99" y="3215544"/>
                <a:ext cx="2338120" cy="1223989"/>
              </a:xfrm>
              <a:prstGeom prst="rect">
                <a:avLst/>
              </a:prstGeom>
              <a:blipFill>
                <a:blip r:embed="rId7"/>
                <a:stretch>
                  <a:fillRect l="-1622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99F4E4-586D-2C4F-8E70-2096E0F69BC5}"/>
              </a:ext>
            </a:extLst>
          </p:cNvPr>
          <p:cNvCxnSpPr/>
          <p:nvPr/>
        </p:nvCxnSpPr>
        <p:spPr>
          <a:xfrm>
            <a:off x="3217710" y="3786809"/>
            <a:ext cx="27258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4F309F-610B-1445-9305-A020E1DB6F89}"/>
                  </a:ext>
                </a:extLst>
              </p:cNvPr>
              <p:cNvSpPr txBox="1"/>
              <p:nvPr/>
            </p:nvSpPr>
            <p:spPr>
              <a:xfrm>
                <a:off x="3570717" y="3458818"/>
                <a:ext cx="1597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4F309F-610B-1445-9305-A020E1DB6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717" y="3458818"/>
                <a:ext cx="15976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78AA8B-597D-8947-924E-0EC15C86FCE5}"/>
                  </a:ext>
                </a:extLst>
              </p:cNvPr>
              <p:cNvSpPr txBox="1"/>
              <p:nvPr/>
            </p:nvSpPr>
            <p:spPr>
              <a:xfrm>
                <a:off x="5969852" y="3380695"/>
                <a:ext cx="2057399" cy="154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Computes</a:t>
                </a:r>
              </a:p>
              <a:p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Checks: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78AA8B-597D-8947-924E-0EC15C86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852" y="3380695"/>
                <a:ext cx="2057399" cy="1544077"/>
              </a:xfrm>
              <a:prstGeom prst="rect">
                <a:avLst/>
              </a:prstGeom>
              <a:blipFill>
                <a:blip r:embed="rId9"/>
                <a:stretch>
                  <a:fillRect l="-1840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17ECB518-97A6-0F40-AAF1-21C5BD0D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of Exponentiation (Wes’18)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446E48-BC4A-6E45-92F9-2F3C31BBD06E}"/>
                  </a:ext>
                </a:extLst>
              </p:cNvPr>
              <p:cNvSpPr/>
              <p:nvPr/>
            </p:nvSpPr>
            <p:spPr>
              <a:xfrm>
                <a:off x="7580500" y="2861243"/>
                <a:ext cx="1531381" cy="7264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i="1" dirty="0">
                    <a:latin typeface="Cambria Math" panose="02040503050406030204" pitchFamily="18" charset="0"/>
                  </a:rPr>
                  <a:t>Efficient if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is smooth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446E48-BC4A-6E45-92F9-2F3C31BBD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500" y="2861243"/>
                <a:ext cx="1531381" cy="726479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8969F161-EE81-9F4F-88D1-8F66149FE3C5}"/>
              </a:ext>
            </a:extLst>
          </p:cNvPr>
          <p:cNvSpPr/>
          <p:nvPr/>
        </p:nvSpPr>
        <p:spPr>
          <a:xfrm>
            <a:off x="2500860" y="4221004"/>
            <a:ext cx="3375285" cy="816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Adaptive root assumption</a:t>
            </a:r>
          </a:p>
        </p:txBody>
      </p:sp>
    </p:spTree>
    <p:extLst>
      <p:ext uri="{BB962C8B-B14F-4D97-AF65-F5344CB8AC3E}">
        <p14:creationId xmlns:p14="http://schemas.microsoft.com/office/powerpoint/2010/main" val="6002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824404-D94A-214F-9133-C56FDB00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protocol (DARK)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8D07DF-6A7A-564D-90B7-1815BD15B124}"/>
              </a:ext>
            </a:extLst>
          </p:cNvPr>
          <p:cNvCxnSpPr/>
          <p:nvPr/>
        </p:nvCxnSpPr>
        <p:spPr>
          <a:xfrm>
            <a:off x="1145085" y="3406043"/>
            <a:ext cx="6588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C1050-E8EF-5540-AF77-1C5121F88B45}"/>
              </a:ext>
            </a:extLst>
          </p:cNvPr>
          <p:cNvCxnSpPr/>
          <p:nvPr/>
        </p:nvCxnSpPr>
        <p:spPr>
          <a:xfrm flipH="1">
            <a:off x="1145085" y="4170082"/>
            <a:ext cx="6588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27A4D9-80D4-204B-A3E3-AD6FE57CE5DC}"/>
                  </a:ext>
                </a:extLst>
              </p:cNvPr>
              <p:cNvSpPr/>
              <p:nvPr/>
            </p:nvSpPr>
            <p:spPr>
              <a:xfrm>
                <a:off x="4308959" y="3517177"/>
                <a:ext cx="551145" cy="61612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27A4D9-80D4-204B-A3E3-AD6FE57CE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959" y="3517177"/>
                <a:ext cx="551145" cy="6161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DCD810A-8E07-324A-A774-94C1BFC74982}"/>
                  </a:ext>
                </a:extLst>
              </p:cNvPr>
              <p:cNvSpPr/>
              <p:nvPr/>
            </p:nvSpPr>
            <p:spPr>
              <a:xfrm>
                <a:off x="1557389" y="4299476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DCD810A-8E07-324A-A774-94C1BFC74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389" y="4299476"/>
                <a:ext cx="2605413" cy="713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us 7">
            <a:extLst>
              <a:ext uri="{FF2B5EF4-FFF2-40B4-BE49-F238E27FC236}">
                <a16:creationId xmlns:a16="http://schemas.microsoft.com/office/drawing/2014/main" id="{167E2FB4-07D4-8342-81AE-DC8362191265}"/>
              </a:ext>
            </a:extLst>
          </p:cNvPr>
          <p:cNvSpPr/>
          <p:nvPr/>
        </p:nvSpPr>
        <p:spPr>
          <a:xfrm>
            <a:off x="4282837" y="4344917"/>
            <a:ext cx="576197" cy="623097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4E5D65D-0D57-A443-874C-B8F54A623663}"/>
                  </a:ext>
                </a:extLst>
              </p:cNvPr>
              <p:cNvSpPr/>
              <p:nvPr/>
            </p:nvSpPr>
            <p:spPr>
              <a:xfrm>
                <a:off x="4979069" y="4330860"/>
                <a:ext cx="551145" cy="61612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4E5D65D-0D57-A443-874C-B8F54A623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069" y="4330860"/>
                <a:ext cx="551145" cy="616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0CFA80A-7AC6-E240-9686-BF400B26E26A}"/>
                  </a:ext>
                </a:extLst>
              </p:cNvPr>
              <p:cNvSpPr/>
              <p:nvPr/>
            </p:nvSpPr>
            <p:spPr>
              <a:xfrm>
                <a:off x="5725406" y="4279156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0CFA80A-7AC6-E240-9686-BF400B26E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406" y="4279156"/>
                <a:ext cx="2605413" cy="713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0849B96-2945-4748-9506-496C415AF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99" y="3111256"/>
            <a:ext cx="722915" cy="7139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0ED133-8FF9-B543-B05A-975B5463B0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97" y="3312946"/>
            <a:ext cx="657289" cy="7529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552DEF6-9F2F-6942-B81B-22100A59C597}"/>
                  </a:ext>
                </a:extLst>
              </p14:cNvPr>
              <p14:cNvContentPartPr/>
              <p14:nvPr/>
            </p14:nvContentPartPr>
            <p14:xfrm>
              <a:off x="4943331" y="4152316"/>
              <a:ext cx="511920" cy="907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552DEF6-9F2F-6942-B81B-22100A59C5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07331" y="4116316"/>
                <a:ext cx="58356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901085A-4FE8-0743-85D8-281E2CD28EF9}"/>
                  </a:ext>
                </a:extLst>
              </p14:cNvPr>
              <p14:cNvContentPartPr/>
              <p14:nvPr/>
            </p14:nvContentPartPr>
            <p14:xfrm>
              <a:off x="5339331" y="2173396"/>
              <a:ext cx="1087920" cy="2037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901085A-4FE8-0743-85D8-281E2CD28E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03691" y="2137756"/>
                <a:ext cx="1159560" cy="21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555C510-B216-FA4D-85E5-AB05353E4AAA}"/>
                  </a:ext>
                </a:extLst>
              </p:cNvPr>
              <p:cNvSpPr/>
              <p:nvPr/>
            </p:nvSpPr>
            <p:spPr>
              <a:xfrm>
                <a:off x="6054418" y="1272143"/>
                <a:ext cx="2509843" cy="76915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/>
                  <a:t>Coefficients grow by factor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555C510-B216-FA4D-85E5-AB05353E4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18" y="1272143"/>
                <a:ext cx="2509843" cy="769154"/>
              </a:xfrm>
              <a:prstGeom prst="rect">
                <a:avLst/>
              </a:prstGeom>
              <a:blipFill>
                <a:blip r:embed="rId1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5F0255-23F1-5A48-9E76-95AEEE437A69}"/>
                  </a:ext>
                </a:extLst>
              </p:cNvPr>
              <p:cNvSpPr txBox="1"/>
              <p:nvPr/>
            </p:nvSpPr>
            <p:spPr>
              <a:xfrm>
                <a:off x="142699" y="1380587"/>
                <a:ext cx="3376435" cy="5522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defTabSz="914400"/>
                <a:r>
                  <a:rPr lang="en-US" sz="2800" dirty="0"/>
                  <a:t>Set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kumimoji="0" lang="en-US" sz="2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Maven Pro Regular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5F0255-23F1-5A48-9E76-95AEEE437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9" y="1380587"/>
                <a:ext cx="3376435" cy="552265"/>
              </a:xfrm>
              <a:prstGeom prst="rect">
                <a:avLst/>
              </a:prstGeom>
              <a:blipFill>
                <a:blip r:embed="rId13"/>
                <a:stretch>
                  <a:fillRect l="-4494" t="-4545" b="-2954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75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7543-8DF6-7245-933A-A60638AC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41" y="81292"/>
            <a:ext cx="7886701" cy="7691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 Step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BAB67-313D-F146-9A40-E0C2A4BFC675}"/>
              </a:ext>
            </a:extLst>
          </p:cNvPr>
          <p:cNvCxnSpPr>
            <a:cxnSpLocks/>
          </p:cNvCxnSpPr>
          <p:nvPr/>
        </p:nvCxnSpPr>
        <p:spPr>
          <a:xfrm>
            <a:off x="1306286" y="2843335"/>
            <a:ext cx="64274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CB9CD73-8F1E-C743-846E-F74ED98B2B9F}"/>
                  </a:ext>
                </a:extLst>
              </p:cNvPr>
              <p:cNvSpPr/>
              <p:nvPr/>
            </p:nvSpPr>
            <p:spPr>
              <a:xfrm>
                <a:off x="3269293" y="1930127"/>
                <a:ext cx="2605413" cy="71398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(degree 0)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CB9CD73-8F1E-C743-846E-F74ED98B2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293" y="1930127"/>
                <a:ext cx="2605413" cy="7139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3C7FD4F7-A2E6-EB4A-8E1C-123C9FB2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40" y="2068153"/>
            <a:ext cx="1166324" cy="11519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A907F6B-D997-F34F-84C2-952B34424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446" y="2257815"/>
            <a:ext cx="1005525" cy="1151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31EAF4-D884-5A40-ADD4-186EB4F76E85}"/>
                  </a:ext>
                </a:extLst>
              </p:cNvPr>
              <p:cNvSpPr txBox="1"/>
              <p:nvPr/>
            </p:nvSpPr>
            <p:spPr>
              <a:xfrm>
                <a:off x="6106602" y="3308764"/>
                <a:ext cx="2877286" cy="1667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914400"/>
                <a:r>
                  <a:rPr kumimoji="0" lang="en-US" sz="25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Maven Pro Regular"/>
                  </a:rPr>
                  <a:t>Checks that:</a:t>
                </a:r>
              </a:p>
              <a:p>
                <a:pPr defTabSz="914400"/>
                <a:r>
                  <a:rPr lang="en-US" sz="2500" dirty="0"/>
                  <a:t>1)</a:t>
                </a:r>
                <a:r>
                  <a:rPr kumimoji="0" lang="en-US" sz="25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Maven Pro Regula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5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0" lang="en-US" sz="25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Maven Pro Regular"/>
                  </a:rPr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500" b="1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aven Pro Regular"/>
                          </a:rPr>
                        </m:ctrlPr>
                      </m:sSupPr>
                      <m:e>
                        <m:r>
                          <a:rPr kumimoji="0" lang="en-US" sz="2500" b="1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Maven Pro Regular"/>
                          </a:rPr>
                          <m:t>𝒑</m:t>
                        </m:r>
                      </m:e>
                      <m:sup>
                        <m:func>
                          <m:funcPr>
                            <m:ctrlPr>
                              <a:rPr kumimoji="0" lang="en-US" sz="2500" b="1" i="1" u="none" strike="noStrike" cap="none" spc="0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aven Pro Regular"/>
                              </a:rPr>
                            </m:ctrlPr>
                          </m:funcPr>
                          <m:fName>
                            <m:r>
                              <a:rPr kumimoji="0" lang="en-US" sz="2500" b="1" i="0" u="none" strike="noStrike" cap="none" spc="0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aven Pro Regular"/>
                              </a:rPr>
                              <m:t>𝐥𝐨𝐠</m:t>
                            </m:r>
                          </m:fName>
                          <m:e>
                            <m:d>
                              <m:dPr>
                                <m:ctrlPr>
                                  <a:rPr kumimoji="0" lang="en-US" sz="2500" b="1" i="1" u="none" strike="noStrike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aven Pro Regular"/>
                                  </a:rPr>
                                </m:ctrlPr>
                              </m:dPr>
                              <m:e>
                                <m:r>
                                  <a:rPr kumimoji="0" lang="en-US" sz="2500" b="1" i="1" u="none" strike="noStrike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aven Pro Regular"/>
                                  </a:rPr>
                                  <m:t>𝒅</m:t>
                                </m:r>
                                <m:r>
                                  <a:rPr kumimoji="0" lang="en-US" sz="2500" b="1" i="1" u="none" strike="noStrike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aven Pro Regular"/>
                                  </a:rPr>
                                  <m:t>+</m:t>
                                </m:r>
                                <m:r>
                                  <a:rPr kumimoji="0" lang="en-US" sz="2500" b="1" i="1" u="none" strike="noStrike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Maven Pro Regular"/>
                                  </a:rPr>
                                  <m:t>𝟏</m:t>
                                </m:r>
                              </m:e>
                            </m:d>
                            <m:r>
                              <a:rPr kumimoji="0" lang="en-US" sz="2500" b="1" i="1" u="none" strike="noStrike" cap="none" spc="0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aven Pro Regular"/>
                              </a:rPr>
                              <m:t>+</m:t>
                            </m:r>
                            <m:r>
                              <a:rPr kumimoji="0" lang="en-US" sz="2500" b="1" i="1" u="none" strike="noStrike" cap="none" spc="0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Maven Pro Regular"/>
                              </a:rPr>
                              <m:t>𝟏</m:t>
                            </m:r>
                          </m:e>
                        </m:func>
                      </m:sup>
                    </m:sSup>
                  </m:oMath>
                </a14:m>
                <a:endParaRPr kumimoji="0" lang="en-US" sz="2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Maven Pro Regular"/>
                </a:endParaRPr>
              </a:p>
              <a:p>
                <a:pPr defTabSz="914400"/>
                <a:r>
                  <a:rPr lang="en-US" sz="2500" dirty="0"/>
                  <a:t>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sz="2500" dirty="0"/>
              </a:p>
              <a:p>
                <a:pPr defTabSz="914400"/>
                <a:r>
                  <a:rPr lang="en-US" sz="2500" dirty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kumimoji="0" lang="en-US" sz="25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Maven Pro Regular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31EAF4-D884-5A40-ADD4-186EB4F76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602" y="3308764"/>
                <a:ext cx="2877286" cy="1667955"/>
              </a:xfrm>
              <a:prstGeom prst="rect">
                <a:avLst/>
              </a:prstGeom>
              <a:blipFill>
                <a:blip r:embed="rId5"/>
                <a:stretch>
                  <a:fillRect l="-5286" t="-3030" b="-757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3AB997D-F8A6-DC43-AB6E-EBB68A2EFA4A}"/>
                  </a:ext>
                </a:extLst>
              </p:cNvPr>
              <p:cNvSpPr/>
              <p:nvPr/>
            </p:nvSpPr>
            <p:spPr>
              <a:xfrm>
                <a:off x="7841446" y="1188754"/>
                <a:ext cx="438840" cy="33604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3AB997D-F8A6-DC43-AB6E-EBB68A2EF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446" y="1188754"/>
                <a:ext cx="438840" cy="336047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0EEDF4-1D2F-D74C-973E-E4FFCA8C077D}"/>
                  </a:ext>
                </a:extLst>
              </p:cNvPr>
              <p:cNvSpPr/>
              <p:nvPr/>
            </p:nvSpPr>
            <p:spPr>
              <a:xfrm>
                <a:off x="202740" y="1188754"/>
                <a:ext cx="1321949" cy="33604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0EEDF4-1D2F-D74C-973E-E4FFCA8C0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40" y="1188754"/>
                <a:ext cx="1321949" cy="336047"/>
              </a:xfrm>
              <a:prstGeom prst="rect">
                <a:avLst/>
              </a:prstGeom>
              <a:blipFill>
                <a:blip r:embed="rId7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8160EC5-6074-3845-B318-85A8E013CA11}"/>
                  </a:ext>
                </a:extLst>
              </p:cNvPr>
              <p:cNvSpPr/>
              <p:nvPr/>
            </p:nvSpPr>
            <p:spPr>
              <a:xfrm>
                <a:off x="4156552" y="1014371"/>
                <a:ext cx="830894" cy="71398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8160EC5-6074-3845-B318-85A8E013C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552" y="1014371"/>
                <a:ext cx="830894" cy="713983"/>
              </a:xfrm>
              <a:prstGeom prst="rect">
                <a:avLst/>
              </a:prstGeom>
              <a:blipFill>
                <a:blip r:embed="rId8"/>
                <a:stretch>
                  <a:fillRect l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2E6A767-0D34-1D49-99EC-A42A903955D0}"/>
              </a:ext>
            </a:extLst>
          </p:cNvPr>
          <p:cNvSpPr txBox="1"/>
          <p:nvPr/>
        </p:nvSpPr>
        <p:spPr>
          <a:xfrm>
            <a:off x="1306286" y="3589732"/>
            <a:ext cx="4199569" cy="12464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Maven Pro Regular"/>
              </a:rPr>
              <a:t>2 log d group elements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500" dirty="0"/>
              <a:t>2 log d field elements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Maven Pro Regular"/>
              </a:rPr>
              <a:t>Lots of batching properties</a:t>
            </a:r>
          </a:p>
        </p:txBody>
      </p:sp>
    </p:spTree>
    <p:extLst>
      <p:ext uri="{BB962C8B-B14F-4D97-AF65-F5344CB8AC3E}">
        <p14:creationId xmlns:p14="http://schemas.microsoft.com/office/powerpoint/2010/main" val="194605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DA52-3A00-F749-A8FC-3C57A29D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Polynomial Commitment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DDED3-A101-524A-A96C-D73B241E75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388" y="1172212"/>
                <a:ext cx="8514412" cy="15854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Security idea: </a:t>
                </a:r>
              </a:p>
              <a:p>
                <a:r>
                  <a:rPr lang="en-US" sz="2400" dirty="0"/>
                  <a:t>Explain extraction at each level of recursion. Base case obtain constant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directly</a:t>
                </a:r>
              </a:p>
              <a:p>
                <a:r>
                  <a:rPr lang="en-US" sz="2400" dirty="0"/>
                  <a:t>Assume extract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Derive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 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 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DDED3-A101-524A-A96C-D73B241E7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388" y="1172212"/>
                <a:ext cx="8514412" cy="1585427"/>
              </a:xfrm>
              <a:blipFill>
                <a:blip r:embed="rId3"/>
                <a:stretch>
                  <a:fillRect l="-1043" t="-2381" b="-58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CC713-7883-9D49-B3CE-5A54BD5B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1D7773-511E-6643-B01C-1EF455D94B6A}"/>
              </a:ext>
            </a:extLst>
          </p:cNvPr>
          <p:cNvSpPr/>
          <p:nvPr/>
        </p:nvSpPr>
        <p:spPr>
          <a:xfrm>
            <a:off x="457200" y="3951203"/>
            <a:ext cx="3375285" cy="816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Order assumption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43561-5DAC-D84E-8466-B743F1944FC9}"/>
              </a:ext>
            </a:extLst>
          </p:cNvPr>
          <p:cNvSpPr/>
          <p:nvPr/>
        </p:nvSpPr>
        <p:spPr>
          <a:xfrm>
            <a:off x="4629462" y="3951203"/>
            <a:ext cx="3375285" cy="816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Strong RSA assumption</a:t>
            </a:r>
          </a:p>
        </p:txBody>
      </p:sp>
    </p:spTree>
    <p:extLst>
      <p:ext uri="{BB962C8B-B14F-4D97-AF65-F5344CB8AC3E}">
        <p14:creationId xmlns:p14="http://schemas.microsoft.com/office/powerpoint/2010/main" val="423856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EEA3-3101-4B48-914B-F3BD3CF9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Groups [BW88,L12]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2B410-524A-3647-B506-2D5478B7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5DB0E-8E66-EA43-A87B-948EA030F272}"/>
              </a:ext>
            </a:extLst>
          </p:cNvPr>
          <p:cNvSpPr/>
          <p:nvPr/>
        </p:nvSpPr>
        <p:spPr>
          <a:xfrm>
            <a:off x="6732419" y="2858008"/>
            <a:ext cx="1775161" cy="93374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trusted 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21900-F212-4ABB-9D9C-AFFA32123E26}"/>
              </a:ext>
            </a:extLst>
          </p:cNvPr>
          <p:cNvSpPr txBox="1"/>
          <p:nvPr/>
        </p:nvSpPr>
        <p:spPr>
          <a:xfrm>
            <a:off x="2856122" y="1100309"/>
            <a:ext cx="2743200" cy="457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C62934-A3AC-462F-A5A7-D65AF0637E27}"/>
                  </a:ext>
                </a:extLst>
              </p:cNvPr>
              <p:cNvSpPr txBox="1"/>
              <p:nvPr/>
            </p:nvSpPr>
            <p:spPr>
              <a:xfrm>
                <a:off x="671214" y="1100309"/>
                <a:ext cx="7498425" cy="89659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cs typeface="Arial"/>
                  </a:rPr>
                  <a:t>CL(</a:t>
                </a:r>
                <a:r>
                  <a:rPr lang="en-US" dirty="0" err="1">
                    <a:cs typeface="Arial"/>
                  </a:rPr>
                  <a:t>Δ</a:t>
                </a:r>
                <a:r>
                  <a:rPr lang="en-US" dirty="0">
                    <a:latin typeface="ＭＳ Ｐゴシック"/>
                    <a:cs typeface="Arial"/>
                  </a:rPr>
                  <a:t>) - Class group of quadratic number field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/>
                              </a:rPr>
                              <m:t>Δ</m:t>
                            </m:r>
                          </m:e>
                        </m:rad>
                      </m:e>
                    </m:d>
                  </m:oMath>
                </a14:m>
                <a:endParaRPr lang="en-US" dirty="0">
                  <a:cs typeface="Arial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</m:oMath>
                </a14:m>
                <a:r>
                  <a:rPr lang="en-US" dirty="0">
                    <a:cs typeface="Arial"/>
                  </a:rPr>
                  <a:t> (a large random prime)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C62934-A3AC-462F-A5A7-D65AF0637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4" y="1100309"/>
                <a:ext cx="7498425" cy="896592"/>
              </a:xfrm>
              <a:prstGeom prst="rect">
                <a:avLst/>
              </a:prstGeom>
              <a:blipFill>
                <a:blip r:embed="rId3"/>
                <a:stretch>
                  <a:fillRect t="-4225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E5F326-BC2E-274E-B21E-FA8387A3A96E}"/>
                  </a:ext>
                </a:extLst>
              </p:cNvPr>
              <p:cNvSpPr txBox="1"/>
              <p:nvPr/>
            </p:nvSpPr>
            <p:spPr>
              <a:xfrm>
                <a:off x="435213" y="2075996"/>
                <a:ext cx="6835515" cy="3090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Properties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Element representation: integer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Tasks believed to be hard to compute:</a:t>
                </a:r>
              </a:p>
              <a:p>
                <a:pPr lvl="2"/>
                <a:r>
                  <a:rPr lang="en-US" b="1" dirty="0">
                    <a:solidFill>
                      <a:srgbClr val="FF0000"/>
                    </a:solidFill>
                  </a:rPr>
                  <a:t>Odd prime roots         Group order</a:t>
                </a:r>
              </a:p>
              <a:p>
                <a:pPr lvl="2"/>
                <a:endParaRPr lang="en-US" b="1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≈1200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120 bit security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E5F326-BC2E-274E-B21E-FA8387A3A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3" y="2075996"/>
                <a:ext cx="6835515" cy="3090526"/>
              </a:xfrm>
              <a:prstGeom prst="rect">
                <a:avLst/>
              </a:prstGeom>
              <a:blipFill>
                <a:blip r:embed="rId4"/>
                <a:stretch>
                  <a:fillRect l="-1299" t="-1224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899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EEA3-3101-4B48-914B-F3BD3CF9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Groups [BW88,L12]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2B410-524A-3647-B506-2D5478B7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5DB0E-8E66-EA43-A87B-948EA030F272}"/>
              </a:ext>
            </a:extLst>
          </p:cNvPr>
          <p:cNvSpPr/>
          <p:nvPr/>
        </p:nvSpPr>
        <p:spPr>
          <a:xfrm>
            <a:off x="6553200" y="2872998"/>
            <a:ext cx="2495199" cy="19092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 Square Root Algorithm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(dyadic </a:t>
            </a:r>
            <a:r>
              <a:rPr lang="en-US" sz="2000" b="1" dirty="0" err="1">
                <a:solidFill>
                  <a:schemeClr val="bg1"/>
                </a:solidFill>
              </a:rPr>
              <a:t>rationals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21900-F212-4ABB-9D9C-AFFA32123E26}"/>
              </a:ext>
            </a:extLst>
          </p:cNvPr>
          <p:cNvSpPr txBox="1"/>
          <p:nvPr/>
        </p:nvSpPr>
        <p:spPr>
          <a:xfrm>
            <a:off x="2856122" y="1100309"/>
            <a:ext cx="2743200" cy="457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C62934-A3AC-462F-A5A7-D65AF0637E27}"/>
                  </a:ext>
                </a:extLst>
              </p:cNvPr>
              <p:cNvSpPr txBox="1"/>
              <p:nvPr/>
            </p:nvSpPr>
            <p:spPr>
              <a:xfrm>
                <a:off x="671214" y="1100309"/>
                <a:ext cx="7498425" cy="89659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cs typeface="Arial"/>
                  </a:rPr>
                  <a:t>CL(</a:t>
                </a:r>
                <a:r>
                  <a:rPr lang="en-US" dirty="0" err="1">
                    <a:cs typeface="Arial"/>
                  </a:rPr>
                  <a:t>Δ</a:t>
                </a:r>
                <a:r>
                  <a:rPr lang="en-US" dirty="0">
                    <a:latin typeface="ＭＳ Ｐゴシック"/>
                    <a:cs typeface="Arial"/>
                  </a:rPr>
                  <a:t>) - Class group of quadratic number field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/>
                              </a:rPr>
                              <m:t>Δ</m:t>
                            </m:r>
                          </m:e>
                        </m:rad>
                      </m:e>
                    </m:d>
                  </m:oMath>
                </a14:m>
                <a:endParaRPr lang="en-US" dirty="0">
                  <a:cs typeface="Arial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</m:oMath>
                </a14:m>
                <a:r>
                  <a:rPr lang="en-US" dirty="0">
                    <a:cs typeface="Arial"/>
                  </a:rPr>
                  <a:t> (a large random prime)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C62934-A3AC-462F-A5A7-D65AF0637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4" y="1100309"/>
                <a:ext cx="7498425" cy="896592"/>
              </a:xfrm>
              <a:prstGeom prst="rect">
                <a:avLst/>
              </a:prstGeom>
              <a:blipFill>
                <a:blip r:embed="rId3"/>
                <a:stretch>
                  <a:fillRect t="-4225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E5F326-BC2E-274E-B21E-FA8387A3A96E}"/>
                  </a:ext>
                </a:extLst>
              </p:cNvPr>
              <p:cNvSpPr txBox="1"/>
              <p:nvPr/>
            </p:nvSpPr>
            <p:spPr>
              <a:xfrm>
                <a:off x="435213" y="2075996"/>
                <a:ext cx="6835515" cy="3090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Properties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Element representation: integer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Tasks believed to be hard to compute:</a:t>
                </a:r>
              </a:p>
              <a:p>
                <a:pPr lvl="2"/>
                <a:r>
                  <a:rPr lang="en-US" b="1" dirty="0">
                    <a:solidFill>
                      <a:srgbClr val="FF0000"/>
                    </a:solidFill>
                  </a:rPr>
                  <a:t>Odd prime roots         Group order</a:t>
                </a:r>
              </a:p>
              <a:p>
                <a:pPr lvl="2"/>
                <a:endParaRPr lang="en-US" b="1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≈1200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120 bit security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E5F326-BC2E-274E-B21E-FA8387A3A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3" y="2075996"/>
                <a:ext cx="6835515" cy="3090526"/>
              </a:xfrm>
              <a:prstGeom prst="rect">
                <a:avLst/>
              </a:prstGeom>
              <a:blipFill>
                <a:blip r:embed="rId4"/>
                <a:stretch>
                  <a:fillRect l="-1299" t="-1224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50C6C7-CC56-984E-9D24-8F14D1C355EA}"/>
                  </a:ext>
                </a:extLst>
              </p14:cNvPr>
              <p14:cNvContentPartPr/>
              <p14:nvPr/>
            </p14:nvContentPartPr>
            <p14:xfrm>
              <a:off x="837106" y="3417315"/>
              <a:ext cx="3389760" cy="1270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50C6C7-CC56-984E-9D24-8F14D1C355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1466" y="3381675"/>
                <a:ext cx="3461400" cy="13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526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DA52-3A00-F749-A8FC-3C57A29D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CC713-7883-9D49-B3CE-5A54BD5B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ACFB19-FE6E-6C49-B661-34C18D1D6974}"/>
                  </a:ext>
                </a:extLst>
              </p:cNvPr>
              <p:cNvSpPr txBox="1"/>
              <p:nvPr/>
            </p:nvSpPr>
            <p:spPr>
              <a:xfrm>
                <a:off x="457200" y="1078297"/>
                <a:ext cx="6768391" cy="859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Evaluation: open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1" dirty="0"/>
                  <a:t>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ACFB19-FE6E-6C49-B661-34C18D1D6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78297"/>
                <a:ext cx="6768391" cy="859531"/>
              </a:xfrm>
              <a:prstGeom prst="rect">
                <a:avLst/>
              </a:prstGeom>
              <a:blipFill>
                <a:blip r:embed="rId2"/>
                <a:stretch>
                  <a:fillRect l="-1501"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974A30-5C28-FE4F-8FD5-8CA1BBCF6F8A}"/>
                  </a:ext>
                </a:extLst>
              </p:cNvPr>
              <p:cNvSpPr txBox="1"/>
              <p:nvPr/>
            </p:nvSpPr>
            <p:spPr>
              <a:xfrm>
                <a:off x="457200" y="1622189"/>
                <a:ext cx="7639168" cy="354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Prover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Proof of exponentiation: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baseline="30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Verifier checks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Verifier sends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Eval(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p>
                    </m:sSubSup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,d’;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974A30-5C28-FE4F-8FD5-8CA1BBCF6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22189"/>
                <a:ext cx="7639168" cy="3548215"/>
              </a:xfrm>
              <a:prstGeom prst="rect">
                <a:avLst/>
              </a:prstGeom>
              <a:blipFill>
                <a:blip r:embed="rId3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ultiply 7">
            <a:extLst>
              <a:ext uri="{FF2B5EF4-FFF2-40B4-BE49-F238E27FC236}">
                <a16:creationId xmlns:a16="http://schemas.microsoft.com/office/drawing/2014/main" id="{EFF66C72-BA97-7147-94F4-C231141A0C41}"/>
              </a:ext>
            </a:extLst>
          </p:cNvPr>
          <p:cNvSpPr/>
          <p:nvPr/>
        </p:nvSpPr>
        <p:spPr>
          <a:xfrm>
            <a:off x="2794000" y="1744133"/>
            <a:ext cx="406400" cy="45720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99E60DA4-EB57-FD4B-96B4-D3C13CDF66D5}"/>
              </a:ext>
            </a:extLst>
          </p:cNvPr>
          <p:cNvSpPr/>
          <p:nvPr/>
        </p:nvSpPr>
        <p:spPr>
          <a:xfrm>
            <a:off x="3759353" y="1744133"/>
            <a:ext cx="406400" cy="45720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EB2F18-B0ED-594A-8F9C-AACE28AF439C}"/>
                  </a:ext>
                </a:extLst>
              </p:cNvPr>
              <p:cNvSpPr/>
              <p:nvPr/>
            </p:nvSpPr>
            <p:spPr>
              <a:xfrm>
                <a:off x="7010400" y="2571750"/>
                <a:ext cx="1676400" cy="76411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2log(d)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2log(d)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EB2F18-B0ED-594A-8F9C-AACE28AF4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571750"/>
                <a:ext cx="1676400" cy="764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45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DA52-3A00-F749-A8FC-3C57A29D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CC713-7883-9D49-B3CE-5A54BD5B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ACFB19-FE6E-6C49-B661-34C18D1D6974}"/>
                  </a:ext>
                </a:extLst>
              </p:cNvPr>
              <p:cNvSpPr txBox="1"/>
              <p:nvPr/>
            </p:nvSpPr>
            <p:spPr>
              <a:xfrm>
                <a:off x="457199" y="1078297"/>
                <a:ext cx="7078133" cy="85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Evaluation: open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1" dirty="0"/>
                  <a:t> 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ACFB19-FE6E-6C49-B661-34C18D1D6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078297"/>
                <a:ext cx="7078133" cy="859531"/>
              </a:xfrm>
              <a:prstGeom prst="rect">
                <a:avLst/>
              </a:prstGeom>
              <a:blipFill>
                <a:blip r:embed="rId2"/>
                <a:stretch>
                  <a:fillRect l="-1436" t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974A30-5C28-FE4F-8FD5-8CA1BBCF6F8A}"/>
                  </a:ext>
                </a:extLst>
              </p:cNvPr>
              <p:cNvSpPr txBox="1"/>
              <p:nvPr/>
            </p:nvSpPr>
            <p:spPr>
              <a:xfrm>
                <a:off x="457200" y="1622189"/>
                <a:ext cx="7639168" cy="355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Prover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Proof of exponentiation: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baseline="30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Verifier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Verifier sends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Eval(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p>
                    </m:sSubSup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,d’;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974A30-5C28-FE4F-8FD5-8CA1BBCF6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22189"/>
                <a:ext cx="7639168" cy="3553602"/>
              </a:xfrm>
              <a:prstGeom prst="rect">
                <a:avLst/>
              </a:prstGeom>
              <a:blipFill>
                <a:blip r:embed="rId3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274603-3782-DB45-8C4B-5E5D34659767}"/>
                  </a:ext>
                </a:extLst>
              </p:cNvPr>
              <p:cNvSpPr/>
              <p:nvPr/>
            </p:nvSpPr>
            <p:spPr>
              <a:xfrm>
                <a:off x="6715184" y="3731200"/>
                <a:ext cx="2133600" cy="76411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2log(d)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(1+n) log(d)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274603-3782-DB45-8C4B-5E5D34659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84" y="3731200"/>
                <a:ext cx="2133600" cy="764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29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DA52-3A00-F749-A8FC-3C57A29D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CC713-7883-9D49-B3CE-5A54BD5B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ACFB19-FE6E-6C49-B661-34C18D1D6974}"/>
                  </a:ext>
                </a:extLst>
              </p:cNvPr>
              <p:cNvSpPr txBox="1"/>
              <p:nvPr/>
            </p:nvSpPr>
            <p:spPr>
              <a:xfrm>
                <a:off x="0" y="950549"/>
                <a:ext cx="9618133" cy="12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Evaluation: open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1" dirty="0"/>
                  <a:t>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s</a:t>
                </a:r>
                <a:r>
                  <a:rPr lang="en-US" b="0" dirty="0">
                    <a:ea typeface="Cambria Math" panose="02040503050406030204" pitchFamily="18" charset="0"/>
                  </a:rPr>
                  <a:t>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ACFB19-FE6E-6C49-B661-34C18D1D6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50549"/>
                <a:ext cx="9618133" cy="1228863"/>
              </a:xfrm>
              <a:prstGeom prst="rect">
                <a:avLst/>
              </a:prstGeom>
              <a:blipFill>
                <a:blip r:embed="rId2"/>
                <a:stretch>
                  <a:fillRect l="-925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EB2F18-B0ED-594A-8F9C-AACE28AF439C}"/>
                  </a:ext>
                </a:extLst>
              </p:cNvPr>
              <p:cNvSpPr/>
              <p:nvPr/>
            </p:nvSpPr>
            <p:spPr>
              <a:xfrm>
                <a:off x="6877168" y="2156968"/>
                <a:ext cx="1676400" cy="76411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2log(d)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2log(d)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EB2F18-B0ED-594A-8F9C-AACE28AF4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168" y="2156968"/>
                <a:ext cx="1676400" cy="7641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DC60C6-FD12-0B42-828E-75704D896065}"/>
                  </a:ext>
                </a:extLst>
              </p:cNvPr>
              <p:cNvSpPr txBox="1"/>
              <p:nvPr/>
            </p:nvSpPr>
            <p:spPr>
              <a:xfrm>
                <a:off x="457200" y="1859256"/>
                <a:ext cx="7639168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Prover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Verifier sends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Eval(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p>
                    </m:sSubSup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,d’;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DC60C6-FD12-0B42-828E-75704D896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59256"/>
                <a:ext cx="7639168" cy="2123658"/>
              </a:xfrm>
              <a:prstGeom prst="rect">
                <a:avLst/>
              </a:prstGeom>
              <a:blipFill>
                <a:blip r:embed="rId4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46C632E-20A1-AF43-BF7F-13D4069A39E5}"/>
                  </a:ext>
                </a:extLst>
              </p:cNvPr>
              <p:cNvSpPr/>
              <p:nvPr/>
            </p:nvSpPr>
            <p:spPr>
              <a:xfrm>
                <a:off x="295214" y="3604425"/>
                <a:ext cx="8258354" cy="15057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 general 2log(d)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for n polys at k evaluation points </a:t>
                </a:r>
              </a:p>
              <a:p>
                <a:pPr algn="ctr"/>
                <a:r>
                  <a:rPr lang="en-US" dirty="0"/>
                  <a:t>Supersonic: 10.1 KB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/>
                  <a:t> gates, Verifier ~75ms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46C632E-20A1-AF43-BF7F-13D4069A3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4" y="3604425"/>
                <a:ext cx="8258354" cy="15057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12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B793130-83FE-754D-9DA7-0C24EB77F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https://eprint.iacr.org/2019/1229</a:t>
            </a:r>
            <a:endParaRPr lang="en-US" u="sng" dirty="0">
              <a:solidFill>
                <a:prstClr val="white"/>
              </a:solidFill>
              <a:effectLst>
                <a:glow rad="38100">
                  <a:srgbClr val="4472C4">
                    <a:alpha val="40000"/>
                  </a:srgbClr>
                </a:glow>
              </a:effectLst>
              <a:latin typeface="Maven Pro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ED8BA0-7435-48CF-821F-98DF13225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glow rad="63500">
                    <a:schemeClr val="accent1">
                      <a:alpha val="40000"/>
                    </a:schemeClr>
                  </a:glow>
                </a:effectLst>
                <a:latin typeface="Maven Pro"/>
              </a:rPr>
              <a:t>Thanks!</a:t>
            </a:r>
          </a:p>
        </p:txBody>
      </p:sp>
      <p:pic>
        <p:nvPicPr>
          <p:cNvPr id="7" name="Picture 2" descr="Picture 2">
            <a:extLst>
              <a:ext uri="{FF2B5EF4-FFF2-40B4-BE49-F238E27FC236}">
                <a16:creationId xmlns:a16="http://schemas.microsoft.com/office/drawing/2014/main" id="{4D57FA83-05FD-9A4B-A1A7-2BEEE0358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846" y="4514944"/>
            <a:ext cx="793683" cy="2628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2084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F12CD3-55C9-3D42-84BD-913A69CF2E52}"/>
                  </a:ext>
                </a:extLst>
              </p:cNvPr>
              <p:cNvSpPr txBox="1"/>
              <p:nvPr/>
            </p:nvSpPr>
            <p:spPr>
              <a:xfrm>
                <a:off x="2797625" y="3616248"/>
                <a:ext cx="4938202" cy="1200329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Efficiency: </a:t>
                </a:r>
              </a:p>
              <a:p>
                <a:r>
                  <a:rPr lang="en-US" dirty="0"/>
                  <a:t>Verifier time &lt;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𝑝𝑜𝑙𝑦𝑙𝑜𝑔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F12CD3-55C9-3D42-84BD-913A69CF2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625" y="3616248"/>
                <a:ext cx="4938202" cy="1200329"/>
              </a:xfrm>
              <a:prstGeom prst="rect">
                <a:avLst/>
              </a:prstGeom>
              <a:blipFill>
                <a:blip r:embed="rId3"/>
                <a:stretch>
                  <a:fillRect l="-1790" t="-4167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428C2D-A2D0-3642-8B95-10015FFC0B7F}"/>
                  </a:ext>
                </a:extLst>
              </p:cNvPr>
              <p:cNvSpPr/>
              <p:nvPr/>
            </p:nvSpPr>
            <p:spPr>
              <a:xfrm>
                <a:off x="1375709" y="1647535"/>
                <a:ext cx="1833770" cy="3876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428C2D-A2D0-3642-8B95-10015FFC0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709" y="1647535"/>
                <a:ext cx="1833770" cy="3876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17ECB518-97A6-0F40-AAF1-21C5BD0D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SNARK: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9C5E64-9712-2E45-94FB-5AE9198455B8}"/>
                  </a:ext>
                </a:extLst>
              </p:cNvPr>
              <p:cNvSpPr/>
              <p:nvPr/>
            </p:nvSpPr>
            <p:spPr>
              <a:xfrm>
                <a:off x="6613901" y="1664050"/>
                <a:ext cx="658095" cy="3890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9C5E64-9712-2E45-94FB-5AE919845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01" y="1664050"/>
                <a:ext cx="658095" cy="3890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E7464-467E-DB47-9935-94238AE2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3CF8AD-D4B7-784E-9067-1294D7AF6264}"/>
                  </a:ext>
                </a:extLst>
              </p:cNvPr>
              <p:cNvSpPr/>
              <p:nvPr/>
            </p:nvSpPr>
            <p:spPr>
              <a:xfrm>
                <a:off x="3798062" y="1204164"/>
                <a:ext cx="2111684" cy="830997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- circuit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3CF8AD-D4B7-784E-9067-1294D7AF6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062" y="1204164"/>
                <a:ext cx="2111684" cy="830997"/>
              </a:xfrm>
              <a:prstGeom prst="rect">
                <a:avLst/>
              </a:prstGeom>
              <a:blipFill>
                <a:blip r:embed="rId6"/>
                <a:stretch>
                  <a:fillRect l="-4167" t="-5970" b="-11940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8E234DE-1F22-C945-9CAB-ED0E9FCD2231}"/>
              </a:ext>
            </a:extLst>
          </p:cNvPr>
          <p:cNvSpPr/>
          <p:nvPr/>
        </p:nvSpPr>
        <p:spPr>
          <a:xfrm>
            <a:off x="107234" y="1580791"/>
            <a:ext cx="14625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Inputs: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F8308C-2428-774A-8600-FA796ABDB2A0}"/>
                  </a:ext>
                </a:extLst>
              </p:cNvPr>
              <p:cNvSpPr txBox="1"/>
              <p:nvPr/>
            </p:nvSpPr>
            <p:spPr>
              <a:xfrm>
                <a:off x="7433301" y="1697351"/>
                <a:ext cx="160346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Accept</a:t>
                </a:r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F8308C-2428-774A-8600-FA796ABD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301" y="1697351"/>
                <a:ext cx="1603465" cy="1015663"/>
              </a:xfrm>
              <a:prstGeom prst="rect">
                <a:avLst/>
              </a:prstGeom>
              <a:blipFill>
                <a:blip r:embed="rId7"/>
                <a:stretch>
                  <a:fillRect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A65E1CF-258A-5C4A-8035-0A015EAC371F}"/>
                  </a:ext>
                </a:extLst>
              </p:cNvPr>
              <p:cNvSpPr/>
              <p:nvPr/>
            </p:nvSpPr>
            <p:spPr>
              <a:xfrm>
                <a:off x="107233" y="949575"/>
                <a:ext cx="2986674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Setup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A65E1CF-258A-5C4A-8035-0A015EAC3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3" y="949575"/>
                <a:ext cx="2986674" cy="509178"/>
              </a:xfrm>
              <a:prstGeom prst="rect">
                <a:avLst/>
              </a:prstGeom>
              <a:blipFill>
                <a:blip r:embed="rId8"/>
                <a:stretch>
                  <a:fillRect l="-2954" t="-4878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ED32B94-D218-0247-B39D-921F7BB331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9801" y="2109134"/>
            <a:ext cx="1166324" cy="11519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BE269D-2806-024F-B472-8A6A683F305D}"/>
              </a:ext>
            </a:extLst>
          </p:cNvPr>
          <p:cNvSpPr txBox="1"/>
          <p:nvPr/>
        </p:nvSpPr>
        <p:spPr>
          <a:xfrm>
            <a:off x="1675942" y="3115286"/>
            <a:ext cx="13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Prover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2137F06-9441-424D-9DD6-CFA39807B4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90" y="2109134"/>
            <a:ext cx="1005525" cy="1151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7A8BCC-DB80-CA4A-B885-ED56BC048947}"/>
                  </a:ext>
                </a:extLst>
              </p:cNvPr>
              <p:cNvSpPr txBox="1"/>
              <p:nvPr/>
            </p:nvSpPr>
            <p:spPr>
              <a:xfrm>
                <a:off x="4309937" y="2182044"/>
                <a:ext cx="612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7A8BCC-DB80-CA4A-B885-ED56BC048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937" y="2182044"/>
                <a:ext cx="612040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76703-CFAF-1E47-95AD-9A8F12A845C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69813" y="2755312"/>
            <a:ext cx="2892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Bent-Up Arrow 27">
            <a:extLst>
              <a:ext uri="{FF2B5EF4-FFF2-40B4-BE49-F238E27FC236}">
                <a16:creationId xmlns:a16="http://schemas.microsoft.com/office/drawing/2014/main" id="{3C8B6BBA-4E35-B543-AA6C-F94A06445955}"/>
              </a:ext>
            </a:extLst>
          </p:cNvPr>
          <p:cNvSpPr/>
          <p:nvPr/>
        </p:nvSpPr>
        <p:spPr>
          <a:xfrm>
            <a:off x="7674327" y="2368450"/>
            <a:ext cx="585253" cy="386862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9768F7-B6CF-3948-87F2-94542FEBCB3A}"/>
              </a:ext>
            </a:extLst>
          </p:cNvPr>
          <p:cNvSpPr txBox="1"/>
          <p:nvPr/>
        </p:nvSpPr>
        <p:spPr>
          <a:xfrm>
            <a:off x="6596350" y="3183705"/>
            <a:ext cx="112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Verifier</a:t>
            </a:r>
          </a:p>
        </p:txBody>
      </p:sp>
    </p:spTree>
    <p:extLst>
      <p:ext uri="{BB962C8B-B14F-4D97-AF65-F5344CB8AC3E}">
        <p14:creationId xmlns:p14="http://schemas.microsoft.com/office/powerpoint/2010/main" val="334133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ECB518-97A6-0F40-AAF1-21C5BD0D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SNARK: Knowledge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E7464-467E-DB47-9935-94238AE2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F12CD3-55C9-3D42-84BD-913A69CF2E52}"/>
                  </a:ext>
                </a:extLst>
              </p:cNvPr>
              <p:cNvSpPr txBox="1"/>
              <p:nvPr/>
            </p:nvSpPr>
            <p:spPr>
              <a:xfrm>
                <a:off x="274625" y="3534175"/>
                <a:ext cx="8452150" cy="156966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Knowledge extraction: </a:t>
                </a:r>
              </a:p>
              <a:p>
                <a:r>
                  <a:rPr lang="en-US" dirty="0"/>
                  <a:t>For all PPT </a:t>
                </a:r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:r>
                  <a:rPr lang="en-US" dirty="0" err="1"/>
                  <a:t>Pr</a:t>
                </a:r>
                <a:r>
                  <a:rPr lang="en-US" dirty="0"/>
                  <a:t> [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1]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is non</a:t>
                </a:r>
                <a:r>
                  <a:rPr lang="en-US" b="0" i="1" dirty="0" err="1">
                    <a:latin typeface="Cambria Math" panose="02040503050406030204" pitchFamily="18" charset="0"/>
                  </a:rPr>
                  <a:t>.negl</a:t>
                </a:r>
                <a:r>
                  <a:rPr lang="en-US" b="0" i="1" dirty="0">
                    <a:latin typeface="Cambria Math" panose="02040503050406030204" pitchFamily="18" charset="0"/>
                  </a:rPr>
                  <a:t>. over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𝑆𝑒𝑡𝑢𝑝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then exists PPT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that 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omputes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F12CD3-55C9-3D42-84BD-913A69CF2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25" y="3534175"/>
                <a:ext cx="8452150" cy="1569660"/>
              </a:xfrm>
              <a:prstGeom prst="rect">
                <a:avLst/>
              </a:prstGeom>
              <a:blipFill>
                <a:blip r:embed="rId3"/>
                <a:stretch>
                  <a:fillRect l="-1199" t="-2381" b="-6349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CD846F5C-F48C-F14A-B39A-A8D67A879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801" y="2109134"/>
            <a:ext cx="1166324" cy="11519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A567CA-3EF0-FB48-A22A-C7793976F497}"/>
              </a:ext>
            </a:extLst>
          </p:cNvPr>
          <p:cNvSpPr txBox="1"/>
          <p:nvPr/>
        </p:nvSpPr>
        <p:spPr>
          <a:xfrm>
            <a:off x="1675942" y="3115286"/>
            <a:ext cx="13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Prover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337AF41-BD0B-9F42-97DA-AFE54F60F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90" y="2109134"/>
            <a:ext cx="1005525" cy="11519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73E2DAA-8A4E-BC46-8D41-8D5746912205}"/>
              </a:ext>
            </a:extLst>
          </p:cNvPr>
          <p:cNvSpPr txBox="1"/>
          <p:nvPr/>
        </p:nvSpPr>
        <p:spPr>
          <a:xfrm>
            <a:off x="6596350" y="3183705"/>
            <a:ext cx="112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Verifier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1F6F286-D819-4049-B8F1-91376B39E544}"/>
                  </a:ext>
                </a:extLst>
              </p:cNvPr>
              <p:cNvSpPr/>
              <p:nvPr/>
            </p:nvSpPr>
            <p:spPr>
              <a:xfrm>
                <a:off x="1375709" y="1647535"/>
                <a:ext cx="1833770" cy="3876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1F6F286-D819-4049-B8F1-91376B39E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709" y="1647535"/>
                <a:ext cx="1833770" cy="3876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51F73F-7541-2343-A3D7-CEDFA28E141C}"/>
                  </a:ext>
                </a:extLst>
              </p:cNvPr>
              <p:cNvSpPr txBox="1"/>
              <p:nvPr/>
            </p:nvSpPr>
            <p:spPr>
              <a:xfrm>
                <a:off x="4309937" y="2182044"/>
                <a:ext cx="612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51F73F-7541-2343-A3D7-CEDFA28E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937" y="2182044"/>
                <a:ext cx="61204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B58A09-9869-6D44-97E2-4114C3E7C41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69813" y="2755312"/>
            <a:ext cx="2892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CD70DC8-F405-9142-A141-C616458D84D7}"/>
                  </a:ext>
                </a:extLst>
              </p:cNvPr>
              <p:cNvSpPr/>
              <p:nvPr/>
            </p:nvSpPr>
            <p:spPr>
              <a:xfrm>
                <a:off x="6613901" y="1664050"/>
                <a:ext cx="658095" cy="3890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CD70DC8-F405-9142-A141-C616458D8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01" y="1664050"/>
                <a:ext cx="658095" cy="3890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E717ED2-6D30-2A4B-8978-0717A8AD8E7B}"/>
                  </a:ext>
                </a:extLst>
              </p:cNvPr>
              <p:cNvSpPr/>
              <p:nvPr/>
            </p:nvSpPr>
            <p:spPr>
              <a:xfrm>
                <a:off x="3798062" y="1204164"/>
                <a:ext cx="2111684" cy="830997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- circuit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E717ED2-6D30-2A4B-8978-0717A8AD8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062" y="1204164"/>
                <a:ext cx="2111684" cy="830997"/>
              </a:xfrm>
              <a:prstGeom prst="rect">
                <a:avLst/>
              </a:prstGeom>
              <a:blipFill>
                <a:blip r:embed="rId9"/>
                <a:stretch>
                  <a:fillRect l="-4167" t="-5970" b="-11940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8812E125-2C70-3D48-B1C8-902D96FA488F}"/>
              </a:ext>
            </a:extLst>
          </p:cNvPr>
          <p:cNvSpPr/>
          <p:nvPr/>
        </p:nvSpPr>
        <p:spPr>
          <a:xfrm>
            <a:off x="107234" y="1580791"/>
            <a:ext cx="14625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Inputs:</a:t>
            </a:r>
          </a:p>
        </p:txBody>
      </p:sp>
      <p:sp>
        <p:nvSpPr>
          <p:cNvPr id="32" name="Bent-Up Arrow 31">
            <a:extLst>
              <a:ext uri="{FF2B5EF4-FFF2-40B4-BE49-F238E27FC236}">
                <a16:creationId xmlns:a16="http://schemas.microsoft.com/office/drawing/2014/main" id="{6DFA0089-158A-3640-B993-C252E247F450}"/>
              </a:ext>
            </a:extLst>
          </p:cNvPr>
          <p:cNvSpPr/>
          <p:nvPr/>
        </p:nvSpPr>
        <p:spPr>
          <a:xfrm>
            <a:off x="7674327" y="2368450"/>
            <a:ext cx="585253" cy="386862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BE8820-BEBA-8848-B392-AFEFEA338A30}"/>
                  </a:ext>
                </a:extLst>
              </p:cNvPr>
              <p:cNvSpPr txBox="1"/>
              <p:nvPr/>
            </p:nvSpPr>
            <p:spPr>
              <a:xfrm>
                <a:off x="7433301" y="1697351"/>
                <a:ext cx="160346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Accept</a:t>
                </a:r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BE8820-BEBA-8848-B392-AFEFEA338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301" y="1697351"/>
                <a:ext cx="1603465" cy="1015663"/>
              </a:xfrm>
              <a:prstGeom prst="rect">
                <a:avLst/>
              </a:prstGeom>
              <a:blipFill>
                <a:blip r:embed="rId10"/>
                <a:stretch>
                  <a:fillRect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75E298A-3D73-DD46-ACA6-3BE1CE92DA77}"/>
                  </a:ext>
                </a:extLst>
              </p:cNvPr>
              <p:cNvSpPr/>
              <p:nvPr/>
            </p:nvSpPr>
            <p:spPr>
              <a:xfrm>
                <a:off x="107233" y="949575"/>
                <a:ext cx="2986674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Setup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75E298A-3D73-DD46-ACA6-3BE1CE92D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3" y="949575"/>
                <a:ext cx="2986674" cy="509178"/>
              </a:xfrm>
              <a:prstGeom prst="rect">
                <a:avLst/>
              </a:prstGeom>
              <a:blipFill>
                <a:blip r:embed="rId11"/>
                <a:stretch>
                  <a:fillRect l="-2954" t="-4878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19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ent-Up Arrow 8">
            <a:extLst>
              <a:ext uri="{FF2B5EF4-FFF2-40B4-BE49-F238E27FC236}">
                <a16:creationId xmlns:a16="http://schemas.microsoft.com/office/drawing/2014/main" id="{F637BF38-D38E-BB4D-AB11-3C050F1C997D}"/>
              </a:ext>
            </a:extLst>
          </p:cNvPr>
          <p:cNvSpPr/>
          <p:nvPr/>
        </p:nvSpPr>
        <p:spPr>
          <a:xfrm rot="5400000">
            <a:off x="-147549" y="2220907"/>
            <a:ext cx="2958357" cy="1833769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ECB518-97A6-0F40-AAF1-21C5BD0D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Transparent Setup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E7464-467E-DB47-9935-94238AE2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AAF7-E907-EF47-9376-F956DC3F028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846F5C-F48C-F14A-B39A-A8D67A879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801" y="2109134"/>
            <a:ext cx="1166324" cy="11519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A567CA-3EF0-FB48-A22A-C7793976F497}"/>
              </a:ext>
            </a:extLst>
          </p:cNvPr>
          <p:cNvSpPr txBox="1"/>
          <p:nvPr/>
        </p:nvSpPr>
        <p:spPr>
          <a:xfrm>
            <a:off x="1675942" y="3115286"/>
            <a:ext cx="133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Prover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337AF41-BD0B-9F42-97DA-AFE54F60F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90" y="2109134"/>
            <a:ext cx="1005525" cy="11519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73E2DAA-8A4E-BC46-8D41-8D5746912205}"/>
              </a:ext>
            </a:extLst>
          </p:cNvPr>
          <p:cNvSpPr txBox="1"/>
          <p:nvPr/>
        </p:nvSpPr>
        <p:spPr>
          <a:xfrm>
            <a:off x="6596350" y="3183705"/>
            <a:ext cx="112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Verifier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1F6F286-D819-4049-B8F1-91376B39E544}"/>
                  </a:ext>
                </a:extLst>
              </p:cNvPr>
              <p:cNvSpPr/>
              <p:nvPr/>
            </p:nvSpPr>
            <p:spPr>
              <a:xfrm>
                <a:off x="1375709" y="1647535"/>
                <a:ext cx="1833770" cy="3876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1F6F286-D819-4049-B8F1-91376B39E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709" y="1647535"/>
                <a:ext cx="1833770" cy="3876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51F73F-7541-2343-A3D7-CEDFA28E141C}"/>
                  </a:ext>
                </a:extLst>
              </p:cNvPr>
              <p:cNvSpPr txBox="1"/>
              <p:nvPr/>
            </p:nvSpPr>
            <p:spPr>
              <a:xfrm>
                <a:off x="4309937" y="2182044"/>
                <a:ext cx="612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51F73F-7541-2343-A3D7-CEDFA28E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937" y="2182044"/>
                <a:ext cx="61204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B58A09-9869-6D44-97E2-4114C3E7C41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69813" y="2755312"/>
            <a:ext cx="2892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CD70DC8-F405-9142-A141-C616458D84D7}"/>
                  </a:ext>
                </a:extLst>
              </p:cNvPr>
              <p:cNvSpPr/>
              <p:nvPr/>
            </p:nvSpPr>
            <p:spPr>
              <a:xfrm>
                <a:off x="6613901" y="1664050"/>
                <a:ext cx="658095" cy="3890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CD70DC8-F405-9142-A141-C616458D8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01" y="1664050"/>
                <a:ext cx="658095" cy="3890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E717ED2-6D30-2A4B-8978-0717A8AD8E7B}"/>
                  </a:ext>
                </a:extLst>
              </p:cNvPr>
              <p:cNvSpPr/>
              <p:nvPr/>
            </p:nvSpPr>
            <p:spPr>
              <a:xfrm>
                <a:off x="3798062" y="1204164"/>
                <a:ext cx="2111684" cy="830997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- circuit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E717ED2-6D30-2A4B-8978-0717A8AD8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062" y="1204164"/>
                <a:ext cx="2111684" cy="830997"/>
              </a:xfrm>
              <a:prstGeom prst="rect">
                <a:avLst/>
              </a:prstGeom>
              <a:blipFill>
                <a:blip r:embed="rId8"/>
                <a:stretch>
                  <a:fillRect l="-4167" t="-5970" b="-11940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8812E125-2C70-3D48-B1C8-902D96FA488F}"/>
              </a:ext>
            </a:extLst>
          </p:cNvPr>
          <p:cNvSpPr/>
          <p:nvPr/>
        </p:nvSpPr>
        <p:spPr>
          <a:xfrm>
            <a:off x="107234" y="1580791"/>
            <a:ext cx="14625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Inputs:</a:t>
            </a:r>
          </a:p>
        </p:txBody>
      </p:sp>
      <p:sp>
        <p:nvSpPr>
          <p:cNvPr id="32" name="Bent-Up Arrow 31">
            <a:extLst>
              <a:ext uri="{FF2B5EF4-FFF2-40B4-BE49-F238E27FC236}">
                <a16:creationId xmlns:a16="http://schemas.microsoft.com/office/drawing/2014/main" id="{6DFA0089-158A-3640-B993-C252E247F450}"/>
              </a:ext>
            </a:extLst>
          </p:cNvPr>
          <p:cNvSpPr/>
          <p:nvPr/>
        </p:nvSpPr>
        <p:spPr>
          <a:xfrm>
            <a:off x="7674327" y="2368450"/>
            <a:ext cx="585253" cy="386862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BE8820-BEBA-8848-B392-AFEFEA338A30}"/>
                  </a:ext>
                </a:extLst>
              </p:cNvPr>
              <p:cNvSpPr txBox="1"/>
              <p:nvPr/>
            </p:nvSpPr>
            <p:spPr>
              <a:xfrm>
                <a:off x="7433301" y="1697351"/>
                <a:ext cx="160346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Accept</a:t>
                </a:r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BE8820-BEBA-8848-B392-AFEFEA338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301" y="1697351"/>
                <a:ext cx="1603465" cy="1015663"/>
              </a:xfrm>
              <a:prstGeom prst="rect">
                <a:avLst/>
              </a:prstGeom>
              <a:blipFill>
                <a:blip r:embed="rId9"/>
                <a:stretch>
                  <a:fillRect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75E298A-3D73-DD46-ACA6-3BE1CE92DA77}"/>
                  </a:ext>
                </a:extLst>
              </p:cNvPr>
              <p:cNvSpPr/>
              <p:nvPr/>
            </p:nvSpPr>
            <p:spPr>
              <a:xfrm>
                <a:off x="107233" y="949575"/>
                <a:ext cx="2986674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Setup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75E298A-3D73-DD46-ACA6-3BE1CE92D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3" y="949575"/>
                <a:ext cx="2986674" cy="509178"/>
              </a:xfrm>
              <a:prstGeom prst="rect">
                <a:avLst/>
              </a:prstGeom>
              <a:blipFill>
                <a:blip r:embed="rId10"/>
                <a:stretch>
                  <a:fillRect l="-2954" t="-4878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1985E52-2675-894B-A988-A04FE5921E5B}"/>
                  </a:ext>
                </a:extLst>
              </p14:cNvPr>
              <p14:cNvContentPartPr/>
              <p14:nvPr/>
            </p14:nvContentPartPr>
            <p14:xfrm>
              <a:off x="83986" y="749715"/>
              <a:ext cx="2657520" cy="84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1985E52-2675-894B-A988-A04FE5921E5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986" y="713715"/>
                <a:ext cx="2729160" cy="919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0E9D011-8B64-234C-A7CB-560FEABB8E1A}"/>
              </a:ext>
            </a:extLst>
          </p:cNvPr>
          <p:cNvSpPr/>
          <p:nvPr/>
        </p:nvSpPr>
        <p:spPr>
          <a:xfrm>
            <a:off x="2780918" y="3603898"/>
            <a:ext cx="3343721" cy="118005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Publicly verifiable setup</a:t>
            </a:r>
          </a:p>
        </p:txBody>
      </p:sp>
    </p:spTree>
    <p:extLst>
      <p:ext uri="{BB962C8B-B14F-4D97-AF65-F5344CB8AC3E}">
        <p14:creationId xmlns:p14="http://schemas.microsoft.com/office/powerpoint/2010/main" val="363120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3D29-6D50-8849-A938-B5384D43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7B6BE-3733-4E44-89C1-16FDEC47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F407021-11A1-7F47-9F97-50D1BAEAA00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382772" y="939880"/>
                <a:ext cx="8514648" cy="4624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“DARK compiler”: Polynomial commitment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sz="2400" dirty="0"/>
                  <a:t>Transparent setup (with class groups)</a:t>
                </a:r>
              </a:p>
              <a:p>
                <a:pPr lvl="1"/>
                <a:r>
                  <a:rPr lang="en-US" sz="2400" dirty="0"/>
                  <a:t>O(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size commitment,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og</m:t>
                        </m:r>
                      </m:fName>
                      <m:e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size evaluation argument,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verification – </a:t>
                </a:r>
                <a:r>
                  <a:rPr lang="en-US" sz="2400" b="1" dirty="0"/>
                  <a:t>d is the degree</a:t>
                </a:r>
                <a:endParaRPr lang="en-US" sz="2400" dirty="0"/>
              </a:p>
              <a:p>
                <a:pPr lvl="1"/>
                <a:r>
                  <a:rPr lang="en-US" sz="2400" dirty="0"/>
                  <a:t>Multivariate variant: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𝜇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) evaluation for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-variate.</a:t>
                </a:r>
              </a:p>
              <a:p>
                <a:pPr lvl="1"/>
                <a:r>
                  <a:rPr lang="en-US" sz="2400" dirty="0"/>
                  <a:t>SNARK for polynomial eval statement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b="1" dirty="0"/>
                  <a:t>Transparent setup SNARK for arithmetic circuits</a:t>
                </a:r>
              </a:p>
              <a:p>
                <a:pPr lvl="1"/>
                <a:r>
                  <a:rPr lang="en-US" sz="2400" dirty="0"/>
                  <a:t>Proof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verification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r>
                  <a:rPr lang="en-US" sz="2400" dirty="0"/>
                  <a:t>Assumes Fiat-Shamir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sz="2400" dirty="0"/>
                  <a:t> round public-coin argument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F407021-11A1-7F47-9F97-50D1BAEAA00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72" y="939880"/>
                <a:ext cx="8514648" cy="4624471"/>
              </a:xfrm>
              <a:prstGeom prst="rect">
                <a:avLst/>
              </a:prstGeom>
              <a:blipFill>
                <a:blip r:embed="rId3"/>
                <a:stretch>
                  <a:fillRect l="-1339" t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53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1F6E-621C-2F4C-9C9C-E96853A6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Recent 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5239-68B7-5B48-AFAB-A997EE0F4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5219"/>
            <a:ext cx="8229600" cy="3394075"/>
          </a:xfrm>
        </p:spPr>
        <p:txBody>
          <a:bodyPr/>
          <a:lstStyle/>
          <a:p>
            <a:r>
              <a:rPr lang="en-US" sz="2400" dirty="0"/>
              <a:t>Implementation comparison in [XZZPS’19]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E8FBA-D216-1C4C-A3CE-1A86EAEE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29F08E-F9FA-EF4A-B0A0-F3E98BC54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3763"/>
            <a:ext cx="9144000" cy="34181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24CAC6-C049-664F-BC15-A3B8BD5EB141}"/>
              </a:ext>
            </a:extLst>
          </p:cNvPr>
          <p:cNvSpPr/>
          <p:nvPr/>
        </p:nvSpPr>
        <p:spPr>
          <a:xfrm>
            <a:off x="1794934" y="817250"/>
            <a:ext cx="6265332" cy="2150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practical transparent SNARK with log(C) proof size and log(C) verification</a:t>
            </a:r>
          </a:p>
        </p:txBody>
      </p:sp>
    </p:spTree>
    <p:extLst>
      <p:ext uri="{BB962C8B-B14F-4D97-AF65-F5344CB8AC3E}">
        <p14:creationId xmlns:p14="http://schemas.microsoft.com/office/powerpoint/2010/main" val="5648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cumXianWorkshop" id="{81D51099-2033-774E-A4A0-F1129BB4C68A}" vid="{CFE2A228-0DF8-914C-B1A6-05C1C51A18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123094</TotalTime>
  <Words>2591</Words>
  <Application>Microsoft Macintosh PowerPoint</Application>
  <PresentationFormat>On-screen Show (16:9)</PresentationFormat>
  <Paragraphs>489</Paragraphs>
  <Slides>49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ＭＳ Ｐゴシック</vt:lpstr>
      <vt:lpstr>Arial</vt:lpstr>
      <vt:lpstr>Calibri</vt:lpstr>
      <vt:lpstr>Cambria Math</vt:lpstr>
      <vt:lpstr>Maven Pro</vt:lpstr>
      <vt:lpstr>System Font Regular</vt:lpstr>
      <vt:lpstr>Wingdings</vt:lpstr>
      <vt:lpstr>Office Theme</vt:lpstr>
      <vt:lpstr>Transparent SNARKs from DARK Compilers</vt:lpstr>
      <vt:lpstr>Concrete Results</vt:lpstr>
      <vt:lpstr>Polynomial Commitment</vt:lpstr>
      <vt:lpstr>Succinct Non-interactive Argument of Knowledge</vt:lpstr>
      <vt:lpstr>SNARK: Efficiency</vt:lpstr>
      <vt:lpstr>SNARK: Knowledge</vt:lpstr>
      <vt:lpstr>Transparent Setup</vt:lpstr>
      <vt:lpstr>Summary of results</vt:lpstr>
      <vt:lpstr>Recent Comparison</vt:lpstr>
      <vt:lpstr>SNARKs from Polynomial Commitments</vt:lpstr>
      <vt:lpstr>SNARKs from Polynomial Commitments</vt:lpstr>
      <vt:lpstr>Cryptographic compilation</vt:lpstr>
      <vt:lpstr>Probabilistically Checkable Proofs</vt:lpstr>
      <vt:lpstr>CS Proofs</vt:lpstr>
      <vt:lpstr>CS Proofs</vt:lpstr>
      <vt:lpstr>Linear PCP</vt:lpstr>
      <vt:lpstr>Linear PCP</vt:lpstr>
      <vt:lpstr>QAPs</vt:lpstr>
      <vt:lpstr>QAPs (GGPR)</vt:lpstr>
      <vt:lpstr>R1CS Preprocessing SNARK</vt:lpstr>
      <vt:lpstr>Interactive Oracle Proofs </vt:lpstr>
      <vt:lpstr>STARK, Aurora</vt:lpstr>
      <vt:lpstr>Interactive linear PCPs?</vt:lpstr>
      <vt:lpstr>Polynomial IOPs</vt:lpstr>
      <vt:lpstr>Polynomial IOPs</vt:lpstr>
      <vt:lpstr>Polynomial IOP Compilation</vt:lpstr>
      <vt:lpstr>Compiling Polynomial IOPs</vt:lpstr>
      <vt:lpstr>Sonic: Polynomial IOP for NP</vt:lpstr>
      <vt:lpstr>Main Construction</vt:lpstr>
      <vt:lpstr>New Polynomial Commitment</vt:lpstr>
      <vt:lpstr>New Polynomial Commitment</vt:lpstr>
      <vt:lpstr>Integer Encoding</vt:lpstr>
      <vt:lpstr>Groups of Unknown Order</vt:lpstr>
      <vt:lpstr>Class Groups [BW88,L12]</vt:lpstr>
      <vt:lpstr>Evaluation protocol (DARK) intuition</vt:lpstr>
      <vt:lpstr>Evaluation protocol (DARK) intuition</vt:lpstr>
      <vt:lpstr>Evaluation protocol (DARK)</vt:lpstr>
      <vt:lpstr>Evaluation protocol (DARK)</vt:lpstr>
      <vt:lpstr>Evaluation protocol (DARK)</vt:lpstr>
      <vt:lpstr>Proof of Exponentiation (Wes’18)</vt:lpstr>
      <vt:lpstr>Evaluation protocol (DARK)</vt:lpstr>
      <vt:lpstr>Final Step</vt:lpstr>
      <vt:lpstr>New Polynomial Commitment</vt:lpstr>
      <vt:lpstr>Class Groups [BW88,L12]</vt:lpstr>
      <vt:lpstr>Class Groups [BW88,L12]</vt:lpstr>
      <vt:lpstr>Optimizations</vt:lpstr>
      <vt:lpstr>Optimizations</vt:lpstr>
      <vt:lpstr>Optimizations</vt:lpstr>
      <vt:lpstr>Thanks!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Monica Lam</dc:creator>
  <cp:lastModifiedBy>Benedikt Bunz</cp:lastModifiedBy>
  <cp:revision>1607</cp:revision>
  <cp:lastPrinted>2019-09-08T00:46:25Z</cp:lastPrinted>
  <dcterms:created xsi:type="dcterms:W3CDTF">2010-10-17T19:58:05Z</dcterms:created>
  <dcterms:modified xsi:type="dcterms:W3CDTF">2020-01-31T03:47:29Z</dcterms:modified>
</cp:coreProperties>
</file>