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78" r:id="rId3"/>
    <p:sldId id="285" r:id="rId4"/>
    <p:sldId id="279" r:id="rId5"/>
    <p:sldId id="280" r:id="rId6"/>
    <p:sldId id="303" r:id="rId7"/>
    <p:sldId id="302" r:id="rId8"/>
    <p:sldId id="281" r:id="rId9"/>
    <p:sldId id="277" r:id="rId10"/>
    <p:sldId id="283" r:id="rId11"/>
    <p:sldId id="265" r:id="rId12"/>
    <p:sldId id="266" r:id="rId13"/>
    <p:sldId id="282" r:id="rId14"/>
    <p:sldId id="274" r:id="rId15"/>
    <p:sldId id="267" r:id="rId16"/>
    <p:sldId id="276" r:id="rId17"/>
    <p:sldId id="301" r:id="rId18"/>
    <p:sldId id="272" r:id="rId19"/>
    <p:sldId id="270" r:id="rId20"/>
    <p:sldId id="268" r:id="rId21"/>
    <p:sldId id="284" r:id="rId22"/>
    <p:sldId id="304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9" r:id="rId36"/>
    <p:sldId id="300" r:id="rId37"/>
    <p:sldId id="3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0" autoAdjust="0"/>
    <p:restoredTop sz="91361" autoAdjust="0"/>
  </p:normalViewPr>
  <p:slideViewPr>
    <p:cSldViewPr snapToGrid="0" snapToObjects="1">
      <p:cViewPr varScale="1">
        <p:scale>
          <a:sx n="96" d="100"/>
          <a:sy n="96" d="100"/>
        </p:scale>
        <p:origin x="19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EEFC2-1B16-4663-96D2-64755F330444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5CC04-EDC3-49CF-922E-1A3EB3E73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4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from call: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interstitial</a:t>
            </a:r>
            <a:r>
              <a:rPr lang="en-US" baseline="0" dirty="0"/>
              <a:t> slide between 13 and 14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compress theorem 2 to one slide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“don’t accumulate, verify”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consider dropping poly commitments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68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</a:t>
            </a:r>
            <a:r>
              <a:rPr lang="en-US" baseline="0" dirty="0"/>
              <a:t>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50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colours</a:t>
            </a:r>
            <a:r>
              <a:rPr lang="en-US" dirty="0"/>
              <a:t> for SNARK + </a:t>
            </a:r>
            <a:r>
              <a:rPr lang="en-US" dirty="0" err="1"/>
              <a:t>Acc</a:t>
            </a:r>
            <a:endParaRPr lang="en-US" dirty="0"/>
          </a:p>
          <a:p>
            <a:r>
              <a:rPr lang="en-US" dirty="0"/>
              <a:t>note</a:t>
            </a:r>
            <a:r>
              <a:rPr lang="en-US" baseline="0" dirty="0"/>
              <a:t> that </a:t>
            </a:r>
            <a:r>
              <a:rPr lang="en-US" baseline="0" dirty="0" err="1"/>
              <a:t>Acc</a:t>
            </a:r>
            <a:r>
              <a:rPr lang="en-US" baseline="0" dirty="0"/>
              <a:t> scheme has no knowledge assumption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81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namespaces &amp;</a:t>
            </a:r>
            <a:r>
              <a:rPr lang="en-US" baseline="0" dirty="0"/>
              <a:t> </a:t>
            </a:r>
            <a:r>
              <a:rPr lang="en-US" baseline="0" dirty="0" err="1"/>
              <a:t>colours</a:t>
            </a:r>
            <a:r>
              <a:rPr lang="en-US" baseline="0" dirty="0"/>
              <a:t> for differentiating ACC and SNARK</a:t>
            </a:r>
          </a:p>
          <a:p>
            <a:r>
              <a:rPr lang="en-US" baseline="0" dirty="0"/>
              <a:t>label IVC prover &amp; verifier algorithms, SNARK prover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76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11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06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Remember to say that it’s only multiple copies of the same predicate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D0E16-9383-884E-BA98-F72F6790E6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39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Clarify that it’s a construction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D0E16-9383-884E-BA98-F72F6790E6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04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D0E16-9383-884E-BA98-F72F6790E6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00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with </a:t>
            </a:r>
            <a:r>
              <a:rPr lang="en-US" dirty="0" err="1"/>
              <a:t>Thm</a:t>
            </a:r>
            <a:r>
              <a:rPr lang="en-US" dirty="0"/>
              <a:t> 2, (maybe have a similar recap)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Now the question, how to find PE-SNARKs, and the accumulation schemes for their predicates.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D0E16-9383-884E-BA98-F72F6790E6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04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 call-out box for both the AHP and the PC with concrete instantiations.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Mention that this methodology leads to many state of the art SNARKs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59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2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SNARK is PE wrt \Phi := PC.Check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Highlight PC.Check in 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29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pop-up where to get acc scheme for PC?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74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67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this PC_AGM like PC_DL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Highlight no pairings, and point out that the accumulation verifier is what goes into the recursive circuit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Point out ‘per-proof” for check pf size and acc verifier.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96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n, and write below the relevant columns ”per eval proof”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Have call-out pointing that verifier is exponentially faster.</a:t>
            </a:r>
            <a:br>
              <a:rPr lang="en-US" dirty="0"/>
            </a:br>
            <a:endParaRPr lang="en-US" dirty="0"/>
          </a:p>
          <a:p>
            <a:r>
              <a:rPr lang="en-US" dirty="0"/>
              <a:t> [BGH19, Halo] describes a protocol for accumulating PC_DL they use to recurse.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Thm</a:t>
            </a:r>
            <a:r>
              <a:rPr lang="en-US" dirty="0"/>
              <a:t>: A modification of the Halo construction is an accumulation scheme for PC_DL…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Add a parenthetical sentence about </a:t>
            </a:r>
            <a:r>
              <a:rPr lang="en-US" dirty="0" err="1"/>
              <a:t>zk</a:t>
            </a:r>
            <a:r>
              <a:rPr lang="en-US" dirty="0"/>
              <a:t> for the acc scheme at the bottom (for kzg10 also)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135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</a:t>
            </a:r>
            <a:br>
              <a:rPr lang="en-US" dirty="0"/>
            </a:br>
            <a:r>
              <a:rPr lang="en-US" dirty="0"/>
              <a:t>(a) </a:t>
            </a:r>
            <a:r>
              <a:rPr lang="en-US" dirty="0" err="1"/>
              <a:t>Thm</a:t>
            </a:r>
            <a:r>
              <a:rPr lang="en-US" dirty="0"/>
              <a:t> 2 is black box wrt RO, but</a:t>
            </a:r>
            <a:br>
              <a:rPr lang="en-US" dirty="0"/>
            </a:br>
            <a:r>
              <a:rPr lang="en-US" dirty="0"/>
              <a:t>(a) </a:t>
            </a:r>
            <a:r>
              <a:rPr lang="en-US" dirty="0" err="1"/>
              <a:t>Thm</a:t>
            </a:r>
            <a:r>
              <a:rPr lang="en-US" dirty="0"/>
              <a:t> 1 can’t handle Ros</a:t>
            </a:r>
            <a:br>
              <a:rPr lang="en-US" dirty="0"/>
            </a:br>
            <a:r>
              <a:rPr lang="en-US" dirty="0"/>
              <a:t>© so have to instantiate when we </a:t>
            </a:r>
            <a:br>
              <a:rPr lang="en-US" dirty="0"/>
            </a:br>
            <a:r>
              <a:rPr lang="en-US" dirty="0"/>
              <a:t>we don’t know accumulation schemes that don’t use Ros, but Thm2 is black box and doesn’t care.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Split middle box into SNARK with AS and SNARK with AS in ROM, and connect them with a “RO heuristic” arrow.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839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portion of arrow corresponding to RO heuristic dotted.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</a:t>
            </a:r>
            <a:br>
              <a:rPr lang="en-US" dirty="0"/>
            </a:br>
            <a:r>
              <a:rPr lang="en-US" dirty="0"/>
              <a:t>(a) </a:t>
            </a:r>
            <a:r>
              <a:rPr lang="en-US" dirty="0" err="1"/>
              <a:t>Thm</a:t>
            </a:r>
            <a:r>
              <a:rPr lang="en-US" dirty="0"/>
              <a:t> 2 is black box wrt RO, but</a:t>
            </a:r>
            <a:br>
              <a:rPr lang="en-US" dirty="0"/>
            </a:br>
            <a:r>
              <a:rPr lang="en-US" dirty="0"/>
              <a:t>(a) </a:t>
            </a:r>
            <a:r>
              <a:rPr lang="en-US" dirty="0" err="1"/>
              <a:t>Thm</a:t>
            </a:r>
            <a:r>
              <a:rPr lang="en-US" dirty="0"/>
              <a:t> 1 can’t handle Ros</a:t>
            </a:r>
            <a:br>
              <a:rPr lang="en-US" dirty="0"/>
            </a:br>
            <a:r>
              <a:rPr lang="en-US" dirty="0"/>
              <a:t>© so have to instantiate when we </a:t>
            </a:r>
            <a:br>
              <a:rPr lang="en-US" dirty="0"/>
            </a:br>
            <a:r>
              <a:rPr lang="en-US" dirty="0"/>
              <a:t>we don’t know accumulation schemes that don’t use Ros, but Thm2 is black box and doesn’t care.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Split middle box into SNARK with AS and SNARK with AS in ROM, and connect them with a “RO heuristic” arrow.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</a:t>
            </a:r>
            <a:br>
              <a:rPr lang="en-US" dirty="0"/>
            </a:br>
            <a:r>
              <a:rPr lang="en-US" dirty="0"/>
              <a:t>(a) </a:t>
            </a:r>
            <a:r>
              <a:rPr lang="en-US" dirty="0" err="1"/>
              <a:t>Thm</a:t>
            </a:r>
            <a:r>
              <a:rPr lang="en-US" dirty="0"/>
              <a:t> 2 is black box wrt RO, but</a:t>
            </a:r>
            <a:br>
              <a:rPr lang="en-US" dirty="0"/>
            </a:br>
            <a:r>
              <a:rPr lang="en-US" dirty="0"/>
              <a:t>(a) </a:t>
            </a:r>
            <a:r>
              <a:rPr lang="en-US" dirty="0" err="1"/>
              <a:t>Thm</a:t>
            </a:r>
            <a:r>
              <a:rPr lang="en-US" dirty="0"/>
              <a:t> 1 can’t handle Ros</a:t>
            </a:r>
            <a:br>
              <a:rPr lang="en-US" dirty="0"/>
            </a:br>
            <a:r>
              <a:rPr lang="en-US" dirty="0"/>
              <a:t>© so have to instantiate when we </a:t>
            </a:r>
            <a:br>
              <a:rPr lang="en-US" dirty="0"/>
            </a:br>
            <a:r>
              <a:rPr lang="en-US" dirty="0"/>
              <a:t>we don’t know accumulation schemes that don’t use Ros, but Thm2 is black box and doesn’t care.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Split middle box into SNARK with AS and SNARK with AS in ROM, and connect them with a “RO heuristic” arrow.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59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08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soundness</a:t>
            </a:r>
            <a:r>
              <a:rPr lang="en-US" baseline="0" dirty="0"/>
              <a:t> is nontrivial!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99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⋅(2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</a:rPr>
                        <m:t>−|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i="0" smtClean="0">
                    <a:latin typeface="Cambria Math" panose="02040503050406030204" pitchFamily="18" charset="0"/>
                  </a:rPr>
                  <a:t>|</a:t>
                </a:r>
                <a:r>
                  <a:rPr lang="en-US" sz="1200" i="0">
                    <a:latin typeface="Cambria Math" panose="02040503050406030204" pitchFamily="18" charset="0"/>
                  </a:rPr>
                  <a:t>𝑉_(𝑁^∗,𝑘,𝜆) |≤1/2⋅(2𝛼〖(𝑘,𝜆))〗^(1/(1−𝜀))≤𝑁^∗/2≤𝑁^∗−|𝐹|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10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1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94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EE60-7568-B142-B0F4-C7E5AAB85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937D0-552F-D94F-B3A4-6B3A38BD9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45DA1-9E4F-CF4D-98E5-30FEEFF5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BD06-B175-4105-9841-04F68F59DA3F}" type="datetime1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91C2E-92BA-4C45-848C-6889CC90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DBCD0-9FAA-2D4C-A2FA-9BF8EF7D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4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AABA-135B-9940-B689-DE8E9EA6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F88C-131F-064A-9664-161AB4988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B1BD2-FDB9-1746-9CE1-05D6432E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1EAF-7247-48E6-85BF-905681A5AA1D}" type="datetime1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DF2FE-268C-B946-A64B-5E7ED07E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BA4EF-7674-C542-913C-BB85D29A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0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93F33-2AEF-414C-B16C-D547F8421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3CCFA-49B3-194B-904C-A606DB4B5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EFE3B-F745-2F43-B017-51C1DA87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6AC7-2626-42FC-93A4-666CDC749AE7}" type="datetime1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BD918-7D69-0B43-ADCB-CCE77DF6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7615C-4DC9-B941-9032-40431EC1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06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60506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148E-7128-9C41-9BF6-7C1973AD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9969-1807-274F-9F9A-531B94A75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0D342-5DBE-BD4F-A7A3-F1427576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C993-8EBE-4285-9A99-1BC1D5EDD169}" type="datetime1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9A784-D175-4342-8393-B667043E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793C8-EF96-3C42-9A5F-94469BEA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6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119F-F0B3-9F4A-8DAD-E2B3399D6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F5580-BE76-0242-B483-29237B790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A1F3F-D2EB-6A45-A6D2-61575E99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7DC0-A0D6-4272-A831-CFD89A3686CE}" type="datetime1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BDE95-5C43-0F49-9B21-D2EB9D19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392BE-4447-B449-B894-1C288407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1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8BCB-22A7-084D-A7FC-66F8E588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52DD-83C3-B64B-9DF5-4EF377A8B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6726C-E86A-4647-AAB5-D8A2501DA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9C8CE-AAE2-9740-AEC1-2E5A0FC5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2AD2-59C2-4923-9F98-A31CD91A45BB}" type="datetime1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B167F-70AE-F046-8CED-050A950C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C6E9D-730E-1A4D-98A6-0872BA00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6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7338-81F2-CB48-988B-32C7CBBA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8994B-EF0C-7149-BBE1-E7263B8B4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007A2-326D-2748-A977-68BB1F6AB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E9451-21F3-A04C-AFB4-47E6692C4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124A-E4F7-9749-B09B-EBCA2A4DC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EDF80-6C09-E840-B1F8-938F5D88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8846-2B1D-4930-92E3-3EF672110CAE}" type="datetime1">
              <a:rPr lang="en-US" smtClean="0"/>
              <a:t>9/13/20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4BB85-0433-8F46-849D-A57034EC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8F1D1-A968-DB4D-A7AE-2EE49FE3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1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F343-930E-B64A-8C3A-66315365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B7A58-15AE-7B4B-BEDD-2A0C4FE1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25E7-D2FD-45AC-972F-E71246BBE79F}" type="datetime1">
              <a:rPr lang="en-US" smtClean="0"/>
              <a:t>9/13/20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94EBF-370B-8A48-84B7-9B9E8E07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6DCE8-A049-3C49-B72D-E51841EF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9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31BED-628E-254A-9828-13CB9E24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6AC1-D45F-428A-9A94-D01765381AA8}" type="datetime1">
              <a:rPr lang="en-US" smtClean="0"/>
              <a:t>9/13/20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9E411-5937-AA48-ADA1-2FD10F6F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ABDFF-BA37-5041-B9A8-2CC9DE93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E7E2-AA1C-2A42-AB8D-EC469F7D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2EB96-AE4E-FD4E-9007-8B560DBD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AB4EF-DB38-8648-BC9A-7F743C484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FBB58-7F5F-A548-B1D6-1D224E4D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A0D3-52DC-428C-A8F1-D9F45970E27B}" type="datetime1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57860-95D3-DD40-966B-F10E207C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D423F-3E56-9042-91C0-C916F9F4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6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7B19-F6C4-134A-B28A-4839244C2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81060-BFB8-C24C-A03C-01852DB20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8E76F-892A-5E41-910A-709B989EF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3A839-2125-C842-B07E-FF292703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D662-716C-4AA9-BDDE-3AFA7921EF41}" type="datetime1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A4883-986E-3C4B-BAFB-DC865EC7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09FA7-06C5-AB48-8EB0-524C09C3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9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D4CE0-BE84-DA4D-8F8E-6E6C6DCF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79BF-C4BD-EE4D-93FE-15D4B32A1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56629-3324-884D-BA0A-8D38EBF30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4DB1D-2901-4CF2-8E4C-DD98442C0627}" type="datetime1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0B324-0576-A649-A07F-FAA5AEF99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80CF8-4296-2C43-AFAB-73CD9F131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C3BD8-108F-A344-B601-56789D03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a.cr/2020/49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2.png"/><Relationship Id="rId21" Type="http://schemas.openxmlformats.org/officeDocument/2006/relationships/image" Target="../media/image100.png"/><Relationship Id="rId34" Type="http://schemas.openxmlformats.org/officeDocument/2006/relationships/image" Target="../media/image113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33" Type="http://schemas.openxmlformats.org/officeDocument/2006/relationships/image" Target="../media/image11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32" Type="http://schemas.openxmlformats.org/officeDocument/2006/relationships/image" Target="../media/image111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31" Type="http://schemas.openxmlformats.org/officeDocument/2006/relationships/image" Target="../media/image110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Relationship Id="rId35" Type="http://schemas.openxmlformats.org/officeDocument/2006/relationships/image" Target="../media/image114.png"/><Relationship Id="rId8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13" Type="http://schemas.openxmlformats.org/officeDocument/2006/relationships/image" Target="../media/image830.png"/><Relationship Id="rId18" Type="http://schemas.openxmlformats.org/officeDocument/2006/relationships/image" Target="../media/image8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2" Type="http://schemas.openxmlformats.org/officeDocument/2006/relationships/image" Target="../media/image820.png"/><Relationship Id="rId17" Type="http://schemas.openxmlformats.org/officeDocument/2006/relationships/image" Target="../media/image13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30.png"/><Relationship Id="rId20" Type="http://schemas.openxmlformats.org/officeDocument/2006/relationships/image" Target="../media/image90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60.png"/><Relationship Id="rId11" Type="http://schemas.openxmlformats.org/officeDocument/2006/relationships/image" Target="../media/image810.png"/><Relationship Id="rId5" Type="http://schemas.openxmlformats.org/officeDocument/2006/relationships/image" Target="../media/image750.png"/><Relationship Id="rId15" Type="http://schemas.openxmlformats.org/officeDocument/2006/relationships/image" Target="../media/image129.png"/><Relationship Id="rId10" Type="http://schemas.openxmlformats.org/officeDocument/2006/relationships/image" Target="../media/image800.png"/><Relationship Id="rId19" Type="http://schemas.openxmlformats.org/officeDocument/2006/relationships/image" Target="../media/image890.png"/><Relationship Id="rId4" Type="http://schemas.openxmlformats.org/officeDocument/2006/relationships/image" Target="../media/image740.png"/><Relationship Id="rId9" Type="http://schemas.openxmlformats.org/officeDocument/2006/relationships/image" Target="../media/image790.png"/><Relationship Id="rId14" Type="http://schemas.openxmlformats.org/officeDocument/2006/relationships/image" Target="../media/image8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0.png"/><Relationship Id="rId18" Type="http://schemas.openxmlformats.org/officeDocument/2006/relationships/image" Target="../media/image1060.png"/><Relationship Id="rId3" Type="http://schemas.openxmlformats.org/officeDocument/2006/relationships/image" Target="../media/image132.png"/><Relationship Id="rId7" Type="http://schemas.openxmlformats.org/officeDocument/2006/relationships/image" Target="../media/image950.png"/><Relationship Id="rId12" Type="http://schemas.openxmlformats.org/officeDocument/2006/relationships/image" Target="../media/image1000.png"/><Relationship Id="rId17" Type="http://schemas.openxmlformats.org/officeDocument/2006/relationships/image" Target="../media/image105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43.png"/><Relationship Id="rId20" Type="http://schemas.openxmlformats.org/officeDocument/2006/relationships/image" Target="../media/image10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1" Type="http://schemas.openxmlformats.org/officeDocument/2006/relationships/image" Target="../media/image139.png"/><Relationship Id="rId5" Type="http://schemas.openxmlformats.org/officeDocument/2006/relationships/image" Target="../media/image134.png"/><Relationship Id="rId15" Type="http://schemas.openxmlformats.org/officeDocument/2006/relationships/image" Target="../media/image142.png"/><Relationship Id="rId10" Type="http://schemas.openxmlformats.org/officeDocument/2006/relationships/image" Target="../media/image138.png"/><Relationship Id="rId19" Type="http://schemas.openxmlformats.org/officeDocument/2006/relationships/image" Target="../media/image1070.png"/><Relationship Id="rId4" Type="http://schemas.openxmlformats.org/officeDocument/2006/relationships/image" Target="../media/image133.png"/><Relationship Id="rId9" Type="http://schemas.openxmlformats.org/officeDocument/2006/relationships/image" Target="../media/image137.png"/><Relationship Id="rId14" Type="http://schemas.openxmlformats.org/officeDocument/2006/relationships/image" Target="../media/image1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0.png"/><Relationship Id="rId18" Type="http://schemas.openxmlformats.org/officeDocument/2006/relationships/image" Target="../media/image1310.png"/><Relationship Id="rId3" Type="http://schemas.openxmlformats.org/officeDocument/2006/relationships/image" Target="../media/image149.png"/><Relationship Id="rId12" Type="http://schemas.openxmlformats.org/officeDocument/2006/relationships/image" Target="../media/image1010.png"/><Relationship Id="rId17" Type="http://schemas.openxmlformats.org/officeDocument/2006/relationships/image" Target="../media/image111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710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10.png"/><Relationship Id="rId5" Type="http://schemas.openxmlformats.org/officeDocument/2006/relationships/image" Target="../media/image312.png"/><Relationship Id="rId15" Type="http://schemas.openxmlformats.org/officeDocument/2006/relationships/image" Target="../media/image610.png"/><Relationship Id="rId10" Type="http://schemas.openxmlformats.org/officeDocument/2006/relationships/image" Target="../media/image811.png"/><Relationship Id="rId19" Type="http://schemas.openxmlformats.org/officeDocument/2006/relationships/image" Target="../media/image1410.png"/><Relationship Id="rId4" Type="http://schemas.openxmlformats.org/officeDocument/2006/relationships/image" Target="../media/image211.png"/><Relationship Id="rId14" Type="http://schemas.openxmlformats.org/officeDocument/2006/relationships/image" Target="../media/image12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61.png"/><Relationship Id="rId7" Type="http://schemas.openxmlformats.org/officeDocument/2006/relationships/image" Target="../media/image162.png"/><Relationship Id="rId12" Type="http://schemas.openxmlformats.org/officeDocument/2006/relationships/image" Target="../media/image1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1411.png"/><Relationship Id="rId15" Type="http://schemas.openxmlformats.org/officeDocument/2006/relationships/image" Target="../media/image180.png"/><Relationship Id="rId10" Type="http://schemas.openxmlformats.org/officeDocument/2006/relationships/image" Target="../media/image1300.png"/><Relationship Id="rId9" Type="http://schemas.openxmlformats.org/officeDocument/2006/relationships/image" Target="../media/image801.png"/><Relationship Id="rId14" Type="http://schemas.openxmlformats.org/officeDocument/2006/relationships/image" Target="../media/image1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1.png"/><Relationship Id="rId4" Type="http://schemas.openxmlformats.org/officeDocument/2006/relationships/image" Target="../media/image28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png"/><Relationship Id="rId3" Type="http://schemas.openxmlformats.org/officeDocument/2006/relationships/image" Target="../media/image160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Relationship Id="rId9" Type="http://schemas.openxmlformats.org/officeDocument/2006/relationships/image" Target="../media/image34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310.png"/><Relationship Id="rId7" Type="http://schemas.openxmlformats.org/officeDocument/2006/relationships/image" Target="../media/image3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9" Type="http://schemas.openxmlformats.org/officeDocument/2006/relationships/image" Target="../media/image48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01.png"/><Relationship Id="rId7" Type="http://schemas.openxmlformats.org/officeDocument/2006/relationships/image" Target="../media/image4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9" Type="http://schemas.openxmlformats.org/officeDocument/2006/relationships/image" Target="../media/image49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ia.cr/2020/499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D174-1E12-5248-9DAB-B81F4B291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422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Proof-Carrying Data from Accumulation Schemes</a:t>
            </a:r>
            <a:br>
              <a:rPr lang="en-US" dirty="0"/>
            </a:br>
            <a:r>
              <a:rPr lang="en-US" dirty="0"/>
              <a:t>To appear at TCC </a:t>
            </a:r>
            <a:br>
              <a:rPr lang="en-US" dirty="0"/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ia.cr/2020/499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651A8-3988-4F49-AB72-9174C37E1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991" y="4207347"/>
            <a:ext cx="2807368" cy="467345"/>
          </a:xfrm>
        </p:spPr>
        <p:txBody>
          <a:bodyPr>
            <a:noAutofit/>
          </a:bodyPr>
          <a:lstStyle/>
          <a:p>
            <a:r>
              <a:rPr lang="en-US" sz="2800" b="1" dirty="0" err="1"/>
              <a:t>Benedikt</a:t>
            </a:r>
            <a:r>
              <a:rPr lang="en-US" sz="2800" b="1" dirty="0"/>
              <a:t> </a:t>
            </a:r>
            <a:r>
              <a:rPr lang="en-US" sz="2800" b="1" dirty="0" err="1"/>
              <a:t>Bünz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00679" y="4674692"/>
            <a:ext cx="1265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Stanford</a:t>
            </a:r>
          </a:p>
        </p:txBody>
      </p:sp>
      <p:sp>
        <p:nvSpPr>
          <p:cNvPr id="6" name="Rectangle 5"/>
          <p:cNvSpPr/>
          <p:nvPr/>
        </p:nvSpPr>
        <p:spPr>
          <a:xfrm>
            <a:off x="4001359" y="4169513"/>
            <a:ext cx="7470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Alessandro Chiesa, </a:t>
            </a:r>
            <a:r>
              <a:rPr lang="en-US" sz="2800" dirty="0" err="1"/>
              <a:t>Pratyush</a:t>
            </a:r>
            <a:r>
              <a:rPr lang="en-US" sz="2800" dirty="0"/>
              <a:t> Mishra, Nick Spooner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92791" y="4629925"/>
            <a:ext cx="1687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UC Berkeley</a:t>
            </a:r>
          </a:p>
        </p:txBody>
      </p:sp>
    </p:spTree>
    <p:extLst>
      <p:ext uri="{BB962C8B-B14F-4D97-AF65-F5344CB8AC3E}">
        <p14:creationId xmlns:p14="http://schemas.microsoft.com/office/powerpoint/2010/main" val="2687431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SNARKs with preprocessing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96561" y="2500451"/>
                <a:ext cx="1847849" cy="544830"/>
              </a:xfrm>
              <a:prstGeom prst="round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𝐒𝐞𝐭𝐮𝐩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561" y="2500451"/>
                <a:ext cx="1847849" cy="54483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277518" y="3544343"/>
                <a:ext cx="1031278" cy="10724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18" y="3544343"/>
                <a:ext cx="1031278" cy="107243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04914" y="2960678"/>
                <a:ext cx="9764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914" y="2960678"/>
                <a:ext cx="97648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32139" y="1654329"/>
                <a:ext cx="57277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=1}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39" y="1654329"/>
                <a:ext cx="572772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7898791" y="3544343"/>
                <a:ext cx="1031278" cy="10724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791" y="3544343"/>
                <a:ext cx="1031278" cy="107243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7" idx="3"/>
            <a:endCxn id="10" idx="1"/>
          </p:cNvCxnSpPr>
          <p:nvPr/>
        </p:nvCxnSpPr>
        <p:spPr>
          <a:xfrm>
            <a:off x="4308796" y="4080559"/>
            <a:ext cx="35899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36011" y="3504907"/>
                <a:ext cx="38824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011" y="3504907"/>
                <a:ext cx="38824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756639" y="4892578"/>
                <a:ext cx="867872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Completeness</a:t>
                </a:r>
                <a:r>
                  <a:rPr lang="en-US" sz="3200" dirty="0"/>
                  <a:t> &amp; (adaptive) </a:t>
                </a:r>
                <a:r>
                  <a:rPr lang="en-US" sz="3200" b="1" dirty="0"/>
                  <a:t>proof of knowledge</a:t>
                </a:r>
              </a:p>
              <a:p>
                <a:r>
                  <a:rPr lang="en-US" sz="3200" b="1" dirty="0"/>
                  <a:t>Sublinear proofs: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≪|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3200" dirty="0"/>
              </a:p>
              <a:p>
                <a:r>
                  <a:rPr lang="en-US" sz="3200" b="1" dirty="0">
                    <a:solidFill>
                      <a:srgbClr val="0070C0"/>
                    </a:solidFill>
                  </a:rPr>
                  <a:t>Optionally:</a:t>
                </a:r>
                <a:r>
                  <a:rPr lang="en-US" sz="3200" b="1" dirty="0"/>
                  <a:t> Sublinear verification: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≪|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639" y="4892578"/>
                <a:ext cx="8678722" cy="1569660"/>
              </a:xfrm>
              <a:prstGeom prst="rect">
                <a:avLst/>
              </a:prstGeom>
              <a:blipFill>
                <a:blip r:embed="rId8"/>
                <a:stretch>
                  <a:fillRect l="-1756" t="-5058" b="-12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164592" y="2960182"/>
                <a:ext cx="50808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592" y="2960182"/>
                <a:ext cx="508088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>
            <a:off x="4281399" y="3001029"/>
            <a:ext cx="915162" cy="6503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017900" y="3007904"/>
            <a:ext cx="915162" cy="6503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793248" y="3127327"/>
                <a:ext cx="76277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p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248" y="3127327"/>
                <a:ext cx="762773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97434" y="3123720"/>
                <a:ext cx="76277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v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434" y="3123720"/>
                <a:ext cx="762773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82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5" grpId="0"/>
      <p:bldP spid="16" grpId="0" uiExpand="1" build="p"/>
      <p:bldP spid="18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ounded Rectangle 77"/>
              <p:cNvSpPr/>
              <p:nvPr/>
            </p:nvSpPr>
            <p:spPr>
              <a:xfrm>
                <a:off x="2025868" y="2987062"/>
                <a:ext cx="1984433" cy="3143703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SNARK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3200" b="0" dirty="0">
                  <a:solidFill>
                    <a:srgbClr val="0070C0"/>
                  </a:solidFill>
                </a:endParaRPr>
              </a:p>
              <a:p>
                <a:pPr algn="ctr"/>
                <a:endParaRPr lang="en-US" sz="3200" dirty="0">
                  <a:solidFill>
                    <a:srgbClr val="0070C0"/>
                  </a:solidFill>
                </a:endParaRPr>
              </a:p>
              <a:p>
                <a:pPr algn="ctr"/>
                <a:endParaRPr lang="en-US" sz="3200" dirty="0">
                  <a:solidFill>
                    <a:srgbClr val="0070C0"/>
                  </a:solidFill>
                </a:endParaRPr>
              </a:p>
              <a:p>
                <a:pPr algn="ctr"/>
                <a:endParaRPr lang="en-US" sz="3200" dirty="0">
                  <a:solidFill>
                    <a:srgbClr val="0070C0"/>
                  </a:solidFill>
                </a:endParaRPr>
              </a:p>
              <a:p>
                <a:pPr algn="ctr"/>
                <a:endParaRPr lang="en-US" sz="3200" dirty="0">
                  <a:solidFill>
                    <a:srgbClr val="0070C0"/>
                  </a:solidFill>
                </a:endParaRPr>
              </a:p>
              <a:p>
                <a:pPr algn="ctr"/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Rounded 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868" y="2987062"/>
                <a:ext cx="1984433" cy="314370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ounded Rectangle 44"/>
              <p:cNvSpPr/>
              <p:nvPr/>
            </p:nvSpPr>
            <p:spPr>
              <a:xfrm>
                <a:off x="2217804" y="3784583"/>
                <a:ext cx="1519417" cy="2227561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5" name="Rounded 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804" y="3784583"/>
                <a:ext cx="1519417" cy="222756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44499"/>
            <a:ext cx="10515600" cy="1325563"/>
          </a:xfrm>
        </p:spPr>
        <p:txBody>
          <a:bodyPr/>
          <a:lstStyle/>
          <a:p>
            <a:r>
              <a:rPr lang="en-US" dirty="0"/>
              <a:t>IVC from recursive composition of SNARKs </a:t>
            </a:r>
            <a:r>
              <a:rPr lang="en-US" sz="2800" dirty="0"/>
              <a:t>[BCCT13, COS20]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  <p:cxnSp>
        <p:nvCxnSpPr>
          <p:cNvPr id="79" name="Straight Arrow Connector 78"/>
          <p:cNvCxnSpPr>
            <a:endCxn id="36" idx="1"/>
          </p:cNvCxnSpPr>
          <p:nvPr/>
        </p:nvCxnSpPr>
        <p:spPr>
          <a:xfrm flipV="1">
            <a:off x="1118096" y="4724722"/>
            <a:ext cx="1532845" cy="1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86" idx="3"/>
            <a:endCxn id="95" idx="1"/>
          </p:cNvCxnSpPr>
          <p:nvPr/>
        </p:nvCxnSpPr>
        <p:spPr>
          <a:xfrm>
            <a:off x="1103593" y="5545202"/>
            <a:ext cx="1547348" cy="918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798736" y="4431658"/>
                <a:ext cx="438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36" y="4431658"/>
                <a:ext cx="438260" cy="492443"/>
              </a:xfrm>
              <a:prstGeom prst="rect">
                <a:avLst/>
              </a:prstGeom>
              <a:blipFill>
                <a:blip r:embed="rId5"/>
                <a:stretch>
                  <a:fillRect l="-8571" r="-5714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800946" y="5329758"/>
                <a:ext cx="30264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46" y="5329758"/>
                <a:ext cx="302647" cy="430887"/>
              </a:xfrm>
              <a:prstGeom prst="rect">
                <a:avLst/>
              </a:prstGeom>
              <a:blipFill>
                <a:blip r:embed="rId6"/>
                <a:stretch>
                  <a:fillRect l="-25000" r="-37500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36" idx="3"/>
            <a:endCxn id="88" idx="1"/>
          </p:cNvCxnSpPr>
          <p:nvPr/>
        </p:nvCxnSpPr>
        <p:spPr>
          <a:xfrm flipV="1">
            <a:off x="3501538" y="4722359"/>
            <a:ext cx="1345225" cy="2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4846763" y="4476137"/>
                <a:ext cx="82939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763" y="4476137"/>
                <a:ext cx="829394" cy="492443"/>
              </a:xfrm>
              <a:prstGeom prst="rect">
                <a:avLst/>
              </a:prstGeom>
              <a:blipFill>
                <a:blip r:embed="rId7"/>
                <a:stretch>
                  <a:fillRect l="-6154" r="-3077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/>
          <p:cNvCxnSpPr/>
          <p:nvPr/>
        </p:nvCxnSpPr>
        <p:spPr>
          <a:xfrm>
            <a:off x="4012798" y="5545928"/>
            <a:ext cx="83396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4856381" y="5295590"/>
                <a:ext cx="7753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381" y="5295590"/>
                <a:ext cx="775340" cy="430887"/>
              </a:xfrm>
              <a:prstGeom prst="rect">
                <a:avLst/>
              </a:prstGeom>
              <a:blipFill>
                <a:blip r:embed="rId8"/>
                <a:stretch>
                  <a:fillRect l="-4918" r="-3279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/>
              <p:cNvSpPr/>
              <p:nvPr/>
            </p:nvSpPr>
            <p:spPr>
              <a:xfrm>
                <a:off x="2650941" y="4350165"/>
                <a:ext cx="850597" cy="749113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941" y="4350165"/>
                <a:ext cx="850597" cy="749113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1285786" y="2766448"/>
            <a:ext cx="3213225" cy="3520704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937247" y="5782599"/>
            <a:ext cx="7136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1285787" y="5542914"/>
                <a:ext cx="6588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vk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87" y="5542914"/>
                <a:ext cx="65883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ounded Rectangle 94"/>
              <p:cNvSpPr/>
              <p:nvPr/>
            </p:nvSpPr>
            <p:spPr>
              <a:xfrm>
                <a:off x="2650941" y="5179834"/>
                <a:ext cx="850597" cy="749113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5" name="Rounded 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941" y="5179834"/>
                <a:ext cx="850597" cy="749113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Elbow Connector 108"/>
          <p:cNvCxnSpPr/>
          <p:nvPr/>
        </p:nvCxnSpPr>
        <p:spPr>
          <a:xfrm rot="16200000" flipH="1">
            <a:off x="2197447" y="4898641"/>
            <a:ext cx="624347" cy="271468"/>
          </a:xfrm>
          <a:prstGeom prst="bentConnector3">
            <a:avLst>
              <a:gd name="adj1" fmla="val 10065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204014" y="2201622"/>
                <a:ext cx="13300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IVC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014" y="2201622"/>
                <a:ext cx="1330043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061689" y="1616569"/>
                <a:ext cx="3870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pk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v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)←</m:t>
                      </m:r>
                      <m:r>
                        <a:rPr lang="en-US" sz="28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𝐒𝐞𝐭𝐮𝐩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689" y="1616569"/>
                <a:ext cx="387054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 flipH="1">
                <a:off x="5601678" y="3032929"/>
                <a:ext cx="6042718" cy="298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Completeness:</a:t>
                </a:r>
              </a:p>
              <a:p>
                <a:r>
                  <a:rPr lang="en-US" sz="2400" dirty="0"/>
                  <a:t>Follows from SNARK completeness</a:t>
                </a:r>
              </a:p>
              <a:p>
                <a:r>
                  <a:rPr lang="en-US" sz="2400" b="1" dirty="0"/>
                  <a:t>Soundness:</a:t>
                </a:r>
              </a:p>
              <a:p>
                <a:r>
                  <a:rPr lang="en-US" sz="2400" dirty="0"/>
                  <a:t>Recursively extract transcript using SNARK knowledge soundness [BCCT13, COS20]</a:t>
                </a:r>
              </a:p>
              <a:p>
                <a:r>
                  <a:rPr lang="en-US" sz="2000" dirty="0"/>
                  <a:t>(Does not hold in ROM due to non-black-box use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.)</a:t>
                </a:r>
              </a:p>
              <a:p>
                <a:r>
                  <a:rPr lang="en-US" sz="2400" b="1" dirty="0"/>
                  <a:t>Efficiency: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 size of a SNARK proof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…</a:t>
                </a:r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01678" y="3032929"/>
                <a:ext cx="6042718" cy="2985433"/>
              </a:xfrm>
              <a:prstGeom prst="rect">
                <a:avLst/>
              </a:prstGeom>
              <a:blipFill>
                <a:blip r:embed="rId14"/>
                <a:stretch>
                  <a:fillRect l="-1684" t="-2137" b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7227004" y="2072041"/>
            <a:ext cx="1769202" cy="92759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227004" y="1513596"/>
                <a:ext cx="13143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IVC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𝒱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004" y="1513596"/>
                <a:ext cx="1314398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8036474" y="2155271"/>
                <a:ext cx="850597" cy="749113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474" y="2155271"/>
                <a:ext cx="850597" cy="749113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007443" y="2289125"/>
            <a:ext cx="10241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endCxn id="26" idx="1"/>
          </p:cNvCxnSpPr>
          <p:nvPr/>
        </p:nvCxnSpPr>
        <p:spPr>
          <a:xfrm>
            <a:off x="6968108" y="2529828"/>
            <a:ext cx="106836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5868021" y="1988861"/>
                <a:ext cx="10296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021" y="1988861"/>
                <a:ext cx="1029641" cy="492443"/>
              </a:xfrm>
              <a:prstGeom prst="rect">
                <a:avLst/>
              </a:prstGeom>
              <a:blipFill>
                <a:blip r:embed="rId17"/>
                <a:stretch>
                  <a:fillRect l="-4938" r="-1235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445900" y="2335561"/>
                <a:ext cx="30264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900" y="2335561"/>
                <a:ext cx="302647" cy="430887"/>
              </a:xfrm>
              <a:prstGeom prst="rect">
                <a:avLst/>
              </a:prstGeom>
              <a:blipFill>
                <a:blip r:embed="rId18"/>
                <a:stretch>
                  <a:fillRect l="-29167" r="-54167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>
            <a:off x="7845570" y="2809685"/>
            <a:ext cx="2004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 flipH="1">
                <a:off x="7285288" y="2568089"/>
                <a:ext cx="4571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vk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85288" y="2568089"/>
                <a:ext cx="45719" cy="430887"/>
              </a:xfrm>
              <a:prstGeom prst="rect">
                <a:avLst/>
              </a:prstGeom>
              <a:blipFill>
                <a:blip r:embed="rId19"/>
                <a:stretch>
                  <a:fillRect r="-98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8887071" y="2529828"/>
            <a:ext cx="3818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246227" y="2344798"/>
                <a:ext cx="5594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0/1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227" y="2344798"/>
                <a:ext cx="559449" cy="369332"/>
              </a:xfrm>
              <a:prstGeom prst="rect">
                <a:avLst/>
              </a:prstGeom>
              <a:blipFill>
                <a:blip r:embed="rId20"/>
                <a:stretch>
                  <a:fillRect l="-13043" r="-1304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40139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45" grpId="0" animBg="1"/>
      <p:bldP spid="82" grpId="0"/>
      <p:bldP spid="86" grpId="0"/>
      <p:bldP spid="88" grpId="0"/>
      <p:bldP spid="90" grpId="0"/>
      <p:bldP spid="36" grpId="0" animBg="1"/>
      <p:bldP spid="38" grpId="0" animBg="1"/>
      <p:bldP spid="92" grpId="0"/>
      <p:bldP spid="95" grpId="0" animBg="1"/>
      <p:bldP spid="104" grpId="0"/>
      <p:bldP spid="105" grpId="0"/>
      <p:bldP spid="106" grpId="0" uiExpand="1" build="p"/>
      <p:bldP spid="24" grpId="0" animBg="1"/>
      <p:bldP spid="25" grpId="0"/>
      <p:bldP spid="26" grpId="0" animBg="1"/>
      <p:bldP spid="30" grpId="0"/>
      <p:bldP spid="31" grpId="0"/>
      <p:bldP spid="33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637742" y="5284133"/>
                <a:ext cx="7756862" cy="9971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800" dirty="0"/>
                  <a:t>We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 is the </a:t>
                </a:r>
                <a:r>
                  <a:rPr lang="en-US" sz="2800" b="1" dirty="0">
                    <a:solidFill>
                      <a:schemeClr val="accent1"/>
                    </a:solidFill>
                  </a:rPr>
                  <a:t>‘recursion threshold’</a:t>
                </a:r>
                <a:endParaRPr lang="en-US" sz="2800" dirty="0"/>
              </a:p>
              <a:p>
                <a:r>
                  <a:rPr lang="en-US" sz="28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42" y="5284133"/>
                <a:ext cx="7756862" cy="997196"/>
              </a:xfrm>
              <a:prstGeom prst="rect">
                <a:avLst/>
              </a:prstGeom>
              <a:blipFill>
                <a:blip r:embed="rId3"/>
                <a:stretch>
                  <a:fillRect l="-1639" t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2624"/>
            <a:ext cx="10515600" cy="1325563"/>
          </a:xfrm>
        </p:spPr>
        <p:txBody>
          <a:bodyPr/>
          <a:lstStyle/>
          <a:p>
            <a:r>
              <a:rPr lang="en-US" dirty="0"/>
              <a:t>Why sublinear verification? </a:t>
            </a:r>
            <a:r>
              <a:rPr lang="en-US" sz="3200" dirty="0"/>
              <a:t>[BCCT13, COS20]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919625" y="1323520"/>
                <a:ext cx="9150325" cy="1909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Briefly: </a:t>
                </a:r>
                <a:r>
                  <a:rPr lang="en-US" sz="2800" dirty="0"/>
                  <a:t>so that the verifier circuit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can check its own circuit!</a:t>
                </a:r>
                <a:endParaRPr lang="en-US" sz="28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≔</m:t>
                    </m:r>
                  </m:oMath>
                </a14:m>
                <a:r>
                  <a:rPr lang="en-US" sz="2800" dirty="0"/>
                  <a:t> circuit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Helvetica Neue Medium"/>
                      </a:rPr>
                      <m:t>𝑅</m:t>
                    </m:r>
                    <m:d>
                      <m:dPr>
                        <m:ctrlPr>
                          <a:rPr lang="en-US" sz="2800" b="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Helvetica Neue Medium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Helvetica Neue Medium"/>
                          </a:rPr>
                          <m:t>vk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Helvetica Neue Medium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Helvetica Neue Medium"/>
                              </a:rPr>
                              <m:t>𝐶</m:t>
                            </m:r>
                          </m:e>
                        </m:d>
                        <m:r>
                          <a:rPr lang="en-US" sz="28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Helvetica Neue Medium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Helvetica Neue Medium"/>
                          </a:rPr>
                          <m:t>z</m:t>
                        </m:r>
                        <m:r>
                          <a:rPr lang="en-US" sz="280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Helvetica Neue Medium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Helvetica Neue Medium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b="1" dirty="0"/>
              </a:p>
              <a:p>
                <a:r>
                  <a:rPr lang="en-US" sz="2800" b="1" dirty="0"/>
                  <a:t>To </a:t>
                </a:r>
                <a:r>
                  <a:rPr lang="en-US" sz="2800" b="1" dirty="0" err="1"/>
                  <a:t>recurse</a:t>
                </a:r>
                <a:r>
                  <a:rPr lang="en-US" sz="2800" b="1" dirty="0"/>
                  <a:t>:</a:t>
                </a:r>
                <a:r>
                  <a:rPr lang="en-US" sz="2800" dirty="0"/>
                  <a:t>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can take input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vk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	</a:t>
                </a:r>
                <a:r>
                  <a:rPr lang="en-US" sz="2800" b="1" dirty="0"/>
                  <a:t>i.e.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25" y="1323520"/>
                <a:ext cx="9150325" cy="1909177"/>
              </a:xfrm>
              <a:prstGeom prst="rect">
                <a:avLst/>
              </a:prstGeom>
              <a:blipFill>
                <a:blip r:embed="rId4"/>
                <a:stretch>
                  <a:fillRect l="-1389" t="-4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TextBox 232"/>
              <p:cNvSpPr txBox="1"/>
              <p:nvPr/>
            </p:nvSpPr>
            <p:spPr>
              <a:xfrm>
                <a:off x="637742" y="4041382"/>
                <a:ext cx="5972854" cy="1065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I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/>
                  <a:t>for </a:t>
                </a:r>
              </a:p>
              <a:p>
                <a:r>
                  <a:rPr lang="en-US" sz="2800" dirty="0"/>
                  <a:t>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800" dirty="0"/>
                  <a:t>s.t.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33" name="TextBox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42" y="4041382"/>
                <a:ext cx="5972854" cy="1065035"/>
              </a:xfrm>
              <a:prstGeom prst="rect">
                <a:avLst/>
              </a:prstGeom>
              <a:blipFill>
                <a:blip r:embed="rId5"/>
                <a:stretch>
                  <a:fillRect l="-2128" t="-3571" b="-1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TextBox 241"/>
          <p:cNvSpPr txBox="1"/>
          <p:nvPr/>
        </p:nvSpPr>
        <p:spPr>
          <a:xfrm>
            <a:off x="7305055" y="5400065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548655" y="3349406"/>
                <a:ext cx="3712601" cy="770021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−|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655" y="3349406"/>
                <a:ext cx="3712601" cy="770021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8935662" y="3062235"/>
            <a:ext cx="2899889" cy="1794199"/>
            <a:chOff x="8530026" y="2242350"/>
            <a:chExt cx="2899889" cy="17941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/>
                <p:cNvSpPr/>
                <p:nvPr/>
              </p:nvSpPr>
              <p:spPr>
                <a:xfrm>
                  <a:off x="9291140" y="2242350"/>
                  <a:ext cx="1519417" cy="1794199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 i="1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oMath>
                    </m:oMathPara>
                  </a14:m>
                  <a:endParaRPr lang="en-US" b="1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9" name="Rounded 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1140" y="2242350"/>
                  <a:ext cx="1519417" cy="1794199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 cap="flat" cmpd="sng" algn="ctr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endCxn id="18" idx="1"/>
            </p:cNvCxnSpPr>
            <p:nvPr/>
          </p:nvCxnSpPr>
          <p:spPr>
            <a:xfrm>
              <a:off x="9199989" y="2763291"/>
              <a:ext cx="58533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21" idx="1"/>
            </p:cNvCxnSpPr>
            <p:nvPr/>
          </p:nvCxnSpPr>
          <p:spPr>
            <a:xfrm>
              <a:off x="9199989" y="3590398"/>
              <a:ext cx="585330" cy="256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897230" y="2468502"/>
                  <a:ext cx="29873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7230" y="2468502"/>
                  <a:ext cx="298735" cy="492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8900646" y="3328271"/>
                  <a:ext cx="302647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0646" y="3328271"/>
                  <a:ext cx="302647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 flipV="1">
              <a:off x="10635916" y="2767803"/>
              <a:ext cx="396454" cy="23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1032370" y="2494081"/>
                  <a:ext cx="39754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2370" y="2494081"/>
                  <a:ext cx="397545" cy="4924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ounded Rectangle 17"/>
                <p:cNvSpPr/>
                <p:nvPr/>
              </p:nvSpPr>
              <p:spPr>
                <a:xfrm>
                  <a:off x="9785319" y="2388734"/>
                  <a:ext cx="850597" cy="749113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8" name="Rounded 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5319" y="2388734"/>
                  <a:ext cx="850597" cy="749113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>
              <a:stCxn id="20" idx="3"/>
            </p:cNvCxnSpPr>
            <p:nvPr/>
          </p:nvCxnSpPr>
          <p:spPr>
            <a:xfrm>
              <a:off x="9188861" y="3817941"/>
              <a:ext cx="5964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530026" y="3602497"/>
                  <a:ext cx="65883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vk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0026" y="3602497"/>
                  <a:ext cx="658835" cy="430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ounded Rectangle 20"/>
                <p:cNvSpPr/>
                <p:nvPr/>
              </p:nvSpPr>
              <p:spPr>
                <a:xfrm>
                  <a:off x="9785319" y="3218403"/>
                  <a:ext cx="850597" cy="749113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21" name="Rounded 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5319" y="3218403"/>
                  <a:ext cx="850597" cy="749113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Elbow Connector 21"/>
            <p:cNvCxnSpPr/>
            <p:nvPr/>
          </p:nvCxnSpPr>
          <p:spPr>
            <a:xfrm rot="16200000" flipH="1">
              <a:off x="9331825" y="2937210"/>
              <a:ext cx="624347" cy="271468"/>
            </a:xfrm>
            <a:prstGeom prst="bentConnector3">
              <a:avLst>
                <a:gd name="adj1" fmla="val 100654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ound Diagonal Corner Rectangle 36"/>
          <p:cNvSpPr/>
          <p:nvPr/>
        </p:nvSpPr>
        <p:spPr>
          <a:xfrm>
            <a:off x="2291218" y="2248182"/>
            <a:ext cx="6187798" cy="280811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What about SNARKs </a:t>
            </a:r>
            <a:r>
              <a:rPr lang="en-US" sz="4800" b="1" dirty="0"/>
              <a:t>without</a:t>
            </a:r>
            <a:r>
              <a:rPr lang="en-US" sz="4800" dirty="0"/>
              <a:t> sublinear verification?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733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  <p:bldP spid="23" grpId="0" uiExpand="1" build="p"/>
      <p:bldP spid="233" grpId="0" build="p"/>
      <p:bldP spid="3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tool: Accumulation schemes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ight Arrow 65"/>
          <p:cNvSpPr/>
          <p:nvPr/>
        </p:nvSpPr>
        <p:spPr>
          <a:xfrm>
            <a:off x="1292536" y="4305934"/>
            <a:ext cx="9811102" cy="281883"/>
          </a:xfrm>
          <a:prstGeom prst="rightArrow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286" y="159612"/>
            <a:ext cx="10076756" cy="1325563"/>
          </a:xfrm>
        </p:spPr>
        <p:txBody>
          <a:bodyPr/>
          <a:lstStyle/>
          <a:p>
            <a:r>
              <a:rPr lang="en-US" dirty="0"/>
              <a:t>Accumulation schemes: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89104" y="4127946"/>
                <a:ext cx="630149" cy="6301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104" y="4127946"/>
                <a:ext cx="630149" cy="6301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231711" y="4128244"/>
                <a:ext cx="630149" cy="6301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711" y="4128244"/>
                <a:ext cx="630149" cy="6301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47916" y="2923091"/>
                <a:ext cx="4015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916" y="2923091"/>
                <a:ext cx="40154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/>
              <p:cNvSpPr/>
              <p:nvPr/>
            </p:nvSpPr>
            <p:spPr>
              <a:xfrm>
                <a:off x="1770943" y="2619247"/>
                <a:ext cx="1270726" cy="109710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ℙ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943" y="2619247"/>
                <a:ext cx="1270726" cy="109710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1893828" y="1714710"/>
                <a:ext cx="626045" cy="62677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𝕍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828" y="1714710"/>
                <a:ext cx="626045" cy="62677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2206850" y="2341482"/>
            <a:ext cx="1" cy="17864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569183" y="3716353"/>
            <a:ext cx="2127" cy="41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493110" y="2886254"/>
                <a:ext cx="694394" cy="55642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10" y="2886254"/>
                <a:ext cx="694394" cy="55642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/>
              <p:cNvSpPr/>
              <p:nvPr/>
            </p:nvSpPr>
            <p:spPr>
              <a:xfrm>
                <a:off x="3625108" y="2889884"/>
                <a:ext cx="694394" cy="55642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Oval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108" y="2889884"/>
                <a:ext cx="694394" cy="55642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>
            <a:off x="1187504" y="3164468"/>
            <a:ext cx="583439" cy="3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041669" y="3167800"/>
            <a:ext cx="583439" cy="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7"/>
          </p:cNvCxnSpPr>
          <p:nvPr/>
        </p:nvCxnSpPr>
        <p:spPr>
          <a:xfrm flipV="1">
            <a:off x="1085812" y="2028097"/>
            <a:ext cx="808016" cy="9396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7" idx="1"/>
          </p:cNvCxnSpPr>
          <p:nvPr/>
        </p:nvCxnSpPr>
        <p:spPr>
          <a:xfrm flipH="1" flipV="1">
            <a:off x="2519873" y="2028096"/>
            <a:ext cx="1206927" cy="94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824" y="3374594"/>
            <a:ext cx="1744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accumulator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H="1" flipV="1">
            <a:off x="2206850" y="1456955"/>
            <a:ext cx="1" cy="25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206448" y="125612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ounded Rectangle 124"/>
              <p:cNvSpPr/>
              <p:nvPr/>
            </p:nvSpPr>
            <p:spPr>
              <a:xfrm>
                <a:off x="4926071" y="2619545"/>
                <a:ext cx="1270726" cy="109710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ℙ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125" name="Rounded 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071" y="2619545"/>
                <a:ext cx="1270726" cy="109710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ounded Rectangle 125"/>
              <p:cNvSpPr/>
              <p:nvPr/>
            </p:nvSpPr>
            <p:spPr>
              <a:xfrm>
                <a:off x="5048956" y="1715008"/>
                <a:ext cx="626045" cy="62677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𝕍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6" name="Rounded 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956" y="1715008"/>
                <a:ext cx="626045" cy="626772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/>
          <p:cNvCxnSpPr/>
          <p:nvPr/>
        </p:nvCxnSpPr>
        <p:spPr>
          <a:xfrm flipV="1">
            <a:off x="5361978" y="2341780"/>
            <a:ext cx="1" cy="17864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5724311" y="3716651"/>
            <a:ext cx="2127" cy="41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val 161"/>
              <p:cNvSpPr/>
              <p:nvPr/>
            </p:nvSpPr>
            <p:spPr>
              <a:xfrm>
                <a:off x="6780236" y="2890182"/>
                <a:ext cx="694394" cy="55642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2" name="Oval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236" y="2890182"/>
                <a:ext cx="694394" cy="556427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Arrow Connector 162"/>
          <p:cNvCxnSpPr/>
          <p:nvPr/>
        </p:nvCxnSpPr>
        <p:spPr>
          <a:xfrm>
            <a:off x="4342632" y="3164766"/>
            <a:ext cx="583439" cy="3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6196797" y="3168098"/>
            <a:ext cx="583439" cy="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57" idx="7"/>
          </p:cNvCxnSpPr>
          <p:nvPr/>
        </p:nvCxnSpPr>
        <p:spPr>
          <a:xfrm flipV="1">
            <a:off x="4217810" y="2028394"/>
            <a:ext cx="831146" cy="942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62" idx="1"/>
          </p:cNvCxnSpPr>
          <p:nvPr/>
        </p:nvCxnSpPr>
        <p:spPr>
          <a:xfrm flipH="1" flipV="1">
            <a:off x="5675001" y="2028394"/>
            <a:ext cx="1206927" cy="94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5361978" y="1457253"/>
            <a:ext cx="1" cy="25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5361576" y="125642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Oval 168"/>
              <p:cNvSpPr/>
              <p:nvPr/>
            </p:nvSpPr>
            <p:spPr>
              <a:xfrm>
                <a:off x="8664638" y="2909254"/>
                <a:ext cx="694394" cy="55642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9" name="Oval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638" y="2909254"/>
                <a:ext cx="694394" cy="556427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/>
          <p:cNvCxnSpPr/>
          <p:nvPr/>
        </p:nvCxnSpPr>
        <p:spPr>
          <a:xfrm>
            <a:off x="8081199" y="3187170"/>
            <a:ext cx="583439" cy="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Rounded Rectangle 173"/>
              <p:cNvSpPr/>
              <p:nvPr/>
            </p:nvSpPr>
            <p:spPr>
              <a:xfrm>
                <a:off x="9601218" y="1709603"/>
                <a:ext cx="1270726" cy="109710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𝔻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174" name="Rounded Rectangle 1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18" y="1709603"/>
                <a:ext cx="1270726" cy="1097106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Straight Arrow Connector 174"/>
          <p:cNvCxnSpPr>
            <a:stCxn id="169" idx="7"/>
            <a:endCxn id="174" idx="1"/>
          </p:cNvCxnSpPr>
          <p:nvPr/>
        </p:nvCxnSpPr>
        <p:spPr>
          <a:xfrm flipV="1">
            <a:off x="9257340" y="2258156"/>
            <a:ext cx="343878" cy="732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/>
              <p:cNvSpPr/>
              <p:nvPr/>
            </p:nvSpPr>
            <p:spPr>
              <a:xfrm>
                <a:off x="8004704" y="4128244"/>
                <a:ext cx="630149" cy="6301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2" name="Rectangle 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704" y="4128244"/>
                <a:ext cx="630149" cy="6301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6648533" y="4112062"/>
                <a:ext cx="4015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533" y="4112062"/>
                <a:ext cx="401540" cy="646331"/>
              </a:xfrm>
              <a:prstGeom prst="rect">
                <a:avLst/>
              </a:prstGeom>
              <a:blipFill>
                <a:blip r:embed="rId16"/>
                <a:stretch>
                  <a:fillRect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Straight Arrow Connector 193"/>
          <p:cNvCxnSpPr>
            <a:stCxn id="174" idx="0"/>
          </p:cNvCxnSpPr>
          <p:nvPr/>
        </p:nvCxnSpPr>
        <p:spPr>
          <a:xfrm flipV="1">
            <a:off x="10236581" y="1457254"/>
            <a:ext cx="0" cy="2523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10301433" y="125642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Rounded Rectangle 195"/>
              <p:cNvSpPr/>
              <p:nvPr/>
            </p:nvSpPr>
            <p:spPr>
              <a:xfrm>
                <a:off x="1770943" y="5169161"/>
                <a:ext cx="1270726" cy="109710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196" name="Rounded Rectangle 1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943" y="5169161"/>
                <a:ext cx="1270726" cy="1097106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Rounded Rectangle 196"/>
              <p:cNvSpPr/>
              <p:nvPr/>
            </p:nvSpPr>
            <p:spPr>
              <a:xfrm>
                <a:off x="4911422" y="5214622"/>
                <a:ext cx="1270726" cy="109710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197" name="Rounded Rectangle 1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422" y="5214622"/>
                <a:ext cx="1270726" cy="1097106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Rounded Rectangle 197"/>
              <p:cNvSpPr/>
              <p:nvPr/>
            </p:nvSpPr>
            <p:spPr>
              <a:xfrm>
                <a:off x="7684415" y="5214622"/>
                <a:ext cx="1270726" cy="109710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198" name="Rounded Rectangle 1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15" y="5214622"/>
                <a:ext cx="1270726" cy="1097106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Straight Arrow Connector 198"/>
          <p:cNvCxnSpPr>
            <a:stCxn id="4" idx="2"/>
            <a:endCxn id="196" idx="0"/>
          </p:cNvCxnSpPr>
          <p:nvPr/>
        </p:nvCxnSpPr>
        <p:spPr>
          <a:xfrm>
            <a:off x="2404179" y="4758095"/>
            <a:ext cx="2127" cy="411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33" idx="2"/>
            <a:endCxn id="197" idx="0"/>
          </p:cNvCxnSpPr>
          <p:nvPr/>
        </p:nvCxnSpPr>
        <p:spPr>
          <a:xfrm flipH="1">
            <a:off x="5546785" y="4758393"/>
            <a:ext cx="1" cy="456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2" idx="2"/>
            <a:endCxn id="198" idx="0"/>
          </p:cNvCxnSpPr>
          <p:nvPr/>
        </p:nvCxnSpPr>
        <p:spPr>
          <a:xfrm flipH="1">
            <a:off x="8319778" y="4758393"/>
            <a:ext cx="1" cy="456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639557" y="5352190"/>
                <a:ext cx="50334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557" y="5352190"/>
                <a:ext cx="503343" cy="73866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/>
              <p:cNvSpPr txBox="1"/>
              <p:nvPr/>
            </p:nvSpPr>
            <p:spPr>
              <a:xfrm>
                <a:off x="6222790" y="5374975"/>
                <a:ext cx="50334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03" name="TextBox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790" y="5374975"/>
                <a:ext cx="503343" cy="73866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6627029" y="5422114"/>
                <a:ext cx="4015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029" y="5422114"/>
                <a:ext cx="401540" cy="646331"/>
              </a:xfrm>
              <a:prstGeom prst="rect">
                <a:avLst/>
              </a:prstGeom>
              <a:blipFill>
                <a:blip r:embed="rId22"/>
                <a:stretch>
                  <a:fillRect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7130307" y="5374975"/>
                <a:ext cx="50334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307" y="5374975"/>
                <a:ext cx="503343" cy="73866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9251545" y="4173617"/>
                <a:ext cx="4015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545" y="4173617"/>
                <a:ext cx="401540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9375931" y="2923389"/>
                <a:ext cx="4015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931" y="2923389"/>
                <a:ext cx="401540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Straight Arrow Connector 208"/>
          <p:cNvCxnSpPr/>
          <p:nvPr/>
        </p:nvCxnSpPr>
        <p:spPr>
          <a:xfrm flipH="1">
            <a:off x="2401646" y="6266267"/>
            <a:ext cx="2532" cy="240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2382586" y="635244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p:cxnSp>
        <p:nvCxnSpPr>
          <p:cNvPr id="211" name="Straight Arrow Connector 210"/>
          <p:cNvCxnSpPr/>
          <p:nvPr/>
        </p:nvCxnSpPr>
        <p:spPr>
          <a:xfrm flipH="1">
            <a:off x="5558896" y="6312446"/>
            <a:ext cx="2532" cy="240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5539836" y="639862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p:cxnSp>
        <p:nvCxnSpPr>
          <p:cNvPr id="213" name="Straight Arrow Connector 212"/>
          <p:cNvCxnSpPr/>
          <p:nvPr/>
        </p:nvCxnSpPr>
        <p:spPr>
          <a:xfrm flipH="1">
            <a:off x="8338838" y="6312446"/>
            <a:ext cx="2532" cy="240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8319778" y="639862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3582828" y="1587825"/>
                <a:ext cx="50334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828" y="1587825"/>
                <a:ext cx="503343" cy="73866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6166061" y="1610610"/>
                <a:ext cx="50334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061" y="1610610"/>
                <a:ext cx="503343" cy="73866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6570300" y="1657749"/>
                <a:ext cx="4015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300" y="1657749"/>
                <a:ext cx="401540" cy="646331"/>
              </a:xfrm>
              <a:prstGeom prst="rect">
                <a:avLst/>
              </a:prstGeom>
              <a:blipFill>
                <a:blip r:embed="rId28"/>
                <a:stretch>
                  <a:fillRect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7073578" y="1610610"/>
                <a:ext cx="50334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578" y="1610610"/>
                <a:ext cx="503343" cy="73866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TextBox 220"/>
          <p:cNvSpPr txBox="1"/>
          <p:nvPr/>
        </p:nvSpPr>
        <p:spPr>
          <a:xfrm>
            <a:off x="9674568" y="2366404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decider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Rounded Rectangle 221"/>
              <p:cNvSpPr/>
              <p:nvPr/>
            </p:nvSpPr>
            <p:spPr>
              <a:xfrm>
                <a:off x="8000567" y="1715008"/>
                <a:ext cx="626045" cy="62677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𝕍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2" name="Rounded Rectangle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567" y="1715008"/>
                <a:ext cx="626045" cy="626772"/>
              </a:xfrm>
              <a:prstGeom prst="round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4" name="Straight Arrow Connector 223"/>
          <p:cNvCxnSpPr/>
          <p:nvPr/>
        </p:nvCxnSpPr>
        <p:spPr>
          <a:xfrm flipV="1">
            <a:off x="8313589" y="2341780"/>
            <a:ext cx="1" cy="17864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169" idx="1"/>
          </p:cNvCxnSpPr>
          <p:nvPr/>
        </p:nvCxnSpPr>
        <p:spPr>
          <a:xfrm flipH="1" flipV="1">
            <a:off x="8588925" y="2330566"/>
            <a:ext cx="177405" cy="660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H="1" flipV="1">
            <a:off x="8313589" y="1457253"/>
            <a:ext cx="1" cy="25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8313187" y="125642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/>
              <p:cNvSpPr txBox="1"/>
              <p:nvPr/>
            </p:nvSpPr>
            <p:spPr>
              <a:xfrm>
                <a:off x="8869115" y="1604397"/>
                <a:ext cx="50334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28" name="TextBox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115" y="1604397"/>
                <a:ext cx="503343" cy="73866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0965863" y="1616143"/>
                <a:ext cx="92544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863" y="1616143"/>
                <a:ext cx="925446" cy="58477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955140" y="5021677"/>
                <a:ext cx="3229154" cy="1470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⋀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sup>
                          </m:sSup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140" y="5021677"/>
                <a:ext cx="3229154" cy="147078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11252385" y="2258156"/>
            <a:ext cx="450525" cy="31639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ular Callout 9"/>
              <p:cNvSpPr/>
              <p:nvPr/>
            </p:nvSpPr>
            <p:spPr>
              <a:xfrm>
                <a:off x="9120786" y="3554472"/>
                <a:ext cx="1845077" cy="834808"/>
              </a:xfrm>
              <a:prstGeom prst="wedgeRoundRectCallout">
                <a:avLst>
                  <a:gd name="adj1" fmla="val -42072"/>
                  <a:gd name="adj2" fmla="val -71077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does not grow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ounded Rectangular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786" y="3554472"/>
                <a:ext cx="1845077" cy="834808"/>
              </a:xfrm>
              <a:prstGeom prst="wedgeRoundRectCallout">
                <a:avLst>
                  <a:gd name="adj1" fmla="val -42072"/>
                  <a:gd name="adj2" fmla="val -71077"/>
                  <a:gd name="adj3" fmla="val 16667"/>
                </a:avLst>
              </a:prstGeom>
              <a:blipFill>
                <a:blip r:embed="rId34"/>
                <a:stretch>
                  <a:fillRect b="-1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ounded Rectangular Callout 78"/>
              <p:cNvSpPr/>
              <p:nvPr/>
            </p:nvSpPr>
            <p:spPr>
              <a:xfrm>
                <a:off x="8451651" y="314818"/>
                <a:ext cx="3439658" cy="629608"/>
              </a:xfrm>
              <a:prstGeom prst="wedgeRoundRectCallout">
                <a:avLst>
                  <a:gd name="adj1" fmla="val -44847"/>
                  <a:gd name="adj2" fmla="val 19265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cost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𝕍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sz="2800" dirty="0"/>
                  <a:t> cost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9" name="Rounded Rectangular Callout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651" y="314818"/>
                <a:ext cx="3439658" cy="629608"/>
              </a:xfrm>
              <a:prstGeom prst="wedgeRoundRectCallout">
                <a:avLst>
                  <a:gd name="adj1" fmla="val -44847"/>
                  <a:gd name="adj2" fmla="val 192653"/>
                  <a:gd name="adj3" fmla="val 16667"/>
                </a:avLst>
              </a:prstGeom>
              <a:blipFill>
                <a:blip r:embed="rId35"/>
                <a:stretch>
                  <a:fillRect l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962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4" grpId="0" animBg="1"/>
      <p:bldP spid="33" grpId="0" animBg="1"/>
      <p:bldP spid="5" grpId="0"/>
      <p:bldP spid="47" grpId="0" animBg="1"/>
      <p:bldP spid="11" grpId="0" animBg="1"/>
      <p:bldP spid="18" grpId="0" animBg="1"/>
      <p:bldP spid="57" grpId="0" animBg="1"/>
      <p:bldP spid="38" grpId="0"/>
      <p:bldP spid="160" grpId="0"/>
      <p:bldP spid="125" grpId="0" animBg="1"/>
      <p:bldP spid="126" grpId="0" animBg="1"/>
      <p:bldP spid="162" grpId="0" animBg="1"/>
      <p:bldP spid="168" grpId="0"/>
      <p:bldP spid="169" grpId="0" animBg="1"/>
      <p:bldP spid="174" grpId="0" animBg="1"/>
      <p:bldP spid="192" grpId="0" animBg="1"/>
      <p:bldP spid="193" grpId="0"/>
      <p:bldP spid="195" grpId="0"/>
      <p:bldP spid="196" grpId="0" animBg="1"/>
      <p:bldP spid="197" grpId="0" animBg="1"/>
      <p:bldP spid="198" grpId="0" animBg="1"/>
      <p:bldP spid="78" grpId="0"/>
      <p:bldP spid="203" grpId="0"/>
      <p:bldP spid="204" grpId="0"/>
      <p:bldP spid="206" grpId="0"/>
      <p:bldP spid="207" grpId="0"/>
      <p:bldP spid="208" grpId="0"/>
      <p:bldP spid="210" grpId="0"/>
      <p:bldP spid="212" grpId="0"/>
      <p:bldP spid="214" grpId="0"/>
      <p:bldP spid="215" grpId="0"/>
      <p:bldP spid="216" grpId="0"/>
      <p:bldP spid="217" grpId="0"/>
      <p:bldP spid="218" grpId="0"/>
      <p:bldP spid="221" grpId="0"/>
      <p:bldP spid="222" grpId="0" animBg="1"/>
      <p:bldP spid="227" grpId="0"/>
      <p:bldP spid="228" grpId="0"/>
      <p:bldP spid="89" grpId="0"/>
      <p:bldP spid="74" grpId="0"/>
      <p:bldP spid="9" grpId="0" animBg="1"/>
      <p:bldP spid="10" grpId="0" animBg="1"/>
      <p:bldP spid="7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41" y="193246"/>
            <a:ext cx="10515600" cy="1325563"/>
          </a:xfrm>
        </p:spPr>
        <p:txBody>
          <a:bodyPr/>
          <a:lstStyle/>
          <a:p>
            <a:r>
              <a:rPr lang="en-US" dirty="0"/>
              <a:t>Accumulation schemes: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31941" y="1304331"/>
                <a:ext cx="11124627" cy="494643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Accumulation scheme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is a triple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𝕍</m:t>
                        </m:r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𝔻</m:t>
                        </m:r>
                      </m:e>
                    </m:d>
                  </m:oMath>
                </a14:m>
                <a:r>
                  <a:rPr lang="en-US" dirty="0"/>
                  <a:t> such that: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dirty="0"/>
                  <a:t>Completeness:</a:t>
                </a:r>
                <a:r>
                  <a:rPr lang="en-US" dirty="0"/>
                  <a:t> for all accumulators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𝕒</m:t>
                    </m:r>
                  </m:oMath>
                </a14:m>
                <a:r>
                  <a:rPr lang="en-US" dirty="0"/>
                  <a:t>, queries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, </a:t>
                </a: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0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000" b="1" dirty="0"/>
              </a:p>
              <a:p>
                <a:pPr>
                  <a:lnSpc>
                    <a:spcPct val="100000"/>
                  </a:lnSpc>
                </a:pPr>
                <a:r>
                  <a:rPr lang="en-US" b="1" dirty="0"/>
                  <a:t>Soundness:</a:t>
                </a:r>
                <a:r>
                  <a:rPr lang="en-US" dirty="0"/>
                  <a:t> for all efficient adversaries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𝕒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𝕒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e>
                            </m:mr>
                          </m:m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8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𝔻</m:t>
                                        </m:r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80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8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8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∧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𝕍</m:t>
                                        </m:r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  <m:r>
                                              <a:rPr lang="en-US" sz="2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80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𝕒</m:t>
                                            </m:r>
                                            <m:r>
                                              <a:rPr lang="en-US" sz="280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28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8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8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8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𝔻</m:t>
                                        </m:r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𝕒</m:t>
                                            </m:r>
                                          </m:e>
                                        </m:d>
                                        <m: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∧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Φ</m:t>
                                        </m:r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</m:d>
                                        <m: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negl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/>
              </a:p>
              <a:p>
                <a:pPr>
                  <a:lnSpc>
                    <a:spcPct val="100000"/>
                  </a:lnSpc>
                </a:pPr>
                <a:r>
                  <a:rPr lang="en-US" b="1" dirty="0"/>
                  <a:t>Efficiency: </a:t>
                </a:r>
                <a:r>
                  <a:rPr lang="en-US" dirty="0"/>
                  <a:t>the size of an accumulator is a </a:t>
                </a:r>
                <a:r>
                  <a:rPr lang="en-US" b="1" dirty="0"/>
                  <a:t>fixed </a:t>
                </a:r>
                <a:r>
                  <a:rPr lang="en-US" dirty="0"/>
                  <a:t>poly in security parameter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941" y="1304331"/>
                <a:ext cx="11124627" cy="4946435"/>
              </a:xfrm>
              <a:blipFill>
                <a:blip r:embed="rId3"/>
                <a:stretch>
                  <a:fillRect l="-1142" t="-1282" r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3499" y="6105554"/>
                <a:ext cx="114615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Note: we always have a </a:t>
                </a:r>
                <a:r>
                  <a:rPr lang="en-US" sz="2800" b="1" dirty="0"/>
                  <a:t>trivial</a:t>
                </a:r>
                <a:r>
                  <a:rPr lang="en-US" sz="2800" dirty="0"/>
                  <a:t> accumulation scheme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=∅,</m:t>
                    </m:r>
                    <m:r>
                      <a:rPr 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𝕍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𝔻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99" y="6105554"/>
                <a:ext cx="11461513" cy="523220"/>
              </a:xfrm>
              <a:prstGeom prst="rect">
                <a:avLst/>
              </a:prstGeom>
              <a:blipFill>
                <a:blip r:embed="rId4"/>
                <a:stretch>
                  <a:fillRect l="-1064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042506" y="2230101"/>
                <a:ext cx="5312865" cy="14795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sepChr m:val="∣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𝔻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𝕒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𝕍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𝕒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𝕒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𝕒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←</m:t>
                          </m:r>
                          <m:r>
                            <a:rPr lang="en-US" sz="2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ℙ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506" y="2230101"/>
                <a:ext cx="5312865" cy="14795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68447" y="2242582"/>
                <a:ext cx="2626040" cy="14795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𝔻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𝕒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47" y="2242582"/>
                <a:ext cx="2626040" cy="14795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6907618" y="4015241"/>
                <a:ext cx="2260546" cy="1479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𝔻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𝕒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618" y="4015241"/>
                <a:ext cx="2260546" cy="14795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789128" y="4015241"/>
                <a:ext cx="3441300" cy="13310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𝔻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𝕒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𝕍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𝕒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𝕒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128" y="4015241"/>
                <a:ext cx="3441300" cy="1331005"/>
              </a:xfrm>
              <a:prstGeom prst="rect">
                <a:avLst/>
              </a:prstGeom>
              <a:blipFill>
                <a:blip r:embed="rId8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5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/>
      <p:bldP spid="5" grpId="0"/>
      <p:bldP spid="6" grpId="0"/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29389" y="1246510"/>
                <a:ext cx="11433439" cy="515269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Accumulation scheme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is a triple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𝕍</m:t>
                        </m:r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𝔻</m:t>
                        </m:r>
                      </m:e>
                    </m:d>
                  </m:oMath>
                </a14:m>
                <a:r>
                  <a:rPr lang="en-US" dirty="0"/>
                  <a:t> such that: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dirty="0"/>
                  <a:t>Completeness:</a:t>
                </a:r>
                <a:r>
                  <a:rPr lang="en-US" dirty="0"/>
                  <a:t> for all </a:t>
                </a:r>
                <a:r>
                  <a:rPr lang="en-US" dirty="0">
                    <a:effectLst>
                      <a:glow rad="2286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a:rPr>
                  <a:t>sets of</a:t>
                </a:r>
                <a:r>
                  <a:rPr lang="en-US" dirty="0"/>
                  <a:t> accumulators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𝔸</m:t>
                    </m:r>
                  </m:oMath>
                </a14:m>
                <a:r>
                  <a:rPr lang="en-US" dirty="0"/>
                  <a:t>, query </a:t>
                </a:r>
                <a:r>
                  <a:rPr lang="en-US" dirty="0">
                    <a:effectLst>
                      <a:glow rad="2286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a:rPr>
                  <a:t>sets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effectLst>
                                      <a:glow rad="228600">
                                        <a:schemeClr val="accent5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>
                                      <a:glow rad="228600">
                                        <a:schemeClr val="accent5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𝕒</m:t>
                                </m:r>
                                <m:r>
                                  <a:rPr lang="en-US" b="0" i="1" smtClean="0">
                                    <a:effectLst>
                                      <a:glow rad="228600">
                                        <a:schemeClr val="accent5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>
                                      <a:glow rad="228600">
                                        <a:schemeClr val="accent5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𝔻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𝕒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effectLst>
                                      <a:glow rad="228600">
                                        <a:schemeClr val="accent5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effectLst>
                                      <a:glow rad="228600">
                                        <a:schemeClr val="accent5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effectLst>
                                      <a:glow rad="228600">
                                        <a:schemeClr val="accent5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effectLst>
                                      <a:glow rad="228600">
                                        <a:schemeClr val="accent5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  <m:r>
                                  <a:rPr lang="en-US" b="0" i="1" smtClean="0">
                                    <a:effectLst>
                                      <a:glow rad="228600">
                                        <a:schemeClr val="accent5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𝔻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𝕒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𝕍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effectLst>
                                          <a:glow rad="228600">
                                            <a:schemeClr val="accent5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i="1">
                                        <a:effectLst>
                                          <a:glow rad="228600">
                                            <a:schemeClr val="accent5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effectLst>
                                          <a:glow rad="228600">
                                            <a:schemeClr val="accent5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𝔸</m:t>
                                    </m:r>
                                    <m:r>
                                      <a:rPr lang="en-US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effectLst>
                                <a:glow rad="228600">
                                  <a:schemeClr val="accent5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effectLst>
                                <a:glow rad="228600">
                                  <a:schemeClr val="accent5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228600">
                                  <a:schemeClr val="accent5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00000"/>
                  </a:lnSpc>
                </a:pPr>
                <a:r>
                  <a:rPr lang="en-US" b="1" dirty="0"/>
                  <a:t>Soundness:</a:t>
                </a:r>
                <a:r>
                  <a:rPr lang="en-US" dirty="0"/>
                  <a:t> for all efficient adversaries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effectLst>
                                          <a:glow rad="228600">
                                            <a:schemeClr val="accent5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sz="2800" i="1">
                                        <a:effectLst>
                                          <a:glow rad="228600">
                                            <a:schemeClr val="accent5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effectLst>
                                          <a:glow rad="228600">
                                            <a:schemeClr val="accent5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𝔸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𝕒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e>
                            </m:mr>
                          </m:m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80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𝔻</m:t>
                                        </m:r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800" i="1" smtClean="0">
                                                    <a:solidFill>
                                                      <a:schemeClr val="accent2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800" i="1">
                                                    <a:solidFill>
                                                      <a:schemeClr val="accent2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800" i="1">
                                                    <a:solidFill>
                                                      <a:schemeClr val="accent2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∧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𝕍</m:t>
                                        </m:r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b="0" i="1" smtClean="0">
                                                <a:effectLst>
                                                  <a:glow rad="228600">
                                                    <a:schemeClr val="accent5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  <m:r>
                                              <a:rPr lang="en-US" sz="2800" i="1">
                                                <a:effectLst>
                                                  <a:glow rad="228600">
                                                    <a:schemeClr val="accent5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effectLst>
                                                  <a:glow rad="228600">
                                                    <a:schemeClr val="accent5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  <m:t>𝔸</m:t>
                                            </m:r>
                                            <m:r>
                                              <a:rPr lang="en-US" sz="28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2800" b="0" i="1" smtClean="0">
                                                    <a:solidFill>
                                                      <a:schemeClr val="accent2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800" b="0" i="1" smtClean="0">
                                                    <a:solidFill>
                                                      <a:schemeClr val="accent2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800" b="0" i="1" smtClean="0">
                                                    <a:solidFill>
                                                      <a:schemeClr val="accent2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⇏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effectLst>
                                              <a:glow rad="228600">
                                                <a:schemeClr val="accent5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∀</m:t>
                                        </m:r>
                                        <m:r>
                                          <a:rPr lang="en-US" sz="2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effectLst>
                                              <a:glow rad="228600">
                                                <a:schemeClr val="accent5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𝕒</m:t>
                                        </m:r>
                                        <m:r>
                                          <a:rPr lang="en-US" sz="2800" b="0" i="1" smtClean="0">
                                            <a:effectLst>
                                              <a:glow rad="228600">
                                                <a:schemeClr val="accent5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sz="2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effectLst>
                                              <a:glow rad="228600">
                                                <a:schemeClr val="accent5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𝔸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𝔻</m:t>
                                        </m:r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𝕒</m:t>
                                            </m:r>
                                          </m:e>
                                        </m:d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∧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effectLst>
                                              <a:glow rad="228600">
                                                <a:schemeClr val="accent5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∀</m:t>
                                        </m:r>
                                        <m:r>
                                          <a:rPr lang="en-US" sz="2800" b="0" i="1" smtClean="0">
                                            <a:effectLst>
                                              <a:glow rad="228600">
                                                <a:schemeClr val="accent5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r>
                                          <a:rPr lang="en-US" sz="2800" b="0" i="1" smtClean="0">
                                            <a:effectLst>
                                              <a:glow rad="228600">
                                                <a:schemeClr val="accent5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sz="2800" b="0" i="1" smtClean="0">
                                            <a:effectLst>
                                              <a:glow rad="228600">
                                                <a:schemeClr val="accent5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  <m:r>
                                          <a:rPr lang="en-US" sz="2800" b="0" i="1" smtClean="0">
                                            <a:effectLst>
                                              <a:glow rad="228600">
                                                <a:schemeClr val="accent5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>
                                            <a:latin typeface="Cambria Math" panose="02040503050406030204" pitchFamily="18" charset="0"/>
                                          </a:rPr>
                                          <m:t>Φ</m:t>
                                        </m:r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</m:d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negl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/>
              </a:p>
              <a:p>
                <a:pPr>
                  <a:lnSpc>
                    <a:spcPct val="100000"/>
                  </a:lnSpc>
                </a:pPr>
                <a:r>
                  <a:rPr lang="en-US" b="1" dirty="0"/>
                  <a:t>Efficiency: </a:t>
                </a:r>
                <a:r>
                  <a:rPr lang="en-US" dirty="0"/>
                  <a:t>the size of an accumulator is a </a:t>
                </a:r>
                <a:r>
                  <a:rPr lang="en-US" b="1" dirty="0"/>
                  <a:t>fixed </a:t>
                </a:r>
                <a:r>
                  <a:rPr lang="en-US" dirty="0"/>
                  <a:t>poly in security parameter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389" y="1246510"/>
                <a:ext cx="11433439" cy="5152690"/>
              </a:xfrm>
              <a:blipFill>
                <a:blip r:embed="rId3"/>
                <a:stretch>
                  <a:fillRect l="-1111" t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4327" y="6202641"/>
                <a:ext cx="11728501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Note: we always have a </a:t>
                </a:r>
                <a:r>
                  <a:rPr lang="en-US" sz="2800" b="1" dirty="0"/>
                  <a:t>trivial</a:t>
                </a:r>
                <a:r>
                  <a:rPr lang="en-US" sz="2800" dirty="0"/>
                  <a:t> accumulation scheme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=∅,</m:t>
                    </m:r>
                    <m:r>
                      <a:rPr 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𝕍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⋀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𝔻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27" y="6202641"/>
                <a:ext cx="11728501" cy="553613"/>
              </a:xfrm>
              <a:prstGeom prst="rect">
                <a:avLst/>
              </a:prstGeom>
              <a:blipFill>
                <a:blip r:embed="rId4"/>
                <a:stretch>
                  <a:fillRect l="-1040" t="-9890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1941" y="193246"/>
            <a:ext cx="10515600" cy="1325563"/>
          </a:xfrm>
        </p:spPr>
        <p:txBody>
          <a:bodyPr/>
          <a:lstStyle/>
          <a:p>
            <a:r>
              <a:rPr lang="en-US" dirty="0"/>
              <a:t>Accumulation schemes: definition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98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1: IVC/PCD from accumulation schemes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18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1: IVC/PCD from accumulation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598686" y="1834474"/>
                <a:ext cx="2741544" cy="1787549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0070C0"/>
                    </a:solidFill>
                  </a:rPr>
                  <a:t>SNARK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86" y="1834474"/>
                <a:ext cx="2741544" cy="178754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Plus 40"/>
          <p:cNvSpPr/>
          <p:nvPr/>
        </p:nvSpPr>
        <p:spPr>
          <a:xfrm>
            <a:off x="3480673" y="2269710"/>
            <a:ext cx="935025" cy="928151"/>
          </a:xfrm>
          <a:prstGeom prst="mathPlus">
            <a:avLst>
              <a:gd name="adj1" fmla="val 1611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/>
              <p:cNvSpPr/>
              <p:nvPr/>
            </p:nvSpPr>
            <p:spPr>
              <a:xfrm>
                <a:off x="4556142" y="1835920"/>
                <a:ext cx="4035737" cy="1811548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accent2">
                        <a:lumMod val="75000"/>
                      </a:schemeClr>
                    </a:solidFill>
                  </a:rPr>
                  <a:t>Accumulation scheme ACC =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sz="32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𝕍</m:t>
                    </m:r>
                    <m:r>
                      <a:rPr lang="en-US" sz="32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𝔻</m:t>
                    </m:r>
                    <m:r>
                      <a:rPr lang="en-US" sz="32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3200" dirty="0">
                    <a:solidFill>
                      <a:schemeClr val="accent2">
                        <a:lumMod val="75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142" y="1835920"/>
                <a:ext cx="4035737" cy="1811548"/>
              </a:xfrm>
              <a:prstGeom prst="roundRect">
                <a:avLst/>
              </a:prstGeom>
              <a:blipFill>
                <a:blip r:embed="rId4"/>
                <a:stretch>
                  <a:fillRect l="-749" r="-2994" b="-3300"/>
                </a:stretch>
              </a:blip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Equal 42"/>
          <p:cNvSpPr/>
          <p:nvPr/>
        </p:nvSpPr>
        <p:spPr>
          <a:xfrm>
            <a:off x="8732323" y="2427839"/>
            <a:ext cx="886899" cy="611891"/>
          </a:xfrm>
          <a:prstGeom prst="mathEqual">
            <a:avLst>
              <a:gd name="adj1" fmla="val 22396"/>
              <a:gd name="adj2" fmla="val 207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9759665" y="1836165"/>
                <a:ext cx="2124433" cy="1811548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/>
                  <a:t>IVC/PCD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𝒫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𝒱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665" y="1836165"/>
                <a:ext cx="2124433" cy="1811548"/>
              </a:xfrm>
              <a:prstGeom prst="roundRect">
                <a:avLst/>
              </a:prstGeom>
              <a:blipFill>
                <a:blip r:embed="rId5"/>
                <a:stretch>
                  <a:fillRect l="-3955" r="-3955"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17957" y="3647713"/>
                <a:ext cx="42244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need not </a:t>
                </a:r>
                <a:r>
                  <a:rPr lang="en-US" sz="3200" dirty="0"/>
                  <a:t>be sublinear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57" y="3647713"/>
                <a:ext cx="4224426" cy="584775"/>
              </a:xfrm>
              <a:prstGeom prst="rect">
                <a:avLst/>
              </a:prstGeom>
              <a:blipFill>
                <a:blip r:embed="rId6"/>
                <a:stretch>
                  <a:fillRect t="-12500" r="-259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796023" y="3705006"/>
                <a:ext cx="35559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𝕍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must</a:t>
                </a:r>
                <a:r>
                  <a:rPr lang="en-US" sz="3200" dirty="0"/>
                  <a:t> be sublinear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023" y="3705006"/>
                <a:ext cx="3555973" cy="584775"/>
              </a:xfrm>
              <a:prstGeom prst="rect">
                <a:avLst/>
              </a:prstGeom>
              <a:blipFill>
                <a:blip r:embed="rId7"/>
                <a:stretch>
                  <a:fillRect t="-12500" r="-308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38199" y="4582414"/>
                <a:ext cx="10973373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b="1" dirty="0"/>
                  <a:t>is</a:t>
                </a:r>
                <a:r>
                  <a:rPr lang="en-US" sz="2800" dirty="0"/>
                  <a:t> sublinear then trivial accumulation scheme suffices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if </a:t>
                </a:r>
                <a:r>
                  <a:rPr lang="en-US" sz="2800" dirty="0">
                    <a:solidFill>
                      <a:srgbClr val="0070C0"/>
                    </a:solidFill>
                  </a:rPr>
                  <a:t>SNARK</a:t>
                </a:r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chemeClr val="accent2">
                        <a:lumMod val="75000"/>
                      </a:schemeClr>
                    </a:solidFill>
                  </a:rPr>
                  <a:t>ACC</a:t>
                </a:r>
                <a:r>
                  <a:rPr lang="en-US" sz="2800" dirty="0"/>
                  <a:t> are </a:t>
                </a:r>
                <a:r>
                  <a:rPr lang="en-US" sz="2800" b="1" dirty="0"/>
                  <a:t>zero knowledge</a:t>
                </a:r>
                <a:r>
                  <a:rPr lang="en-US" sz="2800" dirty="0"/>
                  <a:t> then so is PCD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if </a:t>
                </a:r>
                <a:r>
                  <a:rPr lang="en-US" sz="2800" dirty="0">
                    <a:solidFill>
                      <a:srgbClr val="0070C0"/>
                    </a:solidFill>
                  </a:rPr>
                  <a:t>SNARK</a:t>
                </a:r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chemeClr val="accent2">
                        <a:lumMod val="75000"/>
                      </a:schemeClr>
                    </a:solidFill>
                  </a:rPr>
                  <a:t>ACC</a:t>
                </a:r>
                <a:r>
                  <a:rPr lang="en-US" sz="2800" dirty="0"/>
                  <a:t> are </a:t>
                </a:r>
                <a:r>
                  <a:rPr lang="en-US" sz="2800" b="1" dirty="0"/>
                  <a:t>post-quantum secure</a:t>
                </a:r>
                <a:r>
                  <a:rPr lang="en-US" sz="2800" dirty="0"/>
                  <a:t> then so is PCD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we make non-black-box use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𝕍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does not hold in the ROM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582414"/>
                <a:ext cx="10973373" cy="1815882"/>
              </a:xfrm>
              <a:prstGeom prst="rect">
                <a:avLst/>
              </a:prstGeom>
              <a:blipFill>
                <a:blip r:embed="rId8"/>
                <a:stretch>
                  <a:fillRect l="-944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3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4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Rounded Rectangle 395"/>
          <p:cNvSpPr/>
          <p:nvPr/>
        </p:nvSpPr>
        <p:spPr>
          <a:xfrm>
            <a:off x="1904472" y="3736994"/>
            <a:ext cx="1199021" cy="1419465"/>
          </a:xfrm>
          <a:prstGeom prst="roundRect">
            <a:avLst/>
          </a:prstGeom>
          <a:ln w="28575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/>
          <p:cNvSpPr/>
          <p:nvPr/>
        </p:nvSpPr>
        <p:spPr>
          <a:xfrm>
            <a:off x="7225823" y="178755"/>
            <a:ext cx="4620126" cy="15812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693" y="234497"/>
            <a:ext cx="6228561" cy="1325563"/>
          </a:xfrm>
        </p:spPr>
        <p:txBody>
          <a:bodyPr/>
          <a:lstStyle/>
          <a:p>
            <a:r>
              <a:rPr lang="en-US" dirty="0"/>
              <a:t>Theorem 1: Construction</a:t>
            </a:r>
          </a:p>
        </p:txBody>
      </p:sp>
      <p:sp>
        <p:nvSpPr>
          <p:cNvPr id="9" name="Circuit 1">
            <a:extLst>
              <a:ext uri="{FF2B5EF4-FFF2-40B4-BE49-F238E27FC236}">
                <a16:creationId xmlns:a16="http://schemas.microsoft.com/office/drawing/2014/main" id="{ACC33931-F468-C14F-9C0F-F437FF5E93B8}"/>
              </a:ext>
            </a:extLst>
          </p:cNvPr>
          <p:cNvSpPr/>
          <p:nvPr/>
        </p:nvSpPr>
        <p:spPr>
          <a:xfrm>
            <a:off x="1788252" y="3202836"/>
            <a:ext cx="1518132" cy="1999577"/>
          </a:xfrm>
          <a:prstGeom prst="roundRect">
            <a:avLst>
              <a:gd name="adj" fmla="val 15000"/>
            </a:avLst>
          </a:prstGeom>
          <a:ln w="381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/>
            </a:lvl1pPr>
          </a:lstStyle>
          <a:p>
            <a:endParaRPr sz="1547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Rounded Rectangle 282"/>
              <p:cNvSpPr/>
              <p:nvPr/>
            </p:nvSpPr>
            <p:spPr>
              <a:xfrm>
                <a:off x="2246134" y="4459572"/>
                <a:ext cx="626045" cy="62677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𝕍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3" name="Rounded Rectangle 2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134" y="4459572"/>
                <a:ext cx="626045" cy="62677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" name="Line"/>
          <p:cNvSpPr/>
          <p:nvPr/>
        </p:nvSpPr>
        <p:spPr>
          <a:xfrm>
            <a:off x="1102064" y="4831926"/>
            <a:ext cx="1133757" cy="5166"/>
          </a:xfrm>
          <a:prstGeom prst="line">
            <a:avLst/>
          </a:prstGeom>
          <a:ln w="38100">
            <a:solidFill>
              <a:schemeClr val="accent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Proof 1"/>
              <p:cNvSpPr txBox="1"/>
              <p:nvPr/>
            </p:nvSpPr>
            <p:spPr>
              <a:xfrm>
                <a:off x="360615" y="4430302"/>
                <a:ext cx="695704" cy="37991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88" name="Proof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15" y="4430302"/>
                <a:ext cx="695704" cy="37991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" name="Line"/>
          <p:cNvSpPr/>
          <p:nvPr/>
        </p:nvSpPr>
        <p:spPr>
          <a:xfrm flipV="1">
            <a:off x="559468" y="4154727"/>
            <a:ext cx="1688847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Output 1"/>
              <p:cNvSpPr txBox="1"/>
              <p:nvPr/>
            </p:nvSpPr>
            <p:spPr>
              <a:xfrm>
                <a:off x="299701" y="3743295"/>
                <a:ext cx="817533" cy="37991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290" name="Outpu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01" y="3743295"/>
                <a:ext cx="817533" cy="379912"/>
              </a:xfrm>
              <a:prstGeom prst="rect">
                <a:avLst/>
              </a:prstGeom>
              <a:blipFill>
                <a:blip r:embed="rId5"/>
                <a:stretch>
                  <a:fillRect b="-483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1" name="Elbow Connector 290"/>
          <p:cNvCxnSpPr/>
          <p:nvPr/>
        </p:nvCxnSpPr>
        <p:spPr>
          <a:xfrm>
            <a:off x="1679604" y="4163063"/>
            <a:ext cx="549342" cy="486614"/>
          </a:xfrm>
          <a:prstGeom prst="bentConnector3">
            <a:avLst>
              <a:gd name="adj1" fmla="val 244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Line"/>
          <p:cNvSpPr/>
          <p:nvPr/>
        </p:nvSpPr>
        <p:spPr>
          <a:xfrm>
            <a:off x="562090" y="6194490"/>
            <a:ext cx="1347524" cy="9563"/>
          </a:xfrm>
          <a:prstGeom prst="line">
            <a:avLst/>
          </a:prstGeom>
          <a:ln w="38100">
            <a:solidFill>
              <a:schemeClr val="accent2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Proof 1"/>
              <p:cNvSpPr txBox="1"/>
              <p:nvPr/>
            </p:nvSpPr>
            <p:spPr>
              <a:xfrm>
                <a:off x="371012" y="5768231"/>
                <a:ext cx="674911" cy="37991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𝕒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3" name="Proof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12" y="5768231"/>
                <a:ext cx="674911" cy="379912"/>
              </a:xfrm>
              <a:prstGeom prst="rect">
                <a:avLst/>
              </a:prstGeom>
              <a:blipFill>
                <a:blip r:embed="rId6"/>
                <a:stretch>
                  <a:fillRect b="-31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Rounded Rectangle 293"/>
              <p:cNvSpPr/>
              <p:nvPr/>
            </p:nvSpPr>
            <p:spPr>
              <a:xfrm>
                <a:off x="1908406" y="5349767"/>
                <a:ext cx="1282606" cy="1107363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ℙ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294" name="Rounded Rectangle 2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406" y="5349767"/>
                <a:ext cx="1282606" cy="110736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5" name="Elbow Connector 294"/>
          <p:cNvCxnSpPr/>
          <p:nvPr/>
        </p:nvCxnSpPr>
        <p:spPr>
          <a:xfrm flipV="1">
            <a:off x="1027646" y="4993353"/>
            <a:ext cx="1213794" cy="1208225"/>
          </a:xfrm>
          <a:prstGeom prst="bentConnector3">
            <a:avLst>
              <a:gd name="adj1" fmla="val 14315"/>
            </a:avLst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Elbow Connector 302"/>
          <p:cNvCxnSpPr>
            <a:endCxn id="294" idx="1"/>
          </p:cNvCxnSpPr>
          <p:nvPr/>
        </p:nvCxnSpPr>
        <p:spPr>
          <a:xfrm>
            <a:off x="577889" y="4832912"/>
            <a:ext cx="1330517" cy="1070537"/>
          </a:xfrm>
          <a:prstGeom prst="bentConnector3">
            <a:avLst>
              <a:gd name="adj1" fmla="val 64917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Elbow Connector 306"/>
          <p:cNvCxnSpPr/>
          <p:nvPr/>
        </p:nvCxnSpPr>
        <p:spPr>
          <a:xfrm rot="16200000" flipH="1">
            <a:off x="1079648" y="4776897"/>
            <a:ext cx="1429057" cy="199735"/>
          </a:xfrm>
          <a:prstGeom prst="bentConnector3">
            <a:avLst>
              <a:gd name="adj1" fmla="val 9960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Line"/>
          <p:cNvSpPr/>
          <p:nvPr/>
        </p:nvSpPr>
        <p:spPr>
          <a:xfrm>
            <a:off x="3198498" y="6194490"/>
            <a:ext cx="2050863" cy="13528"/>
          </a:xfrm>
          <a:prstGeom prst="line">
            <a:avLst/>
          </a:prstGeom>
          <a:ln w="38100">
            <a:solidFill>
              <a:schemeClr val="accent2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Proof 1"/>
              <p:cNvSpPr txBox="1"/>
              <p:nvPr/>
            </p:nvSpPr>
            <p:spPr>
              <a:xfrm>
                <a:off x="3883786" y="5768231"/>
                <a:ext cx="674911" cy="37991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𝕒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0" name="Proof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786" y="5768231"/>
                <a:ext cx="674911" cy="379912"/>
              </a:xfrm>
              <a:prstGeom prst="rect">
                <a:avLst/>
              </a:prstGeom>
              <a:blipFill>
                <a:blip r:embed="rId8"/>
                <a:stretch>
                  <a:fillRect b="-31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1" name="Elbow Connector 330"/>
          <p:cNvCxnSpPr/>
          <p:nvPr/>
        </p:nvCxnSpPr>
        <p:spPr>
          <a:xfrm rot="16200000" flipV="1">
            <a:off x="2600310" y="5266022"/>
            <a:ext cx="1212986" cy="672597"/>
          </a:xfrm>
          <a:prstGeom prst="bentConnector3">
            <a:avLst>
              <a:gd name="adj1" fmla="val 9987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Output 1"/>
              <p:cNvSpPr txBox="1"/>
              <p:nvPr/>
            </p:nvSpPr>
            <p:spPr>
              <a:xfrm>
                <a:off x="3812475" y="3736994"/>
                <a:ext cx="817533" cy="37991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336" name="Outpu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475" y="3736994"/>
                <a:ext cx="817533" cy="379912"/>
              </a:xfrm>
              <a:prstGeom prst="rect">
                <a:avLst/>
              </a:prstGeom>
              <a:blipFill>
                <a:blip r:embed="rId9"/>
                <a:stretch>
                  <a:fillRect b="-483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Line"/>
          <p:cNvSpPr/>
          <p:nvPr/>
        </p:nvSpPr>
        <p:spPr>
          <a:xfrm flipV="1">
            <a:off x="3306383" y="4832910"/>
            <a:ext cx="1803221" cy="0"/>
          </a:xfrm>
          <a:prstGeom prst="line">
            <a:avLst/>
          </a:prstGeom>
          <a:ln w="38100">
            <a:solidFill>
              <a:schemeClr val="accent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Proof 1"/>
              <p:cNvSpPr txBox="1"/>
              <p:nvPr/>
            </p:nvSpPr>
            <p:spPr>
              <a:xfrm>
                <a:off x="3873389" y="4416656"/>
                <a:ext cx="695704" cy="37991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9" name="Proof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389" y="4416656"/>
                <a:ext cx="695704" cy="379912"/>
              </a:xfrm>
              <a:prstGeom prst="rect">
                <a:avLst/>
              </a:prstGeom>
              <a:blipFill>
                <a:blip r:embed="rId10"/>
                <a:stretch>
                  <a:fillRect b="-483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Rounded Rectangle 351"/>
              <p:cNvSpPr/>
              <p:nvPr/>
            </p:nvSpPr>
            <p:spPr>
              <a:xfrm>
                <a:off x="5249361" y="5429452"/>
                <a:ext cx="1209356" cy="104412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𝔻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352" name="Rounded Rectangle 3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61" y="5429452"/>
                <a:ext cx="1209356" cy="104412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" name="Rectangle 352"/>
          <p:cNvSpPr/>
          <p:nvPr/>
        </p:nvSpPr>
        <p:spPr>
          <a:xfrm>
            <a:off x="1001013" y="3048497"/>
            <a:ext cx="2679884" cy="3487244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4751460" y="3467884"/>
            <a:ext cx="2088442" cy="306785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Rounded Rectangle 358"/>
              <p:cNvSpPr/>
              <p:nvPr/>
            </p:nvSpPr>
            <p:spPr>
              <a:xfrm>
                <a:off x="5109605" y="3878824"/>
                <a:ext cx="1552451" cy="1422817"/>
              </a:xfrm>
              <a:prstGeom prst="roundRect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SNARK</m:t>
                      </m:r>
                      <m:r>
                        <a:rPr lang="en-US" sz="26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6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9" name="Rounded Rectangle 3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605" y="3878824"/>
                <a:ext cx="1552451" cy="1422817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TextBox 360"/>
              <p:cNvSpPr txBox="1"/>
              <p:nvPr/>
            </p:nvSpPr>
            <p:spPr>
              <a:xfrm>
                <a:off x="1750473" y="3249027"/>
                <a:ext cx="161736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SNARK</m:t>
                      </m:r>
                      <m:r>
                        <a:rPr lang="en-US" sz="26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1" name="TextBox 3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473" y="3249027"/>
                <a:ext cx="1617366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TextBox 361"/>
              <p:cNvSpPr txBox="1"/>
              <p:nvPr/>
            </p:nvSpPr>
            <p:spPr>
              <a:xfrm>
                <a:off x="975695" y="2516175"/>
                <a:ext cx="10894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b="0" dirty="0"/>
                  <a:t>IVC.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62" name="TextBox 3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95" y="2516175"/>
                <a:ext cx="1089465" cy="553998"/>
              </a:xfrm>
              <a:prstGeom prst="rect">
                <a:avLst/>
              </a:prstGeom>
              <a:blipFill>
                <a:blip r:embed="rId14"/>
                <a:stretch>
                  <a:fillRect l="-25140" t="-25275" b="-48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TextBox 362"/>
              <p:cNvSpPr txBox="1"/>
              <p:nvPr/>
            </p:nvSpPr>
            <p:spPr>
              <a:xfrm>
                <a:off x="903510" y="1417192"/>
                <a:ext cx="1110150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be a SNARK</a:t>
                </a:r>
              </a:p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𝕍</m:t>
                    </m:r>
                    <m:r>
                      <a:rPr 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𝔻</m:t>
                    </m:r>
                    <m:r>
                      <a:rPr 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be an acc. scheme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SNARK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vk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63" name="TextBox 3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0" y="1417192"/>
                <a:ext cx="11101501" cy="954107"/>
              </a:xfrm>
              <a:prstGeom prst="rect">
                <a:avLst/>
              </a:prstGeom>
              <a:blipFill>
                <a:blip r:embed="rId15"/>
                <a:stretch>
                  <a:fillRect l="-1098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TextBox 366"/>
              <p:cNvSpPr txBox="1"/>
              <p:nvPr/>
            </p:nvSpPr>
            <p:spPr>
              <a:xfrm>
                <a:off x="7405489" y="274414"/>
                <a:ext cx="4341125" cy="1357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p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?</m:t>
                          </m:r>
                        </m:sup>
                      </m:sSup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7" name="TextBox 3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489" y="274414"/>
                <a:ext cx="4341125" cy="135787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9" name="TextBox 368"/>
          <p:cNvSpPr txBox="1"/>
          <p:nvPr/>
        </p:nvSpPr>
        <p:spPr>
          <a:xfrm rot="16200000">
            <a:off x="-456663" y="5176700"/>
            <a:ext cx="1374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IVC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/>
              <p:cNvSpPr txBox="1"/>
              <p:nvPr/>
            </p:nvSpPr>
            <p:spPr>
              <a:xfrm>
                <a:off x="6991475" y="3010128"/>
                <a:ext cx="5244384" cy="3643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Completeness: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/>
                  <a:t>IVC.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𝒱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𝕒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b="0" dirty="0"/>
                  <a:t>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,(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𝕒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),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𝔻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𝕒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3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𝕍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3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23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3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3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𝕒</m:t>
                                </m:r>
                              </m:e>
                              <m:sub>
                                <m:r>
                                  <a:rPr lang="en-US" sz="23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3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3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e>
                              <m:sub>
                                <m:r>
                                  <a:rPr lang="en-US" sz="23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3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𝕒</m:t>
                            </m:r>
                          </m:e>
                          <m:sub>
                            <m:r>
                              <a:rPr lang="en-US" sz="23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3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𝕒</m:t>
                            </m:r>
                          </m:e>
                          <m:sub>
                            <m:r>
                              <a:rPr lang="en-US" sz="23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3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3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3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𝔻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𝕒</m:t>
                            </m:r>
                          </m:e>
                          <m:sub>
                            <m:r>
                              <a:rPr lang="en-US" sz="23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3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3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300" b="0" dirty="0"/>
                  <a:t> 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2400" b="0" i="1" dirty="0">
                    <a:solidFill>
                      <a:schemeClr val="accent2">
                        <a:lumMod val="75000"/>
                      </a:schemeClr>
                    </a:solidFill>
                  </a:rPr>
                  <a:t>(completeness of acc. scheme)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vk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,(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𝕒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b="0" dirty="0"/>
                  <a:t> 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2400" i="1" dirty="0">
                    <a:solidFill>
                      <a:srgbClr val="0070C0"/>
                    </a:solidFill>
                  </a:rPr>
                  <a:t>(completeness of SNARK)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sz="2400" dirty="0"/>
                      <m:t>IVC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𝒱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𝕒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70" name="TextBox 3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475" y="3010128"/>
                <a:ext cx="5244384" cy="3643626"/>
              </a:xfrm>
              <a:prstGeom prst="rect">
                <a:avLst/>
              </a:prstGeom>
              <a:blipFill>
                <a:blip r:embed="rId17"/>
                <a:stretch>
                  <a:fillRect l="-1860" t="-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Rounded Rectangle 370"/>
              <p:cNvSpPr/>
              <p:nvPr/>
            </p:nvSpPr>
            <p:spPr>
              <a:xfrm>
                <a:off x="2248315" y="3871825"/>
                <a:ext cx="623864" cy="555076"/>
              </a:xfrm>
              <a:prstGeom prst="round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1" name="Rounded Rectangle 3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315" y="3871825"/>
                <a:ext cx="623864" cy="555076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3" name="Straight Arrow Connector 372"/>
          <p:cNvCxnSpPr>
            <a:stCxn id="371" idx="3"/>
          </p:cNvCxnSpPr>
          <p:nvPr/>
        </p:nvCxnSpPr>
        <p:spPr>
          <a:xfrm>
            <a:off x="2872179" y="4149363"/>
            <a:ext cx="2237426" cy="12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TextBox 373"/>
              <p:cNvSpPr txBox="1"/>
              <p:nvPr/>
            </p:nvSpPr>
            <p:spPr>
              <a:xfrm>
                <a:off x="4726888" y="2948619"/>
                <a:ext cx="106702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b="0" dirty="0"/>
                  <a:t>IVC.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74" name="TextBox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888" y="2948619"/>
                <a:ext cx="1067023" cy="553998"/>
              </a:xfrm>
              <a:prstGeom prst="rect">
                <a:avLst/>
              </a:prstGeom>
              <a:blipFill>
                <a:blip r:embed="rId19"/>
                <a:stretch>
                  <a:fillRect l="-25714" t="-25275" b="-48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9" name="Elbow Connector 378"/>
          <p:cNvCxnSpPr/>
          <p:nvPr/>
        </p:nvCxnSpPr>
        <p:spPr>
          <a:xfrm rot="5400000" flipH="1" flipV="1">
            <a:off x="4433775" y="5532989"/>
            <a:ext cx="1137853" cy="213805"/>
          </a:xfrm>
          <a:prstGeom prst="bentConnector3">
            <a:avLst>
              <a:gd name="adj1" fmla="val 100151"/>
            </a:avLst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Left Bracket 393"/>
          <p:cNvSpPr/>
          <p:nvPr/>
        </p:nvSpPr>
        <p:spPr>
          <a:xfrm>
            <a:off x="471141" y="4446684"/>
            <a:ext cx="202457" cy="1921697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TextBox 396"/>
              <p:cNvSpPr txBox="1"/>
              <p:nvPr/>
            </p:nvSpPr>
            <p:spPr>
              <a:xfrm>
                <a:off x="1856596" y="3711995"/>
                <a:ext cx="4683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4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7" name="TextBox 3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596" y="3711995"/>
                <a:ext cx="468397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Callout 1 10"/>
          <p:cNvSpPr/>
          <p:nvPr/>
        </p:nvSpPr>
        <p:spPr>
          <a:xfrm>
            <a:off x="3191012" y="2499001"/>
            <a:ext cx="6329090" cy="418450"/>
          </a:xfrm>
          <a:prstGeom prst="borderCallout1">
            <a:avLst>
              <a:gd name="adj1" fmla="val 96774"/>
              <a:gd name="adj2" fmla="val 6877"/>
              <a:gd name="adj3" fmla="val 312004"/>
              <a:gd name="adj4" fmla="val -2443"/>
            </a:avLst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recursive circuit </a:t>
            </a:r>
            <a:r>
              <a:rPr lang="en-US" sz="2400" b="1" dirty="0"/>
              <a:t>does not</a:t>
            </a:r>
            <a:r>
              <a:rPr lang="en-US" sz="2400" dirty="0"/>
              <a:t> contain SNARK verifier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961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" grpId="0" animBg="1"/>
      <p:bldP spid="395" grpId="0" animBg="1"/>
      <p:bldP spid="9" grpId="0" animBg="1"/>
      <p:bldP spid="283" grpId="0" animBg="1"/>
      <p:bldP spid="287" grpId="0" animBg="1"/>
      <p:bldP spid="288" grpId="0" animBg="1"/>
      <p:bldP spid="289" grpId="0" animBg="1"/>
      <p:bldP spid="290" grpId="0" animBg="1"/>
      <p:bldP spid="292" grpId="0" animBg="1"/>
      <p:bldP spid="293" grpId="0" animBg="1"/>
      <p:bldP spid="294" grpId="0" animBg="1"/>
      <p:bldP spid="318" grpId="0" animBg="1"/>
      <p:bldP spid="330" grpId="0" animBg="1"/>
      <p:bldP spid="336" grpId="0" animBg="1"/>
      <p:bldP spid="337" grpId="0" animBg="1"/>
      <p:bldP spid="339" grpId="0" animBg="1"/>
      <p:bldP spid="352" grpId="0" animBg="1"/>
      <p:bldP spid="353" grpId="0" animBg="1"/>
      <p:bldP spid="357" grpId="0" animBg="1"/>
      <p:bldP spid="359" grpId="0" animBg="1"/>
      <p:bldP spid="361" grpId="0"/>
      <p:bldP spid="362" grpId="0"/>
      <p:bldP spid="367" grpId="0"/>
      <p:bldP spid="369" grpId="0"/>
      <p:bldP spid="370" grpId="0" uiExpand="1" build="p"/>
      <p:bldP spid="371" grpId="0" animBg="1"/>
      <p:bldP spid="374" grpId="0"/>
      <p:bldP spid="394" grpId="0" animBg="1"/>
      <p:bldP spid="397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6" y="154911"/>
            <a:ext cx="10515600" cy="1325563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50175" y="1161574"/>
                <a:ext cx="81799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Delegating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-step (nondeterministic) computation: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sz="2800" dirty="0"/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175" y="1161574"/>
                <a:ext cx="8179962" cy="954107"/>
              </a:xfrm>
              <a:prstGeom prst="rect">
                <a:avLst/>
              </a:prstGeom>
              <a:blipFill>
                <a:blip r:embed="rId2"/>
                <a:stretch>
                  <a:fillRect l="-1565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31765" y="2100319"/>
            <a:ext cx="3554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Option 1: </a:t>
            </a:r>
            <a:r>
              <a:rPr lang="en-US" sz="2400" dirty="0"/>
              <a:t>Monolithic proof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03200" y="3189573"/>
                <a:ext cx="719043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Issues: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(Typically) requires prover memory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Proving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 steps requires </a:t>
                </a:r>
                <a:r>
                  <a:rPr lang="en-US" sz="2400" dirty="0" err="1"/>
                  <a:t>recomputing</a:t>
                </a:r>
                <a:r>
                  <a:rPr lang="en-US" sz="2400" dirty="0"/>
                  <a:t> entire proof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00" y="3189573"/>
                <a:ext cx="7190430" cy="1200329"/>
              </a:xfrm>
              <a:prstGeom prst="rect">
                <a:avLst/>
              </a:prstGeom>
              <a:blipFill>
                <a:blip r:embed="rId3"/>
                <a:stretch>
                  <a:fillRect l="-1357" t="-4061" r="-170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765" y="4493129"/>
            <a:ext cx="7700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Option 2:</a:t>
            </a:r>
            <a:r>
              <a:rPr lang="en-US" sz="2400" dirty="0"/>
              <a:t> Incrementally-verifiable computation (IVC) [Val08]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1812" y="6250775"/>
            <a:ext cx="1084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Proof-carrying data</a:t>
            </a:r>
            <a:r>
              <a:rPr lang="en-US" sz="2400" dirty="0"/>
              <a:t> (PCD) [CT10,BCCT13] generalizes this from path graph to any DAG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1780669" y="2619446"/>
                <a:ext cx="6256421" cy="541594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669" y="2619446"/>
                <a:ext cx="6256421" cy="54159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10" idx="3"/>
            <a:endCxn id="13" idx="1"/>
          </p:cNvCxnSpPr>
          <p:nvPr/>
        </p:nvCxnSpPr>
        <p:spPr>
          <a:xfrm flipV="1">
            <a:off x="8037090" y="2887577"/>
            <a:ext cx="508765" cy="2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8545855" y="2529224"/>
                <a:ext cx="708144" cy="7167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855" y="2529224"/>
                <a:ext cx="708144" cy="71670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3" idx="3"/>
          </p:cNvCxnSpPr>
          <p:nvPr/>
        </p:nvCxnSpPr>
        <p:spPr>
          <a:xfrm>
            <a:off x="9253999" y="2887577"/>
            <a:ext cx="453762" cy="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625631" y="2559379"/>
                <a:ext cx="5301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631" y="2559379"/>
                <a:ext cx="53014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/>
          <p:cNvGrpSpPr/>
          <p:nvPr/>
        </p:nvGrpSpPr>
        <p:grpSpPr>
          <a:xfrm>
            <a:off x="1608895" y="4859382"/>
            <a:ext cx="8345222" cy="1345084"/>
            <a:chOff x="1608895" y="4859382"/>
            <a:chExt cx="8345222" cy="13450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ounded Rectangle 17"/>
                <p:cNvSpPr/>
                <p:nvPr/>
              </p:nvSpPr>
              <p:spPr>
                <a:xfrm>
                  <a:off x="2413866" y="5356921"/>
                  <a:ext cx="749396" cy="847545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8" name="Rounded 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866" y="5356921"/>
                  <a:ext cx="749396" cy="847545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>
              <a:stCxn id="22" idx="3"/>
            </p:cNvCxnSpPr>
            <p:nvPr/>
          </p:nvCxnSpPr>
          <p:spPr>
            <a:xfrm>
              <a:off x="2022149" y="5580838"/>
              <a:ext cx="39171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608895" y="5365394"/>
                  <a:ext cx="41325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8895" y="5365394"/>
                  <a:ext cx="413254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ounded Rectangle 22"/>
                <p:cNvSpPr/>
                <p:nvPr/>
              </p:nvSpPr>
              <p:spPr>
                <a:xfrm>
                  <a:off x="4113181" y="5356920"/>
                  <a:ext cx="749396" cy="847545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3" name="Rounded 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3181" y="5356920"/>
                  <a:ext cx="749396" cy="847545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>
              <a:off x="3163262" y="5595433"/>
              <a:ext cx="94991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163261" y="6026857"/>
              <a:ext cx="94992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402533" y="5124166"/>
                  <a:ext cx="41325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533" y="5124166"/>
                  <a:ext cx="413254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394786" y="5560246"/>
                  <a:ext cx="4538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4786" y="5560246"/>
                  <a:ext cx="453842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2153295" y="4884235"/>
                  <a:ext cx="44630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3295" y="4884235"/>
                  <a:ext cx="446307" cy="461665"/>
                </a:xfrm>
                <a:prstGeom prst="rect">
                  <a:avLst/>
                </a:prstGeom>
                <a:blipFill>
                  <a:blip r:embed="rId12"/>
                  <a:stretch>
                    <a:fillRect r="-13699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Elbow Connector 35"/>
            <p:cNvCxnSpPr>
              <a:stCxn id="34" idx="3"/>
              <a:endCxn id="18" idx="0"/>
            </p:cNvCxnSpPr>
            <p:nvPr/>
          </p:nvCxnSpPr>
          <p:spPr>
            <a:xfrm>
              <a:off x="2599602" y="5115068"/>
              <a:ext cx="188962" cy="24185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852607" y="4871808"/>
                  <a:ext cx="44630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607" y="4871808"/>
                  <a:ext cx="446307" cy="461665"/>
                </a:xfrm>
                <a:prstGeom prst="rect">
                  <a:avLst/>
                </a:prstGeom>
                <a:blipFill>
                  <a:blip r:embed="rId13"/>
                  <a:stretch>
                    <a:fillRect r="-12329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Elbow Connector 39"/>
            <p:cNvCxnSpPr>
              <a:stCxn id="39" idx="3"/>
            </p:cNvCxnSpPr>
            <p:nvPr/>
          </p:nvCxnSpPr>
          <p:spPr>
            <a:xfrm>
              <a:off x="4298914" y="5102641"/>
              <a:ext cx="188962" cy="24185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ounded Rectangle 45"/>
                <p:cNvSpPr/>
                <p:nvPr/>
              </p:nvSpPr>
              <p:spPr>
                <a:xfrm>
                  <a:off x="5812973" y="5348082"/>
                  <a:ext cx="749396" cy="847545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6" name="Rounded 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973" y="5348082"/>
                  <a:ext cx="749396" cy="847545"/>
                </a:xfrm>
                <a:prstGeom prst="round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/>
            <p:cNvCxnSpPr/>
            <p:nvPr/>
          </p:nvCxnSpPr>
          <p:spPr>
            <a:xfrm>
              <a:off x="4863054" y="5586595"/>
              <a:ext cx="94991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863053" y="6018019"/>
              <a:ext cx="94992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102325" y="5115328"/>
                  <a:ext cx="41325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2325" y="5115328"/>
                  <a:ext cx="413254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094578" y="5551408"/>
                  <a:ext cx="46211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4578" y="5551408"/>
                  <a:ext cx="462114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5552399" y="4862970"/>
                  <a:ext cx="44630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399" y="4862970"/>
                  <a:ext cx="446307" cy="461665"/>
                </a:xfrm>
                <a:prstGeom prst="rect">
                  <a:avLst/>
                </a:prstGeom>
                <a:blipFill>
                  <a:blip r:embed="rId17"/>
                  <a:stretch>
                    <a:fillRect r="-13699"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Elbow Connector 51"/>
            <p:cNvCxnSpPr>
              <a:stCxn id="51" idx="3"/>
            </p:cNvCxnSpPr>
            <p:nvPr/>
          </p:nvCxnSpPr>
          <p:spPr>
            <a:xfrm>
              <a:off x="5998706" y="5093803"/>
              <a:ext cx="188962" cy="24185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ounded Rectangle 59"/>
                <p:cNvSpPr/>
                <p:nvPr/>
              </p:nvSpPr>
              <p:spPr>
                <a:xfrm>
                  <a:off x="8254801" y="5344494"/>
                  <a:ext cx="749396" cy="847545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0" name="Rounded 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801" y="5344494"/>
                  <a:ext cx="749396" cy="847545"/>
                </a:xfrm>
                <a:prstGeom prst="round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/>
            <p:nvPr/>
          </p:nvCxnSpPr>
          <p:spPr>
            <a:xfrm>
              <a:off x="7304882" y="5583007"/>
              <a:ext cx="94991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304881" y="6014431"/>
              <a:ext cx="94992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370996" y="5111740"/>
                  <a:ext cx="72648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996" y="5111740"/>
                  <a:ext cx="726481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370996" y="5547820"/>
                  <a:ext cx="77534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996" y="5547820"/>
                  <a:ext cx="775340" cy="43088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Elbow Connector 65"/>
            <p:cNvCxnSpPr>
              <a:endCxn id="60" idx="0"/>
            </p:cNvCxnSpPr>
            <p:nvPr/>
          </p:nvCxnSpPr>
          <p:spPr>
            <a:xfrm>
              <a:off x="8293549" y="5071187"/>
              <a:ext cx="335950" cy="27330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7593793" y="4859382"/>
                  <a:ext cx="56371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3793" y="4859382"/>
                  <a:ext cx="563717" cy="461665"/>
                </a:xfrm>
                <a:prstGeom prst="rect">
                  <a:avLst/>
                </a:prstGeom>
                <a:blipFill>
                  <a:blip r:embed="rId21"/>
                  <a:stretch>
                    <a:fillRect r="-38043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/>
            <p:nvPr/>
          </p:nvCxnSpPr>
          <p:spPr>
            <a:xfrm>
              <a:off x="9004198" y="5596123"/>
              <a:ext cx="94991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9004197" y="6027547"/>
              <a:ext cx="94992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9242193" y="5124856"/>
                  <a:ext cx="38343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2193" y="5124856"/>
                  <a:ext cx="383438" cy="43088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9242193" y="5560936"/>
                  <a:ext cx="4322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2193" y="5560936"/>
                  <a:ext cx="432298" cy="43088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6717994" y="5525576"/>
                  <a:ext cx="44403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994" y="5525576"/>
                  <a:ext cx="444031" cy="49244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4" name="Slide Number Placeholder 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3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3" grpId="0" animBg="1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1999"/>
            <a:ext cx="10515600" cy="1325563"/>
          </a:xfrm>
        </p:spPr>
        <p:txBody>
          <a:bodyPr/>
          <a:lstStyle/>
          <a:p>
            <a:r>
              <a:rPr lang="en-US" dirty="0"/>
              <a:t>Theorem 1: Soundness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54229" y="1554401"/>
            <a:ext cx="2036630" cy="1236213"/>
            <a:chOff x="1754229" y="1554401"/>
            <a:chExt cx="2036630" cy="12362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Rounded Rectangle 402"/>
                <p:cNvSpPr/>
                <p:nvPr/>
              </p:nvSpPr>
              <p:spPr>
                <a:xfrm>
                  <a:off x="1754229" y="1554401"/>
                  <a:ext cx="1271910" cy="1236213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𝒜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3" name="Rounded Rectangle 4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4229" y="1554401"/>
                  <a:ext cx="1271910" cy="1236213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5" name="Straight Arrow Connector 404"/>
            <p:cNvCxnSpPr/>
            <p:nvPr/>
          </p:nvCxnSpPr>
          <p:spPr>
            <a:xfrm>
              <a:off x="3026139" y="1868217"/>
              <a:ext cx="39193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Straight Arrow Connector 405"/>
            <p:cNvCxnSpPr/>
            <p:nvPr/>
          </p:nvCxnSpPr>
          <p:spPr>
            <a:xfrm>
              <a:off x="3026139" y="2214137"/>
              <a:ext cx="39193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/>
            <p:nvPr/>
          </p:nvCxnSpPr>
          <p:spPr>
            <a:xfrm>
              <a:off x="3026139" y="2549903"/>
              <a:ext cx="39193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8" name="TextBox 407"/>
                <p:cNvSpPr txBox="1"/>
                <p:nvPr/>
              </p:nvSpPr>
              <p:spPr>
                <a:xfrm>
                  <a:off x="3418078" y="1651193"/>
                  <a:ext cx="33496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08" name="TextBox 4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8078" y="1651193"/>
                  <a:ext cx="33496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2727" r="-9091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" name="TextBox 409"/>
                <p:cNvSpPr txBox="1"/>
                <p:nvPr/>
              </p:nvSpPr>
              <p:spPr>
                <a:xfrm>
                  <a:off x="3402996" y="1989552"/>
                  <a:ext cx="38786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0" name="TextBox 4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996" y="1989552"/>
                  <a:ext cx="38786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0938" r="-6250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/>
                <p:cNvSpPr txBox="1"/>
                <p:nvPr/>
              </p:nvSpPr>
              <p:spPr>
                <a:xfrm>
                  <a:off x="3418078" y="2353705"/>
                  <a:ext cx="3590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𝕒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1" name="TextBox 4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8078" y="2353705"/>
                  <a:ext cx="35900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1864" r="-8475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TextBox 411"/>
              <p:cNvSpPr txBox="1"/>
              <p:nvPr/>
            </p:nvSpPr>
            <p:spPr>
              <a:xfrm>
                <a:off x="5944730" y="1711022"/>
                <a:ext cx="4865371" cy="1034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SNARK</m:t>
                      </m:r>
                      <m:r>
                        <a:rPr lang="en-US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2" name="TextBox 4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30" y="1711022"/>
                <a:ext cx="4865371" cy="10341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754229" y="3295050"/>
            <a:ext cx="2767535" cy="1236213"/>
            <a:chOff x="1754229" y="3295050"/>
            <a:chExt cx="2767535" cy="12362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Rounded Rectangle 412"/>
                <p:cNvSpPr/>
                <p:nvPr/>
              </p:nvSpPr>
              <p:spPr>
                <a:xfrm>
                  <a:off x="1754229" y="3295050"/>
                  <a:ext cx="1271910" cy="1236213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𝒜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3" name="Rounded Rectangle 4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4229" y="3295050"/>
                  <a:ext cx="1271910" cy="1236213"/>
                </a:xfrm>
                <a:prstGeom prst="roundRect">
                  <a:avLst/>
                </a:prstGeom>
                <a:blipFill>
                  <a:blip r:embed="rId8"/>
                  <a:stretch>
                    <a:fillRect l="-3828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4" name="Straight Arrow Connector 413"/>
            <p:cNvCxnSpPr/>
            <p:nvPr/>
          </p:nvCxnSpPr>
          <p:spPr>
            <a:xfrm>
              <a:off x="3026139" y="3608866"/>
              <a:ext cx="39193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Straight Arrow Connector 414"/>
            <p:cNvCxnSpPr/>
            <p:nvPr/>
          </p:nvCxnSpPr>
          <p:spPr>
            <a:xfrm>
              <a:off x="3026139" y="3954786"/>
              <a:ext cx="39193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Straight Arrow Connector 415"/>
            <p:cNvCxnSpPr/>
            <p:nvPr/>
          </p:nvCxnSpPr>
          <p:spPr>
            <a:xfrm>
              <a:off x="3026139" y="4290552"/>
              <a:ext cx="39193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7" name="TextBox 416"/>
                <p:cNvSpPr txBox="1"/>
                <p:nvPr/>
              </p:nvSpPr>
              <p:spPr>
                <a:xfrm>
                  <a:off x="3418078" y="3391842"/>
                  <a:ext cx="101297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effectLst>
                                  <a:glow rad="2286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effectLst>
                                  <a:glow rad="2286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effectLst>
                                  <a:glow rad="2286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effectLst>
                                  <a:glow rad="2286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effectLst>
                                  <a:glow rad="2286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7" name="TextBox 4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8078" y="3391842"/>
                  <a:ext cx="101297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4217" t="-3279" r="-13855" b="-442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8" name="TextBox 417"/>
                <p:cNvSpPr txBox="1"/>
                <p:nvPr/>
              </p:nvSpPr>
              <p:spPr>
                <a:xfrm>
                  <a:off x="3402996" y="3730201"/>
                  <a:ext cx="111876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effectLst>
                                  <a:glow rad="2286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effectLst>
                                  <a:glow rad="2286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effectLst>
                                  <a:glow rad="2286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effectLst>
                                  <a:glow rad="2286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effectLst>
                                  <a:glow rad="2286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418" name="TextBox 4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996" y="3730201"/>
                  <a:ext cx="111876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3804" t="-3333" r="-11957" b="-4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9" name="TextBox 418"/>
                <p:cNvSpPr txBox="1"/>
                <p:nvPr/>
              </p:nvSpPr>
              <p:spPr>
                <a:xfrm>
                  <a:off x="3418078" y="4094354"/>
                  <a:ext cx="106106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𝕒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2286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2286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𝕒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2286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2286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2286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9" name="TextBox 4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8078" y="4094354"/>
                  <a:ext cx="106106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4023" t="-3333" r="-12644" b="-4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TextBox 419"/>
              <p:cNvSpPr txBox="1"/>
              <p:nvPr/>
            </p:nvSpPr>
            <p:spPr>
              <a:xfrm>
                <a:off x="6467874" y="3172879"/>
                <a:ext cx="45215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0" name="TextBox 4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874" y="3172879"/>
                <a:ext cx="4521559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754229" y="5329542"/>
            <a:ext cx="2814677" cy="1236213"/>
            <a:chOff x="1754229" y="5329542"/>
            <a:chExt cx="2814677" cy="12362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Rounded Rectangle 420"/>
                <p:cNvSpPr/>
                <p:nvPr/>
              </p:nvSpPr>
              <p:spPr>
                <a:xfrm>
                  <a:off x="1754229" y="5329542"/>
                  <a:ext cx="1271910" cy="1236213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𝒜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1" name="Rounded Rectangle 4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4229" y="5329542"/>
                  <a:ext cx="1271910" cy="1236213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2" name="Straight Arrow Connector 421"/>
            <p:cNvCxnSpPr/>
            <p:nvPr/>
          </p:nvCxnSpPr>
          <p:spPr>
            <a:xfrm>
              <a:off x="3026139" y="5643358"/>
              <a:ext cx="39193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Straight Arrow Connector 422"/>
            <p:cNvCxnSpPr/>
            <p:nvPr/>
          </p:nvCxnSpPr>
          <p:spPr>
            <a:xfrm>
              <a:off x="3026139" y="5989278"/>
              <a:ext cx="39193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Straight Arrow Connector 423"/>
            <p:cNvCxnSpPr/>
            <p:nvPr/>
          </p:nvCxnSpPr>
          <p:spPr>
            <a:xfrm>
              <a:off x="3026139" y="6325044"/>
              <a:ext cx="39193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5" name="TextBox 424"/>
                <p:cNvSpPr txBox="1"/>
                <p:nvPr/>
              </p:nvSpPr>
              <p:spPr>
                <a:xfrm>
                  <a:off x="3418078" y="5426334"/>
                  <a:ext cx="115082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5" name="TextBox 4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8078" y="5426334"/>
                  <a:ext cx="1150828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3723" r="-2660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6" name="TextBox 425"/>
                <p:cNvSpPr txBox="1"/>
                <p:nvPr/>
              </p:nvSpPr>
              <p:spPr>
                <a:xfrm>
                  <a:off x="3402996" y="5764693"/>
                  <a:ext cx="29976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6" name="TextBox 4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996" y="5764693"/>
                  <a:ext cx="299761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7" name="TextBox 426"/>
                <p:cNvSpPr txBox="1"/>
                <p:nvPr/>
              </p:nvSpPr>
              <p:spPr>
                <a:xfrm>
                  <a:off x="3418078" y="6128846"/>
                  <a:ext cx="29976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7" name="TextBox 4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8078" y="6128846"/>
                  <a:ext cx="299761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TextBox 428"/>
              <p:cNvSpPr txBox="1"/>
              <p:nvPr/>
            </p:nvSpPr>
            <p:spPr>
              <a:xfrm>
                <a:off x="7077743" y="5782302"/>
                <a:ext cx="34762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9" name="TextBox 4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743" y="5782302"/>
                <a:ext cx="3476208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Rectangle 429"/>
              <p:cNvSpPr/>
              <p:nvPr/>
            </p:nvSpPr>
            <p:spPr>
              <a:xfrm>
                <a:off x="4734973" y="4539427"/>
                <a:ext cx="735647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v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𝕒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0" name="Rectangle 4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973" y="4539427"/>
                <a:ext cx="7356479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Rectangle 430"/>
              <p:cNvSpPr/>
              <p:nvPr/>
            </p:nvSpPr>
            <p:spPr>
              <a:xfrm>
                <a:off x="4552252" y="3592181"/>
                <a:ext cx="7721922" cy="917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8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𝕒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𝕒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1" name="Rectangle 4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252" y="3592181"/>
                <a:ext cx="7721922" cy="91788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4" name="Straight Connector 433"/>
          <p:cNvCxnSpPr/>
          <p:nvPr/>
        </p:nvCxnSpPr>
        <p:spPr>
          <a:xfrm>
            <a:off x="0" y="2921959"/>
            <a:ext cx="121920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0" y="5205667"/>
            <a:ext cx="121920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3" name="Curved Right Arrow 462"/>
          <p:cNvSpPr/>
          <p:nvPr/>
        </p:nvSpPr>
        <p:spPr>
          <a:xfrm>
            <a:off x="185630" y="1864661"/>
            <a:ext cx="1372630" cy="2405345"/>
          </a:xfrm>
          <a:prstGeom prst="curvedRightArrow">
            <a:avLst>
              <a:gd name="adj1" fmla="val 25000"/>
              <a:gd name="adj2" fmla="val 50000"/>
              <a:gd name="adj3" fmla="val 47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SNARK extractor</a:t>
            </a: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64" name="Curved Right Arrow 463"/>
          <p:cNvSpPr/>
          <p:nvPr/>
        </p:nvSpPr>
        <p:spPr>
          <a:xfrm>
            <a:off x="234772" y="5082169"/>
            <a:ext cx="1372630" cy="1242875"/>
          </a:xfrm>
          <a:prstGeom prst="curvedRightArrow">
            <a:avLst>
              <a:gd name="adj1" fmla="val 25000"/>
              <a:gd name="adj2" fmla="val 50000"/>
              <a:gd name="adj3" fmla="val 47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5" name="TextBox 464"/>
              <p:cNvSpPr txBox="1"/>
              <p:nvPr/>
            </p:nvSpPr>
            <p:spPr>
              <a:xfrm>
                <a:off x="2200869" y="4655137"/>
                <a:ext cx="378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5" name="TextBox 4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869" y="4655137"/>
                <a:ext cx="378629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6" name="Curved Right Arrow 465"/>
          <p:cNvSpPr/>
          <p:nvPr/>
        </p:nvSpPr>
        <p:spPr>
          <a:xfrm>
            <a:off x="249854" y="4264942"/>
            <a:ext cx="1372630" cy="1242875"/>
          </a:xfrm>
          <a:prstGeom prst="curvedRightArrow">
            <a:avLst>
              <a:gd name="adj1" fmla="val 25000"/>
              <a:gd name="adj2" fmla="val 50000"/>
              <a:gd name="adj3" fmla="val 47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67" name="Rounded Rectangle 466"/>
          <p:cNvSpPr/>
          <p:nvPr/>
        </p:nvSpPr>
        <p:spPr>
          <a:xfrm>
            <a:off x="7500830" y="2214137"/>
            <a:ext cx="1753173" cy="51650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ounded Rectangle 467"/>
          <p:cNvSpPr/>
          <p:nvPr/>
        </p:nvSpPr>
        <p:spPr>
          <a:xfrm>
            <a:off x="6975480" y="4009496"/>
            <a:ext cx="5216520" cy="48699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9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" grpId="0"/>
      <p:bldP spid="420" grpId="0"/>
      <p:bldP spid="429" grpId="0"/>
      <p:bldP spid="430" grpId="0"/>
      <p:bldP spid="431" grpId="0"/>
      <p:bldP spid="463" grpId="0" animBg="1"/>
      <p:bldP spid="464" grpId="0" animBg="1"/>
      <p:bldP spid="465" grpId="0"/>
      <p:bldP spid="466" grpId="0" animBg="1"/>
      <p:bldP spid="467" grpId="0" animBg="1"/>
      <p:bldP spid="46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9383" y="1801299"/>
            <a:ext cx="11742822" cy="295633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600" b="1" dirty="0"/>
              <a:t>Theorem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550560" y="2666371"/>
                <a:ext cx="2741544" cy="1787549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0070C0"/>
                    </a:solidFill>
                  </a:rPr>
                  <a:t>SNARK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60" y="2666371"/>
                <a:ext cx="2741544" cy="178754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Plus 40"/>
          <p:cNvSpPr/>
          <p:nvPr/>
        </p:nvSpPr>
        <p:spPr>
          <a:xfrm>
            <a:off x="3432547" y="3101607"/>
            <a:ext cx="935025" cy="928151"/>
          </a:xfrm>
          <a:prstGeom prst="mathPlus">
            <a:avLst>
              <a:gd name="adj1" fmla="val 1611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/>
              <p:cNvSpPr/>
              <p:nvPr/>
            </p:nvSpPr>
            <p:spPr>
              <a:xfrm>
                <a:off x="4508016" y="2667817"/>
                <a:ext cx="4035737" cy="1811548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accent2">
                        <a:lumMod val="75000"/>
                      </a:schemeClr>
                    </a:solidFill>
                  </a:rPr>
                  <a:t>Accumulation scheme ACC =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sz="32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𝕍</m:t>
                    </m:r>
                    <m:r>
                      <a:rPr lang="en-US" sz="32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𝔻</m:t>
                    </m:r>
                    <m:r>
                      <a:rPr lang="en-US" sz="32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3200" dirty="0">
                    <a:solidFill>
                      <a:schemeClr val="accent2">
                        <a:lumMod val="75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016" y="2667817"/>
                <a:ext cx="4035737" cy="1811548"/>
              </a:xfrm>
              <a:prstGeom prst="roundRect">
                <a:avLst/>
              </a:prstGeom>
              <a:blipFill>
                <a:blip r:embed="rId4"/>
                <a:stretch>
                  <a:fillRect l="-749" r="-2994" b="-3300"/>
                </a:stretch>
              </a:blip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Equal 42"/>
          <p:cNvSpPr/>
          <p:nvPr/>
        </p:nvSpPr>
        <p:spPr>
          <a:xfrm>
            <a:off x="8684197" y="3259736"/>
            <a:ext cx="886899" cy="611891"/>
          </a:xfrm>
          <a:prstGeom prst="mathEqual">
            <a:avLst>
              <a:gd name="adj1" fmla="val 22396"/>
              <a:gd name="adj2" fmla="val 207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9711539" y="2668062"/>
                <a:ext cx="2124433" cy="1811548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/>
                  <a:t>IVC/PCD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𝒫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𝒱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539" y="2668062"/>
                <a:ext cx="2124433" cy="1811548"/>
              </a:xfrm>
              <a:prstGeom prst="roundRect">
                <a:avLst/>
              </a:prstGeom>
              <a:blipFill>
                <a:blip r:embed="rId5"/>
                <a:stretch>
                  <a:fillRect l="-3944" r="-3662"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IVC/PCD from accumulation: summary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339051" y="4479365"/>
            <a:ext cx="5837035" cy="1701429"/>
            <a:chOff x="1339051" y="4479365"/>
            <a:chExt cx="5837035" cy="1701429"/>
          </a:xfrm>
        </p:grpSpPr>
        <p:sp>
          <p:nvSpPr>
            <p:cNvPr id="7" name="Line Callout 1 6"/>
            <p:cNvSpPr/>
            <p:nvPr/>
          </p:nvSpPr>
          <p:spPr>
            <a:xfrm>
              <a:off x="1339051" y="5204516"/>
              <a:ext cx="5837035" cy="976278"/>
            </a:xfrm>
            <a:prstGeom prst="borderCallout1">
              <a:avLst>
                <a:gd name="adj1" fmla="val 929"/>
                <a:gd name="adj2" fmla="val 9998"/>
                <a:gd name="adj3" fmla="val -77596"/>
                <a:gd name="adj4" fmla="val 9936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How do we construct SNARKs with accumulation schemes?</a:t>
              </a:r>
            </a:p>
          </p:txBody>
        </p:sp>
        <p:cxnSp>
          <p:nvCxnSpPr>
            <p:cNvPr id="9" name="Straight Connector 8"/>
            <p:cNvCxnSpPr>
              <a:stCxn id="42" idx="2"/>
            </p:cNvCxnSpPr>
            <p:nvPr/>
          </p:nvCxnSpPr>
          <p:spPr>
            <a:xfrm>
              <a:off x="6525885" y="4479365"/>
              <a:ext cx="0" cy="725151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9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2: SNARKs with accumulation schemes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72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A11444C6-C077-1840-9BAC-40ABCBAB3616}"/>
                  </a:ext>
                </a:extLst>
              </p:cNvPr>
              <p:cNvSpPr/>
              <p:nvPr/>
            </p:nvSpPr>
            <p:spPr>
              <a:xfrm>
                <a:off x="7057764" y="2284028"/>
                <a:ext cx="4064908" cy="3202372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2800" dirty="0">
                    <a:solidFill>
                      <a:srgbClr val="0432FF"/>
                    </a:solidFill>
                    <a:latin typeface="Helvetica" pitchFamily="2" charset="0"/>
                  </a:rPr>
                  <a:t>Verifier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>
                  <a:solidFill>
                    <a:srgbClr val="0432FF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A11444C6-C077-1840-9BAC-40ABCBAB3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764" y="2284028"/>
                <a:ext cx="4064908" cy="320237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6D6C4EF0-8950-0D40-B5F8-D30CD7A71EA2}"/>
              </a:ext>
            </a:extLst>
          </p:cNvPr>
          <p:cNvGrpSpPr/>
          <p:nvPr/>
        </p:nvGrpSpPr>
        <p:grpSpPr>
          <a:xfrm>
            <a:off x="7800664" y="4259631"/>
            <a:ext cx="2863169" cy="1056740"/>
            <a:chOff x="7800664" y="4259631"/>
            <a:chExt cx="2863169" cy="10567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31D7B19-AFED-844E-9F5D-8A1E9E319BFE}"/>
                    </a:ext>
                  </a:extLst>
                </p:cNvPr>
                <p:cNvSpPr/>
                <p:nvPr/>
              </p:nvSpPr>
              <p:spPr>
                <a:xfrm>
                  <a:off x="9003933" y="4726956"/>
                  <a:ext cx="536953" cy="5194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500"/>
                              <m:t>pe</m:t>
                            </m:r>
                          </m:sub>
                        </m:sSub>
                      </m:oMath>
                    </m:oMathPara>
                  </a14:m>
                  <a:endParaRPr lang="en-US" sz="2500" i="1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31D7B19-AFED-844E-9F5D-8A1E9E319B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3933" y="4726956"/>
                  <a:ext cx="536953" cy="519438"/>
                </a:xfrm>
                <a:prstGeom prst="rect">
                  <a:avLst/>
                </a:prstGeom>
                <a:blipFill>
                  <a:blip r:embed="rId4"/>
                  <a:stretch>
                    <a:fillRect l="-23256" r="-6977" b="-97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ADD44632-CCD0-324E-A14E-64AD8F177F47}"/>
                </a:ext>
              </a:extLst>
            </p:cNvPr>
            <p:cNvSpPr/>
            <p:nvPr/>
          </p:nvSpPr>
          <p:spPr>
            <a:xfrm>
              <a:off x="7800664" y="4259631"/>
              <a:ext cx="2863169" cy="1056740"/>
            </a:xfrm>
            <a:prstGeom prst="arc">
              <a:avLst>
                <a:gd name="adj1" fmla="val 110772"/>
                <a:gd name="adj2" fmla="val 10685476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D5ECC1-D55C-A04D-B6AB-7E1F31B0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824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Helvetica" pitchFamily="2" charset="0"/>
              </a:rPr>
              <a:t>Predicate-efficient SNARKs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70B32D-0AD6-A64F-8588-892D60397345}"/>
              </a:ext>
            </a:extLst>
          </p:cNvPr>
          <p:cNvGrpSpPr/>
          <p:nvPr/>
        </p:nvGrpSpPr>
        <p:grpSpPr>
          <a:xfrm>
            <a:off x="6052786" y="4367321"/>
            <a:ext cx="1112505" cy="384721"/>
            <a:chOff x="2231633" y="2693058"/>
            <a:chExt cx="1112505" cy="384721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3C815AE-4376-1E4E-80C3-67A591988464}"/>
                </a:ext>
              </a:extLst>
            </p:cNvPr>
            <p:cNvCxnSpPr>
              <a:cxnSpLocks/>
              <a:stCxn id="22" idx="3"/>
              <a:endCxn id="14" idx="1"/>
            </p:cNvCxnSpPr>
            <p:nvPr/>
          </p:nvCxnSpPr>
          <p:spPr>
            <a:xfrm flipV="1">
              <a:off x="3075850" y="2882894"/>
              <a:ext cx="268288" cy="25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327E1AB-4CB1-3841-8F94-3E485FC926C7}"/>
                    </a:ext>
                  </a:extLst>
                </p:cNvPr>
                <p:cNvSpPr txBox="1"/>
                <p:nvPr/>
              </p:nvSpPr>
              <p:spPr>
                <a:xfrm>
                  <a:off x="2231633" y="2693058"/>
                  <a:ext cx="844217" cy="3847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5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327E1AB-4CB1-3841-8F94-3E485FC926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633" y="2693058"/>
                  <a:ext cx="844217" cy="384721"/>
                </a:xfrm>
                <a:prstGeom prst="rect">
                  <a:avLst/>
                </a:prstGeom>
                <a:blipFill>
                  <a:blip r:embed="rId5"/>
                  <a:stretch>
                    <a:fillRect l="-11940" r="-11940" b="-354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EEB80C3-5CE0-9042-846B-4E0956EA8905}"/>
                  </a:ext>
                </a:extLst>
              </p:cNvPr>
              <p:cNvSpPr/>
              <p:nvPr/>
            </p:nvSpPr>
            <p:spPr>
              <a:xfrm>
                <a:off x="7165291" y="4277970"/>
                <a:ext cx="844217" cy="558374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rgbClr val="FF40FF"/>
                              </a:solidFill>
                              <a:latin typeface="+mj-lt"/>
                            </a:rPr>
                            <m:t>pe</m:t>
                          </m:r>
                        </m:sub>
                      </m:sSub>
                    </m:oMath>
                  </m:oMathPara>
                </a14:m>
                <a:endParaRPr lang="en-US" sz="3200" i="1" dirty="0">
                  <a:solidFill>
                    <a:srgbClr val="FF40FF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EEB80C3-5CE0-9042-846B-4E0956EA8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291" y="4277970"/>
                <a:ext cx="844217" cy="558374"/>
              </a:xfrm>
              <a:prstGeom prst="roundRect">
                <a:avLst/>
              </a:prstGeom>
              <a:blipFill>
                <a:blip r:embed="rId6"/>
                <a:stretch>
                  <a:fillRect l="-7143" b="-17391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24CF5A2B-3F2B-6D46-B6E8-BDE53FBE9F20}"/>
              </a:ext>
            </a:extLst>
          </p:cNvPr>
          <p:cNvGrpSpPr/>
          <p:nvPr/>
        </p:nvGrpSpPr>
        <p:grpSpPr>
          <a:xfrm>
            <a:off x="244912" y="3220619"/>
            <a:ext cx="4785671" cy="2094968"/>
            <a:chOff x="104235" y="2306219"/>
            <a:chExt cx="4785671" cy="20949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5732D10E-0A30-3A44-BA53-ECEAB528C1BE}"/>
                    </a:ext>
                  </a:extLst>
                </p:cNvPr>
                <p:cNvSpPr/>
                <p:nvPr/>
              </p:nvSpPr>
              <p:spPr>
                <a:xfrm>
                  <a:off x="1079920" y="2306219"/>
                  <a:ext cx="3144904" cy="2094968"/>
                </a:xfrm>
                <a:prstGeom prst="round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2800" dirty="0">
                      <a:latin typeface="Helvetica" pitchFamily="2" charset="0"/>
                    </a:rPr>
                    <a:t>Verifier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endParaRPr lang="en-US" sz="2800" dirty="0">
                    <a:latin typeface="Helvetica" pitchFamily="2" charset="0"/>
                  </a:endParaRPr>
                </a:p>
              </p:txBody>
            </p:sp>
          </mc:Choice>
          <mc:Fallback xmlns=""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5732D10E-0A30-3A44-BA53-ECEAB528C1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920" y="2306219"/>
                  <a:ext cx="3144904" cy="2094968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47952EC-DA07-1749-9C67-3A00D5BD20B0}"/>
                </a:ext>
              </a:extLst>
            </p:cNvPr>
            <p:cNvGrpSpPr/>
            <p:nvPr/>
          </p:nvGrpSpPr>
          <p:grpSpPr>
            <a:xfrm>
              <a:off x="104235" y="3255715"/>
              <a:ext cx="1393963" cy="384721"/>
              <a:chOff x="2249263" y="2593840"/>
              <a:chExt cx="1393963" cy="384721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80414E20-DBD5-4D47-A5F7-B07C2BA0C9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83868" y="2816946"/>
                <a:ext cx="559358" cy="87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00AE4C16-EA02-7D46-9B18-B72617A66B78}"/>
                      </a:ext>
                    </a:extLst>
                  </p:cNvPr>
                  <p:cNvSpPr txBox="1"/>
                  <p:nvPr/>
                </p:nvSpPr>
                <p:spPr>
                  <a:xfrm>
                    <a:off x="2249263" y="2593840"/>
                    <a:ext cx="844217" cy="3847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5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00AE4C16-EA02-7D46-9B18-B72617A66B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9263" y="2593840"/>
                    <a:ext cx="844217" cy="38472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1765" r="-11765" b="-34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0F00DA4-4BDA-BB43-A48D-3D68984B512A}"/>
                </a:ext>
              </a:extLst>
            </p:cNvPr>
            <p:cNvGrpSpPr/>
            <p:nvPr/>
          </p:nvGrpSpPr>
          <p:grpSpPr>
            <a:xfrm>
              <a:off x="3847596" y="3255535"/>
              <a:ext cx="1042310" cy="384721"/>
              <a:chOff x="8939126" y="2255494"/>
              <a:chExt cx="2240041" cy="384721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D456FA6-4E2C-4B4B-9FB4-3C0C98DA5F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9126" y="2448257"/>
                <a:ext cx="124727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B94026-D3D9-2E4A-9241-877F83764C93}"/>
                  </a:ext>
                </a:extLst>
              </p:cNvPr>
              <p:cNvSpPr txBox="1"/>
              <p:nvPr/>
            </p:nvSpPr>
            <p:spPr>
              <a:xfrm>
                <a:off x="10334951" y="2255494"/>
                <a:ext cx="844216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5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17EF06D-3BA5-EC42-A7D6-4A52DFF0C68F}"/>
                  </a:ext>
                </a:extLst>
              </p:cNvPr>
              <p:cNvSpPr txBox="1"/>
              <p:nvPr/>
            </p:nvSpPr>
            <p:spPr>
              <a:xfrm>
                <a:off x="5191174" y="3837216"/>
                <a:ext cx="69613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17EF06D-3BA5-EC42-A7D6-4A52DFF0C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174" y="3837216"/>
                <a:ext cx="696138" cy="861774"/>
              </a:xfrm>
              <a:prstGeom prst="rect">
                <a:avLst/>
              </a:prstGeom>
              <a:blipFill>
                <a:blip r:embed="rId12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D82958-ADDE-9045-8F31-641B4024BEB7}"/>
                  </a:ext>
                </a:extLst>
              </p:cNvPr>
              <p:cNvSpPr txBox="1"/>
              <p:nvPr/>
            </p:nvSpPr>
            <p:spPr>
              <a:xfrm>
                <a:off x="782684" y="911091"/>
                <a:ext cx="10209256" cy="1863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Definition: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SNARK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:r>
                  <a:rPr lang="en-US" sz="28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predicate-efficient wrt a predicate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𝚽</m:t>
                    </m:r>
                  </m:oMath>
                </a14:m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</a:p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verifier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be decomposed into</a:t>
                </a:r>
              </a:p>
              <a:p>
                <a:pPr marL="1371600" lvl="2" indent="-457200">
                  <a:buFontTx/>
                  <a:buChar char="-"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expensive part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and</a:t>
                </a:r>
              </a:p>
              <a:p>
                <a:pPr marL="1371600" lvl="2" indent="-457200">
                  <a:buFontTx/>
                  <a:buChar char="-"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cheap part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FF40FF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pe</m:t>
                        </m:r>
                      </m:sub>
                    </m:sSub>
                  </m:oMath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D82958-ADDE-9045-8F31-641B4024B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84" y="911091"/>
                <a:ext cx="10209256" cy="1863331"/>
              </a:xfrm>
              <a:prstGeom prst="rect">
                <a:avLst/>
              </a:prstGeom>
              <a:blipFill>
                <a:blip r:embed="rId13"/>
                <a:stretch>
                  <a:fillRect l="-1242" t="-4110" r="-1242" b="-6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5B5295B-BE83-D644-B400-E2A80AD587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13595" y="4327726"/>
                <a:ext cx="518526" cy="5210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5B5295B-BE83-D644-B400-E2A80AD58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3595" y="4327726"/>
                <a:ext cx="518526" cy="52106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A3B56C6B-622D-0D43-A9E7-5B54BBCE53C5}"/>
              </a:ext>
            </a:extLst>
          </p:cNvPr>
          <p:cNvGrpSpPr/>
          <p:nvPr/>
        </p:nvGrpSpPr>
        <p:grpSpPr>
          <a:xfrm>
            <a:off x="10946752" y="4381210"/>
            <a:ext cx="1042310" cy="384721"/>
            <a:chOff x="4140673" y="4322335"/>
            <a:chExt cx="1042310" cy="384721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8E459B6-8E5E-6C4B-9F3E-58B2F84865A2}"/>
                </a:ext>
              </a:extLst>
            </p:cNvPr>
            <p:cNvCxnSpPr>
              <a:cxnSpLocks/>
            </p:cNvCxnSpPr>
            <p:nvPr/>
          </p:nvCxnSpPr>
          <p:spPr>
            <a:xfrm>
              <a:off x="4140673" y="4515098"/>
              <a:ext cx="5803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E8249E5-D966-8F40-98FC-4F92E80BC5D3}"/>
                </a:ext>
              </a:extLst>
            </p:cNvPr>
            <p:cNvSpPr txBox="1"/>
            <p:nvPr/>
          </p:nvSpPr>
          <p:spPr>
            <a:xfrm>
              <a:off x="4790162" y="4322335"/>
              <a:ext cx="392821" cy="3847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5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C1837CE-D354-1948-B60C-D16568881111}"/>
              </a:ext>
            </a:extLst>
          </p:cNvPr>
          <p:cNvGrpSpPr/>
          <p:nvPr/>
        </p:nvGrpSpPr>
        <p:grpSpPr>
          <a:xfrm>
            <a:off x="7511726" y="3405909"/>
            <a:ext cx="628081" cy="834753"/>
            <a:chOff x="7511726" y="3405909"/>
            <a:chExt cx="628081" cy="834753"/>
          </a:xfrm>
        </p:grpSpPr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948F914E-A069-2F4A-9570-75162F003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7402" y="3865758"/>
              <a:ext cx="552405" cy="374904"/>
            </a:xfrm>
            <a:prstGeom prst="bentConnector3">
              <a:avLst>
                <a:gd name="adj1" fmla="val 4215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6CC4E32-6FA8-4D4A-88F8-DDE83BEEC5D7}"/>
                    </a:ext>
                  </a:extLst>
                </p:cNvPr>
                <p:cNvSpPr txBox="1"/>
                <p:nvPr/>
              </p:nvSpPr>
              <p:spPr>
                <a:xfrm>
                  <a:off x="7511726" y="3405909"/>
                  <a:ext cx="577876" cy="3847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25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6CC4E32-6FA8-4D4A-88F8-DDE83BEEC5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726" y="3405909"/>
                  <a:ext cx="577876" cy="384721"/>
                </a:xfrm>
                <a:prstGeom prst="rect">
                  <a:avLst/>
                </a:prstGeom>
                <a:blipFill>
                  <a:blip r:embed="rId15"/>
                  <a:stretch>
                    <a:fillRect b="-322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89069970-FD99-5C4C-8D6D-34F106E8BC34}"/>
              </a:ext>
            </a:extLst>
          </p:cNvPr>
          <p:cNvSpPr/>
          <p:nvPr/>
        </p:nvSpPr>
        <p:spPr>
          <a:xfrm>
            <a:off x="9327692" y="5334722"/>
            <a:ext cx="1911561" cy="918243"/>
          </a:xfrm>
          <a:prstGeom prst="wedgeRoundRectCallout">
            <a:avLst>
              <a:gd name="adj1" fmla="val -21190"/>
              <a:gd name="adj2" fmla="val -123013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Helvetica" pitchFamily="2" charset="0"/>
              </a:rPr>
              <a:t>Expensive to compute</a:t>
            </a:r>
          </a:p>
        </p:txBody>
      </p:sp>
      <p:sp>
        <p:nvSpPr>
          <p:cNvPr id="31" name="Rounded Rectangular Callout 30">
            <a:extLst>
              <a:ext uri="{FF2B5EF4-FFF2-40B4-BE49-F238E27FC236}">
                <a16:creationId xmlns:a16="http://schemas.microsoft.com/office/drawing/2014/main" id="{FC7D349E-D785-5E42-9FD0-2BDD3BFBF441}"/>
              </a:ext>
            </a:extLst>
          </p:cNvPr>
          <p:cNvSpPr/>
          <p:nvPr/>
        </p:nvSpPr>
        <p:spPr>
          <a:xfrm>
            <a:off x="6117622" y="5315587"/>
            <a:ext cx="1709117" cy="887470"/>
          </a:xfrm>
          <a:prstGeom prst="wedgeRoundRectCallout">
            <a:avLst>
              <a:gd name="adj1" fmla="val 30307"/>
              <a:gd name="adj2" fmla="val -105060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Helvetica" pitchFamily="2" charset="0"/>
              </a:rPr>
              <a:t>Cheap to compute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803FCD3-B688-1E4A-82F4-FDCF7685014E}"/>
              </a:ext>
            </a:extLst>
          </p:cNvPr>
          <p:cNvGrpSpPr/>
          <p:nvPr/>
        </p:nvGrpSpPr>
        <p:grpSpPr>
          <a:xfrm>
            <a:off x="9986111" y="3242911"/>
            <a:ext cx="686747" cy="1345347"/>
            <a:chOff x="9986111" y="3242911"/>
            <a:chExt cx="686747" cy="1345347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64914AE-F812-6C48-BF0B-81035FDDEFC3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9986111" y="3242911"/>
              <a:ext cx="686747" cy="10848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112DB23-7E5F-2846-9E13-EC6821549A6E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10024870" y="4438291"/>
              <a:ext cx="388725" cy="1499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F27516-CCDA-E049-8699-0D1DE6187F89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10025147" y="3889199"/>
              <a:ext cx="464384" cy="514835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76EE336-F67D-754A-845B-FF100F25DF07}"/>
              </a:ext>
            </a:extLst>
          </p:cNvPr>
          <p:cNvGrpSpPr/>
          <p:nvPr/>
        </p:nvGrpSpPr>
        <p:grpSpPr>
          <a:xfrm>
            <a:off x="8132214" y="3070668"/>
            <a:ext cx="1878025" cy="1586312"/>
            <a:chOff x="8132214" y="3070668"/>
            <a:chExt cx="1878025" cy="15863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6EF23A43-69E3-6344-A447-2B77C5238909}"/>
                    </a:ext>
                  </a:extLst>
                </p:cNvPr>
                <p:cNvSpPr/>
                <p:nvPr/>
              </p:nvSpPr>
              <p:spPr>
                <a:xfrm>
                  <a:off x="9003933" y="4283675"/>
                  <a:ext cx="1006306" cy="373305"/>
                </a:xfrm>
                <a:prstGeom prst="round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oMath>
                    </m:oMathPara>
                  </a14:m>
                  <a:endPara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6EF23A43-69E3-6344-A447-2B77C52389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3933" y="4283675"/>
                  <a:ext cx="1006306" cy="373305"/>
                </a:xfrm>
                <a:prstGeom prst="roundRect">
                  <a:avLst/>
                </a:prstGeom>
                <a:blipFill>
                  <a:blip r:embed="rId16"/>
                  <a:stretch>
                    <a:fillRect t="-18750" b="-5937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32A02FC-5899-9540-BF0C-9FC2284FC73B}"/>
                </a:ext>
              </a:extLst>
            </p:cNvPr>
            <p:cNvCxnSpPr>
              <a:cxnSpLocks/>
            </p:cNvCxnSpPr>
            <p:nvPr/>
          </p:nvCxnSpPr>
          <p:spPr>
            <a:xfrm>
              <a:off x="8149654" y="3862435"/>
              <a:ext cx="854279" cy="3293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63B03981-76DE-E141-A71B-7055DBBA7806}"/>
                    </a:ext>
                  </a:extLst>
                </p:cNvPr>
                <p:cNvSpPr/>
                <p:nvPr/>
              </p:nvSpPr>
              <p:spPr>
                <a:xfrm>
                  <a:off x="8995149" y="3082084"/>
                  <a:ext cx="1006306" cy="373305"/>
                </a:xfrm>
                <a:prstGeom prst="round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oMath>
                    </m:oMathPara>
                  </a14:m>
                  <a:endPara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63B03981-76DE-E141-A71B-7055DBBA78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5149" y="3082084"/>
                  <a:ext cx="1006306" cy="373305"/>
                </a:xfrm>
                <a:prstGeom prst="roundRect">
                  <a:avLst/>
                </a:prstGeom>
                <a:blipFill>
                  <a:blip r:embed="rId17"/>
                  <a:stretch>
                    <a:fillRect t="-15625" b="-5937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DF0E867-53A3-3848-B7AE-691FD3384168}"/>
                    </a:ext>
                  </a:extLst>
                </p:cNvPr>
                <p:cNvSpPr txBox="1"/>
                <p:nvPr/>
              </p:nvSpPr>
              <p:spPr>
                <a:xfrm>
                  <a:off x="9335564" y="3471839"/>
                  <a:ext cx="343043" cy="7694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5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DF0E867-53A3-3848-B7AE-691FD33841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5564" y="3471839"/>
                  <a:ext cx="343043" cy="769441"/>
                </a:xfrm>
                <a:prstGeom prst="rect">
                  <a:avLst/>
                </a:prstGeom>
                <a:blipFill>
                  <a:blip r:embed="rId18"/>
                  <a:stretch>
                    <a:fillRect l="-35714" r="-35714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675870B-4570-B34A-A38A-3F19BFD1DD57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 flipV="1">
              <a:off x="8132214" y="3268737"/>
              <a:ext cx="862935" cy="5970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3D487B8-D6D9-E649-9029-F8A7D7BEBA2B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8132214" y="3865728"/>
              <a:ext cx="871719" cy="604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256F323-0C57-C44F-ADB2-A52CCC3C5A32}"/>
                    </a:ext>
                  </a:extLst>
                </p:cNvPr>
                <p:cNvSpPr txBox="1"/>
                <p:nvPr/>
              </p:nvSpPr>
              <p:spPr>
                <a:xfrm>
                  <a:off x="8149654" y="3070668"/>
                  <a:ext cx="577876" cy="3847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5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256F323-0C57-C44F-ADB2-A52CCC3C5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654" y="3070668"/>
                  <a:ext cx="577876" cy="384721"/>
                </a:xfrm>
                <a:prstGeom prst="rect">
                  <a:avLst/>
                </a:prstGeom>
                <a:blipFill>
                  <a:blip r:embed="rId19"/>
                  <a:stretch>
                    <a:fillRect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536FE907-D267-A54E-A1CD-708AE807CEF2}"/>
                    </a:ext>
                  </a:extLst>
                </p:cNvPr>
                <p:cNvSpPr txBox="1"/>
                <p:nvPr/>
              </p:nvSpPr>
              <p:spPr>
                <a:xfrm>
                  <a:off x="8224270" y="4135365"/>
                  <a:ext cx="577876" cy="3847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5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536FE907-D267-A54E-A1CD-708AE807C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270" y="4135365"/>
                  <a:ext cx="577876" cy="384721"/>
                </a:xfrm>
                <a:prstGeom prst="rect">
                  <a:avLst/>
                </a:prstGeom>
                <a:blipFill>
                  <a:blip r:embed="rId20"/>
                  <a:stretch>
                    <a:fillRect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Slide Number Placeholder 1">
            <a:extLst>
              <a:ext uri="{FF2B5EF4-FFF2-40B4-BE49-F238E27FC236}">
                <a16:creationId xmlns:a16="http://schemas.microsoft.com/office/drawing/2014/main" id="{54A99A0A-DDE5-BC4B-A053-2B795DF3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03616"/>
            <a:ext cx="2743200" cy="365125"/>
          </a:xfrm>
        </p:spPr>
        <p:txBody>
          <a:bodyPr/>
          <a:lstStyle/>
          <a:p>
            <a:fld id="{6254F6CE-674E-F54F-AE87-EAEB4C73FB4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7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4" grpId="0"/>
      <p:bldP spid="12" grpId="0" animBg="1"/>
      <p:bldP spid="32" grpId="0" animBg="1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9C6C28E-21AF-724E-AE2F-00520B9D01D3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18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Helvetica" pitchFamily="2" charset="0"/>
              </a:rPr>
              <a:t>Accumulation for predicate-efficient SNARKs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D90071-9AD7-0943-8B9B-EDF5184C56DF}"/>
                  </a:ext>
                </a:extLst>
              </p:cNvPr>
              <p:cNvSpPr txBox="1"/>
              <p:nvPr/>
            </p:nvSpPr>
            <p:spPr>
              <a:xfrm>
                <a:off x="450718" y="1187604"/>
                <a:ext cx="11290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Theorem 2:</a:t>
                </a:r>
                <a:r>
                  <a:rPr lang="en-US" sz="2800" dirty="0"/>
                  <a:t> Suppose a SNARK is predicate-efficient wrt. a predicate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800" dirty="0"/>
                  <a:t>. Then,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D90071-9AD7-0943-8B9B-EDF5184C5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18" y="1187604"/>
                <a:ext cx="11290564" cy="523220"/>
              </a:xfrm>
              <a:prstGeom prst="rect">
                <a:avLst/>
              </a:prstGeom>
              <a:blipFill>
                <a:blip r:embed="rId6"/>
                <a:stretch>
                  <a:fillRect l="-1010" t="-11905" r="-33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6922C3A-B2B0-A347-856B-3C7D0E71A6F2}"/>
                  </a:ext>
                </a:extLst>
              </p:cNvPr>
              <p:cNvSpPr/>
              <p:nvPr/>
            </p:nvSpPr>
            <p:spPr>
              <a:xfrm>
                <a:off x="471875" y="1957045"/>
                <a:ext cx="478592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800" dirty="0"/>
                  <a:t> has an accumulation scheme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rgbClr val="FF0000"/>
                            </a:solidFill>
                          </a:rPr>
                          <m:t>ACC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6922C3A-B2B0-A347-856B-3C7D0E71A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75" y="1957045"/>
                <a:ext cx="4785926" cy="954107"/>
              </a:xfrm>
              <a:prstGeom prst="rect">
                <a:avLst/>
              </a:prstGeom>
              <a:blipFill>
                <a:blip r:embed="rId7"/>
                <a:stretch>
                  <a:fillRect t="-6579" r="-343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E4EDB48-9AF7-A64E-A40F-247BA5296EB5}"/>
                  </a:ext>
                </a:extLst>
              </p:cNvPr>
              <p:cNvSpPr/>
              <p:nvPr/>
            </p:nvSpPr>
            <p:spPr>
              <a:xfrm>
                <a:off x="7110798" y="1957044"/>
                <a:ext cx="478592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the SNARK has an accumulation scheme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0432FF"/>
                        </a:solidFill>
                      </a:rPr>
                      <m:t>ACC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m:rPr>
                        <m:nor/>
                      </m:rPr>
                      <a:rPr lang="en-US" sz="280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𝕍</m:t>
                    </m:r>
                    <m:r>
                      <a:rPr lang="en-US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E4EDB48-9AF7-A64E-A40F-247BA5296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798" y="1957044"/>
                <a:ext cx="4785926" cy="954107"/>
              </a:xfrm>
              <a:prstGeom prst="rect">
                <a:avLst/>
              </a:prstGeom>
              <a:blipFill>
                <a:blip r:embed="rId8"/>
                <a:stretch>
                  <a:fillRect l="-2381" t="-6579" r="-3968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4EFE351-B875-7643-9023-3E0E60131DFB}"/>
                  </a:ext>
                </a:extLst>
              </p:cNvPr>
              <p:cNvSpPr/>
              <p:nvPr/>
            </p:nvSpPr>
            <p:spPr>
              <a:xfrm>
                <a:off x="5589180" y="1937741"/>
                <a:ext cx="1190238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4EFE351-B875-7643-9023-3E0E60131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180" y="1937741"/>
                <a:ext cx="1190238" cy="861774"/>
              </a:xfrm>
              <a:prstGeom prst="rect">
                <a:avLst/>
              </a:prstGeom>
              <a:blipFill>
                <a:blip r:embed="rId9"/>
                <a:stretch>
                  <a:fillRect l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38A63EA-5DE1-0B49-BD6F-F82C8DD6D863}"/>
              </a:ext>
            </a:extLst>
          </p:cNvPr>
          <p:cNvGrpSpPr/>
          <p:nvPr/>
        </p:nvGrpSpPr>
        <p:grpSpPr>
          <a:xfrm>
            <a:off x="1090975" y="3539956"/>
            <a:ext cx="5063206" cy="2017533"/>
            <a:chOff x="1090975" y="3539956"/>
            <a:chExt cx="5063206" cy="2017533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1690349-1818-BE4F-9771-BA4EF8017C23}"/>
                </a:ext>
              </a:extLst>
            </p:cNvPr>
            <p:cNvSpPr/>
            <p:nvPr/>
          </p:nvSpPr>
          <p:spPr>
            <a:xfrm>
              <a:off x="1090975" y="3549652"/>
              <a:ext cx="5063206" cy="2007837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514350" indent="-514350">
                <a:buFont typeface="+mj-lt"/>
                <a:buAutoNum type="arabicPeriod"/>
              </a:pPr>
              <a:endParaRPr lang="en-US" sz="2400" dirty="0">
                <a:latin typeface="Helvetica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0FF3DD3E-B5F1-6C43-90E7-ABDD4191FFA4}"/>
                    </a:ext>
                  </a:extLst>
                </p:cNvPr>
                <p:cNvSpPr/>
                <p:nvPr/>
              </p:nvSpPr>
              <p:spPr>
                <a:xfrm>
                  <a:off x="1191240" y="3539956"/>
                  <a:ext cx="2784673" cy="5091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Helvetica" pitchFamily="2" charset="0"/>
                    </a:rPr>
                    <a:t>Prover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𝕩</m:t>
                              </m:r>
                              <m:r>
                                <a:rPr lang="en-US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𝕒</m:t>
                          </m:r>
                        </m:e>
                      </m:d>
                    </m:oMath>
                  </a14:m>
                  <a:r>
                    <a:rPr lang="en-US" sz="2400" dirty="0">
                      <a:latin typeface="Helvetica" pitchFamily="2" charset="0"/>
                    </a:rPr>
                    <a:t>:</a:t>
                  </a: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0FF3DD3E-B5F1-6C43-90E7-ABDD4191FF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240" y="3539956"/>
                  <a:ext cx="2784673" cy="509178"/>
                </a:xfrm>
                <a:prstGeom prst="rect">
                  <a:avLst/>
                </a:prstGeom>
                <a:blipFill>
                  <a:blip r:embed="rId10"/>
                  <a:stretch>
                    <a:fillRect l="-3182" t="-2439" r="-2273" b="-24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B815BA-8056-3E47-9946-0EE805EA290C}"/>
              </a:ext>
            </a:extLst>
          </p:cNvPr>
          <p:cNvGrpSpPr/>
          <p:nvPr/>
        </p:nvGrpSpPr>
        <p:grpSpPr>
          <a:xfrm>
            <a:off x="6290594" y="3549652"/>
            <a:ext cx="5063206" cy="2007837"/>
            <a:chOff x="6290594" y="3549652"/>
            <a:chExt cx="5063206" cy="2007837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36507B4-3646-BD4C-BE38-4FA91976A20E}"/>
                </a:ext>
              </a:extLst>
            </p:cNvPr>
            <p:cNvSpPr/>
            <p:nvPr/>
          </p:nvSpPr>
          <p:spPr>
            <a:xfrm>
              <a:off x="6290594" y="3549652"/>
              <a:ext cx="5063206" cy="2007837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514350" indent="-514350">
                <a:buFont typeface="+mj-lt"/>
                <a:buAutoNum type="arabicPeriod"/>
              </a:pPr>
              <a:endParaRPr lang="en-US" sz="2400" dirty="0">
                <a:latin typeface="Helvetica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1B194DB5-D449-E74E-B820-2835FD0682CF}"/>
                    </a:ext>
                  </a:extLst>
                </p:cNvPr>
                <p:cNvSpPr/>
                <p:nvPr/>
              </p:nvSpPr>
              <p:spPr>
                <a:xfrm>
                  <a:off x="6378338" y="3575126"/>
                  <a:ext cx="3178178" cy="5091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Helvetica" pitchFamily="2" charset="0"/>
                    </a:rPr>
                    <a:t>Verifier</a:t>
                  </a:r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𝕒</m:t>
                          </m:r>
                          <m:r>
                            <a:rPr lang="en-US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𝕒</m:t>
                          </m:r>
                          <m:r>
                            <a:rPr lang="en-US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’</m:t>
                          </m:r>
                        </m:e>
                      </m:d>
                    </m:oMath>
                  </a14:m>
                  <a:r>
                    <a:rPr lang="en-US" sz="2400" dirty="0">
                      <a:latin typeface="Helvetica" pitchFamily="2" charset="0"/>
                    </a:rPr>
                    <a:t>:</a:t>
                  </a: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1B194DB5-D449-E74E-B820-2835FD0682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338" y="3575126"/>
                  <a:ext cx="3178178" cy="509178"/>
                </a:xfrm>
                <a:prstGeom prst="rect">
                  <a:avLst/>
                </a:prstGeom>
                <a:blipFill>
                  <a:blip r:embed="rId11"/>
                  <a:stretch>
                    <a:fillRect l="-2789" t="-2439" r="-1992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69F82B-68A9-7540-B613-9C60D7F8905C}"/>
              </a:ext>
            </a:extLst>
          </p:cNvPr>
          <p:cNvGrpSpPr/>
          <p:nvPr/>
        </p:nvGrpSpPr>
        <p:grpSpPr>
          <a:xfrm>
            <a:off x="4116593" y="5710987"/>
            <a:ext cx="4176776" cy="997227"/>
            <a:chOff x="4116593" y="5710987"/>
            <a:chExt cx="4176776" cy="997227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C2E0877-A5D9-7B41-9E5C-2C86A094A446}"/>
                </a:ext>
              </a:extLst>
            </p:cNvPr>
            <p:cNvSpPr/>
            <p:nvPr/>
          </p:nvSpPr>
          <p:spPr>
            <a:xfrm>
              <a:off x="4116593" y="5710987"/>
              <a:ext cx="4176776" cy="997227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514350" indent="-514350">
                <a:buFont typeface="+mj-lt"/>
                <a:buAutoNum type="arabicPeriod"/>
              </a:pPr>
              <a:endParaRPr lang="en-US" sz="2400" dirty="0">
                <a:latin typeface="Helvetica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4737471-1F74-3040-B9D2-629EEAEF04B9}"/>
                    </a:ext>
                  </a:extLst>
                </p:cNvPr>
                <p:cNvSpPr/>
                <p:nvPr/>
              </p:nvSpPr>
              <p:spPr>
                <a:xfrm>
                  <a:off x="4141672" y="5734324"/>
                  <a:ext cx="214892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Helvetica" pitchFamily="2" charset="0"/>
                    </a:rPr>
                    <a:t>Decider</a:t>
                  </a:r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𝔻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𝕒</m:t>
                          </m:r>
                          <m:r>
                            <a:rPr lang="en-US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’</m:t>
                          </m:r>
                        </m:e>
                      </m:d>
                    </m:oMath>
                  </a14:m>
                  <a:r>
                    <a:rPr lang="en-US" sz="2400" dirty="0">
                      <a:latin typeface="Helvetica" pitchFamily="2" charset="0"/>
                    </a:rPr>
                    <a:t>:</a:t>
                  </a: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4737471-1F74-3040-B9D2-629EEAEF04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672" y="5734324"/>
                  <a:ext cx="2148922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4118" t="-10811" r="-3529" b="-270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B2BBD9C-61D1-404C-ACFC-38B78D77C9DB}"/>
                  </a:ext>
                </a:extLst>
              </p:cNvPr>
              <p:cNvSpPr/>
              <p:nvPr/>
            </p:nvSpPr>
            <p:spPr>
              <a:xfrm>
                <a:off x="6378338" y="3997462"/>
                <a:ext cx="4975462" cy="1281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Helvetica" pitchFamily="2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4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FF40FF"/>
                            </a:solidFill>
                          </a:rPr>
                          <m:t>pe</m:t>
                        </m:r>
                      </m:sub>
                    </m:sSub>
                    <m:r>
                      <a:rPr lang="en-US" sz="2400" i="1">
                        <a:solidFill>
                          <a:srgbClr val="FF4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rgbClr val="FF4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i="1">
                        <a:solidFill>
                          <a:srgbClr val="FF4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)←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FF40FF"/>
                            </a:solidFill>
                          </a:rPr>
                          <m:t>pe</m:t>
                        </m:r>
                      </m:sub>
                    </m:sSub>
                    <m:r>
                      <a:rPr lang="en-US" sz="2400" i="1">
                        <a:solidFill>
                          <a:srgbClr val="FF4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4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FF4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FF4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solidFill>
                          <a:srgbClr val="FF4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latin typeface="Helvetica" pitchFamily="2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Helvetica" pitchFamily="2" charset="0"/>
                    <a:cs typeface="Times New Roman" panose="02020603050405020304" pitchFamily="18" charset="0"/>
                  </a:rPr>
                  <a:t>Check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/>
                          <m:t>pe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</m:t>
                    </m:r>
                  </m:oMath>
                </a14:m>
                <a:endParaRPr lang="en-US" sz="2400" dirty="0">
                  <a:latin typeface="Helvetica" pitchFamily="2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Helvetica" pitchFamily="2" charset="0"/>
                  </a:rPr>
                  <a:t>Check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𝕒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𝕒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’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Helvetica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B2BBD9C-61D1-404C-ACFC-38B78D77C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338" y="3997462"/>
                <a:ext cx="4975462" cy="1281761"/>
              </a:xfrm>
              <a:prstGeom prst="rect">
                <a:avLst/>
              </a:prstGeom>
              <a:blipFill>
                <a:blip r:embed="rId13"/>
                <a:stretch>
                  <a:fillRect l="-1018" t="-1961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1CA4D78-550A-FD49-A6CB-FD87A2FCB4DA}"/>
                  </a:ext>
                </a:extLst>
              </p:cNvPr>
              <p:cNvSpPr/>
              <p:nvPr/>
            </p:nvSpPr>
            <p:spPr>
              <a:xfrm>
                <a:off x="1191240" y="4084304"/>
                <a:ext cx="4904760" cy="1241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Helvetica" pitchFamily="2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4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FF40FF"/>
                            </a:solidFill>
                          </a:rPr>
                          <m:t>pe</m:t>
                        </m:r>
                      </m:sub>
                    </m:sSub>
                    <m:r>
                      <a:rPr lang="en-US" sz="2400" i="1">
                        <a:solidFill>
                          <a:srgbClr val="FF4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rgbClr val="FF4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i="1">
                        <a:solidFill>
                          <a:srgbClr val="FF4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)←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FF40FF"/>
                            </a:solidFill>
                          </a:rPr>
                          <m:t>pe</m:t>
                        </m:r>
                      </m:sub>
                    </m:sSub>
                    <m:r>
                      <a:rPr lang="en-US" sz="2400" i="1">
                        <a:solidFill>
                          <a:srgbClr val="FF4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4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FF4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FF4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solidFill>
                          <a:srgbClr val="FF4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latin typeface="Helvetica" pitchFamily="2" charset="0"/>
                    <a:cs typeface="Times New Roman" panose="02020603050405020304" pitchFamily="18" charset="0"/>
                  </a:rPr>
                  <a:t>.</a:t>
                </a:r>
                <a:endParaRPr lang="en-US" sz="2400" i="1" dirty="0">
                  <a:latin typeface="Helvetica" pitchFamily="2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Helvetica" pitchFamily="2" charset="0"/>
                  </a:rPr>
                  <a:t>Output new accumulator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𝕒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’←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𝕒</m:t>
                        </m:r>
                      </m:e>
                    </m:d>
                  </m:oMath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1CA4D78-550A-FD49-A6CB-FD87A2FCB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40" y="4084304"/>
                <a:ext cx="4904760" cy="1241045"/>
              </a:xfrm>
              <a:prstGeom prst="rect">
                <a:avLst/>
              </a:prstGeom>
              <a:blipFill>
                <a:blip r:embed="rId14"/>
                <a:stretch>
                  <a:fillRect l="-1292" t="-3061" b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AA7C73-218E-AA4B-A433-5492C698BAAC}"/>
                  </a:ext>
                </a:extLst>
              </p:cNvPr>
              <p:cNvSpPr/>
              <p:nvPr/>
            </p:nvSpPr>
            <p:spPr>
              <a:xfrm>
                <a:off x="4141672" y="6195989"/>
                <a:ext cx="38699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Helvetica" pitchFamily="2" charset="0"/>
                  </a:rPr>
                  <a:t>Check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𝕒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’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Helvetica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AA7C73-218E-AA4B-A433-5492C698B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672" y="6195989"/>
                <a:ext cx="3869906" cy="461665"/>
              </a:xfrm>
              <a:prstGeom prst="rect">
                <a:avLst/>
              </a:prstGeom>
              <a:blipFill>
                <a:blip r:embed="rId15"/>
                <a:stretch>
                  <a:fillRect l="-1307" t="-10811" r="-1307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0CE50976-2F36-5641-AEF8-BB947A15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03616"/>
            <a:ext cx="2743200" cy="365125"/>
          </a:xfrm>
        </p:spPr>
        <p:txBody>
          <a:bodyPr/>
          <a:lstStyle/>
          <a:p>
            <a:fld id="{6254F6CE-674E-F54F-AE87-EAEB4C73FB4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9B0D9189-A73A-8B4A-A1A2-EFD0D33DDD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29062" y="430271"/>
                <a:ext cx="4333875" cy="63672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600" dirty="0">
                    <a:latin typeface="Helvetica" pitchFamily="2" charset="0"/>
                  </a:rPr>
                  <a:t>Properties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b="0" i="0" dirty="0" smtClean="0">
                        <a:solidFill>
                          <a:srgbClr val="0432FF"/>
                        </a:solidFill>
                        <a:latin typeface="+mn-lt"/>
                      </a:rPr>
                      <m:t>ACC</m:t>
                    </m:r>
                  </m:oMath>
                </a14:m>
                <a:endParaRPr lang="en-US" sz="3600" dirty="0">
                  <a:latin typeface="+mn-lt"/>
                </a:endParaRPr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9B0D9189-A73A-8B4A-A1A2-EFD0D33DD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62" y="430271"/>
                <a:ext cx="4333875" cy="636723"/>
              </a:xfrm>
              <a:prstGeom prst="rect">
                <a:avLst/>
              </a:prstGeom>
              <a:blipFill>
                <a:blip r:embed="rId3"/>
                <a:stretch>
                  <a:fillRect t="-20000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650B3CC-7251-844C-8885-342128775416}"/>
                  </a:ext>
                </a:extLst>
              </p:cNvPr>
              <p:cNvSpPr/>
              <p:nvPr/>
            </p:nvSpPr>
            <p:spPr>
              <a:xfrm>
                <a:off x="735290" y="1438064"/>
                <a:ext cx="9323110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Security: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 idea: </a:t>
                </a:r>
                <a:r>
                  <a:rPr lang="en-US" sz="2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Reduce security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0432FF"/>
                        </a:solidFill>
                      </a:rPr>
                      <m:t>ACC</m:t>
                    </m:r>
                    <m:r>
                      <a:rPr lang="en-US" sz="28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security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500" b="0" i="0" dirty="0" smtClean="0">
                            <a:solidFill>
                              <a:srgbClr val="FF0000"/>
                            </a:solidFill>
                          </a:rPr>
                          <m:t>ACC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</m:oMath>
                </a14:m>
                <a:endParaRPr lang="en-US" sz="25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5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500" dirty="0">
                            <a:solidFill>
                              <a:srgbClr val="FF0000"/>
                            </a:solidFill>
                          </a:rPr>
                          <m:t>ACC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</m:oMath>
                </a14:m>
                <a:r>
                  <a:rPr lang="en-US" sz="2500" dirty="0"/>
                  <a:t> is quantum secure then so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0432FF"/>
                        </a:solidFill>
                      </a:rPr>
                      <m:t>ACC</m:t>
                    </m:r>
                  </m:oMath>
                </a14:m>
                <a:endParaRPr lang="en-US" sz="25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5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500" dirty="0">
                            <a:solidFill>
                              <a:srgbClr val="FF0000"/>
                            </a:solidFill>
                          </a:rPr>
                          <m:t>ACC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</m:oMath>
                </a14:m>
                <a:r>
                  <a:rPr lang="en-US" sz="2500" dirty="0"/>
                  <a:t> is zero-knowledge then so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rgbClr val="0432FF"/>
                        </a:solidFill>
                      </a:rPr>
                      <m:t>ACC</m:t>
                    </m:r>
                  </m:oMath>
                </a14:m>
                <a:endParaRPr lang="en-US" sz="2500" dirty="0"/>
              </a:p>
              <a:p>
                <a:endParaRPr lang="en-US" sz="2500" dirty="0"/>
              </a:p>
              <a:p>
                <a:r>
                  <a:rPr lang="en-US" sz="3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Efficiency: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rgbClr val="0432FF"/>
                        </a:solidFill>
                      </a:rPr>
                      <m:t>ACC</m:t>
                    </m:r>
                  </m:oMath>
                </a14:m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verifier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FF0000"/>
                            </a:solidFill>
                          </a:rPr>
                          <m:t>ACC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</m:oMath>
                </a14:m>
                <a:r>
                  <a:rPr lang="en-US" sz="2800" dirty="0"/>
                  <a:t> + predicate-efficient runtime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650B3CC-7251-844C-8885-342128775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0" y="1438064"/>
                <a:ext cx="9323110" cy="3139321"/>
              </a:xfrm>
              <a:prstGeom prst="rect">
                <a:avLst/>
              </a:prstGeom>
              <a:blipFill>
                <a:blip r:embed="rId4"/>
                <a:stretch>
                  <a:fillRect l="-1635" t="-2429" b="-4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lide Number Placeholder 1">
            <a:extLst>
              <a:ext uri="{FF2B5EF4-FFF2-40B4-BE49-F238E27FC236}">
                <a16:creationId xmlns:a16="http://schemas.microsoft.com/office/drawing/2014/main" id="{A5647353-24C1-BC41-B9CD-38C19F0F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03616"/>
            <a:ext cx="2743200" cy="365125"/>
          </a:xfrm>
        </p:spPr>
        <p:txBody>
          <a:bodyPr/>
          <a:lstStyle/>
          <a:p>
            <a:fld id="{6254F6CE-674E-F54F-AE87-EAEB4C73FB49}" type="slidenum">
              <a:rPr lang="en-US" smtClean="0"/>
              <a:t>25</a:t>
            </a:fld>
            <a:endParaRPr lang="en-US" dirty="0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A90A27A9-4407-4546-BEC1-51303D9D5B47}"/>
              </a:ext>
            </a:extLst>
          </p:cNvPr>
          <p:cNvSpPr/>
          <p:nvPr/>
        </p:nvSpPr>
        <p:spPr>
          <a:xfrm>
            <a:off x="1497290" y="5234609"/>
            <a:ext cx="9323110" cy="1169007"/>
          </a:xfrm>
          <a:prstGeom prst="frame">
            <a:avLst>
              <a:gd name="adj1" fmla="val 3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Upshot is this significantly reduces the complexity of designing Accumulation schemes</a:t>
            </a:r>
          </a:p>
        </p:txBody>
      </p:sp>
    </p:spTree>
    <p:extLst>
      <p:ext uri="{BB962C8B-B14F-4D97-AF65-F5344CB8AC3E}">
        <p14:creationId xmlns:p14="http://schemas.microsoft.com/office/powerpoint/2010/main" val="219756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2C4625-E579-E94B-827E-0BFBDC5095B9}"/>
              </a:ext>
            </a:extLst>
          </p:cNvPr>
          <p:cNvSpPr txBox="1"/>
          <p:nvPr/>
        </p:nvSpPr>
        <p:spPr>
          <a:xfrm>
            <a:off x="3681734" y="2344087"/>
            <a:ext cx="482853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Where to find </a:t>
            </a:r>
          </a:p>
          <a:p>
            <a:pPr algn="ctr"/>
            <a:r>
              <a:rPr lang="en-US" sz="4500" dirty="0"/>
              <a:t>predicate-efficient SNARKs?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80EB6B2B-B124-4E49-93AB-EABB3723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03616"/>
            <a:ext cx="2743200" cy="365125"/>
          </a:xfrm>
        </p:spPr>
        <p:txBody>
          <a:bodyPr/>
          <a:lstStyle/>
          <a:p>
            <a:fld id="{6254F6CE-674E-F54F-AE87-EAEB4C73FB4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6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5F6E-FB20-C947-A42C-AC9F3E37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50"/>
            <a:ext cx="10515600" cy="9740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 Popular Methodology for SNARKs</a:t>
            </a:r>
          </a:p>
        </p:txBody>
      </p:sp>
      <p:sp>
        <p:nvSpPr>
          <p:cNvPr id="3" name="!!Compiler">
            <a:extLst>
              <a:ext uri="{FF2B5EF4-FFF2-40B4-BE49-F238E27FC236}">
                <a16:creationId xmlns:a16="http://schemas.microsoft.com/office/drawing/2014/main" id="{507EC379-8EEE-FC4B-894D-A1C240E845C0}"/>
              </a:ext>
            </a:extLst>
          </p:cNvPr>
          <p:cNvSpPr/>
          <p:nvPr/>
        </p:nvSpPr>
        <p:spPr>
          <a:xfrm>
            <a:off x="3490545" y="2475590"/>
            <a:ext cx="2385645" cy="23563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+mj-lt"/>
              </a:rPr>
              <a:t>Compiler [</a:t>
            </a:r>
            <a:r>
              <a:rPr lang="en-US" sz="2800" dirty="0">
                <a:latin typeface="+mj-lt"/>
              </a:rPr>
              <a:t>BBB19</a:t>
            </a:r>
            <a:r>
              <a:rPr lang="en-US" sz="2800" dirty="0"/>
              <a:t>, </a:t>
            </a:r>
            <a:r>
              <a:rPr lang="en-US" sz="2500" dirty="0">
                <a:latin typeface="+mj-lt"/>
              </a:rPr>
              <a:t>CHMMVW20]</a:t>
            </a:r>
          </a:p>
        </p:txBody>
      </p:sp>
      <p:sp>
        <p:nvSpPr>
          <p:cNvPr id="14" name="!!AHP">
            <a:extLst>
              <a:ext uri="{FF2B5EF4-FFF2-40B4-BE49-F238E27FC236}">
                <a16:creationId xmlns:a16="http://schemas.microsoft.com/office/drawing/2014/main" id="{A59BB564-7A26-D448-AEA2-99223E0BA105}"/>
              </a:ext>
            </a:extLst>
          </p:cNvPr>
          <p:cNvSpPr/>
          <p:nvPr/>
        </p:nvSpPr>
        <p:spPr>
          <a:xfrm>
            <a:off x="260838" y="1656390"/>
            <a:ext cx="2385643" cy="1624656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+mj-lt"/>
              </a:rPr>
              <a:t>Polynomial IOP/</a:t>
            </a:r>
            <a:br>
              <a:rPr lang="en-US" sz="2500" dirty="0">
                <a:latin typeface="+mj-lt"/>
              </a:rPr>
            </a:br>
            <a:r>
              <a:rPr lang="en-US" sz="2500" dirty="0">
                <a:latin typeface="+mj-lt"/>
              </a:rPr>
              <a:t>AHP</a:t>
            </a:r>
          </a:p>
        </p:txBody>
      </p:sp>
      <p:sp>
        <p:nvSpPr>
          <p:cNvPr id="16" name="!!PC">
            <a:extLst>
              <a:ext uri="{FF2B5EF4-FFF2-40B4-BE49-F238E27FC236}">
                <a16:creationId xmlns:a16="http://schemas.microsoft.com/office/drawing/2014/main" id="{4DC01823-3073-B647-8AD4-431DA0D81BF1}"/>
              </a:ext>
            </a:extLst>
          </p:cNvPr>
          <p:cNvSpPr/>
          <p:nvPr/>
        </p:nvSpPr>
        <p:spPr>
          <a:xfrm>
            <a:off x="260838" y="4012728"/>
            <a:ext cx="2385646" cy="1624656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+mj-lt"/>
              </a:rPr>
              <a:t>Polynomial Commitment</a:t>
            </a:r>
            <a:br>
              <a:rPr lang="en-US" sz="2500" dirty="0">
                <a:latin typeface="+mj-lt"/>
              </a:rPr>
            </a:br>
            <a:r>
              <a:rPr lang="en-US" sz="2500" dirty="0">
                <a:latin typeface="+mj-lt"/>
              </a:rPr>
              <a:t>(PC)</a:t>
            </a:r>
          </a:p>
        </p:txBody>
      </p:sp>
      <p:cxnSp>
        <p:nvCxnSpPr>
          <p:cNvPr id="20" name="!!PCToCompiler">
            <a:extLst>
              <a:ext uri="{FF2B5EF4-FFF2-40B4-BE49-F238E27FC236}">
                <a16:creationId xmlns:a16="http://schemas.microsoft.com/office/drawing/2014/main" id="{B4E51700-6F6A-424A-BC9A-7B666AE9EE1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646484" y="4216466"/>
            <a:ext cx="844060" cy="608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!!SNARK">
            <a:extLst>
              <a:ext uri="{FF2B5EF4-FFF2-40B4-BE49-F238E27FC236}">
                <a16:creationId xmlns:a16="http://schemas.microsoft.com/office/drawing/2014/main" id="{16EB6775-E8DD-2F43-838A-3793EFAB6C20}"/>
              </a:ext>
            </a:extLst>
          </p:cNvPr>
          <p:cNvSpPr/>
          <p:nvPr/>
        </p:nvSpPr>
        <p:spPr>
          <a:xfrm>
            <a:off x="7139354" y="1529868"/>
            <a:ext cx="4791807" cy="4107495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SNARK</a:t>
            </a:r>
          </a:p>
        </p:txBody>
      </p:sp>
      <p:cxnSp>
        <p:nvCxnSpPr>
          <p:cNvPr id="23" name="!!CompilerToSNARK">
            <a:extLst>
              <a:ext uri="{FF2B5EF4-FFF2-40B4-BE49-F238E27FC236}">
                <a16:creationId xmlns:a16="http://schemas.microsoft.com/office/drawing/2014/main" id="{DE9AF211-AC67-C840-8690-C68AF670A8F3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876190" y="3653758"/>
            <a:ext cx="126316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!!AHPToCompiler">
            <a:extLst>
              <a:ext uri="{FF2B5EF4-FFF2-40B4-BE49-F238E27FC236}">
                <a16:creationId xmlns:a16="http://schemas.microsoft.com/office/drawing/2014/main" id="{21ABFD6E-780E-564A-B270-D08751195FEC}"/>
              </a:ext>
            </a:extLst>
          </p:cNvPr>
          <p:cNvCxnSpPr>
            <a:cxnSpLocks/>
          </p:cNvCxnSpPr>
          <p:nvPr/>
        </p:nvCxnSpPr>
        <p:spPr>
          <a:xfrm>
            <a:off x="2646483" y="2468718"/>
            <a:ext cx="844061" cy="731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262D0F-971C-F045-90C7-81EBC07BCE92}"/>
              </a:ext>
            </a:extLst>
          </p:cNvPr>
          <p:cNvSpPr txBox="1"/>
          <p:nvPr/>
        </p:nvSpPr>
        <p:spPr>
          <a:xfrm>
            <a:off x="3330631" y="5633999"/>
            <a:ext cx="553073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Used to construct many popular SNARKs: </a:t>
            </a:r>
          </a:p>
          <a:p>
            <a:pPr algn="ctr"/>
            <a:r>
              <a:rPr lang="en-US" sz="2500" dirty="0"/>
              <a:t>Sonic [MBKM19], PLONK [GWC19], Marlin [CHMMVW20].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EC8695C2-9554-D04D-BF52-984425B91695}"/>
              </a:ext>
            </a:extLst>
          </p:cNvPr>
          <p:cNvSpPr/>
          <p:nvPr/>
        </p:nvSpPr>
        <p:spPr>
          <a:xfrm>
            <a:off x="457200" y="713826"/>
            <a:ext cx="2385643" cy="899152"/>
          </a:xfrm>
          <a:prstGeom prst="wedgeRoundRect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Sonic, PLONK, Marlin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57DE507-C83C-7C49-845B-922CB597494B}"/>
              </a:ext>
            </a:extLst>
          </p:cNvPr>
          <p:cNvSpPr/>
          <p:nvPr/>
        </p:nvSpPr>
        <p:spPr>
          <a:xfrm>
            <a:off x="457199" y="5754298"/>
            <a:ext cx="2514601" cy="899152"/>
          </a:xfrm>
          <a:prstGeom prst="wedgeRoundRectCallout">
            <a:avLst>
              <a:gd name="adj1" fmla="val -17240"/>
              <a:gd name="adj2" fmla="val -83688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[KZG10], [BBB19], Halo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1422997B-9A9F-F24F-BA42-996108EA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03616"/>
            <a:ext cx="2743200" cy="365125"/>
          </a:xfrm>
        </p:spPr>
        <p:txBody>
          <a:bodyPr/>
          <a:lstStyle/>
          <a:p>
            <a:fld id="{6254F6CE-674E-F54F-AE87-EAEB4C73FB4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23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4" grpId="0"/>
      <p:bldP spid="5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45788C85-BE6D-DC47-973B-EF2C836A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03616"/>
            <a:ext cx="2743200" cy="365125"/>
          </a:xfrm>
        </p:spPr>
        <p:txBody>
          <a:bodyPr/>
          <a:lstStyle/>
          <a:p>
            <a:fld id="{6254F6CE-674E-F54F-AE87-EAEB4C73FB49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!!Compiler">
            <a:extLst>
              <a:ext uri="{FF2B5EF4-FFF2-40B4-BE49-F238E27FC236}">
                <a16:creationId xmlns:a16="http://schemas.microsoft.com/office/drawing/2014/main" id="{507EC379-8EEE-FC4B-894D-A1C240E845C0}"/>
              </a:ext>
            </a:extLst>
          </p:cNvPr>
          <p:cNvSpPr/>
          <p:nvPr/>
        </p:nvSpPr>
        <p:spPr>
          <a:xfrm>
            <a:off x="3490545" y="2475590"/>
            <a:ext cx="2385645" cy="23563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+mj-lt"/>
              </a:rPr>
              <a:t>Compiler [CHMMVW20]</a:t>
            </a:r>
          </a:p>
        </p:txBody>
      </p:sp>
      <p:sp>
        <p:nvSpPr>
          <p:cNvPr id="14" name="!!AHP">
            <a:extLst>
              <a:ext uri="{FF2B5EF4-FFF2-40B4-BE49-F238E27FC236}">
                <a16:creationId xmlns:a16="http://schemas.microsoft.com/office/drawing/2014/main" id="{A59BB564-7A26-D448-AEA2-99223E0BA105}"/>
              </a:ext>
            </a:extLst>
          </p:cNvPr>
          <p:cNvSpPr/>
          <p:nvPr/>
        </p:nvSpPr>
        <p:spPr>
          <a:xfrm>
            <a:off x="260838" y="1656390"/>
            <a:ext cx="2385643" cy="1624656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/>
              <a:t>Polynomial IOP/</a:t>
            </a:r>
            <a:br>
              <a:rPr lang="en-US" sz="2500" dirty="0"/>
            </a:br>
            <a:r>
              <a:rPr lang="en-US" sz="2500" dirty="0"/>
              <a:t>AHP</a:t>
            </a:r>
          </a:p>
        </p:txBody>
      </p:sp>
      <p:sp>
        <p:nvSpPr>
          <p:cNvPr id="16" name="!!PC">
            <a:extLst>
              <a:ext uri="{FF2B5EF4-FFF2-40B4-BE49-F238E27FC236}">
                <a16:creationId xmlns:a16="http://schemas.microsoft.com/office/drawing/2014/main" id="{4DC01823-3073-B647-8AD4-431DA0D81BF1}"/>
              </a:ext>
            </a:extLst>
          </p:cNvPr>
          <p:cNvSpPr/>
          <p:nvPr/>
        </p:nvSpPr>
        <p:spPr>
          <a:xfrm>
            <a:off x="260838" y="4012728"/>
            <a:ext cx="2385646" cy="1624656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rgbClr val="FF0000"/>
                </a:solidFill>
                <a:latin typeface="+mj-lt"/>
              </a:rPr>
              <a:t>Polynomial Commitment</a:t>
            </a:r>
            <a:br>
              <a:rPr lang="en-US" sz="2500" dirty="0">
                <a:solidFill>
                  <a:srgbClr val="FF0000"/>
                </a:solidFill>
                <a:latin typeface="+mj-lt"/>
              </a:rPr>
            </a:br>
            <a:r>
              <a:rPr lang="en-US" sz="2500" dirty="0">
                <a:solidFill>
                  <a:srgbClr val="FF0000"/>
                </a:solidFill>
                <a:latin typeface="+mj-lt"/>
              </a:rPr>
              <a:t>(PC)</a:t>
            </a:r>
          </a:p>
        </p:txBody>
      </p:sp>
      <p:cxnSp>
        <p:nvCxnSpPr>
          <p:cNvPr id="20" name="!!PCToCompiler">
            <a:extLst>
              <a:ext uri="{FF2B5EF4-FFF2-40B4-BE49-F238E27FC236}">
                <a16:creationId xmlns:a16="http://schemas.microsoft.com/office/drawing/2014/main" id="{B4E51700-6F6A-424A-BC9A-7B666AE9EE1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646484" y="4216466"/>
            <a:ext cx="844060" cy="608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!!SNARK">
            <a:extLst>
              <a:ext uri="{FF2B5EF4-FFF2-40B4-BE49-F238E27FC236}">
                <a16:creationId xmlns:a16="http://schemas.microsoft.com/office/drawing/2014/main" id="{16EB6775-E8DD-2F43-838A-3793EFAB6C20}"/>
              </a:ext>
            </a:extLst>
          </p:cNvPr>
          <p:cNvSpPr/>
          <p:nvPr/>
        </p:nvSpPr>
        <p:spPr>
          <a:xfrm>
            <a:off x="7139354" y="1529868"/>
            <a:ext cx="4791807" cy="4107495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000" dirty="0">
                <a:latin typeface="+mj-lt"/>
              </a:rPr>
              <a:t>SNARK</a:t>
            </a:r>
          </a:p>
        </p:txBody>
      </p:sp>
      <p:cxnSp>
        <p:nvCxnSpPr>
          <p:cNvPr id="23" name="!!CompilerToSNARK">
            <a:extLst>
              <a:ext uri="{FF2B5EF4-FFF2-40B4-BE49-F238E27FC236}">
                <a16:creationId xmlns:a16="http://schemas.microsoft.com/office/drawing/2014/main" id="{DE9AF211-AC67-C840-8690-C68AF670A8F3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876190" y="3653758"/>
            <a:ext cx="126316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!!AHPToCompiler">
            <a:extLst>
              <a:ext uri="{FF2B5EF4-FFF2-40B4-BE49-F238E27FC236}">
                <a16:creationId xmlns:a16="http://schemas.microsoft.com/office/drawing/2014/main" id="{21ABFD6E-780E-564A-B270-D08751195FEC}"/>
              </a:ext>
            </a:extLst>
          </p:cNvPr>
          <p:cNvCxnSpPr>
            <a:cxnSpLocks/>
          </p:cNvCxnSpPr>
          <p:nvPr/>
        </p:nvCxnSpPr>
        <p:spPr>
          <a:xfrm>
            <a:off x="2646483" y="2468718"/>
            <a:ext cx="844061" cy="731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948A4B66-545C-7A4B-B2BF-8283885E7832}"/>
                  </a:ext>
                </a:extLst>
              </p:cNvPr>
              <p:cNvSpPr/>
              <p:nvPr/>
            </p:nvSpPr>
            <p:spPr>
              <a:xfrm>
                <a:off x="7280031" y="2468718"/>
                <a:ext cx="4501661" cy="2886318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2800" dirty="0">
                    <a:solidFill>
                      <a:srgbClr val="0432FF"/>
                    </a:solidFill>
                    <a:latin typeface="Helvetica" pitchFamily="2" charset="0"/>
                  </a:rPr>
                  <a:t>Verifier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>
                  <a:solidFill>
                    <a:srgbClr val="0432FF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948A4B66-545C-7A4B-B2BF-8283885E7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031" y="2468718"/>
                <a:ext cx="4501661" cy="288631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87F8FAB-7FE1-2645-BD87-41437D36AD2D}"/>
              </a:ext>
            </a:extLst>
          </p:cNvPr>
          <p:cNvSpPr/>
          <p:nvPr/>
        </p:nvSpPr>
        <p:spPr>
          <a:xfrm>
            <a:off x="9003323" y="3429000"/>
            <a:ext cx="2637692" cy="17232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500" dirty="0">
                <a:solidFill>
                  <a:srgbClr val="FF0000"/>
                </a:solidFill>
              </a:rPr>
              <a:t>PC.Check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5004AD5C-56D2-964E-979F-48F5FB2E77EF}"/>
                  </a:ext>
                </a:extLst>
              </p:cNvPr>
              <p:cNvSpPr/>
              <p:nvPr/>
            </p:nvSpPr>
            <p:spPr>
              <a:xfrm>
                <a:off x="7649310" y="3973717"/>
                <a:ext cx="984735" cy="6435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AHP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40FF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5004AD5C-56D2-964E-979F-48F5FB2E77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310" y="3973717"/>
                <a:ext cx="984735" cy="643556"/>
              </a:xfrm>
              <a:prstGeom prst="roundRect">
                <a:avLst/>
              </a:prstGeom>
              <a:blipFill>
                <a:blip r:embed="rId4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ular Callout 24">
                <a:extLst>
                  <a:ext uri="{FF2B5EF4-FFF2-40B4-BE49-F238E27FC236}">
                    <a16:creationId xmlns:a16="http://schemas.microsoft.com/office/drawing/2014/main" id="{D133140B-87E8-0848-88AB-EAC61600B98D}"/>
                  </a:ext>
                </a:extLst>
              </p:cNvPr>
              <p:cNvSpPr/>
              <p:nvPr/>
            </p:nvSpPr>
            <p:spPr>
              <a:xfrm>
                <a:off x="7543799" y="5442186"/>
                <a:ext cx="4501661" cy="1441939"/>
              </a:xfrm>
              <a:prstGeom prst="wedgeRoundRectCallout">
                <a:avLst>
                  <a:gd name="adj1" fmla="val 21063"/>
                  <a:gd name="adj2" fmla="val -67988"/>
                  <a:gd name="adj3" fmla="val 166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dirty="0">
                    <a:latin typeface="Helvetica" pitchFamily="2" charset="0"/>
                  </a:rPr>
                  <a:t>SNARK is predicate-efficient wrt.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US" sz="2500" dirty="0">
                    <a:solidFill>
                      <a:srgbClr val="FF0000"/>
                    </a:solidFill>
                    <a:latin typeface="Helvetica" pitchFamily="2" charset="0"/>
                  </a:rPr>
                  <a:t>PC.Check</a:t>
                </a:r>
                <a:r>
                  <a:rPr lang="en-US" sz="2500" dirty="0">
                    <a:latin typeface="Helvetica" pitchFamily="2" charset="0"/>
                  </a:rPr>
                  <a:t>!</a:t>
                </a:r>
              </a:p>
            </p:txBody>
          </p:sp>
        </mc:Choice>
        <mc:Fallback xmlns="">
          <p:sp>
            <p:nvSpPr>
              <p:cNvPr id="25" name="Rounded Rectangular Callout 24">
                <a:extLst>
                  <a:ext uri="{FF2B5EF4-FFF2-40B4-BE49-F238E27FC236}">
                    <a16:creationId xmlns:a16="http://schemas.microsoft.com/office/drawing/2014/main" id="{D133140B-87E8-0848-88AB-EAC61600B9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799" y="5442186"/>
                <a:ext cx="4501661" cy="1441939"/>
              </a:xfrm>
              <a:prstGeom prst="wedgeRoundRectCallout">
                <a:avLst>
                  <a:gd name="adj1" fmla="val 21063"/>
                  <a:gd name="adj2" fmla="val -67988"/>
                  <a:gd name="adj3" fmla="val 16667"/>
                </a:avLst>
              </a:prstGeom>
              <a:blipFill>
                <a:blip r:embed="rId5"/>
                <a:stretch>
                  <a:fillRect r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F4C8F486-950E-1749-AED1-A96356D68004}"/>
              </a:ext>
            </a:extLst>
          </p:cNvPr>
          <p:cNvSpPr txBox="1">
            <a:spLocks/>
          </p:cNvSpPr>
          <p:nvPr/>
        </p:nvSpPr>
        <p:spPr>
          <a:xfrm>
            <a:off x="838200" y="30050"/>
            <a:ext cx="10515600" cy="97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A Popular Methodology for SNARKs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93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17" grpId="0" animBg="1"/>
      <p:bldP spid="24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7D10FD7-3502-E540-82C3-AD0C36C7E567}"/>
              </a:ext>
            </a:extLst>
          </p:cNvPr>
          <p:cNvSpPr/>
          <p:nvPr/>
        </p:nvSpPr>
        <p:spPr>
          <a:xfrm>
            <a:off x="0" y="1400783"/>
            <a:ext cx="7101191" cy="28603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[CHMMVW20]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45F6E-FB20-C947-A42C-AC9F3E37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359" y="190893"/>
            <a:ext cx="6629281" cy="974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Accumulating SNARKs based on Polynomial Commitments</a:t>
            </a:r>
          </a:p>
        </p:txBody>
      </p:sp>
      <p:sp>
        <p:nvSpPr>
          <p:cNvPr id="3" name="!!Compiler">
            <a:extLst>
              <a:ext uri="{FF2B5EF4-FFF2-40B4-BE49-F238E27FC236}">
                <a16:creationId xmlns:a16="http://schemas.microsoft.com/office/drawing/2014/main" id="{507EC379-8EEE-FC4B-894D-A1C240E845C0}"/>
              </a:ext>
            </a:extLst>
          </p:cNvPr>
          <p:cNvSpPr/>
          <p:nvPr/>
        </p:nvSpPr>
        <p:spPr>
          <a:xfrm>
            <a:off x="1601603" y="2436583"/>
            <a:ext cx="1397629" cy="974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+mj-lt"/>
              </a:rPr>
              <a:t>Compiler</a:t>
            </a:r>
          </a:p>
        </p:txBody>
      </p:sp>
      <p:sp>
        <p:nvSpPr>
          <p:cNvPr id="14" name="!!AHP">
            <a:extLst>
              <a:ext uri="{FF2B5EF4-FFF2-40B4-BE49-F238E27FC236}">
                <a16:creationId xmlns:a16="http://schemas.microsoft.com/office/drawing/2014/main" id="{A59BB564-7A26-D448-AEA2-99223E0BA105}"/>
              </a:ext>
            </a:extLst>
          </p:cNvPr>
          <p:cNvSpPr/>
          <p:nvPr/>
        </p:nvSpPr>
        <p:spPr>
          <a:xfrm>
            <a:off x="333990" y="1753462"/>
            <a:ext cx="844062" cy="819200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+mj-lt"/>
              </a:rPr>
              <a:t>AHP</a:t>
            </a:r>
          </a:p>
        </p:txBody>
      </p:sp>
      <p:sp>
        <p:nvSpPr>
          <p:cNvPr id="16" name="!!PC">
            <a:extLst>
              <a:ext uri="{FF2B5EF4-FFF2-40B4-BE49-F238E27FC236}">
                <a16:creationId xmlns:a16="http://schemas.microsoft.com/office/drawing/2014/main" id="{4DC01823-3073-B647-8AD4-431DA0D81BF1}"/>
              </a:ext>
            </a:extLst>
          </p:cNvPr>
          <p:cNvSpPr/>
          <p:nvPr/>
        </p:nvSpPr>
        <p:spPr>
          <a:xfrm>
            <a:off x="297415" y="3149598"/>
            <a:ext cx="844062" cy="819200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20" name="!!PCToCompiler">
            <a:extLst>
              <a:ext uri="{FF2B5EF4-FFF2-40B4-BE49-F238E27FC236}">
                <a16:creationId xmlns:a16="http://schemas.microsoft.com/office/drawing/2014/main" id="{B4E51700-6F6A-424A-BC9A-7B666AE9EE1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1141477" y="3081101"/>
            <a:ext cx="496701" cy="478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!!SNARK">
            <a:extLst>
              <a:ext uri="{FF2B5EF4-FFF2-40B4-BE49-F238E27FC236}">
                <a16:creationId xmlns:a16="http://schemas.microsoft.com/office/drawing/2014/main" id="{16EB6775-E8DD-2F43-838A-3793EFAB6C20}"/>
              </a:ext>
            </a:extLst>
          </p:cNvPr>
          <p:cNvSpPr/>
          <p:nvPr/>
        </p:nvSpPr>
        <p:spPr>
          <a:xfrm>
            <a:off x="3541367" y="2182192"/>
            <a:ext cx="3323492" cy="1508833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000" dirty="0">
                <a:solidFill>
                  <a:srgbClr val="0432FF"/>
                </a:solidFill>
                <a:latin typeface="+mj-lt"/>
              </a:rPr>
              <a:t>SNARK that is predicate-efficient wrt PC.Check</a:t>
            </a:r>
          </a:p>
        </p:txBody>
      </p:sp>
      <p:cxnSp>
        <p:nvCxnSpPr>
          <p:cNvPr id="23" name="!!CompilerToSNARK">
            <a:extLst>
              <a:ext uri="{FF2B5EF4-FFF2-40B4-BE49-F238E27FC236}">
                <a16:creationId xmlns:a16="http://schemas.microsoft.com/office/drawing/2014/main" id="{DE9AF211-AC67-C840-8690-C68AF670A8F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999232" y="2923596"/>
            <a:ext cx="548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!!AHPToCompiler">
            <a:extLst>
              <a:ext uri="{FF2B5EF4-FFF2-40B4-BE49-F238E27FC236}">
                <a16:creationId xmlns:a16="http://schemas.microsoft.com/office/drawing/2014/main" id="{21ABFD6E-780E-564A-B270-D08751195FEC}"/>
              </a:ext>
            </a:extLst>
          </p:cNvPr>
          <p:cNvCxnSpPr>
            <a:cxnSpLocks/>
          </p:cNvCxnSpPr>
          <p:nvPr/>
        </p:nvCxnSpPr>
        <p:spPr>
          <a:xfrm>
            <a:off x="1216147" y="2199949"/>
            <a:ext cx="422031" cy="538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!!Acc Scheme PC">
            <a:extLst>
              <a:ext uri="{FF2B5EF4-FFF2-40B4-BE49-F238E27FC236}">
                <a16:creationId xmlns:a16="http://schemas.microsoft.com/office/drawing/2014/main" id="{392AF151-FE4B-7A45-AADD-B35BA6233393}"/>
              </a:ext>
            </a:extLst>
          </p:cNvPr>
          <p:cNvSpPr/>
          <p:nvPr/>
        </p:nvSpPr>
        <p:spPr>
          <a:xfrm>
            <a:off x="3541367" y="4427883"/>
            <a:ext cx="3298345" cy="1095093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000" dirty="0">
                <a:solidFill>
                  <a:srgbClr val="FF0000"/>
                </a:solidFill>
                <a:latin typeface="+mj-lt"/>
              </a:rPr>
              <a:t>Accumulation Scheme for PC</a:t>
            </a:r>
          </a:p>
        </p:txBody>
      </p:sp>
      <p:cxnSp>
        <p:nvCxnSpPr>
          <p:cNvPr id="12" name="!!PE-SNARKToTheorem 2">
            <a:extLst>
              <a:ext uri="{FF2B5EF4-FFF2-40B4-BE49-F238E27FC236}">
                <a16:creationId xmlns:a16="http://schemas.microsoft.com/office/drawing/2014/main" id="{6295E179-46C7-CE45-9A8F-F1A4C0F8C230}"/>
              </a:ext>
            </a:extLst>
          </p:cNvPr>
          <p:cNvCxnSpPr>
            <a:cxnSpLocks/>
          </p:cNvCxnSpPr>
          <p:nvPr/>
        </p:nvCxnSpPr>
        <p:spPr>
          <a:xfrm>
            <a:off x="6864859" y="3033324"/>
            <a:ext cx="602622" cy="6577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!!AccPCToTheorem 2">
            <a:extLst>
              <a:ext uri="{FF2B5EF4-FFF2-40B4-BE49-F238E27FC236}">
                <a16:creationId xmlns:a16="http://schemas.microsoft.com/office/drawing/2014/main" id="{AFF73A60-4D74-8A46-B4EB-D438F8399684}"/>
              </a:ext>
            </a:extLst>
          </p:cNvPr>
          <p:cNvCxnSpPr>
            <a:cxnSpLocks/>
          </p:cNvCxnSpPr>
          <p:nvPr/>
        </p:nvCxnSpPr>
        <p:spPr>
          <a:xfrm flipV="1">
            <a:off x="6864859" y="4261104"/>
            <a:ext cx="602622" cy="7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!!Theorem 2">
            <a:extLst>
              <a:ext uri="{FF2B5EF4-FFF2-40B4-BE49-F238E27FC236}">
                <a16:creationId xmlns:a16="http://schemas.microsoft.com/office/drawing/2014/main" id="{AEF7B167-F31C-B340-9407-B0D1FDDCCDE2}"/>
              </a:ext>
            </a:extLst>
          </p:cNvPr>
          <p:cNvSpPr/>
          <p:nvPr/>
        </p:nvSpPr>
        <p:spPr>
          <a:xfrm>
            <a:off x="7467481" y="3243186"/>
            <a:ext cx="1397629" cy="1508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err="1">
                <a:latin typeface="+mj-lt"/>
              </a:rPr>
              <a:t>Thm</a:t>
            </a:r>
            <a:r>
              <a:rPr lang="en-US" sz="2500" dirty="0">
                <a:latin typeface="+mj-lt"/>
              </a:rPr>
              <a:t> 2</a:t>
            </a:r>
          </a:p>
        </p:txBody>
      </p:sp>
      <p:cxnSp>
        <p:nvCxnSpPr>
          <p:cNvPr id="19" name="!!Theorem 2 to AccSNARK">
            <a:extLst>
              <a:ext uri="{FF2B5EF4-FFF2-40B4-BE49-F238E27FC236}">
                <a16:creationId xmlns:a16="http://schemas.microsoft.com/office/drawing/2014/main" id="{39231C5B-14D0-7548-9A89-B63F4EDC5FF9}"/>
              </a:ext>
            </a:extLst>
          </p:cNvPr>
          <p:cNvCxnSpPr>
            <a:cxnSpLocks/>
          </p:cNvCxnSpPr>
          <p:nvPr/>
        </p:nvCxnSpPr>
        <p:spPr>
          <a:xfrm>
            <a:off x="8865110" y="3997602"/>
            <a:ext cx="5774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!!Acc Scheme SNARK">
            <a:extLst>
              <a:ext uri="{FF2B5EF4-FFF2-40B4-BE49-F238E27FC236}">
                <a16:creationId xmlns:a16="http://schemas.microsoft.com/office/drawing/2014/main" id="{76D8AE54-EA69-8B47-A72D-9646EE8EE35A}"/>
              </a:ext>
            </a:extLst>
          </p:cNvPr>
          <p:cNvSpPr/>
          <p:nvPr/>
        </p:nvSpPr>
        <p:spPr>
          <a:xfrm>
            <a:off x="9442585" y="3243192"/>
            <a:ext cx="2487168" cy="1508827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000" dirty="0">
                <a:solidFill>
                  <a:srgbClr val="0432FF"/>
                </a:solidFill>
                <a:latin typeface="+mj-lt"/>
              </a:rPr>
              <a:t>Accumulation Scheme for SNARK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C179AF5B-61F0-EA4F-8F46-024E9DB1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03616"/>
            <a:ext cx="2743200" cy="365125"/>
          </a:xfrm>
        </p:spPr>
        <p:txBody>
          <a:bodyPr/>
          <a:lstStyle/>
          <a:p>
            <a:fld id="{6254F6CE-674E-F54F-AE87-EAEB4C73FB4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6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IVC/PCD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88250" y="1690688"/>
                <a:ext cx="9516418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SNARKs with small space and time complexity (‘complexity-preserving’) [BCCT13]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Succinct </a:t>
                </a:r>
                <a:r>
                  <a:rPr lang="en-US" sz="3200" dirty="0" err="1"/>
                  <a:t>Blockchains</a:t>
                </a:r>
                <a:r>
                  <a:rPr lang="en-US" sz="3200" dirty="0"/>
                  <a:t> (e.g. Coda [MS18], [KB20])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 checks whether a new block is valid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Verifiable Delay Functions [BBBF19]</a:t>
                </a:r>
              </a:p>
              <a:p>
                <a:pPr lvl="1"/>
                <a:r>
                  <a:rPr lang="en-US" sz="2800" dirty="0"/>
                  <a:t>e.g. verifying iterated hash functions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SNARKs for </a:t>
                </a:r>
                <a:r>
                  <a:rPr lang="en-US" sz="3200" dirty="0" err="1"/>
                  <a:t>MapReduce</a:t>
                </a:r>
                <a:r>
                  <a:rPr lang="en-US" sz="3200" dirty="0"/>
                  <a:t> [CTV15]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…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250" y="1690688"/>
                <a:ext cx="9516418" cy="3970318"/>
              </a:xfrm>
              <a:prstGeom prst="rect">
                <a:avLst/>
              </a:prstGeom>
              <a:blipFill>
                <a:blip r:embed="rId2"/>
                <a:stretch>
                  <a:fillRect l="-1473" t="-1994" b="-2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3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2C4625-E579-E94B-827E-0BFBDC5095B9}"/>
              </a:ext>
            </a:extLst>
          </p:cNvPr>
          <p:cNvSpPr txBox="1"/>
          <p:nvPr/>
        </p:nvSpPr>
        <p:spPr>
          <a:xfrm>
            <a:off x="2341684" y="1997839"/>
            <a:ext cx="750863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Theorem 3:</a:t>
            </a:r>
          </a:p>
          <a:p>
            <a:pPr algn="ctr"/>
            <a:r>
              <a:rPr lang="en-US" sz="4500" dirty="0"/>
              <a:t>Constructing </a:t>
            </a:r>
          </a:p>
          <a:p>
            <a:pPr algn="ctr"/>
            <a:r>
              <a:rPr lang="en-US" sz="4500" dirty="0"/>
              <a:t>Accumulation Schemes </a:t>
            </a:r>
          </a:p>
          <a:p>
            <a:pPr algn="ctr"/>
            <a:r>
              <a:rPr lang="en-US" sz="4500" dirty="0"/>
              <a:t>for </a:t>
            </a:r>
          </a:p>
          <a:p>
            <a:pPr algn="ctr"/>
            <a:r>
              <a:rPr lang="en-US" sz="4500" dirty="0"/>
              <a:t>Polynomial Commitments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95231FED-A14F-F04F-B132-A5C3F99B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03616"/>
            <a:ext cx="2743200" cy="365125"/>
          </a:xfrm>
        </p:spPr>
        <p:txBody>
          <a:bodyPr/>
          <a:lstStyle/>
          <a:p>
            <a:fld id="{6254F6CE-674E-F54F-AE87-EAEB4C73FB4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07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0F313A9-4B73-8C43-A78C-B18B0BCC63BD}"/>
              </a:ext>
            </a:extLst>
          </p:cNvPr>
          <p:cNvSpPr/>
          <p:nvPr/>
        </p:nvSpPr>
        <p:spPr>
          <a:xfrm>
            <a:off x="1300017" y="1771655"/>
            <a:ext cx="3017693" cy="397861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000" dirty="0">
                <a:latin typeface="Helvetica" pitchFamily="2" charset="0"/>
              </a:rPr>
              <a:t>Sender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993C7-43FD-864D-AC9E-DB1467FD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710" y="66575"/>
            <a:ext cx="7673741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Recap: Polynomial Commitments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5CCDC61-3D74-4748-AADD-4AA1CD98FD01}"/>
                  </a:ext>
                </a:extLst>
              </p:cNvPr>
              <p:cNvSpPr/>
              <p:nvPr/>
            </p:nvSpPr>
            <p:spPr>
              <a:xfrm>
                <a:off x="1690287" y="2686145"/>
                <a:ext cx="2237151" cy="505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5CCDC61-3D74-4748-AADD-4AA1CD98FD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287" y="2686145"/>
                <a:ext cx="2237151" cy="505267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919496B-8A44-C044-A36F-4AD582ADB411}"/>
              </a:ext>
            </a:extLst>
          </p:cNvPr>
          <p:cNvSpPr/>
          <p:nvPr/>
        </p:nvSpPr>
        <p:spPr>
          <a:xfrm>
            <a:off x="1551948" y="3486367"/>
            <a:ext cx="2513828" cy="702821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Helvetica" pitchFamily="2" charset="0"/>
              </a:rPr>
              <a:t>PC.Commit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2CCBBB-27BF-D647-A28D-412D4B30007B}"/>
              </a:ext>
            </a:extLst>
          </p:cNvPr>
          <p:cNvCxnSpPr/>
          <p:nvPr/>
        </p:nvCxnSpPr>
        <p:spPr>
          <a:xfrm>
            <a:off x="2808862" y="3167588"/>
            <a:ext cx="0" cy="318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32B8F2C-2855-EB4A-B0FC-2678E39DC73E}"/>
              </a:ext>
            </a:extLst>
          </p:cNvPr>
          <p:cNvGrpSpPr/>
          <p:nvPr/>
        </p:nvGrpSpPr>
        <p:grpSpPr>
          <a:xfrm>
            <a:off x="4065776" y="3371310"/>
            <a:ext cx="3849111" cy="484942"/>
            <a:chOff x="4065776" y="3371310"/>
            <a:chExt cx="3849111" cy="48494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5866E6E-41B9-1D46-BA61-C7F09CDE3B82}"/>
                </a:ext>
              </a:extLst>
            </p:cNvPr>
            <p:cNvCxnSpPr>
              <a:cxnSpLocks/>
            </p:cNvCxnSpPr>
            <p:nvPr/>
          </p:nvCxnSpPr>
          <p:spPr>
            <a:xfrm>
              <a:off x="4065776" y="3856252"/>
              <a:ext cx="38491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25CF2A3-E844-674B-AFCD-D89D5E5B2F37}"/>
                    </a:ext>
                  </a:extLst>
                </p:cNvPr>
                <p:cNvSpPr/>
                <p:nvPr/>
              </p:nvSpPr>
              <p:spPr>
                <a:xfrm>
                  <a:off x="4953978" y="3371310"/>
                  <a:ext cx="210128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dirty="0"/>
                    <a:t>Commitment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endParaRPr lang="en-US" sz="24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25CF2A3-E844-674B-AFCD-D89D5E5B2F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978" y="3371310"/>
                  <a:ext cx="2101281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3593" t="-7895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571F63-88E0-DA4F-A960-7F1836C93D10}"/>
              </a:ext>
            </a:extLst>
          </p:cNvPr>
          <p:cNvSpPr/>
          <p:nvPr/>
        </p:nvSpPr>
        <p:spPr>
          <a:xfrm>
            <a:off x="7949438" y="1771655"/>
            <a:ext cx="3017693" cy="397861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000" dirty="0">
                <a:latin typeface="Helvetica" pitchFamily="2" charset="0"/>
              </a:rPr>
              <a:t>Receiver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030A554-CDDD-AD45-B50C-BD15AB6830A6}"/>
              </a:ext>
            </a:extLst>
          </p:cNvPr>
          <p:cNvSpPr/>
          <p:nvPr/>
        </p:nvSpPr>
        <p:spPr>
          <a:xfrm>
            <a:off x="1551948" y="4599434"/>
            <a:ext cx="2513828" cy="97153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Helvetica" pitchFamily="2" charset="0"/>
              </a:rPr>
              <a:t>PC.Open</a:t>
            </a:r>
            <a:endParaRPr lang="en-US" sz="2400" dirty="0">
              <a:latin typeface="Helvetica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7693FF-257D-5945-923A-8C5C4E09C5AA}"/>
              </a:ext>
            </a:extLst>
          </p:cNvPr>
          <p:cNvGrpSpPr/>
          <p:nvPr/>
        </p:nvGrpSpPr>
        <p:grpSpPr>
          <a:xfrm>
            <a:off x="4080064" y="4421067"/>
            <a:ext cx="3849111" cy="490199"/>
            <a:chOff x="4080064" y="4421067"/>
            <a:chExt cx="3849111" cy="49019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A3FC143-B694-9246-A870-106BA87CBC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0064" y="4911266"/>
              <a:ext cx="38491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DAFF76D-6BB0-E047-A893-30A7558BA15E}"/>
                    </a:ext>
                  </a:extLst>
                </p:cNvPr>
                <p:cNvSpPr/>
                <p:nvPr/>
              </p:nvSpPr>
              <p:spPr>
                <a:xfrm>
                  <a:off x="4667184" y="4421067"/>
                  <a:ext cx="2898229" cy="4901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dirty="0"/>
                    <a:t>Opening point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endParaRPr lang="en-US" sz="24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DAFF76D-6BB0-E047-A893-30A7558BA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184" y="4421067"/>
                  <a:ext cx="2898229" cy="490199"/>
                </a:xfrm>
                <a:prstGeom prst="rect">
                  <a:avLst/>
                </a:prstGeom>
                <a:blipFill>
                  <a:blip r:embed="rId5"/>
                  <a:stretch>
                    <a:fillRect l="-2609" t="-7692" b="-205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A65281-AD40-0F40-8CD8-9D053CECACE3}"/>
              </a:ext>
            </a:extLst>
          </p:cNvPr>
          <p:cNvGrpSpPr/>
          <p:nvPr/>
        </p:nvGrpSpPr>
        <p:grpSpPr>
          <a:xfrm>
            <a:off x="4088377" y="5308815"/>
            <a:ext cx="4172669" cy="489657"/>
            <a:chOff x="4088377" y="5308815"/>
            <a:chExt cx="4172669" cy="489657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06070A1-15FE-3C4F-9CC3-D9F82AAC4FD4}"/>
                </a:ext>
              </a:extLst>
            </p:cNvPr>
            <p:cNvCxnSpPr>
              <a:cxnSpLocks/>
            </p:cNvCxnSpPr>
            <p:nvPr/>
          </p:nvCxnSpPr>
          <p:spPr>
            <a:xfrm>
              <a:off x="4088377" y="5308815"/>
              <a:ext cx="41726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2D4CE6FD-EF57-6E4B-848C-8C087C8F4C2A}"/>
                    </a:ext>
                  </a:extLst>
                </p:cNvPr>
                <p:cNvSpPr/>
                <p:nvPr/>
              </p:nvSpPr>
              <p:spPr>
                <a:xfrm>
                  <a:off x="4498153" y="5336807"/>
                  <a:ext cx="297241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dirty="0"/>
                    <a:t>Evaluation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 sz="2400" dirty="0"/>
                    <a:t>, Proof 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2D4CE6FD-EF57-6E4B-848C-8C087C8F4C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8153" y="5336807"/>
                  <a:ext cx="2972417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851" t="-8108" b="-270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FA4EC5B-4778-8D48-B57D-7B55C8E6C20F}"/>
              </a:ext>
            </a:extLst>
          </p:cNvPr>
          <p:cNvSpPr/>
          <p:nvPr/>
        </p:nvSpPr>
        <p:spPr>
          <a:xfrm>
            <a:off x="8261046" y="5043487"/>
            <a:ext cx="2513828" cy="54133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Helvetica" pitchFamily="2" charset="0"/>
              </a:rPr>
              <a:t>PC.Check</a:t>
            </a:r>
            <a:endParaRPr lang="en-US" sz="2400" dirty="0">
              <a:latin typeface="Helvetica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B8E653-0873-B14B-94AD-07DBAD81F733}"/>
              </a:ext>
            </a:extLst>
          </p:cNvPr>
          <p:cNvGrpSpPr/>
          <p:nvPr/>
        </p:nvGrpSpPr>
        <p:grpSpPr>
          <a:xfrm>
            <a:off x="8657771" y="4258755"/>
            <a:ext cx="449867" cy="780444"/>
            <a:chOff x="8657771" y="4258755"/>
            <a:chExt cx="449867" cy="780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0C3A287-5E8A-0D46-AAFF-8BC6C018DC8B}"/>
                    </a:ext>
                  </a:extLst>
                </p:cNvPr>
                <p:cNvSpPr/>
                <p:nvPr/>
              </p:nvSpPr>
              <p:spPr>
                <a:xfrm>
                  <a:off x="8657771" y="4258755"/>
                  <a:ext cx="44986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0C3A287-5E8A-0D46-AAFF-8BC6C018DC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7771" y="4258755"/>
                  <a:ext cx="449867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23D95A3-2020-EF4B-90DD-6E2AF8EA06DD}"/>
                </a:ext>
              </a:extLst>
            </p:cNvPr>
            <p:cNvCxnSpPr/>
            <p:nvPr/>
          </p:nvCxnSpPr>
          <p:spPr>
            <a:xfrm>
              <a:off x="8854128" y="4720420"/>
              <a:ext cx="0" cy="318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0E94B49-EABD-2746-8FD5-E80641BF7DD7}"/>
              </a:ext>
            </a:extLst>
          </p:cNvPr>
          <p:cNvGrpSpPr/>
          <p:nvPr/>
        </p:nvGrpSpPr>
        <p:grpSpPr>
          <a:xfrm>
            <a:off x="9779034" y="4234156"/>
            <a:ext cx="406330" cy="780444"/>
            <a:chOff x="9779034" y="4234156"/>
            <a:chExt cx="406330" cy="780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9540C78-291F-D745-BEE9-D35B0303ADC4}"/>
                    </a:ext>
                  </a:extLst>
                </p:cNvPr>
                <p:cNvSpPr/>
                <p:nvPr/>
              </p:nvSpPr>
              <p:spPr>
                <a:xfrm>
                  <a:off x="9779034" y="4234156"/>
                  <a:ext cx="40633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9540C78-291F-D745-BEE9-D35B0303AD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9034" y="4234156"/>
                  <a:ext cx="40633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F5B3B71-1DB4-0C4B-AC1C-3BC1E91729EB}"/>
                </a:ext>
              </a:extLst>
            </p:cNvPr>
            <p:cNvCxnSpPr/>
            <p:nvPr/>
          </p:nvCxnSpPr>
          <p:spPr>
            <a:xfrm>
              <a:off x="9930451" y="4695821"/>
              <a:ext cx="0" cy="318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5F4FFA-5B48-5043-90D5-8719C34FCE05}"/>
              </a:ext>
            </a:extLst>
          </p:cNvPr>
          <p:cNvGrpSpPr/>
          <p:nvPr/>
        </p:nvGrpSpPr>
        <p:grpSpPr>
          <a:xfrm>
            <a:off x="8597398" y="5603205"/>
            <a:ext cx="1913409" cy="812260"/>
            <a:chOff x="8597398" y="5603205"/>
            <a:chExt cx="1913409" cy="81226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9D0CAD0-FF0E-7B43-9B8A-1097FCBB423C}"/>
                </a:ext>
              </a:extLst>
            </p:cNvPr>
            <p:cNvCxnSpPr/>
            <p:nvPr/>
          </p:nvCxnSpPr>
          <p:spPr>
            <a:xfrm>
              <a:off x="9517960" y="5603205"/>
              <a:ext cx="0" cy="318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77EB001-EB10-3247-95C7-BDAD96B44C1A}"/>
                    </a:ext>
                  </a:extLst>
                </p:cNvPr>
                <p:cNvSpPr/>
                <p:nvPr/>
              </p:nvSpPr>
              <p:spPr>
                <a:xfrm>
                  <a:off x="8597398" y="5953800"/>
                  <a:ext cx="191340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dirty="0"/>
                    <a:t>Decision bit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US" sz="24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77EB001-EB10-3247-95C7-BDAD96B44C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7398" y="5953800"/>
                  <a:ext cx="1913409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3289" t="-8108" b="-270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Slide Number Placeholder 1">
            <a:extLst>
              <a:ext uri="{FF2B5EF4-FFF2-40B4-BE49-F238E27FC236}">
                <a16:creationId xmlns:a16="http://schemas.microsoft.com/office/drawing/2014/main" id="{704A8BF9-A47E-2442-A6CA-A416EA4DA8AD}"/>
              </a:ext>
            </a:extLst>
          </p:cNvPr>
          <p:cNvSpPr txBox="1">
            <a:spLocks/>
          </p:cNvSpPr>
          <p:nvPr/>
        </p:nvSpPr>
        <p:spPr>
          <a:xfrm>
            <a:off x="9448800" y="6403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54F6CE-674E-F54F-AE87-EAEB4C73FB4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8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5" grpId="0"/>
      <p:bldP spid="20" grpId="0" animBg="1"/>
      <p:bldP spid="23" grpId="0" animBg="1"/>
      <p:bldP spid="24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048B-E937-EF40-BC03-472B9B56D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281" y="1"/>
            <a:ext cx="10263438" cy="925252"/>
          </a:xfrm>
        </p:spPr>
        <p:txBody>
          <a:bodyPr/>
          <a:lstStyle/>
          <a:p>
            <a:pPr algn="ctr"/>
            <a:r>
              <a:rPr lang="en-US" dirty="0"/>
              <a:t>Accumulation Scheme for PC</a:t>
            </a:r>
            <a:r>
              <a:rPr lang="en-US" baseline="-25000" dirty="0"/>
              <a:t>KZG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95D6AFE-77BB-E942-B5E0-B5C5172986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5287" y="4937760"/>
              <a:ext cx="3713619" cy="85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57737">
                      <a:extLst>
                        <a:ext uri="{9D8B030D-6E8A-4147-A177-3AD203B41FA5}">
                          <a16:colId xmlns:a16="http://schemas.microsoft.com/office/drawing/2014/main" val="3819654469"/>
                        </a:ext>
                      </a:extLst>
                    </a:gridCol>
                    <a:gridCol w="1655882">
                      <a:extLst>
                        <a:ext uri="{9D8B030D-6E8A-4147-A177-3AD203B41FA5}">
                          <a16:colId xmlns:a16="http://schemas.microsoft.com/office/drawing/2014/main" val="29072667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err="1"/>
                            <a:t>PC.Check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Proof size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7083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 pairings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2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𝔾</m:t>
                                    </m:r>
                                  </m:e>
                                  <m:sub>
                                    <m:r>
                                      <a:rPr lang="en-US" sz="2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405599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95D6AFE-77BB-E942-B5E0-B5C5172986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5815877"/>
                  </p:ext>
                </p:extLst>
              </p:nvPr>
            </p:nvGraphicFramePr>
            <p:xfrm>
              <a:off x="935287" y="4937760"/>
              <a:ext cx="3713619" cy="85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57737">
                      <a:extLst>
                        <a:ext uri="{9D8B030D-6E8A-4147-A177-3AD203B41FA5}">
                          <a16:colId xmlns:a16="http://schemas.microsoft.com/office/drawing/2014/main" val="3819654469"/>
                        </a:ext>
                      </a:extLst>
                    </a:gridCol>
                    <a:gridCol w="1655882">
                      <a:extLst>
                        <a:ext uri="{9D8B030D-6E8A-4147-A177-3AD203B41FA5}">
                          <a16:colId xmlns:a16="http://schemas.microsoft.com/office/drawing/2014/main" val="2907266755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err="1"/>
                            <a:t>PC.Check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Proof size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708370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24" r="-80368" b="-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4427" t="-108824" b="-2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055990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DD8B3396-43E9-8248-AF59-9BD972955803}"/>
              </a:ext>
            </a:extLst>
          </p:cNvPr>
          <p:cNvGrpSpPr/>
          <p:nvPr/>
        </p:nvGrpSpPr>
        <p:grpSpPr>
          <a:xfrm>
            <a:off x="4998434" y="1010492"/>
            <a:ext cx="6068599" cy="1945488"/>
            <a:chOff x="6315075" y="1712113"/>
            <a:chExt cx="6068599" cy="194548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D2AA98E-CD34-BD4F-8F48-9AD1F0B05A8C}"/>
                </a:ext>
              </a:extLst>
            </p:cNvPr>
            <p:cNvSpPr/>
            <p:nvPr/>
          </p:nvSpPr>
          <p:spPr>
            <a:xfrm>
              <a:off x="6315075" y="1712113"/>
              <a:ext cx="6068599" cy="194548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C521A6A-1FD4-B546-80CB-66E8351BE1D9}"/>
                    </a:ext>
                  </a:extLst>
                </p:cNvPr>
                <p:cNvSpPr txBox="1"/>
                <p:nvPr/>
              </p:nvSpPr>
              <p:spPr>
                <a:xfrm>
                  <a:off x="6413898" y="1956646"/>
                  <a:ext cx="2995115" cy="3147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000" b="1" dirty="0"/>
                    <a:t>SRS: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𝒔𝑮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,…, 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C521A6A-1FD4-B546-80CB-66E8351BE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898" y="1956646"/>
                  <a:ext cx="2995115" cy="314766"/>
                </a:xfrm>
                <a:prstGeom prst="rect">
                  <a:avLst/>
                </a:prstGeom>
                <a:blipFill>
                  <a:blip r:embed="rId9"/>
                  <a:stretch>
                    <a:fillRect l="-4641" t="-23077" r="-1688" b="-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40E83E7-B014-3D4E-B070-A76A28A740ED}"/>
                    </a:ext>
                  </a:extLst>
                </p:cNvPr>
                <p:cNvSpPr txBox="1"/>
                <p:nvPr/>
              </p:nvSpPr>
              <p:spPr>
                <a:xfrm>
                  <a:off x="6413898" y="2365450"/>
                  <a:ext cx="306475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000" dirty="0"/>
                    <a:t>PC.Commit(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sz="2000" dirty="0"/>
                    <a:t>)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40E83E7-B014-3D4E-B070-A76A28A740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898" y="2365450"/>
                  <a:ext cx="3064750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4527" t="-24000" r="-1235" b="-4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CB77BA4-3388-9741-93D8-D6AB9FCFEDD3}"/>
                    </a:ext>
                  </a:extLst>
                </p:cNvPr>
                <p:cNvSpPr txBox="1"/>
                <p:nvPr/>
              </p:nvSpPr>
              <p:spPr>
                <a:xfrm>
                  <a:off x="6428755" y="2726442"/>
                  <a:ext cx="5248168" cy="4570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000" dirty="0"/>
                    <a:t>PC.Open(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en-US" sz="2000" dirty="0"/>
                    <a:t>)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:=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a14:m>
                  <a:r>
                    <a:rPr lang="en-US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CB77BA4-3388-9741-93D8-D6AB9FCFED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755" y="2726442"/>
                  <a:ext cx="5248168" cy="457048"/>
                </a:xfrm>
                <a:prstGeom prst="rect">
                  <a:avLst/>
                </a:prstGeom>
                <a:blipFill>
                  <a:blip r:embed="rId6"/>
                  <a:stretch>
                    <a:fillRect l="-2899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CDB66D4-529A-764D-A8BE-52FD43966280}"/>
                    </a:ext>
                  </a:extLst>
                </p:cNvPr>
                <p:cNvSpPr txBox="1"/>
                <p:nvPr/>
              </p:nvSpPr>
              <p:spPr>
                <a:xfrm>
                  <a:off x="6413898" y="3191572"/>
                  <a:ext cx="59697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000" dirty="0"/>
                    <a:t>PC.Check(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 sz="2000" dirty="0"/>
                    <a:t>)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CDB66D4-529A-764D-A8BE-52FD43966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898" y="3191572"/>
                  <a:ext cx="5969776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335" t="-24000" r="-1062" b="-4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9A200FFA-67DD-C74A-9910-C73284DDB61A}"/>
              </a:ext>
            </a:extLst>
          </p:cNvPr>
          <p:cNvSpPr/>
          <p:nvPr/>
        </p:nvSpPr>
        <p:spPr>
          <a:xfrm>
            <a:off x="1314297" y="3648957"/>
            <a:ext cx="95107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Theorem: </a:t>
            </a:r>
            <a:r>
              <a:rPr lang="en-US" sz="2800" dirty="0"/>
              <a:t>There exists an accumulation scheme in the ROM for the PC</a:t>
            </a:r>
            <a:r>
              <a:rPr lang="en-US" sz="2800" baseline="-25000" dirty="0"/>
              <a:t>KZG  </a:t>
            </a:r>
            <a:r>
              <a:rPr lang="en-US" sz="2800" dirty="0"/>
              <a:t>construction with the following properties: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7B360F-DDC6-264B-B95E-94C6938A5162}"/>
              </a:ext>
            </a:extLst>
          </p:cNvPr>
          <p:cNvSpPr/>
          <p:nvPr/>
        </p:nvSpPr>
        <p:spPr>
          <a:xfrm>
            <a:off x="404626" y="1128906"/>
            <a:ext cx="37385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Consider PC</a:t>
            </a:r>
            <a:r>
              <a:rPr lang="en-US" sz="2800" baseline="-25000" dirty="0"/>
              <a:t>KZG</a:t>
            </a:r>
            <a:r>
              <a:rPr lang="en-US" sz="2800" dirty="0"/>
              <a:t>, a PC scheme based the construction of [KZG10].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9EFA563-750F-AE40-AD7E-47D1B53E6FC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48906" y="4937760"/>
              <a:ext cx="6763509" cy="85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89386">
                      <a:extLst>
                        <a:ext uri="{9D8B030D-6E8A-4147-A177-3AD203B41FA5}">
                          <a16:colId xmlns:a16="http://schemas.microsoft.com/office/drawing/2014/main" val="2863797825"/>
                        </a:ext>
                      </a:extLst>
                    </a:gridCol>
                    <a:gridCol w="2321170">
                      <a:extLst>
                        <a:ext uri="{9D8B030D-6E8A-4147-A177-3AD203B41FA5}">
                          <a16:colId xmlns:a16="http://schemas.microsoft.com/office/drawing/2014/main" val="470503273"/>
                        </a:ext>
                      </a:extLst>
                    </a:gridCol>
                    <a:gridCol w="1652953">
                      <a:extLst>
                        <a:ext uri="{9D8B030D-6E8A-4147-A177-3AD203B41FA5}">
                          <a16:colId xmlns:a16="http://schemas.microsoft.com/office/drawing/2014/main" val="35619265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Accumulation Verifier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Accumulator size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Decider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29447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2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oMath>
                          </a14:m>
                          <a:r>
                            <a:rPr lang="en-US" sz="2200" dirty="0">
                              <a:solidFill>
                                <a:srgbClr val="0432FF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𝔾</m:t>
                                  </m:r>
                                </m:e>
                                <m:sub>
                                  <m:r>
                                    <a:rPr lang="en-US" sz="2200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rgbClr val="0432FF"/>
                              </a:solidFill>
                            </a:rPr>
                            <a:t> mults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𝔾</m:t>
                                  </m:r>
                                </m:e>
                                <m:sub>
                                  <m:r>
                                    <a:rPr lang="en-US" sz="2200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sz="2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0432FF"/>
                              </a:solidFill>
                            </a:rPr>
                            <a:t>1 pairing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72897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9EFA563-750F-AE40-AD7E-47D1B53E6F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8783428"/>
                  </p:ext>
                </p:extLst>
              </p:nvPr>
            </p:nvGraphicFramePr>
            <p:xfrm>
              <a:off x="4648906" y="4937760"/>
              <a:ext cx="6763509" cy="85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89386">
                      <a:extLst>
                        <a:ext uri="{9D8B030D-6E8A-4147-A177-3AD203B41FA5}">
                          <a16:colId xmlns:a16="http://schemas.microsoft.com/office/drawing/2014/main" val="2863797825"/>
                        </a:ext>
                      </a:extLst>
                    </a:gridCol>
                    <a:gridCol w="2321170">
                      <a:extLst>
                        <a:ext uri="{9D8B030D-6E8A-4147-A177-3AD203B41FA5}">
                          <a16:colId xmlns:a16="http://schemas.microsoft.com/office/drawing/2014/main" val="470503273"/>
                        </a:ext>
                      </a:extLst>
                    </a:gridCol>
                    <a:gridCol w="1652953">
                      <a:extLst>
                        <a:ext uri="{9D8B030D-6E8A-4147-A177-3AD203B41FA5}">
                          <a16:colId xmlns:a16="http://schemas.microsoft.com/office/drawing/2014/main" val="3561926565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Accumulation Verifier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Accumulator size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Decider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2944741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55" t="-108824" r="-142273" b="-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0765" t="-108824" r="-71038" b="-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0432FF"/>
                              </a:solidFill>
                            </a:rPr>
                            <a:t>1 pairing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72897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C191A06F-DA8F-0C41-A86D-5073D98CDBA6}"/>
              </a:ext>
            </a:extLst>
          </p:cNvPr>
          <p:cNvSpPr/>
          <p:nvPr/>
        </p:nvSpPr>
        <p:spPr>
          <a:xfrm>
            <a:off x="2484358" y="6101943"/>
            <a:ext cx="5028151" cy="737381"/>
          </a:xfrm>
          <a:prstGeom prst="wedgeRoundRectCallout">
            <a:avLst>
              <a:gd name="adj1" fmla="val 18551"/>
              <a:gd name="adj2" fmla="val -94809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No pairings in verifying accumulation!</a:t>
            </a:r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B56EDE3F-32DD-7142-9F7A-C9BCACEF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03616"/>
            <a:ext cx="2743200" cy="365125"/>
          </a:xfrm>
        </p:spPr>
        <p:txBody>
          <a:bodyPr/>
          <a:lstStyle/>
          <a:p>
            <a:fld id="{6254F6CE-674E-F54F-AE87-EAEB4C73FB4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3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95D6AFE-77BB-E942-B5E0-B5C5172986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2169" y="4762163"/>
              <a:ext cx="3762406" cy="85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35559">
                      <a:extLst>
                        <a:ext uri="{9D8B030D-6E8A-4147-A177-3AD203B41FA5}">
                          <a16:colId xmlns:a16="http://schemas.microsoft.com/office/drawing/2014/main" val="3819654469"/>
                        </a:ext>
                      </a:extLst>
                    </a:gridCol>
                    <a:gridCol w="1726847">
                      <a:extLst>
                        <a:ext uri="{9D8B030D-6E8A-4147-A177-3AD203B41FA5}">
                          <a16:colId xmlns:a16="http://schemas.microsoft.com/office/drawing/2014/main" val="29072667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PC.Check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Proof size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7083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𝔾</m:t>
                              </m:r>
                            </m:oMath>
                          </a14:m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 mults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𝔾</m:t>
                                </m:r>
                              </m:oMath>
                            </m:oMathPara>
                          </a14:m>
                          <a:endParaRPr lang="en-US" sz="2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405599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95D6AFE-77BB-E942-B5E0-B5C5172986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044708"/>
                  </p:ext>
                </p:extLst>
              </p:nvPr>
            </p:nvGraphicFramePr>
            <p:xfrm>
              <a:off x="812169" y="4762163"/>
              <a:ext cx="3762406" cy="85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35559">
                      <a:extLst>
                        <a:ext uri="{9D8B030D-6E8A-4147-A177-3AD203B41FA5}">
                          <a16:colId xmlns:a16="http://schemas.microsoft.com/office/drawing/2014/main" val="3819654469"/>
                        </a:ext>
                      </a:extLst>
                    </a:gridCol>
                    <a:gridCol w="1726847">
                      <a:extLst>
                        <a:ext uri="{9D8B030D-6E8A-4147-A177-3AD203B41FA5}">
                          <a16:colId xmlns:a16="http://schemas.microsoft.com/office/drawing/2014/main" val="2907266755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PC.Check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Proof size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708370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24" r="-85093" b="-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7518" t="-108824" b="-26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05599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9A200FFA-67DD-C74A-9910-C73284DDB61A}"/>
              </a:ext>
            </a:extLst>
          </p:cNvPr>
          <p:cNvSpPr/>
          <p:nvPr/>
        </p:nvSpPr>
        <p:spPr>
          <a:xfrm>
            <a:off x="1345224" y="3706857"/>
            <a:ext cx="9376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Theorem: </a:t>
            </a:r>
            <a:r>
              <a:rPr lang="en-US" sz="2800" dirty="0"/>
              <a:t>A variant of this protocol is an accumulation scheme in the ROM for PC</a:t>
            </a:r>
            <a:r>
              <a:rPr lang="en-US" sz="2800" baseline="-25000" dirty="0"/>
              <a:t>DL </a:t>
            </a:r>
            <a:r>
              <a:rPr lang="en-US" sz="2800" dirty="0"/>
              <a:t>with the following properties: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8B3396-43E9-8248-AF59-9BD972955803}"/>
              </a:ext>
            </a:extLst>
          </p:cNvPr>
          <p:cNvGrpSpPr/>
          <p:nvPr/>
        </p:nvGrpSpPr>
        <p:grpSpPr>
          <a:xfrm>
            <a:off x="5814852" y="997864"/>
            <a:ext cx="4906964" cy="1945488"/>
            <a:chOff x="6315075" y="1712113"/>
            <a:chExt cx="6221326" cy="194548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D2AA98E-CD34-BD4F-8F48-9AD1F0B05A8C}"/>
                </a:ext>
              </a:extLst>
            </p:cNvPr>
            <p:cNvSpPr/>
            <p:nvPr/>
          </p:nvSpPr>
          <p:spPr>
            <a:xfrm>
              <a:off x="6315075" y="1712113"/>
              <a:ext cx="6221326" cy="194548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C521A6A-1FD4-B546-80CB-66E8351BE1D9}"/>
                    </a:ext>
                  </a:extLst>
                </p:cNvPr>
                <p:cNvSpPr txBox="1"/>
                <p:nvPr/>
              </p:nvSpPr>
              <p:spPr>
                <a:xfrm>
                  <a:off x="6413898" y="1956646"/>
                  <a:ext cx="28651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000" b="1" dirty="0"/>
                    <a:t>URS: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C521A6A-1FD4-B546-80CB-66E8351BE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898" y="1956646"/>
                  <a:ext cx="2865164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6704" t="-24000" r="-1117" b="-4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40E83E7-B014-3D4E-B070-A76A28A740ED}"/>
                    </a:ext>
                  </a:extLst>
                </p:cNvPr>
                <p:cNvSpPr txBox="1"/>
                <p:nvPr/>
              </p:nvSpPr>
              <p:spPr>
                <a:xfrm>
                  <a:off x="6413898" y="2365450"/>
                  <a:ext cx="4045571" cy="324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000" dirty="0"/>
                    <a:t>PC.Commit(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sz="2000" dirty="0"/>
                    <a:t>)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≔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40E83E7-B014-3D4E-B070-A76A28A740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898" y="2365450"/>
                  <a:ext cx="4045571" cy="324641"/>
                </a:xfrm>
                <a:prstGeom prst="rect">
                  <a:avLst/>
                </a:prstGeom>
                <a:blipFill>
                  <a:blip r:embed="rId5"/>
                  <a:stretch>
                    <a:fillRect l="-4762" t="-148148" r="-397" b="-2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CB77BA4-3388-9741-93D8-D6AB9FCFEDD3}"/>
                    </a:ext>
                  </a:extLst>
                </p:cNvPr>
                <p:cNvSpPr txBox="1"/>
                <p:nvPr/>
              </p:nvSpPr>
              <p:spPr>
                <a:xfrm>
                  <a:off x="6428755" y="2726442"/>
                  <a:ext cx="5458399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000" dirty="0"/>
                    <a:t>PC.Open(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en-US" sz="2000" dirty="0"/>
                    <a:t>)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en-US" sz="200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PA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Prove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CB77BA4-3388-9741-93D8-D6AB9FCFED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755" y="2726442"/>
                  <a:ext cx="5458399" cy="354071"/>
                </a:xfrm>
                <a:prstGeom prst="rect">
                  <a:avLst/>
                </a:prstGeom>
                <a:blipFill>
                  <a:blip r:embed="rId6"/>
                  <a:stretch>
                    <a:fillRect l="-3529" t="-34483" r="-1471" b="-379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CDB66D4-529A-764D-A8BE-52FD43966280}"/>
                    </a:ext>
                  </a:extLst>
                </p:cNvPr>
                <p:cNvSpPr txBox="1"/>
                <p:nvPr/>
              </p:nvSpPr>
              <p:spPr>
                <a:xfrm>
                  <a:off x="6413898" y="3191572"/>
                  <a:ext cx="59506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000" dirty="0"/>
                    <a:t>PC.Check(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 sz="2000" dirty="0"/>
                    <a:t>)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2000">
                          <a:latin typeface="Cambria Math" panose="02040503050406030204" pitchFamily="18" charset="0"/>
                        </a:rPr>
                        <m:t>IPA</m:t>
                      </m:r>
                      <m:r>
                        <m:rPr>
                          <m:nor/>
                        </m:rPr>
                        <a:rPr lang="en-US" sz="20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Verify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CDB66D4-529A-764D-A8BE-52FD43966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898" y="3191572"/>
                  <a:ext cx="5950639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235" t="-36000" r="-1348" b="-4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A7B360F-DDC6-264B-B95E-94C6938A5162}"/>
              </a:ext>
            </a:extLst>
          </p:cNvPr>
          <p:cNvSpPr/>
          <p:nvPr/>
        </p:nvSpPr>
        <p:spPr>
          <a:xfrm>
            <a:off x="417167" y="1058835"/>
            <a:ext cx="5262130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Consider PC</a:t>
            </a:r>
            <a:r>
              <a:rPr lang="en-US" sz="2800" baseline="-25000" dirty="0"/>
              <a:t>DL</a:t>
            </a:r>
            <a:r>
              <a:rPr lang="en-US" sz="2800" dirty="0"/>
              <a:t>, a PC scheme based on the inner product argument of </a:t>
            </a:r>
          </a:p>
          <a:p>
            <a:r>
              <a:rPr lang="en-US" sz="2800" dirty="0"/>
              <a:t>[BCCGP16, Bulletproofs, Halo]. </a:t>
            </a:r>
            <a:r>
              <a:rPr lang="en-US" sz="2500" dirty="0"/>
              <a:t>(Security of PC</a:t>
            </a:r>
            <a:r>
              <a:rPr lang="en-US" sz="2500" baseline="-25000" dirty="0"/>
              <a:t>DL</a:t>
            </a:r>
            <a:r>
              <a:rPr lang="en-US" sz="2500" dirty="0"/>
              <a:t> depends on DL+RO.)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4048B-E937-EF40-BC03-472B9B56D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281" y="1"/>
            <a:ext cx="10263438" cy="925252"/>
          </a:xfrm>
        </p:spPr>
        <p:txBody>
          <a:bodyPr/>
          <a:lstStyle/>
          <a:p>
            <a:pPr algn="ctr"/>
            <a:r>
              <a:rPr lang="en-US" dirty="0"/>
              <a:t>Accumulation Scheme for PC</a:t>
            </a:r>
            <a:r>
              <a:rPr lang="en-US" baseline="-25000" dirty="0"/>
              <a:t>DL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4A5901B-6BD3-9A45-8A8E-8F2CE227394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74574" y="4762163"/>
              <a:ext cx="6946344" cy="85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56399">
                      <a:extLst>
                        <a:ext uri="{9D8B030D-6E8A-4147-A177-3AD203B41FA5}">
                          <a16:colId xmlns:a16="http://schemas.microsoft.com/office/drawing/2014/main" val="2093257708"/>
                        </a:ext>
                      </a:extLst>
                    </a:gridCol>
                    <a:gridCol w="2278729">
                      <a:extLst>
                        <a:ext uri="{9D8B030D-6E8A-4147-A177-3AD203B41FA5}">
                          <a16:colId xmlns:a16="http://schemas.microsoft.com/office/drawing/2014/main" val="462535293"/>
                        </a:ext>
                      </a:extLst>
                    </a:gridCol>
                    <a:gridCol w="1811216">
                      <a:extLst>
                        <a:ext uri="{9D8B030D-6E8A-4147-A177-3AD203B41FA5}">
                          <a16:colId xmlns:a16="http://schemas.microsoft.com/office/drawing/2014/main" val="10101234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Accumulation Verifier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Accumulator size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Decider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3786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22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2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sz="2200" b="0" i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𝔾</m:t>
                              </m:r>
                            </m:oMath>
                          </a14:m>
                          <a:r>
                            <a:rPr lang="en-US" sz="2200" dirty="0">
                              <a:solidFill>
                                <a:srgbClr val="0432FF"/>
                              </a:solidFill>
                            </a:rPr>
                            <a:t> mults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200" b="0" i="0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200" b="0" i="0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2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  <m:r>
                                  <a:rPr lang="en-US" sz="2200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𝔾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sz="2200" b="0" i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𝔾</m:t>
                              </m:r>
                            </m:oMath>
                          </a14:m>
                          <a:r>
                            <a:rPr lang="en-US" sz="2200" dirty="0">
                              <a:solidFill>
                                <a:srgbClr val="0432FF"/>
                              </a:solidFill>
                            </a:rPr>
                            <a:t> mults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75849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4A5901B-6BD3-9A45-8A8E-8F2CE22739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2856720"/>
                  </p:ext>
                </p:extLst>
              </p:nvPr>
            </p:nvGraphicFramePr>
            <p:xfrm>
              <a:off x="4574574" y="4762163"/>
              <a:ext cx="6946344" cy="85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56399">
                      <a:extLst>
                        <a:ext uri="{9D8B030D-6E8A-4147-A177-3AD203B41FA5}">
                          <a16:colId xmlns:a16="http://schemas.microsoft.com/office/drawing/2014/main" val="2093257708"/>
                        </a:ext>
                      </a:extLst>
                    </a:gridCol>
                    <a:gridCol w="2278729">
                      <a:extLst>
                        <a:ext uri="{9D8B030D-6E8A-4147-A177-3AD203B41FA5}">
                          <a16:colId xmlns:a16="http://schemas.microsoft.com/office/drawing/2014/main" val="462535293"/>
                        </a:ext>
                      </a:extLst>
                    </a:gridCol>
                    <a:gridCol w="1811216">
                      <a:extLst>
                        <a:ext uri="{9D8B030D-6E8A-4147-A177-3AD203B41FA5}">
                          <a16:colId xmlns:a16="http://schemas.microsoft.com/office/drawing/2014/main" val="1010123444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Accumulation Verifier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Accumulator size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Decider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378614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44" t="-108824" r="-143111" b="-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5556" t="-108824" r="-78889" b="-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83916" t="-108824" r="699" b="-26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5849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42A93F73-6848-0E4E-81C7-A00125F8A850}"/>
              </a:ext>
            </a:extLst>
          </p:cNvPr>
          <p:cNvSpPr/>
          <p:nvPr/>
        </p:nvSpPr>
        <p:spPr>
          <a:xfrm>
            <a:off x="417166" y="3029177"/>
            <a:ext cx="8448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Halo [BGH19] describes a protocol for accumulating PC</a:t>
            </a:r>
            <a:r>
              <a:rPr lang="en-US" sz="2800" baseline="-25000" dirty="0"/>
              <a:t>DL</a:t>
            </a:r>
            <a:r>
              <a:rPr lang="en-US" sz="2800" dirty="0"/>
              <a:t>.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FAE3F262-6D6C-6245-B5E5-C03972C8D37D}"/>
              </a:ext>
            </a:extLst>
          </p:cNvPr>
          <p:cNvSpPr/>
          <p:nvPr/>
        </p:nvSpPr>
        <p:spPr>
          <a:xfrm>
            <a:off x="2103183" y="5899059"/>
            <a:ext cx="5076501" cy="853440"/>
          </a:xfrm>
          <a:prstGeom prst="wedgeRoundRectCallout">
            <a:avLst>
              <a:gd name="adj1" fmla="val 25282"/>
              <a:gd name="adj2" fmla="val -84064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Verifying accumulation is exponentially faster than PC.Check!</a:t>
            </a: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3BD05091-8B64-6749-83CF-7B843DB7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03616"/>
            <a:ext cx="2743200" cy="365125"/>
          </a:xfrm>
        </p:spPr>
        <p:txBody>
          <a:bodyPr/>
          <a:lstStyle/>
          <a:p>
            <a:fld id="{6254F6CE-674E-F54F-AE87-EAEB4C73FB49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3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C2DB94B-32E6-934E-AD03-79F4C73B8A92}"/>
              </a:ext>
            </a:extLst>
          </p:cNvPr>
          <p:cNvSpPr/>
          <p:nvPr/>
        </p:nvSpPr>
        <p:spPr>
          <a:xfrm>
            <a:off x="4240100" y="1775286"/>
            <a:ext cx="4322859" cy="61627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Helvetica" pitchFamily="2" charset="0"/>
              </a:rPr>
              <a:t>PCD/IVC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CFF8F6D-5CC0-3540-B12C-7CD7CB8F91C1}"/>
              </a:ext>
            </a:extLst>
          </p:cNvPr>
          <p:cNvGrpSpPr/>
          <p:nvPr/>
        </p:nvGrpSpPr>
        <p:grpSpPr>
          <a:xfrm>
            <a:off x="5584406" y="2391563"/>
            <a:ext cx="1783406" cy="680936"/>
            <a:chOff x="5278876" y="1271197"/>
            <a:chExt cx="1783406" cy="680936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F4875C1-0041-C14F-A088-879766547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8876" y="1271197"/>
              <a:ext cx="0" cy="680936"/>
            </a:xfrm>
            <a:prstGeom prst="straightConnector1">
              <a:avLst/>
            </a:prstGeom>
            <a:ln w="57150"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EC2C460-82D2-734F-9B68-5CEE27B75A54}"/>
                </a:ext>
              </a:extLst>
            </p:cNvPr>
            <p:cNvSpPr txBox="1"/>
            <p:nvPr/>
          </p:nvSpPr>
          <p:spPr>
            <a:xfrm>
              <a:off x="5486402" y="1407387"/>
              <a:ext cx="157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Theorem 1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F3E4A8C-C1EF-4947-ACEE-A39D3F349C07}"/>
              </a:ext>
            </a:extLst>
          </p:cNvPr>
          <p:cNvGrpSpPr/>
          <p:nvPr/>
        </p:nvGrpSpPr>
        <p:grpSpPr>
          <a:xfrm>
            <a:off x="3885307" y="3890051"/>
            <a:ext cx="4529171" cy="1059727"/>
            <a:chOff x="3579778" y="3097205"/>
            <a:chExt cx="4529171" cy="1059727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EC409B6-013F-E445-8EA2-030139C297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8876" y="3097205"/>
              <a:ext cx="0" cy="673137"/>
            </a:xfrm>
            <a:prstGeom prst="straightConnector1">
              <a:avLst/>
            </a:prstGeom>
            <a:ln w="57150"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1C84307-1686-1D4A-8BB3-5AC325B6A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9778" y="3767920"/>
              <a:ext cx="1699098" cy="365072"/>
            </a:xfrm>
            <a:prstGeom prst="straightConnector1">
              <a:avLst/>
            </a:prstGeom>
            <a:ln w="57150">
              <a:tailEnd type="non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5061153-B47B-D946-A5BD-DBEDA91FCD2D}"/>
                </a:ext>
              </a:extLst>
            </p:cNvPr>
            <p:cNvSpPr txBox="1"/>
            <p:nvPr/>
          </p:nvSpPr>
          <p:spPr>
            <a:xfrm>
              <a:off x="5466438" y="3259270"/>
              <a:ext cx="157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Theorem 2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0F2C6B0-940C-6B4E-8B08-F6B782AA9F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8876" y="3770342"/>
              <a:ext cx="2830073" cy="386590"/>
            </a:xfrm>
            <a:prstGeom prst="straightConnector1">
              <a:avLst/>
            </a:prstGeom>
            <a:ln w="57150">
              <a:tailEnd type="non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BDE2FC56-DDC8-394F-BC9D-08A535C1A7C9}"/>
                  </a:ext>
                </a:extLst>
              </p:cNvPr>
              <p:cNvSpPr/>
              <p:nvPr/>
            </p:nvSpPr>
            <p:spPr>
              <a:xfrm>
                <a:off x="2425213" y="4928260"/>
                <a:ext cx="2920188" cy="804605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dirty="0">
                    <a:latin typeface="Helvetica" pitchFamily="2" charset="0"/>
                  </a:rPr>
                  <a:t>PE-SNARK wrt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sz="25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BDE2FC56-DDC8-394F-BC9D-08A535C1A7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3" y="4928260"/>
                <a:ext cx="2920188" cy="80460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C401687-9D56-2143-BB1B-AD35E64D6944}"/>
                  </a:ext>
                </a:extLst>
              </p:cNvPr>
              <p:cNvSpPr/>
              <p:nvPr/>
            </p:nvSpPr>
            <p:spPr>
              <a:xfrm>
                <a:off x="6954385" y="4928260"/>
                <a:ext cx="2920188" cy="804605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dirty="0">
                    <a:latin typeface="Helvetica" pitchFamily="2" charset="0"/>
                  </a:rPr>
                  <a:t>Acc Scheme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sz="25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C401687-9D56-2143-BB1B-AD35E64D6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385" y="4928260"/>
                <a:ext cx="2920188" cy="804605"/>
              </a:xfrm>
              <a:prstGeom prst="roundRect">
                <a:avLst/>
              </a:prstGeom>
              <a:blipFill>
                <a:blip r:embed="rId4"/>
                <a:stretch>
                  <a:fillRect l="-6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4FF3A25-A201-A845-B4D1-9C9BA1329D64}"/>
              </a:ext>
            </a:extLst>
          </p:cNvPr>
          <p:cNvSpPr/>
          <p:nvPr/>
        </p:nvSpPr>
        <p:spPr>
          <a:xfrm>
            <a:off x="4240099" y="3053044"/>
            <a:ext cx="4322859" cy="80460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Helvetica" pitchFamily="2" charset="0"/>
              </a:rPr>
              <a:t>SNARK with Acc Scheme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2D617A-3CE3-2740-A8D1-0D49EFF61A8E}"/>
              </a:ext>
            </a:extLst>
          </p:cNvPr>
          <p:cNvSpPr txBox="1"/>
          <p:nvPr/>
        </p:nvSpPr>
        <p:spPr>
          <a:xfrm>
            <a:off x="2119683" y="101653"/>
            <a:ext cx="77548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Summary: Theorems 1 and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E59E38-063B-7746-9DF1-7E3E2C7D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03616"/>
            <a:ext cx="2743200" cy="365125"/>
          </a:xfrm>
        </p:spPr>
        <p:txBody>
          <a:bodyPr/>
          <a:lstStyle/>
          <a:p>
            <a:fld id="{6254F6CE-674E-F54F-AE87-EAEB4C73FB49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4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70" grpId="0" animBg="1"/>
      <p:bldP spid="71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0" y="4343483"/>
            <a:ext cx="12192000" cy="3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B8EEDFEA-C7E3-C344-B261-03C43F00FF01}"/>
              </a:ext>
            </a:extLst>
          </p:cNvPr>
          <p:cNvGrpSpPr/>
          <p:nvPr/>
        </p:nvGrpSpPr>
        <p:grpSpPr>
          <a:xfrm>
            <a:off x="7800165" y="3050989"/>
            <a:ext cx="3005816" cy="2926924"/>
            <a:chOff x="7800165" y="3050989"/>
            <a:chExt cx="3005816" cy="292692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E16EBD8-3647-8C48-9630-AF24801FC3C4}"/>
                </a:ext>
              </a:extLst>
            </p:cNvPr>
            <p:cNvGrpSpPr/>
            <p:nvPr/>
          </p:nvGrpSpPr>
          <p:grpSpPr>
            <a:xfrm>
              <a:off x="7800165" y="3050989"/>
              <a:ext cx="2336528" cy="2926924"/>
              <a:chOff x="1913958" y="3054371"/>
              <a:chExt cx="2336528" cy="292692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6DA9F29-4126-C041-8E3F-1837B9DDEA0D}"/>
                  </a:ext>
                </a:extLst>
              </p:cNvPr>
              <p:cNvGrpSpPr/>
              <p:nvPr/>
            </p:nvGrpSpPr>
            <p:grpSpPr>
              <a:xfrm>
                <a:off x="1913958" y="3054371"/>
                <a:ext cx="2336528" cy="2926924"/>
                <a:chOff x="3999896" y="1230945"/>
                <a:chExt cx="2336528" cy="2926924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71B2A9A8-4D20-F14C-AE29-4768FCEFE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38929" y="1230945"/>
                  <a:ext cx="0" cy="916453"/>
                </a:xfrm>
                <a:prstGeom prst="straightConnector1">
                  <a:avLst/>
                </a:prstGeom>
                <a:ln w="57150">
                  <a:tailEnd type="triangle" w="lg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4C75F4BA-98C4-9E4D-A60E-08CF8B6AA3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99896" y="3444438"/>
                  <a:ext cx="1039032" cy="691422"/>
                </a:xfrm>
                <a:prstGeom prst="straightConnector1">
                  <a:avLst/>
                </a:prstGeom>
                <a:ln w="57150">
                  <a:tailEnd type="none" w="lg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EF975DC4-BF53-B248-B42E-BDEC285D9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38928" y="3444437"/>
                  <a:ext cx="1297496" cy="713432"/>
                </a:xfrm>
                <a:prstGeom prst="straightConnector1">
                  <a:avLst/>
                </a:prstGeom>
                <a:ln w="57150">
                  <a:tailEnd type="none" w="lg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FA65983A-4F55-0646-8DE0-3B6BD08B40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49131" y="3970824"/>
                <a:ext cx="0" cy="821099"/>
              </a:xfrm>
              <a:prstGeom prst="straightConnector1">
                <a:avLst/>
              </a:prstGeom>
              <a:ln w="57150">
                <a:prstDash val="sysDot"/>
                <a:tailEnd type="none" w="lg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691B0F5-AA26-8F44-B4CB-B9FF3E9214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2990" y="4707567"/>
                <a:ext cx="0" cy="589069"/>
              </a:xfrm>
              <a:prstGeom prst="straightConnector1">
                <a:avLst/>
              </a:prstGeom>
              <a:ln w="57150">
                <a:prstDash val="solid"/>
                <a:tailEnd type="none" w="lg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0465236-04CE-A745-A1AB-90342C3767CC}"/>
                </a:ext>
              </a:extLst>
            </p:cNvPr>
            <p:cNvSpPr txBox="1"/>
            <p:nvPr/>
          </p:nvSpPr>
          <p:spPr>
            <a:xfrm>
              <a:off x="9092556" y="3383833"/>
              <a:ext cx="157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Theorem 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BCD4AC4-B999-C942-B2CC-CBD99C6F5F69}"/>
                </a:ext>
              </a:extLst>
            </p:cNvPr>
            <p:cNvSpPr txBox="1"/>
            <p:nvPr/>
          </p:nvSpPr>
          <p:spPr>
            <a:xfrm>
              <a:off x="9092556" y="4101973"/>
              <a:ext cx="171342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RO heuristic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FEC2FED-4F08-4644-AEB9-61AAF94EABDF}"/>
                </a:ext>
              </a:extLst>
            </p:cNvPr>
            <p:cNvSpPr txBox="1"/>
            <p:nvPr/>
          </p:nvSpPr>
          <p:spPr>
            <a:xfrm>
              <a:off x="9106981" y="4801608"/>
              <a:ext cx="157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Theorem 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0DB26F-8F56-924B-B2CA-B02F19600B6B}"/>
              </a:ext>
            </a:extLst>
          </p:cNvPr>
          <p:cNvGrpSpPr/>
          <p:nvPr/>
        </p:nvGrpSpPr>
        <p:grpSpPr>
          <a:xfrm>
            <a:off x="1913958" y="3054371"/>
            <a:ext cx="2968782" cy="2926924"/>
            <a:chOff x="1913958" y="3054371"/>
            <a:chExt cx="2968782" cy="292692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EC2C460-82D2-734F-9B68-5CEE27B75A54}"/>
                </a:ext>
              </a:extLst>
            </p:cNvPr>
            <p:cNvSpPr txBox="1"/>
            <p:nvPr/>
          </p:nvSpPr>
          <p:spPr>
            <a:xfrm>
              <a:off x="3169315" y="3388422"/>
              <a:ext cx="157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Theorem 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10DF85-C1A3-9546-859C-A8C4527C3F42}"/>
                </a:ext>
              </a:extLst>
            </p:cNvPr>
            <p:cNvSpPr txBox="1"/>
            <p:nvPr/>
          </p:nvSpPr>
          <p:spPr>
            <a:xfrm>
              <a:off x="3169315" y="4106562"/>
              <a:ext cx="171342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RO heuristic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0D3205-9886-0746-93BA-A1DEB9C320A1}"/>
                </a:ext>
              </a:extLst>
            </p:cNvPr>
            <p:cNvGrpSpPr/>
            <p:nvPr/>
          </p:nvGrpSpPr>
          <p:grpSpPr>
            <a:xfrm>
              <a:off x="1913958" y="3054371"/>
              <a:ext cx="2336528" cy="2926924"/>
              <a:chOff x="1913958" y="3054371"/>
              <a:chExt cx="2336528" cy="2926924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2F3E4A8C-C1EF-4947-ACEE-A39D3F349C07}"/>
                  </a:ext>
                </a:extLst>
              </p:cNvPr>
              <p:cNvGrpSpPr/>
              <p:nvPr/>
            </p:nvGrpSpPr>
            <p:grpSpPr>
              <a:xfrm>
                <a:off x="1913958" y="3054371"/>
                <a:ext cx="2336528" cy="2926924"/>
                <a:chOff x="3999896" y="1230945"/>
                <a:chExt cx="2336528" cy="2926924"/>
              </a:xfrm>
            </p:grpSpPr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7EC409B6-013F-E445-8EA2-030139C29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38929" y="1230945"/>
                  <a:ext cx="0" cy="916453"/>
                </a:xfrm>
                <a:prstGeom prst="straightConnector1">
                  <a:avLst/>
                </a:prstGeom>
                <a:ln w="57150">
                  <a:tailEnd type="triangle" w="lg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A1C84307-1686-1D4A-8BB3-5AC325B6A1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99896" y="3444438"/>
                  <a:ext cx="1039032" cy="691422"/>
                </a:xfrm>
                <a:prstGeom prst="straightConnector1">
                  <a:avLst/>
                </a:prstGeom>
                <a:ln w="57150">
                  <a:tailEnd type="none" w="lg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C0F2C6B0-940C-6B4E-8B08-F6B782AA9F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38928" y="3444437"/>
                  <a:ext cx="1297496" cy="713432"/>
                </a:xfrm>
                <a:prstGeom prst="straightConnector1">
                  <a:avLst/>
                </a:prstGeom>
                <a:ln w="57150">
                  <a:tailEnd type="none" w="lg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9AE5082-AF0F-8447-BFFA-4D348A7A34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6086" y="3970824"/>
                <a:ext cx="0" cy="821099"/>
              </a:xfrm>
              <a:prstGeom prst="straightConnector1">
                <a:avLst/>
              </a:prstGeom>
              <a:ln w="57150">
                <a:prstDash val="sysDot"/>
                <a:tailEnd type="none" w="lg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7C30A3EC-FB72-0247-BBE6-8285040D2C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2990" y="4707567"/>
                <a:ext cx="0" cy="589069"/>
              </a:xfrm>
              <a:prstGeom prst="straightConnector1">
                <a:avLst/>
              </a:prstGeom>
              <a:ln w="57150">
                <a:prstDash val="solid"/>
                <a:tailEnd type="none" w="lg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6EC482-AC48-9040-9DF0-9262935C3D37}"/>
                </a:ext>
              </a:extLst>
            </p:cNvPr>
            <p:cNvSpPr txBox="1"/>
            <p:nvPr/>
          </p:nvSpPr>
          <p:spPr>
            <a:xfrm>
              <a:off x="3183740" y="4806197"/>
              <a:ext cx="157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Theorem 2</a:t>
              </a: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4AAFB71-7C59-3040-B4D6-DFB334A2802D}"/>
              </a:ext>
            </a:extLst>
          </p:cNvPr>
          <p:cNvSpPr/>
          <p:nvPr/>
        </p:nvSpPr>
        <p:spPr>
          <a:xfrm>
            <a:off x="654490" y="988863"/>
            <a:ext cx="5013936" cy="206550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Helvetica" pitchFamily="2" charset="0"/>
              </a:rPr>
              <a:t>PCD/IVC from bilinear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Helvetica" pitchFamily="2" charset="0"/>
              </a:rPr>
              <a:t>Trusted setup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Helvetica" pitchFamily="2" charset="0"/>
              </a:rPr>
              <a:t>Tiny proofs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Helvetica" pitchFamily="2" charset="0"/>
              </a:rPr>
              <a:t>No pairings in recursive circuit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0E77D2-FEDF-124B-8661-1660A447D031}"/>
              </a:ext>
            </a:extLst>
          </p:cNvPr>
          <p:cNvCxnSpPr>
            <a:cxnSpLocks/>
          </p:cNvCxnSpPr>
          <p:nvPr/>
        </p:nvCxnSpPr>
        <p:spPr>
          <a:xfrm>
            <a:off x="6096000" y="988863"/>
            <a:ext cx="0" cy="586913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02D84A8-FD4F-6A43-9E7E-6A2BADA5C606}"/>
              </a:ext>
            </a:extLst>
          </p:cNvPr>
          <p:cNvSpPr/>
          <p:nvPr/>
        </p:nvSpPr>
        <p:spPr>
          <a:xfrm>
            <a:off x="6523576" y="988863"/>
            <a:ext cx="5013936" cy="206550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Helvetica" pitchFamily="2" charset="0"/>
              </a:rPr>
              <a:t>PCD/IVC from standard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Helvetica" pitchFamily="2" charset="0"/>
              </a:rPr>
              <a:t>Transparent setup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Helvetica" pitchFamily="2" charset="0"/>
              </a:rPr>
              <a:t>Small proofs (&lt;&lt; [COS20])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41EC6F-E56B-7A4F-B8AB-4D2792F6E929}"/>
              </a:ext>
            </a:extLst>
          </p:cNvPr>
          <p:cNvSpPr txBox="1"/>
          <p:nvPr/>
        </p:nvSpPr>
        <p:spPr>
          <a:xfrm>
            <a:off x="2236679" y="0"/>
            <a:ext cx="77186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Summary of PCD constructions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85CAC502-E550-3B41-A509-952AA5BF0C23}"/>
                  </a:ext>
                </a:extLst>
              </p:cNvPr>
              <p:cNvSpPr/>
              <p:nvPr/>
            </p:nvSpPr>
            <p:spPr>
              <a:xfrm>
                <a:off x="9172272" y="5974532"/>
                <a:ext cx="1909454" cy="804605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dirty="0">
                    <a:latin typeface="Helvetica" pitchFamily="2" charset="0"/>
                  </a:rPr>
                  <a:t>ACC for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500" dirty="0">
                        <a:latin typeface="Helvetica" pitchFamily="2" charset="0"/>
                      </a:rPr>
                      <m:t>PC</m:t>
                    </m:r>
                    <m:r>
                      <m:rPr>
                        <m:nor/>
                      </m:rPr>
                      <a:rPr lang="en-US" sz="2500" b="0" i="0" baseline="-25000" dirty="0" smtClean="0">
                        <a:latin typeface="Helvetica" pitchFamily="2" charset="0"/>
                      </a:rPr>
                      <m:t>DL</m:t>
                    </m:r>
                  </m:oMath>
                </a14:m>
                <a:endParaRPr lang="en-US" sz="25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85CAC502-E550-3B41-A509-952AA5BF0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72" y="5974532"/>
                <a:ext cx="1909454" cy="804605"/>
              </a:xfrm>
              <a:prstGeom prst="roundRect">
                <a:avLst/>
              </a:prstGeom>
              <a:blipFill>
                <a:blip r:embed="rId3"/>
                <a:stretch>
                  <a:fillRect t="-5970" b="-149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C401687-9D56-2143-BB1B-AD35E64D6944}"/>
                  </a:ext>
                </a:extLst>
              </p:cNvPr>
              <p:cNvSpPr/>
              <p:nvPr/>
            </p:nvSpPr>
            <p:spPr>
              <a:xfrm>
                <a:off x="3303186" y="5974532"/>
                <a:ext cx="1909454" cy="804605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dirty="0">
                    <a:latin typeface="Helvetica" pitchFamily="2" charset="0"/>
                  </a:rPr>
                  <a:t>ACC for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500" dirty="0">
                        <a:latin typeface="Helvetica" pitchFamily="2" charset="0"/>
                      </a:rPr>
                      <m:t>PC</m:t>
                    </m:r>
                    <m:r>
                      <m:rPr>
                        <m:nor/>
                      </m:rPr>
                      <a:rPr lang="en-US" sz="2500" baseline="-25000" dirty="0">
                        <a:latin typeface="Helvetica" pitchFamily="2" charset="0"/>
                      </a:rPr>
                      <m:t>KZG</m:t>
                    </m:r>
                  </m:oMath>
                </a14:m>
                <a:endParaRPr lang="en-US" sz="25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C401687-9D56-2143-BB1B-AD35E64D6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186" y="5974532"/>
                <a:ext cx="1909454" cy="804605"/>
              </a:xfrm>
              <a:prstGeom prst="roundRect">
                <a:avLst/>
              </a:prstGeom>
              <a:blipFill>
                <a:blip r:embed="rId4"/>
                <a:stretch>
                  <a:fillRect t="-5970" b="-149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BDE2FC56-DDC8-394F-BC9D-08A535C1A7C9}"/>
              </a:ext>
            </a:extLst>
          </p:cNvPr>
          <p:cNvSpPr/>
          <p:nvPr/>
        </p:nvSpPr>
        <p:spPr>
          <a:xfrm>
            <a:off x="889780" y="5952523"/>
            <a:ext cx="2063210" cy="82661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Helvetica" pitchFamily="2" charset="0"/>
              </a:rPr>
              <a:t>PE-SNARK wrt PC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A6A49809-3B9D-6B4F-A77E-7DD3A0D4763C}"/>
              </a:ext>
            </a:extLst>
          </p:cNvPr>
          <p:cNvSpPr/>
          <p:nvPr/>
        </p:nvSpPr>
        <p:spPr>
          <a:xfrm>
            <a:off x="6758866" y="5952523"/>
            <a:ext cx="2063210" cy="82661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Helvetica" pitchFamily="2" charset="0"/>
              </a:rPr>
              <a:t>PE-SNARK wrt PC</a:t>
            </a:r>
          </a:p>
        </p:txBody>
      </p:sp>
      <p:sp>
        <p:nvSpPr>
          <p:cNvPr id="38" name="Slide Number Placeholder 1">
            <a:extLst>
              <a:ext uri="{FF2B5EF4-FFF2-40B4-BE49-F238E27FC236}">
                <a16:creationId xmlns:a16="http://schemas.microsoft.com/office/drawing/2014/main" id="{2CAB5F1A-8A58-854C-94DC-A85D15D9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03616"/>
            <a:ext cx="2743200" cy="365125"/>
          </a:xfrm>
        </p:spPr>
        <p:txBody>
          <a:bodyPr/>
          <a:lstStyle/>
          <a:p>
            <a:fld id="{6254F6CE-674E-F54F-AE87-EAEB4C73FB49}" type="slidenum">
              <a:rPr lang="en-US" smtClean="0"/>
              <a:t>35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459" y="4332805"/>
            <a:ext cx="1047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ROM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99" y="3820263"/>
            <a:ext cx="2820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Standard model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D2D1B8A-B46E-5645-8419-EA248E36A382}"/>
              </a:ext>
            </a:extLst>
          </p:cNvPr>
          <p:cNvSpPr/>
          <p:nvPr/>
        </p:nvSpPr>
        <p:spPr>
          <a:xfrm>
            <a:off x="5027403" y="3202000"/>
            <a:ext cx="3726963" cy="2261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More accumulation schemes from different assumptions with different properties?</a:t>
            </a:r>
          </a:p>
        </p:txBody>
      </p:sp>
    </p:spTree>
    <p:extLst>
      <p:ext uri="{BB962C8B-B14F-4D97-AF65-F5344CB8AC3E}">
        <p14:creationId xmlns:p14="http://schemas.microsoft.com/office/powerpoint/2010/main" val="17460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4" grpId="0" animBg="1"/>
      <p:bldP spid="53" grpId="0" animBg="1"/>
      <p:bldP spid="71" grpId="0" animBg="1"/>
      <p:bldP spid="70" grpId="0" animBg="1"/>
      <p:bldP spid="52" grpId="0" animBg="1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DEAAB6-B342-0548-864C-4CD61410C9BD}"/>
              </a:ext>
            </a:extLst>
          </p:cNvPr>
          <p:cNvSpPr txBox="1"/>
          <p:nvPr/>
        </p:nvSpPr>
        <p:spPr>
          <a:xfrm>
            <a:off x="5074596" y="1750978"/>
            <a:ext cx="20428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Thanks!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20245B-DE23-4549-8C8A-7B2BB7F11349}"/>
              </a:ext>
            </a:extLst>
          </p:cNvPr>
          <p:cNvSpPr/>
          <p:nvPr/>
        </p:nvSpPr>
        <p:spPr>
          <a:xfrm>
            <a:off x="4062430" y="3879059"/>
            <a:ext cx="40671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ia.cr/2020/499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C8B35EDB-0106-A24A-997D-641F7E68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03616"/>
            <a:ext cx="2743200" cy="365125"/>
          </a:xfrm>
        </p:spPr>
        <p:txBody>
          <a:bodyPr/>
          <a:lstStyle/>
          <a:p>
            <a:fld id="{6254F6CE-674E-F54F-AE87-EAEB4C73FB49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80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01A0-5628-3441-96FB-3246440B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6B203-3290-224F-BE1D-805B96D63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D44FC-195C-C64E-8519-46FCE093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0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construct IVC/PCD?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[BCCT13]: SNARKs with </a:t>
            </a:r>
            <a:r>
              <a:rPr lang="en-US" b="1" dirty="0"/>
              <a:t>succinct (</a:t>
            </a:r>
            <a:r>
              <a:rPr lang="en-US" b="1" dirty="0" err="1"/>
              <a:t>polylog</a:t>
            </a:r>
            <a:r>
              <a:rPr lang="en-US" b="1" dirty="0"/>
              <a:t>) verification</a:t>
            </a:r>
            <a:r>
              <a:rPr lang="en-US" dirty="0"/>
              <a:t> imply IVC/PCD</a:t>
            </a:r>
          </a:p>
          <a:p>
            <a:r>
              <a:rPr lang="en-US" dirty="0"/>
              <a:t>[COS20]: SNARKs with </a:t>
            </a:r>
            <a:r>
              <a:rPr lang="en-US" b="1" dirty="0"/>
              <a:t>sublinear verification</a:t>
            </a:r>
            <a:r>
              <a:rPr lang="en-US" dirty="0"/>
              <a:t> imply IVC/PCD (also in the post-quantum setting!)</a:t>
            </a:r>
          </a:p>
          <a:p>
            <a:r>
              <a:rPr lang="en-US" dirty="0"/>
              <a:t>Sublinear verification requirement </a:t>
            </a:r>
            <a:r>
              <a:rPr lang="en-US" b="1" dirty="0"/>
              <a:t>restricts</a:t>
            </a:r>
            <a:r>
              <a:rPr lang="en-US" dirty="0"/>
              <a:t> the SNARKs we can use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US" b="1" dirty="0"/>
              <a:t>Is sublinear verification required for IVC/PCD?</a:t>
            </a:r>
          </a:p>
          <a:p>
            <a:r>
              <a:rPr lang="en-US" dirty="0"/>
              <a:t>[BGH19] suggests maybe not: they outline a novel approach to obtain IVC from a specific SNARK </a:t>
            </a:r>
            <a:r>
              <a:rPr lang="en-US" i="1" dirty="0"/>
              <a:t>linear verification</a:t>
            </a:r>
            <a:r>
              <a:rPr lang="en-US" dirty="0"/>
              <a:t>, and give details about important practical aspects (like elliptic curve cycles).</a:t>
            </a:r>
          </a:p>
          <a:p>
            <a:r>
              <a:rPr lang="en-US" dirty="0"/>
              <a:t>But they don’t provide a detailed construction or a security proof…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552733" y="281883"/>
            <a:ext cx="3341341" cy="135441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SNARK</a:t>
            </a:r>
            <a:r>
              <a:rPr lang="en-US" sz="2400" dirty="0"/>
              <a:t> = Succinct</a:t>
            </a:r>
          </a:p>
          <a:p>
            <a:pPr algn="ctr"/>
            <a:r>
              <a:rPr lang="en-US" sz="2400" dirty="0"/>
              <a:t>Non-interactive </a:t>
            </a:r>
            <a:r>
              <a:rPr lang="en-US" sz="2400" dirty="0" err="1"/>
              <a:t>ARgument</a:t>
            </a:r>
            <a:r>
              <a:rPr lang="en-US" sz="2400" dirty="0"/>
              <a:t> of Knowledge</a:t>
            </a:r>
          </a:p>
        </p:txBody>
      </p:sp>
    </p:spTree>
    <p:extLst>
      <p:ext uri="{BB962C8B-B14F-4D97-AF65-F5344CB8AC3E}">
        <p14:creationId xmlns:p14="http://schemas.microsoft.com/office/powerpoint/2010/main" val="324085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our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460" y="1622545"/>
            <a:ext cx="10244604" cy="4599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We introduce </a:t>
            </a:r>
            <a:r>
              <a:rPr lang="en-US" sz="3200" b="1" dirty="0"/>
              <a:t>accumulation schemes</a:t>
            </a:r>
            <a:r>
              <a:rPr lang="en-US" sz="3200" dirty="0"/>
              <a:t> and show that:</a:t>
            </a:r>
          </a:p>
          <a:p>
            <a:pPr marL="0" indent="0">
              <a:buNone/>
            </a:pPr>
            <a:r>
              <a:rPr lang="en-US" sz="3200" b="1" dirty="0"/>
              <a:t>Theorem 1. </a:t>
            </a:r>
            <a:r>
              <a:rPr lang="en-US" sz="3200" dirty="0"/>
              <a:t>SNARKs with accumulation schemes imply IVC/PCD, </a:t>
            </a:r>
            <a:r>
              <a:rPr lang="en-US" sz="3200" i="1" dirty="0"/>
              <a:t>even without sublinear verification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r>
              <a:rPr lang="en-US" sz="3200" b="1" dirty="0"/>
              <a:t>Theorem 2. </a:t>
            </a:r>
            <a:r>
              <a:rPr lang="en-US" sz="3200" dirty="0"/>
              <a:t>We can obtain SNARKs with accumulation schemes by combining a SNARK whose verification is sublinear </a:t>
            </a:r>
            <a:r>
              <a:rPr lang="en-US" sz="3200" i="1" dirty="0"/>
              <a:t>relative to a primitive </a:t>
            </a:r>
            <a:r>
              <a:rPr lang="en-US" sz="3200" dirty="0"/>
              <a:t>with an accumulation scheme </a:t>
            </a:r>
            <a:r>
              <a:rPr lang="en-US" sz="3200" i="1" dirty="0"/>
              <a:t>for that primitive</a:t>
            </a:r>
            <a:r>
              <a:rPr lang="en-US" sz="3200" dirty="0"/>
              <a:t>.</a:t>
            </a: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Theorem 3. </a:t>
            </a:r>
            <a:r>
              <a:rPr lang="en-US" sz="3200" dirty="0"/>
              <a:t>Two popular </a:t>
            </a:r>
            <a:r>
              <a:rPr lang="en-US" sz="3200" i="1" dirty="0"/>
              <a:t>polynomial commitment schemes </a:t>
            </a:r>
            <a:r>
              <a:rPr lang="en-US" sz="3200" dirty="0"/>
              <a:t>have accumulation schemes.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969402" y="2248186"/>
            <a:ext cx="240058" cy="2715700"/>
          </a:xfrm>
          <a:prstGeom prst="leftBrace">
            <a:avLst>
              <a:gd name="adj1" fmla="val 91388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693577" y="3344426"/>
            <a:ext cx="24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standard model</a:t>
            </a:r>
          </a:p>
        </p:txBody>
      </p:sp>
      <p:sp>
        <p:nvSpPr>
          <p:cNvPr id="7" name="Right Brace 6"/>
          <p:cNvSpPr/>
          <p:nvPr/>
        </p:nvSpPr>
        <p:spPr>
          <a:xfrm>
            <a:off x="10972800" y="3279465"/>
            <a:ext cx="312248" cy="2763825"/>
          </a:xfrm>
          <a:prstGeom prst="rightBrace">
            <a:avLst>
              <a:gd name="adj1" fmla="val 84859"/>
              <a:gd name="adj2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10084868" y="4399767"/>
            <a:ext cx="3306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random oracle model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7617708" y="230820"/>
            <a:ext cx="3609474" cy="1257420"/>
          </a:xfrm>
          <a:prstGeom prst="wedgeEllipseCallout">
            <a:avLst>
              <a:gd name="adj1" fmla="val -62290"/>
              <a:gd name="adj2" fmla="val 66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Nothing to do with set accumulators!</a:t>
            </a:r>
          </a:p>
        </p:txBody>
      </p:sp>
    </p:spTree>
    <p:extLst>
      <p:ext uri="{BB962C8B-B14F-4D97-AF65-F5344CB8AC3E}">
        <p14:creationId xmlns:p14="http://schemas.microsoft.com/office/powerpoint/2010/main" val="297275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7" grpId="0" animBg="1"/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EA14792-A80D-134D-9E14-D7D8D0758FC2}"/>
              </a:ext>
            </a:extLst>
          </p:cNvPr>
          <p:cNvGrpSpPr/>
          <p:nvPr/>
        </p:nvGrpSpPr>
        <p:grpSpPr>
          <a:xfrm>
            <a:off x="3312744" y="1888429"/>
            <a:ext cx="1575880" cy="959373"/>
            <a:chOff x="6262200" y="748683"/>
            <a:chExt cx="1575880" cy="959373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B8937C-7EAE-164A-8976-B959602344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6431" y="748683"/>
              <a:ext cx="668161" cy="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837935-57DB-0644-BFEA-80862D88DD8E}"/>
                </a:ext>
              </a:extLst>
            </p:cNvPr>
            <p:cNvSpPr txBox="1"/>
            <p:nvPr/>
          </p:nvSpPr>
          <p:spPr>
            <a:xfrm>
              <a:off x="6262200" y="1246391"/>
              <a:ext cx="157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</a:rPr>
                <a:t>[BCCT13]</a:t>
              </a:r>
            </a:p>
          </p:txBody>
        </p:sp>
      </p:grp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C2DB94B-32E6-934E-AD03-79F4C73B8A92}"/>
              </a:ext>
            </a:extLst>
          </p:cNvPr>
          <p:cNvSpPr/>
          <p:nvPr/>
        </p:nvSpPr>
        <p:spPr>
          <a:xfrm>
            <a:off x="4305136" y="1580290"/>
            <a:ext cx="4322859" cy="61627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Helvetica" pitchFamily="2" charset="0"/>
              </a:rPr>
              <a:t>PCD/IVC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CFF8F6D-5CC0-3540-B12C-7CD7CB8F91C1}"/>
              </a:ext>
            </a:extLst>
          </p:cNvPr>
          <p:cNvGrpSpPr/>
          <p:nvPr/>
        </p:nvGrpSpPr>
        <p:grpSpPr>
          <a:xfrm>
            <a:off x="5649442" y="2196567"/>
            <a:ext cx="1783406" cy="680936"/>
            <a:chOff x="5278876" y="1271197"/>
            <a:chExt cx="1783406" cy="680936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F4875C1-0041-C14F-A088-879766547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8876" y="1271197"/>
              <a:ext cx="0" cy="680936"/>
            </a:xfrm>
            <a:prstGeom prst="straightConnector1">
              <a:avLst/>
            </a:prstGeom>
            <a:ln w="57150"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EC2C460-82D2-734F-9B68-5CEE27B75A54}"/>
                </a:ext>
              </a:extLst>
            </p:cNvPr>
            <p:cNvSpPr txBox="1"/>
            <p:nvPr/>
          </p:nvSpPr>
          <p:spPr>
            <a:xfrm>
              <a:off x="5486402" y="1407387"/>
              <a:ext cx="157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Theorem 1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F3E4A8C-C1EF-4947-ACEE-A39D3F349C07}"/>
              </a:ext>
            </a:extLst>
          </p:cNvPr>
          <p:cNvGrpSpPr/>
          <p:nvPr/>
        </p:nvGrpSpPr>
        <p:grpSpPr>
          <a:xfrm>
            <a:off x="3950343" y="3695055"/>
            <a:ext cx="4529171" cy="1059727"/>
            <a:chOff x="3579778" y="3097205"/>
            <a:chExt cx="4529171" cy="1059727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EC409B6-013F-E445-8EA2-030139C297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8876" y="3097205"/>
              <a:ext cx="0" cy="673137"/>
            </a:xfrm>
            <a:prstGeom prst="straightConnector1">
              <a:avLst/>
            </a:prstGeom>
            <a:ln w="57150"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1C84307-1686-1D4A-8BB3-5AC325B6A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9778" y="3767920"/>
              <a:ext cx="1699098" cy="365072"/>
            </a:xfrm>
            <a:prstGeom prst="straightConnector1">
              <a:avLst/>
            </a:prstGeom>
            <a:ln w="57150">
              <a:tailEnd type="non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5061153-B47B-D946-A5BD-DBEDA91FCD2D}"/>
                </a:ext>
              </a:extLst>
            </p:cNvPr>
            <p:cNvSpPr txBox="1"/>
            <p:nvPr/>
          </p:nvSpPr>
          <p:spPr>
            <a:xfrm>
              <a:off x="5466438" y="3259270"/>
              <a:ext cx="157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Theorem 2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0F2C6B0-940C-6B4E-8B08-F6B782AA9F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8876" y="3770342"/>
              <a:ext cx="2830073" cy="386590"/>
            </a:xfrm>
            <a:prstGeom prst="straightConnector1">
              <a:avLst/>
            </a:prstGeom>
            <a:ln w="57150">
              <a:tailEnd type="non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BDE2FC56-DDC8-394F-BC9D-08A535C1A7C9}"/>
                  </a:ext>
                </a:extLst>
              </p:cNvPr>
              <p:cNvSpPr/>
              <p:nvPr/>
            </p:nvSpPr>
            <p:spPr>
              <a:xfrm>
                <a:off x="2103113" y="4733264"/>
                <a:ext cx="3307324" cy="804605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dirty="0">
                    <a:latin typeface="Helvetica" pitchFamily="2" charset="0"/>
                  </a:rPr>
                  <a:t>SNARK relative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sz="25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BDE2FC56-DDC8-394F-BC9D-08A535C1A7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113" y="4733264"/>
                <a:ext cx="3307324" cy="80460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C401687-9D56-2143-BB1B-AD35E64D6944}"/>
                  </a:ext>
                </a:extLst>
              </p:cNvPr>
              <p:cNvSpPr/>
              <p:nvPr/>
            </p:nvSpPr>
            <p:spPr>
              <a:xfrm>
                <a:off x="7019421" y="4733264"/>
                <a:ext cx="2920188" cy="804605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dirty="0">
                    <a:latin typeface="Helvetica" pitchFamily="2" charset="0"/>
                  </a:rPr>
                  <a:t>Acc Scheme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sz="25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C401687-9D56-2143-BB1B-AD35E64D6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421" y="4733264"/>
                <a:ext cx="2920188" cy="804605"/>
              </a:xfrm>
              <a:prstGeom prst="roundRect">
                <a:avLst/>
              </a:prstGeom>
              <a:blipFill>
                <a:blip r:embed="rId4"/>
                <a:stretch>
                  <a:fillRect l="-414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4FF3A25-A201-A845-B4D1-9C9BA1329D64}"/>
              </a:ext>
            </a:extLst>
          </p:cNvPr>
          <p:cNvSpPr/>
          <p:nvPr/>
        </p:nvSpPr>
        <p:spPr>
          <a:xfrm>
            <a:off x="4305135" y="2858048"/>
            <a:ext cx="4322859" cy="80460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Helvetica" pitchFamily="2" charset="0"/>
              </a:rPr>
              <a:t>SNARK with Acc Scheme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2D617A-3CE3-2740-A8D1-0D49EFF61A8E}"/>
              </a:ext>
            </a:extLst>
          </p:cNvPr>
          <p:cNvSpPr txBox="1"/>
          <p:nvPr/>
        </p:nvSpPr>
        <p:spPr>
          <a:xfrm>
            <a:off x="3035030" y="0"/>
            <a:ext cx="60311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Summary of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E59E38-063B-7746-9DF1-7E3E2C7D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03616"/>
            <a:ext cx="2743200" cy="365125"/>
          </a:xfrm>
        </p:spPr>
        <p:txBody>
          <a:bodyPr/>
          <a:lstStyle/>
          <a:p>
            <a:fld id="{6254F6CE-674E-F54F-AE87-EAEB4C73FB49}" type="slidenum">
              <a:rPr lang="en-US" smtClean="0"/>
              <a:t>6</a:t>
            </a:fld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88A02C4-861F-CC4E-BDF1-99FB05D1B71D}"/>
              </a:ext>
            </a:extLst>
          </p:cNvPr>
          <p:cNvSpPr/>
          <p:nvPr/>
        </p:nvSpPr>
        <p:spPr>
          <a:xfrm>
            <a:off x="985113" y="1332473"/>
            <a:ext cx="2651862" cy="1049975"/>
          </a:xfrm>
          <a:prstGeom prst="round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Helvetica" pitchFamily="2" charset="0"/>
              </a:rPr>
              <a:t>Succinct-verifier SNARKs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80876" y="5548115"/>
            <a:ext cx="4761324" cy="1166097"/>
            <a:chOff x="3580876" y="5548115"/>
            <a:chExt cx="4761324" cy="1166097"/>
          </a:xfrm>
        </p:grpSpPr>
        <p:sp>
          <p:nvSpPr>
            <p:cNvPr id="4" name="Line Callout 1 3"/>
            <p:cNvSpPr/>
            <p:nvPr/>
          </p:nvSpPr>
          <p:spPr>
            <a:xfrm>
              <a:off x="3580876" y="5947552"/>
              <a:ext cx="4761324" cy="766660"/>
            </a:xfrm>
            <a:prstGeom prst="borderCallout1">
              <a:avLst>
                <a:gd name="adj1" fmla="val -2745"/>
                <a:gd name="adj2" fmla="val 84980"/>
                <a:gd name="adj3" fmla="val -52797"/>
                <a:gd name="adj4" fmla="val 85041"/>
              </a:avLst>
            </a:prstGeom>
            <a:solidFill>
              <a:srgbClr val="FF0000"/>
            </a:solidFill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We don’t know how to instantiate these in the standard model </a:t>
              </a:r>
              <a:r>
                <a:rPr lang="en-US" sz="2400" dirty="0">
                  <a:sym typeface="Wingdings" panose="05000000000000000000" pitchFamily="2" charset="2"/>
                </a:rPr>
                <a:t></a:t>
              </a:r>
              <a:endParaRPr lang="en-US" sz="24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4305135" y="5548115"/>
              <a:ext cx="0" cy="39943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050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70" grpId="0" animBg="1"/>
      <p:bldP spid="71" grpId="0" animBg="1"/>
      <p:bldP spid="14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C2DB94B-32E6-934E-AD03-79F4C73B8A92}"/>
              </a:ext>
            </a:extLst>
          </p:cNvPr>
          <p:cNvSpPr/>
          <p:nvPr/>
        </p:nvSpPr>
        <p:spPr>
          <a:xfrm>
            <a:off x="3209543" y="1258034"/>
            <a:ext cx="6421426" cy="61627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Helvetica" pitchFamily="2" charset="0"/>
              </a:rPr>
              <a:t>New PCD/IVC constructions (heuristically)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B302A66-8A01-6C4E-A56E-9C473428B087}"/>
              </a:ext>
            </a:extLst>
          </p:cNvPr>
          <p:cNvSpPr/>
          <p:nvPr/>
        </p:nvSpPr>
        <p:spPr>
          <a:xfrm>
            <a:off x="3934568" y="3910812"/>
            <a:ext cx="4322859" cy="80460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Helvetica" pitchFamily="2" charset="0"/>
              </a:rPr>
              <a:t>SNARK w/ Acc Scheme</a:t>
            </a:r>
          </a:p>
          <a:p>
            <a:pPr algn="ctr"/>
            <a:r>
              <a:rPr lang="en-US" sz="2500" dirty="0">
                <a:latin typeface="Helvetica" pitchFamily="2" charset="0"/>
              </a:rPr>
              <a:t> (in ROM)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CFF8F6D-5CC0-3540-B12C-7CD7CB8F91C1}"/>
              </a:ext>
            </a:extLst>
          </p:cNvPr>
          <p:cNvGrpSpPr/>
          <p:nvPr/>
        </p:nvGrpSpPr>
        <p:grpSpPr>
          <a:xfrm>
            <a:off x="5278876" y="1874311"/>
            <a:ext cx="1783406" cy="680936"/>
            <a:chOff x="5278876" y="1271197"/>
            <a:chExt cx="1783406" cy="680936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F4875C1-0041-C14F-A088-879766547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8876" y="1271197"/>
              <a:ext cx="0" cy="680936"/>
            </a:xfrm>
            <a:prstGeom prst="straightConnector1">
              <a:avLst/>
            </a:prstGeom>
            <a:ln w="57150"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EC2C460-82D2-734F-9B68-5CEE27B75A54}"/>
                </a:ext>
              </a:extLst>
            </p:cNvPr>
            <p:cNvSpPr txBox="1"/>
            <p:nvPr/>
          </p:nvSpPr>
          <p:spPr>
            <a:xfrm>
              <a:off x="5486402" y="1407387"/>
              <a:ext cx="157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Theorem 1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F3E4A8C-C1EF-4947-ACEE-A39D3F349C07}"/>
              </a:ext>
            </a:extLst>
          </p:cNvPr>
          <p:cNvGrpSpPr/>
          <p:nvPr/>
        </p:nvGrpSpPr>
        <p:grpSpPr>
          <a:xfrm>
            <a:off x="3521413" y="4726302"/>
            <a:ext cx="4587536" cy="1059727"/>
            <a:chOff x="3521413" y="3097205"/>
            <a:chExt cx="4587536" cy="1059727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EC409B6-013F-E445-8EA2-030139C297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8876" y="3097205"/>
              <a:ext cx="0" cy="673137"/>
            </a:xfrm>
            <a:prstGeom prst="straightConnector1">
              <a:avLst/>
            </a:prstGeom>
            <a:ln w="57150"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1C84307-1686-1D4A-8BB3-5AC325B6A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1413" y="3781228"/>
              <a:ext cx="1757462" cy="375704"/>
            </a:xfrm>
            <a:prstGeom prst="straightConnector1">
              <a:avLst/>
            </a:prstGeom>
            <a:ln w="57150">
              <a:tailEnd type="non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5061153-B47B-D946-A5BD-DBEDA91FCD2D}"/>
                </a:ext>
              </a:extLst>
            </p:cNvPr>
            <p:cNvSpPr txBox="1"/>
            <p:nvPr/>
          </p:nvSpPr>
          <p:spPr>
            <a:xfrm>
              <a:off x="5466438" y="3259270"/>
              <a:ext cx="157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Theorem 2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0F2C6B0-940C-6B4E-8B08-F6B782AA9F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8876" y="3770342"/>
              <a:ext cx="2830073" cy="386590"/>
            </a:xfrm>
            <a:prstGeom prst="straightConnector1">
              <a:avLst/>
            </a:prstGeom>
            <a:ln w="57150">
              <a:tailEnd type="non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BDE2FC56-DDC8-394F-BC9D-08A535C1A7C9}"/>
              </a:ext>
            </a:extLst>
          </p:cNvPr>
          <p:cNvSpPr/>
          <p:nvPr/>
        </p:nvSpPr>
        <p:spPr>
          <a:xfrm>
            <a:off x="1951578" y="5573443"/>
            <a:ext cx="2920188" cy="118674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500" dirty="0">
              <a:latin typeface="Helvetica" pitchFamily="2" charset="0"/>
            </a:endParaRPr>
          </a:p>
          <a:p>
            <a:pPr algn="ctr"/>
            <a:r>
              <a:rPr lang="en-US" sz="2500" dirty="0">
                <a:latin typeface="Helvetica" pitchFamily="2" charset="0"/>
              </a:rPr>
              <a:t>SNARK relative to PC (in ROM) </a:t>
            </a:r>
            <a:r>
              <a:rPr lang="en-US" sz="2500" dirty="0">
                <a:solidFill>
                  <a:schemeClr val="tx1"/>
                </a:solidFill>
              </a:rPr>
              <a:t>[CHMMVW20]</a:t>
            </a:r>
          </a:p>
          <a:p>
            <a:pPr algn="ctr"/>
            <a:endParaRPr lang="en-US" sz="2500" dirty="0">
              <a:latin typeface="Helvetica" pitchFamily="2" charset="0"/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5C401687-9D56-2143-BB1B-AD35E64D6944}"/>
              </a:ext>
            </a:extLst>
          </p:cNvPr>
          <p:cNvSpPr/>
          <p:nvPr/>
        </p:nvSpPr>
        <p:spPr>
          <a:xfrm>
            <a:off x="6648855" y="5764511"/>
            <a:ext cx="3973310" cy="80460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Helvetica" pitchFamily="2" charset="0"/>
              </a:rPr>
              <a:t>Theorem 3</a:t>
            </a:r>
            <a:r>
              <a:rPr lang="en-US" sz="2500" dirty="0">
                <a:latin typeface="Helvetica" pitchFamily="2" charset="0"/>
              </a:rPr>
              <a:t>: </a:t>
            </a:r>
            <a:r>
              <a:rPr lang="en-US" sz="2500" dirty="0" err="1">
                <a:latin typeface="Helvetica" pitchFamily="2" charset="0"/>
              </a:rPr>
              <a:t>Acc</a:t>
            </a:r>
            <a:r>
              <a:rPr lang="en-US" sz="2500" dirty="0">
                <a:latin typeface="Helvetica" pitchFamily="2" charset="0"/>
              </a:rPr>
              <a:t> Schemes for PC (in ROM)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4FF3A25-A201-A845-B4D1-9C9BA1329D64}"/>
              </a:ext>
            </a:extLst>
          </p:cNvPr>
          <p:cNvSpPr/>
          <p:nvPr/>
        </p:nvSpPr>
        <p:spPr>
          <a:xfrm>
            <a:off x="3444470" y="2513058"/>
            <a:ext cx="4977963" cy="80460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Helvetica" pitchFamily="2" charset="0"/>
              </a:rPr>
              <a:t>SNARK with </a:t>
            </a:r>
            <a:r>
              <a:rPr lang="en-US" sz="2500" dirty="0" err="1">
                <a:latin typeface="Helvetica" pitchFamily="2" charset="0"/>
              </a:rPr>
              <a:t>Acc</a:t>
            </a:r>
            <a:r>
              <a:rPr lang="en-US" sz="2500" dirty="0">
                <a:latin typeface="Helvetica" pitchFamily="2" charset="0"/>
              </a:rPr>
              <a:t> Scheme</a:t>
            </a:r>
          </a:p>
          <a:p>
            <a:pPr algn="ctr"/>
            <a:r>
              <a:rPr lang="en-US" sz="2500" dirty="0">
                <a:latin typeface="Helvetica" pitchFamily="2" charset="0"/>
              </a:rPr>
              <a:t>(in standard model, heuristically)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CC7CE7E-892E-FA41-B515-2BEE048A6D2B}"/>
              </a:ext>
            </a:extLst>
          </p:cNvPr>
          <p:cNvGrpSpPr/>
          <p:nvPr/>
        </p:nvGrpSpPr>
        <p:grpSpPr>
          <a:xfrm>
            <a:off x="5278875" y="3340397"/>
            <a:ext cx="2075236" cy="592487"/>
            <a:chOff x="5278876" y="1359646"/>
            <a:chExt cx="2075236" cy="592487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F20CB3D-6F8A-E544-862F-A8B75C78F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8876" y="1359646"/>
              <a:ext cx="0" cy="592487"/>
            </a:xfrm>
            <a:prstGeom prst="straightConnector1">
              <a:avLst/>
            </a:prstGeom>
            <a:ln w="57150">
              <a:prstDash val="sysDot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DACA7A-434F-BF4D-A2A5-1C6238C4246D}"/>
                </a:ext>
              </a:extLst>
            </p:cNvPr>
            <p:cNvSpPr txBox="1"/>
            <p:nvPr/>
          </p:nvSpPr>
          <p:spPr>
            <a:xfrm>
              <a:off x="5486402" y="1407387"/>
              <a:ext cx="1867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RO heuristic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C2D617A-3CE3-2740-A8D1-0D49EFF61A8E}"/>
              </a:ext>
            </a:extLst>
          </p:cNvPr>
          <p:cNvSpPr txBox="1"/>
          <p:nvPr/>
        </p:nvSpPr>
        <p:spPr>
          <a:xfrm>
            <a:off x="3035030" y="0"/>
            <a:ext cx="60311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Summary of results</a:t>
            </a:r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055C5675-098E-A442-A0A9-D3010FF6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03616"/>
            <a:ext cx="2743200" cy="365125"/>
          </a:xfrm>
        </p:spPr>
        <p:txBody>
          <a:bodyPr/>
          <a:lstStyle/>
          <a:p>
            <a:fld id="{6254F6CE-674E-F54F-AE87-EAEB4C73FB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9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9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IVC/PCD and recursive composition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3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6374"/>
            <a:ext cx="10515600" cy="1325563"/>
          </a:xfrm>
        </p:spPr>
        <p:txBody>
          <a:bodyPr/>
          <a:lstStyle/>
          <a:p>
            <a:r>
              <a:rPr lang="en-US" dirty="0"/>
              <a:t>IVC definition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31361" y="1553793"/>
            <a:ext cx="3456792" cy="1515565"/>
            <a:chOff x="7031361" y="1553793"/>
            <a:chExt cx="3456792" cy="15155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9"/>
                <p:cNvSpPr/>
                <p:nvPr/>
              </p:nvSpPr>
              <p:spPr>
                <a:xfrm>
                  <a:off x="7996988" y="1553794"/>
                  <a:ext cx="1196283" cy="1515564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20" name="Rounded 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6988" y="1553794"/>
                  <a:ext cx="1196283" cy="151556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>
            <a:xfrm>
              <a:off x="7391972" y="1870053"/>
              <a:ext cx="60501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391972" y="2799352"/>
              <a:ext cx="60501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031361" y="1553793"/>
                  <a:ext cx="29873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1361" y="1553793"/>
                  <a:ext cx="298735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041200" y="2570708"/>
                  <a:ext cx="30264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1200" y="2570708"/>
                  <a:ext cx="302647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>
              <a:off x="9193271" y="2338140"/>
              <a:ext cx="60501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9832524" y="2109495"/>
                  <a:ext cx="65562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0/1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2524" y="2109495"/>
                  <a:ext cx="655629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86921" y="3345733"/>
                <a:ext cx="11030093" cy="1491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Completeness:</a:t>
                </a:r>
                <a:r>
                  <a:rPr lang="en-US" sz="2800" dirty="0"/>
                  <a:t> for all inputs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/>
                  <a:t>, witnesses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/>
                  <a:t> and proofs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/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sepChr m:val="∣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8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sz="2800" b="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</m:m>
                      </m: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21" y="3345733"/>
                <a:ext cx="11030093" cy="1491370"/>
              </a:xfrm>
              <a:prstGeom prst="rect">
                <a:avLst/>
              </a:prstGeom>
              <a:blipFill>
                <a:blip r:embed="rId7"/>
                <a:stretch>
                  <a:fillRect l="-1106" t="-4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42542" y="5219100"/>
                <a:ext cx="11106293" cy="1443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e>
                            </m:mr>
                            <m:mr>
                              <m:e/>
                            </m:mr>
                          </m:m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𝒱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2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d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=1⇒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en-US" sz="3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∈[</m:t>
                                    </m:r>
                                    <m:r>
                                      <a:rPr lang="en-US" sz="3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3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], </m:t>
                                    </m:r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negl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42" y="5219100"/>
                <a:ext cx="11106293" cy="14435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80643" y="4764729"/>
                <a:ext cx="1204533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Proof of knowledge:</a:t>
                </a:r>
                <a:r>
                  <a:rPr lang="en-US" sz="2800" dirty="0"/>
                  <a:t> for all efficient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800" dirty="0"/>
                  <a:t>, there is an efficient </a:t>
                </a:r>
                <a:r>
                  <a:rPr lang="en-US" sz="2800" b="1" dirty="0"/>
                  <a:t>extractor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sz="2800" dirty="0"/>
                  <a:t> s.t.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43" y="4764729"/>
                <a:ext cx="12045330" cy="523220"/>
              </a:xfrm>
              <a:prstGeom prst="rect">
                <a:avLst/>
              </a:prstGeom>
              <a:blipFill>
                <a:blip r:embed="rId9"/>
                <a:stretch>
                  <a:fillRect l="-1063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434186" y="1553793"/>
            <a:ext cx="3266163" cy="1515564"/>
            <a:chOff x="1434186" y="1553793"/>
            <a:chExt cx="3266163" cy="15155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/>
                <p:cNvSpPr/>
                <p:nvPr/>
              </p:nvSpPr>
              <p:spPr>
                <a:xfrm>
                  <a:off x="2454444" y="1553794"/>
                  <a:ext cx="1196283" cy="1515563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5" name="Rounded 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444" y="1553794"/>
                  <a:ext cx="1196283" cy="1515563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>
              <a:off x="1849428" y="1870054"/>
              <a:ext cx="60501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849428" y="2334703"/>
              <a:ext cx="60501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849428" y="2799352"/>
              <a:ext cx="60501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488817" y="1553794"/>
                  <a:ext cx="29873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8817" y="1553794"/>
                  <a:ext cx="298735" cy="4924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434186" y="2063172"/>
                  <a:ext cx="407996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4186" y="2063172"/>
                  <a:ext cx="407996" cy="49244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502097" y="2569432"/>
                  <a:ext cx="30264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2097" y="2569432"/>
                  <a:ext cx="302647" cy="430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>
              <a:off x="3650727" y="1850715"/>
              <a:ext cx="60501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289980" y="1553793"/>
                  <a:ext cx="41036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9980" y="1553793"/>
                  <a:ext cx="410369" cy="49244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>
              <a:off x="3657602" y="2799352"/>
              <a:ext cx="60501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289980" y="2565445"/>
                  <a:ext cx="38792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9980" y="2565445"/>
                  <a:ext cx="387927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2079749" y="2817091"/>
            <a:ext cx="1801299" cy="431501"/>
            <a:chOff x="2396005" y="3203346"/>
            <a:chExt cx="1801299" cy="531169"/>
          </a:xfrm>
        </p:grpSpPr>
        <p:cxnSp>
          <p:nvCxnSpPr>
            <p:cNvPr id="45" name="Elbow Connector 44"/>
            <p:cNvCxnSpPr/>
            <p:nvPr/>
          </p:nvCxnSpPr>
          <p:spPr>
            <a:xfrm rot="10800000">
              <a:off x="2396005" y="3203346"/>
              <a:ext cx="1801299" cy="519059"/>
            </a:xfrm>
            <a:prstGeom prst="bentConnector3">
              <a:avLst>
                <a:gd name="adj1" fmla="val 100000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183553" y="3203346"/>
              <a:ext cx="0" cy="53116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2079749" y="1343963"/>
            <a:ext cx="1801298" cy="511987"/>
            <a:chOff x="2396005" y="1448956"/>
            <a:chExt cx="1801298" cy="585749"/>
          </a:xfrm>
        </p:grpSpPr>
        <p:cxnSp>
          <p:nvCxnSpPr>
            <p:cNvPr id="41" name="Elbow Connector 40"/>
            <p:cNvCxnSpPr/>
            <p:nvPr/>
          </p:nvCxnSpPr>
          <p:spPr>
            <a:xfrm rot="10800000" flipV="1">
              <a:off x="2396005" y="1471284"/>
              <a:ext cx="1801298" cy="563421"/>
            </a:xfrm>
            <a:prstGeom prst="bentConnector3">
              <a:avLst>
                <a:gd name="adj1" fmla="val 100000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183553" y="1448956"/>
              <a:ext cx="0" cy="55859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ular Callout 2"/>
              <p:cNvSpPr/>
              <p:nvPr/>
            </p:nvSpPr>
            <p:spPr>
              <a:xfrm>
                <a:off x="4856283" y="1316705"/>
                <a:ext cx="1823541" cy="1043033"/>
              </a:xfrm>
              <a:prstGeom prst="wedgeRoundRectCallout">
                <a:avLst>
                  <a:gd name="adj1" fmla="val -57106"/>
                  <a:gd name="adj2" fmla="val 8539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Efficiency: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ounded Rectangular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283" y="1316705"/>
                <a:ext cx="1823541" cy="1043033"/>
              </a:xfrm>
              <a:prstGeom prst="wedgeRoundRectCallout">
                <a:avLst>
                  <a:gd name="adj1" fmla="val -57106"/>
                  <a:gd name="adj2" fmla="val 85393"/>
                  <a:gd name="adj3" fmla="val 16667"/>
                </a:avLst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1061032" y="6114730"/>
                <a:ext cx="2752511" cy="5479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032" y="6114730"/>
                <a:ext cx="2752511" cy="547907"/>
              </a:xfrm>
              <a:prstGeom prst="rect">
                <a:avLst/>
              </a:prstGeom>
              <a:blipFill>
                <a:blip r:embed="rId17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3718859" y="5903530"/>
                <a:ext cx="45285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],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859" y="5903530"/>
                <a:ext cx="4528547" cy="584775"/>
              </a:xfrm>
              <a:prstGeom prst="rect">
                <a:avLst/>
              </a:prstGeom>
              <a:blipFill>
                <a:blip r:embed="rId18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6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" grpId="0" animBg="1"/>
      <p:bldP spid="22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30403</TotalTime>
  <Words>2917</Words>
  <Application>Microsoft Macintosh PowerPoint</Application>
  <PresentationFormat>Widescreen</PresentationFormat>
  <Paragraphs>562</Paragraphs>
  <Slides>37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Courier New</vt:lpstr>
      <vt:lpstr>Helvetica</vt:lpstr>
      <vt:lpstr>Times</vt:lpstr>
      <vt:lpstr>Times New Roman</vt:lpstr>
      <vt:lpstr>Office Theme</vt:lpstr>
      <vt:lpstr>Proof-Carrying Data from Accumulation Schemes To appear at TCC  ia.cr/2020/499</vt:lpstr>
      <vt:lpstr>Motivation</vt:lpstr>
      <vt:lpstr>Applications of IVC/PCD</vt:lpstr>
      <vt:lpstr>How do we construct IVC/PCD?</vt:lpstr>
      <vt:lpstr>Summary of our results</vt:lpstr>
      <vt:lpstr>PowerPoint Presentation</vt:lpstr>
      <vt:lpstr>PowerPoint Presentation</vt:lpstr>
      <vt:lpstr>Background: IVC/PCD and recursive composition</vt:lpstr>
      <vt:lpstr>IVC definition</vt:lpstr>
      <vt:lpstr>SNARKs with preprocessing</vt:lpstr>
      <vt:lpstr>IVC from recursive composition of SNARKs [BCCT13, COS20]</vt:lpstr>
      <vt:lpstr>Why sublinear verification? [BCCT13, COS20]</vt:lpstr>
      <vt:lpstr>New tool: Accumulation schemes</vt:lpstr>
      <vt:lpstr>Accumulation schemes: overview</vt:lpstr>
      <vt:lpstr>Accumulation schemes: definition</vt:lpstr>
      <vt:lpstr>Accumulation schemes: definition</vt:lpstr>
      <vt:lpstr>Theorem 1: IVC/PCD from accumulation schemes</vt:lpstr>
      <vt:lpstr>Theorem 1: IVC/PCD from accumulation</vt:lpstr>
      <vt:lpstr>Theorem 1: Construction</vt:lpstr>
      <vt:lpstr>Theorem 1: Soundness</vt:lpstr>
      <vt:lpstr>IVC/PCD from accumulation: summary</vt:lpstr>
      <vt:lpstr>Theorem 2: SNARKs with accumulation schemes</vt:lpstr>
      <vt:lpstr>Predicate-efficient SNARKs</vt:lpstr>
      <vt:lpstr>PowerPoint Presentation</vt:lpstr>
      <vt:lpstr>PowerPoint Presentation</vt:lpstr>
      <vt:lpstr>PowerPoint Presentation</vt:lpstr>
      <vt:lpstr>A Popular Methodology for SNARKs</vt:lpstr>
      <vt:lpstr>PowerPoint Presentation</vt:lpstr>
      <vt:lpstr>Accumulating SNARKs based on Polynomial Commitments</vt:lpstr>
      <vt:lpstr>PowerPoint Presentation</vt:lpstr>
      <vt:lpstr>Recap: Polynomial Commitments</vt:lpstr>
      <vt:lpstr>Accumulation Scheme for PCKZG</vt:lpstr>
      <vt:lpstr>Accumulation Scheme for PCDL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Proof-Carrying Data from Accumulation Schemes</dc:title>
  <dc:creator>Pratyush Mishra</dc:creator>
  <cp:lastModifiedBy>Benedikt Bunz</cp:lastModifiedBy>
  <cp:revision>460</cp:revision>
  <dcterms:created xsi:type="dcterms:W3CDTF">2020-06-25T15:41:09Z</dcterms:created>
  <dcterms:modified xsi:type="dcterms:W3CDTF">2020-09-15T00:00:41Z</dcterms:modified>
</cp:coreProperties>
</file>