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07" r:id="rId5"/>
    <p:sldId id="257" r:id="rId6"/>
    <p:sldId id="314" r:id="rId7"/>
    <p:sldId id="260" r:id="rId8"/>
    <p:sldId id="311" r:id="rId9"/>
    <p:sldId id="315" r:id="rId10"/>
    <p:sldId id="263" r:id="rId11"/>
    <p:sldId id="313" r:id="rId1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44" userDrawn="1">
          <p15:clr>
            <a:srgbClr val="A4A3A4"/>
          </p15:clr>
        </p15:guide>
        <p15:guide id="2" orient="horz" pos="2640" userDrawn="1">
          <p15:clr>
            <a:srgbClr val="A4A3A4"/>
          </p15:clr>
        </p15:guide>
        <p15:guide id="3" pos="2638" userDrawn="1">
          <p15:clr>
            <a:srgbClr val="A4A3A4"/>
          </p15:clr>
        </p15:guide>
        <p15:guide id="4" pos="2802" userDrawn="1">
          <p15:clr>
            <a:srgbClr val="A4A3A4"/>
          </p15:clr>
        </p15:guide>
        <p15:guide id="6" pos="1872" userDrawn="1">
          <p15:clr>
            <a:srgbClr val="A4A3A4"/>
          </p15:clr>
        </p15:guide>
        <p15:guide id="9" pos="2026" userDrawn="1">
          <p15:clr>
            <a:srgbClr val="A4A3A4"/>
          </p15:clr>
        </p15:guide>
        <p15:guide id="10" pos="3853" userDrawn="1">
          <p15:clr>
            <a:srgbClr val="A4A3A4"/>
          </p15:clr>
        </p15:guide>
        <p15:guide id="11" pos="4668" userDrawn="1">
          <p15:clr>
            <a:srgbClr val="A4A3A4"/>
          </p15:clr>
        </p15:guide>
        <p15:guide id="13" pos="5609" userDrawn="1">
          <p15:clr>
            <a:srgbClr val="A4A3A4"/>
          </p15:clr>
        </p15:guide>
        <p15:guide id="14" pos="5712" userDrawn="1">
          <p15:clr>
            <a:srgbClr val="A4A3A4"/>
          </p15:clr>
        </p15:guide>
        <p15:guide id="15" pos="6528" userDrawn="1">
          <p15:clr>
            <a:srgbClr val="A4A3A4"/>
          </p15:clr>
        </p15:guide>
        <p15:guide id="17" pos="7680" userDrawn="1">
          <p15:clr>
            <a:srgbClr val="A4A3A4"/>
          </p15:clr>
        </p15:guide>
        <p15:guide id="18" orient="horz" pos="204" userDrawn="1">
          <p15:clr>
            <a:srgbClr val="A4A3A4"/>
          </p15:clr>
        </p15:guide>
        <p15:guide id="19" orient="horz" pos="864" userDrawn="1">
          <p15:clr>
            <a:srgbClr val="A4A3A4"/>
          </p15:clr>
        </p15:guide>
        <p15:guide id="20" orient="horz" pos="1416" userDrawn="1">
          <p15:clr>
            <a:srgbClr val="A4A3A4"/>
          </p15:clr>
        </p15:guide>
        <p15:guide id="21" orient="horz" pos="2069" userDrawn="1">
          <p15:clr>
            <a:srgbClr val="A4A3A4"/>
          </p15:clr>
        </p15:guide>
        <p15:guide id="24" pos="5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8"/>
    <a:srgbClr val="FF9600"/>
    <a:srgbClr val="FF1700"/>
    <a:srgbClr val="FF9128"/>
    <a:srgbClr val="FF9500"/>
    <a:srgbClr val="00D700"/>
    <a:srgbClr val="00FF01"/>
    <a:srgbClr val="00FF00"/>
    <a:srgbClr val="03BAFF"/>
    <a:srgbClr val="02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465" autoAdjust="0"/>
  </p:normalViewPr>
  <p:slideViewPr>
    <p:cSldViewPr>
      <p:cViewPr varScale="1">
        <p:scale>
          <a:sx n="64" d="100"/>
          <a:sy n="64" d="100"/>
        </p:scale>
        <p:origin x="1008" y="36"/>
      </p:cViewPr>
      <p:guideLst>
        <p:guide pos="3744"/>
        <p:guide orient="horz" pos="2640"/>
        <p:guide pos="2638"/>
        <p:guide pos="2802"/>
        <p:guide pos="1872"/>
        <p:guide pos="2026"/>
        <p:guide pos="3853"/>
        <p:guide pos="4668"/>
        <p:guide pos="5609"/>
        <p:guide pos="5712"/>
        <p:guide pos="6528"/>
        <p:guide pos="7680"/>
        <p:guide orient="horz" pos="204"/>
        <p:guide orient="horz" pos="864"/>
        <p:guide orient="horz" pos="1416"/>
        <p:guide orient="horz" pos="2069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634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2" Type="http://schemas.openxmlformats.org/officeDocument/2006/relationships/slide" Target="slides/slide8.xml"/><Relationship Id="rId10" Type="http://schemas.openxmlformats.org/officeDocument/2006/relationships/slide" Target="slides/slide6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11" Type="http://schemas.openxmlformats.org/officeDocument/2006/relationships/slide" Target="slides/slide7.xml"/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17" Type="http://schemas.openxmlformats.org/officeDocument/2006/relationships/theme" Target="theme/theme1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5DF0D1C-6BBB-4D0F-825D-AB5615F85767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EEB3A75-3D45-48A3-A205-F58769396C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21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09F651E-BA7C-4E9C-8918-9342026E9CA9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4C2469E-A12A-44A9-9907-2A6DE19495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6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2260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408749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9600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23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017" y="1763713"/>
            <a:ext cx="4103158" cy="4294187"/>
          </a:xfrm>
        </p:spPr>
        <p:txBody>
          <a:bodyPr vert="horz" lIns="0" tIns="0" rIns="130101" bIns="0" rtlCol="0" anchor="t" anchorCtr="0">
            <a:noAutofit/>
          </a:bodyPr>
          <a:lstStyle>
            <a:lvl1pPr>
              <a:defRPr lang="en-US" sz="3600" b="0" cap="all" spc="-133">
                <a:solidFill>
                  <a:schemeClr val="accent5"/>
                </a:solidFill>
                <a:latin typeface="Arial Black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25146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 spc="-150" baseline="0"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latin typeface="Arial Black" panose="020B0A04020102020204" pitchFamily="34" charset="0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295400" y="685688"/>
            <a:ext cx="5257800" cy="5577308"/>
            <a:chOff x="1371600" y="685800"/>
            <a:chExt cx="1371600" cy="14549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371971" y="1254369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25000">
                  <a:srgbClr val="FF9500"/>
                </a:gs>
                <a:gs pos="73000">
                  <a:srgbClr val="FF17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371600" y="685800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FF9600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408749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0" y="2133600"/>
            <a:ext cx="5354475" cy="2585323"/>
          </a:xfrm>
          <a:noFill/>
        </p:spPr>
        <p:txBody>
          <a:bodyPr lIns="0" tIns="0" rIns="0" bIns="0" anchor="ctr">
            <a:spAutoFit/>
          </a:bodyPr>
          <a:lstStyle>
            <a:lvl1pPr>
              <a:lnSpc>
                <a:spcPct val="70000"/>
              </a:lnSpc>
              <a:defRPr sz="60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9600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756071" y="354330"/>
            <a:ext cx="1966913" cy="517054"/>
            <a:chOff x="7756071" y="476723"/>
            <a:chExt cx="1966913" cy="517054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8903672" y="476723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7756071" y="693739"/>
              <a:ext cx="1966913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982663" algn="l"/>
                </a:tabLst>
              </a:pPr>
              <a:endParaRPr lang="en-ZA" dirty="0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ov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295400" y="685688"/>
            <a:ext cx="5257800" cy="5577308"/>
            <a:chOff x="1371600" y="685800"/>
            <a:chExt cx="1371600" cy="14549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371971" y="1254369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25000">
                  <a:srgbClr val="FF9500"/>
                </a:gs>
                <a:gs pos="73000">
                  <a:srgbClr val="FF17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371600" y="685800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FF9600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408749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579600" y="2133600"/>
            <a:ext cx="5354475" cy="2585323"/>
          </a:xfrm>
          <a:noFill/>
        </p:spPr>
        <p:txBody>
          <a:bodyPr lIns="0" tIns="0" rIns="0" bIns="0" anchor="ctr">
            <a:spAutoFit/>
          </a:bodyPr>
          <a:lstStyle>
            <a:lvl1pPr>
              <a:lnSpc>
                <a:spcPct val="70000"/>
              </a:lnSpc>
              <a:defRPr sz="6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9600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756071" y="354330"/>
            <a:ext cx="1966913" cy="517054"/>
            <a:chOff x="7756071" y="476723"/>
            <a:chExt cx="1966913" cy="517054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8903672" y="476723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7756071" y="693739"/>
              <a:ext cx="1966913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8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>
                <a:solidFill>
                  <a:schemeClr val="accent6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2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>
                <a:solidFill>
                  <a:schemeClr val="accent6"/>
                </a:solidFill>
              </a:defRPr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7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9375" y="6407924"/>
            <a:ext cx="334195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accent5"/>
                </a:solidFill>
                <a:latin typeface="+mj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34963" y="6253569"/>
            <a:ext cx="1030288" cy="271056"/>
            <a:chOff x="7770813" y="476723"/>
            <a:chExt cx="1965325" cy="517053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8917227" y="476723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7770813" y="693738"/>
              <a:ext cx="1965325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2755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693" r:id="rId2"/>
    <p:sldLayoutId id="2147483788" r:id="rId3"/>
    <p:sldLayoutId id="2147483661" r:id="rId4"/>
    <p:sldLayoutId id="2147483783" r:id="rId5"/>
    <p:sldLayoutId id="2147483785" r:id="rId6"/>
    <p:sldLayoutId id="2147483778" r:id="rId7"/>
    <p:sldLayoutId id="2147483669" r:id="rId8"/>
    <p:sldLayoutId id="2147483780" r:id="rId9"/>
    <p:sldLayoutId id="2147483786" r:id="rId10"/>
    <p:sldLayoutId id="214748378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600" b="0" i="0" kern="1200" cap="all" spc="-133" baseline="0">
          <a:solidFill>
            <a:schemeClr val="accent5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1152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5" orient="horz" pos="2610" userDrawn="1">
          <p15:clr>
            <a:srgbClr val="F26B43"/>
          </p15:clr>
        </p15:guide>
        <p15:guide id="7" orient="horz" pos="204" userDrawn="1">
          <p15:clr>
            <a:srgbClr val="F26B43"/>
          </p15:clr>
        </p15:guide>
        <p15:guide id="8" orient="horz" pos="3816" userDrawn="1">
          <p15:clr>
            <a:srgbClr val="F26B43"/>
          </p15:clr>
        </p15:guide>
        <p15:guide id="9" orient="horz" pos="1111" userDrawn="1">
          <p15:clr>
            <a:srgbClr val="F26B43"/>
          </p15:clr>
        </p15:guide>
        <p15:guide id="11" pos="7468" userDrawn="1">
          <p15:clr>
            <a:srgbClr val="F26B43"/>
          </p15:clr>
        </p15:guide>
        <p15:guide id="12" pos="1872" userDrawn="1">
          <p15:clr>
            <a:srgbClr val="F26B43"/>
          </p15:clr>
        </p15:guide>
        <p15:guide id="13" pos="4884" userDrawn="1">
          <p15:clr>
            <a:srgbClr val="F26B43"/>
          </p15:clr>
        </p15:guide>
        <p15:guide id="14" pos="5604" userDrawn="1">
          <p15:clr>
            <a:srgbClr val="F26B43"/>
          </p15:clr>
        </p15:guide>
        <p15:guide id="15" pos="2088" userDrawn="1">
          <p15:clr>
            <a:srgbClr val="F26B43"/>
          </p15:clr>
        </p15:guide>
        <p15:guide id="16" pos="3954" userDrawn="1">
          <p15:clr>
            <a:srgbClr val="F26B43"/>
          </p15:clr>
        </p15:guide>
        <p15:guide id="17" pos="6534" userDrawn="1">
          <p15:clr>
            <a:srgbClr val="F26B43"/>
          </p15:clr>
        </p15:guide>
        <p15:guide id="18" pos="930" userDrawn="1">
          <p15:clr>
            <a:srgbClr val="F26B43"/>
          </p15:clr>
        </p15:guide>
        <p15:guide id="19" pos="2802" userDrawn="1">
          <p15:clr>
            <a:srgbClr val="F26B43"/>
          </p15:clr>
        </p15:guide>
        <p15:guide id="20" pos="3024" userDrawn="1">
          <p15:clr>
            <a:srgbClr val="F26B43"/>
          </p15:clr>
        </p15:guide>
        <p15:guide id="21" pos="3738" userDrawn="1">
          <p15:clr>
            <a:srgbClr val="F26B43"/>
          </p15:clr>
        </p15:guide>
        <p15:guide id="22" pos="4668" userDrawn="1">
          <p15:clr>
            <a:srgbClr val="F26B43"/>
          </p15:clr>
        </p15:guide>
        <p15:guide id="23" pos="5820" userDrawn="1">
          <p15:clr>
            <a:srgbClr val="F26B43"/>
          </p15:clr>
        </p15:guide>
        <p15:guide id="24" pos="6750" userDrawn="1">
          <p15:clr>
            <a:srgbClr val="F26B43"/>
          </p15:clr>
        </p15:guide>
        <p15:guide id="25" orient="horz" pos="1410" userDrawn="1">
          <p15:clr>
            <a:srgbClr val="F26B43"/>
          </p15:clr>
        </p15:guide>
        <p15:guide id="26" orient="horz" pos="411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hyperlink" Target="mailto:michele.philion@accenture.com" TargetMode="Externa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39001" y="5073855"/>
            <a:ext cx="4604570" cy="1041195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SUMMER ANALYST Program – Excel Tips &amp; Tricks</a:t>
            </a:r>
          </a:p>
          <a:p>
            <a:pPr lvl="0"/>
            <a:r>
              <a:rPr lang="en-US" cap="none" dirty="0">
                <a:solidFill>
                  <a:srgbClr val="6C6C6C"/>
                </a:solidFill>
                <a:latin typeface="Arial" panose="020B0604020202020204"/>
              </a:rPr>
              <a:t>Presenter Name</a:t>
            </a:r>
          </a:p>
          <a:p>
            <a:pPr lvl="0"/>
            <a:r>
              <a:rPr lang="en-US" b="1" cap="none" dirty="0">
                <a:solidFill>
                  <a:schemeClr val="accent6"/>
                </a:solidFill>
                <a:latin typeface="Arial" panose="020B0604020202020204"/>
              </a:rPr>
              <a:t>June 6, 2017</a:t>
            </a:r>
            <a:endParaRPr lang="en-ZA" cap="none" dirty="0">
              <a:solidFill>
                <a:schemeClr val="accent6"/>
              </a:solidFill>
              <a:latin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1" y="6144033"/>
            <a:ext cx="1447800" cy="380592"/>
            <a:chOff x="381000" y="6007571"/>
            <a:chExt cx="1966913" cy="51705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528601" y="6007571"/>
              <a:ext cx="193235" cy="20896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1000" y="6224587"/>
              <a:ext cx="1966913" cy="300038"/>
            </a:xfrm>
            <a:custGeom>
              <a:avLst/>
              <a:gdLst>
                <a:gd name="T0" fmla="*/ 5455 w 5757"/>
                <a:gd name="T1" fmla="*/ 316 h 879"/>
                <a:gd name="T2" fmla="*/ 5138 w 5757"/>
                <a:gd name="T3" fmla="*/ 543 h 879"/>
                <a:gd name="T4" fmla="*/ 5757 w 5757"/>
                <a:gd name="T5" fmla="*/ 499 h 879"/>
                <a:gd name="T6" fmla="*/ 5464 w 5757"/>
                <a:gd name="T7" fmla="*/ 744 h 879"/>
                <a:gd name="T8" fmla="*/ 5460 w 5757"/>
                <a:gd name="T9" fmla="*/ 879 h 879"/>
                <a:gd name="T10" fmla="*/ 4880 w 5757"/>
                <a:gd name="T11" fmla="*/ 322 h 879"/>
                <a:gd name="T12" fmla="*/ 4880 w 5757"/>
                <a:gd name="T13" fmla="*/ 523 h 879"/>
                <a:gd name="T14" fmla="*/ 4694 w 5757"/>
                <a:gd name="T15" fmla="*/ 200 h 879"/>
                <a:gd name="T16" fmla="*/ 4374 w 5757"/>
                <a:gd name="T17" fmla="*/ 767 h 879"/>
                <a:gd name="T18" fmla="*/ 3974 w 5757"/>
                <a:gd name="T19" fmla="*/ 200 h 879"/>
                <a:gd name="T20" fmla="*/ 4257 w 5757"/>
                <a:gd name="T21" fmla="*/ 734 h 879"/>
                <a:gd name="T22" fmla="*/ 4560 w 5757"/>
                <a:gd name="T23" fmla="*/ 200 h 879"/>
                <a:gd name="T24" fmla="*/ 3734 w 5757"/>
                <a:gd name="T25" fmla="*/ 200 h 879"/>
                <a:gd name="T26" fmla="*/ 3734 w 5757"/>
                <a:gd name="T27" fmla="*/ 339 h 879"/>
                <a:gd name="T28" fmla="*/ 3865 w 5757"/>
                <a:gd name="T29" fmla="*/ 715 h 879"/>
                <a:gd name="T30" fmla="*/ 3548 w 5757"/>
                <a:gd name="T31" fmla="*/ 673 h 879"/>
                <a:gd name="T32" fmla="*/ 3470 w 5757"/>
                <a:gd name="T33" fmla="*/ 200 h 879"/>
                <a:gd name="T34" fmla="*/ 3734 w 5757"/>
                <a:gd name="T35" fmla="*/ 0 h 879"/>
                <a:gd name="T36" fmla="*/ 2986 w 5757"/>
                <a:gd name="T37" fmla="*/ 300 h 879"/>
                <a:gd name="T38" fmla="*/ 3387 w 5757"/>
                <a:gd name="T39" fmla="*/ 865 h 879"/>
                <a:gd name="T40" fmla="*/ 3103 w 5757"/>
                <a:gd name="T41" fmla="*/ 336 h 879"/>
                <a:gd name="T42" fmla="*/ 2801 w 5757"/>
                <a:gd name="T43" fmla="*/ 865 h 879"/>
                <a:gd name="T44" fmla="*/ 2506 w 5757"/>
                <a:gd name="T45" fmla="*/ 456 h 879"/>
                <a:gd name="T46" fmla="*/ 2389 w 5757"/>
                <a:gd name="T47" fmla="*/ 879 h 879"/>
                <a:gd name="T48" fmla="*/ 2383 w 5757"/>
                <a:gd name="T49" fmla="*/ 186 h 879"/>
                <a:gd name="T50" fmla="*/ 2255 w 5757"/>
                <a:gd name="T51" fmla="*/ 579 h 879"/>
                <a:gd name="T52" fmla="*/ 2686 w 5757"/>
                <a:gd name="T53" fmla="*/ 658 h 879"/>
                <a:gd name="T54" fmla="*/ 1376 w 5757"/>
                <a:gd name="T55" fmla="*/ 540 h 879"/>
                <a:gd name="T56" fmla="*/ 1985 w 5757"/>
                <a:gd name="T57" fmla="*/ 437 h 879"/>
                <a:gd name="T58" fmla="*/ 1565 w 5757"/>
                <a:gd name="T59" fmla="*/ 523 h 879"/>
                <a:gd name="T60" fmla="*/ 1820 w 5757"/>
                <a:gd name="T61" fmla="*/ 620 h 879"/>
                <a:gd name="T62" fmla="*/ 1002 w 5757"/>
                <a:gd name="T63" fmla="*/ 879 h 879"/>
                <a:gd name="T64" fmla="*/ 1004 w 5757"/>
                <a:gd name="T65" fmla="*/ 186 h 879"/>
                <a:gd name="T66" fmla="*/ 1008 w 5757"/>
                <a:gd name="T67" fmla="*/ 330 h 879"/>
                <a:gd name="T68" fmla="*/ 1009 w 5757"/>
                <a:gd name="T69" fmla="*/ 739 h 879"/>
                <a:gd name="T70" fmla="*/ 1002 w 5757"/>
                <a:gd name="T71" fmla="*/ 879 h 879"/>
                <a:gd name="T72" fmla="*/ 323 w 5757"/>
                <a:gd name="T73" fmla="*/ 580 h 879"/>
                <a:gd name="T74" fmla="*/ 275 w 5757"/>
                <a:gd name="T75" fmla="*/ 749 h 879"/>
                <a:gd name="T76" fmla="*/ 0 w 5757"/>
                <a:gd name="T77" fmla="*/ 683 h 879"/>
                <a:gd name="T78" fmla="*/ 397 w 5757"/>
                <a:gd name="T79" fmla="*/ 458 h 879"/>
                <a:gd name="T80" fmla="*/ 199 w 5757"/>
                <a:gd name="T81" fmla="*/ 406 h 879"/>
                <a:gd name="T82" fmla="*/ 582 w 5757"/>
                <a:gd name="T83" fmla="*/ 420 h 879"/>
                <a:gd name="T84" fmla="*/ 400 w 5757"/>
                <a:gd name="T85" fmla="*/ 78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57" h="879">
                  <a:moveTo>
                    <a:pt x="5328" y="456"/>
                  </a:moveTo>
                  <a:lnTo>
                    <a:pt x="5577" y="456"/>
                  </a:lnTo>
                  <a:cubicBezTo>
                    <a:pt x="5573" y="358"/>
                    <a:pt x="5529" y="316"/>
                    <a:pt x="5455" y="316"/>
                  </a:cubicBezTo>
                  <a:cubicBezTo>
                    <a:pt x="5397" y="316"/>
                    <a:pt x="5343" y="348"/>
                    <a:pt x="5328" y="456"/>
                  </a:cubicBezTo>
                  <a:close/>
                  <a:moveTo>
                    <a:pt x="5460" y="879"/>
                  </a:moveTo>
                  <a:cubicBezTo>
                    <a:pt x="5268" y="879"/>
                    <a:pt x="5138" y="764"/>
                    <a:pt x="5138" y="543"/>
                  </a:cubicBezTo>
                  <a:lnTo>
                    <a:pt x="5138" y="531"/>
                  </a:lnTo>
                  <a:cubicBezTo>
                    <a:pt x="5138" y="308"/>
                    <a:pt x="5276" y="186"/>
                    <a:pt x="5454" y="186"/>
                  </a:cubicBezTo>
                  <a:cubicBezTo>
                    <a:pt x="5619" y="186"/>
                    <a:pt x="5757" y="279"/>
                    <a:pt x="5757" y="499"/>
                  </a:cubicBezTo>
                  <a:lnTo>
                    <a:pt x="5757" y="579"/>
                  </a:lnTo>
                  <a:lnTo>
                    <a:pt x="5326" y="579"/>
                  </a:lnTo>
                  <a:cubicBezTo>
                    <a:pt x="5333" y="698"/>
                    <a:pt x="5384" y="744"/>
                    <a:pt x="5464" y="744"/>
                  </a:cubicBezTo>
                  <a:cubicBezTo>
                    <a:pt x="5535" y="744"/>
                    <a:pt x="5573" y="706"/>
                    <a:pt x="5586" y="658"/>
                  </a:cubicBezTo>
                  <a:lnTo>
                    <a:pt x="5757" y="658"/>
                  </a:lnTo>
                  <a:cubicBezTo>
                    <a:pt x="5737" y="783"/>
                    <a:pt x="5634" y="879"/>
                    <a:pt x="5460" y="879"/>
                  </a:cubicBezTo>
                  <a:close/>
                  <a:moveTo>
                    <a:pt x="4694" y="200"/>
                  </a:moveTo>
                  <a:lnTo>
                    <a:pt x="4880" y="200"/>
                  </a:lnTo>
                  <a:lnTo>
                    <a:pt x="4880" y="322"/>
                  </a:lnTo>
                  <a:cubicBezTo>
                    <a:pt x="4919" y="233"/>
                    <a:pt x="4981" y="192"/>
                    <a:pt x="5079" y="192"/>
                  </a:cubicBezTo>
                  <a:lnTo>
                    <a:pt x="5079" y="374"/>
                  </a:lnTo>
                  <a:cubicBezTo>
                    <a:pt x="4953" y="374"/>
                    <a:pt x="4880" y="413"/>
                    <a:pt x="4880" y="523"/>
                  </a:cubicBezTo>
                  <a:lnTo>
                    <a:pt x="4880" y="865"/>
                  </a:lnTo>
                  <a:lnTo>
                    <a:pt x="4694" y="865"/>
                  </a:lnTo>
                  <a:lnTo>
                    <a:pt x="4694" y="200"/>
                  </a:lnTo>
                  <a:close/>
                  <a:moveTo>
                    <a:pt x="4560" y="865"/>
                  </a:moveTo>
                  <a:lnTo>
                    <a:pt x="4374" y="865"/>
                  </a:lnTo>
                  <a:lnTo>
                    <a:pt x="4374" y="767"/>
                  </a:lnTo>
                  <a:cubicBezTo>
                    <a:pt x="4343" y="830"/>
                    <a:pt x="4280" y="879"/>
                    <a:pt x="4181" y="879"/>
                  </a:cubicBezTo>
                  <a:cubicBezTo>
                    <a:pt x="4062" y="879"/>
                    <a:pt x="3974" y="806"/>
                    <a:pt x="3974" y="650"/>
                  </a:cubicBezTo>
                  <a:lnTo>
                    <a:pt x="3974" y="200"/>
                  </a:lnTo>
                  <a:lnTo>
                    <a:pt x="4161" y="200"/>
                  </a:lnTo>
                  <a:lnTo>
                    <a:pt x="4161" y="622"/>
                  </a:lnTo>
                  <a:cubicBezTo>
                    <a:pt x="4161" y="698"/>
                    <a:pt x="4191" y="734"/>
                    <a:pt x="4257" y="734"/>
                  </a:cubicBezTo>
                  <a:cubicBezTo>
                    <a:pt x="4322" y="734"/>
                    <a:pt x="4374" y="693"/>
                    <a:pt x="4374" y="611"/>
                  </a:cubicBezTo>
                  <a:lnTo>
                    <a:pt x="4374" y="200"/>
                  </a:lnTo>
                  <a:lnTo>
                    <a:pt x="4560" y="200"/>
                  </a:lnTo>
                  <a:lnTo>
                    <a:pt x="4560" y="865"/>
                  </a:lnTo>
                  <a:close/>
                  <a:moveTo>
                    <a:pt x="3734" y="0"/>
                  </a:moveTo>
                  <a:lnTo>
                    <a:pt x="3734" y="200"/>
                  </a:lnTo>
                  <a:lnTo>
                    <a:pt x="3861" y="200"/>
                  </a:lnTo>
                  <a:lnTo>
                    <a:pt x="3861" y="339"/>
                  </a:lnTo>
                  <a:lnTo>
                    <a:pt x="3734" y="339"/>
                  </a:lnTo>
                  <a:lnTo>
                    <a:pt x="3734" y="654"/>
                  </a:lnTo>
                  <a:cubicBezTo>
                    <a:pt x="3734" y="703"/>
                    <a:pt x="3757" y="726"/>
                    <a:pt x="3800" y="726"/>
                  </a:cubicBezTo>
                  <a:cubicBezTo>
                    <a:pt x="3827" y="726"/>
                    <a:pt x="3847" y="722"/>
                    <a:pt x="3865" y="715"/>
                  </a:cubicBezTo>
                  <a:lnTo>
                    <a:pt x="3865" y="860"/>
                  </a:lnTo>
                  <a:cubicBezTo>
                    <a:pt x="3843" y="866"/>
                    <a:pt x="3807" y="873"/>
                    <a:pt x="3761" y="873"/>
                  </a:cubicBezTo>
                  <a:cubicBezTo>
                    <a:pt x="3616" y="873"/>
                    <a:pt x="3548" y="807"/>
                    <a:pt x="3548" y="673"/>
                  </a:cubicBezTo>
                  <a:lnTo>
                    <a:pt x="3548" y="339"/>
                  </a:lnTo>
                  <a:lnTo>
                    <a:pt x="3470" y="339"/>
                  </a:lnTo>
                  <a:lnTo>
                    <a:pt x="3470" y="200"/>
                  </a:lnTo>
                  <a:lnTo>
                    <a:pt x="3548" y="200"/>
                  </a:lnTo>
                  <a:lnTo>
                    <a:pt x="3548" y="76"/>
                  </a:lnTo>
                  <a:lnTo>
                    <a:pt x="3734" y="0"/>
                  </a:lnTo>
                  <a:close/>
                  <a:moveTo>
                    <a:pt x="2801" y="200"/>
                  </a:moveTo>
                  <a:lnTo>
                    <a:pt x="2986" y="200"/>
                  </a:lnTo>
                  <a:lnTo>
                    <a:pt x="2986" y="300"/>
                  </a:lnTo>
                  <a:cubicBezTo>
                    <a:pt x="3019" y="237"/>
                    <a:pt x="3085" y="186"/>
                    <a:pt x="3187" y="186"/>
                  </a:cubicBezTo>
                  <a:cubicBezTo>
                    <a:pt x="3307" y="186"/>
                    <a:pt x="3387" y="259"/>
                    <a:pt x="3387" y="420"/>
                  </a:cubicBezTo>
                  <a:lnTo>
                    <a:pt x="3387" y="865"/>
                  </a:lnTo>
                  <a:lnTo>
                    <a:pt x="3202" y="865"/>
                  </a:lnTo>
                  <a:lnTo>
                    <a:pt x="3202" y="448"/>
                  </a:lnTo>
                  <a:cubicBezTo>
                    <a:pt x="3202" y="371"/>
                    <a:pt x="3170" y="336"/>
                    <a:pt x="3103" y="336"/>
                  </a:cubicBezTo>
                  <a:cubicBezTo>
                    <a:pt x="3038" y="336"/>
                    <a:pt x="2986" y="376"/>
                    <a:pt x="2986" y="459"/>
                  </a:cubicBezTo>
                  <a:lnTo>
                    <a:pt x="2986" y="865"/>
                  </a:lnTo>
                  <a:lnTo>
                    <a:pt x="2801" y="865"/>
                  </a:lnTo>
                  <a:lnTo>
                    <a:pt x="2801" y="200"/>
                  </a:lnTo>
                  <a:close/>
                  <a:moveTo>
                    <a:pt x="2257" y="456"/>
                  </a:moveTo>
                  <a:lnTo>
                    <a:pt x="2506" y="456"/>
                  </a:lnTo>
                  <a:cubicBezTo>
                    <a:pt x="2502" y="358"/>
                    <a:pt x="2458" y="316"/>
                    <a:pt x="2384" y="316"/>
                  </a:cubicBezTo>
                  <a:cubicBezTo>
                    <a:pt x="2326" y="316"/>
                    <a:pt x="2272" y="348"/>
                    <a:pt x="2257" y="456"/>
                  </a:cubicBezTo>
                  <a:close/>
                  <a:moveTo>
                    <a:pt x="2389" y="879"/>
                  </a:moveTo>
                  <a:cubicBezTo>
                    <a:pt x="2198" y="879"/>
                    <a:pt x="2067" y="764"/>
                    <a:pt x="2067" y="543"/>
                  </a:cubicBezTo>
                  <a:lnTo>
                    <a:pt x="2067" y="531"/>
                  </a:lnTo>
                  <a:cubicBezTo>
                    <a:pt x="2067" y="308"/>
                    <a:pt x="2205" y="186"/>
                    <a:pt x="2383" y="186"/>
                  </a:cubicBezTo>
                  <a:cubicBezTo>
                    <a:pt x="2548" y="186"/>
                    <a:pt x="2686" y="279"/>
                    <a:pt x="2686" y="499"/>
                  </a:cubicBezTo>
                  <a:lnTo>
                    <a:pt x="2686" y="579"/>
                  </a:lnTo>
                  <a:lnTo>
                    <a:pt x="2255" y="579"/>
                  </a:lnTo>
                  <a:cubicBezTo>
                    <a:pt x="2262" y="698"/>
                    <a:pt x="2313" y="744"/>
                    <a:pt x="2393" y="744"/>
                  </a:cubicBezTo>
                  <a:cubicBezTo>
                    <a:pt x="2464" y="744"/>
                    <a:pt x="2502" y="706"/>
                    <a:pt x="2515" y="658"/>
                  </a:cubicBezTo>
                  <a:lnTo>
                    <a:pt x="2686" y="658"/>
                  </a:lnTo>
                  <a:cubicBezTo>
                    <a:pt x="2666" y="783"/>
                    <a:pt x="2563" y="879"/>
                    <a:pt x="2389" y="879"/>
                  </a:cubicBezTo>
                  <a:close/>
                  <a:moveTo>
                    <a:pt x="1693" y="879"/>
                  </a:moveTo>
                  <a:cubicBezTo>
                    <a:pt x="1509" y="879"/>
                    <a:pt x="1376" y="764"/>
                    <a:pt x="1376" y="540"/>
                  </a:cubicBezTo>
                  <a:lnTo>
                    <a:pt x="1376" y="531"/>
                  </a:lnTo>
                  <a:cubicBezTo>
                    <a:pt x="1376" y="306"/>
                    <a:pt x="1518" y="186"/>
                    <a:pt x="1695" y="186"/>
                  </a:cubicBezTo>
                  <a:cubicBezTo>
                    <a:pt x="1846" y="186"/>
                    <a:pt x="1970" y="263"/>
                    <a:pt x="1985" y="437"/>
                  </a:cubicBezTo>
                  <a:lnTo>
                    <a:pt x="1808" y="437"/>
                  </a:lnTo>
                  <a:cubicBezTo>
                    <a:pt x="1796" y="372"/>
                    <a:pt x="1763" y="330"/>
                    <a:pt x="1698" y="330"/>
                  </a:cubicBezTo>
                  <a:cubicBezTo>
                    <a:pt x="1620" y="330"/>
                    <a:pt x="1565" y="392"/>
                    <a:pt x="1565" y="523"/>
                  </a:cubicBezTo>
                  <a:lnTo>
                    <a:pt x="1565" y="543"/>
                  </a:lnTo>
                  <a:cubicBezTo>
                    <a:pt x="1565" y="678"/>
                    <a:pt x="1613" y="739"/>
                    <a:pt x="1700" y="739"/>
                  </a:cubicBezTo>
                  <a:cubicBezTo>
                    <a:pt x="1763" y="739"/>
                    <a:pt x="1810" y="692"/>
                    <a:pt x="1820" y="620"/>
                  </a:cubicBezTo>
                  <a:lnTo>
                    <a:pt x="1989" y="620"/>
                  </a:lnTo>
                  <a:cubicBezTo>
                    <a:pt x="1977" y="771"/>
                    <a:pt x="1874" y="879"/>
                    <a:pt x="1693" y="879"/>
                  </a:cubicBezTo>
                  <a:close/>
                  <a:moveTo>
                    <a:pt x="1002" y="879"/>
                  </a:moveTo>
                  <a:cubicBezTo>
                    <a:pt x="818" y="879"/>
                    <a:pt x="685" y="764"/>
                    <a:pt x="685" y="540"/>
                  </a:cubicBezTo>
                  <a:lnTo>
                    <a:pt x="685" y="531"/>
                  </a:lnTo>
                  <a:cubicBezTo>
                    <a:pt x="685" y="306"/>
                    <a:pt x="827" y="186"/>
                    <a:pt x="1004" y="186"/>
                  </a:cubicBezTo>
                  <a:cubicBezTo>
                    <a:pt x="1155" y="186"/>
                    <a:pt x="1279" y="263"/>
                    <a:pt x="1295" y="437"/>
                  </a:cubicBezTo>
                  <a:lnTo>
                    <a:pt x="1117" y="437"/>
                  </a:lnTo>
                  <a:cubicBezTo>
                    <a:pt x="1105" y="372"/>
                    <a:pt x="1072" y="330"/>
                    <a:pt x="1008" y="330"/>
                  </a:cubicBezTo>
                  <a:cubicBezTo>
                    <a:pt x="929" y="330"/>
                    <a:pt x="874" y="392"/>
                    <a:pt x="874" y="523"/>
                  </a:cubicBezTo>
                  <a:lnTo>
                    <a:pt x="874" y="543"/>
                  </a:lnTo>
                  <a:cubicBezTo>
                    <a:pt x="874" y="678"/>
                    <a:pt x="922" y="739"/>
                    <a:pt x="1009" y="739"/>
                  </a:cubicBezTo>
                  <a:cubicBezTo>
                    <a:pt x="1072" y="739"/>
                    <a:pt x="1119" y="692"/>
                    <a:pt x="1129" y="620"/>
                  </a:cubicBezTo>
                  <a:lnTo>
                    <a:pt x="1298" y="620"/>
                  </a:lnTo>
                  <a:cubicBezTo>
                    <a:pt x="1286" y="771"/>
                    <a:pt x="1183" y="879"/>
                    <a:pt x="1002" y="879"/>
                  </a:cubicBezTo>
                  <a:close/>
                  <a:moveTo>
                    <a:pt x="397" y="644"/>
                  </a:moveTo>
                  <a:lnTo>
                    <a:pt x="397" y="580"/>
                  </a:lnTo>
                  <a:lnTo>
                    <a:pt x="323" y="580"/>
                  </a:lnTo>
                  <a:cubicBezTo>
                    <a:pt x="232" y="580"/>
                    <a:pt x="185" y="606"/>
                    <a:pt x="185" y="665"/>
                  </a:cubicBezTo>
                  <a:lnTo>
                    <a:pt x="185" y="672"/>
                  </a:lnTo>
                  <a:cubicBezTo>
                    <a:pt x="185" y="717"/>
                    <a:pt x="213" y="749"/>
                    <a:pt x="275" y="749"/>
                  </a:cubicBezTo>
                  <a:cubicBezTo>
                    <a:pt x="338" y="749"/>
                    <a:pt x="397" y="713"/>
                    <a:pt x="397" y="644"/>
                  </a:cubicBezTo>
                  <a:close/>
                  <a:moveTo>
                    <a:pt x="219" y="879"/>
                  </a:moveTo>
                  <a:cubicBezTo>
                    <a:pt x="100" y="879"/>
                    <a:pt x="0" y="818"/>
                    <a:pt x="0" y="683"/>
                  </a:cubicBezTo>
                  <a:lnTo>
                    <a:pt x="0" y="675"/>
                  </a:lnTo>
                  <a:cubicBezTo>
                    <a:pt x="0" y="512"/>
                    <a:pt x="143" y="458"/>
                    <a:pt x="314" y="458"/>
                  </a:cubicBezTo>
                  <a:lnTo>
                    <a:pt x="397" y="458"/>
                  </a:lnTo>
                  <a:lnTo>
                    <a:pt x="397" y="427"/>
                  </a:lnTo>
                  <a:cubicBezTo>
                    <a:pt x="397" y="360"/>
                    <a:pt x="367" y="320"/>
                    <a:pt x="299" y="320"/>
                  </a:cubicBezTo>
                  <a:cubicBezTo>
                    <a:pt x="237" y="320"/>
                    <a:pt x="204" y="355"/>
                    <a:pt x="199" y="406"/>
                  </a:cubicBezTo>
                  <a:lnTo>
                    <a:pt x="21" y="406"/>
                  </a:lnTo>
                  <a:cubicBezTo>
                    <a:pt x="33" y="259"/>
                    <a:pt x="150" y="186"/>
                    <a:pt x="308" y="186"/>
                  </a:cubicBezTo>
                  <a:cubicBezTo>
                    <a:pt x="468" y="186"/>
                    <a:pt x="582" y="255"/>
                    <a:pt x="582" y="420"/>
                  </a:cubicBezTo>
                  <a:lnTo>
                    <a:pt x="582" y="865"/>
                  </a:lnTo>
                  <a:lnTo>
                    <a:pt x="400" y="865"/>
                  </a:lnTo>
                  <a:lnTo>
                    <a:pt x="400" y="788"/>
                  </a:lnTo>
                  <a:cubicBezTo>
                    <a:pt x="369" y="837"/>
                    <a:pt x="308" y="879"/>
                    <a:pt x="219" y="879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8998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5016" y="1763729"/>
            <a:ext cx="3693583" cy="4294171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FORMULAS</a:t>
            </a:r>
          </a:p>
          <a:p>
            <a:r>
              <a:rPr lang="en-US" b="0" dirty="0">
                <a:solidFill>
                  <a:schemeClr val="tx1"/>
                </a:solidFill>
              </a:rPr>
              <a:t>This session will focus on </a:t>
            </a:r>
            <a:r>
              <a:rPr lang="en-US" dirty="0">
                <a:solidFill>
                  <a:schemeClr val="tx1"/>
                </a:solidFill>
              </a:rPr>
              <a:t>key formulas </a:t>
            </a:r>
            <a:r>
              <a:rPr lang="en-US" b="0" dirty="0">
                <a:solidFill>
                  <a:schemeClr val="tx1"/>
                </a:solidFill>
              </a:rPr>
              <a:t>that will can be applied during your summer internship, and even help you in the upcoming school year.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 would like a download of this deck, please contact Michele Philion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michele.philion@accenture.com</a:t>
            </a:r>
            <a:r>
              <a:rPr lang="en-US" dirty="0">
                <a:solidFill>
                  <a:schemeClr val="tx1"/>
                </a:solidFill>
              </a:rPr>
              <a:t>) for the PDF version. </a:t>
            </a:r>
            <a:endParaRPr lang="en-ZA" dirty="0"/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101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256656" y="1763713"/>
            <a:ext cx="3709372" cy="429418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RESOURCES</a:t>
            </a:r>
          </a:p>
          <a:p>
            <a:r>
              <a:rPr lang="en-US" b="0" dirty="0">
                <a:solidFill>
                  <a:schemeClr val="tx1"/>
                </a:solidFill>
              </a:rPr>
              <a:t>Usage tips and resources are provided throughout the slides.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Think you have advanced Excel skills? </a:t>
            </a:r>
            <a:r>
              <a:rPr lang="en-US" dirty="0">
                <a:solidFill>
                  <a:schemeClr val="tx1"/>
                </a:solidFill>
              </a:rPr>
              <a:t>Ask the speaker questions </a:t>
            </a:r>
            <a:r>
              <a:rPr lang="en-US" b="0" dirty="0">
                <a:solidFill>
                  <a:schemeClr val="tx1"/>
                </a:solidFill>
              </a:rPr>
              <a:t>focused on Excel questions and deeper skills you’d like to develop.</a:t>
            </a:r>
          </a:p>
          <a:p>
            <a:endParaRPr lang="en-ZA" b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71392" y="1763713"/>
            <a:ext cx="3754279" cy="429418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APPLICATION</a:t>
            </a:r>
          </a:p>
          <a:p>
            <a:r>
              <a:rPr lang="en-US" b="0" dirty="0">
                <a:solidFill>
                  <a:schemeClr val="tx1"/>
                </a:solidFill>
              </a:rPr>
              <a:t>Several examples for formula and advanced Excel application exist.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Excel file is included </a:t>
            </a:r>
            <a:r>
              <a:rPr lang="en-US" b="0" dirty="0">
                <a:solidFill>
                  <a:schemeClr val="tx1"/>
                </a:solidFill>
              </a:rPr>
              <a:t>in the calendar invite for today’s session, and can also be retrieved from Michele Philion.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You can focus on one or more examples to practice your Excel skills.</a:t>
            </a:r>
            <a:endParaRPr lang="en-ZA" b="0" dirty="0"/>
          </a:p>
        </p:txBody>
      </p:sp>
      <p:sp>
        <p:nvSpPr>
          <p:cNvPr id="7" name="TextBox 3"/>
          <p:cNvSpPr txBox="1"/>
          <p:nvPr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45016" y="1763729"/>
            <a:ext cx="3769784" cy="4294171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FORMULAS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VLOOKUP/HLOOKUP (INDEX/MATCH can substitute)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DATEDIF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TEXT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dirty="0"/>
              <a:t>PIVOT TABLES + CHARTS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dirty="0"/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b="0" dirty="0"/>
              <a:t>COUNT + VARIATIONS</a:t>
            </a: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Cover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8890366" y="6407924"/>
            <a:ext cx="2728956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   </a:t>
            </a:r>
            <a:r>
              <a:rPr lang="en-AU" sz="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0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|</a:t>
            </a:r>
          </a:p>
          <a:p>
            <a:pPr marL="0" algn="ctr" defTabSz="1087106" rtl="0" eaLnBrk="1" latinLnBrk="0" hangingPunct="1"/>
            <a:endParaRPr lang="en-AU" sz="900" b="0" i="0" kern="1200" dirty="0" err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5942324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b="1" dirty="0">
                <a:solidFill>
                  <a:srgbClr val="000088"/>
                </a:solidFill>
              </a:rPr>
              <a:t>*Bolded items are included within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0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Lookup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72830" y="2349861"/>
            <a:ext cx="8610600" cy="42941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when you are searching for information based off of a primary (unique identifier) key, for example Customer ID, License #, SSN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Information is stored horizontally, rather than vertically</a:t>
            </a:r>
          </a:p>
          <a:p>
            <a:pPr marL="468625" lvl="1" indent="-285750">
              <a:buFont typeface="Wingdings" panose="05000000000000000000" pitchFamily="2" charset="2"/>
              <a:buChar char="Ø"/>
            </a:pPr>
            <a:r>
              <a:rPr lang="en-US" dirty="0"/>
              <a:t>HLOOKUP = Horizontal</a:t>
            </a:r>
          </a:p>
          <a:p>
            <a:pPr marL="468625" lvl="1" indent="-285750">
              <a:buFont typeface="Wingdings" panose="05000000000000000000" pitchFamily="2" charset="2"/>
              <a:buChar char="Ø"/>
            </a:pPr>
            <a:r>
              <a:rPr lang="en-US" dirty="0"/>
              <a:t>VLOOKUP = Vertical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Identical match = false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Approximate match = true</a:t>
            </a:r>
          </a:p>
          <a:p>
            <a:pPr marL="468625" lvl="1" indent="-285750">
              <a:buFont typeface="Wingdings" panose="05000000000000000000" pitchFamily="2" charset="2"/>
              <a:buChar char="Ø"/>
            </a:pPr>
            <a:r>
              <a:rPr lang="en-US" dirty="0"/>
              <a:t>E.g. finding the letter grade for a score within ranges</a:t>
            </a:r>
          </a:p>
          <a:p>
            <a:endParaRPr lang="en-Z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143663"/>
            <a:ext cx="5577840" cy="618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955766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F2F2F"/>
                </a:solidFill>
              </a:rPr>
              <a:t>Searches for a value in the top row of a table or an array of values, and then returns a value in the same column from a row you specify in the table or array. Use HLOOKUP when your comparison values are located in a row across the top of a table of data, and you want to look down a specified number of rows. Use VLOOKUP when your comparison values are located in a column to the left of the data you want to find.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12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text functions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94500"/>
              </p:ext>
            </p:extLst>
          </p:nvPr>
        </p:nvGraphicFramePr>
        <p:xfrm>
          <a:off x="1981200" y="1426211"/>
          <a:ext cx="8128000" cy="336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95169026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62007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6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8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text functions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99543"/>
              </p:ext>
            </p:extLst>
          </p:nvPr>
        </p:nvGraphicFramePr>
        <p:xfrm>
          <a:off x="1981200" y="1426211"/>
          <a:ext cx="8128000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95169026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62007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Grab the left # of characters from a given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Grab the right # of characters from a given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Grab the middle # of characters from a given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Find the length of a cell, including leading and trailing 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6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PROPER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Capitalize the</a:t>
                      </a:r>
                      <a:r>
                        <a:rPr lang="en-US" sz="1800" baseline="0" dirty="0">
                          <a:latin typeface="+mn-lt"/>
                        </a:rPr>
                        <a:t> first letter of every word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Make every character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Make every character</a:t>
                      </a:r>
                      <a:r>
                        <a:rPr lang="en-US" sz="1800" baseline="0" dirty="0">
                          <a:latin typeface="+mn-lt"/>
                        </a:rPr>
                        <a:t> uppercase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8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Format the text accordingly, can choose specific date</a:t>
                      </a:r>
                      <a:r>
                        <a:rPr lang="en-US" sz="1800" baseline="0" dirty="0">
                          <a:latin typeface="+mn-lt"/>
                        </a:rPr>
                        <a:t> formats including time, quarters, etc.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Black" panose="020B0A04020102020204" pitchFamily="34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Find</a:t>
                      </a:r>
                      <a:r>
                        <a:rPr lang="en-US" sz="1800" baseline="0" dirty="0">
                          <a:latin typeface="+mn-lt"/>
                        </a:rPr>
                        <a:t> text within a cell; helps to identify a space to dictate the number of words and separate words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5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3276600"/>
            <a:ext cx="9220200" cy="2971800"/>
          </a:xfrm>
        </p:spPr>
        <p:txBody>
          <a:bodyPr/>
          <a:lstStyle/>
          <a:p>
            <a:r>
              <a:rPr lang="en-US" dirty="0"/>
              <a:t>Practice Time!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509375" y="6407924"/>
            <a:ext cx="334195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0999" y="2590800"/>
            <a:ext cx="8572501" cy="2514600"/>
          </a:xfrm>
        </p:spPr>
        <p:txBody>
          <a:bodyPr/>
          <a:lstStyle/>
          <a:p>
            <a:r>
              <a:rPr lang="en-US" dirty="0"/>
              <a:t>Apply your skills during…</a:t>
            </a:r>
          </a:p>
        </p:txBody>
      </p:sp>
    </p:spTree>
    <p:extLst>
      <p:ext uri="{BB962C8B-B14F-4D97-AF65-F5344CB8AC3E}">
        <p14:creationId xmlns:p14="http://schemas.microsoft.com/office/powerpoint/2010/main" val="21014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3276600"/>
            <a:ext cx="9220200" cy="2971800"/>
          </a:xfrm>
        </p:spPr>
        <p:txBody>
          <a:bodyPr/>
          <a:lstStyle/>
          <a:p>
            <a:r>
              <a:rPr lang="en-US" dirty="0"/>
              <a:t>Excel</a:t>
            </a:r>
            <a:r>
              <a:rPr lang="en-US" dirty="0">
                <a:solidFill>
                  <a:schemeClr val="accent2"/>
                </a:solidFill>
              </a:rPr>
              <a:t>lent!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509375" y="6407924"/>
            <a:ext cx="334195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0999" y="2590800"/>
            <a:ext cx="8572501" cy="2514600"/>
          </a:xfrm>
        </p:spPr>
        <p:txBody>
          <a:bodyPr/>
          <a:lstStyle/>
          <a:p>
            <a:r>
              <a:rPr lang="en-US" dirty="0"/>
              <a:t>Thanks for being</a:t>
            </a:r>
          </a:p>
        </p:txBody>
      </p:sp>
    </p:spTree>
    <p:extLst>
      <p:ext uri="{BB962C8B-B14F-4D97-AF65-F5344CB8AC3E}">
        <p14:creationId xmlns:p14="http://schemas.microsoft.com/office/powerpoint/2010/main" val="206688998"/>
      </p:ext>
    </p:extLst>
  </p:cSld>
  <p:clrMapOvr>
    <a:masterClrMapping/>
  </p:clrMapOvr>
</p:sld>
</file>

<file path=ppt/theme/theme1.xml><?xml version="1.0" encoding="utf-8"?>
<a:theme xmlns:a="http://schemas.openxmlformats.org/drawingml/2006/main" name="16-3406 Accenture Security Template 16x9">
  <a:themeElements>
    <a:clrScheme name="Custom 73">
      <a:dk1>
        <a:srgbClr val="000000"/>
      </a:dk1>
      <a:lt1>
        <a:srgbClr val="FFFFFF"/>
      </a:lt1>
      <a:dk2>
        <a:srgbClr val="919191"/>
      </a:dk2>
      <a:lt2>
        <a:srgbClr val="FF9600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004D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Campaign Overview_v3" id="{1A36B18F-47D3-44D8-B667-7F70A410A395}" vid="{3735C6B2-B56C-439F-90D6-DCDF9E249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5222F-3916-4543-BBA9-10B9EFE2EF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6615B-9D38-4046-9F56-5158CDD0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7470C8-F752-4F56-8AB7-E243931717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Campaign Overview_v3</Template>
  <TotalTime>13788</TotalTime>
  <Words>488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Bold</vt:lpstr>
      <vt:lpstr>Calibri</vt:lpstr>
      <vt:lpstr>Wingdings</vt:lpstr>
      <vt:lpstr>16-3406 Accenture Security Template 16x9</vt:lpstr>
      <vt:lpstr>PowerPoint Presentation</vt:lpstr>
      <vt:lpstr>Excel 101</vt:lpstr>
      <vt:lpstr>What We Can Cover</vt:lpstr>
      <vt:lpstr>Lookup functions</vt:lpstr>
      <vt:lpstr>text functions</vt:lpstr>
      <vt:lpstr>text functions</vt:lpstr>
      <vt:lpstr>Practice Time!</vt:lpstr>
      <vt:lpstr>Excellent!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CAMPAIGNs Overview</dc:title>
  <dc:creator>Pieper, Victoria</dc:creator>
  <cp:lastModifiedBy>Mayes, Cameron A.</cp:lastModifiedBy>
  <cp:revision>430</cp:revision>
  <cp:lastPrinted>2017-01-06T23:09:09Z</cp:lastPrinted>
  <dcterms:created xsi:type="dcterms:W3CDTF">2016-12-21T16:34:40Z</dcterms:created>
  <dcterms:modified xsi:type="dcterms:W3CDTF">2017-06-07T20:09:12Z</dcterms:modified>
  <cp:keywords>table, row, Use, want, top, located, comparison, column, value, values, |, number, specified, array, rows.</cp:keyword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pmcguire</vt:lpwstr>
  </property>
  <property fmtid="{D5CDD505-2E9C-101B-9397-08002B2CF9AE}" pid="3" name="ComputerName">
    <vt:lpwstr>DLO0426</vt:lpwstr>
  </property>
  <property fmtid="{D5CDD505-2E9C-101B-9397-08002B2CF9AE}" pid="4" name="ContentTypeId">
    <vt:lpwstr>0x0101008FCB9DADEC4C6543849A81C755154687</vt:lpwstr>
  </property>
</Properties>
</file>