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image/x-wmf" Extension="wmf"/>
  <Default ContentType="application/xml" Extens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rawings/vmlDrawing1.vml" ContentType="application/vnd.openxmlformats-officedocument.vmlDrawing"/>
  <Override PartName="/ppt/drawings/vmlDrawing10.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drawings/vmlDrawing8.vml" ContentType="application/vnd.openxmlformats-officedocument.vmlDrawing"/>
  <Override PartName="/ppt/drawings/vmlDrawing9.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5" Type="http://schemas.openxmlformats.org/officeDocument/2006/relationships/custom-properties" Target="docProps/custom.xml"/><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5"/>
  </p:sldMasterIdLst>
  <p:notesMasterIdLst>
    <p:notesMasterId r:id="rId34"/>
  </p:notesMasterIdLst>
  <p:handoutMasterIdLst>
    <p:handoutMasterId r:id="rId35"/>
  </p:handoutMasterIdLst>
  <p:sldIdLst>
    <p:sldId id="382" r:id="rId6"/>
    <p:sldId id="308" r:id="rId7"/>
    <p:sldId id="373" r:id="rId8"/>
    <p:sldId id="305" r:id="rId9"/>
    <p:sldId id="353" r:id="rId10"/>
    <p:sldId id="371" r:id="rId11"/>
    <p:sldId id="355" r:id="rId12"/>
    <p:sldId id="356" r:id="rId13"/>
    <p:sldId id="357" r:id="rId14"/>
    <p:sldId id="358" r:id="rId15"/>
    <p:sldId id="359" r:id="rId16"/>
    <p:sldId id="369" r:id="rId17"/>
    <p:sldId id="361" r:id="rId18"/>
    <p:sldId id="362" r:id="rId19"/>
    <p:sldId id="363" r:id="rId20"/>
    <p:sldId id="366" r:id="rId21"/>
    <p:sldId id="364" r:id="rId22"/>
    <p:sldId id="365" r:id="rId23"/>
    <p:sldId id="367" r:id="rId24"/>
    <p:sldId id="368" r:id="rId25"/>
    <p:sldId id="370" r:id="rId26"/>
    <p:sldId id="374" r:id="rId27"/>
    <p:sldId id="375" r:id="rId28"/>
    <p:sldId id="372" r:id="rId29"/>
    <p:sldId id="378" r:id="rId30"/>
    <p:sldId id="384" r:id="rId31"/>
    <p:sldId id="376" r:id="rId32"/>
    <p:sldId id="3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3666E362-7197-4442-9811-326DE17E80E5}">
          <p14:sldIdLst>
            <p14:sldId id="382"/>
          </p14:sldIdLst>
        </p14:section>
        <p14:section name="Agenda" id="{53A339BE-A7D9-4DBC-B16E-6009FEBDFB77}">
          <p14:sldIdLst>
            <p14:sldId id="308"/>
          </p14:sldIdLst>
        </p14:section>
        <p14:section name="What is QPT?" id="{68067EEA-FBE6-4FA5-8F9A-DAEB9429E80B}">
          <p14:sldIdLst>
            <p14:sldId id="373"/>
            <p14:sldId id="305"/>
            <p14:sldId id="353"/>
          </p14:sldIdLst>
        </p14:section>
        <p14:section name="Creating Slides" id="{3F73C9AE-E9EB-4A14-9A1A-8AB6AE785DD1}">
          <p14:sldIdLst>
            <p14:sldId id="371"/>
            <p14:sldId id="355"/>
            <p14:sldId id="356"/>
            <p14:sldId id="357"/>
            <p14:sldId id="358"/>
            <p14:sldId id="359"/>
          </p14:sldIdLst>
        </p14:section>
        <p14:section name="Formatting Tools" id="{57A2A546-245B-44D7-AC36-A14424E4AD33}">
          <p14:sldIdLst>
            <p14:sldId id="369"/>
            <p14:sldId id="361"/>
            <p14:sldId id="362"/>
            <p14:sldId id="363"/>
            <p14:sldId id="366"/>
            <p14:sldId id="364"/>
            <p14:sldId id="365"/>
            <p14:sldId id="367"/>
            <p14:sldId id="368"/>
          </p14:sldIdLst>
        </p14:section>
        <p14:section name="Collaborating" id="{0A0B0363-0E4D-4592-A19E-6DC6A81851B0}">
          <p14:sldIdLst>
            <p14:sldId id="370"/>
            <p14:sldId id="374"/>
            <p14:sldId id="375"/>
          </p14:sldIdLst>
        </p14:section>
        <p14:section name="Summary" id="{3C62C34E-48A5-4526-9D8E-07A64A85F1C2}">
          <p14:sldIdLst>
            <p14:sldId id="372"/>
            <p14:sldId id="378"/>
            <p14:sldId id="384"/>
            <p14:sldId id="376"/>
            <p14:sldId id="380"/>
          </p14:sldIdLst>
        </p14:section>
      </p14:sectionLst>
    </p:ext>
    <p:ext uri="{EFAFB233-063F-42B5-8137-9DF3F51BA10A}">
      <p15:sldGuideLst xmlns:p15="http://schemas.microsoft.com/office/powerpoint/2012/main">
        <p15:guide id="1" orient="horz" pos="862">
          <p15:clr>
            <a:srgbClr val="A4A3A4"/>
          </p15:clr>
        </p15:guide>
        <p15:guide id="2" orient="horz" pos="4057">
          <p15:clr>
            <a:srgbClr val="A4A3A4"/>
          </p15:clr>
        </p15:guide>
        <p15:guide id="3" orient="horz" pos="1679">
          <p15:clr>
            <a:srgbClr val="A4A3A4"/>
          </p15:clr>
        </p15:guide>
        <p15:guide id="4" pos="1551">
          <p15:clr>
            <a:srgbClr val="A4A3A4"/>
          </p15:clr>
        </p15:guide>
        <p15:guide id="5" pos="3168">
          <p15:clr>
            <a:srgbClr val="A4A3A4"/>
          </p15:clr>
        </p15:guide>
        <p15:guide id="6" pos="284">
          <p15:clr>
            <a:srgbClr val="A4A3A4"/>
          </p15:clr>
        </p15:guide>
        <p15:guide id="7" pos="861">
          <p15:clr>
            <a:srgbClr val="A4A3A4"/>
          </p15:clr>
        </p15:guide>
        <p15:guide id="8" pos="48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olashade.abari" initials="f" lastIdx="7" clrIdx="0"/>
  <p:cmAuthor id="1" name="angela.k.stoneman"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00"/>
    <a:srgbClr val="008899"/>
    <a:srgbClr val="66AA44"/>
    <a:srgbClr val="337722"/>
    <a:srgbClr val="00A9C0"/>
    <a:srgbClr val="EEAA00"/>
    <a:srgbClr val="A0CCBF"/>
    <a:srgbClr val="8EBB14"/>
    <a:srgbClr val="359B4C"/>
    <a:srgbClr val="557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3837" autoAdjust="0"/>
  </p:normalViewPr>
  <p:slideViewPr>
    <p:cSldViewPr snapToGrid="0" showGuides="1">
      <p:cViewPr varScale="1">
        <p:scale>
          <a:sx n="57" d="100"/>
          <a:sy n="57" d="100"/>
        </p:scale>
        <p:origin x="1788" y="66"/>
      </p:cViewPr>
      <p:guideLst>
        <p:guide orient="horz" pos="862"/>
        <p:guide orient="horz" pos="4057"/>
        <p:guide orient="horz" pos="1679"/>
        <p:guide pos="1551"/>
        <p:guide pos="3168"/>
        <p:guide pos="284"/>
        <p:guide pos="861"/>
        <p:guide pos="4803"/>
      </p:guideLst>
    </p:cSldViewPr>
  </p:slideViewPr>
  <p:notesTextViewPr>
    <p:cViewPr>
      <p:scale>
        <a:sx n="100" d="100"/>
        <a:sy n="100" d="100"/>
      </p:scale>
      <p:origin x="0" y="0"/>
    </p:cViewPr>
  </p:notesTextViewPr>
  <p:sorterViewPr>
    <p:cViewPr>
      <p:scale>
        <a:sx n="50" d="100"/>
        <a:sy n="50" d="100"/>
      </p:scale>
      <p:origin x="0" y="0"/>
    </p:cViewPr>
  </p:sorterViewPr>
  <p:gridSpacing cx="76330" cy="76330"/>
</p:viewPr>
</file>

<file path=ppt/_rels/presentation.xml.rels><?xml version='1.0' encoding='UTF-8' standalone='yes'?>
<Relationships xmlns="http://schemas.openxmlformats.org/package/2006/relationships"><Relationship Id="rId32" Type="http://schemas.openxmlformats.org/officeDocument/2006/relationships/slide" Target="slides/slide27.xml"/><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1.xml"/><Relationship Id="rId3" Type="http://schemas.openxmlformats.org/officeDocument/2006/relationships/customXml" Target="../customXml/item3.xml"/><Relationship Id="rId2" Type="http://schemas.openxmlformats.org/officeDocument/2006/relationships/customXml" Target="../customXml/item2.xml"/><Relationship Id="rId1" Type="http://schemas.openxmlformats.org/officeDocument/2006/relationships/customXml" Target="../customXml/item1.xml"/><Relationship Id="rId40" Type="http://schemas.openxmlformats.org/officeDocument/2006/relationships/tableStyles" Target="tableStyles.xml"/><Relationship Id="rId28" Type="http://schemas.openxmlformats.org/officeDocument/2006/relationships/slide" Target="slides/slide23.xml"/><Relationship Id="rId29" Type="http://schemas.openxmlformats.org/officeDocument/2006/relationships/slide" Target="slides/slide24.xml"/><Relationship Id="rId26" Type="http://schemas.openxmlformats.org/officeDocument/2006/relationships/slide" Target="slides/slide21.xml"/><Relationship Id="rId27" Type="http://schemas.openxmlformats.org/officeDocument/2006/relationships/slide" Target="slides/slide22.xml"/><Relationship Id="rId24" Type="http://schemas.openxmlformats.org/officeDocument/2006/relationships/slide" Target="slides/slide19.xml"/><Relationship Id="rId25" Type="http://schemas.openxmlformats.org/officeDocument/2006/relationships/slide" Target="slides/slide20.xml"/><Relationship Id="rId22" Type="http://schemas.openxmlformats.org/officeDocument/2006/relationships/slide" Target="slides/slide17.xml"/><Relationship Id="rId23" Type="http://schemas.openxmlformats.org/officeDocument/2006/relationships/slide" Target="slides/slide18.xml"/><Relationship Id="rId20" Type="http://schemas.openxmlformats.org/officeDocument/2006/relationships/slide" Target="slides/slide1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36" Type="http://schemas.openxmlformats.org/officeDocument/2006/relationships/commentAuthors" Target="commentAuthors.xml"/><Relationship Id="rId17" Type="http://schemas.openxmlformats.org/officeDocument/2006/relationships/slide" Target="slides/slide12.xml"/><Relationship Id="rId33" Type="http://schemas.openxmlformats.org/officeDocument/2006/relationships/slide" Target="slides/slide28.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39" Type="http://schemas.openxmlformats.org/officeDocument/2006/relationships/theme" Target="theme/theme1.xml"/><Relationship Id="rId38" Type="http://schemas.openxmlformats.org/officeDocument/2006/relationships/viewProps" Target="view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30" Type="http://schemas.openxmlformats.org/officeDocument/2006/relationships/slide" Target="slides/slide25.xml"/><Relationship Id="rId15" Type="http://schemas.openxmlformats.org/officeDocument/2006/relationships/slide" Target="slides/slide10.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rgbClr val="FF9900"/>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a:solidFill>
          <a:srgbClr val="FF9900"/>
        </a:solidFill>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FF9900"/>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FF9900"/>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5/24/2017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dirty="0"/>
          </a:p>
        </p:txBody>
      </p:sp>
    </p:spTree>
    <p:extLst>
      <p:ext uri="{BB962C8B-B14F-4D97-AF65-F5344CB8AC3E}">
        <p14:creationId xmlns:p14="http://schemas.microsoft.com/office/powerpoint/2010/main" val="644427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smtClean="0"/>
              <a:pPr>
                <a:defRPr/>
              </a:pPr>
              <a:t>5/24/2017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US" smtClean="0"/>
              <a:pPr>
                <a:defRPr/>
              </a:pPr>
              <a:t>‹#›</a:t>
            </a:fld>
            <a:endParaRPr lang="en-US" dirty="0"/>
          </a:p>
        </p:txBody>
      </p:sp>
    </p:spTree>
    <p:extLst>
      <p:ext uri="{BB962C8B-B14F-4D97-AF65-F5344CB8AC3E}">
        <p14:creationId xmlns:p14="http://schemas.microsoft.com/office/powerpoint/2010/main" val="27034642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Geneva" pitchFamily="-105" charset="-128"/>
        <a:cs typeface="Geneva" pitchFamily="-105" charset="-128"/>
      </a:defRPr>
    </a:lvl1pPr>
    <a:lvl2pPr marL="457200" algn="l" rtl="0" eaLnBrk="0" fontAlgn="base" hangingPunct="0">
      <a:spcBef>
        <a:spcPct val="30000"/>
      </a:spcBef>
      <a:spcAft>
        <a:spcPct val="0"/>
      </a:spcAft>
      <a:defRPr sz="1200" kern="1200">
        <a:solidFill>
          <a:schemeClr val="tx1"/>
        </a:solidFill>
        <a:latin typeface="+mn-lt"/>
        <a:ea typeface="Geneva"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Geneva"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Geneva"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Geneva"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677863" y="336550"/>
            <a:ext cx="5502275" cy="4127500"/>
          </a:xfrm>
          <a:noFill/>
          <a:ln>
            <a:solidFill>
              <a:srgbClr val="000000"/>
            </a:solidFill>
            <a:miter lim="800000"/>
            <a:headEnd/>
            <a:tailEnd/>
          </a:ln>
        </p:spPr>
      </p:sp>
    </p:spTree>
    <p:extLst>
      <p:ext uri="{BB962C8B-B14F-4D97-AF65-F5344CB8AC3E}">
        <p14:creationId xmlns:p14="http://schemas.microsoft.com/office/powerpoint/2010/main" val="185058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2560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46597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85466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4586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006013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23600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3611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7381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1179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55686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4217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2327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9358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14768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313996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016809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485294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92569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70276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25772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91024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347730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9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67126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53446945"/>
      </p:ext>
    </p:extLst>
  </p:cSld>
  <p:clrMapOvr>
    <a:masterClrMapping/>
  </p:clrMapOvr>
</p:notes>
</file>

<file path=ppt/slideLayouts/_rels/slideLayout1.xml.rels><?xml version='1.0' encoding='UTF-8' standalone='yes'?>
<Relationships xmlns="http://schemas.openxmlformats.org/package/2006/relationships"><Relationship Id="rId10" Type="http://schemas.openxmlformats.org/officeDocument/2006/relationships/image" Target="../media/image4.png"/><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oleObject" Target="../embeddings/oleObject1.bin"/><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23"/>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67636" y="0"/>
            <a:ext cx="9021920" cy="56631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5" name="think-cell Slide" r:id="rId7" imgW="0" imgH="0" progId="">
                  <p:embed/>
                </p:oleObj>
              </mc:Choice>
              <mc:Fallback>
                <p:oleObj name="think-cell Slide" r:id="rId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ctrTitle" hasCustomPrompt="1"/>
            <p:custDataLst>
              <p:tags r:id="rId3"/>
            </p:custDataLst>
          </p:nvPr>
        </p:nvSpPr>
        <p:spPr bwMode="auto">
          <a:xfrm>
            <a:off x="453939" y="3717033"/>
            <a:ext cx="4113212" cy="96448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1"/>
                </a:solidFill>
                <a:latin typeface="Arial"/>
              </a:defRPr>
            </a:lvl1pPr>
          </a:lstStyle>
          <a:p>
            <a:pPr marL="0" lvl="0" indent="0">
              <a:lnSpc>
                <a:spcPct val="100000"/>
              </a:lnSpc>
              <a:buNone/>
            </a:pPr>
            <a:r>
              <a:rPr lang="en-US" dirty="0"/>
              <a:t>Title</a:t>
            </a:r>
          </a:p>
        </p:txBody>
      </p:sp>
      <p:sp>
        <p:nvSpPr>
          <p:cNvPr id="3" name="Untertitel 2"/>
          <p:cNvSpPr>
            <a:spLocks noGrp="1"/>
          </p:cNvSpPr>
          <p:nvPr>
            <p:ph type="subTitle" idx="1" hasCustomPrompt="1"/>
            <p:custDataLst>
              <p:tags r:id="rId4"/>
            </p:custDataLst>
          </p:nvPr>
        </p:nvSpPr>
        <p:spPr bwMode="auto">
          <a:xfrm>
            <a:off x="461963" y="4681519"/>
            <a:ext cx="4110037" cy="488950"/>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dk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35"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898" y="6004892"/>
            <a:ext cx="2183716" cy="384796"/>
          </a:xfrm>
          <a:prstGeom prst="rect">
            <a:avLst/>
          </a:prstGeom>
        </p:spPr>
      </p:pic>
      <p:sp>
        <p:nvSpPr>
          <p:cNvPr id="36" name="Freeform 15"/>
          <p:cNvSpPr/>
          <p:nvPr/>
        </p:nvSpPr>
        <p:spPr>
          <a:xfrm>
            <a:off x="1752362" y="57539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userDrawn="1"/>
        </p:nvGrpSpPr>
        <p:grpSpPr>
          <a:xfrm>
            <a:off x="5659332" y="3717032"/>
            <a:ext cx="3074395" cy="2060440"/>
            <a:chOff x="5659332" y="368660"/>
            <a:chExt cx="3074395" cy="2060440"/>
          </a:xfrm>
        </p:grpSpPr>
        <p:sp>
          <p:nvSpPr>
            <p:cNvPr id="18" name="Freeform 8"/>
            <p:cNvSpPr/>
            <p:nvPr/>
          </p:nvSpPr>
          <p:spPr>
            <a:xfrm>
              <a:off x="6121920" y="3686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pic>
          <p:nvPicPr>
            <p:cNvPr id="19"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59332" y="1208909"/>
              <a:ext cx="3074395" cy="251999"/>
            </a:xfrm>
            <a:prstGeom prst="rect">
              <a:avLst/>
            </a:prstGeom>
          </p:spPr>
        </p:pic>
      </p:grpSp>
      <p:pic>
        <p:nvPicPr>
          <p:cNvPr id="14" name="Picture 13" descr="Acc_StratLine_Wht_RGB.png"/>
          <p:cNvPicPr>
            <a:picLocks noChangeAspect="1"/>
          </p:cNvPicPr>
          <p:nvPr userDrawn="1"/>
        </p:nvPicPr>
        <p:blipFill>
          <a:blip r:embed="rId10" cstate="print">
            <a:lum bright="-100000"/>
            <a:extLst>
              <a:ext uri="{28A0092B-C50C-407E-A947-70E740481C1C}">
                <a14:useLocalDpi xmlns:a14="http://schemas.microsoft.com/office/drawing/2010/main" val="0"/>
              </a:ext>
            </a:extLst>
          </a:blip>
          <a:stretch>
            <a:fillRect/>
          </a:stretch>
        </p:blipFill>
        <p:spPr>
          <a:xfrm>
            <a:off x="4935792" y="6208403"/>
            <a:ext cx="3739896" cy="224169"/>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0" indent="0" algn="l" rtl="0" eaLnBrk="1" fontAlgn="base" hangingPunct="1">
              <a:spcBef>
                <a:spcPts val="800"/>
              </a:spcBef>
              <a:spcAft>
                <a:spcPct val="0"/>
              </a:spcAft>
              <a:buClr>
                <a:schemeClr val="tx1"/>
              </a:buClr>
              <a:buFont typeface="Arial" pitchFamily="34" charset="0"/>
              <a:buNone/>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Level1</a:t>
            </a:r>
          </a:p>
          <a:p>
            <a:pPr lvl="2"/>
            <a:r>
              <a:rPr lang="en-US" noProof="0" dirty="0"/>
              <a:t>Level 2</a:t>
            </a:r>
          </a:p>
          <a:p>
            <a:pPr lvl="3"/>
            <a:r>
              <a:rPr lang="en-US" noProof="0" dirty="0"/>
              <a:t>Level 3</a:t>
            </a:r>
          </a:p>
          <a:p>
            <a:pPr lvl="4"/>
            <a:r>
              <a:rPr lang="en-US" noProof="0" dirty="0"/>
              <a:t>Level 4</a:t>
            </a:r>
          </a:p>
        </p:txBody>
      </p:sp>
      <p:sp>
        <p:nvSpPr>
          <p:cNvPr id="3" name="Titel 2"/>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6686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baseline="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 1</a:t>
            </a:r>
          </a:p>
          <a:p>
            <a:pPr lvl="2"/>
            <a:r>
              <a:rPr lang="en-US" noProof="0" dirty="0"/>
              <a:t>Level 2</a:t>
            </a:r>
          </a:p>
          <a:p>
            <a:pPr lvl="3"/>
            <a:r>
              <a:rPr lang="en-US" noProof="0" dirty="0"/>
              <a:t>Level 3</a:t>
            </a:r>
          </a:p>
          <a:p>
            <a:pPr lvl="4"/>
            <a:r>
              <a:rPr lang="en-US" noProof="0" dirty="0"/>
              <a:t>Level 4</a:t>
            </a:r>
          </a:p>
        </p:txBody>
      </p:sp>
      <p:sp>
        <p:nvSpPr>
          <p:cNvPr id="9" name="Textplatzhalter 2"/>
          <p:cNvSpPr>
            <a:spLocks noGrp="1"/>
          </p:cNvSpPr>
          <p:nvPr>
            <p:ph type="body" idx="13" hasCustomPrompt="1"/>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dk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4" name="Titel 3"/>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34067686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Text Slide">
    <p:spTree>
      <p:nvGrpSpPr>
        <p:cNvPr id="1" name=""/>
        <p:cNvGrpSpPr/>
        <p:nvPr/>
      </p:nvGrpSpPr>
      <p:grpSpPr>
        <a:xfrm>
          <a:off x="0" y="0"/>
          <a:ext cx="0" cy="0"/>
          <a:chOff x="0" y="0"/>
          <a:chExt cx="0" cy="0"/>
        </a:xfrm>
      </p:grpSpPr>
      <p:cxnSp>
        <p:nvCxnSpPr>
          <p:cNvPr id="6" name="Straight Connector 13"/>
          <p:cNvCxnSpPr>
            <a:cxnSpLocks noChangeShapeType="1"/>
          </p:cNvCxnSpPr>
          <p:nvPr userDrawn="1"/>
        </p:nvCxnSpPr>
        <p:spPr bwMode="auto">
          <a:xfrm>
            <a:off x="447675" y="6568594"/>
            <a:ext cx="8691563" cy="0"/>
          </a:xfrm>
          <a:prstGeom prst="line">
            <a:avLst/>
          </a:prstGeom>
          <a:noFill/>
          <a:ln w="12700">
            <a:solidFill>
              <a:schemeClr val="tx1"/>
            </a:solidFill>
            <a:round/>
            <a:headEnd/>
            <a:tailEnd/>
          </a:ln>
        </p:spPr>
      </p:cxnSp>
      <p:sp>
        <p:nvSpPr>
          <p:cNvPr id="10" name="Title 9"/>
          <p:cNvSpPr>
            <a:spLocks noGrp="1"/>
          </p:cNvSpPr>
          <p:nvPr>
            <p:ph type="title" hasCustomPrompt="1"/>
          </p:nvPr>
        </p:nvSpPr>
        <p:spPr>
          <a:xfrm>
            <a:off x="352425" y="0"/>
            <a:ext cx="8324850" cy="756349"/>
          </a:xfrm>
          <a:prstGeom prst="rect">
            <a:avLst/>
          </a:prstGeom>
        </p:spPr>
        <p:txBody>
          <a:bodyPr bIns="0" anchor="b" anchorCtr="0"/>
          <a:lstStyle>
            <a:lvl1pPr>
              <a:lnSpc>
                <a:spcPts val="2600"/>
              </a:lnSpc>
              <a:defRPr sz="2400" spc="-100" baseline="0">
                <a:solidFill>
                  <a:srgbClr val="003344"/>
                </a:solidFill>
              </a:defRPr>
            </a:lvl1pPr>
          </a:lstStyle>
          <a:p>
            <a:r>
              <a:rPr lang="en-US" dirty="0"/>
              <a:t>Click to edit Master text styles</a:t>
            </a:r>
          </a:p>
        </p:txBody>
      </p:sp>
      <p:sp>
        <p:nvSpPr>
          <p:cNvPr id="12" name="Text Placeholder 11"/>
          <p:cNvSpPr>
            <a:spLocks noGrp="1"/>
          </p:cNvSpPr>
          <p:nvPr>
            <p:ph type="body" sz="quarter" idx="10"/>
          </p:nvPr>
        </p:nvSpPr>
        <p:spPr>
          <a:xfrm>
            <a:off x="448056" y="1179576"/>
            <a:ext cx="8229600" cy="4079454"/>
          </a:xfrm>
          <a:prstGeom prst="rect">
            <a:avLst/>
          </a:prstGeom>
        </p:spPr>
        <p:txBody>
          <a:bodyPr lIns="0"/>
          <a:lstStyle>
            <a:lvl1pPr marL="0" indent="0">
              <a:lnSpc>
                <a:spcPts val="2400"/>
              </a:lnSpc>
              <a:spcBef>
                <a:spcPts val="1200"/>
              </a:spcBef>
              <a:buFont typeface="Arial" charset="0"/>
              <a:buNone/>
              <a:defRPr sz="2200" kern="1200" spc="-100" baseline="0">
                <a:solidFill>
                  <a:srgbClr val="003344"/>
                </a:solidFill>
              </a:defRPr>
            </a:lvl1pPr>
            <a:lvl2pPr marL="0" indent="227013">
              <a:lnSpc>
                <a:spcPts val="2200"/>
              </a:lnSpc>
              <a:spcBef>
                <a:spcPts val="1200"/>
              </a:spcBef>
              <a:buFont typeface="Arial" charset="0"/>
              <a:buChar char="•"/>
              <a:defRPr sz="2000" spc="-100" baseline="0">
                <a:solidFill>
                  <a:srgbClr val="003344"/>
                </a:solidFill>
              </a:defRPr>
            </a:lvl2pPr>
            <a:lvl3pPr marL="0" indent="227013">
              <a:lnSpc>
                <a:spcPts val="2200"/>
              </a:lnSpc>
              <a:spcBef>
                <a:spcPts val="1200"/>
              </a:spcBef>
              <a:defRPr sz="2000" spc="-100" baseline="0">
                <a:solidFill>
                  <a:srgbClr val="003344"/>
                </a:solidFill>
              </a:defRPr>
            </a:lvl3pPr>
            <a:lvl4pPr marL="0" indent="227013">
              <a:lnSpc>
                <a:spcPts val="2200"/>
              </a:lnSpc>
              <a:spcBef>
                <a:spcPts val="1200"/>
              </a:spcBef>
              <a:defRPr sz="2000" spc="-100" baseline="0">
                <a:solidFill>
                  <a:srgbClr val="003344"/>
                </a:solidFill>
              </a:defRPr>
            </a:lvl4pPr>
            <a:lvl5pPr marL="0" indent="227013">
              <a:lnSpc>
                <a:spcPts val="2200"/>
              </a:lnSpc>
              <a:spcBef>
                <a:spcPts val="1200"/>
              </a:spcBef>
              <a:buFont typeface="Lucida Grande"/>
              <a:buChar char="–"/>
              <a:defRPr sz="2000" spc="-100" baseline="0">
                <a:solidFill>
                  <a:srgbClr val="00334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1"/>
          </p:nvPr>
        </p:nvSpPr>
        <p:spPr>
          <a:xfrm>
            <a:off x="444627" y="731520"/>
            <a:ext cx="7180136" cy="356616"/>
          </a:xfrm>
          <a:prstGeom prst="rect">
            <a:avLst/>
          </a:prstGeom>
        </p:spPr>
        <p:txBody>
          <a:bodyPr lIns="0"/>
          <a:lstStyle>
            <a:lvl1pPr marL="0">
              <a:lnSpc>
                <a:spcPts val="2400"/>
              </a:lnSpc>
              <a:spcBef>
                <a:spcPts val="0"/>
              </a:spcBef>
              <a:defRPr sz="2200" spc="-100" baseline="0">
                <a:solidFill>
                  <a:srgbClr val="FF9900"/>
                </a:solidFill>
              </a:defRPr>
            </a:lvl1pPr>
          </a:lstStyle>
          <a:p>
            <a:pPr lvl="0"/>
            <a:r>
              <a:rPr lang="en-US" dirty="0"/>
              <a:t>Click to edit Master text styles</a:t>
            </a:r>
          </a:p>
        </p:txBody>
      </p:sp>
      <p:sp>
        <p:nvSpPr>
          <p:cNvPr id="11" name="TextBox 10"/>
          <p:cNvSpPr txBox="1"/>
          <p:nvPr userDrawn="1"/>
        </p:nvSpPr>
        <p:spPr>
          <a:xfrm>
            <a:off x="6926495" y="6257374"/>
            <a:ext cx="1371135" cy="195814"/>
          </a:xfrm>
          <a:prstGeom prst="rect">
            <a:avLst/>
          </a:prstGeom>
          <a:noFill/>
        </p:spPr>
        <p:txBody>
          <a:bodyPr wrap="none" lIns="36000" tIns="36000" rIns="36000" bIns="36000" anchor="b" anchorCtr="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itchFamily="34" charset="0"/>
                <a:cs typeface="Arial" pitchFamily="34" charset="0"/>
              </a:rPr>
              <a:t>Copyright © Accenture 2016</a:t>
            </a:r>
          </a:p>
        </p:txBody>
      </p:sp>
      <p:sp>
        <p:nvSpPr>
          <p:cNvPr id="13" name="Slide Number Placeholder 22"/>
          <p:cNvSpPr>
            <a:spLocks noGrp="1"/>
          </p:cNvSpPr>
          <p:nvPr>
            <p:ph type="sldNum" sz="quarter" idx="12"/>
          </p:nvPr>
        </p:nvSpPr>
        <p:spPr>
          <a:xfrm>
            <a:off x="8534400" y="6208550"/>
            <a:ext cx="259207" cy="231938"/>
          </a:xfrm>
        </p:spPr>
        <p:txBody>
          <a:bodyPr lIns="36000" tIns="36000" rIns="36000" bIns="36000" anchor="b" anchorCtr="0"/>
          <a:lstStyle>
            <a:lvl1pPr>
              <a:defRPr sz="800"/>
            </a:lvl1pPr>
          </a:lstStyle>
          <a:p>
            <a:pPr>
              <a:defRPr/>
            </a:pPr>
            <a:fld id="{27211545-335C-4898-B08B-87E1B7A5789B}" type="slidenum">
              <a:rPr lang="en-US" smtClean="0"/>
              <a:pPr>
                <a:defRPr/>
              </a:pPr>
              <a:t>‹#›</a:t>
            </a:fld>
            <a:endParaRPr lang="en-US" dirty="0"/>
          </a:p>
        </p:txBody>
      </p:sp>
      <p:pic>
        <p:nvPicPr>
          <p:cNvPr id="15" name="Picture 14" descr="Acc_Sig_blk_tangerine_cmyk.png"/>
          <p:cNvPicPr>
            <a:picLocks noChangeAspect="1"/>
          </p:cNvPicPr>
          <p:nvPr userDrawn="1"/>
        </p:nvPicPr>
        <p:blipFill>
          <a:blip r:embed="rId2" cstate="print"/>
          <a:stretch>
            <a:fillRect/>
          </a:stretch>
        </p:blipFill>
        <p:spPr>
          <a:xfrm>
            <a:off x="450852" y="5865092"/>
            <a:ext cx="2011362" cy="575396"/>
          </a:xfrm>
          <a:prstGeom prst="rect">
            <a:avLst/>
          </a:prstGeom>
        </p:spPr>
      </p:pic>
    </p:spTree>
    <p:extLst>
      <p:ext uri="{BB962C8B-B14F-4D97-AF65-F5344CB8AC3E}">
        <p14:creationId xmlns:p14="http://schemas.microsoft.com/office/powerpoint/2010/main" val="34149572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a:t>Title</a:t>
            </a:r>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a:solidFill>
                  <a:prstClr val="black"/>
                </a:solidFill>
                <a:latin typeface="Arial"/>
                <a:cs typeface="Arial" pitchFamily="34" charset="0"/>
              </a:rPr>
              <a:t>Copyright © 2016 Accenture. All rights reserved.</a:t>
            </a: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7" r:id="rId1"/>
    <p:sldLayoutId id="2147483757" r:id="rId2"/>
    <p:sldLayoutId id="2147483756" r:id="rId3"/>
    <p:sldLayoutId id="2147483755" r:id="rId4"/>
  </p:sldLayoutIdLst>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0" Type="http://schemas.openxmlformats.org/officeDocument/2006/relationships/diagramColors" Target="../diagrams/colors4.xml"/><Relationship Id="rId2" Type="http://schemas.openxmlformats.org/officeDocument/2006/relationships/tags" Target="../tags/tag28.xml"/><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openxmlformats.org/officeDocument/2006/relationships/oleObject" Target="../embeddings/oleObject6.bin"/><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tags" Target="../tags/tag29.xml"/><Relationship Id="rId11" Type="http://schemas.microsoft.com/office/2007/relationships/diagramDrawing" Target="../diagrams/drawing4.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image" Target="../media/image38.png"/><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10" Type="http://schemas.openxmlformats.org/officeDocument/2006/relationships/diagramColors" Target="../diagrams/colors1.xml"/><Relationship Id="rId2" Type="http://schemas.openxmlformats.org/officeDocument/2006/relationships/tags" Target="../tags/tag4.xml"/><Relationship Id="rId9" Type="http://schemas.openxmlformats.org/officeDocument/2006/relationships/diagramQuickStyle" Target="../diagrams/quickStyle1.xml"/><Relationship Id="rId8" Type="http://schemas.openxmlformats.org/officeDocument/2006/relationships/diagramLayout" Target="../diagrams/layout1.xml"/><Relationship Id="rId7" Type="http://schemas.openxmlformats.org/officeDocument/2006/relationships/diagramData" Target="../diagrams/data1.x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5.xml"/><Relationship Id="rId11" Type="http://schemas.microsoft.com/office/2007/relationships/diagramDrawing" Target="../diagrams/drawing1.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0" Type="http://schemas.openxmlformats.org/officeDocument/2006/relationships/diagramColors" Target="../diagrams/colors5.xml"/><Relationship Id="rId2" Type="http://schemas.openxmlformats.org/officeDocument/2006/relationships/tags" Target="../tags/tag37.xml"/><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openxmlformats.org/officeDocument/2006/relationships/oleObject" Target="../embeddings/oleObject7.bin"/><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tags" Target="../tags/tag38.xml"/><Relationship Id="rId11" Type="http://schemas.microsoft.com/office/2007/relationships/diagramDrawing" Target="../diagrams/drawing5.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0" Type="http://schemas.openxmlformats.org/officeDocument/2006/relationships/diagramColors" Target="../diagrams/colors6.xml"/><Relationship Id="rId2" Type="http://schemas.openxmlformats.org/officeDocument/2006/relationships/tags" Target="../tags/tag39.xml"/><Relationship Id="rId9" Type="http://schemas.openxmlformats.org/officeDocument/2006/relationships/diagramQuickStyle" Target="../diagrams/quickStyle6.xml"/><Relationship Id="rId8" Type="http://schemas.openxmlformats.org/officeDocument/2006/relationships/diagramLayout" Target="../diagrams/layout6.xml"/><Relationship Id="rId7" Type="http://schemas.openxmlformats.org/officeDocument/2006/relationships/diagramData" Target="../diagrams/data6.xml"/><Relationship Id="rId6" Type="http://schemas.openxmlformats.org/officeDocument/2006/relationships/oleObject" Target="../embeddings/oleObject8.bin"/><Relationship Id="rId5" Type="http://schemas.openxmlformats.org/officeDocument/2006/relationships/notesSlide" Target="../notesSlides/notesSlide24.xml"/><Relationship Id="rId4" Type="http://schemas.openxmlformats.org/officeDocument/2006/relationships/slideLayout" Target="../slideLayouts/slideLayout3.xml"/><Relationship Id="rId3" Type="http://schemas.openxmlformats.org/officeDocument/2006/relationships/tags" Target="../tags/tag40.xml"/><Relationship Id="rId11" Type="http://schemas.microsoft.com/office/2007/relationships/diagramDrawing" Target="../diagrams/drawing6.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hyperlink" Target="http://go.accenture.com/qpt" TargetMode="External"/><Relationship Id="rId5" Type="http://schemas.microsoft.com/office/2007/relationships/hdphoto" Target="../media/hdphoto1.wdp"/><Relationship Id="rId4" Type="http://schemas.openxmlformats.org/officeDocument/2006/relationships/image" Target="../media/image47.png"/><Relationship Id="rId3" Type="http://schemas.openxmlformats.org/officeDocument/2006/relationships/image" Target="../media/image4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image" Target="../media/image49.png"/><Relationship Id="rId3" Type="http://schemas.openxmlformats.org/officeDocument/2006/relationships/hyperlink" Target="https://people.accenture.com/stream/Activity.aspx?eventid=1372987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image" Target="../media/image50.png"/><Relationship Id="rId6" Type="http://schemas.openxmlformats.org/officeDocument/2006/relationships/oleObject" Target="../embeddings/oleObject9.bin"/><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10" Type="http://schemas.openxmlformats.org/officeDocument/2006/relationships/hyperlink" Target="mailto:CIO.Tech.Workshops@Accenture.com" TargetMode="External"/><Relationship Id="rId9" Type="http://schemas.openxmlformats.org/officeDocument/2006/relationships/hyperlink" Target="https://people.accenture.com/stream/followhashtag.aspx?hashtag=TechnologyWorkshops" TargetMode="External"/><Relationship Id="rId8" Type="http://schemas.openxmlformats.org/officeDocument/2006/relationships/hyperlink" Target="https://people.accenture.com/follow.aspx?accountname=ciotechworkshops" TargetMode="External"/><Relationship Id="rId7" Type="http://schemas.openxmlformats.org/officeDocument/2006/relationships/hyperlink" Target="https://go.accenture.com/TechnologyWorkshops" TargetMode="External"/><Relationship Id="rId6" Type="http://schemas.openxmlformats.org/officeDocument/2006/relationships/oleObject" Target="../embeddings/oleObject10.bin"/><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10" Type="http://schemas.openxmlformats.org/officeDocument/2006/relationships/diagramColors" Target="../diagrams/colors2.xml"/><Relationship Id="rId2" Type="http://schemas.openxmlformats.org/officeDocument/2006/relationships/tags" Target="../tags/tag6.xml"/><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7.xml"/><Relationship Id="rId11" Type="http://schemas.microsoft.com/office/2007/relationships/diagramDrawing" Target="../diagrams/drawing2.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26" Type="http://schemas.openxmlformats.org/officeDocument/2006/relationships/image" Target="../media/image13.png"/><Relationship Id="rId24" Type="http://schemas.openxmlformats.org/officeDocument/2006/relationships/image" Target="../media/image11.png"/><Relationship Id="rId25" Type="http://schemas.openxmlformats.org/officeDocument/2006/relationships/image" Target="../media/image12.png"/><Relationship Id="rId22" Type="http://schemas.openxmlformats.org/officeDocument/2006/relationships/image" Target="../media/image9.png"/><Relationship Id="rId23" Type="http://schemas.openxmlformats.org/officeDocument/2006/relationships/image" Target="../media/image10.png"/><Relationship Id="rId20" Type="http://schemas.openxmlformats.org/officeDocument/2006/relationships/image" Target="../media/image7.png"/><Relationship Id="rId21" Type="http://schemas.openxmlformats.org/officeDocument/2006/relationships/image" Target="../media/image8.png"/><Relationship Id="rId19" Type="http://schemas.openxmlformats.org/officeDocument/2006/relationships/image" Target="../media/image6.png"/><Relationship Id="rId18" Type="http://schemas.openxmlformats.org/officeDocument/2006/relationships/notesSlide" Target="../notesSlides/notesSlide5.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7" Type="http://schemas.openxmlformats.org/officeDocument/2006/relationships/slideLayout" Target="../slideLayouts/slideLayout2.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s>
</file>

<file path=ppt/slides/_rels/slide6.xml.rels><?xml version='1.0' encoding='UTF-8' standalone='yes'?>
<Relationships xmlns="http://schemas.openxmlformats.org/package/2006/relationships"><Relationship Id="rId10" Type="http://schemas.openxmlformats.org/officeDocument/2006/relationships/diagramColors" Target="../diagrams/colors3.xml"/><Relationship Id="rId2" Type="http://schemas.openxmlformats.org/officeDocument/2006/relationships/tags" Target="../tags/tag26.xml"/><Relationship Id="rId9" Type="http://schemas.openxmlformats.org/officeDocument/2006/relationships/diagramQuickStyle" Target="../diagrams/quickStyle3.xml"/><Relationship Id="rId8" Type="http://schemas.openxmlformats.org/officeDocument/2006/relationships/diagramLayout" Target="../diagrams/layout3.xml"/><Relationship Id="rId7" Type="http://schemas.openxmlformats.org/officeDocument/2006/relationships/diagramData" Target="../diagrams/data3.x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27.xml"/><Relationship Id="rId11" Type="http://schemas.microsoft.com/office/2007/relationships/diagramDrawing" Target="../diagrams/drawing3.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CIO Technology Workshops</a:t>
            </a:r>
          </a:p>
        </p:txBody>
      </p:sp>
      <p:sp>
        <p:nvSpPr>
          <p:cNvPr id="3" name="Subtitle 2"/>
          <p:cNvSpPr>
            <a:spLocks noGrp="1"/>
          </p:cNvSpPr>
          <p:nvPr>
            <p:ph type="subTitle" idx="1"/>
          </p:nvPr>
        </p:nvSpPr>
        <p:spPr>
          <a:xfrm>
            <a:off x="461964" y="4681519"/>
            <a:ext cx="3514136" cy="488950"/>
          </a:xfrm>
        </p:spPr>
        <p:txBody>
          <a:bodyPr/>
          <a:lstStyle/>
          <a:p>
            <a:r>
              <a:rPr lang="en-US" dirty="0"/>
              <a:t>PowerPoint – An Introduction to QPT</a:t>
            </a:r>
          </a:p>
        </p:txBody>
      </p:sp>
    </p:spTree>
    <p:extLst>
      <p:ext uri="{BB962C8B-B14F-4D97-AF65-F5344CB8AC3E}">
        <p14:creationId xmlns:p14="http://schemas.microsoft.com/office/powerpoint/2010/main" val="221313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Right Colors in Your Presentation</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904" y="1673402"/>
            <a:ext cx="1288732" cy="110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64736" y="1288593"/>
            <a:ext cx="6124575" cy="3416320"/>
          </a:xfrm>
          <a:prstGeom prst="rect">
            <a:avLst/>
          </a:prstGeom>
        </p:spPr>
        <p:txBody>
          <a:bodyPr wrap="square">
            <a:spAutoFit/>
          </a:bodyPr>
          <a:lstStyle/>
          <a:p>
            <a:r>
              <a:rPr lang="en-US" dirty="0"/>
              <a:t>QPT Color Picker makes choosing the right colors in your presentation quick, easy and helps you support our brand.</a:t>
            </a:r>
          </a:p>
          <a:p>
            <a:pPr marL="0" lvl="1"/>
            <a:r>
              <a:rPr lang="en-US" dirty="0">
                <a:solidFill>
                  <a:prstClr val="black"/>
                </a:solidFill>
              </a:rPr>
              <a:t>The colors picker dynamically selects the Accenture colors programmed into the colors palette of your QPT code template and displays them for ease of use.</a:t>
            </a:r>
          </a:p>
          <a:p>
            <a:pPr marL="0" lvl="1"/>
            <a:endParaRPr lang="en-US" dirty="0">
              <a:solidFill>
                <a:prstClr val="black"/>
              </a:solidFill>
            </a:endParaRPr>
          </a:p>
          <a:p>
            <a:pPr marL="0" lvl="1"/>
            <a:r>
              <a:rPr lang="en-US" dirty="0">
                <a:solidFill>
                  <a:prstClr val="black"/>
                </a:solidFill>
              </a:rPr>
              <a:t>These colors can be easily used for shape fills, fonts and lines. Choose the symbol on the left first (fill, line, or font), then pick the color.</a:t>
            </a:r>
          </a:p>
          <a:p>
            <a:pPr marL="0" lvl="1"/>
            <a:endParaRPr lang="en-US" b="1" dirty="0">
              <a:solidFill>
                <a:prstClr val="black"/>
              </a:solidFill>
            </a:endParaRPr>
          </a:p>
          <a:p>
            <a:pPr marL="0" lvl="1"/>
            <a:r>
              <a:rPr lang="en-US" b="1" dirty="0">
                <a:solidFill>
                  <a:prstClr val="black"/>
                </a:solidFill>
              </a:rPr>
              <a:t>Note: </a:t>
            </a:r>
            <a:r>
              <a:rPr lang="en-US" dirty="0">
                <a:solidFill>
                  <a:prstClr val="black"/>
                </a:solidFill>
              </a:rPr>
              <a:t>Avoid using more than the four theme colors within any presentation.</a:t>
            </a:r>
            <a:endParaRPr lang="en-US" dirty="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244" y="3684125"/>
            <a:ext cx="1872052" cy="1104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44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Agenda Pages</a:t>
            </a:r>
          </a:p>
        </p:txBody>
      </p:sp>
      <p:sp>
        <p:nvSpPr>
          <p:cNvPr id="6" name="Content Placeholder 1"/>
          <p:cNvSpPr txBox="1">
            <a:spLocks/>
          </p:cNvSpPr>
          <p:nvPr/>
        </p:nvSpPr>
        <p:spPr>
          <a:xfrm>
            <a:off x="236943" y="2166480"/>
            <a:ext cx="4326722" cy="4056997"/>
          </a:xfrm>
          <a:prstGeom prst="rect">
            <a:avLst/>
          </a:prstGeom>
        </p:spPr>
        <p:txBody>
          <a:bodyPr vert="horz" wrap="square" lIns="36000" tIns="36000" rIns="36000" bIns="36000" numCol="1" anchor="b" anchorCtr="0" compatLnSpc="1">
            <a:prstTxWarp prst="textNoShape">
              <a:avLst/>
            </a:prstTxWarp>
            <a:normAutofit/>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688975" lvl="1" indent="-457200">
              <a:buFont typeface="+mj-lt"/>
              <a:buAutoNum type="arabicPeriod"/>
            </a:pPr>
            <a:r>
              <a:rPr lang="en-US" dirty="0"/>
              <a:t>Write your agenda points on a blank slide.</a:t>
            </a:r>
          </a:p>
          <a:p>
            <a:pPr marL="688975" lvl="1" indent="-457200">
              <a:buFont typeface="+mj-lt"/>
              <a:buAutoNum type="arabicPeriod"/>
            </a:pPr>
            <a:r>
              <a:rPr lang="en-US" dirty="0"/>
              <a:t>Select the text box containing your agenda points.</a:t>
            </a:r>
          </a:p>
          <a:p>
            <a:pPr marL="688975" lvl="1" indent="-457200">
              <a:buFont typeface="+mj-lt"/>
              <a:buAutoNum type="arabicPeriod"/>
            </a:pPr>
            <a:r>
              <a:rPr lang="en-US" dirty="0"/>
              <a:t>Select the Add Agenda Pages feature.</a:t>
            </a:r>
          </a:p>
          <a:p>
            <a:pPr marL="688975" lvl="1" indent="-457200">
              <a:buFont typeface="+mj-lt"/>
              <a:buAutoNum type="arabicPeriod"/>
            </a:pPr>
            <a:r>
              <a:rPr lang="en-US" dirty="0"/>
              <a:t>Choose to either include the leading table of contents (the initial agenda that was created for the PPT) or the existing agenda and select fonts and styles.</a:t>
            </a:r>
          </a:p>
          <a:p>
            <a:endParaRPr lang="en-US" dirty="0"/>
          </a:p>
          <a:p>
            <a:pPr marL="225425" lvl="2"/>
            <a:r>
              <a:rPr lang="en-US" b="1" dirty="0"/>
              <a:t>Hint:</a:t>
            </a:r>
            <a:r>
              <a:rPr lang="en-US" dirty="0"/>
              <a:t> Use Slide Sorter view to move agenda pages to their proper place in the presentation</a:t>
            </a:r>
          </a:p>
          <a:p>
            <a:endParaRPr lang="en-US" dirty="0"/>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74" y="2056127"/>
            <a:ext cx="3412251" cy="325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61035" y="1355504"/>
            <a:ext cx="6282666" cy="553998"/>
          </a:xfrm>
          <a:prstGeom prst="rect">
            <a:avLst/>
          </a:prstGeom>
        </p:spPr>
        <p:txBody>
          <a:bodyPr wrap="square" lIns="0" tIns="0" rIns="0" bIns="0">
            <a:spAutoFit/>
          </a:bodyPr>
          <a:lstStyle/>
          <a:p>
            <a:r>
              <a:rPr lang="en-US" dirty="0"/>
              <a:t>QPT makes it easy to create an agenda slide and organise your presentation</a:t>
            </a:r>
          </a:p>
        </p:txBody>
      </p:sp>
      <p:pic>
        <p:nvPicPr>
          <p:cNvPr id="1003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87" y="1485900"/>
            <a:ext cx="12858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668925" y="1858438"/>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461" y="4728634"/>
            <a:ext cx="2504726" cy="188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23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123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Formatting Tools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1951304579"/>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of Visuals</a:t>
            </a:r>
          </a:p>
        </p:txBody>
      </p:sp>
      <p:sp>
        <p:nvSpPr>
          <p:cNvPr id="6" name="Content Placeholder 1"/>
          <p:cNvSpPr txBox="1">
            <a:spLocks/>
          </p:cNvSpPr>
          <p:nvPr/>
        </p:nvSpPr>
        <p:spPr>
          <a:xfrm>
            <a:off x="419939" y="2085975"/>
            <a:ext cx="8228012" cy="3081926"/>
          </a:xfrm>
          <a:prstGeom prst="rect">
            <a:avLst/>
          </a:prstGeom>
        </p:spPr>
        <p:txBody>
          <a:bodyPr vert="horz" wrap="square" lIns="36000" tIns="36000" rIns="36000" bIns="36000" numCol="1" anchor="b"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a:r>
              <a:rPr lang="en-US" dirty="0"/>
              <a:t>Hundreds of visuals are ready to use</a:t>
            </a:r>
          </a:p>
          <a:p>
            <a:pPr marL="285750" lvl="2" indent="-285750">
              <a:buFont typeface="Arial" pitchFamily="34" charset="0"/>
              <a:buChar char="•"/>
            </a:pPr>
            <a:r>
              <a:rPr lang="en-US" dirty="0"/>
              <a:t>Charts</a:t>
            </a:r>
          </a:p>
          <a:p>
            <a:pPr marL="285750" lvl="2" indent="-285750">
              <a:buFont typeface="Arial" pitchFamily="34" charset="0"/>
              <a:buChar char="•"/>
            </a:pPr>
            <a:r>
              <a:rPr lang="en-US" dirty="0"/>
              <a:t>Dynamic concepts</a:t>
            </a:r>
          </a:p>
          <a:p>
            <a:pPr marL="285750" lvl="2" indent="-285750">
              <a:buFont typeface="Arial" pitchFamily="34" charset="0"/>
              <a:buChar char="•"/>
            </a:pPr>
            <a:r>
              <a:rPr lang="en-US" dirty="0"/>
              <a:t>Processes</a:t>
            </a:r>
          </a:p>
          <a:p>
            <a:pPr marL="285750" lvl="2" indent="-285750">
              <a:buFont typeface="Arial" pitchFamily="34" charset="0"/>
              <a:buChar char="•"/>
            </a:pPr>
            <a:r>
              <a:rPr lang="en-US" dirty="0"/>
              <a:t>Static objects</a:t>
            </a:r>
          </a:p>
          <a:p>
            <a:pPr marL="285750" lvl="2" indent="-285750">
              <a:buFont typeface="Arial" pitchFamily="34" charset="0"/>
              <a:buChar char="•"/>
            </a:pPr>
            <a:r>
              <a:rPr lang="en-US" dirty="0"/>
              <a:t>Standard visuals</a:t>
            </a:r>
          </a:p>
          <a:p>
            <a:pPr marL="0" lvl="1"/>
            <a:endParaRPr lang="en-US" dirty="0"/>
          </a:p>
          <a:p>
            <a:pPr marL="0" lvl="1"/>
            <a:r>
              <a:rPr lang="en-US" dirty="0"/>
              <a:t>Your own visuals can saved within PPT</a:t>
            </a:r>
          </a:p>
          <a:p>
            <a:pPr marL="0" lvl="1"/>
            <a:endParaRPr lang="en-US" dirty="0"/>
          </a:p>
          <a:p>
            <a:pPr marL="0" lvl="1"/>
            <a:r>
              <a:rPr lang="en-US" dirty="0"/>
              <a:t>PowerPoint SmartArt DOES NOT support the Accenture brand</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Rectangle 7"/>
          <p:cNvSpPr/>
          <p:nvPr/>
        </p:nvSpPr>
        <p:spPr>
          <a:xfrm>
            <a:off x="365784" y="1254919"/>
            <a:ext cx="8205261" cy="646331"/>
          </a:xfrm>
          <a:prstGeom prst="rect">
            <a:avLst/>
          </a:prstGeom>
        </p:spPr>
        <p:txBody>
          <a:bodyPr wrap="square">
            <a:spAutoFit/>
          </a:bodyPr>
          <a:lstStyle/>
          <a:p>
            <a:r>
              <a:rPr lang="en-US" dirty="0"/>
              <a:t>Commonly used visuals that support our brand standards are ready to use—and you can save your own!</a:t>
            </a:r>
          </a:p>
        </p:txBody>
      </p:sp>
      <p:pic>
        <p:nvPicPr>
          <p:cNvPr id="983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1" t="1540" b="1972"/>
          <a:stretch/>
        </p:blipFill>
        <p:spPr bwMode="auto">
          <a:xfrm>
            <a:off x="6090912" y="2053869"/>
            <a:ext cx="1485070" cy="11120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26" t="1498" r="1360" b="1782"/>
          <a:stretch/>
        </p:blipFill>
        <p:spPr bwMode="auto">
          <a:xfrm>
            <a:off x="7141385" y="3454986"/>
            <a:ext cx="1495425" cy="1123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741" t="1580" r="1174" b="1726"/>
          <a:stretch/>
        </p:blipFill>
        <p:spPr bwMode="auto">
          <a:xfrm>
            <a:off x="5018177" y="3464512"/>
            <a:ext cx="1507331"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20368"/>
            <a:ext cx="8207375" cy="380480"/>
          </a:xfrm>
        </p:spPr>
        <p:txBody>
          <a:bodyPr>
            <a:spAutoFit/>
          </a:bodyPr>
          <a:lstStyle/>
          <a:p>
            <a:r>
              <a:rPr lang="en-US" dirty="0"/>
              <a:t>Library of Visuals: Examples</a:t>
            </a:r>
          </a:p>
        </p:txBody>
      </p:sp>
      <p:sp>
        <p:nvSpPr>
          <p:cNvPr id="2" name="Title 1"/>
          <p:cNvSpPr>
            <a:spLocks noGrp="1"/>
          </p:cNvSpPr>
          <p:nvPr>
            <p:ph type="title"/>
          </p:nvPr>
        </p:nvSpPr>
        <p:spPr/>
        <p:txBody>
          <a:bodyPr/>
          <a:lstStyle/>
          <a:p>
            <a:r>
              <a:rPr lang="en-US" dirty="0"/>
              <a:t>PowerPoint - An Introduction to QPT</a:t>
            </a:r>
          </a:p>
        </p:txBody>
      </p:sp>
      <p:sp>
        <p:nvSpPr>
          <p:cNvPr id="16"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grpSp>
        <p:nvGrpSpPr>
          <p:cNvPr id="23" name="Group 22"/>
          <p:cNvGrpSpPr/>
          <p:nvPr/>
        </p:nvGrpSpPr>
        <p:grpSpPr>
          <a:xfrm>
            <a:off x="219075" y="2936306"/>
            <a:ext cx="2788920" cy="2362200"/>
            <a:chOff x="219075" y="2669182"/>
            <a:chExt cx="2788920" cy="236220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365" y="2990314"/>
              <a:ext cx="2720340" cy="204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19075" y="26806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Charts</a:t>
              </a:r>
            </a:p>
          </p:txBody>
        </p:sp>
        <p:sp>
          <p:nvSpPr>
            <p:cNvPr id="17" name="Rectangle 16"/>
            <p:cNvSpPr/>
            <p:nvPr/>
          </p:nvSpPr>
          <p:spPr>
            <a:xfrm>
              <a:off x="219075" y="266918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4" name="Group 23"/>
          <p:cNvGrpSpPr/>
          <p:nvPr/>
        </p:nvGrpSpPr>
        <p:grpSpPr>
          <a:xfrm>
            <a:off x="3206115" y="4184081"/>
            <a:ext cx="2788920" cy="2362200"/>
            <a:chOff x="3206115" y="3916957"/>
            <a:chExt cx="2788920" cy="2362200"/>
          </a:xfrm>
        </p:grpSpPr>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45" y="4221757"/>
              <a:ext cx="2741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206115" y="3916957"/>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Static Objects</a:t>
              </a:r>
            </a:p>
          </p:txBody>
        </p:sp>
        <p:sp>
          <p:nvSpPr>
            <p:cNvPr id="18" name="Rectangle 17"/>
            <p:cNvSpPr/>
            <p:nvPr/>
          </p:nvSpPr>
          <p:spPr>
            <a:xfrm>
              <a:off x="3206115" y="3916957"/>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5" name="Group 24"/>
          <p:cNvGrpSpPr/>
          <p:nvPr/>
        </p:nvGrpSpPr>
        <p:grpSpPr>
          <a:xfrm>
            <a:off x="3200400" y="1686626"/>
            <a:ext cx="2788920" cy="2362200"/>
            <a:chOff x="3200400" y="1419502"/>
            <a:chExt cx="2788920" cy="2362200"/>
          </a:xfrm>
        </p:grpSpPr>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7074" y="1751931"/>
              <a:ext cx="2686526" cy="202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20040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Dynamic Concepts</a:t>
              </a:r>
            </a:p>
          </p:txBody>
        </p:sp>
        <p:sp>
          <p:nvSpPr>
            <p:cNvPr id="19" name="Rectangle 18"/>
            <p:cNvSpPr/>
            <p:nvPr/>
          </p:nvSpPr>
          <p:spPr>
            <a:xfrm>
              <a:off x="3200400" y="141950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3" name="Group 2"/>
          <p:cNvGrpSpPr/>
          <p:nvPr/>
        </p:nvGrpSpPr>
        <p:grpSpPr>
          <a:xfrm>
            <a:off x="6183630" y="1690436"/>
            <a:ext cx="2788920" cy="2362200"/>
            <a:chOff x="6183630" y="1423312"/>
            <a:chExt cx="2788920" cy="2362200"/>
          </a:xfrm>
        </p:grpSpPr>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6489" y="1733014"/>
              <a:ext cx="2735569" cy="205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18363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Processes</a:t>
              </a:r>
            </a:p>
          </p:txBody>
        </p:sp>
        <p:sp>
          <p:nvSpPr>
            <p:cNvPr id="20" name="Rectangle 19"/>
            <p:cNvSpPr/>
            <p:nvPr/>
          </p:nvSpPr>
          <p:spPr>
            <a:xfrm>
              <a:off x="6183630" y="142331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6" name="Group 25"/>
          <p:cNvGrpSpPr/>
          <p:nvPr/>
        </p:nvGrpSpPr>
        <p:grpSpPr>
          <a:xfrm>
            <a:off x="6193155" y="4199262"/>
            <a:ext cx="2788920" cy="2362200"/>
            <a:chOff x="6181725" y="3918862"/>
            <a:chExt cx="2788920" cy="2362200"/>
          </a:xfrm>
        </p:grpSpPr>
        <p:pic>
          <p:nvPicPr>
            <p:cNvPr id="2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6142" y="4223662"/>
              <a:ext cx="2717100" cy="204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6181725" y="391886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Standard Visuals</a:t>
              </a:r>
            </a:p>
          </p:txBody>
        </p:sp>
        <p:sp>
          <p:nvSpPr>
            <p:cNvPr id="29" name="Rectangle 28"/>
            <p:cNvSpPr/>
            <p:nvPr/>
          </p:nvSpPr>
          <p:spPr>
            <a:xfrm>
              <a:off x="6181725" y="391886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spTree>
    <p:extLst>
      <p:ext uri="{BB962C8B-B14F-4D97-AF65-F5344CB8AC3E}">
        <p14:creationId xmlns:p14="http://schemas.microsoft.com/office/powerpoint/2010/main" val="31105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Text</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TextBox 12"/>
          <p:cNvSpPr txBox="1">
            <a:spLocks noChangeArrowheads="1"/>
          </p:cNvSpPr>
          <p:nvPr/>
        </p:nvSpPr>
        <p:spPr bwMode="auto">
          <a:xfrm>
            <a:off x="464955" y="2780903"/>
            <a:ext cx="3466674" cy="646331"/>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Sometimes you have many text boxes.</a:t>
            </a:r>
          </a:p>
        </p:txBody>
      </p:sp>
      <p:sp>
        <p:nvSpPr>
          <p:cNvPr id="9" name="TextBox 13"/>
          <p:cNvSpPr txBox="1">
            <a:spLocks noChangeArrowheads="1"/>
          </p:cNvSpPr>
          <p:nvPr/>
        </p:nvSpPr>
        <p:spPr bwMode="auto">
          <a:xfrm>
            <a:off x="464954" y="3480457"/>
            <a:ext cx="3466674" cy="923330"/>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It would be nice if there were a way to easily combine them into one text box.</a:t>
            </a:r>
          </a:p>
        </p:txBody>
      </p:sp>
      <p:sp>
        <p:nvSpPr>
          <p:cNvPr id="10" name="TextBox 14"/>
          <p:cNvSpPr txBox="1">
            <a:spLocks noChangeArrowheads="1"/>
          </p:cNvSpPr>
          <p:nvPr/>
        </p:nvSpPr>
        <p:spPr bwMode="auto">
          <a:xfrm>
            <a:off x="464955" y="4457010"/>
            <a:ext cx="3466674" cy="1200329"/>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Thankfully, Accenture employees can enjoy the convenience of the merge text feature in QPT.</a:t>
            </a:r>
          </a:p>
        </p:txBody>
      </p:sp>
      <p:sp>
        <p:nvSpPr>
          <p:cNvPr id="11" name="TextBox 12"/>
          <p:cNvSpPr txBox="1">
            <a:spLocks noChangeArrowheads="1"/>
          </p:cNvSpPr>
          <p:nvPr/>
        </p:nvSpPr>
        <p:spPr bwMode="auto">
          <a:xfrm>
            <a:off x="4980693" y="3064959"/>
            <a:ext cx="3442679" cy="2308324"/>
          </a:xfrm>
          <a:prstGeom prst="rect">
            <a:avLst/>
          </a:prstGeom>
          <a:noFill/>
          <a:ln w="9525" cmpd="sng">
            <a:solidFill>
              <a:srgbClr val="000000"/>
            </a:solidFill>
            <a:miter lim="800000"/>
            <a:headEnd/>
            <a:tailEnd/>
          </a:ln>
          <a:extLst/>
        </p:spPr>
        <p:txBody>
          <a:bodyPr wrap="square">
            <a:spAutoFit/>
          </a:bodyPr>
          <a:lstStyle/>
          <a:p>
            <a:pPr fontAlgn="auto">
              <a:spcBef>
                <a:spcPts val="0"/>
              </a:spcBef>
              <a:spcAft>
                <a:spcPts val="0"/>
              </a:spcAft>
            </a:pPr>
            <a:r>
              <a:rPr lang="en-US" dirty="0">
                <a:solidFill>
                  <a:srgbClr val="000000"/>
                </a:solidFill>
                <a:latin typeface="Arial"/>
                <a:cs typeface="+mn-cs"/>
              </a:rPr>
              <a:t>Sometimes you have many text boxes. It would be nice if there were a way to easily combine them into one text box. Thankfully, Accenture employees can enjoy the convenience of the merge text feature in QPT.</a:t>
            </a:r>
          </a:p>
        </p:txBody>
      </p:sp>
      <p:sp>
        <p:nvSpPr>
          <p:cNvPr id="12" name="Rectangle 11"/>
          <p:cNvSpPr/>
          <p:nvPr/>
        </p:nvSpPr>
        <p:spPr>
          <a:xfrm>
            <a:off x="1616649" y="2411571"/>
            <a:ext cx="91563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Before</a:t>
            </a:r>
          </a:p>
        </p:txBody>
      </p:sp>
      <p:sp>
        <p:nvSpPr>
          <p:cNvPr id="13" name="Rectangle 12"/>
          <p:cNvSpPr/>
          <p:nvPr/>
        </p:nvSpPr>
        <p:spPr>
          <a:xfrm>
            <a:off x="6324210" y="2627595"/>
            <a:ext cx="72327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After</a:t>
            </a:r>
          </a:p>
        </p:txBody>
      </p:sp>
      <p:sp>
        <p:nvSpPr>
          <p:cNvPr id="14" name="Left Arrow 13"/>
          <p:cNvSpPr/>
          <p:nvPr/>
        </p:nvSpPr>
        <p:spPr>
          <a:xfrm rot="10800000">
            <a:off x="4008322" y="390199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EEAA00"/>
              </a:solidFill>
            </a:endParaRPr>
          </a:p>
        </p:txBody>
      </p:sp>
      <p:sp>
        <p:nvSpPr>
          <p:cNvPr id="17" name="Rectangle 16"/>
          <p:cNvSpPr/>
          <p:nvPr/>
        </p:nvSpPr>
        <p:spPr>
          <a:xfrm>
            <a:off x="372488" y="1291404"/>
            <a:ext cx="5406186" cy="1077218"/>
          </a:xfrm>
          <a:prstGeom prst="rect">
            <a:avLst/>
          </a:prstGeom>
        </p:spPr>
        <p:txBody>
          <a:bodyPr wrap="square">
            <a:spAutoFit/>
          </a:bodyPr>
          <a:lstStyle/>
          <a:p>
            <a:r>
              <a:rPr lang="en-US" sz="1600" dirty="0"/>
              <a:t>Use QPT to consolidate multiple text boxes into one Select multiple text boxes by holding down the shift key.  Once the merge text feature is used you have different options for formatting, line breaks, and bullets. </a:t>
            </a:r>
          </a:p>
        </p:txBody>
      </p:sp>
      <p:grpSp>
        <p:nvGrpSpPr>
          <p:cNvPr id="5" name="Group 4"/>
          <p:cNvGrpSpPr/>
          <p:nvPr/>
        </p:nvGrpSpPr>
        <p:grpSpPr>
          <a:xfrm>
            <a:off x="5809496" y="1348251"/>
            <a:ext cx="2714625" cy="942975"/>
            <a:chOff x="5870842" y="1178006"/>
            <a:chExt cx="2714625" cy="942975"/>
          </a:xfrm>
        </p:grpSpPr>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578725"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489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Lines to Shapes</a:t>
            </a:r>
          </a:p>
        </p:txBody>
      </p:sp>
      <p:sp>
        <p:nvSpPr>
          <p:cNvPr id="7" name="AcnBodyText_ID_11"/>
          <p:cNvSpPr>
            <a:spLocks noGrp="1"/>
          </p:cNvSpPr>
          <p:nvPr>
            <p:custDataLst>
              <p:tags r:id="rId1"/>
            </p:custDataLst>
          </p:nvPr>
        </p:nvSpPr>
        <p:spPr bwMode="auto">
          <a:xfrm>
            <a:off x="834204" y="2693665"/>
            <a:ext cx="2871399" cy="2283702"/>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8" name="Left Arrow 7"/>
          <p:cNvSpPr/>
          <p:nvPr/>
        </p:nvSpPr>
        <p:spPr>
          <a:xfrm rot="10800000">
            <a:off x="3922245" y="360357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rgbClr val="EEAA00"/>
              </a:solidFill>
            </a:endParaRPr>
          </a:p>
        </p:txBody>
      </p:sp>
      <p:sp>
        <p:nvSpPr>
          <p:cNvPr id="9" name="AcnBodyText_ID_11"/>
          <p:cNvSpPr>
            <a:spLocks noGrp="1"/>
          </p:cNvSpPr>
          <p:nvPr>
            <p:custDataLst>
              <p:tags r:id="rId2"/>
            </p:custDataLst>
          </p:nvPr>
        </p:nvSpPr>
        <p:spPr bwMode="auto">
          <a:xfrm>
            <a:off x="5012969" y="2478221"/>
            <a:ext cx="2871399" cy="430887"/>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p:txBody>
      </p:sp>
      <p:sp>
        <p:nvSpPr>
          <p:cNvPr id="10" name="AcnBodyText_ID_11"/>
          <p:cNvSpPr>
            <a:spLocks noGrp="1"/>
          </p:cNvSpPr>
          <p:nvPr>
            <p:custDataLst>
              <p:tags r:id="rId3"/>
            </p:custDataLst>
          </p:nvPr>
        </p:nvSpPr>
        <p:spPr bwMode="auto">
          <a:xfrm>
            <a:off x="4998305" y="3280405"/>
            <a:ext cx="2871399" cy="646331"/>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p:txBody>
      </p:sp>
      <p:sp>
        <p:nvSpPr>
          <p:cNvPr id="11" name="AcnBodyText_ID_11"/>
          <p:cNvSpPr>
            <a:spLocks noGrp="1"/>
          </p:cNvSpPr>
          <p:nvPr>
            <p:custDataLst>
              <p:tags r:id="rId4"/>
            </p:custDataLst>
          </p:nvPr>
        </p:nvSpPr>
        <p:spPr bwMode="auto">
          <a:xfrm>
            <a:off x="4998305" y="4298033"/>
            <a:ext cx="2871399" cy="86177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p:txBody>
      </p:sp>
      <p:sp>
        <p:nvSpPr>
          <p:cNvPr id="12" name="AcnBodyText_ID_11"/>
          <p:cNvSpPr>
            <a:spLocks noGrp="1"/>
          </p:cNvSpPr>
          <p:nvPr>
            <p:custDataLst>
              <p:tags r:id="rId5"/>
            </p:custDataLst>
          </p:nvPr>
        </p:nvSpPr>
        <p:spPr bwMode="auto">
          <a:xfrm>
            <a:off x="4998305" y="5531104"/>
            <a:ext cx="2871399" cy="21544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13" name="Rectangle 12"/>
          <p:cNvSpPr/>
          <p:nvPr/>
        </p:nvSpPr>
        <p:spPr>
          <a:xfrm>
            <a:off x="369051" y="1291591"/>
            <a:ext cx="5140681" cy="646331"/>
          </a:xfrm>
          <a:prstGeom prst="rect">
            <a:avLst/>
          </a:prstGeom>
        </p:spPr>
        <p:txBody>
          <a:bodyPr wrap="square">
            <a:spAutoFit/>
          </a:bodyPr>
          <a:lstStyle/>
          <a:p>
            <a:r>
              <a:rPr lang="en-US" dirty="0"/>
              <a:t>Convert one text box with multiple lines into multiple textboxes, one for each line.</a:t>
            </a:r>
          </a:p>
        </p:txBody>
      </p:sp>
      <p:grpSp>
        <p:nvGrpSpPr>
          <p:cNvPr id="3" name="Group 2"/>
          <p:cNvGrpSpPr/>
          <p:nvPr/>
        </p:nvGrpSpPr>
        <p:grpSpPr>
          <a:xfrm>
            <a:off x="5829746" y="1349597"/>
            <a:ext cx="2714625" cy="942975"/>
            <a:chOff x="5870842" y="1178006"/>
            <a:chExt cx="2714625" cy="942975"/>
          </a:xfrm>
        </p:grpSpPr>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874000"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4897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a:t>
            </a:r>
          </a:p>
        </p:txBody>
      </p:sp>
      <p:grpSp>
        <p:nvGrpSpPr>
          <p:cNvPr id="8" name="Group 7"/>
          <p:cNvGrpSpPr/>
          <p:nvPr/>
        </p:nvGrpSpPr>
        <p:grpSpPr>
          <a:xfrm>
            <a:off x="505520" y="2266525"/>
            <a:ext cx="3850456" cy="3162829"/>
            <a:chOff x="505520" y="1855045"/>
            <a:chExt cx="3850456" cy="3162829"/>
          </a:xfrm>
        </p:grpSpPr>
        <p:sp>
          <p:nvSpPr>
            <p:cNvPr id="9" name="Rectangle 4"/>
            <p:cNvSpPr>
              <a:spLocks noChangeArrowheads="1"/>
            </p:cNvSpPr>
            <p:nvPr/>
          </p:nvSpPr>
          <p:spPr bwMode="gray">
            <a:xfrm>
              <a:off x="3248717" y="275487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0" name="Rectangle 4"/>
            <p:cNvSpPr>
              <a:spLocks noChangeArrowheads="1"/>
            </p:cNvSpPr>
            <p:nvPr/>
          </p:nvSpPr>
          <p:spPr bwMode="gray">
            <a:xfrm>
              <a:off x="2070386" y="2754870"/>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1" name="Rectangle 4"/>
            <p:cNvSpPr>
              <a:spLocks noChangeArrowheads="1"/>
            </p:cNvSpPr>
            <p:nvPr/>
          </p:nvSpPr>
          <p:spPr bwMode="gray">
            <a:xfrm>
              <a:off x="892055" y="2754870"/>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12" name="Left Arrow 11"/>
            <p:cNvSpPr/>
            <p:nvPr/>
          </p:nvSpPr>
          <p:spPr>
            <a:xfrm rot="16200000">
              <a:off x="2101464" y="356215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Box 12"/>
            <p:cNvSpPr txBox="1"/>
            <p:nvPr/>
          </p:nvSpPr>
          <p:spPr>
            <a:xfrm>
              <a:off x="505520" y="196840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Left</a:t>
              </a:r>
            </a:p>
          </p:txBody>
        </p:sp>
        <p:sp>
          <p:nvSpPr>
            <p:cNvPr id="14" name="Rectangle 13"/>
            <p:cNvSpPr/>
            <p:nvPr/>
          </p:nvSpPr>
          <p:spPr bwMode="gray">
            <a:xfrm>
              <a:off x="505520" y="185504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grpSp>
      <p:sp>
        <p:nvSpPr>
          <p:cNvPr id="15" name="Rectangle 4"/>
          <p:cNvSpPr>
            <a:spLocks noChangeArrowheads="1"/>
          </p:cNvSpPr>
          <p:nvPr/>
        </p:nvSpPr>
        <p:spPr bwMode="gray">
          <a:xfrm>
            <a:off x="2333505" y="4668608"/>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6" name="Rectangle 4"/>
          <p:cNvSpPr>
            <a:spLocks noChangeArrowheads="1"/>
          </p:cNvSpPr>
          <p:nvPr/>
        </p:nvSpPr>
        <p:spPr bwMode="gray">
          <a:xfrm>
            <a:off x="1612780" y="4668608"/>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7" name="Rectangle 4"/>
          <p:cNvSpPr>
            <a:spLocks noChangeArrowheads="1"/>
          </p:cNvSpPr>
          <p:nvPr/>
        </p:nvSpPr>
        <p:spPr bwMode="gray">
          <a:xfrm>
            <a:off x="892055" y="4668608"/>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nvGrpSpPr>
          <p:cNvPr id="18" name="Group 17"/>
          <p:cNvGrpSpPr/>
          <p:nvPr/>
        </p:nvGrpSpPr>
        <p:grpSpPr>
          <a:xfrm>
            <a:off x="4771605" y="3124155"/>
            <a:ext cx="3850456" cy="3162829"/>
            <a:chOff x="4771605" y="3124155"/>
            <a:chExt cx="3850456" cy="3162829"/>
          </a:xfrm>
        </p:grpSpPr>
        <p:sp>
          <p:nvSpPr>
            <p:cNvPr id="19" name="Rectangle 4"/>
            <p:cNvSpPr>
              <a:spLocks noChangeArrowheads="1"/>
            </p:cNvSpPr>
            <p:nvPr/>
          </p:nvSpPr>
          <p:spPr bwMode="gray">
            <a:xfrm>
              <a:off x="5219427" y="5527575"/>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0" name="Rectangle 4"/>
            <p:cNvSpPr>
              <a:spLocks noChangeArrowheads="1"/>
            </p:cNvSpPr>
            <p:nvPr/>
          </p:nvSpPr>
          <p:spPr bwMode="gray">
            <a:xfrm>
              <a:off x="5219427" y="4744945"/>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1" name="Rectangle 4"/>
            <p:cNvSpPr>
              <a:spLocks noChangeArrowheads="1"/>
            </p:cNvSpPr>
            <p:nvPr/>
          </p:nvSpPr>
          <p:spPr bwMode="gray">
            <a:xfrm>
              <a:off x="5219427" y="3962315"/>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22" name="Left Arrow 21"/>
            <p:cNvSpPr/>
            <p:nvPr/>
          </p:nvSpPr>
          <p:spPr>
            <a:xfrm flipH="1">
              <a:off x="6367549" y="483126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TextBox 22"/>
            <p:cNvSpPr txBox="1"/>
            <p:nvPr/>
          </p:nvSpPr>
          <p:spPr>
            <a:xfrm>
              <a:off x="4771605" y="323751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Up</a:t>
              </a:r>
            </a:p>
          </p:txBody>
        </p:sp>
        <p:sp>
          <p:nvSpPr>
            <p:cNvPr id="24" name="Rectangle 23"/>
            <p:cNvSpPr/>
            <p:nvPr/>
          </p:nvSpPr>
          <p:spPr bwMode="gray">
            <a:xfrm>
              <a:off x="4771605" y="312415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sp>
          <p:nvSpPr>
            <p:cNvPr id="25" name="Rectangle 4"/>
            <p:cNvSpPr>
              <a:spLocks noChangeArrowheads="1"/>
            </p:cNvSpPr>
            <p:nvPr/>
          </p:nvSpPr>
          <p:spPr bwMode="gray">
            <a:xfrm>
              <a:off x="7168105" y="494974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6" name="Rectangle 4"/>
            <p:cNvSpPr>
              <a:spLocks noChangeArrowheads="1"/>
            </p:cNvSpPr>
            <p:nvPr/>
          </p:nvSpPr>
          <p:spPr bwMode="gray">
            <a:xfrm>
              <a:off x="7168105" y="4456027"/>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7" name="Rectangle 4"/>
            <p:cNvSpPr>
              <a:spLocks noChangeArrowheads="1"/>
            </p:cNvSpPr>
            <p:nvPr/>
          </p:nvSpPr>
          <p:spPr bwMode="gray">
            <a:xfrm>
              <a:off x="7168105" y="3962314"/>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77" y="2373743"/>
            <a:ext cx="360362" cy="34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353124" y="1260660"/>
            <a:ext cx="7964608" cy="400110"/>
          </a:xfrm>
          <a:prstGeom prst="rect">
            <a:avLst/>
          </a:prstGeom>
        </p:spPr>
        <p:txBody>
          <a:bodyPr wrap="square">
            <a:spAutoFit/>
          </a:bodyPr>
          <a:lstStyle/>
          <a:p>
            <a:r>
              <a:rPr lang="en-US" sz="2000" dirty="0"/>
              <a:t>Touch feature allows you to touch objects together automatically</a:t>
            </a:r>
          </a:p>
        </p:txBody>
      </p:sp>
      <p:grpSp>
        <p:nvGrpSpPr>
          <p:cNvPr id="32" name="Group 31"/>
          <p:cNvGrpSpPr/>
          <p:nvPr/>
        </p:nvGrpSpPr>
        <p:grpSpPr>
          <a:xfrm>
            <a:off x="5940152" y="1832612"/>
            <a:ext cx="1796309" cy="1024888"/>
            <a:chOff x="5940152" y="1832612"/>
            <a:chExt cx="1796309" cy="1024888"/>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832612"/>
              <a:ext cx="1796309" cy="102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010275" y="2316481"/>
              <a:ext cx="1076325" cy="373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QPT Format Painter</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923" y="3142368"/>
            <a:ext cx="2771775"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2759" y="1265719"/>
            <a:ext cx="8258175" cy="1754326"/>
          </a:xfrm>
          <a:prstGeom prst="rect">
            <a:avLst/>
          </a:prstGeom>
        </p:spPr>
        <p:txBody>
          <a:bodyPr wrap="square">
            <a:spAutoFit/>
          </a:bodyPr>
          <a:lstStyle/>
          <a:p>
            <a:r>
              <a:rPr lang="en-US" dirty="0"/>
              <a:t>The QPT Format Painter goes leaps and bounds further than the standard format painter found in Office</a:t>
            </a:r>
          </a:p>
          <a:p>
            <a:endParaRPr lang="en-US" dirty="0"/>
          </a:p>
          <a:p>
            <a:pPr marL="285750" lvl="1" indent="-285750">
              <a:buFont typeface="Arial" pitchFamily="34" charset="0"/>
              <a:buChar char="•"/>
            </a:pPr>
            <a:r>
              <a:rPr lang="en-US" dirty="0"/>
              <a:t>Use the QPT Format Painter to select different formatting options that you would like to copy to another object.</a:t>
            </a:r>
          </a:p>
          <a:p>
            <a:pPr marL="285750" lvl="1" indent="-285750">
              <a:buFont typeface="Arial" pitchFamily="34" charset="0"/>
              <a:buChar char="•"/>
            </a:pPr>
            <a:r>
              <a:rPr lang="en-US" dirty="0"/>
              <a:t>Then use the QPT Apply Format and apply away!</a:t>
            </a:r>
          </a:p>
        </p:txBody>
      </p:sp>
      <p:pic>
        <p:nvPicPr>
          <p:cNvPr id="11" name="Picture 10"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l="57239" t="37816" r="39377"/>
          <a:stretch/>
        </p:blipFill>
        <p:spPr>
          <a:xfrm>
            <a:off x="6482193" y="3874770"/>
            <a:ext cx="583673" cy="1284004"/>
          </a:xfrm>
          <a:prstGeom prst="rect">
            <a:avLst/>
          </a:prstGeom>
          <a:ln>
            <a:solidFill>
              <a:schemeClr val="bg1">
                <a:lumMod val="65000"/>
              </a:schemeClr>
            </a:solidFill>
          </a:ln>
        </p:spPr>
      </p:pic>
    </p:spTree>
    <p:extLst>
      <p:ext uri="{BB962C8B-B14F-4D97-AF65-F5344CB8AC3E}">
        <p14:creationId xmlns:p14="http://schemas.microsoft.com/office/powerpoint/2010/main" val="11089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and Width</a:t>
            </a:r>
          </a:p>
        </p:txBody>
      </p:sp>
      <p:sp>
        <p:nvSpPr>
          <p:cNvPr id="7" name="Oval 6"/>
          <p:cNvSpPr>
            <a:spLocks noChangeArrowheads="1"/>
          </p:cNvSpPr>
          <p:nvPr/>
        </p:nvSpPr>
        <p:spPr bwMode="gray">
          <a:xfrm>
            <a:off x="475215" y="3178696"/>
            <a:ext cx="1862029" cy="2523721"/>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8" name="Rectangle 7"/>
          <p:cNvSpPr>
            <a:spLocks noChangeArrowheads="1"/>
          </p:cNvSpPr>
          <p:nvPr/>
        </p:nvSpPr>
        <p:spPr bwMode="gray">
          <a:xfrm>
            <a:off x="2553653" y="3625785"/>
            <a:ext cx="297618" cy="358132"/>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9" name="AutoShape 35"/>
          <p:cNvSpPr>
            <a:spLocks noChangeArrowheads="1"/>
          </p:cNvSpPr>
          <p:nvPr/>
        </p:nvSpPr>
        <p:spPr bwMode="gray">
          <a:xfrm>
            <a:off x="2748512" y="4369167"/>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10" name="Line 2"/>
          <p:cNvSpPr>
            <a:spLocks noChangeShapeType="1"/>
          </p:cNvSpPr>
          <p:nvPr/>
        </p:nvSpPr>
        <p:spPr bwMode="gray">
          <a:xfrm>
            <a:off x="5122396" y="4802768"/>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1" name="Line 3"/>
          <p:cNvSpPr>
            <a:spLocks noChangeShapeType="1"/>
          </p:cNvSpPr>
          <p:nvPr/>
        </p:nvSpPr>
        <p:spPr bwMode="gray">
          <a:xfrm>
            <a:off x="5122396" y="442970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2" name="Line 42"/>
          <p:cNvSpPr>
            <a:spLocks noChangeShapeType="1"/>
          </p:cNvSpPr>
          <p:nvPr/>
        </p:nvSpPr>
        <p:spPr bwMode="gray">
          <a:xfrm>
            <a:off x="7681702" y="3701664"/>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3" name="Line 43"/>
          <p:cNvSpPr>
            <a:spLocks noChangeShapeType="1"/>
          </p:cNvSpPr>
          <p:nvPr/>
        </p:nvSpPr>
        <p:spPr bwMode="gray">
          <a:xfrm>
            <a:off x="7681702" y="407472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4" name="Line 44"/>
          <p:cNvSpPr>
            <a:spLocks noChangeShapeType="1"/>
          </p:cNvSpPr>
          <p:nvPr/>
        </p:nvSpPr>
        <p:spPr bwMode="gray">
          <a:xfrm>
            <a:off x="7899189" y="3708014"/>
            <a:ext cx="0" cy="360362"/>
          </a:xfrm>
          <a:prstGeom prst="line">
            <a:avLst/>
          </a:prstGeom>
          <a:noFill/>
          <a:ln w="9525">
            <a:solidFill>
              <a:srgbClr val="000000"/>
            </a:solidFill>
            <a:round/>
            <a:headEnd type="triangle" w="med" len="med"/>
            <a:tailEnd type="triangle" w="med" len="me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5" name="Line 45"/>
          <p:cNvSpPr>
            <a:spLocks noChangeShapeType="1"/>
          </p:cNvSpPr>
          <p:nvPr/>
        </p:nvSpPr>
        <p:spPr bwMode="gray">
          <a:xfrm>
            <a:off x="5338296" y="46456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6" name="Line 46"/>
          <p:cNvSpPr>
            <a:spLocks noChangeShapeType="1"/>
          </p:cNvSpPr>
          <p:nvPr/>
        </p:nvSpPr>
        <p:spPr bwMode="gray">
          <a:xfrm flipV="1">
            <a:off x="5338296" y="44297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7" name="Left Arrow 16"/>
          <p:cNvSpPr/>
          <p:nvPr/>
        </p:nvSpPr>
        <p:spPr>
          <a:xfrm rot="10800000">
            <a:off x="4083907" y="4096116"/>
            <a:ext cx="614362" cy="273050"/>
          </a:xfrm>
          <a:prstGeom prst="lef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AcnBodyText_ID_21"/>
          <p:cNvSpPr>
            <a:spLocks noGrp="1"/>
          </p:cNvSpPr>
          <p:nvPr>
            <p:custDataLst>
              <p:tags r:id="rId1"/>
            </p:custDataLst>
          </p:nvPr>
        </p:nvSpPr>
        <p:spPr bwMode="gray">
          <a:xfrm>
            <a:off x="2285585" y="2763026"/>
            <a:ext cx="812723"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Before</a:t>
            </a:r>
          </a:p>
        </p:txBody>
      </p:sp>
      <p:sp>
        <p:nvSpPr>
          <p:cNvPr id="19" name="AcnBodyText_ID_21"/>
          <p:cNvSpPr>
            <a:spLocks noGrp="1"/>
          </p:cNvSpPr>
          <p:nvPr>
            <p:custDataLst>
              <p:tags r:id="rId2"/>
            </p:custDataLst>
          </p:nvPr>
        </p:nvSpPr>
        <p:spPr bwMode="gray">
          <a:xfrm>
            <a:off x="5933937" y="2763026"/>
            <a:ext cx="597921"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After</a:t>
            </a:r>
          </a:p>
        </p:txBody>
      </p:sp>
      <p:sp>
        <p:nvSpPr>
          <p:cNvPr id="20" name="Oval 19"/>
          <p:cNvSpPr>
            <a:spLocks noChangeArrowheads="1"/>
          </p:cNvSpPr>
          <p:nvPr/>
        </p:nvSpPr>
        <p:spPr bwMode="gray">
          <a:xfrm>
            <a:off x="5411321" y="4179369"/>
            <a:ext cx="1018899" cy="880047"/>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1" name="Rectangle 20"/>
          <p:cNvSpPr>
            <a:spLocks noChangeArrowheads="1"/>
          </p:cNvSpPr>
          <p:nvPr/>
        </p:nvSpPr>
        <p:spPr bwMode="gray">
          <a:xfrm>
            <a:off x="6579941" y="3507183"/>
            <a:ext cx="1018899" cy="880047"/>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3" name="Rectangle 22"/>
          <p:cNvSpPr/>
          <p:nvPr/>
        </p:nvSpPr>
        <p:spPr>
          <a:xfrm>
            <a:off x="370065" y="1275763"/>
            <a:ext cx="5744236" cy="1200329"/>
          </a:xfrm>
          <a:prstGeom prst="rect">
            <a:avLst/>
          </a:prstGeom>
        </p:spPr>
        <p:txBody>
          <a:bodyPr wrap="square">
            <a:spAutoFit/>
          </a:bodyPr>
          <a:lstStyle/>
          <a:p>
            <a:r>
              <a:rPr lang="en-US" dirty="0"/>
              <a:t>Set multiple shapes to the same height or width</a:t>
            </a:r>
          </a:p>
          <a:p>
            <a:pPr marL="0" lvl="1" indent="0">
              <a:buNone/>
            </a:pPr>
            <a:r>
              <a:rPr lang="en-US" dirty="0"/>
              <a:t>The height or width of the last object selected will determine the default.  In this example, the triangle was the last shape selected.</a:t>
            </a:r>
          </a:p>
        </p:txBody>
      </p:sp>
      <p:pic>
        <p:nvPicPr>
          <p:cNvPr id="1013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771" y="1355113"/>
            <a:ext cx="17240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904459" y="1374163"/>
            <a:ext cx="592312"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utoShape 35"/>
          <p:cNvSpPr>
            <a:spLocks noChangeArrowheads="1"/>
          </p:cNvSpPr>
          <p:nvPr/>
        </p:nvSpPr>
        <p:spPr bwMode="gray">
          <a:xfrm>
            <a:off x="7316716" y="4654494"/>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Tree>
    <p:extLst>
      <p:ext uri="{BB962C8B-B14F-4D97-AF65-F5344CB8AC3E}">
        <p14:creationId xmlns:p14="http://schemas.microsoft.com/office/powerpoint/2010/main" val="316486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8509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Agenda</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6" name="Diagram 15"/>
          <p:cNvGraphicFramePr/>
          <p:nvPr>
            <p:extLst>
              <p:ext uri="{D42A27DB-BD31-4B8C-83A1-F6EECF244321}">
                <p14:modId xmlns:p14="http://schemas.microsoft.com/office/powerpoint/2010/main" val="4272704100"/>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0"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1"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4920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Harvey Balls</a:t>
            </a:r>
          </a:p>
        </p:txBody>
      </p:sp>
      <p:sp>
        <p:nvSpPr>
          <p:cNvPr id="6" name="Rectangle 5"/>
          <p:cNvSpPr/>
          <p:nvPr/>
        </p:nvSpPr>
        <p:spPr>
          <a:xfrm>
            <a:off x="383848" y="1276759"/>
            <a:ext cx="8287908" cy="369332"/>
          </a:xfrm>
          <a:prstGeom prst="rect">
            <a:avLst/>
          </a:prstGeom>
        </p:spPr>
        <p:txBody>
          <a:bodyPr wrap="square">
            <a:spAutoFit/>
          </a:bodyPr>
          <a:lstStyle/>
          <a:p>
            <a:r>
              <a:rPr lang="en-US" dirty="0"/>
              <a:t>Add Harvey Balls with different percentages, preset or custom, to a presentation</a:t>
            </a:r>
          </a:p>
        </p:txBody>
      </p:sp>
      <p:grpSp>
        <p:nvGrpSpPr>
          <p:cNvPr id="25" name="Group 24"/>
          <p:cNvGrpSpPr/>
          <p:nvPr/>
        </p:nvGrpSpPr>
        <p:grpSpPr>
          <a:xfrm>
            <a:off x="1321546" y="2016824"/>
            <a:ext cx="6500909" cy="2879702"/>
            <a:chOff x="468313" y="2016824"/>
            <a:chExt cx="6500909" cy="2879702"/>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016824"/>
              <a:ext cx="3687582" cy="287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a:xfrm>
              <a:off x="4559249" y="2145013"/>
              <a:ext cx="467752" cy="467752"/>
              <a:chOff x="6683058" y="2633272"/>
              <a:chExt cx="467752" cy="467752"/>
            </a:xfrm>
          </p:grpSpPr>
          <p:sp>
            <p:nvSpPr>
              <p:cNvPr id="9" name="Oval 8"/>
              <p:cNvSpPr/>
              <p:nvPr/>
            </p:nvSpPr>
            <p:spPr>
              <a:xfrm>
                <a:off x="6683058" y="2633272"/>
                <a:ext cx="467752" cy="467752"/>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0" name="Arc 9"/>
              <p:cNvSpPr/>
              <p:nvPr/>
            </p:nvSpPr>
            <p:spPr>
              <a:xfrm>
                <a:off x="6683058" y="2633272"/>
                <a:ext cx="467752" cy="467752"/>
              </a:xfrm>
              <a:prstGeom prst="arc">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1" name="Group 10"/>
            <p:cNvGrpSpPr>
              <a:grpSpLocks noChangeAspect="1"/>
            </p:cNvGrpSpPr>
            <p:nvPr/>
          </p:nvGrpSpPr>
          <p:grpSpPr>
            <a:xfrm>
              <a:off x="4559249" y="3593000"/>
              <a:ext cx="467752" cy="467752"/>
              <a:chOff x="4465638" y="3322638"/>
              <a:chExt cx="212725" cy="212725"/>
            </a:xfrm>
          </p:grpSpPr>
          <p:sp>
            <p:nvSpPr>
              <p:cNvPr id="12" name="Oval 11"/>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3" name="Arc 12"/>
              <p:cNvSpPr/>
              <p:nvPr/>
            </p:nvSpPr>
            <p:spPr>
              <a:xfrm>
                <a:off x="4465638" y="3322638"/>
                <a:ext cx="212725" cy="212725"/>
              </a:xfrm>
              <a:prstGeom prst="arc">
                <a:avLst>
                  <a:gd name="adj1" fmla="val 16200000"/>
                  <a:gd name="adj2" fmla="val 108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4" name="Group 13"/>
            <p:cNvGrpSpPr>
              <a:grpSpLocks noChangeAspect="1"/>
            </p:cNvGrpSpPr>
            <p:nvPr/>
          </p:nvGrpSpPr>
          <p:grpSpPr>
            <a:xfrm>
              <a:off x="4559249" y="2904391"/>
              <a:ext cx="467752" cy="467752"/>
              <a:chOff x="6823785" y="4282758"/>
              <a:chExt cx="212725" cy="212725"/>
            </a:xfrm>
          </p:grpSpPr>
          <p:sp>
            <p:nvSpPr>
              <p:cNvPr id="15" name="Oval 14"/>
              <p:cNvSpPr/>
              <p:nvPr/>
            </p:nvSpPr>
            <p:spPr>
              <a:xfrm>
                <a:off x="6823785" y="428275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Arc 15"/>
              <p:cNvSpPr/>
              <p:nvPr/>
            </p:nvSpPr>
            <p:spPr>
              <a:xfrm>
                <a:off x="6823785" y="4282758"/>
                <a:ext cx="212725" cy="212725"/>
              </a:xfrm>
              <a:prstGeom prst="arc">
                <a:avLst>
                  <a:gd name="adj1" fmla="val 16200000"/>
                  <a:gd name="adj2" fmla="val 54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21" name="Group 20"/>
            <p:cNvGrpSpPr/>
            <p:nvPr/>
          </p:nvGrpSpPr>
          <p:grpSpPr>
            <a:xfrm>
              <a:off x="5654772" y="2016824"/>
              <a:ext cx="1314450" cy="1952625"/>
              <a:chOff x="6630817" y="1042711"/>
              <a:chExt cx="1314450" cy="1952625"/>
            </a:xfrm>
          </p:grpSpPr>
          <p:pic>
            <p:nvPicPr>
              <p:cNvPr id="1024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817" y="1042711"/>
                <a:ext cx="13144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695730" y="1295124"/>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a:grpSpLocks noChangeAspect="1"/>
            </p:cNvGrpSpPr>
            <p:nvPr/>
          </p:nvGrpSpPr>
          <p:grpSpPr>
            <a:xfrm>
              <a:off x="4559249" y="4327293"/>
              <a:ext cx="467752" cy="467752"/>
              <a:chOff x="4465638" y="3322638"/>
              <a:chExt cx="212725" cy="212725"/>
            </a:xfrm>
          </p:grpSpPr>
          <p:sp>
            <p:nvSpPr>
              <p:cNvPr id="23" name="Oval 22"/>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4" name="Arc 23"/>
              <p:cNvSpPr/>
              <p:nvPr/>
            </p:nvSpPr>
            <p:spPr>
              <a:xfrm>
                <a:off x="4465638" y="3322638"/>
                <a:ext cx="212725" cy="212725"/>
              </a:xfrm>
              <a:prstGeom prst="arc">
                <a:avLst>
                  <a:gd name="adj1" fmla="val 16200000"/>
                  <a:gd name="adj2" fmla="val 162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spTree>
    <p:extLst>
      <p:ext uri="{BB962C8B-B14F-4D97-AF65-F5344CB8AC3E}">
        <p14:creationId xmlns:p14="http://schemas.microsoft.com/office/powerpoint/2010/main" val="81319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4305"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2" name="Text Placeholder 1"/>
          <p:cNvSpPr>
            <a:spLocks noGrp="1"/>
          </p:cNvSpPr>
          <p:nvPr>
            <p:ph type="body" idx="13"/>
          </p:nvPr>
        </p:nvSpPr>
        <p:spPr/>
        <p:txBody>
          <a:bodyPr/>
          <a:lstStyle/>
          <a:p>
            <a:r>
              <a:rPr lang="en-US" dirty="0"/>
              <a:t>Collaborating</a:t>
            </a:r>
          </a:p>
          <a:p>
            <a:endParaRPr lang="en-US" dirty="0"/>
          </a:p>
        </p:txBody>
      </p:sp>
      <p:sp>
        <p:nvSpPr>
          <p:cNvPr id="52" name="Title 2"/>
          <p:cNvSpPr>
            <a:spLocks noGrp="1"/>
          </p:cNvSpPr>
          <p:nvPr>
            <p:ph type="title"/>
          </p:nvPr>
        </p:nvSpPr>
        <p:spPr/>
        <p:txBody>
          <a:bodyPr/>
          <a:lstStyle/>
          <a:p>
            <a:r>
              <a:rPr lang="en-US" dirty="0"/>
              <a:t>PowerPoint - An Introduction to QPT</a:t>
            </a:r>
            <a:endParaRPr lang="en-US" sz="2400" dirty="0"/>
          </a:p>
        </p:txBody>
      </p:sp>
      <p:graphicFrame>
        <p:nvGraphicFramePr>
          <p:cNvPr id="16" name="Diagram 15"/>
          <p:cNvGraphicFramePr/>
          <p:nvPr>
            <p:extLst>
              <p:ext uri="{D42A27DB-BD31-4B8C-83A1-F6EECF244321}">
                <p14:modId xmlns:p14="http://schemas.microsoft.com/office/powerpoint/2010/main" val="1309421684"/>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Tree>
    <p:extLst>
      <p:ext uri="{BB962C8B-B14F-4D97-AF65-F5344CB8AC3E}">
        <p14:creationId xmlns:p14="http://schemas.microsoft.com/office/powerpoint/2010/main" val="182003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Send/Save Selected Slides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20" y="2190961"/>
            <a:ext cx="5735566"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78932" y="1277469"/>
            <a:ext cx="8102010" cy="646331"/>
          </a:xfrm>
          <a:prstGeom prst="rect">
            <a:avLst/>
          </a:prstGeom>
        </p:spPr>
        <p:txBody>
          <a:bodyPr wrap="square">
            <a:spAutoFit/>
          </a:bodyPr>
          <a:lstStyle/>
          <a:p>
            <a:pPr marL="285750" indent="-285750">
              <a:buFont typeface="Arial" panose="020B0604020202020204" pitchFamily="34" charset="0"/>
              <a:buChar char="•"/>
            </a:pPr>
            <a:r>
              <a:rPr lang="en-US" dirty="0"/>
              <a:t>Send Selected Slides as an email attachment</a:t>
            </a:r>
          </a:p>
          <a:p>
            <a:pPr marL="285750" indent="-285750">
              <a:buFont typeface="Arial" panose="020B0604020202020204" pitchFamily="34" charset="0"/>
              <a:buChar char="•"/>
            </a:pPr>
            <a:r>
              <a:rPr lang="en-US" dirty="0"/>
              <a:t>Save Selected Slides as a new presentation</a:t>
            </a:r>
          </a:p>
        </p:txBody>
      </p:sp>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59" y="1393558"/>
            <a:ext cx="2065134" cy="1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962859" y="1645968"/>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51" y="3164229"/>
            <a:ext cx="3816700" cy="2618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 Notes</a:t>
            </a:r>
          </a:p>
        </p:txBody>
      </p:sp>
      <p:sp>
        <p:nvSpPr>
          <p:cNvPr id="8" name="Rectangle 7"/>
          <p:cNvSpPr/>
          <p:nvPr/>
        </p:nvSpPr>
        <p:spPr>
          <a:xfrm>
            <a:off x="374572" y="1272480"/>
            <a:ext cx="6135208" cy="4247317"/>
          </a:xfrm>
          <a:prstGeom prst="rect">
            <a:avLst/>
          </a:prstGeom>
        </p:spPr>
        <p:txBody>
          <a:bodyPr wrap="square">
            <a:spAutoFit/>
          </a:bodyPr>
          <a:lstStyle/>
          <a:p>
            <a:r>
              <a:rPr lang="en-US" dirty="0"/>
              <a:t>Easily manage sticky notes on a presentation to make reviewing easier</a:t>
            </a:r>
          </a:p>
          <a:p>
            <a:endParaRPr lang="en-US" dirty="0"/>
          </a:p>
          <a:p>
            <a:pPr marL="0" lvl="1" indent="0">
              <a:buNone/>
            </a:pPr>
            <a:r>
              <a:rPr lang="en-US" dirty="0"/>
              <a:t>On the current slide or the whole presentation:</a:t>
            </a:r>
          </a:p>
          <a:p>
            <a:pPr marL="0" lvl="1" indent="0">
              <a:buNone/>
            </a:pPr>
            <a:endParaRPr lang="en-US" dirty="0"/>
          </a:p>
          <a:p>
            <a:pPr marL="360363" lvl="2" indent="-285750">
              <a:buFont typeface="Arial" pitchFamily="34" charset="0"/>
              <a:buChar char="•"/>
            </a:pPr>
            <a:r>
              <a:rPr lang="en-US" dirty="0"/>
              <a:t>Make Sticky Notes visible</a:t>
            </a:r>
          </a:p>
          <a:p>
            <a:pPr marL="360363" lvl="2" indent="-285750">
              <a:buFont typeface="Arial" pitchFamily="34" charset="0"/>
              <a:buChar char="•"/>
            </a:pPr>
            <a:r>
              <a:rPr lang="en-US" dirty="0"/>
              <a:t>Hide Sticky Notes </a:t>
            </a:r>
          </a:p>
          <a:p>
            <a:pPr marL="360363" lvl="2" indent="-285750">
              <a:buFont typeface="Arial" pitchFamily="34" charset="0"/>
              <a:buChar char="•"/>
            </a:pPr>
            <a:r>
              <a:rPr lang="en-US" dirty="0"/>
              <a:t>Reposition Sticky Notes to the upper right hand corner</a:t>
            </a:r>
          </a:p>
          <a:p>
            <a:pPr marL="360363" lvl="2" indent="-285750">
              <a:buFont typeface="Arial" pitchFamily="34" charset="0"/>
              <a:buChar char="•"/>
            </a:pPr>
            <a:r>
              <a:rPr lang="en-US" dirty="0"/>
              <a:t>Delete Sticky Notes</a:t>
            </a:r>
          </a:p>
          <a:p>
            <a:pPr lvl="2"/>
            <a:endParaRPr lang="en-US" dirty="0"/>
          </a:p>
          <a:p>
            <a:pPr lvl="2"/>
            <a:endParaRPr lang="en-US" dirty="0"/>
          </a:p>
          <a:p>
            <a:pPr lvl="2"/>
            <a:endParaRPr lang="en-US" dirty="0"/>
          </a:p>
          <a:p>
            <a:pPr marL="0" lvl="2">
              <a:buNone/>
            </a:pPr>
            <a:r>
              <a:rPr lang="en-US" b="1" dirty="0"/>
              <a:t>Note:  </a:t>
            </a:r>
            <a:r>
              <a:rPr lang="en-US" dirty="0"/>
              <a:t>Please ensure to delete all sticky notes before sharing the presentation outside Accenture</a:t>
            </a:r>
          </a:p>
          <a:p>
            <a:pPr marL="225425" lvl="2" indent="0">
              <a:buNone/>
            </a:pPr>
            <a:endParaRPr lang="en-US" dirty="0"/>
          </a:p>
        </p:txBody>
      </p:sp>
      <p:pic>
        <p:nvPicPr>
          <p:cNvPr id="105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732" y="1420029"/>
            <a:ext cx="1525682" cy="108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003956" y="1965947"/>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391" y="3355042"/>
            <a:ext cx="1936365" cy="1985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7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3124"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Summary</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0" name="Diagram 9"/>
          <p:cNvGraphicFramePr/>
          <p:nvPr>
            <p:extLst>
              <p:ext uri="{D42A27DB-BD31-4B8C-83A1-F6EECF244321}">
                <p14:modId xmlns:p14="http://schemas.microsoft.com/office/powerpoint/2010/main" val="1397053326"/>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23"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4"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5"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224349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79268"/>
            <a:ext cx="8207375" cy="380480"/>
          </a:xfrm>
        </p:spPr>
        <p:txBody>
          <a:bodyPr>
            <a:spAutoFit/>
          </a:bodyPr>
          <a:lstStyle/>
          <a:p>
            <a:r>
              <a:rPr lang="en-US" dirty="0"/>
              <a:t>Getting QPT is as Easy as Using QPT!</a:t>
            </a:r>
          </a:p>
        </p:txBody>
      </p:sp>
      <p:sp>
        <p:nvSpPr>
          <p:cNvPr id="2" name="Title 1"/>
          <p:cNvSpPr>
            <a:spLocks noGrp="1"/>
          </p:cNvSpPr>
          <p:nvPr>
            <p:ph type="title"/>
          </p:nvPr>
        </p:nvSpPr>
        <p:spPr/>
        <p:txBody>
          <a:bodyPr/>
          <a:lstStyle/>
          <a:p>
            <a:r>
              <a:rPr lang="en-US" dirty="0"/>
              <a:t>PowerPoint - An Introduction to QPT</a:t>
            </a:r>
          </a:p>
        </p:txBody>
      </p:sp>
      <p:pic>
        <p:nvPicPr>
          <p:cNvPr id="20"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6142354" y="3579770"/>
            <a:ext cx="1714046" cy="12235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flipH="1">
            <a:off x="6111136" y="1918858"/>
            <a:ext cx="1736725" cy="123970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324157" y="2072975"/>
            <a:ext cx="518160" cy="56749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23" name="Picture 8" descr="C:\Users\jagvir.brar\AppData\Local\Microsoft\Windows\Temporary Internet Files\Content.IE5\NQL9DCKP\MC900433851[1].png"/>
          <p:cNvPicPr>
            <a:picLocks noChangeAspect="1" noChangeArrowheads="1"/>
          </p:cNvPicPr>
          <p:nvPr/>
        </p:nvPicPr>
        <p:blipFill>
          <a:blip r:embed="rId4">
            <a:duotone>
              <a:srgbClr val="993399">
                <a:shade val="45000"/>
                <a:satMod val="135000"/>
              </a:srgbClr>
              <a:prstClr val="white"/>
            </a:duotone>
            <a:extLst>
              <a:ext uri="{BEBA8EAE-BF5A-486C-A8C5-ECC9F3942E4B}">
                <a14:imgProps xmlns:a14="http://schemas.microsoft.com/office/drawing/2010/main">
                  <a14:imgLayer r:embed="rId5">
                    <a14:imgEffect>
                      <a14:backgroundRemoval t="9028" b="88889" l="9028" r="88889"/>
                    </a14:imgEffect>
                  </a14:imgLayer>
                </a14:imgProps>
              </a:ext>
              <a:ext uri="{28A0092B-C50C-407E-A947-70E740481C1C}">
                <a14:useLocalDpi xmlns:a14="http://schemas.microsoft.com/office/drawing/2010/main" val="0"/>
              </a:ext>
            </a:extLst>
          </a:blip>
          <a:srcRect/>
          <a:stretch>
            <a:fillRect/>
          </a:stretch>
        </p:blipFill>
        <p:spPr bwMode="auto">
          <a:xfrm>
            <a:off x="6324157" y="1995488"/>
            <a:ext cx="675220" cy="6752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87192" y="1947433"/>
            <a:ext cx="5314448" cy="800219"/>
            <a:chOff x="187192" y="1567292"/>
            <a:chExt cx="5314448" cy="800219"/>
          </a:xfrm>
        </p:grpSpPr>
        <p:sp>
          <p:nvSpPr>
            <p:cNvPr id="16" name="TextBox 15"/>
            <p:cNvSpPr txBox="1"/>
            <p:nvPr/>
          </p:nvSpPr>
          <p:spPr>
            <a:xfrm>
              <a:off x="1264920" y="1644236"/>
              <a:ext cx="4236720" cy="646331"/>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Download QPT today from </a:t>
              </a:r>
              <a:r>
                <a:rPr lang="en-US" dirty="0">
                  <a:solidFill>
                    <a:prstClr val="black"/>
                  </a:solidFill>
                  <a:latin typeface="Arial"/>
                  <a:hlinkClick r:id="rId6"/>
                </a:rPr>
                <a:t>go.accenture.com/QPT</a:t>
              </a:r>
              <a:endParaRPr lang="en-US" dirty="0">
                <a:solidFill>
                  <a:prstClr val="black"/>
                </a:solidFill>
                <a:latin typeface="Arial"/>
              </a:endParaRPr>
            </a:p>
          </p:txBody>
        </p:sp>
        <p:sp>
          <p:nvSpPr>
            <p:cNvPr id="14" name="Content Placeholder 1"/>
            <p:cNvSpPr txBox="1">
              <a:spLocks/>
            </p:cNvSpPr>
            <p:nvPr/>
          </p:nvSpPr>
          <p:spPr>
            <a:xfrm>
              <a:off x="187192" y="1567292"/>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1</a:t>
              </a:r>
            </a:p>
          </p:txBody>
        </p:sp>
      </p:grpSp>
      <p:sp>
        <p:nvSpPr>
          <p:cNvPr id="24" name="Content Placeholder 1"/>
          <p:cNvSpPr txBox="1">
            <a:spLocks/>
          </p:cNvSpPr>
          <p:nvPr/>
        </p:nvSpPr>
        <p:spPr>
          <a:xfrm>
            <a:off x="1553845" y="27010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6" name="Group 5"/>
          <p:cNvGrpSpPr/>
          <p:nvPr/>
        </p:nvGrpSpPr>
        <p:grpSpPr>
          <a:xfrm>
            <a:off x="187192" y="3426805"/>
            <a:ext cx="5314448" cy="923330"/>
            <a:chOff x="187192" y="3178023"/>
            <a:chExt cx="5314448" cy="923330"/>
          </a:xfrm>
        </p:grpSpPr>
        <p:sp>
          <p:nvSpPr>
            <p:cNvPr id="17" name="TextBox 16"/>
            <p:cNvSpPr txBox="1"/>
            <p:nvPr/>
          </p:nvSpPr>
          <p:spPr>
            <a:xfrm>
              <a:off x="1264920" y="3178023"/>
              <a:ext cx="4236720" cy="923330"/>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Having problems downloading or installing QPT? Share your issues on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5" name="Content Placeholder 1"/>
            <p:cNvSpPr txBox="1">
              <a:spLocks/>
            </p:cNvSpPr>
            <p:nvPr/>
          </p:nvSpPr>
          <p:spPr>
            <a:xfrm>
              <a:off x="187192" y="3239579"/>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2</a:t>
              </a:r>
            </a:p>
          </p:txBody>
        </p:sp>
      </p:grpSp>
      <p:sp>
        <p:nvSpPr>
          <p:cNvPr id="26" name="Content Placeholder 1"/>
          <p:cNvSpPr txBox="1">
            <a:spLocks/>
          </p:cNvSpPr>
          <p:nvPr/>
        </p:nvSpPr>
        <p:spPr>
          <a:xfrm>
            <a:off x="1553845" y="44282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7" name="Group 6"/>
          <p:cNvGrpSpPr/>
          <p:nvPr/>
        </p:nvGrpSpPr>
        <p:grpSpPr>
          <a:xfrm>
            <a:off x="187192" y="5029287"/>
            <a:ext cx="5314448" cy="1200329"/>
            <a:chOff x="187192" y="4536980"/>
            <a:chExt cx="5314448" cy="1200329"/>
          </a:xfrm>
        </p:grpSpPr>
        <p:sp>
          <p:nvSpPr>
            <p:cNvPr id="18" name="TextBox 17"/>
            <p:cNvSpPr txBox="1"/>
            <p:nvPr/>
          </p:nvSpPr>
          <p:spPr>
            <a:xfrm>
              <a:off x="1264920" y="4536980"/>
              <a:ext cx="4236720" cy="1200329"/>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Have a general comment or suggestion for the next version of QPT? Share your comments with the community at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7" name="Content Placeholder 1"/>
            <p:cNvSpPr txBox="1">
              <a:spLocks/>
            </p:cNvSpPr>
            <p:nvPr/>
          </p:nvSpPr>
          <p:spPr>
            <a:xfrm>
              <a:off x="187192" y="4737035"/>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3</a:t>
              </a:r>
            </a:p>
          </p:txBody>
        </p:sp>
      </p:grpSp>
      <p:pic>
        <p:nvPicPr>
          <p:cNvPr id="28" name="Picture 3" descr="C:\Users\jagvir.brar\AppData\Local\Microsoft\Windows\Temporary Internet Files\Content.IE5\E0C1XEGA\MC900442092[1].wmf"/>
          <p:cNvPicPr>
            <a:picLocks noChangeAspect="1" noChangeArrowheads="1"/>
          </p:cNvPicPr>
          <p:nvPr/>
        </p:nvPicPr>
        <p:blipFill>
          <a:blip r:embed="rId7"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5758508" y="5224493"/>
            <a:ext cx="2441979"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dirty="0"/>
              <a:t>Help Spread the Word!</a:t>
            </a:r>
          </a:p>
        </p:txBody>
      </p:sp>
      <p:sp>
        <p:nvSpPr>
          <p:cNvPr id="22" name="Rectangle 21"/>
          <p:cNvSpPr/>
          <p:nvPr/>
        </p:nvSpPr>
        <p:spPr>
          <a:xfrm>
            <a:off x="6361814" y="1469508"/>
            <a:ext cx="518160" cy="567493"/>
          </a:xfrm>
          <a:prstGeom prst="rect">
            <a:avLst/>
          </a:prstGeom>
          <a:solidFill>
            <a:sysClr val="window" lastClr="FFFFFF"/>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prstClr val="white"/>
              </a:solidFill>
              <a:latin typeface="Arial"/>
            </a:endParaRPr>
          </a:p>
        </p:txBody>
      </p:sp>
      <p:sp>
        <p:nvSpPr>
          <p:cNvPr id="16" name="TextBox 15"/>
          <p:cNvSpPr txBox="1"/>
          <p:nvPr/>
        </p:nvSpPr>
        <p:spPr>
          <a:xfrm>
            <a:off x="468313" y="1344106"/>
            <a:ext cx="8100696" cy="1231106"/>
          </a:xfrm>
          <a:prstGeom prst="rect">
            <a:avLst/>
          </a:prstGeom>
          <a:noFill/>
        </p:spPr>
        <p:txBody>
          <a:bodyPr wrap="square" lIns="0" tIns="0" rIns="0" bIns="0" rtlCol="0">
            <a:spAutoFit/>
          </a:bodyPr>
          <a:lstStyle/>
          <a:p>
            <a:pPr marL="457200" indent="-457200" fontAlgn="auto">
              <a:spcBef>
                <a:spcPts val="0"/>
              </a:spcBef>
              <a:spcAft>
                <a:spcPts val="0"/>
              </a:spcAft>
              <a:buFont typeface="+mj-lt"/>
              <a:buAutoNum type="arabicPeriod"/>
            </a:pPr>
            <a:r>
              <a:rPr lang="en-US" sz="2000" dirty="0">
                <a:solidFill>
                  <a:prstClr val="black"/>
                </a:solidFill>
                <a:latin typeface="Arial"/>
              </a:rPr>
              <a:t>Go onto the Stream and find our </a:t>
            </a:r>
            <a:r>
              <a:rPr lang="en-US" sz="2000" dirty="0">
                <a:solidFill>
                  <a:prstClr val="black"/>
                </a:solidFill>
                <a:latin typeface="Arial"/>
                <a:hlinkClick r:id="rId3"/>
              </a:rPr>
              <a:t>post</a:t>
            </a:r>
            <a:r>
              <a:rPr lang="en-US" sz="2000" dirty="0">
                <a:solidFill>
                  <a:prstClr val="black"/>
                </a:solidFill>
                <a:latin typeface="Arial"/>
              </a:rPr>
              <a:t>. </a:t>
            </a:r>
          </a:p>
          <a:p>
            <a:pPr marL="457200" indent="-457200" fontAlgn="auto">
              <a:spcBef>
                <a:spcPts val="0"/>
              </a:spcBef>
              <a:spcAft>
                <a:spcPts val="0"/>
              </a:spcAft>
              <a:buFont typeface="+mj-lt"/>
              <a:buAutoNum type="arabicPeriod"/>
            </a:pPr>
            <a:r>
              <a:rPr lang="en-US" sz="2000" dirty="0">
                <a:solidFill>
                  <a:prstClr val="black"/>
                </a:solidFill>
                <a:latin typeface="Arial"/>
              </a:rPr>
              <a:t>Share the post</a:t>
            </a:r>
          </a:p>
          <a:p>
            <a:pPr marL="457200" indent="-457200" fontAlgn="auto">
              <a:spcBef>
                <a:spcPts val="0"/>
              </a:spcBef>
              <a:spcAft>
                <a:spcPts val="0"/>
              </a:spcAft>
              <a:buFont typeface="+mj-lt"/>
              <a:buAutoNum type="arabicPeriod"/>
            </a:pPr>
            <a:r>
              <a:rPr lang="en-US" sz="2000" dirty="0">
                <a:solidFill>
                  <a:prstClr val="black"/>
                </a:solidFill>
                <a:latin typeface="Arial"/>
              </a:rPr>
              <a:t>Add a comment saying why you use QPT!</a:t>
            </a:r>
          </a:p>
          <a:p>
            <a:pPr marL="457200" indent="-457200" fontAlgn="auto">
              <a:spcBef>
                <a:spcPts val="0"/>
              </a:spcBef>
              <a:spcAft>
                <a:spcPts val="0"/>
              </a:spcAft>
              <a:buFont typeface="+mj-lt"/>
              <a:buAutoNum type="arabicPeriod"/>
            </a:pPr>
            <a:r>
              <a:rPr lang="en-US" sz="2000" dirty="0">
                <a:solidFill>
                  <a:prstClr val="black"/>
                </a:solidFill>
                <a:latin typeface="Arial"/>
              </a:rPr>
              <a:t>@ Target 3 colleagues </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02214"/>
            <a:ext cx="4752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7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350"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9" name="Title 2"/>
          <p:cNvSpPr>
            <a:spLocks noGrp="1"/>
          </p:cNvSpPr>
          <p:nvPr>
            <p:ph type="title"/>
          </p:nvPr>
        </p:nvSpPr>
        <p:spPr/>
        <p:txBody>
          <a:bodyPr/>
          <a:lstStyle/>
          <a:p>
            <a:r>
              <a:rPr lang="en-US" dirty="0"/>
              <a:t>Questions?</a:t>
            </a:r>
          </a:p>
        </p:txBody>
      </p:sp>
      <p:pic>
        <p:nvPicPr>
          <p:cNvPr id="7" name="Picture 6" descr="question_mark_3d"/>
          <p:cNvPicPr>
            <a:picLocks noChangeAspect="1" noChangeArrowheads="1"/>
          </p:cNvPicPr>
          <p:nvPr/>
        </p:nvPicPr>
        <p:blipFill>
          <a:blip r:embed="rId7" cstate="print"/>
          <a:srcRect/>
          <a:stretch>
            <a:fillRect/>
          </a:stretch>
        </p:blipFill>
        <p:spPr bwMode="auto">
          <a:xfrm>
            <a:off x="3419872" y="1605384"/>
            <a:ext cx="1800225" cy="3479800"/>
          </a:xfrm>
          <a:prstGeom prst="rect">
            <a:avLst/>
          </a:prstGeom>
          <a:noFill/>
          <a:ln w="9525">
            <a:noFill/>
            <a:miter lim="800000"/>
            <a:headEnd/>
            <a:tailEnd/>
          </a:ln>
        </p:spPr>
      </p:pic>
    </p:spTree>
    <p:extLst>
      <p:ext uri="{BB962C8B-B14F-4D97-AF65-F5344CB8AC3E}">
        <p14:creationId xmlns:p14="http://schemas.microsoft.com/office/powerpoint/2010/main" val="315112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209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Rectangle 7"/>
          <p:cNvSpPr/>
          <p:nvPr/>
        </p:nvSpPr>
        <p:spPr>
          <a:xfrm>
            <a:off x="368095" y="1284557"/>
            <a:ext cx="7286624" cy="4247317"/>
          </a:xfrm>
          <a:prstGeom prst="rect">
            <a:avLst/>
          </a:prstGeom>
        </p:spPr>
        <p:txBody>
          <a:bodyPr wrap="square">
            <a:spAutoFit/>
          </a:bodyPr>
          <a:lstStyle/>
          <a:p>
            <a:r>
              <a:rPr lang="en-US" dirty="0">
                <a:solidFill>
                  <a:prstClr val="black"/>
                </a:solidFill>
                <a:latin typeface="Arial" pitchFamily="34" charset="0"/>
                <a:cs typeface="Arial" pitchFamily="34" charset="0"/>
              </a:rPr>
              <a:t>Please mark this session as “completed” on myLearning.</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Please take the time to fill out the session survey, we use your feedback and comments to improve future workshop sessions.</a:t>
            </a:r>
          </a:p>
          <a:p>
            <a:r>
              <a:rPr lang="en-US" dirty="0">
                <a:solidFill>
                  <a:prstClr val="black"/>
                </a:solidFill>
              </a:rPr>
              <a:t> </a:t>
            </a:r>
          </a:p>
          <a:p>
            <a:r>
              <a:rPr lang="en-US" dirty="0">
                <a:solidFill>
                  <a:prstClr val="black"/>
                </a:solidFill>
              </a:rPr>
              <a:t>For more information on Technology Workshops please visit: </a:t>
            </a:r>
            <a:r>
              <a:rPr lang="en-US" u="sng" dirty="0">
                <a:solidFill>
                  <a:prstClr val="black"/>
                </a:solidFill>
                <a:hlinkClick r:id="rId7"/>
              </a:rPr>
              <a:t>https://go.accenture.com/TechnologyWorkshops</a:t>
            </a:r>
            <a:r>
              <a:rPr lang="en-US" dirty="0">
                <a:solidFill>
                  <a:prstClr val="black"/>
                </a:solidFill>
              </a:rPr>
              <a:t> </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Follow us @</a:t>
            </a:r>
            <a:r>
              <a:rPr lang="en-US" dirty="0">
                <a:solidFill>
                  <a:prstClr val="black"/>
                </a:solidFill>
                <a:latin typeface="Arial" pitchFamily="34" charset="0"/>
                <a:cs typeface="Arial" pitchFamily="34" charset="0"/>
                <a:hlinkClick r:id="rId8"/>
              </a:rPr>
              <a:t>CIO Technology Workshops</a:t>
            </a:r>
            <a:r>
              <a:rPr lang="en-US" dirty="0">
                <a:solidFill>
                  <a:prstClr val="black"/>
                </a:solidFill>
                <a:latin typeface="Arial" pitchFamily="34" charset="0"/>
                <a:cs typeface="Arial" pitchFamily="34" charset="0"/>
              </a:rPr>
              <a:t> on the Stream and </a:t>
            </a:r>
            <a:r>
              <a:rPr lang="en-US" dirty="0">
                <a:solidFill>
                  <a:prstClr val="black"/>
                </a:solidFill>
                <a:latin typeface="Arial" pitchFamily="34" charset="0"/>
                <a:cs typeface="Arial" pitchFamily="34" charset="0"/>
                <a:hlinkClick r:id="rId9"/>
              </a:rPr>
              <a:t>#</a:t>
            </a:r>
            <a:r>
              <a:rPr lang="en-US" dirty="0" err="1">
                <a:solidFill>
                  <a:prstClr val="black"/>
                </a:solidFill>
                <a:latin typeface="Arial" pitchFamily="34" charset="0"/>
                <a:cs typeface="Arial" pitchFamily="34" charset="0"/>
                <a:hlinkClick r:id="rId9"/>
              </a:rPr>
              <a:t>technologyworkshops</a:t>
            </a:r>
            <a:r>
              <a:rPr lang="en-US" dirty="0">
                <a:solidFill>
                  <a:prstClr val="black"/>
                </a:solidFill>
                <a:latin typeface="Arial" pitchFamily="34" charset="0"/>
                <a:cs typeface="Arial" pitchFamily="34" charset="0"/>
                <a:hlinkClick r:id="rId9"/>
              </a:rPr>
              <a:t> </a:t>
            </a:r>
            <a:endParaRPr lang="en-US" dirty="0">
              <a:solidFill>
                <a:prstClr val="black"/>
              </a:solidFill>
              <a:latin typeface="Arial" pitchFamily="34" charset="0"/>
              <a:cs typeface="Arial" pitchFamily="34" charset="0"/>
            </a:endParaRP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If you have any feedback in relation to this workshop or any other workshops please e-mail the Global Technology Workshop Team: </a:t>
            </a:r>
            <a:r>
              <a:rPr lang="en-US" dirty="0">
                <a:solidFill>
                  <a:prstClr val="black"/>
                </a:solidFill>
                <a:latin typeface="Arial" pitchFamily="34" charset="0"/>
                <a:cs typeface="Arial" pitchFamily="34" charset="0"/>
                <a:hlinkClick r:id="rId10"/>
              </a:rPr>
              <a:t>CIO.Tech.Workshops@Accenture.com</a:t>
            </a:r>
            <a:r>
              <a:rPr lang="en-US" dirty="0">
                <a:solidFill>
                  <a:prstClr val="black"/>
                </a:solidFill>
                <a:latin typeface="Arial" pitchFamily="34" charset="0"/>
                <a:cs typeface="Arial" pitchFamily="34" charset="0"/>
              </a:rPr>
              <a:t> </a:t>
            </a:r>
          </a:p>
          <a:p>
            <a:endParaRPr lang="en-US" dirty="0">
              <a:solidFill>
                <a:prstClr val="black"/>
              </a:solidFill>
              <a:latin typeface="Arial" pitchFamily="34" charset="0"/>
              <a:cs typeface="Arial" pitchFamily="34" charset="0"/>
            </a:endParaRPr>
          </a:p>
        </p:txBody>
      </p:sp>
      <p:sp>
        <p:nvSpPr>
          <p:cNvPr id="9" name="Title 2"/>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162271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225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What is QPT?</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3152209281"/>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Tree>
    <p:extLst>
      <p:ext uri="{BB962C8B-B14F-4D97-AF65-F5344CB8AC3E}">
        <p14:creationId xmlns:p14="http://schemas.microsoft.com/office/powerpoint/2010/main" val="4063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30" name="think-cell Slide" r:id="rId6" imgW="0" imgH="0" progId="">
                  <p:embed/>
                </p:oleObj>
              </mc:Choice>
              <mc:Fallback>
                <p:oleObj name="think-cell Slide" r:id="rId6" imgW="0" imgH="0" progId="">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52" name="Title 2"/>
          <p:cNvSpPr>
            <a:spLocks noGrp="1"/>
          </p:cNvSpPr>
          <p:nvPr>
            <p:ph type="title"/>
          </p:nvPr>
        </p:nvSpPr>
        <p:spPr/>
        <p:txBody>
          <a:bodyPr/>
          <a:lstStyle/>
          <a:p>
            <a:r>
              <a:rPr lang="en-US" dirty="0"/>
              <a:t>Introduction to the Quick Presentation Toolkit</a:t>
            </a:r>
          </a:p>
        </p:txBody>
      </p:sp>
      <p:sp>
        <p:nvSpPr>
          <p:cNvPr id="6" name="Slide Number Placeholder 22"/>
          <p:cNvSpPr>
            <a:spLocks noGrp="1"/>
          </p:cNvSpPr>
          <p:nvPr>
            <p:ph type="sldNum" sz="quarter" idx="4294967295"/>
          </p:nvPr>
        </p:nvSpPr>
        <p:spPr>
          <a:xfrm>
            <a:off x="8885238" y="6208713"/>
            <a:ext cx="258762" cy="231775"/>
          </a:xfrm>
        </p:spPr>
        <p:txBody>
          <a:bodyPr lIns="36000" tIns="36000" rIns="36000" bIns="36000" anchor="b" anchorCtr="0"/>
          <a:lstStyle>
            <a:lvl1pPr>
              <a:defRPr sz="800"/>
            </a:lvl1pPr>
          </a:lstStyle>
          <a:p>
            <a:pPr>
              <a:defRPr/>
            </a:pPr>
            <a:fld id="{27211545-335C-4898-B08B-87E1B7A5789B}" type="slidenum">
              <a:rPr lang="en-US" smtClean="0"/>
              <a:pPr>
                <a:defRPr/>
              </a:pPr>
              <a:t>4</a:t>
            </a:fld>
            <a:endParaRPr lang="en-US" dirty="0"/>
          </a:p>
        </p:txBody>
      </p:sp>
      <p:sp>
        <p:nvSpPr>
          <p:cNvPr id="2" name="TextBox 1"/>
          <p:cNvSpPr txBox="1"/>
          <p:nvPr/>
        </p:nvSpPr>
        <p:spPr>
          <a:xfrm>
            <a:off x="389206" y="1270570"/>
            <a:ext cx="6705682" cy="2585323"/>
          </a:xfrm>
          <a:prstGeom prst="rect">
            <a:avLst/>
          </a:prstGeom>
          <a:noFill/>
        </p:spPr>
        <p:txBody>
          <a:bodyPr wrap="none" rtlCol="0">
            <a:spAutoFit/>
          </a:bodyPr>
          <a:lstStyle/>
          <a:p>
            <a:r>
              <a:rPr lang="en-US" dirty="0"/>
              <a:t>What is the Quick Presentation Toolkit?</a:t>
            </a:r>
          </a:p>
          <a:p>
            <a:pPr marL="285750" indent="-285750">
              <a:buFont typeface="Arial" pitchFamily="34" charset="0"/>
              <a:buChar char="•"/>
            </a:pPr>
            <a:r>
              <a:rPr lang="en-US" dirty="0"/>
              <a:t>Add-in for PowerPoint</a:t>
            </a:r>
          </a:p>
          <a:p>
            <a:pPr marL="285750" indent="-285750">
              <a:buFont typeface="Arial" pitchFamily="34" charset="0"/>
              <a:buChar char="•"/>
            </a:pPr>
            <a:r>
              <a:rPr lang="en-US" dirty="0"/>
              <a:t>Defines and implements standards and best practices </a:t>
            </a:r>
          </a:p>
          <a:p>
            <a:pPr marL="285750" indent="-285750">
              <a:buFont typeface="Arial" pitchFamily="34" charset="0"/>
              <a:buChar char="•"/>
            </a:pPr>
            <a:r>
              <a:rPr lang="en-US" dirty="0"/>
              <a:t>Automates tedious, time-consuming tasks</a:t>
            </a:r>
          </a:p>
          <a:p>
            <a:pPr marL="285750" indent="-285750">
              <a:buFont typeface="Arial" pitchFamily="34" charset="0"/>
              <a:buChar char="•"/>
            </a:pPr>
            <a:r>
              <a:rPr lang="en-US" dirty="0"/>
              <a:t>Proprietary to Accenture</a:t>
            </a:r>
          </a:p>
          <a:p>
            <a:pPr marL="285750" indent="-285750">
              <a:buFont typeface="Arial" pitchFamily="34" charset="0"/>
              <a:buChar char="•"/>
            </a:pPr>
            <a:endParaRPr lang="en-US" dirty="0"/>
          </a:p>
          <a:p>
            <a:r>
              <a:rPr lang="en-US" dirty="0"/>
              <a:t>Who uses the Quick Presentation Toolkit?</a:t>
            </a:r>
          </a:p>
          <a:p>
            <a:pPr marL="285750" indent="-285750">
              <a:buFont typeface="Arial" pitchFamily="34" charset="0"/>
              <a:buChar char="•"/>
            </a:pPr>
            <a:r>
              <a:rPr lang="en-US" dirty="0"/>
              <a:t>Anyone who wants to save approximately 90 minutes a week</a:t>
            </a:r>
          </a:p>
          <a:p>
            <a:pPr marL="285750" indent="-285750">
              <a:buFont typeface="Arial" pitchFamily="34" charset="0"/>
              <a:buChar char="•"/>
            </a:pPr>
            <a:r>
              <a:rPr lang="en-US" dirty="0"/>
              <a:t>That’s about 26,000 Accenture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Quick Presentation Toolkit look like? </a:t>
            </a:r>
          </a:p>
        </p:txBody>
      </p:sp>
      <p:pic>
        <p:nvPicPr>
          <p:cNvPr id="9" name="Picture 2"/>
          <p:cNvPicPr>
            <a:picLocks noChangeAspect="1" noChangeArrowheads="1"/>
          </p:cNvPicPr>
          <p:nvPr>
            <p:custDataLst>
              <p:tags r:id="rId1"/>
            </p:custDataLst>
          </p:nvPr>
        </p:nvPicPr>
        <p:blipFill>
          <a:blip r:embed="rId19">
            <a:extLst>
              <a:ext uri="{28A0092B-C50C-407E-A947-70E740481C1C}">
                <a14:useLocalDpi xmlns:a14="http://schemas.microsoft.com/office/drawing/2010/main" val="0"/>
              </a:ext>
            </a:extLst>
          </a:blip>
          <a:srcRect/>
          <a:stretch>
            <a:fillRect/>
          </a:stretch>
        </p:blipFill>
        <p:spPr bwMode="auto">
          <a:xfrm>
            <a:off x="1014412" y="1609880"/>
            <a:ext cx="71723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custDataLst>
              <p:tags r:id="rId2"/>
            </p:custDataLst>
          </p:nvPr>
        </p:nvPicPr>
        <p:blipFill>
          <a:blip r:embed="rId20">
            <a:extLst>
              <a:ext uri="{28A0092B-C50C-407E-A947-70E740481C1C}">
                <a14:useLocalDpi xmlns:a14="http://schemas.microsoft.com/office/drawing/2010/main" val="0"/>
              </a:ext>
            </a:extLst>
          </a:blip>
          <a:srcRect/>
          <a:stretch>
            <a:fillRect/>
          </a:stretch>
        </p:blipFill>
        <p:spPr bwMode="auto">
          <a:xfrm>
            <a:off x="2668905" y="2810565"/>
            <a:ext cx="3886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custDataLst>
              <p:tags r:id="rId3"/>
            </p:custDataLst>
          </p:nvPr>
        </p:nvSpPr>
        <p:spPr>
          <a:xfrm>
            <a:off x="520065" y="1494687"/>
            <a:ext cx="8183880" cy="2357437"/>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2" name="TextBox 11"/>
          <p:cNvSpPr txBox="1"/>
          <p:nvPr>
            <p:custDataLst>
              <p:tags r:id="rId4"/>
            </p:custDataLst>
          </p:nvPr>
        </p:nvSpPr>
        <p:spPr>
          <a:xfrm>
            <a:off x="714375" y="1332881"/>
            <a:ext cx="3760469"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QPT is a tab in PowerPoint’s ribbon!</a:t>
            </a:r>
          </a:p>
        </p:txBody>
      </p:sp>
      <p:sp>
        <p:nvSpPr>
          <p:cNvPr id="13" name="Rectangle 12"/>
          <p:cNvSpPr/>
          <p:nvPr>
            <p:custDataLst>
              <p:tags r:id="rId5"/>
            </p:custDataLst>
          </p:nvPr>
        </p:nvSpPr>
        <p:spPr>
          <a:xfrm>
            <a:off x="52006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4" name="Rectangle 13"/>
          <p:cNvSpPr/>
          <p:nvPr>
            <p:custDataLst>
              <p:tags r:id="rId6"/>
            </p:custDataLst>
          </p:nvPr>
        </p:nvSpPr>
        <p:spPr>
          <a:xfrm>
            <a:off x="3308984"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Arial" pitchFamily="34" charset="0"/>
              <a:buChar char="•"/>
            </a:pPr>
            <a:r>
              <a:rPr lang="en-US" sz="1400" dirty="0">
                <a:solidFill>
                  <a:srgbClr val="000000"/>
                </a:solidFill>
              </a:rPr>
              <a:t>Accenture Color Palette built in</a:t>
            </a:r>
          </a:p>
          <a:p>
            <a:pPr marL="285750" indent="-285750" fontAlgn="auto">
              <a:spcBef>
                <a:spcPts val="0"/>
              </a:spcBef>
              <a:spcAft>
                <a:spcPts val="0"/>
              </a:spcAft>
              <a:buFont typeface="Arial" pitchFamily="34" charset="0"/>
              <a:buChar char="•"/>
            </a:pPr>
            <a:r>
              <a:rPr lang="en-US" sz="1400" dirty="0">
                <a:solidFill>
                  <a:srgbClr val="000000"/>
                </a:solidFill>
              </a:rPr>
              <a:t>Dynamic templates driven by the Accenture Style</a:t>
            </a:r>
          </a:p>
          <a:p>
            <a:pPr marL="285750" indent="-285750" fontAlgn="auto">
              <a:spcBef>
                <a:spcPts val="0"/>
              </a:spcBef>
              <a:spcAft>
                <a:spcPts val="0"/>
              </a:spcAft>
              <a:buFont typeface="Arial" pitchFamily="34" charset="0"/>
              <a:buChar char="•"/>
            </a:pPr>
            <a:r>
              <a:rPr lang="en-US" sz="1400" dirty="0">
                <a:solidFill>
                  <a:srgbClr val="000000"/>
                </a:solidFill>
              </a:rPr>
              <a:t>Library of Visuals – that support our brand</a:t>
            </a:r>
          </a:p>
        </p:txBody>
      </p:sp>
      <p:sp>
        <p:nvSpPr>
          <p:cNvPr id="15" name="Rectangle 14"/>
          <p:cNvSpPr/>
          <p:nvPr>
            <p:custDataLst>
              <p:tags r:id="rId7"/>
            </p:custDataLst>
          </p:nvPr>
        </p:nvSpPr>
        <p:spPr>
          <a:xfrm>
            <a:off x="613981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TextBox 15"/>
          <p:cNvSpPr txBox="1"/>
          <p:nvPr>
            <p:custDataLst>
              <p:tags r:id="rId8"/>
            </p:custDataLst>
          </p:nvPr>
        </p:nvSpPr>
        <p:spPr>
          <a:xfrm>
            <a:off x="714375" y="4122905"/>
            <a:ext cx="1880234"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Design Templates</a:t>
            </a:r>
          </a:p>
        </p:txBody>
      </p:sp>
      <p:sp>
        <p:nvSpPr>
          <p:cNvPr id="17" name="TextBox 16"/>
          <p:cNvSpPr txBox="1"/>
          <p:nvPr>
            <p:custDataLst>
              <p:tags r:id="rId9"/>
            </p:custDataLst>
          </p:nvPr>
        </p:nvSpPr>
        <p:spPr>
          <a:xfrm>
            <a:off x="3660457" y="4122904"/>
            <a:ext cx="178593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Accenture Styles</a:t>
            </a:r>
          </a:p>
        </p:txBody>
      </p:sp>
      <p:sp>
        <p:nvSpPr>
          <p:cNvPr id="18" name="TextBox 17"/>
          <p:cNvSpPr txBox="1"/>
          <p:nvPr>
            <p:custDataLst>
              <p:tags r:id="rId10"/>
            </p:custDataLst>
          </p:nvPr>
        </p:nvSpPr>
        <p:spPr>
          <a:xfrm>
            <a:off x="6488906" y="4122903"/>
            <a:ext cx="188499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Library of Visuals</a:t>
            </a:r>
          </a:p>
        </p:txBody>
      </p:sp>
      <p:pic>
        <p:nvPicPr>
          <p:cNvPr id="19" name="Picture 8"/>
          <p:cNvPicPr>
            <a:picLocks noChangeAspect="1" noChangeArrowheads="1"/>
          </p:cNvPicPr>
          <p:nvPr>
            <p:custDataLst>
              <p:tags r:id="rId11"/>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5431" y="4455151"/>
            <a:ext cx="1656002" cy="1243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custDataLst>
              <p:tags r:id="rId1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505458" y="4577864"/>
            <a:ext cx="1681279" cy="12624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6726555" y="4775982"/>
            <a:ext cx="1647349" cy="1236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9"/>
          <p:cNvPicPr>
            <a:picLocks noChangeAspect="1" noChangeArrowheads="1"/>
          </p:cNvPicPr>
          <p:nvPr>
            <p:custDataLst>
              <p:tags r:id="rId14"/>
            </p:custDataLst>
          </p:nvPr>
        </p:nvPicPr>
        <p:blipFill>
          <a:blip r:embed="rId24">
            <a:extLst>
              <a:ext uri="{28A0092B-C50C-407E-A947-70E740481C1C}">
                <a14:useLocalDpi xmlns:a14="http://schemas.microsoft.com/office/drawing/2010/main" val="0"/>
              </a:ext>
            </a:extLst>
          </a:blip>
          <a:srcRect/>
          <a:stretch>
            <a:fillRect/>
          </a:stretch>
        </p:blipFill>
        <p:spPr bwMode="auto">
          <a:xfrm>
            <a:off x="782954" y="4455151"/>
            <a:ext cx="1533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custDataLst>
              <p:tags r:id="rId15"/>
            </p:custDataLst>
          </p:nvPr>
        </p:nvPicPr>
        <p:blipFill>
          <a:blip r:embed="rId25">
            <a:extLst>
              <a:ext uri="{28A0092B-C50C-407E-A947-70E740481C1C}">
                <a14:useLocalDpi xmlns:a14="http://schemas.microsoft.com/office/drawing/2010/main" val="0"/>
              </a:ext>
            </a:extLst>
          </a:blip>
          <a:srcRect/>
          <a:stretch>
            <a:fillRect/>
          </a:stretch>
        </p:blipFill>
        <p:spPr bwMode="auto">
          <a:xfrm>
            <a:off x="1051886" y="4631840"/>
            <a:ext cx="1581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
          <p:cNvPicPr>
            <a:picLocks noChangeAspect="1" noChangeArrowheads="1"/>
          </p:cNvPicPr>
          <p:nvPr>
            <p:custDataLst>
              <p:tags r:id="rId16"/>
            </p:custDataLst>
          </p:nvPr>
        </p:nvPicPr>
        <p:blipFill>
          <a:blip r:embed="rId26">
            <a:extLst>
              <a:ext uri="{28A0092B-C50C-407E-A947-70E740481C1C}">
                <a14:useLocalDpi xmlns:a14="http://schemas.microsoft.com/office/drawing/2010/main" val="0"/>
              </a:ext>
            </a:extLst>
          </a:blip>
          <a:srcRect/>
          <a:stretch>
            <a:fillRect/>
          </a:stretch>
        </p:blipFill>
        <p:spPr bwMode="auto">
          <a:xfrm>
            <a:off x="1354781" y="4889383"/>
            <a:ext cx="1609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328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Creating Slides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3" name="Diagram 12"/>
          <p:cNvGraphicFramePr/>
          <p:nvPr>
            <p:extLst>
              <p:ext uri="{D42A27DB-BD31-4B8C-83A1-F6EECF244321}">
                <p14:modId xmlns:p14="http://schemas.microsoft.com/office/powerpoint/2010/main" val="2240373717"/>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Presentation with Accenture Templates</a:t>
            </a:r>
          </a:p>
        </p:txBody>
      </p:sp>
      <p:sp>
        <p:nvSpPr>
          <p:cNvPr id="9" name="Rectangle 8"/>
          <p:cNvSpPr/>
          <p:nvPr/>
        </p:nvSpPr>
        <p:spPr>
          <a:xfrm>
            <a:off x="360453" y="1283270"/>
            <a:ext cx="8334374" cy="646331"/>
          </a:xfrm>
          <a:prstGeom prst="rect">
            <a:avLst/>
          </a:prstGeom>
        </p:spPr>
        <p:txBody>
          <a:bodyPr wrap="square">
            <a:spAutoFit/>
          </a:bodyPr>
          <a:lstStyle/>
          <a:p>
            <a:pPr>
              <a:spcAft>
                <a:spcPts val="1200"/>
              </a:spcAft>
            </a:pPr>
            <a:r>
              <a:rPr lang="en-US" dirty="0"/>
              <a:t>Easy access to templates for the five Growth Platforms and many other Accenture templates that can be used by all employees.</a:t>
            </a:r>
          </a:p>
        </p:txBody>
      </p:sp>
      <p:sp>
        <p:nvSpPr>
          <p:cNvPr id="10" name="Rectangle 9"/>
          <p:cNvSpPr/>
          <p:nvPr/>
        </p:nvSpPr>
        <p:spPr>
          <a:xfrm>
            <a:off x="381001" y="2155273"/>
            <a:ext cx="3901900" cy="3416320"/>
          </a:xfrm>
          <a:prstGeom prst="rect">
            <a:avLst/>
          </a:prstGeom>
        </p:spPr>
        <p:txBody>
          <a:bodyPr wrap="square">
            <a:spAutoFit/>
          </a:bodyPr>
          <a:lstStyle/>
          <a:p>
            <a:pPr marL="0" lvl="1">
              <a:lnSpc>
                <a:spcPct val="150000"/>
              </a:lnSpc>
            </a:pPr>
            <a:r>
              <a:rPr lang="en-US" b="1" dirty="0"/>
              <a:t>Templates</a:t>
            </a:r>
          </a:p>
          <a:p>
            <a:pPr marL="0" lvl="1">
              <a:lnSpc>
                <a:spcPct val="150000"/>
              </a:lnSpc>
            </a:pPr>
            <a:r>
              <a:rPr lang="en-US" dirty="0"/>
              <a:t>Access to templates for download</a:t>
            </a:r>
          </a:p>
          <a:p>
            <a:pPr marL="511175" lvl="2" indent="-285750">
              <a:lnSpc>
                <a:spcPct val="150000"/>
              </a:lnSpc>
              <a:buFont typeface="Arial" panose="020B0604020202020204" pitchFamily="34" charset="0"/>
              <a:buChar char="•"/>
            </a:pPr>
            <a:r>
              <a:rPr lang="en-US" dirty="0"/>
              <a:t>Strategy</a:t>
            </a:r>
          </a:p>
          <a:p>
            <a:pPr marL="511175" lvl="2" indent="-285750">
              <a:lnSpc>
                <a:spcPct val="150000"/>
              </a:lnSpc>
              <a:buFont typeface="Arial" panose="020B0604020202020204" pitchFamily="34" charset="0"/>
              <a:buChar char="•"/>
            </a:pPr>
            <a:r>
              <a:rPr lang="en-US" dirty="0"/>
              <a:t>Consulting</a:t>
            </a:r>
          </a:p>
          <a:p>
            <a:pPr marL="511175" lvl="2" indent="-285750">
              <a:lnSpc>
                <a:spcPct val="150000"/>
              </a:lnSpc>
              <a:buFont typeface="Arial" panose="020B0604020202020204" pitchFamily="34" charset="0"/>
              <a:buChar char="•"/>
            </a:pPr>
            <a:r>
              <a:rPr lang="en-US" dirty="0"/>
              <a:t>Digital</a:t>
            </a:r>
          </a:p>
          <a:p>
            <a:pPr marL="511175" lvl="2" indent="-285750">
              <a:lnSpc>
                <a:spcPct val="150000"/>
              </a:lnSpc>
              <a:buFont typeface="Arial" panose="020B0604020202020204" pitchFamily="34" charset="0"/>
              <a:buChar char="•"/>
            </a:pPr>
            <a:r>
              <a:rPr lang="en-US" dirty="0"/>
              <a:t>Technology</a:t>
            </a:r>
          </a:p>
          <a:p>
            <a:pPr marL="511175" lvl="2" indent="-285750">
              <a:lnSpc>
                <a:spcPct val="150000"/>
              </a:lnSpc>
              <a:buFont typeface="Arial" panose="020B0604020202020204" pitchFamily="34" charset="0"/>
              <a:buChar char="•"/>
            </a:pPr>
            <a:r>
              <a:rPr lang="en-US" dirty="0"/>
              <a:t>Operations </a:t>
            </a:r>
          </a:p>
          <a:p>
            <a:pPr marL="511175" lvl="2" indent="-285750">
              <a:lnSpc>
                <a:spcPct val="150000"/>
              </a:lnSpc>
              <a:buFont typeface="Arial" panose="020B0604020202020204" pitchFamily="34" charset="0"/>
              <a:buChar char="•"/>
            </a:pPr>
            <a:r>
              <a:rPr lang="en-US" dirty="0"/>
              <a:t>All Accenture Templates</a:t>
            </a:r>
          </a:p>
        </p:txBody>
      </p:sp>
      <p:pic>
        <p:nvPicPr>
          <p:cNvPr id="3" name="Picture 2"/>
          <p:cNvPicPr>
            <a:picLocks noChangeAspect="1"/>
          </p:cNvPicPr>
          <p:nvPr/>
        </p:nvPicPr>
        <p:blipFill rotWithShape="1">
          <a:blip r:embed="rId3"/>
          <a:srcRect l="577" t="571" b="1610"/>
          <a:stretch/>
        </p:blipFill>
        <p:spPr>
          <a:xfrm>
            <a:off x="4100858" y="2281895"/>
            <a:ext cx="4614517" cy="31630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68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Confidentiality Note and Slide</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11" name="Rectangle 10"/>
          <p:cNvSpPr/>
          <p:nvPr/>
        </p:nvSpPr>
        <p:spPr>
          <a:xfrm>
            <a:off x="365279" y="1264489"/>
            <a:ext cx="4648510" cy="1200329"/>
          </a:xfrm>
          <a:prstGeom prst="rect">
            <a:avLst/>
          </a:prstGeom>
        </p:spPr>
        <p:txBody>
          <a:bodyPr wrap="square">
            <a:spAutoFit/>
          </a:bodyPr>
          <a:lstStyle/>
          <a:p>
            <a:r>
              <a:rPr lang="en-US" dirty="0"/>
              <a:t>More options for footnotes and slide disclaimers are provided to ensure our materials are protected and comply with our Accenture legal policies</a:t>
            </a:r>
          </a:p>
        </p:txBody>
      </p:sp>
      <p:pic>
        <p:nvPicPr>
          <p:cNvPr id="6" name="Picture 5"/>
          <p:cNvPicPr>
            <a:picLocks noChangeAspect="1"/>
          </p:cNvPicPr>
          <p:nvPr/>
        </p:nvPicPr>
        <p:blipFill>
          <a:blip r:embed="rId3"/>
          <a:stretch>
            <a:fillRect/>
          </a:stretch>
        </p:blipFill>
        <p:spPr>
          <a:xfrm>
            <a:off x="592638" y="2609636"/>
            <a:ext cx="3663334" cy="2763748"/>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039917" y="4360674"/>
            <a:ext cx="3695700" cy="5048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stretch>
            <a:fillRect/>
          </a:stretch>
        </p:blipFill>
        <p:spPr>
          <a:xfrm>
            <a:off x="5013789" y="1487869"/>
            <a:ext cx="3663486" cy="3173641"/>
          </a:xfrm>
          <a:prstGeom prst="rect">
            <a:avLst/>
          </a:prstGeom>
        </p:spPr>
      </p:pic>
    </p:spTree>
    <p:extLst>
      <p:ext uri="{BB962C8B-B14F-4D97-AF65-F5344CB8AC3E}">
        <p14:creationId xmlns:p14="http://schemas.microsoft.com/office/powerpoint/2010/main" val="8222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Other Master Elements to Your Presentation</a:t>
            </a:r>
          </a:p>
        </p:txBody>
      </p:sp>
      <p:sp>
        <p:nvSpPr>
          <p:cNvPr id="5" name="Slide Number Placeholder 4"/>
          <p:cNvSpPr>
            <a:spLocks noGrp="1"/>
          </p:cNvSpPr>
          <p:nvPr>
            <p:ph type="sldNum" sz="quarter" idx="4294967295"/>
          </p:nvPr>
        </p:nvSpPr>
        <p:spPr>
          <a:xfrm>
            <a:off x="8885238" y="6208713"/>
            <a:ext cx="258762" cy="231775"/>
          </a:xfrm>
        </p:spPr>
        <p:txBody>
          <a:bodyPr/>
          <a:lstStyle/>
          <a:p>
            <a:pPr>
              <a:defRPr/>
            </a:pPr>
            <a:fld id="{27211545-335C-4898-B08B-87E1B7A5789B}" type="slidenum">
              <a:rPr lang="en-US" smtClean="0"/>
              <a:pPr>
                <a:defRPr/>
              </a:pPr>
              <a:t>9</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65" y="2452663"/>
            <a:ext cx="7157595" cy="1570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74" y="4368165"/>
            <a:ext cx="7267575"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64733" y="1278296"/>
            <a:ext cx="7981949" cy="646331"/>
          </a:xfrm>
          <a:prstGeom prst="rect">
            <a:avLst/>
          </a:prstGeom>
        </p:spPr>
        <p:txBody>
          <a:bodyPr wrap="square">
            <a:spAutoFit/>
          </a:bodyPr>
          <a:lstStyle/>
          <a:p>
            <a:r>
              <a:rPr lang="en-US" dirty="0"/>
              <a:t>Save time by adding a draft note to your presentation, standard or customized stamps, and client/project name or filename</a:t>
            </a:r>
          </a:p>
        </p:txBody>
      </p:sp>
    </p:spTree>
    <p:extLst>
      <p:ext uri="{BB962C8B-B14F-4D97-AF65-F5344CB8AC3E}">
        <p14:creationId xmlns:p14="http://schemas.microsoft.com/office/powerpoint/2010/main" val="1945678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0THbhsJ6EWEHmNVV.nN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iNn71KwD0WYAn3hrKYd0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eV8frBIyEq885aI.X0L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Uqrxwywp0y_plMRZods2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SUdJbbG4k6RPNfrqcZG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swW22MRU0ufH_PGL5yP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tvFbJuIbU.keRnb3fi7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gOB8mI_s0SyDypQZRn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3_IdUYTXr0qZUcpqH.wO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PFE2kSgk.YlpPmTuy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vIP_tLjw0eF5XVmUYhr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PjXqIVy0KUu7b1fcMS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u4.3GL5h0mAZClV5Nt2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78yiMayWEymYdTtCaa27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z2pDfmCE6CiDwde.33P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AfU4kfjUKO.vt3gnxzz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30.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1.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2.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3.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4.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5.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6.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heme/theme1.xml><?xml version="1.0" encoding="utf-8"?>
<a:theme xmlns:a="http://schemas.openxmlformats.org/drawingml/2006/main" name="Accenture_BasicA_WarmRed">
  <a:themeElements>
    <a:clrScheme name="water">
      <a:dk1>
        <a:sysClr val="windowText" lastClr="000000"/>
      </a:dk1>
      <a:lt1>
        <a:sysClr val="window" lastClr="FFFFFF"/>
      </a:lt1>
      <a:dk2>
        <a:srgbClr val="666666"/>
      </a:dk2>
      <a:lt2>
        <a:srgbClr val="778888"/>
      </a:lt2>
      <a:accent1>
        <a:srgbClr val="FF9900"/>
      </a:accent1>
      <a:accent2>
        <a:srgbClr val="008899"/>
      </a:accent2>
      <a:accent3>
        <a:srgbClr val="003344"/>
      </a:accent3>
      <a:accent4>
        <a:srgbClr val="66AA44"/>
      </a:accent4>
      <a:accent5>
        <a:srgbClr val="778888"/>
      </a:accent5>
      <a:accent6>
        <a:srgbClr val="666666"/>
      </a:accent6>
      <a:hlink>
        <a:srgbClr val="008899"/>
      </a:hlink>
      <a:folHlink>
        <a:srgbClr val="003344"/>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B9DADEC4C6543849A81C755154687" ma:contentTypeVersion="4" ma:contentTypeDescription="Create a new document." ma:contentTypeScope="" ma:versionID="a5bd203c9fd31acde13513872fc6c069">
  <xsd:schema xmlns:xsd="http://www.w3.org/2001/XMLSchema" xmlns:xs="http://www.w3.org/2001/XMLSchema" xmlns:p="http://schemas.microsoft.com/office/2006/metadata/properties" xmlns:ns2="179acbcf-c33d-4684-8f70-46b0e9fe5580" targetNamespace="http://schemas.microsoft.com/office/2006/metadata/properties" ma:root="true" ma:fieldsID="f2506c506a9bfcd2de46e4044fc7ed6d" ns2:_="">
    <xsd:import namespace="179acbcf-c33d-4684-8f70-46b0e9fe558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acbcf-c33d-4684-8f70-46b0e9fe558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A65FDA1-7196-427A-AC13-28B929132D51}"/>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31e55a-fd02-4979-acea-b5118fba42b1"/>
    <ds:schemaRef ds:uri="http://purl.org/dc/terms/"/>
    <ds:schemaRef ds:uri="868af7fe-14d9-4486-b970-bf53f42de61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9324</TotalTime>
  <Words>1349</Words>
  <Application>Microsoft Office PowerPoint</Application>
  <PresentationFormat>On-screen Show (4:3)</PresentationFormat>
  <Paragraphs>321</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Geneva</vt:lpstr>
      <vt:lpstr>Lucida Grande</vt:lpstr>
      <vt:lpstr>Wingdings</vt:lpstr>
      <vt:lpstr>Accenture_BasicA_WarmRed</vt:lpstr>
      <vt:lpstr>think-cell Slide</vt:lpstr>
      <vt:lpstr>CIO Technology Workshops</vt:lpstr>
      <vt:lpstr>PowerPoint – An Introduction to QPT</vt:lpstr>
      <vt:lpstr>PowerPoint - An Introduction to QPT</vt:lpstr>
      <vt:lpstr>Introduction to the Quick Presentation Toolkit</vt:lpstr>
      <vt:lpstr>What does the Quick Presentation Toolkit look like? </vt:lpstr>
      <vt:lpstr>PowerPoint - An Introduction to QPT</vt:lpstr>
      <vt:lpstr>Create a New Presentation with Accenture Templates</vt:lpstr>
      <vt:lpstr>Adding a Confidentiality Note and Slide</vt:lpstr>
      <vt:lpstr>Add Other Master Elements to Your Presentation</vt:lpstr>
      <vt:lpstr>Use the Right Colors in Your Presentation</vt:lpstr>
      <vt:lpstr>Add Agenda Pages</vt:lpstr>
      <vt:lpstr>PowerPoint - An Introduction to QPT</vt:lpstr>
      <vt:lpstr>Library of Visuals</vt:lpstr>
      <vt:lpstr>PowerPoint - An Introduction to QPT</vt:lpstr>
      <vt:lpstr>Merge Text</vt:lpstr>
      <vt:lpstr>Convert Lines to Shapes</vt:lpstr>
      <vt:lpstr>Touch</vt:lpstr>
      <vt:lpstr>QPT Format Painter</vt:lpstr>
      <vt:lpstr>Height and Width</vt:lpstr>
      <vt:lpstr>Harvey Balls</vt:lpstr>
      <vt:lpstr>PowerPoint - An Introduction to QPT</vt:lpstr>
      <vt:lpstr>Send/Save Selected Slides</vt:lpstr>
      <vt:lpstr>Sticky Notes</vt:lpstr>
      <vt:lpstr>PowerPoint - An Introduction to QPT</vt:lpstr>
      <vt:lpstr>PowerPoint - An Introduction to QPT</vt:lpstr>
      <vt:lpstr>Help Spread the Word!</vt:lpstr>
      <vt:lpstr>Questions?</vt:lpstr>
      <vt:lpstr>Feedback</vt:lpstr>
    </vt:vector>
  </TitlesOfParts>
  <Company>Williams Lea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Stoneman, Angela K.</dc:creator>
  <cp:lastModifiedBy>Orasco, Elizabeth A.</cp:lastModifiedBy>
  <cp:revision>442</cp:revision>
  <cp:lastPrinted>2009-05-13T12:37:25Z</cp:lastPrinted>
  <dcterms:created xsi:type="dcterms:W3CDTF">2011-11-22T14:45:58Z</dcterms:created>
  <dcterms:modified xsi:type="dcterms:W3CDTF">2017-05-24T17:15:27Z</dcterms:modified>
  <cp:keywords>text, 5, QPT, multiple, boxes, consolidate, Use, formatting,, one, key., Presentation, bullets., different, support, feature</cp:keyword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0x0101008FCB9DADEC4C6543849A81C755154687</vt:lpwstr>
  </property>
  <property fmtid="{D5CDD505-2E9C-101B-9397-08002B2CF9AE}" pid="3" name="_dlc_DocIdItemGuid">
    <vt:lpwstr>18f5a6d3-6a49-4042-9406-f0b5374d6267</vt:lpwstr>
  </property>
</Properties>
</file>