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07" r:id="rId5"/>
    <p:sldId id="257" r:id="rId6"/>
    <p:sldId id="314" r:id="rId7"/>
    <p:sldId id="260" r:id="rId8"/>
    <p:sldId id="311" r:id="rId9"/>
    <p:sldId id="315" r:id="rId10"/>
    <p:sldId id="263" r:id="rId11"/>
    <p:sldId id="313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44" userDrawn="1">
          <p15:clr>
            <a:srgbClr val="A4A3A4"/>
          </p15:clr>
        </p15:guide>
        <p15:guide id="2" orient="horz" pos="2640" userDrawn="1">
          <p15:clr>
            <a:srgbClr val="A4A3A4"/>
          </p15:clr>
        </p15:guide>
        <p15:guide id="3" pos="2638" userDrawn="1">
          <p15:clr>
            <a:srgbClr val="A4A3A4"/>
          </p15:clr>
        </p15:guide>
        <p15:guide id="4" pos="2802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9" pos="2026" userDrawn="1">
          <p15:clr>
            <a:srgbClr val="A4A3A4"/>
          </p15:clr>
        </p15:guide>
        <p15:guide id="10" pos="3853" userDrawn="1">
          <p15:clr>
            <a:srgbClr val="A4A3A4"/>
          </p15:clr>
        </p15:guide>
        <p15:guide id="11" pos="4668" userDrawn="1">
          <p15:clr>
            <a:srgbClr val="A4A3A4"/>
          </p15:clr>
        </p15:guide>
        <p15:guide id="13" pos="5609" userDrawn="1">
          <p15:clr>
            <a:srgbClr val="A4A3A4"/>
          </p15:clr>
        </p15:guide>
        <p15:guide id="14" pos="5712" userDrawn="1">
          <p15:clr>
            <a:srgbClr val="A4A3A4"/>
          </p15:clr>
        </p15:guide>
        <p15:guide id="15" pos="6528" userDrawn="1">
          <p15:clr>
            <a:srgbClr val="A4A3A4"/>
          </p15:clr>
        </p15:guide>
        <p15:guide id="17" pos="7680" userDrawn="1">
          <p15:clr>
            <a:srgbClr val="A4A3A4"/>
          </p15:clr>
        </p15:guide>
        <p15:guide id="18" orient="horz" pos="204" userDrawn="1">
          <p15:clr>
            <a:srgbClr val="A4A3A4"/>
          </p15:clr>
        </p15:guide>
        <p15:guide id="19" orient="horz" pos="864" userDrawn="1">
          <p15:clr>
            <a:srgbClr val="A4A3A4"/>
          </p15:clr>
        </p15:guide>
        <p15:guide id="20" orient="horz" pos="1416" userDrawn="1">
          <p15:clr>
            <a:srgbClr val="A4A3A4"/>
          </p15:clr>
        </p15:guide>
        <p15:guide id="21" orient="horz" pos="2069" userDrawn="1">
          <p15:clr>
            <a:srgbClr val="A4A3A4"/>
          </p15:clr>
        </p15:guide>
        <p15:guide id="24" pos="5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8"/>
    <a:srgbClr val="FF9600"/>
    <a:srgbClr val="FF1700"/>
    <a:srgbClr val="FF9128"/>
    <a:srgbClr val="FF9500"/>
    <a:srgbClr val="00D700"/>
    <a:srgbClr val="00FF01"/>
    <a:srgbClr val="00FF00"/>
    <a:srgbClr val="03BAFF"/>
    <a:srgbClr val="02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465" autoAdjust="0"/>
  </p:normalViewPr>
  <p:slideViewPr>
    <p:cSldViewPr>
      <p:cViewPr varScale="1">
        <p:scale>
          <a:sx n="64" d="100"/>
          <a:sy n="64" d="100"/>
        </p:scale>
        <p:origin x="1008" y="36"/>
      </p:cViewPr>
      <p:guideLst>
        <p:guide pos="3744"/>
        <p:guide orient="horz" pos="2640"/>
        <p:guide pos="2638"/>
        <p:guide pos="2802"/>
        <p:guide pos="1872"/>
        <p:guide pos="2026"/>
        <p:guide pos="3853"/>
        <p:guide pos="4668"/>
        <p:guide pos="5609"/>
        <p:guide pos="5712"/>
        <p:guide pos="6528"/>
        <p:guide pos="7680"/>
        <p:guide orient="horz" pos="204"/>
        <p:guide orient="horz" pos="864"/>
        <p:guide orient="horz" pos="1416"/>
        <p:guide orient="horz" pos="2069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634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7" Type="http://schemas.openxmlformats.org/officeDocument/2006/relationships/slide" Target="slides/slide3.xml"/><Relationship Id="rId18" Type="http://schemas.openxmlformats.org/officeDocument/2006/relationships/tableStyles" Target="tableStyles.xml"/><Relationship Id="rId15" Type="http://schemas.openxmlformats.org/officeDocument/2006/relationships/presProps" Target="presProps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14" Type="http://schemas.openxmlformats.org/officeDocument/2006/relationships/handoutMaster" Target="handoutMasters/handout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9F651E-BA7C-4E9C-8918-9342026E9CA9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4C2469E-A12A-44A9-9907-2A6DE19495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2260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3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130101" bIns="0" rtlCol="0" anchor="t" anchorCtr="0">
            <a:noAutofit/>
          </a:bodyPr>
          <a:lstStyle>
            <a:lvl1pPr>
              <a:defRPr lang="en-US" sz="3600" b="0" cap="all" spc="-133">
                <a:solidFill>
                  <a:schemeClr val="accent5"/>
                </a:solidFill>
                <a:latin typeface="Arial Black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25146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295400" y="685688"/>
            <a:ext cx="5257800" cy="5577308"/>
            <a:chOff x="1371600" y="685800"/>
            <a:chExt cx="1371600" cy="14549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371971" y="1254369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25000">
                  <a:srgbClr val="FF9500"/>
                </a:gs>
                <a:gs pos="73000">
                  <a:srgbClr val="FF17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371600" y="685800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9600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0" y="2133600"/>
            <a:ext cx="5354475" cy="2585323"/>
          </a:xfrm>
          <a:noFill/>
        </p:spPr>
        <p:txBody>
          <a:bodyPr lIns="0" tIns="0" rIns="0" bIns="0" anchor="ctr">
            <a:spAutoFit/>
          </a:bodyPr>
          <a:lstStyle>
            <a:lvl1pPr>
              <a:lnSpc>
                <a:spcPct val="70000"/>
              </a:lnSpc>
              <a:defRPr sz="60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756071" y="354330"/>
            <a:ext cx="1966913" cy="517054"/>
            <a:chOff x="7756071" y="476723"/>
            <a:chExt cx="1966913" cy="517054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903672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756071" y="693739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982663" algn="l"/>
                </a:tabLst>
              </a:pPr>
              <a:endParaRPr lang="en-ZA" dirty="0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ov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295400" y="685688"/>
            <a:ext cx="5257800" cy="5577308"/>
            <a:chOff x="1371600" y="685800"/>
            <a:chExt cx="1371600" cy="14549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371971" y="1254369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25000">
                  <a:srgbClr val="FF9500"/>
                </a:gs>
                <a:gs pos="73000">
                  <a:srgbClr val="FF17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371600" y="685800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9600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0" y="2133600"/>
            <a:ext cx="5354475" cy="2585323"/>
          </a:xfrm>
          <a:noFill/>
        </p:spPr>
        <p:txBody>
          <a:bodyPr lIns="0" tIns="0" rIns="0" bIns="0" anchor="ctr">
            <a:spAutoFit/>
          </a:bodyPr>
          <a:lstStyle>
            <a:lvl1pPr>
              <a:lnSpc>
                <a:spcPct val="70000"/>
              </a:lnSpc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756071" y="354330"/>
            <a:ext cx="1966913" cy="517054"/>
            <a:chOff x="7756071" y="476723"/>
            <a:chExt cx="1966913" cy="517054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903672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756071" y="693739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8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>
                <a:solidFill>
                  <a:schemeClr val="accent6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2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7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9375" y="6407924"/>
            <a:ext cx="334195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accent5"/>
                </a:solidFill>
                <a:latin typeface="+mj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34963" y="6253569"/>
            <a:ext cx="1030288" cy="271056"/>
            <a:chOff x="7770813" y="476723"/>
            <a:chExt cx="1965325" cy="517053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8917227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7770813" y="693738"/>
              <a:ext cx="1965325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755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693" r:id="rId2"/>
    <p:sldLayoutId id="2147483788" r:id="rId3"/>
    <p:sldLayoutId id="2147483661" r:id="rId4"/>
    <p:sldLayoutId id="2147483783" r:id="rId5"/>
    <p:sldLayoutId id="2147483785" r:id="rId6"/>
    <p:sldLayoutId id="2147483778" r:id="rId7"/>
    <p:sldLayoutId id="2147483669" r:id="rId8"/>
    <p:sldLayoutId id="2147483780" r:id="rId9"/>
    <p:sldLayoutId id="2147483786" r:id="rId10"/>
    <p:sldLayoutId id="214748378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600" b="0" i="0" kern="1200" cap="all" spc="-133" baseline="0">
          <a:solidFill>
            <a:schemeClr val="accent5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1152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5" orient="horz" pos="2610" userDrawn="1">
          <p15:clr>
            <a:srgbClr val="F26B43"/>
          </p15:clr>
        </p15:guide>
        <p15:guide id="7" orient="horz" pos="204" userDrawn="1">
          <p15:clr>
            <a:srgbClr val="F26B43"/>
          </p15:clr>
        </p15:guide>
        <p15:guide id="8" orient="horz" pos="3816" userDrawn="1">
          <p15:clr>
            <a:srgbClr val="F26B43"/>
          </p15:clr>
        </p15:guide>
        <p15:guide id="9" orient="horz" pos="1111" userDrawn="1">
          <p15:clr>
            <a:srgbClr val="F26B43"/>
          </p15:clr>
        </p15:guide>
        <p15:guide id="11" pos="7468" userDrawn="1">
          <p15:clr>
            <a:srgbClr val="F26B43"/>
          </p15:clr>
        </p15:guide>
        <p15:guide id="12" pos="1872" userDrawn="1">
          <p15:clr>
            <a:srgbClr val="F26B43"/>
          </p15:clr>
        </p15:guide>
        <p15:guide id="13" pos="4884" userDrawn="1">
          <p15:clr>
            <a:srgbClr val="F26B43"/>
          </p15:clr>
        </p15:guide>
        <p15:guide id="14" pos="5604" userDrawn="1">
          <p15:clr>
            <a:srgbClr val="F26B43"/>
          </p15:clr>
        </p15:guide>
        <p15:guide id="15" pos="2088" userDrawn="1">
          <p15:clr>
            <a:srgbClr val="F26B43"/>
          </p15:clr>
        </p15:guide>
        <p15:guide id="16" pos="3954" userDrawn="1">
          <p15:clr>
            <a:srgbClr val="F26B43"/>
          </p15:clr>
        </p15:guide>
        <p15:guide id="17" pos="6534" userDrawn="1">
          <p15:clr>
            <a:srgbClr val="F26B43"/>
          </p15:clr>
        </p15:guide>
        <p15:guide id="18" pos="930" userDrawn="1">
          <p15:clr>
            <a:srgbClr val="F26B43"/>
          </p15:clr>
        </p15:guide>
        <p15:guide id="19" pos="2802" userDrawn="1">
          <p15:clr>
            <a:srgbClr val="F26B43"/>
          </p15:clr>
        </p15:guide>
        <p15:guide id="20" pos="3024" userDrawn="1">
          <p15:clr>
            <a:srgbClr val="F26B43"/>
          </p15:clr>
        </p15:guide>
        <p15:guide id="21" pos="3738" userDrawn="1">
          <p15:clr>
            <a:srgbClr val="F26B43"/>
          </p15:clr>
        </p15:guide>
        <p15:guide id="22" pos="4668" userDrawn="1">
          <p15:clr>
            <a:srgbClr val="F26B43"/>
          </p15:clr>
        </p15:guide>
        <p15:guide id="23" pos="5820" userDrawn="1">
          <p15:clr>
            <a:srgbClr val="F26B43"/>
          </p15:clr>
        </p15:guide>
        <p15:guide id="24" pos="6750" userDrawn="1">
          <p15:clr>
            <a:srgbClr val="F26B43"/>
          </p15:clr>
        </p15:guide>
        <p15:guide id="25" orient="horz" pos="1410" userDrawn="1">
          <p15:clr>
            <a:srgbClr val="F26B43"/>
          </p15:clr>
        </p15:guide>
        <p15:guide id="26" orient="horz" pos="411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hyperlink" Target="mailto:michele.philion@accenture.com" TargetMode="Externa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001" y="5073855"/>
            <a:ext cx="4604570" cy="104119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SUMMER ANALYST Program – Excel Tips &amp; Tricks</a:t>
            </a:r>
          </a:p>
          <a:p>
            <a:pPr lvl="0"/>
            <a:r>
              <a:rPr lang="en-US" cap="none" dirty="0">
                <a:solidFill>
                  <a:srgbClr val="6C6C6C"/>
                </a:solidFill>
                <a:latin typeface="Arial" panose="020B0604020202020204"/>
              </a:rPr>
              <a:t>Presenter Name</a:t>
            </a:r>
          </a:p>
          <a:p>
            <a:pPr lvl="0"/>
            <a:r>
              <a:rPr lang="en-US" b="1" cap="none" dirty="0">
                <a:solidFill>
                  <a:schemeClr val="accent6"/>
                </a:solidFill>
                <a:latin typeface="Arial" panose="020B0604020202020204"/>
              </a:rPr>
              <a:t>June 6, 2017</a:t>
            </a:r>
            <a:endParaRPr lang="en-ZA" cap="none" dirty="0">
              <a:solidFill>
                <a:schemeClr val="accent6"/>
              </a:solidFill>
              <a:latin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1" y="6144033"/>
            <a:ext cx="1447800" cy="380592"/>
            <a:chOff x="381000" y="6007571"/>
            <a:chExt cx="1966913" cy="51705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528601" y="6007571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1000" y="6224587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8998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5016" y="1763729"/>
            <a:ext cx="3693583" cy="4294171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FORMULAS</a:t>
            </a:r>
          </a:p>
          <a:p>
            <a:r>
              <a:rPr lang="en-US" b="0" dirty="0">
                <a:solidFill>
                  <a:schemeClr val="tx1"/>
                </a:solidFill>
              </a:rPr>
              <a:t>This session will focus on </a:t>
            </a:r>
            <a:r>
              <a:rPr lang="en-US" dirty="0">
                <a:solidFill>
                  <a:schemeClr val="tx1"/>
                </a:solidFill>
              </a:rPr>
              <a:t>key formulas </a:t>
            </a:r>
            <a:r>
              <a:rPr lang="en-US" b="0" dirty="0">
                <a:solidFill>
                  <a:schemeClr val="tx1"/>
                </a:solidFill>
              </a:rPr>
              <a:t>that will can be applied during your summer internship, and even help you in the upcoming school year.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would like a download of this deck, please contact Michele Philion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michele.philion@accenture.com</a:t>
            </a:r>
            <a:r>
              <a:rPr lang="en-US" dirty="0">
                <a:solidFill>
                  <a:schemeClr val="tx1"/>
                </a:solidFill>
              </a:rPr>
              <a:t>) for the PDF version. </a:t>
            </a:r>
            <a:endParaRPr lang="en-ZA" dirty="0"/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101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709372" cy="429418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RESOURCES</a:t>
            </a:r>
          </a:p>
          <a:p>
            <a:r>
              <a:rPr lang="en-US" b="0" dirty="0">
                <a:solidFill>
                  <a:schemeClr val="tx1"/>
                </a:solidFill>
              </a:rPr>
              <a:t>Usage tips and resources are provided throughout the slides.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Think you have advanced Excel skills? </a:t>
            </a:r>
            <a:r>
              <a:rPr lang="en-US" dirty="0">
                <a:solidFill>
                  <a:schemeClr val="tx1"/>
                </a:solidFill>
              </a:rPr>
              <a:t>Ask the speaker questions </a:t>
            </a:r>
            <a:r>
              <a:rPr lang="en-US" b="0" dirty="0">
                <a:solidFill>
                  <a:schemeClr val="tx1"/>
                </a:solidFill>
              </a:rPr>
              <a:t>focused on Excel questions and deeper skills you’d like to develop.</a:t>
            </a:r>
          </a:p>
          <a:p>
            <a:endParaRPr lang="en-ZA" b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754279" cy="429418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APPLICATION</a:t>
            </a:r>
          </a:p>
          <a:p>
            <a:r>
              <a:rPr lang="en-US" b="0" dirty="0">
                <a:solidFill>
                  <a:schemeClr val="tx1"/>
                </a:solidFill>
              </a:rPr>
              <a:t>Several examples for formula and advanced Excel application exist.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Excel file is included </a:t>
            </a:r>
            <a:r>
              <a:rPr lang="en-US" b="0" dirty="0">
                <a:solidFill>
                  <a:schemeClr val="tx1"/>
                </a:solidFill>
              </a:rPr>
              <a:t>in the calendar invite for today’s session, and can also be retrieved from Michele Philion.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You can focus on one or more examples to practice your Excel skills.</a:t>
            </a:r>
            <a:endParaRPr lang="en-ZA" b="0" dirty="0"/>
          </a:p>
        </p:txBody>
      </p:sp>
      <p:sp>
        <p:nvSpPr>
          <p:cNvPr id="7" name="TextBox 3"/>
          <p:cNvSpPr txBox="1"/>
          <p:nvPr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5016" y="1763729"/>
            <a:ext cx="3769784" cy="4294171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FORMULAS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VLOOKUP/HLOOKUP (INDEX/MATCH can substitute)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DATEDIF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TEXT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PIVOT TABLES + CHARTS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COUNT + VARIATIONS</a:t>
            </a: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Cover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594232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b="1" dirty="0">
                <a:solidFill>
                  <a:srgbClr val="000088"/>
                </a:solidFill>
              </a:rPr>
              <a:t>*Bolded items are included within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Lookup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72830" y="2349861"/>
            <a:ext cx="8610600" cy="42941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when you are searching for information based off of a primary (unique identifier) key, for example Customer ID, License #, SSN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Information is stored horizontally, rather than vertically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HLOOKUP = Horizontal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VLOOKUP = Vertical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Identical match = false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 match = true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E.g. finding the letter grade for a score within ranges</a:t>
            </a:r>
          </a:p>
          <a:p>
            <a:endParaRPr lang="en-Z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143663"/>
            <a:ext cx="5577840" cy="618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955766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F2F2F"/>
                </a:solidFill>
              </a:rPr>
              <a:t>Searches for a value in the top row of a table or an array of values, and then returns a value in the same column from a row you specify in the table or array. Use HLOOKUP when your comparison values are located in a row across the top of a table of data, and you want to look down a specified number of rows. Use VLOOKUP when your comparison values are located in a column to the left of the data you want to find.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12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functions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94500"/>
              </p:ext>
            </p:extLst>
          </p:nvPr>
        </p:nvGraphicFramePr>
        <p:xfrm>
          <a:off x="1981200" y="1426211"/>
          <a:ext cx="8128000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95169026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62007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6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functions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99543"/>
              </p:ext>
            </p:extLst>
          </p:nvPr>
        </p:nvGraphicFramePr>
        <p:xfrm>
          <a:off x="1981200" y="1426211"/>
          <a:ext cx="8128000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95169026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62007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left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right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middle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Find the length of a cell, including leading and trailing 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6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Capitalize the</a:t>
                      </a:r>
                      <a:r>
                        <a:rPr lang="en-US" sz="1800" baseline="0" dirty="0">
                          <a:latin typeface="+mn-lt"/>
                        </a:rPr>
                        <a:t> first letter of every word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Make every character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Make every character</a:t>
                      </a:r>
                      <a:r>
                        <a:rPr lang="en-US" sz="1800" baseline="0" dirty="0">
                          <a:latin typeface="+mn-lt"/>
                        </a:rPr>
                        <a:t> uppercase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8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Format the text accordingly, can choose specific date</a:t>
                      </a:r>
                      <a:r>
                        <a:rPr lang="en-US" sz="1800" baseline="0" dirty="0">
                          <a:latin typeface="+mn-lt"/>
                        </a:rPr>
                        <a:t> formats including time, quarters, etc.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Find</a:t>
                      </a:r>
                      <a:r>
                        <a:rPr lang="en-US" sz="1800" baseline="0" dirty="0">
                          <a:latin typeface="+mn-lt"/>
                        </a:rPr>
                        <a:t> text within a cell; helps to identify a space to dictate the number of words and separate words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3276600"/>
            <a:ext cx="9220200" cy="2971800"/>
          </a:xfrm>
        </p:spPr>
        <p:txBody>
          <a:bodyPr/>
          <a:lstStyle/>
          <a:p>
            <a:r>
              <a:rPr lang="en-US" dirty="0"/>
              <a:t>Practice Time!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509375" y="6407924"/>
            <a:ext cx="334195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999" y="2590800"/>
            <a:ext cx="8572501" cy="2514600"/>
          </a:xfrm>
        </p:spPr>
        <p:txBody>
          <a:bodyPr/>
          <a:lstStyle/>
          <a:p>
            <a:r>
              <a:rPr lang="en-US" dirty="0"/>
              <a:t>Apply your skills during…</a:t>
            </a:r>
          </a:p>
        </p:txBody>
      </p:sp>
    </p:spTree>
    <p:extLst>
      <p:ext uri="{BB962C8B-B14F-4D97-AF65-F5344CB8AC3E}">
        <p14:creationId xmlns:p14="http://schemas.microsoft.com/office/powerpoint/2010/main" val="21014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3276600"/>
            <a:ext cx="9220200" cy="2971800"/>
          </a:xfrm>
        </p:spPr>
        <p:txBody>
          <a:bodyPr/>
          <a:lstStyle/>
          <a:p>
            <a:r>
              <a:rPr lang="en-US" dirty="0"/>
              <a:t>Excel</a:t>
            </a:r>
            <a:r>
              <a:rPr lang="en-US" dirty="0">
                <a:solidFill>
                  <a:schemeClr val="accent2"/>
                </a:solidFill>
              </a:rPr>
              <a:t>lent!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509375" y="6407924"/>
            <a:ext cx="334195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999" y="2590800"/>
            <a:ext cx="8572501" cy="2514600"/>
          </a:xfrm>
        </p:spPr>
        <p:txBody>
          <a:bodyPr/>
          <a:lstStyle/>
          <a:p>
            <a:r>
              <a:rPr lang="en-US" dirty="0"/>
              <a:t>Thanks for being</a:t>
            </a:r>
          </a:p>
        </p:txBody>
      </p:sp>
    </p:spTree>
    <p:extLst>
      <p:ext uri="{BB962C8B-B14F-4D97-AF65-F5344CB8AC3E}">
        <p14:creationId xmlns:p14="http://schemas.microsoft.com/office/powerpoint/2010/main" val="206688998"/>
      </p:ext>
    </p:extLst>
  </p:cSld>
  <p:clrMapOvr>
    <a:masterClrMapping/>
  </p:clrMapOvr>
</p:sld>
</file>

<file path=ppt/theme/theme1.xml><?xml version="1.0" encoding="utf-8"?>
<a:theme xmlns:a="http://schemas.openxmlformats.org/drawingml/2006/main" name="16-3406 Accenture Security Template 16x9">
  <a:themeElements>
    <a:clrScheme name="Custom 73">
      <a:dk1>
        <a:srgbClr val="000000"/>
      </a:dk1>
      <a:lt1>
        <a:srgbClr val="FFFFFF"/>
      </a:lt1>
      <a:dk2>
        <a:srgbClr val="919191"/>
      </a:dk2>
      <a:lt2>
        <a:srgbClr val="FF9600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004D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Campaign Overview_v3" id="{1A36B18F-47D3-44D8-B667-7F70A410A395}" vid="{3735C6B2-B56C-439F-90D6-DCDF9E249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5222F-3916-4543-BBA9-10B9EFE2EF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6615B-9D38-4046-9F56-5158CDD0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7470C8-F752-4F56-8AB7-E243931717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Campaign Overview_v3</Template>
  <TotalTime>13788</TotalTime>
  <Words>488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Bold</vt:lpstr>
      <vt:lpstr>Calibri</vt:lpstr>
      <vt:lpstr>Wingdings</vt:lpstr>
      <vt:lpstr>16-3406 Accenture Security Template 16x9</vt:lpstr>
      <vt:lpstr>PowerPoint Presentation</vt:lpstr>
      <vt:lpstr>Excel 101</vt:lpstr>
      <vt:lpstr>What We Can Cover</vt:lpstr>
      <vt:lpstr>Lookup functions</vt:lpstr>
      <vt:lpstr>text functions</vt:lpstr>
      <vt:lpstr>text functions</vt:lpstr>
      <vt:lpstr>Practice Time!</vt:lpstr>
      <vt:lpstr>Excellent!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CAMPAIGNs Overview</dc:title>
  <dc:creator>Pieper, Victoria</dc:creator>
  <cp:lastModifiedBy>Mayes, Cameron A.</cp:lastModifiedBy>
  <cp:revision>430</cp:revision>
  <cp:lastPrinted>2017-01-06T23:09:09Z</cp:lastPrinted>
  <dcterms:created xsi:type="dcterms:W3CDTF">2016-12-21T16:34:40Z</dcterms:created>
  <dcterms:modified xsi:type="dcterms:W3CDTF">2017-06-07T20:09:12Z</dcterms:modified>
  <cp:keywords>table, row, Use, want, top, located, comparison, column, value, values, |, number, specified, array, rows.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pmcguire</vt:lpwstr>
  </property>
  <property fmtid="{D5CDD505-2E9C-101B-9397-08002B2CF9AE}" pid="3" name="ComputerName">
    <vt:lpwstr>DLO0426</vt:lpwstr>
  </property>
  <property fmtid="{D5CDD505-2E9C-101B-9397-08002B2CF9AE}" pid="4" name="ContentTypeId">
    <vt:lpwstr>0x0101008FCB9DADEC4C6543849A81C755154687</vt:lpwstr>
  </property>
</Properties>
</file>