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5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FF"/>
    <a:srgbClr val="53B9FF"/>
    <a:srgbClr val="8AAC46"/>
    <a:srgbClr val="33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:\2013\University Communications\Assets\PowerPoint Templates\PPTtitleslidewinter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spetty\Desktop\wsustacke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90499"/>
            <a:ext cx="2400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3322" y="509549"/>
            <a:ext cx="5093477" cy="1470025"/>
          </a:xfrm>
        </p:spPr>
        <p:txBody>
          <a:bodyPr/>
          <a:lstStyle>
            <a:lvl1pPr>
              <a:defRPr>
                <a:solidFill>
                  <a:srgbClr val="3316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567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177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177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935"/>
            <a:ext cx="8229600" cy="403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490931" cy="365125"/>
          </a:xfrm>
        </p:spPr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2856"/>
            <a:ext cx="4038600" cy="41595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2856"/>
            <a:ext cx="4038600" cy="41595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templateU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16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2855"/>
            <a:ext cx="4040188" cy="4307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3655"/>
            <a:ext cx="4040188" cy="37287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32855"/>
            <a:ext cx="4041775" cy="4307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3655"/>
            <a:ext cx="4041775" cy="37287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927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30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16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:\2013\University Communications\Assets\PowerPoint Templates\WSU PPT foote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" y="12107"/>
            <a:ext cx="9142571" cy="68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petty\Desktop\WSU_InstSig_horiz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61" y="6191887"/>
            <a:ext cx="3429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5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1" y="6356350"/>
            <a:ext cx="435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21859" y="552296"/>
            <a:ext cx="5093477" cy="704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Salary Inversion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07571" y="920918"/>
            <a:ext cx="53742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Subcommittee on Salary Inversion</a:t>
            </a:r>
          </a:p>
          <a:p>
            <a:pPr algn="ctr"/>
            <a:r>
              <a:rPr lang="en-US" dirty="0" smtClean="0"/>
              <a:t>Salary, Benefits, Budget, and Fiscal Planning Committee</a:t>
            </a:r>
          </a:p>
          <a:p>
            <a:pPr algn="ctr"/>
            <a:r>
              <a:rPr lang="en-US" sz="2000" dirty="0" smtClean="0"/>
              <a:t>2018-2019 Data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3028949" cy="782637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314450"/>
            <a:ext cx="7829550" cy="464172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Definition </a:t>
            </a:r>
            <a:r>
              <a:rPr lang="en-US" sz="2000" dirty="0"/>
              <a:t>of Inversion</a:t>
            </a:r>
          </a:p>
          <a:p>
            <a:pPr lvl="1"/>
            <a:r>
              <a:rPr lang="en-US" sz="2000" dirty="0"/>
              <a:t>A faculty member of </a:t>
            </a:r>
            <a:r>
              <a:rPr lang="en-US" sz="2000" dirty="0" smtClean="0"/>
              <a:t>higher rank earning less </a:t>
            </a:r>
            <a:r>
              <a:rPr lang="en-US" sz="2000" dirty="0"/>
              <a:t>in nine-month FTE salary than a faculty member of </a:t>
            </a:r>
            <a:r>
              <a:rPr lang="en-US" sz="2000" dirty="0" smtClean="0"/>
              <a:t>lower </a:t>
            </a:r>
            <a:r>
              <a:rPr lang="en-US" sz="2000" dirty="0"/>
              <a:t>rank</a:t>
            </a:r>
          </a:p>
          <a:p>
            <a:r>
              <a:rPr lang="en-US" sz="2000" dirty="0"/>
              <a:t>Data from </a:t>
            </a:r>
            <a:r>
              <a:rPr lang="en-US" sz="2000" dirty="0" smtClean="0"/>
              <a:t>2018-2019 </a:t>
            </a:r>
            <a:r>
              <a:rPr lang="en-US" sz="2000" dirty="0"/>
              <a:t>equity model available at </a:t>
            </a:r>
            <a:r>
              <a:rPr lang="en-US" sz="2000" dirty="0" err="1"/>
              <a:t>eWeber</a:t>
            </a:r>
            <a:r>
              <a:rPr lang="en-US" sz="2000" dirty="0"/>
              <a:t> Portal (Faculty Dashboard)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Number of inversions:</a:t>
            </a:r>
          </a:p>
          <a:p>
            <a:pPr lvl="1"/>
            <a:r>
              <a:rPr lang="en-US" sz="2000" dirty="0" smtClean="0"/>
              <a:t>66 </a:t>
            </a:r>
            <a:r>
              <a:rPr lang="en-US" sz="2000" dirty="0"/>
              <a:t>faculty </a:t>
            </a:r>
            <a:r>
              <a:rPr lang="en-US" sz="2000" dirty="0" smtClean="0"/>
              <a:t>members, down from </a:t>
            </a:r>
            <a:r>
              <a:rPr lang="en-US" sz="2000" dirty="0" smtClean="0"/>
              <a:t>72 in 2017-18</a:t>
            </a:r>
            <a:endParaRPr lang="en-US" sz="2000" dirty="0"/>
          </a:p>
          <a:p>
            <a:pPr lvl="1"/>
            <a:r>
              <a:rPr lang="en-US" sz="2000" dirty="0" smtClean="0"/>
              <a:t>12% of 550 </a:t>
            </a:r>
            <a:r>
              <a:rPr lang="en-US" sz="2000" dirty="0"/>
              <a:t>total faculty </a:t>
            </a:r>
            <a:r>
              <a:rPr lang="en-US" sz="2000" dirty="0" smtClean="0"/>
              <a:t>members (counted in the model), down from 13.4</a:t>
            </a:r>
            <a:r>
              <a:rPr lang="en-US" sz="2000" dirty="0" smtClean="0"/>
              <a:t>% </a:t>
            </a:r>
            <a:r>
              <a:rPr lang="en-US" sz="2000" dirty="0" smtClean="0"/>
              <a:t>in 2017-18</a:t>
            </a:r>
            <a:endParaRPr lang="en-US" sz="2000" dirty="0"/>
          </a:p>
          <a:p>
            <a:pPr lvl="1"/>
            <a:r>
              <a:rPr lang="en-US" sz="2000" dirty="0"/>
              <a:t>Total amount of salary inversions</a:t>
            </a:r>
            <a:r>
              <a:rPr lang="en-US" sz="2000" dirty="0" smtClean="0"/>
              <a:t>: $926,955, up from $829,916 </a:t>
            </a:r>
            <a:r>
              <a:rPr lang="en-US" sz="2000" dirty="0"/>
              <a:t>in </a:t>
            </a:r>
            <a:r>
              <a:rPr lang="en-US" sz="2000" dirty="0" smtClean="0"/>
              <a:t>2017-18 </a:t>
            </a:r>
            <a:r>
              <a:rPr lang="en-US" sz="2000" dirty="0" smtClean="0"/>
              <a:t>(salary </a:t>
            </a:r>
            <a:r>
              <a:rPr lang="en-US" sz="2000" dirty="0"/>
              <a:t>only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Spencer Hilton created an Access query to automate the process once the data from Betty </a:t>
            </a:r>
            <a:r>
              <a:rPr lang="en-US" sz="2000" dirty="0" err="1" smtClean="0"/>
              <a:t>Kusnierz</a:t>
            </a:r>
            <a:r>
              <a:rPr lang="en-US" sz="2000" dirty="0" smtClean="0"/>
              <a:t> were entered into the Access database.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3175"/>
            <a:ext cx="8229600" cy="1011238"/>
          </a:xfrm>
        </p:spPr>
        <p:txBody>
          <a:bodyPr/>
          <a:lstStyle/>
          <a:p>
            <a:pPr algn="l"/>
            <a:r>
              <a:rPr lang="en-US" dirty="0" smtClean="0"/>
              <a:t>Counting Inversions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14413"/>
            <a:ext cx="8343900" cy="4780597"/>
          </a:xfrm>
        </p:spPr>
        <p:txBody>
          <a:bodyPr>
            <a:normAutofit/>
          </a:bodyPr>
          <a:lstStyle/>
          <a:p>
            <a:r>
              <a:rPr lang="en-US" sz="2000" dirty="0"/>
              <a:t>Number of </a:t>
            </a:r>
            <a:r>
              <a:rPr lang="en-US" sz="2000" dirty="0" smtClean="0"/>
              <a:t>Inversions:</a:t>
            </a:r>
            <a:endParaRPr lang="en-US" sz="2000" dirty="0"/>
          </a:p>
          <a:p>
            <a:pPr lvl="1"/>
            <a:r>
              <a:rPr lang="en-US" sz="1800" dirty="0"/>
              <a:t>Number of faculty members making less than at least one lower ranked faculty </a:t>
            </a:r>
            <a:r>
              <a:rPr lang="en-US" sz="1800" dirty="0" smtClean="0"/>
              <a:t>member.  Counted from the perspective of the higher ranked, lower paid faculty. </a:t>
            </a:r>
            <a:endParaRPr lang="en-US" sz="1800" dirty="0"/>
          </a:p>
          <a:p>
            <a:pPr lvl="2"/>
            <a:r>
              <a:rPr lang="en-US" sz="1600" dirty="0"/>
              <a:t>E.g., Five full professors in a department make less than three associate professors. (Counted as five inversions)</a:t>
            </a:r>
          </a:p>
          <a:p>
            <a:pPr lvl="2"/>
            <a:r>
              <a:rPr lang="en-US" sz="1600" dirty="0"/>
              <a:t>E.g. An assistant professor in a department makes more than two associate professors and more than one full professor. (Counted as three inversions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/>
              <a:t>Dollar amount of </a:t>
            </a:r>
            <a:r>
              <a:rPr lang="en-US" sz="2000" dirty="0" smtClean="0"/>
              <a:t>inversions:  The amount needed to erase the inversion</a:t>
            </a:r>
            <a:endParaRPr lang="en-US" sz="2000" dirty="0"/>
          </a:p>
          <a:p>
            <a:pPr lvl="1"/>
            <a:r>
              <a:rPr lang="en-US" sz="1800" dirty="0"/>
              <a:t>E.g. , An assistant professor makes $80,000 in a department where an full professor makes $70,000 (Total dollar amount of the inversion is $10,000)</a:t>
            </a:r>
          </a:p>
          <a:p>
            <a:pPr lvl="1"/>
            <a:r>
              <a:rPr lang="en-US" sz="1800" dirty="0"/>
              <a:t>E.g. , An assistant professor makes $70,000 in a department where an associate professor makes $60,000 and an full professor makes $50,000. (Total dollar amount of inversions is $30,000)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8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02552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10329"/>
            <a:ext cx="7543800" cy="3790321"/>
          </a:xfrm>
        </p:spPr>
        <p:txBody>
          <a:bodyPr>
            <a:normAutofit/>
          </a:bodyPr>
          <a:lstStyle/>
          <a:p>
            <a:r>
              <a:rPr lang="en-US" sz="2100" dirty="0"/>
              <a:t>The definition of inversion used is limited</a:t>
            </a:r>
          </a:p>
          <a:p>
            <a:pPr lvl="1"/>
            <a:r>
              <a:rPr lang="en-US" sz="1800" dirty="0"/>
              <a:t>Only nine-month FTE salary considered</a:t>
            </a:r>
          </a:p>
          <a:p>
            <a:pPr lvl="1"/>
            <a:r>
              <a:rPr lang="en-US" sz="1800" dirty="0"/>
              <a:t>Faculty </a:t>
            </a:r>
            <a:r>
              <a:rPr lang="en-US" sz="1800" dirty="0" smtClean="0"/>
              <a:t>member </a:t>
            </a:r>
            <a:r>
              <a:rPr lang="en-US" sz="1800" dirty="0"/>
              <a:t>degrees not considered</a:t>
            </a:r>
          </a:p>
          <a:p>
            <a:pPr lvl="1"/>
            <a:r>
              <a:rPr lang="en-US" sz="1800" dirty="0"/>
              <a:t>Years of </a:t>
            </a:r>
            <a:r>
              <a:rPr lang="en-US" sz="1800" dirty="0" smtClean="0"/>
              <a:t>service at rank </a:t>
            </a:r>
            <a:r>
              <a:rPr lang="en-US" sz="1800" dirty="0"/>
              <a:t>not considered</a:t>
            </a:r>
          </a:p>
          <a:p>
            <a:pPr lvl="1"/>
            <a:r>
              <a:rPr lang="en-US" sz="1800" dirty="0"/>
              <a:t>Special situations (e.g. </a:t>
            </a:r>
            <a:r>
              <a:rPr lang="en-US" sz="1800" dirty="0" smtClean="0"/>
              <a:t>Nursing, Accounting) </a:t>
            </a:r>
            <a:r>
              <a:rPr lang="en-US" sz="1800" dirty="0"/>
              <a:t>not considered</a:t>
            </a:r>
          </a:p>
          <a:p>
            <a:pPr lvl="1"/>
            <a:r>
              <a:rPr lang="en-US" sz="1800" dirty="0"/>
              <a:t>No justifying reasons for inversions (e.g. underperformance of inverted faculty) </a:t>
            </a:r>
            <a:r>
              <a:rPr lang="en-US" sz="1800" dirty="0" smtClean="0"/>
              <a:t>considered</a:t>
            </a:r>
          </a:p>
          <a:p>
            <a:pPr lvl="1"/>
            <a:r>
              <a:rPr lang="en-US" sz="1800" dirty="0" smtClean="0"/>
              <a:t>One higher paid, lower ranked faculty member might invert multiple faculty at higher rank creating a perception of a larger problem than actually exists.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2938" y="5057775"/>
            <a:ext cx="804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Further review at the college level is needed to address specific inversion situations.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11" y="215939"/>
            <a:ext cx="3154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Number and Total Dollar Amount by Department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390" y="1437542"/>
            <a:ext cx="280492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Number of Inversions: Number of faculty members paid less than at least one faculty member of lower rank</a:t>
            </a:r>
          </a:p>
          <a:p>
            <a:endParaRPr lang="en-US" sz="1500" dirty="0"/>
          </a:p>
          <a:p>
            <a:r>
              <a:rPr lang="en-US" sz="1500" dirty="0"/>
              <a:t>Amount: Dollar amount needed to match salary of highest paid lower rank faculty member.</a:t>
            </a:r>
          </a:p>
          <a:p>
            <a:endParaRPr lang="en-US" sz="1500" dirty="0"/>
          </a:p>
          <a:p>
            <a:r>
              <a:rPr lang="en-US" sz="1500" dirty="0"/>
              <a:t>(Departments with no inversions not shown.)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04490"/>
              </p:ext>
            </p:extLst>
          </p:nvPr>
        </p:nvGraphicFramePr>
        <p:xfrm>
          <a:off x="3984918" y="81524"/>
          <a:ext cx="4397082" cy="580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4048208" imgH="5343490" progId="Excel.Sheet.12">
                  <p:embed/>
                </p:oleObj>
              </mc:Choice>
              <mc:Fallback>
                <p:oleObj name="Worksheet" r:id="rId3" imgW="4048208" imgH="5343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918" y="81524"/>
                        <a:ext cx="4397082" cy="5804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2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1075" y="715465"/>
            <a:ext cx="3154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Type of Inversion by Department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948" y="1894429"/>
            <a:ext cx="253663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A&lt;I: (A)</a:t>
            </a:r>
            <a:r>
              <a:rPr lang="en-US" sz="1500" dirty="0" err="1" smtClean="0"/>
              <a:t>ssistant</a:t>
            </a:r>
            <a:r>
              <a:rPr lang="en-US" sz="1500" dirty="0" smtClean="0"/>
              <a:t>&lt;(</a:t>
            </a:r>
            <a:r>
              <a:rPr lang="en-US" sz="1500" dirty="0"/>
              <a:t>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C&lt;I</a:t>
            </a:r>
            <a:r>
              <a:rPr lang="en-US" sz="1500" dirty="0"/>
              <a:t>: </a:t>
            </a:r>
            <a:r>
              <a:rPr lang="en-US" sz="1500" dirty="0" err="1" smtClean="0"/>
              <a:t>Asso</a:t>
            </a:r>
            <a:r>
              <a:rPr lang="en-US" sz="1500" dirty="0" smtClean="0"/>
              <a:t>(C)</a:t>
            </a:r>
            <a:r>
              <a:rPr lang="en-US" sz="1500" dirty="0" err="1" smtClean="0"/>
              <a:t>iate</a:t>
            </a:r>
            <a:r>
              <a:rPr lang="en-US" sz="1500" dirty="0" smtClean="0"/>
              <a:t>&lt;(</a:t>
            </a:r>
            <a:r>
              <a:rPr lang="en-US" sz="1500" dirty="0"/>
              <a:t>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F&lt;I</a:t>
            </a:r>
            <a:r>
              <a:rPr lang="en-US" sz="1500" dirty="0"/>
              <a:t>: (</a:t>
            </a:r>
            <a:r>
              <a:rPr lang="en-US" sz="1500" dirty="0" smtClean="0"/>
              <a:t>F)</a:t>
            </a:r>
            <a:r>
              <a:rPr lang="en-US" sz="1500" dirty="0" err="1" smtClean="0"/>
              <a:t>ull</a:t>
            </a:r>
            <a:r>
              <a:rPr lang="en-US" sz="1500" dirty="0" smtClean="0"/>
              <a:t>&lt;(</a:t>
            </a:r>
            <a:r>
              <a:rPr lang="en-US" sz="1500" dirty="0"/>
              <a:t>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C&lt;A: </a:t>
            </a:r>
            <a:r>
              <a:rPr lang="en-US" sz="1500" dirty="0" err="1" smtClean="0"/>
              <a:t>Asso</a:t>
            </a:r>
            <a:r>
              <a:rPr lang="en-US" sz="1500" dirty="0" smtClean="0"/>
              <a:t>(C)</a:t>
            </a:r>
            <a:r>
              <a:rPr lang="en-US" sz="1500" dirty="0" err="1" smtClean="0"/>
              <a:t>iate</a:t>
            </a:r>
            <a:r>
              <a:rPr lang="en-US" sz="1500" dirty="0" smtClean="0"/>
              <a:t>&lt;(A)</a:t>
            </a:r>
            <a:r>
              <a:rPr lang="en-US" sz="1500" dirty="0" err="1" smtClean="0"/>
              <a:t>ssistant</a:t>
            </a:r>
            <a:endParaRPr lang="en-US" sz="1500" dirty="0" smtClean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F&lt;A:  </a:t>
            </a:r>
            <a:r>
              <a:rPr lang="en-US" sz="1500" dirty="0"/>
              <a:t>(</a:t>
            </a:r>
            <a:r>
              <a:rPr lang="en-US" sz="1500" dirty="0" smtClean="0"/>
              <a:t>F)</a:t>
            </a:r>
            <a:r>
              <a:rPr lang="en-US" sz="1500" dirty="0" err="1" smtClean="0"/>
              <a:t>ull</a:t>
            </a:r>
            <a:r>
              <a:rPr lang="en-US" sz="1500" dirty="0" smtClean="0"/>
              <a:t>&lt;(A)</a:t>
            </a:r>
            <a:r>
              <a:rPr lang="en-US" sz="1500" dirty="0" err="1" smtClean="0"/>
              <a:t>ssistan</a:t>
            </a:r>
            <a:r>
              <a:rPr lang="en-US" sz="1500" dirty="0" err="1"/>
              <a:t>t</a:t>
            </a:r>
            <a:r>
              <a:rPr lang="en-US" sz="1500" dirty="0" smtClean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 smtClean="0"/>
              <a:t>F&lt;C</a:t>
            </a:r>
            <a:r>
              <a:rPr lang="en-US" sz="1500" dirty="0"/>
              <a:t>: (</a:t>
            </a:r>
            <a:r>
              <a:rPr lang="en-US" sz="1500" dirty="0" smtClean="0"/>
              <a:t>F)</a:t>
            </a:r>
            <a:r>
              <a:rPr lang="en-US" sz="1500" dirty="0" err="1" smtClean="0"/>
              <a:t>ull</a:t>
            </a:r>
            <a:r>
              <a:rPr lang="en-US" sz="1500" dirty="0" smtClean="0"/>
              <a:t>&lt;</a:t>
            </a:r>
            <a:r>
              <a:rPr lang="en-US" sz="1500" dirty="0" err="1" smtClean="0"/>
              <a:t>Asso</a:t>
            </a:r>
            <a:r>
              <a:rPr lang="en-US" sz="1500" dirty="0" smtClean="0"/>
              <a:t>(C)</a:t>
            </a:r>
            <a:r>
              <a:rPr lang="en-US" sz="1500" dirty="0" err="1" smtClean="0"/>
              <a:t>iate</a:t>
            </a:r>
            <a:endParaRPr lang="en-US" sz="1500" dirty="0"/>
          </a:p>
        </p:txBody>
      </p:sp>
      <p:sp>
        <p:nvSpPr>
          <p:cNvPr id="2" name="TextBox 1"/>
          <p:cNvSpPr txBox="1"/>
          <p:nvPr/>
        </p:nvSpPr>
        <p:spPr>
          <a:xfrm>
            <a:off x="467833" y="4231758"/>
            <a:ext cx="2211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*Note:  In the case where a faculty member is inverted by more than one higher rank, the inversion with the largest gap in rank is indicated. </a:t>
            </a:r>
            <a:endParaRPr lang="en-US" sz="1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13923"/>
              </p:ext>
            </p:extLst>
          </p:nvPr>
        </p:nvGraphicFramePr>
        <p:xfrm>
          <a:off x="3348146" y="211327"/>
          <a:ext cx="5113467" cy="568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4809965" imgH="5343490" progId="Excel.Sheet.12">
                  <p:embed/>
                </p:oleObj>
              </mc:Choice>
              <mc:Fallback>
                <p:oleObj name="Worksheet" r:id="rId3" imgW="4809965" imgH="5343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146" y="211327"/>
                        <a:ext cx="5113467" cy="568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3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5181" y="485720"/>
            <a:ext cx="2544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Total Dollar Amount of Inversion by Department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23725"/>
              </p:ext>
            </p:extLst>
          </p:nvPr>
        </p:nvGraphicFramePr>
        <p:xfrm>
          <a:off x="2314575" y="212765"/>
          <a:ext cx="682942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6829341" imgH="5343490" progId="Excel.Sheet.12">
                  <p:embed/>
                </p:oleObj>
              </mc:Choice>
              <mc:Fallback>
                <p:oleObj name="Worksheet" r:id="rId3" imgW="6829341" imgH="5343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212765"/>
                        <a:ext cx="6829425" cy="534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431540"/>
            <a:ext cx="4572000" cy="1641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A&lt;I: (A)</a:t>
            </a:r>
            <a:r>
              <a:rPr lang="en-US" sz="1400" dirty="0" err="1"/>
              <a:t>ssistant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C&lt;I: 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F&lt;I: (F)</a:t>
            </a:r>
            <a:r>
              <a:rPr lang="en-US" sz="1400" dirty="0" err="1"/>
              <a:t>ull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C&lt;A: 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r>
              <a:rPr lang="en-US" sz="1400" dirty="0"/>
              <a:t>&lt;(A)</a:t>
            </a:r>
            <a:r>
              <a:rPr lang="en-US" sz="1400" dirty="0" err="1"/>
              <a:t>ssistant</a:t>
            </a:r>
            <a:endParaRPr lang="en-US" sz="1400" dirty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F&lt;A:  (F)</a:t>
            </a:r>
            <a:r>
              <a:rPr lang="en-US" sz="1400" dirty="0" err="1"/>
              <a:t>ull</a:t>
            </a:r>
            <a:r>
              <a:rPr lang="en-US" sz="1400" dirty="0"/>
              <a:t>&lt;(A)</a:t>
            </a:r>
            <a:r>
              <a:rPr lang="en-US" sz="1400" dirty="0" err="1"/>
              <a:t>ssistant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F&lt;C: (F)</a:t>
            </a:r>
            <a:r>
              <a:rPr lang="en-US" sz="1400" dirty="0" err="1"/>
              <a:t>ull</a:t>
            </a:r>
            <a:r>
              <a:rPr lang="en-US" sz="1400" dirty="0"/>
              <a:t>&lt;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8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538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Worksheet</vt:lpstr>
      <vt:lpstr>Salary Inversion  </vt:lpstr>
      <vt:lpstr>Background</vt:lpstr>
      <vt:lpstr>Counting Inversions</vt:lpstr>
      <vt:lpstr>Caveats</vt:lpstr>
      <vt:lpstr>PowerPoint Presentation</vt:lpstr>
      <vt:lpstr>PowerPoint Presentation</vt:lpstr>
      <vt:lpstr>PowerPoint Presentation</vt:lpstr>
    </vt:vector>
  </TitlesOfParts>
  <Company>Weber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Hillary Wallace</dc:creator>
  <cp:lastModifiedBy>Kristin Hadley</cp:lastModifiedBy>
  <cp:revision>32</cp:revision>
  <dcterms:created xsi:type="dcterms:W3CDTF">2013-02-21T00:03:28Z</dcterms:created>
  <dcterms:modified xsi:type="dcterms:W3CDTF">2019-01-14T19:30:09Z</dcterms:modified>
</cp:coreProperties>
</file>