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5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C7FF"/>
    <a:srgbClr val="53B9FF"/>
    <a:srgbClr val="8AAC46"/>
    <a:srgbClr val="331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sley Hooker" userId="6375f9a58ae10d89" providerId="LiveId" clId="{ADB42F9A-AC9F-482E-BAB5-680B282D5E65}"/>
    <pc:docChg chg="modSld">
      <pc:chgData name="Wesley Hooker" userId="6375f9a58ae10d89" providerId="LiveId" clId="{ADB42F9A-AC9F-482E-BAB5-680B282D5E65}" dt="2019-03-18T16:39:24.650" v="2" actId="1035"/>
      <pc:docMkLst>
        <pc:docMk/>
      </pc:docMkLst>
      <pc:sldChg chg="modSp">
        <pc:chgData name="Wesley Hooker" userId="6375f9a58ae10d89" providerId="LiveId" clId="{ADB42F9A-AC9F-482E-BAB5-680B282D5E65}" dt="2019-03-18T16:39:24.650" v="2" actId="1035"/>
        <pc:sldMkLst>
          <pc:docMk/>
          <pc:sldMk cId="487299998" sldId="262"/>
        </pc:sldMkLst>
        <pc:spChg chg="mod">
          <ac:chgData name="Wesley Hooker" userId="6375f9a58ae10d89" providerId="LiveId" clId="{ADB42F9A-AC9F-482E-BAB5-680B282D5E65}" dt="2019-03-18T16:25:48.072" v="0" actId="1076"/>
          <ac:spMkLst>
            <pc:docMk/>
            <pc:sldMk cId="487299998" sldId="262"/>
            <ac:spMk id="4" creationId="{00000000-0000-0000-0000-000000000000}"/>
          </ac:spMkLst>
        </pc:spChg>
        <pc:spChg chg="mod">
          <ac:chgData name="Wesley Hooker" userId="6375f9a58ae10d89" providerId="LiveId" clId="{ADB42F9A-AC9F-482E-BAB5-680B282D5E65}" dt="2019-03-18T16:39:24.650" v="2" actId="1035"/>
          <ac:spMkLst>
            <pc:docMk/>
            <pc:sldMk cId="487299998" sldId="262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:\2013\University Communications\Assets\PowerPoint Templates\PPTtitleslidewinter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spetty\Desktop\wsustacked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90499"/>
            <a:ext cx="24003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3322" y="509549"/>
            <a:ext cx="5093477" cy="1470025"/>
          </a:xfrm>
        </p:spPr>
        <p:txBody>
          <a:bodyPr/>
          <a:lstStyle>
            <a:lvl1pPr>
              <a:defRPr>
                <a:solidFill>
                  <a:srgbClr val="3316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3567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53E336C-B85D-C24B-A58B-2B0931AA834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EC23-7BCE-FE46-940A-D85F3BD67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177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1778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53E336C-B85D-C24B-A58B-2B0931AA834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EC23-7BCE-FE46-940A-D85F3BD67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6935"/>
            <a:ext cx="8229600" cy="4036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490931" cy="365125"/>
          </a:xfrm>
        </p:spPr>
        <p:txBody>
          <a:bodyPr/>
          <a:lstStyle/>
          <a:p>
            <a:fld id="{BA1CEC23-7BCE-FE46-940A-D85F3BD6792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53E336C-B85D-C24B-A58B-2B0931AA834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EC23-7BCE-FE46-940A-D85F3BD67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32856"/>
            <a:ext cx="4038600" cy="415957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32856"/>
            <a:ext cx="4038600" cy="415957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53E336C-B85D-C24B-A58B-2B0931AA834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EC23-7BCE-FE46-940A-D85F3BD67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TtemplateUA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16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32855"/>
            <a:ext cx="4040188" cy="4307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3655"/>
            <a:ext cx="4040188" cy="372877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32855"/>
            <a:ext cx="4041775" cy="4307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63655"/>
            <a:ext cx="4041775" cy="372877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EC23-7BCE-FE46-940A-D85F3BD67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53E336C-B85D-C24B-A58B-2B0931AA834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EC23-7BCE-FE46-940A-D85F3BD67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53E336C-B85D-C24B-A58B-2B0931AA834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EC23-7BCE-FE46-940A-D85F3BD67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9274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30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53E336C-B85D-C24B-A58B-2B0931AA834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EC23-7BCE-FE46-940A-D85F3BD67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16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53E336C-B85D-C24B-A58B-2B0931AA834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EC23-7BCE-FE46-940A-D85F3BD679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:\2013\University Communications\Assets\PowerPoint Templates\WSU PPT footer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" y="12107"/>
            <a:ext cx="9142571" cy="685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spetty\Desktop\WSU_InstSig_horiz1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61" y="6191887"/>
            <a:ext cx="34290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558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1" y="6356350"/>
            <a:ext cx="4354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CEC23-7BCE-FE46-940A-D85F3BD679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21859" y="552296"/>
            <a:ext cx="5093477" cy="704889"/>
          </a:xfrm>
        </p:spPr>
        <p:txBody>
          <a:bodyPr>
            <a:normAutofit fontScale="90000"/>
          </a:bodyPr>
          <a:lstStyle/>
          <a:p>
            <a:r>
              <a:rPr lang="en-US" dirty="0"/>
              <a:t>Salary Inversion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07571" y="920918"/>
            <a:ext cx="537422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Subcommittee on Salary Inversion</a:t>
            </a:r>
          </a:p>
          <a:p>
            <a:pPr algn="ctr"/>
            <a:r>
              <a:rPr lang="en-US" dirty="0"/>
              <a:t>Salary, Benefits, Budget, and Fiscal Planning Committee</a:t>
            </a:r>
          </a:p>
          <a:p>
            <a:pPr algn="ctr"/>
            <a:r>
              <a:rPr lang="en-US" sz="2000" dirty="0"/>
              <a:t>2018-2019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3028949" cy="782637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87" y="1314450"/>
            <a:ext cx="7829550" cy="464172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Definition of Inversion</a:t>
            </a:r>
          </a:p>
          <a:p>
            <a:pPr lvl="1"/>
            <a:r>
              <a:rPr lang="en-US" sz="2000" dirty="0"/>
              <a:t>A faculty member of higher rank earning less in nine-month FTE salary than a faculty member of lower rank</a:t>
            </a:r>
          </a:p>
          <a:p>
            <a:r>
              <a:rPr lang="en-US" sz="2000" dirty="0"/>
              <a:t>Data from 2018-2019 equity model available at </a:t>
            </a:r>
            <a:r>
              <a:rPr lang="en-US" sz="2000" dirty="0" err="1"/>
              <a:t>eWeber</a:t>
            </a:r>
            <a:r>
              <a:rPr lang="en-US" sz="2000" dirty="0"/>
              <a:t> Portal (Faculty Dashboard)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Number of inversions:</a:t>
            </a:r>
          </a:p>
          <a:p>
            <a:pPr lvl="1"/>
            <a:r>
              <a:rPr lang="en-US" sz="2000" dirty="0"/>
              <a:t>66 faculty members, down from 72 in 2017-18</a:t>
            </a:r>
          </a:p>
          <a:p>
            <a:pPr lvl="1"/>
            <a:r>
              <a:rPr lang="en-US" sz="2000" dirty="0"/>
              <a:t>12% of 550 total faculty members (counted in the model), down from 13.4% in 2017-18</a:t>
            </a:r>
          </a:p>
          <a:p>
            <a:pPr lvl="1"/>
            <a:r>
              <a:rPr lang="en-US" sz="2000" dirty="0"/>
              <a:t>Total amount of salary inversions: $926,955, up from $829,916 in 2017-18 (salary only)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Spencer Hilton created an Access query to automate the process once the data from Betty </a:t>
            </a:r>
            <a:r>
              <a:rPr lang="en-US" sz="2000" dirty="0" err="1"/>
              <a:t>Kusnierz</a:t>
            </a:r>
            <a:r>
              <a:rPr lang="en-US" sz="2000" dirty="0"/>
              <a:t> were entered into the Access database. </a:t>
            </a:r>
          </a:p>
        </p:txBody>
      </p:sp>
    </p:spTree>
    <p:extLst>
      <p:ext uri="{BB962C8B-B14F-4D97-AF65-F5344CB8AC3E}">
        <p14:creationId xmlns:p14="http://schemas.microsoft.com/office/powerpoint/2010/main" val="307248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8" y="3175"/>
            <a:ext cx="8229600" cy="1011238"/>
          </a:xfrm>
        </p:spPr>
        <p:txBody>
          <a:bodyPr/>
          <a:lstStyle/>
          <a:p>
            <a:pPr algn="l"/>
            <a:r>
              <a:rPr lang="en-US" dirty="0"/>
              <a:t>Counting Inversions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014413"/>
            <a:ext cx="8343900" cy="4780597"/>
          </a:xfrm>
        </p:spPr>
        <p:txBody>
          <a:bodyPr>
            <a:normAutofit/>
          </a:bodyPr>
          <a:lstStyle/>
          <a:p>
            <a:r>
              <a:rPr lang="en-US" sz="2000" dirty="0"/>
              <a:t>Number of Inversions:</a:t>
            </a:r>
          </a:p>
          <a:p>
            <a:pPr lvl="1"/>
            <a:r>
              <a:rPr lang="en-US" sz="1800" dirty="0"/>
              <a:t>Number of faculty members making less than at least one lower ranked faculty member.  Counted from the perspective of the higher ranked, lower paid faculty. </a:t>
            </a:r>
          </a:p>
          <a:p>
            <a:pPr lvl="2"/>
            <a:r>
              <a:rPr lang="en-US" sz="1600" dirty="0"/>
              <a:t>E.g., Five full professors in a department make less than three associate professors. (Counted as five inversions)</a:t>
            </a:r>
          </a:p>
          <a:p>
            <a:pPr lvl="2"/>
            <a:r>
              <a:rPr lang="en-US" sz="1600" dirty="0"/>
              <a:t>E.g. An assistant professor in a department makes more than two associate professors and more than one full professor. (Counted as three inversions)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/>
              <a:t>Dollar amount of inversions:  The amount needed to erase the inversion</a:t>
            </a:r>
          </a:p>
          <a:p>
            <a:pPr lvl="1"/>
            <a:r>
              <a:rPr lang="en-US" sz="1800" dirty="0"/>
              <a:t>E.g. , An assistant professor makes $80,000 in a department where an full professor makes $70,000 (Total dollar amount of the inversion is $10,000)</a:t>
            </a:r>
          </a:p>
          <a:p>
            <a:pPr lvl="1"/>
            <a:r>
              <a:rPr lang="en-US" sz="1800" dirty="0"/>
              <a:t>E.g. , An assistant professor makes $70,000 in a department where an associate professor makes $60,000 and an full professor makes $50,000. (Total dollar amount of inversions is $30,000)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380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025525"/>
          </a:xfrm>
        </p:spPr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410329"/>
            <a:ext cx="7543800" cy="3790321"/>
          </a:xfrm>
        </p:spPr>
        <p:txBody>
          <a:bodyPr>
            <a:normAutofit/>
          </a:bodyPr>
          <a:lstStyle/>
          <a:p>
            <a:r>
              <a:rPr lang="en-US" sz="2100" dirty="0"/>
              <a:t>The definition of inversion used is limited</a:t>
            </a:r>
          </a:p>
          <a:p>
            <a:pPr lvl="1"/>
            <a:r>
              <a:rPr lang="en-US" sz="1800" dirty="0"/>
              <a:t>Only nine-month FTE salary considered</a:t>
            </a:r>
          </a:p>
          <a:p>
            <a:pPr lvl="1"/>
            <a:r>
              <a:rPr lang="en-US" sz="1800" dirty="0"/>
              <a:t>Faculty member degrees not considered</a:t>
            </a:r>
          </a:p>
          <a:p>
            <a:pPr lvl="1"/>
            <a:r>
              <a:rPr lang="en-US" sz="1800" dirty="0"/>
              <a:t>Years of service at rank not considered</a:t>
            </a:r>
          </a:p>
          <a:p>
            <a:pPr lvl="1"/>
            <a:r>
              <a:rPr lang="en-US" sz="1800" dirty="0"/>
              <a:t>Special situations (e.g. Nursing, Accounting) not considered</a:t>
            </a:r>
          </a:p>
          <a:p>
            <a:pPr lvl="1"/>
            <a:r>
              <a:rPr lang="en-US" sz="1800" dirty="0"/>
              <a:t>No justifying reasons for inversions (e.g. underperformance of inverted faculty) considered</a:t>
            </a:r>
          </a:p>
          <a:p>
            <a:pPr lvl="1"/>
            <a:r>
              <a:rPr lang="en-US" sz="1800" dirty="0"/>
              <a:t>One higher paid, lower ranked faculty member might invert multiple faculty at higher rank creating a perception of a larger problem than actually exists.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38" y="5057775"/>
            <a:ext cx="8043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Further review at the college level is needed to address specific inversion situations.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461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511" y="197086"/>
            <a:ext cx="315468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INVERSIONS</a:t>
            </a:r>
          </a:p>
          <a:p>
            <a:pPr algn="ctr"/>
            <a:r>
              <a:rPr lang="en-US" sz="2100" dirty="0"/>
              <a:t>Number and Total Dollar Amount by Department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390" y="1446969"/>
            <a:ext cx="280492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Number of Inversions: Number of faculty members paid less than at least one faculty member of lower rank</a:t>
            </a:r>
          </a:p>
          <a:p>
            <a:endParaRPr lang="en-US" sz="1500" dirty="0"/>
          </a:p>
          <a:p>
            <a:r>
              <a:rPr lang="en-US" sz="1500" dirty="0"/>
              <a:t>Amount: Dollar amount needed to match salary of highest paid lower rank faculty member.</a:t>
            </a:r>
          </a:p>
          <a:p>
            <a:endParaRPr lang="en-US" sz="1500" dirty="0"/>
          </a:p>
          <a:p>
            <a:r>
              <a:rPr lang="en-US" sz="1500" dirty="0"/>
              <a:t>(Departments with no inversions not shown.)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904490"/>
              </p:ext>
            </p:extLst>
          </p:nvPr>
        </p:nvGraphicFramePr>
        <p:xfrm>
          <a:off x="3984918" y="81524"/>
          <a:ext cx="4397082" cy="5804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4048208" imgH="5343490" progId="Excel.Sheet.12">
                  <p:embed/>
                </p:oleObj>
              </mc:Choice>
              <mc:Fallback>
                <p:oleObj name="Worksheet" r:id="rId3" imgW="4048208" imgH="5343490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4918" y="81524"/>
                        <a:ext cx="4397082" cy="5804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729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1075" y="715465"/>
            <a:ext cx="315468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INVERSIONS</a:t>
            </a:r>
          </a:p>
          <a:p>
            <a:pPr algn="ctr"/>
            <a:r>
              <a:rPr lang="en-US" sz="2100" dirty="0"/>
              <a:t>Type of Inversion by Department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7948" y="1894429"/>
            <a:ext cx="2536634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500" dirty="0"/>
              <a:t>A&lt;I: (A)</a:t>
            </a:r>
            <a:r>
              <a:rPr lang="en-US" sz="1500" dirty="0" err="1"/>
              <a:t>ssistant</a:t>
            </a:r>
            <a:r>
              <a:rPr lang="en-US" sz="1500" dirty="0"/>
              <a:t>&lt;(I)</a:t>
            </a:r>
            <a:r>
              <a:rPr lang="en-US" sz="1500" dirty="0" err="1"/>
              <a:t>nstructor</a:t>
            </a:r>
            <a:r>
              <a:rPr lang="en-US" sz="1500" dirty="0"/>
              <a:t> </a:t>
            </a:r>
          </a:p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500" dirty="0"/>
              <a:t>C&lt;I: </a:t>
            </a:r>
            <a:r>
              <a:rPr lang="en-US" sz="1500" dirty="0" err="1"/>
              <a:t>Asso</a:t>
            </a:r>
            <a:r>
              <a:rPr lang="en-US" sz="1500" dirty="0"/>
              <a:t>(C)</a:t>
            </a:r>
            <a:r>
              <a:rPr lang="en-US" sz="1500" dirty="0" err="1"/>
              <a:t>iate</a:t>
            </a:r>
            <a:r>
              <a:rPr lang="en-US" sz="1500" dirty="0"/>
              <a:t>&lt;(I)</a:t>
            </a:r>
            <a:r>
              <a:rPr lang="en-US" sz="1500" dirty="0" err="1"/>
              <a:t>nstructor</a:t>
            </a:r>
            <a:r>
              <a:rPr lang="en-US" sz="1500" dirty="0"/>
              <a:t> </a:t>
            </a:r>
          </a:p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500" dirty="0"/>
              <a:t>F&lt;I: (F)</a:t>
            </a:r>
            <a:r>
              <a:rPr lang="en-US" sz="1500" dirty="0" err="1"/>
              <a:t>ull</a:t>
            </a:r>
            <a:r>
              <a:rPr lang="en-US" sz="1500" dirty="0"/>
              <a:t>&lt;(I)</a:t>
            </a:r>
            <a:r>
              <a:rPr lang="en-US" sz="1500" dirty="0" err="1"/>
              <a:t>nstructor</a:t>
            </a:r>
            <a:r>
              <a:rPr lang="en-US" sz="1500" dirty="0"/>
              <a:t> </a:t>
            </a:r>
          </a:p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500" dirty="0"/>
              <a:t>C&lt;A: </a:t>
            </a:r>
            <a:r>
              <a:rPr lang="en-US" sz="1500" dirty="0" err="1"/>
              <a:t>Asso</a:t>
            </a:r>
            <a:r>
              <a:rPr lang="en-US" sz="1500" dirty="0"/>
              <a:t>(C)</a:t>
            </a:r>
            <a:r>
              <a:rPr lang="en-US" sz="1500" dirty="0" err="1"/>
              <a:t>iate</a:t>
            </a:r>
            <a:r>
              <a:rPr lang="en-US" sz="1500" dirty="0"/>
              <a:t>&lt;(A)</a:t>
            </a:r>
            <a:r>
              <a:rPr lang="en-US" sz="1500" dirty="0" err="1"/>
              <a:t>ssistant</a:t>
            </a:r>
            <a:endParaRPr lang="en-US" sz="1500" dirty="0"/>
          </a:p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500" dirty="0"/>
              <a:t>F&lt;A:  (F)</a:t>
            </a:r>
            <a:r>
              <a:rPr lang="en-US" sz="1500" dirty="0" err="1"/>
              <a:t>ull</a:t>
            </a:r>
            <a:r>
              <a:rPr lang="en-US" sz="1500" dirty="0"/>
              <a:t>&lt;(A)</a:t>
            </a:r>
            <a:r>
              <a:rPr lang="en-US" sz="1500" dirty="0" err="1"/>
              <a:t>ssistant</a:t>
            </a:r>
            <a:r>
              <a:rPr lang="en-US" sz="1500" dirty="0"/>
              <a:t> </a:t>
            </a:r>
          </a:p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500" dirty="0"/>
              <a:t>F&lt;C: (F)</a:t>
            </a:r>
            <a:r>
              <a:rPr lang="en-US" sz="1500" dirty="0" err="1"/>
              <a:t>ull</a:t>
            </a:r>
            <a:r>
              <a:rPr lang="en-US" sz="1500" dirty="0"/>
              <a:t>&lt;</a:t>
            </a:r>
            <a:r>
              <a:rPr lang="en-US" sz="1500" dirty="0" err="1"/>
              <a:t>Asso</a:t>
            </a:r>
            <a:r>
              <a:rPr lang="en-US" sz="1500" dirty="0"/>
              <a:t>(C)</a:t>
            </a:r>
            <a:r>
              <a:rPr lang="en-US" sz="1500" dirty="0" err="1"/>
              <a:t>iate</a:t>
            </a:r>
            <a:endParaRPr lang="en-US" sz="1500" dirty="0"/>
          </a:p>
        </p:txBody>
      </p:sp>
      <p:sp>
        <p:nvSpPr>
          <p:cNvPr id="2" name="TextBox 1"/>
          <p:cNvSpPr txBox="1"/>
          <p:nvPr/>
        </p:nvSpPr>
        <p:spPr>
          <a:xfrm>
            <a:off x="467833" y="4231758"/>
            <a:ext cx="2211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*Note:  In the case where a faculty member is inverted by more than one higher rank, the inversion with the largest gap in rank is indicated.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813923"/>
              </p:ext>
            </p:extLst>
          </p:nvPr>
        </p:nvGraphicFramePr>
        <p:xfrm>
          <a:off x="3348146" y="211327"/>
          <a:ext cx="5113467" cy="568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3" imgW="4809965" imgH="5343490" progId="Excel.Sheet.12">
                  <p:embed/>
                </p:oleObj>
              </mc:Choice>
              <mc:Fallback>
                <p:oleObj name="Worksheet" r:id="rId3" imgW="4809965" imgH="5343490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8146" y="211327"/>
                        <a:ext cx="5113467" cy="5680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334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15181" y="485720"/>
            <a:ext cx="25449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INVERSIONS</a:t>
            </a:r>
          </a:p>
          <a:p>
            <a:pPr algn="ctr"/>
            <a:r>
              <a:rPr lang="en-US" sz="2100" dirty="0"/>
              <a:t>Total Dollar Amount of Inversion by Department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123725"/>
              </p:ext>
            </p:extLst>
          </p:nvPr>
        </p:nvGraphicFramePr>
        <p:xfrm>
          <a:off x="2314575" y="212765"/>
          <a:ext cx="6829425" cy="534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r:id="rId3" imgW="6829341" imgH="5343490" progId="Excel.Sheet.12">
                  <p:embed/>
                </p:oleObj>
              </mc:Choice>
              <mc:Fallback>
                <p:oleObj name="Worksheet" r:id="rId3" imgW="6829341" imgH="5343490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4575" y="212765"/>
                        <a:ext cx="6829425" cy="534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2431540"/>
            <a:ext cx="4572000" cy="16414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400" dirty="0"/>
              <a:t>A&lt;I: (A)</a:t>
            </a:r>
            <a:r>
              <a:rPr lang="en-US" sz="1400" dirty="0" err="1"/>
              <a:t>ssistant</a:t>
            </a:r>
            <a:r>
              <a:rPr lang="en-US" sz="1400" dirty="0"/>
              <a:t>&lt;(I)</a:t>
            </a:r>
            <a:r>
              <a:rPr lang="en-US" sz="1400" dirty="0" err="1"/>
              <a:t>nstructor</a:t>
            </a:r>
            <a:r>
              <a:rPr lang="en-US" sz="1400" dirty="0"/>
              <a:t> </a:t>
            </a:r>
          </a:p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400" dirty="0"/>
              <a:t>C&lt;I: </a:t>
            </a:r>
            <a:r>
              <a:rPr lang="en-US" sz="1400" dirty="0" err="1"/>
              <a:t>Asso</a:t>
            </a:r>
            <a:r>
              <a:rPr lang="en-US" sz="1400" dirty="0"/>
              <a:t>(C)</a:t>
            </a:r>
            <a:r>
              <a:rPr lang="en-US" sz="1400" dirty="0" err="1"/>
              <a:t>iate</a:t>
            </a:r>
            <a:r>
              <a:rPr lang="en-US" sz="1400" dirty="0"/>
              <a:t>&lt;(I)</a:t>
            </a:r>
            <a:r>
              <a:rPr lang="en-US" sz="1400" dirty="0" err="1"/>
              <a:t>nstructor</a:t>
            </a:r>
            <a:r>
              <a:rPr lang="en-US" sz="1400" dirty="0"/>
              <a:t> </a:t>
            </a:r>
          </a:p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400" dirty="0"/>
              <a:t>F&lt;I: (F)</a:t>
            </a:r>
            <a:r>
              <a:rPr lang="en-US" sz="1400" dirty="0" err="1"/>
              <a:t>ull</a:t>
            </a:r>
            <a:r>
              <a:rPr lang="en-US" sz="1400" dirty="0"/>
              <a:t>&lt;(I)</a:t>
            </a:r>
            <a:r>
              <a:rPr lang="en-US" sz="1400" dirty="0" err="1"/>
              <a:t>nstructor</a:t>
            </a:r>
            <a:r>
              <a:rPr lang="en-US" sz="1400" dirty="0"/>
              <a:t> </a:t>
            </a:r>
          </a:p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400" dirty="0"/>
              <a:t>C&lt;A: </a:t>
            </a:r>
            <a:r>
              <a:rPr lang="en-US" sz="1400" dirty="0" err="1"/>
              <a:t>Asso</a:t>
            </a:r>
            <a:r>
              <a:rPr lang="en-US" sz="1400" dirty="0"/>
              <a:t>(C)</a:t>
            </a:r>
            <a:r>
              <a:rPr lang="en-US" sz="1400" dirty="0" err="1"/>
              <a:t>iate</a:t>
            </a:r>
            <a:r>
              <a:rPr lang="en-US" sz="1400" dirty="0"/>
              <a:t>&lt;(A)</a:t>
            </a:r>
            <a:r>
              <a:rPr lang="en-US" sz="1400" dirty="0" err="1"/>
              <a:t>ssistant</a:t>
            </a:r>
            <a:endParaRPr lang="en-US" sz="1400" dirty="0"/>
          </a:p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400" dirty="0"/>
              <a:t>F&lt;A:  (F)</a:t>
            </a:r>
            <a:r>
              <a:rPr lang="en-US" sz="1400" dirty="0" err="1"/>
              <a:t>ull</a:t>
            </a:r>
            <a:r>
              <a:rPr lang="en-US" sz="1400" dirty="0"/>
              <a:t>&lt;(A)</a:t>
            </a:r>
            <a:r>
              <a:rPr lang="en-US" sz="1400" dirty="0" err="1"/>
              <a:t>ssistant</a:t>
            </a:r>
            <a:r>
              <a:rPr lang="en-US" sz="1400" dirty="0"/>
              <a:t> </a:t>
            </a:r>
          </a:p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400" dirty="0"/>
              <a:t>F&lt;C: (F)</a:t>
            </a:r>
            <a:r>
              <a:rPr lang="en-US" sz="1400" dirty="0" err="1"/>
              <a:t>ull</a:t>
            </a:r>
            <a:r>
              <a:rPr lang="en-US" sz="1400" dirty="0"/>
              <a:t>&lt;</a:t>
            </a:r>
            <a:r>
              <a:rPr lang="en-US" sz="1400" dirty="0" err="1"/>
              <a:t>Asso</a:t>
            </a:r>
            <a:r>
              <a:rPr lang="en-US" sz="1400" dirty="0"/>
              <a:t>(C)</a:t>
            </a:r>
            <a:r>
              <a:rPr lang="en-US" sz="1400" dirty="0" err="1"/>
              <a:t>iate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84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638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Office Theme</vt:lpstr>
      <vt:lpstr>Worksheet</vt:lpstr>
      <vt:lpstr>Salary Inversion  </vt:lpstr>
      <vt:lpstr>Background</vt:lpstr>
      <vt:lpstr>Counting Inversions</vt:lpstr>
      <vt:lpstr>Caveats</vt:lpstr>
      <vt:lpstr>PowerPoint Presentation</vt:lpstr>
      <vt:lpstr>PowerPoint Presentation</vt:lpstr>
      <vt:lpstr>PowerPoint Presentation</vt:lpstr>
    </vt:vector>
  </TitlesOfParts>
  <Company>Weber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Hillary Wallace</dc:creator>
  <cp:lastModifiedBy>Wesley Hooker</cp:lastModifiedBy>
  <cp:revision>32</cp:revision>
  <dcterms:created xsi:type="dcterms:W3CDTF">2013-02-21T00:03:28Z</dcterms:created>
  <dcterms:modified xsi:type="dcterms:W3CDTF">2019-03-18T16:39:26Z</dcterms:modified>
</cp:coreProperties>
</file>