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DE5"/>
    <a:srgbClr val="76C38C"/>
    <a:srgbClr val="ADE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1267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805823054542471"/>
          <c:y val="0.11071453461302018"/>
          <c:w val="0.60388374380199161"/>
          <c:h val="0.799234368123204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Rate of Students Knownledgeable About the Canadian Health Care System </c:v>
                </c:pt>
              </c:strCache>
            </c:strRef>
          </c:tx>
          <c:spPr>
            <a:solidFill>
              <a:srgbClr val="76C38C"/>
            </a:solidFill>
          </c:spPr>
          <c:explosion val="5"/>
          <c:dPt>
            <c:idx val="0"/>
            <c:bubble3D val="0"/>
            <c:spPr>
              <a:solidFill>
                <a:srgbClr val="728DE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2F5-4CB1-8C2C-BFAEA54C3A5E}"/>
              </c:ext>
            </c:extLst>
          </c:dPt>
          <c:dPt>
            <c:idx val="1"/>
            <c:bubble3D val="0"/>
            <c:explosion val="9"/>
            <c:spPr>
              <a:solidFill>
                <a:srgbClr val="76C38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2F5-4CB1-8C2C-BFAEA54C3A5E}"/>
              </c:ext>
            </c:extLst>
          </c:dPt>
          <c:dLbls>
            <c:dLbl>
              <c:idx val="0"/>
              <c:layout>
                <c:manualLayout>
                  <c:x val="0.19659498094971489"/>
                  <c:y val="0.1748268109945922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039B449-EB5C-4835-99B5-683B79D465C8}" type="CATEGORYNAME">
                      <a:rPr lang="en-US">
                        <a:solidFill>
                          <a:schemeClr val="bg2">
                            <a:lumMod val="75000"/>
                          </a:schemeClr>
                        </a:solidFill>
                      </a:rPr>
                      <a:pPr>
                        <a:defRPr>
                          <a:solidFill>
                            <a:schemeClr val="bg2">
                              <a:lumMod val="75000"/>
                            </a:schemeClr>
                          </a:solidFill>
                        </a:defRPr>
                      </a:pPr>
                      <a:t>[CATEGORY NAME]</a:t>
                    </a:fld>
                    <a:r>
                      <a:rPr lang="en-US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
</a:t>
                    </a:r>
                    <a:fld id="{320C3DD2-1398-4C44-9C3B-32E591E8A7E3}" type="PERCENTAGE">
                      <a:rPr lang="en-US">
                        <a:solidFill>
                          <a:schemeClr val="bg2">
                            <a:lumMod val="75000"/>
                          </a:schemeClr>
                        </a:solidFill>
                      </a:rPr>
                      <a:pPr>
                        <a:defRPr>
                          <a:solidFill>
                            <a:schemeClr val="bg2">
                              <a:lumMod val="75000"/>
                            </a:schemeClr>
                          </a:solidFill>
                        </a:defRPr>
                      </a:pPr>
                      <a:t>[PERCENTAGE]</a:t>
                    </a:fld>
                    <a:endParaRPr lang="en-US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353733319746947"/>
                      <c:h val="0.1786301361634261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2F5-4CB1-8C2C-BFAEA54C3A5E}"/>
                </c:ext>
              </c:extLst>
            </c:dLbl>
            <c:dLbl>
              <c:idx val="1"/>
              <c:layout>
                <c:manualLayout>
                  <c:x val="-0.17896349887984503"/>
                  <c:y val="-0.164020838245298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D60873B-09FD-45A9-BF46-AABAED790B14}" type="CATEGORYNAME">
                      <a:rPr lang="en-US">
                        <a:solidFill>
                          <a:schemeClr val="bg2">
                            <a:lumMod val="75000"/>
                          </a:schemeClr>
                        </a:solidFill>
                      </a:rPr>
                      <a:pPr>
                        <a:defRPr>
                          <a:solidFill>
                            <a:schemeClr val="bg2">
                              <a:lumMod val="75000"/>
                            </a:schemeClr>
                          </a:solidFill>
                        </a:defRPr>
                      </a:pPr>
                      <a:t>[CATEGORY NAME]</a:t>
                    </a:fld>
                    <a:r>
                      <a:rPr lang="en-US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
</a:t>
                    </a:r>
                    <a:fld id="{15B376CA-D465-47EA-80F9-50E1D7F53F94}" type="PERCENTAGE">
                      <a:rPr lang="en-US">
                        <a:solidFill>
                          <a:schemeClr val="bg2">
                            <a:lumMod val="75000"/>
                          </a:schemeClr>
                        </a:solidFill>
                      </a:rPr>
                      <a:pPr>
                        <a:defRPr>
                          <a:solidFill>
                            <a:schemeClr val="bg2">
                              <a:lumMod val="75000"/>
                            </a:schemeClr>
                          </a:solidFill>
                        </a:defRPr>
                      </a:pPr>
                      <a:t>[PERCENTAGE]</a:t>
                    </a:fld>
                    <a:endParaRPr lang="en-US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08801924740344"/>
                      <c:h val="0.2343590767858403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2F5-4CB1-8C2C-BFAEA54C3A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Knowledgeable</c:v>
                </c:pt>
                <c:pt idx="1">
                  <c:v>Not Knowledgeable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F5-4CB1-8C2C-BFAEA54C3A5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4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805823054542471"/>
          <c:y val="0.11071453461302018"/>
          <c:w val="0.60388374380199161"/>
          <c:h val="0.799234368123204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Rate of Canadians that are Satisfied with their Healthcare System</c:v>
                </c:pt>
              </c:strCache>
            </c:strRef>
          </c:tx>
          <c:spPr>
            <a:solidFill>
              <a:srgbClr val="76C38C"/>
            </a:solidFill>
          </c:spPr>
          <c:explosion val="5"/>
          <c:dPt>
            <c:idx val="0"/>
            <c:bubble3D val="0"/>
            <c:spPr>
              <a:solidFill>
                <a:srgbClr val="728DE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D4-4C89-9A23-C3A2F53673F9}"/>
              </c:ext>
            </c:extLst>
          </c:dPt>
          <c:dPt>
            <c:idx val="1"/>
            <c:bubble3D val="0"/>
            <c:explosion val="9"/>
            <c:spPr>
              <a:solidFill>
                <a:srgbClr val="76C38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D4-4C89-9A23-C3A2F53673F9}"/>
              </c:ext>
            </c:extLst>
          </c:dPt>
          <c:dLbls>
            <c:dLbl>
              <c:idx val="0"/>
              <c:layout>
                <c:manualLayout>
                  <c:x val="0.20802605204107616"/>
                  <c:y val="-8.836941781763084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039B449-EB5C-4835-99B5-683B79D465C8}" type="CATEGORYNAME">
                      <a:rPr 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pPr>
                        <a:defRPr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defRPr>
                      </a:pPr>
                      <a:t>[CATEGORY NAME]</a:t>
                    </a:fld>
                    <a:r>
                      <a:rPr 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
</a:t>
                    </a:r>
                    <a:fld id="{320C3DD2-1398-4C44-9C3B-32E591E8A7E3}" type="PERCENTAGE">
                      <a:rPr 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pPr>
                        <a:defRPr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defRPr>
                      </a:pPr>
                      <a:t>[PERCENTAGE]</a:t>
                    </a:fld>
                    <a:endParaRPr lang="en-US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353733319746947"/>
                      <c:h val="0.1786301361634261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2D4-4C89-9A23-C3A2F53673F9}"/>
                </c:ext>
              </c:extLst>
            </c:dLbl>
            <c:dLbl>
              <c:idx val="1"/>
              <c:layout>
                <c:manualLayout>
                  <c:x val="-0.1903945699712063"/>
                  <c:y val="0.1678352763440262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D60873B-09FD-45A9-BF46-AABAED790B14}" type="CATEGORYNAME">
                      <a:rPr 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pPr>
                        <a:defRPr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defRPr>
                      </a:pPr>
                      <a:t>[CATEGORY NAME]</a:t>
                    </a:fld>
                    <a:r>
                      <a:rPr 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
</a:t>
                    </a:r>
                    <a:fld id="{15B376CA-D465-47EA-80F9-50E1D7F53F94}" type="PERCENTAGE">
                      <a:rPr 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pPr>
                        <a:defRPr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defRPr>
                      </a:pPr>
                      <a:t>[PERCENTAGE]</a:t>
                    </a:fld>
                    <a:endParaRPr lang="en-US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08801924740344"/>
                      <c:h val="0.2343590767858403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2D4-4C89-9A23-C3A2F53673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Satisfied</c:v>
                </c:pt>
                <c:pt idx="1">
                  <c:v>Not Satisfied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D4-4C89-9A23-C3A2F53673F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4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151F-4B70-CE2A-0F52-0A4AAADE3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24E4-D22F-0BFD-ACF8-F8D132FB5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36A2C-B9A4-356D-FDF0-6477AF4B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9749-8207-4D01-89B9-0A89E877E713}" type="datetimeFigureOut">
              <a:rPr lang="en-CA" smtClean="0"/>
              <a:t>2023-05-03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60B53-EC8F-0AA7-895A-84200867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6D13-095B-351F-19F6-F0DEC497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C421-BB95-4356-AF67-8D7229A0C0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3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ECC3-3800-F4BC-1B7C-C69F6E2B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0571F-7CFB-F9E4-402F-A5264C3D1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03EAD-DCDF-B3B5-9745-BF959BA3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9749-8207-4D01-89B9-0A89E877E713}" type="datetimeFigureOut">
              <a:rPr lang="en-CA" smtClean="0"/>
              <a:t>2023-05-03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351F6-1D98-AD90-A081-6D5DD36E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270A-FCDB-9BE3-C73A-BD24EB3E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C421-BB95-4356-AF67-8D7229A0C0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57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0E200-ACAB-521A-4C43-ABEC20D72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02FE6-2568-2CEB-2823-ED7BACACA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6406F-3A31-AD9B-3268-6BF5E413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9749-8207-4D01-89B9-0A89E877E713}" type="datetimeFigureOut">
              <a:rPr lang="en-CA" smtClean="0"/>
              <a:t>2023-05-03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5FB9-E915-BBB4-991C-A29EC5B5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D0EB-30AF-F59F-12A9-35F31589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C421-BB95-4356-AF67-8D7229A0C0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36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8280-7696-0474-3023-831C61C8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632F-F391-D018-DC25-E7E01F88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2590-DF03-422C-1FD1-D052D81C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9749-8207-4D01-89B9-0A89E877E713}" type="datetimeFigureOut">
              <a:rPr lang="en-CA" smtClean="0"/>
              <a:t>2023-05-03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9CAE8-2D2E-6A66-76D7-488425EA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9993D-4F4C-7BEB-1EBC-52A6FDC6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C421-BB95-4356-AF67-8D7229A0C0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2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4C82-7864-0991-D833-F0064C19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17A4C-7D31-86CE-4B08-B1D8271A5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F1B9-E91B-1B77-8B50-6E881B0D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9749-8207-4D01-89B9-0A89E877E713}" type="datetimeFigureOut">
              <a:rPr lang="en-CA" smtClean="0"/>
              <a:t>2023-05-03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56F8-8C58-1AA8-572E-3E652479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2FF64-ED84-48CA-0805-8D199650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C421-BB95-4356-AF67-8D7229A0C0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56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498F-30D8-B2DF-3437-4BCABE1B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FAB47-35B2-119E-7D2F-6CCC7C87B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9A166-99F7-A7E2-72AD-36CAE6841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8F4B1-2931-9584-56A1-C9B443BF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9749-8207-4D01-89B9-0A89E877E713}" type="datetimeFigureOut">
              <a:rPr lang="en-CA" smtClean="0"/>
              <a:t>2023-05-03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1CCC0-E945-47A6-1281-72349F10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D9E1F-7C73-7879-37B3-F620BCC7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C421-BB95-4356-AF67-8D7229A0C0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56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0860-1BA6-1DF8-77C5-215800E5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C6173-B8CF-9858-C738-6D1A458FB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2578F-4864-462B-8B4F-ED1DDFA6F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37574-68AE-29FB-DA1E-43464AEFC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5A576-F056-57F0-B379-2BBF6D567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8D45-E553-AD73-7626-2D863906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9749-8207-4D01-89B9-0A89E877E713}" type="datetimeFigureOut">
              <a:rPr lang="en-CA" smtClean="0"/>
              <a:t>2023-05-03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507E3-F609-97E0-238E-CCEA6119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7E8E4-6867-B036-17C2-AC89AE4F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C421-BB95-4356-AF67-8D7229A0C0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72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2056-2C0E-AD2E-F19A-62236164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1933C-69EB-9A9B-6B89-BEAB549E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9749-8207-4D01-89B9-0A89E877E713}" type="datetimeFigureOut">
              <a:rPr lang="en-CA" smtClean="0"/>
              <a:t>2023-05-03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F1D95-8003-950A-2BC5-FA694CE8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83648-CCB8-3C07-C1E6-5ED29419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C421-BB95-4356-AF67-8D7229A0C0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78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B234B-B87D-9FBE-411C-B9A98778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9749-8207-4D01-89B9-0A89E877E713}" type="datetimeFigureOut">
              <a:rPr lang="en-CA" smtClean="0"/>
              <a:t>2023-05-03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87218-E30A-A5F3-8434-7C102918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8CFC3-9E2D-6F82-D754-8595D1C8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C421-BB95-4356-AF67-8D7229A0C0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93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63A3-D2DC-BE2C-A0B0-F7C60E4D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462F-65C3-B397-416C-91B22507C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DCBCA-A17D-2503-13E7-2B67C8AF9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5E956-3DE0-FCD2-D23A-911A9EEA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9749-8207-4D01-89B9-0A89E877E713}" type="datetimeFigureOut">
              <a:rPr lang="en-CA" smtClean="0"/>
              <a:t>2023-05-03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1F42E-09CA-9B5B-06BE-ACFB2741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C1C6B-9D19-5B4E-0747-F44333C6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C421-BB95-4356-AF67-8D7229A0C0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63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9906-0A44-9D50-4638-5A22F106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2A9AC-B1CF-6C92-F0F9-C0B2E269F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A7B44-0027-D9DB-19B3-E7E1B45B4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A7946-3CFB-CA97-2354-75F47059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9749-8207-4D01-89B9-0A89E877E713}" type="datetimeFigureOut">
              <a:rPr lang="en-CA" smtClean="0"/>
              <a:t>2023-05-03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B0FA7-7074-C85C-3C7C-53F36E48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5EF05-AF0E-905F-807F-E2A619A0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C421-BB95-4356-AF67-8D7229A0C0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70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DDB7E-C5F4-2D74-021D-0109C43D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62D6D-62E4-2FFB-E743-434082574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C8C36-1F4E-8AC1-B81B-60F397F7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A9749-8207-4D01-89B9-0A89E877E713}" type="datetimeFigureOut">
              <a:rPr lang="en-CA" smtClean="0"/>
              <a:t>2023-05-03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6FD93-1000-CBE5-69D9-F0B8BDE8D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3BBCB-7CD2-6198-5B63-CB8C92655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C421-BB95-4356-AF67-8D7229A0C0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32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chart" Target="../charts/chart1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11" Type="http://schemas.openxmlformats.org/officeDocument/2006/relationships/image" Target="../media/image26.png"/><Relationship Id="rId5" Type="http://schemas.openxmlformats.org/officeDocument/2006/relationships/image" Target="../media/image21.svg"/><Relationship Id="rId10" Type="http://schemas.openxmlformats.org/officeDocument/2006/relationships/image" Target="../media/image25.sv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28DE5"/>
            </a:gs>
            <a:gs pos="81000">
              <a:srgbClr val="76C38C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F409C40-6A8C-E79A-95F9-779195B3B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539" y="1034536"/>
            <a:ext cx="9388922" cy="44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0E8EFB-317A-529A-D86A-3F5C084972FA}"/>
              </a:ext>
            </a:extLst>
          </p:cNvPr>
          <p:cNvSpPr txBox="1"/>
          <p:nvPr/>
        </p:nvSpPr>
        <p:spPr>
          <a:xfrm>
            <a:off x="3403600" y="4951815"/>
            <a:ext cx="53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Developed by Team XENO</a:t>
            </a:r>
          </a:p>
        </p:txBody>
      </p:sp>
    </p:spTree>
    <p:extLst>
      <p:ext uri="{BB962C8B-B14F-4D97-AF65-F5344CB8AC3E}">
        <p14:creationId xmlns:p14="http://schemas.microsoft.com/office/powerpoint/2010/main" val="380463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1972-171B-9B42-0CFF-33EA2900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rgbClr val="728DE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Meet Team XENO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DB1D46C-B831-CA8E-8040-0C1BF7FFE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803593" y="2847545"/>
            <a:ext cx="2163517" cy="2163517"/>
          </a:xfrm>
          <a:prstGeom prst="ellipse">
            <a:avLst/>
          </a:prstGeom>
          <a:ln w="76200" cap="rnd">
            <a:solidFill>
              <a:srgbClr val="76C38C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erson taking a selfie&#10;&#10;Description automatically generated">
            <a:extLst>
              <a:ext uri="{FF2B5EF4-FFF2-40B4-BE49-F238E27FC236}">
                <a16:creationId xmlns:a16="http://schemas.microsoft.com/office/drawing/2014/main" id="{5620F7EA-C4EB-09F7-1597-ACE941BE72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539"/>
          <a:stretch/>
        </p:blipFill>
        <p:spPr>
          <a:xfrm>
            <a:off x="7202314" y="2847545"/>
            <a:ext cx="2177874" cy="2163517"/>
          </a:xfrm>
          <a:prstGeom prst="ellipse">
            <a:avLst/>
          </a:prstGeom>
          <a:ln w="76200" cap="rnd">
            <a:solidFill>
              <a:srgbClr val="76C38C"/>
            </a:solidFill>
          </a:ln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13E0095-9D96-EE52-7789-1D1E69FBD311}"/>
              </a:ext>
            </a:extLst>
          </p:cNvPr>
          <p:cNvSpPr txBox="1">
            <a:spLocks/>
          </p:cNvSpPr>
          <p:nvPr/>
        </p:nvSpPr>
        <p:spPr>
          <a:xfrm>
            <a:off x="838200" y="1358538"/>
            <a:ext cx="10515600" cy="509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0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 have a passion for developing startups that solve real world problems.</a:t>
            </a:r>
            <a:endParaRPr lang="en-CA" sz="3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5F1A67-DF8A-2D19-F8E7-C99890F41A16}"/>
              </a:ext>
            </a:extLst>
          </p:cNvPr>
          <p:cNvSpPr txBox="1">
            <a:spLocks/>
          </p:cNvSpPr>
          <p:nvPr/>
        </p:nvSpPr>
        <p:spPr>
          <a:xfrm>
            <a:off x="6784184" y="2141675"/>
            <a:ext cx="3014134" cy="509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b="1" dirty="0">
                <a:solidFill>
                  <a:srgbClr val="76C38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Sunraj Sharma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30B736-98F8-801E-4EBD-505B039ADF57}"/>
              </a:ext>
            </a:extLst>
          </p:cNvPr>
          <p:cNvSpPr txBox="1">
            <a:spLocks/>
          </p:cNvSpPr>
          <p:nvPr/>
        </p:nvSpPr>
        <p:spPr>
          <a:xfrm>
            <a:off x="2378284" y="2141675"/>
            <a:ext cx="3014134" cy="509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b="1" dirty="0">
                <a:solidFill>
                  <a:srgbClr val="76C38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Briana Burton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7EAD19-72BA-8F08-6F17-261B227C7407}"/>
              </a:ext>
            </a:extLst>
          </p:cNvPr>
          <p:cNvSpPr txBox="1">
            <a:spLocks/>
          </p:cNvSpPr>
          <p:nvPr/>
        </p:nvSpPr>
        <p:spPr>
          <a:xfrm>
            <a:off x="2190605" y="5731377"/>
            <a:ext cx="3389489" cy="509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18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brianareburton@gmail.com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31CFF6-0E39-3762-FCB1-89EC0ABB94E0}"/>
              </a:ext>
            </a:extLst>
          </p:cNvPr>
          <p:cNvSpPr txBox="1">
            <a:spLocks/>
          </p:cNvSpPr>
          <p:nvPr/>
        </p:nvSpPr>
        <p:spPr>
          <a:xfrm>
            <a:off x="6596506" y="5736174"/>
            <a:ext cx="3389489" cy="509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18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sunraj751@gmail.com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0F5A9E-6A27-7C75-7C9F-5FFD480237DD}"/>
              </a:ext>
            </a:extLst>
          </p:cNvPr>
          <p:cNvSpPr txBox="1">
            <a:spLocks/>
          </p:cNvSpPr>
          <p:nvPr/>
        </p:nvSpPr>
        <p:spPr>
          <a:xfrm>
            <a:off x="1812722" y="5224646"/>
            <a:ext cx="4111950" cy="509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18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Developer &amp; UI/UX Designer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0E682C-0A07-3882-6AD2-B3E87BA0DB12}"/>
              </a:ext>
            </a:extLst>
          </p:cNvPr>
          <p:cNvSpPr txBox="1">
            <a:spLocks/>
          </p:cNvSpPr>
          <p:nvPr/>
        </p:nvSpPr>
        <p:spPr>
          <a:xfrm>
            <a:off x="5990214" y="5224646"/>
            <a:ext cx="4602072" cy="509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18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Developer &amp; B</a:t>
            </a:r>
            <a:r>
              <a:rPr lang="en-CA" sz="1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usiness </a:t>
            </a:r>
            <a:r>
              <a:rPr lang="en-CA" sz="18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z="1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trategist</a:t>
            </a:r>
            <a:r>
              <a:rPr lang="en-CA" sz="18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21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465E-438E-F0AB-DB0F-2C021333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728DE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Problem</a:t>
            </a:r>
          </a:p>
        </p:txBody>
      </p:sp>
      <p:pic>
        <p:nvPicPr>
          <p:cNvPr id="4" name="Picture 3" descr="Medical with solid fill">
            <a:extLst>
              <a:ext uri="{FF2B5EF4-FFF2-40B4-BE49-F238E27FC236}">
                <a16:creationId xmlns:a16="http://schemas.microsoft.com/office/drawing/2014/main" id="{6D7F4822-5DCD-D7D3-686A-D4C0B1A27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70457" y="1816162"/>
            <a:ext cx="1064041" cy="10640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E00405-9D23-E327-F89D-255008C0E303}"/>
              </a:ext>
            </a:extLst>
          </p:cNvPr>
          <p:cNvSpPr txBox="1"/>
          <p:nvPr/>
        </p:nvSpPr>
        <p:spPr>
          <a:xfrm>
            <a:off x="8250475" y="1886518"/>
            <a:ext cx="3017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Students face difficulty accessing health care covered by insurance.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507FEE5-C1DC-E7AE-A0C6-8A36E08C6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81414"/>
              </p:ext>
            </p:extLst>
          </p:nvPr>
        </p:nvGraphicFramePr>
        <p:xfrm>
          <a:off x="838200" y="2202606"/>
          <a:ext cx="5555035" cy="3329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20926F2-6B66-BE8B-D9EE-AC9FFE0D864D}"/>
              </a:ext>
            </a:extLst>
          </p:cNvPr>
          <p:cNvSpPr txBox="1"/>
          <p:nvPr/>
        </p:nvSpPr>
        <p:spPr>
          <a:xfrm>
            <a:off x="1208144" y="5464757"/>
            <a:ext cx="4815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bg2">
                    <a:lumMod val="75000"/>
                  </a:schemeClr>
                </a:solidFill>
                <a:latin typeface="Univers" panose="020B0503020202020204" pitchFamily="34" charset="0"/>
              </a:rPr>
              <a:t>Rate of International Students Knowledgeable of the Canadian Health Care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EA5D7-306D-6BA2-AE7E-ECF4ED025437}"/>
              </a:ext>
            </a:extLst>
          </p:cNvPr>
          <p:cNvSpPr txBox="1"/>
          <p:nvPr/>
        </p:nvSpPr>
        <p:spPr>
          <a:xfrm>
            <a:off x="1648410" y="6070980"/>
            <a:ext cx="393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Source: University of Alberta</a:t>
            </a:r>
            <a:endParaRPr lang="en-CA" sz="1200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3" descr="Monthly calendar with solid fill">
            <a:extLst>
              <a:ext uri="{FF2B5EF4-FFF2-40B4-BE49-F238E27FC236}">
                <a16:creationId xmlns:a16="http://schemas.microsoft.com/office/drawing/2014/main" id="{D8300931-BB47-0F58-357C-E159E57F1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970456" y="3321763"/>
            <a:ext cx="1064041" cy="10640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C91546-8464-0695-1BD4-8B624B7804B4}"/>
              </a:ext>
            </a:extLst>
          </p:cNvPr>
          <p:cNvSpPr txBox="1"/>
          <p:nvPr/>
        </p:nvSpPr>
        <p:spPr>
          <a:xfrm>
            <a:off x="8250475" y="3530619"/>
            <a:ext cx="301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Students are at the mercy of their therapists schedule.</a:t>
            </a:r>
          </a:p>
        </p:txBody>
      </p:sp>
      <p:pic>
        <p:nvPicPr>
          <p:cNvPr id="13" name="Picture 3" descr="Crying face with solid fill with solid fill">
            <a:extLst>
              <a:ext uri="{FF2B5EF4-FFF2-40B4-BE49-F238E27FC236}">
                <a16:creationId xmlns:a16="http://schemas.microsoft.com/office/drawing/2014/main" id="{428EC3C4-BDB9-085F-37F7-BD4A9311C5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970456" y="4827364"/>
            <a:ext cx="1064041" cy="10640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15FCE7-A0E3-B5D4-77FB-64E51E3494C4}"/>
              </a:ext>
            </a:extLst>
          </p:cNvPr>
          <p:cNvSpPr txBox="1"/>
          <p:nvPr/>
        </p:nvSpPr>
        <p:spPr>
          <a:xfrm>
            <a:off x="8250475" y="4765818"/>
            <a:ext cx="3275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Students are left without care, delaying treatment, or paying out-of-pocket for services they should be covered for.</a:t>
            </a:r>
            <a:endParaRPr lang="en-CA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736C95-4A06-BFC8-8836-774CA31DE7A4}"/>
              </a:ext>
            </a:extLst>
          </p:cNvPr>
          <p:cNvSpPr/>
          <p:nvPr/>
        </p:nvSpPr>
        <p:spPr>
          <a:xfrm>
            <a:off x="7502476" y="4827363"/>
            <a:ext cx="532021" cy="1064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 descr="Credit Union in Lancaster, PA | Roseville Rd. | Lanco FCU">
            <a:extLst>
              <a:ext uri="{FF2B5EF4-FFF2-40B4-BE49-F238E27FC236}">
                <a16:creationId xmlns:a16="http://schemas.microsoft.com/office/drawing/2014/main" id="{9C99BB7F-BBB5-0458-F9EC-1AD9550A4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  <a14:imgEffect>
                      <a14:brightnessContrast brigh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27"/>
          <a:stretch/>
        </p:blipFill>
        <p:spPr bwMode="auto">
          <a:xfrm>
            <a:off x="7543275" y="4941079"/>
            <a:ext cx="511775" cy="83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6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8" grpId="0">
        <p:bldAsOne/>
      </p:bldGraphic>
      <p:bldP spid="9" grpId="0"/>
      <p:bldP spid="10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3C38D20C-B4DA-CB17-BFF2-FBE200678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58" y="902208"/>
            <a:ext cx="2460023" cy="52791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75AFCD-600F-4406-470C-060FE95A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728DE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Solution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B44B5C5-4F92-8472-EBD6-74CC190A1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946" y="832839"/>
            <a:ext cx="3766645" cy="569897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72D5E-FD5F-2FE0-E050-209E2C102B59}"/>
              </a:ext>
            </a:extLst>
          </p:cNvPr>
          <p:cNvSpPr txBox="1"/>
          <p:nvPr/>
        </p:nvSpPr>
        <p:spPr>
          <a:xfrm>
            <a:off x="2142282" y="2008437"/>
            <a:ext cx="502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Addresses the problem by finding and connecting students with in-network providers or therapists covered by their insurance.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3" descr="Doctor female with solid fill">
            <a:extLst>
              <a:ext uri="{FF2B5EF4-FFF2-40B4-BE49-F238E27FC236}">
                <a16:creationId xmlns:a16="http://schemas.microsoft.com/office/drawing/2014/main" id="{9C61BD92-A351-960D-EF49-DDDABBF3B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37698" y="1938082"/>
            <a:ext cx="1064041" cy="106404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3" descr="Artificial Intelligence with solid fill">
            <a:extLst>
              <a:ext uri="{FF2B5EF4-FFF2-40B4-BE49-F238E27FC236}">
                <a16:creationId xmlns:a16="http://schemas.microsoft.com/office/drawing/2014/main" id="{69A411D9-A4A6-CD68-6E99-D2ACCD4EC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37698" y="3541776"/>
            <a:ext cx="1064041" cy="10640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6DF954-DCBA-CAC8-F82E-7F28DE73ACC0}"/>
              </a:ext>
            </a:extLst>
          </p:cNvPr>
          <p:cNvSpPr txBox="1"/>
          <p:nvPr/>
        </p:nvSpPr>
        <p:spPr>
          <a:xfrm>
            <a:off x="2142282" y="3612131"/>
            <a:ext cx="5441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preliminary self-diagnosis feature that allows students to enter their symptoms and receive a preliminary diagnosis based on a trained AI model.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CB2889-49B3-034D-02D0-BB6DB1BEA10B}"/>
              </a:ext>
            </a:extLst>
          </p:cNvPr>
          <p:cNvSpPr txBox="1"/>
          <p:nvPr/>
        </p:nvSpPr>
        <p:spPr>
          <a:xfrm>
            <a:off x="2142282" y="5215825"/>
            <a:ext cx="5441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Built-in map that finds transportation to nearby hospitals, walk-in clinics, dentists and therapists that are covered under the student’s insurance policy.</a:t>
            </a:r>
          </a:p>
        </p:txBody>
      </p:sp>
      <p:pic>
        <p:nvPicPr>
          <p:cNvPr id="13" name="Picture 3" descr="Map with pin with solid fill">
            <a:extLst>
              <a:ext uri="{FF2B5EF4-FFF2-40B4-BE49-F238E27FC236}">
                <a16:creationId xmlns:a16="http://schemas.microsoft.com/office/drawing/2014/main" id="{CFD15E25-06E8-192D-A461-C394436601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37698" y="5145470"/>
            <a:ext cx="1064041" cy="106404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635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93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BC28-F775-3546-BDC6-B840B409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728DE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Feasibility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0396F0-0AEE-80BD-A187-A502FADCE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245" y="0"/>
            <a:ext cx="8107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Maple Leaf with solid fill">
            <a:extLst>
              <a:ext uri="{FF2B5EF4-FFF2-40B4-BE49-F238E27FC236}">
                <a16:creationId xmlns:a16="http://schemas.microsoft.com/office/drawing/2014/main" id="{966E9D28-0792-F73D-FFA0-9F3C0B1E0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37697" y="1938082"/>
            <a:ext cx="856989" cy="8569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F36996-A614-ABC2-97BB-9781A1D05AC3}"/>
              </a:ext>
            </a:extLst>
          </p:cNvPr>
          <p:cNvSpPr txBox="1"/>
          <p:nvPr/>
        </p:nvSpPr>
        <p:spPr>
          <a:xfrm>
            <a:off x="2137539" y="2074188"/>
            <a:ext cx="375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healthcare market in Canada is worth around 310 Billion dollars.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3868A7E-D816-8B9B-D583-4955806951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220187"/>
              </p:ext>
            </p:extLst>
          </p:nvPr>
        </p:nvGraphicFramePr>
        <p:xfrm>
          <a:off x="6295816" y="1938082"/>
          <a:ext cx="5555035" cy="3329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58FEA7C-8ACC-55E8-20D3-828437C033BA}"/>
              </a:ext>
            </a:extLst>
          </p:cNvPr>
          <p:cNvSpPr txBox="1"/>
          <p:nvPr/>
        </p:nvSpPr>
        <p:spPr>
          <a:xfrm>
            <a:off x="7191707" y="5358199"/>
            <a:ext cx="372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bg2">
                    <a:lumMod val="75000"/>
                  </a:schemeClr>
                </a:solidFill>
                <a:latin typeface="Univers" panose="020B0503020202020204" pitchFamily="34" charset="0"/>
              </a:rPr>
              <a:t>Rate of Canadians Satisfied with their Access to Healthcare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4AB8B-0AA5-ACD5-F388-2C996677F246}"/>
              </a:ext>
            </a:extLst>
          </p:cNvPr>
          <p:cNvSpPr txBox="1"/>
          <p:nvPr/>
        </p:nvSpPr>
        <p:spPr>
          <a:xfrm>
            <a:off x="7085314" y="5942974"/>
            <a:ext cx="393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Source: CBC News</a:t>
            </a:r>
            <a:endParaRPr lang="en-CA" sz="1200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3" descr="Money with solid fill">
            <a:extLst>
              <a:ext uri="{FF2B5EF4-FFF2-40B4-BE49-F238E27FC236}">
                <a16:creationId xmlns:a16="http://schemas.microsoft.com/office/drawing/2014/main" id="{728DFBB7-35E3-65F2-2F14-750C2917F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37697" y="3042465"/>
            <a:ext cx="856990" cy="8569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32819C-D62A-DD30-01E8-755F317B7F22}"/>
              </a:ext>
            </a:extLst>
          </p:cNvPr>
          <p:cNvSpPr txBox="1"/>
          <p:nvPr/>
        </p:nvSpPr>
        <p:spPr>
          <a:xfrm>
            <a:off x="2110277" y="3108725"/>
            <a:ext cx="436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HERE4U saves costs for insurance companies and colleges by removing the need to partner with multiple firms.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3" descr="Smart Phone with solid fill">
            <a:extLst>
              <a:ext uri="{FF2B5EF4-FFF2-40B4-BE49-F238E27FC236}">
                <a16:creationId xmlns:a16="http://schemas.microsoft.com/office/drawing/2014/main" id="{48F70B73-3E3F-FDB3-D256-4FBC89A021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837696" y="4146848"/>
            <a:ext cx="856990" cy="8569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6E526F-5CAF-79C9-6B96-B3B1FFDB7733}"/>
              </a:ext>
            </a:extLst>
          </p:cNvPr>
          <p:cNvSpPr txBox="1"/>
          <p:nvPr/>
        </p:nvSpPr>
        <p:spPr>
          <a:xfrm>
            <a:off x="2094317" y="4282955"/>
            <a:ext cx="4363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MVP would be hosted using Azure. It would be built in .NET MAUI (C#) and MySQL.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D2CE80-F3A4-4DEA-28FC-116CAE2AD3F2}"/>
              </a:ext>
            </a:extLst>
          </p:cNvPr>
          <p:cNvSpPr txBox="1"/>
          <p:nvPr/>
        </p:nvSpPr>
        <p:spPr>
          <a:xfrm>
            <a:off x="2094316" y="5285200"/>
            <a:ext cx="436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Percentage-based fee on each appointment booked through our platform that is covered by insurance providers.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3" descr="Credit card with solid fill">
            <a:extLst>
              <a:ext uri="{FF2B5EF4-FFF2-40B4-BE49-F238E27FC236}">
                <a16:creationId xmlns:a16="http://schemas.microsoft.com/office/drawing/2014/main" id="{BC1F94F3-F6E1-6C29-117E-26AC95B550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37696" y="5267537"/>
            <a:ext cx="856990" cy="85699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6677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AsOne/>
      </p:bldGraphic>
      <p:bldP spid="7" grpId="0"/>
      <p:bldP spid="8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6FF07049-3E1C-9B54-5791-3D322776E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58" y="902208"/>
            <a:ext cx="2460023" cy="52791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04517-3425-373E-5580-7CA3B66F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728DE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Commitment </a:t>
            </a:r>
          </a:p>
        </p:txBody>
      </p:sp>
      <p:pic>
        <p:nvPicPr>
          <p:cNvPr id="4" name="Picture 3" descr="Checkbox Checked with solid fill">
            <a:extLst>
              <a:ext uri="{FF2B5EF4-FFF2-40B4-BE49-F238E27FC236}">
                <a16:creationId xmlns:a16="http://schemas.microsoft.com/office/drawing/2014/main" id="{209517C1-337E-6EF6-A706-7AA50D03B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38200" y="2020630"/>
            <a:ext cx="1064041" cy="10640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533735-6244-DEB8-9535-494A5B88E412}"/>
              </a:ext>
            </a:extLst>
          </p:cNvPr>
          <p:cNvSpPr txBox="1"/>
          <p:nvPr/>
        </p:nvSpPr>
        <p:spPr>
          <a:xfrm>
            <a:off x="2081642" y="2229485"/>
            <a:ext cx="451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Both Sunraj Sharma and Briana Burton will be able to attend on May 6</a:t>
            </a:r>
            <a:r>
              <a:rPr lang="en-CA" baseline="30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In-person.</a:t>
            </a:r>
          </a:p>
        </p:txBody>
      </p:sp>
      <p:pic>
        <p:nvPicPr>
          <p:cNvPr id="6" name="Picture 3" descr="Checkbox Checked with solid fill">
            <a:extLst>
              <a:ext uri="{FF2B5EF4-FFF2-40B4-BE49-F238E27FC236}">
                <a16:creationId xmlns:a16="http://schemas.microsoft.com/office/drawing/2014/main" id="{E4E2CB2B-DB7B-EC4E-E869-4F31249CB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38199" y="3414613"/>
            <a:ext cx="1064041" cy="10640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11CA56-CC64-2260-4EA4-0924E6508C7A}"/>
              </a:ext>
            </a:extLst>
          </p:cNvPr>
          <p:cNvSpPr txBox="1"/>
          <p:nvPr/>
        </p:nvSpPr>
        <p:spPr>
          <a:xfrm>
            <a:off x="2081642" y="3761390"/>
            <a:ext cx="346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both provide media consent</a:t>
            </a:r>
          </a:p>
        </p:txBody>
      </p:sp>
      <p:pic>
        <p:nvPicPr>
          <p:cNvPr id="8" name="Picture 3" descr="Checkbox Checked with solid fill">
            <a:extLst>
              <a:ext uri="{FF2B5EF4-FFF2-40B4-BE49-F238E27FC236}">
                <a16:creationId xmlns:a16="http://schemas.microsoft.com/office/drawing/2014/main" id="{1B551BC6-36C2-5752-D216-20474BE56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38199" y="4808596"/>
            <a:ext cx="1064041" cy="10640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E6CFF-11D9-D75A-480D-C1DE74B75DCE}"/>
              </a:ext>
            </a:extLst>
          </p:cNvPr>
          <p:cNvSpPr txBox="1"/>
          <p:nvPr/>
        </p:nvSpPr>
        <p:spPr>
          <a:xfrm>
            <a:off x="2081642" y="4877797"/>
            <a:ext cx="4514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would be able to show a functional and interactive mock-up of the app and provide buisness cases.</a:t>
            </a:r>
          </a:p>
        </p:txBody>
      </p:sp>
      <p:pic>
        <p:nvPicPr>
          <p:cNvPr id="11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427A3038-647F-F520-652C-761A0D812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835" y="783062"/>
            <a:ext cx="3766645" cy="5698977"/>
          </a:xfrm>
        </p:spPr>
      </p:pic>
    </p:spTree>
    <p:extLst>
      <p:ext uri="{BB962C8B-B14F-4D97-AF65-F5344CB8AC3E}">
        <p14:creationId xmlns:p14="http://schemas.microsoft.com/office/powerpoint/2010/main" val="33545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305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Univers</vt:lpstr>
      <vt:lpstr>Office Theme</vt:lpstr>
      <vt:lpstr>PowerPoint Presentation</vt:lpstr>
      <vt:lpstr>Meet Team XENO</vt:lpstr>
      <vt:lpstr>The Problem</vt:lpstr>
      <vt:lpstr>The Solution</vt:lpstr>
      <vt:lpstr>PowerPoint Presentation</vt:lpstr>
      <vt:lpstr>Feasibility</vt:lpstr>
      <vt:lpstr>Commitment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Briana Burton</dc:creator>
  <cp:lastModifiedBy>Briana Burton</cp:lastModifiedBy>
  <cp:revision>20</cp:revision>
  <dcterms:created xsi:type="dcterms:W3CDTF">2023-05-03T16:04:00Z</dcterms:created>
  <dcterms:modified xsi:type="dcterms:W3CDTF">2023-05-04T20:04:43Z</dcterms:modified>
</cp:coreProperties>
</file>