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511DD-5221-44DF-874B-E5F4FCFF1A2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664F-3B3D-49F7-951B-B1487B14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4D90-4937-4BF2-A8E9-6E5E57B40B4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7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0136D9-F548-4626-8D9B-DD75828BC7C9}" type="datetimeFigureOut">
              <a:rPr lang="en-US">
                <a:solidFill>
                  <a:prstClr val="white"/>
                </a:solidFill>
              </a:rPr>
              <a:pPr/>
              <a:t>12/27/2017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637437-5125-48F2-877F-0EAF2F1059F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35395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8"/>
          <p:cNvSpPr txBox="1">
            <a:spLocks/>
          </p:cNvSpPr>
          <p:nvPr userDrawn="1"/>
        </p:nvSpPr>
        <p:spPr>
          <a:xfrm>
            <a:off x="914400" y="381000"/>
            <a:ext cx="731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E7ECED"/>
                </a:solidFill>
              </a:rPr>
              <a:t>Click to edit Master title style</a:t>
            </a:r>
            <a:endParaRPr lang="en-US" dirty="0">
              <a:solidFill>
                <a:srgbClr val="E7EC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3DFF3BAC-1E7B-46C8-9BFE-A7782DEE6A4C}" type="datetimeFigureOut">
              <a:rPr lang="en-US">
                <a:solidFill>
                  <a:prstClr val="white"/>
                </a:solidFill>
              </a:rPr>
              <a:pPr/>
              <a:t>12/27/2017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ED6D9EFE-0F4C-4FF9-AD80-BB46378B316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3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381000"/>
            <a:ext cx="7315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1336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1336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7736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7736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 userDrawn="1"/>
        </p:nvSpPr>
        <p:spPr>
          <a:xfrm>
            <a:off x="914400" y="381000"/>
            <a:ext cx="731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E7ECED"/>
                </a:solidFill>
              </a:rPr>
              <a:t>Click to edit Master title style</a:t>
            </a:r>
            <a:endParaRPr lang="en-US" dirty="0">
              <a:solidFill>
                <a:srgbClr val="E7EC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3DFF3BAC-1E7B-46C8-9BFE-A7782DEE6A4C}" type="datetimeFigureOut">
              <a:rPr lang="en-US">
                <a:solidFill>
                  <a:prstClr val="white"/>
                </a:solidFill>
              </a:rPr>
              <a:pPr/>
              <a:t>12/27/2017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ED6D9EFE-0F4C-4FF9-AD80-BB46378B316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3DFF3BAC-1E7B-46C8-9BFE-A7782DEE6A4C}" type="datetimeFigureOut">
              <a:rPr lang="en-US">
                <a:solidFill>
                  <a:prstClr val="white"/>
                </a:solidFill>
              </a:rPr>
              <a:pPr/>
              <a:t>12/27/2017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ED6D9EFE-0F4C-4FF9-AD80-BB46378B316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3DFF3BAC-1E7B-46C8-9BFE-A7782DEE6A4C}" type="datetimeFigureOut">
              <a:rPr lang="en-US">
                <a:solidFill>
                  <a:prstClr val="white"/>
                </a:solidFill>
              </a:rPr>
              <a:pPr/>
              <a:t>12/27/2017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ED6D9EFE-0F4C-4FF9-AD80-BB46378B316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378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Stream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76400"/>
            <a:ext cx="5410200" cy="359359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BK data from Hunt Creek (McFadden et al. 1967) remarkably similar to Pikes Fork ID 			(Meyer et al. 2006)</a:t>
            </a:r>
          </a:p>
          <a:p>
            <a:pPr lvl="0">
              <a:buClr>
                <a:srgbClr val="E7ECED"/>
              </a:buClr>
            </a:pPr>
            <a:r>
              <a:rPr lang="en-US" dirty="0">
                <a:solidFill>
                  <a:prstClr val="white"/>
                </a:solidFill>
              </a:rPr>
              <a:t>Age structured model in RAMAS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079638"/>
            <a:ext cx="5302308" cy="36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876121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6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Model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04777" y="1279451"/>
            <a:ext cx="6781800" cy="1143000"/>
          </a:xfrm>
        </p:spPr>
        <p:txBody>
          <a:bodyPr/>
          <a:lstStyle/>
          <a:p>
            <a:pPr marL="45720" indent="0">
              <a:buNone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75523"/>
              </p:ext>
            </p:extLst>
          </p:nvPr>
        </p:nvGraphicFramePr>
        <p:xfrm>
          <a:off x="990600" y="1981200"/>
          <a:ext cx="6934200" cy="3887852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  <a:gridCol w="866775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Age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en-US" sz="1800" baseline="-25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j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SD</a:t>
                      </a:r>
                      <a:r>
                        <a:rPr lang="en-US" sz="1800" baseline="-25000" dirty="0">
                          <a:effectLst/>
                        </a:rPr>
                        <a:t>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r>
                        <a:rPr lang="en-US" sz="1800" baseline="-25000" dirty="0">
                          <a:effectLst/>
                        </a:rPr>
                        <a:t>j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SD</a:t>
                      </a:r>
                      <a:r>
                        <a:rPr lang="en-US" sz="1800" baseline="-25000" dirty="0" smtClean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Sel</a:t>
                      </a:r>
                      <a:r>
                        <a:rPr lang="en-US" sz="1800" baseline="-25000" dirty="0">
                          <a:effectLst/>
                        </a:rPr>
                        <a:t>j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0364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Stream model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5,052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0.425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0.495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6,641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1,589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0.175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1.497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0.508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0.909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2,822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0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448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0.086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5.110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1.956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0.948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493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89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0.023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11.710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4.955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11.743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19.655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0.984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0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Matrix </a:t>
            </a:r>
            <a:r>
              <a:rPr lang="en-US" dirty="0" err="1" smtClean="0"/>
              <a:t>Calcs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76400"/>
            <a:ext cx="6248400" cy="3593592"/>
          </a:xfrm>
        </p:spPr>
        <p:txBody>
          <a:bodyPr/>
          <a:lstStyle/>
          <a:p>
            <a:r>
              <a:rPr lang="en-US" dirty="0" smtClean="0"/>
              <a:t>Are about fecundities and survival by age</a:t>
            </a:r>
          </a:p>
          <a:p>
            <a:r>
              <a:rPr lang="en-US" dirty="0" smtClean="0"/>
              <a:t>… and eigenvectors and eigenvalues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297518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5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315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Ricker Model </a:t>
            </a:r>
            <a:br>
              <a:rPr lang="en-US" dirty="0" smtClean="0"/>
            </a:br>
            <a:r>
              <a:rPr lang="en-US" sz="2700" dirty="0"/>
              <a:t>Population growth </a:t>
            </a:r>
            <a:r>
              <a:rPr lang="en-US" sz="2700" dirty="0" smtClean="0"/>
              <a:t>treated as a density </a:t>
            </a:r>
            <a:r>
              <a:rPr lang="en-US" sz="2700" dirty="0"/>
              <a:t>d</a:t>
            </a:r>
            <a:r>
              <a:rPr lang="en-US" sz="2700" dirty="0" smtClean="0"/>
              <a:t>ependent </a:t>
            </a:r>
            <a:r>
              <a:rPr lang="en-US" sz="2700" dirty="0"/>
              <a:t>f</a:t>
            </a:r>
            <a:r>
              <a:rPr lang="en-US" sz="2700" dirty="0" smtClean="0"/>
              <a:t>unction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3733800"/>
            <a:ext cx="7467600" cy="26029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K = 10,000 total fish @ 1,000 per stream k </a:t>
            </a:r>
          </a:p>
          <a:p>
            <a:pPr marL="320040" lvl="1" indent="0"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(Peterson et al. 2004, Meyer et al. 2006)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sz="2400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1.878</a:t>
            </a:r>
          </a:p>
          <a:p>
            <a:pPr marL="731520" lvl="3" indent="0">
              <a:buNone/>
            </a:pPr>
            <a:r>
              <a:rPr lang="en-US" sz="2400" dirty="0" smtClean="0"/>
              <a:t>	</a:t>
            </a:r>
            <a:r>
              <a:rPr lang="en-US" sz="1800" dirty="0" smtClean="0"/>
              <a:t>(</a:t>
            </a:r>
            <a:r>
              <a:rPr lang="en-US" sz="1800" dirty="0"/>
              <a:t>McFadden et al. </a:t>
            </a:r>
            <a:r>
              <a:rPr lang="en-US" sz="1800" dirty="0" smtClean="0"/>
              <a:t>1967)</a:t>
            </a:r>
          </a:p>
          <a:p>
            <a:pPr marL="731520" lvl="3" indent="0">
              <a:buNone/>
            </a:pPr>
            <a:endParaRPr lang="en-US" sz="1800" dirty="0" smtClean="0"/>
          </a:p>
          <a:p>
            <a:pPr lvl="0">
              <a:buClr>
                <a:srgbClr val="E7ECED"/>
              </a:buClr>
            </a:pPr>
            <a:r>
              <a:rPr lang="en-US" sz="2400" dirty="0" smtClean="0">
                <a:solidFill>
                  <a:prstClr val="white"/>
                </a:solidFill>
              </a:rPr>
              <a:t>1000 replicates,  Upper and Lower Limits = 1.96 SD</a:t>
            </a:r>
            <a:endParaRPr lang="en-US" sz="1800" dirty="0"/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2229" y="1828800"/>
            <a:ext cx="5919542" cy="1243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3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7" y="14785"/>
            <a:ext cx="7514690" cy="849297"/>
          </a:xfrm>
        </p:spPr>
        <p:txBody>
          <a:bodyPr>
            <a:normAutofit/>
          </a:bodyPr>
          <a:lstStyle/>
          <a:p>
            <a:r>
              <a:rPr lang="en-US" dirty="0" smtClean="0"/>
              <a:t>Stream Matrix Model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90600" y="1752600"/>
            <a:ext cx="762000" cy="6096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600" y="1550126"/>
            <a:ext cx="4419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Add Trojan Super-Males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4439837"/>
            <a:ext cx="0" cy="74176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20" y="5181600"/>
            <a:ext cx="1257139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Subtract</a:t>
            </a:r>
          </a:p>
          <a:p>
            <a:pPr algn="ctr"/>
            <a:r>
              <a:rPr lang="en-US" sz="2400" b="1" dirty="0">
                <a:solidFill>
                  <a:prstClr val="white"/>
                </a:solidFill>
              </a:rPr>
              <a:t>Normal</a:t>
            </a:r>
          </a:p>
          <a:p>
            <a:pPr algn="ctr"/>
            <a:r>
              <a:rPr lang="en-US" sz="2400" b="1" dirty="0">
                <a:solidFill>
                  <a:prstClr val="white"/>
                </a:solidFill>
              </a:rPr>
              <a:t>Males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232698" y="2099855"/>
            <a:ext cx="66897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3536" y="2160180"/>
            <a:ext cx="15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i="1" smtClean="0">
                <a:solidFill>
                  <a:prstClr val="white"/>
                </a:solidFill>
                <a:latin typeface="Times New Roman" pitchFamily="18" charset="0"/>
              </a:rPr>
              <a:t>K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355686" y="216018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i="1" smtClean="0">
                <a:solidFill>
                  <a:prstClr val="white"/>
                </a:solidFill>
                <a:latin typeface="Times New Roman" pitchFamily="18" charset="0"/>
              </a:rPr>
              <a:t>n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523961" y="2244318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200" b="1" smtClean="0">
                <a:solidFill>
                  <a:prstClr val="white"/>
                </a:solidFill>
                <a:latin typeface="Times New Roman" pitchFamily="18" charset="0"/>
              </a:rPr>
              <a:t>0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00973" y="2461805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6,641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863061" y="2461805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55198" y="2461805"/>
            <a:ext cx="634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1.4967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444211" y="2461805"/>
            <a:ext cx="39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5.11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53836" y="2461805"/>
            <a:ext cx="506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11.71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63461" y="2461805"/>
            <a:ext cx="6220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11.743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30286" y="2461805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5,052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00973" y="2776130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2,822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645573" y="2776130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0.425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330286" y="2776130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1,589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97811" y="3077755"/>
            <a:ext cx="34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493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162973" y="3077755"/>
            <a:ext cx="2628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&lt;=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515523" y="3077755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0.175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884198" y="3066643"/>
            <a:ext cx="1346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Calibri" pitchFamily="34" charset="0"/>
              </a:rPr>
              <a:t>×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511261" y="3077755"/>
            <a:ext cx="34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448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58136" y="3380968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43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383886" y="3380968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0.086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631911" y="3380968"/>
            <a:ext cx="230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52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18461" y="3682593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096" name="Rectangle 28"/>
          <p:cNvSpPr>
            <a:spLocks noChangeArrowheads="1"/>
          </p:cNvSpPr>
          <p:nvPr/>
        </p:nvSpPr>
        <p:spPr bwMode="auto">
          <a:xfrm>
            <a:off x="4253836" y="3682593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0.023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097" name="Rectangle 29"/>
          <p:cNvSpPr>
            <a:spLocks noChangeArrowheads="1"/>
          </p:cNvSpPr>
          <p:nvPr/>
        </p:nvSpPr>
        <p:spPr bwMode="auto">
          <a:xfrm>
            <a:off x="6754148" y="3682593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098" name="Rectangle 30"/>
          <p:cNvSpPr>
            <a:spLocks noChangeArrowheads="1"/>
          </p:cNvSpPr>
          <p:nvPr/>
        </p:nvSpPr>
        <p:spPr bwMode="auto">
          <a:xfrm>
            <a:off x="3601373" y="3971518"/>
            <a:ext cx="126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Calibri" pitchFamily="34" charset="0"/>
              </a:rPr>
              <a:t>±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1863061" y="4285843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1" name="Rectangle 32"/>
          <p:cNvSpPr>
            <a:spLocks noChangeArrowheads="1"/>
          </p:cNvSpPr>
          <p:nvPr/>
        </p:nvSpPr>
        <p:spPr bwMode="auto">
          <a:xfrm>
            <a:off x="2455198" y="4285843"/>
            <a:ext cx="634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0.5081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2" name="Rectangle 33"/>
          <p:cNvSpPr>
            <a:spLocks noChangeArrowheads="1"/>
          </p:cNvSpPr>
          <p:nvPr/>
        </p:nvSpPr>
        <p:spPr bwMode="auto">
          <a:xfrm>
            <a:off x="3323561" y="4285843"/>
            <a:ext cx="634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1.9563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3" name="Rectangle 34"/>
          <p:cNvSpPr>
            <a:spLocks noChangeArrowheads="1"/>
          </p:cNvSpPr>
          <p:nvPr/>
        </p:nvSpPr>
        <p:spPr bwMode="auto">
          <a:xfrm>
            <a:off x="4193511" y="4285843"/>
            <a:ext cx="634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4.9555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4" name="Rectangle 35"/>
          <p:cNvSpPr>
            <a:spLocks noChangeArrowheads="1"/>
          </p:cNvSpPr>
          <p:nvPr/>
        </p:nvSpPr>
        <p:spPr bwMode="auto">
          <a:xfrm>
            <a:off x="5063461" y="4285843"/>
            <a:ext cx="6347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19.655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5" name="Rectangle 36"/>
          <p:cNvSpPr>
            <a:spLocks noChangeArrowheads="1"/>
          </p:cNvSpPr>
          <p:nvPr/>
        </p:nvSpPr>
        <p:spPr bwMode="auto">
          <a:xfrm>
            <a:off x="1645573" y="4587468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0.072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6" name="Rectangle 37"/>
          <p:cNvSpPr>
            <a:spLocks noChangeArrowheads="1"/>
          </p:cNvSpPr>
          <p:nvPr/>
        </p:nvSpPr>
        <p:spPr bwMode="auto">
          <a:xfrm>
            <a:off x="2515523" y="4890680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0.042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7" name="Rectangle 38"/>
          <p:cNvSpPr>
            <a:spLocks noChangeArrowheads="1"/>
          </p:cNvSpPr>
          <p:nvPr/>
        </p:nvSpPr>
        <p:spPr bwMode="auto">
          <a:xfrm>
            <a:off x="3383886" y="5192305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0.043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8" name="Rectangle 39"/>
          <p:cNvSpPr>
            <a:spLocks noChangeArrowheads="1"/>
          </p:cNvSpPr>
          <p:nvPr/>
        </p:nvSpPr>
        <p:spPr bwMode="auto">
          <a:xfrm>
            <a:off x="4253836" y="5493930"/>
            <a:ext cx="519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b="1" smtClean="0">
                <a:solidFill>
                  <a:prstClr val="white"/>
                </a:solidFill>
                <a:latin typeface="Times New Roman" pitchFamily="18" charset="0"/>
              </a:rPr>
              <a:t>0.032</a:t>
            </a:r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4109" name="Rectangle 40"/>
          <p:cNvSpPr>
            <a:spLocks noChangeArrowheads="1"/>
          </p:cNvSpPr>
          <p:nvPr/>
        </p:nvSpPr>
        <p:spPr bwMode="auto">
          <a:xfrm>
            <a:off x="232698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0" name="Rectangle 41"/>
          <p:cNvSpPr>
            <a:spLocks noChangeArrowheads="1"/>
          </p:cNvSpPr>
          <p:nvPr/>
        </p:nvSpPr>
        <p:spPr bwMode="auto">
          <a:xfrm>
            <a:off x="1102648" y="2099855"/>
            <a:ext cx="11113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1" name="Rectangle 42"/>
          <p:cNvSpPr>
            <a:spLocks noChangeArrowheads="1"/>
          </p:cNvSpPr>
          <p:nvPr/>
        </p:nvSpPr>
        <p:spPr bwMode="auto">
          <a:xfrm>
            <a:off x="1475711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2" name="Rectangle 43"/>
          <p:cNvSpPr>
            <a:spLocks noChangeArrowheads="1"/>
          </p:cNvSpPr>
          <p:nvPr/>
        </p:nvSpPr>
        <p:spPr bwMode="auto">
          <a:xfrm>
            <a:off x="2345661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3" name="Rectangle 44"/>
          <p:cNvSpPr>
            <a:spLocks noChangeArrowheads="1"/>
          </p:cNvSpPr>
          <p:nvPr/>
        </p:nvSpPr>
        <p:spPr bwMode="auto">
          <a:xfrm>
            <a:off x="3215611" y="2099855"/>
            <a:ext cx="11113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4" name="Rectangle 45"/>
          <p:cNvSpPr>
            <a:spLocks noChangeArrowheads="1"/>
          </p:cNvSpPr>
          <p:nvPr/>
        </p:nvSpPr>
        <p:spPr bwMode="auto">
          <a:xfrm>
            <a:off x="4083973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5" name="Rectangle 46"/>
          <p:cNvSpPr>
            <a:spLocks noChangeArrowheads="1"/>
          </p:cNvSpPr>
          <p:nvPr/>
        </p:nvSpPr>
        <p:spPr bwMode="auto">
          <a:xfrm>
            <a:off x="4953923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6" name="Rectangle 47"/>
          <p:cNvSpPr>
            <a:spLocks noChangeArrowheads="1"/>
          </p:cNvSpPr>
          <p:nvPr/>
        </p:nvSpPr>
        <p:spPr bwMode="auto">
          <a:xfrm>
            <a:off x="5823873" y="2099855"/>
            <a:ext cx="11113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7" name="Rectangle 48"/>
          <p:cNvSpPr>
            <a:spLocks noChangeArrowheads="1"/>
          </p:cNvSpPr>
          <p:nvPr/>
        </p:nvSpPr>
        <p:spPr bwMode="auto">
          <a:xfrm>
            <a:off x="6041361" y="2099855"/>
            <a:ext cx="11113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8" name="Rectangle 49"/>
          <p:cNvSpPr>
            <a:spLocks noChangeArrowheads="1"/>
          </p:cNvSpPr>
          <p:nvPr/>
        </p:nvSpPr>
        <p:spPr bwMode="auto">
          <a:xfrm>
            <a:off x="6909723" y="2099855"/>
            <a:ext cx="12700" cy="1588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19" name="Rectangle 50"/>
          <p:cNvSpPr>
            <a:spLocks noChangeArrowheads="1"/>
          </p:cNvSpPr>
          <p:nvPr/>
        </p:nvSpPr>
        <p:spPr bwMode="auto">
          <a:xfrm>
            <a:off x="219998" y="2425293"/>
            <a:ext cx="25400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0" name="Rectangle 51"/>
          <p:cNvSpPr>
            <a:spLocks noChangeArrowheads="1"/>
          </p:cNvSpPr>
          <p:nvPr/>
        </p:nvSpPr>
        <p:spPr bwMode="auto">
          <a:xfrm>
            <a:off x="1089948" y="2425293"/>
            <a:ext cx="23813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1" name="Rectangle 52"/>
          <p:cNvSpPr>
            <a:spLocks noChangeArrowheads="1"/>
          </p:cNvSpPr>
          <p:nvPr/>
        </p:nvSpPr>
        <p:spPr bwMode="auto">
          <a:xfrm>
            <a:off x="1464598" y="2425293"/>
            <a:ext cx="23813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2" name="Rectangle 53"/>
          <p:cNvSpPr>
            <a:spLocks noChangeArrowheads="1"/>
          </p:cNvSpPr>
          <p:nvPr/>
        </p:nvSpPr>
        <p:spPr bwMode="auto">
          <a:xfrm>
            <a:off x="5811173" y="2425293"/>
            <a:ext cx="23813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3" name="Rectangle 54"/>
          <p:cNvSpPr>
            <a:spLocks noChangeArrowheads="1"/>
          </p:cNvSpPr>
          <p:nvPr/>
        </p:nvSpPr>
        <p:spPr bwMode="auto">
          <a:xfrm>
            <a:off x="6028661" y="2425293"/>
            <a:ext cx="23813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4" name="Rectangle 55"/>
          <p:cNvSpPr>
            <a:spLocks noChangeArrowheads="1"/>
          </p:cNvSpPr>
          <p:nvPr/>
        </p:nvSpPr>
        <p:spPr bwMode="auto">
          <a:xfrm>
            <a:off x="6898611" y="2425293"/>
            <a:ext cx="23813" cy="1535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5" name="Rectangle 56"/>
          <p:cNvSpPr>
            <a:spLocks noChangeArrowheads="1"/>
          </p:cNvSpPr>
          <p:nvPr/>
        </p:nvSpPr>
        <p:spPr bwMode="auto">
          <a:xfrm>
            <a:off x="1464598" y="4249330"/>
            <a:ext cx="23813" cy="15224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6" name="Rectangle 57"/>
          <p:cNvSpPr>
            <a:spLocks noChangeArrowheads="1"/>
          </p:cNvSpPr>
          <p:nvPr/>
        </p:nvSpPr>
        <p:spPr bwMode="auto">
          <a:xfrm>
            <a:off x="5811173" y="4249330"/>
            <a:ext cx="23813" cy="15224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7" name="Line 58"/>
          <p:cNvSpPr>
            <a:spLocks noChangeShapeType="1"/>
          </p:cNvSpPr>
          <p:nvPr/>
        </p:nvSpPr>
        <p:spPr bwMode="auto">
          <a:xfrm>
            <a:off x="232698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8" name="Rectangle 59"/>
          <p:cNvSpPr>
            <a:spLocks noChangeArrowheads="1"/>
          </p:cNvSpPr>
          <p:nvPr/>
        </p:nvSpPr>
        <p:spPr bwMode="auto">
          <a:xfrm>
            <a:off x="232698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29" name="Line 60"/>
          <p:cNvSpPr>
            <a:spLocks noChangeShapeType="1"/>
          </p:cNvSpPr>
          <p:nvPr/>
        </p:nvSpPr>
        <p:spPr bwMode="auto">
          <a:xfrm>
            <a:off x="1102648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0" name="Rectangle 61"/>
          <p:cNvSpPr>
            <a:spLocks noChangeArrowheads="1"/>
          </p:cNvSpPr>
          <p:nvPr/>
        </p:nvSpPr>
        <p:spPr bwMode="auto">
          <a:xfrm>
            <a:off x="1102648" y="5771743"/>
            <a:ext cx="11113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1" name="Line 62"/>
          <p:cNvSpPr>
            <a:spLocks noChangeShapeType="1"/>
          </p:cNvSpPr>
          <p:nvPr/>
        </p:nvSpPr>
        <p:spPr bwMode="auto">
          <a:xfrm>
            <a:off x="1475711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2" name="Rectangle 63"/>
          <p:cNvSpPr>
            <a:spLocks noChangeArrowheads="1"/>
          </p:cNvSpPr>
          <p:nvPr/>
        </p:nvSpPr>
        <p:spPr bwMode="auto">
          <a:xfrm>
            <a:off x="1475711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3" name="Line 64"/>
          <p:cNvSpPr>
            <a:spLocks noChangeShapeType="1"/>
          </p:cNvSpPr>
          <p:nvPr/>
        </p:nvSpPr>
        <p:spPr bwMode="auto">
          <a:xfrm>
            <a:off x="2345661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4" name="Rectangle 65"/>
          <p:cNvSpPr>
            <a:spLocks noChangeArrowheads="1"/>
          </p:cNvSpPr>
          <p:nvPr/>
        </p:nvSpPr>
        <p:spPr bwMode="auto">
          <a:xfrm>
            <a:off x="2345661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5" name="Line 66"/>
          <p:cNvSpPr>
            <a:spLocks noChangeShapeType="1"/>
          </p:cNvSpPr>
          <p:nvPr/>
        </p:nvSpPr>
        <p:spPr bwMode="auto">
          <a:xfrm>
            <a:off x="3215611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6" name="Rectangle 67"/>
          <p:cNvSpPr>
            <a:spLocks noChangeArrowheads="1"/>
          </p:cNvSpPr>
          <p:nvPr/>
        </p:nvSpPr>
        <p:spPr bwMode="auto">
          <a:xfrm>
            <a:off x="3215611" y="5771743"/>
            <a:ext cx="11113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7" name="Line 68"/>
          <p:cNvSpPr>
            <a:spLocks noChangeShapeType="1"/>
          </p:cNvSpPr>
          <p:nvPr/>
        </p:nvSpPr>
        <p:spPr bwMode="auto">
          <a:xfrm>
            <a:off x="4083973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8" name="Rectangle 69"/>
          <p:cNvSpPr>
            <a:spLocks noChangeArrowheads="1"/>
          </p:cNvSpPr>
          <p:nvPr/>
        </p:nvSpPr>
        <p:spPr bwMode="auto">
          <a:xfrm>
            <a:off x="4083973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39" name="Line 70"/>
          <p:cNvSpPr>
            <a:spLocks noChangeShapeType="1"/>
          </p:cNvSpPr>
          <p:nvPr/>
        </p:nvSpPr>
        <p:spPr bwMode="auto">
          <a:xfrm>
            <a:off x="4953923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0" name="Rectangle 71"/>
          <p:cNvSpPr>
            <a:spLocks noChangeArrowheads="1"/>
          </p:cNvSpPr>
          <p:nvPr/>
        </p:nvSpPr>
        <p:spPr bwMode="auto">
          <a:xfrm>
            <a:off x="4953923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1" name="Line 72"/>
          <p:cNvSpPr>
            <a:spLocks noChangeShapeType="1"/>
          </p:cNvSpPr>
          <p:nvPr/>
        </p:nvSpPr>
        <p:spPr bwMode="auto">
          <a:xfrm>
            <a:off x="5823873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2" name="Rectangle 73"/>
          <p:cNvSpPr>
            <a:spLocks noChangeArrowheads="1"/>
          </p:cNvSpPr>
          <p:nvPr/>
        </p:nvSpPr>
        <p:spPr bwMode="auto">
          <a:xfrm>
            <a:off x="5823873" y="5771743"/>
            <a:ext cx="11113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3" name="Line 74"/>
          <p:cNvSpPr>
            <a:spLocks noChangeShapeType="1"/>
          </p:cNvSpPr>
          <p:nvPr/>
        </p:nvSpPr>
        <p:spPr bwMode="auto">
          <a:xfrm>
            <a:off x="6041361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4" name="Rectangle 75"/>
          <p:cNvSpPr>
            <a:spLocks noChangeArrowheads="1"/>
          </p:cNvSpPr>
          <p:nvPr/>
        </p:nvSpPr>
        <p:spPr bwMode="auto">
          <a:xfrm>
            <a:off x="6041361" y="5771743"/>
            <a:ext cx="11113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5" name="Line 76"/>
          <p:cNvSpPr>
            <a:spLocks noChangeShapeType="1"/>
          </p:cNvSpPr>
          <p:nvPr/>
        </p:nvSpPr>
        <p:spPr bwMode="auto">
          <a:xfrm>
            <a:off x="6909723" y="57717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6" name="Rectangle 77"/>
          <p:cNvSpPr>
            <a:spLocks noChangeArrowheads="1"/>
          </p:cNvSpPr>
          <p:nvPr/>
        </p:nvSpPr>
        <p:spPr bwMode="auto">
          <a:xfrm>
            <a:off x="6909723" y="57717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7" name="Line 78"/>
          <p:cNvSpPr>
            <a:spLocks noChangeShapeType="1"/>
          </p:cNvSpPr>
          <p:nvPr/>
        </p:nvSpPr>
        <p:spPr bwMode="auto">
          <a:xfrm>
            <a:off x="6922423" y="2099855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8" name="Rectangle 79"/>
          <p:cNvSpPr>
            <a:spLocks noChangeArrowheads="1"/>
          </p:cNvSpPr>
          <p:nvPr/>
        </p:nvSpPr>
        <p:spPr bwMode="auto">
          <a:xfrm>
            <a:off x="6922423" y="2099855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49" name="Line 80"/>
          <p:cNvSpPr>
            <a:spLocks noChangeShapeType="1"/>
          </p:cNvSpPr>
          <p:nvPr/>
        </p:nvSpPr>
        <p:spPr bwMode="auto">
          <a:xfrm>
            <a:off x="6922423" y="242529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0" name="Rectangle 81"/>
          <p:cNvSpPr>
            <a:spLocks noChangeArrowheads="1"/>
          </p:cNvSpPr>
          <p:nvPr/>
        </p:nvSpPr>
        <p:spPr bwMode="auto">
          <a:xfrm>
            <a:off x="6922423" y="242529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1" name="Line 82"/>
          <p:cNvSpPr>
            <a:spLocks noChangeShapeType="1"/>
          </p:cNvSpPr>
          <p:nvPr/>
        </p:nvSpPr>
        <p:spPr bwMode="auto">
          <a:xfrm>
            <a:off x="6922423" y="2739618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2" name="Rectangle 83"/>
          <p:cNvSpPr>
            <a:spLocks noChangeArrowheads="1"/>
          </p:cNvSpPr>
          <p:nvPr/>
        </p:nvSpPr>
        <p:spPr bwMode="auto">
          <a:xfrm>
            <a:off x="6922423" y="2739618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3" name="Line 84"/>
          <p:cNvSpPr>
            <a:spLocks noChangeShapeType="1"/>
          </p:cNvSpPr>
          <p:nvPr/>
        </p:nvSpPr>
        <p:spPr bwMode="auto">
          <a:xfrm>
            <a:off x="6922423" y="30412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4" name="Rectangle 85"/>
          <p:cNvSpPr>
            <a:spLocks noChangeArrowheads="1"/>
          </p:cNvSpPr>
          <p:nvPr/>
        </p:nvSpPr>
        <p:spPr bwMode="auto">
          <a:xfrm>
            <a:off x="6922423" y="30412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5" name="Line 86"/>
          <p:cNvSpPr>
            <a:spLocks noChangeShapeType="1"/>
          </p:cNvSpPr>
          <p:nvPr/>
        </p:nvSpPr>
        <p:spPr bwMode="auto">
          <a:xfrm>
            <a:off x="6922423" y="3344455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6" name="Rectangle 87"/>
          <p:cNvSpPr>
            <a:spLocks noChangeArrowheads="1"/>
          </p:cNvSpPr>
          <p:nvPr/>
        </p:nvSpPr>
        <p:spPr bwMode="auto">
          <a:xfrm>
            <a:off x="6922423" y="3344455"/>
            <a:ext cx="12700" cy="11113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7" name="Line 88"/>
          <p:cNvSpPr>
            <a:spLocks noChangeShapeType="1"/>
          </p:cNvSpPr>
          <p:nvPr/>
        </p:nvSpPr>
        <p:spPr bwMode="auto">
          <a:xfrm>
            <a:off x="6922423" y="3646080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8" name="Rectangle 89"/>
          <p:cNvSpPr>
            <a:spLocks noChangeArrowheads="1"/>
          </p:cNvSpPr>
          <p:nvPr/>
        </p:nvSpPr>
        <p:spPr bwMode="auto">
          <a:xfrm>
            <a:off x="6922423" y="3646080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59" name="Line 90"/>
          <p:cNvSpPr>
            <a:spLocks noChangeShapeType="1"/>
          </p:cNvSpPr>
          <p:nvPr/>
        </p:nvSpPr>
        <p:spPr bwMode="auto">
          <a:xfrm>
            <a:off x="6922423" y="3947705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0" name="Rectangle 91"/>
          <p:cNvSpPr>
            <a:spLocks noChangeArrowheads="1"/>
          </p:cNvSpPr>
          <p:nvPr/>
        </p:nvSpPr>
        <p:spPr bwMode="auto">
          <a:xfrm>
            <a:off x="6922423" y="3947705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1" name="Line 92"/>
          <p:cNvSpPr>
            <a:spLocks noChangeShapeType="1"/>
          </p:cNvSpPr>
          <p:nvPr/>
        </p:nvSpPr>
        <p:spPr bwMode="auto">
          <a:xfrm>
            <a:off x="6922423" y="4249330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2" name="Rectangle 93"/>
          <p:cNvSpPr>
            <a:spLocks noChangeArrowheads="1"/>
          </p:cNvSpPr>
          <p:nvPr/>
        </p:nvSpPr>
        <p:spPr bwMode="auto">
          <a:xfrm>
            <a:off x="6922423" y="4249330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3" name="Line 94"/>
          <p:cNvSpPr>
            <a:spLocks noChangeShapeType="1"/>
          </p:cNvSpPr>
          <p:nvPr/>
        </p:nvSpPr>
        <p:spPr bwMode="auto">
          <a:xfrm>
            <a:off x="6922423" y="45525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4" name="Rectangle 95"/>
          <p:cNvSpPr>
            <a:spLocks noChangeArrowheads="1"/>
          </p:cNvSpPr>
          <p:nvPr/>
        </p:nvSpPr>
        <p:spPr bwMode="auto">
          <a:xfrm>
            <a:off x="6922423" y="4552543"/>
            <a:ext cx="12700" cy="11113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5" name="Line 96"/>
          <p:cNvSpPr>
            <a:spLocks noChangeShapeType="1"/>
          </p:cNvSpPr>
          <p:nvPr/>
        </p:nvSpPr>
        <p:spPr bwMode="auto">
          <a:xfrm>
            <a:off x="6922423" y="4854168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6" name="Rectangle 97"/>
          <p:cNvSpPr>
            <a:spLocks noChangeArrowheads="1"/>
          </p:cNvSpPr>
          <p:nvPr/>
        </p:nvSpPr>
        <p:spPr bwMode="auto">
          <a:xfrm>
            <a:off x="6922423" y="4854168"/>
            <a:ext cx="12700" cy="11113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7" name="Line 98"/>
          <p:cNvSpPr>
            <a:spLocks noChangeShapeType="1"/>
          </p:cNvSpPr>
          <p:nvPr/>
        </p:nvSpPr>
        <p:spPr bwMode="auto">
          <a:xfrm>
            <a:off x="6922423" y="515579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8" name="Rectangle 99"/>
          <p:cNvSpPr>
            <a:spLocks noChangeArrowheads="1"/>
          </p:cNvSpPr>
          <p:nvPr/>
        </p:nvSpPr>
        <p:spPr bwMode="auto">
          <a:xfrm>
            <a:off x="6922423" y="515579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69" name="Line 100"/>
          <p:cNvSpPr>
            <a:spLocks noChangeShapeType="1"/>
          </p:cNvSpPr>
          <p:nvPr/>
        </p:nvSpPr>
        <p:spPr bwMode="auto">
          <a:xfrm>
            <a:off x="6922423" y="5457418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70" name="Rectangle 101"/>
          <p:cNvSpPr>
            <a:spLocks noChangeArrowheads="1"/>
          </p:cNvSpPr>
          <p:nvPr/>
        </p:nvSpPr>
        <p:spPr bwMode="auto">
          <a:xfrm>
            <a:off x="6922423" y="5457418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71" name="Line 102"/>
          <p:cNvSpPr>
            <a:spLocks noChangeShapeType="1"/>
          </p:cNvSpPr>
          <p:nvPr/>
        </p:nvSpPr>
        <p:spPr bwMode="auto">
          <a:xfrm>
            <a:off x="6922423" y="5759043"/>
            <a:ext cx="1588" cy="1588"/>
          </a:xfrm>
          <a:prstGeom prst="line">
            <a:avLst/>
          </a:prstGeom>
          <a:noFill/>
          <a:ln w="0">
            <a:solidFill>
              <a:srgbClr val="DADC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172" name="Rectangle 103"/>
          <p:cNvSpPr>
            <a:spLocks noChangeArrowheads="1"/>
          </p:cNvSpPr>
          <p:nvPr/>
        </p:nvSpPr>
        <p:spPr bwMode="auto">
          <a:xfrm>
            <a:off x="6922423" y="5759043"/>
            <a:ext cx="12700" cy="12700"/>
          </a:xfrm>
          <a:prstGeom prst="rect">
            <a:avLst/>
          </a:prstGeom>
          <a:solidFill>
            <a:srgbClr val="DADC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On-screen Show (4:3)</PresentationFormat>
  <Paragraphs>104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1_Perspective</vt:lpstr>
      <vt:lpstr>The Stream Model</vt:lpstr>
      <vt:lpstr>Stream Model Parameters</vt:lpstr>
      <vt:lpstr>Leslie Matrix Calcs</vt:lpstr>
      <vt:lpstr>The Ricker Model  Population growth treated as a density dependent function</vt:lpstr>
      <vt:lpstr>Stream Matrix Model</vt:lpstr>
    </vt:vector>
  </TitlesOfParts>
  <Company>Department of Fish and Game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Schill,Dan</dc:creator>
  <cp:lastModifiedBy>Hansen, Michael J.</cp:lastModifiedBy>
  <cp:revision>2</cp:revision>
  <dcterms:created xsi:type="dcterms:W3CDTF">2017-03-01T18:29:01Z</dcterms:created>
  <dcterms:modified xsi:type="dcterms:W3CDTF">2017-12-27T20:34:50Z</dcterms:modified>
</cp:coreProperties>
</file>