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inatrarb.com/" TargetMode="External"/><Relationship Id="rId3" Type="http://schemas.openxmlformats.org/officeDocument/2006/relationships/hyperlink" Target="http://expressjs.com/"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pmjs.com/package/bytes" TargetMode="External"/><Relationship Id="rId3" Type="http://schemas.openxmlformats.org/officeDocument/2006/relationships/hyperlink" Target="https://www.npmjs.org/package/type-is#readme" TargetMode="Externa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pmjs.org/package/qs#readme"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read([size])</a:t>
            </a:r>
            <a:r>
              <a:rPr lang="es-ES" sz="1200">
                <a:solidFill>
                  <a:schemeClr val="dk1"/>
                </a:solidFill>
                <a:latin typeface="Trebuchet MS"/>
                <a:ea typeface="Trebuchet MS"/>
                <a:cs typeface="Trebuchet MS"/>
                <a:sym typeface="Trebuchet MS"/>
              </a:rPr>
              <a:t>: este método extrae datos del búfer interno y los devuelve. Solo para el modo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setEncoding(encoding)</a:t>
            </a:r>
            <a:r>
              <a:rPr lang="es-ES" sz="1200">
                <a:solidFill>
                  <a:schemeClr val="dk1"/>
                </a:solidFill>
                <a:latin typeface="Trebuchet MS"/>
                <a:ea typeface="Trebuchet MS"/>
                <a:cs typeface="Trebuchet MS"/>
                <a:sym typeface="Trebuchet MS"/>
              </a:rPr>
              <a:t>: establece la codificación de salida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resume()</a:t>
            </a:r>
            <a:r>
              <a:rPr lang="es-ES" sz="1200">
                <a:solidFill>
                  <a:schemeClr val="dk1"/>
                </a:solidFill>
                <a:latin typeface="Trebuchet MS"/>
                <a:ea typeface="Trebuchet MS"/>
                <a:cs typeface="Trebuchet MS"/>
                <a:sym typeface="Trebuchet MS"/>
              </a:rPr>
              <a:t>: hace que el flujo de lectura vuelva a emitir eventos </a:t>
            </a:r>
            <a:r>
              <a:rPr i="1" lang="es-ES" sz="1200">
                <a:solidFill>
                  <a:schemeClr val="dk1"/>
                </a:solidFill>
                <a:latin typeface="Trebuchet MS"/>
                <a:ea typeface="Trebuchet MS"/>
                <a:cs typeface="Trebuchet MS"/>
                <a:sym typeface="Trebuchet MS"/>
              </a:rPr>
              <a:t>data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pause()</a:t>
            </a:r>
            <a:r>
              <a:rPr lang="es-ES" sz="1200">
                <a:solidFill>
                  <a:schemeClr val="dk1"/>
                </a:solidFill>
                <a:latin typeface="Trebuchet MS"/>
                <a:ea typeface="Trebuchet MS"/>
                <a:cs typeface="Trebuchet MS"/>
                <a:sym typeface="Trebuchet MS"/>
              </a:rPr>
              <a:t>: hace que el flujo en modo fluido deje de emitir eventos </a:t>
            </a:r>
            <a:r>
              <a:rPr i="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saliendo así del modo fluido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isPaused()</a:t>
            </a:r>
            <a:r>
              <a:rPr lang="es-ES" sz="1200">
                <a:solidFill>
                  <a:schemeClr val="dk1"/>
                </a:solidFill>
                <a:latin typeface="Trebuchet MS"/>
                <a:ea typeface="Trebuchet MS"/>
                <a:cs typeface="Trebuchet MS"/>
                <a:sym typeface="Trebuchet MS"/>
              </a:rPr>
              <a:t>: devuelve si el flujo está o no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pipe(destination[, options])</a:t>
            </a:r>
            <a:r>
              <a:rPr lang="es-ES" sz="1200">
                <a:solidFill>
                  <a:schemeClr val="dk1"/>
                </a:solidFill>
                <a:latin typeface="Trebuchet MS"/>
                <a:ea typeface="Trebuchet MS"/>
                <a:cs typeface="Trebuchet MS"/>
                <a:sym typeface="Trebuchet MS"/>
              </a:rPr>
              <a:t>: este método extrae datos del flujo de lectura y los escribe en el destino proporcionado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unpipe([destination])</a:t>
            </a:r>
            <a:r>
              <a:rPr lang="es-ES" sz="1200">
                <a:solidFill>
                  <a:schemeClr val="dk1"/>
                </a:solidFill>
                <a:latin typeface="Trebuchet MS"/>
                <a:ea typeface="Trebuchet MS"/>
                <a:cs typeface="Trebuchet MS"/>
                <a:sym typeface="Trebuchet MS"/>
              </a:rPr>
              <a:t>: este método elimina la tubería creada anteriormente con </a:t>
            </a:r>
            <a:r>
              <a:rPr i="1" lang="es-ES" sz="1200">
                <a:solidFill>
                  <a:schemeClr val="dk1"/>
                </a:solidFill>
                <a:latin typeface="Trebuchet MS"/>
                <a:ea typeface="Trebuchet MS"/>
                <a:cs typeface="Trebuchet MS"/>
                <a:sym typeface="Trebuchet MS"/>
              </a:rPr>
              <a:t>pipe()</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unshift(chunk)</a:t>
            </a:r>
            <a:r>
              <a:rPr lang="es-ES" sz="1200">
                <a:solidFill>
                  <a:schemeClr val="dk1"/>
                </a:solidFill>
                <a:latin typeface="Trebuchet MS"/>
                <a:ea typeface="Trebuchet MS"/>
                <a:cs typeface="Trebuchet MS"/>
                <a:sym typeface="Trebuchet MS"/>
              </a:rPr>
              <a:t>: sirve para </a:t>
            </a:r>
            <a:r>
              <a:rPr i="1" lang="es-ES" sz="1200">
                <a:solidFill>
                  <a:schemeClr val="dk1"/>
                </a:solidFill>
                <a:latin typeface="Trebuchet MS"/>
                <a:ea typeface="Trebuchet MS"/>
                <a:cs typeface="Trebuchet MS"/>
                <a:sym typeface="Trebuchet MS"/>
              </a:rPr>
              <a:t>desconsumir</a:t>
            </a:r>
            <a:r>
              <a:rPr lang="es-ES" sz="1200">
                <a:solidFill>
                  <a:schemeClr val="dk1"/>
                </a:solidFill>
                <a:latin typeface="Trebuchet MS"/>
                <a:ea typeface="Trebuchet MS"/>
                <a:cs typeface="Trebuchet MS"/>
                <a:sym typeface="Trebuchet MS"/>
              </a:rPr>
              <a:t> datos que ya hubieran sido extraídos del flujo, volviendolos a insertar</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wrap(stream)</a:t>
            </a:r>
            <a:r>
              <a:rPr lang="es-ES" sz="1200">
                <a:solidFill>
                  <a:schemeClr val="dk1"/>
                </a:solidFill>
                <a:latin typeface="Trebuchet MS"/>
                <a:ea typeface="Trebuchet MS"/>
                <a:cs typeface="Trebuchet MS"/>
                <a:sym typeface="Trebuchet MS"/>
              </a:rPr>
              <a:t>: si usamos una versión de Node anterior a la 0.10 y queremos usar el Readable del nuevo API, con este método obtendremos la compatibilidad necesaria para llevar esta tarea a cabo</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readable</a:t>
            </a:r>
            <a:r>
              <a:rPr lang="es-ES" sz="1200">
                <a:solidFill>
                  <a:schemeClr val="dk1"/>
                </a:solidFill>
                <a:latin typeface="Trebuchet MS"/>
                <a:ea typeface="Trebuchet MS"/>
                <a:cs typeface="Trebuchet MS"/>
                <a:sym typeface="Trebuchet MS"/>
              </a:rPr>
              <a:t>: cuando una porción de los datos puede ser leída del flujo de lectura, entonces se emite este evento. No se emitirá en modo </a:t>
            </a:r>
            <a:r>
              <a:rPr i="1" lang="es-ES" sz="1200">
                <a:solidFill>
                  <a:schemeClr val="dk1"/>
                </a:solidFill>
                <a:latin typeface="Trebuchet MS"/>
                <a:ea typeface="Trebuchet MS"/>
                <a:cs typeface="Trebuchet MS"/>
                <a:sym typeface="Trebuchet MS"/>
              </a:rPr>
              <a:t>fluido</a:t>
            </a:r>
            <a:r>
              <a:rPr lang="es-ES" sz="1200">
                <a:solidFill>
                  <a:schemeClr val="dk1"/>
                </a:solidFill>
                <a:latin typeface="Trebuchet MS"/>
                <a:ea typeface="Trebuchet MS"/>
                <a:cs typeface="Trebuchet MS"/>
                <a:sym typeface="Trebuchet MS"/>
              </a:rPr>
              <a:t> excepto que sea la última vez, al final del flujo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Se lanza cuando hay datos leídos. Si el flujo no ha sido explícitamente pausado y llamamos a este evento, cambiaremos al modo fluido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este evento se emite cuando no hay más datos que leer</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close</a:t>
            </a:r>
            <a:r>
              <a:rPr lang="es-ES" sz="1200">
                <a:solidFill>
                  <a:schemeClr val="dk1"/>
                </a:solidFill>
                <a:latin typeface="Trebuchet MS"/>
                <a:ea typeface="Trebuchet MS"/>
                <a:cs typeface="Trebuchet MS"/>
                <a:sym typeface="Trebuchet MS"/>
              </a:rPr>
              <a:t>: se emitirá cuando el flujo y los sistemas subyacentes hayan sido cerrados. Este evento indica que no se emitirán más eventos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este evento se emite cuando hay algún error al recibir los datos</a:t>
            </a:r>
          </a:p>
          <a:p>
            <a:pPr lvl="0" rtl="0">
              <a:spcBef>
                <a:spcPts val="0"/>
              </a:spcBef>
              <a:buNone/>
            </a:pPr>
            <a:r>
              <a:t/>
            </a:r>
            <a:endParaRPr/>
          </a:p>
        </p:txBody>
      </p:sp>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read([size])</a:t>
            </a:r>
            <a:r>
              <a:rPr lang="es-ES" sz="1200">
                <a:solidFill>
                  <a:schemeClr val="dk1"/>
                </a:solidFill>
                <a:latin typeface="Trebuchet MS"/>
                <a:ea typeface="Trebuchet MS"/>
                <a:cs typeface="Trebuchet MS"/>
                <a:sym typeface="Trebuchet MS"/>
              </a:rPr>
              <a:t>: este método extrae datos del búfer interno y los devuelve. Solo para el modo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setEncoding(encoding)</a:t>
            </a:r>
            <a:r>
              <a:rPr lang="es-ES" sz="1200">
                <a:solidFill>
                  <a:schemeClr val="dk1"/>
                </a:solidFill>
                <a:latin typeface="Trebuchet MS"/>
                <a:ea typeface="Trebuchet MS"/>
                <a:cs typeface="Trebuchet MS"/>
                <a:sym typeface="Trebuchet MS"/>
              </a:rPr>
              <a:t>: establece la codificación de salida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resume()</a:t>
            </a:r>
            <a:r>
              <a:rPr lang="es-ES" sz="1200">
                <a:solidFill>
                  <a:schemeClr val="dk1"/>
                </a:solidFill>
                <a:latin typeface="Trebuchet MS"/>
                <a:ea typeface="Trebuchet MS"/>
                <a:cs typeface="Trebuchet MS"/>
                <a:sym typeface="Trebuchet MS"/>
              </a:rPr>
              <a:t>: hace que el flujo de lectura vuelva a emitir eventos </a:t>
            </a:r>
            <a:r>
              <a:rPr i="1" lang="es-ES" sz="1200">
                <a:solidFill>
                  <a:schemeClr val="dk1"/>
                </a:solidFill>
                <a:latin typeface="Trebuchet MS"/>
                <a:ea typeface="Trebuchet MS"/>
                <a:cs typeface="Trebuchet MS"/>
                <a:sym typeface="Trebuchet MS"/>
              </a:rPr>
              <a:t>data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pause()</a:t>
            </a:r>
            <a:r>
              <a:rPr lang="es-ES" sz="1200">
                <a:solidFill>
                  <a:schemeClr val="dk1"/>
                </a:solidFill>
                <a:latin typeface="Trebuchet MS"/>
                <a:ea typeface="Trebuchet MS"/>
                <a:cs typeface="Trebuchet MS"/>
                <a:sym typeface="Trebuchet MS"/>
              </a:rPr>
              <a:t>: hace que el flujo en modo fluido deje de emitir eventos </a:t>
            </a:r>
            <a:r>
              <a:rPr i="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saliendo así del modo fluido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isPaused()</a:t>
            </a:r>
            <a:r>
              <a:rPr lang="es-ES" sz="1200">
                <a:solidFill>
                  <a:schemeClr val="dk1"/>
                </a:solidFill>
                <a:latin typeface="Trebuchet MS"/>
                <a:ea typeface="Trebuchet MS"/>
                <a:cs typeface="Trebuchet MS"/>
                <a:sym typeface="Trebuchet MS"/>
              </a:rPr>
              <a:t>: devuelve si el flujo está o no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pipe(destination[, options])</a:t>
            </a:r>
            <a:r>
              <a:rPr lang="es-ES" sz="1200">
                <a:solidFill>
                  <a:schemeClr val="dk1"/>
                </a:solidFill>
                <a:latin typeface="Trebuchet MS"/>
                <a:ea typeface="Trebuchet MS"/>
                <a:cs typeface="Trebuchet MS"/>
                <a:sym typeface="Trebuchet MS"/>
              </a:rPr>
              <a:t>: este método extrae datos del flujo de lectura y los escribe en el destino proporcionado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unpipe([destination])</a:t>
            </a:r>
            <a:r>
              <a:rPr lang="es-ES" sz="1200">
                <a:solidFill>
                  <a:schemeClr val="dk1"/>
                </a:solidFill>
                <a:latin typeface="Trebuchet MS"/>
                <a:ea typeface="Trebuchet MS"/>
                <a:cs typeface="Trebuchet MS"/>
                <a:sym typeface="Trebuchet MS"/>
              </a:rPr>
              <a:t>: este método elimina la tubería creada anteriormente con </a:t>
            </a:r>
            <a:r>
              <a:rPr i="1" lang="es-ES" sz="1200">
                <a:solidFill>
                  <a:schemeClr val="dk1"/>
                </a:solidFill>
                <a:latin typeface="Trebuchet MS"/>
                <a:ea typeface="Trebuchet MS"/>
                <a:cs typeface="Trebuchet MS"/>
                <a:sym typeface="Trebuchet MS"/>
              </a:rPr>
              <a:t>pipe()</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unshift(chunk)</a:t>
            </a:r>
            <a:r>
              <a:rPr lang="es-ES" sz="1200">
                <a:solidFill>
                  <a:schemeClr val="dk1"/>
                </a:solidFill>
                <a:latin typeface="Trebuchet MS"/>
                <a:ea typeface="Trebuchet MS"/>
                <a:cs typeface="Trebuchet MS"/>
                <a:sym typeface="Trebuchet MS"/>
              </a:rPr>
              <a:t>: sirve para </a:t>
            </a:r>
            <a:r>
              <a:rPr i="1" lang="es-ES" sz="1200">
                <a:solidFill>
                  <a:schemeClr val="dk1"/>
                </a:solidFill>
                <a:latin typeface="Trebuchet MS"/>
                <a:ea typeface="Trebuchet MS"/>
                <a:cs typeface="Trebuchet MS"/>
                <a:sym typeface="Trebuchet MS"/>
              </a:rPr>
              <a:t>desconsumir</a:t>
            </a:r>
            <a:r>
              <a:rPr lang="es-ES" sz="1200">
                <a:solidFill>
                  <a:schemeClr val="dk1"/>
                </a:solidFill>
                <a:latin typeface="Trebuchet MS"/>
                <a:ea typeface="Trebuchet MS"/>
                <a:cs typeface="Trebuchet MS"/>
                <a:sym typeface="Trebuchet MS"/>
              </a:rPr>
              <a:t> datos que ya hubieran sido extraídos del flujo, volviendolos a insertar</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wrap(stream)</a:t>
            </a:r>
            <a:r>
              <a:rPr lang="es-ES" sz="1200">
                <a:solidFill>
                  <a:schemeClr val="dk1"/>
                </a:solidFill>
                <a:latin typeface="Trebuchet MS"/>
                <a:ea typeface="Trebuchet MS"/>
                <a:cs typeface="Trebuchet MS"/>
                <a:sym typeface="Trebuchet MS"/>
              </a:rPr>
              <a:t>: si usamos una versión de Node anterior a la 0.10 y queremos usar el Readable del nuevo API, con este método obtendremos la compatibilidad necesaria para llevar esta tarea a cabo</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readable</a:t>
            </a:r>
            <a:r>
              <a:rPr lang="es-ES" sz="1200">
                <a:solidFill>
                  <a:schemeClr val="dk1"/>
                </a:solidFill>
                <a:latin typeface="Trebuchet MS"/>
                <a:ea typeface="Trebuchet MS"/>
                <a:cs typeface="Trebuchet MS"/>
                <a:sym typeface="Trebuchet MS"/>
              </a:rPr>
              <a:t>: cuando una porción de los datos puede ser leída del flujo de lectura, entonces se emite este evento. No se emitirá en modo </a:t>
            </a:r>
            <a:r>
              <a:rPr i="1" lang="es-ES" sz="1200">
                <a:solidFill>
                  <a:schemeClr val="dk1"/>
                </a:solidFill>
                <a:latin typeface="Trebuchet MS"/>
                <a:ea typeface="Trebuchet MS"/>
                <a:cs typeface="Trebuchet MS"/>
                <a:sym typeface="Trebuchet MS"/>
              </a:rPr>
              <a:t>fluido</a:t>
            </a:r>
            <a:r>
              <a:rPr lang="es-ES" sz="1200">
                <a:solidFill>
                  <a:schemeClr val="dk1"/>
                </a:solidFill>
                <a:latin typeface="Trebuchet MS"/>
                <a:ea typeface="Trebuchet MS"/>
                <a:cs typeface="Trebuchet MS"/>
                <a:sym typeface="Trebuchet MS"/>
              </a:rPr>
              <a:t> excepto que sea la última vez, al final del flujo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Se lanza cuando hay datos leídos. Si el flujo no ha sido explícitamente pausado y llamamos a este evento, cambiaremos al modo fluido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este evento se emite cuando no hay más datos que leer</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close</a:t>
            </a:r>
            <a:r>
              <a:rPr lang="es-ES" sz="1200">
                <a:solidFill>
                  <a:schemeClr val="dk1"/>
                </a:solidFill>
                <a:latin typeface="Trebuchet MS"/>
                <a:ea typeface="Trebuchet MS"/>
                <a:cs typeface="Trebuchet MS"/>
                <a:sym typeface="Trebuchet MS"/>
              </a:rPr>
              <a:t>: se emitirá cuando el flujo y los sistemas subyacentes hayan sido cerrados. Este evento indica que no se emitirán más eventos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este evento se emite cuando hay algún error al recibir los datos</a:t>
            </a:r>
          </a:p>
          <a:p>
            <a:pPr rtl="0">
              <a:spcBef>
                <a:spcPts val="0"/>
              </a:spcBef>
              <a:buNone/>
            </a:pPr>
            <a:r>
              <a:t/>
            </a:r>
            <a:endParaRPr/>
          </a:p>
          <a:p>
            <a:pPr lvl="0" rtl="0">
              <a:spcBef>
                <a:spcPts val="0"/>
              </a:spcBef>
              <a:buNone/>
            </a:pPr>
            <a:r>
              <a:t/>
            </a:r>
            <a:endParaRPr/>
          </a:p>
        </p:txBody>
      </p:sp>
      <p:sp>
        <p:nvSpPr>
          <p:cNvPr id="242" name="Shape 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read([size])</a:t>
            </a:r>
            <a:r>
              <a:rPr lang="es-ES" sz="1200">
                <a:solidFill>
                  <a:schemeClr val="dk1"/>
                </a:solidFill>
                <a:latin typeface="Trebuchet MS"/>
                <a:ea typeface="Trebuchet MS"/>
                <a:cs typeface="Trebuchet MS"/>
                <a:sym typeface="Trebuchet MS"/>
              </a:rPr>
              <a:t>: este método extrae datos del búfer interno y los devuelve. Solo para el modo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setEncoding(encoding)</a:t>
            </a:r>
            <a:r>
              <a:rPr lang="es-ES" sz="1200">
                <a:solidFill>
                  <a:schemeClr val="dk1"/>
                </a:solidFill>
                <a:latin typeface="Trebuchet MS"/>
                <a:ea typeface="Trebuchet MS"/>
                <a:cs typeface="Trebuchet MS"/>
                <a:sym typeface="Trebuchet MS"/>
              </a:rPr>
              <a:t>: establece la codificación de salida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resume()</a:t>
            </a:r>
            <a:r>
              <a:rPr lang="es-ES" sz="1200">
                <a:solidFill>
                  <a:schemeClr val="dk1"/>
                </a:solidFill>
                <a:latin typeface="Trebuchet MS"/>
                <a:ea typeface="Trebuchet MS"/>
                <a:cs typeface="Trebuchet MS"/>
                <a:sym typeface="Trebuchet MS"/>
              </a:rPr>
              <a:t>: hace que el flujo de lectura vuelva a emitir eventos </a:t>
            </a:r>
            <a:r>
              <a:rPr i="1" lang="es-ES" sz="1200">
                <a:solidFill>
                  <a:schemeClr val="dk1"/>
                </a:solidFill>
                <a:latin typeface="Trebuchet MS"/>
                <a:ea typeface="Trebuchet MS"/>
                <a:cs typeface="Trebuchet MS"/>
                <a:sym typeface="Trebuchet MS"/>
              </a:rPr>
              <a:t>data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pause()</a:t>
            </a:r>
            <a:r>
              <a:rPr lang="es-ES" sz="1200">
                <a:solidFill>
                  <a:schemeClr val="dk1"/>
                </a:solidFill>
                <a:latin typeface="Trebuchet MS"/>
                <a:ea typeface="Trebuchet MS"/>
                <a:cs typeface="Trebuchet MS"/>
                <a:sym typeface="Trebuchet MS"/>
              </a:rPr>
              <a:t>: hace que el flujo en modo fluido deje de emitir eventos </a:t>
            </a:r>
            <a:r>
              <a:rPr i="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saliendo así del modo fluido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isPaused()</a:t>
            </a:r>
            <a:r>
              <a:rPr lang="es-ES" sz="1200">
                <a:solidFill>
                  <a:schemeClr val="dk1"/>
                </a:solidFill>
                <a:latin typeface="Trebuchet MS"/>
                <a:ea typeface="Trebuchet MS"/>
                <a:cs typeface="Trebuchet MS"/>
                <a:sym typeface="Trebuchet MS"/>
              </a:rPr>
              <a:t>: devuelve si el flujo está o no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pipe(destination[, options])</a:t>
            </a:r>
            <a:r>
              <a:rPr lang="es-ES" sz="1200">
                <a:solidFill>
                  <a:schemeClr val="dk1"/>
                </a:solidFill>
                <a:latin typeface="Trebuchet MS"/>
                <a:ea typeface="Trebuchet MS"/>
                <a:cs typeface="Trebuchet MS"/>
                <a:sym typeface="Trebuchet MS"/>
              </a:rPr>
              <a:t>: este método extrae datos del flujo de lectura y los escribe en el destino proporcionado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unpipe([destination])</a:t>
            </a:r>
            <a:r>
              <a:rPr lang="es-ES" sz="1200">
                <a:solidFill>
                  <a:schemeClr val="dk1"/>
                </a:solidFill>
                <a:latin typeface="Trebuchet MS"/>
                <a:ea typeface="Trebuchet MS"/>
                <a:cs typeface="Trebuchet MS"/>
                <a:sym typeface="Trebuchet MS"/>
              </a:rPr>
              <a:t>: este método elimina la tubería creada anteriormente con </a:t>
            </a:r>
            <a:r>
              <a:rPr i="1" lang="es-ES" sz="1200">
                <a:solidFill>
                  <a:schemeClr val="dk1"/>
                </a:solidFill>
                <a:latin typeface="Trebuchet MS"/>
                <a:ea typeface="Trebuchet MS"/>
                <a:cs typeface="Trebuchet MS"/>
                <a:sym typeface="Trebuchet MS"/>
              </a:rPr>
              <a:t>pipe()</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unshift(chunk)</a:t>
            </a:r>
            <a:r>
              <a:rPr lang="es-ES" sz="1200">
                <a:solidFill>
                  <a:schemeClr val="dk1"/>
                </a:solidFill>
                <a:latin typeface="Trebuchet MS"/>
                <a:ea typeface="Trebuchet MS"/>
                <a:cs typeface="Trebuchet MS"/>
                <a:sym typeface="Trebuchet MS"/>
              </a:rPr>
              <a:t>: sirve para </a:t>
            </a:r>
            <a:r>
              <a:rPr i="1" lang="es-ES" sz="1200">
                <a:solidFill>
                  <a:schemeClr val="dk1"/>
                </a:solidFill>
                <a:latin typeface="Trebuchet MS"/>
                <a:ea typeface="Trebuchet MS"/>
                <a:cs typeface="Trebuchet MS"/>
                <a:sym typeface="Trebuchet MS"/>
              </a:rPr>
              <a:t>desconsumir</a:t>
            </a:r>
            <a:r>
              <a:rPr lang="es-ES" sz="1200">
                <a:solidFill>
                  <a:schemeClr val="dk1"/>
                </a:solidFill>
                <a:latin typeface="Trebuchet MS"/>
                <a:ea typeface="Trebuchet MS"/>
                <a:cs typeface="Trebuchet MS"/>
                <a:sym typeface="Trebuchet MS"/>
              </a:rPr>
              <a:t> datos que ya hubieran sido extraídos del flujo, volviendolos a insertar</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wrap(stream)</a:t>
            </a:r>
            <a:r>
              <a:rPr lang="es-ES" sz="1200">
                <a:solidFill>
                  <a:schemeClr val="dk1"/>
                </a:solidFill>
                <a:latin typeface="Trebuchet MS"/>
                <a:ea typeface="Trebuchet MS"/>
                <a:cs typeface="Trebuchet MS"/>
                <a:sym typeface="Trebuchet MS"/>
              </a:rPr>
              <a:t>: si usamos una versión de Node anterior a la 0.10 y queremos usar el Readable del nuevo API, con este método obtendremos la compatibilidad necesaria para llevar esta tarea a cabo</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readable</a:t>
            </a:r>
            <a:r>
              <a:rPr lang="es-ES" sz="1200">
                <a:solidFill>
                  <a:schemeClr val="dk1"/>
                </a:solidFill>
                <a:latin typeface="Trebuchet MS"/>
                <a:ea typeface="Trebuchet MS"/>
                <a:cs typeface="Trebuchet MS"/>
                <a:sym typeface="Trebuchet MS"/>
              </a:rPr>
              <a:t>: cuando una porción de los datos puede ser leída del flujo de lectura, entonces se emite este evento. No se emitirá en modo </a:t>
            </a:r>
            <a:r>
              <a:rPr i="1" lang="es-ES" sz="1200">
                <a:solidFill>
                  <a:schemeClr val="dk1"/>
                </a:solidFill>
                <a:latin typeface="Trebuchet MS"/>
                <a:ea typeface="Trebuchet MS"/>
                <a:cs typeface="Trebuchet MS"/>
                <a:sym typeface="Trebuchet MS"/>
              </a:rPr>
              <a:t>fluido</a:t>
            </a:r>
            <a:r>
              <a:rPr lang="es-ES" sz="1200">
                <a:solidFill>
                  <a:schemeClr val="dk1"/>
                </a:solidFill>
                <a:latin typeface="Trebuchet MS"/>
                <a:ea typeface="Trebuchet MS"/>
                <a:cs typeface="Trebuchet MS"/>
                <a:sym typeface="Trebuchet MS"/>
              </a:rPr>
              <a:t> excepto que sea la última vez, al final del flujo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Se lanza cuando hay datos leídos. Si el flujo no ha sido explícitamente pausado y llamamos a este evento, cambiaremos al modo fluido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este evento se emite cuando no hay más datos que leer</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close</a:t>
            </a:r>
            <a:r>
              <a:rPr lang="es-ES" sz="1200">
                <a:solidFill>
                  <a:schemeClr val="dk1"/>
                </a:solidFill>
                <a:latin typeface="Trebuchet MS"/>
                <a:ea typeface="Trebuchet MS"/>
                <a:cs typeface="Trebuchet MS"/>
                <a:sym typeface="Trebuchet MS"/>
              </a:rPr>
              <a:t>: se emitirá cuando el flujo y los sistemas subyacentes hayan sido cerrados. Este evento indica que no se emitirán más eventos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este evento se emite cuando hay algún error al recibir los datos</a:t>
            </a:r>
          </a:p>
        </p:txBody>
      </p:sp>
      <p:sp>
        <p:nvSpPr>
          <p:cNvPr id="252" name="Shape 2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read([size])</a:t>
            </a:r>
            <a:r>
              <a:rPr lang="es-ES" sz="1200">
                <a:solidFill>
                  <a:schemeClr val="dk1"/>
                </a:solidFill>
                <a:latin typeface="Trebuchet MS"/>
                <a:ea typeface="Trebuchet MS"/>
                <a:cs typeface="Trebuchet MS"/>
                <a:sym typeface="Trebuchet MS"/>
              </a:rPr>
              <a:t>: este método extrae datos del búfer interno y los devuelve. Solo para el modo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setEncoding(encoding)</a:t>
            </a:r>
            <a:r>
              <a:rPr lang="es-ES" sz="1200">
                <a:solidFill>
                  <a:schemeClr val="dk1"/>
                </a:solidFill>
                <a:latin typeface="Trebuchet MS"/>
                <a:ea typeface="Trebuchet MS"/>
                <a:cs typeface="Trebuchet MS"/>
                <a:sym typeface="Trebuchet MS"/>
              </a:rPr>
              <a:t>: establece la codificación de salida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resume()</a:t>
            </a:r>
            <a:r>
              <a:rPr lang="es-ES" sz="1200">
                <a:solidFill>
                  <a:schemeClr val="dk1"/>
                </a:solidFill>
                <a:latin typeface="Trebuchet MS"/>
                <a:ea typeface="Trebuchet MS"/>
                <a:cs typeface="Trebuchet MS"/>
                <a:sym typeface="Trebuchet MS"/>
              </a:rPr>
              <a:t>: hace que el flujo de lectura vuelva a emitir eventos </a:t>
            </a:r>
            <a:r>
              <a:rPr i="1" lang="es-ES" sz="1200">
                <a:solidFill>
                  <a:schemeClr val="dk1"/>
                </a:solidFill>
                <a:latin typeface="Trebuchet MS"/>
                <a:ea typeface="Trebuchet MS"/>
                <a:cs typeface="Trebuchet MS"/>
                <a:sym typeface="Trebuchet MS"/>
              </a:rPr>
              <a:t>data</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pause()</a:t>
            </a:r>
            <a:r>
              <a:rPr lang="es-ES" sz="1200">
                <a:solidFill>
                  <a:schemeClr val="dk1"/>
                </a:solidFill>
                <a:latin typeface="Trebuchet MS"/>
                <a:ea typeface="Trebuchet MS"/>
                <a:cs typeface="Trebuchet MS"/>
                <a:sym typeface="Trebuchet MS"/>
              </a:rPr>
              <a:t>: hace que el flujo en modo fluido deje de emitir eventos </a:t>
            </a:r>
            <a:r>
              <a:rPr i="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saliendo así del modo fluido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isPaused()</a:t>
            </a:r>
            <a:r>
              <a:rPr lang="es-ES" sz="1200">
                <a:solidFill>
                  <a:schemeClr val="dk1"/>
                </a:solidFill>
                <a:latin typeface="Trebuchet MS"/>
                <a:ea typeface="Trebuchet MS"/>
                <a:cs typeface="Trebuchet MS"/>
                <a:sym typeface="Trebuchet MS"/>
              </a:rPr>
              <a:t>: devuelve si el flujo está o no pausado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pipe(destination[, options])</a:t>
            </a:r>
            <a:r>
              <a:rPr lang="es-ES" sz="1200">
                <a:solidFill>
                  <a:schemeClr val="dk1"/>
                </a:solidFill>
                <a:latin typeface="Trebuchet MS"/>
                <a:ea typeface="Trebuchet MS"/>
                <a:cs typeface="Trebuchet MS"/>
                <a:sym typeface="Trebuchet MS"/>
              </a:rPr>
              <a:t>: este método extrae datos del flujo de lectura y los escribe en el destino proporcionado</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unpipe([destination])</a:t>
            </a:r>
            <a:r>
              <a:rPr lang="es-ES" sz="1200">
                <a:solidFill>
                  <a:schemeClr val="dk1"/>
                </a:solidFill>
                <a:latin typeface="Trebuchet MS"/>
                <a:ea typeface="Trebuchet MS"/>
                <a:cs typeface="Trebuchet MS"/>
                <a:sym typeface="Trebuchet MS"/>
              </a:rPr>
              <a:t>: este método elimina la tubería creada anteriormente con </a:t>
            </a:r>
            <a:r>
              <a:rPr i="1" lang="es-ES" sz="1200">
                <a:solidFill>
                  <a:schemeClr val="dk1"/>
                </a:solidFill>
                <a:latin typeface="Trebuchet MS"/>
                <a:ea typeface="Trebuchet MS"/>
                <a:cs typeface="Trebuchet MS"/>
                <a:sym typeface="Trebuchet MS"/>
              </a:rPr>
              <a:t>pipe()</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unshift(chunk)</a:t>
            </a:r>
            <a:r>
              <a:rPr lang="es-ES" sz="1200">
                <a:solidFill>
                  <a:schemeClr val="dk1"/>
                </a:solidFill>
                <a:latin typeface="Trebuchet MS"/>
                <a:ea typeface="Trebuchet MS"/>
                <a:cs typeface="Trebuchet MS"/>
                <a:sym typeface="Trebuchet MS"/>
              </a:rPr>
              <a:t>: sirve para </a:t>
            </a:r>
            <a:r>
              <a:rPr i="1" lang="es-ES" sz="1200">
                <a:solidFill>
                  <a:schemeClr val="dk1"/>
                </a:solidFill>
                <a:latin typeface="Trebuchet MS"/>
                <a:ea typeface="Trebuchet MS"/>
                <a:cs typeface="Trebuchet MS"/>
                <a:sym typeface="Trebuchet MS"/>
              </a:rPr>
              <a:t>desconsumir</a:t>
            </a:r>
            <a:r>
              <a:rPr lang="es-ES" sz="1200">
                <a:solidFill>
                  <a:schemeClr val="dk1"/>
                </a:solidFill>
                <a:latin typeface="Trebuchet MS"/>
                <a:ea typeface="Trebuchet MS"/>
                <a:cs typeface="Trebuchet MS"/>
                <a:sym typeface="Trebuchet MS"/>
              </a:rPr>
              <a:t> datos que ya hubieran sido extraídos del flujo, volviendolos a insertar</a:t>
            </a:r>
          </a:p>
          <a:p>
            <a:pPr indent="-304800" lvl="0" marL="457200" rtl="0">
              <a:lnSpc>
                <a:spcPct val="115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wrap(stream)</a:t>
            </a:r>
            <a:r>
              <a:rPr lang="es-ES" sz="1200">
                <a:solidFill>
                  <a:schemeClr val="dk1"/>
                </a:solidFill>
                <a:latin typeface="Trebuchet MS"/>
                <a:ea typeface="Trebuchet MS"/>
                <a:cs typeface="Trebuchet MS"/>
                <a:sym typeface="Trebuchet MS"/>
              </a:rPr>
              <a:t>: si usamos una versión de Node anterior a la 0.10 y queremos usar el Readable del nuevo API, con este método obtendremos la compatibilidad necesaria para llevar esta tarea a cabo</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readable</a:t>
            </a:r>
            <a:r>
              <a:rPr lang="es-ES" sz="1200">
                <a:solidFill>
                  <a:schemeClr val="dk1"/>
                </a:solidFill>
                <a:latin typeface="Trebuchet MS"/>
                <a:ea typeface="Trebuchet MS"/>
                <a:cs typeface="Trebuchet MS"/>
                <a:sym typeface="Trebuchet MS"/>
              </a:rPr>
              <a:t>: cuando una porción de los datos puede ser leída del flujo de lectura, entonces se emite este evento. No se emitirá en modo </a:t>
            </a:r>
            <a:r>
              <a:rPr i="1" lang="es-ES" sz="1200">
                <a:solidFill>
                  <a:schemeClr val="dk1"/>
                </a:solidFill>
                <a:latin typeface="Trebuchet MS"/>
                <a:ea typeface="Trebuchet MS"/>
                <a:cs typeface="Trebuchet MS"/>
                <a:sym typeface="Trebuchet MS"/>
              </a:rPr>
              <a:t>fluido</a:t>
            </a:r>
            <a:r>
              <a:rPr lang="es-ES" sz="1200">
                <a:solidFill>
                  <a:schemeClr val="dk1"/>
                </a:solidFill>
                <a:latin typeface="Trebuchet MS"/>
                <a:ea typeface="Trebuchet MS"/>
                <a:cs typeface="Trebuchet MS"/>
                <a:sym typeface="Trebuchet MS"/>
              </a:rPr>
              <a:t> excepto que sea la última vez, al final del flujo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data</a:t>
            </a:r>
            <a:r>
              <a:rPr lang="es-ES" sz="1200">
                <a:solidFill>
                  <a:schemeClr val="dk1"/>
                </a:solidFill>
                <a:latin typeface="Trebuchet MS"/>
                <a:ea typeface="Trebuchet MS"/>
                <a:cs typeface="Trebuchet MS"/>
                <a:sym typeface="Trebuchet MS"/>
              </a:rPr>
              <a:t>: Se lanza cuando hay datos leídos. Si el flujo no ha sido explícitamente pausado y llamamos a este evento, cambiaremos al modo fluido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este evento se emite cuando no hay más datos que leer</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close</a:t>
            </a:r>
            <a:r>
              <a:rPr lang="es-ES" sz="1200">
                <a:solidFill>
                  <a:schemeClr val="dk1"/>
                </a:solidFill>
                <a:latin typeface="Trebuchet MS"/>
                <a:ea typeface="Trebuchet MS"/>
                <a:cs typeface="Trebuchet MS"/>
                <a:sym typeface="Trebuchet MS"/>
              </a:rPr>
              <a:t>: se emitirá cuando el flujo y los sistemas subyacentes hayan sido cerrados. Este evento indica que no se emitirán más eventos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este evento se emite cuando hay algún error al recibir los datos</a:t>
            </a:r>
          </a:p>
        </p:txBody>
      </p:sp>
      <p:sp>
        <p:nvSpPr>
          <p:cNvPr id="262" name="Shape 2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write(chunk[, encoding][, callback])</a:t>
            </a:r>
            <a:r>
              <a:rPr lang="es-ES" sz="1200">
                <a:solidFill>
                  <a:schemeClr val="dk1"/>
                </a:solidFill>
                <a:latin typeface="Trebuchet MS"/>
                <a:ea typeface="Trebuchet MS"/>
                <a:cs typeface="Trebuchet MS"/>
                <a:sym typeface="Trebuchet MS"/>
              </a:rPr>
              <a:t>: escribe datos en el sistema subyacente y llama al </a:t>
            </a:r>
            <a:r>
              <a:rPr i="1" lang="es-ES" sz="1200">
                <a:solidFill>
                  <a:schemeClr val="dk1"/>
                </a:solidFill>
                <a:latin typeface="Trebuchet MS"/>
                <a:ea typeface="Trebuchet MS"/>
                <a:cs typeface="Trebuchet MS"/>
                <a:sym typeface="Trebuchet MS"/>
              </a:rPr>
              <a:t>callback</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cork()</a:t>
            </a:r>
            <a:r>
              <a:rPr lang="es-ES" sz="1200">
                <a:solidFill>
                  <a:schemeClr val="dk1"/>
                </a:solidFill>
                <a:latin typeface="Trebuchet MS"/>
                <a:ea typeface="Trebuchet MS"/>
                <a:cs typeface="Trebuchet MS"/>
                <a:sym typeface="Trebuchet MS"/>
              </a:rPr>
              <a:t>: fuerza el almacenamiento temporal de todas las escrituras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uncork()</a:t>
            </a:r>
            <a:r>
              <a:rPr lang="es-ES" sz="1200">
                <a:solidFill>
                  <a:schemeClr val="dk1"/>
                </a:solidFill>
                <a:latin typeface="Trebuchet MS"/>
                <a:ea typeface="Trebuchet MS"/>
                <a:cs typeface="Trebuchet MS"/>
                <a:sym typeface="Trebuchet MS"/>
              </a:rPr>
              <a:t>: vacía todos los datos almacenados temporalmente por la llamada a </a:t>
            </a:r>
            <a:r>
              <a:rPr i="1" lang="es-ES" sz="1200">
                <a:solidFill>
                  <a:schemeClr val="dk1"/>
                </a:solidFill>
                <a:latin typeface="Trebuchet MS"/>
                <a:ea typeface="Trebuchet MS"/>
                <a:cs typeface="Trebuchet MS"/>
                <a:sym typeface="Trebuchet MS"/>
              </a:rPr>
              <a:t>cork()</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setDefaultEncoding(encoding)</a:t>
            </a:r>
            <a:r>
              <a:rPr lang="es-ES" sz="1200">
                <a:solidFill>
                  <a:schemeClr val="dk1"/>
                </a:solidFill>
                <a:latin typeface="Trebuchet MS"/>
                <a:ea typeface="Trebuchet MS"/>
                <a:cs typeface="Trebuchet MS"/>
                <a:sym typeface="Trebuchet MS"/>
              </a:rPr>
              <a:t>: establece la codificación por defecto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end(chunk[, encoding][, callback])</a:t>
            </a:r>
            <a:r>
              <a:rPr lang="es-ES" sz="1200">
                <a:solidFill>
                  <a:schemeClr val="dk1"/>
                </a:solidFill>
                <a:latin typeface="Trebuchet MS"/>
                <a:ea typeface="Trebuchet MS"/>
                <a:cs typeface="Trebuchet MS"/>
                <a:sym typeface="Trebuchet MS"/>
              </a:rPr>
              <a:t>: se llama a este método cuando no tenemos más datos que escribir. Si pasamos un </a:t>
            </a:r>
            <a:r>
              <a:rPr i="1" lang="es-ES" sz="1200">
                <a:solidFill>
                  <a:schemeClr val="dk1"/>
                </a:solidFill>
                <a:latin typeface="Trebuchet MS"/>
                <a:ea typeface="Trebuchet MS"/>
                <a:cs typeface="Trebuchet MS"/>
                <a:sym typeface="Trebuchet MS"/>
              </a:rPr>
              <a:t>callback</a:t>
            </a:r>
            <a:r>
              <a:rPr lang="es-ES" sz="1200">
                <a:solidFill>
                  <a:schemeClr val="dk1"/>
                </a:solidFill>
                <a:latin typeface="Trebuchet MS"/>
                <a:ea typeface="Trebuchet MS"/>
                <a:cs typeface="Trebuchet MS"/>
                <a:sym typeface="Trebuchet MS"/>
              </a:rPr>
              <a:t>, será llamado como </a:t>
            </a:r>
            <a:r>
              <a:rPr i="1" lang="es-ES" sz="1200">
                <a:solidFill>
                  <a:schemeClr val="dk1"/>
                </a:solidFill>
                <a:latin typeface="Trebuchet MS"/>
                <a:ea typeface="Trebuchet MS"/>
                <a:cs typeface="Trebuchet MS"/>
                <a:sym typeface="Trebuchet MS"/>
              </a:rPr>
              <a:t>listener</a:t>
            </a:r>
            <a:r>
              <a:rPr lang="es-ES" sz="1200">
                <a:solidFill>
                  <a:schemeClr val="dk1"/>
                </a:solidFill>
                <a:latin typeface="Trebuchet MS"/>
                <a:ea typeface="Trebuchet MS"/>
                <a:cs typeface="Trebuchet MS"/>
                <a:sym typeface="Trebuchet MS"/>
              </a:rPr>
              <a:t> en el evento </a:t>
            </a:r>
            <a:r>
              <a:rPr i="1" lang="es-ES" sz="1200">
                <a:solidFill>
                  <a:schemeClr val="dk1"/>
                </a:solidFill>
                <a:latin typeface="Trebuchet MS"/>
                <a:ea typeface="Trebuchet MS"/>
                <a:cs typeface="Trebuchet MS"/>
                <a:sym typeface="Trebuchet MS"/>
              </a:rPr>
              <a:t>finish</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drain</a:t>
            </a:r>
            <a:r>
              <a:rPr lang="es-ES" sz="1200">
                <a:solidFill>
                  <a:schemeClr val="dk1"/>
                </a:solidFill>
                <a:latin typeface="Trebuchet MS"/>
                <a:ea typeface="Trebuchet MS"/>
                <a:cs typeface="Trebuchet MS"/>
                <a:sym typeface="Trebuchet MS"/>
              </a:rPr>
              <a:t>: si el método write devuelve </a:t>
            </a:r>
            <a:r>
              <a:rPr i="1" lang="es-ES" sz="1200">
                <a:solidFill>
                  <a:schemeClr val="dk1"/>
                </a:solidFill>
                <a:latin typeface="Trebuchet MS"/>
                <a:ea typeface="Trebuchet MS"/>
                <a:cs typeface="Trebuchet MS"/>
                <a:sym typeface="Trebuchet MS"/>
              </a:rPr>
              <a:t>false</a:t>
            </a:r>
            <a:r>
              <a:rPr lang="es-ES" sz="1200">
                <a:solidFill>
                  <a:schemeClr val="dk1"/>
                </a:solidFill>
                <a:latin typeface="Trebuchet MS"/>
                <a:ea typeface="Trebuchet MS"/>
                <a:cs typeface="Trebuchet MS"/>
                <a:sym typeface="Trebuchet MS"/>
              </a:rPr>
              <a:t>, entonces el evento drain indicará cuándo es conveniente seguir escribiendo más datos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finish</a:t>
            </a:r>
            <a:r>
              <a:rPr lang="es-ES" sz="1200">
                <a:solidFill>
                  <a:schemeClr val="dk1"/>
                </a:solidFill>
                <a:latin typeface="Trebuchet MS"/>
                <a:ea typeface="Trebuchet MS"/>
                <a:cs typeface="Trebuchet MS"/>
                <a:sym typeface="Trebuchet MS"/>
              </a:rPr>
              <a:t>: este evento se lanzará cuando el evento </a:t>
            </a:r>
            <a:r>
              <a:rPr i="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sea llamado y todos los datos hayan sido vaciados del sistema subyacente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a:t>
            </a:r>
            <a:r>
              <a:rPr lang="es-ES" sz="1200">
                <a:solidFill>
                  <a:schemeClr val="dk1"/>
                </a:solidFill>
                <a:latin typeface="Trebuchet MS"/>
                <a:ea typeface="Trebuchet MS"/>
                <a:cs typeface="Trebuchet MS"/>
                <a:sym typeface="Trebuchet MS"/>
              </a:rPr>
              <a:t>: este evento se emite siempre que es llamado el método </a:t>
            </a:r>
            <a:r>
              <a:rPr i="1" lang="es-ES" sz="1200">
                <a:solidFill>
                  <a:schemeClr val="dk1"/>
                </a:solidFill>
                <a:latin typeface="Trebuchet MS"/>
                <a:ea typeface="Trebuchet MS"/>
                <a:cs typeface="Trebuchet MS"/>
                <a:sym typeface="Trebuchet MS"/>
              </a:rPr>
              <a:t>pipe()</a:t>
            </a:r>
            <a:r>
              <a:rPr lang="es-ES" sz="1200">
                <a:solidFill>
                  <a:schemeClr val="dk1"/>
                </a:solidFill>
                <a:latin typeface="Trebuchet MS"/>
                <a:ea typeface="Trebuchet MS"/>
                <a:cs typeface="Trebuchet MS"/>
                <a:sym typeface="Trebuchet MS"/>
              </a:rPr>
              <a:t> de un flujo de lectura. Añade como parámetro la fuente que invocó al método </a:t>
            </a:r>
            <a:r>
              <a:rPr i="1" lang="es-ES" sz="1200">
                <a:solidFill>
                  <a:schemeClr val="dk1"/>
                </a:solidFill>
                <a:latin typeface="Trebuchet MS"/>
                <a:ea typeface="Trebuchet MS"/>
                <a:cs typeface="Trebuchet MS"/>
                <a:sym typeface="Trebuchet MS"/>
              </a:rPr>
              <a:t>pipe()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a:t>
            </a:r>
            <a:r>
              <a:rPr lang="es-ES" sz="1200">
                <a:solidFill>
                  <a:schemeClr val="dk1"/>
                </a:solidFill>
                <a:latin typeface="Trebuchet MS"/>
                <a:ea typeface="Trebuchet MS"/>
                <a:cs typeface="Trebuchet MS"/>
                <a:sym typeface="Trebuchet MS"/>
              </a:rPr>
              <a:t>: este evento se emite siempre que es llamado el método </a:t>
            </a:r>
            <a:r>
              <a:rPr i="1" lang="es-ES" sz="1200">
                <a:solidFill>
                  <a:schemeClr val="dk1"/>
                </a:solidFill>
                <a:latin typeface="Trebuchet MS"/>
                <a:ea typeface="Trebuchet MS"/>
                <a:cs typeface="Trebuchet MS"/>
                <a:sym typeface="Trebuchet MS"/>
              </a:rPr>
              <a:t>unpipe()</a:t>
            </a:r>
            <a:r>
              <a:rPr lang="es-ES" sz="1200">
                <a:solidFill>
                  <a:schemeClr val="dk1"/>
                </a:solidFill>
                <a:latin typeface="Trebuchet MS"/>
                <a:ea typeface="Trebuchet MS"/>
                <a:cs typeface="Trebuchet MS"/>
                <a:sym typeface="Trebuchet MS"/>
              </a:rPr>
              <a:t> de un flujo de lectura. Añade como parámetro la fuente que invocó al método </a:t>
            </a:r>
            <a:r>
              <a:rPr i="1" lang="es-ES" sz="1200">
                <a:solidFill>
                  <a:schemeClr val="dk1"/>
                </a:solidFill>
                <a:latin typeface="Trebuchet MS"/>
                <a:ea typeface="Trebuchet MS"/>
                <a:cs typeface="Trebuchet MS"/>
                <a:sym typeface="Trebuchet MS"/>
              </a:rPr>
              <a:t>unpipe()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se emite si hay algún error en la escritura o en la tubería </a:t>
            </a:r>
            <a:r>
              <a:rPr i="1" lang="es-ES" sz="1200">
                <a:solidFill>
                  <a:schemeClr val="dk1"/>
                </a:solidFill>
                <a:latin typeface="Trebuchet MS"/>
                <a:ea typeface="Trebuchet MS"/>
                <a:cs typeface="Trebuchet MS"/>
                <a:sym typeface="Trebuchet MS"/>
              </a:rPr>
              <a:t>pipe()</a:t>
            </a:r>
          </a:p>
          <a:p>
            <a:pPr lvl="0" rtl="0">
              <a:spcBef>
                <a:spcPts val="0"/>
              </a:spcBef>
              <a:buNone/>
            </a:pPr>
            <a:r>
              <a:t/>
            </a:r>
            <a:endParaRPr/>
          </a:p>
        </p:txBody>
      </p:sp>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Methods: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write(chunk[, encoding][, callback])</a:t>
            </a:r>
            <a:r>
              <a:rPr lang="es-ES" sz="1200">
                <a:solidFill>
                  <a:schemeClr val="dk1"/>
                </a:solidFill>
                <a:latin typeface="Trebuchet MS"/>
                <a:ea typeface="Trebuchet MS"/>
                <a:cs typeface="Trebuchet MS"/>
                <a:sym typeface="Trebuchet MS"/>
              </a:rPr>
              <a:t>: escribe datos en el sistema subyacente y llama al </a:t>
            </a:r>
            <a:r>
              <a:rPr i="1" lang="es-ES" sz="1200">
                <a:solidFill>
                  <a:schemeClr val="dk1"/>
                </a:solidFill>
                <a:latin typeface="Trebuchet MS"/>
                <a:ea typeface="Trebuchet MS"/>
                <a:cs typeface="Trebuchet MS"/>
                <a:sym typeface="Trebuchet MS"/>
              </a:rPr>
              <a:t>callback</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cork()</a:t>
            </a:r>
            <a:r>
              <a:rPr lang="es-ES" sz="1200">
                <a:solidFill>
                  <a:schemeClr val="dk1"/>
                </a:solidFill>
                <a:latin typeface="Trebuchet MS"/>
                <a:ea typeface="Trebuchet MS"/>
                <a:cs typeface="Trebuchet MS"/>
                <a:sym typeface="Trebuchet MS"/>
              </a:rPr>
              <a:t>: fuerza el almacenamiento temporal de todas las escrituras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uncork()</a:t>
            </a:r>
            <a:r>
              <a:rPr lang="es-ES" sz="1200">
                <a:solidFill>
                  <a:schemeClr val="dk1"/>
                </a:solidFill>
                <a:latin typeface="Trebuchet MS"/>
                <a:ea typeface="Trebuchet MS"/>
                <a:cs typeface="Trebuchet MS"/>
                <a:sym typeface="Trebuchet MS"/>
              </a:rPr>
              <a:t>: vacía todos los datos almacenados temporalmente por la llamada a </a:t>
            </a:r>
            <a:r>
              <a:rPr i="1" lang="es-ES" sz="1200">
                <a:solidFill>
                  <a:schemeClr val="dk1"/>
                </a:solidFill>
                <a:latin typeface="Trebuchet MS"/>
                <a:ea typeface="Trebuchet MS"/>
                <a:cs typeface="Trebuchet MS"/>
                <a:sym typeface="Trebuchet MS"/>
              </a:rPr>
              <a:t>cork()</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setDefaultEncoding(encoding)</a:t>
            </a:r>
            <a:r>
              <a:rPr lang="es-ES" sz="1200">
                <a:solidFill>
                  <a:schemeClr val="dk1"/>
                </a:solidFill>
                <a:latin typeface="Trebuchet MS"/>
                <a:ea typeface="Trebuchet MS"/>
                <a:cs typeface="Trebuchet MS"/>
                <a:sym typeface="Trebuchet MS"/>
              </a:rPr>
              <a:t>: establece la codificación por defecto</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end(chunk[, encoding][, callback])</a:t>
            </a:r>
            <a:r>
              <a:rPr lang="es-ES" sz="1200">
                <a:solidFill>
                  <a:schemeClr val="dk1"/>
                </a:solidFill>
                <a:latin typeface="Trebuchet MS"/>
                <a:ea typeface="Trebuchet MS"/>
                <a:cs typeface="Trebuchet MS"/>
                <a:sym typeface="Trebuchet MS"/>
              </a:rPr>
              <a:t>: se llama a este método cuando no tenemos más datos que escribir. Si pasamos un </a:t>
            </a:r>
            <a:r>
              <a:rPr i="1" lang="es-ES" sz="1200">
                <a:solidFill>
                  <a:schemeClr val="dk1"/>
                </a:solidFill>
                <a:latin typeface="Trebuchet MS"/>
                <a:ea typeface="Trebuchet MS"/>
                <a:cs typeface="Trebuchet MS"/>
                <a:sym typeface="Trebuchet MS"/>
              </a:rPr>
              <a:t>callback</a:t>
            </a:r>
            <a:r>
              <a:rPr lang="es-ES" sz="1200">
                <a:solidFill>
                  <a:schemeClr val="dk1"/>
                </a:solidFill>
                <a:latin typeface="Trebuchet MS"/>
                <a:ea typeface="Trebuchet MS"/>
                <a:cs typeface="Trebuchet MS"/>
                <a:sym typeface="Trebuchet MS"/>
              </a:rPr>
              <a:t>, será llamado como </a:t>
            </a:r>
            <a:r>
              <a:rPr i="1" lang="es-ES" sz="1200">
                <a:solidFill>
                  <a:schemeClr val="dk1"/>
                </a:solidFill>
                <a:latin typeface="Trebuchet MS"/>
                <a:ea typeface="Trebuchet MS"/>
                <a:cs typeface="Trebuchet MS"/>
                <a:sym typeface="Trebuchet MS"/>
              </a:rPr>
              <a:t>listener</a:t>
            </a:r>
            <a:r>
              <a:rPr lang="es-ES" sz="1200">
                <a:solidFill>
                  <a:schemeClr val="dk1"/>
                </a:solidFill>
                <a:latin typeface="Trebuchet MS"/>
                <a:ea typeface="Trebuchet MS"/>
                <a:cs typeface="Trebuchet MS"/>
                <a:sym typeface="Trebuchet MS"/>
              </a:rPr>
              <a:t> en el evento </a:t>
            </a:r>
            <a:r>
              <a:rPr i="1" lang="es-ES" sz="1200">
                <a:solidFill>
                  <a:schemeClr val="dk1"/>
                </a:solidFill>
                <a:latin typeface="Trebuchet MS"/>
                <a:ea typeface="Trebuchet MS"/>
                <a:cs typeface="Trebuchet MS"/>
                <a:sym typeface="Trebuchet MS"/>
              </a:rPr>
              <a:t>finish</a:t>
            </a:r>
          </a:p>
          <a:p>
            <a:pPr rtl="0">
              <a:spcBef>
                <a:spcPts val="0"/>
              </a:spcBef>
              <a:buNone/>
            </a:pPr>
            <a:r>
              <a:rPr lang="es-ES"/>
              <a:t>Events: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drain</a:t>
            </a:r>
            <a:r>
              <a:rPr lang="es-ES" sz="1200">
                <a:solidFill>
                  <a:schemeClr val="dk1"/>
                </a:solidFill>
                <a:latin typeface="Trebuchet MS"/>
                <a:ea typeface="Trebuchet MS"/>
                <a:cs typeface="Trebuchet MS"/>
                <a:sym typeface="Trebuchet MS"/>
              </a:rPr>
              <a:t>: si el método write devuelve </a:t>
            </a:r>
            <a:r>
              <a:rPr i="1" lang="es-ES" sz="1200">
                <a:solidFill>
                  <a:schemeClr val="dk1"/>
                </a:solidFill>
                <a:latin typeface="Trebuchet MS"/>
                <a:ea typeface="Trebuchet MS"/>
                <a:cs typeface="Trebuchet MS"/>
                <a:sym typeface="Trebuchet MS"/>
              </a:rPr>
              <a:t>false</a:t>
            </a:r>
            <a:r>
              <a:rPr lang="es-ES" sz="1200">
                <a:solidFill>
                  <a:schemeClr val="dk1"/>
                </a:solidFill>
                <a:latin typeface="Trebuchet MS"/>
                <a:ea typeface="Trebuchet MS"/>
                <a:cs typeface="Trebuchet MS"/>
                <a:sym typeface="Trebuchet MS"/>
              </a:rPr>
              <a:t>, entonces el evento drain indicará cuándo es conveniente seguir escribiendo más datos</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finish</a:t>
            </a:r>
            <a:r>
              <a:rPr lang="es-ES" sz="1200">
                <a:solidFill>
                  <a:schemeClr val="dk1"/>
                </a:solidFill>
                <a:latin typeface="Trebuchet MS"/>
                <a:ea typeface="Trebuchet MS"/>
                <a:cs typeface="Trebuchet MS"/>
                <a:sym typeface="Trebuchet MS"/>
              </a:rPr>
              <a:t>: este evento se lanzará cuando el evento </a:t>
            </a:r>
            <a:r>
              <a:rPr i="1" lang="es-ES" sz="1200">
                <a:solidFill>
                  <a:schemeClr val="dk1"/>
                </a:solidFill>
                <a:latin typeface="Trebuchet MS"/>
                <a:ea typeface="Trebuchet MS"/>
                <a:cs typeface="Trebuchet MS"/>
                <a:sym typeface="Trebuchet MS"/>
              </a:rPr>
              <a:t>end</a:t>
            </a:r>
            <a:r>
              <a:rPr lang="es-ES" sz="1200">
                <a:solidFill>
                  <a:schemeClr val="dk1"/>
                </a:solidFill>
                <a:latin typeface="Trebuchet MS"/>
                <a:ea typeface="Trebuchet MS"/>
                <a:cs typeface="Trebuchet MS"/>
                <a:sym typeface="Trebuchet MS"/>
              </a:rPr>
              <a:t> sea llamado y todos los datos hayan sido vaciados del sistema subyacente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pipe</a:t>
            </a:r>
            <a:r>
              <a:rPr lang="es-ES" sz="1200">
                <a:solidFill>
                  <a:schemeClr val="dk1"/>
                </a:solidFill>
                <a:latin typeface="Trebuchet MS"/>
                <a:ea typeface="Trebuchet MS"/>
                <a:cs typeface="Trebuchet MS"/>
                <a:sym typeface="Trebuchet MS"/>
              </a:rPr>
              <a:t>: este evento se emite siempre que es llamado el método </a:t>
            </a:r>
            <a:r>
              <a:rPr i="1" lang="es-ES" sz="1200">
                <a:solidFill>
                  <a:schemeClr val="dk1"/>
                </a:solidFill>
                <a:latin typeface="Trebuchet MS"/>
                <a:ea typeface="Trebuchet MS"/>
                <a:cs typeface="Trebuchet MS"/>
                <a:sym typeface="Trebuchet MS"/>
              </a:rPr>
              <a:t>pipe()</a:t>
            </a:r>
            <a:r>
              <a:rPr lang="es-ES" sz="1200">
                <a:solidFill>
                  <a:schemeClr val="dk1"/>
                </a:solidFill>
                <a:latin typeface="Trebuchet MS"/>
                <a:ea typeface="Trebuchet MS"/>
                <a:cs typeface="Trebuchet MS"/>
                <a:sym typeface="Trebuchet MS"/>
              </a:rPr>
              <a:t> de un flujo de lectura. Añade como parámetro la fuente que invocó al método </a:t>
            </a:r>
            <a:r>
              <a:rPr i="1" lang="es-ES" sz="1200">
                <a:solidFill>
                  <a:schemeClr val="dk1"/>
                </a:solidFill>
                <a:latin typeface="Trebuchet MS"/>
                <a:ea typeface="Trebuchet MS"/>
                <a:cs typeface="Trebuchet MS"/>
                <a:sym typeface="Trebuchet MS"/>
              </a:rPr>
              <a:t>pipe()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unpipe</a:t>
            </a:r>
            <a:r>
              <a:rPr lang="es-ES" sz="1200">
                <a:solidFill>
                  <a:schemeClr val="dk1"/>
                </a:solidFill>
                <a:latin typeface="Trebuchet MS"/>
                <a:ea typeface="Trebuchet MS"/>
                <a:cs typeface="Trebuchet MS"/>
                <a:sym typeface="Trebuchet MS"/>
              </a:rPr>
              <a:t>: este evento se emite siempre que es llamado el método </a:t>
            </a:r>
            <a:r>
              <a:rPr i="1" lang="es-ES" sz="1200">
                <a:solidFill>
                  <a:schemeClr val="dk1"/>
                </a:solidFill>
                <a:latin typeface="Trebuchet MS"/>
                <a:ea typeface="Trebuchet MS"/>
                <a:cs typeface="Trebuchet MS"/>
                <a:sym typeface="Trebuchet MS"/>
              </a:rPr>
              <a:t>unpipe()</a:t>
            </a:r>
            <a:r>
              <a:rPr lang="es-ES" sz="1200">
                <a:solidFill>
                  <a:schemeClr val="dk1"/>
                </a:solidFill>
                <a:latin typeface="Trebuchet MS"/>
                <a:ea typeface="Trebuchet MS"/>
                <a:cs typeface="Trebuchet MS"/>
                <a:sym typeface="Trebuchet MS"/>
              </a:rPr>
              <a:t> de un flujo de lectura. Añade como parámetro la fuente que invocó al método </a:t>
            </a:r>
            <a:r>
              <a:rPr i="1" lang="es-ES" sz="1200">
                <a:solidFill>
                  <a:schemeClr val="dk1"/>
                </a:solidFill>
                <a:latin typeface="Trebuchet MS"/>
                <a:ea typeface="Trebuchet MS"/>
                <a:cs typeface="Trebuchet MS"/>
                <a:sym typeface="Trebuchet MS"/>
              </a:rPr>
              <a:t>unpipe()</a:t>
            </a:r>
          </a:p>
          <a:p>
            <a:pPr indent="-304800" lvl="0" marL="457200" rtl="0">
              <a:lnSpc>
                <a:spcPct val="150000"/>
              </a:lnSpc>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error</a:t>
            </a:r>
            <a:r>
              <a:rPr lang="es-ES" sz="1200">
                <a:solidFill>
                  <a:schemeClr val="dk1"/>
                </a:solidFill>
                <a:latin typeface="Trebuchet MS"/>
                <a:ea typeface="Trebuchet MS"/>
                <a:cs typeface="Trebuchet MS"/>
                <a:sym typeface="Trebuchet MS"/>
              </a:rPr>
              <a:t>: se emite si hay algún error en la escritura o en la tubería </a:t>
            </a:r>
            <a:r>
              <a:rPr i="1" lang="es-ES" sz="1200">
                <a:solidFill>
                  <a:schemeClr val="dk1"/>
                </a:solidFill>
                <a:latin typeface="Trebuchet MS"/>
                <a:ea typeface="Trebuchet MS"/>
                <a:cs typeface="Trebuchet MS"/>
                <a:sym typeface="Trebuchet MS"/>
              </a:rPr>
              <a:t>pipe()</a:t>
            </a:r>
          </a:p>
        </p:txBody>
      </p:sp>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01" name="Shape 3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40"/>
              </a:spcBef>
              <a:buNone/>
            </a:pPr>
            <a:r>
              <a:rPr lang="es-ES" sz="1200">
                <a:solidFill>
                  <a:schemeClr val="dk1"/>
                </a:solidFill>
                <a:latin typeface="Trebuchet MS"/>
                <a:ea typeface="Trebuchet MS"/>
                <a:cs typeface="Trebuchet MS"/>
                <a:sym typeface="Trebuchet MS"/>
              </a:rPr>
              <a:t>Es decir, lee la entrada, procesa los datos, los manipula y devuelve los nuevos datos. Por ejemplo, </a:t>
            </a:r>
            <a:r>
              <a:rPr i="1" lang="es-ES" sz="1200">
                <a:solidFill>
                  <a:schemeClr val="dk1"/>
                </a:solidFill>
                <a:latin typeface="Trebuchet MS"/>
                <a:ea typeface="Trebuchet MS"/>
                <a:cs typeface="Trebuchet MS"/>
                <a:sym typeface="Trebuchet MS"/>
              </a:rPr>
              <a:t>crypto.CreateCipher(algorithm, passwd)</a:t>
            </a:r>
            <a:r>
              <a:rPr lang="es-ES" sz="1200">
                <a:solidFill>
                  <a:schemeClr val="dk1"/>
                </a:solidFill>
                <a:latin typeface="Trebuchet MS"/>
                <a:ea typeface="Trebuchet MS"/>
                <a:cs typeface="Trebuchet MS"/>
                <a:sym typeface="Trebuchet MS"/>
              </a:rPr>
              <a:t> usa los datos de escritura para calcular el hash. Una vez termina el flujo de escritura, usa el método </a:t>
            </a:r>
            <a:r>
              <a:rPr i="1" lang="es-ES" sz="1200">
                <a:solidFill>
                  <a:schemeClr val="dk1"/>
                </a:solidFill>
                <a:latin typeface="Trebuchet MS"/>
                <a:ea typeface="Trebuchet MS"/>
                <a:cs typeface="Trebuchet MS"/>
                <a:sym typeface="Trebuchet MS"/>
              </a:rPr>
              <a:t>read()</a:t>
            </a:r>
            <a:r>
              <a:rPr lang="es-ES" sz="1200">
                <a:solidFill>
                  <a:schemeClr val="dk1"/>
                </a:solidFill>
                <a:latin typeface="Trebuchet MS"/>
                <a:ea typeface="Trebuchet MS"/>
                <a:cs typeface="Trebuchet MS"/>
                <a:sym typeface="Trebuchet MS"/>
              </a:rPr>
              <a:t> para coger el contenido encriptado.</a:t>
            </a:r>
          </a:p>
        </p:txBody>
      </p:sp>
      <p:sp>
        <p:nvSpPr>
          <p:cNvPr id="312" name="Shape 3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fs.Stats: los objetos que se devuelven en los métodos fs.stats(), fs.lstats(), fs.fstats() y sus versiones síncronas son de este tipo. Desde esta clase tendremos acceso a la meta información del fichero</a:t>
            </a:r>
          </a:p>
          <a:p>
            <a:pPr rtl="0">
              <a:spcBef>
                <a:spcPts val="0"/>
              </a:spcBef>
              <a:buNone/>
            </a:pPr>
            <a:r>
              <a:rPr lang="es-ES"/>
              <a:t>	methods: isFile, isDirectory, isBlockDevice, isCharacterDevice, isSymbolicLink (</a:t>
            </a:r>
            <a:r>
              <a:rPr i="1" lang="es-ES"/>
              <a:t>solo para lstat)</a:t>
            </a:r>
            <a:r>
              <a:rPr lang="es-ES"/>
              <a:t>, isFIFO, isSocket</a:t>
            </a:r>
          </a:p>
          <a:p>
            <a:pPr lvl="0" rtl="0">
              <a:spcBef>
                <a:spcPts val="0"/>
              </a:spcBef>
              <a:buNone/>
            </a:pPr>
            <a:r>
              <a:rPr lang="es-ES"/>
              <a:t>	</a:t>
            </a:r>
          </a:p>
          <a:p>
            <a:pPr rtl="0">
              <a:spcBef>
                <a:spcPts val="0"/>
              </a:spcBef>
              <a:buNone/>
            </a:pPr>
            <a:r>
              <a:rPr lang="es-ES"/>
              <a:t>fs.ReadStream: se retorna desde fs.createReadStream(). </a:t>
            </a:r>
            <a:r>
              <a:rPr lang="es-ES">
                <a:solidFill>
                  <a:schemeClr val="dk1"/>
                </a:solidFill>
                <a:latin typeface="Calibri"/>
                <a:ea typeface="Calibri"/>
                <a:cs typeface="Calibri"/>
                <a:sym typeface="Calibri"/>
              </a:rPr>
              <a:t> </a:t>
            </a:r>
            <a:r>
              <a:rPr lang="es-ES"/>
              <a:t>Es un Redeable Stream </a:t>
            </a:r>
          </a:p>
          <a:p>
            <a:pPr indent="457200" rtl="0">
              <a:spcBef>
                <a:spcPts val="0"/>
              </a:spcBef>
              <a:buNone/>
            </a:pPr>
            <a:r>
              <a:rPr lang="es-ES"/>
              <a:t>events: ‘open’</a:t>
            </a:r>
          </a:p>
          <a:p>
            <a:pPr rtl="0">
              <a:spcBef>
                <a:spcPts val="0"/>
              </a:spcBef>
              <a:buNone/>
            </a:pPr>
            <a:r>
              <a:rPr lang="es-ES"/>
              <a:t>fs.WriteStream: se retorna desde fs.createWriteStream(). Es un Writable Stream</a:t>
            </a:r>
          </a:p>
          <a:p>
            <a:pPr indent="457200" rtl="0">
              <a:spcBef>
                <a:spcPts val="0"/>
              </a:spcBef>
              <a:buNone/>
            </a:pPr>
            <a:r>
              <a:rPr lang="es-ES"/>
              <a:t>events: ‘open’</a:t>
            </a:r>
          </a:p>
          <a:p>
            <a:pPr rtl="0">
              <a:spcBef>
                <a:spcPts val="0"/>
              </a:spcBef>
              <a:buNone/>
            </a:pPr>
            <a:r>
              <a:rPr lang="es-ES"/>
              <a:t>fs.FSWatcher: se retorna desde fs.watch() </a:t>
            </a:r>
          </a:p>
          <a:p>
            <a:pPr indent="457200" rtl="0">
              <a:spcBef>
                <a:spcPts val="0"/>
              </a:spcBef>
              <a:buNone/>
            </a:pPr>
            <a:r>
              <a:rPr lang="es-ES"/>
              <a:t>events: ‘change’, ‘error’</a:t>
            </a:r>
          </a:p>
          <a:p>
            <a:pPr indent="457200" rtl="0">
              <a:spcBef>
                <a:spcPts val="0"/>
              </a:spcBef>
              <a:buNone/>
            </a:pPr>
            <a:r>
              <a:rPr lang="es-ES"/>
              <a:t>methods: close() -&gt; para de mirar cambios</a:t>
            </a:r>
          </a:p>
          <a:p>
            <a:pPr indent="0" lvl="0" marL="0" rtl="0">
              <a:spcBef>
                <a:spcPts val="0"/>
              </a:spcBef>
              <a:buNone/>
            </a:pPr>
            <a:r>
              <a:t/>
            </a:r>
            <a:endParaRPr/>
          </a:p>
        </p:txBody>
      </p:sp>
      <p:sp>
        <p:nvSpPr>
          <p:cNvPr id="332" name="Shape 3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Un ejemplo de la función open en modo lectura/escritura. Si no existiera el archivo daría una excepción</a:t>
            </a:r>
          </a:p>
          <a:p>
            <a:pPr rtl="0">
              <a:spcBef>
                <a:spcPts val="0"/>
              </a:spcBef>
              <a:buNone/>
            </a:pPr>
            <a:r>
              <a:rPr lang="es-ES"/>
              <a:t>Otros modos:</a:t>
            </a:r>
          </a:p>
          <a:p>
            <a:pPr rtl="0">
              <a:spcBef>
                <a:spcPts val="0"/>
              </a:spcBef>
              <a:buNone/>
            </a:pPr>
            <a:r>
              <a:rPr lang="es-ES"/>
              <a:t>	r: reading. Exception if doesn’t exists</a:t>
            </a:r>
          </a:p>
          <a:p>
            <a:pPr rtl="0">
              <a:spcBef>
                <a:spcPts val="0"/>
              </a:spcBef>
              <a:buNone/>
            </a:pPr>
            <a:r>
              <a:rPr lang="es-ES"/>
              <a:t>	r+: reading/writing. Exception if doesn’t exists</a:t>
            </a:r>
          </a:p>
          <a:p>
            <a:pPr rtl="0">
              <a:spcBef>
                <a:spcPts val="0"/>
              </a:spcBef>
              <a:buNone/>
            </a:pPr>
            <a:r>
              <a:rPr lang="es-ES"/>
              <a:t>	rs: reading in synchronous mode</a:t>
            </a:r>
          </a:p>
          <a:p>
            <a:pPr lvl="0" rtl="0">
              <a:spcBef>
                <a:spcPts val="0"/>
              </a:spcBef>
              <a:buNone/>
            </a:pPr>
            <a:r>
              <a:rPr lang="es-ES"/>
              <a:t>	rs+: reading/writing in synchronous mode</a:t>
            </a:r>
          </a:p>
          <a:p>
            <a:pPr rtl="0">
              <a:spcBef>
                <a:spcPts val="0"/>
              </a:spcBef>
              <a:buNone/>
            </a:pPr>
            <a:r>
              <a:rPr lang="es-ES"/>
              <a:t>	w: writing. The file is created (if it does not exist) or truncated (if it exists)</a:t>
            </a:r>
          </a:p>
          <a:p>
            <a:pPr rtl="0">
              <a:spcBef>
                <a:spcPts val="0"/>
              </a:spcBef>
              <a:buNone/>
            </a:pPr>
            <a:r>
              <a:rPr lang="es-ES"/>
              <a:t>	wx: like </a:t>
            </a:r>
            <a:r>
              <a:rPr i="1" lang="es-ES"/>
              <a:t>w</a:t>
            </a:r>
            <a:r>
              <a:rPr lang="es-ES"/>
              <a:t> pero falla si el path existe</a:t>
            </a:r>
          </a:p>
          <a:p>
            <a:pPr rtl="0">
              <a:spcBef>
                <a:spcPts val="0"/>
              </a:spcBef>
              <a:buNone/>
            </a:pPr>
            <a:r>
              <a:rPr lang="es-ES"/>
              <a:t>	w+: reading/writing. The file is created (if it does not exist) or truncated (if it exists)</a:t>
            </a:r>
          </a:p>
          <a:p>
            <a:pPr rtl="0">
              <a:spcBef>
                <a:spcPts val="0"/>
              </a:spcBef>
              <a:buNone/>
            </a:pPr>
            <a:r>
              <a:rPr lang="es-ES"/>
              <a:t>	wx+: like </a:t>
            </a:r>
            <a:r>
              <a:rPr i="1" lang="es-ES"/>
              <a:t>w+</a:t>
            </a:r>
            <a:r>
              <a:rPr lang="es-ES"/>
              <a:t> pero falla si el path existe</a:t>
            </a:r>
          </a:p>
          <a:p>
            <a:pPr rtl="0">
              <a:spcBef>
                <a:spcPts val="0"/>
              </a:spcBef>
              <a:buNone/>
            </a:pPr>
            <a:r>
              <a:rPr lang="es-ES"/>
              <a:t>	a: open file for appending. The file is created if it does not exist</a:t>
            </a:r>
          </a:p>
          <a:p>
            <a:pPr rtl="0">
              <a:spcBef>
                <a:spcPts val="0"/>
              </a:spcBef>
              <a:buNone/>
            </a:pPr>
            <a:r>
              <a:rPr lang="es-ES"/>
              <a:t>	ax: like </a:t>
            </a:r>
            <a:r>
              <a:rPr i="1" lang="es-ES"/>
              <a:t>a</a:t>
            </a:r>
            <a:r>
              <a:rPr lang="es-ES"/>
              <a:t> pero falla si el path existe</a:t>
            </a:r>
          </a:p>
          <a:p>
            <a:pPr rtl="0">
              <a:spcBef>
                <a:spcPts val="0"/>
              </a:spcBef>
              <a:buNone/>
            </a:pPr>
            <a:r>
              <a:rPr lang="es-ES"/>
              <a:t>	a+: reading/appending. The file is created if it does not exist</a:t>
            </a:r>
          </a:p>
          <a:p>
            <a:pPr lvl="0" rtl="0">
              <a:spcBef>
                <a:spcPts val="0"/>
              </a:spcBef>
              <a:buNone/>
            </a:pPr>
            <a:r>
              <a:rPr lang="es-ES"/>
              <a:t>	ax+: like </a:t>
            </a:r>
            <a:r>
              <a:rPr i="1" lang="es-ES"/>
              <a:t>a</a:t>
            </a:r>
            <a:r>
              <a:rPr lang="es-ES"/>
              <a:t>+ pero falla si el path existe</a:t>
            </a: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51" name="Shape 3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En este caso usamos la forma </a:t>
            </a:r>
            <a:r>
              <a:rPr b="1" i="1" lang="es-ES"/>
              <a:t>fs.writeFile(file|fd, data[, options], callback)</a:t>
            </a:r>
          </a:p>
          <a:p>
            <a:pPr rtl="0">
              <a:spcBef>
                <a:spcPts val="0"/>
              </a:spcBef>
              <a:buNone/>
            </a:pPr>
            <a:r>
              <a:rPr lang="es-ES"/>
              <a:t>También se puede usar </a:t>
            </a:r>
            <a:r>
              <a:rPr i="1" lang="es-ES"/>
              <a:t>fs.write(file|fd, data[, position[, encoding]], callback)</a:t>
            </a:r>
          </a:p>
          <a:p>
            <a:pPr lvl="0" rtl="0">
              <a:spcBef>
                <a:spcPts val="0"/>
              </a:spcBef>
              <a:buNone/>
            </a:pPr>
            <a:r>
              <a:rPr lang="es-ES"/>
              <a:t>Es inseguro usar fs.write repetidas veces sobre el mismo fichero sin esperar con un callback. Para ese caso, mejor usar </a:t>
            </a:r>
            <a:r>
              <a:rPr i="1" lang="es-ES"/>
              <a:t>fs.createWriteStream()</a:t>
            </a:r>
          </a:p>
        </p:txBody>
      </p:sp>
      <p:sp>
        <p:nvSpPr>
          <p:cNvPr id="361" name="Shape 3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a:t>Este es el módulo que nos sirve para trabajar con el protocolo HTTP, que es el que se utiliza en Internet para transferir datos en la Web. Nos servirá para crear un servidor HTTP que acepte solicitudes desde un cliente web o para hacer peticiones a otro servidor.</a:t>
            </a:r>
          </a:p>
        </p:txBody>
      </p:sp>
      <p:sp>
        <p:nvSpPr>
          <p:cNvPr id="371" name="Shape 3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80" name="Shape 3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89" name="Shape 3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A partir de este momento tenemos una variable http que en realidad es un objeto, sobre el que podemos invocar métodos. Por ejemplo, una de las tareas implementadas en el módulo HTTP es la de crear un servidor, que se hace con el módulo "createServer()". Este método recibirá un callback que se ejecutará cada vez que el servidor reciba una petición.</a:t>
            </a:r>
          </a:p>
          <a:p>
            <a:pPr rtl="0">
              <a:spcBef>
                <a:spcPts val="0"/>
              </a:spcBef>
              <a:buNone/>
            </a:pPr>
            <a:r>
              <a:t/>
            </a:r>
            <a:endParaRPr/>
          </a:p>
          <a:p>
            <a:pPr lvl="0" rtl="0">
              <a:spcBef>
                <a:spcPts val="0"/>
              </a:spcBef>
              <a:buNone/>
            </a:pPr>
            <a:r>
              <a:rPr lang="es-ES"/>
              <a:t>La función callback que enviamos a createServer() recibe dos parámetros que son la petición y la respuesta. La petición por ahora no la usamos, pero contiene datos de la petición realizada. La respuesta la usaremos para enviarle datos al cliente que hizo la petición. De modo que "response.end()" sirve para terminar la petición y enviar los datos al cliente.</a:t>
            </a:r>
          </a:p>
        </p:txBody>
      </p:sp>
      <p:sp>
        <p:nvSpPr>
          <p:cNvPr id="398" name="Shape 3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sz="1200">
                <a:highlight>
                  <a:srgbClr val="FFFFFF"/>
                </a:highlight>
              </a:rPr>
              <a:t>Node</a:t>
            </a:r>
            <a:r>
              <a:rPr lang="es-ES" sz="1200">
                <a:highlight>
                  <a:srgbClr val="FFFFFF"/>
                </a:highlight>
              </a:rPr>
              <a:t> es adecuado cuando necesitas hacer muchas cosas al mismo tiempo, sobre todo muchas operaciones I/O (acceso a ficheros, bases de datos,…) a la vez. </a:t>
            </a:r>
            <a:r>
              <a:rPr b="1" i="1" lang="es-ES" sz="1200">
                <a:highlight>
                  <a:srgbClr val="FFFFFF"/>
                </a:highlight>
              </a:rPr>
              <a:t>Es especialmente bueno para aplicaciones realtime (juegos online, chats, ...)</a:t>
            </a:r>
          </a:p>
          <a:p>
            <a:pPr indent="-228600" lvl="0" marL="876300" rtl="0">
              <a:lnSpc>
                <a:spcPct val="147413"/>
              </a:lnSpc>
              <a:spcBef>
                <a:spcPts val="1100"/>
              </a:spcBef>
              <a:spcAft>
                <a:spcPts val="1700"/>
              </a:spcAft>
              <a:buSzPct val="100000"/>
              <a:buFont typeface="Arial"/>
            </a:pPr>
            <a:r>
              <a:rPr lang="es-ES" sz="1200">
                <a:highlight>
                  <a:srgbClr val="FFFFFF"/>
                </a:highlight>
              </a:rPr>
              <a:t>Con Node puedes utilizar </a:t>
            </a:r>
            <a:r>
              <a:rPr i="1" lang="es-ES" sz="1200">
                <a:highlight>
                  <a:srgbClr val="FFFFFF"/>
                </a:highlight>
              </a:rPr>
              <a:t>javascript como lenguaje de scripting</a:t>
            </a:r>
            <a:r>
              <a:rPr lang="es-ES" sz="1200">
                <a:highlight>
                  <a:srgbClr val="FFFFFF"/>
                </a:highlight>
              </a:rPr>
              <a:t> en tu consola (como bash, perl, etc.)</a:t>
            </a:r>
          </a:p>
          <a:p>
            <a:pPr indent="-228600" lvl="0" marL="876300" rtl="0">
              <a:lnSpc>
                <a:spcPct val="147413"/>
              </a:lnSpc>
              <a:spcBef>
                <a:spcPts val="1100"/>
              </a:spcBef>
              <a:spcAft>
                <a:spcPts val="1700"/>
              </a:spcAft>
              <a:buSzPct val="100000"/>
              <a:buFont typeface="Arial"/>
            </a:pPr>
            <a:r>
              <a:rPr lang="es-ES" sz="1200">
                <a:highlight>
                  <a:srgbClr val="FFFFFF"/>
                </a:highlight>
              </a:rPr>
              <a:t>Está </a:t>
            </a:r>
            <a:r>
              <a:rPr i="1" lang="es-ES" sz="1200">
                <a:highlight>
                  <a:srgbClr val="FFFFFF"/>
                </a:highlight>
              </a:rPr>
              <a:t>basado en eventos</a:t>
            </a:r>
            <a:r>
              <a:rPr lang="es-ES" sz="1200">
                <a:highlight>
                  <a:srgbClr val="FFFFFF"/>
                </a:highlight>
              </a:rPr>
              <a:t>, asi que toda la filosofia asíncrona que ya utiizamos con AJAX en el cliente la podemos pasar al servidor.</a:t>
            </a:r>
          </a:p>
          <a:p>
            <a:pPr indent="-228600" lvl="0" marL="876300" rtl="0">
              <a:lnSpc>
                <a:spcPct val="147413"/>
              </a:lnSpc>
              <a:spcBef>
                <a:spcPts val="1100"/>
              </a:spcBef>
              <a:spcAft>
                <a:spcPts val="1700"/>
              </a:spcAft>
              <a:buSzPct val="100000"/>
              <a:buFont typeface="Arial"/>
            </a:pPr>
            <a:r>
              <a:rPr lang="es-ES" sz="1200">
                <a:highlight>
                  <a:srgbClr val="FFFFFF"/>
                </a:highlight>
              </a:rPr>
              <a:t>Te permite utilizar el </a:t>
            </a:r>
            <a:r>
              <a:rPr i="1" lang="es-ES" sz="1200">
                <a:highlight>
                  <a:srgbClr val="FFFFFF"/>
                </a:highlight>
              </a:rPr>
              <a:t>mismo lenguaje (javascript) tanto en el cliente como en el servidor</a:t>
            </a:r>
          </a:p>
          <a:p>
            <a:pPr indent="-228600" lvl="0" marL="876300" rtl="0">
              <a:lnSpc>
                <a:spcPct val="147413"/>
              </a:lnSpc>
              <a:spcBef>
                <a:spcPts val="1100"/>
              </a:spcBef>
              <a:spcAft>
                <a:spcPts val="1700"/>
              </a:spcAft>
              <a:buSzPct val="100000"/>
              <a:buFont typeface="Arial"/>
            </a:pPr>
            <a:r>
              <a:rPr i="1" lang="es-ES" sz="1200">
                <a:highlight>
                  <a:srgbClr val="FFFFFF"/>
                </a:highlight>
              </a:rPr>
              <a:t>Muy buena gestion de paquetes</a:t>
            </a:r>
            <a:r>
              <a:rPr lang="es-ES" sz="1200">
                <a:highlight>
                  <a:srgbClr val="FFFFFF"/>
                </a:highlight>
              </a:rPr>
              <a:t> gracias a NPM (si quieres hacer algo, probablemente  exista una librería/paquete que ya lo hace)</a:t>
            </a:r>
          </a:p>
          <a:p>
            <a:pPr indent="-228600" lvl="0" marL="876300" rtl="0">
              <a:lnSpc>
                <a:spcPct val="147413"/>
              </a:lnSpc>
              <a:spcBef>
                <a:spcPts val="1100"/>
              </a:spcBef>
              <a:spcAft>
                <a:spcPts val="1700"/>
              </a:spcAft>
              <a:buSzPct val="100000"/>
              <a:buFont typeface="Arial"/>
            </a:pPr>
            <a:r>
              <a:rPr lang="es-ES" sz="1200">
                <a:highlight>
                  <a:srgbClr val="FFFFFF"/>
                </a:highlight>
              </a:rPr>
              <a:t>Detras de Node hay una </a:t>
            </a:r>
            <a:r>
              <a:rPr i="1" lang="es-ES" sz="1200">
                <a:highlight>
                  <a:srgbClr val="FFFFFF"/>
                </a:highlight>
              </a:rPr>
              <a:t>Comunidad</a:t>
            </a:r>
            <a:r>
              <a:rPr lang="es-ES" sz="1200">
                <a:highlight>
                  <a:srgbClr val="FFFFFF"/>
                </a:highlight>
              </a:rPr>
              <a:t> enorme documentando, haciendo turoriales y creando nuevos modulos.</a:t>
            </a:r>
          </a:p>
          <a:p>
            <a:pPr indent="-228600" lvl="0" marL="876300" rtl="0">
              <a:lnSpc>
                <a:spcPct val="147413"/>
              </a:lnSpc>
              <a:spcBef>
                <a:spcPts val="1100"/>
              </a:spcBef>
              <a:spcAft>
                <a:spcPts val="1700"/>
              </a:spcAft>
              <a:buSzPct val="100000"/>
              <a:buFont typeface="Arial"/>
            </a:pPr>
            <a:r>
              <a:rPr lang="es-ES" sz="1200">
                <a:highlight>
                  <a:srgbClr val="FFFFFF"/>
                </a:highlight>
              </a:rPr>
              <a:t>Nos permite hacer en el servidor todo lo que necesitamos (acceso a ficheros, a bases de datos, conexiones de clientes.. )</a:t>
            </a:r>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En este ejemplo vemos como hacer una petición a otro servidor con el método </a:t>
            </a:r>
            <a:r>
              <a:rPr b="1" lang="es-ES"/>
              <a:t>http.request()</a:t>
            </a:r>
            <a:r>
              <a:rPr lang="es-ES"/>
              <a:t>, el cual recibe como parámetros un objeto options, donde estableceremos los datos de conexión, y un objeto con la respuesta, de tipo </a:t>
            </a:r>
            <a:r>
              <a:rPr b="1" lang="es-ES"/>
              <a:t>http.ServerResponse</a:t>
            </a:r>
            <a:r>
              <a:rPr lang="es-ES"/>
              <a:t>. </a:t>
            </a:r>
          </a:p>
          <a:p>
            <a:pPr rtl="0">
              <a:spcBef>
                <a:spcPts val="0"/>
              </a:spcBef>
              <a:buNone/>
            </a:pPr>
            <a:r>
              <a:t/>
            </a:r>
            <a:endParaRPr/>
          </a:p>
          <a:p>
            <a:pPr marR="0" rtl="0">
              <a:lnSpc>
                <a:spcPct val="150000"/>
              </a:lnSpc>
              <a:spcBef>
                <a:spcPts val="200"/>
              </a:spcBef>
              <a:buNone/>
            </a:pPr>
            <a:r>
              <a:rPr lang="es-ES" sz="1100">
                <a:solidFill>
                  <a:srgbClr val="333388"/>
                </a:solidFill>
                <a:highlight>
                  <a:srgbClr val="F2F5F0"/>
                </a:highlight>
                <a:latin typeface="Consolas"/>
                <a:ea typeface="Consolas"/>
                <a:cs typeface="Consolas"/>
                <a:sym typeface="Consolas"/>
              </a:rPr>
              <a:t>var</a:t>
            </a:r>
            <a:r>
              <a:rPr lang="es-ES" sz="1100">
                <a:solidFill>
                  <a:srgbClr val="3A3A3A"/>
                </a:solidFill>
                <a:highlight>
                  <a:srgbClr val="F2F5F0"/>
                </a:highlight>
                <a:latin typeface="Consolas"/>
                <a:ea typeface="Consolas"/>
                <a:cs typeface="Consolas"/>
                <a:sym typeface="Consolas"/>
              </a:rPr>
              <a:t> options </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hostname</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'www.google.com'</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port</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80</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path</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'/upload'</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method</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'POST'</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headers</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'Content-Type'</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'application/x-www-form-urlencoded'</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a:t>
            </a:r>
            <a:r>
              <a:rPr lang="es-ES" sz="1100">
                <a:solidFill>
                  <a:srgbClr val="E54305"/>
                </a:solidFill>
                <a:highlight>
                  <a:srgbClr val="F2F5F0"/>
                </a:highlight>
                <a:latin typeface="Consolas"/>
                <a:ea typeface="Consolas"/>
                <a:cs typeface="Consolas"/>
                <a:sym typeface="Consolas"/>
              </a:rPr>
              <a:t>'Content-Length'</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 postData</a:t>
            </a:r>
            <a:r>
              <a:rPr lang="es-ES" sz="1100">
                <a:solidFill>
                  <a:schemeClr val="dk1"/>
                </a:solidFill>
                <a:highlight>
                  <a:srgbClr val="F2F5F0"/>
                </a:highlight>
                <a:latin typeface="Consolas"/>
                <a:ea typeface="Consolas"/>
                <a:cs typeface="Consolas"/>
                <a:sym typeface="Consolas"/>
              </a:rPr>
              <a:t>.</a:t>
            </a:r>
            <a:r>
              <a:rPr lang="es-ES" sz="1100">
                <a:solidFill>
                  <a:srgbClr val="3A3A3A"/>
                </a:solidFill>
                <a:highlight>
                  <a:srgbClr val="F2F5F0"/>
                </a:highlight>
                <a:latin typeface="Consolas"/>
                <a:ea typeface="Consolas"/>
                <a:cs typeface="Consolas"/>
                <a:sym typeface="Consolas"/>
              </a:rPr>
              <a:t>length</a:t>
            </a:r>
            <a:br>
              <a:rPr lang="es-ES" sz="1100">
                <a:solidFill>
                  <a:srgbClr val="3A3A3A"/>
                </a:solidFill>
                <a:highlight>
                  <a:srgbClr val="F2F5F0"/>
                </a:highlight>
                <a:latin typeface="Consolas"/>
                <a:ea typeface="Consolas"/>
                <a:cs typeface="Consolas"/>
                <a:sym typeface="Consolas"/>
              </a:rPr>
            </a:br>
            <a:r>
              <a:rPr lang="es-ES" sz="1100">
                <a:solidFill>
                  <a:srgbClr val="3A3A3A"/>
                </a:solidFill>
                <a:highlight>
                  <a:srgbClr val="F2F5F0"/>
                </a:highlight>
                <a:latin typeface="Consolas"/>
                <a:ea typeface="Consolas"/>
                <a:cs typeface="Consolas"/>
                <a:sym typeface="Consolas"/>
              </a:rPr>
              <a:t>  </a:t>
            </a:r>
            <a:r>
              <a:rPr lang="es-ES" sz="1100">
                <a:solidFill>
                  <a:schemeClr val="dk1"/>
                </a:solidFill>
                <a:highlight>
                  <a:srgbClr val="F2F5F0"/>
                </a:highlight>
                <a:latin typeface="Consolas"/>
                <a:ea typeface="Consolas"/>
                <a:cs typeface="Consolas"/>
                <a:sym typeface="Consolas"/>
              </a:rPr>
              <a:t>}</a:t>
            </a:r>
            <a:br>
              <a:rPr lang="es-ES" sz="1100">
                <a:solidFill>
                  <a:srgbClr val="3A3A3A"/>
                </a:solidFill>
                <a:highlight>
                  <a:srgbClr val="F2F5F0"/>
                </a:highlight>
                <a:latin typeface="Consolas"/>
                <a:ea typeface="Consolas"/>
                <a:cs typeface="Consolas"/>
                <a:sym typeface="Consolas"/>
              </a:rPr>
            </a:br>
            <a:r>
              <a:rPr lang="es-ES" sz="1100">
                <a:solidFill>
                  <a:schemeClr val="dk1"/>
                </a:solidFill>
                <a:highlight>
                  <a:srgbClr val="F2F5F0"/>
                </a:highlight>
                <a:latin typeface="Consolas"/>
                <a:ea typeface="Consolas"/>
                <a:cs typeface="Consolas"/>
                <a:sym typeface="Consolas"/>
              </a:rPr>
              <a:t>};</a:t>
            </a:r>
          </a:p>
          <a:p>
            <a:pPr rtl="0">
              <a:spcBef>
                <a:spcPts val="0"/>
              </a:spcBef>
              <a:buNone/>
            </a:pPr>
            <a:r>
              <a:t/>
            </a:r>
            <a:endParaRPr/>
          </a:p>
          <a:p>
            <a:pPr lvl="0" rtl="0">
              <a:spcBef>
                <a:spcPts val="0"/>
              </a:spcBef>
              <a:buNone/>
            </a:pPr>
            <a:r>
              <a:rPr lang="es-ES"/>
              <a:t>El método http.request nos devuelve una instancia de </a:t>
            </a:r>
            <a:r>
              <a:rPr b="1" lang="es-ES"/>
              <a:t>http.ClientRequest</a:t>
            </a:r>
            <a:r>
              <a:rPr lang="es-ES"/>
              <a:t> </a:t>
            </a:r>
          </a:p>
        </p:txBody>
      </p:sp>
      <p:sp>
        <p:nvSpPr>
          <p:cNvPr id="408" name="Shape 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Para acceder a los parámetros de querystring, utilizaremos este módulo para Node. Con él podremos ejecutar las siguientes funciones que en muchas ocasiones nos pueden resultar muy prácticas.</a:t>
            </a:r>
          </a:p>
          <a:p>
            <a:pPr rtl="0">
              <a:spcBef>
                <a:spcPts val="0"/>
              </a:spcBef>
              <a:buNone/>
            </a:pPr>
            <a:r>
              <a:t/>
            </a:r>
            <a:endParaRPr/>
          </a:p>
          <a:p>
            <a:pPr rtl="0">
              <a:spcBef>
                <a:spcPts val="0"/>
              </a:spcBef>
              <a:buNone/>
            </a:pPr>
            <a:r>
              <a:rPr lang="es-ES"/>
              <a:t>En el primer ejemplo podemos ver como pasandole una serie de parámetros al método stringify, los convierte en una cadena con sus separadores e igualadores por defecto.</a:t>
            </a:r>
          </a:p>
          <a:p>
            <a:pPr rtl="0">
              <a:spcBef>
                <a:spcPts val="0"/>
              </a:spcBef>
              <a:buNone/>
            </a:pPr>
            <a:r>
              <a:t/>
            </a:r>
            <a:endParaRPr/>
          </a:p>
          <a:p>
            <a:pPr lvl="0" rtl="0">
              <a:spcBef>
                <a:spcPts val="0"/>
              </a:spcBef>
              <a:buNone/>
            </a:pPr>
            <a:r>
              <a:rPr lang="es-ES"/>
              <a:t>En el segundo ejemplo, también nos convierte en una cadena los parámetros pasados, pero esta vez, hemos dicho que nos sustituya el separador por un “punto y coma” y el igualador por los “dos puntos”</a:t>
            </a: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a:t>La función contraria a STRINGIFY, es PARSE. Aquí vemos que el método parse hace la acción contraria a stringify, de forma que la cadena pasada nos la convertirá a un objeto. También podremos modificar los separadores e igualadores, por si la cadena pasada ha sido previamente personalizada, y queremos formar adecuadamente el objeto final.</a:t>
            </a:r>
          </a:p>
        </p:txBody>
      </p:sp>
      <p:sp>
        <p:nvSpPr>
          <p:cNvPr id="427" name="Shape 4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Son inherentes a las dos funciones anteriores respectivamente.</a:t>
            </a:r>
          </a:p>
          <a:p>
            <a:pPr rtl="0">
              <a:spcBef>
                <a:spcPts val="0"/>
              </a:spcBef>
              <a:buNone/>
            </a:pPr>
            <a:r>
              <a:rPr lang="es-ES"/>
              <a:t>El método escape va asociado a stringify y el método unescape va asociado a parse.</a:t>
            </a:r>
          </a:p>
          <a:p>
            <a:pPr lvl="0" rtl="0">
              <a:spcBef>
                <a:spcPts val="0"/>
              </a:spcBef>
              <a:buNone/>
            </a:pPr>
            <a:r>
              <a:rPr lang="es-ES"/>
              <a:t>Ambas pueden ser sobreescritas si fuera necesario, y quisiéramos usar otro tipo de funcionalidad para tratar el objeto o cadena pasadas.</a:t>
            </a:r>
          </a:p>
        </p:txBody>
      </p:sp>
      <p:sp>
        <p:nvSpPr>
          <p:cNvPr id="436" name="Shape 4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sz="1150">
                <a:latin typeface="Georgia"/>
                <a:ea typeface="Georgia"/>
                <a:cs typeface="Georgia"/>
                <a:sym typeface="Georgia"/>
              </a:rPr>
              <a:t>Este módulo contiene utilidades para trabajar con rutas de fichero. Casi todos los métodos llevan sólo una transformación de la cadena. El sistema de archivos no comprueba si las rutas son válidas.</a:t>
            </a:r>
          </a:p>
        </p:txBody>
      </p:sp>
      <p:sp>
        <p:nvSpPr>
          <p:cNvPr id="445" name="Shape 4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a:t>path.join</a:t>
            </a:r>
            <a:r>
              <a:rPr lang="es-ES"/>
              <a:t> se utiliza para unir los parámetros pasados a la función, en una sola cadena, para formar un único path de correctamente.</a:t>
            </a:r>
          </a:p>
          <a:p>
            <a:pPr rtl="0">
              <a:spcBef>
                <a:spcPts val="0"/>
              </a:spcBef>
              <a:buNone/>
            </a:pPr>
            <a:r>
              <a:t/>
            </a:r>
            <a:endParaRPr/>
          </a:p>
          <a:p>
            <a:pPr rtl="0">
              <a:spcBef>
                <a:spcPts val="0"/>
              </a:spcBef>
              <a:buNone/>
            </a:pPr>
            <a:r>
              <a:rPr b="1" lang="es-ES"/>
              <a:t>path.basename</a:t>
            </a:r>
            <a:r>
              <a:rPr lang="es-ES"/>
              <a:t> por otra parte, se utiliza para devolver el último trozo de un path, a partir de la última barra “/” que se haya encontrado. Si como segundo parámetro le indicamos la extensión, como en este ejemplo, nos devolverá únicamente el nombre del fichero sin ella. Esto puede ser de gran utilidad para obtener el nombre de un </a:t>
            </a:r>
            <a:r>
              <a:rPr b="1" lang="es-ES"/>
              <a:t>state</a:t>
            </a:r>
            <a:r>
              <a:rPr lang="es-ES"/>
              <a:t>, ya que por lo general, los ficheros .html, .js, etc… se suelen llamar con nombres similares. </a:t>
            </a:r>
          </a:p>
          <a:p>
            <a:pPr lvl="0" rtl="0">
              <a:spcBef>
                <a:spcPts val="0"/>
              </a:spcBef>
              <a:buNone/>
            </a:pPr>
            <a:r>
              <a:rPr lang="es-ES"/>
              <a:t>Si intentamos acceder al fichero </a:t>
            </a:r>
            <a:r>
              <a:rPr i="1" lang="es-ES"/>
              <a:t>logs.html</a:t>
            </a:r>
            <a:r>
              <a:rPr lang="es-ES"/>
              <a:t>, es probable que el </a:t>
            </a:r>
            <a:r>
              <a:rPr b="1" lang="es-ES"/>
              <a:t>state</a:t>
            </a:r>
            <a:r>
              <a:rPr lang="es-ES"/>
              <a:t> del path se instancie como </a:t>
            </a:r>
            <a:r>
              <a:rPr i="1" lang="es-ES"/>
              <a:t>logs</a:t>
            </a:r>
            <a:r>
              <a:rPr lang="es-ES"/>
              <a:t>.</a:t>
            </a:r>
          </a:p>
        </p:txBody>
      </p:sp>
      <p:sp>
        <p:nvSpPr>
          <p:cNvPr id="454" name="Shape 4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a:t>path.extname</a:t>
            </a:r>
            <a:r>
              <a:rPr lang="es-ES"/>
              <a:t> se utiliza simplemente para obtener la extensión de un fichero. Localiza el texto siguiente al último punto “.” encontrado en el path. A diferencia del anterior, que nos devolvía el texto siguiente a la última barra “/” encontrada.</a:t>
            </a:r>
          </a:p>
          <a:p>
            <a:pPr lvl="0" rtl="0">
              <a:spcBef>
                <a:spcPts val="0"/>
              </a:spcBef>
              <a:buNone/>
            </a:pPr>
            <a:r>
              <a:rPr lang="es-ES"/>
              <a:t>Si no encuentra ningún punto en la cadena pasada o bien el último carácter de la cadena es un punto “.”, nos devolverá una cadena vacía.</a:t>
            </a:r>
          </a:p>
        </p:txBody>
      </p:sp>
      <p:sp>
        <p:nvSpPr>
          <p:cNvPr id="463" name="Shape 4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a:t>path.sep</a:t>
            </a:r>
            <a:r>
              <a:rPr lang="es-ES"/>
              <a:t> nos devolverá el valor por defecto del </a:t>
            </a:r>
            <a:r>
              <a:rPr lang="es-ES" u="sng"/>
              <a:t>separador</a:t>
            </a:r>
            <a:r>
              <a:rPr lang="es-ES"/>
              <a:t> del path de una cadena, por si necesitaramos como vemos en el ejemplo, hacer un split de la misma por </a:t>
            </a:r>
            <a:r>
              <a:rPr i="1" lang="es-ES" u="sng"/>
              <a:t>separadores</a:t>
            </a:r>
            <a:r>
              <a:rPr lang="es-ES"/>
              <a:t>.</a:t>
            </a:r>
          </a:p>
          <a:p>
            <a:pPr rtl="0">
              <a:spcBef>
                <a:spcPts val="0"/>
              </a:spcBef>
              <a:buNone/>
            </a:pPr>
            <a:r>
              <a:t/>
            </a:r>
            <a:endParaRPr/>
          </a:p>
          <a:p>
            <a:pPr lvl="0" rtl="0">
              <a:spcBef>
                <a:spcPts val="0"/>
              </a:spcBef>
              <a:buNone/>
            </a:pPr>
            <a:r>
              <a:rPr b="1" lang="es-ES"/>
              <a:t>path.delimiter</a:t>
            </a:r>
            <a:r>
              <a:rPr lang="es-ES"/>
              <a:t> nos devolverá el valor por defecto del </a:t>
            </a:r>
            <a:r>
              <a:rPr lang="es-ES" u="sng"/>
              <a:t>delimitador</a:t>
            </a:r>
            <a:r>
              <a:rPr lang="es-ES"/>
              <a:t> del path de una cadena, por si necesitaramos como también vemos en el ejemplo, hacer un split de la misma por </a:t>
            </a:r>
            <a:r>
              <a:rPr i="1" lang="es-ES" u="sng"/>
              <a:t>delimitadores</a:t>
            </a:r>
            <a:r>
              <a:rPr lang="es-ES"/>
              <a:t>.</a:t>
            </a:r>
          </a:p>
        </p:txBody>
      </p:sp>
      <p:sp>
        <p:nvSpPr>
          <p:cNvPr id="472" name="Shape 4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s-ES"/>
              <a:t>path.parse</a:t>
            </a:r>
            <a:r>
              <a:rPr lang="es-ES"/>
              <a:t> es similar a cualquier método anteriormente visto en el cual la nomenclatura sea </a:t>
            </a:r>
            <a:r>
              <a:rPr b="1" lang="es-ES" u="sng"/>
              <a:t>parse</a:t>
            </a:r>
            <a:r>
              <a:rPr lang="es-ES"/>
              <a:t>. Básicamente, cualquier cadena que le pasemos como path, nos la va a descomponer en un objeto formado por los elementos que se muestran en el ejemplo: </a:t>
            </a:r>
            <a:r>
              <a:rPr b="1" lang="es-ES" u="sng"/>
              <a:t>root</a:t>
            </a:r>
            <a:r>
              <a:rPr lang="es-ES"/>
              <a:t>, </a:t>
            </a:r>
            <a:r>
              <a:rPr b="1" lang="es-ES" u="sng"/>
              <a:t>dir</a:t>
            </a:r>
            <a:r>
              <a:rPr lang="es-ES"/>
              <a:t>, </a:t>
            </a:r>
            <a:r>
              <a:rPr b="1" lang="es-ES" u="sng"/>
              <a:t>base</a:t>
            </a:r>
            <a:r>
              <a:rPr lang="es-ES"/>
              <a:t>, </a:t>
            </a:r>
            <a:r>
              <a:rPr b="1" lang="es-ES" u="sng"/>
              <a:t>ext</a:t>
            </a:r>
            <a:r>
              <a:rPr lang="es-ES"/>
              <a:t> y </a:t>
            </a:r>
            <a:r>
              <a:rPr b="1" lang="es-ES" u="sng"/>
              <a:t>name</a:t>
            </a:r>
            <a:r>
              <a:rPr lang="es-ES"/>
              <a:t>.</a:t>
            </a:r>
          </a:p>
        </p:txBody>
      </p:sp>
      <p:sp>
        <p:nvSpPr>
          <p:cNvPr id="481" name="Shape 4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a:t>path.format</a:t>
            </a:r>
            <a:r>
              <a:rPr lang="es-ES"/>
              <a:t> es contraria a la acción anterior. Cualquier objeto correctamente formado por las keys vistas anteriormente: </a:t>
            </a:r>
          </a:p>
          <a:p>
            <a:pPr lvl="0" rtl="0">
              <a:spcBef>
                <a:spcPts val="0"/>
              </a:spcBef>
              <a:buNone/>
            </a:pPr>
            <a:r>
              <a:rPr b="1" lang="es-ES" u="sng"/>
              <a:t>root</a:t>
            </a:r>
            <a:r>
              <a:rPr lang="es-ES"/>
              <a:t>, </a:t>
            </a:r>
            <a:r>
              <a:rPr b="1" lang="es-ES" u="sng"/>
              <a:t>dir</a:t>
            </a:r>
            <a:r>
              <a:rPr lang="es-ES"/>
              <a:t>, </a:t>
            </a:r>
            <a:r>
              <a:rPr b="1" lang="es-ES" u="sng"/>
              <a:t>base</a:t>
            </a:r>
            <a:r>
              <a:rPr lang="es-ES"/>
              <a:t>, </a:t>
            </a:r>
            <a:r>
              <a:rPr b="1" lang="es-ES" u="sng"/>
              <a:t>ext</a:t>
            </a:r>
            <a:r>
              <a:rPr lang="es-ES"/>
              <a:t> y </a:t>
            </a:r>
            <a:r>
              <a:rPr b="1" lang="es-ES" u="sng"/>
              <a:t>name</a:t>
            </a:r>
            <a:r>
              <a:rPr lang="es-ES"/>
              <a:t> será convertido en una cadena que indicará un path.</a:t>
            </a:r>
          </a:p>
        </p:txBody>
      </p:sp>
      <p:sp>
        <p:nvSpPr>
          <p:cNvPr id="490" name="Shape 4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s-ES" sz="1100"/>
              <a:t>Este módulo tiene muchas utilidades para la resolución y análisis de URLs. Para usarlo utilice </a:t>
            </a:r>
            <a:r>
              <a:rPr lang="es-ES" sz="1100">
                <a:highlight>
                  <a:srgbClr val="F8F8FF"/>
                </a:highlight>
              </a:rPr>
              <a:t>require('url')</a:t>
            </a:r>
            <a:r>
              <a:rPr lang="es-ES" sz="1100"/>
              <a:t>.</a:t>
            </a:r>
          </a:p>
          <a:p>
            <a:pPr rtl="0">
              <a:lnSpc>
                <a:spcPct val="100000"/>
              </a:lnSpc>
              <a:spcBef>
                <a:spcPts val="0"/>
              </a:spcBef>
              <a:spcAft>
                <a:spcPts val="0"/>
              </a:spcAft>
              <a:buNone/>
            </a:pPr>
            <a:r>
              <a:t/>
            </a:r>
            <a:endParaRPr sz="1100"/>
          </a:p>
          <a:p>
            <a:pPr rtl="0">
              <a:lnSpc>
                <a:spcPct val="100000"/>
              </a:lnSpc>
              <a:spcBef>
                <a:spcPts val="0"/>
              </a:spcBef>
              <a:spcAft>
                <a:spcPts val="0"/>
              </a:spcAft>
              <a:buNone/>
            </a:pPr>
            <a:r>
              <a:rPr lang="es-ES" sz="1100"/>
              <a:t>URL Parsing se compone de alguno o muchos de los siguientes campos: </a:t>
            </a:r>
            <a:r>
              <a:rPr b="1" lang="es-ES" sz="1200">
                <a:solidFill>
                  <a:schemeClr val="dk1"/>
                </a:solidFill>
                <a:latin typeface="Calibri"/>
                <a:ea typeface="Calibri"/>
                <a:cs typeface="Calibri"/>
                <a:sym typeface="Calibri"/>
              </a:rPr>
              <a:t>href, protocol, slashes, host, auth, hostname, port, pathname, search, path, query, hash</a:t>
            </a:r>
            <a:r>
              <a:rPr lang="es-ES" sz="1100"/>
              <a:t>, dependiendo de que existan o no en la cadena de URL, </a:t>
            </a:r>
            <a:r>
              <a:rPr lang="es-ES" sz="1100" u="sng"/>
              <a:t>las partes que no están en la cadena de URL no se analizarán y no estarán presentes en el objeto</a:t>
            </a:r>
            <a:r>
              <a:rPr lang="es-ES" sz="1100"/>
              <a:t>.</a:t>
            </a:r>
          </a:p>
          <a:p>
            <a:pPr rtl="0">
              <a:lnSpc>
                <a:spcPct val="100000"/>
              </a:lnSpc>
              <a:spcBef>
                <a:spcPts val="0"/>
              </a:spcBef>
              <a:spcAft>
                <a:spcPts val="0"/>
              </a:spcAft>
              <a:buNone/>
            </a:pPr>
            <a:r>
              <a:t/>
            </a:r>
            <a:endParaRPr sz="1100"/>
          </a:p>
          <a:p>
            <a:pPr lvl="0" rtl="0">
              <a:lnSpc>
                <a:spcPct val="100000"/>
              </a:lnSpc>
              <a:spcBef>
                <a:spcPts val="0"/>
              </a:spcBef>
              <a:spcAft>
                <a:spcPts val="0"/>
              </a:spcAft>
              <a:buNone/>
            </a:pPr>
            <a:r>
              <a:rPr lang="es-ES" sz="1100"/>
              <a:t>Escapará automáticamente los espacios en blanco y los caracteres especiales.</a:t>
            </a:r>
          </a:p>
        </p:txBody>
      </p:sp>
      <p:sp>
        <p:nvSpPr>
          <p:cNvPr id="499" name="Shape 4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s-ES" sz="1200"/>
              <a:t>url.parse</a:t>
            </a:r>
            <a:r>
              <a:rPr lang="es-ES" sz="1200"/>
              <a:t> es similar también a cualquier método anteriormente visto en el cual la nomenclatura sea </a:t>
            </a:r>
            <a:r>
              <a:rPr b="1" lang="es-ES" sz="1200" u="sng"/>
              <a:t>parse</a:t>
            </a:r>
            <a:r>
              <a:rPr lang="es-ES" sz="1200"/>
              <a:t>. Básicamente, cualquier cadena que le pasemos como url, nos la va a descomponer en un objeto formado por los elementos propios de una URL: </a:t>
            </a:r>
            <a:r>
              <a:rPr b="1" lang="es-ES" sz="1200">
                <a:solidFill>
                  <a:schemeClr val="dk1"/>
                </a:solidFill>
              </a:rPr>
              <a:t>href, protocol, slashes, host, auth, hostname, port, pathname, search, path, query, hash</a:t>
            </a:r>
          </a:p>
          <a:p>
            <a:pPr lvl="0" rtl="0">
              <a:spcBef>
                <a:spcPts val="0"/>
              </a:spcBef>
              <a:buNone/>
            </a:pPr>
            <a:r>
              <a:t/>
            </a:r>
            <a:endParaRPr sz="1200"/>
          </a:p>
          <a:p>
            <a:pPr lvl="0" rtl="0">
              <a:spcBef>
                <a:spcPts val="0"/>
              </a:spcBef>
              <a:buNone/>
            </a:pPr>
            <a:r>
              <a:rPr lang="es-ES" sz="1200"/>
              <a:t>Si el parámetro del método </a:t>
            </a:r>
            <a:r>
              <a:rPr b="1" lang="es-ES" sz="1200"/>
              <a:t>slashesDenoteHost(true/false)</a:t>
            </a:r>
            <a:r>
              <a:rPr lang="es-ES" sz="1200"/>
              <a:t>  está a TRUE, creerá que la doble barra //, es la continuación de http:, y por tanto, el indicador del host, y no hará falta denotarlo.</a:t>
            </a:r>
          </a:p>
        </p:txBody>
      </p:sp>
      <p:sp>
        <p:nvSpPr>
          <p:cNvPr id="508" name="Shape 5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sz="1200"/>
              <a:t>url.format</a:t>
            </a:r>
            <a:r>
              <a:rPr lang="es-ES" sz="1200"/>
              <a:t> es contraria a la acción anterior, como todos los métodos </a:t>
            </a:r>
            <a:r>
              <a:rPr b="1" lang="es-ES" sz="1200"/>
              <a:t>format</a:t>
            </a:r>
            <a:r>
              <a:rPr lang="es-ES" sz="1200"/>
              <a:t> son la acción contraria a todos los métodos </a:t>
            </a:r>
            <a:r>
              <a:rPr b="1" lang="es-ES" sz="1200"/>
              <a:t>parse</a:t>
            </a:r>
            <a:r>
              <a:rPr lang="es-ES" sz="1200"/>
              <a:t>. Cualquier objeto correctamente formado por las keys vistas anteriormente: </a:t>
            </a:r>
          </a:p>
          <a:p>
            <a:pPr rtl="0">
              <a:spcBef>
                <a:spcPts val="0"/>
              </a:spcBef>
              <a:buNone/>
            </a:pPr>
            <a:r>
              <a:rPr b="1" lang="es-ES" sz="1200">
                <a:solidFill>
                  <a:schemeClr val="dk1"/>
                </a:solidFill>
              </a:rPr>
              <a:t>href, protocol, slashes, host, auth, hostname, port, pathname, search, path, query, hash</a:t>
            </a:r>
            <a:r>
              <a:rPr lang="es-ES" sz="1200"/>
              <a:t> será convertido en una cadena que indicará una URL válida.</a:t>
            </a:r>
          </a:p>
          <a:p>
            <a:pPr lvl="0" rtl="0">
              <a:spcBef>
                <a:spcPts val="0"/>
              </a:spcBef>
              <a:buNone/>
            </a:pPr>
            <a:r>
              <a:rPr lang="es-ES" sz="1200"/>
              <a:t>No será necesario indicar todos y cada uno de los elementos, aunque aquí se puede ver que acciones repercutirán en la creación de una URL bien formada.</a:t>
            </a:r>
          </a:p>
        </p:txBody>
      </p:sp>
      <p:sp>
        <p:nvSpPr>
          <p:cNvPr id="517" name="Shape 5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sz="1200"/>
              <a:t>Por último, </a:t>
            </a:r>
            <a:r>
              <a:rPr b="1" lang="es-ES" sz="1200"/>
              <a:t>url.resolve</a:t>
            </a:r>
            <a:r>
              <a:rPr lang="es-ES" sz="1200"/>
              <a:t>, obtendrá el último trozo de una URL que le pasaremos como primer parámetro a la función, y guiandose siempre por el separador barra “/”, y lo sustituirá por el segundo parámetro pasado que le pasemos a la función, tal y como vemos en los ejemplos de la diapositiva.</a:t>
            </a:r>
          </a:p>
          <a:p>
            <a:pPr lvl="0" rtl="0">
              <a:spcBef>
                <a:spcPts val="0"/>
              </a:spcBef>
              <a:buNone/>
            </a:pPr>
            <a:r>
              <a:rPr lang="es-ES" sz="1200"/>
              <a:t>En el caso de encontrarse como último carácter de URL el separador barra “/”, concatenará el segundo parámetro a la URL. En realidad, sigue siendo una sustitución, solo que esta vez, lo hace sustituyendo una cadena vacía “”.</a:t>
            </a:r>
          </a:p>
        </p:txBody>
      </p:sp>
      <p:sp>
        <p:nvSpPr>
          <p:cNvPr id="526" name="Shape 5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5" name="Shape 53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40" name="Shape 5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59" name="Shape 5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9" name="Shape 5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8" name="Shape 5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88" name="Shape 5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00000"/>
              </a:lnSpc>
              <a:spcBef>
                <a:spcPts val="0"/>
              </a:spcBef>
              <a:spcAft>
                <a:spcPts val="0"/>
              </a:spcAft>
              <a:buNone/>
            </a:pPr>
            <a:r>
              <a:rPr b="1" lang="es-ES" sz="1200">
                <a:solidFill>
                  <a:srgbClr val="222222"/>
                </a:solidFill>
                <a:highlight>
                  <a:srgbClr val="FFFFFF"/>
                </a:highlight>
              </a:rPr>
              <a:t>Async</a:t>
            </a:r>
            <a:r>
              <a:rPr lang="es-ES" sz="1200">
                <a:solidFill>
                  <a:srgbClr val="222222"/>
                </a:solidFill>
                <a:highlight>
                  <a:srgbClr val="FFFFFF"/>
                </a:highlight>
              </a:rPr>
              <a:t> es una librería que nos va a permitir gestionar nuestros procesos de una forma mucho más ordenada. Tiene un gran número de funciones y patrones que podemos aplicar para poder ordenar la complejidad de nuestras operaciones en nuestro servidor. En lugar de anidar y controlar respuestas por cada uno de nuestros procesos, podremos unificar todo y gestionarlo en una sola respuesta.</a:t>
            </a:r>
          </a:p>
          <a:p>
            <a:pPr rtl="0" algn="just">
              <a:lnSpc>
                <a:spcPct val="100000"/>
              </a:lnSpc>
              <a:spcBef>
                <a:spcPts val="0"/>
              </a:spcBef>
              <a:spcAft>
                <a:spcPts val="0"/>
              </a:spcAft>
              <a:buNone/>
            </a:pPr>
            <a:r>
              <a:t/>
            </a:r>
            <a:endParaRPr sz="1200">
              <a:solidFill>
                <a:srgbClr val="222222"/>
              </a:solidFill>
              <a:highlight>
                <a:srgbClr val="FFFFFF"/>
              </a:highlight>
            </a:endParaRPr>
          </a:p>
          <a:p>
            <a:pPr lvl="0" rtl="0" algn="just">
              <a:lnSpc>
                <a:spcPct val="100000"/>
              </a:lnSpc>
              <a:spcBef>
                <a:spcPts val="0"/>
              </a:spcBef>
              <a:spcAft>
                <a:spcPts val="0"/>
              </a:spcAft>
              <a:buNone/>
            </a:pPr>
            <a:r>
              <a:rPr lang="es-ES" sz="1200">
                <a:solidFill>
                  <a:srgbClr val="222222"/>
                </a:solidFill>
                <a:highlight>
                  <a:srgbClr val="FFFFFF"/>
                </a:highlight>
              </a:rPr>
              <a:t>Una cosa importante de </a:t>
            </a:r>
            <a:r>
              <a:rPr b="1" lang="es-ES" sz="1200">
                <a:solidFill>
                  <a:srgbClr val="222222"/>
                </a:solidFill>
                <a:highlight>
                  <a:srgbClr val="FFFFFF"/>
                </a:highlight>
              </a:rPr>
              <a:t>async </a:t>
            </a:r>
            <a:r>
              <a:rPr lang="es-ES" sz="1200">
                <a:solidFill>
                  <a:srgbClr val="222222"/>
                </a:solidFill>
                <a:highlight>
                  <a:srgbClr val="FFFFFF"/>
                </a:highlight>
              </a:rPr>
              <a:t>es que se utilizan los </a:t>
            </a:r>
            <a:r>
              <a:rPr b="1" lang="es-ES" sz="1200">
                <a:solidFill>
                  <a:srgbClr val="222222"/>
                </a:solidFill>
                <a:highlight>
                  <a:srgbClr val="FFFFFF"/>
                </a:highlight>
              </a:rPr>
              <a:t>callbacks.</a:t>
            </a:r>
            <a:r>
              <a:rPr lang="es-ES" sz="1200">
                <a:solidFill>
                  <a:srgbClr val="222222"/>
                </a:solidFill>
                <a:highlight>
                  <a:srgbClr val="FFFFFF"/>
                </a:highlight>
              </a:rPr>
              <a:t> Generalmente todas las funciones de </a:t>
            </a:r>
            <a:r>
              <a:rPr b="1" lang="es-ES" sz="1200">
                <a:solidFill>
                  <a:srgbClr val="222222"/>
                </a:solidFill>
                <a:highlight>
                  <a:srgbClr val="FFFFFF"/>
                </a:highlight>
              </a:rPr>
              <a:t>async</a:t>
            </a:r>
            <a:r>
              <a:rPr lang="es-ES" sz="1200">
                <a:solidFill>
                  <a:srgbClr val="222222"/>
                </a:solidFill>
                <a:highlight>
                  <a:srgbClr val="FFFFFF"/>
                </a:highlight>
              </a:rPr>
              <a:t> toman un conjunto de tareas a realizar como argumento, que pueden ser una serie de llamadas o iteraciones. Cada tarea emite un callback cuando ha finalizado y debe llamarse cuando se completa.</a:t>
            </a:r>
          </a:p>
        </p:txBody>
      </p:sp>
      <p:sp>
        <p:nvSpPr>
          <p:cNvPr id="598" name="Shape 5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sz="1200"/>
              <a:t>Si por ejemplo se quisiera cargar los datos de un usuario, a la vez que los datos referentes a los posts asociados a él, se podrían hacer consultas en paralelo, utilizando el método </a:t>
            </a:r>
            <a:r>
              <a:rPr b="1" lang="es-ES" sz="1200"/>
              <a:t>parallel</a:t>
            </a:r>
            <a:r>
              <a:rPr lang="es-ES" sz="1200"/>
              <a:t> de </a:t>
            </a:r>
            <a:r>
              <a:rPr b="1" lang="es-ES" sz="1200"/>
              <a:t>async</a:t>
            </a:r>
            <a:r>
              <a:rPr lang="es-ES" sz="1200"/>
              <a:t>, de tal forma que cuando acabe, podríamos tratar la devolución de las operaciones en un solo argumento. De igual forma, si alguno de los dos procesos fallara, podríamos capturar el error del conjunto y tratarlo.</a:t>
            </a:r>
          </a:p>
        </p:txBody>
      </p:sp>
      <p:sp>
        <p:nvSpPr>
          <p:cNvPr id="607" name="Shape 6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En este otro ejemplo, queremos cargar los datos de un usuario, para que una vez haya finalizado la tarea, obtener el ID de usuario que nos hará falta para que se ejecute la siguiente y pasarle este dato como parámetro. Este comportamiento se realiza utilizando el método </a:t>
            </a:r>
            <a:r>
              <a:rPr b="1" lang="es-ES"/>
              <a:t>series</a:t>
            </a:r>
            <a:r>
              <a:rPr lang="es-ES"/>
              <a:t> de </a:t>
            </a:r>
            <a:r>
              <a:rPr b="1" lang="es-ES"/>
              <a:t>async</a:t>
            </a:r>
            <a:r>
              <a:rPr lang="es-ES"/>
              <a:t>, el cual nos permite controlar qué orden deben seguir los procesos, para solventar las posibles dependencias entre ellos. </a:t>
            </a:r>
          </a:p>
          <a:p>
            <a:pPr rtl="0">
              <a:spcBef>
                <a:spcPts val="0"/>
              </a:spcBef>
              <a:buNone/>
            </a:pPr>
            <a:r>
              <a:rPr lang="es-ES"/>
              <a:t>Es una forma mucho más ordenada de hacerlo que anidar procesos dentro de procesos, y nos permitirá capturar errores en un sólo argumento, con toda la información necesaria acerca de qué proceso ha fallado y por qué.</a:t>
            </a:r>
          </a:p>
          <a:p>
            <a:pPr rtl="0">
              <a:spcBef>
                <a:spcPts val="0"/>
              </a:spcBef>
              <a:buNone/>
            </a:pPr>
            <a:r>
              <a:t/>
            </a:r>
            <a:endParaRPr/>
          </a:p>
          <a:p>
            <a:pPr lvl="0" rtl="0">
              <a:spcBef>
                <a:spcPts val="0"/>
              </a:spcBef>
              <a:buNone/>
            </a:pPr>
            <a:r>
              <a:rPr lang="es-ES"/>
              <a:t>De igual forma, si alguno de los dos procesos fallara, podríamos capturar el error del conjunto y tratarlo.</a:t>
            </a:r>
          </a:p>
        </p:txBody>
      </p:sp>
      <p:sp>
        <p:nvSpPr>
          <p:cNvPr id="617" name="Shape 6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7" name="Shape 62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sz="1200"/>
              <a:t>Desde la versión 4.x, Express </a:t>
            </a:r>
            <a:r>
              <a:rPr b="1" lang="es-ES" sz="1200"/>
              <a:t>ya no depende de Connect</a:t>
            </a:r>
          </a:p>
          <a:p>
            <a:pPr rtl="0">
              <a:spcBef>
                <a:spcPts val="0"/>
              </a:spcBef>
              <a:buNone/>
            </a:pPr>
            <a:r>
              <a:t/>
            </a:r>
            <a:endParaRPr sz="1200"/>
          </a:p>
          <a:p>
            <a:pPr rtl="0">
              <a:spcBef>
                <a:spcPts val="0"/>
              </a:spcBef>
              <a:buNone/>
            </a:pPr>
            <a:r>
              <a:rPr lang="es-ES" sz="1200"/>
              <a:t>Espress.js, según sus creadores, es un </a:t>
            </a:r>
            <a:r>
              <a:rPr i="1" lang="es-ES" sz="1200"/>
              <a:t>framework de desarrollo de aplicaciones web minimalista y flexible para Node.js"</a:t>
            </a:r>
            <a:r>
              <a:rPr lang="es-ES" sz="1200"/>
              <a:t>. Está inspirado en </a:t>
            </a:r>
            <a:r>
              <a:rPr b="1" lang="es-ES" sz="1200">
                <a:hlinkClick r:id="rId2"/>
              </a:rPr>
              <a:t>Sinatra</a:t>
            </a:r>
            <a:r>
              <a:rPr lang="es-ES" sz="1200"/>
              <a:t>, además es robusto, rápido, flexible y muy simple. Entre otras características, ofrece Router de URL (Get, Post, Put …), facilidades para motores de plantillas (Jade, EJS, JinJS …), Middeleware via Connect y un buen test coverage</a:t>
            </a:r>
          </a:p>
          <a:p>
            <a:pPr rtl="0">
              <a:spcBef>
                <a:spcPts val="0"/>
              </a:spcBef>
              <a:buNone/>
            </a:pPr>
            <a:r>
              <a:t/>
            </a:r>
            <a:endParaRPr sz="1200"/>
          </a:p>
          <a:p>
            <a:pPr lvl="0" rtl="0">
              <a:spcBef>
                <a:spcPts val="0"/>
              </a:spcBef>
              <a:buNone/>
            </a:pPr>
            <a:r>
              <a:rPr lang="es-ES" sz="1200">
                <a:highlight>
                  <a:srgbClr val="FFFFFF"/>
                </a:highlight>
              </a:rPr>
              <a:t>Sin duda el exito de E</a:t>
            </a:r>
            <a:r>
              <a:rPr lang="es-ES" sz="1200">
                <a:highlight>
                  <a:srgbClr val="FFFFFF"/>
                </a:highlight>
                <a:hlinkClick r:id="rId3"/>
              </a:rPr>
              <a:t>xpress</a:t>
            </a:r>
            <a:r>
              <a:rPr lang="es-ES" sz="1200">
                <a:highlight>
                  <a:srgbClr val="FFFFFF"/>
                </a:highlight>
              </a:rPr>
              <a:t>JS radica en lo sencillo que es usarlo,</a:t>
            </a:r>
          </a:p>
        </p:txBody>
      </p:sp>
      <p:sp>
        <p:nvSpPr>
          <p:cNvPr id="632" name="Shape 6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sz="1200"/>
              <a:t>Con estas sencillas líneas de código, tendremos implementado un sencillo servidor con ExpressJS, que nos permitirá escuchar peticiones y actuar en consecuencia.</a:t>
            </a:r>
          </a:p>
          <a:p>
            <a:pPr rtl="0">
              <a:spcBef>
                <a:spcPts val="0"/>
              </a:spcBef>
              <a:buNone/>
            </a:pPr>
            <a:r>
              <a:t/>
            </a:r>
            <a:endParaRPr sz="1200"/>
          </a:p>
          <a:p>
            <a:pPr rtl="0">
              <a:spcBef>
                <a:spcPts val="0"/>
              </a:spcBef>
              <a:buNone/>
            </a:pPr>
            <a:r>
              <a:rPr lang="es-ES" sz="1200"/>
              <a:t>Concretamente en nuestro ejemplo, se levanta un servidor que escuchará las peticiones indicadas por el puerto 3000, y que cuando se intente acceder a la ruta principal /, imprimirá un mensaje de ‘hello world’ por pantalla. Lógicamente, este comportamiento podremos complicar todo lo que queramos.</a:t>
            </a:r>
          </a:p>
          <a:p>
            <a:pPr lvl="0" rtl="0">
              <a:spcBef>
                <a:spcPts val="0"/>
              </a:spcBef>
              <a:buNone/>
            </a:pPr>
            <a:r>
              <a:t/>
            </a:r>
            <a:endParaRPr sz="1200"/>
          </a:p>
        </p:txBody>
      </p:sp>
      <p:sp>
        <p:nvSpPr>
          <p:cNvPr id="641" name="Shape 6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a:t>En esta parte simplemente veremos de forma rápida cuáles han sido las principales modificaciones que se han realizado con respecto a las anteriores versiones de ExpressJS 5.0.0.</a:t>
            </a:r>
          </a:p>
          <a:p>
            <a:pPr rtl="0">
              <a:spcBef>
                <a:spcPts val="0"/>
              </a:spcBef>
              <a:buNone/>
            </a:pPr>
            <a:r>
              <a:rPr lang="es-ES"/>
              <a:t>Primeramente veremos los </a:t>
            </a:r>
            <a:r>
              <a:rPr b="1" lang="es-ES"/>
              <a:t>métodos y propiedades</a:t>
            </a:r>
            <a:r>
              <a:rPr lang="es-ES"/>
              <a:t> </a:t>
            </a:r>
            <a:r>
              <a:rPr lang="es-ES" u="sng"/>
              <a:t>eliminados</a:t>
            </a:r>
            <a:r>
              <a:rPr lang="es-ES"/>
              <a:t>, los que se han </a:t>
            </a:r>
            <a:r>
              <a:rPr lang="es-ES" u="sng"/>
              <a:t>modificado</a:t>
            </a:r>
            <a:r>
              <a:rPr lang="es-ES"/>
              <a:t> y por último, los que se han </a:t>
            </a:r>
            <a:r>
              <a:rPr lang="es-ES" u="sng"/>
              <a:t>mejorado</a:t>
            </a:r>
            <a:r>
              <a:rPr lang="es-ES"/>
              <a:t>.</a:t>
            </a:r>
          </a:p>
          <a:p>
            <a:pPr lvl="0" rtl="0">
              <a:spcBef>
                <a:spcPts val="0"/>
              </a:spcBef>
              <a:buNone/>
            </a:pPr>
            <a:r>
              <a:rPr lang="es-ES"/>
              <a:t>Básicamente son cambios sencillos, pero lo suficientemente relevantes como para comentarlos, ya que podemos estar aplicando un método o propiedad a una versión igual o superior a la Express 5.0, sin que funcione por estar utilizando algo ya obsoleto.</a:t>
            </a:r>
          </a:p>
        </p:txBody>
      </p:sp>
      <p:sp>
        <p:nvSpPr>
          <p:cNvPr id="650" name="Shape 6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s-ES" sz="1050">
                <a:solidFill>
                  <a:srgbClr val="555555"/>
                </a:solidFill>
              </a:rPr>
              <a:t>req.body</a:t>
            </a:r>
            <a:r>
              <a:rPr lang="es-ES" sz="1050">
                <a:solidFill>
                  <a:srgbClr val="555555"/>
                </a:solidFill>
              </a:rPr>
              <a:t> -&gt; Contiene los pares de datos clave-valor que aparezcan en el request body</a:t>
            </a:r>
          </a:p>
          <a:p>
            <a:pPr rtl="0">
              <a:spcBef>
                <a:spcPts val="0"/>
              </a:spcBef>
              <a:buNone/>
            </a:pPr>
            <a:r>
              <a:rPr b="1" lang="es-ES" sz="1050">
                <a:solidFill>
                  <a:srgbClr val="555555"/>
                </a:solidFill>
              </a:rPr>
              <a:t>req.params</a:t>
            </a:r>
            <a:r>
              <a:rPr lang="es-ES" sz="1050">
                <a:solidFill>
                  <a:srgbClr val="555555"/>
                </a:solidFill>
              </a:rPr>
              <a:t> -&gt; Un objeto que contenga las propiedades mapeadas a la ruta llamada “parameters”</a:t>
            </a:r>
          </a:p>
          <a:p>
            <a:pPr rtl="0">
              <a:spcBef>
                <a:spcPts val="0"/>
              </a:spcBef>
              <a:buNone/>
            </a:pPr>
            <a:r>
              <a:rPr b="1" lang="es-ES" sz="1050">
                <a:solidFill>
                  <a:srgbClr val="555555"/>
                </a:solidFill>
              </a:rPr>
              <a:t>req.query</a:t>
            </a:r>
            <a:r>
              <a:rPr lang="es-ES" sz="1050">
                <a:solidFill>
                  <a:srgbClr val="555555"/>
                </a:solidFill>
              </a:rPr>
              <a:t> -&gt; Un objeto que contenga las propiedades para cada parámetro query-string en la ruta</a:t>
            </a:r>
          </a:p>
          <a:p>
            <a:pPr rtl="0">
              <a:spcBef>
                <a:spcPts val="0"/>
              </a:spcBef>
              <a:buNone/>
            </a:pPr>
            <a:r>
              <a:rPr b="1" lang="es-ES" sz="1050">
                <a:solidFill>
                  <a:srgbClr val="555555"/>
                </a:solidFill>
              </a:rPr>
              <a:t>req.param(name)</a:t>
            </a:r>
            <a:r>
              <a:rPr lang="es-ES" sz="1050">
                <a:solidFill>
                  <a:srgbClr val="555555"/>
                </a:solidFill>
              </a:rPr>
              <a:t> -&gt; Devuelve el valor del parámetro name cuando esté presente (DEPRECATED)</a:t>
            </a:r>
          </a:p>
          <a:p>
            <a:pPr rtl="0">
              <a:spcBef>
                <a:spcPts val="0"/>
              </a:spcBef>
              <a:buNone/>
            </a:pPr>
            <a:r>
              <a:t/>
            </a:r>
            <a:endParaRPr sz="1050">
              <a:solidFill>
                <a:srgbClr val="555555"/>
              </a:solidFill>
            </a:endParaRPr>
          </a:p>
          <a:p>
            <a:pPr rtl="0">
              <a:lnSpc>
                <a:spcPct val="150000"/>
              </a:lnSpc>
              <a:spcBef>
                <a:spcPts val="500"/>
              </a:spcBef>
              <a:spcAft>
                <a:spcPts val="500"/>
              </a:spcAft>
              <a:buNone/>
            </a:pP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403</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end</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400</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a:t>
            </a:r>
            <a:r>
              <a:rPr lang="es-ES" sz="1050">
                <a:solidFill>
                  <a:srgbClr val="999999"/>
                </a:solidFill>
                <a:highlight>
                  <a:srgbClr val="F7F7F7"/>
                </a:highlight>
                <a:latin typeface="Consolas"/>
                <a:ea typeface="Consolas"/>
                <a:cs typeface="Consolas"/>
                <a:sym typeface="Consolas"/>
              </a:rPr>
              <a:t>(</a:t>
            </a:r>
            <a:r>
              <a:rPr lang="es-ES" sz="1050">
                <a:solidFill>
                  <a:srgbClr val="669900"/>
                </a:solidFill>
                <a:highlight>
                  <a:srgbClr val="F7F7F7"/>
                </a:highlight>
                <a:latin typeface="Consolas"/>
                <a:ea typeface="Consolas"/>
                <a:cs typeface="Consolas"/>
                <a:sym typeface="Consolas"/>
              </a:rPr>
              <a:t>'Bad Request'</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404</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sendFile</a:t>
            </a:r>
            <a:r>
              <a:rPr lang="es-ES" sz="1050">
                <a:solidFill>
                  <a:srgbClr val="999999"/>
                </a:solidFill>
                <a:highlight>
                  <a:srgbClr val="F7F7F7"/>
                </a:highlight>
                <a:latin typeface="Consolas"/>
                <a:ea typeface="Consolas"/>
                <a:cs typeface="Consolas"/>
                <a:sym typeface="Consolas"/>
              </a:rPr>
              <a:t>(</a:t>
            </a:r>
            <a:r>
              <a:rPr lang="es-ES" sz="1050">
                <a:solidFill>
                  <a:srgbClr val="669900"/>
                </a:solidFill>
                <a:highlight>
                  <a:srgbClr val="F7F7F7"/>
                </a:highlight>
                <a:latin typeface="Consolas"/>
                <a:ea typeface="Consolas"/>
                <a:cs typeface="Consolas"/>
                <a:sym typeface="Consolas"/>
              </a:rPr>
              <a:t>'/absolute/path/to/404.png'</a:t>
            </a:r>
            <a:r>
              <a:rPr lang="es-ES" sz="1050">
                <a:solidFill>
                  <a:srgbClr val="999999"/>
                </a:solidFill>
                <a:highlight>
                  <a:srgbClr val="F7F7F7"/>
                </a:highlight>
                <a:latin typeface="Consolas"/>
                <a:ea typeface="Consolas"/>
                <a:cs typeface="Consolas"/>
                <a:sym typeface="Consolas"/>
              </a:rPr>
              <a:t>);</a:t>
            </a:r>
          </a:p>
          <a:p>
            <a:pPr rtl="0">
              <a:lnSpc>
                <a:spcPct val="150000"/>
              </a:lnSpc>
              <a:spcBef>
                <a:spcPts val="500"/>
              </a:spcBef>
              <a:spcAft>
                <a:spcPts val="500"/>
              </a:spcAft>
              <a:buNone/>
            </a:pP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200</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708090"/>
                </a:solidFill>
                <a:highlight>
                  <a:srgbClr val="F7F7F7"/>
                </a:highlight>
                <a:latin typeface="Consolas"/>
                <a:ea typeface="Consolas"/>
                <a:cs typeface="Consolas"/>
                <a:sym typeface="Consolas"/>
              </a:rPr>
              <a:t>// equivalent to res.status(200).send('OK')</a:t>
            </a:r>
            <a:br>
              <a:rPr lang="es-ES" sz="1050">
                <a:solidFill>
                  <a:srgbClr val="708090"/>
                </a:solidFill>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403</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708090"/>
                </a:solidFill>
                <a:highlight>
                  <a:srgbClr val="F7F7F7"/>
                </a:highlight>
                <a:latin typeface="Consolas"/>
                <a:ea typeface="Consolas"/>
                <a:cs typeface="Consolas"/>
                <a:sym typeface="Consolas"/>
              </a:rPr>
              <a:t>// equivalent to res.status(403).send('Forbidden')</a:t>
            </a:r>
            <a:br>
              <a:rPr lang="es-ES" sz="1050">
                <a:solidFill>
                  <a:srgbClr val="708090"/>
                </a:solidFill>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404</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708090"/>
                </a:solidFill>
                <a:highlight>
                  <a:srgbClr val="F7F7F7"/>
                </a:highlight>
                <a:latin typeface="Consolas"/>
                <a:ea typeface="Consolas"/>
                <a:cs typeface="Consolas"/>
                <a:sym typeface="Consolas"/>
              </a:rPr>
              <a:t>// equivalent to res.status(404).send('Not Found')</a:t>
            </a:r>
            <a:br>
              <a:rPr lang="es-ES" sz="1050">
                <a:solidFill>
                  <a:srgbClr val="708090"/>
                </a:solidFill>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sendStatus</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500</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708090"/>
                </a:solidFill>
                <a:highlight>
                  <a:srgbClr val="F7F7F7"/>
                </a:highlight>
                <a:latin typeface="Consolas"/>
                <a:ea typeface="Consolas"/>
                <a:cs typeface="Consolas"/>
                <a:sym typeface="Consolas"/>
              </a:rPr>
              <a:t>// equivalent to res.status(500).send('Internal Server Error')</a:t>
            </a:r>
          </a:p>
          <a:p>
            <a:pPr lvl="0" rtl="0">
              <a:spcBef>
                <a:spcPts val="0"/>
              </a:spcBef>
              <a:buNone/>
            </a:pPr>
            <a:r>
              <a:t/>
            </a:r>
            <a:endParaRPr sz="1050">
              <a:solidFill>
                <a:srgbClr val="555555"/>
              </a:solidFill>
            </a:endParaRPr>
          </a:p>
        </p:txBody>
      </p:sp>
      <p:sp>
        <p:nvSpPr>
          <p:cNvPr id="659" name="Shape 6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s-ES" sz="1050">
                <a:solidFill>
                  <a:srgbClr val="555555"/>
                </a:solidFill>
              </a:rPr>
              <a:t>El objeto </a:t>
            </a:r>
            <a:r>
              <a:rPr lang="es-ES" sz="1050">
                <a:solidFill>
                  <a:schemeClr val="dk1"/>
                </a:solidFill>
              </a:rPr>
              <a:t>app.router</a:t>
            </a:r>
            <a:r>
              <a:rPr lang="es-ES" sz="1050">
                <a:solidFill>
                  <a:srgbClr val="555555"/>
                </a:solidFill>
              </a:rPr>
              <a:t>, el cual fue eliminado en Express 4, ha vuelto en Express 5. En la nueva versión, solo es una referencia base a Express router, no como en Express 3, donde una aplicación tenía que cargarlo explícitamente.</a:t>
            </a:r>
          </a:p>
          <a:p>
            <a:pPr rtl="0">
              <a:spcBef>
                <a:spcPts val="0"/>
              </a:spcBef>
              <a:buNone/>
            </a:pPr>
            <a:r>
              <a:t/>
            </a:r>
            <a:endParaRPr sz="1050">
              <a:solidFill>
                <a:srgbClr val="555555"/>
              </a:solidFill>
            </a:endParaRPr>
          </a:p>
          <a:p>
            <a:pPr rtl="0">
              <a:spcBef>
                <a:spcPts val="0"/>
              </a:spcBef>
              <a:buNone/>
            </a:pPr>
            <a:r>
              <a:rPr lang="es-ES" sz="1050">
                <a:solidFill>
                  <a:srgbClr val="555555"/>
                </a:solidFill>
              </a:rPr>
              <a:t>En Express 4, </a:t>
            </a:r>
            <a:r>
              <a:rPr lang="es-ES" sz="1050">
                <a:solidFill>
                  <a:schemeClr val="dk1"/>
                </a:solidFill>
              </a:rPr>
              <a:t>req.host</a:t>
            </a:r>
            <a:r>
              <a:rPr lang="es-ES" sz="1050">
                <a:solidFill>
                  <a:srgbClr val="555555"/>
                </a:solidFill>
              </a:rPr>
              <a:t> de forma no correcta, eliminaba el número de puerto si estaba presente. En Express 5, el número de puerto se mantiene.</a:t>
            </a:r>
          </a:p>
          <a:p>
            <a:pPr rtl="0">
              <a:spcBef>
                <a:spcPts val="0"/>
              </a:spcBef>
              <a:buNone/>
            </a:pPr>
            <a:r>
              <a:t/>
            </a:r>
            <a:endParaRPr sz="1050">
              <a:solidFill>
                <a:srgbClr val="555555"/>
              </a:solidFill>
            </a:endParaRPr>
          </a:p>
          <a:p>
            <a:pPr lvl="0" rtl="0">
              <a:spcBef>
                <a:spcPts val="0"/>
              </a:spcBef>
              <a:buNone/>
            </a:pPr>
            <a:r>
              <a:rPr lang="es-ES" sz="1050">
                <a:solidFill>
                  <a:srgbClr val="555555"/>
                </a:solidFill>
              </a:rPr>
              <a:t>En Express 4.7 y Express 5 en adelante (</a:t>
            </a:r>
            <a:r>
              <a:rPr lang="es-ES" sz="1050">
                <a:solidFill>
                  <a:schemeClr val="dk1"/>
                </a:solidFill>
              </a:rPr>
              <a:t>req.query</a:t>
            </a:r>
            <a:r>
              <a:rPr lang="es-ES" sz="1050">
                <a:solidFill>
                  <a:srgbClr val="555555"/>
                </a:solidFill>
              </a:rPr>
              <a:t>), la opción query-parser puede aceptar FALSE para deshabilitar el parseo de una query-string, por si quieres usar en su lugar tu propia función para parsear query-string con tu propia lógica.</a:t>
            </a:r>
          </a:p>
        </p:txBody>
      </p:sp>
      <p:sp>
        <p:nvSpPr>
          <p:cNvPr id="668" name="Shape 6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40"/>
              </a:spcBef>
              <a:buNone/>
            </a:pPr>
            <a:r>
              <a:rPr b="1" lang="es-ES" sz="1200">
                <a:solidFill>
                  <a:schemeClr val="dk1"/>
                </a:solidFill>
                <a:latin typeface="Trebuchet MS"/>
                <a:ea typeface="Trebuchet MS"/>
                <a:cs typeface="Trebuchet MS"/>
                <a:sym typeface="Trebuchet MS"/>
              </a:rPr>
              <a:t>Methods:</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addListener(event, listener)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on(event, listener)</a:t>
            </a:r>
            <a:r>
              <a:rPr lang="es-ES" sz="1200">
                <a:solidFill>
                  <a:schemeClr val="dk1"/>
                </a:solidFill>
                <a:latin typeface="Trebuchet MS"/>
                <a:ea typeface="Trebuchet MS"/>
                <a:cs typeface="Trebuchet MS"/>
                <a:sym typeface="Trebuchet MS"/>
              </a:rPr>
              <a:t>: añade un listener al final del array de listeners para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once(event, listener)</a:t>
            </a:r>
            <a:r>
              <a:rPr lang="es-ES" sz="1200">
                <a:solidFill>
                  <a:schemeClr val="dk1"/>
                </a:solidFill>
                <a:latin typeface="Trebuchet MS"/>
                <a:ea typeface="Trebuchet MS"/>
                <a:cs typeface="Trebuchet MS"/>
                <a:sym typeface="Trebuchet MS"/>
              </a:rPr>
              <a:t>: añade un listener una sola vez a un evento. Solo será invocado una vez y después se borrará</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removeListener(event, listener)</a:t>
            </a:r>
            <a:r>
              <a:rPr lang="es-ES" sz="1200">
                <a:solidFill>
                  <a:schemeClr val="dk1"/>
                </a:solidFill>
                <a:latin typeface="Trebuchet MS"/>
                <a:ea typeface="Trebuchet MS"/>
                <a:cs typeface="Trebuchet MS"/>
                <a:sym typeface="Trebuchet MS"/>
              </a:rPr>
              <a:t>: elimina un listener del array de listeners de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removeAllListeners([event])</a:t>
            </a:r>
            <a:r>
              <a:rPr lang="es-ES" sz="1200">
                <a:solidFill>
                  <a:schemeClr val="dk1"/>
                </a:solidFill>
                <a:latin typeface="Trebuchet MS"/>
                <a:ea typeface="Trebuchet MS"/>
                <a:cs typeface="Trebuchet MS"/>
                <a:sym typeface="Trebuchet MS"/>
              </a:rPr>
              <a:t>: elimina todos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setMaxListeners(n)</a:t>
            </a:r>
            <a:r>
              <a:rPr lang="es-ES" sz="1200">
                <a:solidFill>
                  <a:schemeClr val="dk1"/>
                </a:solidFill>
                <a:latin typeface="Trebuchet MS"/>
                <a:ea typeface="Trebuchet MS"/>
                <a:cs typeface="Trebuchet MS"/>
                <a:sym typeface="Trebuchet MS"/>
              </a:rPr>
              <a:t>: permite incrementar el número máximo de listeners. Por defecto son 10</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getMaxListeners()</a:t>
            </a:r>
            <a:r>
              <a:rPr lang="es-ES" sz="1200">
                <a:solidFill>
                  <a:schemeClr val="dk1"/>
                </a:solidFill>
                <a:latin typeface="Trebuchet MS"/>
                <a:ea typeface="Trebuchet MS"/>
                <a:cs typeface="Trebuchet MS"/>
                <a:sym typeface="Trebuchet MS"/>
              </a:rPr>
              <a:t>: devuelve el número máximo de listeners de un </a:t>
            </a:r>
            <a:r>
              <a:rPr i="1" lang="es-ES" sz="1200">
                <a:solidFill>
                  <a:schemeClr val="dk1"/>
                </a:solidFill>
                <a:latin typeface="Trebuchet MS"/>
                <a:ea typeface="Trebuchet MS"/>
                <a:cs typeface="Trebuchet MS"/>
                <a:sym typeface="Trebuchet MS"/>
              </a:rPr>
              <a:t>emitter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listeners(event)</a:t>
            </a:r>
            <a:r>
              <a:rPr lang="es-ES" sz="1200">
                <a:solidFill>
                  <a:schemeClr val="dk1"/>
                </a:solidFill>
                <a:latin typeface="Trebuchet MS"/>
                <a:ea typeface="Trebuchet MS"/>
                <a:cs typeface="Trebuchet MS"/>
                <a:sym typeface="Trebuchet MS"/>
              </a:rPr>
              <a:t>: devuelve una copia del array de listeners asociado 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emit(event, [arg1], [arg2], [...])</a:t>
            </a:r>
            <a:r>
              <a:rPr lang="es-ES" sz="1200">
                <a:solidFill>
                  <a:schemeClr val="dk1"/>
                </a:solidFill>
                <a:latin typeface="Trebuchet MS"/>
                <a:ea typeface="Trebuchet MS"/>
                <a:cs typeface="Trebuchet MS"/>
                <a:sym typeface="Trebuchet MS"/>
              </a:rPr>
              <a:t>: llama en orden a cada uno de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listenerCount(type)</a:t>
            </a:r>
            <a:r>
              <a:rPr lang="es-ES" sz="1200">
                <a:solidFill>
                  <a:schemeClr val="dk1"/>
                </a:solidFill>
                <a:latin typeface="Trebuchet MS"/>
                <a:ea typeface="Trebuchet MS"/>
                <a:cs typeface="Trebuchet MS"/>
                <a:sym typeface="Trebuchet MS"/>
              </a:rPr>
              <a:t>: devuelve el número de listeners escuchando para un </a:t>
            </a:r>
            <a:r>
              <a:rPr i="1" lang="es-ES" sz="1200">
                <a:solidFill>
                  <a:schemeClr val="dk1"/>
                </a:solidFill>
                <a:latin typeface="Trebuchet MS"/>
                <a:ea typeface="Trebuchet MS"/>
                <a:cs typeface="Trebuchet MS"/>
                <a:sym typeface="Trebuchet MS"/>
              </a:rPr>
              <a:t>tipo</a:t>
            </a:r>
            <a:r>
              <a:rPr lang="es-ES" sz="1200">
                <a:solidFill>
                  <a:schemeClr val="dk1"/>
                </a:solidFill>
                <a:latin typeface="Trebuchet MS"/>
                <a:ea typeface="Trebuchet MS"/>
                <a:cs typeface="Trebuchet MS"/>
                <a:sym typeface="Trebuchet MS"/>
              </a:rPr>
              <a:t> de evento</a:t>
            </a:r>
          </a:p>
          <a:p>
            <a:pPr rtl="0">
              <a:spcBef>
                <a:spcPts val="0"/>
              </a:spcBef>
              <a:buNone/>
            </a:pPr>
            <a:r>
              <a:rPr lang="es-ES"/>
              <a:t>Events:</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newListener</a:t>
            </a:r>
            <a:r>
              <a:rPr lang="es-ES" sz="1200">
                <a:solidFill>
                  <a:srgbClr val="313131"/>
                </a:solidFill>
                <a:latin typeface="Trebuchet MS"/>
                <a:ea typeface="Trebuchet MS"/>
                <a:cs typeface="Trebuchet MS"/>
                <a:sym typeface="Trebuchet MS"/>
              </a:rPr>
              <a:t>: este evento se emite antes de que el listener sea añadido, es decir, cuando el evento se dispara el listener aún no ha sido añadido al array de listeners del evento. Se le añade como parámetro al callback el nombre de evento y la función que se asociará</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removeListener</a:t>
            </a:r>
            <a:r>
              <a:rPr lang="es-ES" sz="1200">
                <a:solidFill>
                  <a:srgbClr val="313131"/>
                </a:solidFill>
                <a:latin typeface="Trebuchet MS"/>
                <a:ea typeface="Trebuchet MS"/>
                <a:cs typeface="Trebuchet MS"/>
                <a:sym typeface="Trebuchet MS"/>
              </a:rPr>
              <a:t>: este evento se emite una vez se ha borrado el listener del array del listeners del evento. Se le añade como parámetro al callback el nombre de evento y la función que se asoció</a:t>
            </a:r>
          </a:p>
          <a:p>
            <a:pPr lvl="0" rtl="0">
              <a:spcBef>
                <a:spcPts val="0"/>
              </a:spcBef>
              <a:buNone/>
            </a:pPr>
            <a:r>
              <a:t/>
            </a:r>
            <a:endParaRPr/>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60000"/>
              </a:lnSpc>
              <a:spcBef>
                <a:spcPts val="1200"/>
              </a:spcBef>
              <a:spcAft>
                <a:spcPts val="200"/>
              </a:spcAft>
              <a:buNone/>
            </a:pPr>
            <a:r>
              <a:rPr b="1" lang="es-ES" sz="1050">
                <a:solidFill>
                  <a:srgbClr val="555555"/>
                </a:solidFill>
              </a:rPr>
              <a:t>res.render()</a:t>
            </a:r>
          </a:p>
          <a:p>
            <a:pPr rtl="0">
              <a:lnSpc>
                <a:spcPct val="160000"/>
              </a:lnSpc>
              <a:spcBef>
                <a:spcPts val="1200"/>
              </a:spcBef>
              <a:spcAft>
                <a:spcPts val="200"/>
              </a:spcAft>
              <a:buNone/>
            </a:pPr>
            <a:r>
              <a:rPr lang="es-ES" sz="1050">
                <a:solidFill>
                  <a:srgbClr val="555555"/>
                </a:solidFill>
              </a:rPr>
              <a:t>Este método ya refuerza el comportamiento asíncrono para todos los motores de vista, evitando los errores provocados por los motores de vista que tenían una implementación síncrona y violaban la interfaz recomendada.</a:t>
            </a:r>
          </a:p>
          <a:p>
            <a:pPr rtl="0">
              <a:lnSpc>
                <a:spcPct val="160000"/>
              </a:lnSpc>
              <a:spcBef>
                <a:spcPts val="1200"/>
              </a:spcBef>
              <a:spcAft>
                <a:spcPts val="200"/>
              </a:spcAft>
              <a:buNone/>
            </a:pPr>
            <a:r>
              <a:rPr lang="es-ES" sz="1050">
                <a:solidFill>
                  <a:srgbClr val="555555"/>
                </a:solidFill>
              </a:rPr>
              <a:t>(This method now enforces asynchronous behavior for all view engines, avoiding bugs caused by view engines which had a synchronous implementation and violated the recommended interface.)</a:t>
            </a:r>
          </a:p>
          <a:p>
            <a:pPr lvl="0" rtl="0">
              <a:spcBef>
                <a:spcPts val="0"/>
              </a:spcBef>
              <a:buNone/>
            </a:pPr>
            <a:r>
              <a:t/>
            </a:r>
            <a:endParaRPr/>
          </a:p>
        </p:txBody>
      </p:sp>
      <p:sp>
        <p:nvSpPr>
          <p:cNvPr id="677" name="Shape 6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6" name="Shape 68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91" name="Shape 6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00" name="Shape 7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a:t>Aquí podemos ver un ejemplo de cómo lo creado antes a nivel de aplicación se replica a nivel de router</a:t>
            </a:r>
          </a:p>
        </p:txBody>
      </p:sp>
      <p:sp>
        <p:nvSpPr>
          <p:cNvPr id="709" name="Shape 7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18" name="Shape 7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s-ES"/>
              <a:t>Los manejadores de errores tienen una paridad de 4, y debe mantenerse así para poder identificarlo como middleware que maneja errores. Aunque no se use el parámetro </a:t>
            </a:r>
            <a:r>
              <a:rPr i="1" lang="es-ES"/>
              <a:t>next,</a:t>
            </a:r>
            <a:r>
              <a:rPr lang="es-ES"/>
              <a:t> debe especificarse. Sino se interpretará como un middleware normal</a:t>
            </a:r>
          </a:p>
        </p:txBody>
      </p:sp>
      <p:sp>
        <p:nvSpPr>
          <p:cNvPr id="727" name="Shape 7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36" name="Shape 7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40000"/>
              </a:lnSpc>
              <a:spcBef>
                <a:spcPts val="1000"/>
              </a:spcBef>
              <a:spcAft>
                <a:spcPts val="1200"/>
              </a:spcAft>
              <a:buNone/>
            </a:pPr>
            <a:r>
              <a:rPr b="1" lang="es-ES" sz="1000">
                <a:solidFill>
                  <a:schemeClr val="dk1"/>
                </a:solidFill>
              </a:rPr>
              <a:t>inflate</a:t>
            </a:r>
          </a:p>
          <a:p>
            <a:pPr rtl="0">
              <a:lnSpc>
                <a:spcPct val="160000"/>
              </a:lnSpc>
              <a:spcBef>
                <a:spcPts val="0"/>
              </a:spcBef>
              <a:spcAft>
                <a:spcPts val="1200"/>
              </a:spcAft>
              <a:buNone/>
            </a:pPr>
            <a:r>
              <a:rPr lang="es-ES" sz="1000">
                <a:solidFill>
                  <a:schemeClr val="dk1"/>
                </a:solidFill>
              </a:rPr>
              <a:t>Cuado está seteado a </a:t>
            </a:r>
            <a:r>
              <a:rPr b="1" lang="es-ES" sz="1000">
                <a:solidFill>
                  <a:schemeClr val="dk1"/>
                </a:solidFill>
              </a:rPr>
              <a:t>TRUE</a:t>
            </a:r>
            <a:r>
              <a:rPr lang="es-ES" sz="1000">
                <a:solidFill>
                  <a:schemeClr val="dk1"/>
                </a:solidFill>
              </a:rPr>
              <a:t>, todos los bodies comprimidos serán descomprimidos; si está a FALSE, los bodies comprimidos serán rechazados. Por defecto está a </a:t>
            </a:r>
            <a:r>
              <a:rPr b="1" lang="es-ES" sz="1000">
                <a:solidFill>
                  <a:schemeClr val="dk1"/>
                </a:solidFill>
              </a:rPr>
              <a:t>TRUE</a:t>
            </a:r>
            <a:r>
              <a:rPr lang="es-ES" sz="1000">
                <a:solidFill>
                  <a:schemeClr val="dk1"/>
                </a:solidFill>
              </a:rPr>
              <a:t>. (When set to true, then deflated (compressed) bodies will be inflated; when false, deflated bodies are rejected. Defaults to true.)</a:t>
            </a:r>
          </a:p>
          <a:p>
            <a:pPr rtl="0">
              <a:lnSpc>
                <a:spcPct val="160000"/>
              </a:lnSpc>
              <a:spcBef>
                <a:spcPts val="0"/>
              </a:spcBef>
              <a:spcAft>
                <a:spcPts val="1200"/>
              </a:spcAft>
              <a:buNone/>
            </a:pPr>
            <a:r>
              <a:rPr b="1" lang="es-ES" sz="1000">
                <a:solidFill>
                  <a:schemeClr val="dk1"/>
                </a:solidFill>
              </a:rPr>
              <a:t>limit</a:t>
            </a:r>
          </a:p>
          <a:p>
            <a:pPr rtl="0">
              <a:lnSpc>
                <a:spcPct val="160000"/>
              </a:lnSpc>
              <a:spcBef>
                <a:spcPts val="0"/>
              </a:spcBef>
              <a:spcAft>
                <a:spcPts val="1200"/>
              </a:spcAft>
              <a:buNone/>
            </a:pPr>
            <a:r>
              <a:rPr lang="es-ES" sz="1000">
                <a:solidFill>
                  <a:schemeClr val="dk1"/>
                </a:solidFill>
              </a:rPr>
              <a:t>Controla el máximo tamaño de request body. Si es un número, entonces el valor especifica el número de bytes; si es una cadena, el valor es pasado a la libreria “</a:t>
            </a:r>
            <a:r>
              <a:rPr b="1" lang="es-ES" sz="1000">
                <a:solidFill>
                  <a:schemeClr val="dk1"/>
                </a:solidFill>
              </a:rPr>
              <a:t>bytes</a:t>
            </a:r>
            <a:r>
              <a:rPr lang="es-ES" sz="1000">
                <a:solidFill>
                  <a:schemeClr val="dk1"/>
                </a:solidFill>
              </a:rPr>
              <a:t>” para ser parseada. Por defecto, </a:t>
            </a:r>
            <a:r>
              <a:rPr b="1" lang="es-ES" sz="1000">
                <a:solidFill>
                  <a:schemeClr val="dk1"/>
                </a:solidFill>
              </a:rPr>
              <a:t>100kb</a:t>
            </a:r>
            <a:r>
              <a:rPr lang="es-ES" sz="1000">
                <a:solidFill>
                  <a:schemeClr val="dk1"/>
                </a:solidFill>
              </a:rPr>
              <a:t>. (Controls the maximum request body size. If this is a number, then the value specifies the number of bytes; if it is a string, the value is passed to the </a:t>
            </a:r>
            <a:r>
              <a:rPr lang="es-ES" sz="1000">
                <a:solidFill>
                  <a:srgbClr val="4078C0"/>
                </a:solidFill>
                <a:hlinkClick r:id="rId2"/>
              </a:rPr>
              <a:t>bytes</a:t>
            </a:r>
            <a:r>
              <a:rPr lang="es-ES" sz="1000">
                <a:solidFill>
                  <a:schemeClr val="dk1"/>
                </a:solidFill>
              </a:rPr>
              <a:t> library for parsing. Defaults to '100kb'.)</a:t>
            </a:r>
          </a:p>
          <a:p>
            <a:pPr rtl="0">
              <a:lnSpc>
                <a:spcPct val="160000"/>
              </a:lnSpc>
              <a:spcBef>
                <a:spcPts val="0"/>
              </a:spcBef>
              <a:spcAft>
                <a:spcPts val="1200"/>
              </a:spcAft>
              <a:buNone/>
            </a:pPr>
            <a:r>
              <a:rPr b="1" lang="es-ES" sz="1000">
                <a:solidFill>
                  <a:schemeClr val="dk1"/>
                </a:solidFill>
              </a:rPr>
              <a:t>reviver</a:t>
            </a:r>
          </a:p>
          <a:p>
            <a:pPr rtl="0">
              <a:lnSpc>
                <a:spcPct val="160000"/>
              </a:lnSpc>
              <a:spcBef>
                <a:spcPts val="0"/>
              </a:spcBef>
              <a:spcAft>
                <a:spcPts val="1200"/>
              </a:spcAft>
              <a:buNone/>
            </a:pPr>
            <a:r>
              <a:rPr lang="es-ES" sz="1000">
                <a:solidFill>
                  <a:schemeClr val="dk1"/>
                </a:solidFill>
              </a:rPr>
              <a:t>Esta opción se pasa directamente a </a:t>
            </a:r>
            <a:r>
              <a:rPr b="1" lang="es-ES" sz="1000">
                <a:solidFill>
                  <a:schemeClr val="dk1"/>
                </a:solidFill>
              </a:rPr>
              <a:t>JSON.parse</a:t>
            </a:r>
            <a:r>
              <a:rPr lang="es-ES" sz="1000">
                <a:solidFill>
                  <a:schemeClr val="dk1"/>
                </a:solidFill>
              </a:rPr>
              <a:t> como segundo argumento.</a:t>
            </a:r>
          </a:p>
          <a:p>
            <a:pPr rtl="0">
              <a:lnSpc>
                <a:spcPct val="160000"/>
              </a:lnSpc>
              <a:spcBef>
                <a:spcPts val="0"/>
              </a:spcBef>
              <a:spcAft>
                <a:spcPts val="1200"/>
              </a:spcAft>
              <a:buNone/>
            </a:pPr>
            <a:r>
              <a:rPr b="1" lang="es-ES" sz="1000">
                <a:solidFill>
                  <a:schemeClr val="dk1"/>
                </a:solidFill>
              </a:rPr>
              <a:t>strict</a:t>
            </a:r>
          </a:p>
          <a:p>
            <a:pPr rtl="0">
              <a:lnSpc>
                <a:spcPct val="160000"/>
              </a:lnSpc>
              <a:spcBef>
                <a:spcPts val="0"/>
              </a:spcBef>
              <a:spcAft>
                <a:spcPts val="1200"/>
              </a:spcAft>
              <a:buNone/>
            </a:pPr>
            <a:r>
              <a:rPr lang="es-ES" sz="1000">
                <a:solidFill>
                  <a:schemeClr val="dk1"/>
                </a:solidFill>
              </a:rPr>
              <a:t>Cuando está a </a:t>
            </a:r>
            <a:r>
              <a:rPr b="1" lang="es-ES" sz="1000">
                <a:solidFill>
                  <a:schemeClr val="dk1"/>
                </a:solidFill>
              </a:rPr>
              <a:t>TRUE</a:t>
            </a:r>
            <a:r>
              <a:rPr lang="es-ES" sz="1000">
                <a:solidFill>
                  <a:schemeClr val="dk1"/>
                </a:solidFill>
              </a:rPr>
              <a:t>, solo aceptará arrays y objetos; cuando esté a FALSE, aceptará cualquier cosa que acepte </a:t>
            </a:r>
            <a:r>
              <a:rPr b="1" lang="es-ES" sz="1000">
                <a:solidFill>
                  <a:schemeClr val="dk1"/>
                </a:solidFill>
              </a:rPr>
              <a:t>JSON.parse</a:t>
            </a:r>
            <a:r>
              <a:rPr lang="es-ES" sz="1000">
                <a:solidFill>
                  <a:schemeClr val="dk1"/>
                </a:solidFill>
              </a:rPr>
              <a:t>. Por defecto es </a:t>
            </a:r>
            <a:r>
              <a:rPr b="1" lang="es-ES" sz="1000">
                <a:solidFill>
                  <a:schemeClr val="dk1"/>
                </a:solidFill>
              </a:rPr>
              <a:t>TRUE</a:t>
            </a:r>
            <a:r>
              <a:rPr lang="es-ES" sz="1000">
                <a:solidFill>
                  <a:schemeClr val="dk1"/>
                </a:solidFill>
              </a:rPr>
              <a:t>. (When set to true, will only accept arrays and objects; when false will accept anything JSON.parse accepts. Defaults to true.)</a:t>
            </a:r>
          </a:p>
          <a:p>
            <a:pPr indent="165100" marL="0" rtl="0">
              <a:lnSpc>
                <a:spcPct val="110000"/>
              </a:lnSpc>
              <a:spcBef>
                <a:spcPts val="1000"/>
              </a:spcBef>
              <a:spcAft>
                <a:spcPts val="1200"/>
              </a:spcAft>
              <a:buNone/>
            </a:pPr>
            <a:r>
              <a:rPr b="1" lang="es-ES" sz="1000">
                <a:solidFill>
                  <a:schemeClr val="dk1"/>
                </a:solidFill>
              </a:rPr>
              <a:t>type</a:t>
            </a:r>
          </a:p>
          <a:p>
            <a:pPr rtl="0">
              <a:lnSpc>
                <a:spcPct val="160000"/>
              </a:lnSpc>
              <a:spcBef>
                <a:spcPts val="0"/>
              </a:spcBef>
              <a:spcAft>
                <a:spcPts val="1200"/>
              </a:spcAft>
              <a:buNone/>
            </a:pPr>
            <a:r>
              <a:rPr lang="es-ES" sz="1000">
                <a:solidFill>
                  <a:schemeClr val="dk1"/>
                </a:solidFill>
              </a:rPr>
              <a:t>La opción </a:t>
            </a:r>
            <a:r>
              <a:rPr b="1" lang="es-ES" sz="1000">
                <a:solidFill>
                  <a:schemeClr val="dk1"/>
                </a:solidFill>
              </a:rPr>
              <a:t>type</a:t>
            </a:r>
            <a:r>
              <a:rPr lang="es-ES" sz="1000">
                <a:solidFill>
                  <a:schemeClr val="dk1"/>
                </a:solidFill>
              </a:rPr>
              <a:t> se utiliza para saber qué tipo publicará el middleware. Puede ser una función o una cadena. Si es una cadena, la opción </a:t>
            </a:r>
            <a:r>
              <a:rPr b="1" lang="es-ES" sz="1000">
                <a:solidFill>
                  <a:schemeClr val="dk1"/>
                </a:solidFill>
              </a:rPr>
              <a:t>type</a:t>
            </a:r>
            <a:r>
              <a:rPr lang="es-ES" sz="1000">
                <a:solidFill>
                  <a:schemeClr val="dk1"/>
                </a:solidFill>
              </a:rPr>
              <a:t> es pasada directamente a la librería </a:t>
            </a:r>
            <a:r>
              <a:rPr b="1" lang="es-ES" sz="1000">
                <a:solidFill>
                  <a:schemeClr val="dk1"/>
                </a:solidFill>
              </a:rPr>
              <a:t>type-s</a:t>
            </a:r>
            <a:r>
              <a:rPr lang="es-ES" sz="1000">
                <a:solidFill>
                  <a:schemeClr val="dk1"/>
                </a:solidFill>
              </a:rPr>
              <a:t> y puede ser un nombre de extensión (como json), un </a:t>
            </a:r>
            <a:r>
              <a:rPr b="1" lang="es-ES" sz="1000">
                <a:solidFill>
                  <a:schemeClr val="dk1"/>
                </a:solidFill>
              </a:rPr>
              <a:t>mime type</a:t>
            </a:r>
            <a:r>
              <a:rPr lang="es-ES" sz="1000">
                <a:solidFill>
                  <a:schemeClr val="dk1"/>
                </a:solidFill>
              </a:rPr>
              <a:t> (como application/json), o un </a:t>
            </a:r>
            <a:r>
              <a:rPr b="1" lang="es-ES" sz="1000">
                <a:solidFill>
                  <a:schemeClr val="dk1"/>
                </a:solidFill>
              </a:rPr>
              <a:t>mime type</a:t>
            </a:r>
            <a:r>
              <a:rPr lang="es-ES" sz="1000">
                <a:solidFill>
                  <a:schemeClr val="dk1"/>
                </a:solidFill>
              </a:rPr>
              <a:t> con una </a:t>
            </a:r>
            <a:r>
              <a:rPr b="1" lang="es-ES" sz="1000">
                <a:solidFill>
                  <a:schemeClr val="dk1"/>
                </a:solidFill>
              </a:rPr>
              <a:t>wildcard</a:t>
            </a:r>
            <a:r>
              <a:rPr lang="es-ES" sz="1000">
                <a:solidFill>
                  <a:schemeClr val="dk1"/>
                </a:solidFill>
              </a:rPr>
              <a:t> (como */* o */json). Si es una función, la opción </a:t>
            </a:r>
            <a:r>
              <a:rPr b="1" lang="es-ES" sz="1000">
                <a:solidFill>
                  <a:schemeClr val="dk1"/>
                </a:solidFill>
              </a:rPr>
              <a:t>type</a:t>
            </a:r>
            <a:r>
              <a:rPr lang="es-ES" sz="1000">
                <a:solidFill>
                  <a:schemeClr val="dk1"/>
                </a:solidFill>
              </a:rPr>
              <a:t> es llama </a:t>
            </a:r>
            <a:r>
              <a:rPr b="1" lang="es-ES" sz="1000">
                <a:solidFill>
                  <a:schemeClr val="dk1"/>
                </a:solidFill>
              </a:rPr>
              <a:t>asfn(req)</a:t>
            </a:r>
            <a:r>
              <a:rPr lang="es-ES" sz="1000">
                <a:solidFill>
                  <a:schemeClr val="dk1"/>
                </a:solidFill>
              </a:rPr>
              <a:t> y la request es parseada si devuelve un valor TRUE. Por defecto, </a:t>
            </a:r>
            <a:r>
              <a:rPr b="1" lang="es-ES" sz="1000">
                <a:solidFill>
                  <a:schemeClr val="dk1"/>
                </a:solidFill>
              </a:rPr>
              <a:t>application/json</a:t>
            </a:r>
            <a:r>
              <a:rPr lang="es-ES" sz="1000">
                <a:solidFill>
                  <a:schemeClr val="dk1"/>
                </a:solidFill>
              </a:rPr>
              <a:t>. (The type option is used to determine what media type the middleware will parse. This option can be a function or a string. If a string, type option is passed directly to the </a:t>
            </a:r>
            <a:r>
              <a:rPr lang="es-ES" sz="1000">
                <a:solidFill>
                  <a:srgbClr val="4078C0"/>
                </a:solidFill>
                <a:hlinkClick r:id="rId3"/>
              </a:rPr>
              <a:t>type-is</a:t>
            </a:r>
            <a:r>
              <a:rPr lang="es-ES" sz="1000">
                <a:solidFill>
                  <a:schemeClr val="dk1"/>
                </a:solidFill>
              </a:rPr>
              <a:t> library and this can be an extension name (like json), a mime type (like application/json), or a mime type with a wildcard (like */* or */json). If a function, the type option is called asfn(req) and the request is parsed if it returns a truthy value. Defaults to application/json.)</a:t>
            </a:r>
          </a:p>
          <a:p>
            <a:pPr rtl="0">
              <a:lnSpc>
                <a:spcPct val="160000"/>
              </a:lnSpc>
              <a:spcBef>
                <a:spcPts val="0"/>
              </a:spcBef>
              <a:spcAft>
                <a:spcPts val="1200"/>
              </a:spcAft>
              <a:buNone/>
            </a:pPr>
            <a:r>
              <a:rPr b="1" lang="es-ES" sz="1000">
                <a:solidFill>
                  <a:schemeClr val="dk1"/>
                </a:solidFill>
              </a:rPr>
              <a:t>verify</a:t>
            </a:r>
          </a:p>
          <a:p>
            <a:pPr rtl="0">
              <a:lnSpc>
                <a:spcPct val="160000"/>
              </a:lnSpc>
              <a:spcBef>
                <a:spcPts val="0"/>
              </a:spcBef>
              <a:spcAft>
                <a:spcPts val="1200"/>
              </a:spcAft>
              <a:buNone/>
            </a:pPr>
            <a:r>
              <a:rPr lang="es-ES" sz="1000">
                <a:solidFill>
                  <a:schemeClr val="dk1"/>
                </a:solidFill>
              </a:rPr>
              <a:t>Si viene dada, se llama como </a:t>
            </a:r>
            <a:r>
              <a:rPr b="1" lang="es-ES" sz="1000">
                <a:solidFill>
                  <a:schemeClr val="dk1"/>
                </a:solidFill>
              </a:rPr>
              <a:t>verify(req, res, buf, enconding)</a:t>
            </a:r>
            <a:r>
              <a:rPr lang="es-ES" sz="1000">
                <a:solidFill>
                  <a:schemeClr val="dk1"/>
                </a:solidFill>
              </a:rPr>
              <a:t>, donde </a:t>
            </a:r>
            <a:r>
              <a:rPr b="1" lang="es-ES" sz="1000">
                <a:solidFill>
                  <a:schemeClr val="dk1"/>
                </a:solidFill>
              </a:rPr>
              <a:t>buf</a:t>
            </a:r>
            <a:r>
              <a:rPr lang="es-ES" sz="1000">
                <a:solidFill>
                  <a:schemeClr val="dk1"/>
                </a:solidFill>
              </a:rPr>
              <a:t> es un buffer de raw request body y </a:t>
            </a:r>
            <a:r>
              <a:rPr b="1" lang="es-ES" sz="1000">
                <a:solidFill>
                  <a:schemeClr val="dk1"/>
                </a:solidFill>
              </a:rPr>
              <a:t>encoding</a:t>
            </a:r>
            <a:r>
              <a:rPr lang="es-ES" sz="1000">
                <a:solidFill>
                  <a:schemeClr val="dk1"/>
                </a:solidFill>
              </a:rPr>
              <a:t> es la decodificación de la request. El parseo puede lanzar un error. (The verify option, if supplied, is called as verify(req, res, buf, encoding), where buf is a Buffer of the raw request body and encoding is the encoding of the request. The parsing can be aborted by throwing an error.)</a:t>
            </a:r>
          </a:p>
          <a:p>
            <a:pPr lvl="0" rtl="0">
              <a:spcBef>
                <a:spcPts val="0"/>
              </a:spcBef>
              <a:buNone/>
            </a:pPr>
            <a:r>
              <a:t/>
            </a:r>
            <a:endParaRPr b="1" sz="1000">
              <a:solidFill>
                <a:schemeClr val="dk1"/>
              </a:solidFill>
            </a:endParaRPr>
          </a:p>
        </p:txBody>
      </p:sp>
      <p:sp>
        <p:nvSpPr>
          <p:cNvPr id="747" name="Shape 7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56" name="Shape 7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640"/>
              </a:spcBef>
              <a:buNone/>
            </a:pPr>
            <a:r>
              <a:rPr b="1" lang="es-ES" sz="1200">
                <a:solidFill>
                  <a:schemeClr val="dk1"/>
                </a:solidFill>
                <a:latin typeface="Trebuchet MS"/>
                <a:ea typeface="Trebuchet MS"/>
                <a:cs typeface="Trebuchet MS"/>
                <a:sym typeface="Trebuchet MS"/>
              </a:rPr>
              <a:t>Methods:</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addListener(event, listener)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on(event, listener)</a:t>
            </a:r>
            <a:r>
              <a:rPr lang="es-ES" sz="1200">
                <a:solidFill>
                  <a:schemeClr val="dk1"/>
                </a:solidFill>
                <a:latin typeface="Trebuchet MS"/>
                <a:ea typeface="Trebuchet MS"/>
                <a:cs typeface="Trebuchet MS"/>
                <a:sym typeface="Trebuchet MS"/>
              </a:rPr>
              <a:t>: añade un listener al final del array de listeners para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once(event, listener)</a:t>
            </a:r>
            <a:r>
              <a:rPr lang="es-ES" sz="1200">
                <a:solidFill>
                  <a:schemeClr val="dk1"/>
                </a:solidFill>
                <a:latin typeface="Trebuchet MS"/>
                <a:ea typeface="Trebuchet MS"/>
                <a:cs typeface="Trebuchet MS"/>
                <a:sym typeface="Trebuchet MS"/>
              </a:rPr>
              <a:t>: añade un listener una sola vez a un evento. Solo será invocado una vez y después se borrará</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removeListener(event, listener)</a:t>
            </a:r>
            <a:r>
              <a:rPr lang="es-ES" sz="1200">
                <a:solidFill>
                  <a:schemeClr val="dk1"/>
                </a:solidFill>
                <a:latin typeface="Trebuchet MS"/>
                <a:ea typeface="Trebuchet MS"/>
                <a:cs typeface="Trebuchet MS"/>
                <a:sym typeface="Trebuchet MS"/>
              </a:rPr>
              <a:t>: elimina un listener del array de listeners de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removeAllListeners([event])</a:t>
            </a:r>
            <a:r>
              <a:rPr lang="es-ES" sz="1200">
                <a:solidFill>
                  <a:schemeClr val="dk1"/>
                </a:solidFill>
                <a:latin typeface="Trebuchet MS"/>
                <a:ea typeface="Trebuchet MS"/>
                <a:cs typeface="Trebuchet MS"/>
                <a:sym typeface="Trebuchet MS"/>
              </a:rPr>
              <a:t>: elimina todos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setMaxListeners(n)</a:t>
            </a:r>
            <a:r>
              <a:rPr lang="es-ES" sz="1200">
                <a:solidFill>
                  <a:schemeClr val="dk1"/>
                </a:solidFill>
                <a:latin typeface="Trebuchet MS"/>
                <a:ea typeface="Trebuchet MS"/>
                <a:cs typeface="Trebuchet MS"/>
                <a:sym typeface="Trebuchet MS"/>
              </a:rPr>
              <a:t>: permite incrementar el número máximo de listeners. Por defecto son 10</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getMaxListeners()</a:t>
            </a:r>
            <a:r>
              <a:rPr lang="es-ES" sz="1200">
                <a:solidFill>
                  <a:schemeClr val="dk1"/>
                </a:solidFill>
                <a:latin typeface="Trebuchet MS"/>
                <a:ea typeface="Trebuchet MS"/>
                <a:cs typeface="Trebuchet MS"/>
                <a:sym typeface="Trebuchet MS"/>
              </a:rPr>
              <a:t>: devuelve el número máximo de listeners de un </a:t>
            </a:r>
            <a:r>
              <a:rPr i="1" lang="es-ES" sz="1200">
                <a:solidFill>
                  <a:schemeClr val="dk1"/>
                </a:solidFill>
                <a:latin typeface="Trebuchet MS"/>
                <a:ea typeface="Trebuchet MS"/>
                <a:cs typeface="Trebuchet MS"/>
                <a:sym typeface="Trebuchet MS"/>
              </a:rPr>
              <a:t>emitter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listeners(event)</a:t>
            </a:r>
            <a:r>
              <a:rPr lang="es-ES" sz="1200">
                <a:solidFill>
                  <a:schemeClr val="dk1"/>
                </a:solidFill>
                <a:latin typeface="Trebuchet MS"/>
                <a:ea typeface="Trebuchet MS"/>
                <a:cs typeface="Trebuchet MS"/>
                <a:sym typeface="Trebuchet MS"/>
              </a:rPr>
              <a:t>: devuelve una copia del array de listeners asociado 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emit(event, [arg1], [arg2], [...])</a:t>
            </a:r>
            <a:r>
              <a:rPr lang="es-ES" sz="1200">
                <a:solidFill>
                  <a:schemeClr val="dk1"/>
                </a:solidFill>
                <a:latin typeface="Trebuchet MS"/>
                <a:ea typeface="Trebuchet MS"/>
                <a:cs typeface="Trebuchet MS"/>
                <a:sym typeface="Trebuchet MS"/>
              </a:rPr>
              <a:t>: llama en orden a cada uno de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listenerCount(type)</a:t>
            </a:r>
            <a:r>
              <a:rPr lang="es-ES" sz="1200">
                <a:solidFill>
                  <a:schemeClr val="dk1"/>
                </a:solidFill>
                <a:latin typeface="Trebuchet MS"/>
                <a:ea typeface="Trebuchet MS"/>
                <a:cs typeface="Trebuchet MS"/>
                <a:sym typeface="Trebuchet MS"/>
              </a:rPr>
              <a:t>: devuelve el número de listeners escuchando para un </a:t>
            </a:r>
            <a:r>
              <a:rPr i="1" lang="es-ES" sz="1200">
                <a:solidFill>
                  <a:schemeClr val="dk1"/>
                </a:solidFill>
                <a:latin typeface="Trebuchet MS"/>
                <a:ea typeface="Trebuchet MS"/>
                <a:cs typeface="Trebuchet MS"/>
                <a:sym typeface="Trebuchet MS"/>
              </a:rPr>
              <a:t>tipo</a:t>
            </a:r>
            <a:r>
              <a:rPr lang="es-ES" sz="1200">
                <a:solidFill>
                  <a:schemeClr val="dk1"/>
                </a:solidFill>
                <a:latin typeface="Trebuchet MS"/>
                <a:ea typeface="Trebuchet MS"/>
                <a:cs typeface="Trebuchet MS"/>
                <a:sym typeface="Trebuchet MS"/>
              </a:rPr>
              <a:t> de evento</a:t>
            </a:r>
          </a:p>
          <a:p>
            <a:pPr rtl="0">
              <a:spcBef>
                <a:spcPts val="0"/>
              </a:spcBef>
              <a:buNone/>
            </a:pPr>
            <a:r>
              <a:rPr lang="es-ES"/>
              <a:t>Events:</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newListener</a:t>
            </a:r>
            <a:r>
              <a:rPr lang="es-ES" sz="1200">
                <a:solidFill>
                  <a:srgbClr val="313131"/>
                </a:solidFill>
                <a:latin typeface="Trebuchet MS"/>
                <a:ea typeface="Trebuchet MS"/>
                <a:cs typeface="Trebuchet MS"/>
                <a:sym typeface="Trebuchet MS"/>
              </a:rPr>
              <a:t>: este evento se emite antes de que el listener sea añadido, es decir, cuando el evento se dispara el listener aún no ha sido añadido al array de listeners del evento. Se le añade como parámetro al callback el nombre de evento y la función que se asociará</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removeListener</a:t>
            </a:r>
            <a:r>
              <a:rPr lang="es-ES" sz="1200">
                <a:solidFill>
                  <a:srgbClr val="313131"/>
                </a:solidFill>
                <a:latin typeface="Trebuchet MS"/>
                <a:ea typeface="Trebuchet MS"/>
                <a:cs typeface="Trebuchet MS"/>
                <a:sym typeface="Trebuchet MS"/>
              </a:rPr>
              <a:t>: este evento se emite una vez se ha borrado el listener del array del listeners del evento. Se le añade como parámetro al callback el nombre de evento y la función que se asoció</a:t>
            </a:r>
          </a:p>
          <a:p>
            <a:pPr lvl="0" rtl="0">
              <a:spcBef>
                <a:spcPts val="0"/>
              </a:spcBef>
              <a:buNone/>
            </a:pPr>
            <a:r>
              <a:t/>
            </a:r>
            <a:endParaRPr/>
          </a:p>
        </p:txBody>
      </p:sp>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40000"/>
              </a:lnSpc>
              <a:spcBef>
                <a:spcPts val="1000"/>
              </a:spcBef>
              <a:spcAft>
                <a:spcPts val="1200"/>
              </a:spcAft>
              <a:buNone/>
            </a:pPr>
            <a:r>
              <a:rPr b="1" lang="es-ES" sz="1000"/>
              <a:t>defaultCharset</a:t>
            </a:r>
          </a:p>
          <a:p>
            <a:pPr rtl="0">
              <a:lnSpc>
                <a:spcPct val="160000"/>
              </a:lnSpc>
              <a:spcBef>
                <a:spcPts val="0"/>
              </a:spcBef>
              <a:spcAft>
                <a:spcPts val="1200"/>
              </a:spcAft>
              <a:buNone/>
            </a:pPr>
            <a:r>
              <a:rPr lang="es-ES" sz="1000"/>
              <a:t>Especifica por defecto el</a:t>
            </a:r>
            <a:r>
              <a:rPr b="1" lang="es-ES" sz="1000"/>
              <a:t> seteo de caracteres </a:t>
            </a:r>
            <a:r>
              <a:rPr lang="es-ES" sz="1000"/>
              <a:t>para el contenido del texto, si el </a:t>
            </a:r>
            <a:r>
              <a:rPr b="1" lang="es-ES" sz="1000"/>
              <a:t>Charset</a:t>
            </a:r>
            <a:r>
              <a:rPr lang="es-ES" sz="1000"/>
              <a:t> no está especificado en la cabecera </a:t>
            </a:r>
            <a:r>
              <a:rPr b="1" lang="es-ES" sz="1000"/>
              <a:t>Content-Type</a:t>
            </a:r>
            <a:r>
              <a:rPr lang="es-ES" sz="1000"/>
              <a:t> de la </a:t>
            </a:r>
            <a:r>
              <a:rPr b="1" lang="es-ES" sz="1000"/>
              <a:t>request</a:t>
            </a:r>
            <a:r>
              <a:rPr lang="es-ES" sz="1000"/>
              <a:t>. Por defecto, es </a:t>
            </a:r>
            <a:r>
              <a:rPr b="1" lang="es-ES" sz="1000"/>
              <a:t>UTF-8</a:t>
            </a:r>
            <a:r>
              <a:rPr lang="es-ES" sz="1000"/>
              <a:t> (Specify the default character set for the text content if the charset is not specified in the Content-Type header of the request. Defaults to utf-8.)</a:t>
            </a:r>
          </a:p>
          <a:p>
            <a:pPr lvl="0" rtl="0">
              <a:spcBef>
                <a:spcPts val="0"/>
              </a:spcBef>
              <a:buNone/>
            </a:pPr>
            <a:r>
              <a:t/>
            </a:r>
            <a:endParaRPr/>
          </a:p>
        </p:txBody>
      </p:sp>
      <p:sp>
        <p:nvSpPr>
          <p:cNvPr id="765" name="Shape 7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40000"/>
              </a:lnSpc>
              <a:spcBef>
                <a:spcPts val="1000"/>
              </a:spcBef>
              <a:spcAft>
                <a:spcPts val="1200"/>
              </a:spcAft>
              <a:buNone/>
            </a:pPr>
            <a:r>
              <a:rPr b="1" lang="es-ES" sz="1000">
                <a:solidFill>
                  <a:schemeClr val="dk1"/>
                </a:solidFill>
              </a:rPr>
              <a:t>extended</a:t>
            </a:r>
          </a:p>
          <a:p>
            <a:pPr rtl="0">
              <a:lnSpc>
                <a:spcPct val="160000"/>
              </a:lnSpc>
              <a:spcBef>
                <a:spcPts val="0"/>
              </a:spcBef>
              <a:spcAft>
                <a:spcPts val="1200"/>
              </a:spcAft>
              <a:buNone/>
            </a:pPr>
            <a:r>
              <a:rPr lang="es-ES" sz="1000">
                <a:solidFill>
                  <a:schemeClr val="dk1"/>
                </a:solidFill>
              </a:rPr>
              <a:t>Permite elegir entre publicar datos </a:t>
            </a:r>
            <a:r>
              <a:rPr b="1" lang="es-ES" sz="1000">
                <a:solidFill>
                  <a:schemeClr val="dk1"/>
                </a:solidFill>
              </a:rPr>
              <a:t>URL-encoded</a:t>
            </a:r>
            <a:r>
              <a:rPr lang="es-ES" sz="1000">
                <a:solidFill>
                  <a:schemeClr val="dk1"/>
                </a:solidFill>
              </a:rPr>
              <a:t> con la librería </a:t>
            </a:r>
            <a:r>
              <a:rPr b="1" lang="es-ES" sz="1000">
                <a:solidFill>
                  <a:schemeClr val="dk1"/>
                </a:solidFill>
              </a:rPr>
              <a:t>querystring</a:t>
            </a:r>
            <a:r>
              <a:rPr lang="es-ES" sz="1000">
                <a:solidFill>
                  <a:schemeClr val="dk1"/>
                </a:solidFill>
              </a:rPr>
              <a:t> (cuando es </a:t>
            </a:r>
            <a:r>
              <a:rPr b="1" lang="es-ES" sz="1000">
                <a:solidFill>
                  <a:schemeClr val="dk1"/>
                </a:solidFill>
              </a:rPr>
              <a:t>FALSE</a:t>
            </a:r>
            <a:r>
              <a:rPr lang="es-ES" sz="1000">
                <a:solidFill>
                  <a:schemeClr val="dk1"/>
                </a:solidFill>
              </a:rPr>
              <a:t>) o la librería </a:t>
            </a:r>
            <a:r>
              <a:rPr b="1" lang="es-ES" sz="1000">
                <a:solidFill>
                  <a:schemeClr val="dk1"/>
                </a:solidFill>
              </a:rPr>
              <a:t>qa</a:t>
            </a:r>
            <a:r>
              <a:rPr lang="es-ES" sz="1000">
                <a:solidFill>
                  <a:schemeClr val="dk1"/>
                </a:solidFill>
              </a:rPr>
              <a:t> (cuando es </a:t>
            </a:r>
            <a:r>
              <a:rPr b="1" lang="es-ES" sz="1000">
                <a:solidFill>
                  <a:schemeClr val="dk1"/>
                </a:solidFill>
              </a:rPr>
              <a:t>TRUE</a:t>
            </a:r>
            <a:r>
              <a:rPr lang="es-ES" sz="1000">
                <a:solidFill>
                  <a:schemeClr val="dk1"/>
                </a:solidFill>
              </a:rPr>
              <a:t>). La sintaxis “</a:t>
            </a:r>
            <a:r>
              <a:rPr b="1" lang="es-ES" sz="1000">
                <a:solidFill>
                  <a:schemeClr val="dk1"/>
                </a:solidFill>
              </a:rPr>
              <a:t>extended</a:t>
            </a:r>
            <a:r>
              <a:rPr lang="es-ES" sz="1000">
                <a:solidFill>
                  <a:schemeClr val="dk1"/>
                </a:solidFill>
              </a:rPr>
              <a:t>”, permite para objetos </a:t>
            </a:r>
            <a:r>
              <a:rPr b="1" lang="es-ES" sz="1000">
                <a:solidFill>
                  <a:schemeClr val="dk1"/>
                </a:solidFill>
              </a:rPr>
              <a:t>rich </a:t>
            </a:r>
            <a:r>
              <a:rPr lang="es-ES" sz="1000">
                <a:solidFill>
                  <a:schemeClr val="dk1"/>
                </a:solidFill>
              </a:rPr>
              <a:t>y </a:t>
            </a:r>
            <a:r>
              <a:rPr b="1" lang="es-ES" sz="1000">
                <a:solidFill>
                  <a:schemeClr val="dk1"/>
                </a:solidFill>
              </a:rPr>
              <a:t>arrays</a:t>
            </a:r>
            <a:r>
              <a:rPr lang="es-ES" sz="1000">
                <a:solidFill>
                  <a:schemeClr val="dk1"/>
                </a:solidFill>
              </a:rPr>
              <a:t> ser codificados en formato </a:t>
            </a:r>
            <a:r>
              <a:rPr b="1" lang="es-ES" sz="1000">
                <a:solidFill>
                  <a:schemeClr val="dk1"/>
                </a:solidFill>
              </a:rPr>
              <a:t>URL-encoded</a:t>
            </a:r>
            <a:r>
              <a:rPr lang="es-ES" sz="1000">
                <a:solidFill>
                  <a:schemeClr val="dk1"/>
                </a:solidFill>
              </a:rPr>
              <a:t>, como si estuviéramos manejando </a:t>
            </a:r>
            <a:r>
              <a:rPr b="1" lang="es-ES" sz="1000">
                <a:solidFill>
                  <a:schemeClr val="dk1"/>
                </a:solidFill>
              </a:rPr>
              <a:t>JSON</a:t>
            </a:r>
            <a:r>
              <a:rPr lang="es-ES" sz="1000">
                <a:solidFill>
                  <a:schemeClr val="dk1"/>
                </a:solidFill>
              </a:rPr>
              <a:t> con </a:t>
            </a:r>
            <a:r>
              <a:rPr b="1" lang="es-ES" sz="1000">
                <a:solidFill>
                  <a:schemeClr val="dk1"/>
                </a:solidFill>
              </a:rPr>
              <a:t>URL-encoded</a:t>
            </a:r>
            <a:r>
              <a:rPr lang="es-ES" sz="1000">
                <a:solidFill>
                  <a:schemeClr val="dk1"/>
                </a:solidFill>
              </a:rPr>
              <a:t>. (The extended option allows to choose between parsing the </a:t>
            </a:r>
            <a:r>
              <a:rPr b="1" lang="es-ES" sz="1000">
                <a:solidFill>
                  <a:schemeClr val="dk1"/>
                </a:solidFill>
              </a:rPr>
              <a:t>URL-encoded</a:t>
            </a:r>
            <a:r>
              <a:rPr lang="es-ES" sz="1000">
                <a:solidFill>
                  <a:schemeClr val="dk1"/>
                </a:solidFill>
              </a:rPr>
              <a:t> data with the </a:t>
            </a:r>
            <a:r>
              <a:rPr b="1" lang="es-ES" sz="1000">
                <a:solidFill>
                  <a:schemeClr val="dk1"/>
                </a:solidFill>
              </a:rPr>
              <a:t>querystring</a:t>
            </a:r>
            <a:r>
              <a:rPr lang="es-ES" sz="1000">
                <a:solidFill>
                  <a:schemeClr val="dk1"/>
                </a:solidFill>
              </a:rPr>
              <a:t> library (when </a:t>
            </a:r>
            <a:r>
              <a:rPr b="1" lang="es-ES" sz="1000">
                <a:solidFill>
                  <a:schemeClr val="dk1"/>
                </a:solidFill>
              </a:rPr>
              <a:t>false</a:t>
            </a:r>
            <a:r>
              <a:rPr lang="es-ES" sz="1000">
                <a:solidFill>
                  <a:schemeClr val="dk1"/>
                </a:solidFill>
              </a:rPr>
              <a:t>) or the </a:t>
            </a:r>
            <a:r>
              <a:rPr b="1" lang="es-ES" sz="1000">
                <a:solidFill>
                  <a:schemeClr val="dk1"/>
                </a:solidFill>
              </a:rPr>
              <a:t>qs</a:t>
            </a:r>
            <a:r>
              <a:rPr lang="es-ES" sz="1000">
                <a:solidFill>
                  <a:schemeClr val="dk1"/>
                </a:solidFill>
              </a:rPr>
              <a:t> library (when </a:t>
            </a:r>
            <a:r>
              <a:rPr b="1" lang="es-ES" sz="1000">
                <a:solidFill>
                  <a:schemeClr val="dk1"/>
                </a:solidFill>
              </a:rPr>
              <a:t>true</a:t>
            </a:r>
            <a:r>
              <a:rPr lang="es-ES" sz="1000">
                <a:solidFill>
                  <a:schemeClr val="dk1"/>
                </a:solidFill>
              </a:rPr>
              <a:t>). The "</a:t>
            </a:r>
            <a:r>
              <a:rPr b="1" lang="es-ES" sz="1000">
                <a:solidFill>
                  <a:schemeClr val="dk1"/>
                </a:solidFill>
              </a:rPr>
              <a:t>extended</a:t>
            </a:r>
            <a:r>
              <a:rPr lang="es-ES" sz="1000">
                <a:solidFill>
                  <a:schemeClr val="dk1"/>
                </a:solidFill>
              </a:rPr>
              <a:t>" syntax allows for </a:t>
            </a:r>
            <a:r>
              <a:rPr b="1" lang="es-ES" sz="1000">
                <a:solidFill>
                  <a:schemeClr val="dk1"/>
                </a:solidFill>
              </a:rPr>
              <a:t>rich</a:t>
            </a:r>
            <a:r>
              <a:rPr lang="es-ES" sz="1000">
                <a:solidFill>
                  <a:schemeClr val="dk1"/>
                </a:solidFill>
              </a:rPr>
              <a:t> </a:t>
            </a:r>
            <a:r>
              <a:rPr b="1" lang="es-ES" sz="1000">
                <a:solidFill>
                  <a:schemeClr val="dk1"/>
                </a:solidFill>
              </a:rPr>
              <a:t>objects</a:t>
            </a:r>
            <a:r>
              <a:rPr lang="es-ES" sz="1000">
                <a:solidFill>
                  <a:schemeClr val="dk1"/>
                </a:solidFill>
              </a:rPr>
              <a:t> and </a:t>
            </a:r>
            <a:r>
              <a:rPr b="1" lang="es-ES" sz="1000">
                <a:solidFill>
                  <a:schemeClr val="dk1"/>
                </a:solidFill>
              </a:rPr>
              <a:t>arrays</a:t>
            </a:r>
            <a:r>
              <a:rPr lang="es-ES" sz="1000">
                <a:solidFill>
                  <a:schemeClr val="dk1"/>
                </a:solidFill>
              </a:rPr>
              <a:t> to be encoded into the </a:t>
            </a:r>
            <a:r>
              <a:rPr b="1" lang="es-ES" sz="1000">
                <a:solidFill>
                  <a:schemeClr val="dk1"/>
                </a:solidFill>
              </a:rPr>
              <a:t>URL-encoded</a:t>
            </a:r>
            <a:r>
              <a:rPr lang="es-ES" sz="1000">
                <a:solidFill>
                  <a:schemeClr val="dk1"/>
                </a:solidFill>
              </a:rPr>
              <a:t> format, allowing for a </a:t>
            </a:r>
            <a:r>
              <a:rPr b="1" lang="es-ES" sz="1000">
                <a:solidFill>
                  <a:schemeClr val="dk1"/>
                </a:solidFill>
              </a:rPr>
              <a:t>JSON-like</a:t>
            </a:r>
            <a:r>
              <a:rPr lang="es-ES" sz="1000">
                <a:solidFill>
                  <a:schemeClr val="dk1"/>
                </a:solidFill>
              </a:rPr>
              <a:t> experience with </a:t>
            </a:r>
            <a:r>
              <a:rPr b="1" lang="es-ES" sz="1000">
                <a:solidFill>
                  <a:schemeClr val="dk1"/>
                </a:solidFill>
              </a:rPr>
              <a:t>URL-encoded</a:t>
            </a:r>
            <a:r>
              <a:rPr lang="es-ES" sz="1000">
                <a:solidFill>
                  <a:schemeClr val="dk1"/>
                </a:solidFill>
              </a:rPr>
              <a:t>. For more information, please </a:t>
            </a:r>
            <a:r>
              <a:rPr lang="es-ES" sz="1000">
                <a:solidFill>
                  <a:srgbClr val="4078C0"/>
                </a:solidFill>
                <a:hlinkClick r:id="rId2"/>
              </a:rPr>
              <a:t>see the qs library</a:t>
            </a:r>
            <a:r>
              <a:rPr lang="es-ES" sz="1000">
                <a:solidFill>
                  <a:schemeClr val="dk1"/>
                </a:solidFill>
              </a:rPr>
              <a:t>.)</a:t>
            </a:r>
          </a:p>
          <a:p>
            <a:pPr rtl="0">
              <a:lnSpc>
                <a:spcPct val="160000"/>
              </a:lnSpc>
              <a:spcBef>
                <a:spcPts val="0"/>
              </a:spcBef>
              <a:spcAft>
                <a:spcPts val="1200"/>
              </a:spcAft>
              <a:buNone/>
            </a:pPr>
            <a:r>
              <a:rPr lang="es-ES" sz="1000">
                <a:solidFill>
                  <a:schemeClr val="dk1"/>
                </a:solidFill>
              </a:rPr>
              <a:t>Por defecto es </a:t>
            </a:r>
            <a:r>
              <a:rPr b="1" lang="es-ES" sz="1000">
                <a:solidFill>
                  <a:schemeClr val="dk1"/>
                </a:solidFill>
              </a:rPr>
              <a:t>TRUE</a:t>
            </a:r>
            <a:r>
              <a:rPr lang="es-ES" sz="1000">
                <a:solidFill>
                  <a:schemeClr val="dk1"/>
                </a:solidFill>
              </a:rPr>
              <a:t>, pero la función por defecto está obsoleta. Hay que buscar la diferencia entre </a:t>
            </a:r>
            <a:r>
              <a:rPr b="1" lang="es-ES" sz="1000">
                <a:solidFill>
                  <a:schemeClr val="dk1"/>
                </a:solidFill>
              </a:rPr>
              <a:t>qs</a:t>
            </a:r>
            <a:r>
              <a:rPr lang="es-ES" sz="1000">
                <a:solidFill>
                  <a:schemeClr val="dk1"/>
                </a:solidFill>
              </a:rPr>
              <a:t> y </a:t>
            </a:r>
            <a:r>
              <a:rPr b="1" lang="es-ES" sz="1000">
                <a:solidFill>
                  <a:schemeClr val="dk1"/>
                </a:solidFill>
              </a:rPr>
              <a:t>querystring</a:t>
            </a:r>
            <a:r>
              <a:rPr lang="es-ES" sz="1000">
                <a:solidFill>
                  <a:schemeClr val="dk1"/>
                </a:solidFill>
              </a:rPr>
              <a:t> y elegir la configuración apropiada (Defaults to true, but using the default has been deprecated. Please research into the difference between </a:t>
            </a:r>
            <a:r>
              <a:rPr b="1" lang="es-ES" sz="1000">
                <a:solidFill>
                  <a:schemeClr val="dk1"/>
                </a:solidFill>
              </a:rPr>
              <a:t>qs</a:t>
            </a:r>
            <a:r>
              <a:rPr lang="es-ES" sz="1000">
                <a:solidFill>
                  <a:schemeClr val="dk1"/>
                </a:solidFill>
              </a:rPr>
              <a:t> and </a:t>
            </a:r>
            <a:r>
              <a:rPr b="1" lang="es-ES" sz="1000">
                <a:solidFill>
                  <a:schemeClr val="dk1"/>
                </a:solidFill>
              </a:rPr>
              <a:t>querystring</a:t>
            </a:r>
            <a:r>
              <a:rPr lang="es-ES" sz="1000">
                <a:solidFill>
                  <a:schemeClr val="dk1"/>
                </a:solidFill>
              </a:rPr>
              <a:t> and choose the appropriate setting.)</a:t>
            </a:r>
          </a:p>
          <a:p>
            <a:pPr rtl="0">
              <a:lnSpc>
                <a:spcPct val="140000"/>
              </a:lnSpc>
              <a:spcBef>
                <a:spcPts val="1000"/>
              </a:spcBef>
              <a:spcAft>
                <a:spcPts val="1200"/>
              </a:spcAft>
              <a:buNone/>
            </a:pPr>
            <a:r>
              <a:rPr b="1" lang="es-ES" sz="1000">
                <a:solidFill>
                  <a:schemeClr val="dk1"/>
                </a:solidFill>
              </a:rPr>
              <a:t>parameterLimit</a:t>
            </a:r>
          </a:p>
          <a:p>
            <a:pPr lvl="0" rtl="0">
              <a:lnSpc>
                <a:spcPct val="160000"/>
              </a:lnSpc>
              <a:spcBef>
                <a:spcPts val="0"/>
              </a:spcBef>
              <a:spcAft>
                <a:spcPts val="1200"/>
              </a:spcAft>
              <a:buNone/>
            </a:pPr>
            <a:r>
              <a:rPr lang="es-ES" sz="1000">
                <a:solidFill>
                  <a:schemeClr val="dk1"/>
                </a:solidFill>
              </a:rPr>
              <a:t>Controla el máximo número de parámetros que están permitidos en los datos </a:t>
            </a:r>
            <a:r>
              <a:rPr b="1" lang="es-ES" sz="1000">
                <a:solidFill>
                  <a:schemeClr val="dk1"/>
                </a:solidFill>
              </a:rPr>
              <a:t>URL-encoded</a:t>
            </a:r>
            <a:r>
              <a:rPr lang="es-ES" sz="1000">
                <a:solidFill>
                  <a:schemeClr val="dk1"/>
                </a:solidFill>
              </a:rPr>
              <a:t>. Si una </a:t>
            </a:r>
            <a:r>
              <a:rPr b="1" lang="es-ES" sz="1000">
                <a:solidFill>
                  <a:schemeClr val="dk1"/>
                </a:solidFill>
              </a:rPr>
              <a:t>request</a:t>
            </a:r>
            <a:r>
              <a:rPr lang="es-ES" sz="1000">
                <a:solidFill>
                  <a:schemeClr val="dk1"/>
                </a:solidFill>
              </a:rPr>
              <a:t> contiene más parámetros que este valor, un </a:t>
            </a:r>
            <a:r>
              <a:rPr b="1" lang="es-ES" sz="1000">
                <a:solidFill>
                  <a:schemeClr val="dk1"/>
                </a:solidFill>
              </a:rPr>
              <a:t>413</a:t>
            </a:r>
            <a:r>
              <a:rPr lang="es-ES" sz="1000">
                <a:solidFill>
                  <a:schemeClr val="dk1"/>
                </a:solidFill>
              </a:rPr>
              <a:t> será devuelto al cliente. Por defecto, </a:t>
            </a:r>
            <a:r>
              <a:rPr b="1" lang="es-ES" sz="1000">
                <a:solidFill>
                  <a:schemeClr val="dk1"/>
                </a:solidFill>
              </a:rPr>
              <a:t>1000</a:t>
            </a:r>
            <a:r>
              <a:rPr lang="es-ES" sz="1000">
                <a:solidFill>
                  <a:schemeClr val="dk1"/>
                </a:solidFill>
              </a:rPr>
              <a:t>. (The </a:t>
            </a:r>
            <a:r>
              <a:rPr b="1" lang="es-ES" sz="1000">
                <a:solidFill>
                  <a:schemeClr val="dk1"/>
                </a:solidFill>
              </a:rPr>
              <a:t>parameterLimit</a:t>
            </a:r>
            <a:r>
              <a:rPr lang="es-ES" sz="1000">
                <a:solidFill>
                  <a:schemeClr val="dk1"/>
                </a:solidFill>
              </a:rPr>
              <a:t> option controls the maximum number of parameters that are allowed in the </a:t>
            </a:r>
            <a:r>
              <a:rPr b="1" lang="es-ES" sz="1000">
                <a:solidFill>
                  <a:schemeClr val="dk1"/>
                </a:solidFill>
              </a:rPr>
              <a:t>URL-encoded</a:t>
            </a:r>
            <a:r>
              <a:rPr lang="es-ES" sz="1000">
                <a:solidFill>
                  <a:schemeClr val="dk1"/>
                </a:solidFill>
              </a:rPr>
              <a:t> data. If a </a:t>
            </a:r>
            <a:r>
              <a:rPr b="1" lang="es-ES" sz="1000">
                <a:solidFill>
                  <a:schemeClr val="dk1"/>
                </a:solidFill>
              </a:rPr>
              <a:t>request</a:t>
            </a:r>
            <a:r>
              <a:rPr lang="es-ES" sz="1000">
                <a:solidFill>
                  <a:schemeClr val="dk1"/>
                </a:solidFill>
              </a:rPr>
              <a:t> contains more parameters than this value, a </a:t>
            </a:r>
            <a:r>
              <a:rPr b="1" lang="es-ES" sz="1000">
                <a:solidFill>
                  <a:schemeClr val="dk1"/>
                </a:solidFill>
              </a:rPr>
              <a:t>413</a:t>
            </a:r>
            <a:r>
              <a:rPr lang="es-ES" sz="1000">
                <a:solidFill>
                  <a:schemeClr val="dk1"/>
                </a:solidFill>
              </a:rPr>
              <a:t> will be returned to the client. Defaults to </a:t>
            </a:r>
            <a:r>
              <a:rPr b="1" lang="es-ES" sz="1000">
                <a:solidFill>
                  <a:schemeClr val="dk1"/>
                </a:solidFill>
              </a:rPr>
              <a:t>1000</a:t>
            </a:r>
            <a:r>
              <a:rPr lang="es-ES" sz="1000">
                <a:solidFill>
                  <a:schemeClr val="dk1"/>
                </a:solidFill>
              </a:rPr>
              <a:t>.)</a:t>
            </a:r>
          </a:p>
        </p:txBody>
      </p:sp>
      <p:sp>
        <p:nvSpPr>
          <p:cNvPr id="774" name="Shape 7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83" name="Shape 7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92" name="Shape 7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01" name="Shape 8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10" name="Shape 8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19" name="Shape 8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28" name="Shape 8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37" name="Shape 8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42" name="Shape 8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640"/>
              </a:spcBef>
              <a:buNone/>
            </a:pPr>
            <a:r>
              <a:rPr b="1" lang="es-ES" sz="1200">
                <a:solidFill>
                  <a:schemeClr val="dk1"/>
                </a:solidFill>
                <a:latin typeface="Trebuchet MS"/>
                <a:ea typeface="Trebuchet MS"/>
                <a:cs typeface="Trebuchet MS"/>
                <a:sym typeface="Trebuchet MS"/>
              </a:rPr>
              <a:t>Methods:</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addListener(event, listener)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on(event, listener)</a:t>
            </a:r>
            <a:r>
              <a:rPr lang="es-ES" sz="1200">
                <a:solidFill>
                  <a:schemeClr val="dk1"/>
                </a:solidFill>
                <a:latin typeface="Trebuchet MS"/>
                <a:ea typeface="Trebuchet MS"/>
                <a:cs typeface="Trebuchet MS"/>
                <a:sym typeface="Trebuchet MS"/>
              </a:rPr>
              <a:t>: añade un listener al final del array de listeners para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once(event, listener)</a:t>
            </a:r>
            <a:r>
              <a:rPr lang="es-ES" sz="1200">
                <a:solidFill>
                  <a:schemeClr val="dk1"/>
                </a:solidFill>
                <a:latin typeface="Trebuchet MS"/>
                <a:ea typeface="Trebuchet MS"/>
                <a:cs typeface="Trebuchet MS"/>
                <a:sym typeface="Trebuchet MS"/>
              </a:rPr>
              <a:t>: añade un listener una sola vez a un evento. Solo será invocado una vez y después se borrará</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removeListener(event, listener)</a:t>
            </a:r>
            <a:r>
              <a:rPr lang="es-ES" sz="1200">
                <a:solidFill>
                  <a:schemeClr val="dk1"/>
                </a:solidFill>
                <a:latin typeface="Trebuchet MS"/>
                <a:ea typeface="Trebuchet MS"/>
                <a:cs typeface="Trebuchet MS"/>
                <a:sym typeface="Trebuchet MS"/>
              </a:rPr>
              <a:t>: elimina un listener del array de listeners de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removeAllListeners([event])</a:t>
            </a:r>
            <a:r>
              <a:rPr lang="es-ES" sz="1200">
                <a:solidFill>
                  <a:schemeClr val="dk1"/>
                </a:solidFill>
                <a:latin typeface="Trebuchet MS"/>
                <a:ea typeface="Trebuchet MS"/>
                <a:cs typeface="Trebuchet MS"/>
                <a:sym typeface="Trebuchet MS"/>
              </a:rPr>
              <a:t>: elimina todos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setMaxListeners(n)</a:t>
            </a:r>
            <a:r>
              <a:rPr lang="es-ES" sz="1200">
                <a:solidFill>
                  <a:schemeClr val="dk1"/>
                </a:solidFill>
                <a:latin typeface="Trebuchet MS"/>
                <a:ea typeface="Trebuchet MS"/>
                <a:cs typeface="Trebuchet MS"/>
                <a:sym typeface="Trebuchet MS"/>
              </a:rPr>
              <a:t>: permite incrementar el número máximo de listeners. Por defecto son 10</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getMaxListeners()</a:t>
            </a:r>
            <a:r>
              <a:rPr lang="es-ES" sz="1200">
                <a:solidFill>
                  <a:schemeClr val="dk1"/>
                </a:solidFill>
                <a:latin typeface="Trebuchet MS"/>
                <a:ea typeface="Trebuchet MS"/>
                <a:cs typeface="Trebuchet MS"/>
                <a:sym typeface="Trebuchet MS"/>
              </a:rPr>
              <a:t>: devuelve el número máximo de listeners de un </a:t>
            </a:r>
            <a:r>
              <a:rPr i="1" lang="es-ES" sz="1200">
                <a:solidFill>
                  <a:schemeClr val="dk1"/>
                </a:solidFill>
                <a:latin typeface="Trebuchet MS"/>
                <a:ea typeface="Trebuchet MS"/>
                <a:cs typeface="Trebuchet MS"/>
                <a:sym typeface="Trebuchet MS"/>
              </a:rPr>
              <a:t>emitter</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listeners(event)</a:t>
            </a:r>
            <a:r>
              <a:rPr lang="es-ES" sz="1200">
                <a:solidFill>
                  <a:schemeClr val="dk1"/>
                </a:solidFill>
                <a:latin typeface="Trebuchet MS"/>
                <a:ea typeface="Trebuchet MS"/>
                <a:cs typeface="Trebuchet MS"/>
                <a:sym typeface="Trebuchet MS"/>
              </a:rPr>
              <a:t>: devuelve una copia del array de listeners asociado a un evento concreto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emit(event, [arg1], [arg2], [...])</a:t>
            </a:r>
            <a:r>
              <a:rPr lang="es-ES" sz="1200">
                <a:solidFill>
                  <a:schemeClr val="dk1"/>
                </a:solidFill>
                <a:latin typeface="Trebuchet MS"/>
                <a:ea typeface="Trebuchet MS"/>
                <a:cs typeface="Trebuchet MS"/>
                <a:sym typeface="Trebuchet MS"/>
              </a:rPr>
              <a:t>: llama en orden a cada uno de los listeners asociados a un evento</a:t>
            </a:r>
          </a:p>
          <a:p>
            <a:pPr indent="-304800" lvl="0" marL="457200" rtl="0">
              <a:spcBef>
                <a:spcPts val="640"/>
              </a:spcBef>
              <a:buClr>
                <a:schemeClr val="dk1"/>
              </a:buClr>
              <a:buSzPct val="100000"/>
              <a:buFont typeface="Trebuchet MS"/>
              <a:buChar char="▪"/>
            </a:pPr>
            <a:r>
              <a:rPr b="1" lang="es-ES" sz="1200">
                <a:solidFill>
                  <a:schemeClr val="dk1"/>
                </a:solidFill>
                <a:latin typeface="Trebuchet MS"/>
                <a:ea typeface="Trebuchet MS"/>
                <a:cs typeface="Trebuchet MS"/>
                <a:sym typeface="Trebuchet MS"/>
              </a:rPr>
              <a:t>listenerCount(type)</a:t>
            </a:r>
            <a:r>
              <a:rPr lang="es-ES" sz="1200">
                <a:solidFill>
                  <a:schemeClr val="dk1"/>
                </a:solidFill>
                <a:latin typeface="Trebuchet MS"/>
                <a:ea typeface="Trebuchet MS"/>
                <a:cs typeface="Trebuchet MS"/>
                <a:sym typeface="Trebuchet MS"/>
              </a:rPr>
              <a:t>: devuelve el número de listeners escuchando para un </a:t>
            </a:r>
            <a:r>
              <a:rPr i="1" lang="es-ES" sz="1200">
                <a:solidFill>
                  <a:schemeClr val="dk1"/>
                </a:solidFill>
                <a:latin typeface="Trebuchet MS"/>
                <a:ea typeface="Trebuchet MS"/>
                <a:cs typeface="Trebuchet MS"/>
                <a:sym typeface="Trebuchet MS"/>
              </a:rPr>
              <a:t>tipo</a:t>
            </a:r>
            <a:r>
              <a:rPr lang="es-ES" sz="1200">
                <a:solidFill>
                  <a:schemeClr val="dk1"/>
                </a:solidFill>
                <a:latin typeface="Trebuchet MS"/>
                <a:ea typeface="Trebuchet MS"/>
                <a:cs typeface="Trebuchet MS"/>
                <a:sym typeface="Trebuchet MS"/>
              </a:rPr>
              <a:t> de evento</a:t>
            </a:r>
          </a:p>
          <a:p>
            <a:pPr rtl="0">
              <a:spcBef>
                <a:spcPts val="0"/>
              </a:spcBef>
              <a:buNone/>
            </a:pPr>
            <a:r>
              <a:rPr lang="es-ES"/>
              <a:t>Events:</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newListener</a:t>
            </a:r>
            <a:r>
              <a:rPr lang="es-ES" sz="1200">
                <a:solidFill>
                  <a:srgbClr val="313131"/>
                </a:solidFill>
                <a:latin typeface="Trebuchet MS"/>
                <a:ea typeface="Trebuchet MS"/>
                <a:cs typeface="Trebuchet MS"/>
                <a:sym typeface="Trebuchet MS"/>
              </a:rPr>
              <a:t>: este evento se emite antes de que el listener sea añadido, es decir, cuando el evento se dispara el listener aún no ha sido añadido al array de listeners del evento. Se le añade como parámetro al callback el nombre de evento y la función que se asociará</a:t>
            </a:r>
          </a:p>
          <a:p>
            <a:pPr indent="-304800" lvl="0" marL="457200" rtl="0">
              <a:spcBef>
                <a:spcPts val="640"/>
              </a:spcBef>
              <a:buClr>
                <a:schemeClr val="dk1"/>
              </a:buClr>
              <a:buSzPct val="100000"/>
              <a:buFont typeface="Trebuchet MS"/>
              <a:buChar char="▪"/>
            </a:pPr>
            <a:r>
              <a:rPr b="1" lang="es-ES" sz="1200">
                <a:solidFill>
                  <a:srgbClr val="313131"/>
                </a:solidFill>
                <a:latin typeface="Trebuchet MS"/>
                <a:ea typeface="Trebuchet MS"/>
                <a:cs typeface="Trebuchet MS"/>
                <a:sym typeface="Trebuchet MS"/>
              </a:rPr>
              <a:t>removeListener</a:t>
            </a:r>
            <a:r>
              <a:rPr lang="es-ES" sz="1200">
                <a:solidFill>
                  <a:srgbClr val="313131"/>
                </a:solidFill>
                <a:latin typeface="Trebuchet MS"/>
                <a:ea typeface="Trebuchet MS"/>
                <a:cs typeface="Trebuchet MS"/>
                <a:sym typeface="Trebuchet MS"/>
              </a:rPr>
              <a:t>: este evento se emite una vez se ha borrado el listener del array del listeners del evento. Se le añade como parámetro al callback el nombre de evento y la función que se asoció</a:t>
            </a:r>
          </a:p>
          <a:p>
            <a:pPr rtl="0">
              <a:spcBef>
                <a:spcPts val="0"/>
              </a:spcBef>
              <a:buNone/>
            </a:pPr>
            <a:r>
              <a:t/>
            </a:r>
            <a:endParaRPr/>
          </a:p>
          <a:p>
            <a:pPr lvl="0" rtl="0">
              <a:spcBef>
                <a:spcPts val="0"/>
              </a:spcBef>
              <a:buNone/>
            </a:pPr>
            <a:r>
              <a:t/>
            </a:r>
            <a:endParaRP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5" name="Shape 2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4.jpg"/><Relationship Id="rId6" Type="http://schemas.openxmlformats.org/officeDocument/2006/relationships/hyperlink" Target="mailto:hablemos@beeva.com" TargetMode="External"/><Relationship Id="rId7" Type="http://schemas.openxmlformats.org/officeDocument/2006/relationships/hyperlink" Target="http://www.beeva.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8.png"/><Relationship Id="rId4"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beeva.com" TargetMode="External"/><Relationship Id="rId3" Type="http://schemas.openxmlformats.org/officeDocument/2006/relationships/hyperlink" Target="mailto:hablemos@beeva.com" TargetMode="External"/><Relationship Id="rId4" Type="http://schemas.openxmlformats.org/officeDocument/2006/relationships/image" Target="../media/image15.png"/><Relationship Id="rId11" Type="http://schemas.openxmlformats.org/officeDocument/2006/relationships/image" Target="../media/image29.png"/><Relationship Id="rId10" Type="http://schemas.openxmlformats.org/officeDocument/2006/relationships/image" Target="../media/image27.png"/><Relationship Id="rId12" Type="http://schemas.openxmlformats.org/officeDocument/2006/relationships/image" Target="../media/image30.png"/><Relationship Id="rId9"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beeva.com" TargetMode="External"/><Relationship Id="rId3" Type="http://schemas.openxmlformats.org/officeDocument/2006/relationships/hyperlink" Target="mailto:hablemos@beeva.com" TargetMode="External"/><Relationship Id="rId4" Type="http://schemas.openxmlformats.org/officeDocument/2006/relationships/image" Target="../media/image11.png"/><Relationship Id="rId11" Type="http://schemas.openxmlformats.org/officeDocument/2006/relationships/image" Target="../media/image23.png"/><Relationship Id="rId10" Type="http://schemas.openxmlformats.org/officeDocument/2006/relationships/image" Target="../media/image10.png"/><Relationship Id="rId12" Type="http://schemas.openxmlformats.org/officeDocument/2006/relationships/image" Target="../media/image16.png"/><Relationship Id="rId9" Type="http://schemas.openxmlformats.org/officeDocument/2006/relationships/image" Target="../media/image08.png"/><Relationship Id="rId5" Type="http://schemas.openxmlformats.org/officeDocument/2006/relationships/image" Target="../media/image17.png"/><Relationship Id="rId6" Type="http://schemas.openxmlformats.org/officeDocument/2006/relationships/image" Target="../media/image06.png"/><Relationship Id="rId7" Type="http://schemas.openxmlformats.org/officeDocument/2006/relationships/image" Target="../media/image07.png"/><Relationship Id="rId8"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9.png"/><Relationship Id="rId4" Type="http://schemas.openxmlformats.org/officeDocument/2006/relationships/image" Target="../media/image12.png"/><Relationship Id="rId5" Type="http://schemas.openxmlformats.org/officeDocument/2006/relationships/image" Target="../media/image14.jpg"/><Relationship Id="rId6" Type="http://schemas.openxmlformats.org/officeDocument/2006/relationships/hyperlink" Target="mailto:hablemos@beeva.com" TargetMode="External"/><Relationship Id="rId7" Type="http://schemas.openxmlformats.org/officeDocument/2006/relationships/hyperlink" Target="http://www.beeva.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rtada">
    <p:spTree>
      <p:nvGrpSpPr>
        <p:cNvPr id="14" name="Shape 14"/>
        <p:cNvGrpSpPr/>
        <p:nvPr/>
      </p:nvGrpSpPr>
      <p:grpSpPr>
        <a:xfrm>
          <a:off x="0" y="0"/>
          <a:ext cx="0" cy="0"/>
          <a:chOff x="0" y="0"/>
          <a:chExt cx="0" cy="0"/>
        </a:xfrm>
      </p:grpSpPr>
      <p:grpSp>
        <p:nvGrpSpPr>
          <p:cNvPr id="15" name="Shape 15"/>
          <p:cNvGrpSpPr/>
          <p:nvPr/>
        </p:nvGrpSpPr>
        <p:grpSpPr>
          <a:xfrm>
            <a:off x="4486356" y="57207"/>
            <a:ext cx="4573160" cy="3769923"/>
            <a:chOff x="3768412" y="-962608"/>
            <a:chExt cx="5224080" cy="4306514"/>
          </a:xfrm>
        </p:grpSpPr>
        <p:pic>
          <p:nvPicPr>
            <p:cNvPr id="16" name="Shape 16"/>
            <p:cNvPicPr preferRelativeResize="0"/>
            <p:nvPr/>
          </p:nvPicPr>
          <p:blipFill rotWithShape="1">
            <a:blip r:embed="rId2">
              <a:alphaModFix/>
            </a:blip>
            <a:srcRect b="0" l="0" r="0" t="0"/>
            <a:stretch/>
          </p:blipFill>
          <p:spPr>
            <a:xfrm>
              <a:off x="3768412" y="88307"/>
              <a:ext cx="3255599" cy="3255599"/>
            </a:xfrm>
            <a:prstGeom prst="rect">
              <a:avLst/>
            </a:prstGeom>
            <a:noFill/>
            <a:ln>
              <a:noFill/>
            </a:ln>
          </p:spPr>
        </p:pic>
        <p:pic>
          <p:nvPicPr>
            <p:cNvPr id="17" name="Shape 17"/>
            <p:cNvPicPr preferRelativeResize="0"/>
            <p:nvPr/>
          </p:nvPicPr>
          <p:blipFill rotWithShape="1">
            <a:blip r:embed="rId3">
              <a:alphaModFix/>
            </a:blip>
            <a:srcRect b="0" l="0" r="0" t="0"/>
            <a:stretch/>
          </p:blipFill>
          <p:spPr>
            <a:xfrm>
              <a:off x="6314301" y="-962608"/>
              <a:ext cx="1655099" cy="1655099"/>
            </a:xfrm>
            <a:prstGeom prst="rect">
              <a:avLst/>
            </a:prstGeom>
            <a:noFill/>
            <a:ln>
              <a:noFill/>
            </a:ln>
          </p:spPr>
        </p:pic>
        <p:pic>
          <p:nvPicPr>
            <p:cNvPr id="18" name="Shape 18"/>
            <p:cNvPicPr preferRelativeResize="0"/>
            <p:nvPr/>
          </p:nvPicPr>
          <p:blipFill rotWithShape="1">
            <a:blip r:embed="rId4">
              <a:alphaModFix/>
            </a:blip>
            <a:srcRect b="0" l="0" r="0" t="0"/>
            <a:stretch/>
          </p:blipFill>
          <p:spPr>
            <a:xfrm>
              <a:off x="7337392" y="520589"/>
              <a:ext cx="1655099" cy="1655099"/>
            </a:xfrm>
            <a:prstGeom prst="rect">
              <a:avLst/>
            </a:prstGeom>
            <a:noFill/>
            <a:ln>
              <a:noFill/>
            </a:ln>
          </p:spPr>
        </p:pic>
      </p:grpSp>
      <p:sp>
        <p:nvSpPr>
          <p:cNvPr id="19" name="Shape 19"/>
          <p:cNvSpPr txBox="1"/>
          <p:nvPr>
            <p:ph type="ctrTitle"/>
          </p:nvPr>
        </p:nvSpPr>
        <p:spPr>
          <a:xfrm>
            <a:off x="4486280" y="2116843"/>
            <a:ext cx="2849999" cy="3579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0" name="Shape 20"/>
          <p:cNvSpPr txBox="1"/>
          <p:nvPr>
            <p:ph idx="1" type="subTitle"/>
          </p:nvPr>
        </p:nvSpPr>
        <p:spPr>
          <a:xfrm>
            <a:off x="4486280" y="2463473"/>
            <a:ext cx="2849999" cy="288000"/>
          </a:xfrm>
          <a:prstGeom prst="rect">
            <a:avLst/>
          </a:prstGeom>
          <a:noFill/>
          <a:ln>
            <a:noFill/>
          </a:ln>
        </p:spPr>
        <p:txBody>
          <a:bodyPr anchorCtr="0" anchor="t" bIns="91425" lIns="91425" rIns="91425" tIns="91425"/>
          <a:lstStyle>
            <a:lvl1pPr indent="0" marL="0" marR="0" rtl="0" algn="ctr">
              <a:spcBef>
                <a:spcPts val="220"/>
              </a:spcBef>
              <a:buClr>
                <a:schemeClr val="dk2"/>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pic>
        <p:nvPicPr>
          <p:cNvPr id="21" name="Shape 21"/>
          <p:cNvPicPr preferRelativeResize="0"/>
          <p:nvPr/>
        </p:nvPicPr>
        <p:blipFill rotWithShape="1">
          <a:blip r:embed="rId5">
            <a:alphaModFix/>
          </a:blip>
          <a:srcRect b="0" l="0" r="0" t="0"/>
          <a:stretch/>
        </p:blipFill>
        <p:spPr>
          <a:xfrm>
            <a:off x="41776" y="4252142"/>
            <a:ext cx="2047199" cy="891300"/>
          </a:xfrm>
          <a:prstGeom prst="rect">
            <a:avLst/>
          </a:prstGeom>
          <a:noFill/>
          <a:ln>
            <a:noFill/>
          </a:ln>
        </p:spPr>
      </p:pic>
      <p:sp>
        <p:nvSpPr>
          <p:cNvPr id="22" name="Shape 22"/>
          <p:cNvSpPr/>
          <p:nvPr/>
        </p:nvSpPr>
        <p:spPr>
          <a:xfrm>
            <a:off x="5945037" y="4369587"/>
            <a:ext cx="2945699" cy="5540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s-ES" sz="1000" u="none" cap="none" strike="noStrike">
                <a:solidFill>
                  <a:schemeClr val="dk2"/>
                </a:solidFill>
                <a:latin typeface="Calibri"/>
                <a:ea typeface="Calibri"/>
                <a:cs typeface="Calibri"/>
                <a:sym typeface="Calibri"/>
              </a:rPr>
              <a:t>Avenida de Burgos 16 D, 28036 Madrid</a:t>
            </a:r>
          </a:p>
          <a:p>
            <a:pPr indent="0" lvl="0" marL="0" marR="0" rtl="0" algn="r">
              <a:spcBef>
                <a:spcPts val="0"/>
              </a:spcBef>
              <a:buSzPct val="25000"/>
              <a:buNone/>
            </a:pPr>
            <a:r>
              <a:rPr b="0" baseline="0" i="0" lang="es-ES" sz="1000" u="sng" cap="none" strike="noStrike">
                <a:solidFill>
                  <a:schemeClr val="hlink"/>
                </a:solidFill>
                <a:latin typeface="Calibri"/>
                <a:ea typeface="Calibri"/>
                <a:cs typeface="Calibri"/>
                <a:sym typeface="Calibri"/>
                <a:hlinkClick r:id="rId6"/>
              </a:rPr>
              <a:t>hablemos@beeva.com</a:t>
            </a:r>
          </a:p>
          <a:p>
            <a:pPr indent="0" lvl="0" marL="0" marR="0" rtl="0" algn="r">
              <a:spcBef>
                <a:spcPts val="0"/>
              </a:spcBef>
              <a:buSzPct val="25000"/>
              <a:buNone/>
            </a:pPr>
            <a:r>
              <a:rPr b="0" baseline="0" i="0" lang="es-ES" sz="1000" u="sng" cap="none" strike="noStrike">
                <a:solidFill>
                  <a:schemeClr val="hlink"/>
                </a:solidFill>
                <a:latin typeface="Calibri"/>
                <a:ea typeface="Calibri"/>
                <a:cs typeface="Calibri"/>
                <a:sym typeface="Calibri"/>
                <a:hlinkClick r:id="rId7"/>
              </a:rPr>
              <a:t>www.beeva.com</a:t>
            </a:r>
            <a:r>
              <a:rPr b="0" baseline="0" i="0" lang="es-ES" sz="1000" u="none" cap="none" strike="noStrike">
                <a:solidFill>
                  <a:schemeClr val="dk2"/>
                </a:solidFill>
                <a:latin typeface="Calibri"/>
                <a:ea typeface="Calibri"/>
                <a:cs typeface="Calibri"/>
                <a:sym typeface="Calibri"/>
              </a:rPr>
              <a:t> </a:t>
            </a:r>
          </a:p>
        </p:txBody>
      </p:sp>
      <p:sp>
        <p:nvSpPr>
          <p:cNvPr id="23" name="Shape 23"/>
          <p:cNvSpPr txBox="1"/>
          <p:nvPr/>
        </p:nvSpPr>
        <p:spPr>
          <a:xfrm>
            <a:off x="5945037" y="4108023"/>
            <a:ext cx="2945699" cy="284100"/>
          </a:xfrm>
          <a:prstGeom prst="rect">
            <a:avLst/>
          </a:prstGeom>
          <a:noFill/>
          <a:ln>
            <a:noFill/>
          </a:ln>
        </p:spPr>
        <p:txBody>
          <a:bodyPr anchorCtr="0" anchor="t" bIns="45700" lIns="91425" rIns="91425" tIns="45700">
            <a:noAutofit/>
          </a:bodyPr>
          <a:lstStyle/>
          <a:p>
            <a:pPr indent="0" lvl="0" marL="0" marR="0" rtl="0" algn="r">
              <a:spcBef>
                <a:spcPts val="0"/>
              </a:spcBef>
              <a:buClr>
                <a:schemeClr val="accent3"/>
              </a:buClr>
              <a:buSzPct val="25000"/>
              <a:buFont typeface="Arial"/>
              <a:buNone/>
            </a:pPr>
            <a:r>
              <a:rPr b="1" baseline="0" i="0" lang="es-ES" sz="1100" u="none" cap="none" strike="noStrike">
                <a:solidFill>
                  <a:schemeClr val="accent3"/>
                </a:solidFill>
                <a:latin typeface="Calibri"/>
                <a:ea typeface="Calibri"/>
                <a:cs typeface="Calibri"/>
                <a:sym typeface="Calibri"/>
              </a:rPr>
              <a:t>BEE</a:t>
            </a:r>
            <a:r>
              <a:rPr b="1" baseline="0" i="0" lang="es-ES" sz="1100" u="none" cap="none" strike="noStrike">
                <a:solidFill>
                  <a:schemeClr val="accent5"/>
                </a:solidFill>
                <a:latin typeface="Calibri"/>
                <a:ea typeface="Calibri"/>
                <a:cs typeface="Calibri"/>
                <a:sym typeface="Calibri"/>
              </a:rPr>
              <a:t> </a:t>
            </a:r>
            <a:r>
              <a:rPr b="1" baseline="0" i="0" lang="es-ES" sz="1100" u="none" cap="none" strike="noStrike">
                <a:solidFill>
                  <a:schemeClr val="dk1"/>
                </a:solidFill>
                <a:latin typeface="Calibri"/>
                <a:ea typeface="Calibri"/>
                <a:cs typeface="Calibri"/>
                <a:sym typeface="Calibri"/>
              </a:rPr>
              <a:t>PART OF THE CHANGE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rtada">
    <p:spTree>
      <p:nvGrpSpPr>
        <p:cNvPr id="96" name="Shape 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Índice">
    <p:spTree>
      <p:nvGrpSpPr>
        <p:cNvPr id="97" name="Shape 97"/>
        <p:cNvGrpSpPr/>
        <p:nvPr/>
      </p:nvGrpSpPr>
      <p:grpSpPr>
        <a:xfrm>
          <a:off x="0" y="0"/>
          <a:ext cx="0" cy="0"/>
          <a:chOff x="0" y="0"/>
          <a:chExt cx="0" cy="0"/>
        </a:xfrm>
      </p:grpSpPr>
      <p:sp>
        <p:nvSpPr>
          <p:cNvPr id="98" name="Shape 98"/>
          <p:cNvSpPr txBox="1"/>
          <p:nvPr>
            <p:ph idx="1" type="body"/>
          </p:nvPr>
        </p:nvSpPr>
        <p:spPr>
          <a:xfrm>
            <a:off x="1129855" y="1763766"/>
            <a:ext cx="7328342" cy="2497242"/>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9" name="Shape 99"/>
          <p:cNvSpPr txBox="1"/>
          <p:nvPr>
            <p:ph type="ctrTitle"/>
          </p:nvPr>
        </p:nvSpPr>
        <p:spPr>
          <a:xfrm>
            <a:off x="685800" y="287456"/>
            <a:ext cx="7772400" cy="302386"/>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0" name="Shape 100"/>
          <p:cNvSpPr txBox="1"/>
          <p:nvPr>
            <p:ph idx="2" type="subTitle"/>
          </p:nvPr>
        </p:nvSpPr>
        <p:spPr>
          <a:xfrm>
            <a:off x="685800" y="606239"/>
            <a:ext cx="7772400" cy="303024"/>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
        <p:nvSpPr>
          <p:cNvPr id="101" name="Shape 101"/>
          <p:cNvSpPr txBox="1"/>
          <p:nvPr>
            <p:ph idx="3" type="body"/>
          </p:nvPr>
        </p:nvSpPr>
        <p:spPr>
          <a:xfrm>
            <a:off x="685800" y="1219498"/>
            <a:ext cx="7772400" cy="432083"/>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
        <p:nvSpPr>
          <p:cNvPr id="102" name="Shape 102"/>
          <p:cNvSpPr txBox="1"/>
          <p:nvPr>
            <p:ph idx="4" type="body"/>
          </p:nvPr>
        </p:nvSpPr>
        <p:spPr>
          <a:xfrm>
            <a:off x="685800" y="1763766"/>
            <a:ext cx="444056" cy="249327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Índice">
    <p:spTree>
      <p:nvGrpSpPr>
        <p:cNvPr id="103" name="Shape 103"/>
        <p:cNvGrpSpPr/>
        <p:nvPr/>
      </p:nvGrpSpPr>
      <p:grpSpPr>
        <a:xfrm>
          <a:off x="0" y="0"/>
          <a:ext cx="0" cy="0"/>
          <a:chOff x="0" y="0"/>
          <a:chExt cx="0" cy="0"/>
        </a:xfrm>
      </p:grpSpPr>
      <p:sp>
        <p:nvSpPr>
          <p:cNvPr id="104" name="Shape 104"/>
          <p:cNvSpPr txBox="1"/>
          <p:nvPr>
            <p:ph idx="1" type="body"/>
          </p:nvPr>
        </p:nvSpPr>
        <p:spPr>
          <a:xfrm>
            <a:off x="685800" y="1219498"/>
            <a:ext cx="7772400" cy="432083"/>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
        <p:nvSpPr>
          <p:cNvPr id="105" name="Shape 105"/>
          <p:cNvSpPr txBox="1"/>
          <p:nvPr>
            <p:ph idx="2" type="body"/>
          </p:nvPr>
        </p:nvSpPr>
        <p:spPr>
          <a:xfrm>
            <a:off x="1129855" y="1730239"/>
            <a:ext cx="3364826" cy="2614321"/>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x="685800" y="1730239"/>
            <a:ext cx="444056" cy="2614321"/>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7" name="Shape 107"/>
          <p:cNvSpPr txBox="1"/>
          <p:nvPr>
            <p:ph idx="4" type="body"/>
          </p:nvPr>
        </p:nvSpPr>
        <p:spPr>
          <a:xfrm>
            <a:off x="5093373" y="1730239"/>
            <a:ext cx="3364826" cy="2614321"/>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5" type="body"/>
          </p:nvPr>
        </p:nvSpPr>
        <p:spPr>
          <a:xfrm>
            <a:off x="4649317" y="1730239"/>
            <a:ext cx="444056" cy="2614321"/>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type="ctrTitle"/>
          </p:nvPr>
        </p:nvSpPr>
        <p:spPr>
          <a:xfrm>
            <a:off x="685800" y="287456"/>
            <a:ext cx="7772400" cy="302386"/>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10" name="Shape 110"/>
          <p:cNvSpPr txBox="1"/>
          <p:nvPr>
            <p:ph idx="6" type="subTitle"/>
          </p:nvPr>
        </p:nvSpPr>
        <p:spPr>
          <a:xfrm>
            <a:off x="685800" y="606239"/>
            <a:ext cx="7772400" cy="303024"/>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ción 1">
    <p:spTree>
      <p:nvGrpSpPr>
        <p:cNvPr id="111" name="Shape 111"/>
        <p:cNvGrpSpPr/>
        <p:nvPr/>
      </p:nvGrpSpPr>
      <p:grpSpPr>
        <a:xfrm>
          <a:off x="0" y="0"/>
          <a:ext cx="0" cy="0"/>
          <a:chOff x="0" y="0"/>
          <a:chExt cx="0" cy="0"/>
        </a:xfrm>
      </p:grpSpPr>
      <p:grpSp>
        <p:nvGrpSpPr>
          <p:cNvPr id="112" name="Shape 112"/>
          <p:cNvGrpSpPr/>
          <p:nvPr/>
        </p:nvGrpSpPr>
        <p:grpSpPr>
          <a:xfrm>
            <a:off x="4486281" y="57227"/>
            <a:ext cx="4573085" cy="3769862"/>
            <a:chOff x="3768412" y="-962608"/>
            <a:chExt cx="5224114" cy="4306543"/>
          </a:xfrm>
        </p:grpSpPr>
        <p:pic>
          <p:nvPicPr>
            <p:cNvPr id="113" name="Shape 113"/>
            <p:cNvPicPr preferRelativeResize="0"/>
            <p:nvPr/>
          </p:nvPicPr>
          <p:blipFill rotWithShape="1">
            <a:blip r:embed="rId2">
              <a:alphaModFix/>
            </a:blip>
            <a:srcRect b="0" l="0" r="0" t="0"/>
            <a:stretch/>
          </p:blipFill>
          <p:spPr>
            <a:xfrm>
              <a:off x="3768412" y="88307"/>
              <a:ext cx="3255628" cy="3255628"/>
            </a:xfrm>
            <a:prstGeom prst="rect">
              <a:avLst/>
            </a:prstGeom>
            <a:noFill/>
            <a:ln>
              <a:noFill/>
            </a:ln>
          </p:spPr>
        </p:pic>
        <p:pic>
          <p:nvPicPr>
            <p:cNvPr id="114" name="Shape 114"/>
            <p:cNvPicPr preferRelativeResize="0"/>
            <p:nvPr/>
          </p:nvPicPr>
          <p:blipFill rotWithShape="1">
            <a:blip r:embed="rId3">
              <a:alphaModFix/>
            </a:blip>
            <a:srcRect b="0" l="0" r="0" t="0"/>
            <a:stretch/>
          </p:blipFill>
          <p:spPr>
            <a:xfrm>
              <a:off x="6314301" y="-962608"/>
              <a:ext cx="1655133" cy="1655135"/>
            </a:xfrm>
            <a:prstGeom prst="rect">
              <a:avLst/>
            </a:prstGeom>
            <a:noFill/>
            <a:ln>
              <a:noFill/>
            </a:ln>
          </p:spPr>
        </p:pic>
        <p:pic>
          <p:nvPicPr>
            <p:cNvPr id="115" name="Shape 115"/>
            <p:cNvPicPr preferRelativeResize="0"/>
            <p:nvPr/>
          </p:nvPicPr>
          <p:blipFill rotWithShape="1">
            <a:blip r:embed="rId4">
              <a:alphaModFix/>
            </a:blip>
            <a:srcRect b="0" l="0" r="0" t="0"/>
            <a:stretch/>
          </p:blipFill>
          <p:spPr>
            <a:xfrm>
              <a:off x="7337392" y="520589"/>
              <a:ext cx="1655133" cy="1655135"/>
            </a:xfrm>
            <a:prstGeom prst="rect">
              <a:avLst/>
            </a:prstGeom>
            <a:noFill/>
            <a:ln>
              <a:noFill/>
            </a:ln>
          </p:spPr>
        </p:pic>
      </p:grpSp>
      <p:sp>
        <p:nvSpPr>
          <p:cNvPr id="116" name="Shape 116"/>
          <p:cNvSpPr txBox="1"/>
          <p:nvPr>
            <p:ph type="ctrTitle"/>
          </p:nvPr>
        </p:nvSpPr>
        <p:spPr>
          <a:xfrm>
            <a:off x="4486280" y="2116843"/>
            <a:ext cx="2849911" cy="35786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17" name="Shape 117"/>
          <p:cNvSpPr txBox="1"/>
          <p:nvPr>
            <p:ph idx="1" type="subTitle"/>
          </p:nvPr>
        </p:nvSpPr>
        <p:spPr>
          <a:xfrm>
            <a:off x="4486280" y="2463473"/>
            <a:ext cx="2849910" cy="288016"/>
          </a:xfrm>
          <a:prstGeom prst="rect">
            <a:avLst/>
          </a:prstGeom>
          <a:noFill/>
          <a:ln>
            <a:noFill/>
          </a:ln>
        </p:spPr>
        <p:txBody>
          <a:bodyPr anchorCtr="0" anchor="t" bIns="91425" lIns="91425" rIns="91425" tIns="91425"/>
          <a:lstStyle>
            <a:lvl1pPr indent="0" marL="0" marR="0" rtl="0" algn="ctr">
              <a:spcBef>
                <a:spcPts val="220"/>
              </a:spcBef>
              <a:buClr>
                <a:schemeClr val="dk2"/>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título+texto+pie">
    <p:spTree>
      <p:nvGrpSpPr>
        <p:cNvPr id="118" name="Shape 118"/>
        <p:cNvGrpSpPr/>
        <p:nvPr/>
      </p:nvGrpSpPr>
      <p:grpSpPr>
        <a:xfrm>
          <a:off x="0" y="0"/>
          <a:ext cx="0" cy="0"/>
          <a:chOff x="0" y="0"/>
          <a:chExt cx="0" cy="0"/>
        </a:xfrm>
      </p:grpSpPr>
      <p:sp>
        <p:nvSpPr>
          <p:cNvPr id="119" name="Shape 119"/>
          <p:cNvSpPr txBox="1"/>
          <p:nvPr>
            <p:ph idx="1" type="body"/>
          </p:nvPr>
        </p:nvSpPr>
        <p:spPr>
          <a:xfrm>
            <a:off x="685800" y="1730347"/>
            <a:ext cx="7772400" cy="2689408"/>
          </a:xfrm>
          <a:prstGeom prst="rect">
            <a:avLst/>
          </a:prstGeom>
          <a:noFill/>
          <a:ln>
            <a:noFill/>
          </a:ln>
        </p:spPr>
        <p:txBody>
          <a:bodyPr anchorCtr="0" anchor="t" bIns="91425" lIns="91425" rIns="91425" tIns="91425"/>
          <a:lstStyle>
            <a:lvl1pPr indent="-266700" marL="342900" rtl="0">
              <a:spcBef>
                <a:spcPts val="0"/>
              </a:spcBef>
              <a:buClr>
                <a:schemeClr val="accent3"/>
              </a:buClr>
              <a:buFont typeface="Noto Symbol"/>
              <a:buChar char="▪"/>
              <a:defRPr/>
            </a:lvl1pPr>
            <a:lvl2pPr indent="-266700" marL="800100" rtl="0">
              <a:spcBef>
                <a:spcPts val="0"/>
              </a:spcBef>
              <a:buClr>
                <a:schemeClr val="accent3"/>
              </a:buClr>
              <a:buFont typeface="Noto Symbol"/>
              <a:buChar char="▪"/>
              <a:defRPr/>
            </a:lvl2pPr>
            <a:lvl3pPr indent="-266700" marL="1257300" rtl="0">
              <a:spcBef>
                <a:spcPts val="0"/>
              </a:spcBef>
              <a:buClr>
                <a:schemeClr val="accent3"/>
              </a:buClr>
              <a:buFont typeface="Noto Symbol"/>
              <a:buChar char="▪"/>
              <a:defRPr/>
            </a:lvl3pPr>
            <a:lvl4pPr indent="-266700" marL="1714500" rtl="0">
              <a:spcBef>
                <a:spcPts val="0"/>
              </a:spcBef>
              <a:buClr>
                <a:schemeClr val="accent3"/>
              </a:buClr>
              <a:buFont typeface="Noto Symbol"/>
              <a:buChar char="▪"/>
              <a:defRPr/>
            </a:lvl4pPr>
            <a:lvl5pPr indent="-266700" marL="2171700" rtl="0">
              <a:spcBef>
                <a:spcPts val="0"/>
              </a:spcBef>
              <a:buClr>
                <a:schemeClr val="accent3"/>
              </a:buClr>
              <a:buFont typeface="Noto Symbo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0" name="Shape 120"/>
          <p:cNvSpPr txBox="1"/>
          <p:nvPr>
            <p:ph type="ctrTitle"/>
          </p:nvPr>
        </p:nvSpPr>
        <p:spPr>
          <a:xfrm>
            <a:off x="685800" y="287456"/>
            <a:ext cx="7772400" cy="302386"/>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1" name="Shape 121"/>
          <p:cNvSpPr txBox="1"/>
          <p:nvPr>
            <p:ph idx="2" type="subTitle"/>
          </p:nvPr>
        </p:nvSpPr>
        <p:spPr>
          <a:xfrm>
            <a:off x="685800" y="606239"/>
            <a:ext cx="7772400" cy="303024"/>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
        <p:nvSpPr>
          <p:cNvPr id="122" name="Shape 122"/>
          <p:cNvSpPr txBox="1"/>
          <p:nvPr>
            <p:ph idx="3" type="body"/>
          </p:nvPr>
        </p:nvSpPr>
        <p:spPr>
          <a:xfrm>
            <a:off x="685800" y="1219498"/>
            <a:ext cx="7772400" cy="432083"/>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título+pie">
    <p:spTree>
      <p:nvGrpSpPr>
        <p:cNvPr id="123" name="Shape 123"/>
        <p:cNvGrpSpPr/>
        <p:nvPr/>
      </p:nvGrpSpPr>
      <p:grpSpPr>
        <a:xfrm>
          <a:off x="0" y="0"/>
          <a:ext cx="0" cy="0"/>
          <a:chOff x="0" y="0"/>
          <a:chExt cx="0" cy="0"/>
        </a:xfrm>
      </p:grpSpPr>
      <p:sp>
        <p:nvSpPr>
          <p:cNvPr id="124" name="Shape 124"/>
          <p:cNvSpPr txBox="1"/>
          <p:nvPr>
            <p:ph type="ctrTitle"/>
          </p:nvPr>
        </p:nvSpPr>
        <p:spPr>
          <a:xfrm>
            <a:off x="685800" y="287456"/>
            <a:ext cx="7772400" cy="302386"/>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5" name="Shape 125"/>
          <p:cNvSpPr txBox="1"/>
          <p:nvPr>
            <p:ph idx="1" type="subTitle"/>
          </p:nvPr>
        </p:nvSpPr>
        <p:spPr>
          <a:xfrm>
            <a:off x="685800" y="606239"/>
            <a:ext cx="7772400" cy="303024"/>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pie">
    <p:spTree>
      <p:nvGrpSpPr>
        <p:cNvPr id="126" name="Shape 12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in">
    <p:spTree>
      <p:nvGrpSpPr>
        <p:cNvPr id="127" name="Shape 127"/>
        <p:cNvGrpSpPr/>
        <p:nvPr/>
      </p:nvGrpSpPr>
      <p:grpSpPr>
        <a:xfrm>
          <a:off x="0" y="0"/>
          <a:ext cx="0" cy="0"/>
          <a:chOff x="0" y="0"/>
          <a:chExt cx="0" cy="0"/>
        </a:xfrm>
      </p:grpSpPr>
      <p:sp>
        <p:nvSpPr>
          <p:cNvPr id="128" name="Shape 128"/>
          <p:cNvSpPr/>
          <p:nvPr/>
        </p:nvSpPr>
        <p:spPr>
          <a:xfrm>
            <a:off x="3579403" y="4541394"/>
            <a:ext cx="2104471" cy="27699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ES" sz="1200" u="sng" cap="none" strike="noStrike">
                <a:solidFill>
                  <a:schemeClr val="dk1"/>
                </a:solidFill>
                <a:latin typeface="Calibri"/>
                <a:ea typeface="Calibri"/>
                <a:cs typeface="Calibri"/>
                <a:sym typeface="Calibri"/>
                <a:hlinkClick r:id="rId2"/>
              </a:rPr>
              <a:t>www.beeva.com</a:t>
            </a:r>
            <a:r>
              <a:rPr b="0" baseline="0" i="0" lang="es-ES" sz="1200" u="none" cap="none" strike="noStrike">
                <a:solidFill>
                  <a:srgbClr val="646464"/>
                </a:solidFill>
                <a:latin typeface="Calibri"/>
                <a:ea typeface="Calibri"/>
                <a:cs typeface="Calibri"/>
                <a:sym typeface="Calibri"/>
              </a:rPr>
              <a:t> </a:t>
            </a:r>
          </a:p>
        </p:txBody>
      </p:sp>
      <p:sp>
        <p:nvSpPr>
          <p:cNvPr id="129" name="Shape 129"/>
          <p:cNvSpPr/>
          <p:nvPr/>
        </p:nvSpPr>
        <p:spPr>
          <a:xfrm>
            <a:off x="3579403" y="4341625"/>
            <a:ext cx="2104471" cy="27699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ES" sz="1200" u="sng" cap="none" strike="noStrike">
                <a:solidFill>
                  <a:schemeClr val="dk1"/>
                </a:solidFill>
                <a:latin typeface="Calibri"/>
                <a:ea typeface="Calibri"/>
                <a:cs typeface="Calibri"/>
                <a:sym typeface="Calibri"/>
                <a:hlinkClick r:id="rId3"/>
              </a:rPr>
              <a:t>hablemos@beeva.com</a:t>
            </a:r>
            <a:r>
              <a:rPr b="0" baseline="0" i="0" lang="es-ES" sz="1200" u="none" cap="none" strike="noStrike">
                <a:solidFill>
                  <a:schemeClr val="dk1"/>
                </a:solidFill>
                <a:latin typeface="Calibri"/>
                <a:ea typeface="Calibri"/>
                <a:cs typeface="Calibri"/>
                <a:sym typeface="Calibri"/>
              </a:rPr>
              <a:t>  </a:t>
            </a:r>
          </a:p>
        </p:txBody>
      </p:sp>
      <p:pic>
        <p:nvPicPr>
          <p:cNvPr id="130" name="Shape 130"/>
          <p:cNvPicPr preferRelativeResize="0"/>
          <p:nvPr/>
        </p:nvPicPr>
        <p:blipFill rotWithShape="1">
          <a:blip r:embed="rId4">
            <a:alphaModFix/>
          </a:blip>
          <a:srcRect b="0" l="0" r="0" t="0"/>
          <a:stretch/>
        </p:blipFill>
        <p:spPr>
          <a:xfrm>
            <a:off x="6004223" y="3846573"/>
            <a:ext cx="307985" cy="324000"/>
          </a:xfrm>
          <a:prstGeom prst="rect">
            <a:avLst/>
          </a:prstGeom>
          <a:noFill/>
          <a:ln>
            <a:noFill/>
          </a:ln>
        </p:spPr>
      </p:pic>
      <p:pic>
        <p:nvPicPr>
          <p:cNvPr id="131" name="Shape 131"/>
          <p:cNvPicPr preferRelativeResize="0"/>
          <p:nvPr/>
        </p:nvPicPr>
        <p:blipFill rotWithShape="1">
          <a:blip r:embed="rId5">
            <a:alphaModFix/>
          </a:blip>
          <a:srcRect b="0" l="0" r="0" t="0"/>
          <a:stretch/>
        </p:blipFill>
        <p:spPr>
          <a:xfrm>
            <a:off x="2831791" y="3846573"/>
            <a:ext cx="307985" cy="324000"/>
          </a:xfrm>
          <a:prstGeom prst="rect">
            <a:avLst/>
          </a:prstGeom>
          <a:noFill/>
          <a:ln>
            <a:noFill/>
          </a:ln>
        </p:spPr>
      </p:pic>
      <p:pic>
        <p:nvPicPr>
          <p:cNvPr id="132" name="Shape 132"/>
          <p:cNvPicPr preferRelativeResize="0"/>
          <p:nvPr/>
        </p:nvPicPr>
        <p:blipFill rotWithShape="1">
          <a:blip r:embed="rId6">
            <a:alphaModFix/>
          </a:blip>
          <a:srcRect b="0" l="0" r="0" t="0"/>
          <a:stretch/>
        </p:blipFill>
        <p:spPr>
          <a:xfrm>
            <a:off x="3624898" y="3846573"/>
            <a:ext cx="307985" cy="324000"/>
          </a:xfrm>
          <a:prstGeom prst="rect">
            <a:avLst/>
          </a:prstGeom>
          <a:noFill/>
          <a:ln>
            <a:noFill/>
          </a:ln>
        </p:spPr>
      </p:pic>
      <p:pic>
        <p:nvPicPr>
          <p:cNvPr id="133" name="Shape 133"/>
          <p:cNvPicPr preferRelativeResize="0"/>
          <p:nvPr/>
        </p:nvPicPr>
        <p:blipFill rotWithShape="1">
          <a:blip r:embed="rId7">
            <a:alphaModFix/>
          </a:blip>
          <a:srcRect b="0" l="0" r="0" t="0"/>
          <a:stretch/>
        </p:blipFill>
        <p:spPr>
          <a:xfrm>
            <a:off x="3228344" y="3846573"/>
            <a:ext cx="307985" cy="324000"/>
          </a:xfrm>
          <a:prstGeom prst="rect">
            <a:avLst/>
          </a:prstGeom>
          <a:noFill/>
          <a:ln>
            <a:noFill/>
          </a:ln>
        </p:spPr>
      </p:pic>
      <p:pic>
        <p:nvPicPr>
          <p:cNvPr id="134" name="Shape 134"/>
          <p:cNvPicPr preferRelativeResize="0"/>
          <p:nvPr/>
        </p:nvPicPr>
        <p:blipFill rotWithShape="1">
          <a:blip r:embed="rId8">
            <a:alphaModFix/>
          </a:blip>
          <a:srcRect b="0" l="0" r="0" t="0"/>
          <a:stretch/>
        </p:blipFill>
        <p:spPr>
          <a:xfrm>
            <a:off x="4418007" y="3846573"/>
            <a:ext cx="307985" cy="324000"/>
          </a:xfrm>
          <a:prstGeom prst="rect">
            <a:avLst/>
          </a:prstGeom>
          <a:noFill/>
          <a:ln>
            <a:noFill/>
          </a:ln>
        </p:spPr>
      </p:pic>
      <p:pic>
        <p:nvPicPr>
          <p:cNvPr id="135" name="Shape 135"/>
          <p:cNvPicPr preferRelativeResize="0"/>
          <p:nvPr/>
        </p:nvPicPr>
        <p:blipFill rotWithShape="1">
          <a:blip r:embed="rId9">
            <a:alphaModFix/>
          </a:blip>
          <a:srcRect b="0" l="0" r="0" t="0"/>
          <a:stretch/>
        </p:blipFill>
        <p:spPr>
          <a:xfrm>
            <a:off x="4814560" y="3846573"/>
            <a:ext cx="307985" cy="324000"/>
          </a:xfrm>
          <a:prstGeom prst="rect">
            <a:avLst/>
          </a:prstGeom>
          <a:noFill/>
          <a:ln>
            <a:noFill/>
          </a:ln>
        </p:spPr>
      </p:pic>
      <p:pic>
        <p:nvPicPr>
          <p:cNvPr id="136" name="Shape 136"/>
          <p:cNvPicPr preferRelativeResize="0"/>
          <p:nvPr/>
        </p:nvPicPr>
        <p:blipFill rotWithShape="1">
          <a:blip r:embed="rId10">
            <a:alphaModFix/>
          </a:blip>
          <a:srcRect b="0" l="0" r="0" t="0"/>
          <a:stretch/>
        </p:blipFill>
        <p:spPr>
          <a:xfrm>
            <a:off x="5211114" y="3846573"/>
            <a:ext cx="307985" cy="324000"/>
          </a:xfrm>
          <a:prstGeom prst="rect">
            <a:avLst/>
          </a:prstGeom>
          <a:noFill/>
          <a:ln>
            <a:noFill/>
          </a:ln>
        </p:spPr>
      </p:pic>
      <p:pic>
        <p:nvPicPr>
          <p:cNvPr id="137" name="Shape 137"/>
          <p:cNvPicPr preferRelativeResize="0"/>
          <p:nvPr/>
        </p:nvPicPr>
        <p:blipFill rotWithShape="1">
          <a:blip r:embed="rId11">
            <a:alphaModFix/>
          </a:blip>
          <a:srcRect b="0" l="0" r="0" t="0"/>
          <a:stretch/>
        </p:blipFill>
        <p:spPr>
          <a:xfrm>
            <a:off x="5607669" y="3846573"/>
            <a:ext cx="307985" cy="324000"/>
          </a:xfrm>
          <a:prstGeom prst="rect">
            <a:avLst/>
          </a:prstGeom>
          <a:noFill/>
          <a:ln>
            <a:noFill/>
          </a:ln>
        </p:spPr>
      </p:pic>
      <p:pic>
        <p:nvPicPr>
          <p:cNvPr id="138" name="Shape 138"/>
          <p:cNvPicPr preferRelativeResize="0"/>
          <p:nvPr/>
        </p:nvPicPr>
        <p:blipFill rotWithShape="1">
          <a:blip r:embed="rId12">
            <a:alphaModFix/>
          </a:blip>
          <a:srcRect b="0" l="0" r="0" t="0"/>
          <a:stretch/>
        </p:blipFill>
        <p:spPr>
          <a:xfrm>
            <a:off x="4021453" y="3846573"/>
            <a:ext cx="307985" cy="32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Índice">
    <p:spTree>
      <p:nvGrpSpPr>
        <p:cNvPr id="24" name="Shape 24"/>
        <p:cNvGrpSpPr/>
        <p:nvPr/>
      </p:nvGrpSpPr>
      <p:grpSpPr>
        <a:xfrm>
          <a:off x="0" y="0"/>
          <a:ext cx="0" cy="0"/>
          <a:chOff x="0" y="0"/>
          <a:chExt cx="0" cy="0"/>
        </a:xfrm>
      </p:grpSpPr>
      <p:sp>
        <p:nvSpPr>
          <p:cNvPr id="25" name="Shape 25"/>
          <p:cNvSpPr txBox="1"/>
          <p:nvPr>
            <p:ph idx="1" type="body"/>
          </p:nvPr>
        </p:nvSpPr>
        <p:spPr>
          <a:xfrm>
            <a:off x="1129855" y="1763766"/>
            <a:ext cx="7328400" cy="2497200"/>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26" name="Shape 26"/>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
        <p:nvSpPr>
          <p:cNvPr id="27" name="Shape 27"/>
          <p:cNvSpPr txBox="1"/>
          <p:nvPr>
            <p:ph type="ctrTitle"/>
          </p:nvPr>
        </p:nvSpPr>
        <p:spPr>
          <a:xfrm>
            <a:off x="685800" y="287456"/>
            <a:ext cx="7772400" cy="302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8" name="Shape 28"/>
          <p:cNvSpPr txBox="1"/>
          <p:nvPr>
            <p:ph idx="2" type="subTitle"/>
          </p:nvPr>
        </p:nvSpPr>
        <p:spPr>
          <a:xfrm>
            <a:off x="685800" y="606239"/>
            <a:ext cx="7772400" cy="303000"/>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
        <p:nvSpPr>
          <p:cNvPr id="29" name="Shape 29"/>
          <p:cNvSpPr txBox="1"/>
          <p:nvPr>
            <p:ph idx="3" type="body"/>
          </p:nvPr>
        </p:nvSpPr>
        <p:spPr>
          <a:xfrm>
            <a:off x="685800" y="1219498"/>
            <a:ext cx="7772400" cy="431999"/>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
        <p:nvSpPr>
          <p:cNvPr id="30" name="Shape 30"/>
          <p:cNvSpPr txBox="1"/>
          <p:nvPr>
            <p:ph idx="4" type="body"/>
          </p:nvPr>
        </p:nvSpPr>
        <p:spPr>
          <a:xfrm>
            <a:off x="685800" y="1763766"/>
            <a:ext cx="444000" cy="249329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Índice">
    <p:spTree>
      <p:nvGrpSpPr>
        <p:cNvPr id="3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
        <p:nvSpPr>
          <p:cNvPr id="33" name="Shape 33"/>
          <p:cNvSpPr txBox="1"/>
          <p:nvPr>
            <p:ph idx="1" type="body"/>
          </p:nvPr>
        </p:nvSpPr>
        <p:spPr>
          <a:xfrm>
            <a:off x="685800" y="1219498"/>
            <a:ext cx="7772400" cy="431999"/>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
        <p:nvSpPr>
          <p:cNvPr id="34" name="Shape 34"/>
          <p:cNvSpPr txBox="1"/>
          <p:nvPr>
            <p:ph idx="2" type="body"/>
          </p:nvPr>
        </p:nvSpPr>
        <p:spPr>
          <a:xfrm>
            <a:off x="1129855" y="1730239"/>
            <a:ext cx="3364800" cy="261419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3" type="body"/>
          </p:nvPr>
        </p:nvSpPr>
        <p:spPr>
          <a:xfrm>
            <a:off x="685800" y="1730239"/>
            <a:ext cx="444000" cy="261419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4" type="body"/>
          </p:nvPr>
        </p:nvSpPr>
        <p:spPr>
          <a:xfrm>
            <a:off x="5093373" y="1730239"/>
            <a:ext cx="3364800" cy="261419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5" type="body"/>
          </p:nvPr>
        </p:nvSpPr>
        <p:spPr>
          <a:xfrm>
            <a:off x="4649317" y="1730239"/>
            <a:ext cx="444000" cy="2614199"/>
          </a:xfrm>
          <a:prstGeom prst="rect">
            <a:avLst/>
          </a:prstGeom>
          <a:noFill/>
          <a:ln>
            <a:noFill/>
          </a:ln>
        </p:spPr>
        <p:txBody>
          <a:bodyPr anchorCtr="0" anchor="t" bIns="91425" lIns="91425" rIns="91425" tIns="91425"/>
          <a:lstStyle>
            <a:lvl1pPr indent="0" marL="0" rtl="0">
              <a:lnSpc>
                <a:spcPct val="150000"/>
              </a:lnSpc>
              <a:spcBef>
                <a:spcPts val="0"/>
              </a:spcBef>
              <a:buClr>
                <a:schemeClr val="accent3"/>
              </a:buClr>
              <a:buFont typeface="Noto Symbol"/>
              <a:buNone/>
              <a:defRPr/>
            </a:lvl1pPr>
            <a:lvl2pPr indent="0" marL="457200" rtl="0">
              <a:lnSpc>
                <a:spcPct val="150000"/>
              </a:lnSpc>
              <a:spcBef>
                <a:spcPts val="0"/>
              </a:spcBef>
              <a:buClr>
                <a:schemeClr val="accent3"/>
              </a:buClr>
              <a:buFont typeface="Noto Symbol"/>
              <a:buNone/>
              <a:defRPr/>
            </a:lvl2pPr>
            <a:lvl3pPr indent="0" marL="914400" rtl="0">
              <a:lnSpc>
                <a:spcPct val="150000"/>
              </a:lnSpc>
              <a:spcBef>
                <a:spcPts val="0"/>
              </a:spcBef>
              <a:buClr>
                <a:schemeClr val="accent3"/>
              </a:buClr>
              <a:buFont typeface="Noto Symbol"/>
              <a:buNone/>
              <a:defRPr/>
            </a:lvl3pPr>
            <a:lvl4pPr indent="0" marL="1371600" rtl="0">
              <a:lnSpc>
                <a:spcPct val="150000"/>
              </a:lnSpc>
              <a:spcBef>
                <a:spcPts val="0"/>
              </a:spcBef>
              <a:buClr>
                <a:schemeClr val="accent3"/>
              </a:buClr>
              <a:buFont typeface="Noto Symbol"/>
              <a:buNone/>
              <a:defRPr/>
            </a:lvl4pPr>
            <a:lvl5pPr indent="0" marL="1828800" rtl="0">
              <a:lnSpc>
                <a:spcPct val="150000"/>
              </a:lnSpc>
              <a:spcBef>
                <a:spcPts val="0"/>
              </a:spcBef>
              <a:buClr>
                <a:schemeClr val="accent3"/>
              </a:buClr>
              <a:buFont typeface="Noto Symbo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38" name="Shape 38"/>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
        <p:nvSpPr>
          <p:cNvPr id="39" name="Shape 39"/>
          <p:cNvSpPr txBox="1"/>
          <p:nvPr>
            <p:ph type="ctrTitle"/>
          </p:nvPr>
        </p:nvSpPr>
        <p:spPr>
          <a:xfrm>
            <a:off x="685800" y="287456"/>
            <a:ext cx="7772400" cy="302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0" name="Shape 40"/>
          <p:cNvSpPr txBox="1"/>
          <p:nvPr>
            <p:ph idx="6" type="subTitle"/>
          </p:nvPr>
        </p:nvSpPr>
        <p:spPr>
          <a:xfrm>
            <a:off x="685800" y="606239"/>
            <a:ext cx="7772400" cy="303000"/>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ción 1">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grpSp>
        <p:nvGrpSpPr>
          <p:cNvPr id="43" name="Shape 43"/>
          <p:cNvGrpSpPr/>
          <p:nvPr/>
        </p:nvGrpSpPr>
        <p:grpSpPr>
          <a:xfrm>
            <a:off x="4486356" y="57207"/>
            <a:ext cx="4573160" cy="3769923"/>
            <a:chOff x="3768412" y="-962608"/>
            <a:chExt cx="5224080" cy="4306514"/>
          </a:xfrm>
        </p:grpSpPr>
        <p:pic>
          <p:nvPicPr>
            <p:cNvPr id="44" name="Shape 44"/>
            <p:cNvPicPr preferRelativeResize="0"/>
            <p:nvPr/>
          </p:nvPicPr>
          <p:blipFill rotWithShape="1">
            <a:blip r:embed="rId3">
              <a:alphaModFix/>
            </a:blip>
            <a:srcRect b="0" l="0" r="0" t="0"/>
            <a:stretch/>
          </p:blipFill>
          <p:spPr>
            <a:xfrm>
              <a:off x="3768412" y="88307"/>
              <a:ext cx="3255599" cy="3255599"/>
            </a:xfrm>
            <a:prstGeom prst="rect">
              <a:avLst/>
            </a:prstGeom>
            <a:noFill/>
            <a:ln>
              <a:noFill/>
            </a:ln>
          </p:spPr>
        </p:pic>
        <p:pic>
          <p:nvPicPr>
            <p:cNvPr id="45" name="Shape 45"/>
            <p:cNvPicPr preferRelativeResize="0"/>
            <p:nvPr/>
          </p:nvPicPr>
          <p:blipFill rotWithShape="1">
            <a:blip r:embed="rId4">
              <a:alphaModFix/>
            </a:blip>
            <a:srcRect b="0" l="0" r="0" t="0"/>
            <a:stretch/>
          </p:blipFill>
          <p:spPr>
            <a:xfrm>
              <a:off x="6314301" y="-962608"/>
              <a:ext cx="1655099" cy="1655099"/>
            </a:xfrm>
            <a:prstGeom prst="rect">
              <a:avLst/>
            </a:prstGeom>
            <a:noFill/>
            <a:ln>
              <a:noFill/>
            </a:ln>
          </p:spPr>
        </p:pic>
        <p:pic>
          <p:nvPicPr>
            <p:cNvPr id="46" name="Shape 46"/>
            <p:cNvPicPr preferRelativeResize="0"/>
            <p:nvPr/>
          </p:nvPicPr>
          <p:blipFill rotWithShape="1">
            <a:blip r:embed="rId5">
              <a:alphaModFix/>
            </a:blip>
            <a:srcRect b="0" l="0" r="0" t="0"/>
            <a:stretch/>
          </p:blipFill>
          <p:spPr>
            <a:xfrm>
              <a:off x="7337392" y="520589"/>
              <a:ext cx="1655099" cy="1655099"/>
            </a:xfrm>
            <a:prstGeom prst="rect">
              <a:avLst/>
            </a:prstGeom>
            <a:noFill/>
            <a:ln>
              <a:noFill/>
            </a:ln>
          </p:spPr>
        </p:pic>
      </p:grpSp>
      <p:sp>
        <p:nvSpPr>
          <p:cNvPr id="47" name="Shape 47"/>
          <p:cNvSpPr txBox="1"/>
          <p:nvPr>
            <p:ph type="ctrTitle"/>
          </p:nvPr>
        </p:nvSpPr>
        <p:spPr>
          <a:xfrm>
            <a:off x="4486280" y="2116843"/>
            <a:ext cx="2849999" cy="3579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8" name="Shape 48"/>
          <p:cNvSpPr txBox="1"/>
          <p:nvPr>
            <p:ph idx="1" type="subTitle"/>
          </p:nvPr>
        </p:nvSpPr>
        <p:spPr>
          <a:xfrm>
            <a:off x="4486280" y="2463473"/>
            <a:ext cx="2849999" cy="288000"/>
          </a:xfrm>
          <a:prstGeom prst="rect">
            <a:avLst/>
          </a:prstGeom>
          <a:noFill/>
          <a:ln>
            <a:noFill/>
          </a:ln>
        </p:spPr>
        <p:txBody>
          <a:bodyPr anchorCtr="0" anchor="t" bIns="91425" lIns="91425" rIns="91425" tIns="91425"/>
          <a:lstStyle>
            <a:lvl1pPr indent="0" marL="0" marR="0" rtl="0" algn="ctr">
              <a:spcBef>
                <a:spcPts val="220"/>
              </a:spcBef>
              <a:buClr>
                <a:schemeClr val="dk2"/>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título+texto+pie">
    <p:spTree>
      <p:nvGrpSpPr>
        <p:cNvPr id="49" name="Shape 49"/>
        <p:cNvGrpSpPr/>
        <p:nvPr/>
      </p:nvGrpSpPr>
      <p:grpSpPr>
        <a:xfrm>
          <a:off x="0" y="0"/>
          <a:ext cx="0" cy="0"/>
          <a:chOff x="0" y="0"/>
          <a:chExt cx="0" cy="0"/>
        </a:xfrm>
      </p:grpSpPr>
      <p:sp>
        <p:nvSpPr>
          <p:cNvPr id="50" name="Shape 50"/>
          <p:cNvSpPr txBox="1"/>
          <p:nvPr>
            <p:ph idx="1" type="body"/>
          </p:nvPr>
        </p:nvSpPr>
        <p:spPr>
          <a:xfrm>
            <a:off x="685800" y="1730347"/>
            <a:ext cx="7772400" cy="2689499"/>
          </a:xfrm>
          <a:prstGeom prst="rect">
            <a:avLst/>
          </a:prstGeom>
          <a:noFill/>
          <a:ln>
            <a:noFill/>
          </a:ln>
        </p:spPr>
        <p:txBody>
          <a:bodyPr anchorCtr="0" anchor="t" bIns="91425" lIns="91425" rIns="91425" tIns="91425"/>
          <a:lstStyle>
            <a:lvl1pPr indent="-266700" marL="342900" rtl="0">
              <a:spcBef>
                <a:spcPts val="0"/>
              </a:spcBef>
              <a:buClr>
                <a:schemeClr val="accent3"/>
              </a:buClr>
              <a:buFont typeface="Noto Symbol"/>
              <a:buChar char="▪"/>
              <a:defRPr/>
            </a:lvl1pPr>
            <a:lvl2pPr indent="-266700" marL="800100" rtl="0">
              <a:spcBef>
                <a:spcPts val="0"/>
              </a:spcBef>
              <a:buClr>
                <a:schemeClr val="accent3"/>
              </a:buClr>
              <a:buFont typeface="Noto Symbol"/>
              <a:buChar char="▪"/>
              <a:defRPr/>
            </a:lvl2pPr>
            <a:lvl3pPr indent="-266700" marL="1257300" rtl="0">
              <a:spcBef>
                <a:spcPts val="0"/>
              </a:spcBef>
              <a:buClr>
                <a:schemeClr val="accent3"/>
              </a:buClr>
              <a:buFont typeface="Noto Symbol"/>
              <a:buChar char="▪"/>
              <a:defRPr/>
            </a:lvl3pPr>
            <a:lvl4pPr indent="-266700" marL="1714500" rtl="0">
              <a:spcBef>
                <a:spcPts val="0"/>
              </a:spcBef>
              <a:buClr>
                <a:schemeClr val="accent3"/>
              </a:buClr>
              <a:buFont typeface="Noto Symbol"/>
              <a:buChar char="▪"/>
              <a:defRPr/>
            </a:lvl4pPr>
            <a:lvl5pPr indent="-266700" marL="2171700" rtl="0">
              <a:spcBef>
                <a:spcPts val="0"/>
              </a:spcBef>
              <a:buClr>
                <a:schemeClr val="accent3"/>
              </a:buClr>
              <a:buFont typeface="Noto Symbo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pic>
        <p:nvPicPr>
          <p:cNvPr id="51" name="Shape 51"/>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
        <p:nvSpPr>
          <p:cNvPr id="52" name="Shape 52"/>
          <p:cNvSpPr txBox="1"/>
          <p:nvPr>
            <p:ph type="ctrTitle"/>
          </p:nvPr>
        </p:nvSpPr>
        <p:spPr>
          <a:xfrm>
            <a:off x="685800" y="287456"/>
            <a:ext cx="7772400" cy="302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53" name="Shape 53"/>
          <p:cNvSpPr txBox="1"/>
          <p:nvPr>
            <p:ph idx="2" type="subTitle"/>
          </p:nvPr>
        </p:nvSpPr>
        <p:spPr>
          <a:xfrm>
            <a:off x="685800" y="606239"/>
            <a:ext cx="7772400" cy="303000"/>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
        <p:nvSpPr>
          <p:cNvPr id="54" name="Shape 54"/>
          <p:cNvSpPr txBox="1"/>
          <p:nvPr>
            <p:ph idx="3" type="body"/>
          </p:nvPr>
        </p:nvSpPr>
        <p:spPr>
          <a:xfrm>
            <a:off x="685800" y="1219498"/>
            <a:ext cx="7772400" cy="431999"/>
          </a:xfrm>
          <a:prstGeom prst="rect">
            <a:avLst/>
          </a:prstGeom>
          <a:noFill/>
          <a:ln>
            <a:noFill/>
          </a:ln>
        </p:spPr>
        <p:txBody>
          <a:bodyPr anchorCtr="0" anchor="b" bIns="91425" lIns="91425" rIns="91425" tIns="91425"/>
          <a:lstStyle>
            <a:lvl1pPr indent="0" marL="0" rtl="0">
              <a:spcBef>
                <a:spcPts val="0"/>
              </a:spcBef>
              <a:buClr>
                <a:schemeClr val="dk1"/>
              </a:buClr>
              <a:buFont typeface="Calibri"/>
              <a:buNone/>
              <a:defRPr/>
            </a:lvl1pPr>
            <a:lvl2pPr indent="0" marL="457200" rtl="0">
              <a:spcBef>
                <a:spcPts val="0"/>
              </a:spcBef>
              <a:buClr>
                <a:srgbClr val="A0A0A0"/>
              </a:buClr>
              <a:buFont typeface="Calibri"/>
              <a:buNone/>
              <a:defRPr/>
            </a:lvl2pPr>
            <a:lvl3pPr indent="0" marL="914400" rtl="0">
              <a:spcBef>
                <a:spcPts val="0"/>
              </a:spcBef>
              <a:buClr>
                <a:srgbClr val="A0A0A0"/>
              </a:buClr>
              <a:buFont typeface="Calibri"/>
              <a:buNone/>
              <a:defRPr/>
            </a:lvl3pPr>
            <a:lvl4pPr indent="0" marL="1371600" rtl="0">
              <a:spcBef>
                <a:spcPts val="0"/>
              </a:spcBef>
              <a:buClr>
                <a:srgbClr val="A0A0A0"/>
              </a:buClr>
              <a:buFont typeface="Calibri"/>
              <a:buNone/>
              <a:defRPr/>
            </a:lvl4pPr>
            <a:lvl5pPr indent="0" marL="1828800" rtl="0">
              <a:spcBef>
                <a:spcPts val="0"/>
              </a:spcBef>
              <a:buClr>
                <a:srgbClr val="A0A0A0"/>
              </a:buClr>
              <a:buFont typeface="Calibri"/>
              <a:buNone/>
              <a:defRPr/>
            </a:lvl5pPr>
            <a:lvl6pPr indent="0" marL="2286000" rtl="0">
              <a:spcBef>
                <a:spcPts val="0"/>
              </a:spcBef>
              <a:buClr>
                <a:srgbClr val="A0A0A0"/>
              </a:buClr>
              <a:buFont typeface="Calibri"/>
              <a:buNone/>
              <a:defRPr/>
            </a:lvl6pPr>
            <a:lvl7pPr indent="0" marL="2743200" rtl="0">
              <a:spcBef>
                <a:spcPts val="0"/>
              </a:spcBef>
              <a:buClr>
                <a:srgbClr val="A0A0A0"/>
              </a:buClr>
              <a:buFont typeface="Calibri"/>
              <a:buNone/>
              <a:defRPr/>
            </a:lvl7pPr>
            <a:lvl8pPr indent="0" marL="3200400" rtl="0">
              <a:spcBef>
                <a:spcPts val="0"/>
              </a:spcBef>
              <a:buClr>
                <a:srgbClr val="A0A0A0"/>
              </a:buClr>
              <a:buFont typeface="Calibri"/>
              <a:buNone/>
              <a:defRPr/>
            </a:lvl8pPr>
            <a:lvl9pPr indent="0" marL="3657600" rtl="0">
              <a:spcBef>
                <a:spcPts val="0"/>
              </a:spcBef>
              <a:buClr>
                <a:srgbClr val="A0A0A0"/>
              </a:buClr>
              <a:buFont typeface="Calibri"/>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título+pie">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
        <p:nvSpPr>
          <p:cNvPr id="57" name="Shape 57"/>
          <p:cNvSpPr txBox="1"/>
          <p:nvPr>
            <p:ph type="ctrTitle"/>
          </p:nvPr>
        </p:nvSpPr>
        <p:spPr>
          <a:xfrm>
            <a:off x="685800" y="287456"/>
            <a:ext cx="7772400" cy="302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58" name="Shape 58"/>
          <p:cNvSpPr txBox="1"/>
          <p:nvPr>
            <p:ph idx="1" type="subTitle"/>
          </p:nvPr>
        </p:nvSpPr>
        <p:spPr>
          <a:xfrm>
            <a:off x="685800" y="606239"/>
            <a:ext cx="7772400" cy="303000"/>
          </a:xfrm>
          <a:prstGeom prst="rect">
            <a:avLst/>
          </a:prstGeom>
          <a:noFill/>
          <a:ln>
            <a:noFill/>
          </a:ln>
        </p:spPr>
        <p:txBody>
          <a:bodyPr anchorCtr="0" anchor="t" bIns="91425" lIns="91425" rIns="91425" tIns="91425"/>
          <a:lstStyle>
            <a:lvl1pPr indent="0" marL="0" marR="0" rtl="0" algn="ctr">
              <a:spcBef>
                <a:spcPts val="240"/>
              </a:spcBef>
              <a:buClr>
                <a:srgbClr val="646464"/>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ágina pie">
    <p:spTree>
      <p:nvGrpSpPr>
        <p:cNvPr id="59" name="Shape 59"/>
        <p:cNvGrpSpPr/>
        <p:nvPr/>
      </p:nvGrpSpPr>
      <p:grpSpPr>
        <a:xfrm>
          <a:off x="0" y="0"/>
          <a:ext cx="0" cy="0"/>
          <a:chOff x="0" y="0"/>
          <a:chExt cx="0" cy="0"/>
        </a:xfrm>
      </p:grpSpPr>
      <p:pic>
        <p:nvPicPr>
          <p:cNvPr id="60" name="Shape 60"/>
          <p:cNvPicPr preferRelativeResize="0"/>
          <p:nvPr/>
        </p:nvPicPr>
        <p:blipFill rotWithShape="1">
          <a:blip r:embed="rId2">
            <a:alphaModFix/>
          </a:blip>
          <a:srcRect b="0" l="0" r="0" t="0"/>
          <a:stretch/>
        </p:blipFill>
        <p:spPr>
          <a:xfrm>
            <a:off x="142043" y="4737517"/>
            <a:ext cx="1080000" cy="321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in">
    <p:spTree>
      <p:nvGrpSpPr>
        <p:cNvPr id="61" name="Shape 61"/>
        <p:cNvGrpSpPr/>
        <p:nvPr/>
      </p:nvGrpSpPr>
      <p:grpSpPr>
        <a:xfrm>
          <a:off x="0" y="0"/>
          <a:ext cx="0" cy="0"/>
          <a:chOff x="0" y="0"/>
          <a:chExt cx="0" cy="0"/>
        </a:xfrm>
      </p:grpSpPr>
      <p:sp>
        <p:nvSpPr>
          <p:cNvPr id="62" name="Shape 62"/>
          <p:cNvSpPr/>
          <p:nvPr/>
        </p:nvSpPr>
        <p:spPr>
          <a:xfrm>
            <a:off x="3579403" y="4541394"/>
            <a:ext cx="2104499" cy="276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ES" sz="1200" u="sng" cap="none" strike="noStrike">
                <a:solidFill>
                  <a:schemeClr val="dk1"/>
                </a:solidFill>
                <a:latin typeface="Calibri"/>
                <a:ea typeface="Calibri"/>
                <a:cs typeface="Calibri"/>
                <a:sym typeface="Calibri"/>
                <a:hlinkClick r:id="rId2"/>
              </a:rPr>
              <a:t>www.beeva.com</a:t>
            </a:r>
            <a:r>
              <a:rPr b="0" baseline="0" i="0" lang="es-ES" sz="1200" u="none" cap="none" strike="noStrike">
                <a:solidFill>
                  <a:srgbClr val="646464"/>
                </a:solidFill>
                <a:latin typeface="Calibri"/>
                <a:ea typeface="Calibri"/>
                <a:cs typeface="Calibri"/>
                <a:sym typeface="Calibri"/>
              </a:rPr>
              <a:t> </a:t>
            </a:r>
          </a:p>
        </p:txBody>
      </p:sp>
      <p:sp>
        <p:nvSpPr>
          <p:cNvPr id="63" name="Shape 63"/>
          <p:cNvSpPr/>
          <p:nvPr/>
        </p:nvSpPr>
        <p:spPr>
          <a:xfrm>
            <a:off x="3579403" y="4341625"/>
            <a:ext cx="2104499" cy="2768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ES" sz="1200" u="sng" cap="none" strike="noStrike">
                <a:solidFill>
                  <a:schemeClr val="dk1"/>
                </a:solidFill>
                <a:latin typeface="Calibri"/>
                <a:ea typeface="Calibri"/>
                <a:cs typeface="Calibri"/>
                <a:sym typeface="Calibri"/>
                <a:hlinkClick r:id="rId3"/>
              </a:rPr>
              <a:t>hablemos@beeva.com</a:t>
            </a:r>
            <a:r>
              <a:rPr b="0" baseline="0" i="0" lang="es-ES" sz="1200" u="none" cap="none" strike="noStrike">
                <a:solidFill>
                  <a:schemeClr val="dk1"/>
                </a:solidFill>
                <a:latin typeface="Calibri"/>
                <a:ea typeface="Calibri"/>
                <a:cs typeface="Calibri"/>
                <a:sym typeface="Calibri"/>
              </a:rPr>
              <a:t> </a:t>
            </a:r>
            <a:r>
              <a:rPr b="0" baseline="0" i="0" lang="es-ES" sz="1200" u="none" cap="none" strike="noStrike">
                <a:solidFill>
                  <a:srgbClr val="646464"/>
                </a:solidFill>
                <a:latin typeface="Calibri"/>
                <a:ea typeface="Calibri"/>
                <a:cs typeface="Calibri"/>
                <a:sym typeface="Calibri"/>
              </a:rPr>
              <a:t> </a:t>
            </a:r>
          </a:p>
        </p:txBody>
      </p:sp>
      <p:pic>
        <p:nvPicPr>
          <p:cNvPr id="64" name="Shape 64"/>
          <p:cNvPicPr preferRelativeResize="0"/>
          <p:nvPr/>
        </p:nvPicPr>
        <p:blipFill rotWithShape="1">
          <a:blip r:embed="rId4">
            <a:alphaModFix/>
          </a:blip>
          <a:srcRect b="0" l="0" r="0" t="0"/>
          <a:stretch/>
        </p:blipFill>
        <p:spPr>
          <a:xfrm>
            <a:off x="6004223" y="3846573"/>
            <a:ext cx="308100" cy="324000"/>
          </a:xfrm>
          <a:prstGeom prst="rect">
            <a:avLst/>
          </a:prstGeom>
          <a:noFill/>
          <a:ln>
            <a:noFill/>
          </a:ln>
        </p:spPr>
      </p:pic>
      <p:pic>
        <p:nvPicPr>
          <p:cNvPr id="65" name="Shape 65"/>
          <p:cNvPicPr preferRelativeResize="0"/>
          <p:nvPr/>
        </p:nvPicPr>
        <p:blipFill rotWithShape="1">
          <a:blip r:embed="rId5">
            <a:alphaModFix/>
          </a:blip>
          <a:srcRect b="0" l="0" r="0" t="0"/>
          <a:stretch/>
        </p:blipFill>
        <p:spPr>
          <a:xfrm>
            <a:off x="2831791" y="3846573"/>
            <a:ext cx="308100" cy="324000"/>
          </a:xfrm>
          <a:prstGeom prst="rect">
            <a:avLst/>
          </a:prstGeom>
          <a:noFill/>
          <a:ln>
            <a:noFill/>
          </a:ln>
        </p:spPr>
      </p:pic>
      <p:pic>
        <p:nvPicPr>
          <p:cNvPr id="66" name="Shape 66"/>
          <p:cNvPicPr preferRelativeResize="0"/>
          <p:nvPr/>
        </p:nvPicPr>
        <p:blipFill rotWithShape="1">
          <a:blip r:embed="rId6">
            <a:alphaModFix/>
          </a:blip>
          <a:srcRect b="0" l="0" r="0" t="0"/>
          <a:stretch/>
        </p:blipFill>
        <p:spPr>
          <a:xfrm>
            <a:off x="3624898" y="3846573"/>
            <a:ext cx="308100" cy="324000"/>
          </a:xfrm>
          <a:prstGeom prst="rect">
            <a:avLst/>
          </a:prstGeom>
          <a:noFill/>
          <a:ln>
            <a:noFill/>
          </a:ln>
        </p:spPr>
      </p:pic>
      <p:pic>
        <p:nvPicPr>
          <p:cNvPr id="67" name="Shape 67"/>
          <p:cNvPicPr preferRelativeResize="0"/>
          <p:nvPr/>
        </p:nvPicPr>
        <p:blipFill rotWithShape="1">
          <a:blip r:embed="rId7">
            <a:alphaModFix/>
          </a:blip>
          <a:srcRect b="0" l="0" r="0" t="0"/>
          <a:stretch/>
        </p:blipFill>
        <p:spPr>
          <a:xfrm>
            <a:off x="3228344" y="3846573"/>
            <a:ext cx="308100" cy="324000"/>
          </a:xfrm>
          <a:prstGeom prst="rect">
            <a:avLst/>
          </a:prstGeom>
          <a:noFill/>
          <a:ln>
            <a:noFill/>
          </a:ln>
        </p:spPr>
      </p:pic>
      <p:pic>
        <p:nvPicPr>
          <p:cNvPr id="68" name="Shape 68"/>
          <p:cNvPicPr preferRelativeResize="0"/>
          <p:nvPr/>
        </p:nvPicPr>
        <p:blipFill rotWithShape="1">
          <a:blip r:embed="rId8">
            <a:alphaModFix/>
          </a:blip>
          <a:srcRect b="0" l="0" r="0" t="0"/>
          <a:stretch/>
        </p:blipFill>
        <p:spPr>
          <a:xfrm>
            <a:off x="4418007" y="3846573"/>
            <a:ext cx="308100" cy="324000"/>
          </a:xfrm>
          <a:prstGeom prst="rect">
            <a:avLst/>
          </a:prstGeom>
          <a:noFill/>
          <a:ln>
            <a:noFill/>
          </a:ln>
        </p:spPr>
      </p:pic>
      <p:pic>
        <p:nvPicPr>
          <p:cNvPr id="69" name="Shape 69"/>
          <p:cNvPicPr preferRelativeResize="0"/>
          <p:nvPr/>
        </p:nvPicPr>
        <p:blipFill rotWithShape="1">
          <a:blip r:embed="rId9">
            <a:alphaModFix/>
          </a:blip>
          <a:srcRect b="0" l="0" r="0" t="0"/>
          <a:stretch/>
        </p:blipFill>
        <p:spPr>
          <a:xfrm>
            <a:off x="4814560" y="3846573"/>
            <a:ext cx="308100" cy="324000"/>
          </a:xfrm>
          <a:prstGeom prst="rect">
            <a:avLst/>
          </a:prstGeom>
          <a:noFill/>
          <a:ln>
            <a:noFill/>
          </a:ln>
        </p:spPr>
      </p:pic>
      <p:pic>
        <p:nvPicPr>
          <p:cNvPr id="70" name="Shape 70"/>
          <p:cNvPicPr preferRelativeResize="0"/>
          <p:nvPr/>
        </p:nvPicPr>
        <p:blipFill rotWithShape="1">
          <a:blip r:embed="rId10">
            <a:alphaModFix/>
          </a:blip>
          <a:srcRect b="0" l="0" r="0" t="0"/>
          <a:stretch/>
        </p:blipFill>
        <p:spPr>
          <a:xfrm>
            <a:off x="5211114" y="3846573"/>
            <a:ext cx="308100" cy="324000"/>
          </a:xfrm>
          <a:prstGeom prst="rect">
            <a:avLst/>
          </a:prstGeom>
          <a:noFill/>
          <a:ln>
            <a:noFill/>
          </a:ln>
        </p:spPr>
      </p:pic>
      <p:pic>
        <p:nvPicPr>
          <p:cNvPr id="71" name="Shape 71"/>
          <p:cNvPicPr preferRelativeResize="0"/>
          <p:nvPr/>
        </p:nvPicPr>
        <p:blipFill rotWithShape="1">
          <a:blip r:embed="rId11">
            <a:alphaModFix/>
          </a:blip>
          <a:srcRect b="0" l="0" r="0" t="0"/>
          <a:stretch/>
        </p:blipFill>
        <p:spPr>
          <a:xfrm>
            <a:off x="5607669" y="3846573"/>
            <a:ext cx="308100" cy="324000"/>
          </a:xfrm>
          <a:prstGeom prst="rect">
            <a:avLst/>
          </a:prstGeom>
          <a:noFill/>
          <a:ln>
            <a:noFill/>
          </a:ln>
        </p:spPr>
      </p:pic>
      <p:pic>
        <p:nvPicPr>
          <p:cNvPr id="72" name="Shape 72"/>
          <p:cNvPicPr preferRelativeResize="0"/>
          <p:nvPr/>
        </p:nvPicPr>
        <p:blipFill rotWithShape="1">
          <a:blip r:embed="rId12">
            <a:alphaModFix/>
          </a:blip>
          <a:srcRect b="0" l="0" r="0" t="0"/>
          <a:stretch/>
        </p:blipFill>
        <p:spPr>
          <a:xfrm>
            <a:off x="4021453" y="3846573"/>
            <a:ext cx="308100" cy="324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ortada 1">
    <p:spTree>
      <p:nvGrpSpPr>
        <p:cNvPr id="73" name="Shape 73"/>
        <p:cNvGrpSpPr/>
        <p:nvPr/>
      </p:nvGrpSpPr>
      <p:grpSpPr>
        <a:xfrm>
          <a:off x="0" y="0"/>
          <a:ext cx="0" cy="0"/>
          <a:chOff x="0" y="0"/>
          <a:chExt cx="0" cy="0"/>
        </a:xfrm>
      </p:grpSpPr>
      <p:grpSp>
        <p:nvGrpSpPr>
          <p:cNvPr id="74" name="Shape 74"/>
          <p:cNvGrpSpPr/>
          <p:nvPr/>
        </p:nvGrpSpPr>
        <p:grpSpPr>
          <a:xfrm>
            <a:off x="4486356" y="57207"/>
            <a:ext cx="4573160" cy="3769923"/>
            <a:chOff x="3768412" y="-962608"/>
            <a:chExt cx="5224080" cy="4306514"/>
          </a:xfrm>
        </p:grpSpPr>
        <p:pic>
          <p:nvPicPr>
            <p:cNvPr id="75" name="Shape 75"/>
            <p:cNvPicPr preferRelativeResize="0"/>
            <p:nvPr/>
          </p:nvPicPr>
          <p:blipFill rotWithShape="1">
            <a:blip r:embed="rId2">
              <a:alphaModFix/>
            </a:blip>
            <a:srcRect b="0" l="0" r="0" t="0"/>
            <a:stretch/>
          </p:blipFill>
          <p:spPr>
            <a:xfrm>
              <a:off x="3768412" y="88307"/>
              <a:ext cx="3255599" cy="3255599"/>
            </a:xfrm>
            <a:prstGeom prst="rect">
              <a:avLst/>
            </a:prstGeom>
            <a:noFill/>
            <a:ln>
              <a:noFill/>
            </a:ln>
          </p:spPr>
        </p:pic>
        <p:pic>
          <p:nvPicPr>
            <p:cNvPr id="76" name="Shape 76"/>
            <p:cNvPicPr preferRelativeResize="0"/>
            <p:nvPr/>
          </p:nvPicPr>
          <p:blipFill rotWithShape="1">
            <a:blip r:embed="rId3">
              <a:alphaModFix/>
            </a:blip>
            <a:srcRect b="0" l="0" r="0" t="0"/>
            <a:stretch/>
          </p:blipFill>
          <p:spPr>
            <a:xfrm>
              <a:off x="6314301" y="-962608"/>
              <a:ext cx="1655099" cy="1655099"/>
            </a:xfrm>
            <a:prstGeom prst="rect">
              <a:avLst/>
            </a:prstGeom>
            <a:noFill/>
            <a:ln>
              <a:noFill/>
            </a:ln>
          </p:spPr>
        </p:pic>
        <p:pic>
          <p:nvPicPr>
            <p:cNvPr id="77" name="Shape 77"/>
            <p:cNvPicPr preferRelativeResize="0"/>
            <p:nvPr/>
          </p:nvPicPr>
          <p:blipFill rotWithShape="1">
            <a:blip r:embed="rId4">
              <a:alphaModFix/>
            </a:blip>
            <a:srcRect b="0" l="0" r="0" t="0"/>
            <a:stretch/>
          </p:blipFill>
          <p:spPr>
            <a:xfrm>
              <a:off x="7337392" y="520589"/>
              <a:ext cx="1655099" cy="1655099"/>
            </a:xfrm>
            <a:prstGeom prst="rect">
              <a:avLst/>
            </a:prstGeom>
            <a:noFill/>
            <a:ln>
              <a:noFill/>
            </a:ln>
          </p:spPr>
        </p:pic>
      </p:grpSp>
      <p:sp>
        <p:nvSpPr>
          <p:cNvPr id="78" name="Shape 78"/>
          <p:cNvSpPr txBox="1"/>
          <p:nvPr>
            <p:ph type="ctrTitle"/>
          </p:nvPr>
        </p:nvSpPr>
        <p:spPr>
          <a:xfrm>
            <a:off x="4486280" y="2116843"/>
            <a:ext cx="2849999" cy="3579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79" name="Shape 79"/>
          <p:cNvSpPr txBox="1"/>
          <p:nvPr>
            <p:ph idx="1" type="subTitle"/>
          </p:nvPr>
        </p:nvSpPr>
        <p:spPr>
          <a:xfrm>
            <a:off x="4486280" y="2463473"/>
            <a:ext cx="2849999" cy="288000"/>
          </a:xfrm>
          <a:prstGeom prst="rect">
            <a:avLst/>
          </a:prstGeom>
          <a:noFill/>
          <a:ln>
            <a:noFill/>
          </a:ln>
        </p:spPr>
        <p:txBody>
          <a:bodyPr anchorCtr="0" anchor="t" bIns="91425" lIns="91425" rIns="91425" tIns="91425"/>
          <a:lstStyle>
            <a:lvl1pPr indent="0" marL="0" marR="0" rtl="0" algn="ctr">
              <a:spcBef>
                <a:spcPts val="220"/>
              </a:spcBef>
              <a:buClr>
                <a:schemeClr val="dk2"/>
              </a:buClr>
              <a:buFont typeface="Arial"/>
              <a:buNone/>
              <a:defRPr/>
            </a:lvl1pPr>
            <a:lvl2pPr indent="0" marL="457200" marR="0" rtl="0" algn="ctr">
              <a:spcBef>
                <a:spcPts val="560"/>
              </a:spcBef>
              <a:buClr>
                <a:srgbClr val="A0A0A0"/>
              </a:buClr>
              <a:buFont typeface="Arial"/>
              <a:buNone/>
              <a:defRPr/>
            </a:lvl2pPr>
            <a:lvl3pPr indent="0" marL="914400" marR="0" rtl="0" algn="ctr">
              <a:spcBef>
                <a:spcPts val="480"/>
              </a:spcBef>
              <a:buClr>
                <a:srgbClr val="A0A0A0"/>
              </a:buClr>
              <a:buFont typeface="Arial"/>
              <a:buNone/>
              <a:defRPr/>
            </a:lvl3pPr>
            <a:lvl4pPr indent="0" marL="1371600" marR="0" rtl="0" algn="ctr">
              <a:spcBef>
                <a:spcPts val="400"/>
              </a:spcBef>
              <a:buClr>
                <a:srgbClr val="A0A0A0"/>
              </a:buClr>
              <a:buFont typeface="Arial"/>
              <a:buNone/>
              <a:defRPr/>
            </a:lvl4pPr>
            <a:lvl5pPr indent="0" marL="1828800" marR="0" rtl="0" algn="ctr">
              <a:spcBef>
                <a:spcPts val="400"/>
              </a:spcBef>
              <a:buClr>
                <a:srgbClr val="A0A0A0"/>
              </a:buClr>
              <a:buFont typeface="Arial"/>
              <a:buNone/>
              <a:defRPr/>
            </a:lvl5pPr>
            <a:lvl6pPr indent="0" marL="2286000" marR="0" rtl="0" algn="ctr">
              <a:spcBef>
                <a:spcPts val="400"/>
              </a:spcBef>
              <a:buClr>
                <a:srgbClr val="A0A0A0"/>
              </a:buClr>
              <a:buFont typeface="Arial"/>
              <a:buNone/>
              <a:defRPr/>
            </a:lvl6pPr>
            <a:lvl7pPr indent="0" marL="2743200" marR="0" rtl="0" algn="ctr">
              <a:spcBef>
                <a:spcPts val="400"/>
              </a:spcBef>
              <a:buClr>
                <a:srgbClr val="A0A0A0"/>
              </a:buClr>
              <a:buFont typeface="Arial"/>
              <a:buNone/>
              <a:defRPr/>
            </a:lvl7pPr>
            <a:lvl8pPr indent="0" marL="3200400" marR="0" rtl="0" algn="ctr">
              <a:spcBef>
                <a:spcPts val="400"/>
              </a:spcBef>
              <a:buClr>
                <a:srgbClr val="A0A0A0"/>
              </a:buClr>
              <a:buFont typeface="Arial"/>
              <a:buNone/>
              <a:defRPr/>
            </a:lvl8pPr>
            <a:lvl9pPr indent="0" marL="3657600" marR="0" rtl="0" algn="ctr">
              <a:spcBef>
                <a:spcPts val="400"/>
              </a:spcBef>
              <a:buClr>
                <a:srgbClr val="A0A0A0"/>
              </a:buClr>
              <a:buFont typeface="Arial"/>
              <a:buNone/>
              <a:defRPr/>
            </a:lvl9pPr>
          </a:lstStyle>
          <a:p/>
        </p:txBody>
      </p:sp>
      <p:pic>
        <p:nvPicPr>
          <p:cNvPr id="80" name="Shape 80"/>
          <p:cNvPicPr preferRelativeResize="0"/>
          <p:nvPr/>
        </p:nvPicPr>
        <p:blipFill rotWithShape="1">
          <a:blip r:embed="rId5">
            <a:alphaModFix/>
          </a:blip>
          <a:srcRect b="0" l="0" r="0" t="0"/>
          <a:stretch/>
        </p:blipFill>
        <p:spPr>
          <a:xfrm>
            <a:off x="41776" y="4252142"/>
            <a:ext cx="2047199" cy="891300"/>
          </a:xfrm>
          <a:prstGeom prst="rect">
            <a:avLst/>
          </a:prstGeom>
          <a:noFill/>
          <a:ln>
            <a:noFill/>
          </a:ln>
        </p:spPr>
      </p:pic>
      <p:sp>
        <p:nvSpPr>
          <p:cNvPr id="81" name="Shape 81"/>
          <p:cNvSpPr/>
          <p:nvPr/>
        </p:nvSpPr>
        <p:spPr>
          <a:xfrm>
            <a:off x="5945037" y="4369587"/>
            <a:ext cx="2945699" cy="5540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0" lang="es-ES" sz="1000" u="none" cap="none" strike="noStrike">
                <a:solidFill>
                  <a:schemeClr val="dk2"/>
                </a:solidFill>
                <a:latin typeface="Calibri"/>
                <a:ea typeface="Calibri"/>
                <a:cs typeface="Calibri"/>
                <a:sym typeface="Calibri"/>
              </a:rPr>
              <a:t>Avenida de Burgos 16 D, 28036 Madrid</a:t>
            </a:r>
          </a:p>
          <a:p>
            <a:pPr indent="0" lvl="0" marL="0" marR="0" rtl="0" algn="r">
              <a:spcBef>
                <a:spcPts val="0"/>
              </a:spcBef>
              <a:buSzPct val="25000"/>
              <a:buNone/>
            </a:pPr>
            <a:r>
              <a:rPr b="0" baseline="0" i="0" lang="es-ES" sz="1000" u="sng" cap="none" strike="noStrike">
                <a:solidFill>
                  <a:schemeClr val="hlink"/>
                </a:solidFill>
                <a:latin typeface="Calibri"/>
                <a:ea typeface="Calibri"/>
                <a:cs typeface="Calibri"/>
                <a:sym typeface="Calibri"/>
                <a:hlinkClick r:id="rId6"/>
              </a:rPr>
              <a:t>hablemos@beeva.com</a:t>
            </a:r>
          </a:p>
          <a:p>
            <a:pPr indent="0" lvl="0" marL="0" marR="0" rtl="0" algn="r">
              <a:spcBef>
                <a:spcPts val="0"/>
              </a:spcBef>
              <a:buSzPct val="25000"/>
              <a:buNone/>
            </a:pPr>
            <a:r>
              <a:rPr b="0" baseline="0" i="0" lang="es-ES" sz="1000" u="sng" cap="none" strike="noStrike">
                <a:solidFill>
                  <a:schemeClr val="hlink"/>
                </a:solidFill>
                <a:latin typeface="Calibri"/>
                <a:ea typeface="Calibri"/>
                <a:cs typeface="Calibri"/>
                <a:sym typeface="Calibri"/>
                <a:hlinkClick r:id="rId7"/>
              </a:rPr>
              <a:t>www.beeva.com</a:t>
            </a:r>
            <a:r>
              <a:rPr b="0" baseline="0" i="0" lang="es-ES" sz="1000" u="none" cap="none" strike="noStrike">
                <a:solidFill>
                  <a:schemeClr val="dk2"/>
                </a:solidFill>
                <a:latin typeface="Calibri"/>
                <a:ea typeface="Calibri"/>
                <a:cs typeface="Calibri"/>
                <a:sym typeface="Calibri"/>
              </a:rPr>
              <a:t> </a:t>
            </a:r>
          </a:p>
        </p:txBody>
      </p:sp>
      <p:sp>
        <p:nvSpPr>
          <p:cNvPr id="82" name="Shape 82"/>
          <p:cNvSpPr txBox="1"/>
          <p:nvPr/>
        </p:nvSpPr>
        <p:spPr>
          <a:xfrm>
            <a:off x="5945037" y="4108023"/>
            <a:ext cx="2945699" cy="284100"/>
          </a:xfrm>
          <a:prstGeom prst="rect">
            <a:avLst/>
          </a:prstGeom>
          <a:noFill/>
          <a:ln>
            <a:noFill/>
          </a:ln>
        </p:spPr>
        <p:txBody>
          <a:bodyPr anchorCtr="0" anchor="t" bIns="45700" lIns="91425" rIns="91425" tIns="45700">
            <a:noAutofit/>
          </a:bodyPr>
          <a:lstStyle/>
          <a:p>
            <a:pPr indent="0" lvl="0" marL="0" marR="0" rtl="0" algn="r">
              <a:spcBef>
                <a:spcPts val="0"/>
              </a:spcBef>
              <a:buClr>
                <a:schemeClr val="accent3"/>
              </a:buClr>
              <a:buSzPct val="25000"/>
              <a:buFont typeface="Arial"/>
              <a:buNone/>
            </a:pPr>
            <a:r>
              <a:rPr b="1" baseline="0" i="0" lang="es-ES" sz="1100" u="none" cap="none" strike="noStrike">
                <a:solidFill>
                  <a:schemeClr val="accent3"/>
                </a:solidFill>
                <a:latin typeface="Calibri"/>
                <a:ea typeface="Calibri"/>
                <a:cs typeface="Calibri"/>
                <a:sym typeface="Calibri"/>
              </a:rPr>
              <a:t>BEE</a:t>
            </a:r>
            <a:r>
              <a:rPr b="1" baseline="0" i="0" lang="es-ES" sz="1100" u="none" cap="none" strike="noStrike">
                <a:solidFill>
                  <a:schemeClr val="accent5"/>
                </a:solidFill>
                <a:latin typeface="Calibri"/>
                <a:ea typeface="Calibri"/>
                <a:cs typeface="Calibri"/>
                <a:sym typeface="Calibri"/>
              </a:rPr>
              <a:t> </a:t>
            </a:r>
            <a:r>
              <a:rPr b="1" baseline="0" i="0" lang="es-ES" sz="1100" u="none" cap="none" strike="noStrike">
                <a:solidFill>
                  <a:schemeClr val="dk1"/>
                </a:solidFill>
                <a:latin typeface="Calibri"/>
                <a:ea typeface="Calibri"/>
                <a:cs typeface="Calibri"/>
                <a:sym typeface="Calibri"/>
              </a:rPr>
              <a:t>PART OF THE CHANGE</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11" name="Shape 11"/>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6553200" y="4767262"/>
            <a:ext cx="2133599" cy="2739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92" name="Shape 92"/>
          <p:cNvSpPr txBox="1"/>
          <p:nvPr>
            <p:ph idx="1" type="body"/>
          </p:nvPr>
        </p:nvSpPr>
        <p:spPr>
          <a:xfrm>
            <a:off x="457200" y="1200150"/>
            <a:ext cx="8229600" cy="3394472"/>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93" name="Shape 93"/>
          <p:cNvSpPr txBox="1"/>
          <p:nvPr>
            <p:ph idx="10" type="dt"/>
          </p:nvPr>
        </p:nvSpPr>
        <p:spPr>
          <a:xfrm>
            <a:off x="457200" y="4767262"/>
            <a:ext cx="2133599" cy="273843"/>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4" name="Shape 94"/>
          <p:cNvSpPr txBox="1"/>
          <p:nvPr>
            <p:ph idx="11" type="ftr"/>
          </p:nvPr>
        </p:nvSpPr>
        <p:spPr>
          <a:xfrm>
            <a:off x="3124200" y="4767262"/>
            <a:ext cx="2895600" cy="273843"/>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5" name="Shape 95"/>
          <p:cNvSpPr txBox="1"/>
          <p:nvPr>
            <p:ph idx="12" type="sldNum"/>
          </p:nvPr>
        </p:nvSpPr>
        <p:spPr>
          <a:xfrm>
            <a:off x="6553200" y="4767262"/>
            <a:ext cx="2133599" cy="273843"/>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hyperlink" Target="http://examp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3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1" Type="http://schemas.openxmlformats.org/officeDocument/2006/relationships/hyperlink" Target="https://www.npmjs.com/package/vhost" TargetMode="External"/><Relationship Id="rId10" Type="http://schemas.openxmlformats.org/officeDocument/2006/relationships/hyperlink" Target="https://www.npmjs.com/package/serve-static" TargetMode="External"/><Relationship Id="rId13" Type="http://schemas.openxmlformats.org/officeDocument/2006/relationships/hyperlink" Target="https://www.npmjs.com/package/compression" TargetMode="External"/><Relationship Id="rId12" Type="http://schemas.openxmlformats.org/officeDocument/2006/relationships/hyperlink" Target="https://www.npmjs.com/package/body-parser" TargetMode="External"/><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31.png"/><Relationship Id="rId4" Type="http://schemas.openxmlformats.org/officeDocument/2006/relationships/hyperlink" Target="https://www.npmjs.com/package/express-session" TargetMode="External"/><Relationship Id="rId9" Type="http://schemas.openxmlformats.org/officeDocument/2006/relationships/hyperlink" Target="https://www.npmjs.com/package/serve-index" TargetMode="External"/><Relationship Id="rId15" Type="http://schemas.openxmlformats.org/officeDocument/2006/relationships/hyperlink" Target="https://www.npmjs.com/package/connect-multiparty" TargetMode="External"/><Relationship Id="rId14" Type="http://schemas.openxmlformats.org/officeDocument/2006/relationships/hyperlink" Target="https://www.npmjs.com/package/connect-timeout" TargetMode="External"/><Relationship Id="rId17" Type="http://schemas.openxmlformats.org/officeDocument/2006/relationships/hyperlink" Target="https://www.npmjs.com/package/cookie-session" TargetMode="External"/><Relationship Id="rId16" Type="http://schemas.openxmlformats.org/officeDocument/2006/relationships/hyperlink" Target="https://www.npmjs.com/package/cookie-parser" TargetMode="External"/><Relationship Id="rId5" Type="http://schemas.openxmlformats.org/officeDocument/2006/relationships/hyperlink" Target="https://www.npmjs.com/package/method-override" TargetMode="External"/><Relationship Id="rId19" Type="http://schemas.openxmlformats.org/officeDocument/2006/relationships/hyperlink" Target="https://www.npmjs.com/package/errorhandler" TargetMode="External"/><Relationship Id="rId6" Type="http://schemas.openxmlformats.org/officeDocument/2006/relationships/hyperlink" Target="https://www.npmjs.com/package/morgan" TargetMode="External"/><Relationship Id="rId18" Type="http://schemas.openxmlformats.org/officeDocument/2006/relationships/hyperlink" Target="https://www.npmjs.com/package/csurf" TargetMode="External"/><Relationship Id="rId7" Type="http://schemas.openxmlformats.org/officeDocument/2006/relationships/hyperlink" Target="https://www.npmjs.com/package/response-time" TargetMode="External"/><Relationship Id="rId8" Type="http://schemas.openxmlformats.org/officeDocument/2006/relationships/hyperlink" Target="https://www.npmjs.com/package/serve-favico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 Id="rId3"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 Id="rId3"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3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 Id="rId3"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8.xml"/><Relationship Id="rId3" Type="http://schemas.openxmlformats.org/officeDocument/2006/relationships/image" Target="../media/image3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 Id="rId3" Type="http://schemas.openxmlformats.org/officeDocument/2006/relationships/image" Target="../media/image34.jpg"/><Relationship Id="rId4" Type="http://schemas.openxmlformats.org/officeDocument/2006/relationships/hyperlink" Target="mailto:joseangel.gomez@beeva.com" TargetMode="External"/><Relationship Id="rId5" Type="http://schemas.openxmlformats.org/officeDocument/2006/relationships/hyperlink" Target="mailto:juan.ferrer@beev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4486280" y="2116843"/>
            <a:ext cx="2849999" cy="357900"/>
          </a:xfrm>
          <a:prstGeom prst="rect">
            <a:avLst/>
          </a:prstGeom>
        </p:spPr>
        <p:txBody>
          <a:bodyPr anchorCtr="0" anchor="ctr" bIns="91425" lIns="91425" rIns="91425" tIns="91425">
            <a:noAutofit/>
          </a:bodyPr>
          <a:lstStyle/>
          <a:p>
            <a:pPr lvl="0" rtl="0">
              <a:spcBef>
                <a:spcPts val="0"/>
              </a:spcBef>
              <a:buNone/>
            </a:pPr>
            <a:r>
              <a:rPr b="1" lang="es-ES" sz="2200">
                <a:solidFill>
                  <a:schemeClr val="dk1"/>
                </a:solidFill>
                <a:latin typeface="Trebuchet MS"/>
                <a:ea typeface="Trebuchet MS"/>
                <a:cs typeface="Trebuchet MS"/>
                <a:sym typeface="Trebuchet MS"/>
              </a:rPr>
              <a:t>Node Js</a:t>
            </a:r>
          </a:p>
        </p:txBody>
      </p:sp>
      <p:sp>
        <p:nvSpPr>
          <p:cNvPr id="88" name="Shape 88"/>
          <p:cNvSpPr txBox="1"/>
          <p:nvPr>
            <p:ph idx="1" type="subTitle"/>
          </p:nvPr>
        </p:nvSpPr>
        <p:spPr>
          <a:xfrm>
            <a:off x="4486280" y="2463473"/>
            <a:ext cx="2849999" cy="288000"/>
          </a:xfrm>
          <a:prstGeom prst="rect">
            <a:avLst/>
          </a:prstGeom>
        </p:spPr>
        <p:txBody>
          <a:bodyPr anchorCtr="0" anchor="ctr" bIns="91425" lIns="91425" rIns="91425" tIns="91425">
            <a:noAutofit/>
          </a:bodyPr>
          <a:lstStyle/>
          <a:p>
            <a:pPr lvl="0" rtl="0">
              <a:spcBef>
                <a:spcPts val="0"/>
              </a:spcBef>
              <a:buNone/>
            </a:pPr>
            <a:r>
              <a:rPr lang="es-ES" sz="1200">
                <a:solidFill>
                  <a:schemeClr val="dk1"/>
                </a:solidFill>
                <a:latin typeface="Trebuchet MS"/>
                <a:ea typeface="Trebuchet MS"/>
                <a:cs typeface="Trebuchet MS"/>
                <a:sym typeface="Trebuchet MS"/>
              </a:rPr>
              <a:t>Intermediate level</a:t>
            </a:r>
          </a:p>
        </p:txBody>
      </p:sp>
      <p:pic>
        <p:nvPicPr>
          <p:cNvPr id="89" name="Shape 89"/>
          <p:cNvPicPr preferRelativeResize="0"/>
          <p:nvPr/>
        </p:nvPicPr>
        <p:blipFill>
          <a:blip r:embed="rId3">
            <a:alphaModFix/>
          </a:blip>
          <a:stretch>
            <a:fillRect/>
          </a:stretch>
        </p:blipFill>
        <p:spPr>
          <a:xfrm>
            <a:off x="6959400" y="508441"/>
            <a:ext cx="985249" cy="529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17" name="Shape 217"/>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18" name="Shape 218"/>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219" name="Shape 219"/>
          <p:cNvSpPr txBox="1"/>
          <p:nvPr/>
        </p:nvSpPr>
        <p:spPr>
          <a:xfrm>
            <a:off x="685800" y="1882750"/>
            <a:ext cx="7772400" cy="3033899"/>
          </a:xfrm>
          <a:prstGeom prst="rect">
            <a:avLst/>
          </a:prstGeom>
          <a:noFill/>
          <a:ln>
            <a:noFill/>
          </a:ln>
        </p:spPr>
        <p:txBody>
          <a:bodyPr anchorCtr="0" anchor="t" bIns="91425" lIns="91425" rIns="91425" tIns="91425">
            <a:noAutofit/>
          </a:bodyPr>
          <a:lstStyle/>
          <a:p>
            <a:pPr indent="-304800" lvl="0" marL="457200" rtl="0">
              <a:spcBef>
                <a:spcPts val="640"/>
              </a:spcBef>
              <a:buClr>
                <a:srgbClr val="7FBD42"/>
              </a:buClr>
              <a:buSzPct val="100000"/>
              <a:buFont typeface="Calibri"/>
              <a:buChar char="●"/>
            </a:pPr>
            <a:r>
              <a:rPr lang="es-ES" sz="1200">
                <a:solidFill>
                  <a:schemeClr val="dk1"/>
                </a:solidFill>
                <a:latin typeface="Calibri"/>
                <a:ea typeface="Calibri"/>
                <a:cs typeface="Calibri"/>
                <a:sym typeface="Calibri"/>
              </a:rPr>
              <a:t>La interfaz del flujo de lectura es la abstracción de una fuente de datos que se está leyendo. En otras palabras, los datos salen de un flujo de lectura</a:t>
            </a:r>
          </a:p>
          <a:p>
            <a:pPr indent="-304800" lvl="0" marL="457200" rtl="0">
              <a:spcBef>
                <a:spcPts val="640"/>
              </a:spcBef>
              <a:buClr>
                <a:srgbClr val="7FBD42"/>
              </a:buClr>
              <a:buSzPct val="100000"/>
              <a:buFont typeface="Calibri"/>
              <a:buChar char="●"/>
            </a:pPr>
            <a:r>
              <a:rPr lang="es-ES" sz="1200">
                <a:solidFill>
                  <a:schemeClr val="dk1"/>
                </a:solidFill>
                <a:latin typeface="Calibri"/>
                <a:ea typeface="Calibri"/>
                <a:cs typeface="Calibri"/>
                <a:sym typeface="Calibri"/>
              </a:rPr>
              <a:t>Un </a:t>
            </a:r>
            <a:r>
              <a:rPr i="1" lang="es-ES" sz="1200">
                <a:solidFill>
                  <a:schemeClr val="dk1"/>
                </a:solidFill>
                <a:latin typeface="Calibri"/>
                <a:ea typeface="Calibri"/>
                <a:cs typeface="Calibri"/>
                <a:sym typeface="Calibri"/>
              </a:rPr>
              <a:t>stream Readable</a:t>
            </a:r>
            <a:r>
              <a:rPr lang="es-ES" sz="1200">
                <a:solidFill>
                  <a:schemeClr val="dk1"/>
                </a:solidFill>
                <a:latin typeface="Calibri"/>
                <a:ea typeface="Calibri"/>
                <a:cs typeface="Calibri"/>
                <a:sym typeface="Calibri"/>
              </a:rPr>
              <a:t> no empezará a emitir datos hasta que le indiquemos que estamos listos para recibirlos</a:t>
            </a:r>
          </a:p>
          <a:p>
            <a:pPr indent="-304800" lvl="0" marL="457200" rtl="0">
              <a:spcBef>
                <a:spcPts val="640"/>
              </a:spcBef>
              <a:buClr>
                <a:srgbClr val="7FBD42"/>
              </a:buClr>
              <a:buSzPct val="100000"/>
              <a:buFont typeface="Calibri"/>
              <a:buChar char="●"/>
            </a:pPr>
            <a:r>
              <a:rPr lang="es-ES" sz="1200">
                <a:solidFill>
                  <a:schemeClr val="dk1"/>
                </a:solidFill>
                <a:latin typeface="Calibri"/>
                <a:ea typeface="Calibri"/>
                <a:cs typeface="Calibri"/>
                <a:sym typeface="Calibri"/>
              </a:rPr>
              <a:t>Este tipo de streams tiene dos modos: </a:t>
            </a:r>
          </a:p>
          <a:p>
            <a:pPr indent="-304800" lvl="1" marL="914400" rtl="0">
              <a:spcBef>
                <a:spcPts val="640"/>
              </a:spcBef>
              <a:buClr>
                <a:srgbClr val="A0A0A0"/>
              </a:buClr>
              <a:buSzPct val="100000"/>
              <a:buFont typeface="Calibri"/>
              <a:buChar char="○"/>
            </a:pPr>
            <a:r>
              <a:rPr b="1" lang="es-ES" sz="1200">
                <a:solidFill>
                  <a:schemeClr val="dk1"/>
                </a:solidFill>
                <a:latin typeface="Calibri"/>
                <a:ea typeface="Calibri"/>
                <a:cs typeface="Calibri"/>
                <a:sym typeface="Calibri"/>
              </a:rPr>
              <a:t>Flowing </a:t>
            </a:r>
            <a:r>
              <a:rPr lang="es-ES" sz="1200">
                <a:solidFill>
                  <a:schemeClr val="dk1"/>
                </a:solidFill>
                <a:latin typeface="Calibri"/>
                <a:ea typeface="Calibri"/>
                <a:cs typeface="Calibri"/>
                <a:sym typeface="Calibri"/>
              </a:rPr>
              <a:t>(fluido): los datos se leen y se proveen lo más rápido posible</a:t>
            </a:r>
          </a:p>
          <a:p>
            <a:pPr indent="-304800" lvl="1" marL="914400" rtl="0">
              <a:spcBef>
                <a:spcPts val="640"/>
              </a:spcBef>
              <a:buClr>
                <a:srgbClr val="A0A0A0"/>
              </a:buClr>
              <a:buSzPct val="100000"/>
              <a:buFont typeface="Calibri"/>
              <a:buChar char="○"/>
            </a:pPr>
            <a:r>
              <a:rPr b="1" lang="es-ES" sz="1200">
                <a:solidFill>
                  <a:schemeClr val="dk1"/>
                </a:solidFill>
                <a:latin typeface="Calibri"/>
                <a:ea typeface="Calibri"/>
                <a:cs typeface="Calibri"/>
                <a:sym typeface="Calibri"/>
              </a:rPr>
              <a:t>Paused </a:t>
            </a:r>
            <a:r>
              <a:rPr lang="es-ES" sz="1200">
                <a:solidFill>
                  <a:schemeClr val="dk1"/>
                </a:solidFill>
                <a:latin typeface="Calibri"/>
                <a:ea typeface="Calibri"/>
                <a:cs typeface="Calibri"/>
                <a:sym typeface="Calibri"/>
              </a:rPr>
              <a:t>(pausado): hay que llamar explícitamente a </a:t>
            </a:r>
            <a:r>
              <a:rPr b="1" i="1" lang="es-ES" sz="1200">
                <a:solidFill>
                  <a:schemeClr val="dk1"/>
                </a:solidFill>
                <a:latin typeface="Calibri"/>
                <a:ea typeface="Calibri"/>
                <a:cs typeface="Calibri"/>
                <a:sym typeface="Calibri"/>
              </a:rPr>
              <a:t>stream.read()</a:t>
            </a:r>
            <a:r>
              <a:rPr lang="es-ES" sz="1200">
                <a:solidFill>
                  <a:schemeClr val="dk1"/>
                </a:solidFill>
                <a:latin typeface="Calibri"/>
                <a:ea typeface="Calibri"/>
                <a:cs typeface="Calibri"/>
                <a:sym typeface="Calibri"/>
              </a:rPr>
              <a:t> para recoger los datos. Este es el modo por defecto</a:t>
            </a:r>
          </a:p>
          <a:p>
            <a:pPr indent="-304800" lvl="0" marL="457200" rtl="0">
              <a:spcBef>
                <a:spcPts val="640"/>
              </a:spcBef>
              <a:buClr>
                <a:srgbClr val="7FBD42"/>
              </a:buClr>
              <a:buSzPct val="100000"/>
              <a:buFont typeface="Calibri"/>
              <a:buChar char="●"/>
            </a:pPr>
            <a:r>
              <a:rPr lang="es-ES" sz="1200">
                <a:solidFill>
                  <a:schemeClr val="dk1"/>
                </a:solidFill>
                <a:latin typeface="Calibri"/>
                <a:ea typeface="Calibri"/>
                <a:cs typeface="Calibri"/>
                <a:sym typeface="Calibri"/>
              </a:rPr>
              <a:t>Para cambiar al modo fluido podemos:</a:t>
            </a:r>
          </a:p>
          <a:p>
            <a:pPr indent="-304800" lvl="1" marL="914400" rtl="0">
              <a:spcBef>
                <a:spcPts val="640"/>
              </a:spcBef>
              <a:buClr>
                <a:srgbClr val="A0A0A0"/>
              </a:buClr>
              <a:buSzPct val="100000"/>
              <a:buFont typeface="Calibri"/>
              <a:buChar char="○"/>
            </a:pPr>
            <a:r>
              <a:rPr lang="es-ES" sz="1200">
                <a:solidFill>
                  <a:schemeClr val="dk1"/>
                </a:solidFill>
                <a:latin typeface="Calibri"/>
                <a:ea typeface="Calibri"/>
                <a:cs typeface="Calibri"/>
                <a:sym typeface="Calibri"/>
              </a:rPr>
              <a:t>Añadir un evento </a:t>
            </a:r>
            <a:r>
              <a:rPr b="1" lang="es-ES" sz="1200">
                <a:solidFill>
                  <a:schemeClr val="dk1"/>
                </a:solidFill>
                <a:latin typeface="Calibri"/>
                <a:ea typeface="Calibri"/>
                <a:cs typeface="Calibri"/>
                <a:sym typeface="Calibri"/>
              </a:rPr>
              <a:t>‘</a:t>
            </a:r>
            <a:r>
              <a:rPr b="1" i="1" lang="es-ES" sz="1200">
                <a:solidFill>
                  <a:schemeClr val="dk1"/>
                </a:solidFill>
                <a:latin typeface="Calibri"/>
                <a:ea typeface="Calibri"/>
                <a:cs typeface="Calibri"/>
                <a:sym typeface="Calibri"/>
              </a:rPr>
              <a:t>data’</a:t>
            </a:r>
          </a:p>
          <a:p>
            <a:pPr indent="-304800" lvl="1" marL="914400" rtl="0">
              <a:spcBef>
                <a:spcPts val="640"/>
              </a:spcBef>
              <a:buClr>
                <a:srgbClr val="A0A0A0"/>
              </a:buClr>
              <a:buSzPct val="100000"/>
              <a:buFont typeface="Calibri"/>
              <a:buChar char="○"/>
            </a:pPr>
            <a:r>
              <a:rPr lang="es-ES" sz="1200">
                <a:solidFill>
                  <a:schemeClr val="dk1"/>
                </a:solidFill>
                <a:latin typeface="Calibri"/>
                <a:ea typeface="Calibri"/>
                <a:cs typeface="Calibri"/>
                <a:sym typeface="Calibri"/>
              </a:rPr>
              <a:t>Llamar al método </a:t>
            </a:r>
            <a:r>
              <a:rPr b="1" i="1" lang="es-ES" sz="1200">
                <a:solidFill>
                  <a:schemeClr val="dk1"/>
                </a:solidFill>
                <a:latin typeface="Calibri"/>
                <a:ea typeface="Calibri"/>
                <a:cs typeface="Calibri"/>
                <a:sym typeface="Calibri"/>
              </a:rPr>
              <a:t>resume()</a:t>
            </a:r>
          </a:p>
          <a:p>
            <a:pPr indent="-304800" lvl="1" marL="914400" rtl="0">
              <a:spcBef>
                <a:spcPts val="640"/>
              </a:spcBef>
              <a:buClr>
                <a:srgbClr val="A0A0A0"/>
              </a:buClr>
              <a:buSzPct val="100000"/>
              <a:buFont typeface="Calibri"/>
              <a:buChar char="○"/>
            </a:pPr>
            <a:r>
              <a:rPr lang="es-ES" sz="1200">
                <a:solidFill>
                  <a:schemeClr val="dk1"/>
                </a:solidFill>
                <a:latin typeface="Calibri"/>
                <a:ea typeface="Calibri"/>
                <a:cs typeface="Calibri"/>
                <a:sym typeface="Calibri"/>
              </a:rPr>
              <a:t>Llamar al método </a:t>
            </a:r>
            <a:r>
              <a:rPr b="1" i="1" lang="es-ES" sz="1200">
                <a:solidFill>
                  <a:schemeClr val="dk1"/>
                </a:solidFill>
                <a:latin typeface="Calibri"/>
                <a:ea typeface="Calibri"/>
                <a:cs typeface="Calibri"/>
                <a:sym typeface="Calibri"/>
              </a:rPr>
              <a:t>pipe()</a:t>
            </a:r>
            <a:r>
              <a:rPr lang="es-ES" sz="1200">
                <a:solidFill>
                  <a:schemeClr val="dk1"/>
                </a:solidFill>
                <a:latin typeface="Calibri"/>
                <a:ea typeface="Calibri"/>
                <a:cs typeface="Calibri"/>
                <a:sym typeface="Calibri"/>
              </a:rPr>
              <a:t> para enviar los datos a un stream </a:t>
            </a:r>
            <a:r>
              <a:rPr b="1" i="1" lang="es-ES" sz="1200">
                <a:solidFill>
                  <a:schemeClr val="dk1"/>
                </a:solidFill>
                <a:latin typeface="Calibri"/>
                <a:ea typeface="Calibri"/>
                <a:cs typeface="Calibri"/>
                <a:sym typeface="Calibri"/>
              </a:rPr>
              <a:t>Writable</a:t>
            </a:r>
          </a:p>
          <a:p>
            <a:pPr indent="-304800" lvl="0" marL="457200" rtl="0">
              <a:spcBef>
                <a:spcPts val="640"/>
              </a:spcBef>
              <a:buClr>
                <a:srgbClr val="7FBD42"/>
              </a:buClr>
              <a:buSzPct val="100000"/>
              <a:buFont typeface="Calibri"/>
              <a:buChar char="●"/>
            </a:pPr>
            <a:r>
              <a:rPr lang="es-ES" sz="1200">
                <a:solidFill>
                  <a:schemeClr val="dk1"/>
                </a:solidFill>
                <a:latin typeface="Calibri"/>
                <a:ea typeface="Calibri"/>
                <a:cs typeface="Calibri"/>
                <a:sym typeface="Calibri"/>
              </a:rPr>
              <a:t>Para pasar al modo pausado:</a:t>
            </a:r>
          </a:p>
          <a:p>
            <a:pPr indent="-304800" lvl="1" marL="914400" rtl="0">
              <a:spcBef>
                <a:spcPts val="640"/>
              </a:spcBef>
              <a:buClr>
                <a:srgbClr val="A0A0A0"/>
              </a:buClr>
              <a:buSzPct val="100000"/>
              <a:buFont typeface="Calibri"/>
              <a:buChar char="○"/>
            </a:pPr>
            <a:r>
              <a:rPr lang="es-ES" sz="1200">
                <a:solidFill>
                  <a:schemeClr val="dk1"/>
                </a:solidFill>
                <a:latin typeface="Calibri"/>
                <a:ea typeface="Calibri"/>
                <a:cs typeface="Calibri"/>
                <a:sym typeface="Calibri"/>
              </a:rPr>
              <a:t>Si no hay un destino por tubería (pipe), llamando al método </a:t>
            </a:r>
            <a:r>
              <a:rPr b="1" i="1" lang="es-ES" sz="1200">
                <a:solidFill>
                  <a:schemeClr val="dk1"/>
                </a:solidFill>
                <a:latin typeface="Calibri"/>
                <a:ea typeface="Calibri"/>
                <a:cs typeface="Calibri"/>
                <a:sym typeface="Calibri"/>
              </a:rPr>
              <a:t>pause()</a:t>
            </a:r>
          </a:p>
          <a:p>
            <a:pPr indent="-304800" lvl="1" marL="914400" rtl="0">
              <a:spcBef>
                <a:spcPts val="640"/>
              </a:spcBef>
              <a:buClr>
                <a:srgbClr val="A0A0A0"/>
              </a:buClr>
              <a:buSzPct val="100000"/>
              <a:buFont typeface="Calibri"/>
              <a:buChar char="○"/>
            </a:pPr>
            <a:r>
              <a:rPr lang="es-ES" sz="1200">
                <a:solidFill>
                  <a:schemeClr val="dk1"/>
                </a:solidFill>
                <a:latin typeface="Calibri"/>
                <a:ea typeface="Calibri"/>
                <a:cs typeface="Calibri"/>
                <a:sym typeface="Calibri"/>
              </a:rPr>
              <a:t>En caso de haberlo, quitando cualquier evento ‘</a:t>
            </a:r>
            <a:r>
              <a:rPr b="1" i="1" lang="es-ES" sz="1200">
                <a:solidFill>
                  <a:schemeClr val="dk1"/>
                </a:solidFill>
                <a:latin typeface="Calibri"/>
                <a:ea typeface="Calibri"/>
                <a:cs typeface="Calibri"/>
                <a:sym typeface="Calibri"/>
              </a:rPr>
              <a:t>data’</a:t>
            </a:r>
            <a:r>
              <a:rPr lang="es-ES" sz="1200">
                <a:solidFill>
                  <a:schemeClr val="dk1"/>
                </a:solidFill>
                <a:latin typeface="Calibri"/>
                <a:ea typeface="Calibri"/>
                <a:cs typeface="Calibri"/>
                <a:sym typeface="Calibri"/>
              </a:rPr>
              <a:t> y llamando al método </a:t>
            </a:r>
            <a:r>
              <a:rPr b="1" i="1" lang="es-ES" sz="1200">
                <a:solidFill>
                  <a:schemeClr val="dk1"/>
                </a:solidFill>
                <a:latin typeface="Calibri"/>
                <a:ea typeface="Calibri"/>
                <a:cs typeface="Calibri"/>
                <a:sym typeface="Calibri"/>
              </a:rPr>
              <a:t>unpipe()</a:t>
            </a:r>
          </a:p>
        </p:txBody>
      </p:sp>
      <p:sp>
        <p:nvSpPr>
          <p:cNvPr id="220" name="Shape 220"/>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26" name="Shape 226"/>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27" name="Shape 227"/>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228" name="Shape 228"/>
          <p:cNvSpPr txBox="1"/>
          <p:nvPr/>
        </p:nvSpPr>
        <p:spPr>
          <a:xfrm>
            <a:off x="685800" y="1882750"/>
            <a:ext cx="7772400" cy="3033899"/>
          </a:xfrm>
          <a:prstGeom prst="rect">
            <a:avLst/>
          </a:prstGeom>
          <a:noFill/>
          <a:ln>
            <a:noFill/>
          </a:ln>
        </p:spPr>
        <p:txBody>
          <a:bodyPr anchorCtr="0" anchor="t" bIns="91425" lIns="91425" rIns="91425" tIns="91425">
            <a:noAutofit/>
          </a:bodyPr>
          <a:lstStyle/>
          <a:p>
            <a:pPr lvl="0" rtl="0">
              <a:lnSpc>
                <a:spcPct val="115000"/>
              </a:lnSpc>
              <a:spcBef>
                <a:spcPts val="640"/>
              </a:spcBef>
              <a:buClr>
                <a:srgbClr val="000000"/>
              </a:buClr>
              <a:buFont typeface="Arial"/>
              <a:buNone/>
            </a:pPr>
            <a:r>
              <a:rPr lang="es-ES">
                <a:solidFill>
                  <a:schemeClr val="dk1"/>
                </a:solidFill>
                <a:latin typeface="Calibri"/>
                <a:ea typeface="Calibri"/>
                <a:cs typeface="Calibri"/>
                <a:sym typeface="Calibri"/>
              </a:rPr>
              <a:t>Notas:</a:t>
            </a:r>
          </a:p>
          <a:p>
            <a:pPr indent="-304800" lvl="0" marL="457200" rtl="0">
              <a:lnSpc>
                <a:spcPct val="115000"/>
              </a:lnSpc>
              <a:spcBef>
                <a:spcPts val="640"/>
              </a:spcBef>
              <a:buClr>
                <a:srgbClr val="7FBD42"/>
              </a:buClr>
              <a:buFont typeface="Calibri"/>
              <a:buChar char="●"/>
            </a:pPr>
            <a:r>
              <a:rPr lang="es-ES">
                <a:solidFill>
                  <a:schemeClr val="dk1"/>
                </a:solidFill>
                <a:latin typeface="Calibri"/>
                <a:ea typeface="Calibri"/>
                <a:cs typeface="Calibri"/>
                <a:sym typeface="Calibri"/>
              </a:rPr>
              <a:t>Si no hay ningún evento </a:t>
            </a:r>
            <a:r>
              <a:rPr i="1" lang="es-ES">
                <a:solidFill>
                  <a:schemeClr val="dk1"/>
                </a:solidFill>
                <a:latin typeface="Calibri"/>
                <a:ea typeface="Calibri"/>
                <a:cs typeface="Calibri"/>
                <a:sym typeface="Calibri"/>
              </a:rPr>
              <a:t>‘data’</a:t>
            </a:r>
            <a:r>
              <a:rPr lang="es-ES">
                <a:solidFill>
                  <a:schemeClr val="dk1"/>
                </a:solidFill>
                <a:latin typeface="Calibri"/>
                <a:ea typeface="Calibri"/>
                <a:cs typeface="Calibri"/>
                <a:sym typeface="Calibri"/>
              </a:rPr>
              <a:t> asociado, y no hay ningún destino con el método </a:t>
            </a:r>
            <a:r>
              <a:rPr i="1" lang="es-ES">
                <a:solidFill>
                  <a:schemeClr val="dk1"/>
                </a:solidFill>
                <a:latin typeface="Calibri"/>
                <a:ea typeface="Calibri"/>
                <a:cs typeface="Calibri"/>
                <a:sym typeface="Calibri"/>
              </a:rPr>
              <a:t>pipe()</a:t>
            </a:r>
            <a:r>
              <a:rPr lang="es-ES">
                <a:solidFill>
                  <a:schemeClr val="dk1"/>
                </a:solidFill>
                <a:latin typeface="Calibri"/>
                <a:ea typeface="Calibri"/>
                <a:cs typeface="Calibri"/>
                <a:sym typeface="Calibri"/>
              </a:rPr>
              <a:t>, y el stream está en modo </a:t>
            </a:r>
            <a:r>
              <a:rPr i="1" lang="es-ES">
                <a:solidFill>
                  <a:schemeClr val="dk1"/>
                </a:solidFill>
                <a:latin typeface="Calibri"/>
                <a:ea typeface="Calibri"/>
                <a:cs typeface="Calibri"/>
                <a:sym typeface="Calibri"/>
              </a:rPr>
              <a:t>fluido</a:t>
            </a:r>
            <a:r>
              <a:rPr lang="es-ES">
                <a:solidFill>
                  <a:schemeClr val="dk1"/>
                </a:solidFill>
                <a:latin typeface="Calibri"/>
                <a:ea typeface="Calibri"/>
                <a:cs typeface="Calibri"/>
                <a:sym typeface="Calibri"/>
              </a:rPr>
              <a:t>, podrían perderse datos</a:t>
            </a:r>
          </a:p>
          <a:p>
            <a:pPr indent="-304800" lvl="0" marL="457200" rtl="0">
              <a:lnSpc>
                <a:spcPct val="115000"/>
              </a:lnSpc>
              <a:spcBef>
                <a:spcPts val="640"/>
              </a:spcBef>
              <a:buClr>
                <a:srgbClr val="7FBD42"/>
              </a:buClr>
              <a:buFont typeface="Calibri"/>
              <a:buChar char="●"/>
            </a:pPr>
            <a:r>
              <a:rPr lang="es-ES">
                <a:solidFill>
                  <a:schemeClr val="dk1"/>
                </a:solidFill>
                <a:latin typeface="Calibri"/>
                <a:ea typeface="Calibri"/>
                <a:cs typeface="Calibri"/>
                <a:sym typeface="Calibri"/>
              </a:rPr>
              <a:t>Por razones de compatibilidad, si quitamos todos los manejadores asociados al evento </a:t>
            </a:r>
            <a:r>
              <a:rPr i="1" lang="es-ES">
                <a:solidFill>
                  <a:schemeClr val="dk1"/>
                </a:solidFill>
                <a:latin typeface="Calibri"/>
                <a:ea typeface="Calibri"/>
                <a:cs typeface="Calibri"/>
                <a:sym typeface="Calibri"/>
              </a:rPr>
              <a:t>‘data’</a:t>
            </a:r>
            <a:r>
              <a:rPr lang="es-ES">
                <a:solidFill>
                  <a:schemeClr val="dk1"/>
                </a:solidFill>
                <a:latin typeface="Calibri"/>
                <a:ea typeface="Calibri"/>
                <a:cs typeface="Calibri"/>
                <a:sym typeface="Calibri"/>
              </a:rPr>
              <a:t> no se pausará automáticamente el flujo. Además, si hubiera algún destino con el método </a:t>
            </a:r>
            <a:r>
              <a:rPr i="1" lang="es-ES">
                <a:solidFill>
                  <a:schemeClr val="dk1"/>
                </a:solidFill>
                <a:latin typeface="Calibri"/>
                <a:ea typeface="Calibri"/>
                <a:cs typeface="Calibri"/>
                <a:sym typeface="Calibri"/>
              </a:rPr>
              <a:t>pipe()</a:t>
            </a:r>
            <a:r>
              <a:rPr lang="es-ES">
                <a:solidFill>
                  <a:schemeClr val="dk1"/>
                </a:solidFill>
                <a:latin typeface="Calibri"/>
                <a:ea typeface="Calibri"/>
                <a:cs typeface="Calibri"/>
                <a:sym typeface="Calibri"/>
              </a:rPr>
              <a:t> y llamáramos al método </a:t>
            </a:r>
            <a:r>
              <a:rPr i="1" lang="es-ES">
                <a:solidFill>
                  <a:schemeClr val="dk1"/>
                </a:solidFill>
                <a:latin typeface="Calibri"/>
                <a:ea typeface="Calibri"/>
                <a:cs typeface="Calibri"/>
                <a:sym typeface="Calibri"/>
              </a:rPr>
              <a:t>pause()</a:t>
            </a:r>
            <a:r>
              <a:rPr lang="es-ES">
                <a:solidFill>
                  <a:schemeClr val="dk1"/>
                </a:solidFill>
                <a:latin typeface="Calibri"/>
                <a:ea typeface="Calibri"/>
                <a:cs typeface="Calibri"/>
                <a:sym typeface="Calibri"/>
              </a:rPr>
              <a:t> no se garantiza que el flujo permanezca pausado una vez se haya entrado en el destino </a:t>
            </a:r>
            <a:r>
              <a:rPr i="1" lang="es-ES">
                <a:solidFill>
                  <a:schemeClr val="dk1"/>
                </a:solidFill>
                <a:latin typeface="Calibri"/>
                <a:ea typeface="Calibri"/>
                <a:cs typeface="Calibri"/>
                <a:sym typeface="Calibri"/>
              </a:rPr>
              <a:t>Writable</a:t>
            </a:r>
            <a:r>
              <a:rPr lang="es-ES">
                <a:solidFill>
                  <a:schemeClr val="dk1"/>
                </a:solidFill>
                <a:latin typeface="Calibri"/>
                <a:ea typeface="Calibri"/>
                <a:cs typeface="Calibri"/>
                <a:sym typeface="Calibri"/>
              </a:rPr>
              <a:t> y se pidan más datos</a:t>
            </a:r>
          </a:p>
          <a:p>
            <a:pPr lvl="0" rtl="0">
              <a:lnSpc>
                <a:spcPct val="115000"/>
              </a:lnSpc>
              <a:spcBef>
                <a:spcPts val="640"/>
              </a:spcBef>
              <a:buClr>
                <a:srgbClr val="000000"/>
              </a:buClr>
              <a:buFont typeface="Arial"/>
              <a:buNone/>
            </a:pPr>
            <a:r>
              <a:rPr lang="es-ES">
                <a:solidFill>
                  <a:schemeClr val="dk1"/>
                </a:solidFill>
                <a:latin typeface="Calibri"/>
                <a:ea typeface="Calibri"/>
                <a:cs typeface="Calibri"/>
                <a:sym typeface="Calibri"/>
              </a:rPr>
              <a:t>Ejemplos que implementan stream.Readable:</a:t>
            </a:r>
          </a:p>
          <a:p>
            <a:pPr indent="0" lvl="0" marL="457200" rtl="0">
              <a:lnSpc>
                <a:spcPct val="115000"/>
              </a:lnSpc>
              <a:spcBef>
                <a:spcPts val="640"/>
              </a:spcBef>
              <a:buClr>
                <a:srgbClr val="000000"/>
              </a:buClr>
              <a:buFont typeface="Arial"/>
              <a:buNone/>
            </a:pPr>
            <a:r>
              <a:rPr lang="es-ES">
                <a:solidFill>
                  <a:schemeClr val="dk1"/>
                </a:solidFill>
                <a:latin typeface="Calibri"/>
                <a:ea typeface="Calibri"/>
                <a:cs typeface="Calibri"/>
                <a:sym typeface="Calibri"/>
              </a:rPr>
              <a:t>http.IncomingMessage, fs.ReadStream, zlib streams, crypto streams, net.Socket, child process stdout y stderr y process.stdin</a:t>
            </a:r>
          </a:p>
        </p:txBody>
      </p:sp>
      <p:sp>
        <p:nvSpPr>
          <p:cNvPr id="229" name="Shape 229"/>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35" name="Shape 23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36" name="Shape 23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37" name="Shape 237"/>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lvl="0" marR="0" rtl="0">
              <a:lnSpc>
                <a:spcPct val="150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readable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getReadableStreamSomehow</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chunk</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while</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33388"/>
                </a:solidFill>
                <a:latin typeface="Calibri"/>
                <a:ea typeface="Calibri"/>
                <a:cs typeface="Calibri"/>
                <a:sym typeface="Calibri"/>
              </a:rPr>
              <a:t>null</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chunk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read</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'got %d bytes of data'</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chunk</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length</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p>
        </p:txBody>
      </p:sp>
      <p:sp>
        <p:nvSpPr>
          <p:cNvPr id="238" name="Shape 23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
        <p:nvSpPr>
          <p:cNvPr id="239" name="Shape 239"/>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45" name="Shape 24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46" name="Shape 24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47" name="Shape 247"/>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readable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getReadableStreamSomehow</a:t>
            </a:r>
            <a:r>
              <a:rPr lang="es-ES" sz="1100">
                <a:solidFill>
                  <a:schemeClr val="dk1"/>
                </a:solidFill>
                <a:latin typeface="Calibri"/>
                <a:ea typeface="Calibri"/>
                <a:cs typeface="Calibri"/>
                <a:sym typeface="Calibri"/>
              </a:rPr>
              <a:t>();</a:t>
            </a: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13131"/>
                </a:solidFill>
                <a:latin typeface="Calibri"/>
                <a:ea typeface="Calibri"/>
                <a:cs typeface="Calibri"/>
                <a:sym typeface="Calibri"/>
              </a:rPr>
              <a:t>data = </a:t>
            </a:r>
            <a:r>
              <a:rPr lang="es-ES" sz="1100">
                <a:solidFill>
                  <a:srgbClr val="E54305"/>
                </a:solidFill>
                <a:latin typeface="Calibri"/>
                <a:ea typeface="Calibri"/>
                <a:cs typeface="Calibri"/>
                <a:sym typeface="Calibri"/>
              </a:rPr>
              <a:t>''</a:t>
            </a:r>
            <a:r>
              <a:rPr lang="es-ES" sz="1100">
                <a:solidFill>
                  <a:srgbClr val="313131"/>
                </a:solidFill>
                <a:latin typeface="Calibri"/>
                <a:ea typeface="Calibri"/>
                <a:cs typeface="Calibri"/>
                <a:sym typeface="Calibri"/>
              </a:rPr>
              <a:t>;</a:t>
            </a:r>
          </a:p>
          <a:p>
            <a:pPr marR="0" rtl="0">
              <a:lnSpc>
                <a:spcPct val="150000"/>
              </a:lnSpc>
              <a:spcBef>
                <a:spcPts val="200"/>
              </a:spcBef>
              <a:buNone/>
            </a:pPr>
            <a:r>
              <a:t/>
            </a:r>
            <a:endParaRPr sz="1100">
              <a:solidFill>
                <a:srgbClr val="313131"/>
              </a:solidFill>
              <a:latin typeface="Calibri"/>
              <a:ea typeface="Calibri"/>
              <a:cs typeface="Calibri"/>
              <a:sym typeface="Calibri"/>
            </a:endParaRPr>
          </a:p>
          <a:p>
            <a:pPr lvl="0" marR="0" rtl="0">
              <a:lnSpc>
                <a:spcPct val="150000"/>
              </a:lnSpc>
              <a:spcBef>
                <a:spcPts val="200"/>
              </a:spcBef>
              <a:buNone/>
            </a:pPr>
            <a:r>
              <a:rPr lang="es-ES" sz="1100">
                <a:solidFill>
                  <a:srgbClr val="3A3A3A"/>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setEncoding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'utf8'</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'data'</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chunk</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rgbClr val="313131"/>
                </a:solidFill>
                <a:latin typeface="Calibri"/>
                <a:ea typeface="Calibri"/>
                <a:cs typeface="Calibri"/>
                <a:sym typeface="Calibri"/>
              </a:rPr>
              <a:t>data += chunk</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13131"/>
                </a:solidFill>
                <a:latin typeface="Calibri"/>
                <a:ea typeface="Calibri"/>
                <a:cs typeface="Calibri"/>
                <a:sym typeface="Calibri"/>
              </a:rPr>
              <a:t>on(</a:t>
            </a:r>
            <a:r>
              <a:rPr lang="es-ES" sz="1100">
                <a:solidFill>
                  <a:srgbClr val="E54305"/>
                </a:solidFill>
                <a:latin typeface="Calibri"/>
                <a:ea typeface="Calibri"/>
                <a:cs typeface="Calibri"/>
                <a:sym typeface="Calibri"/>
              </a:rPr>
              <a:t>'end'</a:t>
            </a:r>
            <a:r>
              <a:rPr lang="es-ES" sz="1100">
                <a:solidFill>
                  <a:srgbClr val="313131"/>
                </a:solidFill>
                <a:latin typeface="Calibri"/>
                <a:ea typeface="Calibri"/>
                <a:cs typeface="Calibri"/>
                <a:sym typeface="Calibri"/>
              </a:rPr>
              <a:t>, () =&gt; console.log(data));</a:t>
            </a:r>
            <a:br>
              <a:rPr lang="es-ES" sz="1100">
                <a:solidFill>
                  <a:srgbClr val="313131"/>
                </a:solidFill>
                <a:latin typeface="Calibri"/>
                <a:ea typeface="Calibri"/>
                <a:cs typeface="Calibri"/>
                <a:sym typeface="Calibri"/>
              </a:rPr>
            </a:br>
            <a:r>
              <a:rPr lang="es-ES" sz="1100">
                <a:solidFill>
                  <a:srgbClr val="3A3A3A"/>
                </a:solidFill>
                <a:latin typeface="Calibri"/>
                <a:ea typeface="Calibri"/>
                <a:cs typeface="Calibri"/>
                <a:sym typeface="Calibri"/>
              </a:rPr>
              <a:t>readable</a:t>
            </a:r>
            <a:r>
              <a:rPr lang="es-ES" sz="1100">
                <a:solidFill>
                  <a:srgbClr val="313131"/>
                </a:solidFill>
                <a:latin typeface="Calibri"/>
                <a:ea typeface="Calibri"/>
                <a:cs typeface="Calibri"/>
                <a:sym typeface="Calibri"/>
              </a:rPr>
              <a:t>.on(</a:t>
            </a:r>
            <a:r>
              <a:rPr lang="es-ES" sz="1100">
                <a:solidFill>
                  <a:srgbClr val="E54305"/>
                </a:solidFill>
                <a:latin typeface="Calibri"/>
                <a:ea typeface="Calibri"/>
                <a:cs typeface="Calibri"/>
                <a:sym typeface="Calibri"/>
              </a:rPr>
              <a:t>'error'</a:t>
            </a:r>
            <a:r>
              <a:rPr lang="es-ES" sz="1100">
                <a:solidFill>
                  <a:srgbClr val="313131"/>
                </a:solidFill>
                <a:latin typeface="Calibri"/>
                <a:ea typeface="Calibri"/>
                <a:cs typeface="Calibri"/>
                <a:sym typeface="Calibri"/>
              </a:rPr>
              <a:t>, (err) =&gt; console.log(err.stack));</a:t>
            </a:r>
          </a:p>
        </p:txBody>
      </p:sp>
      <p:sp>
        <p:nvSpPr>
          <p:cNvPr id="248" name="Shape 24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
        <p:nvSpPr>
          <p:cNvPr id="249" name="Shape 249"/>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55" name="Shape 25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56" name="Shape 25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57" name="Shape 257"/>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lvl="0" marR="0" rtl="0">
              <a:lnSpc>
                <a:spcPct val="150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fs</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createReadStream</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'file.txt'</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z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zlib</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createGzip</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w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fs</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createWriteStream</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'file.txt.gz'</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pipe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z</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pipe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w</a:t>
            </a:r>
            <a:r>
              <a:rPr lang="es-ES" sz="1100">
                <a:solidFill>
                  <a:schemeClr val="dk1"/>
                </a:solidFill>
                <a:latin typeface="Calibri"/>
                <a:ea typeface="Calibri"/>
                <a:cs typeface="Calibri"/>
                <a:sym typeface="Calibri"/>
              </a:rPr>
              <a:t>);</a:t>
            </a:r>
          </a:p>
        </p:txBody>
      </p:sp>
      <p:sp>
        <p:nvSpPr>
          <p:cNvPr id="258" name="Shape 25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
        <p:nvSpPr>
          <p:cNvPr id="259" name="Shape 259"/>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65" name="Shape 26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66" name="Shape 26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67" name="Shape 267"/>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15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15000"/>
              </a:lnSpc>
              <a:spcBef>
                <a:spcPts val="200"/>
              </a:spcBef>
              <a:buNone/>
            </a:pPr>
            <a:r>
              <a:t/>
            </a:r>
            <a:endParaRPr sz="1100">
              <a:solidFill>
                <a:schemeClr val="dk1"/>
              </a:solidFill>
              <a:latin typeface="Calibri"/>
              <a:ea typeface="Calibri"/>
              <a:cs typeface="Calibri"/>
              <a:sym typeface="Calibri"/>
            </a:endParaRPr>
          </a:p>
          <a:p>
            <a:pPr lvl="0" marR="0" rtl="0">
              <a:lnSpc>
                <a:spcPct val="115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readable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getReadableStreamSomehow</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readable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'data'</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chunk</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'got %d bytes of data'</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chunk</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length</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readable</a:t>
            </a:r>
            <a:r>
              <a:rPr b="1" lang="es-ES" sz="1100">
                <a:solidFill>
                  <a:schemeClr val="dk1"/>
                </a:solidFill>
                <a:latin typeface="Calibri"/>
                <a:ea typeface="Calibri"/>
                <a:cs typeface="Calibri"/>
                <a:sym typeface="Calibri"/>
              </a:rPr>
              <a:t>.</a:t>
            </a:r>
            <a:r>
              <a:rPr b="1" lang="es-ES" sz="1100">
                <a:solidFill>
                  <a:srgbClr val="3A3A3A"/>
                </a:solidFill>
                <a:latin typeface="Calibri"/>
                <a:ea typeface="Calibri"/>
                <a:cs typeface="Calibri"/>
                <a:sym typeface="Calibri"/>
              </a:rPr>
              <a:t>pause</a:t>
            </a:r>
            <a:r>
              <a:rPr b="1"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'there will be no more data for 1 second'</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setTimeout</a:t>
            </a:r>
            <a:r>
              <a:rPr lang="es-ES" sz="1100">
                <a:solidFill>
                  <a:schemeClr val="dk1"/>
                </a:solidFill>
                <a:latin typeface="Calibri"/>
                <a:ea typeface="Calibri"/>
                <a:cs typeface="Calibri"/>
                <a:sym typeface="Calibri"/>
              </a:rPr>
              <a:t>(</a:t>
            </a:r>
            <a:r>
              <a:rPr lang="es-ES" sz="1100">
                <a:solidFill>
                  <a:srgbClr val="333388"/>
                </a:solidFill>
                <a:latin typeface="Calibri"/>
                <a:ea typeface="Calibri"/>
                <a:cs typeface="Calibri"/>
                <a:sym typeface="Calibri"/>
              </a:rPr>
              <a:t> </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'now data will start flowing again'</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readable</a:t>
            </a:r>
            <a:r>
              <a:rPr b="1" lang="es-ES" sz="1100">
                <a:solidFill>
                  <a:schemeClr val="dk1"/>
                </a:solidFill>
                <a:latin typeface="Calibri"/>
                <a:ea typeface="Calibri"/>
                <a:cs typeface="Calibri"/>
                <a:sym typeface="Calibri"/>
              </a:rPr>
              <a:t>.</a:t>
            </a:r>
            <a:r>
              <a:rPr b="1" lang="es-ES" sz="1100">
                <a:solidFill>
                  <a:srgbClr val="3A3A3A"/>
                </a:solidFill>
                <a:latin typeface="Calibri"/>
                <a:ea typeface="Calibri"/>
                <a:cs typeface="Calibri"/>
                <a:sym typeface="Calibri"/>
              </a:rPr>
              <a:t>resume</a:t>
            </a:r>
            <a:r>
              <a:rPr b="1" lang="es-ES" sz="1100">
                <a:solidFill>
                  <a:schemeClr val="dk1"/>
                </a:solidFill>
                <a:latin typeface="Calibri"/>
                <a:ea typeface="Calibri"/>
                <a:cs typeface="Calibri"/>
                <a:sym typeface="Calibri"/>
              </a:rPr>
              <a:t>();</a:t>
            </a:r>
            <a:br>
              <a:rPr b="1"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1000</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p>
        </p:txBody>
      </p:sp>
      <p:sp>
        <p:nvSpPr>
          <p:cNvPr id="268" name="Shape 26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Readable</a:t>
            </a:r>
          </a:p>
        </p:txBody>
      </p:sp>
      <p:sp>
        <p:nvSpPr>
          <p:cNvPr id="269" name="Shape 269"/>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75" name="Shape 27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76" name="Shape 27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277" name="Shape 277"/>
          <p:cNvSpPr txBox="1"/>
          <p:nvPr/>
        </p:nvSpPr>
        <p:spPr>
          <a:xfrm>
            <a:off x="685800" y="1882750"/>
            <a:ext cx="7772400" cy="3033899"/>
          </a:xfrm>
          <a:prstGeom prst="rect">
            <a:avLst/>
          </a:prstGeom>
          <a:noFill/>
          <a:ln>
            <a:noFill/>
          </a:ln>
        </p:spPr>
        <p:txBody>
          <a:bodyPr anchorCtr="0" anchor="t" bIns="91425" lIns="91425" rIns="91425" tIns="91425">
            <a:noAutofit/>
          </a:bodyPr>
          <a:lstStyle/>
          <a:p>
            <a:pPr lvl="0" rtl="0">
              <a:lnSpc>
                <a:spcPct val="115000"/>
              </a:lnSpc>
              <a:spcBef>
                <a:spcPts val="0"/>
              </a:spcBef>
              <a:buClr>
                <a:srgbClr val="000000"/>
              </a:buClr>
              <a:buFont typeface="Arial"/>
              <a:buNone/>
            </a:pPr>
            <a:r>
              <a:rPr lang="es-ES">
                <a:solidFill>
                  <a:schemeClr val="dk1"/>
                </a:solidFill>
                <a:latin typeface="Calibri"/>
                <a:ea typeface="Calibri"/>
                <a:cs typeface="Calibri"/>
                <a:sym typeface="Calibri"/>
              </a:rPr>
              <a:t>La interfaz del flujo de escritura es la abstracción de un destino en el que vamos a escribir datos, es decir, los datos entran en un flujo para escribir en un destino.</a:t>
            </a:r>
          </a:p>
          <a:p>
            <a:pPr lvl="0" rtl="0">
              <a:lnSpc>
                <a:spcPct val="115000"/>
              </a:lnSpc>
              <a:spcBef>
                <a:spcPts val="0"/>
              </a:spcBef>
              <a:buClr>
                <a:srgbClr val="000000"/>
              </a:buClr>
              <a:buFont typeface="Arial"/>
              <a:buNone/>
            </a:pPr>
            <a:r>
              <a:t/>
            </a:r>
            <a:endParaRPr>
              <a:solidFill>
                <a:schemeClr val="dk1"/>
              </a:solidFill>
              <a:latin typeface="Calibri"/>
              <a:ea typeface="Calibri"/>
              <a:cs typeface="Calibri"/>
              <a:sym typeface="Calibri"/>
            </a:endParaRPr>
          </a:p>
          <a:p>
            <a:pPr lvl="0" rtl="0">
              <a:lnSpc>
                <a:spcPct val="115000"/>
              </a:lnSpc>
              <a:spcBef>
                <a:spcPts val="0"/>
              </a:spcBef>
              <a:buClr>
                <a:srgbClr val="000000"/>
              </a:buClr>
              <a:buFont typeface="Arial"/>
              <a:buNone/>
            </a:pPr>
            <a:r>
              <a:rPr lang="es-ES">
                <a:solidFill>
                  <a:schemeClr val="dk1"/>
                </a:solidFill>
                <a:latin typeface="Calibri"/>
                <a:ea typeface="Calibri"/>
                <a:cs typeface="Calibri"/>
                <a:sym typeface="Calibri"/>
              </a:rPr>
              <a:t>Ejemplos de objetos que implementan stream.Writable:</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http.ClientRequest</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http.ServerResponse </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fs.WriteStream </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zlib streams</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crypto streams </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net.Socket</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child process stdin </a:t>
            </a:r>
          </a:p>
          <a:p>
            <a:pPr indent="-304800" lvl="0" marL="457200" rtl="0">
              <a:lnSpc>
                <a:spcPct val="115000"/>
              </a:lnSpc>
              <a:spcBef>
                <a:spcPts val="0"/>
              </a:spcBef>
              <a:buClr>
                <a:srgbClr val="7FBD42"/>
              </a:buClr>
              <a:buFont typeface="Calibri"/>
              <a:buChar char="●"/>
            </a:pPr>
            <a:r>
              <a:rPr lang="es-ES">
                <a:solidFill>
                  <a:schemeClr val="dk1"/>
                </a:solidFill>
                <a:latin typeface="Calibri"/>
                <a:ea typeface="Calibri"/>
                <a:cs typeface="Calibri"/>
                <a:sym typeface="Calibri"/>
              </a:rPr>
              <a:t>process.stdout y process.stderr</a:t>
            </a:r>
          </a:p>
        </p:txBody>
      </p:sp>
      <p:sp>
        <p:nvSpPr>
          <p:cNvPr id="278" name="Shape 27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 - Writable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84" name="Shape 28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85" name="Shape 28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86" name="Shape 286"/>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writer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getWritableStreamSomehow</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for</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i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0</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i </a:t>
            </a:r>
            <a:r>
              <a:rPr lang="es-ES" sz="1100">
                <a:solidFill>
                  <a:schemeClr val="dk1"/>
                </a:solidFill>
                <a:latin typeface="Calibri"/>
                <a:ea typeface="Calibri"/>
                <a:cs typeface="Calibri"/>
                <a:sym typeface="Calibri"/>
              </a:rPr>
              <a:t>&lt;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100</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i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writer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write</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'hello, #'</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i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'!\n'</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writer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end</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'this is the end\n'</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writer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'finish'</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'all writes are now complete.'</a:t>
            </a:r>
            <a:r>
              <a:rPr lang="es-ES" sz="1100">
                <a:solidFill>
                  <a:schemeClr val="dk1"/>
                </a:solidFill>
                <a:latin typeface="Calibri"/>
                <a:ea typeface="Calibri"/>
                <a:cs typeface="Calibri"/>
                <a:sym typeface="Calibri"/>
              </a:rPr>
              <a:t>));</a:t>
            </a:r>
          </a:p>
          <a:p>
            <a:pPr lvl="0" marR="0" rtl="0">
              <a:lnSpc>
                <a:spcPct val="150000"/>
              </a:lnSpc>
              <a:spcBef>
                <a:spcPts val="200"/>
              </a:spcBef>
              <a:buNone/>
            </a:pPr>
            <a:r>
              <a:rPr lang="es-ES" sz="1100">
                <a:solidFill>
                  <a:srgbClr val="3A3A3A"/>
                </a:solidFill>
                <a:latin typeface="Calibri"/>
                <a:ea typeface="Calibri"/>
                <a:cs typeface="Calibri"/>
                <a:sym typeface="Calibri"/>
              </a:rPr>
              <a:t>writer</a:t>
            </a:r>
            <a:r>
              <a:rPr lang="es-ES" sz="1100">
                <a:solidFill>
                  <a:srgbClr val="313131"/>
                </a:solidFill>
                <a:latin typeface="Calibri"/>
                <a:ea typeface="Calibri"/>
                <a:cs typeface="Calibri"/>
                <a:sym typeface="Calibri"/>
              </a:rPr>
              <a:t>.on(</a:t>
            </a:r>
            <a:r>
              <a:rPr lang="es-ES" sz="1100">
                <a:solidFill>
                  <a:srgbClr val="E54305"/>
                </a:solidFill>
                <a:latin typeface="Calibri"/>
                <a:ea typeface="Calibri"/>
                <a:cs typeface="Calibri"/>
                <a:sym typeface="Calibri"/>
              </a:rPr>
              <a:t>'error'</a:t>
            </a:r>
            <a:r>
              <a:rPr lang="es-ES" sz="1100">
                <a:solidFill>
                  <a:srgbClr val="666600"/>
                </a:solidFill>
                <a:latin typeface="Calibri"/>
                <a:ea typeface="Calibri"/>
                <a:cs typeface="Calibri"/>
                <a:sym typeface="Calibri"/>
              </a:rPr>
              <a:t>,</a:t>
            </a:r>
            <a:r>
              <a:rPr lang="es-ES" sz="1100">
                <a:solidFill>
                  <a:srgbClr val="313131"/>
                </a:solidFill>
                <a:latin typeface="Calibri"/>
                <a:ea typeface="Calibri"/>
                <a:cs typeface="Calibri"/>
                <a:sym typeface="Calibri"/>
              </a:rPr>
              <a:t> (err) =&gt; console.error(err.stack));</a:t>
            </a:r>
          </a:p>
        </p:txBody>
      </p:sp>
      <p:sp>
        <p:nvSpPr>
          <p:cNvPr id="287" name="Shape 28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Writable</a:t>
            </a:r>
          </a:p>
        </p:txBody>
      </p:sp>
      <p:sp>
        <p:nvSpPr>
          <p:cNvPr id="288" name="Shape 288"/>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94" name="Shape 29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95" name="Shape 29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96" name="Shape 296"/>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lvl="0" marR="0" rtl="0">
              <a:lnSpc>
                <a:spcPct val="150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writer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getWritableStreamSomehow</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reader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getReadableStreamSomehow</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writer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'pipe'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src</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error</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'something is piping into the writer'</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assert</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equal</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src</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reader</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reader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pipe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writer</a:t>
            </a:r>
            <a:r>
              <a:rPr lang="es-ES" sz="1100">
                <a:solidFill>
                  <a:schemeClr val="dk1"/>
                </a:solidFill>
                <a:latin typeface="Calibri"/>
                <a:ea typeface="Calibri"/>
                <a:cs typeface="Calibri"/>
                <a:sym typeface="Calibri"/>
              </a:rPr>
              <a:t>);</a:t>
            </a:r>
          </a:p>
        </p:txBody>
      </p:sp>
      <p:sp>
        <p:nvSpPr>
          <p:cNvPr id="297" name="Shape 29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Stream - Writable</a:t>
            </a:r>
          </a:p>
        </p:txBody>
      </p:sp>
      <p:sp>
        <p:nvSpPr>
          <p:cNvPr id="298" name="Shape 298"/>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04" name="Shape 30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05" name="Shape 30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06" name="Shape 30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 - Duplex</a:t>
            </a:r>
          </a:p>
        </p:txBody>
      </p:sp>
      <p:sp>
        <p:nvSpPr>
          <p:cNvPr id="307" name="Shape 307"/>
          <p:cNvSpPr txBox="1"/>
          <p:nvPr/>
        </p:nvSpPr>
        <p:spPr>
          <a:xfrm>
            <a:off x="685800" y="2111350"/>
            <a:ext cx="7772400" cy="574799"/>
          </a:xfrm>
          <a:prstGeom prst="rect">
            <a:avLst/>
          </a:prstGeom>
          <a:noFill/>
          <a:ln>
            <a:noFill/>
          </a:ln>
        </p:spPr>
        <p:txBody>
          <a:bodyPr anchorCtr="0" anchor="t" bIns="91425" lIns="91425" rIns="91425" tIns="91425">
            <a:noAutofit/>
          </a:bodyPr>
          <a:lstStyle/>
          <a:p>
            <a:pPr lvl="0" rtl="0">
              <a:spcBef>
                <a:spcPts val="640"/>
              </a:spcBef>
              <a:buNone/>
            </a:pPr>
            <a:r>
              <a:rPr lang="es-ES">
                <a:solidFill>
                  <a:srgbClr val="333333"/>
                </a:solidFill>
                <a:latin typeface="Calibri"/>
                <a:ea typeface="Calibri"/>
                <a:cs typeface="Calibri"/>
                <a:sym typeface="Calibri"/>
              </a:rPr>
              <a:t>Los flujos Duplex implementan ambas interfaces Readable y Writable.</a:t>
            </a:r>
          </a:p>
        </p:txBody>
      </p:sp>
      <p:pic>
        <p:nvPicPr>
          <p:cNvPr id="308" name="Shape 308"/>
          <p:cNvPicPr preferRelativeResize="0"/>
          <p:nvPr/>
        </p:nvPicPr>
        <p:blipFill>
          <a:blip r:embed="rId4">
            <a:alphaModFix/>
          </a:blip>
          <a:stretch>
            <a:fillRect/>
          </a:stretch>
        </p:blipFill>
        <p:spPr>
          <a:xfrm>
            <a:off x="3974400" y="2686000"/>
            <a:ext cx="4483800" cy="1793509"/>
          </a:xfrm>
          <a:prstGeom prst="rect">
            <a:avLst/>
          </a:prstGeom>
          <a:noFill/>
          <a:ln>
            <a:noFill/>
          </a:ln>
        </p:spPr>
      </p:pic>
      <p:sp>
        <p:nvSpPr>
          <p:cNvPr id="309" name="Shape 309"/>
          <p:cNvSpPr txBox="1"/>
          <p:nvPr/>
        </p:nvSpPr>
        <p:spPr>
          <a:xfrm>
            <a:off x="685800" y="2686000"/>
            <a:ext cx="3288599" cy="1793400"/>
          </a:xfrm>
          <a:prstGeom prst="rect">
            <a:avLst/>
          </a:prstGeom>
          <a:noFill/>
          <a:ln>
            <a:noFill/>
          </a:ln>
        </p:spPr>
        <p:txBody>
          <a:bodyPr anchorCtr="0" anchor="t" bIns="91425" lIns="91425" rIns="91425" tIns="91425">
            <a:noAutofit/>
          </a:bodyPr>
          <a:lstStyle/>
          <a:p>
            <a:pPr lvl="0" rtl="0">
              <a:lnSpc>
                <a:spcPct val="115000"/>
              </a:lnSpc>
              <a:spcBef>
                <a:spcPts val="640"/>
              </a:spcBef>
              <a:buNone/>
            </a:pPr>
            <a:r>
              <a:rPr lang="es-ES">
                <a:solidFill>
                  <a:srgbClr val="333333"/>
                </a:solidFill>
                <a:latin typeface="Calibri"/>
                <a:ea typeface="Calibri"/>
                <a:cs typeface="Calibri"/>
                <a:sym typeface="Calibri"/>
              </a:rPr>
              <a:t>Objetos que implementan stream.Duplex:</a:t>
            </a:r>
          </a:p>
          <a:p>
            <a:pPr indent="-304800" lvl="0" marL="457200" rtl="0">
              <a:lnSpc>
                <a:spcPct val="115000"/>
              </a:lnSpc>
              <a:spcBef>
                <a:spcPts val="640"/>
              </a:spcBef>
              <a:buClr>
                <a:srgbClr val="7FBD42"/>
              </a:buClr>
              <a:buFont typeface="Calibri"/>
              <a:buChar char="●"/>
            </a:pPr>
            <a:r>
              <a:rPr lang="es-ES">
                <a:solidFill>
                  <a:srgbClr val="333333"/>
                </a:solidFill>
                <a:latin typeface="Calibri"/>
                <a:ea typeface="Calibri"/>
                <a:cs typeface="Calibri"/>
                <a:sym typeface="Calibri"/>
              </a:rPr>
              <a:t>zlib streams </a:t>
            </a:r>
          </a:p>
          <a:p>
            <a:pPr indent="-304800" lvl="0" marL="457200" rtl="0">
              <a:lnSpc>
                <a:spcPct val="115000"/>
              </a:lnSpc>
              <a:spcBef>
                <a:spcPts val="640"/>
              </a:spcBef>
              <a:buClr>
                <a:srgbClr val="7FBD42"/>
              </a:buClr>
              <a:buFont typeface="Calibri"/>
              <a:buChar char="●"/>
            </a:pPr>
            <a:r>
              <a:rPr lang="es-ES">
                <a:solidFill>
                  <a:srgbClr val="333333"/>
                </a:solidFill>
                <a:latin typeface="Calibri"/>
                <a:ea typeface="Calibri"/>
                <a:cs typeface="Calibri"/>
                <a:sym typeface="Calibri"/>
              </a:rPr>
              <a:t>crypto streams </a:t>
            </a:r>
          </a:p>
          <a:p>
            <a:pPr indent="-304800" lvl="0" marL="457200" rtl="0">
              <a:lnSpc>
                <a:spcPct val="115000"/>
              </a:lnSpc>
              <a:spcBef>
                <a:spcPts val="640"/>
              </a:spcBef>
              <a:buClr>
                <a:srgbClr val="7FBD42"/>
              </a:buClr>
              <a:buFont typeface="Calibri"/>
              <a:buChar char="●"/>
            </a:pPr>
            <a:r>
              <a:rPr lang="es-ES">
                <a:solidFill>
                  <a:srgbClr val="333333"/>
                </a:solidFill>
                <a:latin typeface="Calibri"/>
                <a:ea typeface="Calibri"/>
                <a:cs typeface="Calibri"/>
                <a:sym typeface="Calibri"/>
              </a:rPr>
              <a:t>net.Socket</a:t>
            </a:r>
          </a:p>
          <a:p>
            <a:pPr lvl="0" rtl="0">
              <a:spcBef>
                <a:spcPts val="0"/>
              </a:spcBef>
              <a:buNone/>
            </a:pPr>
            <a:r>
              <a:t/>
            </a:r>
            <a:endParaRPr>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44" name="Shape 14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45" name="Shape 145"/>
          <p:cNvSpPr txBox="1"/>
          <p:nvPr>
            <p:ph idx="1" type="body"/>
          </p:nvPr>
        </p:nvSpPr>
        <p:spPr>
          <a:xfrm>
            <a:off x="685799" y="866949"/>
            <a:ext cx="7772400" cy="10751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3000">
                <a:solidFill>
                  <a:schemeClr val="dk1"/>
                </a:solidFill>
                <a:latin typeface="Calibri"/>
                <a:ea typeface="Calibri"/>
                <a:cs typeface="Calibri"/>
                <a:sym typeface="Calibri"/>
              </a:rPr>
              <a:t>Índice</a:t>
            </a:r>
          </a:p>
        </p:txBody>
      </p:sp>
      <p:sp>
        <p:nvSpPr>
          <p:cNvPr id="146" name="Shape 146"/>
          <p:cNvSpPr txBox="1"/>
          <p:nvPr>
            <p:ph idx="2"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147" name="Shape 147"/>
          <p:cNvSpPr txBox="1"/>
          <p:nvPr/>
        </p:nvSpPr>
        <p:spPr>
          <a:xfrm>
            <a:off x="685800" y="2473425"/>
            <a:ext cx="7772400" cy="2255999"/>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s-ES"/>
              <a:t>Node.js, ¿Qué es?</a:t>
            </a:r>
          </a:p>
          <a:p>
            <a:pPr indent="-228600" lvl="0" marL="457200" rtl="0">
              <a:spcBef>
                <a:spcPts val="0"/>
              </a:spcBef>
              <a:buAutoNum type="arabicPeriod"/>
            </a:pPr>
            <a:r>
              <a:rPr lang="es-ES"/>
              <a:t>Módulos del núcleo</a:t>
            </a:r>
          </a:p>
          <a:p>
            <a:pPr indent="-228600" lvl="0" marL="457200" rtl="0">
              <a:spcBef>
                <a:spcPts val="0"/>
              </a:spcBef>
              <a:buAutoNum type="arabicPeriod"/>
            </a:pPr>
            <a:r>
              <a:rPr lang="es-ES"/>
              <a:t>Librerías de ayuda</a:t>
            </a:r>
          </a:p>
          <a:p>
            <a:pPr indent="-228600" lvl="0" marL="457200" rtl="0">
              <a:spcBef>
                <a:spcPts val="0"/>
              </a:spcBef>
              <a:buAutoNum type="arabicPeriod"/>
            </a:pPr>
            <a:r>
              <a:rPr lang="es-ES"/>
              <a:t>Express</a:t>
            </a:r>
          </a:p>
          <a:p>
            <a:pPr indent="-228600" lvl="0" marL="457200" rtl="0">
              <a:spcBef>
                <a:spcPts val="0"/>
              </a:spcBef>
              <a:buAutoNum type="arabicPeriod"/>
            </a:pPr>
            <a:r>
              <a:rPr lang="es-ES"/>
              <a:t>Middlewares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15" name="Shape 31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16" name="Shape 31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17" name="Shape 31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 - Transform</a:t>
            </a:r>
          </a:p>
        </p:txBody>
      </p:sp>
      <p:sp>
        <p:nvSpPr>
          <p:cNvPr id="318" name="Shape 318"/>
          <p:cNvSpPr txBox="1"/>
          <p:nvPr/>
        </p:nvSpPr>
        <p:spPr>
          <a:xfrm>
            <a:off x="685800" y="1882750"/>
            <a:ext cx="7772400" cy="966600"/>
          </a:xfrm>
          <a:prstGeom prst="rect">
            <a:avLst/>
          </a:prstGeom>
          <a:noFill/>
          <a:ln>
            <a:noFill/>
          </a:ln>
        </p:spPr>
        <p:txBody>
          <a:bodyPr anchorCtr="0" anchor="ctr" bIns="91425" lIns="91425" rIns="91425" tIns="91425">
            <a:noAutofit/>
          </a:bodyPr>
          <a:lstStyle/>
          <a:p>
            <a:pPr lvl="0" rtl="0">
              <a:spcBef>
                <a:spcPts val="640"/>
              </a:spcBef>
              <a:buNone/>
            </a:pPr>
            <a:r>
              <a:rPr lang="es-ES">
                <a:solidFill>
                  <a:srgbClr val="333333"/>
                </a:solidFill>
                <a:latin typeface="Calibri"/>
                <a:ea typeface="Calibri"/>
                <a:cs typeface="Calibri"/>
                <a:sym typeface="Calibri"/>
              </a:rPr>
              <a:t>Los flujos Transform son flujos Duplex donde la salida es de alguna manera calculada a partir de la entrada. </a:t>
            </a:r>
          </a:p>
        </p:txBody>
      </p:sp>
      <p:pic>
        <p:nvPicPr>
          <p:cNvPr id="319" name="Shape 319"/>
          <p:cNvPicPr preferRelativeResize="0"/>
          <p:nvPr/>
        </p:nvPicPr>
        <p:blipFill>
          <a:blip r:embed="rId4">
            <a:alphaModFix/>
          </a:blip>
          <a:stretch>
            <a:fillRect/>
          </a:stretch>
        </p:blipFill>
        <p:spPr>
          <a:xfrm>
            <a:off x="685800" y="3014675"/>
            <a:ext cx="7772400" cy="640549"/>
          </a:xfrm>
          <a:prstGeom prst="rect">
            <a:avLst/>
          </a:prstGeom>
          <a:noFill/>
          <a:ln>
            <a:noFill/>
          </a:ln>
        </p:spPr>
      </p:pic>
      <p:sp>
        <p:nvSpPr>
          <p:cNvPr id="320" name="Shape 320"/>
          <p:cNvSpPr txBox="1"/>
          <p:nvPr/>
        </p:nvSpPr>
        <p:spPr>
          <a:xfrm>
            <a:off x="685800" y="3806900"/>
            <a:ext cx="7772400" cy="966600"/>
          </a:xfrm>
          <a:prstGeom prst="rect">
            <a:avLst/>
          </a:prstGeom>
          <a:noFill/>
          <a:ln>
            <a:noFill/>
          </a:ln>
        </p:spPr>
        <p:txBody>
          <a:bodyPr anchorCtr="0" anchor="ctr" bIns="91425" lIns="91425" rIns="91425" tIns="91425">
            <a:noAutofit/>
          </a:bodyPr>
          <a:lstStyle/>
          <a:p>
            <a:pPr lvl="0" rtl="0">
              <a:lnSpc>
                <a:spcPct val="115000"/>
              </a:lnSpc>
              <a:spcBef>
                <a:spcPts val="640"/>
              </a:spcBef>
              <a:buNone/>
            </a:pPr>
            <a:r>
              <a:rPr lang="es-ES">
                <a:solidFill>
                  <a:srgbClr val="333333"/>
                </a:solidFill>
                <a:latin typeface="Calibri"/>
                <a:ea typeface="Calibri"/>
                <a:cs typeface="Calibri"/>
                <a:sym typeface="Calibri"/>
              </a:rPr>
              <a:t>Ejemplos de objetos que implementan stream.Transform:</a:t>
            </a:r>
          </a:p>
          <a:p>
            <a:pPr indent="-304800" lvl="0" marL="457200" rtl="0">
              <a:lnSpc>
                <a:spcPct val="115000"/>
              </a:lnSpc>
              <a:spcBef>
                <a:spcPts val="640"/>
              </a:spcBef>
              <a:buClr>
                <a:srgbClr val="7FBD42"/>
              </a:buClr>
              <a:buFont typeface="Calibri"/>
              <a:buChar char="●"/>
            </a:pPr>
            <a:r>
              <a:rPr lang="es-ES">
                <a:solidFill>
                  <a:srgbClr val="333333"/>
                </a:solidFill>
                <a:latin typeface="Calibri"/>
                <a:ea typeface="Calibri"/>
                <a:cs typeface="Calibri"/>
                <a:sym typeface="Calibri"/>
              </a:rPr>
              <a:t>zlib streams </a:t>
            </a:r>
          </a:p>
          <a:p>
            <a:pPr indent="-304800" lvl="0" marL="457200" rtl="0">
              <a:lnSpc>
                <a:spcPct val="115000"/>
              </a:lnSpc>
              <a:spcBef>
                <a:spcPts val="640"/>
              </a:spcBef>
              <a:buClr>
                <a:srgbClr val="7FBD42"/>
              </a:buClr>
              <a:buFont typeface="Calibri"/>
              <a:buChar char="●"/>
            </a:pPr>
            <a:r>
              <a:rPr lang="es-ES">
                <a:solidFill>
                  <a:srgbClr val="333333"/>
                </a:solidFill>
                <a:latin typeface="Calibri"/>
                <a:ea typeface="Calibri"/>
                <a:cs typeface="Calibri"/>
                <a:sym typeface="Calibri"/>
              </a:rPr>
              <a:t>crypto streams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26" name="Shape 326"/>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27" name="Shape 327"/>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28" name="Shape 328"/>
          <p:cNvSpPr txBox="1"/>
          <p:nvPr/>
        </p:nvSpPr>
        <p:spPr>
          <a:xfrm>
            <a:off x="685800" y="1958950"/>
            <a:ext cx="7772400" cy="2802599"/>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Para usar este módulo pon </a:t>
            </a:r>
            <a:r>
              <a:rPr i="1" lang="es-ES">
                <a:solidFill>
                  <a:schemeClr val="dk1"/>
                </a:solidFill>
                <a:latin typeface="Calibri"/>
                <a:ea typeface="Calibri"/>
                <a:cs typeface="Calibri"/>
                <a:sym typeface="Calibri"/>
              </a:rPr>
              <a:t>require('fs')</a:t>
            </a:r>
          </a:p>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Provee una entrada y salida a ficheros mediante una simple encapsulación de funciones estándar POSIX</a:t>
            </a:r>
          </a:p>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Todos los métodos tienen su forma tanto síncrona como asíncrona</a:t>
            </a:r>
          </a:p>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La forma asíncrona siempre tiene como último parámetro un callback. Los argumentos del callback dependen del método pero el primero siempre está reservado para las excepciones</a:t>
            </a:r>
          </a:p>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Usando la forma síncrona cualquier excepción se lanzará inmediatamente</a:t>
            </a:r>
          </a:p>
          <a:p>
            <a:pPr indent="-3048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Se pueden usar rutas relativas, el cual irá relativo a  process.cwd()</a:t>
            </a:r>
          </a:p>
        </p:txBody>
      </p:sp>
      <p:sp>
        <p:nvSpPr>
          <p:cNvPr id="329" name="Shape 329"/>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File System</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35" name="Shape 33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36" name="Shape 33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37" name="Shape 337"/>
          <p:cNvSpPr txBox="1"/>
          <p:nvPr/>
        </p:nvSpPr>
        <p:spPr>
          <a:xfrm>
            <a:off x="685800" y="1958950"/>
            <a:ext cx="7772400" cy="2802599"/>
          </a:xfrm>
          <a:prstGeom prst="rect">
            <a:avLst/>
          </a:prstGeom>
          <a:noFill/>
          <a:ln>
            <a:noFill/>
          </a:ln>
        </p:spPr>
        <p:txBody>
          <a:bodyPr anchorCtr="0" anchor="t" bIns="91425" lIns="91425" rIns="91425" tIns="91425">
            <a:noAutofit/>
          </a:bodyPr>
          <a:lstStyle/>
          <a:p>
            <a:pPr rtl="0">
              <a:lnSpc>
                <a:spcPct val="115000"/>
              </a:lnSpc>
              <a:spcBef>
                <a:spcPts val="0"/>
              </a:spcBef>
              <a:spcAft>
                <a:spcPts val="800"/>
              </a:spcAft>
              <a:buNone/>
            </a:pPr>
            <a:r>
              <a:rPr lang="es-ES">
                <a:solidFill>
                  <a:schemeClr val="dk1"/>
                </a:solidFill>
                <a:latin typeface="Calibri"/>
                <a:ea typeface="Calibri"/>
                <a:cs typeface="Calibri"/>
                <a:sym typeface="Calibri"/>
              </a:rPr>
              <a:t>En este módulo tenemos cuatro clases:</a:t>
            </a:r>
          </a:p>
          <a:p>
            <a:pPr indent="-304800" lvl="0" marL="457200" rtl="0">
              <a:lnSpc>
                <a:spcPct val="115000"/>
              </a:lnSpc>
              <a:spcBef>
                <a:spcPts val="0"/>
              </a:spcBef>
              <a:spcAft>
                <a:spcPts val="800"/>
              </a:spcAft>
              <a:buClr>
                <a:srgbClr val="7FBD42"/>
              </a:buClr>
              <a:buFont typeface="Calibri"/>
              <a:buChar char="●"/>
            </a:pPr>
            <a:r>
              <a:rPr b="1" lang="es-ES">
                <a:solidFill>
                  <a:schemeClr val="dk1"/>
                </a:solidFill>
                <a:latin typeface="Calibri"/>
                <a:ea typeface="Calibri"/>
                <a:cs typeface="Calibri"/>
                <a:sym typeface="Calibri"/>
              </a:rPr>
              <a:t>Stats</a:t>
            </a:r>
          </a:p>
          <a:p>
            <a:pPr indent="-304800" lvl="0" marL="457200" rtl="0">
              <a:lnSpc>
                <a:spcPct val="115000"/>
              </a:lnSpc>
              <a:spcBef>
                <a:spcPts val="0"/>
              </a:spcBef>
              <a:spcAft>
                <a:spcPts val="800"/>
              </a:spcAft>
              <a:buClr>
                <a:srgbClr val="7FBD42"/>
              </a:buClr>
              <a:buFont typeface="Calibri"/>
              <a:buChar char="●"/>
            </a:pPr>
            <a:r>
              <a:rPr b="1" lang="es-ES">
                <a:solidFill>
                  <a:schemeClr val="dk1"/>
                </a:solidFill>
                <a:latin typeface="Calibri"/>
                <a:ea typeface="Calibri"/>
                <a:cs typeface="Calibri"/>
                <a:sym typeface="Calibri"/>
              </a:rPr>
              <a:t>ReadStream</a:t>
            </a:r>
          </a:p>
          <a:p>
            <a:pPr indent="-304800" lvl="0" marL="457200" rtl="0">
              <a:lnSpc>
                <a:spcPct val="115000"/>
              </a:lnSpc>
              <a:spcBef>
                <a:spcPts val="0"/>
              </a:spcBef>
              <a:spcAft>
                <a:spcPts val="800"/>
              </a:spcAft>
              <a:buClr>
                <a:srgbClr val="7FBD42"/>
              </a:buClr>
              <a:buFont typeface="Calibri"/>
              <a:buChar char="●"/>
            </a:pPr>
            <a:r>
              <a:rPr b="1" lang="es-ES">
                <a:solidFill>
                  <a:schemeClr val="dk1"/>
                </a:solidFill>
                <a:latin typeface="Calibri"/>
                <a:ea typeface="Calibri"/>
                <a:cs typeface="Calibri"/>
                <a:sym typeface="Calibri"/>
              </a:rPr>
              <a:t>WriteStream</a:t>
            </a:r>
          </a:p>
          <a:p>
            <a:pPr indent="-304800" lvl="0" marL="457200" rtl="0">
              <a:lnSpc>
                <a:spcPct val="115000"/>
              </a:lnSpc>
              <a:spcBef>
                <a:spcPts val="0"/>
              </a:spcBef>
              <a:spcAft>
                <a:spcPts val="800"/>
              </a:spcAft>
              <a:buClr>
                <a:srgbClr val="7FBD42"/>
              </a:buClr>
              <a:buFont typeface="Calibri"/>
              <a:buChar char="●"/>
            </a:pPr>
            <a:r>
              <a:rPr b="1" lang="es-ES">
                <a:solidFill>
                  <a:schemeClr val="dk1"/>
                </a:solidFill>
                <a:latin typeface="Calibri"/>
                <a:ea typeface="Calibri"/>
                <a:cs typeface="Calibri"/>
                <a:sym typeface="Calibri"/>
              </a:rPr>
              <a:t>FSWatcher</a:t>
            </a:r>
          </a:p>
        </p:txBody>
      </p:sp>
      <p:sp>
        <p:nvSpPr>
          <p:cNvPr id="338" name="Shape 33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File System</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44" name="Shape 34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45" name="Shape 34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346" name="Shape 346"/>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15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15000"/>
              </a:lnSpc>
              <a:spcBef>
                <a:spcPts val="200"/>
              </a:spcBef>
              <a:buNone/>
            </a:pPr>
            <a:r>
              <a:t/>
            </a:r>
            <a:endParaRPr sz="1100">
              <a:solidFill>
                <a:schemeClr val="dk1"/>
              </a:solidFill>
              <a:latin typeface="Calibri"/>
              <a:ea typeface="Calibri"/>
              <a:cs typeface="Calibri"/>
              <a:sym typeface="Calibri"/>
            </a:endParaRPr>
          </a:p>
          <a:p>
            <a:pPr marR="0" rtl="0">
              <a:lnSpc>
                <a:spcPct val="115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fs = require(</a:t>
            </a:r>
            <a:r>
              <a:rPr lang="es-ES" sz="1100">
                <a:solidFill>
                  <a:srgbClr val="E54305"/>
                </a:solidFill>
                <a:latin typeface="Calibri"/>
                <a:ea typeface="Calibri"/>
                <a:cs typeface="Calibri"/>
                <a:sym typeface="Calibri"/>
              </a:rPr>
              <a:t>"fs"</a:t>
            </a:r>
            <a:r>
              <a:rPr lang="es-ES" sz="1100">
                <a:solidFill>
                  <a:srgbClr val="3A3A3A"/>
                </a:solidFill>
                <a:latin typeface="Calibri"/>
                <a:ea typeface="Calibri"/>
                <a:cs typeface="Calibri"/>
                <a:sym typeface="Calibri"/>
              </a:rPr>
              <a:t>);</a:t>
            </a:r>
          </a:p>
          <a:p>
            <a:pPr lvl="0" marR="0" rtl="0">
              <a:lnSpc>
                <a:spcPct val="115000"/>
              </a:lnSpc>
              <a:spcBef>
                <a:spcPts val="200"/>
              </a:spcBef>
              <a:buNone/>
            </a:pP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console.log(</a:t>
            </a:r>
            <a:r>
              <a:rPr lang="es-ES" sz="1100">
                <a:solidFill>
                  <a:srgbClr val="E54305"/>
                </a:solidFill>
                <a:latin typeface="Calibri"/>
                <a:ea typeface="Calibri"/>
                <a:cs typeface="Calibri"/>
                <a:sym typeface="Calibri"/>
              </a:rPr>
              <a:t>"Going to open file!"</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fs.open(</a:t>
            </a:r>
            <a:r>
              <a:rPr lang="es-ES" sz="1100">
                <a:solidFill>
                  <a:srgbClr val="E54305"/>
                </a:solidFill>
                <a:latin typeface="Calibri"/>
                <a:ea typeface="Calibri"/>
                <a:cs typeface="Calibri"/>
                <a:sym typeface="Calibri"/>
              </a:rPr>
              <a:t>'input.txt'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'r+'</a:t>
            </a:r>
            <a:r>
              <a:rPr lang="es-ES" sz="1100">
                <a:solidFill>
                  <a:srgbClr val="3A3A3A"/>
                </a:solidFill>
                <a:latin typeface="Calibri"/>
                <a:ea typeface="Calibri"/>
                <a:cs typeface="Calibri"/>
                <a:sym typeface="Calibri"/>
              </a:rPr>
              <a:t>, function(err, fd)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if</a:t>
            </a:r>
            <a:r>
              <a:rPr lang="es-ES" sz="1100">
                <a:solidFill>
                  <a:srgbClr val="3A3A3A"/>
                </a:solidFill>
                <a:latin typeface="Calibri"/>
                <a:ea typeface="Calibri"/>
                <a:cs typeface="Calibri"/>
                <a:sym typeface="Calibri"/>
              </a:rPr>
              <a:t> (err)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return</a:t>
            </a:r>
            <a:r>
              <a:rPr lang="es-ES" sz="1100">
                <a:solidFill>
                  <a:srgbClr val="3A3A3A"/>
                </a:solidFill>
                <a:latin typeface="Calibri"/>
                <a:ea typeface="Calibri"/>
                <a:cs typeface="Calibri"/>
                <a:sym typeface="Calibri"/>
              </a:rPr>
              <a:t> console.error(err);</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"File opened successfully!"</a:t>
            </a:r>
            <a:r>
              <a:rPr lang="es-ES" sz="1100">
                <a:solidFill>
                  <a:srgbClr val="3A3A3A"/>
                </a:solidFill>
                <a:latin typeface="Calibri"/>
                <a:ea typeface="Calibri"/>
                <a:cs typeface="Calibri"/>
                <a:sym typeface="Calibri"/>
              </a:rPr>
              <a: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a:t>
            </a:r>
          </a:p>
        </p:txBody>
      </p:sp>
      <p:sp>
        <p:nvSpPr>
          <p:cNvPr id="347" name="Shape 34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File System</a:t>
            </a:r>
          </a:p>
        </p:txBody>
      </p:sp>
      <p:sp>
        <p:nvSpPr>
          <p:cNvPr id="348" name="Shape 348"/>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54" name="Shape 35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55" name="Shape 35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356" name="Shape 356"/>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15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15000"/>
              </a:lnSpc>
              <a:spcBef>
                <a:spcPts val="200"/>
              </a:spcBef>
              <a:buNone/>
            </a:pPr>
            <a:r>
              <a:t/>
            </a:r>
            <a:endParaRPr sz="1100">
              <a:solidFill>
                <a:schemeClr val="dk1"/>
              </a:solidFill>
              <a:latin typeface="Calibri"/>
              <a:ea typeface="Calibri"/>
              <a:cs typeface="Calibri"/>
              <a:sym typeface="Calibri"/>
            </a:endParaRPr>
          </a:p>
          <a:p>
            <a:pPr marR="0" rtl="0">
              <a:lnSpc>
                <a:spcPct val="115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fs = require(</a:t>
            </a:r>
            <a:r>
              <a:rPr lang="es-ES" sz="1100">
                <a:solidFill>
                  <a:srgbClr val="E54305"/>
                </a:solidFill>
                <a:latin typeface="Calibri"/>
                <a:ea typeface="Calibri"/>
                <a:cs typeface="Calibri"/>
                <a:sym typeface="Calibri"/>
              </a:rPr>
              <a:t>"fs"</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fs.stat(</a:t>
            </a:r>
            <a:r>
              <a:rPr lang="es-ES" sz="1100">
                <a:solidFill>
                  <a:srgbClr val="E54305"/>
                </a:solidFill>
                <a:latin typeface="Calibri"/>
                <a:ea typeface="Calibri"/>
                <a:cs typeface="Calibri"/>
                <a:sym typeface="Calibri"/>
              </a:rPr>
              <a:t>'input.txt'</a:t>
            </a:r>
            <a:r>
              <a:rPr lang="es-ES" sz="1100">
                <a:solidFill>
                  <a:srgbClr val="3A3A3A"/>
                </a:solidFill>
                <a:latin typeface="Calibri"/>
                <a:ea typeface="Calibri"/>
                <a:cs typeface="Calibri"/>
                <a:sym typeface="Calibri"/>
              </a:rPr>
              <a:t>, (err, stats) =&gt;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if</a:t>
            </a:r>
            <a:r>
              <a:rPr lang="es-ES" sz="1100">
                <a:solidFill>
                  <a:srgbClr val="3A3A3A"/>
                </a:solidFill>
                <a:latin typeface="Calibri"/>
                <a:ea typeface="Calibri"/>
                <a:cs typeface="Calibri"/>
                <a:sym typeface="Calibri"/>
              </a:rPr>
              <a:t> (err) {</a:t>
            </a:r>
          </a:p>
          <a:p>
            <a:pPr indent="457200" marL="457200" marR="0" rtl="0">
              <a:lnSpc>
                <a:spcPct val="115000"/>
              </a:lnSpc>
              <a:spcBef>
                <a:spcPts val="200"/>
              </a:spcBef>
              <a:buNone/>
            </a:pPr>
            <a:r>
              <a:rPr lang="es-ES" sz="1100">
                <a:solidFill>
                  <a:srgbClr val="333388"/>
                </a:solidFill>
                <a:latin typeface="Calibri"/>
                <a:ea typeface="Calibri"/>
                <a:cs typeface="Calibri"/>
                <a:sym typeface="Calibri"/>
              </a:rPr>
              <a:t>return </a:t>
            </a:r>
            <a:r>
              <a:rPr lang="es-ES" sz="1100">
                <a:solidFill>
                  <a:srgbClr val="3A3A3A"/>
                </a:solidFill>
                <a:latin typeface="Calibri"/>
                <a:ea typeface="Calibri"/>
                <a:cs typeface="Calibri"/>
                <a:sym typeface="Calibri"/>
              </a:rPr>
              <a:t>console.error(err);</a:t>
            </a:r>
          </a:p>
          <a:p>
            <a:pPr indent="457200" marR="0" rtl="0">
              <a:lnSpc>
                <a:spcPct val="115000"/>
              </a:lnSpc>
              <a:spcBef>
                <a:spcPts val="200"/>
              </a:spcBef>
              <a:buNone/>
            </a:pP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console.log(stats);</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"Got file info successfully!"</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"isFile ? "</a:t>
            </a:r>
            <a:r>
              <a:rPr lang="es-ES" sz="1100">
                <a:solidFill>
                  <a:srgbClr val="3A3A3A"/>
                </a:solidFill>
                <a:latin typeface="Calibri"/>
                <a:ea typeface="Calibri"/>
                <a:cs typeface="Calibri"/>
                <a:sym typeface="Calibri"/>
              </a:rPr>
              <a:t> + stats.isFile());</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"isDirectory ? "</a:t>
            </a:r>
            <a:r>
              <a:rPr lang="es-ES" sz="1100">
                <a:solidFill>
                  <a:srgbClr val="3A3A3A"/>
                </a:solidFill>
                <a:latin typeface="Calibri"/>
                <a:ea typeface="Calibri"/>
                <a:cs typeface="Calibri"/>
                <a:sym typeface="Calibri"/>
              </a:rPr>
              <a:t> + stats.isDirectory());</a:t>
            </a:r>
          </a:p>
          <a:p>
            <a:pPr lvl="0" marR="0" rtl="0">
              <a:lnSpc>
                <a:spcPct val="115000"/>
              </a:lnSpc>
              <a:spcBef>
                <a:spcPts val="200"/>
              </a:spcBef>
              <a:buNone/>
            </a:pPr>
            <a:r>
              <a:rPr lang="es-ES" sz="1100">
                <a:solidFill>
                  <a:srgbClr val="3A3A3A"/>
                </a:solidFill>
                <a:latin typeface="Calibri"/>
                <a:ea typeface="Calibri"/>
                <a:cs typeface="Calibri"/>
                <a:sym typeface="Calibri"/>
              </a:rPr>
              <a:t>});</a:t>
            </a:r>
          </a:p>
        </p:txBody>
      </p:sp>
      <p:sp>
        <p:nvSpPr>
          <p:cNvPr id="357" name="Shape 35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File System</a:t>
            </a:r>
          </a:p>
        </p:txBody>
      </p:sp>
      <p:sp>
        <p:nvSpPr>
          <p:cNvPr id="358" name="Shape 358"/>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64" name="Shape 36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65" name="Shape 36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366" name="Shape 366"/>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15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15000"/>
              </a:lnSpc>
              <a:spcBef>
                <a:spcPts val="200"/>
              </a:spcBef>
              <a:buNone/>
            </a:pPr>
            <a:r>
              <a:t/>
            </a:r>
            <a:endParaRPr sz="1100">
              <a:solidFill>
                <a:schemeClr val="dk1"/>
              </a:solidFill>
              <a:latin typeface="Calibri"/>
              <a:ea typeface="Calibri"/>
              <a:cs typeface="Calibri"/>
              <a:sym typeface="Calibri"/>
            </a:endParaRPr>
          </a:p>
          <a:p>
            <a:pPr lvl="0" marR="0" rtl="0">
              <a:lnSpc>
                <a:spcPct val="115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fs = require(</a:t>
            </a:r>
            <a:r>
              <a:rPr lang="es-ES" sz="1100">
                <a:solidFill>
                  <a:srgbClr val="E54305"/>
                </a:solidFill>
                <a:latin typeface="Calibri"/>
                <a:ea typeface="Calibri"/>
                <a:cs typeface="Calibri"/>
                <a:sym typeface="Calibri"/>
              </a:rPr>
              <a:t>"fs"</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fs.writeFile(</a:t>
            </a:r>
            <a:r>
              <a:rPr lang="es-ES" sz="1100">
                <a:solidFill>
                  <a:srgbClr val="E54305"/>
                </a:solidFill>
                <a:latin typeface="Calibri"/>
                <a:ea typeface="Calibri"/>
                <a:cs typeface="Calibri"/>
                <a:sym typeface="Calibri"/>
              </a:rPr>
              <a:t>'input.txt'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'Simply Easy Learning!'</a:t>
            </a:r>
            <a:r>
              <a:rPr lang="es-ES" sz="1100">
                <a:solidFill>
                  <a:srgbClr val="3A3A3A"/>
                </a:solidFill>
                <a:latin typeface="Calibri"/>
                <a:ea typeface="Calibri"/>
                <a:cs typeface="Calibri"/>
                <a:sym typeface="Calibri"/>
              </a:rPr>
              <a:t>, (err) =&gt;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333388"/>
                </a:solidFill>
                <a:latin typeface="Calibri"/>
                <a:ea typeface="Calibri"/>
                <a:cs typeface="Calibri"/>
                <a:sym typeface="Calibri"/>
              </a:rPr>
              <a:t>if </a:t>
            </a:r>
            <a:r>
              <a:rPr lang="es-ES" sz="1100">
                <a:solidFill>
                  <a:srgbClr val="3A3A3A"/>
                </a:solidFill>
                <a:latin typeface="Calibri"/>
                <a:ea typeface="Calibri"/>
                <a:cs typeface="Calibri"/>
                <a:sym typeface="Calibri"/>
              </a:rPr>
              <a:t>(err) </a:t>
            </a:r>
            <a:r>
              <a:rPr lang="es-ES" sz="1100">
                <a:solidFill>
                  <a:srgbClr val="333388"/>
                </a:solidFill>
                <a:latin typeface="Calibri"/>
                <a:ea typeface="Calibri"/>
                <a:cs typeface="Calibri"/>
                <a:sym typeface="Calibri"/>
              </a:rPr>
              <a:t>return </a:t>
            </a:r>
            <a:r>
              <a:rPr lang="es-ES" sz="1100">
                <a:solidFill>
                  <a:srgbClr val="3A3A3A"/>
                </a:solidFill>
                <a:latin typeface="Calibri"/>
                <a:ea typeface="Calibri"/>
                <a:cs typeface="Calibri"/>
                <a:sym typeface="Calibri"/>
              </a:rPr>
              <a:t>console.error(err);</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"Data written successfully!"</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"Let's read newly written data"</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fs.readFile(</a:t>
            </a:r>
            <a:r>
              <a:rPr lang="es-ES" sz="1100">
                <a:solidFill>
                  <a:srgbClr val="E54305"/>
                </a:solidFill>
                <a:latin typeface="Calibri"/>
                <a:ea typeface="Calibri"/>
                <a:cs typeface="Calibri"/>
                <a:sym typeface="Calibri"/>
              </a:rPr>
              <a:t>'input.txt'</a:t>
            </a:r>
            <a:r>
              <a:rPr lang="es-ES" sz="1100">
                <a:solidFill>
                  <a:srgbClr val="3A3A3A"/>
                </a:solidFill>
                <a:latin typeface="Calibri"/>
                <a:ea typeface="Calibri"/>
                <a:cs typeface="Calibri"/>
                <a:sym typeface="Calibri"/>
              </a:rPr>
              <a:t>, (err, data) =&gt; {</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		if</a:t>
            </a:r>
            <a:r>
              <a:rPr lang="es-ES" sz="1100">
                <a:solidFill>
                  <a:srgbClr val="3A3A3A"/>
                </a:solidFill>
                <a:latin typeface="Calibri"/>
                <a:ea typeface="Calibri"/>
                <a:cs typeface="Calibri"/>
                <a:sym typeface="Calibri"/>
              </a:rPr>
              <a:t> (err) </a:t>
            </a:r>
            <a:r>
              <a:rPr lang="es-ES" sz="1100">
                <a:solidFill>
                  <a:srgbClr val="333388"/>
                </a:solidFill>
                <a:latin typeface="Calibri"/>
                <a:ea typeface="Calibri"/>
                <a:cs typeface="Calibri"/>
                <a:sym typeface="Calibri"/>
              </a:rPr>
              <a:t>return </a:t>
            </a:r>
            <a:r>
              <a:rPr lang="es-ES" sz="1100">
                <a:solidFill>
                  <a:srgbClr val="3A3A3A"/>
                </a:solidFill>
                <a:latin typeface="Calibri"/>
                <a:ea typeface="Calibri"/>
                <a:cs typeface="Calibri"/>
                <a:sym typeface="Calibri"/>
              </a:rPr>
              <a:t>console.error(err);</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console.log(</a:t>
            </a:r>
            <a:r>
              <a:rPr lang="es-ES" sz="1100">
                <a:solidFill>
                  <a:srgbClr val="E54305"/>
                </a:solidFill>
                <a:latin typeface="Calibri"/>
                <a:ea typeface="Calibri"/>
                <a:cs typeface="Calibri"/>
                <a:sym typeface="Calibri"/>
              </a:rPr>
              <a:t>"Asynchronous read: "</a:t>
            </a:r>
            <a:r>
              <a:rPr lang="es-ES" sz="1100">
                <a:solidFill>
                  <a:srgbClr val="3A3A3A"/>
                </a:solidFill>
                <a:latin typeface="Calibri"/>
                <a:ea typeface="Calibri"/>
                <a:cs typeface="Calibri"/>
                <a:sym typeface="Calibri"/>
              </a:rPr>
              <a:t> + data.toString());</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a:t>
            </a:r>
          </a:p>
        </p:txBody>
      </p:sp>
      <p:sp>
        <p:nvSpPr>
          <p:cNvPr id="367" name="Shape 36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File System</a:t>
            </a:r>
          </a:p>
        </p:txBody>
      </p:sp>
      <p:sp>
        <p:nvSpPr>
          <p:cNvPr id="368" name="Shape 368"/>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74" name="Shape 37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75" name="Shape 37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76" name="Shape 376"/>
          <p:cNvSpPr txBox="1"/>
          <p:nvPr/>
        </p:nvSpPr>
        <p:spPr>
          <a:xfrm>
            <a:off x="685800" y="1958950"/>
            <a:ext cx="7772400" cy="2802599"/>
          </a:xfrm>
          <a:prstGeom prst="rect">
            <a:avLst/>
          </a:prstGeom>
          <a:noFill/>
          <a:ln>
            <a:noFill/>
          </a:ln>
        </p:spPr>
        <p:txBody>
          <a:bodyPr anchorCtr="0" anchor="t" bIns="91425" lIns="91425" rIns="91425" tIns="91425">
            <a:noAutofit/>
          </a:bodyPr>
          <a:lstStyle/>
          <a:p>
            <a:pPr indent="-304800" lvl="0" marL="457200" rtl="0">
              <a:lnSpc>
                <a:spcPct val="150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Para usar este módulo pon </a:t>
            </a:r>
            <a:r>
              <a:rPr i="1" lang="es-ES">
                <a:solidFill>
                  <a:schemeClr val="dk1"/>
                </a:solidFill>
                <a:latin typeface="Calibri"/>
                <a:ea typeface="Calibri"/>
                <a:cs typeface="Calibri"/>
                <a:sym typeface="Calibri"/>
              </a:rPr>
              <a:t>require('http')</a:t>
            </a:r>
          </a:p>
          <a:p>
            <a:pPr indent="-304800" lvl="0" marL="457200" rtl="0">
              <a:lnSpc>
                <a:spcPct val="150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Este módulo ha sido diseñado para dar soporte a las características del protocolo HTTP que siempre habían sido difíciles de usar, como los mensajes largos troceados</a:t>
            </a:r>
          </a:p>
          <a:p>
            <a:pPr indent="-304800" lvl="0" marL="457200" rtl="0">
              <a:lnSpc>
                <a:spcPct val="150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Con el fin de abarcar todo el abanico de posibles aplicaciones del protocolo, el API HTTP de Node es a muy bajo nivel	</a:t>
            </a:r>
          </a:p>
          <a:p>
            <a:pPr indent="-304800" lvl="0" marL="457200" rtl="0">
              <a:lnSpc>
                <a:spcPct val="150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El interfaz se preocupa de no almacenar en el buffer peticiones o respuestas enteras</a:t>
            </a:r>
          </a:p>
        </p:txBody>
      </p:sp>
      <p:sp>
        <p:nvSpPr>
          <p:cNvPr id="377" name="Shape 37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HTTP</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83" name="Shape 38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84" name="Shape 38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85" name="Shape 385"/>
          <p:cNvSpPr txBox="1"/>
          <p:nvPr/>
        </p:nvSpPr>
        <p:spPr>
          <a:xfrm>
            <a:off x="685800" y="1958950"/>
            <a:ext cx="7772400" cy="2802599"/>
          </a:xfrm>
          <a:prstGeom prst="rect">
            <a:avLst/>
          </a:prstGeom>
          <a:noFill/>
          <a:ln>
            <a:noFill/>
          </a:ln>
        </p:spPr>
        <p:txBody>
          <a:bodyPr anchorCtr="0" anchor="t" bIns="91425" lIns="91425" rIns="91425" tIns="91425">
            <a:noAutofit/>
          </a:bodyPr>
          <a:lstStyle/>
          <a:p>
            <a:pPr lvl="0" rtl="0">
              <a:lnSpc>
                <a:spcPct val="150000"/>
              </a:lnSpc>
              <a:spcBef>
                <a:spcPts val="640"/>
              </a:spcBef>
              <a:buNone/>
            </a:pPr>
            <a:r>
              <a:rPr lang="es-ES">
                <a:solidFill>
                  <a:schemeClr val="dk1"/>
                </a:solidFill>
                <a:latin typeface="Calibri"/>
                <a:ea typeface="Calibri"/>
                <a:cs typeface="Calibri"/>
                <a:sym typeface="Calibri"/>
              </a:rPr>
              <a:t>Constantes del módulo:</a:t>
            </a:r>
          </a:p>
          <a:p>
            <a:pPr indent="-228600" lvl="0" marL="457200" rtl="0">
              <a:lnSpc>
                <a:spcPct val="150000"/>
              </a:lnSpc>
              <a:spcBef>
                <a:spcPts val="640"/>
              </a:spcBef>
              <a:buClr>
                <a:srgbClr val="7FBD42"/>
              </a:buClr>
              <a:buFont typeface="Calibri"/>
              <a:buChar char="●"/>
            </a:pPr>
            <a:r>
              <a:rPr b="1" lang="es-ES">
                <a:solidFill>
                  <a:schemeClr val="dk1"/>
                </a:solidFill>
                <a:latin typeface="Calibri"/>
                <a:ea typeface="Calibri"/>
                <a:cs typeface="Calibri"/>
                <a:sym typeface="Calibri"/>
              </a:rPr>
              <a:t>http.METHODS</a:t>
            </a:r>
            <a:r>
              <a:rPr lang="es-ES">
                <a:solidFill>
                  <a:schemeClr val="dk1"/>
                </a:solidFill>
                <a:latin typeface="Calibri"/>
                <a:ea typeface="Calibri"/>
                <a:cs typeface="Calibri"/>
                <a:sym typeface="Calibri"/>
              </a:rPr>
              <a:t>: array de métodos HTTP soportados</a:t>
            </a:r>
          </a:p>
          <a:p>
            <a:pPr indent="-228600" lvl="0" marL="457200" rtl="0">
              <a:lnSpc>
                <a:spcPct val="150000"/>
              </a:lnSpc>
              <a:spcBef>
                <a:spcPts val="640"/>
              </a:spcBef>
              <a:buClr>
                <a:srgbClr val="7FBD42"/>
              </a:buClr>
              <a:buFont typeface="Calibri"/>
              <a:buChar char="●"/>
            </a:pPr>
            <a:r>
              <a:rPr b="1" lang="es-ES">
                <a:solidFill>
                  <a:schemeClr val="dk1"/>
                </a:solidFill>
                <a:latin typeface="Calibri"/>
                <a:ea typeface="Calibri"/>
                <a:cs typeface="Calibri"/>
                <a:sym typeface="Calibri"/>
              </a:rPr>
              <a:t>http.STATUS_CODES</a:t>
            </a:r>
            <a:r>
              <a:rPr lang="es-ES">
                <a:solidFill>
                  <a:schemeClr val="dk1"/>
                </a:solidFill>
                <a:latin typeface="Calibri"/>
                <a:ea typeface="Calibri"/>
                <a:cs typeface="Calibri"/>
                <a:sym typeface="Calibri"/>
              </a:rPr>
              <a:t>: contiene una colección de códigos de estado y una pequeña descripción de cada uno. Por ejemplo, http.STATUS_CODES[404] === ‘Not Found’</a:t>
            </a:r>
          </a:p>
        </p:txBody>
      </p:sp>
      <p:sp>
        <p:nvSpPr>
          <p:cNvPr id="386" name="Shape 38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HTTP</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92" name="Shape 39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393" name="Shape 39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394" name="Shape 394"/>
          <p:cNvSpPr txBox="1"/>
          <p:nvPr/>
        </p:nvSpPr>
        <p:spPr>
          <a:xfrm>
            <a:off x="685800" y="1958950"/>
            <a:ext cx="7772400" cy="2802599"/>
          </a:xfrm>
          <a:prstGeom prst="rect">
            <a:avLst/>
          </a:prstGeom>
          <a:noFill/>
          <a:ln>
            <a:noFill/>
          </a:ln>
        </p:spPr>
        <p:txBody>
          <a:bodyPr anchorCtr="0" anchor="t" bIns="91425" lIns="91425" rIns="91425" tIns="91425">
            <a:noAutofit/>
          </a:bodyPr>
          <a:lstStyle/>
          <a:p>
            <a:pPr lvl="0" rtl="0">
              <a:spcBef>
                <a:spcPts val="640"/>
              </a:spcBef>
              <a:buNone/>
            </a:pPr>
            <a:r>
              <a:rPr lang="es-ES" sz="1200">
                <a:solidFill>
                  <a:schemeClr val="dk1"/>
                </a:solidFill>
                <a:latin typeface="Calibri"/>
                <a:ea typeface="Calibri"/>
                <a:cs typeface="Calibri"/>
                <a:sym typeface="Calibri"/>
              </a:rPr>
              <a:t>Clases del módulo:</a:t>
            </a:r>
          </a:p>
          <a:p>
            <a:pPr indent="-304800" lvl="0" marL="457200" rtl="0">
              <a:spcBef>
                <a:spcPts val="640"/>
              </a:spcBef>
              <a:buClr>
                <a:srgbClr val="7FBD42"/>
              </a:buClr>
              <a:buSzPct val="100000"/>
              <a:buFont typeface="Calibri"/>
              <a:buChar char="●"/>
            </a:pPr>
            <a:r>
              <a:rPr b="1" lang="es-ES" sz="1200">
                <a:solidFill>
                  <a:schemeClr val="dk1"/>
                </a:solidFill>
                <a:latin typeface="Calibri"/>
                <a:ea typeface="Calibri"/>
                <a:cs typeface="Calibri"/>
                <a:sym typeface="Calibri"/>
              </a:rPr>
              <a:t>Server</a:t>
            </a:r>
            <a:r>
              <a:rPr lang="es-ES" sz="1200">
                <a:solidFill>
                  <a:schemeClr val="dk1"/>
                </a:solidFill>
                <a:latin typeface="Calibri"/>
                <a:ea typeface="Calibri"/>
                <a:cs typeface="Calibri"/>
                <a:sym typeface="Calibri"/>
              </a:rPr>
              <a:t>: esta clase implementa a </a:t>
            </a:r>
            <a:r>
              <a:rPr i="1" lang="es-ES" sz="1200">
                <a:solidFill>
                  <a:schemeClr val="dk1"/>
                </a:solidFill>
                <a:latin typeface="Calibri"/>
                <a:ea typeface="Calibri"/>
                <a:cs typeface="Calibri"/>
                <a:sym typeface="Calibri"/>
              </a:rPr>
              <a:t>net.Server</a:t>
            </a:r>
            <a:r>
              <a:rPr lang="es-ES" sz="1200">
                <a:solidFill>
                  <a:schemeClr val="dk1"/>
                </a:solidFill>
                <a:latin typeface="Calibri"/>
                <a:ea typeface="Calibri"/>
                <a:cs typeface="Calibri"/>
                <a:sym typeface="Calibri"/>
              </a:rPr>
              <a:t>, la cual hereda de </a:t>
            </a:r>
            <a:r>
              <a:rPr i="1" lang="es-ES" sz="1200">
                <a:solidFill>
                  <a:schemeClr val="dk1"/>
                </a:solidFill>
                <a:latin typeface="Calibri"/>
                <a:ea typeface="Calibri"/>
                <a:cs typeface="Calibri"/>
                <a:sym typeface="Calibri"/>
              </a:rPr>
              <a:t>EventEmitter</a:t>
            </a:r>
            <a:r>
              <a:rPr lang="es-ES" sz="1200">
                <a:solidFill>
                  <a:schemeClr val="dk1"/>
                </a:solidFill>
                <a:latin typeface="Calibri"/>
                <a:ea typeface="Calibri"/>
                <a:cs typeface="Calibri"/>
                <a:sym typeface="Calibri"/>
              </a:rPr>
              <a:t>. Al llamar a http.createServer() se devuelve una instancia de este tipo</a:t>
            </a:r>
          </a:p>
          <a:p>
            <a:pPr indent="-304800" lvl="0" marL="457200" rtl="0">
              <a:spcBef>
                <a:spcPts val="640"/>
              </a:spcBef>
              <a:buClr>
                <a:srgbClr val="7FBD42"/>
              </a:buClr>
              <a:buSzPct val="100000"/>
              <a:buFont typeface="Calibri"/>
              <a:buChar char="●"/>
            </a:pPr>
            <a:r>
              <a:rPr b="1" lang="es-ES" sz="1200">
                <a:solidFill>
                  <a:schemeClr val="dk1"/>
                </a:solidFill>
                <a:latin typeface="Calibri"/>
                <a:ea typeface="Calibri"/>
                <a:cs typeface="Calibri"/>
                <a:sym typeface="Calibri"/>
              </a:rPr>
              <a:t>ServerResponse</a:t>
            </a:r>
            <a:r>
              <a:rPr lang="es-ES" sz="1200">
                <a:solidFill>
                  <a:schemeClr val="dk1"/>
                </a:solidFill>
                <a:latin typeface="Calibri"/>
                <a:ea typeface="Calibri"/>
                <a:cs typeface="Calibri"/>
                <a:sym typeface="Calibri"/>
              </a:rPr>
              <a:t>: este objeto se crea internamente por el servidor, no por el usuario. Se pasa como segundo parámetro en el evento </a:t>
            </a:r>
            <a:r>
              <a:rPr i="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Implementa a  </a:t>
            </a:r>
            <a:r>
              <a:rPr i="1" lang="es-ES" sz="1200">
                <a:solidFill>
                  <a:schemeClr val="dk1"/>
                </a:solidFill>
                <a:latin typeface="Calibri"/>
                <a:ea typeface="Calibri"/>
                <a:cs typeface="Calibri"/>
                <a:sym typeface="Calibri"/>
              </a:rPr>
              <a:t>stream.Writable</a:t>
            </a:r>
            <a:r>
              <a:rPr lang="es-ES" sz="1200">
                <a:solidFill>
                  <a:schemeClr val="dk1"/>
                </a:solidFill>
                <a:latin typeface="Calibri"/>
                <a:ea typeface="Calibri"/>
                <a:cs typeface="Calibri"/>
                <a:sym typeface="Calibri"/>
              </a:rPr>
              <a:t>, la cual hereda de</a:t>
            </a:r>
            <a:r>
              <a:rPr i="1" lang="es-ES" sz="1200">
                <a:solidFill>
                  <a:schemeClr val="dk1"/>
                </a:solidFill>
                <a:latin typeface="Calibri"/>
                <a:ea typeface="Calibri"/>
                <a:cs typeface="Calibri"/>
                <a:sym typeface="Calibri"/>
              </a:rPr>
              <a:t> EventEmitter</a:t>
            </a:r>
          </a:p>
          <a:p>
            <a:pPr indent="-304800" lvl="0" marL="457200" rtl="0">
              <a:spcBef>
                <a:spcPts val="640"/>
              </a:spcBef>
              <a:buClr>
                <a:srgbClr val="7FBD42"/>
              </a:buClr>
              <a:buSzPct val="100000"/>
              <a:buFont typeface="Calibri"/>
              <a:buChar char="●"/>
            </a:pPr>
            <a:r>
              <a:rPr b="1" lang="es-ES" sz="1200">
                <a:solidFill>
                  <a:schemeClr val="dk1"/>
                </a:solidFill>
                <a:latin typeface="Calibri"/>
                <a:ea typeface="Calibri"/>
                <a:cs typeface="Calibri"/>
                <a:sym typeface="Calibri"/>
              </a:rPr>
              <a:t>Agent</a:t>
            </a:r>
            <a:r>
              <a:rPr lang="es-ES" sz="1200">
                <a:solidFill>
                  <a:schemeClr val="dk1"/>
                </a:solidFill>
                <a:latin typeface="Calibri"/>
                <a:ea typeface="Calibri"/>
                <a:cs typeface="Calibri"/>
                <a:sym typeface="Calibri"/>
              </a:rPr>
              <a:t>: se utiliza para agrupar los sockets utilizados en las solicitudes HTTP de cliente</a:t>
            </a:r>
          </a:p>
          <a:p>
            <a:pPr indent="-304800" lvl="0" marL="457200" rtl="0">
              <a:spcBef>
                <a:spcPts val="640"/>
              </a:spcBef>
              <a:buClr>
                <a:srgbClr val="7FBD42"/>
              </a:buClr>
              <a:buSzPct val="100000"/>
              <a:buFont typeface="Calibri"/>
              <a:buChar char="●"/>
            </a:pPr>
            <a:r>
              <a:rPr b="1" lang="es-ES" sz="1200">
                <a:solidFill>
                  <a:schemeClr val="dk1"/>
                </a:solidFill>
                <a:latin typeface="Calibri"/>
                <a:ea typeface="Calibri"/>
                <a:cs typeface="Calibri"/>
                <a:sym typeface="Calibri"/>
              </a:rPr>
              <a:t>ClientRequest</a:t>
            </a:r>
            <a:r>
              <a:rPr lang="es-ES" sz="1200">
                <a:solidFill>
                  <a:schemeClr val="dk1"/>
                </a:solidFill>
                <a:latin typeface="Calibri"/>
                <a:ea typeface="Calibri"/>
                <a:cs typeface="Calibri"/>
                <a:sym typeface="Calibri"/>
              </a:rPr>
              <a:t>: este objeto se crea internamente por el servidor y se devuelve desde </a:t>
            </a:r>
            <a:r>
              <a:rPr i="1" lang="es-ES" sz="1200">
                <a:solidFill>
                  <a:schemeClr val="dk1"/>
                </a:solidFill>
                <a:latin typeface="Calibri"/>
                <a:ea typeface="Calibri"/>
                <a:cs typeface="Calibri"/>
                <a:sym typeface="Calibri"/>
              </a:rPr>
              <a:t>http.request()</a:t>
            </a:r>
            <a:r>
              <a:rPr lang="es-ES" sz="1200">
                <a:solidFill>
                  <a:schemeClr val="dk1"/>
                </a:solidFill>
                <a:latin typeface="Calibri"/>
                <a:ea typeface="Calibri"/>
                <a:cs typeface="Calibri"/>
                <a:sym typeface="Calibri"/>
              </a:rPr>
              <a:t>. Representa una petición en progreso, esto quiere decir que las cabeceras aún pueden mutar. Implementa a </a:t>
            </a:r>
            <a:r>
              <a:rPr i="1" lang="es-ES" sz="1200">
                <a:solidFill>
                  <a:schemeClr val="dk1"/>
                </a:solidFill>
                <a:latin typeface="Calibri"/>
                <a:ea typeface="Calibri"/>
                <a:cs typeface="Calibri"/>
                <a:sym typeface="Calibri"/>
              </a:rPr>
              <a:t>stream.Writable</a:t>
            </a:r>
            <a:r>
              <a:rPr lang="es-ES" sz="1200">
                <a:solidFill>
                  <a:schemeClr val="dk1"/>
                </a:solidFill>
                <a:latin typeface="Calibri"/>
                <a:ea typeface="Calibri"/>
                <a:cs typeface="Calibri"/>
                <a:sym typeface="Calibri"/>
              </a:rPr>
              <a:t>, la cual hereda de</a:t>
            </a:r>
            <a:r>
              <a:rPr i="1" lang="es-ES" sz="1200">
                <a:solidFill>
                  <a:schemeClr val="dk1"/>
                </a:solidFill>
                <a:latin typeface="Calibri"/>
                <a:ea typeface="Calibri"/>
                <a:cs typeface="Calibri"/>
                <a:sym typeface="Calibri"/>
              </a:rPr>
              <a:t> EventEmitter</a:t>
            </a:r>
          </a:p>
          <a:p>
            <a:pPr indent="-304800" lvl="0" marL="457200" rtl="0">
              <a:spcBef>
                <a:spcPts val="640"/>
              </a:spcBef>
              <a:buClr>
                <a:srgbClr val="7FBD42"/>
              </a:buClr>
              <a:buSzPct val="100000"/>
              <a:buFont typeface="Calibri"/>
              <a:buChar char="●"/>
            </a:pPr>
            <a:r>
              <a:rPr b="1" lang="es-ES" sz="1200">
                <a:solidFill>
                  <a:schemeClr val="dk1"/>
                </a:solidFill>
                <a:latin typeface="Calibri"/>
                <a:ea typeface="Calibri"/>
                <a:cs typeface="Calibri"/>
                <a:sym typeface="Calibri"/>
              </a:rPr>
              <a:t>IncomingMessage</a:t>
            </a:r>
            <a:r>
              <a:rPr lang="es-ES" sz="1200">
                <a:solidFill>
                  <a:schemeClr val="dk1"/>
                </a:solidFill>
                <a:latin typeface="Calibri"/>
                <a:ea typeface="Calibri"/>
                <a:cs typeface="Calibri"/>
                <a:sym typeface="Calibri"/>
              </a:rPr>
              <a:t>: este objeto es creado por </a:t>
            </a:r>
            <a:r>
              <a:rPr i="1" lang="es-ES" sz="1200">
                <a:solidFill>
                  <a:schemeClr val="dk1"/>
                </a:solidFill>
                <a:latin typeface="Calibri"/>
                <a:ea typeface="Calibri"/>
                <a:cs typeface="Calibri"/>
                <a:sym typeface="Calibri"/>
              </a:rPr>
              <a:t>http.Server</a:t>
            </a:r>
            <a:r>
              <a:rPr lang="es-ES" sz="1200">
                <a:solidFill>
                  <a:schemeClr val="dk1"/>
                </a:solidFill>
                <a:latin typeface="Calibri"/>
                <a:ea typeface="Calibri"/>
                <a:cs typeface="Calibri"/>
                <a:sym typeface="Calibri"/>
              </a:rPr>
              <a:t> o por </a:t>
            </a:r>
            <a:r>
              <a:rPr i="1" lang="es-ES" sz="1200">
                <a:solidFill>
                  <a:schemeClr val="dk1"/>
                </a:solidFill>
                <a:latin typeface="Calibri"/>
                <a:ea typeface="Calibri"/>
                <a:cs typeface="Calibri"/>
                <a:sym typeface="Calibri"/>
              </a:rPr>
              <a:t>http.ClientRequest</a:t>
            </a:r>
            <a:r>
              <a:rPr lang="es-ES" sz="1200">
                <a:solidFill>
                  <a:schemeClr val="dk1"/>
                </a:solidFill>
                <a:latin typeface="Calibri"/>
                <a:ea typeface="Calibri"/>
                <a:cs typeface="Calibri"/>
                <a:sym typeface="Calibri"/>
              </a:rPr>
              <a:t> y se pasa como primer argumento en los eventos </a:t>
            </a:r>
            <a:r>
              <a:rPr i="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y </a:t>
            </a:r>
            <a:r>
              <a:rPr i="1" lang="es-ES" sz="1200">
                <a:solidFill>
                  <a:schemeClr val="dk1"/>
                </a:solidFill>
                <a:latin typeface="Calibri"/>
                <a:ea typeface="Calibri"/>
                <a:cs typeface="Calibri"/>
                <a:sym typeface="Calibri"/>
              </a:rPr>
              <a:t>‘response’</a:t>
            </a:r>
            <a:r>
              <a:rPr lang="es-ES" sz="1200">
                <a:solidFill>
                  <a:schemeClr val="dk1"/>
                </a:solidFill>
                <a:latin typeface="Calibri"/>
                <a:ea typeface="Calibri"/>
                <a:cs typeface="Calibri"/>
                <a:sym typeface="Calibri"/>
              </a:rPr>
              <a:t> respectivamente. Implementa a </a:t>
            </a:r>
            <a:r>
              <a:rPr i="1" lang="es-ES" sz="1200">
                <a:solidFill>
                  <a:schemeClr val="dk1"/>
                </a:solidFill>
                <a:latin typeface="Calibri"/>
                <a:ea typeface="Calibri"/>
                <a:cs typeface="Calibri"/>
                <a:sym typeface="Calibri"/>
              </a:rPr>
              <a:t>stream.Readable</a:t>
            </a:r>
            <a:r>
              <a:rPr lang="es-ES" sz="1200">
                <a:solidFill>
                  <a:schemeClr val="dk1"/>
                </a:solidFill>
                <a:latin typeface="Calibri"/>
                <a:ea typeface="Calibri"/>
                <a:cs typeface="Calibri"/>
                <a:sym typeface="Calibri"/>
              </a:rPr>
              <a:t>, la cual hereda de </a:t>
            </a:r>
            <a:r>
              <a:rPr i="1" lang="es-ES" sz="1200">
                <a:solidFill>
                  <a:schemeClr val="dk1"/>
                </a:solidFill>
                <a:latin typeface="Calibri"/>
                <a:ea typeface="Calibri"/>
                <a:cs typeface="Calibri"/>
                <a:sym typeface="Calibri"/>
              </a:rPr>
              <a:t>EventEmitter</a:t>
            </a:r>
          </a:p>
        </p:txBody>
      </p:sp>
      <p:sp>
        <p:nvSpPr>
          <p:cNvPr id="395" name="Shape 39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HTTP</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01" name="Shape 40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02" name="Shape 40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403" name="Shape 403"/>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http = require(</a:t>
            </a:r>
            <a:r>
              <a:rPr lang="es-ES" sz="1100">
                <a:solidFill>
                  <a:srgbClr val="E54305"/>
                </a:solidFill>
                <a:latin typeface="Calibri"/>
                <a:ea typeface="Calibri"/>
                <a:cs typeface="Calibri"/>
                <a:sym typeface="Calibri"/>
              </a:rPr>
              <a:t>"http"</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3A3A3A"/>
                </a:solidFill>
                <a:latin typeface="Calibri"/>
                <a:ea typeface="Calibri"/>
                <a:cs typeface="Calibri"/>
                <a:sym typeface="Calibri"/>
              </a:rPr>
              <a:t>http.createServer(</a:t>
            </a:r>
            <a:r>
              <a:rPr lang="es-ES" sz="1100">
                <a:solidFill>
                  <a:srgbClr val="313131"/>
                </a:solidFill>
                <a:latin typeface="Calibri"/>
                <a:ea typeface="Calibri"/>
                <a:cs typeface="Calibri"/>
                <a:sym typeface="Calibri"/>
              </a:rPr>
              <a:t> </a:t>
            </a:r>
            <a:r>
              <a:rPr lang="es-ES" sz="1100">
                <a:solidFill>
                  <a:srgbClr val="3A3A3A"/>
                </a:solidFill>
                <a:latin typeface="Calibri"/>
                <a:ea typeface="Calibri"/>
                <a:cs typeface="Calibri"/>
                <a:sym typeface="Calibri"/>
              </a:rPr>
              <a:t>(request, response) =&gt; {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response.writeHead(</a:t>
            </a:r>
            <a:r>
              <a:rPr lang="es-ES" sz="1100">
                <a:solidFill>
                  <a:srgbClr val="006666"/>
                </a:solidFill>
                <a:latin typeface="Calibri"/>
                <a:ea typeface="Calibri"/>
                <a:cs typeface="Calibri"/>
                <a:sym typeface="Calibri"/>
              </a:rPr>
              <a:t>200</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'Content-Type'</a:t>
            </a:r>
            <a:r>
              <a:rPr lang="es-ES" sz="1100">
                <a:solidFill>
                  <a:srgbClr val="666600"/>
                </a:solidFill>
                <a:latin typeface="Calibri"/>
                <a:ea typeface="Calibri"/>
                <a:cs typeface="Calibri"/>
                <a:sym typeface="Calibri"/>
              </a:rPr>
              <a:t>:</a:t>
            </a:r>
            <a:r>
              <a:rPr lang="es-ES" sz="1100">
                <a:solidFill>
                  <a:srgbClr val="313131"/>
                </a:solidFill>
                <a:latin typeface="Calibri"/>
                <a:ea typeface="Calibri"/>
                <a:cs typeface="Calibri"/>
                <a:sym typeface="Calibri"/>
              </a:rPr>
              <a:t> </a:t>
            </a:r>
            <a:r>
              <a:rPr lang="es-ES" sz="1100">
                <a:solidFill>
                  <a:srgbClr val="E54305"/>
                </a:solidFill>
                <a:latin typeface="Calibri"/>
                <a:ea typeface="Calibri"/>
                <a:cs typeface="Calibri"/>
                <a:sym typeface="Calibri"/>
              </a:rPr>
              <a:t>'application/json’</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response.write(</a:t>
            </a:r>
            <a:r>
              <a:rPr lang="es-ES" sz="1100">
                <a:solidFill>
                  <a:srgbClr val="E54305"/>
                </a:solidFill>
                <a:latin typeface="Calibri"/>
                <a:ea typeface="Calibri"/>
                <a:cs typeface="Calibri"/>
                <a:sym typeface="Calibri"/>
              </a:rPr>
              <a:t>'Hello World!'</a:t>
            </a:r>
            <a:r>
              <a:rPr lang="es-ES" sz="1100">
                <a:solidFill>
                  <a:srgbClr val="3A3A3A"/>
                </a:solidFill>
                <a:latin typeface="Calibri"/>
                <a:ea typeface="Calibri"/>
                <a:cs typeface="Calibri"/>
                <a:sym typeface="Calibri"/>
              </a:rPr>
              <a:t>);		</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response.end();</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a:t>
            </a:r>
          </a:p>
          <a:p>
            <a:pPr lvl="0" marR="0" rtl="0">
              <a:lnSpc>
                <a:spcPct val="150000"/>
              </a:lnSpc>
              <a:spcBef>
                <a:spcPts val="200"/>
              </a:spcBef>
              <a:buNone/>
            </a:pPr>
            <a:r>
              <a:rPr lang="es-ES" sz="1100">
                <a:solidFill>
                  <a:srgbClr val="3A3A3A"/>
                </a:solidFill>
                <a:latin typeface="Calibri"/>
                <a:ea typeface="Calibri"/>
                <a:cs typeface="Calibri"/>
                <a:sym typeface="Calibri"/>
              </a:rPr>
              <a:t>.listen(</a:t>
            </a:r>
            <a:r>
              <a:rPr lang="es-ES" sz="1100">
                <a:solidFill>
                  <a:srgbClr val="006666"/>
                </a:solidFill>
                <a:latin typeface="Calibri"/>
                <a:ea typeface="Calibri"/>
                <a:cs typeface="Calibri"/>
                <a:sym typeface="Calibri"/>
              </a:rPr>
              <a:t>8081</a:t>
            </a:r>
            <a:r>
              <a:rPr lang="es-ES" sz="1100">
                <a:solidFill>
                  <a:srgbClr val="3A3A3A"/>
                </a:solidFill>
                <a:latin typeface="Calibri"/>
                <a:ea typeface="Calibri"/>
                <a:cs typeface="Calibri"/>
                <a:sym typeface="Calibri"/>
              </a:rPr>
              <a:t>);</a:t>
            </a:r>
          </a:p>
        </p:txBody>
      </p:sp>
      <p:sp>
        <p:nvSpPr>
          <p:cNvPr id="404" name="Shape 40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HTTP</a:t>
            </a:r>
          </a:p>
        </p:txBody>
      </p:sp>
      <p:sp>
        <p:nvSpPr>
          <p:cNvPr id="405" name="Shape 405"/>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53" name="Shape 15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54" name="Shape 15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155" name="Shape 155"/>
          <p:cNvSpPr txBox="1"/>
          <p:nvPr/>
        </p:nvSpPr>
        <p:spPr>
          <a:xfrm>
            <a:off x="685800" y="1882750"/>
            <a:ext cx="7772400" cy="2967299"/>
          </a:xfrm>
          <a:prstGeom prst="rect">
            <a:avLst/>
          </a:prstGeom>
          <a:noFill/>
          <a:ln>
            <a:noFill/>
          </a:ln>
        </p:spPr>
        <p:txBody>
          <a:bodyPr anchorCtr="0" anchor="t" bIns="91425" lIns="91425" rIns="91425" tIns="91425">
            <a:noAutofit/>
          </a:bodyPr>
          <a:lstStyle/>
          <a:p>
            <a:pPr lvl="0" marR="0" rtl="0" algn="l">
              <a:lnSpc>
                <a:spcPct val="150000"/>
              </a:lnSpc>
              <a:spcBef>
                <a:spcPts val="0"/>
              </a:spcBef>
              <a:spcAft>
                <a:spcPts val="0"/>
              </a:spcAft>
              <a:buNone/>
            </a:pPr>
            <a:r>
              <a:rPr lang="es-ES">
                <a:solidFill>
                  <a:schemeClr val="dk1"/>
                </a:solidFill>
                <a:latin typeface="Calibri"/>
                <a:ea typeface="Calibri"/>
                <a:cs typeface="Calibri"/>
                <a:sym typeface="Calibri"/>
              </a:rPr>
              <a:t>Es un entorno Javascript multiplataforma de código abierto, basado en el motor V8 de Google, para desarrollar aplicaciones web en el lado del servidor. Sus principales cualidades son:</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 </a:t>
            </a:r>
            <a:r>
              <a:rPr b="1" lang="es-ES">
                <a:solidFill>
                  <a:schemeClr val="dk1"/>
                </a:solidFill>
                <a:latin typeface="Calibri"/>
                <a:ea typeface="Calibri"/>
                <a:cs typeface="Calibri"/>
                <a:sym typeface="Calibri"/>
              </a:rPr>
              <a:t>Asincronía</a:t>
            </a:r>
          </a:p>
          <a:p>
            <a:pPr indent="-228600" lvl="1" marL="914400" marR="0" rtl="0" algn="l">
              <a:lnSpc>
                <a:spcPct val="150000"/>
              </a:lnSpc>
              <a:spcBef>
                <a:spcPts val="0"/>
              </a:spcBef>
              <a:spcAft>
                <a:spcPts val="0"/>
              </a:spcAft>
              <a:buClr>
                <a:srgbClr val="A0A0A0"/>
              </a:buClr>
              <a:buFont typeface="Calibri"/>
              <a:buChar char="○"/>
            </a:pPr>
            <a:r>
              <a:rPr lang="es-ES">
                <a:solidFill>
                  <a:schemeClr val="dk1"/>
                </a:solidFill>
                <a:latin typeface="Calibri"/>
                <a:ea typeface="Calibri"/>
                <a:cs typeface="Calibri"/>
                <a:sym typeface="Calibri"/>
              </a:rPr>
              <a:t>Único hilo de ejecución usando entradas y salidas asíncronas manejadas a través de un bucle de eventos (construído con la librería </a:t>
            </a:r>
            <a:r>
              <a:rPr b="1" lang="es-ES">
                <a:solidFill>
                  <a:schemeClr val="dk1"/>
                </a:solidFill>
                <a:latin typeface="Calibri"/>
                <a:ea typeface="Calibri"/>
                <a:cs typeface="Calibri"/>
                <a:sym typeface="Calibri"/>
              </a:rPr>
              <a:t>libuv</a:t>
            </a:r>
            <a:r>
              <a:rPr lang="es-ES">
                <a:solidFill>
                  <a:schemeClr val="dk1"/>
                </a:solidFill>
                <a:latin typeface="Calibri"/>
                <a:ea typeface="Calibri"/>
                <a:cs typeface="Calibri"/>
                <a:sym typeface="Calibri"/>
              </a:rPr>
              <a:t>).</a:t>
            </a:r>
          </a:p>
          <a:p>
            <a:pPr indent="-228600" lvl="1" marL="914400" marR="0" rtl="0" algn="l">
              <a:lnSpc>
                <a:spcPct val="150000"/>
              </a:lnSpc>
              <a:spcBef>
                <a:spcPts val="0"/>
              </a:spcBef>
              <a:spcAft>
                <a:spcPts val="0"/>
              </a:spcAft>
              <a:buClr>
                <a:srgbClr val="A0A0A0"/>
              </a:buClr>
              <a:buFont typeface="Calibri"/>
              <a:buChar char="○"/>
            </a:pPr>
            <a:r>
              <a:rPr lang="es-ES">
                <a:solidFill>
                  <a:schemeClr val="dk1"/>
                </a:solidFill>
                <a:latin typeface="Calibri"/>
                <a:ea typeface="Calibri"/>
                <a:cs typeface="Calibri"/>
                <a:sym typeface="Calibri"/>
              </a:rPr>
              <a:t>Todo ello permite una gran escalabilidad.</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Compila y ejecuta código Javascript de forma extraordinariamente </a:t>
            </a:r>
            <a:r>
              <a:rPr b="1" lang="es-ES">
                <a:solidFill>
                  <a:schemeClr val="dk1"/>
                </a:solidFill>
                <a:latin typeface="Calibri"/>
                <a:ea typeface="Calibri"/>
                <a:cs typeface="Calibri"/>
                <a:sym typeface="Calibri"/>
              </a:rPr>
              <a:t>rápida</a:t>
            </a:r>
            <a:r>
              <a:rPr lang="es-ES">
                <a:solidFill>
                  <a:schemeClr val="dk1"/>
                </a:solidFill>
                <a:latin typeface="Calibri"/>
                <a:ea typeface="Calibri"/>
                <a:cs typeface="Calibri"/>
                <a:sym typeface="Calibri"/>
              </a:rPr>
              <a:t>.</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Gran comunidad </a:t>
            </a:r>
            <a:r>
              <a:rPr b="1" lang="es-ES">
                <a:solidFill>
                  <a:schemeClr val="dk1"/>
                </a:solidFill>
                <a:latin typeface="Calibri"/>
                <a:ea typeface="Calibri"/>
                <a:cs typeface="Calibri"/>
                <a:sym typeface="Calibri"/>
              </a:rPr>
              <a:t>Open Source</a:t>
            </a:r>
            <a:r>
              <a:rPr lang="es-ES">
                <a:solidFill>
                  <a:schemeClr val="dk1"/>
                </a:solidFill>
                <a:latin typeface="Calibri"/>
                <a:ea typeface="Calibri"/>
                <a:cs typeface="Calibri"/>
                <a:sym typeface="Calibri"/>
              </a:rPr>
              <a:t>, que es capaz de generar gran cantidad de módulos adicionales para aumentar las funcionalidades adicionales  a las aplicaciones.</a:t>
            </a:r>
          </a:p>
        </p:txBody>
      </p:sp>
      <p:sp>
        <p:nvSpPr>
          <p:cNvPr id="156" name="Shape 15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NodeJS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¿Qué es?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11" name="Shape 41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12" name="Shape 41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413" name="Shape 413"/>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15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15000"/>
              </a:lnSpc>
              <a:spcBef>
                <a:spcPts val="200"/>
              </a:spcBef>
              <a:buNone/>
            </a:pPr>
            <a:r>
              <a:t/>
            </a:r>
            <a:endParaRPr sz="1100">
              <a:solidFill>
                <a:schemeClr val="dk1"/>
              </a:solidFill>
              <a:latin typeface="Calibri"/>
              <a:ea typeface="Calibri"/>
              <a:cs typeface="Calibri"/>
              <a:sym typeface="Calibri"/>
            </a:endParaRPr>
          </a:p>
          <a:p>
            <a:pPr marR="0" rtl="0">
              <a:lnSpc>
                <a:spcPct val="115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http = require(</a:t>
            </a:r>
            <a:r>
              <a:rPr lang="es-ES" sz="1100">
                <a:solidFill>
                  <a:srgbClr val="E54305"/>
                </a:solidFill>
                <a:latin typeface="Calibri"/>
                <a:ea typeface="Calibri"/>
                <a:cs typeface="Calibri"/>
                <a:sym typeface="Calibri"/>
              </a:rPr>
              <a:t>"http"</a:t>
            </a:r>
            <a:r>
              <a:rPr lang="es-ES" sz="1100">
                <a:solidFill>
                  <a:srgbClr val="3A3A3A"/>
                </a:solidFill>
                <a:latin typeface="Calibri"/>
                <a:ea typeface="Calibri"/>
                <a:cs typeface="Calibri"/>
                <a:sym typeface="Calibri"/>
              </a:rPr>
              <a:t>);</a:t>
            </a:r>
          </a:p>
          <a:p>
            <a:pPr marR="0" rtl="0">
              <a:lnSpc>
                <a:spcPct val="115000"/>
              </a:lnSpc>
              <a:spcBef>
                <a:spcPts val="200"/>
              </a:spcBef>
              <a:buNone/>
            </a:pPr>
            <a:r>
              <a:rPr lang="es-ES" sz="1100">
                <a:solidFill>
                  <a:srgbClr val="333388"/>
                </a:solidFill>
                <a:latin typeface="Calibri"/>
                <a:ea typeface="Calibri"/>
                <a:cs typeface="Calibri"/>
                <a:sym typeface="Calibri"/>
              </a:rPr>
              <a:t>var</a:t>
            </a:r>
            <a:r>
              <a:rPr lang="es-ES" sz="1100">
                <a:solidFill>
                  <a:srgbClr val="3A3A3A"/>
                </a:solidFill>
                <a:latin typeface="Calibri"/>
                <a:ea typeface="Calibri"/>
                <a:cs typeface="Calibri"/>
                <a:sym typeface="Calibri"/>
              </a:rPr>
              <a:t> req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http</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request</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options</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response</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'STATUS: '</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response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statusCode + </a:t>
            </a:r>
            <a:r>
              <a:rPr lang="es-ES" sz="1100">
                <a:solidFill>
                  <a:srgbClr val="E54305"/>
                </a:solidFill>
                <a:latin typeface="Calibri"/>
                <a:ea typeface="Calibri"/>
                <a:cs typeface="Calibri"/>
                <a:sym typeface="Calibri"/>
              </a:rPr>
              <a:t>' - HEADERS: '</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JSON</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stringify</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response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headers</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setEncoding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'utf8'</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'data'</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chunk</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=&gt;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'BODY: '</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chunk</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response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on</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'end'</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 =&gt;</a:t>
            </a:r>
            <a:r>
              <a:rPr lang="es-ES" sz="1100">
                <a:solidFill>
                  <a:srgbClr val="3A3A3A"/>
                </a:solidFill>
                <a:latin typeface="Calibri"/>
                <a:ea typeface="Calibri"/>
                <a:cs typeface="Calibri"/>
                <a:sym typeface="Calibri"/>
              </a:rPr>
              <a:t> console</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log</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'No more data in response.'</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p>
          <a:p>
            <a:pPr marR="0" rtl="0">
              <a:lnSpc>
                <a:spcPct val="115000"/>
              </a:lnSpc>
              <a:spcBef>
                <a:spcPts val="200"/>
              </a:spcBef>
              <a:buNone/>
            </a:pPr>
            <a:r>
              <a:rPr lang="es-ES" sz="1100">
                <a:solidFill>
                  <a:srgbClr val="3A3A3A"/>
                </a:solidFill>
                <a:latin typeface="Calibri"/>
                <a:ea typeface="Calibri"/>
                <a:cs typeface="Calibri"/>
                <a:sym typeface="Calibri"/>
              </a:rPr>
              <a:t>req</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write</a:t>
            </a:r>
            <a:r>
              <a:rPr lang="es-ES" sz="1100">
                <a:solidFill>
                  <a:schemeClr val="dk1"/>
                </a:solidFill>
                <a:latin typeface="Calibri"/>
                <a:ea typeface="Calibri"/>
                <a:cs typeface="Calibri"/>
                <a:sym typeface="Calibri"/>
              </a:rPr>
              <a:t>( </a:t>
            </a:r>
            <a:r>
              <a:rPr lang="es-ES" sz="1100">
                <a:solidFill>
                  <a:srgbClr val="3A3A3A"/>
                </a:solidFill>
                <a:latin typeface="Calibri"/>
                <a:ea typeface="Calibri"/>
                <a:cs typeface="Calibri"/>
                <a:sym typeface="Calibri"/>
              </a:rPr>
              <a:t>querystring</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stringify</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'msg'</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rgbClr val="E54305"/>
                </a:solidFill>
                <a:latin typeface="Calibri"/>
                <a:ea typeface="Calibri"/>
                <a:cs typeface="Calibri"/>
                <a:sym typeface="Calibri"/>
              </a:rPr>
              <a:t>'Hello World!'</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 );</a:t>
            </a:r>
          </a:p>
          <a:p>
            <a:pPr lvl="0" marR="0" rtl="0">
              <a:lnSpc>
                <a:spcPct val="115000"/>
              </a:lnSpc>
              <a:spcBef>
                <a:spcPts val="200"/>
              </a:spcBef>
              <a:buNone/>
            </a:pPr>
            <a:r>
              <a:rPr lang="es-ES" sz="1100">
                <a:solidFill>
                  <a:srgbClr val="3A3A3A"/>
                </a:solidFill>
                <a:latin typeface="Calibri"/>
                <a:ea typeface="Calibri"/>
                <a:cs typeface="Calibri"/>
                <a:sym typeface="Calibri"/>
              </a:rPr>
              <a:t>req</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end</a:t>
            </a:r>
            <a:r>
              <a:rPr lang="es-ES" sz="1100">
                <a:solidFill>
                  <a:schemeClr val="dk1"/>
                </a:solidFill>
                <a:latin typeface="Calibri"/>
                <a:ea typeface="Calibri"/>
                <a:cs typeface="Calibri"/>
                <a:sym typeface="Calibri"/>
              </a:rPr>
              <a:t>();</a:t>
            </a:r>
          </a:p>
        </p:txBody>
      </p:sp>
      <p:sp>
        <p:nvSpPr>
          <p:cNvPr id="414" name="Shape 41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HTTP </a:t>
            </a:r>
          </a:p>
        </p:txBody>
      </p:sp>
      <p:sp>
        <p:nvSpPr>
          <p:cNvPr id="415" name="Shape 415"/>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21" name="Shape 42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22" name="Shape 42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23" name="Shape 423"/>
          <p:cNvSpPr txBox="1"/>
          <p:nvPr/>
        </p:nvSpPr>
        <p:spPr>
          <a:xfrm>
            <a:off x="685800" y="1882750"/>
            <a:ext cx="7772400" cy="3119400"/>
          </a:xfrm>
          <a:prstGeom prst="rect">
            <a:avLst/>
          </a:prstGeom>
          <a:noFill/>
          <a:ln>
            <a:noFill/>
          </a:ln>
        </p:spPr>
        <p:txBody>
          <a:bodyPr anchorCtr="0" anchor="t" bIns="91425" lIns="91425" rIns="91425" tIns="91425">
            <a:noAutofit/>
          </a:bodyPr>
          <a:lstStyle/>
          <a:p>
            <a:pPr rtl="0">
              <a:lnSpc>
                <a:spcPct val="150000"/>
              </a:lnSpc>
              <a:spcBef>
                <a:spcPts val="0"/>
              </a:spcBef>
              <a:buNone/>
            </a:pPr>
            <a:r>
              <a:rPr b="1" lang="es-ES" u="sng">
                <a:solidFill>
                  <a:schemeClr val="dk1"/>
                </a:solidFill>
                <a:latin typeface="Calibri"/>
                <a:ea typeface="Calibri"/>
                <a:cs typeface="Calibri"/>
                <a:sym typeface="Calibri"/>
              </a:rPr>
              <a:t>querystring.stringify(obj[, sep][, eq][, options])</a:t>
            </a:r>
          </a:p>
          <a:p>
            <a:pPr rtl="0">
              <a:lnSpc>
                <a:spcPct val="150000"/>
              </a:lnSpc>
              <a:spcBef>
                <a:spcPts val="0"/>
              </a:spcBef>
              <a:buNone/>
            </a:pPr>
            <a:r>
              <a:rPr lang="es-ES" sz="1200">
                <a:solidFill>
                  <a:schemeClr val="dk1"/>
                </a:solidFill>
                <a:latin typeface="Calibri"/>
                <a:ea typeface="Calibri"/>
                <a:cs typeface="Calibri"/>
                <a:sym typeface="Calibri"/>
              </a:rPr>
              <a:t>Transforma las partes de un objeto a una cadena query-string. De forma opcional puede sobreescribir el separador por defecto </a:t>
            </a:r>
            <a:r>
              <a:rPr b="1" lang="es-ES" sz="1200">
                <a:solidFill>
                  <a:schemeClr val="dk1"/>
                </a:solidFill>
                <a:latin typeface="Calibri"/>
                <a:ea typeface="Calibri"/>
                <a:cs typeface="Calibri"/>
                <a:sym typeface="Calibri"/>
              </a:rPr>
              <a:t>(&amp;)</a:t>
            </a:r>
            <a:r>
              <a:rPr lang="es-ES" sz="1200">
                <a:solidFill>
                  <a:schemeClr val="dk1"/>
                </a:solidFill>
                <a:latin typeface="Calibri"/>
                <a:ea typeface="Calibri"/>
                <a:cs typeface="Calibri"/>
                <a:sym typeface="Calibri"/>
              </a:rPr>
              <a:t> y el asignador </a:t>
            </a:r>
            <a:r>
              <a:rPr b="1" lang="es-ES" sz="1200">
                <a:solidFill>
                  <a:schemeClr val="dk1"/>
                </a:solidFill>
                <a:latin typeface="Calibri"/>
                <a:ea typeface="Calibri"/>
                <a:cs typeface="Calibri"/>
                <a:sym typeface="Calibri"/>
              </a:rPr>
              <a:t>(=)</a:t>
            </a:r>
            <a:r>
              <a:rPr lang="es-ES" sz="1200">
                <a:solidFill>
                  <a:schemeClr val="dk1"/>
                </a:solidFill>
                <a:latin typeface="Calibri"/>
                <a:ea typeface="Calibri"/>
                <a:cs typeface="Calibri"/>
                <a:sym typeface="Calibri"/>
              </a:rPr>
              <a:t>. El objeto options puede contener la propiedad </a:t>
            </a:r>
            <a:r>
              <a:rPr b="1" lang="es-ES" sz="1200">
                <a:solidFill>
                  <a:schemeClr val="dk1"/>
                </a:solidFill>
                <a:latin typeface="Calibri"/>
                <a:ea typeface="Calibri"/>
                <a:cs typeface="Calibri"/>
                <a:sym typeface="Calibri"/>
              </a:rPr>
              <a:t>encodeURIComponent</a:t>
            </a:r>
            <a:r>
              <a:rPr lang="es-ES" sz="1200">
                <a:solidFill>
                  <a:schemeClr val="dk1"/>
                </a:solidFill>
                <a:latin typeface="Calibri"/>
                <a:ea typeface="Calibri"/>
                <a:cs typeface="Calibri"/>
                <a:sym typeface="Calibri"/>
              </a:rPr>
              <a:t>, para poder codificar una cadena </a:t>
            </a:r>
            <a:r>
              <a:rPr b="1" lang="es-ES" sz="1200">
                <a:solidFill>
                  <a:schemeClr val="dk1"/>
                </a:solidFill>
                <a:latin typeface="Calibri"/>
                <a:ea typeface="Calibri"/>
                <a:cs typeface="Calibri"/>
                <a:sym typeface="Calibri"/>
              </a:rPr>
              <a:t>NO UTF8</a:t>
            </a:r>
            <a:r>
              <a:rPr lang="es-ES" sz="1200">
                <a:solidFill>
                  <a:schemeClr val="dk1"/>
                </a:solidFill>
                <a:latin typeface="Calibri"/>
                <a:ea typeface="Calibri"/>
                <a:cs typeface="Calibri"/>
                <a:sym typeface="Calibri"/>
              </a:rPr>
              <a:t> si fuera necesario.</a:t>
            </a:r>
          </a:p>
          <a:p>
            <a:pPr rtl="0">
              <a:lnSpc>
                <a:spcPct val="150000"/>
              </a:lnSpc>
              <a:spcBef>
                <a:spcPts val="0"/>
              </a:spcBef>
              <a:buNone/>
            </a:pPr>
            <a:r>
              <a:rPr b="1" lang="es-ES" sz="1200">
                <a:solidFill>
                  <a:schemeClr val="dk1"/>
                </a:solidFill>
                <a:latin typeface="Calibri"/>
                <a:ea typeface="Calibri"/>
                <a:cs typeface="Calibri"/>
                <a:sym typeface="Calibri"/>
              </a:rPr>
              <a:t>querystring.stringify(</a:t>
            </a:r>
            <a:r>
              <a:rPr b="1" lang="es-ES" sz="1200">
                <a:solidFill>
                  <a:srgbClr val="FF0000"/>
                </a:solidFill>
                <a:latin typeface="Calibri"/>
                <a:ea typeface="Calibri"/>
                <a:cs typeface="Calibri"/>
                <a:sym typeface="Calibri"/>
              </a:rPr>
              <a:t>{ foo: 'bar', baz: ['qux', 'quux'], corge: '' }</a:t>
            </a:r>
            <a:r>
              <a:rPr b="1" lang="es-ES" sz="1200">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 devuelve</a:t>
            </a:r>
          </a:p>
          <a:p>
            <a:pPr rtl="0">
              <a:lnSpc>
                <a:spcPct val="150000"/>
              </a:lnSpc>
              <a:spcBef>
                <a:spcPts val="0"/>
              </a:spcBef>
              <a:buNone/>
            </a:pPr>
            <a:r>
              <a:rPr lang="es-ES" sz="1200">
                <a:solidFill>
                  <a:srgbClr val="FF0000"/>
                </a:solidFill>
                <a:latin typeface="Calibri"/>
                <a:ea typeface="Calibri"/>
                <a:cs typeface="Calibri"/>
                <a:sym typeface="Calibri"/>
              </a:rPr>
              <a:t>'foo=bar&amp;baz=qux&amp;baz=quux&amp;corge='</a:t>
            </a:r>
          </a:p>
          <a:p>
            <a:pPr rtl="0">
              <a:lnSpc>
                <a:spcPct val="150000"/>
              </a:lnSpc>
              <a:spcBef>
                <a:spcPts val="0"/>
              </a:spcBef>
              <a:buNone/>
            </a:pPr>
            <a:r>
              <a:t/>
            </a:r>
            <a:endParaRPr sz="800">
              <a:solidFill>
                <a:srgbClr val="FF0000"/>
              </a:solidFill>
              <a:latin typeface="Calibri"/>
              <a:ea typeface="Calibri"/>
              <a:cs typeface="Calibri"/>
              <a:sym typeface="Calibri"/>
            </a:endParaRPr>
          </a:p>
          <a:p>
            <a:pPr rtl="0">
              <a:lnSpc>
                <a:spcPct val="150000"/>
              </a:lnSpc>
              <a:spcBef>
                <a:spcPts val="0"/>
              </a:spcBef>
              <a:buNone/>
            </a:pPr>
            <a:r>
              <a:rPr b="1" lang="es-ES" sz="1200">
                <a:solidFill>
                  <a:schemeClr val="dk1"/>
                </a:solidFill>
                <a:latin typeface="Calibri"/>
                <a:ea typeface="Calibri"/>
                <a:cs typeface="Calibri"/>
                <a:sym typeface="Calibri"/>
              </a:rPr>
              <a:t>querystring.stringify(</a:t>
            </a:r>
            <a:r>
              <a:rPr b="1" lang="es-ES" sz="1200">
                <a:solidFill>
                  <a:srgbClr val="FF0000"/>
                </a:solidFill>
                <a:latin typeface="Calibri"/>
                <a:ea typeface="Calibri"/>
                <a:cs typeface="Calibri"/>
                <a:sym typeface="Calibri"/>
              </a:rPr>
              <a:t>{foo: 'bar', baz: 'qux'}, ';', ':'</a:t>
            </a:r>
            <a:r>
              <a:rPr b="1" lang="es-ES" sz="1200">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solidFill>
                  <a:srgbClr val="FF0000"/>
                </a:solidFill>
                <a:latin typeface="Calibri"/>
                <a:ea typeface="Calibri"/>
                <a:cs typeface="Calibri"/>
                <a:sym typeface="Calibri"/>
              </a:rPr>
              <a:t>'foo:bar;baz:qux'</a:t>
            </a:r>
          </a:p>
        </p:txBody>
      </p:sp>
      <p:sp>
        <p:nvSpPr>
          <p:cNvPr id="424" name="Shape 42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Query Strings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30" name="Shape 43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31" name="Shape 43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32" name="Shape 432"/>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querystring.parse(str[, sep][, eq][, options])</a:t>
            </a:r>
          </a:p>
          <a:p>
            <a:pPr rtl="0">
              <a:lnSpc>
                <a:spcPct val="150000"/>
              </a:lnSpc>
              <a:spcBef>
                <a:spcPts val="0"/>
              </a:spcBef>
              <a:buNone/>
            </a:pPr>
            <a:r>
              <a:rPr lang="es-ES" sz="1200">
                <a:solidFill>
                  <a:schemeClr val="dk1"/>
                </a:solidFill>
                <a:latin typeface="Calibri"/>
                <a:ea typeface="Calibri"/>
                <a:cs typeface="Calibri"/>
                <a:sym typeface="Calibri"/>
              </a:rPr>
              <a:t>Convierte una cadena query-string a un objeto con sus elementos correspondientes, funcionalidad contraria a la anterior «stringify». De forma opcional puede sobreescribir también el separador por defecto </a:t>
            </a:r>
            <a:r>
              <a:rPr b="1" lang="es-ES" sz="1200">
                <a:solidFill>
                  <a:schemeClr val="dk1"/>
                </a:solidFill>
                <a:latin typeface="Calibri"/>
                <a:ea typeface="Calibri"/>
                <a:cs typeface="Calibri"/>
                <a:sym typeface="Calibri"/>
              </a:rPr>
              <a:t>(&amp;)</a:t>
            </a:r>
            <a:r>
              <a:rPr lang="es-ES" sz="1200">
                <a:solidFill>
                  <a:schemeClr val="dk1"/>
                </a:solidFill>
                <a:latin typeface="Calibri"/>
                <a:ea typeface="Calibri"/>
                <a:cs typeface="Calibri"/>
                <a:sym typeface="Calibri"/>
              </a:rPr>
              <a:t> y el asignador </a:t>
            </a:r>
            <a:r>
              <a:rPr b="1" lang="es-ES" sz="1200">
                <a:solidFill>
                  <a:schemeClr val="dk1"/>
                </a:solidFill>
                <a:latin typeface="Calibri"/>
                <a:ea typeface="Calibri"/>
                <a:cs typeface="Calibri"/>
                <a:sym typeface="Calibri"/>
              </a:rPr>
              <a:t>(=)</a:t>
            </a:r>
            <a:r>
              <a:rPr lang="es-ES" sz="1200">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El objeto </a:t>
            </a:r>
            <a:r>
              <a:rPr b="1" lang="es-ES" sz="1200">
                <a:solidFill>
                  <a:schemeClr val="dk1"/>
                </a:solidFill>
                <a:latin typeface="Calibri"/>
                <a:ea typeface="Calibri"/>
                <a:cs typeface="Calibri"/>
                <a:sym typeface="Calibri"/>
              </a:rPr>
              <a:t>options</a:t>
            </a:r>
            <a:r>
              <a:rPr lang="es-ES" sz="1200">
                <a:solidFill>
                  <a:schemeClr val="dk1"/>
                </a:solidFill>
                <a:latin typeface="Calibri"/>
                <a:ea typeface="Calibri"/>
                <a:cs typeface="Calibri"/>
                <a:sym typeface="Calibri"/>
              </a:rPr>
              <a:t> puede contener la propiedad </a:t>
            </a:r>
            <a:r>
              <a:rPr b="1" lang="es-ES" sz="1200">
                <a:solidFill>
                  <a:schemeClr val="dk1"/>
                </a:solidFill>
                <a:latin typeface="Calibri"/>
                <a:ea typeface="Calibri"/>
                <a:cs typeface="Calibri"/>
                <a:sym typeface="Calibri"/>
              </a:rPr>
              <a:t>decodeURIComponent</a:t>
            </a:r>
            <a:r>
              <a:rPr lang="es-ES" sz="1200">
                <a:solidFill>
                  <a:schemeClr val="dk1"/>
                </a:solidFill>
                <a:latin typeface="Calibri"/>
                <a:ea typeface="Calibri"/>
                <a:cs typeface="Calibri"/>
                <a:sym typeface="Calibri"/>
              </a:rPr>
              <a:t>, para poder decodificar una cadena </a:t>
            </a:r>
            <a:r>
              <a:rPr b="1" lang="es-ES" sz="1200">
                <a:solidFill>
                  <a:schemeClr val="dk1"/>
                </a:solidFill>
                <a:latin typeface="Calibri"/>
                <a:ea typeface="Calibri"/>
                <a:cs typeface="Calibri"/>
                <a:sym typeface="Calibri"/>
              </a:rPr>
              <a:t>NO UTF8</a:t>
            </a:r>
            <a:r>
              <a:rPr lang="es-ES" sz="1200">
                <a:solidFill>
                  <a:schemeClr val="dk1"/>
                </a:solidFill>
                <a:latin typeface="Calibri"/>
                <a:ea typeface="Calibri"/>
                <a:cs typeface="Calibri"/>
                <a:sym typeface="Calibri"/>
              </a:rPr>
              <a:t> si fuera necesario.</a:t>
            </a:r>
          </a:p>
          <a:p>
            <a:pPr rtl="0">
              <a:lnSpc>
                <a:spcPct val="150000"/>
              </a:lnSpc>
              <a:spcBef>
                <a:spcPts val="0"/>
              </a:spcBef>
              <a:buNone/>
            </a:pPr>
            <a:r>
              <a:t/>
            </a:r>
            <a:endParaRPr sz="1200">
              <a:solidFill>
                <a:schemeClr val="dk1"/>
              </a:solidFill>
              <a:latin typeface="Calibri"/>
              <a:ea typeface="Calibri"/>
              <a:cs typeface="Calibri"/>
              <a:sym typeface="Calibri"/>
            </a:endParaRPr>
          </a:p>
          <a:p>
            <a:pPr rtl="0">
              <a:lnSpc>
                <a:spcPct val="150000"/>
              </a:lnSpc>
              <a:spcBef>
                <a:spcPts val="0"/>
              </a:spcBef>
              <a:buNone/>
            </a:pPr>
            <a:r>
              <a:rPr b="1" lang="es-ES" sz="1200">
                <a:solidFill>
                  <a:schemeClr val="dk1"/>
                </a:solidFill>
                <a:latin typeface="Calibri"/>
                <a:ea typeface="Calibri"/>
                <a:cs typeface="Calibri"/>
                <a:sym typeface="Calibri"/>
              </a:rPr>
              <a:t>querystring.parse('foo=bar&amp;baz=qux&amp;baz=quux&amp;corge')</a:t>
            </a:r>
          </a:p>
          <a:p>
            <a:pPr rtl="0">
              <a:lnSpc>
                <a:spcPct val="150000"/>
              </a:lnSpc>
              <a:spcBef>
                <a:spcPts val="0"/>
              </a:spcBef>
              <a:buNone/>
            </a:pPr>
            <a:r>
              <a:rPr lang="es-ES" sz="1200">
                <a:solidFill>
                  <a:schemeClr val="dk1"/>
                </a:solidFill>
                <a:latin typeface="Calibri"/>
                <a:ea typeface="Calibri"/>
                <a:cs typeface="Calibri"/>
                <a:sym typeface="Calibri"/>
              </a:rPr>
              <a:t>// devuelve</a:t>
            </a:r>
          </a:p>
          <a:p>
            <a:pPr rtl="0">
              <a:lnSpc>
                <a:spcPct val="150000"/>
              </a:lnSpc>
              <a:spcBef>
                <a:spcPts val="0"/>
              </a:spcBef>
              <a:buNone/>
            </a:pPr>
            <a:r>
              <a:rPr lang="es-ES" sz="1200">
                <a:solidFill>
                  <a:schemeClr val="dk1"/>
                </a:solidFill>
                <a:latin typeface="Calibri"/>
                <a:ea typeface="Calibri"/>
                <a:cs typeface="Calibri"/>
                <a:sym typeface="Calibri"/>
              </a:rPr>
              <a:t>{ </a:t>
            </a:r>
            <a:r>
              <a:rPr lang="es-ES" sz="1200">
                <a:solidFill>
                  <a:srgbClr val="FF0000"/>
                </a:solidFill>
                <a:latin typeface="Calibri"/>
                <a:ea typeface="Calibri"/>
                <a:cs typeface="Calibri"/>
                <a:sym typeface="Calibri"/>
              </a:rPr>
              <a:t>foo: 'bar', baz: ['qux', 'quux'], corge: '' </a:t>
            </a:r>
            <a:r>
              <a:rPr lang="es-ES" sz="1200">
                <a:solidFill>
                  <a:schemeClr val="dk1"/>
                </a:solidFill>
                <a:latin typeface="Calibri"/>
                <a:ea typeface="Calibri"/>
                <a:cs typeface="Calibri"/>
                <a:sym typeface="Calibri"/>
              </a:rPr>
              <a:t>}</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433" name="Shape 43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Query Strings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39" name="Shape 439"/>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40" name="Shape 440"/>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41" name="Shape 441"/>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querystring.escape</a:t>
            </a:r>
          </a:p>
          <a:p>
            <a:pPr rtl="0">
              <a:lnSpc>
                <a:spcPct val="150000"/>
              </a:lnSpc>
              <a:spcBef>
                <a:spcPts val="0"/>
              </a:spcBef>
              <a:buNone/>
            </a:pPr>
            <a:r>
              <a:rPr lang="es-ES" sz="1200">
                <a:solidFill>
                  <a:schemeClr val="dk1"/>
                </a:solidFill>
                <a:latin typeface="Calibri"/>
                <a:ea typeface="Calibri"/>
                <a:cs typeface="Calibri"/>
                <a:sym typeface="Calibri"/>
              </a:rPr>
              <a:t>Utilizada por </a:t>
            </a:r>
            <a:r>
              <a:rPr b="1" lang="es-ES" sz="1200">
                <a:solidFill>
                  <a:schemeClr val="dk1"/>
                </a:solidFill>
                <a:latin typeface="Calibri"/>
                <a:ea typeface="Calibri"/>
                <a:cs typeface="Calibri"/>
                <a:sym typeface="Calibri"/>
              </a:rPr>
              <a:t>querystring.stringify</a:t>
            </a:r>
            <a:r>
              <a:rPr lang="es-ES" sz="1200">
                <a:solidFill>
                  <a:schemeClr val="dk1"/>
                </a:solidFill>
                <a:latin typeface="Calibri"/>
                <a:ea typeface="Calibri"/>
                <a:cs typeface="Calibri"/>
                <a:sym typeface="Calibri"/>
              </a:rPr>
              <a:t> por defecto, y que puede ser sobreescrita si fuera necesario.</a:t>
            </a:r>
          </a:p>
          <a:p>
            <a:pPr rtl="0">
              <a:lnSpc>
                <a:spcPct val="150000"/>
              </a:lnSpc>
              <a:spcBef>
                <a:spcPts val="0"/>
              </a:spcBef>
              <a:buNone/>
            </a:pPr>
            <a:r>
              <a:t/>
            </a:r>
            <a:endParaRPr sz="1200">
              <a:solidFill>
                <a:schemeClr val="dk1"/>
              </a:solidFill>
              <a:latin typeface="Calibri"/>
              <a:ea typeface="Calibri"/>
              <a:cs typeface="Calibri"/>
              <a:sym typeface="Calibri"/>
            </a:endParaRPr>
          </a:p>
          <a:p>
            <a:pPr rtl="0">
              <a:lnSpc>
                <a:spcPct val="150000"/>
              </a:lnSpc>
              <a:spcBef>
                <a:spcPts val="0"/>
              </a:spcBef>
              <a:buNone/>
            </a:pPr>
            <a:r>
              <a:rPr b="1" lang="es-ES" u="sng">
                <a:solidFill>
                  <a:schemeClr val="dk1"/>
                </a:solidFill>
                <a:latin typeface="Calibri"/>
                <a:ea typeface="Calibri"/>
                <a:cs typeface="Calibri"/>
                <a:sym typeface="Calibri"/>
              </a:rPr>
              <a:t>querystring.unescape</a:t>
            </a:r>
          </a:p>
          <a:p>
            <a:pPr rtl="0">
              <a:lnSpc>
                <a:spcPct val="150000"/>
              </a:lnSpc>
              <a:spcBef>
                <a:spcPts val="0"/>
              </a:spcBef>
              <a:buNone/>
            </a:pPr>
            <a:r>
              <a:rPr lang="es-ES" sz="1200">
                <a:solidFill>
                  <a:schemeClr val="dk1"/>
                </a:solidFill>
                <a:latin typeface="Calibri"/>
                <a:ea typeface="Calibri"/>
                <a:cs typeface="Calibri"/>
                <a:sym typeface="Calibri"/>
              </a:rPr>
              <a:t>Utilizada por </a:t>
            </a:r>
            <a:r>
              <a:rPr b="1" lang="es-ES" sz="1200">
                <a:solidFill>
                  <a:schemeClr val="dk1"/>
                </a:solidFill>
                <a:latin typeface="Calibri"/>
                <a:ea typeface="Calibri"/>
                <a:cs typeface="Calibri"/>
                <a:sym typeface="Calibri"/>
              </a:rPr>
              <a:t>querystring.parse</a:t>
            </a:r>
            <a:r>
              <a:rPr lang="es-ES" sz="1200">
                <a:solidFill>
                  <a:schemeClr val="dk1"/>
                </a:solidFill>
                <a:latin typeface="Calibri"/>
                <a:ea typeface="Calibri"/>
                <a:cs typeface="Calibri"/>
                <a:sym typeface="Calibri"/>
              </a:rPr>
              <a:t> por defecto, y también puede ser sobreescrita si fuera necesario.</a:t>
            </a:r>
          </a:p>
          <a:p>
            <a:pPr rtl="0">
              <a:lnSpc>
                <a:spcPct val="150000"/>
              </a:lnSpc>
              <a:spcBef>
                <a:spcPts val="0"/>
              </a:spcBef>
              <a:buNone/>
            </a:pPr>
            <a:r>
              <a:rPr lang="es-ES" sz="1200">
                <a:solidFill>
                  <a:schemeClr val="dk1"/>
                </a:solidFill>
                <a:latin typeface="Calibri"/>
                <a:ea typeface="Calibri"/>
                <a:cs typeface="Calibri"/>
                <a:sym typeface="Calibri"/>
              </a:rPr>
              <a:t>Intentará usar </a:t>
            </a:r>
            <a:r>
              <a:rPr b="1" lang="es-ES" sz="1200">
                <a:solidFill>
                  <a:schemeClr val="dk1"/>
                </a:solidFill>
                <a:latin typeface="Calibri"/>
                <a:ea typeface="Calibri"/>
                <a:cs typeface="Calibri"/>
                <a:sym typeface="Calibri"/>
              </a:rPr>
              <a:t>decodeURIComponent</a:t>
            </a:r>
            <a:r>
              <a:rPr lang="es-ES" sz="1200">
                <a:solidFill>
                  <a:schemeClr val="dk1"/>
                </a:solidFill>
                <a:latin typeface="Calibri"/>
                <a:ea typeface="Calibri"/>
                <a:cs typeface="Calibri"/>
                <a:sym typeface="Calibri"/>
              </a:rPr>
              <a:t> en primer lugar, pero si fallara, cambiará a un equivalente más seguro que no lance URLs mal formadas.</a:t>
            </a:r>
          </a:p>
          <a:p>
            <a:pPr rtl="0">
              <a:lnSpc>
                <a:spcPct val="150000"/>
              </a:lnSpc>
              <a:spcBef>
                <a:spcPts val="0"/>
              </a:spcBef>
              <a:buNone/>
            </a:pPr>
            <a:r>
              <a:t/>
            </a:r>
            <a:endParaRPr sz="1200">
              <a:solidFill>
                <a:schemeClr val="dk1"/>
              </a:solidFill>
              <a:latin typeface="Calibri"/>
              <a:ea typeface="Calibri"/>
              <a:cs typeface="Calibri"/>
              <a:sym typeface="Calibri"/>
            </a:endParaRPr>
          </a:p>
          <a:p>
            <a:pPr rtl="0">
              <a:lnSpc>
                <a:spcPct val="150000"/>
              </a:lnSpc>
              <a:spcBef>
                <a:spcPts val="0"/>
              </a:spcBef>
              <a:buNone/>
            </a:pPr>
            <a:r>
              <a:t/>
            </a:r>
            <a:endParaRPr sz="1200">
              <a:solidFill>
                <a:schemeClr val="dk1"/>
              </a:solidFill>
              <a:latin typeface="Calibri"/>
              <a:ea typeface="Calibri"/>
              <a:cs typeface="Calibri"/>
              <a:sym typeface="Calibri"/>
            </a:endParaRPr>
          </a:p>
          <a:p>
            <a:pPr lvl="0" rtl="0">
              <a:lnSpc>
                <a:spcPct val="150000"/>
              </a:lnSpc>
              <a:spcBef>
                <a:spcPts val="0"/>
              </a:spcBef>
              <a:buNone/>
            </a:pPr>
            <a:r>
              <a:t/>
            </a:r>
            <a:endParaRPr sz="1200">
              <a:solidFill>
                <a:schemeClr val="dk1"/>
              </a:solidFill>
              <a:latin typeface="Calibri"/>
              <a:ea typeface="Calibri"/>
              <a:cs typeface="Calibri"/>
              <a:sym typeface="Calibri"/>
            </a:endParaRP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442" name="Shape 442"/>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Query Strings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48" name="Shape 44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49" name="Shape 44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50" name="Shape 450"/>
          <p:cNvSpPr txBox="1"/>
          <p:nvPr/>
        </p:nvSpPr>
        <p:spPr>
          <a:xfrm>
            <a:off x="685800" y="1882750"/>
            <a:ext cx="7772400" cy="3119400"/>
          </a:xfrm>
          <a:prstGeom prst="rect">
            <a:avLst/>
          </a:prstGeom>
          <a:noFill/>
          <a:ln>
            <a:noFill/>
          </a:ln>
        </p:spPr>
        <p:txBody>
          <a:bodyPr anchorCtr="0" anchor="t" bIns="91425" lIns="91425" rIns="91425" tIns="91425">
            <a:noAutofit/>
          </a:bodyPr>
          <a:lstStyle/>
          <a:p>
            <a:pPr rtl="0">
              <a:lnSpc>
                <a:spcPct val="150000"/>
              </a:lnSpc>
              <a:spcBef>
                <a:spcPts val="0"/>
              </a:spcBef>
              <a:buNone/>
            </a:pPr>
            <a:r>
              <a:rPr lang="es-ES" sz="1200">
                <a:solidFill>
                  <a:schemeClr val="dk1"/>
                </a:solidFill>
                <a:latin typeface="Calibri"/>
                <a:ea typeface="Calibri"/>
                <a:cs typeface="Calibri"/>
                <a:sym typeface="Calibri"/>
              </a:rPr>
              <a:t>Este módulo contiene utilidades para manejar y trabajar con rutas de ficheros. El sistema de archivos no comprueba si las rutas introducidas son válidas, por lo que se deben tomar medidas para solventarlo.</a:t>
            </a:r>
          </a:p>
          <a:p>
            <a:pPr rtl="0">
              <a:lnSpc>
                <a:spcPct val="150000"/>
              </a:lnSpc>
              <a:spcBef>
                <a:spcPts val="0"/>
              </a:spcBef>
              <a:buNone/>
            </a:pPr>
            <a:r>
              <a:rPr lang="es-ES" sz="1200">
                <a:solidFill>
                  <a:schemeClr val="dk1"/>
                </a:solidFill>
                <a:latin typeface="Calibri"/>
                <a:ea typeface="Calibri"/>
                <a:cs typeface="Calibri"/>
                <a:sym typeface="Calibri"/>
              </a:rPr>
              <a:t>Es necesario usar </a:t>
            </a:r>
            <a:r>
              <a:rPr b="1" lang="es-ES" sz="1200">
                <a:solidFill>
                  <a:schemeClr val="dk1"/>
                </a:solidFill>
                <a:latin typeface="Calibri"/>
                <a:ea typeface="Calibri"/>
                <a:cs typeface="Calibri"/>
                <a:sym typeface="Calibri"/>
              </a:rPr>
              <a:t>require('path')</a:t>
            </a:r>
            <a:r>
              <a:rPr lang="es-ES" sz="1200">
                <a:solidFill>
                  <a:schemeClr val="dk1"/>
                </a:solidFill>
                <a:latin typeface="Calibri"/>
                <a:ea typeface="Calibri"/>
                <a:cs typeface="Calibri"/>
                <a:sym typeface="Calibri"/>
              </a:rPr>
              <a:t> para usarlo.</a:t>
            </a:r>
          </a:p>
          <a:p>
            <a:pPr lvl="0" rtl="0">
              <a:lnSpc>
                <a:spcPct val="150000"/>
              </a:lnSpc>
              <a:spcBef>
                <a:spcPts val="0"/>
              </a:spcBef>
              <a:buNone/>
            </a:pPr>
            <a:r>
              <a:t/>
            </a:r>
            <a:endParaRPr sz="1200">
              <a:solidFill>
                <a:schemeClr val="dk1"/>
              </a:solidFill>
              <a:latin typeface="Calibri"/>
              <a:ea typeface="Calibri"/>
              <a:cs typeface="Calibri"/>
              <a:sym typeface="Calibri"/>
            </a:endParaRPr>
          </a:p>
          <a:p>
            <a:pPr lvl="0" rtl="0">
              <a:lnSpc>
                <a:spcPct val="150000"/>
              </a:lnSpc>
              <a:spcBef>
                <a:spcPts val="0"/>
              </a:spcBef>
              <a:buNone/>
            </a:pPr>
            <a:r>
              <a:rPr b="1" lang="es-ES" u="sng">
                <a:solidFill>
                  <a:schemeClr val="dk1"/>
                </a:solidFill>
                <a:latin typeface="Calibri"/>
                <a:ea typeface="Calibri"/>
                <a:cs typeface="Calibri"/>
                <a:sym typeface="Calibri"/>
              </a:rPr>
              <a:t>path.normalize (p)</a:t>
            </a:r>
          </a:p>
          <a:p>
            <a:pPr rtl="0">
              <a:lnSpc>
                <a:spcPct val="150000"/>
              </a:lnSpc>
              <a:spcBef>
                <a:spcPts val="0"/>
              </a:spcBef>
              <a:buNone/>
            </a:pPr>
            <a:r>
              <a:rPr lang="es-ES" sz="1200">
                <a:solidFill>
                  <a:schemeClr val="dk1"/>
                </a:solidFill>
                <a:latin typeface="Calibri"/>
                <a:ea typeface="Calibri"/>
                <a:cs typeface="Calibri"/>
                <a:sym typeface="Calibri"/>
              </a:rPr>
              <a:t>Normaliza la cadena de una ruta dada. Si encuentra varias barras seguidas (</a:t>
            </a:r>
            <a:r>
              <a:rPr lang="es-ES" sz="1200">
                <a:solidFill>
                  <a:srgbClr val="FF0000"/>
                </a:solidFill>
                <a:latin typeface="Calibri"/>
                <a:ea typeface="Calibri"/>
                <a:cs typeface="Calibri"/>
                <a:sym typeface="Calibri"/>
              </a:rPr>
              <a:t>foo/bar//bz/</a:t>
            </a:r>
            <a:r>
              <a:rPr lang="es-ES" sz="1200">
                <a:solidFill>
                  <a:schemeClr val="dk1"/>
                </a:solidFill>
                <a:latin typeface="Calibri"/>
                <a:ea typeface="Calibri"/>
                <a:cs typeface="Calibri"/>
                <a:sym typeface="Calibri"/>
              </a:rPr>
              <a:t>), las convierte en una sola (</a:t>
            </a:r>
            <a:r>
              <a:rPr lang="es-ES" sz="1200">
                <a:solidFill>
                  <a:srgbClr val="FF0000"/>
                </a:solidFill>
                <a:latin typeface="Calibri"/>
                <a:ea typeface="Calibri"/>
                <a:cs typeface="Calibri"/>
                <a:sym typeface="Calibri"/>
              </a:rPr>
              <a:t>foo/bar/bz/</a:t>
            </a:r>
            <a:r>
              <a:rPr lang="es-ES" sz="1200">
                <a:solidFill>
                  <a:schemeClr val="dk1"/>
                </a:solidFill>
                <a:latin typeface="Calibri"/>
                <a:ea typeface="Calibri"/>
                <a:cs typeface="Calibri"/>
                <a:sym typeface="Calibri"/>
              </a:rPr>
              <a:t>). Respeta las barras invertidas </a:t>
            </a:r>
            <a:r>
              <a:rPr b="1" lang="es-ES" sz="1200">
                <a:solidFill>
                  <a:schemeClr val="dk1"/>
                </a:solidFill>
                <a:latin typeface="Calibri"/>
                <a:ea typeface="Calibri"/>
                <a:cs typeface="Calibri"/>
                <a:sym typeface="Calibri"/>
              </a:rPr>
              <a:t>(\)</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451" name="Shape 45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57" name="Shape 457"/>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58" name="Shape 458"/>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59" name="Shape 459"/>
          <p:cNvSpPr txBox="1"/>
          <p:nvPr/>
        </p:nvSpPr>
        <p:spPr>
          <a:xfrm>
            <a:off x="685750" y="1743025"/>
            <a:ext cx="7772400" cy="3119400"/>
          </a:xfrm>
          <a:prstGeom prst="rect">
            <a:avLst/>
          </a:prstGeom>
          <a:noFill/>
          <a:ln>
            <a:noFill/>
          </a:ln>
        </p:spPr>
        <p:txBody>
          <a:bodyPr anchorCtr="0" anchor="t" bIns="91425" lIns="91425" rIns="91425" tIns="91425">
            <a:noAutofit/>
          </a:bodyPr>
          <a:lstStyle/>
          <a:p>
            <a:pPr rtl="0">
              <a:lnSpc>
                <a:spcPct val="150000"/>
              </a:lnSpc>
              <a:spcBef>
                <a:spcPts val="0"/>
              </a:spcBef>
              <a:buNone/>
            </a:pPr>
            <a:r>
              <a:rPr b="1" lang="es-ES" u="sng">
                <a:solidFill>
                  <a:schemeClr val="dk1"/>
                </a:solidFill>
                <a:latin typeface="Calibri"/>
                <a:ea typeface="Calibri"/>
                <a:cs typeface="Calibri"/>
                <a:sym typeface="Calibri"/>
              </a:rPr>
              <a:t>path.join([path1][, path2][, ...])</a:t>
            </a:r>
          </a:p>
          <a:p>
            <a:pPr rtl="0">
              <a:lnSpc>
                <a:spcPct val="150000"/>
              </a:lnSpc>
              <a:spcBef>
                <a:spcPts val="0"/>
              </a:spcBef>
              <a:buNone/>
            </a:pPr>
            <a:r>
              <a:rPr lang="es-ES" sz="1200">
                <a:solidFill>
                  <a:schemeClr val="dk1"/>
                </a:solidFill>
                <a:latin typeface="Calibri"/>
                <a:ea typeface="Calibri"/>
                <a:cs typeface="Calibri"/>
                <a:sym typeface="Calibri"/>
              </a:rPr>
              <a:t>Une todos los argumentos pasados (solo admite cadenas) y los normaliza en una única cadena.</a:t>
            </a:r>
          </a:p>
          <a:p>
            <a:pPr rtl="0">
              <a:lnSpc>
                <a:spcPct val="150000"/>
              </a:lnSpc>
              <a:spcBef>
                <a:spcPts val="0"/>
              </a:spcBef>
              <a:buNone/>
            </a:pPr>
            <a:r>
              <a:rPr b="1" lang="es-ES" sz="1200">
                <a:solidFill>
                  <a:schemeClr val="dk1"/>
                </a:solidFill>
                <a:latin typeface="Calibri"/>
                <a:ea typeface="Calibri"/>
                <a:cs typeface="Calibri"/>
                <a:sym typeface="Calibri"/>
              </a:rPr>
              <a:t>path.join('/foo', 'bar', 'baz/asdf', 'quux', '..')</a:t>
            </a:r>
          </a:p>
          <a:p>
            <a:pPr rtl="0">
              <a:lnSpc>
                <a:spcPct val="150000"/>
              </a:lnSpc>
              <a:spcBef>
                <a:spcPts val="0"/>
              </a:spcBef>
              <a:buNone/>
            </a:pPr>
            <a:r>
              <a:rPr lang="es-ES" sz="1200">
                <a:solidFill>
                  <a:schemeClr val="dk1"/>
                </a:solidFill>
                <a:latin typeface="Calibri"/>
                <a:ea typeface="Calibri"/>
                <a:cs typeface="Calibri"/>
                <a:sym typeface="Calibri"/>
              </a:rPr>
              <a:t>// devuelve</a:t>
            </a:r>
          </a:p>
          <a:p>
            <a:pPr rtl="0">
              <a:lnSpc>
                <a:spcPct val="150000"/>
              </a:lnSpc>
              <a:spcBef>
                <a:spcPts val="0"/>
              </a:spcBef>
              <a:buNone/>
            </a:pPr>
            <a:r>
              <a:rPr lang="es-ES" sz="1200">
                <a:solidFill>
                  <a:srgbClr val="FF0000"/>
                </a:solidFill>
                <a:latin typeface="Calibri"/>
                <a:ea typeface="Calibri"/>
                <a:cs typeface="Calibri"/>
                <a:sym typeface="Calibri"/>
              </a:rPr>
              <a:t>'/foo/bar/baz/asdf'</a:t>
            </a:r>
          </a:p>
          <a:p>
            <a:pPr lvl="0" rtl="0">
              <a:lnSpc>
                <a:spcPct val="150000"/>
              </a:lnSpc>
              <a:spcBef>
                <a:spcPts val="0"/>
              </a:spcBef>
              <a:buNone/>
            </a:pPr>
            <a:r>
              <a:t/>
            </a:r>
            <a:endParaRPr sz="1200">
              <a:latin typeface="Calibri"/>
              <a:ea typeface="Calibri"/>
              <a:cs typeface="Calibri"/>
              <a:sym typeface="Calibri"/>
            </a:endParaRPr>
          </a:p>
          <a:p>
            <a:pPr rtl="0">
              <a:lnSpc>
                <a:spcPct val="150000"/>
              </a:lnSpc>
              <a:spcBef>
                <a:spcPts val="0"/>
              </a:spcBef>
              <a:buNone/>
            </a:pPr>
            <a:r>
              <a:rPr b="1" lang="es-ES" u="sng">
                <a:solidFill>
                  <a:schemeClr val="dk1"/>
                </a:solidFill>
                <a:latin typeface="Calibri"/>
                <a:ea typeface="Calibri"/>
                <a:cs typeface="Calibri"/>
                <a:sym typeface="Calibri"/>
              </a:rPr>
              <a:t>path.basename(p,[,ext])</a:t>
            </a:r>
          </a:p>
          <a:p>
            <a:pPr rtl="0">
              <a:lnSpc>
                <a:spcPct val="150000"/>
              </a:lnSpc>
              <a:spcBef>
                <a:spcPts val="0"/>
              </a:spcBef>
              <a:buNone/>
            </a:pPr>
            <a:r>
              <a:rPr lang="es-ES" sz="1200">
                <a:solidFill>
                  <a:schemeClr val="dk1"/>
                </a:solidFill>
                <a:latin typeface="Calibri"/>
                <a:ea typeface="Calibri"/>
                <a:cs typeface="Calibri"/>
                <a:sym typeface="Calibri"/>
              </a:rPr>
              <a:t>Devuelve la última parte de un path. Es parecido al comando basename de Unix.</a:t>
            </a:r>
          </a:p>
          <a:p>
            <a:pPr rtl="0">
              <a:lnSpc>
                <a:spcPct val="150000"/>
              </a:lnSpc>
              <a:spcBef>
                <a:spcPts val="0"/>
              </a:spcBef>
              <a:buNone/>
            </a:pPr>
            <a:r>
              <a:rPr b="1" lang="es-ES" sz="1200">
                <a:solidFill>
                  <a:schemeClr val="dk1"/>
                </a:solidFill>
                <a:latin typeface="Calibri"/>
                <a:ea typeface="Calibri"/>
                <a:cs typeface="Calibri"/>
                <a:sym typeface="Calibri"/>
              </a:rPr>
              <a:t>path.basename('/foo/bar/baz/asdf/quux.html’, ‘.html’)</a:t>
            </a:r>
          </a:p>
          <a:p>
            <a:pPr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solidFill>
                  <a:srgbClr val="FF0000"/>
                </a:solidFill>
                <a:latin typeface="Calibri"/>
                <a:ea typeface="Calibri"/>
                <a:cs typeface="Calibri"/>
                <a:sym typeface="Calibri"/>
              </a:rPr>
              <a:t>'quux’</a:t>
            </a:r>
          </a:p>
        </p:txBody>
      </p:sp>
      <p:sp>
        <p:nvSpPr>
          <p:cNvPr id="460" name="Shape 460"/>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66" name="Shape 466"/>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67" name="Shape 467"/>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68" name="Shape 468"/>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path.extname(p)</a:t>
            </a:r>
          </a:p>
          <a:p>
            <a:pPr lvl="0" rtl="0">
              <a:lnSpc>
                <a:spcPct val="150000"/>
              </a:lnSpc>
              <a:spcBef>
                <a:spcPts val="0"/>
              </a:spcBef>
              <a:buNone/>
            </a:pPr>
            <a:r>
              <a:rPr lang="es-ES" sz="1200">
                <a:solidFill>
                  <a:schemeClr val="dk1"/>
                </a:solidFill>
                <a:latin typeface="Calibri"/>
                <a:ea typeface="Calibri"/>
                <a:cs typeface="Calibri"/>
                <a:sym typeface="Calibri"/>
              </a:rPr>
              <a:t>Devuelve la extensión, desde el último ‘.’ hasta el final de la cadena de la última sección de la ruta. Si no existe el ‘.’ en la última parte de la ruta o el primer carácter es ‘.’, devolverá una cadena vacía.’</a:t>
            </a:r>
          </a:p>
          <a:p>
            <a:pPr lvl="0" rtl="0">
              <a:lnSpc>
                <a:spcPct val="150000"/>
              </a:lnSpc>
              <a:spcBef>
                <a:spcPts val="0"/>
              </a:spcBef>
              <a:buNone/>
            </a:pPr>
            <a:r>
              <a:rPr b="1" lang="es-ES" sz="1200">
                <a:solidFill>
                  <a:schemeClr val="dk1"/>
                </a:solidFill>
                <a:latin typeface="Calibri"/>
                <a:ea typeface="Calibri"/>
                <a:cs typeface="Calibri"/>
                <a:sym typeface="Calibri"/>
              </a:rPr>
              <a:t>path.extname('index.coffee.md')</a:t>
            </a:r>
          </a:p>
          <a:p>
            <a:pPr lvl="0" rtl="0">
              <a:lnSpc>
                <a:spcPct val="150000"/>
              </a:lnSpc>
              <a:spcBef>
                <a:spcPts val="0"/>
              </a:spcBef>
              <a:buNone/>
            </a:pPr>
            <a:r>
              <a:rPr lang="es-ES" sz="1200">
                <a:solidFill>
                  <a:schemeClr val="dk1"/>
                </a:solidFill>
                <a:latin typeface="Calibri"/>
                <a:ea typeface="Calibri"/>
                <a:cs typeface="Calibri"/>
                <a:sym typeface="Calibri"/>
              </a:rPr>
              <a:t>// devuelve</a:t>
            </a:r>
          </a:p>
          <a:p>
            <a:pPr rtl="0">
              <a:lnSpc>
                <a:spcPct val="150000"/>
              </a:lnSpc>
              <a:spcBef>
                <a:spcPts val="0"/>
              </a:spcBef>
              <a:buNone/>
            </a:pPr>
            <a:r>
              <a:rPr lang="es-ES" sz="1200">
                <a:solidFill>
                  <a:srgbClr val="FF0000"/>
                </a:solidFill>
                <a:latin typeface="Calibri"/>
                <a:ea typeface="Calibri"/>
                <a:cs typeface="Calibri"/>
                <a:sym typeface="Calibri"/>
              </a:rPr>
              <a:t>'.md'</a:t>
            </a:r>
          </a:p>
          <a:p>
            <a:pPr rtl="0">
              <a:lnSpc>
                <a:spcPct val="150000"/>
              </a:lnSpc>
              <a:spcBef>
                <a:spcPts val="0"/>
              </a:spcBef>
              <a:buNone/>
            </a:pPr>
            <a:r>
              <a:rPr b="1" lang="es-ES" sz="1200">
                <a:solidFill>
                  <a:schemeClr val="dk1"/>
                </a:solidFill>
                <a:latin typeface="Calibri"/>
                <a:ea typeface="Calibri"/>
                <a:cs typeface="Calibri"/>
                <a:sym typeface="Calibri"/>
              </a:rPr>
              <a:t>path.extname('index’)</a:t>
            </a:r>
          </a:p>
          <a:p>
            <a:pPr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solidFill>
                  <a:srgbClr val="FF0000"/>
                </a:solidFill>
                <a:latin typeface="Calibri"/>
                <a:ea typeface="Calibri"/>
                <a:cs typeface="Calibri"/>
                <a:sym typeface="Calibri"/>
              </a:rPr>
              <a:t>'’</a:t>
            </a:r>
          </a:p>
        </p:txBody>
      </p:sp>
      <p:sp>
        <p:nvSpPr>
          <p:cNvPr id="469" name="Shape 469"/>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75" name="Shape 47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76" name="Shape 47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77" name="Shape 477"/>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path.sep</a:t>
            </a:r>
          </a:p>
          <a:p>
            <a:pPr lvl="0" rtl="0">
              <a:lnSpc>
                <a:spcPct val="150000"/>
              </a:lnSpc>
              <a:spcBef>
                <a:spcPts val="0"/>
              </a:spcBef>
              <a:buNone/>
            </a:pPr>
            <a:r>
              <a:rPr b="1" lang="es-ES" sz="1200">
                <a:solidFill>
                  <a:schemeClr val="dk1"/>
                </a:solidFill>
                <a:latin typeface="Calibri"/>
                <a:ea typeface="Calibri"/>
                <a:cs typeface="Calibri"/>
                <a:sym typeface="Calibri"/>
              </a:rPr>
              <a:t>Separador</a:t>
            </a:r>
            <a:r>
              <a:rPr lang="es-ES" sz="1200">
                <a:solidFill>
                  <a:schemeClr val="dk1"/>
                </a:solidFill>
                <a:latin typeface="Calibri"/>
                <a:ea typeface="Calibri"/>
                <a:cs typeface="Calibri"/>
                <a:sym typeface="Calibri"/>
              </a:rPr>
              <a:t> específico de ficheros de la plataforma. ‘\\’ o ‘/’</a:t>
            </a:r>
          </a:p>
          <a:p>
            <a:pPr lvl="0" rtl="0">
              <a:lnSpc>
                <a:spcPct val="150000"/>
              </a:lnSpc>
              <a:spcBef>
                <a:spcPts val="0"/>
              </a:spcBef>
              <a:buNone/>
            </a:pPr>
            <a:r>
              <a:rPr b="1" lang="es-ES" sz="1200">
                <a:solidFill>
                  <a:schemeClr val="dk1"/>
                </a:solidFill>
                <a:latin typeface="Calibri"/>
                <a:ea typeface="Calibri"/>
                <a:cs typeface="Calibri"/>
                <a:sym typeface="Calibri"/>
              </a:rPr>
              <a:t>’foo/bar/baz’.split(path.sep)</a:t>
            </a:r>
          </a:p>
          <a:p>
            <a:pPr lvl="0"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latin typeface="Calibri"/>
                <a:ea typeface="Calibri"/>
                <a:cs typeface="Calibri"/>
                <a:sym typeface="Calibri"/>
              </a:rPr>
              <a:t>[</a:t>
            </a:r>
            <a:r>
              <a:rPr lang="es-ES" sz="1200">
                <a:solidFill>
                  <a:srgbClr val="FF0000"/>
                </a:solidFill>
                <a:latin typeface="Calibri"/>
                <a:ea typeface="Calibri"/>
                <a:cs typeface="Calibri"/>
                <a:sym typeface="Calibri"/>
              </a:rPr>
              <a:t>'foo', ‘bar’, ‘baz’</a:t>
            </a:r>
            <a:r>
              <a:rPr lang="es-ES" sz="1200">
                <a:latin typeface="Calibri"/>
                <a:ea typeface="Calibri"/>
                <a:cs typeface="Calibri"/>
                <a:sym typeface="Calibri"/>
              </a:rPr>
              <a:t>]</a:t>
            </a:r>
          </a:p>
          <a:p>
            <a:pPr rtl="0">
              <a:lnSpc>
                <a:spcPct val="150000"/>
              </a:lnSpc>
              <a:spcBef>
                <a:spcPts val="0"/>
              </a:spcBef>
              <a:buNone/>
            </a:pPr>
            <a:r>
              <a:rPr b="1" lang="es-ES" u="sng">
                <a:solidFill>
                  <a:schemeClr val="dk1"/>
                </a:solidFill>
                <a:latin typeface="Calibri"/>
                <a:ea typeface="Calibri"/>
                <a:cs typeface="Calibri"/>
                <a:sym typeface="Calibri"/>
              </a:rPr>
              <a:t>path.delimiter</a:t>
            </a:r>
          </a:p>
          <a:p>
            <a:pPr rtl="0">
              <a:lnSpc>
                <a:spcPct val="150000"/>
              </a:lnSpc>
              <a:spcBef>
                <a:spcPts val="0"/>
              </a:spcBef>
              <a:buNone/>
            </a:pPr>
            <a:r>
              <a:rPr b="1" lang="es-ES" sz="1200">
                <a:solidFill>
                  <a:schemeClr val="dk1"/>
                </a:solidFill>
                <a:latin typeface="Calibri"/>
                <a:ea typeface="Calibri"/>
                <a:cs typeface="Calibri"/>
                <a:sym typeface="Calibri"/>
              </a:rPr>
              <a:t>Delimitador</a:t>
            </a:r>
            <a:r>
              <a:rPr lang="es-ES" sz="1200">
                <a:solidFill>
                  <a:schemeClr val="dk1"/>
                </a:solidFill>
                <a:latin typeface="Calibri"/>
                <a:ea typeface="Calibri"/>
                <a:cs typeface="Calibri"/>
                <a:sym typeface="Calibri"/>
              </a:rPr>
              <a:t> específico de ruta de la plataforma. ‘;’ o ‘:’.</a:t>
            </a:r>
          </a:p>
          <a:p>
            <a:pPr rtl="0">
              <a:lnSpc>
                <a:spcPct val="150000"/>
              </a:lnSpc>
              <a:spcBef>
                <a:spcPts val="0"/>
              </a:spcBef>
              <a:buNone/>
            </a:pPr>
            <a:r>
              <a:rPr lang="es-ES" sz="1200">
                <a:solidFill>
                  <a:schemeClr val="dk1"/>
                </a:solidFill>
                <a:latin typeface="Calibri"/>
                <a:ea typeface="Calibri"/>
                <a:cs typeface="Calibri"/>
                <a:sym typeface="Calibri"/>
              </a:rPr>
              <a:t>// process.env.PATH = ‘/usr/bin:/bin:/usr/sbin:/sbin:/usr/local/bin’</a:t>
            </a:r>
          </a:p>
          <a:p>
            <a:pPr rtl="0">
              <a:lnSpc>
                <a:spcPct val="150000"/>
              </a:lnSpc>
              <a:spcBef>
                <a:spcPts val="0"/>
              </a:spcBef>
              <a:buNone/>
            </a:pPr>
            <a:r>
              <a:rPr b="1" lang="es-ES" sz="1200">
                <a:solidFill>
                  <a:schemeClr val="dk1"/>
                </a:solidFill>
                <a:latin typeface="Calibri"/>
                <a:ea typeface="Calibri"/>
                <a:cs typeface="Calibri"/>
                <a:sym typeface="Calibri"/>
              </a:rPr>
              <a:t>process.env.PATH.split(path.delimiter)</a:t>
            </a:r>
          </a:p>
          <a:p>
            <a:pPr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latin typeface="Calibri"/>
                <a:ea typeface="Calibri"/>
                <a:cs typeface="Calibri"/>
                <a:sym typeface="Calibri"/>
              </a:rPr>
              <a:t>[</a:t>
            </a:r>
            <a:r>
              <a:rPr lang="es-ES" sz="1200">
                <a:solidFill>
                  <a:srgbClr val="FF0000"/>
                </a:solidFill>
                <a:latin typeface="Calibri"/>
                <a:ea typeface="Calibri"/>
                <a:cs typeface="Calibri"/>
                <a:sym typeface="Calibri"/>
              </a:rPr>
              <a:t>'/usr/bin', ‘/bin’, ‘/usr/sbin’, ‘/sbin’, ‘/usr/local/bin’</a:t>
            </a:r>
            <a:r>
              <a:rPr lang="es-ES" sz="1200">
                <a:latin typeface="Calibri"/>
                <a:ea typeface="Calibri"/>
                <a:cs typeface="Calibri"/>
                <a:sym typeface="Calibri"/>
              </a:rPr>
              <a:t>]</a:t>
            </a:r>
          </a:p>
        </p:txBody>
      </p:sp>
      <p:sp>
        <p:nvSpPr>
          <p:cNvPr id="478" name="Shape 47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84" name="Shape 48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85" name="Shape 48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86" name="Shape 486"/>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path.parse(pathString)</a:t>
            </a:r>
          </a:p>
          <a:p>
            <a:pPr lvl="0" rtl="0">
              <a:lnSpc>
                <a:spcPct val="150000"/>
              </a:lnSpc>
              <a:spcBef>
                <a:spcPts val="0"/>
              </a:spcBef>
              <a:buNone/>
            </a:pPr>
            <a:r>
              <a:rPr lang="es-ES" sz="1200">
                <a:solidFill>
                  <a:schemeClr val="dk1"/>
                </a:solidFill>
                <a:latin typeface="Calibri"/>
                <a:ea typeface="Calibri"/>
                <a:cs typeface="Calibri"/>
                <a:sym typeface="Calibri"/>
              </a:rPr>
              <a:t>Devuelve un objeto de una ruta dada como cadena</a:t>
            </a:r>
          </a:p>
          <a:p>
            <a:pPr lvl="0" rtl="0">
              <a:lnSpc>
                <a:spcPct val="150000"/>
              </a:lnSpc>
              <a:spcBef>
                <a:spcPts val="0"/>
              </a:spcBef>
              <a:buNone/>
            </a:pPr>
            <a:r>
              <a:rPr b="1" lang="es-ES" sz="1200">
                <a:solidFill>
                  <a:schemeClr val="dk1"/>
                </a:solidFill>
                <a:latin typeface="Calibri"/>
                <a:ea typeface="Calibri"/>
                <a:cs typeface="Calibri"/>
                <a:sym typeface="Calibri"/>
              </a:rPr>
              <a:t>path.parse('/home/user/dir/file.txt’)</a:t>
            </a:r>
          </a:p>
          <a:p>
            <a:pPr rtl="0">
              <a:lnSpc>
                <a:spcPct val="150000"/>
              </a:lnSpc>
              <a:spcBef>
                <a:spcPts val="0"/>
              </a:spcBef>
              <a:buNone/>
            </a:pPr>
            <a:r>
              <a:rPr lang="es-ES" sz="1200">
                <a:solidFill>
                  <a:schemeClr val="dk1"/>
                </a:solidFill>
                <a:latin typeface="Calibri"/>
                <a:ea typeface="Calibri"/>
                <a:cs typeface="Calibri"/>
                <a:sym typeface="Calibri"/>
              </a:rPr>
              <a:t>// devuelve</a:t>
            </a:r>
          </a:p>
          <a:p>
            <a:pPr rtl="0">
              <a:lnSpc>
                <a:spcPct val="150000"/>
              </a:lnSpc>
              <a:spcBef>
                <a:spcPts val="0"/>
              </a:spcBef>
              <a:buNone/>
            </a:pPr>
            <a:r>
              <a:rPr lang="es-ES" sz="1100">
                <a:solidFill>
                  <a:schemeClr val="dk1"/>
                </a:solidFill>
                <a:latin typeface="Calibri"/>
                <a:ea typeface="Calibri"/>
                <a:cs typeface="Calibri"/>
                <a:sym typeface="Calibri"/>
              </a:rPr>
              <a:t>{</a:t>
            </a:r>
          </a:p>
          <a:p>
            <a:pPr indent="457200" rtl="0">
              <a:lnSpc>
                <a:spcPct val="150000"/>
              </a:lnSpc>
              <a:spcBef>
                <a:spcPts val="0"/>
              </a:spcBef>
              <a:buNone/>
            </a:pPr>
            <a:r>
              <a:rPr lang="es-ES" sz="1100">
                <a:solidFill>
                  <a:srgbClr val="FF0000"/>
                </a:solidFill>
                <a:latin typeface="Calibri"/>
                <a:ea typeface="Calibri"/>
                <a:cs typeface="Calibri"/>
                <a:sym typeface="Calibri"/>
              </a:rPr>
              <a:t>root : “/”,</a:t>
            </a:r>
          </a:p>
          <a:p>
            <a:pPr indent="457200" rtl="0">
              <a:lnSpc>
                <a:spcPct val="150000"/>
              </a:lnSpc>
              <a:spcBef>
                <a:spcPts val="0"/>
              </a:spcBef>
              <a:buNone/>
            </a:pPr>
            <a:r>
              <a:rPr lang="es-ES" sz="1100">
                <a:solidFill>
                  <a:srgbClr val="FF0000"/>
                </a:solidFill>
                <a:latin typeface="Calibri"/>
                <a:ea typeface="Calibri"/>
                <a:cs typeface="Calibri"/>
                <a:sym typeface="Calibri"/>
              </a:rPr>
              <a:t>dir : “/home/user/dir”,</a:t>
            </a:r>
          </a:p>
          <a:p>
            <a:pPr indent="457200" rtl="0">
              <a:lnSpc>
                <a:spcPct val="150000"/>
              </a:lnSpc>
              <a:spcBef>
                <a:spcPts val="0"/>
              </a:spcBef>
              <a:buNone/>
            </a:pPr>
            <a:r>
              <a:rPr lang="es-ES" sz="1100">
                <a:solidFill>
                  <a:srgbClr val="FF0000"/>
                </a:solidFill>
                <a:latin typeface="Calibri"/>
                <a:ea typeface="Calibri"/>
                <a:cs typeface="Calibri"/>
                <a:sym typeface="Calibri"/>
              </a:rPr>
              <a:t>base : “file.txt”,</a:t>
            </a:r>
          </a:p>
          <a:p>
            <a:pPr indent="457200" rtl="0">
              <a:lnSpc>
                <a:spcPct val="150000"/>
              </a:lnSpc>
              <a:spcBef>
                <a:spcPts val="0"/>
              </a:spcBef>
              <a:buNone/>
            </a:pPr>
            <a:r>
              <a:rPr lang="es-ES" sz="1100">
                <a:solidFill>
                  <a:srgbClr val="FF0000"/>
                </a:solidFill>
                <a:latin typeface="Calibri"/>
                <a:ea typeface="Calibri"/>
                <a:cs typeface="Calibri"/>
                <a:sym typeface="Calibri"/>
              </a:rPr>
              <a:t>ext : “.txt”,</a:t>
            </a:r>
          </a:p>
          <a:p>
            <a:pPr indent="457200" rtl="0">
              <a:lnSpc>
                <a:spcPct val="150000"/>
              </a:lnSpc>
              <a:spcBef>
                <a:spcPts val="0"/>
              </a:spcBef>
              <a:buNone/>
            </a:pPr>
            <a:r>
              <a:rPr lang="es-ES" sz="1100">
                <a:solidFill>
                  <a:srgbClr val="FF0000"/>
                </a:solidFill>
                <a:latin typeface="Calibri"/>
                <a:ea typeface="Calibri"/>
                <a:cs typeface="Calibri"/>
                <a:sym typeface="Calibri"/>
              </a:rPr>
              <a:t>name : “file”</a:t>
            </a:r>
          </a:p>
          <a:p>
            <a:pPr lvl="0" rtl="0">
              <a:lnSpc>
                <a:spcPct val="150000"/>
              </a:lnSpc>
              <a:spcBef>
                <a:spcPts val="0"/>
              </a:spcBef>
              <a:buNone/>
            </a:pPr>
            <a:r>
              <a:rPr lang="es-ES" sz="1100">
                <a:latin typeface="Calibri"/>
                <a:ea typeface="Calibri"/>
                <a:cs typeface="Calibri"/>
                <a:sym typeface="Calibri"/>
              </a:rPr>
              <a:t>}</a:t>
            </a:r>
          </a:p>
        </p:txBody>
      </p:sp>
      <p:sp>
        <p:nvSpPr>
          <p:cNvPr id="487" name="Shape 48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93" name="Shape 49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494" name="Shape 49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495" name="Shape 495"/>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path.format(pathString)</a:t>
            </a:r>
          </a:p>
          <a:p>
            <a:pPr lvl="0" rtl="0">
              <a:lnSpc>
                <a:spcPct val="150000"/>
              </a:lnSpc>
              <a:spcBef>
                <a:spcPts val="0"/>
              </a:spcBef>
              <a:buNone/>
            </a:pPr>
            <a:r>
              <a:rPr lang="es-ES" sz="1200">
                <a:solidFill>
                  <a:schemeClr val="dk1"/>
                </a:solidFill>
                <a:latin typeface="Calibri"/>
                <a:ea typeface="Calibri"/>
                <a:cs typeface="Calibri"/>
                <a:sym typeface="Calibri"/>
              </a:rPr>
              <a:t>Devuelve una ruta dada como objeto, transformada en una cadena. Es la acción contraria de </a:t>
            </a:r>
            <a:r>
              <a:rPr b="1" lang="es-ES" sz="1200">
                <a:solidFill>
                  <a:schemeClr val="dk1"/>
                </a:solidFill>
                <a:latin typeface="Calibri"/>
                <a:ea typeface="Calibri"/>
                <a:cs typeface="Calibri"/>
                <a:sym typeface="Calibri"/>
              </a:rPr>
              <a:t>path.parse</a:t>
            </a:r>
          </a:p>
          <a:p>
            <a:pPr lvl="0" rtl="0">
              <a:lnSpc>
                <a:spcPct val="150000"/>
              </a:lnSpc>
              <a:spcBef>
                <a:spcPts val="0"/>
              </a:spcBef>
              <a:buNone/>
            </a:pPr>
            <a:r>
              <a:rPr b="1" lang="es-ES" sz="1200">
                <a:solidFill>
                  <a:schemeClr val="dk1"/>
                </a:solidFill>
                <a:latin typeface="Calibri"/>
                <a:ea typeface="Calibri"/>
                <a:cs typeface="Calibri"/>
                <a:sym typeface="Calibri"/>
              </a:rPr>
              <a:t>path.format(</a:t>
            </a:r>
            <a:r>
              <a:rPr b="1" lang="es-ES" sz="1200">
                <a:latin typeface="Calibri"/>
                <a:ea typeface="Calibri"/>
                <a:cs typeface="Calibri"/>
                <a:sym typeface="Calibri"/>
              </a:rPr>
              <a:t>{root : “/”,dir : “/home/user/dir”,base : “file.txt”,ext : “.txt”,name : “file”}</a:t>
            </a:r>
            <a:r>
              <a:rPr b="1" lang="es-ES" sz="1200">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 devuelve</a:t>
            </a:r>
          </a:p>
          <a:p>
            <a:pPr lvl="0" rtl="0">
              <a:lnSpc>
                <a:spcPct val="150000"/>
              </a:lnSpc>
              <a:spcBef>
                <a:spcPts val="0"/>
              </a:spcBef>
              <a:buNone/>
            </a:pPr>
            <a:r>
              <a:rPr lang="es-ES" sz="1200">
                <a:solidFill>
                  <a:srgbClr val="FF0000"/>
                </a:solidFill>
                <a:latin typeface="Calibri"/>
                <a:ea typeface="Calibri"/>
                <a:cs typeface="Calibri"/>
                <a:sym typeface="Calibri"/>
              </a:rPr>
              <a:t>'/home/user/dir/file.txt’</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496" name="Shape 49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Path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4486280" y="2228845"/>
            <a:ext cx="2849999" cy="357900"/>
          </a:xfrm>
          <a:prstGeom prst="rect">
            <a:avLst/>
          </a:prstGeom>
        </p:spPr>
        <p:txBody>
          <a:bodyPr anchorCtr="0" anchor="ctr" bIns="91425" lIns="91425" rIns="91425" tIns="91425">
            <a:noAutofit/>
          </a:bodyPr>
          <a:lstStyle/>
          <a:p>
            <a:pPr lvl="0" rtl="0">
              <a:spcBef>
                <a:spcPts val="0"/>
              </a:spcBef>
              <a:buNone/>
            </a:pPr>
            <a:r>
              <a:rPr lang="es-ES" sz="1800">
                <a:solidFill>
                  <a:schemeClr val="dk1"/>
                </a:solidFill>
                <a:latin typeface="Trebuchet MS"/>
                <a:ea typeface="Trebuchet MS"/>
                <a:cs typeface="Trebuchet MS"/>
                <a:sym typeface="Trebuchet MS"/>
              </a:rPr>
              <a:t>Módulos del núcleo</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02" name="Shape 50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03" name="Shape 50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04" name="Shape 504"/>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s-ES" sz="1200">
                <a:solidFill>
                  <a:schemeClr val="dk1"/>
                </a:solidFill>
                <a:latin typeface="Calibri"/>
                <a:ea typeface="Calibri"/>
                <a:cs typeface="Calibri"/>
                <a:sym typeface="Calibri"/>
              </a:rPr>
              <a:t>Este módulo cuenta con los servicios públicos para la resolución de URLs y su análisis.</a:t>
            </a:r>
          </a:p>
          <a:p>
            <a:pPr lvl="0" rtl="0">
              <a:lnSpc>
                <a:spcPct val="150000"/>
              </a:lnSpc>
              <a:spcBef>
                <a:spcPts val="0"/>
              </a:spcBef>
              <a:buNone/>
            </a:pPr>
            <a:r>
              <a:rPr lang="es-ES" sz="1200">
                <a:solidFill>
                  <a:schemeClr val="dk1"/>
                </a:solidFill>
                <a:latin typeface="Calibri"/>
                <a:ea typeface="Calibri"/>
                <a:cs typeface="Calibri"/>
                <a:sym typeface="Calibri"/>
              </a:rPr>
              <a:t>Es necesario usar </a:t>
            </a:r>
            <a:r>
              <a:rPr b="1" lang="es-ES" sz="1200">
                <a:solidFill>
                  <a:schemeClr val="dk1"/>
                </a:solidFill>
                <a:latin typeface="Calibri"/>
                <a:ea typeface="Calibri"/>
                <a:cs typeface="Calibri"/>
                <a:sym typeface="Calibri"/>
              </a:rPr>
              <a:t>require('url')</a:t>
            </a:r>
            <a:r>
              <a:rPr lang="es-ES" sz="1200">
                <a:solidFill>
                  <a:schemeClr val="dk1"/>
                </a:solidFill>
                <a:latin typeface="Calibri"/>
                <a:ea typeface="Calibri"/>
                <a:cs typeface="Calibri"/>
                <a:sym typeface="Calibri"/>
              </a:rPr>
              <a:t> para usarlo.</a:t>
            </a:r>
          </a:p>
          <a:p>
            <a:pPr lvl="0" rtl="0">
              <a:lnSpc>
                <a:spcPct val="150000"/>
              </a:lnSpc>
              <a:spcBef>
                <a:spcPts val="0"/>
              </a:spcBef>
              <a:buNone/>
            </a:pPr>
            <a:r>
              <a:t/>
            </a:r>
            <a:endParaRPr sz="1200">
              <a:solidFill>
                <a:schemeClr val="dk1"/>
              </a:solidFill>
              <a:latin typeface="Calibri"/>
              <a:ea typeface="Calibri"/>
              <a:cs typeface="Calibri"/>
              <a:sym typeface="Calibri"/>
            </a:endParaRPr>
          </a:p>
          <a:p>
            <a:pPr lvl="0" rtl="0">
              <a:lnSpc>
                <a:spcPct val="150000"/>
              </a:lnSpc>
              <a:spcBef>
                <a:spcPts val="0"/>
              </a:spcBef>
              <a:buNone/>
            </a:pPr>
            <a:r>
              <a:rPr b="1" lang="es-ES" u="sng">
                <a:solidFill>
                  <a:schemeClr val="dk1"/>
                </a:solidFill>
                <a:latin typeface="Calibri"/>
                <a:ea typeface="Calibri"/>
                <a:cs typeface="Calibri"/>
                <a:sym typeface="Calibri"/>
              </a:rPr>
              <a:t>URL parsing</a:t>
            </a:r>
          </a:p>
          <a:p>
            <a:pPr rtl="0">
              <a:lnSpc>
                <a:spcPct val="150000"/>
              </a:lnSpc>
              <a:spcBef>
                <a:spcPts val="0"/>
              </a:spcBef>
              <a:buNone/>
            </a:pPr>
            <a:r>
              <a:rPr lang="es-ES" sz="1200">
                <a:solidFill>
                  <a:schemeClr val="dk1"/>
                </a:solidFill>
                <a:latin typeface="Calibri"/>
                <a:ea typeface="Calibri"/>
                <a:cs typeface="Calibri"/>
                <a:sym typeface="Calibri"/>
              </a:rPr>
              <a:t>Una URL se compone de algunos o todos de los siguientes campos: </a:t>
            </a:r>
            <a:r>
              <a:rPr b="1" lang="es-ES" sz="1200">
                <a:solidFill>
                  <a:schemeClr val="dk1"/>
                </a:solidFill>
                <a:latin typeface="Calibri"/>
                <a:ea typeface="Calibri"/>
                <a:cs typeface="Calibri"/>
                <a:sym typeface="Calibri"/>
              </a:rPr>
              <a:t>href, protocol, slashes, host, auth, hostname, port, pathname, search, path, query, hash</a:t>
            </a:r>
          </a:p>
          <a:p>
            <a:pPr rtl="0">
              <a:lnSpc>
                <a:spcPct val="150000"/>
              </a:lnSpc>
              <a:spcBef>
                <a:spcPts val="0"/>
              </a:spcBef>
              <a:buNone/>
            </a:pPr>
            <a:r>
              <a:rPr lang="es-ES" sz="1200">
                <a:solidFill>
                  <a:srgbClr val="040404"/>
                </a:solidFill>
                <a:highlight>
                  <a:srgbClr val="FCFEFA"/>
                </a:highlight>
                <a:latin typeface="Calibri"/>
                <a:ea typeface="Calibri"/>
                <a:cs typeface="Calibri"/>
                <a:sym typeface="Calibri"/>
              </a:rPr>
              <a:t>Los </a:t>
            </a:r>
            <a:r>
              <a:rPr b="1" lang="es-ES" sz="1200">
                <a:solidFill>
                  <a:srgbClr val="040404"/>
                </a:solidFill>
                <a:highlight>
                  <a:srgbClr val="FCFEFA"/>
                </a:highlight>
                <a:latin typeface="Calibri"/>
                <a:ea typeface="Calibri"/>
                <a:cs typeface="Calibri"/>
                <a:sym typeface="Calibri"/>
              </a:rPr>
              <a:t>espacios en blanco</a:t>
            </a:r>
            <a:r>
              <a:rPr lang="es-ES" sz="1200">
                <a:solidFill>
                  <a:srgbClr val="040404"/>
                </a:solidFill>
                <a:highlight>
                  <a:srgbClr val="FCFEFA"/>
                </a:highlight>
                <a:latin typeface="Calibri"/>
                <a:ea typeface="Calibri"/>
                <a:cs typeface="Calibri"/>
                <a:sym typeface="Calibri"/>
              </a:rPr>
              <a:t> y los siguientes caracteres serán automáticamente escapados en las propiedades anteriormente mencionadas: </a:t>
            </a:r>
            <a:r>
              <a:rPr b="1" lang="es-ES" sz="1200">
                <a:highlight>
                  <a:srgbClr val="F2F5F0"/>
                </a:highlight>
                <a:latin typeface="Calibri"/>
                <a:ea typeface="Calibri"/>
                <a:cs typeface="Calibri"/>
                <a:sym typeface="Calibri"/>
              </a:rPr>
              <a:t>&lt; &gt; " ` \r \n \t { } | \ ^ '</a:t>
            </a:r>
          </a:p>
          <a:p>
            <a:pPr lvl="0" rtl="0">
              <a:lnSpc>
                <a:spcPct val="150000"/>
              </a:lnSpc>
              <a:spcBef>
                <a:spcPts val="0"/>
              </a:spcBef>
              <a:buNone/>
            </a:pPr>
            <a:r>
              <a:t/>
            </a:r>
            <a:endParaRPr sz="1200">
              <a:solidFill>
                <a:srgbClr val="040404"/>
              </a:solidFill>
              <a:highlight>
                <a:srgbClr val="FCFEFA"/>
              </a:highlight>
              <a:latin typeface="Calibri"/>
              <a:ea typeface="Calibri"/>
              <a:cs typeface="Calibri"/>
              <a:sym typeface="Calibri"/>
            </a:endParaRP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505" name="Shape 50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URL</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11" name="Shape 51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12" name="Shape 51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13" name="Shape 513"/>
          <p:cNvSpPr txBox="1"/>
          <p:nvPr/>
        </p:nvSpPr>
        <p:spPr>
          <a:xfrm>
            <a:off x="685800" y="1882750"/>
            <a:ext cx="7772400" cy="3119400"/>
          </a:xfrm>
          <a:prstGeom prst="rect">
            <a:avLst/>
          </a:prstGeom>
          <a:noFill/>
          <a:ln>
            <a:noFill/>
          </a:ln>
        </p:spPr>
        <p:txBody>
          <a:bodyPr anchorCtr="0" anchor="t" bIns="91425" lIns="91425" rIns="91425" tIns="91425">
            <a:noAutofit/>
          </a:bodyPr>
          <a:lstStyle/>
          <a:p>
            <a:pPr rtl="0">
              <a:lnSpc>
                <a:spcPct val="150000"/>
              </a:lnSpc>
              <a:spcBef>
                <a:spcPts val="0"/>
              </a:spcBef>
              <a:buNone/>
            </a:pPr>
            <a:r>
              <a:rPr b="1" lang="es-ES" u="sng">
                <a:solidFill>
                  <a:schemeClr val="dk1"/>
                </a:solidFill>
                <a:latin typeface="Calibri"/>
                <a:ea typeface="Calibri"/>
                <a:cs typeface="Calibri"/>
                <a:sym typeface="Calibri"/>
              </a:rPr>
              <a:t>url.parse(</a:t>
            </a:r>
            <a:r>
              <a:rPr b="1" lang="es-ES" u="sng">
                <a:solidFill>
                  <a:srgbClr val="301004"/>
                </a:solidFill>
                <a:highlight>
                  <a:srgbClr val="FCFEFA"/>
                </a:highlight>
                <a:latin typeface="Calibri"/>
                <a:ea typeface="Calibri"/>
                <a:cs typeface="Calibri"/>
                <a:sym typeface="Calibri"/>
              </a:rPr>
              <a:t>urlStr[, parseQueryString][, slashesDenoteHost]</a:t>
            </a:r>
            <a:r>
              <a:rPr b="1" lang="es-ES" u="sng">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A partir de una cadena URL, devuelve un objeto descompuesto en los campos expuestos anteriormente.</a:t>
            </a:r>
          </a:p>
          <a:p>
            <a:pPr rtl="0">
              <a:lnSpc>
                <a:spcPct val="150000"/>
              </a:lnSpc>
              <a:spcBef>
                <a:spcPts val="0"/>
              </a:spcBef>
              <a:buNone/>
            </a:pPr>
            <a:r>
              <a:rPr lang="es-ES" sz="1200">
                <a:solidFill>
                  <a:schemeClr val="dk1"/>
                </a:solidFill>
                <a:latin typeface="Calibri"/>
                <a:ea typeface="Calibri"/>
                <a:cs typeface="Calibri"/>
                <a:sym typeface="Calibri"/>
              </a:rPr>
              <a:t>Si pasamos el segundo argumento </a:t>
            </a:r>
            <a:r>
              <a:rPr b="1" lang="es-ES" sz="1200">
                <a:solidFill>
                  <a:schemeClr val="dk1"/>
                </a:solidFill>
                <a:latin typeface="Calibri"/>
                <a:ea typeface="Calibri"/>
                <a:cs typeface="Calibri"/>
                <a:sym typeface="Calibri"/>
              </a:rPr>
              <a:t>TRUE</a:t>
            </a:r>
            <a:r>
              <a:rPr lang="es-ES" sz="1200">
                <a:solidFill>
                  <a:schemeClr val="dk1"/>
                </a:solidFill>
                <a:latin typeface="Calibri"/>
                <a:ea typeface="Calibri"/>
                <a:cs typeface="Calibri"/>
                <a:sym typeface="Calibri"/>
              </a:rPr>
              <a:t>, también se analizará la parte de Query String de la URL, si por el contrario es </a:t>
            </a:r>
            <a:r>
              <a:rPr b="1" lang="es-ES" sz="1200">
                <a:solidFill>
                  <a:schemeClr val="dk1"/>
                </a:solidFill>
                <a:latin typeface="Calibri"/>
                <a:ea typeface="Calibri"/>
                <a:cs typeface="Calibri"/>
                <a:sym typeface="Calibri"/>
              </a:rPr>
              <a:t>FALSE</a:t>
            </a:r>
            <a:r>
              <a:rPr lang="es-ES" sz="1200">
                <a:solidFill>
                  <a:schemeClr val="dk1"/>
                </a:solidFill>
                <a:latin typeface="Calibri"/>
                <a:ea typeface="Calibri"/>
                <a:cs typeface="Calibri"/>
                <a:sym typeface="Calibri"/>
              </a:rPr>
              <a:t>, el objeto no la devolverá. Por defecto es </a:t>
            </a:r>
            <a:r>
              <a:rPr b="1" lang="es-ES" sz="1200">
                <a:solidFill>
                  <a:schemeClr val="dk1"/>
                </a:solidFill>
                <a:latin typeface="Calibri"/>
                <a:ea typeface="Calibri"/>
                <a:cs typeface="Calibri"/>
                <a:sym typeface="Calibri"/>
              </a:rPr>
              <a:t>FALSE</a:t>
            </a:r>
            <a:r>
              <a:rPr lang="es-ES" sz="1200">
                <a:solidFill>
                  <a:schemeClr val="dk1"/>
                </a:solidFill>
                <a:latin typeface="Calibri"/>
                <a:ea typeface="Calibri"/>
                <a:cs typeface="Calibri"/>
                <a:sym typeface="Calibri"/>
              </a:rPr>
              <a:t>.</a:t>
            </a:r>
          </a:p>
          <a:p>
            <a:pPr lvl="0" rtl="0">
              <a:lnSpc>
                <a:spcPct val="150000"/>
              </a:lnSpc>
              <a:spcBef>
                <a:spcPts val="0"/>
              </a:spcBef>
              <a:buNone/>
            </a:pPr>
            <a:r>
              <a:rPr lang="es-ES" sz="1200">
                <a:solidFill>
                  <a:schemeClr val="dk1"/>
                </a:solidFill>
                <a:latin typeface="Calibri"/>
                <a:ea typeface="Calibri"/>
                <a:cs typeface="Calibri"/>
                <a:sym typeface="Calibri"/>
              </a:rPr>
              <a:t>Si pasamos como tercer argumento </a:t>
            </a:r>
            <a:r>
              <a:rPr b="1" lang="es-ES" sz="1200">
                <a:solidFill>
                  <a:schemeClr val="dk1"/>
                </a:solidFill>
                <a:latin typeface="Calibri"/>
                <a:ea typeface="Calibri"/>
                <a:cs typeface="Calibri"/>
                <a:sym typeface="Calibri"/>
              </a:rPr>
              <a:t>TRUE</a:t>
            </a:r>
            <a:r>
              <a:rPr lang="es-ES" sz="1200">
                <a:solidFill>
                  <a:schemeClr val="dk1"/>
                </a:solidFill>
                <a:latin typeface="Calibri"/>
                <a:ea typeface="Calibri"/>
                <a:cs typeface="Calibri"/>
                <a:sym typeface="Calibri"/>
              </a:rPr>
              <a:t>, el objeto devuelto para </a:t>
            </a:r>
            <a:r>
              <a:rPr b="1" lang="es-ES" sz="1200">
                <a:solidFill>
                  <a:srgbClr val="FF0000"/>
                </a:solidFill>
                <a:latin typeface="Calibri"/>
                <a:ea typeface="Calibri"/>
                <a:cs typeface="Calibri"/>
                <a:sym typeface="Calibri"/>
              </a:rPr>
              <a:t>//foo/bar</a:t>
            </a:r>
            <a:r>
              <a:rPr lang="es-ES" sz="1200">
                <a:solidFill>
                  <a:schemeClr val="dk1"/>
                </a:solidFill>
                <a:latin typeface="Calibri"/>
                <a:ea typeface="Calibri"/>
                <a:cs typeface="Calibri"/>
                <a:sym typeface="Calibri"/>
              </a:rPr>
              <a:t> será </a:t>
            </a:r>
            <a:r>
              <a:rPr b="1" lang="es-ES" sz="1200">
                <a:solidFill>
                  <a:srgbClr val="FF0000"/>
                </a:solidFill>
                <a:latin typeface="Calibri"/>
                <a:ea typeface="Calibri"/>
                <a:cs typeface="Calibri"/>
                <a:sym typeface="Calibri"/>
              </a:rPr>
              <a:t>{host: ‘foo’, pathname: ‘/bar’}</a:t>
            </a:r>
            <a:r>
              <a:rPr lang="es-ES" sz="1200">
                <a:solidFill>
                  <a:schemeClr val="dk1"/>
                </a:solidFill>
                <a:latin typeface="Calibri"/>
                <a:ea typeface="Calibri"/>
                <a:cs typeface="Calibri"/>
                <a:sym typeface="Calibri"/>
              </a:rPr>
              <a:t>, de lo contrario, será </a:t>
            </a:r>
            <a:r>
              <a:rPr b="1" lang="es-ES" sz="1200">
                <a:solidFill>
                  <a:srgbClr val="FF0000"/>
                </a:solidFill>
                <a:latin typeface="Calibri"/>
                <a:ea typeface="Calibri"/>
                <a:cs typeface="Calibri"/>
                <a:sym typeface="Calibri"/>
              </a:rPr>
              <a:t>{pathname: ‘//foo/bar’}</a:t>
            </a:r>
            <a:r>
              <a:rPr lang="es-ES" sz="1200">
                <a:solidFill>
                  <a:schemeClr val="dk1"/>
                </a:solidFill>
                <a:latin typeface="Calibri"/>
                <a:ea typeface="Calibri"/>
                <a:cs typeface="Calibri"/>
                <a:sym typeface="Calibri"/>
              </a:rPr>
              <a:t>. Por defecto es </a:t>
            </a:r>
            <a:r>
              <a:rPr b="1" lang="es-ES" sz="1200">
                <a:solidFill>
                  <a:schemeClr val="dk1"/>
                </a:solidFill>
                <a:latin typeface="Calibri"/>
                <a:ea typeface="Calibri"/>
                <a:cs typeface="Calibri"/>
                <a:sym typeface="Calibri"/>
              </a:rPr>
              <a:t>FALSE</a:t>
            </a:r>
            <a:r>
              <a:rPr lang="es-ES" sz="1200">
                <a:solidFill>
                  <a:schemeClr val="dk1"/>
                </a:solidFill>
                <a:latin typeface="Calibri"/>
                <a:ea typeface="Calibri"/>
                <a:cs typeface="Calibri"/>
                <a:sym typeface="Calibri"/>
              </a:rPr>
              <a:t>.</a:t>
            </a:r>
          </a:p>
        </p:txBody>
      </p:sp>
      <p:sp>
        <p:nvSpPr>
          <p:cNvPr id="514" name="Shape 51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URL</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0" name="Shape 52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21" name="Shape 52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22" name="Shape 522"/>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url.format(</a:t>
            </a:r>
            <a:r>
              <a:rPr b="1" lang="es-ES" u="sng">
                <a:solidFill>
                  <a:srgbClr val="301004"/>
                </a:solidFill>
                <a:highlight>
                  <a:srgbClr val="FCFEFA"/>
                </a:highlight>
                <a:latin typeface="Calibri"/>
                <a:ea typeface="Calibri"/>
                <a:cs typeface="Calibri"/>
                <a:sym typeface="Calibri"/>
              </a:rPr>
              <a:t>urlObj</a:t>
            </a:r>
            <a:r>
              <a:rPr b="1" lang="es-ES" u="sng">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A partir de un objeto URL analizado, devuelve una cadena formateada a URL. El proceso de formateo es así:</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href</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path</a:t>
            </a:r>
            <a:r>
              <a:rPr lang="es-ES" sz="1200">
                <a:solidFill>
                  <a:schemeClr val="dk1"/>
                </a:solidFill>
                <a:latin typeface="Calibri"/>
                <a:ea typeface="Calibri"/>
                <a:cs typeface="Calibri"/>
                <a:sym typeface="Calibri"/>
              </a:rPr>
              <a:t> serán ignorados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protocol </a:t>
            </a:r>
            <a:r>
              <a:rPr lang="es-ES" sz="1200">
                <a:solidFill>
                  <a:schemeClr val="dk1"/>
                </a:solidFill>
                <a:latin typeface="Calibri"/>
                <a:ea typeface="Calibri"/>
                <a:cs typeface="Calibri"/>
                <a:sym typeface="Calibri"/>
              </a:rPr>
              <a:t>será tratado como sigue: </a:t>
            </a:r>
            <a:r>
              <a:rPr b="1" lang="es-ES" sz="1200">
                <a:solidFill>
                  <a:schemeClr val="dk1"/>
                </a:solidFill>
                <a:latin typeface="Calibri"/>
                <a:ea typeface="Calibri"/>
                <a:cs typeface="Calibri"/>
                <a:sym typeface="Calibri"/>
              </a:rPr>
              <a:t>http, https, ftp, gopher </a:t>
            </a:r>
            <a:r>
              <a:rPr lang="es-ES" sz="1200">
                <a:solidFill>
                  <a:schemeClr val="dk1"/>
                </a:solidFill>
                <a:latin typeface="Calibri"/>
                <a:ea typeface="Calibri"/>
                <a:cs typeface="Calibri"/>
                <a:sym typeface="Calibri"/>
              </a:rPr>
              <a:t>y </a:t>
            </a:r>
            <a:r>
              <a:rPr b="1" lang="es-ES" sz="1200">
                <a:solidFill>
                  <a:schemeClr val="dk1"/>
                </a:solidFill>
                <a:latin typeface="Calibri"/>
                <a:ea typeface="Calibri"/>
                <a:cs typeface="Calibri"/>
                <a:sym typeface="Calibri"/>
              </a:rPr>
              <a:t>file</a:t>
            </a:r>
            <a:r>
              <a:rPr lang="es-ES" sz="1200">
                <a:solidFill>
                  <a:schemeClr val="dk1"/>
                </a:solidFill>
                <a:latin typeface="Calibri"/>
                <a:ea typeface="Calibri"/>
                <a:cs typeface="Calibri"/>
                <a:sym typeface="Calibri"/>
              </a:rPr>
              <a:t> serán fijados con </a:t>
            </a:r>
            <a:r>
              <a:rPr b="1" lang="es-ES" sz="1200">
                <a:solidFill>
                  <a:schemeClr val="dk1"/>
                </a:solidFill>
                <a:latin typeface="Calibri"/>
                <a:ea typeface="Calibri"/>
                <a:cs typeface="Calibri"/>
                <a:sym typeface="Calibri"/>
              </a:rPr>
              <a:t>:// (dos puntos - barra - barra) </a:t>
            </a:r>
            <a:r>
              <a:rPr lang="es-ES" sz="1200">
                <a:solidFill>
                  <a:schemeClr val="dk1"/>
                </a:solidFill>
                <a:latin typeface="Calibri"/>
                <a:ea typeface="Calibri"/>
                <a:cs typeface="Calibri"/>
                <a:sym typeface="Calibri"/>
              </a:rPr>
              <a:t>y </a:t>
            </a:r>
            <a:r>
              <a:rPr b="1" lang="es-ES" sz="1200">
                <a:solidFill>
                  <a:schemeClr val="dk1"/>
                </a:solidFill>
                <a:latin typeface="Calibri"/>
                <a:ea typeface="Calibri"/>
                <a:cs typeface="Calibri"/>
                <a:sym typeface="Calibri"/>
              </a:rPr>
              <a:t>mailto, xmpp, aim, sftp, foo, </a:t>
            </a:r>
            <a:r>
              <a:rPr lang="es-ES" sz="1200">
                <a:solidFill>
                  <a:schemeClr val="dk1"/>
                </a:solidFill>
                <a:latin typeface="Calibri"/>
                <a:ea typeface="Calibri"/>
                <a:cs typeface="Calibri"/>
                <a:sym typeface="Calibri"/>
              </a:rPr>
              <a:t>etc… con </a:t>
            </a:r>
            <a:r>
              <a:rPr b="1" lang="es-ES" sz="1200">
                <a:solidFill>
                  <a:schemeClr val="dk1"/>
                </a:solidFill>
                <a:latin typeface="Calibri"/>
                <a:ea typeface="Calibri"/>
                <a:cs typeface="Calibri"/>
                <a:sym typeface="Calibri"/>
              </a:rPr>
              <a:t>: (dos puntos)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slashes </a:t>
            </a:r>
            <a:r>
              <a:rPr lang="es-ES" sz="1200">
                <a:solidFill>
                  <a:schemeClr val="dk1"/>
                </a:solidFill>
                <a:latin typeface="Calibri"/>
                <a:ea typeface="Calibri"/>
                <a:cs typeface="Calibri"/>
                <a:sym typeface="Calibri"/>
              </a:rPr>
              <a:t>si se pone a TRUE será porque el protocolo requiere </a:t>
            </a:r>
            <a:r>
              <a:rPr b="1" lang="es-ES" sz="1200">
                <a:solidFill>
                  <a:schemeClr val="dk1"/>
                </a:solidFill>
                <a:latin typeface="Calibri"/>
                <a:ea typeface="Calibri"/>
                <a:cs typeface="Calibri"/>
                <a:sym typeface="Calibri"/>
              </a:rPr>
              <a: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auth </a:t>
            </a:r>
            <a:r>
              <a:rPr lang="es-ES" sz="1200">
                <a:solidFill>
                  <a:schemeClr val="dk1"/>
                </a:solidFill>
                <a:latin typeface="Calibri"/>
                <a:ea typeface="Calibri"/>
                <a:cs typeface="Calibri"/>
                <a:sym typeface="Calibri"/>
              </a:rPr>
              <a:t>se usará si existe</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hostname</a:t>
            </a:r>
            <a:r>
              <a:rPr lang="es-ES" sz="1200">
                <a:solidFill>
                  <a:schemeClr val="dk1"/>
                </a:solidFill>
                <a:latin typeface="Calibri"/>
                <a:ea typeface="Calibri"/>
                <a:cs typeface="Calibri"/>
                <a:sym typeface="Calibri"/>
              </a:rPr>
              <a:t> se usará solo si </a:t>
            </a:r>
            <a:r>
              <a:rPr b="1" lang="es-ES" sz="1200">
                <a:solidFill>
                  <a:schemeClr val="dk1"/>
                </a:solidFill>
                <a:latin typeface="Calibri"/>
                <a:ea typeface="Calibri"/>
                <a:cs typeface="Calibri"/>
                <a:sym typeface="Calibri"/>
              </a:rPr>
              <a:t>host</a:t>
            </a:r>
            <a:r>
              <a:rPr lang="es-ES" sz="1200">
                <a:solidFill>
                  <a:schemeClr val="dk1"/>
                </a:solidFill>
                <a:latin typeface="Calibri"/>
                <a:ea typeface="Calibri"/>
                <a:cs typeface="Calibri"/>
                <a:sym typeface="Calibri"/>
              </a:rPr>
              <a:t> no existe</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port</a:t>
            </a:r>
            <a:r>
              <a:rPr lang="es-ES" sz="1200">
                <a:solidFill>
                  <a:schemeClr val="dk1"/>
                </a:solidFill>
                <a:latin typeface="Calibri"/>
                <a:ea typeface="Calibri"/>
                <a:cs typeface="Calibri"/>
                <a:sym typeface="Calibri"/>
              </a:rPr>
              <a:t> se usará solo si </a:t>
            </a:r>
            <a:r>
              <a:rPr b="1" lang="es-ES" sz="1200">
                <a:solidFill>
                  <a:schemeClr val="dk1"/>
                </a:solidFill>
                <a:latin typeface="Calibri"/>
                <a:ea typeface="Calibri"/>
                <a:cs typeface="Calibri"/>
                <a:sym typeface="Calibri"/>
              </a:rPr>
              <a:t>host</a:t>
            </a:r>
            <a:r>
              <a:rPr lang="es-ES" sz="1200">
                <a:solidFill>
                  <a:schemeClr val="dk1"/>
                </a:solidFill>
                <a:latin typeface="Calibri"/>
                <a:ea typeface="Calibri"/>
                <a:cs typeface="Calibri"/>
                <a:sym typeface="Calibri"/>
              </a:rPr>
              <a:t> no existe</a:t>
            </a:r>
          </a:p>
        </p:txBody>
      </p:sp>
      <p:sp>
        <p:nvSpPr>
          <p:cNvPr id="523" name="Shape 52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URL</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29" name="Shape 529"/>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30" name="Shape 530"/>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31" name="Shape 531"/>
          <p:cNvSpPr txBox="1"/>
          <p:nvPr/>
        </p:nvSpPr>
        <p:spPr>
          <a:xfrm>
            <a:off x="685800" y="1882750"/>
            <a:ext cx="7772400" cy="3119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url.format(</a:t>
            </a:r>
            <a:r>
              <a:rPr b="1" lang="es-ES" u="sng">
                <a:solidFill>
                  <a:srgbClr val="301004"/>
                </a:solidFill>
                <a:highlight>
                  <a:srgbClr val="FCFEFA"/>
                </a:highlight>
                <a:latin typeface="Calibri"/>
                <a:ea typeface="Calibri"/>
                <a:cs typeface="Calibri"/>
                <a:sym typeface="Calibri"/>
              </a:rPr>
              <a:t>urlObj</a:t>
            </a:r>
            <a:r>
              <a:rPr b="1" lang="es-ES" u="sng">
                <a:solidFill>
                  <a:schemeClr val="dk1"/>
                </a:solidFill>
                <a:latin typeface="Calibri"/>
                <a:ea typeface="Calibri"/>
                <a:cs typeface="Calibri"/>
                <a:sym typeface="Calibri"/>
              </a:rPr>
              <a: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pathname</a:t>
            </a:r>
            <a:r>
              <a:rPr lang="es-ES" sz="1200">
                <a:solidFill>
                  <a:schemeClr val="dk1"/>
                </a:solidFill>
                <a:latin typeface="Calibri"/>
                <a:ea typeface="Calibri"/>
                <a:cs typeface="Calibri"/>
                <a:sym typeface="Calibri"/>
              </a:rPr>
              <a:t> se tratará igual con o sin </a:t>
            </a:r>
            <a:r>
              <a:rPr b="1" lang="es-ES" sz="1200">
                <a:solidFill>
                  <a:schemeClr val="dk1"/>
                </a:solidFill>
                <a:latin typeface="Calibri"/>
                <a:ea typeface="Calibri"/>
                <a:cs typeface="Calibri"/>
                <a:sym typeface="Calibri"/>
              </a:rPr>
              <a:t>/ (barra)</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query</a:t>
            </a:r>
            <a:r>
              <a:rPr lang="es-ES" sz="1200">
                <a:solidFill>
                  <a:schemeClr val="dk1"/>
                </a:solidFill>
                <a:latin typeface="Calibri"/>
                <a:ea typeface="Calibri"/>
                <a:cs typeface="Calibri"/>
                <a:sym typeface="Calibri"/>
              </a:rPr>
              <a:t> solo se utiliza si no existe </a:t>
            </a:r>
            <a:r>
              <a:rPr b="1" lang="es-ES" sz="1200">
                <a:solidFill>
                  <a:schemeClr val="dk1"/>
                </a:solidFill>
                <a:latin typeface="Calibri"/>
                <a:ea typeface="Calibri"/>
                <a:cs typeface="Calibri"/>
                <a:sym typeface="Calibri"/>
              </a:rPr>
              <a:t>search</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search</a:t>
            </a:r>
            <a:r>
              <a:rPr lang="es-ES" sz="1200">
                <a:solidFill>
                  <a:schemeClr val="dk1"/>
                </a:solidFill>
                <a:latin typeface="Calibri"/>
                <a:ea typeface="Calibri"/>
                <a:cs typeface="Calibri"/>
                <a:sym typeface="Calibri"/>
              </a:rPr>
              <a:t> se usará en lugar de </a:t>
            </a:r>
            <a:r>
              <a:rPr b="1" lang="es-ES" sz="1200">
                <a:solidFill>
                  <a:schemeClr val="dk1"/>
                </a:solidFill>
                <a:latin typeface="Calibri"/>
                <a:ea typeface="Calibri"/>
                <a:cs typeface="Calibri"/>
                <a:sym typeface="Calibri"/>
              </a:rPr>
              <a:t>query. </a:t>
            </a:r>
            <a:r>
              <a:rPr lang="es-ES" sz="1200">
                <a:solidFill>
                  <a:schemeClr val="dk1"/>
                </a:solidFill>
                <a:latin typeface="Calibri"/>
                <a:ea typeface="Calibri"/>
                <a:cs typeface="Calibri"/>
                <a:sym typeface="Calibri"/>
              </a:rPr>
              <a:t>Será tratado si existe o no </a:t>
            </a:r>
            <a:r>
              <a:rPr b="1" lang="es-ES" sz="1200">
                <a:solidFill>
                  <a:schemeClr val="dk1"/>
                </a:solidFill>
                <a:latin typeface="Calibri"/>
                <a:ea typeface="Calibri"/>
                <a:cs typeface="Calibri"/>
                <a:sym typeface="Calibri"/>
              </a:rPr>
              <a:t>? (interrogración)</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hash</a:t>
            </a:r>
            <a:r>
              <a:rPr lang="es-ES" sz="1200">
                <a:solidFill>
                  <a:schemeClr val="dk1"/>
                </a:solidFill>
                <a:latin typeface="Calibri"/>
                <a:ea typeface="Calibri"/>
                <a:cs typeface="Calibri"/>
                <a:sym typeface="Calibri"/>
              </a:rPr>
              <a:t> se tratará igual con o sin </a:t>
            </a:r>
            <a:r>
              <a:rPr b="1" lang="es-ES" sz="1200">
                <a:solidFill>
                  <a:schemeClr val="dk1"/>
                </a:solidFill>
                <a:latin typeface="Calibri"/>
                <a:ea typeface="Calibri"/>
                <a:cs typeface="Calibri"/>
                <a:sym typeface="Calibri"/>
              </a:rPr>
              <a:t># (anchor)</a:t>
            </a:r>
          </a:p>
          <a:p>
            <a:pPr rtl="0">
              <a:lnSpc>
                <a:spcPct val="150000"/>
              </a:lnSpc>
              <a:spcBef>
                <a:spcPts val="0"/>
              </a:spcBef>
              <a:buNone/>
            </a:pPr>
            <a:r>
              <a:rPr b="1" lang="es-ES" u="sng">
                <a:solidFill>
                  <a:schemeClr val="dk1"/>
                </a:solidFill>
                <a:latin typeface="Calibri"/>
                <a:ea typeface="Calibri"/>
                <a:cs typeface="Calibri"/>
                <a:sym typeface="Calibri"/>
              </a:rPr>
              <a:t>url.resolve(from, to)</a:t>
            </a:r>
          </a:p>
          <a:p>
            <a:pPr rtl="0">
              <a:lnSpc>
                <a:spcPct val="150000"/>
              </a:lnSpc>
              <a:spcBef>
                <a:spcPts val="0"/>
              </a:spcBef>
              <a:buNone/>
            </a:pPr>
            <a:r>
              <a:rPr lang="es-ES" sz="1200">
                <a:solidFill>
                  <a:schemeClr val="dk1"/>
                </a:solidFill>
                <a:latin typeface="Calibri"/>
                <a:ea typeface="Calibri"/>
                <a:cs typeface="Calibri"/>
                <a:sym typeface="Calibri"/>
              </a:rPr>
              <a:t>A partir de una URL, es capaz de resolverla como un navegador lo haría para una etiqueta </a:t>
            </a:r>
            <a:r>
              <a:rPr b="1" lang="es-ES" sz="1200">
                <a:solidFill>
                  <a:schemeClr val="dk1"/>
                </a:solidFill>
                <a:latin typeface="Calibri"/>
                <a:ea typeface="Calibri"/>
                <a:cs typeface="Calibri"/>
                <a:sym typeface="Calibri"/>
              </a:rPr>
              <a:t># (anchor)</a:t>
            </a:r>
          </a:p>
          <a:p>
            <a:pPr marR="0" rtl="0">
              <a:lnSpc>
                <a:spcPct val="150000"/>
              </a:lnSpc>
              <a:spcBef>
                <a:spcPts val="200"/>
              </a:spcBef>
              <a:buNone/>
            </a:pPr>
            <a:r>
              <a:rPr lang="es-ES" sz="1200">
                <a:solidFill>
                  <a:srgbClr val="3A3A3A"/>
                </a:solidFill>
                <a:highlight>
                  <a:srgbClr val="F2F5F0"/>
                </a:highlight>
                <a:latin typeface="Calibri"/>
                <a:ea typeface="Calibri"/>
                <a:cs typeface="Calibri"/>
                <a:sym typeface="Calibri"/>
              </a:rPr>
              <a:t>url</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resolve</a:t>
            </a:r>
            <a:r>
              <a:rPr lang="es-ES" sz="1200">
                <a:solidFill>
                  <a:schemeClr val="dk1"/>
                </a:solidFill>
                <a:highlight>
                  <a:srgbClr val="F2F5F0"/>
                </a:highlight>
                <a:latin typeface="Calibri"/>
                <a:ea typeface="Calibri"/>
                <a:cs typeface="Calibri"/>
                <a:sym typeface="Calibri"/>
              </a:rPr>
              <a:t>(</a:t>
            </a:r>
            <a:r>
              <a:rPr lang="es-ES" sz="1200">
                <a:solidFill>
                  <a:srgbClr val="E54305"/>
                </a:solidFill>
                <a:highlight>
                  <a:srgbClr val="F2F5F0"/>
                </a:highlight>
                <a:latin typeface="Calibri"/>
                <a:ea typeface="Calibri"/>
                <a:cs typeface="Calibri"/>
                <a:sym typeface="Calibri"/>
              </a:rPr>
              <a:t>'/one/two/three'</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E54305"/>
                </a:solidFill>
                <a:highlight>
                  <a:srgbClr val="F2F5F0"/>
                </a:highlight>
                <a:latin typeface="Calibri"/>
                <a:ea typeface="Calibri"/>
                <a:cs typeface="Calibri"/>
                <a:sym typeface="Calibri"/>
              </a:rPr>
              <a:t>'four'</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666666"/>
                </a:solidFill>
                <a:highlight>
                  <a:srgbClr val="F2F5F0"/>
                </a:highlight>
                <a:latin typeface="Calibri"/>
                <a:ea typeface="Calibri"/>
                <a:cs typeface="Calibri"/>
                <a:sym typeface="Calibri"/>
              </a:rPr>
              <a:t>// '/one/two/four'</a:t>
            </a:r>
            <a:br>
              <a:rPr lang="es-ES" sz="1200">
                <a:solidFill>
                  <a:srgbClr val="3A3A3A"/>
                </a:solidFill>
                <a:highlight>
                  <a:srgbClr val="F2F5F0"/>
                </a:highlight>
                <a:latin typeface="Calibri"/>
                <a:ea typeface="Calibri"/>
                <a:cs typeface="Calibri"/>
                <a:sym typeface="Calibri"/>
              </a:rPr>
            </a:br>
            <a:r>
              <a:rPr lang="es-ES" sz="1200">
                <a:solidFill>
                  <a:srgbClr val="3A3A3A"/>
                </a:solidFill>
                <a:highlight>
                  <a:srgbClr val="F2F5F0"/>
                </a:highlight>
                <a:latin typeface="Calibri"/>
                <a:ea typeface="Calibri"/>
                <a:cs typeface="Calibri"/>
                <a:sym typeface="Calibri"/>
              </a:rPr>
              <a:t>url</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resolve</a:t>
            </a:r>
            <a:r>
              <a:rPr lang="es-ES" sz="1200">
                <a:solidFill>
                  <a:schemeClr val="dk1"/>
                </a:solidFill>
                <a:highlight>
                  <a:srgbClr val="F2F5F0"/>
                </a:highlight>
                <a:latin typeface="Calibri"/>
                <a:ea typeface="Calibri"/>
                <a:cs typeface="Calibri"/>
                <a:sym typeface="Calibri"/>
              </a:rPr>
              <a:t>(</a:t>
            </a:r>
            <a:r>
              <a:rPr lang="es-ES" sz="1200">
                <a:solidFill>
                  <a:srgbClr val="E54305"/>
                </a:solidFill>
                <a:highlight>
                  <a:srgbClr val="F2F5F0"/>
                </a:highlight>
                <a:latin typeface="Calibri"/>
                <a:ea typeface="Calibri"/>
                <a:cs typeface="Calibri"/>
                <a:sym typeface="Calibri"/>
              </a:rPr>
              <a:t>'http://example.com/'</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E54305"/>
                </a:solidFill>
                <a:highlight>
                  <a:srgbClr val="F2F5F0"/>
                </a:highlight>
                <a:latin typeface="Calibri"/>
                <a:ea typeface="Calibri"/>
                <a:cs typeface="Calibri"/>
                <a:sym typeface="Calibri"/>
              </a:rPr>
              <a:t>'/one'</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666666"/>
                </a:solidFill>
                <a:highlight>
                  <a:srgbClr val="F2F5F0"/>
                </a:highlight>
                <a:latin typeface="Calibri"/>
                <a:ea typeface="Calibri"/>
                <a:cs typeface="Calibri"/>
                <a:sym typeface="Calibri"/>
              </a:rPr>
              <a:t>// 'http://example.com/one'</a:t>
            </a:r>
            <a:br>
              <a:rPr lang="es-ES" sz="1200">
                <a:solidFill>
                  <a:srgbClr val="3A3A3A"/>
                </a:solidFill>
                <a:highlight>
                  <a:srgbClr val="F2F5F0"/>
                </a:highlight>
                <a:latin typeface="Calibri"/>
                <a:ea typeface="Calibri"/>
                <a:cs typeface="Calibri"/>
                <a:sym typeface="Calibri"/>
              </a:rPr>
            </a:br>
            <a:r>
              <a:rPr lang="es-ES" sz="1200">
                <a:solidFill>
                  <a:srgbClr val="3A3A3A"/>
                </a:solidFill>
                <a:highlight>
                  <a:srgbClr val="F2F5F0"/>
                </a:highlight>
                <a:latin typeface="Calibri"/>
                <a:ea typeface="Calibri"/>
                <a:cs typeface="Calibri"/>
                <a:sym typeface="Calibri"/>
              </a:rPr>
              <a:t>url</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resolve</a:t>
            </a:r>
            <a:r>
              <a:rPr lang="es-ES" sz="1200">
                <a:solidFill>
                  <a:schemeClr val="dk1"/>
                </a:solidFill>
                <a:highlight>
                  <a:srgbClr val="F2F5F0"/>
                </a:highlight>
                <a:latin typeface="Calibri"/>
                <a:ea typeface="Calibri"/>
                <a:cs typeface="Calibri"/>
                <a:sym typeface="Calibri"/>
              </a:rPr>
              <a:t>(</a:t>
            </a:r>
            <a:r>
              <a:rPr lang="es-ES" sz="1200">
                <a:solidFill>
                  <a:srgbClr val="E54305"/>
                </a:solidFill>
                <a:highlight>
                  <a:srgbClr val="F2F5F0"/>
                </a:highlight>
                <a:latin typeface="Calibri"/>
                <a:ea typeface="Calibri"/>
                <a:cs typeface="Calibri"/>
                <a:sym typeface="Calibri"/>
              </a:rPr>
              <a:t>'http://example.com/one'</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E54305"/>
                </a:solidFill>
                <a:highlight>
                  <a:srgbClr val="F2F5F0"/>
                </a:highlight>
                <a:latin typeface="Calibri"/>
                <a:ea typeface="Calibri"/>
                <a:cs typeface="Calibri"/>
                <a:sym typeface="Calibri"/>
              </a:rPr>
              <a:t>'/two'</a:t>
            </a:r>
            <a:r>
              <a:rPr lang="es-ES" sz="1200">
                <a:solidFill>
                  <a:schemeClr val="dk1"/>
                </a:solidFill>
                <a:highlight>
                  <a:srgbClr val="F2F5F0"/>
                </a:highlight>
                <a:latin typeface="Calibri"/>
                <a:ea typeface="Calibri"/>
                <a:cs typeface="Calibri"/>
                <a:sym typeface="Calibri"/>
              </a:rPr>
              <a:t>)</a:t>
            </a:r>
            <a:r>
              <a:rPr lang="es-ES" sz="1200">
                <a:solidFill>
                  <a:srgbClr val="3A3A3A"/>
                </a:solidFill>
                <a:highlight>
                  <a:srgbClr val="F2F5F0"/>
                </a:highlight>
                <a:latin typeface="Calibri"/>
                <a:ea typeface="Calibri"/>
                <a:cs typeface="Calibri"/>
                <a:sym typeface="Calibri"/>
              </a:rPr>
              <a:t>   </a:t>
            </a:r>
            <a:r>
              <a:rPr lang="es-ES" sz="1200">
                <a:solidFill>
                  <a:srgbClr val="666666"/>
                </a:solidFill>
                <a:highlight>
                  <a:srgbClr val="F2F5F0"/>
                </a:highlight>
                <a:latin typeface="Calibri"/>
                <a:ea typeface="Calibri"/>
                <a:cs typeface="Calibri"/>
                <a:sym typeface="Calibri"/>
              </a:rPr>
              <a:t>// 'http://example.com/two'</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532" name="Shape 532"/>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URL</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ctrTitle"/>
          </p:nvPr>
        </p:nvSpPr>
        <p:spPr>
          <a:xfrm>
            <a:off x="4486280" y="2228845"/>
            <a:ext cx="2849999" cy="357900"/>
          </a:xfrm>
          <a:prstGeom prst="rect">
            <a:avLst/>
          </a:prstGeom>
        </p:spPr>
        <p:txBody>
          <a:bodyPr anchorCtr="0" anchor="ctr" bIns="91425" lIns="91425" rIns="91425" tIns="91425">
            <a:noAutofit/>
          </a:bodyPr>
          <a:lstStyle/>
          <a:p>
            <a:pPr lvl="0" rtl="0">
              <a:spcBef>
                <a:spcPts val="0"/>
              </a:spcBef>
              <a:buNone/>
            </a:pPr>
            <a:r>
              <a:rPr lang="es-ES" sz="1800">
                <a:solidFill>
                  <a:schemeClr val="dk1"/>
                </a:solidFill>
                <a:latin typeface="Trebuchet MS"/>
                <a:ea typeface="Trebuchet MS"/>
                <a:cs typeface="Trebuchet MS"/>
                <a:sym typeface="Trebuchet MS"/>
              </a:rPr>
              <a:t>Librerías de ayuda</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43" name="Shape 54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44" name="Shape 54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45" name="Shape 545"/>
          <p:cNvSpPr txBox="1"/>
          <p:nvPr/>
        </p:nvSpPr>
        <p:spPr>
          <a:xfrm>
            <a:off x="685800" y="1958950"/>
            <a:ext cx="7772400" cy="2802599"/>
          </a:xfrm>
          <a:prstGeom prst="rect">
            <a:avLst/>
          </a:prstGeom>
          <a:noFill/>
          <a:ln>
            <a:noFill/>
          </a:ln>
        </p:spPr>
        <p:txBody>
          <a:bodyPr anchorCtr="0" anchor="t" bIns="91425" lIns="91425" rIns="91425" tIns="91425">
            <a:noAutofit/>
          </a:bodyPr>
          <a:lstStyle/>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Trebuchet MS"/>
                <a:ea typeface="Trebuchet MS"/>
                <a:cs typeface="Trebuchet MS"/>
                <a:sym typeface="Trebuchet MS"/>
              </a:rPr>
              <a:t>Para instalarla con NPM: </a:t>
            </a:r>
            <a:r>
              <a:rPr b="1" i="1" lang="es-ES">
                <a:solidFill>
                  <a:schemeClr val="dk1"/>
                </a:solidFill>
                <a:latin typeface="Trebuchet MS"/>
                <a:ea typeface="Trebuchet MS"/>
                <a:cs typeface="Trebuchet MS"/>
                <a:sym typeface="Trebuchet MS"/>
              </a:rPr>
              <a:t>npm install requestify</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Trebuchet MS"/>
                <a:ea typeface="Trebuchet MS"/>
                <a:cs typeface="Trebuchet MS"/>
                <a:sym typeface="Trebuchet MS"/>
              </a:rPr>
              <a:t>Para usar la librería: </a:t>
            </a:r>
            <a:r>
              <a:rPr b="1" i="1" lang="es-ES">
                <a:solidFill>
                  <a:schemeClr val="dk1"/>
                </a:solidFill>
                <a:latin typeface="Trebuchet MS"/>
                <a:ea typeface="Trebuchet MS"/>
                <a:cs typeface="Trebuchet MS"/>
                <a:sym typeface="Trebuchet MS"/>
              </a:rPr>
              <a:t>require('requestify');</a:t>
            </a:r>
          </a:p>
          <a:p>
            <a:pPr indent="-304800" lvl="0" marL="457200" rtl="0">
              <a:lnSpc>
                <a:spcPct val="150000"/>
              </a:lnSpc>
              <a:spcBef>
                <a:spcPts val="640"/>
              </a:spcBef>
              <a:buClr>
                <a:srgbClr val="7FBD42"/>
              </a:buClr>
              <a:buFont typeface="Calibri"/>
              <a:buChar char="●"/>
            </a:pPr>
            <a:r>
              <a:rPr lang="es-ES">
                <a:solidFill>
                  <a:schemeClr val="dk1"/>
                </a:solidFill>
                <a:latin typeface="Trebuchet MS"/>
                <a:ea typeface="Trebuchet MS"/>
                <a:cs typeface="Trebuchet MS"/>
                <a:sym typeface="Trebuchet MS"/>
              </a:rPr>
              <a:t>Es un cliente HTTP extremadamente fácil de usar</a:t>
            </a:r>
          </a:p>
          <a:p>
            <a:pPr indent="-304800" lvl="0" marL="457200" rtl="0">
              <a:lnSpc>
                <a:spcPct val="150000"/>
              </a:lnSpc>
              <a:spcBef>
                <a:spcPts val="640"/>
              </a:spcBef>
              <a:buClr>
                <a:srgbClr val="7FBD42"/>
              </a:buClr>
              <a:buFont typeface="Calibri"/>
              <a:buChar char="●"/>
            </a:pPr>
            <a:r>
              <a:rPr lang="es-ES">
                <a:solidFill>
                  <a:schemeClr val="dk1"/>
                </a:solidFill>
                <a:latin typeface="Trebuchet MS"/>
                <a:ea typeface="Trebuchet MS"/>
                <a:cs typeface="Trebuchet MS"/>
                <a:sym typeface="Trebuchet MS"/>
              </a:rPr>
              <a:t>Siempre devuelve una promesa, usando el módulo </a:t>
            </a:r>
            <a:r>
              <a:rPr i="1" lang="es-ES">
                <a:solidFill>
                  <a:schemeClr val="dk1"/>
                </a:solidFill>
                <a:latin typeface="Trebuchet MS"/>
                <a:ea typeface="Trebuchet MS"/>
                <a:cs typeface="Trebuchet MS"/>
                <a:sym typeface="Trebuchet MS"/>
              </a:rPr>
              <a:t>Q</a:t>
            </a:r>
          </a:p>
          <a:p>
            <a:pPr indent="-304800" lvl="0" marL="457200" rtl="0">
              <a:lnSpc>
                <a:spcPct val="150000"/>
              </a:lnSpc>
              <a:spcBef>
                <a:spcPts val="640"/>
              </a:spcBef>
              <a:buClr>
                <a:srgbClr val="7FBD42"/>
              </a:buClr>
              <a:buFont typeface="Calibri"/>
              <a:buChar char="●"/>
            </a:pPr>
            <a:r>
              <a:rPr lang="es-ES">
                <a:solidFill>
                  <a:schemeClr val="dk1"/>
                </a:solidFill>
                <a:latin typeface="Trebuchet MS"/>
                <a:ea typeface="Trebuchet MS"/>
                <a:cs typeface="Trebuchet MS"/>
                <a:sym typeface="Trebuchet MS"/>
              </a:rPr>
              <a:t>Requestify ha incorporado el mecanismo de caché basado en Redis</a:t>
            </a:r>
          </a:p>
        </p:txBody>
      </p:sp>
      <p:sp>
        <p:nvSpPr>
          <p:cNvPr id="546" name="Shape 54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Requestify</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52" name="Shape 55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53" name="Shape 55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554" name="Shape 554"/>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requestify = require(</a:t>
            </a:r>
            <a:r>
              <a:rPr lang="es-ES" sz="1100">
                <a:solidFill>
                  <a:srgbClr val="E54305"/>
                </a:solidFill>
                <a:latin typeface="Calibri"/>
                <a:ea typeface="Calibri"/>
                <a:cs typeface="Calibri"/>
                <a:sym typeface="Calibri"/>
              </a:rPr>
              <a:t>"requestify"</a:t>
            </a:r>
            <a:r>
              <a:rPr lang="es-ES" sz="1100">
                <a:solidFill>
                  <a:srgbClr val="3A3A3A"/>
                </a:solidFill>
                <a:latin typeface="Calibri"/>
                <a:ea typeface="Calibri"/>
                <a:cs typeface="Calibri"/>
                <a:sym typeface="Calibri"/>
              </a:rPr>
              <a:t>);</a:t>
            </a:r>
          </a:p>
          <a:p>
            <a:pPr rtl="0">
              <a:lnSpc>
                <a:spcPct val="145000"/>
              </a:lnSpc>
              <a:spcBef>
                <a:spcPts val="0"/>
              </a:spcBef>
              <a:buNone/>
            </a:pPr>
            <a:r>
              <a:rPr lang="es-ES" sz="1100">
                <a:solidFill>
                  <a:schemeClr val="dk1"/>
                </a:solidFill>
                <a:latin typeface="Calibri"/>
                <a:ea typeface="Calibri"/>
                <a:cs typeface="Calibri"/>
                <a:sym typeface="Calibri"/>
              </a:rPr>
              <a:t>requestify</a:t>
            </a:r>
          </a:p>
          <a:p>
            <a:pPr indent="457200" rtl="0">
              <a:lnSpc>
                <a:spcPct val="145000"/>
              </a:lnSpc>
              <a:spcBef>
                <a:spcPts val="0"/>
              </a:spcBef>
              <a:buNone/>
            </a:pPr>
            <a:r>
              <a:rPr lang="es-ES" sz="1100">
                <a:solidFill>
                  <a:schemeClr val="dk1"/>
                </a:solidFill>
                <a:latin typeface="Calibri"/>
                <a:ea typeface="Calibri"/>
                <a:cs typeface="Calibri"/>
                <a:sym typeface="Calibri"/>
              </a:rPr>
              <a:t>.get(</a:t>
            </a:r>
            <a:r>
              <a:rPr lang="es-ES" sz="1100">
                <a:solidFill>
                  <a:srgbClr val="E54305"/>
                </a:solidFill>
                <a:latin typeface="Calibri"/>
                <a:ea typeface="Calibri"/>
                <a:cs typeface="Calibri"/>
                <a:sym typeface="Calibri"/>
              </a:rPr>
              <a:t>'</a:t>
            </a:r>
            <a:r>
              <a:rPr lang="es-ES" sz="1100">
                <a:solidFill>
                  <a:srgbClr val="E54305"/>
                </a:solidFill>
                <a:latin typeface="Calibri"/>
                <a:ea typeface="Calibri"/>
                <a:cs typeface="Calibri"/>
                <a:sym typeface="Calibri"/>
                <a:hlinkClick r:id="rId4"/>
              </a:rPr>
              <a:t>http://example.com</a:t>
            </a:r>
            <a:r>
              <a:rPr lang="es-ES" sz="1100">
                <a:solidFill>
                  <a:srgbClr val="E54305"/>
                </a:solidFill>
                <a:latin typeface="Calibri"/>
                <a:ea typeface="Calibri"/>
                <a:cs typeface="Calibri"/>
                <a:sym typeface="Calibri"/>
              </a:rPr>
              <a:t>'</a:t>
            </a:r>
            <a:r>
              <a:rPr lang="es-ES" sz="1100">
                <a:solidFill>
                  <a:schemeClr val="dk1"/>
                </a:solidFill>
                <a:latin typeface="Calibri"/>
                <a:ea typeface="Calibri"/>
                <a:cs typeface="Calibri"/>
                <a:sym typeface="Calibri"/>
              </a:rPr>
              <a:t>)</a:t>
            </a:r>
          </a:p>
          <a:p>
            <a:pPr indent="457200" lvl="0" rtl="0">
              <a:lnSpc>
                <a:spcPct val="145000"/>
              </a:lnSpc>
              <a:spcBef>
                <a:spcPts val="0"/>
              </a:spcBef>
              <a:buNone/>
            </a:pPr>
            <a:r>
              <a:rPr lang="es-ES" sz="1100">
                <a:solidFill>
                  <a:schemeClr val="dk1"/>
                </a:solidFill>
                <a:latin typeface="Calibri"/>
                <a:ea typeface="Calibri"/>
                <a:cs typeface="Calibri"/>
                <a:sym typeface="Calibri"/>
              </a:rPr>
              <a:t>.then( (response) =&gt; {</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response.getBody();</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a:t>
            </a:r>
          </a:p>
        </p:txBody>
      </p:sp>
      <p:sp>
        <p:nvSpPr>
          <p:cNvPr id="555" name="Shape 55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Requestify</a:t>
            </a:r>
          </a:p>
        </p:txBody>
      </p:sp>
      <p:sp>
        <p:nvSpPr>
          <p:cNvPr id="556" name="Shape 556"/>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62" name="Shape 56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63" name="Shape 56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564" name="Shape 564"/>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requestify = require(</a:t>
            </a:r>
            <a:r>
              <a:rPr lang="es-ES" sz="1100">
                <a:solidFill>
                  <a:srgbClr val="E54305"/>
                </a:solidFill>
                <a:latin typeface="Calibri"/>
                <a:ea typeface="Calibri"/>
                <a:cs typeface="Calibri"/>
                <a:sym typeface="Calibri"/>
              </a:rPr>
              <a:t>"requestify"</a:t>
            </a:r>
            <a:r>
              <a:rPr lang="es-ES" sz="1100">
                <a:solidFill>
                  <a:srgbClr val="3A3A3A"/>
                </a:solidFill>
                <a:latin typeface="Calibri"/>
                <a:ea typeface="Calibri"/>
                <a:cs typeface="Calibri"/>
                <a:sym typeface="Calibri"/>
              </a:rPr>
              <a:t>);</a:t>
            </a:r>
          </a:p>
          <a:p>
            <a:pPr rtl="0">
              <a:lnSpc>
                <a:spcPct val="145000"/>
              </a:lnSpc>
              <a:spcBef>
                <a:spcPts val="0"/>
              </a:spcBef>
              <a:buNone/>
            </a:pPr>
            <a:r>
              <a:rPr lang="es-ES" sz="1100">
                <a:solidFill>
                  <a:schemeClr val="dk1"/>
                </a:solidFill>
                <a:latin typeface="Calibri"/>
                <a:ea typeface="Calibri"/>
                <a:cs typeface="Calibri"/>
                <a:sym typeface="Calibri"/>
              </a:rPr>
              <a:t>requestify</a:t>
            </a:r>
          </a:p>
          <a:p>
            <a:pPr indent="457200" lvl="0" rtl="0">
              <a:lnSpc>
                <a:spcPct val="145000"/>
              </a:lnSpc>
              <a:spcBef>
                <a:spcPts val="0"/>
              </a:spcBef>
              <a:buNone/>
            </a:pPr>
            <a:r>
              <a:rPr lang="es-ES" sz="1100">
                <a:solidFill>
                  <a:schemeClr val="dk1"/>
                </a:solidFill>
                <a:latin typeface="Calibri"/>
                <a:ea typeface="Calibri"/>
                <a:cs typeface="Calibri"/>
                <a:sym typeface="Calibri"/>
              </a:rPr>
              <a:t>.post(</a:t>
            </a:r>
            <a:r>
              <a:rPr lang="es-ES" sz="1100">
                <a:solidFill>
                  <a:srgbClr val="E54305"/>
                </a:solidFill>
                <a:latin typeface="Calibri"/>
                <a:ea typeface="Calibri"/>
                <a:cs typeface="Calibri"/>
                <a:sym typeface="Calibri"/>
              </a:rPr>
              <a:t>'http://example.com'</a:t>
            </a:r>
            <a:r>
              <a:rPr lang="es-ES" sz="1100">
                <a:solidFill>
                  <a:schemeClr val="dk1"/>
                </a:solidFill>
                <a:latin typeface="Calibri"/>
                <a:ea typeface="Calibri"/>
                <a:cs typeface="Calibri"/>
                <a:sym typeface="Calibri"/>
              </a:rPr>
              <a:t>, {</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hello</a:t>
            </a:r>
            <a:r>
              <a:rPr lang="es-ES" sz="1100">
                <a:solidFill>
                  <a:srgbClr val="A71D5D"/>
                </a:solidFill>
                <a:latin typeface="Calibri"/>
                <a:ea typeface="Calibri"/>
                <a:cs typeface="Calibri"/>
                <a:sym typeface="Calibri"/>
              </a:rPr>
              <a:t>:</a:t>
            </a:r>
            <a:r>
              <a:rPr lang="es-ES" sz="1100">
                <a:solidFill>
                  <a:srgbClr val="E54305"/>
                </a:solidFill>
                <a:latin typeface="Calibri"/>
                <a:ea typeface="Calibri"/>
                <a:cs typeface="Calibri"/>
                <a:sym typeface="Calibri"/>
              </a:rPr>
              <a:t> 'world'</a:t>
            </a:r>
            <a:br>
              <a:rPr lang="es-ES" sz="1100">
                <a:solidFill>
                  <a:srgbClr val="E54305"/>
                </a:solidFill>
                <a:latin typeface="Calibri"/>
                <a:ea typeface="Calibri"/>
                <a:cs typeface="Calibri"/>
                <a:sym typeface="Calibri"/>
              </a:rPr>
            </a:br>
            <a:r>
              <a:rPr lang="es-ES" sz="1100">
                <a:solidFill>
                  <a:srgbClr val="E54305"/>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.then(</a:t>
            </a:r>
            <a:r>
              <a:rPr lang="es-ES" sz="1100">
                <a:solidFill>
                  <a:srgbClr val="A71D5D"/>
                </a:solidFill>
                <a:latin typeface="Calibri"/>
                <a:ea typeface="Calibri"/>
                <a:cs typeface="Calibri"/>
                <a:sym typeface="Calibri"/>
              </a:rPr>
              <a:t> </a:t>
            </a:r>
            <a:r>
              <a:rPr lang="es-ES" sz="1100">
                <a:solidFill>
                  <a:schemeClr val="dk1"/>
                </a:solidFill>
                <a:latin typeface="Calibri"/>
                <a:ea typeface="Calibri"/>
                <a:cs typeface="Calibri"/>
                <a:sym typeface="Calibri"/>
              </a:rPr>
              <a:t>(response) {</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response.getBody();</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a:t>
            </a:r>
          </a:p>
        </p:txBody>
      </p:sp>
      <p:sp>
        <p:nvSpPr>
          <p:cNvPr id="565" name="Shape 56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Requestify</a:t>
            </a:r>
          </a:p>
        </p:txBody>
      </p:sp>
      <p:sp>
        <p:nvSpPr>
          <p:cNvPr id="566" name="Shape 566"/>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72" name="Shape 57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73" name="Shape 57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574" name="Shape 574"/>
          <p:cNvSpPr txBox="1"/>
          <p:nvPr/>
        </p:nvSpPr>
        <p:spPr>
          <a:xfrm>
            <a:off x="685800" y="1958950"/>
            <a:ext cx="7772400" cy="2802599"/>
          </a:xfrm>
          <a:prstGeom prst="rect">
            <a:avLst/>
          </a:prstGeom>
          <a:noFill/>
          <a:ln>
            <a:noFill/>
          </a:ln>
        </p:spPr>
        <p:txBody>
          <a:bodyPr anchorCtr="0" anchor="t" bIns="91425" lIns="91425" rIns="91425" tIns="91425">
            <a:noAutofit/>
          </a:bodyPr>
          <a:lstStyle/>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Para instalarla con NPM: </a:t>
            </a:r>
            <a:r>
              <a:rPr b="1" i="1" lang="es-ES">
                <a:solidFill>
                  <a:schemeClr val="dk1"/>
                </a:solidFill>
                <a:latin typeface="Calibri"/>
                <a:ea typeface="Calibri"/>
                <a:cs typeface="Calibri"/>
                <a:sym typeface="Calibri"/>
              </a:rPr>
              <a:t>npm install winston</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Para usar la librería: </a:t>
            </a:r>
            <a:r>
              <a:rPr b="1" i="1" lang="es-ES">
                <a:solidFill>
                  <a:schemeClr val="dk1"/>
                </a:solidFill>
                <a:latin typeface="Calibri"/>
                <a:ea typeface="Calibri"/>
                <a:cs typeface="Calibri"/>
                <a:sym typeface="Calibri"/>
              </a:rPr>
              <a:t>require('winston');</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Está diseñada para ser una librería de </a:t>
            </a:r>
            <a:r>
              <a:rPr i="1" lang="es-ES">
                <a:solidFill>
                  <a:schemeClr val="dk1"/>
                </a:solidFill>
                <a:latin typeface="Calibri"/>
                <a:ea typeface="Calibri"/>
                <a:cs typeface="Calibri"/>
                <a:sym typeface="Calibri"/>
              </a:rPr>
              <a:t>logging</a:t>
            </a:r>
            <a:r>
              <a:rPr lang="es-ES">
                <a:solidFill>
                  <a:schemeClr val="dk1"/>
                </a:solidFill>
                <a:latin typeface="Calibri"/>
                <a:ea typeface="Calibri"/>
                <a:cs typeface="Calibri"/>
                <a:sym typeface="Calibri"/>
              </a:rPr>
              <a:t> simple y universal con soporte para múltiples transportes</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Cada instancia puede tener múltiples transportes configurados a distintos niveles</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Se puede usar directamente con el </a:t>
            </a:r>
            <a:r>
              <a:rPr i="1" lang="es-ES">
                <a:solidFill>
                  <a:schemeClr val="dk1"/>
                </a:solidFill>
                <a:latin typeface="Calibri"/>
                <a:ea typeface="Calibri"/>
                <a:cs typeface="Calibri"/>
                <a:sym typeface="Calibri"/>
              </a:rPr>
              <a:t>logger</a:t>
            </a:r>
            <a:r>
              <a:rPr lang="es-ES">
                <a:solidFill>
                  <a:schemeClr val="dk1"/>
                </a:solidFill>
                <a:latin typeface="Calibri"/>
                <a:ea typeface="Calibri"/>
                <a:cs typeface="Calibri"/>
                <a:sym typeface="Calibri"/>
              </a:rPr>
              <a:t> por defecto, o bien instanciando uno propio</a:t>
            </a:r>
          </a:p>
        </p:txBody>
      </p:sp>
      <p:sp>
        <p:nvSpPr>
          <p:cNvPr id="575" name="Shape 57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Winston</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81" name="Shape 58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82" name="Shape 58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583" name="Shape 583"/>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winston = require(</a:t>
            </a:r>
            <a:r>
              <a:rPr lang="es-ES" sz="1100">
                <a:solidFill>
                  <a:srgbClr val="E54305"/>
                </a:solidFill>
                <a:latin typeface="Calibri"/>
                <a:ea typeface="Calibri"/>
                <a:cs typeface="Calibri"/>
                <a:sym typeface="Calibri"/>
              </a:rPr>
              <a:t>'winston'</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winston.log(</a:t>
            </a:r>
            <a:r>
              <a:rPr lang="es-ES" sz="1100">
                <a:solidFill>
                  <a:srgbClr val="E54305"/>
                </a:solidFill>
                <a:latin typeface="Calibri"/>
                <a:ea typeface="Calibri"/>
                <a:cs typeface="Calibri"/>
                <a:sym typeface="Calibri"/>
              </a:rPr>
              <a:t>'info'</a:t>
            </a:r>
            <a:r>
              <a:rPr lang="es-ES" sz="1100">
                <a:solidFill>
                  <a:schemeClr val="dk1"/>
                </a:solidFill>
                <a:latin typeface="Calibri"/>
                <a:ea typeface="Calibri"/>
                <a:cs typeface="Calibri"/>
                <a:sym typeface="Calibri"/>
              </a:rPr>
              <a:t>, </a:t>
            </a:r>
            <a:r>
              <a:rPr lang="es-ES" sz="1100">
                <a:solidFill>
                  <a:srgbClr val="E54305"/>
                </a:solidFill>
                <a:latin typeface="Calibri"/>
                <a:ea typeface="Calibri"/>
                <a:cs typeface="Calibri"/>
                <a:sym typeface="Calibri"/>
              </a:rPr>
              <a:t>'Hello distributed log files!'</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winston.info(</a:t>
            </a:r>
            <a:r>
              <a:rPr lang="es-ES" sz="1100">
                <a:solidFill>
                  <a:srgbClr val="E54305"/>
                </a:solidFill>
                <a:latin typeface="Calibri"/>
                <a:ea typeface="Calibri"/>
                <a:cs typeface="Calibri"/>
                <a:sym typeface="Calibri"/>
              </a:rPr>
              <a:t>'Hello again distributed logs'</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winston.level = </a:t>
            </a:r>
            <a:r>
              <a:rPr lang="es-ES" sz="1100">
                <a:solidFill>
                  <a:srgbClr val="E54305"/>
                </a:solidFill>
                <a:latin typeface="Calibri"/>
                <a:ea typeface="Calibri"/>
                <a:cs typeface="Calibri"/>
                <a:sym typeface="Calibri"/>
              </a:rPr>
              <a:t>'debug'</a:t>
            </a:r>
            <a:r>
              <a:rPr lang="es-ES" sz="1100">
                <a:solidFill>
                  <a:schemeClr val="dk1"/>
                </a:solidFill>
                <a:latin typeface="Calibri"/>
                <a:ea typeface="Calibri"/>
                <a:cs typeface="Calibri"/>
                <a:sym typeface="Calibri"/>
              </a:rPr>
              <a:t>;</a:t>
            </a:r>
            <a:br>
              <a:rPr lang="es-ES" sz="1100">
                <a:solidFill>
                  <a:schemeClr val="dk1"/>
                </a:solidFill>
                <a:latin typeface="Calibri"/>
                <a:ea typeface="Calibri"/>
                <a:cs typeface="Calibri"/>
                <a:sym typeface="Calibri"/>
              </a:rPr>
            </a:br>
            <a:r>
              <a:rPr lang="es-ES" sz="1100">
                <a:solidFill>
                  <a:srgbClr val="3A3A3A"/>
                </a:solidFill>
                <a:latin typeface="Calibri"/>
                <a:ea typeface="Calibri"/>
                <a:cs typeface="Calibri"/>
                <a:sym typeface="Calibri"/>
              </a:rPr>
              <a:t>winston.log(</a:t>
            </a:r>
            <a:r>
              <a:rPr lang="es-ES" sz="1100">
                <a:solidFill>
                  <a:srgbClr val="E54305"/>
                </a:solidFill>
                <a:latin typeface="Calibri"/>
                <a:ea typeface="Calibri"/>
                <a:cs typeface="Calibri"/>
                <a:sym typeface="Calibri"/>
              </a:rPr>
              <a:t>'debug'</a:t>
            </a:r>
            <a:r>
              <a:rPr lang="es-ES" sz="1100">
                <a:solidFill>
                  <a:schemeClr val="dk1"/>
                </a:solidFill>
                <a:latin typeface="Calibri"/>
                <a:ea typeface="Calibri"/>
                <a:cs typeface="Calibri"/>
                <a:sym typeface="Calibri"/>
              </a:rPr>
              <a:t>, </a:t>
            </a:r>
            <a:r>
              <a:rPr lang="es-ES" sz="1100">
                <a:solidFill>
                  <a:srgbClr val="E54305"/>
                </a:solidFill>
                <a:latin typeface="Calibri"/>
                <a:ea typeface="Calibri"/>
                <a:cs typeface="Calibri"/>
                <a:sym typeface="Calibri"/>
              </a:rPr>
              <a:t>'Now my debug messages are written to console!'</a:t>
            </a:r>
            <a:r>
              <a:rPr lang="es-ES" sz="1100">
                <a:solidFill>
                  <a:srgbClr val="3A3A3A"/>
                </a:solidFill>
                <a:latin typeface="Calibri"/>
                <a:ea typeface="Calibri"/>
                <a:cs typeface="Calibri"/>
                <a:sym typeface="Calibri"/>
              </a:rPr>
              <a:t>);</a:t>
            </a:r>
          </a:p>
          <a:p>
            <a:pPr lvl="0" rtl="0">
              <a:lnSpc>
                <a:spcPct val="145000"/>
              </a:lnSpc>
              <a:spcBef>
                <a:spcPts val="0"/>
              </a:spcBef>
              <a:buNone/>
            </a:pPr>
            <a:r>
              <a:rPr lang="es-ES" sz="1100">
                <a:solidFill>
                  <a:srgbClr val="3A3A3A"/>
                </a:solidFill>
                <a:latin typeface="Calibri"/>
                <a:ea typeface="Calibri"/>
                <a:cs typeface="Calibri"/>
                <a:sym typeface="Calibri"/>
              </a:rPr>
              <a:t>winston.add(winston.transports.File, { filename: </a:t>
            </a:r>
            <a:r>
              <a:rPr lang="es-ES" sz="1100">
                <a:solidFill>
                  <a:srgbClr val="E54305"/>
                </a:solidFill>
                <a:latin typeface="Calibri"/>
                <a:ea typeface="Calibri"/>
                <a:cs typeface="Calibri"/>
                <a:sym typeface="Calibri"/>
              </a:rPr>
              <a:t>'somefile.log'</a:t>
            </a:r>
            <a:r>
              <a:rPr lang="es-ES" sz="1100">
                <a:solidFill>
                  <a:schemeClr val="dk1"/>
                </a:solidFill>
                <a:latin typeface="Calibri"/>
                <a:ea typeface="Calibri"/>
                <a:cs typeface="Calibri"/>
                <a:sym typeface="Calibri"/>
              </a:rPr>
              <a:t> </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winston.remove(winston.transports.Console);</a:t>
            </a:r>
          </a:p>
        </p:txBody>
      </p:sp>
      <p:sp>
        <p:nvSpPr>
          <p:cNvPr id="584" name="Shape 58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Winston</a:t>
            </a:r>
          </a:p>
        </p:txBody>
      </p:sp>
      <p:sp>
        <p:nvSpPr>
          <p:cNvPr id="585" name="Shape 585"/>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67" name="Shape 167"/>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68" name="Shape 168"/>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169" name="Shape 169"/>
          <p:cNvSpPr txBox="1"/>
          <p:nvPr/>
        </p:nvSpPr>
        <p:spPr>
          <a:xfrm>
            <a:off x="291850" y="2166225"/>
            <a:ext cx="4688100" cy="1614899"/>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Para usar este módulo pon </a:t>
            </a:r>
            <a:r>
              <a:rPr b="1" i="1" lang="es-ES">
                <a:solidFill>
                  <a:schemeClr val="dk1"/>
                </a:solidFill>
                <a:latin typeface="Calibri"/>
                <a:ea typeface="Calibri"/>
                <a:cs typeface="Calibri"/>
                <a:sym typeface="Calibri"/>
              </a:rPr>
              <a:t>require('events')</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Una de las razones por la que Node es tan rápido es debido a su arquitectura orientada a eventos</a:t>
            </a:r>
          </a:p>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Además de tener incorporados eventos útiles en sus módulos, podemos crear nuevos</a:t>
            </a:r>
          </a:p>
        </p:txBody>
      </p:sp>
      <p:sp>
        <p:nvSpPr>
          <p:cNvPr id="170" name="Shape 170"/>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Events</a:t>
            </a:r>
          </a:p>
        </p:txBody>
      </p:sp>
      <p:pic>
        <p:nvPicPr>
          <p:cNvPr id="171" name="Shape 171"/>
          <p:cNvPicPr preferRelativeResize="0"/>
          <p:nvPr/>
        </p:nvPicPr>
        <p:blipFill>
          <a:blip r:embed="rId4">
            <a:alphaModFix/>
          </a:blip>
          <a:stretch>
            <a:fillRect/>
          </a:stretch>
        </p:blipFill>
        <p:spPr>
          <a:xfrm>
            <a:off x="4979950" y="2166212"/>
            <a:ext cx="4011675" cy="1614925"/>
          </a:xfrm>
          <a:prstGeom prst="rect">
            <a:avLst/>
          </a:prstGeom>
          <a:noFill/>
          <a:ln>
            <a:noFill/>
          </a:ln>
        </p:spPr>
      </p:pic>
      <p:sp>
        <p:nvSpPr>
          <p:cNvPr id="172" name="Shape 172"/>
          <p:cNvSpPr txBox="1"/>
          <p:nvPr/>
        </p:nvSpPr>
        <p:spPr>
          <a:xfrm>
            <a:off x="291850" y="3806276"/>
            <a:ext cx="8699699" cy="909600"/>
          </a:xfrm>
          <a:prstGeom prst="rect">
            <a:avLst/>
          </a:prstGeom>
          <a:noFill/>
          <a:ln>
            <a:noFill/>
          </a:ln>
        </p:spPr>
        <p:txBody>
          <a:bodyPr anchorCtr="0" anchor="ctr" bIns="91425" lIns="91425" rIns="91425" tIns="91425">
            <a:noAutofit/>
          </a:bodyPr>
          <a:lstStyle/>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También es posible heredar de </a:t>
            </a:r>
            <a:r>
              <a:rPr b="1" i="1" lang="es-ES">
                <a:solidFill>
                  <a:schemeClr val="dk1"/>
                </a:solidFill>
                <a:latin typeface="Calibri"/>
                <a:ea typeface="Calibri"/>
                <a:cs typeface="Calibri"/>
                <a:sym typeface="Calibri"/>
              </a:rPr>
              <a:t>EventEmitter</a:t>
            </a:r>
          </a:p>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Todos los objetos que emiten eventos son instancias de </a:t>
            </a:r>
            <a:r>
              <a:rPr b="1" i="1" lang="es-ES">
                <a:solidFill>
                  <a:schemeClr val="dk1"/>
                </a:solidFill>
                <a:latin typeface="Calibri"/>
                <a:ea typeface="Calibri"/>
                <a:cs typeface="Calibri"/>
                <a:sym typeface="Calibri"/>
              </a:rPr>
              <a:t>events.EventEmitter</a:t>
            </a:r>
          </a:p>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A los eventos se les puede adjuntar una función, </a:t>
            </a:r>
            <a:r>
              <a:rPr i="1" lang="es-ES">
                <a:solidFill>
                  <a:schemeClr val="dk1"/>
                </a:solidFill>
                <a:latin typeface="Calibri"/>
                <a:ea typeface="Calibri"/>
                <a:cs typeface="Calibri"/>
                <a:sym typeface="Calibri"/>
              </a:rPr>
              <a:t>listener</a:t>
            </a:r>
            <a:r>
              <a:rPr lang="es-ES">
                <a:solidFill>
                  <a:schemeClr val="dk1"/>
                </a:solidFill>
                <a:latin typeface="Calibri"/>
                <a:ea typeface="Calibri"/>
                <a:cs typeface="Calibri"/>
                <a:sym typeface="Calibri"/>
              </a:rPr>
              <a:t>, que será ejecutada cuando estos sean emitidos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91" name="Shape 59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592" name="Shape 59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593" name="Shape 593"/>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spcBef>
                <a:spcPts val="200"/>
              </a:spcBef>
              <a:buNone/>
            </a:pPr>
            <a:r>
              <a:t/>
            </a:r>
            <a:endParaRPr sz="1100">
              <a:solidFill>
                <a:schemeClr val="dk1"/>
              </a:solidFill>
              <a:latin typeface="Calibri"/>
              <a:ea typeface="Calibri"/>
              <a:cs typeface="Calibri"/>
              <a:sym typeface="Calibri"/>
            </a:endParaRP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winston = require(</a:t>
            </a:r>
            <a:r>
              <a:rPr lang="es-ES" sz="1100">
                <a:solidFill>
                  <a:srgbClr val="E54305"/>
                </a:solidFill>
                <a:latin typeface="Calibri"/>
                <a:ea typeface="Calibri"/>
                <a:cs typeface="Calibri"/>
                <a:sym typeface="Calibri"/>
              </a:rPr>
              <a:t>'winston'</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var </a:t>
            </a:r>
            <a:r>
              <a:rPr lang="es-ES" sz="1100">
                <a:solidFill>
                  <a:schemeClr val="dk1"/>
                </a:solidFill>
                <a:latin typeface="Calibri"/>
                <a:ea typeface="Calibri"/>
                <a:cs typeface="Calibri"/>
                <a:sym typeface="Calibri"/>
              </a:rPr>
              <a:t>logger </a:t>
            </a:r>
            <a:r>
              <a:rPr lang="es-ES" sz="1100">
                <a:solidFill>
                  <a:srgbClr val="A71D5D"/>
                </a:solidFill>
                <a:latin typeface="Calibri"/>
                <a:ea typeface="Calibri"/>
                <a:cs typeface="Calibri"/>
                <a:sym typeface="Calibri"/>
              </a:rPr>
              <a:t>=</a:t>
            </a:r>
            <a:r>
              <a:rPr lang="es-ES" sz="1100">
                <a:solidFill>
                  <a:schemeClr val="dk1"/>
                </a:solidFill>
                <a:latin typeface="Calibri"/>
                <a:ea typeface="Calibri"/>
                <a:cs typeface="Calibri"/>
                <a:sym typeface="Calibri"/>
              </a:rPr>
              <a:t> </a:t>
            </a:r>
            <a:r>
              <a:rPr lang="es-ES" sz="1100">
                <a:solidFill>
                  <a:srgbClr val="333388"/>
                </a:solidFill>
                <a:latin typeface="Calibri"/>
                <a:ea typeface="Calibri"/>
                <a:cs typeface="Calibri"/>
                <a:sym typeface="Calibri"/>
              </a:rPr>
              <a:t>new </a:t>
            </a:r>
            <a:r>
              <a:rPr lang="es-ES" sz="1100">
                <a:solidFill>
                  <a:schemeClr val="dk1"/>
                </a:solidFill>
                <a:latin typeface="Calibri"/>
                <a:ea typeface="Calibri"/>
                <a:cs typeface="Calibri"/>
                <a:sym typeface="Calibri"/>
              </a:rPr>
              <a:t>(winston.Logger)({</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transports</a:t>
            </a:r>
            <a:r>
              <a:rPr lang="es-ES" sz="1100">
                <a:solidFill>
                  <a:srgbClr val="A71D5D"/>
                </a:solidFill>
                <a:latin typeface="Calibri"/>
                <a:ea typeface="Calibri"/>
                <a:cs typeface="Calibri"/>
                <a:sym typeface="Calibri"/>
              </a:rPr>
              <a:t>:</a:t>
            </a:r>
            <a:r>
              <a:rPr lang="es-ES" sz="1100">
                <a:solidFill>
                  <a:schemeClr val="dk1"/>
                </a:solidFill>
                <a:latin typeface="Calibri"/>
                <a:ea typeface="Calibri"/>
                <a:cs typeface="Calibri"/>
                <a:sym typeface="Calibri"/>
              </a:rPr>
              <a:t> [</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a:t>
            </a:r>
            <a:r>
              <a:rPr lang="es-ES" sz="1100">
                <a:solidFill>
                  <a:srgbClr val="333388"/>
                </a:solidFill>
                <a:latin typeface="Calibri"/>
                <a:ea typeface="Calibri"/>
                <a:cs typeface="Calibri"/>
                <a:sym typeface="Calibri"/>
              </a:rPr>
              <a:t>new </a:t>
            </a:r>
            <a:r>
              <a:rPr lang="es-ES" sz="1100">
                <a:solidFill>
                  <a:schemeClr val="dk1"/>
                </a:solidFill>
                <a:latin typeface="Calibri"/>
                <a:ea typeface="Calibri"/>
                <a:cs typeface="Calibri"/>
                <a:sym typeface="Calibri"/>
              </a:rPr>
              <a:t>(winston.transports.Console)(),</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a:t>
            </a:r>
            <a:r>
              <a:rPr lang="es-ES" sz="1100">
                <a:solidFill>
                  <a:srgbClr val="333388"/>
                </a:solidFill>
                <a:latin typeface="Calibri"/>
                <a:ea typeface="Calibri"/>
                <a:cs typeface="Calibri"/>
                <a:sym typeface="Calibri"/>
              </a:rPr>
              <a:t>new </a:t>
            </a:r>
            <a:r>
              <a:rPr lang="es-ES" sz="1100">
                <a:solidFill>
                  <a:schemeClr val="dk1"/>
                </a:solidFill>
                <a:latin typeface="Calibri"/>
                <a:ea typeface="Calibri"/>
                <a:cs typeface="Calibri"/>
                <a:sym typeface="Calibri"/>
              </a:rPr>
              <a:t>(winston.transports.File)({ filename</a:t>
            </a:r>
            <a:r>
              <a:rPr lang="es-ES" sz="1100">
                <a:solidFill>
                  <a:srgbClr val="A71D5D"/>
                </a:solidFill>
                <a:latin typeface="Calibri"/>
                <a:ea typeface="Calibri"/>
                <a:cs typeface="Calibri"/>
                <a:sym typeface="Calibri"/>
              </a:rPr>
              <a:t>:</a:t>
            </a:r>
            <a:r>
              <a:rPr lang="es-ES" sz="1100">
                <a:solidFill>
                  <a:schemeClr val="dk1"/>
                </a:solidFill>
                <a:latin typeface="Calibri"/>
                <a:ea typeface="Calibri"/>
                <a:cs typeface="Calibri"/>
                <a:sym typeface="Calibri"/>
              </a:rPr>
              <a:t> </a:t>
            </a:r>
            <a:r>
              <a:rPr lang="es-ES" sz="1100">
                <a:solidFill>
                  <a:srgbClr val="E54305"/>
                </a:solidFill>
                <a:latin typeface="Calibri"/>
                <a:ea typeface="Calibri"/>
                <a:cs typeface="Calibri"/>
                <a:sym typeface="Calibri"/>
              </a:rPr>
              <a:t>'somefile.log'</a:t>
            </a:r>
            <a:r>
              <a:rPr lang="es-ES" sz="1100">
                <a:solidFill>
                  <a:schemeClr val="dk1"/>
                </a:solidFill>
                <a:latin typeface="Calibri"/>
                <a:ea typeface="Calibri"/>
                <a:cs typeface="Calibri"/>
                <a:sym typeface="Calibri"/>
              </a:rPr>
              <a:t> })</a:t>
            </a:r>
          </a:p>
          <a:p>
            <a:pPr indent="457200" lvl="0" marR="0" rtl="0">
              <a:lnSpc>
                <a:spcPct val="150000"/>
              </a:lnSpc>
              <a:spcBef>
                <a:spcPts val="200"/>
              </a:spcBef>
              <a:buNone/>
            </a:pPr>
            <a:r>
              <a:rPr lang="es-ES" sz="1100">
                <a:solidFill>
                  <a:schemeClr val="dk1"/>
                </a:solidFill>
                <a:latin typeface="Calibri"/>
                <a:ea typeface="Calibri"/>
                <a:cs typeface="Calibri"/>
                <a:sym typeface="Calibri"/>
              </a:rPr>
              <a:t>]</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a:t>
            </a:r>
          </a:p>
        </p:txBody>
      </p:sp>
      <p:sp>
        <p:nvSpPr>
          <p:cNvPr id="594" name="Shape 59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Winston</a:t>
            </a:r>
          </a:p>
        </p:txBody>
      </p:sp>
      <p:sp>
        <p:nvSpPr>
          <p:cNvPr id="595" name="Shape 595"/>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01" name="Shape 60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02" name="Shape 60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03" name="Shape 603"/>
          <p:cNvSpPr txBox="1"/>
          <p:nvPr/>
        </p:nvSpPr>
        <p:spPr>
          <a:xfrm>
            <a:off x="685800" y="1958950"/>
            <a:ext cx="7772400" cy="2802599"/>
          </a:xfrm>
          <a:prstGeom prst="rect">
            <a:avLst/>
          </a:prstGeom>
          <a:noFill/>
          <a:ln>
            <a:noFill/>
          </a:ln>
        </p:spPr>
        <p:txBody>
          <a:bodyPr anchorCtr="0" anchor="t" bIns="91425" lIns="91425" rIns="91425" tIns="91425">
            <a:noAutofit/>
          </a:bodyPr>
          <a:lstStyle/>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Para instalarla con NPM: </a:t>
            </a:r>
            <a:r>
              <a:rPr b="1" i="1" lang="es-ES">
                <a:solidFill>
                  <a:schemeClr val="dk1"/>
                </a:solidFill>
                <a:latin typeface="Calibri"/>
                <a:ea typeface="Calibri"/>
                <a:cs typeface="Calibri"/>
                <a:sym typeface="Calibri"/>
              </a:rPr>
              <a:t>npm install async</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Para usar la librería: </a:t>
            </a:r>
            <a:r>
              <a:rPr b="1" i="1" lang="es-ES">
                <a:solidFill>
                  <a:schemeClr val="dk1"/>
                </a:solidFill>
                <a:latin typeface="Calibri"/>
                <a:ea typeface="Calibri"/>
                <a:cs typeface="Calibri"/>
                <a:sym typeface="Calibri"/>
              </a:rPr>
              <a:t>require(async);</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Es una librería nos permitirá </a:t>
            </a:r>
            <a:r>
              <a:rPr b="1" lang="es-ES">
                <a:solidFill>
                  <a:schemeClr val="dk1"/>
                </a:solidFill>
                <a:latin typeface="Calibri"/>
                <a:ea typeface="Calibri"/>
                <a:cs typeface="Calibri"/>
                <a:sym typeface="Calibri"/>
              </a:rPr>
              <a:t>gestionar</a:t>
            </a:r>
            <a:r>
              <a:rPr lang="es-ES">
                <a:solidFill>
                  <a:schemeClr val="dk1"/>
                </a:solidFill>
                <a:latin typeface="Calibri"/>
                <a:ea typeface="Calibri"/>
                <a:cs typeface="Calibri"/>
                <a:sym typeface="Calibri"/>
              </a:rPr>
              <a:t> un número determinado de llamadas de forma asíncrona, mediante una </a:t>
            </a:r>
            <a:r>
              <a:rPr b="1" lang="es-ES">
                <a:solidFill>
                  <a:schemeClr val="dk1"/>
                </a:solidFill>
                <a:latin typeface="Calibri"/>
                <a:ea typeface="Calibri"/>
                <a:cs typeface="Calibri"/>
                <a:sym typeface="Calibri"/>
              </a:rPr>
              <a:t>única devolución de llamada</a:t>
            </a:r>
            <a:r>
              <a:rPr lang="es-ES">
                <a:solidFill>
                  <a:schemeClr val="dk1"/>
                </a:solidFill>
                <a:latin typeface="Calibri"/>
                <a:ea typeface="Calibri"/>
                <a:cs typeface="Calibri"/>
                <a:sym typeface="Calibri"/>
              </a:rPr>
              <a:t>.</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Ofrece alrededor de 20 </a:t>
            </a:r>
            <a:r>
              <a:rPr b="1" lang="es-ES">
                <a:solidFill>
                  <a:schemeClr val="dk1"/>
                </a:solidFill>
                <a:latin typeface="Calibri"/>
                <a:ea typeface="Calibri"/>
                <a:cs typeface="Calibri"/>
                <a:sym typeface="Calibri"/>
              </a:rPr>
              <a:t>funciones</a:t>
            </a:r>
            <a:r>
              <a:rPr lang="es-ES">
                <a:solidFill>
                  <a:schemeClr val="dk1"/>
                </a:solidFill>
                <a:latin typeface="Calibri"/>
                <a:ea typeface="Calibri"/>
                <a:cs typeface="Calibri"/>
                <a:sym typeface="Calibri"/>
              </a:rPr>
              <a:t> que se usan habitualmente (</a:t>
            </a:r>
            <a:r>
              <a:rPr b="1" lang="es-ES">
                <a:solidFill>
                  <a:schemeClr val="dk1"/>
                </a:solidFill>
                <a:latin typeface="Calibri"/>
                <a:ea typeface="Calibri"/>
                <a:cs typeface="Calibri"/>
                <a:sym typeface="Calibri"/>
              </a:rPr>
              <a:t>map, reduce, filter</a:t>
            </a:r>
            <a:r>
              <a:rPr lang="es-ES">
                <a:solidFill>
                  <a:schemeClr val="dk1"/>
                </a:solidFill>
                <a:latin typeface="Calibri"/>
                <a:ea typeface="Calibri"/>
                <a:cs typeface="Calibri"/>
                <a:sym typeface="Calibri"/>
              </a:rPr>
              <a:t>,...) así como distintos </a:t>
            </a:r>
            <a:r>
              <a:rPr b="1" lang="es-ES">
                <a:solidFill>
                  <a:schemeClr val="dk1"/>
                </a:solidFill>
                <a:latin typeface="Calibri"/>
                <a:ea typeface="Calibri"/>
                <a:cs typeface="Calibri"/>
                <a:sym typeface="Calibri"/>
              </a:rPr>
              <a:t>patrones</a:t>
            </a:r>
            <a:r>
              <a:rPr lang="es-ES">
                <a:solidFill>
                  <a:schemeClr val="dk1"/>
                </a:solidFill>
                <a:latin typeface="Calibri"/>
                <a:ea typeface="Calibri"/>
                <a:cs typeface="Calibri"/>
                <a:sym typeface="Calibri"/>
              </a:rPr>
              <a:t> asíncronos para la gestión del flujo (</a:t>
            </a:r>
            <a:r>
              <a:rPr b="1" lang="es-ES">
                <a:solidFill>
                  <a:schemeClr val="dk1"/>
                </a:solidFill>
                <a:latin typeface="Calibri"/>
                <a:ea typeface="Calibri"/>
                <a:cs typeface="Calibri"/>
                <a:sym typeface="Calibri"/>
              </a:rPr>
              <a:t>parallel, series, waterfall, foreach</a:t>
            </a:r>
            <a:r>
              <a:rPr lang="es-ES">
                <a:solidFill>
                  <a:schemeClr val="dk1"/>
                </a:solidFill>
                <a:latin typeface="Calibri"/>
                <a:ea typeface="Calibri"/>
                <a:cs typeface="Calibri"/>
                <a:sym typeface="Calibri"/>
              </a:rPr>
              <a:t>...)</a:t>
            </a:r>
          </a:p>
          <a:p>
            <a:pPr indent="-304800" lvl="0" marL="457200" rtl="0">
              <a:lnSpc>
                <a:spcPct val="145000"/>
              </a:lnSpc>
              <a:spcBef>
                <a:spcPts val="0"/>
              </a:spcBef>
              <a:spcAft>
                <a:spcPts val="1200"/>
              </a:spcAft>
              <a:buClr>
                <a:srgbClr val="7FBD42"/>
              </a:buClr>
              <a:buFont typeface="Calibri"/>
              <a:buChar char="●"/>
            </a:pPr>
            <a:r>
              <a:rPr lang="es-ES">
                <a:solidFill>
                  <a:schemeClr val="dk1"/>
                </a:solidFill>
                <a:latin typeface="Calibri"/>
                <a:ea typeface="Calibri"/>
                <a:cs typeface="Calibri"/>
                <a:sym typeface="Calibri"/>
              </a:rPr>
              <a:t>Se puede usar directamente en el navegador.</a:t>
            </a:r>
          </a:p>
        </p:txBody>
      </p:sp>
      <p:sp>
        <p:nvSpPr>
          <p:cNvPr id="604" name="Shape 60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Async</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10" name="Shape 61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11" name="Shape 61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612" name="Shape 612"/>
          <p:cNvSpPr txBox="1"/>
          <p:nvPr/>
        </p:nvSpPr>
        <p:spPr>
          <a:xfrm>
            <a:off x="685800" y="1734350"/>
            <a:ext cx="8181600" cy="3306600"/>
          </a:xfrm>
          <a:prstGeom prst="rect">
            <a:avLst/>
          </a:prstGeom>
          <a:noFill/>
          <a:ln>
            <a:noFill/>
          </a:ln>
        </p:spPr>
        <p:txBody>
          <a:bodyPr anchorCtr="0" anchor="t" bIns="91425" lIns="91425" rIns="91425" tIns="91425">
            <a:noAutofit/>
          </a:bodyPr>
          <a:lstStyle/>
          <a:p>
            <a:pPr lvl="0"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async = require(</a:t>
            </a:r>
            <a:r>
              <a:rPr lang="es-ES" sz="1100">
                <a:solidFill>
                  <a:srgbClr val="E54305"/>
                </a:solidFill>
                <a:latin typeface="Calibri"/>
                <a:ea typeface="Calibri"/>
                <a:cs typeface="Calibri"/>
                <a:sym typeface="Calibri"/>
              </a:rPr>
              <a:t>'async'</a:t>
            </a:r>
            <a:r>
              <a:rPr lang="es-ES" sz="1100">
                <a:solidFill>
                  <a:srgbClr val="3A3A3A"/>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app.get('</a:t>
            </a:r>
            <a:r>
              <a:rPr lang="es-ES" sz="1100">
                <a:solidFill>
                  <a:srgbClr val="FF0000"/>
                </a:solidFill>
                <a:latin typeface="Calibri"/>
                <a:ea typeface="Calibri"/>
                <a:cs typeface="Calibri"/>
                <a:sym typeface="Calibri"/>
              </a:rPr>
              <a:t>/user/:userId</a:t>
            </a:r>
            <a:r>
              <a:rPr lang="es-ES" sz="1100">
                <a:solidFill>
                  <a:srgbClr val="3A3A3A"/>
                </a:solidFill>
                <a:latin typeface="Calibri"/>
                <a:ea typeface="Calibri"/>
                <a:cs typeface="Calibri"/>
                <a:sym typeface="Calibri"/>
              </a:rPr>
              <a:t>', function(req, res, next) {</a:t>
            </a:r>
          </a:p>
          <a:p>
            <a:pPr marR="0" rtl="0">
              <a:lnSpc>
                <a:spcPct val="150000"/>
              </a:lnSpc>
              <a:spcBef>
                <a:spcPts val="200"/>
              </a:spcBef>
              <a:buNone/>
            </a:pPr>
            <a:r>
              <a:rPr lang="es-ES" sz="1100">
                <a:solidFill>
                  <a:srgbClr val="3A3A3A"/>
                </a:solidFill>
                <a:latin typeface="Calibri"/>
                <a:ea typeface="Calibri"/>
                <a:cs typeface="Calibri"/>
                <a:sym typeface="Calibri"/>
              </a:rPr>
              <a:t>    var userId = req.params.userId;</a:t>
            </a:r>
          </a:p>
          <a:p>
            <a:pPr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async.parallel(</a:t>
            </a:r>
            <a:r>
              <a:rPr lang="es-ES" sz="1100">
                <a:solidFill>
                  <a:srgbClr val="3A3A3A"/>
                </a:solidFill>
                <a:latin typeface="Calibri"/>
                <a:ea typeface="Calibri"/>
                <a:cs typeface="Calibri"/>
                <a:sym typeface="Calibri"/>
              </a:rPr>
              <a:t>[ </a:t>
            </a:r>
          </a:p>
          <a:p>
            <a:pPr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/*Load user*/ </a:t>
            </a:r>
            <a:r>
              <a:rPr lang="es-ES" sz="1100">
                <a:solidFill>
                  <a:srgbClr val="3A3A3A"/>
                </a:solidFill>
                <a:latin typeface="Calibri"/>
                <a:ea typeface="Calibri"/>
                <a:cs typeface="Calibri"/>
                <a:sym typeface="Calibri"/>
              </a:rPr>
              <a:t>  function(callback) {  db.get('</a:t>
            </a:r>
            <a:r>
              <a:rPr lang="es-ES" sz="1100">
                <a:solidFill>
                  <a:srgbClr val="FF0000"/>
                </a:solidFill>
                <a:latin typeface="Calibri"/>
                <a:ea typeface="Calibri"/>
                <a:cs typeface="Calibri"/>
                <a:sym typeface="Calibri"/>
              </a:rPr>
              <a:t>users</a:t>
            </a:r>
            <a:r>
              <a:rPr lang="es-ES" sz="1100">
                <a:solidFill>
                  <a:srgbClr val="3A3A3A"/>
                </a:solidFill>
                <a:latin typeface="Calibri"/>
                <a:ea typeface="Calibri"/>
                <a:cs typeface="Calibri"/>
                <a:sym typeface="Calibri"/>
              </a:rPr>
              <a:t>', userId, function(err, user) { /*Do something and...*/ callback();  });  },</a:t>
            </a:r>
          </a:p>
          <a:p>
            <a:pPr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/*Load posts*/</a:t>
            </a:r>
            <a:r>
              <a:rPr lang="es-ES" sz="1100">
                <a:solidFill>
                  <a:srgbClr val="3A3A3A"/>
                </a:solidFill>
                <a:latin typeface="Calibri"/>
                <a:ea typeface="Calibri"/>
                <a:cs typeface="Calibri"/>
                <a:sym typeface="Calibri"/>
              </a:rPr>
              <a:t>  function(callback) {  db.query('</a:t>
            </a:r>
            <a:r>
              <a:rPr lang="es-ES" sz="1100">
                <a:solidFill>
                  <a:srgbClr val="FF0000"/>
                </a:solidFill>
                <a:latin typeface="Calibri"/>
                <a:ea typeface="Calibri"/>
                <a:cs typeface="Calibri"/>
                <a:sym typeface="Calibri"/>
              </a:rPr>
              <a:t>posts</a:t>
            </a:r>
            <a:r>
              <a:rPr lang="es-ES" sz="1100">
                <a:solidFill>
                  <a:srgbClr val="3A3A3A"/>
                </a:solidFill>
                <a:latin typeface="Calibri"/>
                <a:ea typeface="Calibri"/>
                <a:cs typeface="Calibri"/>
                <a:sym typeface="Calibri"/>
              </a:rPr>
              <a:t>', {userId: userId}, function(err, posts) { /*Do another thing and… */ callback();  });  }</a:t>
            </a:r>
          </a:p>
          <a:p>
            <a:pPr marR="0" rtl="0">
              <a:lnSpc>
                <a:spcPct val="150000"/>
              </a:lnSpc>
              <a:spcBef>
                <a:spcPts val="200"/>
              </a:spcBef>
              <a:buNone/>
            </a:pPr>
            <a:r>
              <a:rPr lang="es-ES" sz="1100">
                <a:solidFill>
                  <a:srgbClr val="3A3A3A"/>
                </a:solidFill>
                <a:latin typeface="Calibri"/>
                <a:ea typeface="Calibri"/>
                <a:cs typeface="Calibri"/>
                <a:sym typeface="Calibri"/>
              </a:rPr>
              <a:t>    ], function(err) { //This function gets called after the two tasks have called their "task callbacks"</a:t>
            </a:r>
          </a:p>
          <a:p>
            <a:pPr marR="0" rtl="0">
              <a:lnSpc>
                <a:spcPct val="150000"/>
              </a:lnSpc>
              <a:spcBef>
                <a:spcPts val="200"/>
              </a:spcBef>
              <a:buNone/>
            </a:pPr>
            <a:r>
              <a:rPr lang="es-ES" sz="1100">
                <a:solidFill>
                  <a:srgbClr val="3A3A3A"/>
                </a:solidFill>
                <a:latin typeface="Calibri"/>
                <a:ea typeface="Calibri"/>
                <a:cs typeface="Calibri"/>
                <a:sym typeface="Calibri"/>
              </a:rPr>
              <a:t>        if (err) return next(err); //If an error occured, we let express/connect handle it by calling the "next" function</a:t>
            </a:r>
          </a:p>
          <a:p>
            <a:pPr marR="0" rtl="0">
              <a:lnSpc>
                <a:spcPct val="150000"/>
              </a:lnSpc>
              <a:spcBef>
                <a:spcPts val="200"/>
              </a:spcBef>
              <a:buNone/>
            </a:pPr>
            <a:r>
              <a:rPr lang="es-ES" sz="1100">
                <a:solidFill>
                  <a:srgbClr val="3A3A3A"/>
                </a:solidFill>
                <a:latin typeface="Calibri"/>
                <a:ea typeface="Calibri"/>
                <a:cs typeface="Calibri"/>
                <a:sym typeface="Calibri"/>
              </a:rPr>
              <a:t>    });</a:t>
            </a:r>
          </a:p>
          <a:p>
            <a:pPr lvl="0" marR="0" rtl="0">
              <a:lnSpc>
                <a:spcPct val="150000"/>
              </a:lnSpc>
              <a:spcBef>
                <a:spcPts val="200"/>
              </a:spcBef>
              <a:buNone/>
            </a:pPr>
            <a:r>
              <a:rPr lang="es-ES" sz="1100">
                <a:solidFill>
                  <a:srgbClr val="3A3A3A"/>
                </a:solidFill>
                <a:latin typeface="Calibri"/>
                <a:ea typeface="Calibri"/>
                <a:cs typeface="Calibri"/>
                <a:sym typeface="Calibri"/>
              </a:rPr>
              <a:t>});</a:t>
            </a:r>
          </a:p>
        </p:txBody>
      </p:sp>
      <p:sp>
        <p:nvSpPr>
          <p:cNvPr id="613" name="Shape 61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Async</a:t>
            </a:r>
          </a:p>
        </p:txBody>
      </p:sp>
      <p:sp>
        <p:nvSpPr>
          <p:cNvPr id="614" name="Shape 614"/>
          <p:cNvSpPr txBox="1"/>
          <p:nvPr/>
        </p:nvSpPr>
        <p:spPr>
          <a:xfrm>
            <a:off x="685800" y="1474820"/>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20" name="Shape 62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21" name="Shape 62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622" name="Shape 622"/>
          <p:cNvSpPr txBox="1"/>
          <p:nvPr/>
        </p:nvSpPr>
        <p:spPr>
          <a:xfrm>
            <a:off x="685800" y="1734350"/>
            <a:ext cx="8291100" cy="3306600"/>
          </a:xfrm>
          <a:prstGeom prst="rect">
            <a:avLst/>
          </a:prstGeom>
          <a:noFill/>
          <a:ln>
            <a:noFill/>
          </a:ln>
        </p:spPr>
        <p:txBody>
          <a:bodyPr anchorCtr="0" anchor="t" bIns="91425" lIns="91425" rIns="91425" tIns="91425">
            <a:noAutofit/>
          </a:bodyPr>
          <a:lstStyle/>
          <a:p>
            <a:pPr lvl="0" marR="0" rtl="0">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lvl="0" marR="0" rtl="0">
              <a:lnSpc>
                <a:spcPct val="150000"/>
              </a:lnSpc>
              <a:spcBef>
                <a:spcPts val="200"/>
              </a:spcBef>
              <a:buNone/>
            </a:pPr>
            <a:r>
              <a:rPr lang="es-ES" sz="1100">
                <a:solidFill>
                  <a:srgbClr val="333388"/>
                </a:solidFill>
                <a:latin typeface="Calibri"/>
                <a:ea typeface="Calibri"/>
                <a:cs typeface="Calibri"/>
                <a:sym typeface="Calibri"/>
              </a:rPr>
              <a:t>var </a:t>
            </a:r>
            <a:r>
              <a:rPr lang="es-ES" sz="1100">
                <a:solidFill>
                  <a:srgbClr val="3A3A3A"/>
                </a:solidFill>
                <a:latin typeface="Calibri"/>
                <a:ea typeface="Calibri"/>
                <a:cs typeface="Calibri"/>
                <a:sym typeface="Calibri"/>
              </a:rPr>
              <a:t>async = require(</a:t>
            </a:r>
            <a:r>
              <a:rPr lang="es-ES" sz="1100">
                <a:solidFill>
                  <a:srgbClr val="E54305"/>
                </a:solidFill>
                <a:latin typeface="Calibri"/>
                <a:ea typeface="Calibri"/>
                <a:cs typeface="Calibri"/>
                <a:sym typeface="Calibri"/>
              </a:rPr>
              <a:t>'async'</a:t>
            </a:r>
            <a:r>
              <a:rPr lang="es-ES" sz="1100">
                <a:solidFill>
                  <a:srgbClr val="3A3A3A"/>
                </a:solidFill>
                <a:latin typeface="Calibri"/>
                <a:ea typeface="Calibri"/>
                <a:cs typeface="Calibri"/>
                <a:sym typeface="Calibri"/>
              </a:rPr>
              <a:t>); var userId;</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app.get('</a:t>
            </a:r>
            <a:r>
              <a:rPr lang="es-ES" sz="1100">
                <a:solidFill>
                  <a:srgbClr val="FF0000"/>
                </a:solidFill>
                <a:latin typeface="Calibri"/>
                <a:ea typeface="Calibri"/>
                <a:cs typeface="Calibri"/>
                <a:sym typeface="Calibri"/>
              </a:rPr>
              <a:t>/user/:userId</a:t>
            </a:r>
            <a:r>
              <a:rPr lang="es-ES" sz="1100">
                <a:solidFill>
                  <a:srgbClr val="3A3A3A"/>
                </a:solidFill>
                <a:latin typeface="Calibri"/>
                <a:ea typeface="Calibri"/>
                <a:cs typeface="Calibri"/>
                <a:sym typeface="Calibri"/>
              </a:rPr>
              <a:t>', function(req, res, next) {</a:t>
            </a:r>
          </a:p>
          <a:p>
            <a:pPr lvl="0" marR="0" rtl="0">
              <a:lnSpc>
                <a:spcPct val="150000"/>
              </a:lnSpc>
              <a:spcBef>
                <a:spcPts val="200"/>
              </a:spcBef>
              <a:buNone/>
            </a:pPr>
            <a:r>
              <a:rPr lang="es-ES" sz="1100">
                <a:solidFill>
                  <a:srgbClr val="3A3A3A"/>
                </a:solidFill>
                <a:latin typeface="Calibri"/>
                <a:ea typeface="Calibri"/>
                <a:cs typeface="Calibri"/>
                <a:sym typeface="Calibri"/>
              </a:rPr>
              <a:t>    var userId = req.params.userId;</a:t>
            </a:r>
          </a:p>
          <a:p>
            <a:pPr lvl="0"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async.series(</a:t>
            </a:r>
            <a:r>
              <a:rPr lang="es-ES" sz="1100">
                <a:solidFill>
                  <a:srgbClr val="3A3A3A"/>
                </a:solidFill>
                <a:latin typeface="Calibri"/>
                <a:ea typeface="Calibri"/>
                <a:cs typeface="Calibri"/>
                <a:sym typeface="Calibri"/>
              </a:rPr>
              <a:t>[ </a:t>
            </a:r>
          </a:p>
          <a:p>
            <a:pPr lvl="0"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/*Load user to get userId first*/ </a:t>
            </a:r>
            <a:r>
              <a:rPr lang="es-ES" sz="1100">
                <a:solidFill>
                  <a:srgbClr val="3A3A3A"/>
                </a:solidFill>
                <a:latin typeface="Calibri"/>
                <a:ea typeface="Calibri"/>
                <a:cs typeface="Calibri"/>
                <a:sym typeface="Calibri"/>
              </a:rPr>
              <a:t>function(callback) {  db.get('</a:t>
            </a:r>
            <a:r>
              <a:rPr lang="es-ES" sz="1100">
                <a:solidFill>
                  <a:srgbClr val="FF0000"/>
                </a:solidFill>
                <a:latin typeface="Calibri"/>
                <a:ea typeface="Calibri"/>
                <a:cs typeface="Calibri"/>
                <a:sym typeface="Calibri"/>
              </a:rPr>
              <a:t>users</a:t>
            </a:r>
            <a:r>
              <a:rPr lang="es-ES" sz="1100">
                <a:solidFill>
                  <a:srgbClr val="3A3A3A"/>
                </a:solidFill>
                <a:latin typeface="Calibri"/>
                <a:ea typeface="Calibri"/>
                <a:cs typeface="Calibri"/>
                <a:sym typeface="Calibri"/>
              </a:rPr>
              <a:t>', function(err, user) { /*Do something and… */ </a:t>
            </a:r>
            <a:r>
              <a:rPr b="1" lang="es-ES" sz="1100">
                <a:solidFill>
                  <a:srgbClr val="3A3A3A"/>
                </a:solidFill>
                <a:latin typeface="Calibri"/>
                <a:ea typeface="Calibri"/>
                <a:cs typeface="Calibri"/>
                <a:sym typeface="Calibri"/>
              </a:rPr>
              <a:t>userId = 2; </a:t>
            </a:r>
            <a:r>
              <a:rPr lang="es-ES" sz="1100">
                <a:solidFill>
                  <a:srgbClr val="3A3A3A"/>
                </a:solidFill>
                <a:latin typeface="Calibri"/>
                <a:ea typeface="Calibri"/>
                <a:cs typeface="Calibri"/>
                <a:sym typeface="Calibri"/>
              </a:rPr>
              <a:t>callback(); });  },</a:t>
            </a:r>
          </a:p>
          <a:p>
            <a:pPr marR="0" rtl="0">
              <a:lnSpc>
                <a:spcPct val="150000"/>
              </a:lnSpc>
              <a:spcBef>
                <a:spcPts val="200"/>
              </a:spcBef>
              <a:buNone/>
            </a:pP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/*Load posts (won't be called before task first has been called)*/</a:t>
            </a:r>
            <a:r>
              <a:rPr lang="es-ES" sz="1100">
                <a:solidFill>
                  <a:srgbClr val="3A3A3A"/>
                </a:solidFill>
                <a:latin typeface="Calibri"/>
                <a:ea typeface="Calibri"/>
                <a:cs typeface="Calibri"/>
                <a:sym typeface="Calibri"/>
              </a:rPr>
              <a:t>  </a:t>
            </a:r>
          </a:p>
          <a:p>
            <a:pPr lvl="0" marR="0" rtl="0">
              <a:lnSpc>
                <a:spcPct val="150000"/>
              </a:lnSpc>
              <a:spcBef>
                <a:spcPts val="200"/>
              </a:spcBef>
              <a:buNone/>
            </a:pPr>
            <a:r>
              <a:rPr lang="es-ES" sz="1100">
                <a:solidFill>
                  <a:srgbClr val="3A3A3A"/>
                </a:solidFill>
                <a:latin typeface="Calibri"/>
                <a:ea typeface="Calibri"/>
                <a:cs typeface="Calibri"/>
                <a:sym typeface="Calibri"/>
              </a:rPr>
              <a:t>    function(callback) {  db.query('</a:t>
            </a:r>
            <a:r>
              <a:rPr lang="es-ES" sz="1100">
                <a:solidFill>
                  <a:srgbClr val="FF0000"/>
                </a:solidFill>
                <a:latin typeface="Calibri"/>
                <a:ea typeface="Calibri"/>
                <a:cs typeface="Calibri"/>
                <a:sym typeface="Calibri"/>
              </a:rPr>
              <a:t>posts</a:t>
            </a:r>
            <a:r>
              <a:rPr lang="es-ES" sz="1100">
                <a:solidFill>
                  <a:srgbClr val="3A3A3A"/>
                </a:solidFill>
                <a:latin typeface="Calibri"/>
                <a:ea typeface="Calibri"/>
                <a:cs typeface="Calibri"/>
                <a:sym typeface="Calibri"/>
              </a:rPr>
              <a:t>', {</a:t>
            </a:r>
            <a:r>
              <a:rPr b="1" lang="es-ES" sz="1100">
                <a:solidFill>
                  <a:srgbClr val="3A3A3A"/>
                </a:solidFill>
                <a:latin typeface="Calibri"/>
                <a:ea typeface="Calibri"/>
                <a:cs typeface="Calibri"/>
                <a:sym typeface="Calibri"/>
              </a:rPr>
              <a:t>userId: userId</a:t>
            </a:r>
            <a:r>
              <a:rPr lang="es-ES" sz="1100">
                <a:solidFill>
                  <a:srgbClr val="3A3A3A"/>
                </a:solidFill>
                <a:latin typeface="Calibri"/>
                <a:ea typeface="Calibri"/>
                <a:cs typeface="Calibri"/>
                <a:sym typeface="Calibri"/>
              </a:rPr>
              <a:t>}, function(err, posts) { /*Do another thing and… */ callback();  });  }</a:t>
            </a:r>
          </a:p>
          <a:p>
            <a:pPr lvl="0" marR="0" rtl="0">
              <a:lnSpc>
                <a:spcPct val="150000"/>
              </a:lnSpc>
              <a:spcBef>
                <a:spcPts val="200"/>
              </a:spcBef>
              <a:buNone/>
            </a:pPr>
            <a:r>
              <a:rPr lang="es-ES" sz="1100">
                <a:solidFill>
                  <a:srgbClr val="3A3A3A"/>
                </a:solidFill>
                <a:latin typeface="Calibri"/>
                <a:ea typeface="Calibri"/>
                <a:cs typeface="Calibri"/>
                <a:sym typeface="Calibri"/>
              </a:rPr>
              <a:t>    ], function(err) { //This function gets called after the two tasks have called their "task callbacks"</a:t>
            </a:r>
          </a:p>
          <a:p>
            <a:pPr lvl="0" marR="0" rtl="0">
              <a:lnSpc>
                <a:spcPct val="150000"/>
              </a:lnSpc>
              <a:spcBef>
                <a:spcPts val="200"/>
              </a:spcBef>
              <a:buNone/>
            </a:pPr>
            <a:r>
              <a:rPr lang="es-ES" sz="1100">
                <a:solidFill>
                  <a:srgbClr val="3A3A3A"/>
                </a:solidFill>
                <a:latin typeface="Calibri"/>
                <a:ea typeface="Calibri"/>
                <a:cs typeface="Calibri"/>
                <a:sym typeface="Calibri"/>
              </a:rPr>
              <a:t>        if (err) return next(err); //If an error occured, we let express/connect handle it by calling the "next" function</a:t>
            </a:r>
          </a:p>
          <a:p>
            <a:pPr lvl="0" marR="0" rtl="0">
              <a:lnSpc>
                <a:spcPct val="150000"/>
              </a:lnSpc>
              <a:spcBef>
                <a:spcPts val="200"/>
              </a:spcBef>
              <a:buNone/>
            </a:pPr>
            <a:r>
              <a:rPr lang="es-ES" sz="1100">
                <a:solidFill>
                  <a:srgbClr val="3A3A3A"/>
                </a:solidFill>
                <a:latin typeface="Calibri"/>
                <a:ea typeface="Calibri"/>
                <a:cs typeface="Calibri"/>
                <a:sym typeface="Calibri"/>
              </a:rPr>
              <a:t>    });</a:t>
            </a:r>
          </a:p>
          <a:p>
            <a:pPr lvl="0" marR="0" rtl="0">
              <a:lnSpc>
                <a:spcPct val="150000"/>
              </a:lnSpc>
              <a:spcBef>
                <a:spcPts val="200"/>
              </a:spcBef>
              <a:buNone/>
            </a:pPr>
            <a:r>
              <a:rPr lang="es-ES" sz="1100">
                <a:solidFill>
                  <a:srgbClr val="3A3A3A"/>
                </a:solidFill>
                <a:latin typeface="Calibri"/>
                <a:ea typeface="Calibri"/>
                <a:cs typeface="Calibri"/>
                <a:sym typeface="Calibri"/>
              </a:rPr>
              <a:t>});</a:t>
            </a:r>
          </a:p>
        </p:txBody>
      </p:sp>
      <p:sp>
        <p:nvSpPr>
          <p:cNvPr id="623" name="Shape 62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Librerías de ayuda</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Async</a:t>
            </a:r>
          </a:p>
        </p:txBody>
      </p:sp>
      <p:sp>
        <p:nvSpPr>
          <p:cNvPr id="624" name="Shape 624"/>
          <p:cNvSpPr txBox="1"/>
          <p:nvPr/>
        </p:nvSpPr>
        <p:spPr>
          <a:xfrm>
            <a:off x="685800" y="1474820"/>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ctrTitle"/>
          </p:nvPr>
        </p:nvSpPr>
        <p:spPr>
          <a:xfrm>
            <a:off x="4486280" y="2228845"/>
            <a:ext cx="2849999" cy="357900"/>
          </a:xfrm>
          <a:prstGeom prst="rect">
            <a:avLst/>
          </a:prstGeom>
        </p:spPr>
        <p:txBody>
          <a:bodyPr anchorCtr="0" anchor="ctr" bIns="91425" lIns="91425" rIns="91425" tIns="91425">
            <a:noAutofit/>
          </a:bodyPr>
          <a:lstStyle/>
          <a:p>
            <a:pPr lvl="0" rtl="0">
              <a:spcBef>
                <a:spcPts val="0"/>
              </a:spcBef>
              <a:buNone/>
            </a:pPr>
            <a:r>
              <a:rPr lang="es-ES" sz="1800">
                <a:solidFill>
                  <a:schemeClr val="dk1"/>
                </a:solidFill>
                <a:latin typeface="Trebuchet MS"/>
                <a:ea typeface="Trebuchet MS"/>
                <a:cs typeface="Trebuchet MS"/>
                <a:sym typeface="Trebuchet MS"/>
              </a:rPr>
              <a:t>ExpressJS</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35" name="Shape 63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36" name="Shape 63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37" name="Shape 637"/>
          <p:cNvSpPr txBox="1"/>
          <p:nvPr/>
        </p:nvSpPr>
        <p:spPr>
          <a:xfrm>
            <a:off x="685800" y="1882750"/>
            <a:ext cx="7772400" cy="2975099"/>
          </a:xfrm>
          <a:prstGeom prst="rect">
            <a:avLst/>
          </a:prstGeom>
          <a:noFill/>
          <a:ln>
            <a:noFill/>
          </a:ln>
        </p:spPr>
        <p:txBody>
          <a:bodyPr anchorCtr="0" anchor="t" bIns="91425" lIns="91425" rIns="91425" tIns="91425">
            <a:noAutofit/>
          </a:bodyPr>
          <a:lstStyle/>
          <a:p>
            <a:pPr lvl="0" marR="0" rtl="0" algn="l">
              <a:lnSpc>
                <a:spcPct val="150000"/>
              </a:lnSpc>
              <a:spcBef>
                <a:spcPts val="0"/>
              </a:spcBef>
              <a:spcAft>
                <a:spcPts val="0"/>
              </a:spcAft>
              <a:buNone/>
            </a:pPr>
            <a:r>
              <a:rPr lang="es-ES">
                <a:solidFill>
                  <a:schemeClr val="dk1"/>
                </a:solidFill>
                <a:latin typeface="Calibri"/>
                <a:ea typeface="Calibri"/>
                <a:cs typeface="Calibri"/>
                <a:sym typeface="Calibri"/>
              </a:rPr>
              <a:t>Framework Javascript para NodeJS que posee las siguientes características principales:</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Rapidez, Robustez, flexibilidad y simplicidad.</a:t>
            </a:r>
          </a:p>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Provee plugins de alto rendimiento conocidos como </a:t>
            </a:r>
            <a:r>
              <a:rPr b="1" lang="es-ES">
                <a:solidFill>
                  <a:schemeClr val="dk1"/>
                </a:solidFill>
                <a:latin typeface="Calibri"/>
                <a:ea typeface="Calibri"/>
                <a:cs typeface="Calibri"/>
                <a:sym typeface="Calibri"/>
              </a:rPr>
              <a:t>Middlewares</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Basado en ‘</a:t>
            </a:r>
            <a:r>
              <a:rPr b="1" lang="es-ES">
                <a:solidFill>
                  <a:schemeClr val="dk1"/>
                </a:solidFill>
                <a:latin typeface="Calibri"/>
                <a:ea typeface="Calibri"/>
                <a:cs typeface="Calibri"/>
                <a:sym typeface="Calibri"/>
              </a:rPr>
              <a:t>Connect</a:t>
            </a:r>
            <a:r>
              <a:rPr lang="es-ES">
                <a:solidFill>
                  <a:schemeClr val="dk1"/>
                </a:solidFill>
                <a:latin typeface="Calibri"/>
                <a:ea typeface="Calibri"/>
                <a:cs typeface="Calibri"/>
                <a:sym typeface="Calibri"/>
              </a:rPr>
              <a:t>’, Framework Middleware para manejo de servidores HTTP.</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Facilita el uso de motores de plantillas.</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Permite crear aplicaciones con gran rapidez y poder ejecutarlas en el momento.</a:t>
            </a:r>
          </a:p>
        </p:txBody>
      </p:sp>
      <p:sp>
        <p:nvSpPr>
          <p:cNvPr id="638" name="Shape 63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¿Por qué ExpressJS?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44" name="Shape 64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45" name="Shape 64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46" name="Shape 646"/>
          <p:cNvSpPr txBox="1"/>
          <p:nvPr/>
        </p:nvSpPr>
        <p:spPr>
          <a:xfrm>
            <a:off x="685800" y="1882749"/>
            <a:ext cx="7772400" cy="3136800"/>
          </a:xfrm>
          <a:prstGeom prst="rect">
            <a:avLst/>
          </a:prstGeom>
          <a:noFill/>
          <a:ln>
            <a:noFill/>
          </a:ln>
        </p:spPr>
        <p:txBody>
          <a:bodyPr anchorCtr="0" anchor="t" bIns="91425" lIns="91425" rIns="91425" tIns="91425">
            <a:noAutofit/>
          </a:bodyPr>
          <a:lstStyle/>
          <a:p>
            <a:pPr rtl="0">
              <a:lnSpc>
                <a:spcPct val="150000"/>
              </a:lnSpc>
              <a:spcBef>
                <a:spcPts val="500"/>
              </a:spcBef>
              <a:spcAft>
                <a:spcPts val="500"/>
              </a:spcAft>
              <a:buNone/>
            </a:pPr>
            <a:r>
              <a:rPr lang="es-ES" sz="1050">
                <a:solidFill>
                  <a:srgbClr val="0077AA"/>
                </a:solidFill>
                <a:highlight>
                  <a:srgbClr val="F7F7F7"/>
                </a:highlight>
                <a:latin typeface="Consolas"/>
                <a:ea typeface="Consolas"/>
                <a:cs typeface="Consolas"/>
                <a:sym typeface="Consolas"/>
              </a:rPr>
              <a:t>var</a:t>
            </a:r>
            <a:r>
              <a:rPr lang="es-ES" sz="1050">
                <a:highlight>
                  <a:srgbClr val="F7F7F7"/>
                </a:highlight>
                <a:latin typeface="Consolas"/>
                <a:ea typeface="Consolas"/>
                <a:cs typeface="Consolas"/>
                <a:sym typeface="Consolas"/>
              </a:rPr>
              <a:t> express </a:t>
            </a:r>
            <a:r>
              <a:rPr lang="es-ES" sz="1050">
                <a:solidFill>
                  <a:srgbClr val="A67F5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DD4A68"/>
                </a:solidFill>
                <a:highlight>
                  <a:srgbClr val="F7F7F7"/>
                </a:highlight>
                <a:latin typeface="Consolas"/>
                <a:ea typeface="Consolas"/>
                <a:cs typeface="Consolas"/>
                <a:sym typeface="Consolas"/>
              </a:rPr>
              <a:t>require</a:t>
            </a:r>
            <a:r>
              <a:rPr lang="es-ES" sz="1050">
                <a:solidFill>
                  <a:srgbClr val="999999"/>
                </a:solidFill>
                <a:highlight>
                  <a:srgbClr val="F7F7F7"/>
                </a:highlight>
                <a:latin typeface="Consolas"/>
                <a:ea typeface="Consolas"/>
                <a:cs typeface="Consolas"/>
                <a:sym typeface="Consolas"/>
              </a:rPr>
              <a:t>(</a:t>
            </a:r>
            <a:r>
              <a:rPr lang="es-ES" sz="1050">
                <a:solidFill>
                  <a:srgbClr val="669900"/>
                </a:solidFill>
                <a:highlight>
                  <a:srgbClr val="F7F7F7"/>
                </a:highlight>
                <a:latin typeface="Consolas"/>
                <a:ea typeface="Consolas"/>
                <a:cs typeface="Consolas"/>
                <a:sym typeface="Consolas"/>
              </a:rPr>
              <a:t>'express'</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solidFill>
                  <a:srgbClr val="0077AA"/>
                </a:solidFill>
                <a:highlight>
                  <a:srgbClr val="F7F7F7"/>
                </a:highlight>
                <a:latin typeface="Consolas"/>
                <a:ea typeface="Consolas"/>
                <a:cs typeface="Consolas"/>
                <a:sym typeface="Consolas"/>
              </a:rPr>
              <a:t>var</a:t>
            </a:r>
            <a:r>
              <a:rPr lang="es-ES" sz="1050">
                <a:highlight>
                  <a:srgbClr val="F7F7F7"/>
                </a:highlight>
                <a:latin typeface="Consolas"/>
                <a:ea typeface="Consolas"/>
                <a:cs typeface="Consolas"/>
                <a:sym typeface="Consolas"/>
              </a:rPr>
              <a:t> app </a:t>
            </a:r>
            <a:r>
              <a:rPr lang="es-ES" sz="1050">
                <a:solidFill>
                  <a:srgbClr val="A67F5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DD4A68"/>
                </a:solidFill>
                <a:highlight>
                  <a:srgbClr val="F7F7F7"/>
                </a:highlight>
                <a:latin typeface="Consolas"/>
                <a:ea typeface="Consolas"/>
                <a:cs typeface="Consolas"/>
                <a:sym typeface="Consolas"/>
              </a:rPr>
              <a:t>express</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app</a:t>
            </a:r>
            <a:r>
              <a:rPr lang="es-ES" sz="1050">
                <a:solidFill>
                  <a:srgbClr val="999999"/>
                </a:solidFill>
                <a:highlight>
                  <a:srgbClr val="F7F7F7"/>
                </a:highlight>
                <a:latin typeface="Consolas"/>
                <a:ea typeface="Consolas"/>
                <a:cs typeface="Consolas"/>
                <a:sym typeface="Consolas"/>
              </a:rPr>
              <a:t>.</a:t>
            </a:r>
            <a:r>
              <a:rPr lang="es-ES" sz="1050">
                <a:solidFill>
                  <a:srgbClr val="0077AA"/>
                </a:solidFill>
                <a:highlight>
                  <a:srgbClr val="F7F7F7"/>
                </a:highlight>
                <a:latin typeface="Consolas"/>
                <a:ea typeface="Consolas"/>
                <a:cs typeface="Consolas"/>
                <a:sym typeface="Consolas"/>
              </a:rPr>
              <a:t>get</a:t>
            </a:r>
            <a:r>
              <a:rPr lang="es-ES" sz="1050">
                <a:solidFill>
                  <a:srgbClr val="999999"/>
                </a:solidFill>
                <a:highlight>
                  <a:srgbClr val="F7F7F7"/>
                </a:highlight>
                <a:latin typeface="Consolas"/>
                <a:ea typeface="Consolas"/>
                <a:cs typeface="Consolas"/>
                <a:sym typeface="Consolas"/>
              </a:rPr>
              <a:t>(</a:t>
            </a:r>
            <a:r>
              <a:rPr lang="es-ES" sz="1050">
                <a:solidFill>
                  <a:srgbClr val="669900"/>
                </a:solidFill>
                <a:highlight>
                  <a:srgbClr val="F7F7F7"/>
                </a:highlight>
                <a:latin typeface="Consolas"/>
                <a:ea typeface="Consolas"/>
                <a:cs typeface="Consolas"/>
                <a:sym typeface="Consolas"/>
              </a:rPr>
              <a:t>'/'</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a:t>
            </a:r>
            <a:r>
              <a:rPr lang="es-ES" sz="1050">
                <a:solidFill>
                  <a:srgbClr val="0077AA"/>
                </a:solidFill>
                <a:highlight>
                  <a:srgbClr val="F7F7F7"/>
                </a:highlight>
                <a:latin typeface="Consolas"/>
                <a:ea typeface="Consolas"/>
                <a:cs typeface="Consolas"/>
                <a:sym typeface="Consolas"/>
              </a:rPr>
              <a:t>function</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req</a:t>
            </a:r>
            <a:r>
              <a:rPr lang="es-ES" sz="1050">
                <a:solidFill>
                  <a:srgbClr val="999999"/>
                </a:solidFill>
                <a:highlight>
                  <a:srgbClr val="F7F7F7"/>
                </a:highlight>
                <a:latin typeface="Consolas"/>
                <a:ea typeface="Consolas"/>
                <a:cs typeface="Consolas"/>
                <a:sym typeface="Consolas"/>
              </a:rPr>
              <a:t>,</a:t>
            </a:r>
            <a:r>
              <a:rPr lang="es-ES" sz="1050">
                <a:highlight>
                  <a:srgbClr val="F7F7F7"/>
                </a:highlight>
                <a:latin typeface="Consolas"/>
                <a:ea typeface="Consolas"/>
                <a:cs typeface="Consolas"/>
                <a:sym typeface="Consolas"/>
              </a:rPr>
              <a:t> res</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  res</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send</a:t>
            </a:r>
            <a:r>
              <a:rPr lang="es-ES" sz="1050">
                <a:solidFill>
                  <a:srgbClr val="999999"/>
                </a:solidFill>
                <a:highlight>
                  <a:srgbClr val="F7F7F7"/>
                </a:highlight>
                <a:latin typeface="Consolas"/>
                <a:ea typeface="Consolas"/>
                <a:cs typeface="Consolas"/>
                <a:sym typeface="Consolas"/>
              </a:rPr>
              <a:t>(</a:t>
            </a:r>
            <a:r>
              <a:rPr lang="es-ES" sz="1050">
                <a:solidFill>
                  <a:srgbClr val="669900"/>
                </a:solidFill>
                <a:highlight>
                  <a:srgbClr val="F7F7F7"/>
                </a:highlight>
                <a:latin typeface="Consolas"/>
                <a:ea typeface="Consolas"/>
                <a:cs typeface="Consolas"/>
                <a:sym typeface="Consolas"/>
              </a:rPr>
              <a:t>'hello world'</a:t>
            </a: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solidFill>
                  <a:srgbClr val="999999"/>
                </a:solidFill>
                <a:highlight>
                  <a:srgbClr val="F7F7F7"/>
                </a:highlight>
                <a:latin typeface="Consolas"/>
                <a:ea typeface="Consolas"/>
                <a:cs typeface="Consolas"/>
                <a:sym typeface="Consolas"/>
              </a:rPr>
              <a:t>});</a:t>
            </a:r>
            <a:br>
              <a:rPr lang="es-ES" sz="1050">
                <a:highlight>
                  <a:srgbClr val="F7F7F7"/>
                </a:highlight>
                <a:latin typeface="Consolas"/>
                <a:ea typeface="Consolas"/>
                <a:cs typeface="Consolas"/>
                <a:sym typeface="Consolas"/>
              </a:rPr>
            </a:br>
            <a:r>
              <a:rPr lang="es-ES" sz="1050">
                <a:highlight>
                  <a:srgbClr val="F7F7F7"/>
                </a:highlight>
                <a:latin typeface="Consolas"/>
                <a:ea typeface="Consolas"/>
                <a:cs typeface="Consolas"/>
                <a:sym typeface="Consolas"/>
              </a:rPr>
              <a:t>app</a:t>
            </a:r>
            <a:r>
              <a:rPr lang="es-ES" sz="1050">
                <a:solidFill>
                  <a:srgbClr val="999999"/>
                </a:solidFill>
                <a:highlight>
                  <a:srgbClr val="F7F7F7"/>
                </a:highlight>
                <a:latin typeface="Consolas"/>
                <a:ea typeface="Consolas"/>
                <a:cs typeface="Consolas"/>
                <a:sym typeface="Consolas"/>
              </a:rPr>
              <a:t>.</a:t>
            </a:r>
            <a:r>
              <a:rPr lang="es-ES" sz="1050">
                <a:solidFill>
                  <a:srgbClr val="DD4A68"/>
                </a:solidFill>
                <a:highlight>
                  <a:srgbClr val="F7F7F7"/>
                </a:highlight>
                <a:latin typeface="Consolas"/>
                <a:ea typeface="Consolas"/>
                <a:cs typeface="Consolas"/>
                <a:sym typeface="Consolas"/>
              </a:rPr>
              <a:t>listen</a:t>
            </a:r>
            <a:r>
              <a:rPr lang="es-ES" sz="1050">
                <a:solidFill>
                  <a:srgbClr val="999999"/>
                </a:solidFill>
                <a:highlight>
                  <a:srgbClr val="F7F7F7"/>
                </a:highlight>
                <a:latin typeface="Consolas"/>
                <a:ea typeface="Consolas"/>
                <a:cs typeface="Consolas"/>
                <a:sym typeface="Consolas"/>
              </a:rPr>
              <a:t>(</a:t>
            </a:r>
            <a:r>
              <a:rPr lang="es-ES" sz="1050">
                <a:solidFill>
                  <a:srgbClr val="990055"/>
                </a:solidFill>
                <a:highlight>
                  <a:srgbClr val="F7F7F7"/>
                </a:highlight>
                <a:latin typeface="Consolas"/>
                <a:ea typeface="Consolas"/>
                <a:cs typeface="Consolas"/>
                <a:sym typeface="Consolas"/>
              </a:rPr>
              <a:t>3000</a:t>
            </a:r>
            <a:r>
              <a:rPr lang="es-ES" sz="1050">
                <a:solidFill>
                  <a:srgbClr val="999999"/>
                </a:solidFill>
                <a:highlight>
                  <a:srgbClr val="F7F7F7"/>
                </a:highlight>
                <a:latin typeface="Consolas"/>
                <a:ea typeface="Consolas"/>
                <a:cs typeface="Consolas"/>
                <a:sym typeface="Consolas"/>
              </a:rPr>
              <a:t>);</a:t>
            </a:r>
          </a:p>
          <a:p>
            <a:pPr rtl="0">
              <a:lnSpc>
                <a:spcPct val="150000"/>
              </a:lnSpc>
              <a:spcBef>
                <a:spcPts val="0"/>
              </a:spcBef>
              <a:buNone/>
            </a:pPr>
            <a:r>
              <a:rPr lang="es-ES" sz="1200">
                <a:solidFill>
                  <a:schemeClr val="dk1"/>
                </a:solidFill>
                <a:latin typeface="Calibri"/>
                <a:ea typeface="Calibri"/>
                <a:cs typeface="Calibri"/>
                <a:sym typeface="Calibri"/>
              </a:rPr>
              <a:t>Ahora, el objeto </a:t>
            </a:r>
            <a:r>
              <a:rPr b="1" lang="es-ES" sz="1200">
                <a:solidFill>
                  <a:schemeClr val="dk1"/>
                </a:solidFill>
                <a:latin typeface="Calibri"/>
                <a:ea typeface="Calibri"/>
                <a:cs typeface="Calibri"/>
                <a:sym typeface="Calibri"/>
              </a:rPr>
              <a:t>app</a:t>
            </a:r>
            <a:r>
              <a:rPr lang="es-ES" sz="1200">
                <a:solidFill>
                  <a:schemeClr val="dk1"/>
                </a:solidFill>
                <a:latin typeface="Calibri"/>
                <a:ea typeface="Calibri"/>
                <a:cs typeface="Calibri"/>
                <a:sym typeface="Calibri"/>
              </a:rPr>
              <a:t>, tiene métodos para:</a:t>
            </a:r>
          </a:p>
          <a:p>
            <a:pPr indent="-304800" lvl="0" marL="457200" rtl="0">
              <a:lnSpc>
                <a:spcPct val="150000"/>
              </a:lnSpc>
              <a:spcBef>
                <a:spcPts val="0"/>
              </a:spcBef>
              <a:buClr>
                <a:srgbClr val="7FBD42"/>
              </a:buClr>
              <a:buSzPct val="100000"/>
              <a:buFont typeface="Calibri"/>
              <a:buChar char="●"/>
            </a:pPr>
            <a:r>
              <a:rPr lang="es-ES" sz="1200">
                <a:solidFill>
                  <a:schemeClr val="dk1"/>
                </a:solidFill>
                <a:latin typeface="Calibri"/>
                <a:ea typeface="Calibri"/>
                <a:cs typeface="Calibri"/>
                <a:sym typeface="Calibri"/>
              </a:rPr>
              <a:t>Enrutamiento de peticiones HTTP; </a:t>
            </a:r>
            <a:r>
              <a:rPr b="1" lang="es-ES" sz="1200">
                <a:solidFill>
                  <a:schemeClr val="dk1"/>
                </a:solidFill>
                <a:latin typeface="Calibri"/>
                <a:ea typeface="Calibri"/>
                <a:cs typeface="Calibri"/>
                <a:sym typeface="Calibri"/>
              </a:rPr>
              <a:t>app.METHOD</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app.param</a:t>
            </a:r>
          </a:p>
          <a:p>
            <a:pPr indent="-304800" lvl="0" marL="457200" rtl="0">
              <a:lnSpc>
                <a:spcPct val="150000"/>
              </a:lnSpc>
              <a:spcBef>
                <a:spcPts val="0"/>
              </a:spcBef>
              <a:buClr>
                <a:srgbClr val="7FBD42"/>
              </a:buClr>
              <a:buSzPct val="100000"/>
              <a:buFont typeface="Calibri"/>
              <a:buChar char="●"/>
            </a:pPr>
            <a:r>
              <a:rPr lang="es-ES" sz="1200">
                <a:solidFill>
                  <a:schemeClr val="dk1"/>
                </a:solidFill>
                <a:latin typeface="Calibri"/>
                <a:ea typeface="Calibri"/>
                <a:cs typeface="Calibri"/>
                <a:sym typeface="Calibri"/>
              </a:rPr>
              <a:t>Configuraciones Middleware; </a:t>
            </a:r>
            <a:r>
              <a:rPr b="1" lang="es-ES" sz="1200">
                <a:solidFill>
                  <a:schemeClr val="dk1"/>
                </a:solidFill>
                <a:latin typeface="Calibri"/>
                <a:ea typeface="Calibri"/>
                <a:cs typeface="Calibri"/>
                <a:sym typeface="Calibri"/>
              </a:rPr>
              <a:t>app.route</a:t>
            </a:r>
          </a:p>
          <a:p>
            <a:pPr indent="-304800" lvl="0" marL="457200" rtl="0">
              <a:lnSpc>
                <a:spcPct val="150000"/>
              </a:lnSpc>
              <a:spcBef>
                <a:spcPts val="0"/>
              </a:spcBef>
              <a:buClr>
                <a:srgbClr val="7FBD42"/>
              </a:buClr>
              <a:buSzPct val="100000"/>
              <a:buFont typeface="Calibri"/>
              <a:buChar char="●"/>
            </a:pPr>
            <a:r>
              <a:rPr lang="es-ES" sz="1200">
                <a:solidFill>
                  <a:schemeClr val="dk1"/>
                </a:solidFill>
                <a:latin typeface="Calibri"/>
                <a:ea typeface="Calibri"/>
                <a:cs typeface="Calibri"/>
                <a:sym typeface="Calibri"/>
              </a:rPr>
              <a:t>Renderizado de vistas HTML; </a:t>
            </a:r>
            <a:r>
              <a:rPr b="1" lang="es-ES" sz="1200">
                <a:solidFill>
                  <a:schemeClr val="dk1"/>
                </a:solidFill>
                <a:latin typeface="Calibri"/>
                <a:ea typeface="Calibri"/>
                <a:cs typeface="Calibri"/>
                <a:sym typeface="Calibri"/>
              </a:rPr>
              <a:t>app.render</a:t>
            </a:r>
          </a:p>
          <a:p>
            <a:pPr indent="-304800" lvl="0" marL="457200" rtl="0">
              <a:lnSpc>
                <a:spcPct val="150000"/>
              </a:lnSpc>
              <a:spcBef>
                <a:spcPts val="0"/>
              </a:spcBef>
              <a:buClr>
                <a:srgbClr val="7FBD42"/>
              </a:buClr>
              <a:buSzPct val="100000"/>
              <a:buFont typeface="Calibri"/>
              <a:buChar char="●"/>
            </a:pPr>
            <a:r>
              <a:rPr lang="es-ES" sz="1200">
                <a:solidFill>
                  <a:schemeClr val="dk1"/>
                </a:solidFill>
                <a:latin typeface="Calibri"/>
                <a:ea typeface="Calibri"/>
                <a:cs typeface="Calibri"/>
                <a:sym typeface="Calibri"/>
              </a:rPr>
              <a:t>Motor de plantillas; </a:t>
            </a:r>
            <a:r>
              <a:rPr b="1" lang="es-ES" sz="1200">
                <a:solidFill>
                  <a:schemeClr val="dk1"/>
                </a:solidFill>
                <a:latin typeface="Calibri"/>
                <a:ea typeface="Calibri"/>
                <a:cs typeface="Calibri"/>
                <a:sym typeface="Calibri"/>
              </a:rPr>
              <a:t>app.engine</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647" name="Shape 64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Simple y rápido</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sp>
        <p:nvSpPr>
          <p:cNvPr id="652" name="Shape 65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53" name="Shape 65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54" name="Shape 65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55" name="Shape 655"/>
          <p:cNvSpPr txBox="1"/>
          <p:nvPr/>
        </p:nvSpPr>
        <p:spPr>
          <a:xfrm>
            <a:off x="685800" y="1882750"/>
            <a:ext cx="7772400" cy="2695200"/>
          </a:xfrm>
          <a:prstGeom prst="rect">
            <a:avLst/>
          </a:prstGeom>
          <a:noFill/>
          <a:ln>
            <a:noFill/>
          </a:ln>
        </p:spPr>
        <p:txBody>
          <a:bodyPr anchorCtr="0" anchor="t" bIns="91425" lIns="91425" rIns="91425" tIns="91425">
            <a:noAutofit/>
          </a:bodyPr>
          <a:lstStyle/>
          <a:p>
            <a:pPr lvl="0" marR="0" rtl="0" algn="l">
              <a:lnSpc>
                <a:spcPct val="150000"/>
              </a:lnSpc>
              <a:spcBef>
                <a:spcPts val="0"/>
              </a:spcBef>
              <a:spcAft>
                <a:spcPts val="0"/>
              </a:spcAft>
              <a:buNone/>
            </a:pPr>
            <a:r>
              <a:rPr b="1" lang="es-ES">
                <a:solidFill>
                  <a:schemeClr val="dk1"/>
                </a:solidFill>
                <a:latin typeface="Calibri"/>
                <a:ea typeface="Calibri"/>
                <a:cs typeface="Calibri"/>
                <a:sym typeface="Calibri"/>
              </a:rPr>
              <a:t>Métodos y propiedades eliminados</a:t>
            </a:r>
          </a:p>
          <a:p>
            <a:pPr indent="-228600" lvl="0" marL="457200" marR="0" rtl="0" algn="l">
              <a:lnSpc>
                <a:spcPct val="150000"/>
              </a:lnSpc>
              <a:spcBef>
                <a:spcPts val="0"/>
              </a:spcBef>
              <a:spcAft>
                <a:spcPts val="0"/>
              </a:spcAft>
              <a:buClr>
                <a:srgbClr val="7FBD42"/>
              </a:buClr>
              <a:buFont typeface="Calibri"/>
              <a:buChar char="●"/>
            </a:pPr>
            <a:r>
              <a:rPr b="1" lang="es-ES">
                <a:solidFill>
                  <a:schemeClr val="dk1"/>
                </a:solidFill>
                <a:latin typeface="Calibri"/>
                <a:ea typeface="Calibri"/>
                <a:cs typeface="Calibri"/>
                <a:sym typeface="Calibri"/>
              </a:rPr>
              <a:t>app.del()</a:t>
            </a:r>
            <a:r>
              <a:rPr lang="es-ES">
                <a:solidFill>
                  <a:schemeClr val="dk1"/>
                </a:solidFill>
                <a:latin typeface="Calibri"/>
                <a:ea typeface="Calibri"/>
                <a:cs typeface="Calibri"/>
                <a:sym typeface="Calibri"/>
              </a:rPr>
              <a:t>, usar </a:t>
            </a:r>
            <a:r>
              <a:rPr b="1" lang="es-ES">
                <a:solidFill>
                  <a:schemeClr val="dk1"/>
                </a:solidFill>
                <a:latin typeface="Calibri"/>
                <a:ea typeface="Calibri"/>
                <a:cs typeface="Calibri"/>
                <a:sym typeface="Calibri"/>
              </a:rPr>
              <a:t>app.delete()</a:t>
            </a:r>
            <a:r>
              <a:rPr lang="es-ES">
                <a:solidFill>
                  <a:schemeClr val="dk1"/>
                </a:solidFill>
                <a:latin typeface="Calibri"/>
                <a:ea typeface="Calibri"/>
                <a:cs typeface="Calibri"/>
                <a:sym typeface="Calibri"/>
              </a:rPr>
              <a:t> en su lugar.</a:t>
            </a:r>
          </a:p>
          <a:p>
            <a:pPr indent="-228600" lvl="0" marL="457200" marR="0" rtl="0" algn="l">
              <a:lnSpc>
                <a:spcPct val="150000"/>
              </a:lnSpc>
              <a:spcBef>
                <a:spcPts val="0"/>
              </a:spcBef>
              <a:spcAft>
                <a:spcPts val="0"/>
              </a:spcAft>
              <a:buClr>
                <a:srgbClr val="7FBD42"/>
              </a:buClr>
              <a:buFont typeface="Calibri"/>
              <a:buChar char="●"/>
            </a:pPr>
            <a:r>
              <a:rPr b="1" lang="es-ES">
                <a:solidFill>
                  <a:schemeClr val="dk1"/>
                </a:solidFill>
                <a:latin typeface="Calibri"/>
                <a:ea typeface="Calibri"/>
                <a:cs typeface="Calibri"/>
                <a:sym typeface="Calibri"/>
              </a:rPr>
              <a:t>app.param(fn)</a:t>
            </a:r>
            <a:r>
              <a:rPr lang="es-ES">
                <a:solidFill>
                  <a:schemeClr val="dk1"/>
                </a:solidFill>
                <a:latin typeface="Calibri"/>
                <a:ea typeface="Calibri"/>
                <a:cs typeface="Calibri"/>
                <a:sym typeface="Calibri"/>
              </a:rPr>
              <a:t>, obsoleto desde la versión 4.11 para modificar el comportamiento de </a:t>
            </a:r>
            <a:r>
              <a:rPr b="1" lang="es-ES">
                <a:solidFill>
                  <a:schemeClr val="dk1"/>
                </a:solidFill>
                <a:latin typeface="Calibri"/>
                <a:ea typeface="Calibri"/>
                <a:cs typeface="Calibri"/>
                <a:sym typeface="Calibri"/>
              </a:rPr>
              <a:t>app.param(name. fn)</a:t>
            </a:r>
          </a:p>
          <a:p>
            <a:pPr indent="-228600" lvl="0" marL="457200" marR="0" rtl="0" algn="l">
              <a:lnSpc>
                <a:spcPct val="150000"/>
              </a:lnSpc>
              <a:spcBef>
                <a:spcPts val="0"/>
              </a:spcBef>
              <a:spcAft>
                <a:spcPts val="0"/>
              </a:spcAft>
              <a:buClr>
                <a:srgbClr val="7FBD42"/>
              </a:buClr>
              <a:buFont typeface="Calibri"/>
              <a:buChar char="●"/>
            </a:pPr>
            <a:r>
              <a:rPr lang="es-ES">
                <a:solidFill>
                  <a:schemeClr val="dk1"/>
                </a:solidFill>
                <a:latin typeface="Calibri"/>
                <a:ea typeface="Calibri"/>
                <a:cs typeface="Calibri"/>
                <a:sym typeface="Calibri"/>
              </a:rPr>
              <a:t>Nombres de métodos en plural:  </a:t>
            </a:r>
          </a:p>
          <a:p>
            <a:pPr indent="-228600" lvl="1" marL="914400" marR="0" rtl="0" algn="l">
              <a:lnSpc>
                <a:spcPct val="150000"/>
              </a:lnSpc>
              <a:spcBef>
                <a:spcPts val="0"/>
              </a:spcBef>
              <a:spcAft>
                <a:spcPts val="0"/>
              </a:spcAft>
              <a:buClr>
                <a:srgbClr val="A0A0A0"/>
              </a:buClr>
              <a:buFont typeface="Calibri"/>
              <a:buChar char="○"/>
            </a:pPr>
            <a:r>
              <a:rPr b="1" lang="es-ES">
                <a:solidFill>
                  <a:schemeClr val="dk1"/>
                </a:solidFill>
                <a:latin typeface="Calibri"/>
                <a:ea typeface="Calibri"/>
                <a:cs typeface="Calibri"/>
                <a:sym typeface="Calibri"/>
              </a:rPr>
              <a:t>req.acceptsCharset()</a:t>
            </a:r>
            <a:r>
              <a:rPr lang="es-ES">
                <a:solidFill>
                  <a:schemeClr val="dk1"/>
                </a:solidFill>
                <a:latin typeface="Calibri"/>
                <a:ea typeface="Calibri"/>
                <a:cs typeface="Calibri"/>
                <a:sym typeface="Calibri"/>
              </a:rPr>
              <a:t> es sustituido por </a:t>
            </a:r>
            <a:r>
              <a:rPr b="1" lang="es-ES">
                <a:solidFill>
                  <a:schemeClr val="dk1"/>
                </a:solidFill>
                <a:latin typeface="Calibri"/>
                <a:ea typeface="Calibri"/>
                <a:cs typeface="Calibri"/>
                <a:sym typeface="Calibri"/>
              </a:rPr>
              <a:t>req.acceptsCharsets()</a:t>
            </a:r>
            <a:r>
              <a:rPr lang="es-ES">
                <a:solidFill>
                  <a:schemeClr val="dk1"/>
                </a:solidFill>
                <a:latin typeface="Calibri"/>
                <a:ea typeface="Calibri"/>
                <a:cs typeface="Calibri"/>
                <a:sym typeface="Calibri"/>
              </a:rPr>
              <a:t>.</a:t>
            </a:r>
          </a:p>
          <a:p>
            <a:pPr indent="-228600" lvl="1" marL="914400" marR="0" rtl="0" algn="l">
              <a:lnSpc>
                <a:spcPct val="150000"/>
              </a:lnSpc>
              <a:spcBef>
                <a:spcPts val="0"/>
              </a:spcBef>
              <a:spcAft>
                <a:spcPts val="0"/>
              </a:spcAft>
              <a:buClr>
                <a:srgbClr val="A0A0A0"/>
              </a:buClr>
              <a:buFont typeface="Calibri"/>
              <a:buChar char="○"/>
            </a:pPr>
            <a:r>
              <a:rPr b="1" lang="es-ES">
                <a:solidFill>
                  <a:schemeClr val="dk1"/>
                </a:solidFill>
                <a:latin typeface="Calibri"/>
                <a:ea typeface="Calibri"/>
                <a:cs typeface="Calibri"/>
                <a:sym typeface="Calibri"/>
              </a:rPr>
              <a:t>req.acceptsEncoding()</a:t>
            </a:r>
            <a:r>
              <a:rPr lang="es-ES">
                <a:solidFill>
                  <a:schemeClr val="dk1"/>
                </a:solidFill>
                <a:latin typeface="Calibri"/>
                <a:ea typeface="Calibri"/>
                <a:cs typeface="Calibri"/>
                <a:sym typeface="Calibri"/>
              </a:rPr>
              <a:t> es sustituido por </a:t>
            </a:r>
            <a:r>
              <a:rPr b="1" lang="es-ES">
                <a:solidFill>
                  <a:schemeClr val="dk1"/>
                </a:solidFill>
                <a:latin typeface="Calibri"/>
                <a:ea typeface="Calibri"/>
                <a:cs typeface="Calibri"/>
                <a:sym typeface="Calibri"/>
              </a:rPr>
              <a:t>req.acceptsEncodings()</a:t>
            </a:r>
            <a:r>
              <a:rPr lang="es-ES">
                <a:solidFill>
                  <a:schemeClr val="dk1"/>
                </a:solidFill>
                <a:latin typeface="Calibri"/>
                <a:ea typeface="Calibri"/>
                <a:cs typeface="Calibri"/>
                <a:sym typeface="Calibri"/>
              </a:rPr>
              <a:t>.</a:t>
            </a:r>
          </a:p>
          <a:p>
            <a:pPr indent="-228600" lvl="1" marL="914400" marR="0" rtl="0" algn="l">
              <a:lnSpc>
                <a:spcPct val="150000"/>
              </a:lnSpc>
              <a:spcBef>
                <a:spcPts val="0"/>
              </a:spcBef>
              <a:spcAft>
                <a:spcPts val="0"/>
              </a:spcAft>
              <a:buClr>
                <a:srgbClr val="A0A0A0"/>
              </a:buClr>
              <a:buFont typeface="Calibri"/>
              <a:buChar char="○"/>
            </a:pPr>
            <a:r>
              <a:rPr b="1" lang="es-ES">
                <a:solidFill>
                  <a:schemeClr val="dk1"/>
                </a:solidFill>
                <a:latin typeface="Calibri"/>
                <a:ea typeface="Calibri"/>
                <a:cs typeface="Calibri"/>
                <a:sym typeface="Calibri"/>
              </a:rPr>
              <a:t>req.acceptsLanguage()</a:t>
            </a:r>
            <a:r>
              <a:rPr lang="es-ES">
                <a:solidFill>
                  <a:schemeClr val="dk1"/>
                </a:solidFill>
                <a:latin typeface="Calibri"/>
                <a:ea typeface="Calibri"/>
                <a:cs typeface="Calibri"/>
                <a:sym typeface="Calibri"/>
              </a:rPr>
              <a:t> es sustituido por </a:t>
            </a:r>
            <a:r>
              <a:rPr b="1" lang="es-ES">
                <a:solidFill>
                  <a:schemeClr val="dk1"/>
                </a:solidFill>
                <a:latin typeface="Calibri"/>
                <a:ea typeface="Calibri"/>
                <a:cs typeface="Calibri"/>
                <a:sym typeface="Calibri"/>
              </a:rPr>
              <a:t>req.acceptsLanguages()</a:t>
            </a:r>
            <a:r>
              <a:rPr lang="es-ES">
                <a:solidFill>
                  <a:schemeClr val="dk1"/>
                </a:solidFill>
                <a:latin typeface="Calibri"/>
                <a:ea typeface="Calibri"/>
                <a:cs typeface="Calibri"/>
                <a:sym typeface="Calibri"/>
              </a:rPr>
              <a:t>.</a:t>
            </a:r>
          </a:p>
        </p:txBody>
      </p:sp>
      <p:sp>
        <p:nvSpPr>
          <p:cNvPr id="656" name="Shape 65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Cambios en Express 5.0</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62" name="Shape 66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63" name="Shape 66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64" name="Shape 664"/>
          <p:cNvSpPr txBox="1"/>
          <p:nvPr/>
        </p:nvSpPr>
        <p:spPr>
          <a:xfrm>
            <a:off x="685800" y="1882750"/>
            <a:ext cx="7772400" cy="2358299"/>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a:solidFill>
                  <a:schemeClr val="dk1"/>
                </a:solidFill>
                <a:latin typeface="Calibri"/>
                <a:ea typeface="Calibri"/>
                <a:cs typeface="Calibri"/>
                <a:sym typeface="Calibri"/>
              </a:rPr>
              <a:t>Métodos y propiedades eliminados</a:t>
            </a:r>
          </a:p>
          <a:p>
            <a:pPr indent="-228600" lvl="0" marL="457200" rtl="0">
              <a:lnSpc>
                <a:spcPct val="150000"/>
              </a:lnSpc>
              <a:spcBef>
                <a:spcPts val="0"/>
              </a:spcBef>
              <a:buClr>
                <a:srgbClr val="7FBD42"/>
              </a:buClr>
              <a:buFont typeface="Calibri"/>
              <a:buChar char="●"/>
            </a:pPr>
            <a:r>
              <a:rPr lang="es-ES">
                <a:solidFill>
                  <a:schemeClr val="dk1"/>
                </a:solidFill>
                <a:latin typeface="Calibri"/>
                <a:ea typeface="Calibri"/>
                <a:cs typeface="Calibri"/>
                <a:sym typeface="Calibri"/>
              </a:rPr>
              <a:t>Permitidos los dos puntos </a:t>
            </a:r>
            <a:r>
              <a:rPr b="1" lang="es-ES">
                <a:solidFill>
                  <a:schemeClr val="dk1"/>
                </a:solidFill>
                <a:latin typeface="Calibri"/>
                <a:ea typeface="Calibri"/>
                <a:cs typeface="Calibri"/>
                <a:sym typeface="Calibri"/>
              </a:rPr>
              <a:t>(:)</a:t>
            </a:r>
            <a:r>
              <a:rPr lang="es-ES">
                <a:solidFill>
                  <a:schemeClr val="dk1"/>
                </a:solidFill>
                <a:latin typeface="Calibri"/>
                <a:ea typeface="Calibri"/>
                <a:cs typeface="Calibri"/>
                <a:sym typeface="Calibri"/>
              </a:rPr>
              <a:t> en el nombre del argumento </a:t>
            </a:r>
            <a:r>
              <a:rPr b="1" lang="es-ES">
                <a:solidFill>
                  <a:schemeClr val="dk1"/>
                </a:solidFill>
                <a:latin typeface="Calibri"/>
                <a:ea typeface="Calibri"/>
                <a:cs typeface="Calibri"/>
                <a:sym typeface="Calibri"/>
              </a:rPr>
              <a:t>app.param(name, fn)</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req.param(name)</a:t>
            </a:r>
            <a:r>
              <a:rPr lang="es-ES">
                <a:solidFill>
                  <a:schemeClr val="dk1"/>
                </a:solidFill>
                <a:latin typeface="Calibri"/>
                <a:ea typeface="Calibri"/>
                <a:cs typeface="Calibri"/>
                <a:sym typeface="Calibri"/>
              </a:rPr>
              <a:t>  →  </a:t>
            </a:r>
            <a:r>
              <a:rPr b="1" lang="es-ES">
                <a:solidFill>
                  <a:schemeClr val="dk1"/>
                </a:solidFill>
                <a:latin typeface="Calibri"/>
                <a:ea typeface="Calibri"/>
                <a:cs typeface="Calibri"/>
                <a:sym typeface="Calibri"/>
              </a:rPr>
              <a:t>req.params, req.body, req.query</a:t>
            </a:r>
            <a:r>
              <a:rPr lang="es-ES">
                <a:solidFill>
                  <a:schemeClr val="dk1"/>
                </a:solidFill>
                <a:latin typeface="Calibri"/>
                <a:ea typeface="Calibri"/>
                <a:cs typeface="Calibri"/>
                <a:sym typeface="Calibri"/>
              </a:rPr>
              <a:t>; </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res.json(obj, status)</a:t>
            </a:r>
            <a:r>
              <a:rPr lang="es-ES">
                <a:solidFill>
                  <a:schemeClr val="dk1"/>
                </a:solidFill>
                <a:latin typeface="Calibri"/>
                <a:ea typeface="Calibri"/>
                <a:cs typeface="Calibri"/>
                <a:sym typeface="Calibri"/>
              </a:rPr>
              <a:t>, </a:t>
            </a:r>
            <a:r>
              <a:rPr b="1" lang="es-ES">
                <a:solidFill>
                  <a:schemeClr val="dk1"/>
                </a:solidFill>
                <a:latin typeface="Calibri"/>
                <a:ea typeface="Calibri"/>
                <a:cs typeface="Calibri"/>
                <a:sym typeface="Calibri"/>
              </a:rPr>
              <a:t>res.jsonp(obj, status)</a:t>
            </a:r>
            <a:r>
              <a:rPr lang="es-ES">
                <a:solidFill>
                  <a:schemeClr val="dk1"/>
                </a:solidFill>
                <a:latin typeface="Calibri"/>
                <a:ea typeface="Calibri"/>
                <a:cs typeface="Calibri"/>
                <a:sym typeface="Calibri"/>
              </a:rPr>
              <a:t>, </a:t>
            </a:r>
            <a:r>
              <a:rPr b="1" lang="es-ES">
                <a:solidFill>
                  <a:schemeClr val="dk1"/>
                </a:solidFill>
                <a:latin typeface="Calibri"/>
                <a:ea typeface="Calibri"/>
                <a:cs typeface="Calibri"/>
                <a:sym typeface="Calibri"/>
              </a:rPr>
              <a:t>res.send(body, status)</a:t>
            </a:r>
            <a:r>
              <a:rPr lang="es-ES">
                <a:solidFill>
                  <a:schemeClr val="dk1"/>
                </a:solidFill>
                <a:latin typeface="Calibri"/>
                <a:ea typeface="Calibri"/>
                <a:cs typeface="Calibri"/>
                <a:sym typeface="Calibri"/>
              </a:rPr>
              <a:t>, </a:t>
            </a:r>
            <a:r>
              <a:rPr b="1" lang="es-ES">
                <a:solidFill>
                  <a:schemeClr val="dk1"/>
                </a:solidFill>
                <a:latin typeface="Calibri"/>
                <a:ea typeface="Calibri"/>
                <a:cs typeface="Calibri"/>
                <a:sym typeface="Calibri"/>
              </a:rPr>
              <a:t>res.send(status)</a:t>
            </a:r>
            <a:r>
              <a:rPr lang="es-ES">
                <a:solidFill>
                  <a:schemeClr val="dk1"/>
                </a:solidFill>
                <a:latin typeface="Calibri"/>
                <a:ea typeface="Calibri"/>
                <a:cs typeface="Calibri"/>
                <a:sym typeface="Calibri"/>
              </a:rPr>
              <a:t>  →  </a:t>
            </a:r>
            <a:r>
              <a:rPr b="1" lang="es-ES">
                <a:solidFill>
                  <a:schemeClr val="dk1"/>
                </a:solidFill>
                <a:latin typeface="Calibri"/>
                <a:ea typeface="Calibri"/>
                <a:cs typeface="Calibri"/>
                <a:sym typeface="Calibri"/>
              </a:rPr>
              <a:t>res.status(status).foo(obj)</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res.send(status)</a:t>
            </a:r>
            <a:r>
              <a:rPr lang="es-ES">
                <a:solidFill>
                  <a:schemeClr val="dk1"/>
                </a:solidFill>
                <a:latin typeface="Calibri"/>
                <a:ea typeface="Calibri"/>
                <a:cs typeface="Calibri"/>
                <a:sym typeface="Calibri"/>
              </a:rPr>
              <a:t>  → </a:t>
            </a:r>
            <a:r>
              <a:rPr b="1" lang="es-ES">
                <a:solidFill>
                  <a:schemeClr val="dk1"/>
                </a:solidFill>
                <a:latin typeface="Calibri"/>
                <a:ea typeface="Calibri"/>
                <a:cs typeface="Calibri"/>
                <a:sym typeface="Calibri"/>
              </a:rPr>
              <a:t>res.sendStatus(statusCode)</a:t>
            </a:r>
            <a:r>
              <a:rPr lang="es-ES">
                <a:solidFill>
                  <a:schemeClr val="dk1"/>
                </a:solidFill>
                <a:latin typeface="Calibri"/>
                <a:ea typeface="Calibri"/>
                <a:cs typeface="Calibri"/>
                <a:sym typeface="Calibri"/>
              </a:rPr>
              <a:t> (status is a number, statusCode is a code string)</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res.sendfile()</a:t>
            </a:r>
            <a:r>
              <a:rPr lang="es-ES">
                <a:solidFill>
                  <a:schemeClr val="dk1"/>
                </a:solidFill>
                <a:latin typeface="Calibri"/>
                <a:ea typeface="Calibri"/>
                <a:cs typeface="Calibri"/>
                <a:sym typeface="Calibri"/>
              </a:rPr>
              <a:t>  →  </a:t>
            </a:r>
            <a:r>
              <a:rPr b="1" lang="es-ES">
                <a:solidFill>
                  <a:schemeClr val="dk1"/>
                </a:solidFill>
                <a:latin typeface="Calibri"/>
                <a:ea typeface="Calibri"/>
                <a:cs typeface="Calibri"/>
                <a:sym typeface="Calibri"/>
              </a:rPr>
              <a:t>res.sendFile()</a:t>
            </a:r>
            <a:r>
              <a:rPr lang="es-ES">
                <a:solidFill>
                  <a:schemeClr val="dk1"/>
                </a:solidFill>
                <a:latin typeface="Calibri"/>
                <a:ea typeface="Calibri"/>
                <a:cs typeface="Calibri"/>
                <a:sym typeface="Calibri"/>
              </a:rPr>
              <a:t> (camel case)</a:t>
            </a:r>
          </a:p>
        </p:txBody>
      </p:sp>
      <p:sp>
        <p:nvSpPr>
          <p:cNvPr id="665" name="Shape 66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Cambios en Express 5.0</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sp>
        <p:nvSpPr>
          <p:cNvPr id="670" name="Shape 67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71" name="Shape 67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72" name="Shape 67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73" name="Shape 673"/>
          <p:cNvSpPr txBox="1"/>
          <p:nvPr/>
        </p:nvSpPr>
        <p:spPr>
          <a:xfrm>
            <a:off x="685800" y="1882750"/>
            <a:ext cx="7772400" cy="1444799"/>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a:solidFill>
                  <a:schemeClr val="dk1"/>
                </a:solidFill>
                <a:latin typeface="Calibri"/>
                <a:ea typeface="Calibri"/>
                <a:cs typeface="Calibri"/>
                <a:sym typeface="Calibri"/>
              </a:rPr>
              <a:t>Métodos y propiedades modificados</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app.router</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req.host</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req.query</a:t>
            </a:r>
          </a:p>
        </p:txBody>
      </p:sp>
      <p:sp>
        <p:nvSpPr>
          <p:cNvPr id="674" name="Shape 67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Cambios en Express 5.0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78" name="Shape 17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79" name="Shape 17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180" name="Shape 180"/>
          <p:cNvSpPr txBox="1"/>
          <p:nvPr/>
        </p:nvSpPr>
        <p:spPr>
          <a:xfrm>
            <a:off x="685800" y="2143500"/>
            <a:ext cx="7772400" cy="2518199"/>
          </a:xfrm>
          <a:prstGeom prst="rect">
            <a:avLst/>
          </a:prstGeom>
          <a:noFill/>
          <a:ln>
            <a:noFill/>
          </a:ln>
        </p:spPr>
        <p:txBody>
          <a:bodyPr anchorCtr="0" anchor="t" bIns="91425" lIns="91425" rIns="91425" tIns="91425">
            <a:noAutofit/>
          </a:bodyPr>
          <a:lstStyle/>
          <a:p>
            <a:pPr marR="0" rtl="0">
              <a:lnSpc>
                <a:spcPct val="100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a:t>
            </a:r>
          </a:p>
          <a:p>
            <a:pPr lvl="0" marR="0" rtl="0">
              <a:lnSpc>
                <a:spcPct val="100000"/>
              </a:lnSpc>
              <a:spcBef>
                <a:spcPts val="200"/>
              </a:spcBef>
              <a:buNone/>
            </a:pP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const</a:t>
            </a:r>
            <a:r>
              <a:rPr lang="es-ES" sz="1100">
                <a:solidFill>
                  <a:srgbClr val="3A3A3A"/>
                </a:solidFill>
                <a:latin typeface="Calibri"/>
                <a:ea typeface="Calibri"/>
                <a:cs typeface="Calibri"/>
                <a:sym typeface="Calibri"/>
              </a:rPr>
              <a:t> util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require</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'util'</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const</a:t>
            </a:r>
            <a:r>
              <a:rPr lang="es-ES" sz="1100">
                <a:solidFill>
                  <a:srgbClr val="3A3A3A"/>
                </a:solidFill>
                <a:latin typeface="Calibri"/>
                <a:ea typeface="Calibri"/>
                <a:cs typeface="Calibri"/>
                <a:sym typeface="Calibri"/>
              </a:rPr>
              <a:t> EventEmitter </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require</a:t>
            </a:r>
            <a:r>
              <a:rPr lang="es-ES" sz="1100">
                <a:solidFill>
                  <a:schemeClr val="dk1"/>
                </a:solidFill>
                <a:latin typeface="Calibri"/>
                <a:ea typeface="Calibri"/>
                <a:cs typeface="Calibri"/>
                <a:sym typeface="Calibri"/>
              </a:rPr>
              <a:t>(</a:t>
            </a:r>
            <a:r>
              <a:rPr lang="es-ES" sz="1100">
                <a:solidFill>
                  <a:srgbClr val="E54305"/>
                </a:solidFill>
                <a:latin typeface="Calibri"/>
                <a:ea typeface="Calibri"/>
                <a:cs typeface="Calibri"/>
                <a:sym typeface="Calibri"/>
              </a:rPr>
              <a:t>'events'</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A3A3A"/>
                </a:solidFill>
                <a:latin typeface="Calibri"/>
                <a:ea typeface="Calibri"/>
                <a:cs typeface="Calibri"/>
                <a:sym typeface="Calibri"/>
              </a:rPr>
            </a:br>
            <a:r>
              <a:rPr lang="es-ES" sz="1100">
                <a:solidFill>
                  <a:srgbClr val="333388"/>
                </a:solidFill>
                <a:latin typeface="Calibri"/>
                <a:ea typeface="Calibri"/>
                <a:cs typeface="Calibri"/>
                <a:sym typeface="Calibri"/>
              </a:rPr>
              <a:t>function</a:t>
            </a:r>
            <a:r>
              <a:rPr lang="es-ES" sz="1100">
                <a:solidFill>
                  <a:srgbClr val="3A3A3A"/>
                </a:solidFill>
                <a:latin typeface="Calibri"/>
                <a:ea typeface="Calibri"/>
                <a:cs typeface="Calibri"/>
                <a:sym typeface="Calibri"/>
              </a:rPr>
              <a:t> MyEventEmitter(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a:t>
            </a:r>
            <a:r>
              <a:rPr lang="es-ES" sz="1100">
                <a:solidFill>
                  <a:srgbClr val="666666"/>
                </a:solidFill>
                <a:latin typeface="Calibri"/>
                <a:ea typeface="Calibri"/>
                <a:cs typeface="Calibri"/>
                <a:sym typeface="Calibri"/>
              </a:rPr>
              <a:t>// Initialize necessary properties from `EventEmitter` in this instance</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	EventEmitter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call</a:t>
            </a:r>
            <a:r>
              <a:rPr lang="es-ES" sz="1100">
                <a:solidFill>
                  <a:schemeClr val="dk1"/>
                </a:solidFill>
                <a:latin typeface="Calibri"/>
                <a:ea typeface="Calibri"/>
                <a:cs typeface="Calibri"/>
                <a:sym typeface="Calibri"/>
              </a:rPr>
              <a:t>(</a:t>
            </a:r>
            <a:r>
              <a:rPr lang="es-ES" sz="1100">
                <a:solidFill>
                  <a:srgbClr val="333388"/>
                </a:solidFill>
                <a:latin typeface="Calibri"/>
                <a:ea typeface="Calibri"/>
                <a:cs typeface="Calibri"/>
                <a:sym typeface="Calibri"/>
              </a:rPr>
              <a:t>this</a:t>
            </a: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r>
              <a:rPr lang="es-ES" sz="1100">
                <a:solidFill>
                  <a:schemeClr val="dk1"/>
                </a:solidFill>
                <a:latin typeface="Calibri"/>
                <a:ea typeface="Calibri"/>
                <a:cs typeface="Calibri"/>
                <a:sym typeface="Calibri"/>
              </a:rPr>
              <a:t>}</a:t>
            </a:r>
            <a:br>
              <a:rPr lang="es-ES" sz="1100">
                <a:solidFill>
                  <a:srgbClr val="3A3A3A"/>
                </a:solidFill>
                <a:latin typeface="Calibri"/>
                <a:ea typeface="Calibri"/>
                <a:cs typeface="Calibri"/>
                <a:sym typeface="Calibri"/>
              </a:rPr>
            </a:br>
            <a:br>
              <a:rPr lang="es-ES" sz="1100">
                <a:solidFill>
                  <a:srgbClr val="3A3A3A"/>
                </a:solidFill>
                <a:latin typeface="Calibri"/>
                <a:ea typeface="Calibri"/>
                <a:cs typeface="Calibri"/>
                <a:sym typeface="Calibri"/>
              </a:rPr>
            </a:br>
            <a:r>
              <a:rPr lang="es-ES" sz="1100">
                <a:solidFill>
                  <a:srgbClr val="666666"/>
                </a:solidFill>
                <a:latin typeface="Calibri"/>
                <a:ea typeface="Calibri"/>
                <a:cs typeface="Calibri"/>
                <a:sym typeface="Calibri"/>
              </a:rPr>
              <a:t>// Inherit functions from `EventEmitter`'s prototype</a:t>
            </a:r>
            <a:br>
              <a:rPr lang="es-ES" sz="1100">
                <a:solidFill>
                  <a:srgbClr val="3A3A3A"/>
                </a:solidFill>
                <a:latin typeface="Calibri"/>
                <a:ea typeface="Calibri"/>
                <a:cs typeface="Calibri"/>
                <a:sym typeface="Calibri"/>
              </a:rPr>
            </a:br>
            <a:r>
              <a:rPr lang="es-ES" sz="1100">
                <a:solidFill>
                  <a:srgbClr val="3A3A3A"/>
                </a:solidFill>
                <a:latin typeface="Calibri"/>
                <a:ea typeface="Calibri"/>
                <a:cs typeface="Calibri"/>
                <a:sym typeface="Calibri"/>
              </a:rPr>
              <a:t>util</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inherits</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MyEventEmitter</a:t>
            </a:r>
            <a:r>
              <a:rPr lang="es-ES" sz="1100">
                <a:solidFill>
                  <a:schemeClr val="dk1"/>
                </a:solidFill>
                <a:latin typeface="Calibri"/>
                <a:ea typeface="Calibri"/>
                <a:cs typeface="Calibri"/>
                <a:sym typeface="Calibri"/>
              </a:rPr>
              <a:t>,</a:t>
            </a:r>
            <a:r>
              <a:rPr lang="es-ES" sz="1100">
                <a:solidFill>
                  <a:srgbClr val="3A3A3A"/>
                </a:solidFill>
                <a:latin typeface="Calibri"/>
                <a:ea typeface="Calibri"/>
                <a:cs typeface="Calibri"/>
                <a:sym typeface="Calibri"/>
              </a:rPr>
              <a:t> EventEmitter</a:t>
            </a:r>
            <a:r>
              <a:rPr lang="es-ES" sz="1100">
                <a:solidFill>
                  <a:schemeClr val="dk1"/>
                </a:solidFill>
                <a:latin typeface="Calibri"/>
                <a:ea typeface="Calibri"/>
                <a:cs typeface="Calibri"/>
                <a:sym typeface="Calibri"/>
              </a:rPr>
              <a:t>);</a:t>
            </a:r>
          </a:p>
        </p:txBody>
      </p:sp>
      <p:sp>
        <p:nvSpPr>
          <p:cNvPr id="181" name="Shape 18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Events</a:t>
            </a:r>
          </a:p>
        </p:txBody>
      </p:sp>
      <p:sp>
        <p:nvSpPr>
          <p:cNvPr id="182" name="Shape 182"/>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80" name="Shape 68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81" name="Shape 68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82" name="Shape 682"/>
          <p:cNvSpPr txBox="1"/>
          <p:nvPr/>
        </p:nvSpPr>
        <p:spPr>
          <a:xfrm>
            <a:off x="685800" y="1882750"/>
            <a:ext cx="7772400" cy="8358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a:solidFill>
                  <a:schemeClr val="dk1"/>
                </a:solidFill>
                <a:latin typeface="Calibri"/>
                <a:ea typeface="Calibri"/>
                <a:cs typeface="Calibri"/>
                <a:sym typeface="Calibri"/>
              </a:rPr>
              <a:t>Métodos y propiedades mejorados</a:t>
            </a:r>
          </a:p>
          <a:p>
            <a:pPr indent="-228600" lvl="0" marL="457200" rtl="0">
              <a:lnSpc>
                <a:spcPct val="150000"/>
              </a:lnSpc>
              <a:spcBef>
                <a:spcPts val="0"/>
              </a:spcBef>
              <a:buClr>
                <a:srgbClr val="7FBD42"/>
              </a:buClr>
              <a:buFont typeface="Calibri"/>
              <a:buChar char="●"/>
            </a:pPr>
            <a:r>
              <a:rPr b="1" lang="es-ES">
                <a:solidFill>
                  <a:schemeClr val="dk1"/>
                </a:solidFill>
                <a:latin typeface="Calibri"/>
                <a:ea typeface="Calibri"/>
                <a:cs typeface="Calibri"/>
                <a:sym typeface="Calibri"/>
              </a:rPr>
              <a:t>res.render()</a:t>
            </a:r>
          </a:p>
        </p:txBody>
      </p:sp>
      <p:sp>
        <p:nvSpPr>
          <p:cNvPr id="683" name="Shape 68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ExpressJS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Cambios en Express 5.0</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ctrTitle"/>
          </p:nvPr>
        </p:nvSpPr>
        <p:spPr>
          <a:xfrm>
            <a:off x="4486280" y="2228845"/>
            <a:ext cx="2849999" cy="357900"/>
          </a:xfrm>
          <a:prstGeom prst="rect">
            <a:avLst/>
          </a:prstGeom>
        </p:spPr>
        <p:txBody>
          <a:bodyPr anchorCtr="0" anchor="ctr" bIns="91425" lIns="91425" rIns="91425" tIns="91425">
            <a:noAutofit/>
          </a:bodyPr>
          <a:lstStyle/>
          <a:p>
            <a:pPr lvl="0" rtl="0">
              <a:spcBef>
                <a:spcPts val="0"/>
              </a:spcBef>
              <a:buNone/>
            </a:pPr>
            <a:r>
              <a:rPr lang="es-ES" sz="1800">
                <a:solidFill>
                  <a:schemeClr val="dk1"/>
                </a:solidFill>
                <a:latin typeface="Trebuchet MS"/>
                <a:ea typeface="Trebuchet MS"/>
                <a:cs typeface="Trebuchet MS"/>
                <a:sym typeface="Trebuchet MS"/>
              </a:rPr>
              <a:t>Middlewares</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94" name="Shape 69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695" name="Shape 69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696" name="Shape 696"/>
          <p:cNvSpPr txBox="1"/>
          <p:nvPr/>
        </p:nvSpPr>
        <p:spPr>
          <a:xfrm>
            <a:off x="685800" y="1882750"/>
            <a:ext cx="7772400" cy="3152099"/>
          </a:xfrm>
          <a:prstGeom prst="rect">
            <a:avLst/>
          </a:prstGeom>
          <a:noFill/>
          <a:ln>
            <a:noFill/>
          </a:ln>
        </p:spPr>
        <p:txBody>
          <a:bodyPr anchorCtr="0" anchor="t" bIns="91425" lIns="91425" rIns="91425" tIns="91425">
            <a:noAutofit/>
          </a:bodyPr>
          <a:lstStyle/>
          <a:p>
            <a:pPr indent="-304800" lvl="0" marL="457200" rtl="0">
              <a:lnSpc>
                <a:spcPct val="100000"/>
              </a:lnSpc>
              <a:spcBef>
                <a:spcPts val="0"/>
              </a:spcBef>
              <a:buClr>
                <a:srgbClr val="6AA84F"/>
              </a:buClr>
              <a:buFont typeface="Calibri"/>
              <a:buChar char="●"/>
            </a:pPr>
            <a:r>
              <a:rPr lang="es-ES">
                <a:solidFill>
                  <a:schemeClr val="dk1"/>
                </a:solidFill>
                <a:latin typeface="Calibri"/>
                <a:ea typeface="Calibri"/>
                <a:cs typeface="Calibri"/>
                <a:sym typeface="Calibri"/>
              </a:rPr>
              <a:t>Una aplicación Express es esencialmente una serie de llamadas a middlewares</a:t>
            </a:r>
          </a:p>
          <a:p>
            <a:pPr indent="-304800" lvl="0" marL="457200" rtl="0">
              <a:lnSpc>
                <a:spcPct val="100000"/>
              </a:lnSpc>
              <a:spcBef>
                <a:spcPts val="0"/>
              </a:spcBef>
              <a:buClr>
                <a:srgbClr val="6AA84F"/>
              </a:buClr>
              <a:buFont typeface="Calibri"/>
              <a:buChar char="●"/>
            </a:pPr>
            <a:r>
              <a:rPr lang="es-ES">
                <a:solidFill>
                  <a:schemeClr val="dk1"/>
                </a:solidFill>
                <a:latin typeface="Calibri"/>
                <a:ea typeface="Calibri"/>
                <a:cs typeface="Calibri"/>
                <a:sym typeface="Calibri"/>
              </a:rPr>
              <a:t>Los </a:t>
            </a:r>
            <a:r>
              <a:rPr i="1" lang="es-ES">
                <a:solidFill>
                  <a:schemeClr val="dk1"/>
                </a:solidFill>
                <a:latin typeface="Calibri"/>
                <a:ea typeface="Calibri"/>
                <a:cs typeface="Calibri"/>
                <a:sym typeface="Calibri"/>
              </a:rPr>
              <a:t>middlewares</a:t>
            </a:r>
            <a:r>
              <a:rPr lang="es-ES">
                <a:solidFill>
                  <a:schemeClr val="dk1"/>
                </a:solidFill>
                <a:latin typeface="Calibri"/>
                <a:ea typeface="Calibri"/>
                <a:cs typeface="Calibri"/>
                <a:sym typeface="Calibri"/>
              </a:rPr>
              <a:t> son funciones con acceso al objeto </a:t>
            </a:r>
            <a:r>
              <a:rPr i="1" lang="es-ES">
                <a:solidFill>
                  <a:schemeClr val="dk1"/>
                </a:solidFill>
                <a:latin typeface="Calibri"/>
                <a:ea typeface="Calibri"/>
                <a:cs typeface="Calibri"/>
                <a:sym typeface="Calibri"/>
              </a:rPr>
              <a:t>request</a:t>
            </a:r>
            <a:r>
              <a:rPr lang="es-ES">
                <a:solidFill>
                  <a:schemeClr val="dk1"/>
                </a:solidFill>
                <a:latin typeface="Calibri"/>
                <a:ea typeface="Calibri"/>
                <a:cs typeface="Calibri"/>
                <a:sym typeface="Calibri"/>
              </a:rPr>
              <a:t>, al objeto </a:t>
            </a:r>
            <a:r>
              <a:rPr i="1" lang="es-ES">
                <a:solidFill>
                  <a:schemeClr val="dk1"/>
                </a:solidFill>
                <a:latin typeface="Calibri"/>
                <a:ea typeface="Calibri"/>
                <a:cs typeface="Calibri"/>
                <a:sym typeface="Calibri"/>
              </a:rPr>
              <a:t>response</a:t>
            </a:r>
            <a:r>
              <a:rPr lang="es-ES">
                <a:solidFill>
                  <a:schemeClr val="dk1"/>
                </a:solidFill>
                <a:latin typeface="Calibri"/>
                <a:ea typeface="Calibri"/>
                <a:cs typeface="Calibri"/>
                <a:sym typeface="Calibri"/>
              </a:rPr>
              <a:t> y a la posibilidad de pasar al siguiente middleware dentro del ciclo de una aplicación Express.</a:t>
            </a:r>
          </a:p>
          <a:p>
            <a:pPr indent="-304800" lvl="0" marL="457200" rtl="0">
              <a:lnSpc>
                <a:spcPct val="100000"/>
              </a:lnSpc>
              <a:spcBef>
                <a:spcPts val="0"/>
              </a:spcBef>
              <a:buClr>
                <a:srgbClr val="6AA84F"/>
              </a:buClr>
              <a:buFont typeface="Calibri"/>
              <a:buChar char="●"/>
            </a:pPr>
            <a:r>
              <a:rPr lang="es-ES">
                <a:solidFill>
                  <a:schemeClr val="dk1"/>
                </a:solidFill>
                <a:latin typeface="Calibri"/>
                <a:ea typeface="Calibri"/>
                <a:cs typeface="Calibri"/>
                <a:sym typeface="Calibri"/>
              </a:rPr>
              <a:t>Los middlewares pueden:</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Ejecutar cualquier código</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Hacer cambios en los objetos </a:t>
            </a:r>
            <a:r>
              <a:rPr i="1" lang="es-ES">
                <a:solidFill>
                  <a:schemeClr val="dk1"/>
                </a:solidFill>
                <a:latin typeface="Calibri"/>
                <a:ea typeface="Calibri"/>
                <a:cs typeface="Calibri"/>
                <a:sym typeface="Calibri"/>
              </a:rPr>
              <a:t>request</a:t>
            </a:r>
            <a:r>
              <a:rPr lang="es-ES">
                <a:solidFill>
                  <a:schemeClr val="dk1"/>
                </a:solidFill>
                <a:latin typeface="Calibri"/>
                <a:ea typeface="Calibri"/>
                <a:cs typeface="Calibri"/>
                <a:sym typeface="Calibri"/>
              </a:rPr>
              <a:t> y </a:t>
            </a:r>
            <a:r>
              <a:rPr i="1" lang="es-ES">
                <a:solidFill>
                  <a:schemeClr val="dk1"/>
                </a:solidFill>
                <a:latin typeface="Calibri"/>
                <a:ea typeface="Calibri"/>
                <a:cs typeface="Calibri"/>
                <a:sym typeface="Calibri"/>
              </a:rPr>
              <a:t>response</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Finalizar el ciclo </a:t>
            </a:r>
            <a:r>
              <a:rPr i="1" lang="es-ES">
                <a:solidFill>
                  <a:schemeClr val="dk1"/>
                </a:solidFill>
                <a:latin typeface="Calibri"/>
                <a:ea typeface="Calibri"/>
                <a:cs typeface="Calibri"/>
                <a:sym typeface="Calibri"/>
              </a:rPr>
              <a:t>request-response</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Llamar al siguiente middleware de la pila</a:t>
            </a:r>
          </a:p>
          <a:p>
            <a:pPr indent="-304800" lvl="0" marL="457200" rtl="0">
              <a:lnSpc>
                <a:spcPct val="100000"/>
              </a:lnSpc>
              <a:spcBef>
                <a:spcPts val="0"/>
              </a:spcBef>
              <a:buClr>
                <a:srgbClr val="6AA84F"/>
              </a:buClr>
              <a:buFont typeface="Calibri"/>
              <a:buChar char="●"/>
            </a:pPr>
            <a:r>
              <a:rPr lang="es-ES">
                <a:solidFill>
                  <a:schemeClr val="dk1"/>
                </a:solidFill>
                <a:latin typeface="Calibri"/>
                <a:ea typeface="Calibri"/>
                <a:cs typeface="Calibri"/>
                <a:sym typeface="Calibri"/>
              </a:rPr>
              <a:t>Una aplicación Express tiene los siguientes tipos de middleware:</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Nivel de aplicación</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Nivel de </a:t>
            </a:r>
            <a:r>
              <a:rPr i="1" lang="es-ES">
                <a:solidFill>
                  <a:schemeClr val="dk1"/>
                </a:solidFill>
                <a:latin typeface="Calibri"/>
                <a:ea typeface="Calibri"/>
                <a:cs typeface="Calibri"/>
                <a:sym typeface="Calibri"/>
              </a:rPr>
              <a:t>router</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Manejador de errores</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Middleware incorporado</a:t>
            </a:r>
          </a:p>
          <a:p>
            <a:pPr indent="-228600" lvl="1" marL="914400" rtl="0">
              <a:lnSpc>
                <a:spcPct val="100000"/>
              </a:lnSpc>
              <a:spcBef>
                <a:spcPts val="0"/>
              </a:spcBef>
              <a:buClr>
                <a:schemeClr val="dk1"/>
              </a:buClr>
              <a:buFont typeface="Calibri"/>
              <a:buChar char="○"/>
            </a:pPr>
            <a:r>
              <a:rPr lang="es-ES">
                <a:solidFill>
                  <a:schemeClr val="dk1"/>
                </a:solidFill>
                <a:latin typeface="Calibri"/>
                <a:ea typeface="Calibri"/>
                <a:cs typeface="Calibri"/>
                <a:sym typeface="Calibri"/>
              </a:rPr>
              <a:t>Middleware de terceros</a:t>
            </a:r>
          </a:p>
          <a:p>
            <a:pPr lvl="0" rtl="0">
              <a:lnSpc>
                <a:spcPct val="100000"/>
              </a:lnSpc>
              <a:spcBef>
                <a:spcPts val="0"/>
              </a:spcBef>
              <a:buNone/>
            </a:pPr>
            <a:r>
              <a:t/>
            </a:r>
            <a:endParaRPr>
              <a:solidFill>
                <a:schemeClr val="dk1"/>
              </a:solidFill>
              <a:latin typeface="Calibri"/>
              <a:ea typeface="Calibri"/>
              <a:cs typeface="Calibri"/>
              <a:sym typeface="Calibri"/>
            </a:endParaRPr>
          </a:p>
        </p:txBody>
      </p:sp>
      <p:sp>
        <p:nvSpPr>
          <p:cNvPr id="697" name="Shape 69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Font typeface="Arial"/>
              <a:buNone/>
            </a:pPr>
            <a:r>
              <a:t/>
            </a:r>
            <a:endParaRPr b="1" sz="2000">
              <a:solidFill>
                <a:schemeClr val="dk1"/>
              </a:solidFill>
              <a:latin typeface="Calibri"/>
              <a:ea typeface="Calibri"/>
              <a:cs typeface="Calibri"/>
              <a:sym typeface="Calibri"/>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sp>
        <p:nvSpPr>
          <p:cNvPr id="702" name="Shape 70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03" name="Shape 70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04" name="Shape 70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05" name="Shape 705"/>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00000"/>
              </a:lnSpc>
              <a:spcBef>
                <a:spcPts val="0"/>
              </a:spcBef>
              <a:buNone/>
            </a:pPr>
            <a:r>
              <a:rPr lang="es-ES">
                <a:solidFill>
                  <a:schemeClr val="dk1"/>
                </a:solidFill>
                <a:latin typeface="Calibri"/>
                <a:ea typeface="Calibri"/>
                <a:cs typeface="Calibri"/>
                <a:sym typeface="Calibri"/>
              </a:rPr>
              <a:t>Está vinculado a una instancia de Express, usando </a:t>
            </a:r>
            <a:r>
              <a:rPr b="1" i="1" lang="es-ES">
                <a:solidFill>
                  <a:schemeClr val="dk1"/>
                </a:solidFill>
                <a:latin typeface="Calibri"/>
                <a:ea typeface="Calibri"/>
                <a:cs typeface="Calibri"/>
                <a:sym typeface="Calibri"/>
              </a:rPr>
              <a:t>app.use()</a:t>
            </a:r>
            <a:r>
              <a:rPr lang="es-ES">
                <a:solidFill>
                  <a:schemeClr val="dk1"/>
                </a:solidFill>
                <a:latin typeface="Calibri"/>
                <a:ea typeface="Calibri"/>
                <a:cs typeface="Calibri"/>
                <a:sym typeface="Calibri"/>
              </a:rPr>
              <a:t> y </a:t>
            </a:r>
            <a:r>
              <a:rPr b="1" i="1" lang="es-ES">
                <a:solidFill>
                  <a:schemeClr val="dk1"/>
                </a:solidFill>
                <a:latin typeface="Calibri"/>
                <a:ea typeface="Calibri"/>
                <a:cs typeface="Calibri"/>
                <a:sym typeface="Calibri"/>
              </a:rPr>
              <a:t>app.VERB()</a:t>
            </a:r>
            <a:r>
              <a:rPr i="1" lang="es-ES">
                <a:solidFill>
                  <a:schemeClr val="dk1"/>
                </a:solidFill>
                <a:latin typeface="Calibri"/>
                <a:ea typeface="Calibri"/>
                <a:cs typeface="Calibri"/>
                <a:sym typeface="Calibri"/>
              </a:rPr>
              <a:t>.</a:t>
            </a:r>
          </a:p>
          <a:p>
            <a:pPr rtl="0">
              <a:lnSpc>
                <a:spcPct val="100000"/>
              </a:lnSpc>
              <a:spcBef>
                <a:spcPts val="500"/>
              </a:spcBef>
              <a:spcAft>
                <a:spcPts val="500"/>
              </a:spcAft>
              <a:buNone/>
            </a:pPr>
            <a:r>
              <a:t/>
            </a:r>
            <a:endParaRPr sz="1050">
              <a:solidFill>
                <a:srgbClr val="0077AA"/>
              </a:solidFill>
              <a:latin typeface="Consolas"/>
              <a:ea typeface="Consolas"/>
              <a:cs typeface="Consolas"/>
              <a:sym typeface="Consolas"/>
            </a:endParaRPr>
          </a:p>
          <a:p>
            <a:pPr lvl="0" rtl="0">
              <a:lnSpc>
                <a:spcPct val="100000"/>
              </a:lnSpc>
              <a:spcBef>
                <a:spcPts val="500"/>
              </a:spcBef>
              <a:spcAft>
                <a:spcPts val="500"/>
              </a:spcAft>
              <a:buNone/>
            </a:pPr>
            <a:r>
              <a:rPr lang="es-ES" sz="1050">
                <a:solidFill>
                  <a:srgbClr val="0077AA"/>
                </a:solidFill>
                <a:latin typeface="Consolas"/>
                <a:ea typeface="Consolas"/>
                <a:cs typeface="Consolas"/>
                <a:sym typeface="Consolas"/>
              </a:rPr>
              <a:t>var</a:t>
            </a:r>
            <a:r>
              <a:rPr lang="es-ES" sz="1050">
                <a:latin typeface="Consolas"/>
                <a:ea typeface="Consolas"/>
                <a:cs typeface="Consolas"/>
                <a:sym typeface="Consolas"/>
              </a:rPr>
              <a:t> app </a:t>
            </a:r>
            <a:r>
              <a:rPr lang="es-ES" sz="1050">
                <a:solidFill>
                  <a:srgbClr val="A67F5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DD4A68"/>
                </a:solidFill>
                <a:latin typeface="Consolas"/>
                <a:ea typeface="Consolas"/>
                <a:cs typeface="Consolas"/>
                <a:sym typeface="Consolas"/>
              </a:rPr>
              <a:t>express</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708090"/>
                </a:solidFill>
                <a:latin typeface="Consolas"/>
                <a:ea typeface="Consolas"/>
                <a:cs typeface="Consolas"/>
                <a:sym typeface="Consolas"/>
              </a:rPr>
              <a:t>// a middleware with no mount path; gets executed for every request to the app</a:t>
            </a:r>
            <a:br>
              <a:rPr lang="es-ES" sz="1050">
                <a:solidFill>
                  <a:srgbClr val="708090"/>
                </a:solidFill>
                <a:latin typeface="Consolas"/>
                <a:ea typeface="Consolas"/>
                <a:cs typeface="Consolas"/>
                <a:sym typeface="Consolas"/>
              </a:rPr>
            </a:br>
            <a:r>
              <a:rPr lang="es-ES" sz="1050">
                <a:latin typeface="Consolas"/>
                <a:ea typeface="Consolas"/>
                <a:cs typeface="Consolas"/>
                <a:sym typeface="Consolas"/>
              </a:rPr>
              <a:t>app</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use</a:t>
            </a:r>
            <a:r>
              <a:rPr lang="es-ES" sz="1050">
                <a:solidFill>
                  <a:srgbClr val="999999"/>
                </a:solidFill>
                <a:latin typeface="Consolas"/>
                <a:ea typeface="Consolas"/>
                <a:cs typeface="Consolas"/>
                <a:sym typeface="Consolas"/>
              </a:rPr>
              <a:t>(</a:t>
            </a:r>
            <a:r>
              <a:rPr lang="es-ES" sz="1050">
                <a:solidFill>
                  <a:srgbClr val="0077AA"/>
                </a:solidFill>
                <a:latin typeface="Consolas"/>
                <a:ea typeface="Consolas"/>
                <a:cs typeface="Consolas"/>
                <a:sym typeface="Consolas"/>
              </a:rPr>
              <a:t>function</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req</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next</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console</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log</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'Time:'</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Date</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now</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a:t>
            </a:r>
            <a:r>
              <a:rPr lang="es-ES" sz="1050">
                <a:solidFill>
                  <a:srgbClr val="DD4A68"/>
                </a:solidFill>
                <a:latin typeface="Consolas"/>
                <a:ea typeface="Consolas"/>
                <a:cs typeface="Consolas"/>
                <a:sym typeface="Consolas"/>
              </a:rPr>
              <a:t>next</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708090"/>
                </a:solidFill>
                <a:latin typeface="Consolas"/>
                <a:ea typeface="Consolas"/>
                <a:cs typeface="Consolas"/>
                <a:sym typeface="Consolas"/>
              </a:rPr>
              <a:t>// a middleware mounted on /user/:id; will be executed for any type of HTTP request to /user/:id</a:t>
            </a:r>
            <a:br>
              <a:rPr lang="es-ES" sz="1050">
                <a:solidFill>
                  <a:srgbClr val="708090"/>
                </a:solidFill>
                <a:latin typeface="Consolas"/>
                <a:ea typeface="Consolas"/>
                <a:cs typeface="Consolas"/>
                <a:sym typeface="Consolas"/>
              </a:rPr>
            </a:br>
            <a:r>
              <a:rPr lang="es-ES" sz="1050">
                <a:latin typeface="Consolas"/>
                <a:ea typeface="Consolas"/>
                <a:cs typeface="Consolas"/>
                <a:sym typeface="Consolas"/>
              </a:rPr>
              <a:t>app</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use</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'/user/:id'</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0077AA"/>
                </a:solidFill>
                <a:latin typeface="Consolas"/>
                <a:ea typeface="Consolas"/>
                <a:cs typeface="Consolas"/>
                <a:sym typeface="Consolas"/>
              </a:rPr>
              <a:t>function</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req</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next</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console</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log</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'Request Type:'</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req</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method</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a:t>
            </a:r>
            <a:r>
              <a:rPr lang="es-ES" sz="1050">
                <a:solidFill>
                  <a:srgbClr val="DD4A68"/>
                </a:solidFill>
                <a:latin typeface="Consolas"/>
                <a:ea typeface="Consolas"/>
                <a:cs typeface="Consolas"/>
                <a:sym typeface="Consolas"/>
              </a:rPr>
              <a:t>next</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708090"/>
                </a:solidFill>
                <a:latin typeface="Consolas"/>
                <a:ea typeface="Consolas"/>
                <a:cs typeface="Consolas"/>
                <a:sym typeface="Consolas"/>
              </a:rPr>
              <a:t>// a route and its handler function (middleware system) which handles GET requests to /user/:id</a:t>
            </a:r>
            <a:br>
              <a:rPr lang="es-ES" sz="1050">
                <a:solidFill>
                  <a:srgbClr val="708090"/>
                </a:solidFill>
                <a:latin typeface="Consolas"/>
                <a:ea typeface="Consolas"/>
                <a:cs typeface="Consolas"/>
                <a:sym typeface="Consolas"/>
              </a:rPr>
            </a:br>
            <a:r>
              <a:rPr lang="es-ES" sz="1050">
                <a:latin typeface="Consolas"/>
                <a:ea typeface="Consolas"/>
                <a:cs typeface="Consolas"/>
                <a:sym typeface="Consolas"/>
              </a:rPr>
              <a:t>app</a:t>
            </a:r>
            <a:r>
              <a:rPr lang="es-ES" sz="1050">
                <a:solidFill>
                  <a:srgbClr val="999999"/>
                </a:solidFill>
                <a:latin typeface="Consolas"/>
                <a:ea typeface="Consolas"/>
                <a:cs typeface="Consolas"/>
                <a:sym typeface="Consolas"/>
              </a:rPr>
              <a:t>.</a:t>
            </a:r>
            <a:r>
              <a:rPr lang="es-ES" sz="1050">
                <a:solidFill>
                  <a:srgbClr val="0077AA"/>
                </a:solidFill>
                <a:latin typeface="Consolas"/>
                <a:ea typeface="Consolas"/>
                <a:cs typeface="Consolas"/>
                <a:sym typeface="Consolas"/>
              </a:rPr>
              <a:t>get</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'/user/:id'</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0077AA"/>
                </a:solidFill>
                <a:latin typeface="Consolas"/>
                <a:ea typeface="Consolas"/>
                <a:cs typeface="Consolas"/>
                <a:sym typeface="Consolas"/>
              </a:rPr>
              <a:t>function</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req</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next</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send</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'USER'</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999999"/>
                </a:solidFill>
                <a:latin typeface="Consolas"/>
                <a:ea typeface="Consolas"/>
                <a:cs typeface="Consolas"/>
                <a:sym typeface="Consolas"/>
              </a:rPr>
              <a:t>});</a:t>
            </a:r>
          </a:p>
        </p:txBody>
      </p:sp>
      <p:sp>
        <p:nvSpPr>
          <p:cNvPr id="706" name="Shape 70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Nivel de aplicación</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12" name="Shape 71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13" name="Shape 71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14" name="Shape 714"/>
          <p:cNvSpPr txBox="1"/>
          <p:nvPr/>
        </p:nvSpPr>
        <p:spPr>
          <a:xfrm>
            <a:off x="685800" y="1882750"/>
            <a:ext cx="7772400" cy="3152099"/>
          </a:xfrm>
          <a:prstGeom prst="rect">
            <a:avLst/>
          </a:prstGeom>
          <a:noFill/>
          <a:ln>
            <a:noFill/>
          </a:ln>
        </p:spPr>
        <p:txBody>
          <a:bodyPr anchorCtr="0" anchor="t" bIns="91425" lIns="91425" rIns="91425" tIns="91425">
            <a:noAutofit/>
          </a:bodyPr>
          <a:lstStyle/>
          <a:p>
            <a:pPr rtl="0">
              <a:lnSpc>
                <a:spcPct val="100000"/>
              </a:lnSpc>
              <a:spcBef>
                <a:spcPts val="0"/>
              </a:spcBef>
              <a:buNone/>
            </a:pPr>
            <a:r>
              <a:rPr lang="es-ES">
                <a:solidFill>
                  <a:schemeClr val="dk1"/>
                </a:solidFill>
                <a:latin typeface="Calibri"/>
                <a:ea typeface="Calibri"/>
                <a:cs typeface="Calibri"/>
                <a:sym typeface="Calibri"/>
              </a:rPr>
              <a:t>Funciona igual que el nivel de aplicación salvo que está vinculado a una instancia de </a:t>
            </a:r>
            <a:r>
              <a:rPr b="1" i="1" lang="es-ES">
                <a:solidFill>
                  <a:schemeClr val="dk1"/>
                </a:solidFill>
                <a:latin typeface="Calibri"/>
                <a:ea typeface="Calibri"/>
                <a:cs typeface="Calibri"/>
                <a:sym typeface="Calibri"/>
              </a:rPr>
              <a:t>express.Router()</a:t>
            </a:r>
            <a:r>
              <a:rPr lang="es-ES">
                <a:solidFill>
                  <a:schemeClr val="dk1"/>
                </a:solidFill>
                <a:latin typeface="Calibri"/>
                <a:ea typeface="Calibri"/>
                <a:cs typeface="Calibri"/>
                <a:sym typeface="Calibri"/>
              </a:rPr>
              <a:t>,</a:t>
            </a:r>
          </a:p>
          <a:p>
            <a:pPr rtl="0">
              <a:lnSpc>
                <a:spcPct val="100000"/>
              </a:lnSpc>
              <a:spcBef>
                <a:spcPts val="0"/>
              </a:spcBef>
              <a:buNone/>
            </a:pPr>
            <a:r>
              <a:rPr lang="es-ES">
                <a:solidFill>
                  <a:schemeClr val="dk1"/>
                </a:solidFill>
                <a:latin typeface="Calibri"/>
                <a:ea typeface="Calibri"/>
                <a:cs typeface="Calibri"/>
                <a:sym typeface="Calibri"/>
              </a:rPr>
              <a:t>usando </a:t>
            </a:r>
            <a:r>
              <a:rPr b="1" i="1" lang="es-ES">
                <a:solidFill>
                  <a:schemeClr val="dk1"/>
                </a:solidFill>
                <a:latin typeface="Calibri"/>
                <a:ea typeface="Calibri"/>
                <a:cs typeface="Calibri"/>
                <a:sym typeface="Calibri"/>
              </a:rPr>
              <a:t>router.use()</a:t>
            </a:r>
            <a:r>
              <a:rPr lang="es-ES">
                <a:solidFill>
                  <a:schemeClr val="dk1"/>
                </a:solidFill>
                <a:latin typeface="Calibri"/>
                <a:ea typeface="Calibri"/>
                <a:cs typeface="Calibri"/>
                <a:sym typeface="Calibri"/>
              </a:rPr>
              <a:t> y </a:t>
            </a:r>
            <a:r>
              <a:rPr b="1" i="1" lang="es-ES">
                <a:solidFill>
                  <a:schemeClr val="dk1"/>
                </a:solidFill>
                <a:latin typeface="Calibri"/>
                <a:ea typeface="Calibri"/>
                <a:cs typeface="Calibri"/>
                <a:sym typeface="Calibri"/>
              </a:rPr>
              <a:t>router.VERB()</a:t>
            </a:r>
            <a:r>
              <a:rPr lang="es-ES">
                <a:solidFill>
                  <a:schemeClr val="dk1"/>
                </a:solidFill>
                <a:latin typeface="Calibri"/>
                <a:ea typeface="Calibri"/>
                <a:cs typeface="Calibri"/>
                <a:sym typeface="Calibri"/>
              </a:rPr>
              <a:t>.</a:t>
            </a:r>
          </a:p>
          <a:p>
            <a:pPr lvl="0" rtl="0">
              <a:lnSpc>
                <a:spcPct val="100000"/>
              </a:lnSpc>
              <a:spcBef>
                <a:spcPts val="0"/>
              </a:spcBef>
              <a:buNone/>
            </a:pPr>
            <a:r>
              <a:t/>
            </a:r>
            <a:endParaRPr>
              <a:solidFill>
                <a:schemeClr val="dk1"/>
              </a:solidFill>
              <a:latin typeface="Calibri"/>
              <a:ea typeface="Calibri"/>
              <a:cs typeface="Calibri"/>
              <a:sym typeface="Calibri"/>
            </a:endParaRPr>
          </a:p>
          <a:p>
            <a:pPr rtl="0">
              <a:lnSpc>
                <a:spcPct val="100000"/>
              </a:lnSpc>
              <a:spcBef>
                <a:spcPts val="500"/>
              </a:spcBef>
              <a:spcAft>
                <a:spcPts val="500"/>
              </a:spcAft>
              <a:buNone/>
            </a:pPr>
            <a:r>
              <a:rPr lang="es-ES" sz="900">
                <a:solidFill>
                  <a:srgbClr val="0077AA"/>
                </a:solidFill>
                <a:latin typeface="Consolas"/>
                <a:ea typeface="Consolas"/>
                <a:cs typeface="Consolas"/>
                <a:sym typeface="Consolas"/>
              </a:rPr>
              <a:t>var</a:t>
            </a:r>
            <a:r>
              <a:rPr lang="es-ES" sz="900">
                <a:latin typeface="Consolas"/>
                <a:ea typeface="Consolas"/>
                <a:cs typeface="Consolas"/>
                <a:sym typeface="Consolas"/>
              </a:rPr>
              <a:t> app </a:t>
            </a:r>
            <a:r>
              <a:rPr lang="es-ES" sz="900">
                <a:solidFill>
                  <a:srgbClr val="A67F5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DD4A68"/>
                </a:solidFill>
                <a:latin typeface="Consolas"/>
                <a:ea typeface="Consolas"/>
                <a:cs typeface="Consolas"/>
                <a:sym typeface="Consolas"/>
              </a:rPr>
              <a:t>express</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solidFill>
                  <a:srgbClr val="0077AA"/>
                </a:solidFill>
                <a:latin typeface="Consolas"/>
                <a:ea typeface="Consolas"/>
                <a:cs typeface="Consolas"/>
                <a:sym typeface="Consolas"/>
              </a:rPr>
              <a:t>var</a:t>
            </a:r>
            <a:r>
              <a:rPr lang="es-ES" sz="900">
                <a:latin typeface="Consolas"/>
                <a:ea typeface="Consolas"/>
                <a:cs typeface="Consolas"/>
                <a:sym typeface="Consolas"/>
              </a:rPr>
              <a:t> router </a:t>
            </a:r>
            <a:r>
              <a:rPr lang="es-ES" sz="900">
                <a:solidFill>
                  <a:srgbClr val="A67F59"/>
                </a:solidFill>
                <a:latin typeface="Consolas"/>
                <a:ea typeface="Consolas"/>
                <a:cs typeface="Consolas"/>
                <a:sym typeface="Consolas"/>
              </a:rPr>
              <a:t>=</a:t>
            </a:r>
            <a:r>
              <a:rPr lang="es-ES" sz="900">
                <a:latin typeface="Consolas"/>
                <a:ea typeface="Consolas"/>
                <a:cs typeface="Consolas"/>
                <a:sym typeface="Consolas"/>
              </a:rPr>
              <a:t> express</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Router</a:t>
            </a:r>
            <a:r>
              <a:rPr lang="es-ES" sz="900">
                <a:solidFill>
                  <a:srgbClr val="999999"/>
                </a:solidFill>
                <a:latin typeface="Consolas"/>
                <a:ea typeface="Consolas"/>
                <a:cs typeface="Consolas"/>
                <a:sym typeface="Consolas"/>
              </a:rPr>
              <a:t>();</a:t>
            </a:r>
          </a:p>
          <a:p>
            <a:pPr rtl="0">
              <a:lnSpc>
                <a:spcPct val="100000"/>
              </a:lnSpc>
              <a:spcBef>
                <a:spcPts val="500"/>
              </a:spcBef>
              <a:spcAft>
                <a:spcPts val="500"/>
              </a:spcAft>
              <a:buNone/>
            </a:pPr>
            <a:br>
              <a:rPr lang="es-ES" sz="900">
                <a:latin typeface="Consolas"/>
                <a:ea typeface="Consolas"/>
                <a:cs typeface="Consolas"/>
                <a:sym typeface="Consolas"/>
              </a:rPr>
            </a:br>
            <a:r>
              <a:rPr lang="es-ES" sz="900">
                <a:solidFill>
                  <a:srgbClr val="708090"/>
                </a:solidFill>
                <a:latin typeface="Consolas"/>
                <a:ea typeface="Consolas"/>
                <a:cs typeface="Consolas"/>
                <a:sym typeface="Consolas"/>
              </a:rPr>
              <a:t>// a middleware with no mount path, gets executed for every request to the router</a:t>
            </a:r>
            <a:br>
              <a:rPr lang="es-ES" sz="900">
                <a:solidFill>
                  <a:srgbClr val="708090"/>
                </a:solidFill>
                <a:latin typeface="Consolas"/>
                <a:ea typeface="Consolas"/>
                <a:cs typeface="Consolas"/>
                <a:sym typeface="Consolas"/>
              </a:rPr>
            </a:br>
            <a:r>
              <a:rPr lang="es-ES" sz="900">
                <a:latin typeface="Consolas"/>
                <a:ea typeface="Consolas"/>
                <a:cs typeface="Consolas"/>
                <a:sym typeface="Consolas"/>
              </a:rPr>
              <a:t>router</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use</a:t>
            </a:r>
            <a:r>
              <a:rPr lang="es-ES" sz="900">
                <a:solidFill>
                  <a:srgbClr val="999999"/>
                </a:solidFill>
                <a:latin typeface="Consolas"/>
                <a:ea typeface="Consolas"/>
                <a:cs typeface="Consolas"/>
                <a:sym typeface="Consolas"/>
              </a:rPr>
              <a:t>(</a:t>
            </a:r>
            <a:r>
              <a:rPr lang="es-ES" sz="900">
                <a:solidFill>
                  <a:srgbClr val="0077AA"/>
                </a:solidFill>
                <a:latin typeface="Consolas"/>
                <a:ea typeface="Consolas"/>
                <a:cs typeface="Consolas"/>
                <a:sym typeface="Consolas"/>
              </a:rPr>
              <a:t>function</a:t>
            </a:r>
            <a:r>
              <a:rPr lang="es-ES" sz="900">
                <a:latin typeface="Consolas"/>
                <a:ea typeface="Consolas"/>
                <a:cs typeface="Consolas"/>
                <a:sym typeface="Consolas"/>
              </a:rPr>
              <a:t> </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req</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res</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next</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console</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log</a:t>
            </a:r>
            <a:r>
              <a:rPr lang="es-ES" sz="900">
                <a:solidFill>
                  <a:srgbClr val="999999"/>
                </a:solidFill>
                <a:latin typeface="Consolas"/>
                <a:ea typeface="Consolas"/>
                <a:cs typeface="Consolas"/>
                <a:sym typeface="Consolas"/>
              </a:rPr>
              <a:t>(</a:t>
            </a:r>
            <a:r>
              <a:rPr lang="es-ES" sz="900">
                <a:solidFill>
                  <a:srgbClr val="669900"/>
                </a:solidFill>
                <a:latin typeface="Consolas"/>
                <a:ea typeface="Consolas"/>
                <a:cs typeface="Consolas"/>
                <a:sym typeface="Consolas"/>
              </a:rPr>
              <a:t>'Time:'</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Date</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now</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a:t>
            </a:r>
            <a:r>
              <a:rPr lang="es-ES" sz="900">
                <a:solidFill>
                  <a:srgbClr val="DD4A68"/>
                </a:solidFill>
                <a:latin typeface="Consolas"/>
                <a:ea typeface="Consolas"/>
                <a:cs typeface="Consolas"/>
                <a:sym typeface="Consolas"/>
              </a:rPr>
              <a:t>next</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solidFill>
                  <a:srgbClr val="999999"/>
                </a:solidFill>
                <a:latin typeface="Consolas"/>
                <a:ea typeface="Consolas"/>
                <a:cs typeface="Consolas"/>
                <a:sym typeface="Consolas"/>
              </a:rPr>
              <a:t>});</a:t>
            </a:r>
          </a:p>
          <a:p>
            <a:pPr lvl="0" rtl="0">
              <a:spcBef>
                <a:spcPts val="500"/>
              </a:spcBef>
              <a:spcAft>
                <a:spcPts val="500"/>
              </a:spcAft>
              <a:buNone/>
            </a:pPr>
            <a:r>
              <a:rPr lang="es-ES" sz="900">
                <a:solidFill>
                  <a:srgbClr val="708090"/>
                </a:solidFill>
                <a:latin typeface="Consolas"/>
                <a:ea typeface="Consolas"/>
                <a:cs typeface="Consolas"/>
                <a:sym typeface="Consolas"/>
              </a:rPr>
              <a:t>// a middleware sub-stack shows request info for any type of HTTP request to /user/:id</a:t>
            </a:r>
            <a:br>
              <a:rPr lang="es-ES" sz="900">
                <a:solidFill>
                  <a:srgbClr val="708090"/>
                </a:solidFill>
                <a:latin typeface="Consolas"/>
                <a:ea typeface="Consolas"/>
                <a:cs typeface="Consolas"/>
                <a:sym typeface="Consolas"/>
              </a:rPr>
            </a:br>
            <a:r>
              <a:rPr lang="es-ES" sz="900">
                <a:latin typeface="Consolas"/>
                <a:ea typeface="Consolas"/>
                <a:cs typeface="Consolas"/>
                <a:sym typeface="Consolas"/>
              </a:rPr>
              <a:t>router</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use</a:t>
            </a:r>
            <a:r>
              <a:rPr lang="es-ES" sz="900">
                <a:solidFill>
                  <a:srgbClr val="999999"/>
                </a:solidFill>
                <a:latin typeface="Consolas"/>
                <a:ea typeface="Consolas"/>
                <a:cs typeface="Consolas"/>
                <a:sym typeface="Consolas"/>
              </a:rPr>
              <a:t>(</a:t>
            </a:r>
            <a:r>
              <a:rPr lang="es-ES" sz="900">
                <a:solidFill>
                  <a:srgbClr val="669900"/>
                </a:solidFill>
                <a:latin typeface="Consolas"/>
                <a:ea typeface="Consolas"/>
                <a:cs typeface="Consolas"/>
                <a:sym typeface="Consolas"/>
              </a:rPr>
              <a:t>'/user/:id'</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0077AA"/>
                </a:solidFill>
                <a:latin typeface="Consolas"/>
                <a:ea typeface="Consolas"/>
                <a:cs typeface="Consolas"/>
                <a:sym typeface="Consolas"/>
              </a:rPr>
              <a:t>function</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req</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res</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next</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console</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log</a:t>
            </a:r>
            <a:r>
              <a:rPr lang="es-ES" sz="900">
                <a:solidFill>
                  <a:srgbClr val="999999"/>
                </a:solidFill>
                <a:latin typeface="Consolas"/>
                <a:ea typeface="Consolas"/>
                <a:cs typeface="Consolas"/>
                <a:sym typeface="Consolas"/>
              </a:rPr>
              <a:t>(</a:t>
            </a:r>
            <a:r>
              <a:rPr lang="es-ES" sz="900">
                <a:solidFill>
                  <a:srgbClr val="669900"/>
                </a:solidFill>
                <a:latin typeface="Consolas"/>
                <a:ea typeface="Consolas"/>
                <a:cs typeface="Consolas"/>
                <a:sym typeface="Consolas"/>
              </a:rPr>
              <a:t>'Request URL:'</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req</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originalUrl</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a:t>
            </a:r>
            <a:r>
              <a:rPr lang="es-ES" sz="900">
                <a:solidFill>
                  <a:srgbClr val="DD4A68"/>
                </a:solidFill>
                <a:latin typeface="Consolas"/>
                <a:ea typeface="Consolas"/>
                <a:cs typeface="Consolas"/>
                <a:sym typeface="Consolas"/>
              </a:rPr>
              <a:t>next</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0077AA"/>
                </a:solidFill>
                <a:latin typeface="Consolas"/>
                <a:ea typeface="Consolas"/>
                <a:cs typeface="Consolas"/>
                <a:sym typeface="Consolas"/>
              </a:rPr>
              <a:t>function</a:t>
            </a:r>
            <a:r>
              <a:rPr lang="es-ES" sz="900">
                <a:latin typeface="Consolas"/>
                <a:ea typeface="Consolas"/>
                <a:cs typeface="Consolas"/>
                <a:sym typeface="Consolas"/>
              </a:rPr>
              <a:t> </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req</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res</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next</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console</a:t>
            </a:r>
            <a:r>
              <a:rPr lang="es-ES" sz="900">
                <a:solidFill>
                  <a:srgbClr val="999999"/>
                </a:solidFill>
                <a:latin typeface="Consolas"/>
                <a:ea typeface="Consolas"/>
                <a:cs typeface="Consolas"/>
                <a:sym typeface="Consolas"/>
              </a:rPr>
              <a:t>.</a:t>
            </a:r>
            <a:r>
              <a:rPr lang="es-ES" sz="900">
                <a:solidFill>
                  <a:srgbClr val="DD4A68"/>
                </a:solidFill>
                <a:latin typeface="Consolas"/>
                <a:ea typeface="Consolas"/>
                <a:cs typeface="Consolas"/>
                <a:sym typeface="Consolas"/>
              </a:rPr>
              <a:t>log</a:t>
            </a:r>
            <a:r>
              <a:rPr lang="es-ES" sz="900">
                <a:solidFill>
                  <a:srgbClr val="999999"/>
                </a:solidFill>
                <a:latin typeface="Consolas"/>
                <a:ea typeface="Consolas"/>
                <a:cs typeface="Consolas"/>
                <a:sym typeface="Consolas"/>
              </a:rPr>
              <a:t>(</a:t>
            </a:r>
            <a:r>
              <a:rPr lang="es-ES" sz="900">
                <a:solidFill>
                  <a:srgbClr val="669900"/>
                </a:solidFill>
                <a:latin typeface="Consolas"/>
                <a:ea typeface="Consolas"/>
                <a:cs typeface="Consolas"/>
                <a:sym typeface="Consolas"/>
              </a:rPr>
              <a:t>'Request Type:'</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 req</a:t>
            </a:r>
            <a:r>
              <a:rPr lang="es-ES" sz="900">
                <a:solidFill>
                  <a:srgbClr val="999999"/>
                </a:solidFill>
                <a:latin typeface="Consolas"/>
                <a:ea typeface="Consolas"/>
                <a:cs typeface="Consolas"/>
                <a:sym typeface="Consolas"/>
              </a:rPr>
              <a:t>.</a:t>
            </a:r>
            <a:r>
              <a:rPr lang="es-ES" sz="900">
                <a:latin typeface="Consolas"/>
                <a:ea typeface="Consolas"/>
                <a:cs typeface="Consolas"/>
                <a:sym typeface="Consolas"/>
              </a:rPr>
              <a:t>method</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latin typeface="Consolas"/>
                <a:ea typeface="Consolas"/>
                <a:cs typeface="Consolas"/>
                <a:sym typeface="Consolas"/>
              </a:rPr>
              <a:t>  </a:t>
            </a:r>
            <a:r>
              <a:rPr lang="es-ES" sz="900">
                <a:solidFill>
                  <a:srgbClr val="DD4A68"/>
                </a:solidFill>
                <a:latin typeface="Consolas"/>
                <a:ea typeface="Consolas"/>
                <a:cs typeface="Consolas"/>
                <a:sym typeface="Consolas"/>
              </a:rPr>
              <a:t>next</a:t>
            </a:r>
            <a:r>
              <a:rPr lang="es-ES" sz="900">
                <a:solidFill>
                  <a:srgbClr val="999999"/>
                </a:solidFill>
                <a:latin typeface="Consolas"/>
                <a:ea typeface="Consolas"/>
                <a:cs typeface="Consolas"/>
                <a:sym typeface="Consolas"/>
              </a:rPr>
              <a:t>();</a:t>
            </a:r>
            <a:br>
              <a:rPr lang="es-ES" sz="900">
                <a:latin typeface="Consolas"/>
                <a:ea typeface="Consolas"/>
                <a:cs typeface="Consolas"/>
                <a:sym typeface="Consolas"/>
              </a:rPr>
            </a:br>
            <a:r>
              <a:rPr lang="es-ES" sz="900">
                <a:solidFill>
                  <a:srgbClr val="999999"/>
                </a:solidFill>
                <a:latin typeface="Consolas"/>
                <a:ea typeface="Consolas"/>
                <a:cs typeface="Consolas"/>
                <a:sym typeface="Consolas"/>
              </a:rPr>
              <a:t>});</a:t>
            </a:r>
          </a:p>
        </p:txBody>
      </p:sp>
      <p:sp>
        <p:nvSpPr>
          <p:cNvPr id="715" name="Shape 715"/>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Nivel de router</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21" name="Shape 72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22" name="Shape 72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23" name="Shape 723"/>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00000"/>
              </a:lnSpc>
              <a:spcBef>
                <a:spcPts val="500"/>
              </a:spcBef>
              <a:spcAft>
                <a:spcPts val="500"/>
              </a:spcAft>
              <a:buNone/>
            </a:pPr>
            <a:r>
              <a:rPr lang="es-ES" sz="1000">
                <a:solidFill>
                  <a:srgbClr val="708090"/>
                </a:solidFill>
                <a:latin typeface="Consolas"/>
                <a:ea typeface="Consolas"/>
                <a:cs typeface="Consolas"/>
                <a:sym typeface="Consolas"/>
              </a:rPr>
              <a:t>// a middleware sub-stack which handles GET requests to /user/:id</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router</a:t>
            </a:r>
            <a:r>
              <a:rPr lang="es-ES" sz="1000">
                <a:solidFill>
                  <a:srgbClr val="999999"/>
                </a:solidFill>
                <a:latin typeface="Consolas"/>
                <a:ea typeface="Consolas"/>
                <a:cs typeface="Consolas"/>
                <a:sym typeface="Consolas"/>
              </a:rPr>
              <a:t>.</a:t>
            </a:r>
            <a:r>
              <a:rPr lang="es-ES" sz="1000">
                <a:solidFill>
                  <a:srgbClr val="0077AA"/>
                </a:solidFill>
                <a:latin typeface="Consolas"/>
                <a:ea typeface="Consolas"/>
                <a:cs typeface="Consolas"/>
                <a:sym typeface="Consolas"/>
              </a:rPr>
              <a:t>get</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'/user/:id'</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0077AA"/>
                </a:solidFill>
                <a:latin typeface="Consolas"/>
                <a:ea typeface="Consolas"/>
                <a:cs typeface="Consolas"/>
                <a:sym typeface="Consolas"/>
              </a:rPr>
              <a:t>function</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req</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res</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next</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latin typeface="Consolas"/>
                <a:ea typeface="Consolas"/>
                <a:cs typeface="Consolas"/>
                <a:sym typeface="Consolas"/>
              </a:rPr>
              <a:t>  </a:t>
            </a:r>
            <a:r>
              <a:rPr lang="es-ES" sz="1000">
                <a:solidFill>
                  <a:srgbClr val="708090"/>
                </a:solidFill>
                <a:latin typeface="Consolas"/>
                <a:ea typeface="Consolas"/>
                <a:cs typeface="Consolas"/>
                <a:sym typeface="Consolas"/>
              </a:rPr>
              <a:t>// if user id is 0, skip to the next router</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  </a:t>
            </a:r>
            <a:r>
              <a:rPr lang="es-ES" sz="1000">
                <a:solidFill>
                  <a:srgbClr val="0077AA"/>
                </a:solidFill>
                <a:latin typeface="Consolas"/>
                <a:ea typeface="Consolas"/>
                <a:cs typeface="Consolas"/>
                <a:sym typeface="Consolas"/>
              </a:rPr>
              <a:t>if</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req</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params</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id </a:t>
            </a:r>
            <a:r>
              <a:rPr lang="es-ES" sz="1000">
                <a:solidFill>
                  <a:srgbClr val="A67F5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990055"/>
                </a:solidFill>
                <a:latin typeface="Consolas"/>
                <a:ea typeface="Consolas"/>
                <a:cs typeface="Consolas"/>
                <a:sym typeface="Consolas"/>
              </a:rPr>
              <a:t>0</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DD4A68"/>
                </a:solidFill>
                <a:latin typeface="Consolas"/>
                <a:ea typeface="Consolas"/>
                <a:cs typeface="Consolas"/>
                <a:sym typeface="Consolas"/>
              </a:rPr>
              <a:t>next</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'route'</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latin typeface="Consolas"/>
                <a:ea typeface="Consolas"/>
                <a:cs typeface="Consolas"/>
                <a:sym typeface="Consolas"/>
              </a:rPr>
              <a:t>  </a:t>
            </a:r>
            <a:r>
              <a:rPr lang="es-ES" sz="1000">
                <a:solidFill>
                  <a:srgbClr val="708090"/>
                </a:solidFill>
                <a:latin typeface="Consolas"/>
                <a:ea typeface="Consolas"/>
                <a:cs typeface="Consolas"/>
                <a:sym typeface="Consolas"/>
              </a:rPr>
              <a:t>// else pass the control to the next middleware in this stack</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  </a:t>
            </a:r>
            <a:r>
              <a:rPr lang="es-ES" sz="1000">
                <a:solidFill>
                  <a:srgbClr val="0077AA"/>
                </a:solidFill>
                <a:latin typeface="Consolas"/>
                <a:ea typeface="Consolas"/>
                <a:cs typeface="Consolas"/>
                <a:sym typeface="Consolas"/>
              </a:rPr>
              <a:t>else</a:t>
            </a:r>
            <a:r>
              <a:rPr lang="es-ES" sz="1000">
                <a:latin typeface="Consolas"/>
                <a:ea typeface="Consolas"/>
                <a:cs typeface="Consolas"/>
                <a:sym typeface="Consolas"/>
              </a:rPr>
              <a:t> </a:t>
            </a:r>
            <a:r>
              <a:rPr lang="es-ES" sz="1000">
                <a:solidFill>
                  <a:srgbClr val="DD4A68"/>
                </a:solidFill>
                <a:latin typeface="Consolas"/>
                <a:ea typeface="Consolas"/>
                <a:cs typeface="Consolas"/>
                <a:sym typeface="Consolas"/>
              </a:rPr>
              <a:t>next</a:t>
            </a:r>
            <a:r>
              <a:rPr lang="es-ES" sz="1000">
                <a:solidFill>
                  <a:srgbClr val="999999"/>
                </a:solidFill>
                <a:latin typeface="Consolas"/>
                <a:ea typeface="Consolas"/>
                <a:cs typeface="Consolas"/>
                <a:sym typeface="Consolas"/>
              </a:rPr>
              <a:t>();</a:t>
            </a:r>
            <a:r>
              <a:rPr lang="es-ES" sz="1000">
                <a:solidFill>
                  <a:srgbClr val="708090"/>
                </a:solidFill>
                <a:latin typeface="Consolas"/>
                <a:ea typeface="Consolas"/>
                <a:cs typeface="Consolas"/>
                <a:sym typeface="Consolas"/>
              </a:rPr>
              <a:t> </a:t>
            </a:r>
            <a:br>
              <a:rPr lang="es-ES" sz="1000">
                <a:solidFill>
                  <a:srgbClr val="708090"/>
                </a:solidFill>
                <a:latin typeface="Consolas"/>
                <a:ea typeface="Consolas"/>
                <a:cs typeface="Consolas"/>
                <a:sym typeface="Consolas"/>
              </a:rPr>
            </a:b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0077AA"/>
                </a:solidFill>
                <a:latin typeface="Consolas"/>
                <a:ea typeface="Consolas"/>
                <a:cs typeface="Consolas"/>
                <a:sym typeface="Consolas"/>
              </a:rPr>
              <a:t>function</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req</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res</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next</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latin typeface="Consolas"/>
                <a:ea typeface="Consolas"/>
                <a:cs typeface="Consolas"/>
                <a:sym typeface="Consolas"/>
              </a:rPr>
              <a:t>  </a:t>
            </a:r>
            <a:r>
              <a:rPr lang="es-ES" sz="1000">
                <a:solidFill>
                  <a:srgbClr val="708090"/>
                </a:solidFill>
                <a:latin typeface="Consolas"/>
                <a:ea typeface="Consolas"/>
                <a:cs typeface="Consolas"/>
                <a:sym typeface="Consolas"/>
              </a:rPr>
              <a:t>// render a regular page</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  res</a:t>
            </a:r>
            <a:r>
              <a:rPr lang="es-ES" sz="1000">
                <a:solidFill>
                  <a:srgbClr val="999999"/>
                </a:solidFill>
                <a:latin typeface="Consolas"/>
                <a:ea typeface="Consolas"/>
                <a:cs typeface="Consolas"/>
                <a:sym typeface="Consolas"/>
              </a:rPr>
              <a:t>.</a:t>
            </a:r>
            <a:r>
              <a:rPr lang="es-ES" sz="1000">
                <a:solidFill>
                  <a:srgbClr val="DD4A68"/>
                </a:solidFill>
                <a:latin typeface="Consolas"/>
                <a:ea typeface="Consolas"/>
                <a:cs typeface="Consolas"/>
                <a:sym typeface="Consolas"/>
              </a:rPr>
              <a:t>render</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'regular'</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br>
              <a:rPr lang="es-ES" sz="1000">
                <a:latin typeface="Consolas"/>
                <a:ea typeface="Consolas"/>
                <a:cs typeface="Consolas"/>
                <a:sym typeface="Consolas"/>
              </a:rPr>
            </a:br>
            <a:r>
              <a:rPr lang="es-ES" sz="1000">
                <a:solidFill>
                  <a:srgbClr val="708090"/>
                </a:solidFill>
                <a:latin typeface="Consolas"/>
                <a:ea typeface="Consolas"/>
                <a:cs typeface="Consolas"/>
                <a:sym typeface="Consolas"/>
              </a:rPr>
              <a:t>// handler for /user/:id which renders a special page</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router</a:t>
            </a:r>
            <a:r>
              <a:rPr lang="es-ES" sz="1000">
                <a:solidFill>
                  <a:srgbClr val="999999"/>
                </a:solidFill>
                <a:latin typeface="Consolas"/>
                <a:ea typeface="Consolas"/>
                <a:cs typeface="Consolas"/>
                <a:sym typeface="Consolas"/>
              </a:rPr>
              <a:t>.</a:t>
            </a:r>
            <a:r>
              <a:rPr lang="es-ES" sz="1000">
                <a:solidFill>
                  <a:srgbClr val="0077AA"/>
                </a:solidFill>
                <a:latin typeface="Consolas"/>
                <a:ea typeface="Consolas"/>
                <a:cs typeface="Consolas"/>
                <a:sym typeface="Consolas"/>
              </a:rPr>
              <a:t>get</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'/user/:id'</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0077AA"/>
                </a:solidFill>
                <a:latin typeface="Consolas"/>
                <a:ea typeface="Consolas"/>
                <a:cs typeface="Consolas"/>
                <a:sym typeface="Consolas"/>
              </a:rPr>
              <a:t>function</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req</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res</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next</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latin typeface="Consolas"/>
                <a:ea typeface="Consolas"/>
                <a:cs typeface="Consolas"/>
                <a:sym typeface="Consolas"/>
              </a:rPr>
              <a:t>  console</a:t>
            </a:r>
            <a:r>
              <a:rPr lang="es-ES" sz="1000">
                <a:solidFill>
                  <a:srgbClr val="999999"/>
                </a:solidFill>
                <a:latin typeface="Consolas"/>
                <a:ea typeface="Consolas"/>
                <a:cs typeface="Consolas"/>
                <a:sym typeface="Consolas"/>
              </a:rPr>
              <a:t>.</a:t>
            </a:r>
            <a:r>
              <a:rPr lang="es-ES" sz="1000">
                <a:solidFill>
                  <a:srgbClr val="DD4A68"/>
                </a:solidFill>
                <a:latin typeface="Consolas"/>
                <a:ea typeface="Consolas"/>
                <a:cs typeface="Consolas"/>
                <a:sym typeface="Consolas"/>
              </a:rPr>
              <a:t>log</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req</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params</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id</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latin typeface="Consolas"/>
                <a:ea typeface="Consolas"/>
                <a:cs typeface="Consolas"/>
                <a:sym typeface="Consolas"/>
              </a:rPr>
              <a:t>  res</a:t>
            </a:r>
            <a:r>
              <a:rPr lang="es-ES" sz="1000">
                <a:solidFill>
                  <a:srgbClr val="999999"/>
                </a:solidFill>
                <a:latin typeface="Consolas"/>
                <a:ea typeface="Consolas"/>
                <a:cs typeface="Consolas"/>
                <a:sym typeface="Consolas"/>
              </a:rPr>
              <a:t>.</a:t>
            </a:r>
            <a:r>
              <a:rPr lang="es-ES" sz="1000">
                <a:solidFill>
                  <a:srgbClr val="DD4A68"/>
                </a:solidFill>
                <a:latin typeface="Consolas"/>
                <a:ea typeface="Consolas"/>
                <a:cs typeface="Consolas"/>
                <a:sym typeface="Consolas"/>
              </a:rPr>
              <a:t>render</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'special'</a:t>
            </a: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r>
              <a:rPr lang="es-ES" sz="1000">
                <a:solidFill>
                  <a:srgbClr val="999999"/>
                </a:solidFill>
                <a:latin typeface="Consolas"/>
                <a:ea typeface="Consolas"/>
                <a:cs typeface="Consolas"/>
                <a:sym typeface="Consolas"/>
              </a:rPr>
              <a:t>});</a:t>
            </a:r>
            <a:br>
              <a:rPr lang="es-ES" sz="1000">
                <a:latin typeface="Consolas"/>
                <a:ea typeface="Consolas"/>
                <a:cs typeface="Consolas"/>
                <a:sym typeface="Consolas"/>
              </a:rPr>
            </a:br>
            <a:br>
              <a:rPr lang="es-ES" sz="1000">
                <a:latin typeface="Consolas"/>
                <a:ea typeface="Consolas"/>
                <a:cs typeface="Consolas"/>
                <a:sym typeface="Consolas"/>
              </a:rPr>
            </a:br>
            <a:r>
              <a:rPr lang="es-ES" sz="1000">
                <a:solidFill>
                  <a:srgbClr val="708090"/>
                </a:solidFill>
                <a:latin typeface="Consolas"/>
                <a:ea typeface="Consolas"/>
                <a:cs typeface="Consolas"/>
                <a:sym typeface="Consolas"/>
              </a:rPr>
              <a:t>// mount the router on the app</a:t>
            </a:r>
            <a:br>
              <a:rPr lang="es-ES" sz="1000">
                <a:solidFill>
                  <a:srgbClr val="708090"/>
                </a:solidFill>
                <a:latin typeface="Consolas"/>
                <a:ea typeface="Consolas"/>
                <a:cs typeface="Consolas"/>
                <a:sym typeface="Consolas"/>
              </a:rPr>
            </a:br>
            <a:r>
              <a:rPr lang="es-ES" sz="1000">
                <a:latin typeface="Consolas"/>
                <a:ea typeface="Consolas"/>
                <a:cs typeface="Consolas"/>
                <a:sym typeface="Consolas"/>
              </a:rPr>
              <a:t>app</a:t>
            </a:r>
            <a:r>
              <a:rPr lang="es-ES" sz="1000">
                <a:solidFill>
                  <a:srgbClr val="999999"/>
                </a:solidFill>
                <a:latin typeface="Consolas"/>
                <a:ea typeface="Consolas"/>
                <a:cs typeface="Consolas"/>
                <a:sym typeface="Consolas"/>
              </a:rPr>
              <a:t>.</a:t>
            </a:r>
            <a:r>
              <a:rPr lang="es-ES" sz="1000">
                <a:solidFill>
                  <a:srgbClr val="DD4A68"/>
                </a:solidFill>
                <a:latin typeface="Consolas"/>
                <a:ea typeface="Consolas"/>
                <a:cs typeface="Consolas"/>
                <a:sym typeface="Consolas"/>
              </a:rPr>
              <a:t>use</a:t>
            </a:r>
            <a:r>
              <a:rPr lang="es-ES" sz="1000">
                <a:solidFill>
                  <a:srgbClr val="999999"/>
                </a:solidFill>
                <a:latin typeface="Consolas"/>
                <a:ea typeface="Consolas"/>
                <a:cs typeface="Consolas"/>
                <a:sym typeface="Consolas"/>
              </a:rPr>
              <a:t>(</a:t>
            </a:r>
            <a:r>
              <a:rPr lang="es-ES" sz="1000">
                <a:solidFill>
                  <a:srgbClr val="669900"/>
                </a:solidFill>
                <a:latin typeface="Consolas"/>
                <a:ea typeface="Consolas"/>
                <a:cs typeface="Consolas"/>
                <a:sym typeface="Consolas"/>
              </a:rPr>
              <a:t>'/'</a:t>
            </a:r>
            <a:r>
              <a:rPr lang="es-ES" sz="1000">
                <a:solidFill>
                  <a:srgbClr val="999999"/>
                </a:solidFill>
                <a:latin typeface="Consolas"/>
                <a:ea typeface="Consolas"/>
                <a:cs typeface="Consolas"/>
                <a:sym typeface="Consolas"/>
              </a:rPr>
              <a:t>,</a:t>
            </a:r>
            <a:r>
              <a:rPr lang="es-ES" sz="1000">
                <a:latin typeface="Consolas"/>
                <a:ea typeface="Consolas"/>
                <a:cs typeface="Consolas"/>
                <a:sym typeface="Consolas"/>
              </a:rPr>
              <a:t> router</a:t>
            </a:r>
            <a:r>
              <a:rPr lang="es-ES" sz="1000">
                <a:solidFill>
                  <a:srgbClr val="999999"/>
                </a:solidFill>
                <a:latin typeface="Consolas"/>
                <a:ea typeface="Consolas"/>
                <a:cs typeface="Consolas"/>
                <a:sym typeface="Consolas"/>
              </a:rPr>
              <a:t>);</a:t>
            </a:r>
          </a:p>
        </p:txBody>
      </p:sp>
      <p:sp>
        <p:nvSpPr>
          <p:cNvPr id="724" name="Shape 724"/>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lvl="0" rtl="0" algn="ctr">
              <a:spcBef>
                <a:spcPts val="0"/>
              </a:spcBef>
              <a:buClr>
                <a:schemeClr val="dk1"/>
              </a:buClr>
              <a:buSzPct val="25000"/>
              <a:buFont typeface="Arial"/>
              <a:buNone/>
            </a:pPr>
            <a:r>
              <a:rPr b="1" lang="es-ES" sz="2000">
                <a:solidFill>
                  <a:schemeClr val="dk1"/>
                </a:solidFill>
                <a:latin typeface="Calibri"/>
                <a:ea typeface="Calibri"/>
                <a:cs typeface="Calibri"/>
                <a:sym typeface="Calibri"/>
              </a:rPr>
              <a:t>Nivel de router</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30" name="Shape 73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31" name="Shape 73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32" name="Shape 732"/>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00000"/>
              </a:lnSpc>
              <a:spcBef>
                <a:spcPts val="0"/>
              </a:spcBef>
              <a:buNone/>
            </a:pPr>
            <a:r>
              <a:rPr lang="es-ES">
                <a:solidFill>
                  <a:schemeClr val="dk1"/>
                </a:solidFill>
                <a:latin typeface="Calibri"/>
                <a:ea typeface="Calibri"/>
                <a:cs typeface="Calibri"/>
                <a:sym typeface="Calibri"/>
              </a:rPr>
              <a:t>Se define como cualquier otro middleware, salvo porque recibe </a:t>
            </a:r>
            <a:r>
              <a:rPr b="1" lang="es-ES">
                <a:solidFill>
                  <a:schemeClr val="dk1"/>
                </a:solidFill>
                <a:latin typeface="Calibri"/>
                <a:ea typeface="Calibri"/>
                <a:cs typeface="Calibri"/>
                <a:sym typeface="Calibri"/>
              </a:rPr>
              <a:t>cuatro argumentos</a:t>
            </a:r>
            <a:r>
              <a:rPr lang="es-ES">
                <a:solidFill>
                  <a:schemeClr val="dk1"/>
                </a:solidFill>
                <a:latin typeface="Calibri"/>
                <a:ea typeface="Calibri"/>
                <a:cs typeface="Calibri"/>
                <a:sym typeface="Calibri"/>
              </a:rPr>
              <a:t> en vez de tres.</a:t>
            </a:r>
          </a:p>
          <a:p>
            <a:pPr lvl="0" rtl="0">
              <a:lnSpc>
                <a:spcPct val="100000"/>
              </a:lnSpc>
              <a:spcBef>
                <a:spcPts val="500"/>
              </a:spcBef>
              <a:spcAft>
                <a:spcPts val="500"/>
              </a:spcAft>
              <a:buNone/>
            </a:pPr>
            <a:r>
              <a:t/>
            </a:r>
            <a:endParaRPr sz="1050">
              <a:solidFill>
                <a:srgbClr val="0077AA"/>
              </a:solidFill>
              <a:latin typeface="Consolas"/>
              <a:ea typeface="Consolas"/>
              <a:cs typeface="Consolas"/>
              <a:sym typeface="Consolas"/>
            </a:endParaRPr>
          </a:p>
          <a:p>
            <a:pPr rtl="0">
              <a:spcBef>
                <a:spcPts val="500"/>
              </a:spcBef>
              <a:spcAft>
                <a:spcPts val="500"/>
              </a:spcAft>
              <a:buNone/>
            </a:pPr>
            <a:r>
              <a:rPr lang="es-ES" sz="1050">
                <a:solidFill>
                  <a:srgbClr val="0077AA"/>
                </a:solidFill>
                <a:latin typeface="Consolas"/>
                <a:ea typeface="Consolas"/>
                <a:cs typeface="Consolas"/>
                <a:sym typeface="Consolas"/>
              </a:rPr>
              <a:t>var</a:t>
            </a:r>
            <a:r>
              <a:rPr lang="es-ES" sz="1050">
                <a:latin typeface="Consolas"/>
                <a:ea typeface="Consolas"/>
                <a:cs typeface="Consolas"/>
                <a:sym typeface="Consolas"/>
              </a:rPr>
              <a:t> app </a:t>
            </a:r>
            <a:r>
              <a:rPr lang="es-ES" sz="1050">
                <a:solidFill>
                  <a:srgbClr val="A67F5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DD4A68"/>
                </a:solidFill>
                <a:latin typeface="Consolas"/>
                <a:ea typeface="Consolas"/>
                <a:cs typeface="Consolas"/>
                <a:sym typeface="Consolas"/>
              </a:rPr>
              <a:t>express</a:t>
            </a:r>
            <a:r>
              <a:rPr lang="es-ES" sz="1050">
                <a:solidFill>
                  <a:srgbClr val="999999"/>
                </a:solidFill>
                <a:latin typeface="Consolas"/>
                <a:ea typeface="Consolas"/>
                <a:cs typeface="Consolas"/>
                <a:sym typeface="Consolas"/>
              </a:rPr>
              <a:t>();</a:t>
            </a:r>
          </a:p>
          <a:p>
            <a:pPr rtl="0">
              <a:spcBef>
                <a:spcPts val="500"/>
              </a:spcBef>
              <a:spcAft>
                <a:spcPts val="500"/>
              </a:spcAft>
              <a:buNone/>
            </a:pPr>
            <a:r>
              <a:t/>
            </a:r>
            <a:endParaRPr sz="1050">
              <a:solidFill>
                <a:srgbClr val="999999"/>
              </a:solidFill>
              <a:latin typeface="Consolas"/>
              <a:ea typeface="Consolas"/>
              <a:cs typeface="Consolas"/>
              <a:sym typeface="Consolas"/>
            </a:endParaRPr>
          </a:p>
          <a:p>
            <a:pPr rtl="0">
              <a:lnSpc>
                <a:spcPct val="150000"/>
              </a:lnSpc>
              <a:spcBef>
                <a:spcPts val="500"/>
              </a:spcBef>
              <a:spcAft>
                <a:spcPts val="500"/>
              </a:spcAft>
              <a:buNone/>
            </a:pPr>
            <a:r>
              <a:rPr lang="es-ES" sz="1050">
                <a:latin typeface="Consolas"/>
                <a:ea typeface="Consolas"/>
                <a:cs typeface="Consolas"/>
                <a:sym typeface="Consolas"/>
              </a:rPr>
              <a:t>app</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use</a:t>
            </a:r>
            <a:r>
              <a:rPr lang="es-ES" sz="1050">
                <a:solidFill>
                  <a:srgbClr val="999999"/>
                </a:solidFill>
                <a:latin typeface="Consolas"/>
                <a:ea typeface="Consolas"/>
                <a:cs typeface="Consolas"/>
                <a:sym typeface="Consolas"/>
              </a:rPr>
              <a:t>(</a:t>
            </a:r>
            <a:r>
              <a:rPr lang="es-ES" sz="1050">
                <a:solidFill>
                  <a:srgbClr val="0077AA"/>
                </a:solidFill>
                <a:latin typeface="Consolas"/>
                <a:ea typeface="Consolas"/>
                <a:cs typeface="Consolas"/>
                <a:sym typeface="Consolas"/>
              </a:rPr>
              <a:t>function</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err</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req</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next</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 </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console</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error</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err</a:t>
            </a:r>
            <a:r>
              <a:rPr lang="es-ES" sz="1050">
                <a:solidFill>
                  <a:srgbClr val="999999"/>
                </a:solidFill>
                <a:latin typeface="Consolas"/>
                <a:ea typeface="Consolas"/>
                <a:cs typeface="Consolas"/>
                <a:sym typeface="Consolas"/>
              </a:rPr>
              <a:t>.</a:t>
            </a:r>
            <a:r>
              <a:rPr lang="es-ES" sz="1050">
                <a:latin typeface="Consolas"/>
                <a:ea typeface="Consolas"/>
                <a:cs typeface="Consolas"/>
                <a:sym typeface="Consolas"/>
              </a:rPr>
              <a:t>stack</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latin typeface="Consolas"/>
                <a:ea typeface="Consolas"/>
                <a:cs typeface="Consolas"/>
                <a:sym typeface="Consolas"/>
              </a:rPr>
              <a:t>  res</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status</a:t>
            </a:r>
            <a:r>
              <a:rPr lang="es-ES" sz="1050">
                <a:solidFill>
                  <a:srgbClr val="999999"/>
                </a:solidFill>
                <a:latin typeface="Consolas"/>
                <a:ea typeface="Consolas"/>
                <a:cs typeface="Consolas"/>
                <a:sym typeface="Consolas"/>
              </a:rPr>
              <a:t>(</a:t>
            </a:r>
            <a:r>
              <a:rPr lang="es-ES" sz="1050">
                <a:solidFill>
                  <a:srgbClr val="990055"/>
                </a:solidFill>
                <a:latin typeface="Consolas"/>
                <a:ea typeface="Consolas"/>
                <a:cs typeface="Consolas"/>
                <a:sym typeface="Consolas"/>
              </a:rPr>
              <a:t>500</a:t>
            </a:r>
            <a:r>
              <a:rPr lang="es-ES" sz="1050">
                <a:solidFill>
                  <a:srgbClr val="999999"/>
                </a:solidFill>
                <a:latin typeface="Consolas"/>
                <a:ea typeface="Consolas"/>
                <a:cs typeface="Consolas"/>
                <a:sym typeface="Consolas"/>
              </a:rPr>
              <a:t>).</a:t>
            </a:r>
            <a:r>
              <a:rPr lang="es-ES" sz="1050">
                <a:solidFill>
                  <a:srgbClr val="DD4A68"/>
                </a:solidFill>
                <a:latin typeface="Consolas"/>
                <a:ea typeface="Consolas"/>
                <a:cs typeface="Consolas"/>
                <a:sym typeface="Consolas"/>
              </a:rPr>
              <a:t>send</a:t>
            </a:r>
            <a:r>
              <a:rPr lang="es-ES" sz="1050">
                <a:solidFill>
                  <a:srgbClr val="999999"/>
                </a:solidFill>
                <a:latin typeface="Consolas"/>
                <a:ea typeface="Consolas"/>
                <a:cs typeface="Consolas"/>
                <a:sym typeface="Consolas"/>
              </a:rPr>
              <a:t>(</a:t>
            </a:r>
            <a:r>
              <a:rPr lang="es-ES" sz="1050">
                <a:solidFill>
                  <a:srgbClr val="669900"/>
                </a:solidFill>
                <a:latin typeface="Consolas"/>
                <a:ea typeface="Consolas"/>
                <a:cs typeface="Consolas"/>
                <a:sym typeface="Consolas"/>
              </a:rPr>
              <a:t>'Something broke!'</a:t>
            </a:r>
            <a:r>
              <a:rPr lang="es-ES" sz="1050">
                <a:solidFill>
                  <a:srgbClr val="999999"/>
                </a:solidFill>
                <a:latin typeface="Consolas"/>
                <a:ea typeface="Consolas"/>
                <a:cs typeface="Consolas"/>
                <a:sym typeface="Consolas"/>
              </a:rPr>
              <a:t>);</a:t>
            </a:r>
            <a:br>
              <a:rPr lang="es-ES" sz="1050">
                <a:latin typeface="Consolas"/>
                <a:ea typeface="Consolas"/>
                <a:cs typeface="Consolas"/>
                <a:sym typeface="Consolas"/>
              </a:rPr>
            </a:br>
            <a:r>
              <a:rPr lang="es-ES" sz="1050">
                <a:solidFill>
                  <a:srgbClr val="999999"/>
                </a:solidFill>
                <a:latin typeface="Consolas"/>
                <a:ea typeface="Consolas"/>
                <a:cs typeface="Consolas"/>
                <a:sym typeface="Consolas"/>
              </a:rPr>
              <a:t>});</a:t>
            </a:r>
          </a:p>
          <a:p>
            <a:pPr lvl="0" rtl="0">
              <a:lnSpc>
                <a:spcPct val="100000"/>
              </a:lnSpc>
              <a:spcBef>
                <a:spcPts val="500"/>
              </a:spcBef>
              <a:spcAft>
                <a:spcPts val="500"/>
              </a:spcAft>
              <a:buNone/>
            </a:pPr>
            <a:r>
              <a:t/>
            </a:r>
            <a:endParaRPr sz="1050">
              <a:solidFill>
                <a:srgbClr val="0077AA"/>
              </a:solidFill>
              <a:latin typeface="Consolas"/>
              <a:ea typeface="Consolas"/>
              <a:cs typeface="Consolas"/>
              <a:sym typeface="Consolas"/>
            </a:endParaRPr>
          </a:p>
        </p:txBody>
      </p:sp>
      <p:sp>
        <p:nvSpPr>
          <p:cNvPr id="733" name="Shape 73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Manejador de errores</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39" name="Shape 739"/>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40" name="Shape 740"/>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41" name="Shape 741"/>
          <p:cNvSpPr txBox="1"/>
          <p:nvPr/>
        </p:nvSpPr>
        <p:spPr>
          <a:xfrm>
            <a:off x="685800" y="1882750"/>
            <a:ext cx="7772400" cy="635399"/>
          </a:xfrm>
          <a:prstGeom prst="rect">
            <a:avLst/>
          </a:prstGeom>
          <a:noFill/>
          <a:ln>
            <a:noFill/>
          </a:ln>
        </p:spPr>
        <p:txBody>
          <a:bodyPr anchorCtr="0" anchor="t" bIns="91425" lIns="91425" rIns="91425" tIns="91425">
            <a:noAutofit/>
          </a:bodyPr>
          <a:lstStyle/>
          <a:p>
            <a:pPr lvl="0" rtl="0">
              <a:lnSpc>
                <a:spcPct val="100000"/>
              </a:lnSpc>
              <a:spcBef>
                <a:spcPts val="500"/>
              </a:spcBef>
              <a:spcAft>
                <a:spcPts val="500"/>
              </a:spcAft>
              <a:buNone/>
            </a:pPr>
            <a:r>
              <a:rPr lang="es-ES">
                <a:solidFill>
                  <a:schemeClr val="dk1"/>
                </a:solidFill>
                <a:latin typeface="Calibri"/>
                <a:ea typeface="Calibri"/>
                <a:cs typeface="Calibri"/>
                <a:sym typeface="Calibri"/>
              </a:rPr>
              <a:t>Quitando </a:t>
            </a:r>
            <a:r>
              <a:rPr b="1" i="1" lang="es-ES">
                <a:solidFill>
                  <a:schemeClr val="dk1"/>
                </a:solidFill>
                <a:latin typeface="Calibri"/>
                <a:ea typeface="Calibri"/>
                <a:cs typeface="Calibri"/>
                <a:sym typeface="Calibri"/>
              </a:rPr>
              <a:t>express.static</a:t>
            </a:r>
            <a:r>
              <a:rPr lang="es-ES">
                <a:solidFill>
                  <a:schemeClr val="dk1"/>
                </a:solidFill>
                <a:latin typeface="Calibri"/>
                <a:ea typeface="Calibri"/>
                <a:cs typeface="Calibri"/>
                <a:sym typeface="Calibri"/>
              </a:rPr>
              <a:t>, todos los middlewares anteriormente incorporados están ahora en repositorios separados. Estos son algunos de ellos:</a:t>
            </a:r>
          </a:p>
        </p:txBody>
      </p:sp>
      <p:sp>
        <p:nvSpPr>
          <p:cNvPr id="742" name="Shape 742"/>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Middleware incorporado</a:t>
            </a:r>
          </a:p>
        </p:txBody>
      </p:sp>
      <p:sp>
        <p:nvSpPr>
          <p:cNvPr id="743" name="Shape 743"/>
          <p:cNvSpPr txBox="1"/>
          <p:nvPr/>
        </p:nvSpPr>
        <p:spPr>
          <a:xfrm>
            <a:off x="4678075" y="2670550"/>
            <a:ext cx="3779999" cy="2195699"/>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4"/>
              </a:rPr>
              <a:t>express-session</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5"/>
              </a:rPr>
              <a:t>method-override</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6"/>
              </a:rPr>
              <a:t>morgan</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7"/>
              </a:rPr>
              <a:t>response-time</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8"/>
              </a:rPr>
              <a:t>serve-favicon</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9"/>
              </a:rPr>
              <a:t>serve-index</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0"/>
              </a:rPr>
              <a:t>serve-static</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1"/>
              </a:rPr>
              <a:t>vhost</a:t>
            </a:r>
          </a:p>
        </p:txBody>
      </p:sp>
      <p:sp>
        <p:nvSpPr>
          <p:cNvPr id="744" name="Shape 744"/>
          <p:cNvSpPr txBox="1"/>
          <p:nvPr/>
        </p:nvSpPr>
        <p:spPr>
          <a:xfrm>
            <a:off x="685800" y="2670550"/>
            <a:ext cx="3779999" cy="2195699"/>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2"/>
              </a:rPr>
              <a:t>body-parser</a:t>
            </a:r>
            <a:r>
              <a:rPr lang="es-ES" sz="1200">
                <a:solidFill>
                  <a:schemeClr val="dk1"/>
                </a:solidFill>
              </a:rPr>
              <a:t> </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3"/>
              </a:rPr>
              <a:t>compression</a:t>
            </a:r>
            <a:r>
              <a:rPr lang="es-ES" sz="1200">
                <a:solidFill>
                  <a:schemeClr val="dk1"/>
                </a:solidFill>
              </a:rPr>
              <a:t> </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4"/>
              </a:rPr>
              <a:t>connect-timeout</a:t>
            </a:r>
          </a:p>
          <a:p>
            <a:pPr indent="-228600" lvl="0" marL="457200" rtl="0">
              <a:lnSpc>
                <a:spcPct val="115000"/>
              </a:lnSpc>
              <a:spcBef>
                <a:spcPts val="0"/>
              </a:spcBef>
              <a:buClr>
                <a:srgbClr val="6AA84F"/>
              </a:buClr>
              <a:buSzPct val="100000"/>
              <a:buFont typeface="Calibri"/>
            </a:pPr>
            <a:r>
              <a:rPr lang="es-ES" sz="1200">
                <a:solidFill>
                  <a:srgbClr val="4078C0"/>
                </a:solidFill>
                <a:highlight>
                  <a:srgbClr val="FFFFFF"/>
                </a:highlight>
                <a:hlinkClick r:id="rId15"/>
              </a:rPr>
              <a:t>connect-multiparty</a:t>
            </a:r>
          </a:p>
          <a:p>
            <a:pPr indent="-228600" lvl="0" marL="457200" rtl="0">
              <a:lnSpc>
                <a:spcPct val="115000"/>
              </a:lnSpc>
              <a:spcBef>
                <a:spcPts val="0"/>
              </a:spcBef>
              <a:buClr>
                <a:srgbClr val="6AA84F"/>
              </a:buClr>
              <a:buSzPct val="100000"/>
              <a:buFont typeface="Calibri"/>
            </a:pPr>
            <a:r>
              <a:rPr lang="es-ES" sz="1200">
                <a:solidFill>
                  <a:srgbClr val="4078C0"/>
                </a:solidFill>
                <a:hlinkClick r:id="rId16"/>
              </a:rPr>
              <a:t>cookie-parser</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7"/>
              </a:rPr>
              <a:t>cookie-session</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8"/>
              </a:rPr>
              <a:t>csurf</a:t>
            </a:r>
            <a:r>
              <a:rPr lang="es-ES" sz="1200">
                <a:solidFill>
                  <a:schemeClr val="dk1"/>
                </a:solidFill>
              </a:rPr>
              <a:t> </a:t>
            </a:r>
          </a:p>
          <a:p>
            <a:pPr indent="-228600" lvl="0" marL="457200" rtl="0">
              <a:lnSpc>
                <a:spcPct val="115000"/>
              </a:lnSpc>
              <a:spcBef>
                <a:spcPts val="0"/>
              </a:spcBef>
              <a:spcAft>
                <a:spcPts val="1200"/>
              </a:spcAft>
              <a:buClr>
                <a:srgbClr val="6AA84F"/>
              </a:buClr>
              <a:buSzPct val="100000"/>
              <a:buFont typeface="Calibri"/>
            </a:pPr>
            <a:r>
              <a:rPr lang="es-ES" sz="1200">
                <a:solidFill>
                  <a:srgbClr val="4078C0"/>
                </a:solidFill>
                <a:hlinkClick r:id="rId19"/>
              </a:rPr>
              <a:t>errorhandler</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sp>
        <p:nvSpPr>
          <p:cNvPr id="749" name="Shape 749"/>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50" name="Shape 750"/>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51" name="Shape 751"/>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52" name="Shape 752"/>
          <p:cNvSpPr txBox="1"/>
          <p:nvPr/>
        </p:nvSpPr>
        <p:spPr>
          <a:xfrm>
            <a:off x="685800" y="1882750"/>
            <a:ext cx="7772400" cy="3152099"/>
          </a:xfrm>
          <a:prstGeom prst="rect">
            <a:avLst/>
          </a:prstGeom>
          <a:noFill/>
          <a:ln>
            <a:noFill/>
          </a:ln>
        </p:spPr>
        <p:txBody>
          <a:bodyPr anchorCtr="0" anchor="t" bIns="91425" lIns="91425" rIns="91425" tIns="91425">
            <a:noAutofit/>
          </a:bodyPr>
          <a:lstStyle/>
          <a:p>
            <a:pPr rtl="0">
              <a:lnSpc>
                <a:spcPct val="150000"/>
              </a:lnSpc>
              <a:spcBef>
                <a:spcPts val="0"/>
              </a:spcBef>
              <a:buNone/>
            </a:pPr>
            <a:r>
              <a:rPr b="1" lang="es-ES" u="sng">
                <a:solidFill>
                  <a:schemeClr val="dk1"/>
                </a:solidFill>
                <a:latin typeface="Calibri"/>
                <a:ea typeface="Calibri"/>
                <a:cs typeface="Calibri"/>
                <a:sym typeface="Calibri"/>
              </a:rPr>
              <a:t>bodyParser.json(options)</a:t>
            </a:r>
          </a:p>
          <a:p>
            <a:pPr rtl="0">
              <a:lnSpc>
                <a:spcPct val="150000"/>
              </a:lnSpc>
              <a:spcBef>
                <a:spcPts val="0"/>
              </a:spcBef>
              <a:buNone/>
            </a:pPr>
            <a:r>
              <a:rPr lang="es-ES" sz="1200">
                <a:solidFill>
                  <a:schemeClr val="dk1"/>
                </a:solidFill>
                <a:latin typeface="Calibri"/>
                <a:ea typeface="Calibri"/>
                <a:cs typeface="Calibri"/>
                <a:sym typeface="Calibri"/>
              </a:rPr>
              <a:t>Devuelve un middleware que solo publica objetos </a:t>
            </a:r>
            <a:r>
              <a:rPr b="1" lang="es-ES" sz="1200">
                <a:solidFill>
                  <a:schemeClr val="dk1"/>
                </a:solidFill>
                <a:latin typeface="Calibri"/>
                <a:ea typeface="Calibri"/>
                <a:cs typeface="Calibri"/>
                <a:sym typeface="Calibri"/>
              </a:rPr>
              <a:t>JSON</a:t>
            </a:r>
            <a:r>
              <a:rPr lang="es-ES" sz="1200">
                <a:solidFill>
                  <a:schemeClr val="dk1"/>
                </a:solidFill>
                <a:latin typeface="Calibri"/>
                <a:ea typeface="Calibri"/>
                <a:cs typeface="Calibri"/>
                <a:sym typeface="Calibri"/>
              </a:rPr>
              <a:t>. Acepta codificación Unicode del Body y es compatible de forma automática con codificaciones en </a:t>
            </a:r>
            <a:r>
              <a:rPr b="1" lang="es-ES" sz="1200">
                <a:solidFill>
                  <a:schemeClr val="dk1"/>
                </a:solidFill>
                <a:latin typeface="Calibri"/>
                <a:ea typeface="Calibri"/>
                <a:cs typeface="Calibri"/>
                <a:sym typeface="Calibri"/>
              </a:rPr>
              <a:t>gzip</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deflate</a:t>
            </a:r>
            <a:r>
              <a:rPr lang="es-ES" sz="1200">
                <a:solidFill>
                  <a:schemeClr val="dk1"/>
                </a:solidFill>
                <a:latin typeface="Calibri"/>
                <a:ea typeface="Calibri"/>
                <a:cs typeface="Calibri"/>
                <a:sym typeface="Calibri"/>
              </a:rPr>
              <a:t>. Un nuevo objeto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 que contiene los datos publicados se rellena en el objeto </a:t>
            </a:r>
            <a:r>
              <a:rPr b="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(por ejemplo: </a:t>
            </a:r>
            <a:r>
              <a:rPr lang="es-ES" sz="1200">
                <a:solidFill>
                  <a:srgbClr val="FF0000"/>
                </a:solidFill>
                <a:latin typeface="Calibri"/>
                <a:ea typeface="Calibri"/>
                <a:cs typeface="Calibri"/>
                <a:sym typeface="Calibri"/>
              </a:rPr>
              <a:t>req.body</a:t>
            </a:r>
            <a:r>
              <a:rPr lang="es-ES" sz="1200">
                <a:solidFill>
                  <a:schemeClr val="dk1"/>
                </a:solidFill>
                <a:latin typeface="Calibri"/>
                <a:ea typeface="Calibri"/>
                <a:cs typeface="Calibri"/>
                <a:sym typeface="Calibri"/>
              </a:rPr>
              <a:t>).</a:t>
            </a:r>
          </a:p>
          <a:p>
            <a:pPr rtl="0">
              <a:lnSpc>
                <a:spcPct val="150000"/>
              </a:lnSpc>
              <a:spcBef>
                <a:spcPts val="0"/>
              </a:spcBef>
              <a:buNone/>
            </a:pPr>
            <a:r>
              <a:rPr lang="es-ES" sz="1200">
                <a:solidFill>
                  <a:schemeClr val="dk1"/>
                </a:solidFill>
                <a:latin typeface="Calibri"/>
                <a:ea typeface="Calibri"/>
                <a:cs typeface="Calibri"/>
                <a:sym typeface="Calibri"/>
              </a:rPr>
              <a:t>El objeto </a:t>
            </a:r>
            <a:r>
              <a:rPr b="1" lang="es-ES" sz="1200">
                <a:solidFill>
                  <a:schemeClr val="dk1"/>
                </a:solidFill>
                <a:latin typeface="Calibri"/>
                <a:ea typeface="Calibri"/>
                <a:cs typeface="Calibri"/>
                <a:sym typeface="Calibri"/>
              </a:rPr>
              <a:t>options</a:t>
            </a:r>
            <a:r>
              <a:rPr lang="es-ES" sz="1200">
                <a:solidFill>
                  <a:schemeClr val="dk1"/>
                </a:solidFill>
                <a:latin typeface="Calibri"/>
                <a:ea typeface="Calibri"/>
                <a:cs typeface="Calibri"/>
                <a:sym typeface="Calibri"/>
              </a:rPr>
              <a:t> puede contener los siguientes elementos: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inflate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limit</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reviver</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strict</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type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verify</a:t>
            </a:r>
            <a:r>
              <a:rPr lang="es-ES" sz="1200">
                <a:solidFill>
                  <a:schemeClr val="dk1"/>
                </a:solidFill>
                <a:latin typeface="Calibri"/>
                <a:ea typeface="Calibri"/>
                <a:cs typeface="Calibri"/>
                <a:sym typeface="Calibri"/>
              </a:rPr>
              <a:t> </a:t>
            </a:r>
          </a:p>
        </p:txBody>
      </p:sp>
      <p:sp>
        <p:nvSpPr>
          <p:cNvPr id="753" name="Shape 753"/>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Body Parser</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59" name="Shape 759"/>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60" name="Shape 760"/>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61" name="Shape 761"/>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bodyParser.raw(options)</a:t>
            </a:r>
          </a:p>
          <a:p>
            <a:pPr lvl="0" rtl="0">
              <a:lnSpc>
                <a:spcPct val="150000"/>
              </a:lnSpc>
              <a:spcBef>
                <a:spcPts val="0"/>
              </a:spcBef>
              <a:buNone/>
            </a:pPr>
            <a:r>
              <a:rPr lang="es-ES" sz="1200">
                <a:solidFill>
                  <a:schemeClr val="dk1"/>
                </a:solidFill>
                <a:latin typeface="Calibri"/>
                <a:ea typeface="Calibri"/>
                <a:cs typeface="Calibri"/>
                <a:sym typeface="Calibri"/>
              </a:rPr>
              <a:t>Devuelve un middleware que publica todos los </a:t>
            </a:r>
            <a:r>
              <a:rPr b="1" lang="es-ES" sz="1200">
                <a:solidFill>
                  <a:schemeClr val="dk1"/>
                </a:solidFill>
                <a:latin typeface="Calibri"/>
                <a:ea typeface="Calibri"/>
                <a:cs typeface="Calibri"/>
                <a:sym typeface="Calibri"/>
              </a:rPr>
              <a:t>bodies</a:t>
            </a:r>
            <a:r>
              <a:rPr lang="es-ES" sz="1200">
                <a:solidFill>
                  <a:schemeClr val="dk1"/>
                </a:solidFill>
                <a:latin typeface="Calibri"/>
                <a:ea typeface="Calibri"/>
                <a:cs typeface="Calibri"/>
                <a:sym typeface="Calibri"/>
              </a:rPr>
              <a:t> como un </a:t>
            </a:r>
            <a:r>
              <a:rPr b="1" lang="es-ES" sz="1200">
                <a:solidFill>
                  <a:schemeClr val="dk1"/>
                </a:solidFill>
                <a:latin typeface="Calibri"/>
                <a:ea typeface="Calibri"/>
                <a:cs typeface="Calibri"/>
                <a:sym typeface="Calibri"/>
              </a:rPr>
              <a:t>Buffer</a:t>
            </a:r>
            <a:r>
              <a:rPr lang="es-ES" sz="1200">
                <a:solidFill>
                  <a:schemeClr val="dk1"/>
                </a:solidFill>
                <a:latin typeface="Calibri"/>
                <a:ea typeface="Calibri"/>
                <a:cs typeface="Calibri"/>
                <a:sym typeface="Calibri"/>
              </a:rPr>
              <a:t>. Es compatible también de forma automática con codificaciones en </a:t>
            </a:r>
            <a:r>
              <a:rPr b="1" lang="es-ES" sz="1200">
                <a:solidFill>
                  <a:schemeClr val="dk1"/>
                </a:solidFill>
                <a:latin typeface="Calibri"/>
                <a:ea typeface="Calibri"/>
                <a:cs typeface="Calibri"/>
                <a:sym typeface="Calibri"/>
              </a:rPr>
              <a:t>gzip</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deflate</a:t>
            </a:r>
            <a:r>
              <a:rPr lang="es-ES" sz="1200">
                <a:solidFill>
                  <a:schemeClr val="dk1"/>
                </a:solidFill>
                <a:latin typeface="Calibri"/>
                <a:ea typeface="Calibri"/>
                <a:cs typeface="Calibri"/>
                <a:sym typeface="Calibri"/>
              </a:rPr>
              <a:t>. Un nuevo objeto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 que contiene los datos publicadoss se rellena en el objeto </a:t>
            </a:r>
            <a:r>
              <a:rPr b="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(por ejemplo: </a:t>
            </a:r>
            <a:r>
              <a:rPr lang="es-ES" sz="1200">
                <a:solidFill>
                  <a:srgbClr val="FF0000"/>
                </a:solidFill>
                <a:latin typeface="Calibri"/>
                <a:ea typeface="Calibri"/>
                <a:cs typeface="Calibri"/>
                <a:sym typeface="Calibri"/>
              </a:rPr>
              <a:t>req.body</a:t>
            </a:r>
            <a:r>
              <a:rPr lang="es-ES" sz="1200">
                <a:solidFill>
                  <a:schemeClr val="dk1"/>
                </a:solidFill>
                <a:latin typeface="Calibri"/>
                <a:ea typeface="Calibri"/>
                <a:cs typeface="Calibri"/>
                <a:sym typeface="Calibri"/>
              </a:rPr>
              <a:t>). Será un objeto </a:t>
            </a:r>
            <a:r>
              <a:rPr b="1" lang="es-ES" sz="1200">
                <a:solidFill>
                  <a:schemeClr val="dk1"/>
                </a:solidFill>
                <a:latin typeface="Calibri"/>
                <a:ea typeface="Calibri"/>
                <a:cs typeface="Calibri"/>
                <a:sym typeface="Calibri"/>
              </a:rPr>
              <a:t>Buffer</a:t>
            </a:r>
            <a:r>
              <a:rPr lang="es-ES" sz="1200">
                <a:solidFill>
                  <a:schemeClr val="dk1"/>
                </a:solidFill>
                <a:latin typeface="Calibri"/>
                <a:ea typeface="Calibri"/>
                <a:cs typeface="Calibri"/>
                <a:sym typeface="Calibri"/>
              </a:rPr>
              <a:t> del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a:t>
            </a:r>
          </a:p>
          <a:p>
            <a:pPr lvl="0" rtl="0">
              <a:lnSpc>
                <a:spcPct val="150000"/>
              </a:lnSpc>
              <a:spcBef>
                <a:spcPts val="0"/>
              </a:spcBef>
              <a:buNone/>
            </a:pPr>
            <a:r>
              <a:rPr lang="es-ES" sz="1200">
                <a:solidFill>
                  <a:schemeClr val="dk1"/>
                </a:solidFill>
                <a:latin typeface="Calibri"/>
                <a:ea typeface="Calibri"/>
                <a:cs typeface="Calibri"/>
                <a:sym typeface="Calibri"/>
              </a:rPr>
              <a:t>El objeto </a:t>
            </a:r>
            <a:r>
              <a:rPr b="1" lang="es-ES" sz="1200">
                <a:solidFill>
                  <a:schemeClr val="dk1"/>
                </a:solidFill>
                <a:latin typeface="Calibri"/>
                <a:ea typeface="Calibri"/>
                <a:cs typeface="Calibri"/>
                <a:sym typeface="Calibri"/>
              </a:rPr>
              <a:t>options</a:t>
            </a:r>
            <a:r>
              <a:rPr lang="es-ES" sz="1200">
                <a:solidFill>
                  <a:schemeClr val="dk1"/>
                </a:solidFill>
                <a:latin typeface="Calibri"/>
                <a:ea typeface="Calibri"/>
                <a:cs typeface="Calibri"/>
                <a:sym typeface="Calibri"/>
              </a:rPr>
              <a:t> puede contener los siguientes elementos: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inflate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limit</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type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verify</a:t>
            </a:r>
            <a:r>
              <a:rPr lang="es-ES" sz="1200">
                <a:solidFill>
                  <a:schemeClr val="dk1"/>
                </a:solidFill>
                <a:latin typeface="Calibri"/>
                <a:ea typeface="Calibri"/>
                <a:cs typeface="Calibri"/>
                <a:sym typeface="Calibri"/>
              </a:rPr>
              <a:t> </a:t>
            </a:r>
          </a:p>
        </p:txBody>
      </p:sp>
      <p:sp>
        <p:nvSpPr>
          <p:cNvPr id="762" name="Shape 762"/>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Body Parser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88" name="Shape 18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89" name="Shape 18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190" name="Shape 190"/>
          <p:cNvSpPr txBox="1"/>
          <p:nvPr/>
        </p:nvSpPr>
        <p:spPr>
          <a:xfrm>
            <a:off x="685800" y="2130000"/>
            <a:ext cx="7772400" cy="2738999"/>
          </a:xfrm>
          <a:prstGeom prst="rect">
            <a:avLst/>
          </a:prstGeom>
          <a:noFill/>
          <a:ln>
            <a:noFill/>
          </a:ln>
        </p:spPr>
        <p:txBody>
          <a:bodyPr anchorCtr="0" anchor="t" bIns="91425" lIns="91425" rIns="91425" tIns="91425">
            <a:noAutofit/>
          </a:bodyPr>
          <a:lstStyle/>
          <a:p>
            <a:pPr marR="0" rtl="0">
              <a:lnSpc>
                <a:spcPct val="150000"/>
              </a:lnSpc>
              <a:spcBef>
                <a:spcPts val="200"/>
              </a:spcBef>
              <a:buNone/>
            </a:pPr>
            <a:r>
              <a:rPr lang="es-ES" sz="1100">
                <a:solidFill>
                  <a:srgbClr val="E54305"/>
                </a:solidFill>
                <a:latin typeface="Calibri"/>
                <a:ea typeface="Calibri"/>
                <a:cs typeface="Calibri"/>
                <a:sym typeface="Calibri"/>
              </a:rPr>
              <a:t>'use strict'</a:t>
            </a:r>
            <a:r>
              <a:rPr lang="es-ES" sz="1100">
                <a:solidFill>
                  <a:schemeClr val="dk1"/>
                </a:solidFill>
                <a:latin typeface="Calibri"/>
                <a:ea typeface="Calibri"/>
                <a:cs typeface="Calibri"/>
                <a:sym typeface="Calibri"/>
              </a:rPr>
              <a:t>;	</a:t>
            </a:r>
          </a:p>
          <a:p>
            <a:pPr lvl="0" rtl="0">
              <a:lnSpc>
                <a:spcPct val="100000"/>
              </a:lnSpc>
              <a:spcBef>
                <a:spcPts val="0"/>
              </a:spcBef>
              <a:spcAft>
                <a:spcPts val="800"/>
              </a:spcAft>
              <a:buNone/>
            </a:pPr>
            <a:r>
              <a:rPr lang="es-ES" sz="1100">
                <a:solidFill>
                  <a:srgbClr val="333388"/>
                </a:solidFill>
                <a:latin typeface="Calibri"/>
                <a:ea typeface="Calibri"/>
                <a:cs typeface="Calibri"/>
                <a:sym typeface="Calibri"/>
              </a:rPr>
              <a:t>const</a:t>
            </a:r>
            <a:r>
              <a:rPr lang="es-ES" sz="1100">
                <a:solidFill>
                  <a:srgbClr val="313131"/>
                </a:solidFill>
                <a:latin typeface="Calibri"/>
                <a:ea typeface="Calibri"/>
                <a:cs typeface="Calibri"/>
                <a:sym typeface="Calibri"/>
              </a:rPr>
              <a:t> events = require(</a:t>
            </a:r>
            <a:r>
              <a:rPr lang="es-ES" sz="1100">
                <a:solidFill>
                  <a:srgbClr val="E54305"/>
                </a:solidFill>
                <a:latin typeface="Calibri"/>
                <a:ea typeface="Calibri"/>
                <a:cs typeface="Calibri"/>
                <a:sym typeface="Calibri"/>
              </a:rPr>
              <a:t>'events'</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r>
              <a:rPr lang="es-ES" sz="1100">
                <a:solidFill>
                  <a:srgbClr val="333388"/>
                </a:solidFill>
                <a:latin typeface="Calibri"/>
                <a:ea typeface="Calibri"/>
                <a:cs typeface="Calibri"/>
                <a:sym typeface="Calibri"/>
              </a:rPr>
              <a:t>const</a:t>
            </a:r>
            <a:r>
              <a:rPr lang="es-ES" sz="1100">
                <a:solidFill>
                  <a:srgbClr val="313131"/>
                </a:solidFill>
                <a:latin typeface="Calibri"/>
                <a:ea typeface="Calibri"/>
                <a:cs typeface="Calibri"/>
                <a:sym typeface="Calibri"/>
              </a:rPr>
              <a:t> eventEmitter = </a:t>
            </a:r>
            <a:r>
              <a:rPr lang="es-ES" sz="1100">
                <a:solidFill>
                  <a:srgbClr val="333388"/>
                </a:solidFill>
                <a:latin typeface="Calibri"/>
                <a:ea typeface="Calibri"/>
                <a:cs typeface="Calibri"/>
                <a:sym typeface="Calibri"/>
              </a:rPr>
              <a:t>new </a:t>
            </a:r>
            <a:r>
              <a:rPr lang="es-ES" sz="1100">
                <a:solidFill>
                  <a:srgbClr val="313131"/>
                </a:solidFill>
                <a:latin typeface="Calibri"/>
                <a:ea typeface="Calibri"/>
                <a:cs typeface="Calibri"/>
                <a:sym typeface="Calibri"/>
              </a:rPr>
              <a:t>events</a:t>
            </a:r>
            <a:r>
              <a:rPr lang="es-ES" sz="1100">
                <a:solidFill>
                  <a:srgbClr val="666600"/>
                </a:solidFill>
                <a:latin typeface="Calibri"/>
                <a:ea typeface="Calibri"/>
                <a:cs typeface="Calibri"/>
                <a:sym typeface="Calibri"/>
              </a:rPr>
              <a:t>.</a:t>
            </a:r>
            <a:r>
              <a:rPr lang="es-ES" sz="1100">
                <a:solidFill>
                  <a:srgbClr val="313131"/>
                </a:solidFill>
                <a:latin typeface="Calibri"/>
                <a:ea typeface="Calibri"/>
                <a:cs typeface="Calibri"/>
                <a:sym typeface="Calibri"/>
              </a:rPr>
              <a:t>EventEmitter();</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listener #1</a:t>
            </a:r>
            <a:br>
              <a:rPr lang="es-ES" sz="1100">
                <a:solidFill>
                  <a:srgbClr val="313131"/>
                </a:solidFill>
                <a:latin typeface="Calibri"/>
                <a:ea typeface="Calibri"/>
                <a:cs typeface="Calibri"/>
                <a:sym typeface="Calibri"/>
              </a:rPr>
            </a:br>
            <a:r>
              <a:rPr lang="es-ES" sz="1100">
                <a:solidFill>
                  <a:srgbClr val="333388"/>
                </a:solidFill>
                <a:latin typeface="Calibri"/>
                <a:ea typeface="Calibri"/>
                <a:cs typeface="Calibri"/>
                <a:sym typeface="Calibri"/>
              </a:rPr>
              <a:t>var </a:t>
            </a:r>
            <a:r>
              <a:rPr lang="es-ES" sz="1100">
                <a:solidFill>
                  <a:srgbClr val="313131"/>
                </a:solidFill>
                <a:latin typeface="Calibri"/>
                <a:ea typeface="Calibri"/>
                <a:cs typeface="Calibri"/>
                <a:sym typeface="Calibri"/>
              </a:rPr>
              <a:t>listner1 = () =&gt; console.log(</a:t>
            </a:r>
            <a:r>
              <a:rPr lang="es-ES" sz="1100">
                <a:solidFill>
                  <a:srgbClr val="E54305"/>
                </a:solidFill>
                <a:latin typeface="Calibri"/>
                <a:ea typeface="Calibri"/>
                <a:cs typeface="Calibri"/>
                <a:sym typeface="Calibri"/>
              </a:rPr>
              <a:t>'listner1 executed.'</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listener #2</a:t>
            </a:r>
            <a:br>
              <a:rPr lang="es-ES" sz="1100">
                <a:solidFill>
                  <a:srgbClr val="313131"/>
                </a:solidFill>
                <a:latin typeface="Calibri"/>
                <a:ea typeface="Calibri"/>
                <a:cs typeface="Calibri"/>
                <a:sym typeface="Calibri"/>
              </a:rPr>
            </a:br>
            <a:r>
              <a:rPr lang="es-ES" sz="1100">
                <a:solidFill>
                  <a:srgbClr val="333388"/>
                </a:solidFill>
                <a:latin typeface="Calibri"/>
                <a:ea typeface="Calibri"/>
                <a:cs typeface="Calibri"/>
                <a:sym typeface="Calibri"/>
              </a:rPr>
              <a:t>var </a:t>
            </a:r>
            <a:r>
              <a:rPr lang="es-ES" sz="1100">
                <a:solidFill>
                  <a:srgbClr val="313131"/>
                </a:solidFill>
                <a:latin typeface="Calibri"/>
                <a:ea typeface="Calibri"/>
                <a:cs typeface="Calibri"/>
                <a:sym typeface="Calibri"/>
              </a:rPr>
              <a:t>listner2 = () =&gt; console.log(</a:t>
            </a:r>
            <a:r>
              <a:rPr lang="es-ES" sz="1100">
                <a:solidFill>
                  <a:srgbClr val="E54305"/>
                </a:solidFill>
                <a:latin typeface="Calibri"/>
                <a:ea typeface="Calibri"/>
                <a:cs typeface="Calibri"/>
                <a:sym typeface="Calibri"/>
              </a:rPr>
              <a:t>'listner2 executed.'</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Bind the connection event with the listner1 function</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eventEmitter</a:t>
            </a:r>
            <a:r>
              <a:rPr lang="es-ES" sz="1100">
                <a:solidFill>
                  <a:srgbClr val="666600"/>
                </a:solidFill>
                <a:latin typeface="Calibri"/>
                <a:ea typeface="Calibri"/>
                <a:cs typeface="Calibri"/>
                <a:sym typeface="Calibri"/>
              </a:rPr>
              <a:t>.</a:t>
            </a:r>
            <a:r>
              <a:rPr lang="es-ES" sz="1100">
                <a:solidFill>
                  <a:srgbClr val="313131"/>
                </a:solidFill>
                <a:latin typeface="Calibri"/>
                <a:ea typeface="Calibri"/>
                <a:cs typeface="Calibri"/>
                <a:sym typeface="Calibri"/>
              </a:rPr>
              <a:t>addListener(</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 listner1);</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Bind the connection event with the listner2 function</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eventEmitter.on(</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 listner2);</a:t>
            </a:r>
          </a:p>
        </p:txBody>
      </p:sp>
      <p:sp>
        <p:nvSpPr>
          <p:cNvPr id="191" name="Shape 19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Events</a:t>
            </a:r>
          </a:p>
        </p:txBody>
      </p:sp>
      <p:sp>
        <p:nvSpPr>
          <p:cNvPr id="192" name="Shape 192"/>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sp>
        <p:nvSpPr>
          <p:cNvPr id="767" name="Shape 76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68" name="Shape 76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69" name="Shape 76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70" name="Shape 770"/>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bodyParser.text(options)</a:t>
            </a:r>
          </a:p>
          <a:p>
            <a:pPr lvl="0" rtl="0">
              <a:lnSpc>
                <a:spcPct val="150000"/>
              </a:lnSpc>
              <a:spcBef>
                <a:spcPts val="0"/>
              </a:spcBef>
              <a:buNone/>
            </a:pPr>
            <a:r>
              <a:rPr lang="es-ES" sz="1200">
                <a:solidFill>
                  <a:schemeClr val="dk1"/>
                </a:solidFill>
                <a:latin typeface="Calibri"/>
                <a:ea typeface="Calibri"/>
                <a:cs typeface="Calibri"/>
                <a:sym typeface="Calibri"/>
              </a:rPr>
              <a:t>Devuelve un middleware que publica todos los </a:t>
            </a:r>
            <a:r>
              <a:rPr b="1" lang="es-ES" sz="1200">
                <a:solidFill>
                  <a:schemeClr val="dk1"/>
                </a:solidFill>
                <a:latin typeface="Calibri"/>
                <a:ea typeface="Calibri"/>
                <a:cs typeface="Calibri"/>
                <a:sym typeface="Calibri"/>
              </a:rPr>
              <a:t>bodies</a:t>
            </a:r>
            <a:r>
              <a:rPr lang="es-ES" sz="1200">
                <a:solidFill>
                  <a:schemeClr val="dk1"/>
                </a:solidFill>
                <a:latin typeface="Calibri"/>
                <a:ea typeface="Calibri"/>
                <a:cs typeface="Calibri"/>
                <a:sym typeface="Calibri"/>
              </a:rPr>
              <a:t> como una </a:t>
            </a:r>
            <a:r>
              <a:rPr b="1" lang="es-ES" sz="1200">
                <a:solidFill>
                  <a:schemeClr val="dk1"/>
                </a:solidFill>
                <a:latin typeface="Calibri"/>
                <a:ea typeface="Calibri"/>
                <a:cs typeface="Calibri"/>
                <a:sym typeface="Calibri"/>
              </a:rPr>
              <a:t>cadena</a:t>
            </a:r>
            <a:r>
              <a:rPr lang="es-ES" sz="1200">
                <a:solidFill>
                  <a:schemeClr val="dk1"/>
                </a:solidFill>
                <a:latin typeface="Calibri"/>
                <a:ea typeface="Calibri"/>
                <a:cs typeface="Calibri"/>
                <a:sym typeface="Calibri"/>
              </a:rPr>
              <a:t>. Es compatible también de forma automática con codificaciones en </a:t>
            </a:r>
            <a:r>
              <a:rPr b="1" lang="es-ES" sz="1200">
                <a:solidFill>
                  <a:schemeClr val="dk1"/>
                </a:solidFill>
                <a:latin typeface="Calibri"/>
                <a:ea typeface="Calibri"/>
                <a:cs typeface="Calibri"/>
                <a:sym typeface="Calibri"/>
              </a:rPr>
              <a:t>gzip</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deflate</a:t>
            </a:r>
            <a:r>
              <a:rPr lang="es-ES" sz="1200">
                <a:solidFill>
                  <a:schemeClr val="dk1"/>
                </a:solidFill>
                <a:latin typeface="Calibri"/>
                <a:ea typeface="Calibri"/>
                <a:cs typeface="Calibri"/>
                <a:sym typeface="Calibri"/>
              </a:rPr>
              <a:t>. Un nuevo objeto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 que contiene los datos publicados se rellena en el objeto </a:t>
            </a:r>
            <a:r>
              <a:rPr b="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(por ejemplo: </a:t>
            </a:r>
            <a:r>
              <a:rPr lang="es-ES" sz="1200">
                <a:solidFill>
                  <a:srgbClr val="FF0000"/>
                </a:solidFill>
                <a:latin typeface="Calibri"/>
                <a:ea typeface="Calibri"/>
                <a:cs typeface="Calibri"/>
                <a:sym typeface="Calibri"/>
              </a:rPr>
              <a:t>req.body</a:t>
            </a:r>
            <a:r>
              <a:rPr lang="es-ES" sz="1200">
                <a:solidFill>
                  <a:schemeClr val="dk1"/>
                </a:solidFill>
                <a:latin typeface="Calibri"/>
                <a:ea typeface="Calibri"/>
                <a:cs typeface="Calibri"/>
                <a:sym typeface="Calibri"/>
              </a:rPr>
              <a:t>). Será un objeto </a:t>
            </a:r>
            <a:r>
              <a:rPr b="1" lang="es-ES" sz="1200">
                <a:solidFill>
                  <a:schemeClr val="dk1"/>
                </a:solidFill>
                <a:latin typeface="Calibri"/>
                <a:ea typeface="Calibri"/>
                <a:cs typeface="Calibri"/>
                <a:sym typeface="Calibri"/>
              </a:rPr>
              <a:t>cadena</a:t>
            </a:r>
            <a:r>
              <a:rPr lang="es-ES" sz="1200">
                <a:solidFill>
                  <a:schemeClr val="dk1"/>
                </a:solidFill>
                <a:latin typeface="Calibri"/>
                <a:ea typeface="Calibri"/>
                <a:cs typeface="Calibri"/>
                <a:sym typeface="Calibri"/>
              </a:rPr>
              <a:t> del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a:t>
            </a:r>
          </a:p>
          <a:p>
            <a:pPr lvl="0" rtl="0">
              <a:lnSpc>
                <a:spcPct val="150000"/>
              </a:lnSpc>
              <a:spcBef>
                <a:spcPts val="0"/>
              </a:spcBef>
              <a:buNone/>
            </a:pPr>
            <a:r>
              <a:rPr lang="es-ES" sz="1200">
                <a:solidFill>
                  <a:schemeClr val="dk1"/>
                </a:solidFill>
                <a:latin typeface="Calibri"/>
                <a:ea typeface="Calibri"/>
                <a:cs typeface="Calibri"/>
                <a:sym typeface="Calibri"/>
              </a:rPr>
              <a:t>El objeto </a:t>
            </a:r>
            <a:r>
              <a:rPr b="1" lang="es-ES" sz="1200">
                <a:solidFill>
                  <a:schemeClr val="dk1"/>
                </a:solidFill>
                <a:latin typeface="Calibri"/>
                <a:ea typeface="Calibri"/>
                <a:cs typeface="Calibri"/>
                <a:sym typeface="Calibri"/>
              </a:rPr>
              <a:t>options</a:t>
            </a:r>
            <a:r>
              <a:rPr lang="es-ES" sz="1200">
                <a:solidFill>
                  <a:schemeClr val="dk1"/>
                </a:solidFill>
                <a:latin typeface="Calibri"/>
                <a:ea typeface="Calibri"/>
                <a:cs typeface="Calibri"/>
                <a:sym typeface="Calibri"/>
              </a:rPr>
              <a:t> puede contener los siguientes elementos: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defaultCharset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inflate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limit</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type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verify</a:t>
            </a:r>
            <a:r>
              <a:rPr lang="es-ES" sz="1200">
                <a:solidFill>
                  <a:schemeClr val="dk1"/>
                </a:solidFill>
                <a:latin typeface="Calibri"/>
                <a:ea typeface="Calibri"/>
                <a:cs typeface="Calibri"/>
                <a:sym typeface="Calibri"/>
              </a:rPr>
              <a:t> </a:t>
            </a:r>
          </a:p>
        </p:txBody>
      </p:sp>
      <p:sp>
        <p:nvSpPr>
          <p:cNvPr id="771" name="Shape 77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Body Parser</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77" name="Shape 777"/>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78" name="Shape 778"/>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79" name="Shape 779"/>
          <p:cNvSpPr txBox="1"/>
          <p:nvPr/>
        </p:nvSpPr>
        <p:spPr>
          <a:xfrm>
            <a:off x="685800" y="1413500"/>
            <a:ext cx="7772400" cy="3632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bodyParser.urlencoded(options)</a:t>
            </a:r>
          </a:p>
          <a:p>
            <a:pPr lvl="0" rtl="0">
              <a:lnSpc>
                <a:spcPct val="150000"/>
              </a:lnSpc>
              <a:spcBef>
                <a:spcPts val="0"/>
              </a:spcBef>
              <a:buNone/>
            </a:pPr>
            <a:r>
              <a:rPr lang="es-ES" sz="1200">
                <a:solidFill>
                  <a:schemeClr val="dk1"/>
                </a:solidFill>
                <a:latin typeface="Calibri"/>
                <a:ea typeface="Calibri"/>
                <a:cs typeface="Calibri"/>
                <a:sym typeface="Calibri"/>
              </a:rPr>
              <a:t>Devuelve un middleware que solo publica </a:t>
            </a:r>
            <a:r>
              <a:rPr b="1" lang="es-ES" sz="1200">
                <a:solidFill>
                  <a:schemeClr val="dk1"/>
                </a:solidFill>
                <a:latin typeface="Calibri"/>
                <a:ea typeface="Calibri"/>
                <a:cs typeface="Calibri"/>
                <a:sym typeface="Calibri"/>
              </a:rPr>
              <a:t>bodies</a:t>
            </a:r>
            <a:r>
              <a:rPr lang="es-ES" sz="1200">
                <a:solidFill>
                  <a:schemeClr val="dk1"/>
                </a:solidFill>
                <a:latin typeface="Calibri"/>
                <a:ea typeface="Calibri"/>
                <a:cs typeface="Calibri"/>
                <a:sym typeface="Calibri"/>
              </a:rPr>
              <a:t> de tipo </a:t>
            </a:r>
            <a:r>
              <a:rPr b="1" lang="es-ES" sz="1200">
                <a:solidFill>
                  <a:schemeClr val="dk1"/>
                </a:solidFill>
                <a:latin typeface="Calibri"/>
                <a:ea typeface="Calibri"/>
                <a:cs typeface="Calibri"/>
                <a:sym typeface="Calibri"/>
              </a:rPr>
              <a:t>urlencoded</a:t>
            </a:r>
            <a:r>
              <a:rPr lang="es-ES" sz="1200">
                <a:solidFill>
                  <a:schemeClr val="dk1"/>
                </a:solidFill>
                <a:latin typeface="Calibri"/>
                <a:ea typeface="Calibri"/>
                <a:cs typeface="Calibri"/>
                <a:sym typeface="Calibri"/>
              </a:rPr>
              <a:t>. Es compatible también de forma automática con codificaciones en </a:t>
            </a:r>
            <a:r>
              <a:rPr b="1" lang="es-ES" sz="1200">
                <a:solidFill>
                  <a:schemeClr val="dk1"/>
                </a:solidFill>
                <a:latin typeface="Calibri"/>
                <a:ea typeface="Calibri"/>
                <a:cs typeface="Calibri"/>
                <a:sym typeface="Calibri"/>
              </a:rPr>
              <a:t>gzip</a:t>
            </a:r>
            <a:r>
              <a:rPr lang="es-ES" sz="1200">
                <a:solidFill>
                  <a:schemeClr val="dk1"/>
                </a:solidFill>
                <a:latin typeface="Calibri"/>
                <a:ea typeface="Calibri"/>
                <a:cs typeface="Calibri"/>
                <a:sym typeface="Calibri"/>
              </a:rPr>
              <a:t> y </a:t>
            </a:r>
            <a:r>
              <a:rPr b="1" lang="es-ES" sz="1200">
                <a:solidFill>
                  <a:schemeClr val="dk1"/>
                </a:solidFill>
                <a:latin typeface="Calibri"/>
                <a:ea typeface="Calibri"/>
                <a:cs typeface="Calibri"/>
                <a:sym typeface="Calibri"/>
              </a:rPr>
              <a:t>deflate </a:t>
            </a:r>
            <a:r>
              <a:rPr lang="es-ES" sz="1200">
                <a:solidFill>
                  <a:schemeClr val="dk1"/>
                </a:solidFill>
                <a:latin typeface="Calibri"/>
                <a:ea typeface="Calibri"/>
                <a:cs typeface="Calibri"/>
                <a:sym typeface="Calibri"/>
              </a:rPr>
              <a:t>y acepta solo codificación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 en </a:t>
            </a:r>
            <a:r>
              <a:rPr b="1" lang="es-ES" sz="1200">
                <a:solidFill>
                  <a:schemeClr val="dk1"/>
                </a:solidFill>
                <a:latin typeface="Calibri"/>
                <a:ea typeface="Calibri"/>
                <a:cs typeface="Calibri"/>
                <a:sym typeface="Calibri"/>
              </a:rPr>
              <a:t>UTF-8</a:t>
            </a:r>
            <a:r>
              <a:rPr lang="es-ES" sz="1200">
                <a:solidFill>
                  <a:schemeClr val="dk1"/>
                </a:solidFill>
                <a:latin typeface="Calibri"/>
                <a:ea typeface="Calibri"/>
                <a:cs typeface="Calibri"/>
                <a:sym typeface="Calibri"/>
              </a:rPr>
              <a:t>. Un nuevo objeto </a:t>
            </a:r>
            <a:r>
              <a:rPr b="1" lang="es-ES" sz="1200">
                <a:solidFill>
                  <a:schemeClr val="dk1"/>
                </a:solidFill>
                <a:latin typeface="Calibri"/>
                <a:ea typeface="Calibri"/>
                <a:cs typeface="Calibri"/>
                <a:sym typeface="Calibri"/>
              </a:rPr>
              <a:t>body</a:t>
            </a:r>
            <a:r>
              <a:rPr lang="es-ES" sz="1200">
                <a:solidFill>
                  <a:schemeClr val="dk1"/>
                </a:solidFill>
                <a:latin typeface="Calibri"/>
                <a:ea typeface="Calibri"/>
                <a:cs typeface="Calibri"/>
                <a:sym typeface="Calibri"/>
              </a:rPr>
              <a:t> que contiene los datos publicados se rellena en el objeto </a:t>
            </a:r>
            <a:r>
              <a:rPr b="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(por ejemplo: </a:t>
            </a:r>
            <a:r>
              <a:rPr lang="es-ES" sz="1200">
                <a:solidFill>
                  <a:srgbClr val="FF0000"/>
                </a:solidFill>
                <a:latin typeface="Calibri"/>
                <a:ea typeface="Calibri"/>
                <a:cs typeface="Calibri"/>
                <a:sym typeface="Calibri"/>
              </a:rPr>
              <a:t>req.body</a:t>
            </a:r>
            <a:r>
              <a:rPr lang="es-ES" sz="1200">
                <a:solidFill>
                  <a:schemeClr val="dk1"/>
                </a:solidFill>
                <a:latin typeface="Calibri"/>
                <a:ea typeface="Calibri"/>
                <a:cs typeface="Calibri"/>
                <a:sym typeface="Calibri"/>
              </a:rPr>
              <a:t>). Será un objeto que contendrá los pares </a:t>
            </a:r>
            <a:r>
              <a:rPr b="1" lang="es-ES" sz="1200">
                <a:solidFill>
                  <a:schemeClr val="dk1"/>
                </a:solidFill>
                <a:latin typeface="Calibri"/>
                <a:ea typeface="Calibri"/>
                <a:cs typeface="Calibri"/>
                <a:sym typeface="Calibri"/>
              </a:rPr>
              <a:t>key-value</a:t>
            </a:r>
            <a:r>
              <a:rPr lang="es-ES" sz="1200">
                <a:solidFill>
                  <a:schemeClr val="dk1"/>
                </a:solidFill>
                <a:latin typeface="Calibri"/>
                <a:ea typeface="Calibri"/>
                <a:cs typeface="Calibri"/>
                <a:sym typeface="Calibri"/>
              </a:rPr>
              <a:t> (clave-valor), donde el </a:t>
            </a:r>
            <a:r>
              <a:rPr b="1" lang="es-ES" sz="1200">
                <a:solidFill>
                  <a:schemeClr val="dk1"/>
                </a:solidFill>
                <a:latin typeface="Calibri"/>
                <a:ea typeface="Calibri"/>
                <a:cs typeface="Calibri"/>
                <a:sym typeface="Calibri"/>
              </a:rPr>
              <a:t>value</a:t>
            </a:r>
            <a:r>
              <a:rPr lang="es-ES" sz="1200">
                <a:solidFill>
                  <a:schemeClr val="dk1"/>
                </a:solidFill>
                <a:latin typeface="Calibri"/>
                <a:ea typeface="Calibri"/>
                <a:cs typeface="Calibri"/>
                <a:sym typeface="Calibri"/>
              </a:rPr>
              <a:t> puede ser una </a:t>
            </a:r>
            <a:r>
              <a:rPr b="1" lang="es-ES" sz="1200">
                <a:solidFill>
                  <a:schemeClr val="dk1"/>
                </a:solidFill>
                <a:latin typeface="Calibri"/>
                <a:ea typeface="Calibri"/>
                <a:cs typeface="Calibri"/>
                <a:sym typeface="Calibri"/>
              </a:rPr>
              <a:t>cadena</a:t>
            </a:r>
            <a:r>
              <a:rPr lang="es-ES" sz="1200">
                <a:solidFill>
                  <a:schemeClr val="dk1"/>
                </a:solidFill>
                <a:latin typeface="Calibri"/>
                <a:ea typeface="Calibri"/>
                <a:cs typeface="Calibri"/>
                <a:sym typeface="Calibri"/>
              </a:rPr>
              <a:t> o un </a:t>
            </a:r>
            <a:r>
              <a:rPr b="1" lang="es-ES" sz="1200">
                <a:solidFill>
                  <a:schemeClr val="dk1"/>
                </a:solidFill>
                <a:latin typeface="Calibri"/>
                <a:ea typeface="Calibri"/>
                <a:cs typeface="Calibri"/>
                <a:sym typeface="Calibri"/>
              </a:rPr>
              <a:t>array</a:t>
            </a:r>
            <a:r>
              <a:rPr lang="es-ES" sz="1200">
                <a:solidFill>
                  <a:schemeClr val="dk1"/>
                </a:solidFill>
                <a:latin typeface="Calibri"/>
                <a:ea typeface="Calibri"/>
                <a:cs typeface="Calibri"/>
                <a:sym typeface="Calibri"/>
              </a:rPr>
              <a:t> (cuando </a:t>
            </a:r>
            <a:r>
              <a:rPr b="1" lang="es-ES" sz="1200">
                <a:solidFill>
                  <a:schemeClr val="dk1"/>
                </a:solidFill>
                <a:latin typeface="Calibri"/>
                <a:ea typeface="Calibri"/>
                <a:cs typeface="Calibri"/>
                <a:sym typeface="Calibri"/>
              </a:rPr>
              <a:t>extended</a:t>
            </a:r>
            <a:r>
              <a:rPr lang="es-ES" sz="1200">
                <a:solidFill>
                  <a:schemeClr val="dk1"/>
                </a:solidFill>
                <a:latin typeface="Calibri"/>
                <a:ea typeface="Calibri"/>
                <a:cs typeface="Calibri"/>
                <a:sym typeface="Calibri"/>
              </a:rPr>
              <a:t> es </a:t>
            </a:r>
            <a:r>
              <a:rPr b="1" lang="es-ES" sz="1200">
                <a:solidFill>
                  <a:schemeClr val="dk1"/>
                </a:solidFill>
                <a:latin typeface="Calibri"/>
                <a:ea typeface="Calibri"/>
                <a:cs typeface="Calibri"/>
                <a:sym typeface="Calibri"/>
              </a:rPr>
              <a:t>false</a:t>
            </a:r>
            <a:r>
              <a:rPr lang="es-ES" sz="1200">
                <a:solidFill>
                  <a:schemeClr val="dk1"/>
                </a:solidFill>
                <a:latin typeface="Calibri"/>
                <a:ea typeface="Calibri"/>
                <a:cs typeface="Calibri"/>
                <a:sym typeface="Calibri"/>
              </a:rPr>
              <a:t>), o cualquier tipo (cuando </a:t>
            </a:r>
            <a:r>
              <a:rPr b="1" lang="es-ES" sz="1200">
                <a:solidFill>
                  <a:schemeClr val="dk1"/>
                </a:solidFill>
                <a:latin typeface="Calibri"/>
                <a:ea typeface="Calibri"/>
                <a:cs typeface="Calibri"/>
                <a:sym typeface="Calibri"/>
              </a:rPr>
              <a:t>extended</a:t>
            </a:r>
            <a:r>
              <a:rPr lang="es-ES" sz="1200">
                <a:solidFill>
                  <a:schemeClr val="dk1"/>
                </a:solidFill>
                <a:latin typeface="Calibri"/>
                <a:ea typeface="Calibri"/>
                <a:cs typeface="Calibri"/>
                <a:sym typeface="Calibri"/>
              </a:rPr>
              <a:t> es </a:t>
            </a:r>
            <a:r>
              <a:rPr b="1" lang="es-ES" sz="1200">
                <a:solidFill>
                  <a:schemeClr val="dk1"/>
                </a:solidFill>
                <a:latin typeface="Calibri"/>
                <a:ea typeface="Calibri"/>
                <a:cs typeface="Calibri"/>
                <a:sym typeface="Calibri"/>
              </a:rPr>
              <a:t>true</a:t>
            </a:r>
            <a:r>
              <a:rPr lang="es-ES" sz="1200">
                <a:solidFill>
                  <a:schemeClr val="dk1"/>
                </a:solidFill>
                <a:latin typeface="Calibri"/>
                <a:ea typeface="Calibri"/>
                <a:cs typeface="Calibri"/>
                <a:sym typeface="Calibri"/>
              </a:rPr>
              <a:t>).</a:t>
            </a:r>
          </a:p>
          <a:p>
            <a:pPr lvl="0" rtl="0">
              <a:lnSpc>
                <a:spcPct val="150000"/>
              </a:lnSpc>
              <a:spcBef>
                <a:spcPts val="0"/>
              </a:spcBef>
              <a:buNone/>
            </a:pPr>
            <a:r>
              <a:rPr lang="es-ES" sz="1200">
                <a:solidFill>
                  <a:schemeClr val="dk1"/>
                </a:solidFill>
                <a:latin typeface="Calibri"/>
                <a:ea typeface="Calibri"/>
                <a:cs typeface="Calibri"/>
                <a:sym typeface="Calibri"/>
              </a:rPr>
              <a:t>El objeto </a:t>
            </a:r>
            <a:r>
              <a:rPr b="1" lang="es-ES" sz="1200">
                <a:solidFill>
                  <a:schemeClr val="dk1"/>
                </a:solidFill>
                <a:latin typeface="Calibri"/>
                <a:ea typeface="Calibri"/>
                <a:cs typeface="Calibri"/>
                <a:sym typeface="Calibri"/>
              </a:rPr>
              <a:t>options</a:t>
            </a:r>
            <a:r>
              <a:rPr lang="es-ES" sz="1200">
                <a:solidFill>
                  <a:schemeClr val="dk1"/>
                </a:solidFill>
                <a:latin typeface="Calibri"/>
                <a:ea typeface="Calibri"/>
                <a:cs typeface="Calibri"/>
                <a:sym typeface="Calibri"/>
              </a:rPr>
              <a:t> puede contener los siguientes elementos: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extended</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inflate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limit</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parameterLimit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type</a:t>
            </a:r>
            <a:r>
              <a:rPr lang="es-ES" sz="1200">
                <a:solidFill>
                  <a:schemeClr val="dk1"/>
                </a:solidFill>
                <a:latin typeface="Calibri"/>
                <a:ea typeface="Calibri"/>
                <a:cs typeface="Calibri"/>
                <a:sym typeface="Calibri"/>
              </a:rPr>
              <a:t> </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verify</a:t>
            </a:r>
            <a:r>
              <a:rPr lang="es-ES" sz="1200">
                <a:solidFill>
                  <a:schemeClr val="dk1"/>
                </a:solidFill>
                <a:latin typeface="Calibri"/>
                <a:ea typeface="Calibri"/>
                <a:cs typeface="Calibri"/>
                <a:sym typeface="Calibri"/>
              </a:rPr>
              <a:t> </a:t>
            </a:r>
          </a:p>
        </p:txBody>
      </p:sp>
      <p:sp>
        <p:nvSpPr>
          <p:cNvPr id="780" name="Shape 780"/>
          <p:cNvSpPr txBox="1"/>
          <p:nvPr>
            <p:ph idx="2" type="body"/>
          </p:nvPr>
        </p:nvSpPr>
        <p:spPr>
          <a:xfrm>
            <a:off x="685800" y="723975"/>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Body Parser</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4" name="Shape 784"/>
        <p:cNvGrpSpPr/>
        <p:nvPr/>
      </p:nvGrpSpPr>
      <p:grpSpPr>
        <a:xfrm>
          <a:off x="0" y="0"/>
          <a:ext cx="0" cy="0"/>
          <a:chOff x="0" y="0"/>
          <a:chExt cx="0" cy="0"/>
        </a:xfrm>
      </p:grpSpPr>
      <p:sp>
        <p:nvSpPr>
          <p:cNvPr id="785" name="Shape 785"/>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86" name="Shape 786"/>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87" name="Shape 787"/>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88" name="Shape 788"/>
          <p:cNvSpPr txBox="1"/>
          <p:nvPr/>
        </p:nvSpPr>
        <p:spPr>
          <a:xfrm>
            <a:off x="685800" y="1413500"/>
            <a:ext cx="7772400" cy="3632100"/>
          </a:xfrm>
          <a:prstGeom prst="rect">
            <a:avLst/>
          </a:prstGeom>
          <a:noFill/>
          <a:ln>
            <a:noFill/>
          </a:ln>
        </p:spPr>
        <p:txBody>
          <a:bodyPr anchorCtr="0" anchor="t" bIns="91425" lIns="91425" rIns="91425" tIns="91425">
            <a:noAutofit/>
          </a:bodyPr>
          <a:lstStyle/>
          <a:p>
            <a:pPr rtl="0">
              <a:lnSpc>
                <a:spcPct val="145000"/>
              </a:lnSpc>
              <a:spcBef>
                <a:spcPts val="0"/>
              </a:spcBef>
              <a:buNone/>
            </a:pP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express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'express'</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bodyParser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'body-parser'</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app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express()</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rgbClr val="969896"/>
                </a:solidFill>
                <a:highlight>
                  <a:srgbClr val="F7F7F7"/>
                </a:highlight>
                <a:latin typeface="Consolas"/>
                <a:ea typeface="Consolas"/>
                <a:cs typeface="Consolas"/>
                <a:sym typeface="Consolas"/>
              </a:rPr>
              <a:t>// parse application/x-www-form-urlencoded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app.use(bodyParser.urlencoded({ extended</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false</a:t>
            </a:r>
            <a:r>
              <a:rPr lang="es-ES" sz="1000">
                <a:solidFill>
                  <a:schemeClr val="dk1"/>
                </a:solidFill>
                <a:highlight>
                  <a:srgbClr val="F7F7F7"/>
                </a:highlight>
                <a:latin typeface="Consolas"/>
                <a:ea typeface="Consolas"/>
                <a:cs typeface="Consolas"/>
                <a:sym typeface="Consolas"/>
              </a:rPr>
              <a:t> }))</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rgbClr val="969896"/>
                </a:solidFill>
                <a:highlight>
                  <a:srgbClr val="F7F7F7"/>
                </a:highlight>
                <a:latin typeface="Consolas"/>
                <a:ea typeface="Consolas"/>
                <a:cs typeface="Consolas"/>
                <a:sym typeface="Consolas"/>
              </a:rPr>
              <a:t>// parse application/json</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app.use(bodyParser.json())</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a:t>
            </a:r>
            <a:r>
              <a:rPr lang="es-ES" sz="1000">
                <a:solidFill>
                  <a:srgbClr val="A71D5D"/>
                </a:solidFill>
                <a:highlight>
                  <a:srgbClr val="F7F7F7"/>
                </a:highlight>
                <a:latin typeface="Consolas"/>
                <a:ea typeface="Consolas"/>
                <a:cs typeface="Consolas"/>
                <a:sym typeface="Consolas"/>
              </a:rPr>
              <a:t>function</a:t>
            </a:r>
            <a:r>
              <a:rPr lang="es-ES" sz="1000">
                <a:solidFill>
                  <a:schemeClr val="dk1"/>
                </a:solidFill>
                <a:highlight>
                  <a:srgbClr val="F7F7F7"/>
                </a:highlight>
                <a:latin typeface="Consolas"/>
                <a:ea typeface="Consolas"/>
                <a:cs typeface="Consolas"/>
                <a:sym typeface="Consolas"/>
              </a:rPr>
              <a:t> (req, res) {</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res.setHeader(</a:t>
            </a:r>
            <a:r>
              <a:rPr lang="es-ES" sz="1000">
                <a:solidFill>
                  <a:srgbClr val="183691"/>
                </a:solidFill>
                <a:highlight>
                  <a:srgbClr val="F7F7F7"/>
                </a:highlight>
                <a:latin typeface="Consolas"/>
                <a:ea typeface="Consolas"/>
                <a:cs typeface="Consolas"/>
                <a:sym typeface="Consolas"/>
              </a:rPr>
              <a:t>'Content-Type'</a:t>
            </a:r>
            <a:r>
              <a:rPr lang="es-ES" sz="1000">
                <a:solidFill>
                  <a:schemeClr val="dk1"/>
                </a:solidFill>
                <a:highlight>
                  <a:srgbClr val="F7F7F7"/>
                </a:highlight>
                <a:latin typeface="Consolas"/>
                <a:ea typeface="Consolas"/>
                <a:cs typeface="Consolas"/>
                <a:sym typeface="Consolas"/>
              </a:rPr>
              <a:t>, </a:t>
            </a:r>
            <a:r>
              <a:rPr lang="es-ES" sz="1000">
                <a:solidFill>
                  <a:srgbClr val="183691"/>
                </a:solidFill>
                <a:highlight>
                  <a:srgbClr val="F7F7F7"/>
                </a:highlight>
                <a:latin typeface="Consolas"/>
                <a:ea typeface="Consolas"/>
                <a:cs typeface="Consolas"/>
                <a:sym typeface="Consolas"/>
              </a:rPr>
              <a:t>'text/plain'</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res.</a:t>
            </a:r>
            <a:r>
              <a:rPr lang="es-ES" sz="1000">
                <a:solidFill>
                  <a:srgbClr val="0086B3"/>
                </a:solidFill>
                <a:highlight>
                  <a:srgbClr val="F7F7F7"/>
                </a:highlight>
                <a:latin typeface="Consolas"/>
                <a:ea typeface="Consolas"/>
                <a:cs typeface="Consolas"/>
                <a:sym typeface="Consolas"/>
              </a:rPr>
              <a:t>write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'you posted:\n'</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res.end(</a:t>
            </a:r>
            <a:r>
              <a:rPr lang="es-ES" sz="1000">
                <a:solidFill>
                  <a:srgbClr val="0086B3"/>
                </a:solidFill>
                <a:highlight>
                  <a:srgbClr val="F7F7F7"/>
                </a:highlight>
                <a:latin typeface="Consolas"/>
                <a:ea typeface="Consolas"/>
                <a:cs typeface="Consolas"/>
                <a:sym typeface="Consolas"/>
              </a:rPr>
              <a:t>JSON</a:t>
            </a:r>
            <a:r>
              <a:rPr lang="es-ES" sz="1000">
                <a:solidFill>
                  <a:schemeClr val="dk1"/>
                </a:solidFill>
                <a:highlight>
                  <a:srgbClr val="F7F7F7"/>
                </a:highlight>
                <a:latin typeface="Consolas"/>
                <a:ea typeface="Consolas"/>
                <a:cs typeface="Consolas"/>
                <a:sym typeface="Consolas"/>
              </a:rPr>
              <a:t>.stringify(req.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null</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2</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789" name="Shape 789"/>
          <p:cNvSpPr txBox="1"/>
          <p:nvPr>
            <p:ph idx="2" type="body"/>
          </p:nvPr>
        </p:nvSpPr>
        <p:spPr>
          <a:xfrm>
            <a:off x="685800" y="723975"/>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Body Parser</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sp>
        <p:nvSpPr>
          <p:cNvPr id="794" name="Shape 794"/>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95" name="Shape 795"/>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796" name="Shape 796"/>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797" name="Shape 797"/>
          <p:cNvSpPr txBox="1"/>
          <p:nvPr/>
        </p:nvSpPr>
        <p:spPr>
          <a:xfrm>
            <a:off x="685800" y="1882750"/>
            <a:ext cx="7772400" cy="3152099"/>
          </a:xfrm>
          <a:prstGeom prst="rect">
            <a:avLst/>
          </a:prstGeom>
          <a:noFill/>
          <a:ln>
            <a:noFill/>
          </a:ln>
        </p:spPr>
        <p:txBody>
          <a:bodyPr anchorCtr="0" anchor="t" bIns="91425" lIns="91425" rIns="91425" tIns="91425">
            <a:noAutofit/>
          </a:bodyPr>
          <a:lstStyle/>
          <a:p>
            <a:pPr rtl="0">
              <a:lnSpc>
                <a:spcPct val="150000"/>
              </a:lnSpc>
              <a:spcBef>
                <a:spcPts val="0"/>
              </a:spcBef>
              <a:buNone/>
            </a:pPr>
            <a:r>
              <a:rPr lang="es-ES" sz="1200">
                <a:solidFill>
                  <a:schemeClr val="dk1"/>
                </a:solidFill>
                <a:latin typeface="Calibri"/>
                <a:ea typeface="Calibri"/>
                <a:cs typeface="Calibri"/>
                <a:sym typeface="Calibri"/>
              </a:rPr>
              <a:t>Publica la cabecera </a:t>
            </a:r>
            <a:r>
              <a:rPr b="1" lang="es-ES" sz="1200">
                <a:solidFill>
                  <a:schemeClr val="dk1"/>
                </a:solidFill>
                <a:latin typeface="Calibri"/>
                <a:ea typeface="Calibri"/>
                <a:cs typeface="Calibri"/>
                <a:sym typeface="Calibri"/>
              </a:rPr>
              <a:t>Cookie</a:t>
            </a:r>
            <a:r>
              <a:rPr lang="es-ES" sz="1200">
                <a:solidFill>
                  <a:schemeClr val="dk1"/>
                </a:solidFill>
                <a:latin typeface="Calibri"/>
                <a:ea typeface="Calibri"/>
                <a:cs typeface="Calibri"/>
                <a:sym typeface="Calibri"/>
              </a:rPr>
              <a:t> y rellena </a:t>
            </a:r>
            <a:r>
              <a:rPr b="1" lang="es-ES" sz="1200">
                <a:solidFill>
                  <a:schemeClr val="dk1"/>
                </a:solidFill>
                <a:latin typeface="Calibri"/>
                <a:ea typeface="Calibri"/>
                <a:cs typeface="Calibri"/>
                <a:sym typeface="Calibri"/>
              </a:rPr>
              <a:t>req.cookies</a:t>
            </a:r>
            <a:r>
              <a:rPr lang="es-ES" sz="1200">
                <a:solidFill>
                  <a:schemeClr val="dk1"/>
                </a:solidFill>
                <a:latin typeface="Calibri"/>
                <a:ea typeface="Calibri"/>
                <a:cs typeface="Calibri"/>
                <a:sym typeface="Calibri"/>
              </a:rPr>
              <a:t> con un objeto formado por claves por los nombres de las cookies. </a:t>
            </a:r>
            <a:r>
              <a:rPr b="1" lang="es-ES" u="sng">
                <a:solidFill>
                  <a:schemeClr val="dk1"/>
                </a:solidFill>
                <a:latin typeface="Calibri"/>
                <a:ea typeface="Calibri"/>
                <a:cs typeface="Calibri"/>
                <a:sym typeface="Calibri"/>
              </a:rPr>
              <a:t>cookieParser.(secret, options)</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secret: </a:t>
            </a:r>
            <a:r>
              <a:rPr lang="es-ES" sz="1200">
                <a:solidFill>
                  <a:schemeClr val="dk1"/>
                </a:solidFill>
                <a:latin typeface="Calibri"/>
                <a:ea typeface="Calibri"/>
                <a:cs typeface="Calibri"/>
                <a:sym typeface="Calibri"/>
              </a:rPr>
              <a:t>cadena o array utilizado para firmar cookies. Es opcional y si no está definido, no publicará cookies firmadas. Puede ser una cadena o un array.</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options</a:t>
            </a:r>
          </a:p>
          <a:p>
            <a:pPr rtl="0">
              <a:lnSpc>
                <a:spcPct val="150000"/>
              </a:lnSpc>
              <a:spcBef>
                <a:spcPts val="0"/>
              </a:spcBef>
              <a:buNone/>
            </a:pPr>
            <a:r>
              <a:t/>
            </a:r>
            <a:endParaRPr b="1" sz="1200">
              <a:solidFill>
                <a:schemeClr val="dk1"/>
              </a:solidFill>
              <a:latin typeface="Calibri"/>
              <a:ea typeface="Calibri"/>
              <a:cs typeface="Calibri"/>
              <a:sym typeface="Calibri"/>
            </a:endParaRPr>
          </a:p>
          <a:p>
            <a:pPr rtl="0">
              <a:lnSpc>
                <a:spcPct val="150000"/>
              </a:lnSpc>
              <a:spcBef>
                <a:spcPts val="0"/>
              </a:spcBef>
              <a:buNone/>
            </a:pPr>
            <a:r>
              <a:rPr b="1" lang="es-ES" u="sng">
                <a:solidFill>
                  <a:schemeClr val="dk1"/>
                </a:solidFill>
                <a:latin typeface="Calibri"/>
                <a:ea typeface="Calibri"/>
                <a:cs typeface="Calibri"/>
                <a:sym typeface="Calibri"/>
              </a:rPr>
              <a:t>cookieParser.JSONCookie(str)</a:t>
            </a:r>
          </a:p>
          <a:p>
            <a:pPr rtl="0">
              <a:lnSpc>
                <a:spcPct val="150000"/>
              </a:lnSpc>
              <a:spcBef>
                <a:spcPts val="0"/>
              </a:spcBef>
              <a:buNone/>
            </a:pPr>
            <a:r>
              <a:rPr lang="es-ES" sz="1200">
                <a:solidFill>
                  <a:schemeClr val="dk1"/>
                </a:solidFill>
                <a:latin typeface="Calibri"/>
                <a:ea typeface="Calibri"/>
                <a:cs typeface="Calibri"/>
                <a:sym typeface="Calibri"/>
              </a:rPr>
              <a:t>Parsea un </a:t>
            </a:r>
            <a:r>
              <a:rPr b="1" lang="es-ES" sz="1200">
                <a:solidFill>
                  <a:schemeClr val="dk1"/>
                </a:solidFill>
                <a:latin typeface="Calibri"/>
                <a:ea typeface="Calibri"/>
                <a:cs typeface="Calibri"/>
                <a:sym typeface="Calibri"/>
              </a:rPr>
              <a:t>valor</a:t>
            </a:r>
            <a:r>
              <a:rPr lang="es-ES" sz="1200">
                <a:solidFill>
                  <a:schemeClr val="dk1"/>
                </a:solidFill>
                <a:latin typeface="Calibri"/>
                <a:ea typeface="Calibri"/>
                <a:cs typeface="Calibri"/>
                <a:sym typeface="Calibri"/>
              </a:rPr>
              <a:t> de </a:t>
            </a:r>
            <a:r>
              <a:rPr b="1" lang="es-ES" sz="1200">
                <a:solidFill>
                  <a:schemeClr val="dk1"/>
                </a:solidFill>
                <a:latin typeface="Calibri"/>
                <a:ea typeface="Calibri"/>
                <a:cs typeface="Calibri"/>
                <a:sym typeface="Calibri"/>
              </a:rPr>
              <a:t>cookie</a:t>
            </a:r>
            <a:r>
              <a:rPr lang="es-ES" sz="1200">
                <a:solidFill>
                  <a:schemeClr val="dk1"/>
                </a:solidFill>
                <a:latin typeface="Calibri"/>
                <a:ea typeface="Calibri"/>
                <a:cs typeface="Calibri"/>
                <a:sym typeface="Calibri"/>
              </a:rPr>
              <a:t> como un </a:t>
            </a:r>
            <a:r>
              <a:rPr b="1" lang="es-ES" sz="1200">
                <a:solidFill>
                  <a:schemeClr val="dk1"/>
                </a:solidFill>
                <a:latin typeface="Calibri"/>
                <a:ea typeface="Calibri"/>
                <a:cs typeface="Calibri"/>
                <a:sym typeface="Calibri"/>
              </a:rPr>
              <a:t>JSON</a:t>
            </a:r>
            <a:r>
              <a:rPr lang="es-ES" sz="1200">
                <a:solidFill>
                  <a:schemeClr val="dk1"/>
                </a:solidFill>
                <a:latin typeface="Calibri"/>
                <a:ea typeface="Calibri"/>
                <a:cs typeface="Calibri"/>
                <a:sym typeface="Calibri"/>
              </a:rPr>
              <a:t>. Devolverá la </a:t>
            </a:r>
            <a:r>
              <a:rPr b="1" lang="es-ES" sz="1200">
                <a:solidFill>
                  <a:schemeClr val="dk1"/>
                </a:solidFill>
                <a:latin typeface="Calibri"/>
                <a:ea typeface="Calibri"/>
                <a:cs typeface="Calibri"/>
                <a:sym typeface="Calibri"/>
              </a:rPr>
              <a:t>cookie parseada</a:t>
            </a:r>
            <a:r>
              <a:rPr lang="es-ES" sz="1200">
                <a:solidFill>
                  <a:schemeClr val="dk1"/>
                </a:solidFill>
                <a:latin typeface="Calibri"/>
                <a:ea typeface="Calibri"/>
                <a:cs typeface="Calibri"/>
                <a:sym typeface="Calibri"/>
              </a:rPr>
              <a:t> como un </a:t>
            </a:r>
            <a:r>
              <a:rPr b="1" lang="es-ES" sz="1200">
                <a:solidFill>
                  <a:schemeClr val="dk1"/>
                </a:solidFill>
                <a:latin typeface="Calibri"/>
                <a:ea typeface="Calibri"/>
                <a:cs typeface="Calibri"/>
                <a:sym typeface="Calibri"/>
              </a:rPr>
              <a:t>JSON</a:t>
            </a:r>
            <a:r>
              <a:rPr lang="es-ES" sz="1200">
                <a:solidFill>
                  <a:schemeClr val="dk1"/>
                </a:solidFill>
                <a:latin typeface="Calibri"/>
                <a:ea typeface="Calibri"/>
                <a:cs typeface="Calibri"/>
                <a:sym typeface="Calibri"/>
              </a:rPr>
              <a:t>.</a:t>
            </a:r>
          </a:p>
          <a:p>
            <a:pPr rtl="0">
              <a:lnSpc>
                <a:spcPct val="150000"/>
              </a:lnSpc>
              <a:spcBef>
                <a:spcPts val="0"/>
              </a:spcBef>
              <a:buNone/>
            </a:pPr>
            <a:r>
              <a:t/>
            </a:r>
            <a:endParaRPr sz="1200">
              <a:solidFill>
                <a:schemeClr val="dk1"/>
              </a:solidFill>
              <a:latin typeface="Calibri"/>
              <a:ea typeface="Calibri"/>
              <a:cs typeface="Calibri"/>
              <a:sym typeface="Calibri"/>
            </a:endParaRPr>
          </a:p>
          <a:p>
            <a:pPr rtl="0">
              <a:lnSpc>
                <a:spcPct val="150000"/>
              </a:lnSpc>
              <a:spcBef>
                <a:spcPts val="0"/>
              </a:spcBef>
              <a:buNone/>
            </a:pPr>
            <a:r>
              <a:rPr b="1" lang="es-ES" u="sng">
                <a:solidFill>
                  <a:schemeClr val="dk1"/>
                </a:solidFill>
                <a:latin typeface="Calibri"/>
                <a:ea typeface="Calibri"/>
                <a:cs typeface="Calibri"/>
                <a:sym typeface="Calibri"/>
              </a:rPr>
              <a:t>cookieParser.JSONCookies(cookies)</a:t>
            </a:r>
          </a:p>
          <a:p>
            <a:pPr lvl="0" rtl="0">
              <a:lnSpc>
                <a:spcPct val="150000"/>
              </a:lnSpc>
              <a:spcBef>
                <a:spcPts val="0"/>
              </a:spcBef>
              <a:buNone/>
            </a:pPr>
            <a:r>
              <a:rPr lang="es-ES" sz="1200">
                <a:solidFill>
                  <a:schemeClr val="dk1"/>
                </a:solidFill>
                <a:latin typeface="Calibri"/>
                <a:ea typeface="Calibri"/>
                <a:cs typeface="Calibri"/>
                <a:sym typeface="Calibri"/>
              </a:rPr>
              <a:t>Dado un objeto, itera sobre las claves las llamadas a </a:t>
            </a:r>
            <a:r>
              <a:rPr b="1" lang="es-ES" sz="1200">
                <a:solidFill>
                  <a:schemeClr val="dk1"/>
                </a:solidFill>
                <a:latin typeface="Calibri"/>
                <a:ea typeface="Calibri"/>
                <a:cs typeface="Calibri"/>
                <a:sym typeface="Calibri"/>
              </a:rPr>
              <a:t>JSONCookie</a:t>
            </a:r>
            <a:r>
              <a:rPr lang="es-ES" sz="1200">
                <a:solidFill>
                  <a:schemeClr val="dk1"/>
                </a:solidFill>
                <a:latin typeface="Calibri"/>
                <a:ea typeface="Calibri"/>
                <a:cs typeface="Calibri"/>
                <a:sym typeface="Calibri"/>
              </a:rPr>
              <a:t> en cada clave-valor.</a:t>
            </a:r>
          </a:p>
        </p:txBody>
      </p:sp>
      <p:sp>
        <p:nvSpPr>
          <p:cNvPr id="798" name="Shape 798"/>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Cookie Parser</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sp>
        <p:nvSpPr>
          <p:cNvPr id="803" name="Shape 803"/>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04" name="Shape 804"/>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805" name="Shape 805"/>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806" name="Shape 806"/>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cookieParser.signedCookie(str, secret)</a:t>
            </a:r>
          </a:p>
          <a:p>
            <a:pPr lvl="0" rtl="0">
              <a:lnSpc>
                <a:spcPct val="150000"/>
              </a:lnSpc>
              <a:spcBef>
                <a:spcPts val="0"/>
              </a:spcBef>
              <a:buNone/>
            </a:pPr>
            <a:r>
              <a:rPr lang="es-ES" sz="1200">
                <a:solidFill>
                  <a:schemeClr val="dk1"/>
                </a:solidFill>
                <a:latin typeface="Calibri"/>
                <a:ea typeface="Calibri"/>
                <a:cs typeface="Calibri"/>
                <a:sym typeface="Calibri"/>
              </a:rPr>
              <a:t>Publica un valor de </a:t>
            </a:r>
            <a:r>
              <a:rPr b="1" lang="es-ES" sz="1200">
                <a:solidFill>
                  <a:schemeClr val="dk1"/>
                </a:solidFill>
                <a:latin typeface="Calibri"/>
                <a:ea typeface="Calibri"/>
                <a:cs typeface="Calibri"/>
                <a:sym typeface="Calibri"/>
              </a:rPr>
              <a:t>cookie</a:t>
            </a:r>
            <a:r>
              <a:rPr lang="es-ES" sz="1200">
                <a:solidFill>
                  <a:schemeClr val="dk1"/>
                </a:solidFill>
                <a:latin typeface="Calibri"/>
                <a:ea typeface="Calibri"/>
                <a:cs typeface="Calibri"/>
                <a:sym typeface="Calibri"/>
              </a:rPr>
              <a:t> como una </a:t>
            </a:r>
            <a:r>
              <a:rPr b="1" lang="es-ES" sz="1200">
                <a:solidFill>
                  <a:schemeClr val="dk1"/>
                </a:solidFill>
                <a:latin typeface="Calibri"/>
                <a:ea typeface="Calibri"/>
                <a:cs typeface="Calibri"/>
                <a:sym typeface="Calibri"/>
              </a:rPr>
              <a:t>cookie firmada</a:t>
            </a:r>
            <a:r>
              <a:rPr lang="es-ES" sz="1200">
                <a:solidFill>
                  <a:schemeClr val="dk1"/>
                </a:solidFill>
                <a:latin typeface="Calibri"/>
                <a:ea typeface="Calibri"/>
                <a:cs typeface="Calibri"/>
                <a:sym typeface="Calibri"/>
              </a:rPr>
              <a:t>. </a:t>
            </a:r>
          </a:p>
          <a:p>
            <a:pPr lvl="0" rtl="0">
              <a:lnSpc>
                <a:spcPct val="150000"/>
              </a:lnSpc>
              <a:spcBef>
                <a:spcPts val="0"/>
              </a:spcBef>
              <a:buNone/>
            </a:pPr>
            <a:r>
              <a:t/>
            </a:r>
            <a:endParaRPr b="1" sz="1200">
              <a:solidFill>
                <a:schemeClr val="dk1"/>
              </a:solidFill>
              <a:latin typeface="Calibri"/>
              <a:ea typeface="Calibri"/>
              <a:cs typeface="Calibri"/>
              <a:sym typeface="Calibri"/>
            </a:endParaRPr>
          </a:p>
          <a:p>
            <a:pPr rtl="0">
              <a:lnSpc>
                <a:spcPct val="150000"/>
              </a:lnSpc>
              <a:spcBef>
                <a:spcPts val="0"/>
              </a:spcBef>
              <a:buNone/>
            </a:pPr>
            <a:r>
              <a:rPr b="1" lang="es-ES" u="sng">
                <a:solidFill>
                  <a:schemeClr val="dk1"/>
                </a:solidFill>
                <a:latin typeface="Calibri"/>
                <a:ea typeface="Calibri"/>
                <a:cs typeface="Calibri"/>
                <a:sym typeface="Calibri"/>
              </a:rPr>
              <a:t>cookieParser.signedCookies(cookies, secret)</a:t>
            </a:r>
          </a:p>
          <a:p>
            <a:pPr lvl="0" rtl="0">
              <a:lnSpc>
                <a:spcPct val="150000"/>
              </a:lnSpc>
              <a:spcBef>
                <a:spcPts val="0"/>
              </a:spcBef>
              <a:buNone/>
            </a:pPr>
            <a:r>
              <a:rPr lang="es-ES" sz="1200">
                <a:solidFill>
                  <a:schemeClr val="dk1"/>
                </a:solidFill>
                <a:latin typeface="Calibri"/>
                <a:ea typeface="Calibri"/>
                <a:cs typeface="Calibri"/>
                <a:sym typeface="Calibri"/>
              </a:rPr>
              <a:t>Dado un objeto, itera sobre las </a:t>
            </a:r>
            <a:r>
              <a:rPr b="1" lang="es-ES" sz="1200">
                <a:solidFill>
                  <a:schemeClr val="dk1"/>
                </a:solidFill>
                <a:latin typeface="Calibri"/>
                <a:ea typeface="Calibri"/>
                <a:cs typeface="Calibri"/>
                <a:sym typeface="Calibri"/>
              </a:rPr>
              <a:t>claves</a:t>
            </a:r>
            <a:r>
              <a:rPr lang="es-ES" sz="1200">
                <a:solidFill>
                  <a:schemeClr val="dk1"/>
                </a:solidFill>
                <a:latin typeface="Calibri"/>
                <a:ea typeface="Calibri"/>
                <a:cs typeface="Calibri"/>
                <a:sym typeface="Calibri"/>
              </a:rPr>
              <a:t> y verifica si algún valor es una </a:t>
            </a:r>
            <a:r>
              <a:rPr b="1" lang="es-ES" sz="1200">
                <a:solidFill>
                  <a:schemeClr val="dk1"/>
                </a:solidFill>
                <a:latin typeface="Calibri"/>
                <a:ea typeface="Calibri"/>
                <a:cs typeface="Calibri"/>
                <a:sym typeface="Calibri"/>
              </a:rPr>
              <a:t>cookie firmada</a:t>
            </a:r>
            <a:r>
              <a:rPr lang="es-ES" sz="1200">
                <a:solidFill>
                  <a:schemeClr val="dk1"/>
                </a:solidFill>
                <a:latin typeface="Calibri"/>
                <a:ea typeface="Calibri"/>
                <a:cs typeface="Calibri"/>
                <a:sym typeface="Calibri"/>
              </a:rPr>
              <a:t>. </a:t>
            </a:r>
            <a:r>
              <a:rPr b="1" lang="es-ES" sz="1200">
                <a:solidFill>
                  <a:schemeClr val="dk1"/>
                </a:solidFill>
                <a:latin typeface="Calibri"/>
                <a:ea typeface="Calibri"/>
                <a:cs typeface="Calibri"/>
                <a:sym typeface="Calibri"/>
              </a:rPr>
              <a:t>Secret</a:t>
            </a:r>
            <a:r>
              <a:rPr lang="es-ES" sz="1200">
                <a:solidFill>
                  <a:schemeClr val="dk1"/>
                </a:solidFill>
                <a:latin typeface="Calibri"/>
                <a:ea typeface="Calibri"/>
                <a:cs typeface="Calibri"/>
                <a:sym typeface="Calibri"/>
              </a:rPr>
              <a:t> puede ser un </a:t>
            </a:r>
            <a:r>
              <a:rPr b="1" lang="es-ES" sz="1200">
                <a:solidFill>
                  <a:schemeClr val="dk1"/>
                </a:solidFill>
                <a:latin typeface="Calibri"/>
                <a:ea typeface="Calibri"/>
                <a:cs typeface="Calibri"/>
                <a:sym typeface="Calibri"/>
              </a:rPr>
              <a:t>array</a:t>
            </a:r>
            <a:r>
              <a:rPr lang="es-ES" sz="1200">
                <a:solidFill>
                  <a:schemeClr val="dk1"/>
                </a:solidFill>
                <a:latin typeface="Calibri"/>
                <a:ea typeface="Calibri"/>
                <a:cs typeface="Calibri"/>
                <a:sym typeface="Calibri"/>
              </a:rPr>
              <a:t> o una </a:t>
            </a:r>
            <a:r>
              <a:rPr b="1" lang="es-ES" sz="1200">
                <a:solidFill>
                  <a:schemeClr val="dk1"/>
                </a:solidFill>
                <a:latin typeface="Calibri"/>
                <a:ea typeface="Calibri"/>
                <a:cs typeface="Calibri"/>
                <a:sym typeface="Calibri"/>
              </a:rPr>
              <a:t>cadena</a:t>
            </a:r>
            <a:r>
              <a:rPr lang="es-ES" sz="1200">
                <a:solidFill>
                  <a:schemeClr val="dk1"/>
                </a:solidFill>
                <a:latin typeface="Calibri"/>
                <a:ea typeface="Calibri"/>
                <a:cs typeface="Calibri"/>
                <a:sym typeface="Calibri"/>
              </a:rPr>
              <a:t>.</a:t>
            </a:r>
          </a:p>
        </p:txBody>
      </p:sp>
      <p:sp>
        <p:nvSpPr>
          <p:cNvPr id="807" name="Shape 807"/>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Cookie Parser</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13" name="Shape 813"/>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814" name="Shape 814"/>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815" name="Shape 815"/>
          <p:cNvSpPr txBox="1"/>
          <p:nvPr/>
        </p:nvSpPr>
        <p:spPr>
          <a:xfrm>
            <a:off x="685800" y="1882750"/>
            <a:ext cx="7772400" cy="3152099"/>
          </a:xfrm>
          <a:prstGeom prst="rect">
            <a:avLst/>
          </a:prstGeom>
          <a:noFill/>
          <a:ln>
            <a:noFill/>
          </a:ln>
        </p:spPr>
        <p:txBody>
          <a:bodyPr anchorCtr="0" anchor="t" bIns="91425" lIns="91425" rIns="91425" tIns="91425">
            <a:noAutofit/>
          </a:bodyPr>
          <a:lstStyle/>
          <a:p>
            <a:pPr lvl="0" rtl="0">
              <a:lnSpc>
                <a:spcPct val="145000"/>
              </a:lnSpc>
              <a:spcBef>
                <a:spcPts val="0"/>
              </a:spcBef>
              <a:buNone/>
            </a:pP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express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'express'</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cookieParser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'cookie-parser'</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app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express()</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app.use(cookieParser())</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app.get(</a:t>
            </a:r>
            <a:r>
              <a:rPr lang="es-ES" sz="1000">
                <a:solidFill>
                  <a:srgbClr val="183691"/>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function</a:t>
            </a:r>
            <a:r>
              <a:rPr lang="es-ES" sz="1000">
                <a:solidFill>
                  <a:schemeClr val="dk1"/>
                </a:solidFill>
                <a:highlight>
                  <a:srgbClr val="F7F7F7"/>
                </a:highlight>
                <a:latin typeface="Consolas"/>
                <a:ea typeface="Consolas"/>
                <a:cs typeface="Consolas"/>
                <a:sym typeface="Consolas"/>
              </a:rPr>
              <a:t>(req, res) {</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795DA3"/>
                </a:solidFill>
                <a:highlight>
                  <a:srgbClr val="F7F7F7"/>
                </a:highlight>
                <a:latin typeface="Consolas"/>
                <a:ea typeface="Consolas"/>
                <a:cs typeface="Consolas"/>
                <a:sym typeface="Consolas"/>
              </a:rPr>
              <a:t>console</a:t>
            </a:r>
            <a:r>
              <a:rPr lang="es-ES" sz="1000">
                <a:solidFill>
                  <a:schemeClr val="dk1"/>
                </a:solidFill>
                <a:highlight>
                  <a:srgbClr val="F7F7F7"/>
                </a:highlight>
                <a:latin typeface="Consolas"/>
                <a:ea typeface="Consolas"/>
                <a:cs typeface="Consolas"/>
                <a:sym typeface="Consolas"/>
              </a:rPr>
              <a:t>.</a:t>
            </a:r>
            <a:r>
              <a:rPr lang="es-ES" sz="1000">
                <a:solidFill>
                  <a:srgbClr val="0086B3"/>
                </a:solidFill>
                <a:highlight>
                  <a:srgbClr val="F7F7F7"/>
                </a:highlight>
                <a:latin typeface="Consolas"/>
                <a:ea typeface="Consolas"/>
                <a:cs typeface="Consolas"/>
                <a:sym typeface="Consolas"/>
              </a:rPr>
              <a:t>log</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"Cookies: "</a:t>
            </a:r>
            <a:r>
              <a:rPr lang="es-ES" sz="1000">
                <a:solidFill>
                  <a:schemeClr val="dk1"/>
                </a:solidFill>
                <a:highlight>
                  <a:srgbClr val="F7F7F7"/>
                </a:highlight>
                <a:latin typeface="Consolas"/>
                <a:ea typeface="Consolas"/>
                <a:cs typeface="Consolas"/>
                <a:sym typeface="Consolas"/>
              </a:rPr>
              <a:t>, req.cookies)</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app.listen(</a:t>
            </a:r>
            <a:r>
              <a:rPr lang="es-ES" sz="1000">
                <a:solidFill>
                  <a:srgbClr val="0086B3"/>
                </a:solidFill>
                <a:highlight>
                  <a:srgbClr val="F7F7F7"/>
                </a:highlight>
                <a:latin typeface="Consolas"/>
                <a:ea typeface="Consolas"/>
                <a:cs typeface="Consolas"/>
                <a:sym typeface="Consolas"/>
              </a:rPr>
              <a:t>8080</a:t>
            </a:r>
            <a:r>
              <a:rPr lang="es-ES" sz="1000">
                <a:solidFill>
                  <a:schemeClr val="dk1"/>
                </a:solidFill>
                <a:highlight>
                  <a:srgbClr val="F7F7F7"/>
                </a:highlight>
                <a:latin typeface="Consolas"/>
                <a:ea typeface="Consolas"/>
                <a:cs typeface="Consolas"/>
                <a:sym typeface="Consolas"/>
              </a:rPr>
              <a:t>)</a:t>
            </a:r>
          </a:p>
        </p:txBody>
      </p:sp>
      <p:sp>
        <p:nvSpPr>
          <p:cNvPr id="816" name="Shape 816"/>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Cookie Parser</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22" name="Shape 822"/>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823" name="Shape 823"/>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824" name="Shape 824"/>
          <p:cNvSpPr txBox="1"/>
          <p:nvPr/>
        </p:nvSpPr>
        <p:spPr>
          <a:xfrm>
            <a:off x="685800" y="1413500"/>
            <a:ext cx="7772400" cy="36321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s-ES" u="sng">
                <a:solidFill>
                  <a:schemeClr val="dk1"/>
                </a:solidFill>
                <a:latin typeface="Calibri"/>
                <a:ea typeface="Calibri"/>
                <a:cs typeface="Calibri"/>
                <a:sym typeface="Calibri"/>
              </a:rPr>
              <a:t>methodOverride(getter, options)</a:t>
            </a:r>
          </a:p>
          <a:p>
            <a:pPr lvl="0" rtl="0">
              <a:lnSpc>
                <a:spcPct val="150000"/>
              </a:lnSpc>
              <a:spcBef>
                <a:spcPts val="0"/>
              </a:spcBef>
              <a:buNone/>
            </a:pPr>
            <a:r>
              <a:rPr lang="es-ES" sz="1200">
                <a:solidFill>
                  <a:schemeClr val="dk1"/>
                </a:solidFill>
                <a:latin typeface="Calibri"/>
                <a:ea typeface="Calibri"/>
                <a:cs typeface="Calibri"/>
                <a:sym typeface="Calibri"/>
              </a:rPr>
              <a:t>Crea una nueva funcionalidad middleware para sobreescribir la propiedad </a:t>
            </a:r>
            <a:r>
              <a:rPr b="1" lang="es-ES" sz="1200">
                <a:solidFill>
                  <a:schemeClr val="dk1"/>
                </a:solidFill>
                <a:latin typeface="Calibri"/>
                <a:ea typeface="Calibri"/>
                <a:cs typeface="Calibri"/>
                <a:sym typeface="Calibri"/>
              </a:rPr>
              <a:t>req.method</a:t>
            </a:r>
            <a:r>
              <a:rPr lang="es-ES" sz="1200">
                <a:solidFill>
                  <a:schemeClr val="dk1"/>
                </a:solidFill>
                <a:latin typeface="Calibri"/>
                <a:ea typeface="Calibri"/>
                <a:cs typeface="Calibri"/>
                <a:sym typeface="Calibri"/>
              </a:rPr>
              <a:t> con un nuevo valor. Este valor hará una actualización dada por </a:t>
            </a:r>
            <a:r>
              <a:rPr b="1" lang="es-ES" sz="1200">
                <a:solidFill>
                  <a:schemeClr val="dk1"/>
                </a:solidFill>
                <a:latin typeface="Calibri"/>
                <a:ea typeface="Calibri"/>
                <a:cs typeface="Calibri"/>
                <a:sym typeface="Calibri"/>
              </a:rPr>
              <a:t>getter</a:t>
            </a:r>
            <a:r>
              <a:rPr lang="es-ES" sz="1200">
                <a:solidFill>
                  <a:schemeClr val="dk1"/>
                </a:solidFill>
                <a:latin typeface="Calibri"/>
                <a:ea typeface="Calibri"/>
                <a:cs typeface="Calibri"/>
                <a:sym typeface="Calibri"/>
              </a:rPr>
              <a: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getter: </a:t>
            </a:r>
            <a:r>
              <a:rPr lang="es-ES" sz="1200">
                <a:solidFill>
                  <a:schemeClr val="dk1"/>
                </a:solidFill>
                <a:latin typeface="Calibri"/>
                <a:ea typeface="Calibri"/>
                <a:cs typeface="Calibri"/>
                <a:sym typeface="Calibri"/>
              </a:rPr>
              <a:t>método para obtener el valor de anulación de la petición. Si se llama a una función, </a:t>
            </a:r>
            <a:r>
              <a:rPr b="1" lang="es-ES" sz="1200">
                <a:solidFill>
                  <a:schemeClr val="dk1"/>
                </a:solidFill>
                <a:latin typeface="Calibri"/>
                <a:ea typeface="Calibri"/>
                <a:cs typeface="Calibri"/>
                <a:sym typeface="Calibri"/>
              </a:rPr>
              <a:t>req</a:t>
            </a:r>
            <a:r>
              <a:rPr lang="es-ES" sz="1200">
                <a:solidFill>
                  <a:schemeClr val="dk1"/>
                </a:solidFill>
                <a:latin typeface="Calibri"/>
                <a:ea typeface="Calibri"/>
                <a:cs typeface="Calibri"/>
                <a:sym typeface="Calibri"/>
              </a:rPr>
              <a:t> se pasará como primer argumento, </a:t>
            </a:r>
            <a:r>
              <a:rPr b="1" lang="es-ES" sz="1200">
                <a:solidFill>
                  <a:schemeClr val="dk1"/>
                </a:solidFill>
                <a:latin typeface="Calibri"/>
                <a:ea typeface="Calibri"/>
                <a:cs typeface="Calibri"/>
                <a:sym typeface="Calibri"/>
              </a:rPr>
              <a:t>res</a:t>
            </a:r>
            <a:r>
              <a:rPr lang="es-ES" sz="1200">
                <a:solidFill>
                  <a:schemeClr val="dk1"/>
                </a:solidFill>
                <a:latin typeface="Calibri"/>
                <a:ea typeface="Calibri"/>
                <a:cs typeface="Calibri"/>
                <a:sym typeface="Calibri"/>
              </a:rPr>
              <a:t> como segundo argumento y espera hasta que el método sea devuelto.</a:t>
            </a:r>
            <a:br>
              <a:rPr lang="es-ES" sz="1200">
                <a:solidFill>
                  <a:schemeClr val="dk1"/>
                </a:solidFill>
                <a:latin typeface="Calibri"/>
                <a:ea typeface="Calibri"/>
                <a:cs typeface="Calibri"/>
                <a:sym typeface="Calibri"/>
              </a:rPr>
            </a:br>
            <a:r>
              <a:rPr lang="es-ES" sz="1200">
                <a:solidFill>
                  <a:schemeClr val="dk1"/>
                </a:solidFill>
                <a:latin typeface="Calibri"/>
                <a:ea typeface="Calibri"/>
                <a:cs typeface="Calibri"/>
                <a:sym typeface="Calibri"/>
              </a:rPr>
              <a:t>Si se le pasa una cadena, se utilizará para buscar con las siguientes reglas:</a:t>
            </a:r>
          </a:p>
          <a:p>
            <a:pPr indent="-304800" lvl="1" marL="914400" rtl="0">
              <a:lnSpc>
                <a:spcPct val="150000"/>
              </a:lnSpc>
              <a:spcBef>
                <a:spcPts val="0"/>
              </a:spcBef>
              <a:buClr>
                <a:schemeClr val="dk1"/>
              </a:buClr>
              <a:buSzPct val="100000"/>
              <a:buFont typeface="Calibri"/>
              <a:buChar char="○"/>
            </a:pPr>
            <a:r>
              <a:rPr lang="es-ES" sz="1200">
                <a:solidFill>
                  <a:schemeClr val="dk1"/>
                </a:solidFill>
                <a:latin typeface="Calibri"/>
                <a:ea typeface="Calibri"/>
                <a:cs typeface="Calibri"/>
                <a:sym typeface="Calibri"/>
              </a:rPr>
              <a:t>Si la cadena empieza por </a:t>
            </a:r>
            <a:r>
              <a:rPr b="1" lang="es-ES" sz="1200">
                <a:solidFill>
                  <a:schemeClr val="dk1"/>
                </a:solidFill>
                <a:latin typeface="Calibri"/>
                <a:ea typeface="Calibri"/>
                <a:cs typeface="Calibri"/>
                <a:sym typeface="Calibri"/>
              </a:rPr>
              <a:t>x-</a:t>
            </a:r>
            <a:r>
              <a:rPr lang="es-ES" sz="1200">
                <a:solidFill>
                  <a:schemeClr val="dk1"/>
                </a:solidFill>
                <a:latin typeface="Calibri"/>
                <a:ea typeface="Calibri"/>
                <a:cs typeface="Calibri"/>
                <a:sym typeface="Calibri"/>
              </a:rPr>
              <a:t>, se trata como el nombre de una cabecera y se utilizará para sobreescribirla.</a:t>
            </a:r>
          </a:p>
          <a:p>
            <a:pPr indent="-304800" lvl="1" marL="914400" rtl="0">
              <a:lnSpc>
                <a:spcPct val="150000"/>
              </a:lnSpc>
              <a:spcBef>
                <a:spcPts val="0"/>
              </a:spcBef>
              <a:buClr>
                <a:schemeClr val="dk1"/>
              </a:buClr>
              <a:buSzPct val="100000"/>
              <a:buFont typeface="Calibri"/>
              <a:buChar char="○"/>
            </a:pPr>
            <a:r>
              <a:rPr lang="es-ES" sz="1200">
                <a:solidFill>
                  <a:schemeClr val="dk1"/>
                </a:solidFill>
                <a:latin typeface="Calibri"/>
                <a:ea typeface="Calibri"/>
                <a:cs typeface="Calibri"/>
                <a:sym typeface="Calibri"/>
              </a:rPr>
              <a:t>El resto de cadenas, serán tratadas como una </a:t>
            </a:r>
            <a:r>
              <a:rPr b="1" lang="es-ES" sz="1200">
                <a:solidFill>
                  <a:schemeClr val="dk1"/>
                </a:solidFill>
                <a:latin typeface="Calibri"/>
                <a:ea typeface="Calibri"/>
                <a:cs typeface="Calibri"/>
                <a:sym typeface="Calibri"/>
              </a:rPr>
              <a:t>clave</a:t>
            </a:r>
            <a:r>
              <a:rPr lang="es-ES" sz="1200">
                <a:solidFill>
                  <a:schemeClr val="dk1"/>
                </a:solidFill>
                <a:latin typeface="Calibri"/>
                <a:ea typeface="Calibri"/>
                <a:cs typeface="Calibri"/>
                <a:sym typeface="Calibri"/>
              </a:rPr>
              <a:t> en el </a:t>
            </a:r>
            <a:r>
              <a:rPr b="1" lang="es-ES" sz="1200">
                <a:solidFill>
                  <a:schemeClr val="dk1"/>
                </a:solidFill>
                <a:latin typeface="Calibri"/>
                <a:ea typeface="Calibri"/>
                <a:cs typeface="Calibri"/>
                <a:sym typeface="Calibri"/>
              </a:rPr>
              <a:t>Query String</a:t>
            </a:r>
            <a:r>
              <a:rPr lang="es-ES" sz="1200">
                <a:solidFill>
                  <a:schemeClr val="dk1"/>
                </a:solidFill>
                <a:latin typeface="Calibri"/>
                <a:ea typeface="Calibri"/>
                <a:cs typeface="Calibri"/>
                <a:sym typeface="Calibri"/>
              </a:rPr>
              <a:t> de una </a:t>
            </a:r>
            <a:r>
              <a:rPr b="1" lang="es-ES" sz="1200">
                <a:solidFill>
                  <a:schemeClr val="dk1"/>
                </a:solidFill>
                <a:latin typeface="Calibri"/>
                <a:ea typeface="Calibri"/>
                <a:cs typeface="Calibri"/>
                <a:sym typeface="Calibri"/>
              </a:rPr>
              <a:t>URL</a:t>
            </a:r>
            <a:r>
              <a:rPr lang="es-ES" sz="1200">
                <a:solidFill>
                  <a:schemeClr val="dk1"/>
                </a:solidFill>
                <a:latin typeface="Calibri"/>
                <a:ea typeface="Calibri"/>
                <a:cs typeface="Calibri"/>
                <a:sym typeface="Calibri"/>
              </a:rPr>
              <a:t>.</a:t>
            </a:r>
          </a:p>
          <a:p>
            <a:pPr indent="-304800" lvl="0" marL="457200" rtl="0">
              <a:lnSpc>
                <a:spcPct val="150000"/>
              </a:lnSpc>
              <a:spcBef>
                <a:spcPts val="0"/>
              </a:spcBef>
              <a:buClr>
                <a:srgbClr val="6AA84F"/>
              </a:buClr>
              <a:buSzPct val="100000"/>
              <a:buFont typeface="Calibri"/>
              <a:buChar char="●"/>
            </a:pPr>
            <a:r>
              <a:rPr b="1" lang="es-ES" sz="1200">
                <a:solidFill>
                  <a:schemeClr val="dk1"/>
                </a:solidFill>
                <a:latin typeface="Calibri"/>
                <a:ea typeface="Calibri"/>
                <a:cs typeface="Calibri"/>
                <a:sym typeface="Calibri"/>
              </a:rPr>
              <a:t>options.methods: </a:t>
            </a:r>
            <a:r>
              <a:rPr lang="es-ES" sz="1200">
                <a:solidFill>
                  <a:schemeClr val="dk1"/>
                </a:solidFill>
                <a:latin typeface="Calibri"/>
                <a:ea typeface="Calibri"/>
                <a:cs typeface="Calibri"/>
                <a:sym typeface="Calibri"/>
              </a:rPr>
              <a:t>permite especificar qué métodos de la </a:t>
            </a:r>
            <a:r>
              <a:rPr b="1" lang="es-ES" sz="1200">
                <a:solidFill>
                  <a:schemeClr val="dk1"/>
                </a:solidFill>
                <a:latin typeface="Calibri"/>
                <a:ea typeface="Calibri"/>
                <a:cs typeface="Calibri"/>
                <a:sym typeface="Calibri"/>
              </a:rPr>
              <a:t>request</a:t>
            </a:r>
            <a:r>
              <a:rPr lang="es-ES" sz="1200">
                <a:solidFill>
                  <a:schemeClr val="dk1"/>
                </a:solidFill>
                <a:latin typeface="Calibri"/>
                <a:ea typeface="Calibri"/>
                <a:cs typeface="Calibri"/>
                <a:sym typeface="Calibri"/>
              </a:rPr>
              <a:t> deben estar ordenados para verificar el valor del método a sobreescribir. Por defecto es sólo para métodos </a:t>
            </a:r>
            <a:r>
              <a:rPr b="1" lang="es-ES" sz="1200">
                <a:solidFill>
                  <a:schemeClr val="dk1"/>
                </a:solidFill>
                <a:latin typeface="Calibri"/>
                <a:ea typeface="Calibri"/>
                <a:cs typeface="Calibri"/>
                <a:sym typeface="Calibri"/>
              </a:rPr>
              <a:t>POST</a:t>
            </a:r>
            <a:r>
              <a:rPr lang="es-ES" sz="1200">
                <a:solidFill>
                  <a:schemeClr val="dk1"/>
                </a:solidFill>
                <a:latin typeface="Calibri"/>
                <a:ea typeface="Calibri"/>
                <a:cs typeface="Calibri"/>
                <a:sym typeface="Calibri"/>
              </a:rPr>
              <a:t>, que es el único método que debería llegar para sobreescribir.</a:t>
            </a:r>
            <a:br>
              <a:rPr lang="es-ES" sz="1200">
                <a:solidFill>
                  <a:schemeClr val="dk1"/>
                </a:solidFill>
                <a:latin typeface="Calibri"/>
                <a:ea typeface="Calibri"/>
                <a:cs typeface="Calibri"/>
                <a:sym typeface="Calibri"/>
              </a:rPr>
            </a:br>
            <a:r>
              <a:rPr lang="es-ES" sz="1200">
                <a:solidFill>
                  <a:schemeClr val="dk1"/>
                </a:solidFill>
                <a:latin typeface="Calibri"/>
                <a:ea typeface="Calibri"/>
                <a:cs typeface="Calibri"/>
                <a:sym typeface="Calibri"/>
              </a:rPr>
              <a:t>Pueden especificarse otro tipo de métodos, aunque pueden causar problemas de seguridad y provocar comportamientos extraños.</a:t>
            </a:r>
          </a:p>
        </p:txBody>
      </p:sp>
      <p:sp>
        <p:nvSpPr>
          <p:cNvPr id="825" name="Shape 825"/>
          <p:cNvSpPr txBox="1"/>
          <p:nvPr>
            <p:ph idx="2" type="body"/>
          </p:nvPr>
        </p:nvSpPr>
        <p:spPr>
          <a:xfrm>
            <a:off x="685800" y="723975"/>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Method Override</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sp>
        <p:nvSpPr>
          <p:cNvPr id="830" name="Shape 830"/>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31" name="Shape 831"/>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832" name="Shape 832"/>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833" name="Shape 833"/>
          <p:cNvSpPr txBox="1"/>
          <p:nvPr/>
        </p:nvSpPr>
        <p:spPr>
          <a:xfrm>
            <a:off x="685800" y="1413500"/>
            <a:ext cx="7772400" cy="3632100"/>
          </a:xfrm>
          <a:prstGeom prst="rect">
            <a:avLst/>
          </a:prstGeom>
          <a:noFill/>
          <a:ln>
            <a:noFill/>
          </a:ln>
        </p:spPr>
        <p:txBody>
          <a:bodyPr anchorCtr="0" anchor="t" bIns="91425" lIns="91425" rIns="91425" tIns="91425">
            <a:noAutofit/>
          </a:bodyPr>
          <a:lstStyle/>
          <a:p>
            <a:pPr rtl="0">
              <a:lnSpc>
                <a:spcPct val="145000"/>
              </a:lnSpc>
              <a:spcBef>
                <a:spcPts val="0"/>
              </a:spcBef>
              <a:buNone/>
            </a:pP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bodyParser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'body-parser'</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connect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'connect'</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methodOverride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0086B3"/>
                </a:solidFill>
                <a:highlight>
                  <a:srgbClr val="F7F7F7"/>
                </a:highlight>
                <a:latin typeface="Consolas"/>
                <a:ea typeface="Consolas"/>
                <a:cs typeface="Consolas"/>
                <a:sym typeface="Consolas"/>
              </a:rPr>
              <a:t>require</a:t>
            </a:r>
            <a:r>
              <a:rPr lang="es-ES" sz="1000">
                <a:solidFill>
                  <a:schemeClr val="dk1"/>
                </a:solidFill>
                <a:highlight>
                  <a:srgbClr val="F7F7F7"/>
                </a:highlight>
                <a:latin typeface="Consolas"/>
                <a:ea typeface="Consolas"/>
                <a:cs typeface="Consolas"/>
                <a:sym typeface="Consolas"/>
              </a:rPr>
              <a:t>(</a:t>
            </a:r>
            <a:r>
              <a:rPr lang="es-ES" sz="1000">
                <a:solidFill>
                  <a:srgbClr val="183691"/>
                </a:solidFill>
                <a:highlight>
                  <a:srgbClr val="F7F7F7"/>
                </a:highlight>
                <a:latin typeface="Consolas"/>
                <a:ea typeface="Consolas"/>
                <a:cs typeface="Consolas"/>
                <a:sym typeface="Consolas"/>
              </a:rPr>
              <a:t>'method-override'</a:t>
            </a:r>
            <a:r>
              <a:rPr lang="es-ES" sz="1000">
                <a:solidFill>
                  <a:schemeClr val="dk1"/>
                </a:solidFill>
                <a:highlight>
                  <a:srgbClr val="F7F7F7"/>
                </a:highlight>
                <a:latin typeface="Consolas"/>
                <a:ea typeface="Consolas"/>
                <a:cs typeface="Consolas"/>
                <a:sym typeface="Consolas"/>
              </a:rPr>
              <a:t>)</a:t>
            </a:r>
            <a:br>
              <a:rPr lang="es-ES" sz="1000">
                <a:solidFill>
                  <a:schemeClr val="dk1"/>
                </a:solidFill>
                <a:highlight>
                  <a:srgbClr val="F7F7F7"/>
                </a:highlight>
                <a:latin typeface="Consolas"/>
                <a:ea typeface="Consolas"/>
                <a:cs typeface="Consolas"/>
                <a:sym typeface="Consolas"/>
              </a:rPr>
            </a:br>
            <a:br>
              <a:rPr lang="es-ES" sz="1000">
                <a:solidFill>
                  <a:schemeClr val="dk1"/>
                </a:solidFill>
                <a:highlight>
                  <a:srgbClr val="F7F7F7"/>
                </a:highlight>
                <a:latin typeface="Consolas"/>
                <a:ea typeface="Consolas"/>
                <a:cs typeface="Consolas"/>
                <a:sym typeface="Consolas"/>
              </a:rPr>
            </a:br>
            <a:r>
              <a:rPr lang="es-ES" sz="1000">
                <a:solidFill>
                  <a:srgbClr val="969896"/>
                </a:solidFill>
                <a:highlight>
                  <a:srgbClr val="F7F7F7"/>
                </a:highlight>
                <a:latin typeface="Consolas"/>
                <a:ea typeface="Consolas"/>
                <a:cs typeface="Consolas"/>
                <a:sym typeface="Consolas"/>
              </a:rPr>
              <a:t>// NOTE: when using req.body, you must fully parse the request body</a:t>
            </a:r>
            <a:br>
              <a:rPr lang="es-ES" sz="1000">
                <a:solidFill>
                  <a:schemeClr val="dk1"/>
                </a:solidFill>
                <a:highlight>
                  <a:srgbClr val="F7F7F7"/>
                </a:highlight>
                <a:latin typeface="Consolas"/>
                <a:ea typeface="Consolas"/>
                <a:cs typeface="Consolas"/>
                <a:sym typeface="Consolas"/>
              </a:rPr>
            </a:br>
            <a:r>
              <a:rPr lang="es-ES" sz="1000">
                <a:solidFill>
                  <a:srgbClr val="969896"/>
                </a:solidFill>
                <a:highlight>
                  <a:srgbClr val="F7F7F7"/>
                </a:highlight>
                <a:latin typeface="Consolas"/>
                <a:ea typeface="Consolas"/>
                <a:cs typeface="Consolas"/>
                <a:sym typeface="Consolas"/>
              </a:rPr>
              <a:t>//       before you call methodOverride() in your middleware stack,</a:t>
            </a:r>
            <a:br>
              <a:rPr lang="es-ES" sz="1000">
                <a:solidFill>
                  <a:schemeClr val="dk1"/>
                </a:solidFill>
                <a:highlight>
                  <a:srgbClr val="F7F7F7"/>
                </a:highlight>
                <a:latin typeface="Consolas"/>
                <a:ea typeface="Consolas"/>
                <a:cs typeface="Consolas"/>
                <a:sym typeface="Consolas"/>
              </a:rPr>
            </a:br>
            <a:r>
              <a:rPr lang="es-ES" sz="1000">
                <a:solidFill>
                  <a:srgbClr val="969896"/>
                </a:solidFill>
                <a:highlight>
                  <a:srgbClr val="F7F7F7"/>
                </a:highlight>
                <a:latin typeface="Consolas"/>
                <a:ea typeface="Consolas"/>
                <a:cs typeface="Consolas"/>
                <a:sym typeface="Consolas"/>
              </a:rPr>
              <a:t>//       otherwise req.body will not be populated.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app.use(bodyParser.urlencoded())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app.use(methodOverride(</a:t>
            </a:r>
            <a:r>
              <a:rPr lang="es-ES" sz="1000">
                <a:solidFill>
                  <a:srgbClr val="A71D5D"/>
                </a:solidFill>
                <a:highlight>
                  <a:srgbClr val="F7F7F7"/>
                </a:highlight>
                <a:latin typeface="Consolas"/>
                <a:ea typeface="Consolas"/>
                <a:cs typeface="Consolas"/>
                <a:sym typeface="Consolas"/>
              </a:rPr>
              <a:t>function</a:t>
            </a:r>
            <a:r>
              <a:rPr lang="es-ES" sz="1000">
                <a:solidFill>
                  <a:schemeClr val="dk1"/>
                </a:solidFill>
                <a:highlight>
                  <a:srgbClr val="F7F7F7"/>
                </a:highlight>
                <a:latin typeface="Consolas"/>
                <a:ea typeface="Consolas"/>
                <a:cs typeface="Consolas"/>
                <a:sym typeface="Consolas"/>
              </a:rPr>
              <a:t>(req, res){</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if</a:t>
            </a:r>
            <a:r>
              <a:rPr lang="es-ES" sz="1000">
                <a:solidFill>
                  <a:schemeClr val="dk1"/>
                </a:solidFill>
                <a:highlight>
                  <a:srgbClr val="F7F7F7"/>
                </a:highlight>
                <a:latin typeface="Consolas"/>
                <a:ea typeface="Consolas"/>
                <a:cs typeface="Consolas"/>
                <a:sym typeface="Consolas"/>
              </a:rPr>
              <a:t> (req.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&amp;&amp;</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typeof</a:t>
            </a:r>
            <a:r>
              <a:rPr lang="es-ES" sz="1000">
                <a:solidFill>
                  <a:schemeClr val="dk1"/>
                </a:solidFill>
                <a:highlight>
                  <a:srgbClr val="F7F7F7"/>
                </a:highlight>
                <a:latin typeface="Consolas"/>
                <a:ea typeface="Consolas"/>
                <a:cs typeface="Consolas"/>
                <a:sym typeface="Consolas"/>
              </a:rPr>
              <a:t> 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a:t>
            </a:r>
            <a:r>
              <a:rPr lang="es-ES" sz="1000">
                <a:solidFill>
                  <a:srgbClr val="183691"/>
                </a:solidFill>
                <a:highlight>
                  <a:srgbClr val="F7F7F7"/>
                </a:highlight>
                <a:latin typeface="Consolas"/>
                <a:ea typeface="Consolas"/>
                <a:cs typeface="Consolas"/>
                <a:sym typeface="Consolas"/>
              </a:rPr>
              <a:t>'object'</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&amp;&amp;</a:t>
            </a:r>
            <a:r>
              <a:rPr lang="es-ES" sz="1000">
                <a:solidFill>
                  <a:schemeClr val="dk1"/>
                </a:solidFill>
                <a:highlight>
                  <a:srgbClr val="F7F7F7"/>
                </a:highlight>
                <a:latin typeface="Consolas"/>
                <a:ea typeface="Consolas"/>
                <a:cs typeface="Consolas"/>
                <a:sym typeface="Consolas"/>
              </a:rPr>
              <a:t> </a:t>
            </a:r>
            <a:r>
              <a:rPr lang="es-ES" sz="1000">
                <a:solidFill>
                  <a:srgbClr val="183691"/>
                </a:solidFill>
                <a:highlight>
                  <a:srgbClr val="F7F7F7"/>
                </a:highlight>
                <a:latin typeface="Consolas"/>
                <a:ea typeface="Consolas"/>
                <a:cs typeface="Consolas"/>
                <a:sym typeface="Consolas"/>
              </a:rPr>
              <a:t>'_method'</a:t>
            </a: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in</a:t>
            </a:r>
            <a:r>
              <a:rPr lang="es-ES" sz="1000">
                <a:solidFill>
                  <a:schemeClr val="dk1"/>
                </a:solidFill>
                <a:highlight>
                  <a:srgbClr val="F7F7F7"/>
                </a:highlight>
                <a:latin typeface="Consolas"/>
                <a:ea typeface="Consolas"/>
                <a:cs typeface="Consolas"/>
                <a:sym typeface="Consolas"/>
              </a:rPr>
              <a:t> 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 {</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969896"/>
                </a:solidFill>
                <a:highlight>
                  <a:srgbClr val="F7F7F7"/>
                </a:highlight>
                <a:latin typeface="Consolas"/>
                <a:ea typeface="Consolas"/>
                <a:cs typeface="Consolas"/>
                <a:sym typeface="Consolas"/>
              </a:rPr>
              <a:t>// look in urlencoded POST bodies and delete it</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var</a:t>
            </a:r>
            <a:r>
              <a:rPr lang="es-ES" sz="1000">
                <a:solidFill>
                  <a:schemeClr val="dk1"/>
                </a:solidFill>
                <a:highlight>
                  <a:srgbClr val="F7F7F7"/>
                </a:highlight>
                <a:latin typeface="Consolas"/>
                <a:ea typeface="Consolas"/>
                <a:cs typeface="Consolas"/>
                <a:sym typeface="Consolas"/>
              </a:rPr>
              <a:t> method </a:t>
            </a:r>
            <a:r>
              <a:rPr lang="es-ES" sz="1000">
                <a:solidFill>
                  <a:srgbClr val="A71D5D"/>
                </a:solidFill>
                <a:highlight>
                  <a:srgbClr val="F7F7F7"/>
                </a:highlight>
                <a:latin typeface="Consolas"/>
                <a:ea typeface="Consolas"/>
                <a:cs typeface="Consolas"/>
                <a:sym typeface="Consolas"/>
              </a:rPr>
              <a:t>=</a:t>
            </a:r>
            <a:r>
              <a:rPr lang="es-ES" sz="1000">
                <a:solidFill>
                  <a:schemeClr val="dk1"/>
                </a:solidFill>
                <a:highlight>
                  <a:srgbClr val="F7F7F7"/>
                </a:highlight>
                <a:latin typeface="Consolas"/>
                <a:ea typeface="Consolas"/>
                <a:cs typeface="Consolas"/>
                <a:sym typeface="Consolas"/>
              </a:rPr>
              <a:t> 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._method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delete</a:t>
            </a:r>
            <a:r>
              <a:rPr lang="es-ES" sz="1000">
                <a:solidFill>
                  <a:schemeClr val="dk1"/>
                </a:solidFill>
                <a:highlight>
                  <a:srgbClr val="F7F7F7"/>
                </a:highlight>
                <a:latin typeface="Consolas"/>
                <a:ea typeface="Consolas"/>
                <a:cs typeface="Consolas"/>
                <a:sym typeface="Consolas"/>
              </a:rPr>
              <a:t> req.</a:t>
            </a:r>
            <a:r>
              <a:rPr lang="es-ES" sz="1000">
                <a:solidFill>
                  <a:srgbClr val="0086B3"/>
                </a:solidFill>
                <a:highlight>
                  <a:srgbClr val="F7F7F7"/>
                </a:highlight>
                <a:latin typeface="Consolas"/>
                <a:ea typeface="Consolas"/>
                <a:cs typeface="Consolas"/>
                <a:sym typeface="Consolas"/>
              </a:rPr>
              <a:t>body</a:t>
            </a:r>
            <a:r>
              <a:rPr lang="es-ES" sz="1000">
                <a:solidFill>
                  <a:schemeClr val="dk1"/>
                </a:solidFill>
                <a:highlight>
                  <a:srgbClr val="F7F7F7"/>
                </a:highlight>
                <a:latin typeface="Consolas"/>
                <a:ea typeface="Consolas"/>
                <a:cs typeface="Consolas"/>
                <a:sym typeface="Consolas"/>
              </a:rPr>
              <a:t>._method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r>
              <a:rPr lang="es-ES" sz="1000">
                <a:solidFill>
                  <a:srgbClr val="A71D5D"/>
                </a:solidFill>
                <a:highlight>
                  <a:srgbClr val="F7F7F7"/>
                </a:highlight>
                <a:latin typeface="Consolas"/>
                <a:ea typeface="Consolas"/>
                <a:cs typeface="Consolas"/>
                <a:sym typeface="Consolas"/>
              </a:rPr>
              <a:t>return</a:t>
            </a:r>
            <a:r>
              <a:rPr lang="es-ES" sz="1000">
                <a:solidFill>
                  <a:schemeClr val="dk1"/>
                </a:solidFill>
                <a:highlight>
                  <a:srgbClr val="F7F7F7"/>
                </a:highlight>
                <a:latin typeface="Consolas"/>
                <a:ea typeface="Consolas"/>
                <a:cs typeface="Consolas"/>
                <a:sym typeface="Consolas"/>
              </a:rPr>
              <a:t> method</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  }</a:t>
            </a:r>
            <a:br>
              <a:rPr lang="es-ES" sz="1000">
                <a:solidFill>
                  <a:schemeClr val="dk1"/>
                </a:solidFill>
                <a:highlight>
                  <a:srgbClr val="F7F7F7"/>
                </a:highlight>
                <a:latin typeface="Consolas"/>
                <a:ea typeface="Consolas"/>
                <a:cs typeface="Consolas"/>
                <a:sym typeface="Consolas"/>
              </a:rPr>
            </a:br>
            <a:r>
              <a:rPr lang="es-ES" sz="1000">
                <a:solidFill>
                  <a:schemeClr val="dk1"/>
                </a:solidFill>
                <a:highlight>
                  <a:srgbClr val="F7F7F7"/>
                </a:highlight>
                <a:latin typeface="Consolas"/>
                <a:ea typeface="Consolas"/>
                <a:cs typeface="Consolas"/>
                <a:sym typeface="Consolas"/>
              </a:rPr>
              <a:t>}))</a:t>
            </a:r>
          </a:p>
          <a:p>
            <a:pPr lvl="0" rtl="0">
              <a:lnSpc>
                <a:spcPct val="150000"/>
              </a:lnSpc>
              <a:spcBef>
                <a:spcPts val="0"/>
              </a:spcBef>
              <a:buNone/>
            </a:pPr>
            <a:r>
              <a:t/>
            </a:r>
            <a:endParaRPr sz="1200">
              <a:solidFill>
                <a:schemeClr val="dk1"/>
              </a:solidFill>
              <a:latin typeface="Calibri"/>
              <a:ea typeface="Calibri"/>
              <a:cs typeface="Calibri"/>
              <a:sym typeface="Calibri"/>
            </a:endParaRPr>
          </a:p>
        </p:txBody>
      </p:sp>
      <p:sp>
        <p:nvSpPr>
          <p:cNvPr id="834" name="Shape 834"/>
          <p:cNvSpPr txBox="1"/>
          <p:nvPr>
            <p:ph idx="2" type="body"/>
          </p:nvPr>
        </p:nvSpPr>
        <p:spPr>
          <a:xfrm>
            <a:off x="685800" y="723975"/>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Middlewares</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Method Override</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pic>
        <p:nvPicPr>
          <p:cNvPr id="839" name="Shape 839"/>
          <p:cNvPicPr preferRelativeResize="0"/>
          <p:nvPr/>
        </p:nvPicPr>
        <p:blipFill rotWithShape="1">
          <a:blip r:embed="rId3">
            <a:alphaModFix/>
          </a:blip>
          <a:srcRect b="0" l="0" r="0" t="0"/>
          <a:stretch/>
        </p:blipFill>
        <p:spPr>
          <a:xfrm>
            <a:off x="2250434" y="1562441"/>
            <a:ext cx="4643130" cy="995803"/>
          </a:xfrm>
          <a:prstGeom prst="rect">
            <a:avLst/>
          </a:prstGeom>
          <a:noFill/>
          <a:ln>
            <a:noFill/>
          </a:ln>
        </p:spPr>
      </p:pic>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3" name="Shape 843"/>
        <p:cNvGrpSpPr/>
        <p:nvPr/>
      </p:nvGrpSpPr>
      <p:grpSpPr>
        <a:xfrm>
          <a:off x="0" y="0"/>
          <a:ext cx="0" cy="0"/>
          <a:chOff x="0" y="0"/>
          <a:chExt cx="0" cy="0"/>
        </a:xfrm>
      </p:grpSpPr>
      <p:pic>
        <p:nvPicPr>
          <p:cNvPr id="844" name="Shape 844"/>
          <p:cNvPicPr preferRelativeResize="0"/>
          <p:nvPr/>
        </p:nvPicPr>
        <p:blipFill rotWithShape="1">
          <a:blip r:embed="rId3">
            <a:alphaModFix/>
          </a:blip>
          <a:srcRect b="0" l="0" r="0" t="0"/>
          <a:stretch/>
        </p:blipFill>
        <p:spPr>
          <a:xfrm>
            <a:off x="3834001" y="3212371"/>
            <a:ext cx="1476000" cy="457800"/>
          </a:xfrm>
          <a:prstGeom prst="rect">
            <a:avLst/>
          </a:prstGeom>
          <a:noFill/>
          <a:ln>
            <a:noFill/>
          </a:ln>
        </p:spPr>
      </p:pic>
      <p:sp>
        <p:nvSpPr>
          <p:cNvPr id="845" name="Shape 845"/>
          <p:cNvSpPr txBox="1"/>
          <p:nvPr/>
        </p:nvSpPr>
        <p:spPr>
          <a:xfrm>
            <a:off x="1492307" y="629532"/>
            <a:ext cx="3250500" cy="5540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ES" sz="3000">
                <a:solidFill>
                  <a:schemeClr val="dk1"/>
                </a:solidFill>
                <a:latin typeface="Calibri"/>
                <a:ea typeface="Calibri"/>
                <a:cs typeface="Calibri"/>
                <a:sym typeface="Calibri"/>
              </a:rPr>
              <a:t>José Ángel Gómez</a:t>
            </a:r>
          </a:p>
        </p:txBody>
      </p:sp>
      <p:sp>
        <p:nvSpPr>
          <p:cNvPr id="846" name="Shape 846"/>
          <p:cNvSpPr txBox="1"/>
          <p:nvPr/>
        </p:nvSpPr>
        <p:spPr>
          <a:xfrm>
            <a:off x="1492300" y="1099775"/>
            <a:ext cx="2588999"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ES" sz="1200">
                <a:solidFill>
                  <a:schemeClr val="dk2"/>
                </a:solidFill>
                <a:latin typeface="Calibri"/>
                <a:ea typeface="Calibri"/>
                <a:cs typeface="Calibri"/>
                <a:sym typeface="Calibri"/>
              </a:rPr>
              <a:t>Software engineer</a:t>
            </a:r>
            <a:r>
              <a:rPr b="0" baseline="0" i="0" lang="es-ES" sz="1200" u="none" cap="none" strike="noStrike">
                <a:solidFill>
                  <a:schemeClr val="dk2"/>
                </a:solidFill>
                <a:latin typeface="Calibri"/>
                <a:ea typeface="Calibri"/>
                <a:cs typeface="Calibri"/>
                <a:sym typeface="Calibri"/>
              </a:rPr>
              <a:t> in BEEVA</a:t>
            </a:r>
          </a:p>
        </p:txBody>
      </p:sp>
      <p:sp>
        <p:nvSpPr>
          <p:cNvPr id="847" name="Shape 847"/>
          <p:cNvSpPr txBox="1"/>
          <p:nvPr/>
        </p:nvSpPr>
        <p:spPr>
          <a:xfrm>
            <a:off x="1492300" y="1334145"/>
            <a:ext cx="2088900" cy="276899"/>
          </a:xfrm>
          <a:prstGeom prst="rect">
            <a:avLst/>
          </a:prstGeom>
          <a:noFill/>
          <a:ln>
            <a:noFill/>
          </a:ln>
        </p:spPr>
        <p:txBody>
          <a:bodyPr anchorCtr="0" anchor="t" bIns="45700" lIns="91425" rIns="91425" tIns="45700">
            <a:noAutofit/>
          </a:bodyPr>
          <a:lstStyle/>
          <a:p>
            <a:pPr lvl="0" rtl="0">
              <a:spcBef>
                <a:spcPts val="0"/>
              </a:spcBef>
              <a:buSzPct val="25000"/>
              <a:buNone/>
            </a:pPr>
            <a:r>
              <a:rPr lang="es-ES" sz="1200" u="sng">
                <a:solidFill>
                  <a:schemeClr val="dk2"/>
                </a:solidFill>
                <a:latin typeface="Calibri"/>
                <a:ea typeface="Calibri"/>
                <a:cs typeface="Calibri"/>
                <a:sym typeface="Calibri"/>
                <a:hlinkClick r:id="rId4"/>
              </a:rPr>
              <a:t>joseangel.gomez@beeva.com</a:t>
            </a:r>
          </a:p>
        </p:txBody>
      </p:sp>
      <p:sp>
        <p:nvSpPr>
          <p:cNvPr id="848" name="Shape 848"/>
          <p:cNvSpPr txBox="1"/>
          <p:nvPr/>
        </p:nvSpPr>
        <p:spPr>
          <a:xfrm>
            <a:off x="4959632" y="629532"/>
            <a:ext cx="3250500" cy="5540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ES" sz="3000">
                <a:solidFill>
                  <a:schemeClr val="dk1"/>
                </a:solidFill>
                <a:latin typeface="Calibri"/>
                <a:ea typeface="Calibri"/>
                <a:cs typeface="Calibri"/>
                <a:sym typeface="Calibri"/>
              </a:rPr>
              <a:t>Juan Ferrer</a:t>
            </a:r>
          </a:p>
        </p:txBody>
      </p:sp>
      <p:sp>
        <p:nvSpPr>
          <p:cNvPr id="849" name="Shape 849"/>
          <p:cNvSpPr txBox="1"/>
          <p:nvPr/>
        </p:nvSpPr>
        <p:spPr>
          <a:xfrm>
            <a:off x="4959625" y="1099775"/>
            <a:ext cx="2499000" cy="276899"/>
          </a:xfrm>
          <a:prstGeom prst="rect">
            <a:avLst/>
          </a:prstGeom>
          <a:noFill/>
          <a:ln>
            <a:noFill/>
          </a:ln>
        </p:spPr>
        <p:txBody>
          <a:bodyPr anchorCtr="0" anchor="t" bIns="45700" lIns="91425" rIns="91425" tIns="45700">
            <a:noAutofit/>
          </a:bodyPr>
          <a:lstStyle/>
          <a:p>
            <a:pPr lvl="0" rtl="0">
              <a:spcBef>
                <a:spcPts val="0"/>
              </a:spcBef>
              <a:buSzPct val="25000"/>
              <a:buNone/>
            </a:pPr>
            <a:r>
              <a:rPr lang="es-ES" sz="1200">
                <a:solidFill>
                  <a:schemeClr val="dk2"/>
                </a:solidFill>
                <a:latin typeface="Calibri"/>
                <a:ea typeface="Calibri"/>
                <a:cs typeface="Calibri"/>
                <a:sym typeface="Calibri"/>
              </a:rPr>
              <a:t>Software engineer in BEEVA</a:t>
            </a:r>
          </a:p>
          <a:p>
            <a:pPr indent="0" lvl="0" marL="0" marR="0" rtl="0" algn="l">
              <a:spcBef>
                <a:spcPts val="0"/>
              </a:spcBef>
              <a:buNone/>
            </a:pPr>
            <a:r>
              <a:t/>
            </a:r>
            <a:endParaRPr sz="1200">
              <a:solidFill>
                <a:schemeClr val="dk2"/>
              </a:solidFill>
              <a:latin typeface="Calibri"/>
              <a:ea typeface="Calibri"/>
              <a:cs typeface="Calibri"/>
              <a:sym typeface="Calibri"/>
            </a:endParaRPr>
          </a:p>
        </p:txBody>
      </p:sp>
      <p:sp>
        <p:nvSpPr>
          <p:cNvPr id="850" name="Shape 850"/>
          <p:cNvSpPr txBox="1"/>
          <p:nvPr/>
        </p:nvSpPr>
        <p:spPr>
          <a:xfrm>
            <a:off x="4959625" y="1334145"/>
            <a:ext cx="2088900" cy="2768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ES" sz="1200" u="sng">
                <a:solidFill>
                  <a:schemeClr val="dk2"/>
                </a:solidFill>
                <a:latin typeface="Calibri"/>
                <a:ea typeface="Calibri"/>
                <a:cs typeface="Calibri"/>
                <a:sym typeface="Calibri"/>
                <a:hlinkClick r:id="rId5"/>
              </a:rPr>
              <a:t>juan.ferrer@beeva.com</a:t>
            </a:r>
          </a:p>
          <a:p>
            <a:pPr indent="0" lvl="0" marL="0" marR="0" rtl="0" algn="l">
              <a:spcBef>
                <a:spcPts val="0"/>
              </a:spcBef>
              <a:buNone/>
            </a:pPr>
            <a:r>
              <a:t/>
            </a:r>
            <a:endParaRPr b="0" baseline="0" i="0" sz="1200" u="none" cap="none" strike="noStrike">
              <a:solidFill>
                <a:srgbClr val="646464"/>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98" name="Shape 19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199" name="Shape 19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b="1" lang="es-ES" sz="1200">
                <a:solidFill>
                  <a:schemeClr val="lt1"/>
                </a:solidFill>
                <a:latin typeface="Calibri"/>
                <a:ea typeface="Calibri"/>
                <a:cs typeface="Calibri"/>
                <a:sym typeface="Calibri"/>
              </a:rPr>
              <a:t>NODE.JS - Nivel Intermedio</a:t>
            </a:r>
          </a:p>
          <a:p>
            <a:pPr indent="0" lvl="0" marL="0" marR="0" rtl="0" algn="l">
              <a:spcBef>
                <a:spcPts val="0"/>
              </a:spcBef>
              <a:buClr>
                <a:schemeClr val="dk1"/>
              </a:buClr>
              <a:buFont typeface="Arial"/>
              <a:buNone/>
            </a:pPr>
            <a:r>
              <a:t/>
            </a:r>
            <a:endParaRPr b="1" sz="1200">
              <a:solidFill>
                <a:schemeClr val="lt2"/>
              </a:solidFill>
              <a:latin typeface="Calibri"/>
              <a:ea typeface="Calibri"/>
              <a:cs typeface="Calibri"/>
              <a:sym typeface="Calibri"/>
            </a:endParaRPr>
          </a:p>
        </p:txBody>
      </p:sp>
      <p:sp>
        <p:nvSpPr>
          <p:cNvPr id="200" name="Shape 200"/>
          <p:cNvSpPr txBox="1"/>
          <p:nvPr/>
        </p:nvSpPr>
        <p:spPr>
          <a:xfrm>
            <a:off x="685800" y="2130000"/>
            <a:ext cx="7772400" cy="2738999"/>
          </a:xfrm>
          <a:prstGeom prst="rect">
            <a:avLst/>
          </a:prstGeom>
          <a:noFill/>
          <a:ln>
            <a:noFill/>
          </a:ln>
        </p:spPr>
        <p:txBody>
          <a:bodyPr anchorCtr="0" anchor="t" bIns="91425" lIns="91425" rIns="91425" tIns="91425">
            <a:noAutofit/>
          </a:bodyPr>
          <a:lstStyle/>
          <a:p>
            <a:pPr rtl="0">
              <a:lnSpc>
                <a:spcPct val="109090"/>
              </a:lnSpc>
              <a:spcBef>
                <a:spcPts val="0"/>
              </a:spcBef>
              <a:spcAft>
                <a:spcPts val="800"/>
              </a:spcAft>
              <a:buNone/>
            </a:pPr>
            <a:r>
              <a:rPr lang="es-ES" sz="1100">
                <a:solidFill>
                  <a:srgbClr val="333388"/>
                </a:solidFill>
                <a:latin typeface="Calibri"/>
                <a:ea typeface="Calibri"/>
                <a:cs typeface="Calibri"/>
                <a:sym typeface="Calibri"/>
              </a:rPr>
              <a:t>var</a:t>
            </a:r>
            <a:r>
              <a:rPr lang="es-ES" sz="1100">
                <a:solidFill>
                  <a:srgbClr val="313131"/>
                </a:solidFill>
                <a:latin typeface="Calibri"/>
                <a:ea typeface="Calibri"/>
                <a:cs typeface="Calibri"/>
                <a:sym typeface="Calibri"/>
              </a:rPr>
              <a:t> eventListeners = eventEmitter.listenerCount(</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console.log(eventListeners + </a:t>
            </a:r>
            <a:r>
              <a:rPr lang="es-ES" sz="1100">
                <a:solidFill>
                  <a:srgbClr val="E54305"/>
                </a:solidFill>
                <a:latin typeface="Calibri"/>
                <a:ea typeface="Calibri"/>
                <a:cs typeface="Calibri"/>
                <a:sym typeface="Calibri"/>
              </a:rPr>
              <a:t>" Listner(s) listening to connection event"</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Fire the connection event </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eventEmitter.emit(</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666666"/>
                </a:solidFill>
                <a:latin typeface="Calibri"/>
                <a:ea typeface="Calibri"/>
                <a:cs typeface="Calibri"/>
                <a:sym typeface="Calibri"/>
              </a:rPr>
              <a:t>// Remove the binding of listner1 function</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eventEmitter.removeListener(</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 listner1);</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console.log(</a:t>
            </a:r>
            <a:r>
              <a:rPr lang="es-ES" sz="1100">
                <a:solidFill>
                  <a:srgbClr val="E54305"/>
                </a:solidFill>
                <a:latin typeface="Calibri"/>
                <a:ea typeface="Calibri"/>
                <a:cs typeface="Calibri"/>
                <a:sym typeface="Calibri"/>
              </a:rPr>
              <a:t>"Listner1 will not listen now."</a:t>
            </a:r>
            <a:r>
              <a:rPr lang="es-ES" sz="1100">
                <a:solidFill>
                  <a:srgbClr val="313131"/>
                </a:solidFill>
                <a:latin typeface="Calibri"/>
                <a:ea typeface="Calibri"/>
                <a:cs typeface="Calibri"/>
                <a:sym typeface="Calibri"/>
              </a:rPr>
              <a:t>);</a:t>
            </a:r>
          </a:p>
          <a:p>
            <a:pPr lvl="0" rtl="0">
              <a:lnSpc>
                <a:spcPct val="109090"/>
              </a:lnSpc>
              <a:spcBef>
                <a:spcPts val="0"/>
              </a:spcBef>
              <a:spcAft>
                <a:spcPts val="800"/>
              </a:spcAft>
              <a:buNone/>
            </a:pPr>
            <a:r>
              <a:rPr lang="es-ES" sz="1100">
                <a:solidFill>
                  <a:srgbClr val="666666"/>
                </a:solidFill>
                <a:latin typeface="Calibri"/>
                <a:ea typeface="Calibri"/>
                <a:cs typeface="Calibri"/>
                <a:sym typeface="Calibri"/>
              </a:rPr>
              <a:t>// Fire the connection event </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eventEmitter.emit(</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eventListeners = eventEmitter.listenerCount(</a:t>
            </a:r>
            <a:r>
              <a:rPr lang="es-ES" sz="1100">
                <a:solidFill>
                  <a:srgbClr val="E54305"/>
                </a:solidFill>
                <a:latin typeface="Calibri"/>
                <a:ea typeface="Calibri"/>
                <a:cs typeface="Calibri"/>
                <a:sym typeface="Calibri"/>
              </a:rPr>
              <a:t>'connection'</a:t>
            </a:r>
            <a:r>
              <a:rPr lang="es-ES" sz="1100">
                <a:solidFill>
                  <a:srgbClr val="313131"/>
                </a:solidFill>
                <a:latin typeface="Calibri"/>
                <a:ea typeface="Calibri"/>
                <a:cs typeface="Calibri"/>
                <a:sym typeface="Calibri"/>
              </a:rPr>
              <a:t>);</a:t>
            </a:r>
            <a:br>
              <a:rPr lang="es-ES" sz="1100">
                <a:solidFill>
                  <a:srgbClr val="313131"/>
                </a:solidFill>
                <a:latin typeface="Calibri"/>
                <a:ea typeface="Calibri"/>
                <a:cs typeface="Calibri"/>
                <a:sym typeface="Calibri"/>
              </a:rPr>
            </a:br>
            <a:r>
              <a:rPr lang="es-ES" sz="1100">
                <a:solidFill>
                  <a:srgbClr val="313131"/>
                </a:solidFill>
                <a:latin typeface="Calibri"/>
                <a:ea typeface="Calibri"/>
                <a:cs typeface="Calibri"/>
                <a:sym typeface="Calibri"/>
              </a:rPr>
              <a:t>console.log(eventListeners + </a:t>
            </a:r>
            <a:r>
              <a:rPr lang="es-ES" sz="1100">
                <a:solidFill>
                  <a:srgbClr val="E54305"/>
                </a:solidFill>
                <a:latin typeface="Calibri"/>
                <a:ea typeface="Calibri"/>
                <a:cs typeface="Calibri"/>
                <a:sym typeface="Calibri"/>
              </a:rPr>
              <a:t>" Listner(s) listening to connection event"</a:t>
            </a:r>
            <a:r>
              <a:rPr lang="es-ES" sz="1100">
                <a:solidFill>
                  <a:srgbClr val="313131"/>
                </a:solidFill>
                <a:latin typeface="Calibri"/>
                <a:ea typeface="Calibri"/>
                <a:cs typeface="Calibri"/>
                <a:sym typeface="Calibri"/>
              </a:rPr>
              <a:t>);</a:t>
            </a:r>
          </a:p>
        </p:txBody>
      </p:sp>
      <p:sp>
        <p:nvSpPr>
          <p:cNvPr id="201" name="Shape 20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Events</a:t>
            </a:r>
          </a:p>
        </p:txBody>
      </p:sp>
      <p:sp>
        <p:nvSpPr>
          <p:cNvPr id="202" name="Shape 202"/>
          <p:cNvSpPr txBox="1"/>
          <p:nvPr/>
        </p:nvSpPr>
        <p:spPr>
          <a:xfrm>
            <a:off x="685800" y="1709295"/>
            <a:ext cx="7772400" cy="368700"/>
          </a:xfrm>
          <a:prstGeom prst="rect">
            <a:avLst/>
          </a:prstGeom>
          <a:noFill/>
          <a:ln>
            <a:noFill/>
          </a:ln>
        </p:spPr>
        <p:txBody>
          <a:bodyPr anchorCtr="0" anchor="ctr" bIns="91425" lIns="91425" rIns="91425" tIns="91425">
            <a:noAutofit/>
          </a:bodyPr>
          <a:lstStyle/>
          <a:p>
            <a:pPr lvl="0" rtl="0">
              <a:spcBef>
                <a:spcPts val="0"/>
              </a:spcBef>
              <a:buNone/>
            </a:pPr>
            <a:r>
              <a:rPr b="1" lang="es-ES" sz="1600">
                <a:solidFill>
                  <a:schemeClr val="dk1"/>
                </a:solidFill>
                <a:latin typeface="Calibri"/>
                <a:ea typeface="Calibri"/>
                <a:cs typeface="Calibri"/>
                <a:sym typeface="Calibri"/>
              </a:rPr>
              <a:t>Ejemplos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p:nvPr/>
        </p:nvSpPr>
        <p:spPr>
          <a:xfrm>
            <a:off x="-50" y="248000"/>
            <a:ext cx="9144000" cy="413999"/>
          </a:xfrm>
          <a:prstGeom prst="rect">
            <a:avLst/>
          </a:prstGeom>
          <a:solidFill>
            <a:srgbClr val="7FBD42"/>
          </a:solidFill>
          <a:ln cap="flat" cmpd="sng" w="19050">
            <a:solidFill>
              <a:srgbClr val="7FBD4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08" name="Shape 208"/>
          <p:cNvPicPr preferRelativeResize="0"/>
          <p:nvPr/>
        </p:nvPicPr>
        <p:blipFill>
          <a:blip r:embed="rId3">
            <a:alphaModFix/>
          </a:blip>
          <a:stretch>
            <a:fillRect/>
          </a:stretch>
        </p:blipFill>
        <p:spPr>
          <a:xfrm>
            <a:off x="7424024" y="275012"/>
            <a:ext cx="1443299" cy="359974"/>
          </a:xfrm>
          <a:prstGeom prst="rect">
            <a:avLst/>
          </a:prstGeom>
          <a:noFill/>
          <a:ln>
            <a:noFill/>
          </a:ln>
        </p:spPr>
      </p:pic>
      <p:sp>
        <p:nvSpPr>
          <p:cNvPr id="209" name="Shape 209"/>
          <p:cNvSpPr txBox="1"/>
          <p:nvPr>
            <p:ph idx="1" type="body"/>
          </p:nvPr>
        </p:nvSpPr>
        <p:spPr>
          <a:xfrm>
            <a:off x="291850" y="329000"/>
            <a:ext cx="6181499" cy="2519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s-ES" sz="1200">
                <a:solidFill>
                  <a:schemeClr val="lt2"/>
                </a:solidFill>
                <a:latin typeface="Calibri"/>
                <a:ea typeface="Calibri"/>
                <a:cs typeface="Calibri"/>
                <a:sym typeface="Calibri"/>
              </a:rPr>
              <a:t>NODE.JS - Nivel Intermedio</a:t>
            </a:r>
          </a:p>
        </p:txBody>
      </p:sp>
      <p:sp>
        <p:nvSpPr>
          <p:cNvPr id="210" name="Shape 210"/>
          <p:cNvSpPr txBox="1"/>
          <p:nvPr/>
        </p:nvSpPr>
        <p:spPr>
          <a:xfrm>
            <a:off x="685800" y="1882750"/>
            <a:ext cx="7772400" cy="3033899"/>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Para usar este módulo pon </a:t>
            </a:r>
            <a:r>
              <a:rPr i="1" lang="es-ES">
                <a:solidFill>
                  <a:schemeClr val="dk1"/>
                </a:solidFill>
                <a:latin typeface="Calibri"/>
                <a:ea typeface="Calibri"/>
                <a:cs typeface="Calibri"/>
                <a:sym typeface="Calibri"/>
              </a:rPr>
              <a:t>require('stream')</a:t>
            </a:r>
          </a:p>
          <a:p>
            <a:pPr indent="-2286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Los </a:t>
            </a:r>
            <a:r>
              <a:rPr i="1" lang="es-ES">
                <a:solidFill>
                  <a:schemeClr val="dk1"/>
                </a:solidFill>
                <a:latin typeface="Calibri"/>
                <a:ea typeface="Calibri"/>
                <a:cs typeface="Calibri"/>
                <a:sym typeface="Calibri"/>
              </a:rPr>
              <a:t>streams</a:t>
            </a:r>
            <a:r>
              <a:rPr lang="es-ES">
                <a:solidFill>
                  <a:schemeClr val="dk1"/>
                </a:solidFill>
                <a:latin typeface="Calibri"/>
                <a:ea typeface="Calibri"/>
                <a:cs typeface="Calibri"/>
                <a:sym typeface="Calibri"/>
              </a:rPr>
              <a:t> son objetos que nos permiten leer datos desde una fuente o escribirlos en un destino de manera continua</a:t>
            </a:r>
          </a:p>
          <a:p>
            <a:pPr indent="-2286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Es una interfaz abstracta implementada por varios objetos en Node</a:t>
            </a:r>
          </a:p>
          <a:p>
            <a:pPr indent="-2286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Hay 4 tipos de streams: </a:t>
            </a:r>
          </a:p>
          <a:p>
            <a:pPr indent="-228600" lvl="1" marL="914400" rtl="0">
              <a:lnSpc>
                <a:spcPct val="115000"/>
              </a:lnSpc>
              <a:spcBef>
                <a:spcPts val="0"/>
              </a:spcBef>
              <a:spcAft>
                <a:spcPts val="800"/>
              </a:spcAft>
              <a:buClr>
                <a:srgbClr val="A0A0A0"/>
              </a:buClr>
              <a:buFont typeface="Calibri"/>
              <a:buChar char="○"/>
            </a:pPr>
            <a:r>
              <a:rPr b="1" lang="es-ES">
                <a:solidFill>
                  <a:schemeClr val="dk1"/>
                </a:solidFill>
                <a:latin typeface="Calibri"/>
                <a:ea typeface="Calibri"/>
                <a:cs typeface="Calibri"/>
                <a:sym typeface="Calibri"/>
              </a:rPr>
              <a:t>Readable</a:t>
            </a:r>
            <a:r>
              <a:rPr lang="es-ES">
                <a:solidFill>
                  <a:schemeClr val="dk1"/>
                </a:solidFill>
                <a:latin typeface="Calibri"/>
                <a:ea typeface="Calibri"/>
                <a:cs typeface="Calibri"/>
                <a:sym typeface="Calibri"/>
              </a:rPr>
              <a:t>: flujo usado para operaciones de lectura</a:t>
            </a:r>
          </a:p>
          <a:p>
            <a:pPr indent="-228600" lvl="1" marL="914400" rtl="0">
              <a:lnSpc>
                <a:spcPct val="115000"/>
              </a:lnSpc>
              <a:spcBef>
                <a:spcPts val="0"/>
              </a:spcBef>
              <a:spcAft>
                <a:spcPts val="800"/>
              </a:spcAft>
              <a:buClr>
                <a:srgbClr val="A0A0A0"/>
              </a:buClr>
              <a:buFont typeface="Calibri"/>
              <a:buChar char="○"/>
            </a:pPr>
            <a:r>
              <a:rPr b="1" lang="es-ES">
                <a:solidFill>
                  <a:schemeClr val="dk1"/>
                </a:solidFill>
                <a:latin typeface="Calibri"/>
                <a:ea typeface="Calibri"/>
                <a:cs typeface="Calibri"/>
                <a:sym typeface="Calibri"/>
              </a:rPr>
              <a:t>Writable</a:t>
            </a:r>
            <a:r>
              <a:rPr lang="es-ES">
                <a:solidFill>
                  <a:schemeClr val="dk1"/>
                </a:solidFill>
                <a:latin typeface="Calibri"/>
                <a:ea typeface="Calibri"/>
                <a:cs typeface="Calibri"/>
                <a:sym typeface="Calibri"/>
              </a:rPr>
              <a:t>: flujo usado para operaciones de escritura</a:t>
            </a:r>
          </a:p>
          <a:p>
            <a:pPr indent="-228600" lvl="1" marL="914400" rtl="0">
              <a:lnSpc>
                <a:spcPct val="115000"/>
              </a:lnSpc>
              <a:spcBef>
                <a:spcPts val="0"/>
              </a:spcBef>
              <a:spcAft>
                <a:spcPts val="800"/>
              </a:spcAft>
              <a:buClr>
                <a:srgbClr val="A0A0A0"/>
              </a:buClr>
              <a:buFont typeface="Calibri"/>
              <a:buChar char="○"/>
            </a:pPr>
            <a:r>
              <a:rPr b="1" lang="es-ES">
                <a:solidFill>
                  <a:schemeClr val="dk1"/>
                </a:solidFill>
                <a:latin typeface="Calibri"/>
                <a:ea typeface="Calibri"/>
                <a:cs typeface="Calibri"/>
                <a:sym typeface="Calibri"/>
              </a:rPr>
              <a:t>Duplex</a:t>
            </a:r>
            <a:r>
              <a:rPr lang="es-ES">
                <a:solidFill>
                  <a:schemeClr val="dk1"/>
                </a:solidFill>
                <a:latin typeface="Calibri"/>
                <a:ea typeface="Calibri"/>
                <a:cs typeface="Calibri"/>
                <a:sym typeface="Calibri"/>
              </a:rPr>
              <a:t>: flujo que puede ser usado tanto para operaciones de escritura como de lectura</a:t>
            </a:r>
          </a:p>
          <a:p>
            <a:pPr indent="-228600" lvl="1" marL="914400" rtl="0">
              <a:lnSpc>
                <a:spcPct val="115000"/>
              </a:lnSpc>
              <a:spcBef>
                <a:spcPts val="0"/>
              </a:spcBef>
              <a:spcAft>
                <a:spcPts val="800"/>
              </a:spcAft>
              <a:buClr>
                <a:srgbClr val="A0A0A0"/>
              </a:buClr>
              <a:buFont typeface="Calibri"/>
              <a:buChar char="○"/>
            </a:pPr>
            <a:r>
              <a:rPr b="1" lang="es-ES">
                <a:solidFill>
                  <a:schemeClr val="dk1"/>
                </a:solidFill>
                <a:latin typeface="Calibri"/>
                <a:ea typeface="Calibri"/>
                <a:cs typeface="Calibri"/>
                <a:sym typeface="Calibri"/>
              </a:rPr>
              <a:t>Transform</a:t>
            </a:r>
            <a:r>
              <a:rPr lang="es-ES">
                <a:solidFill>
                  <a:schemeClr val="dk1"/>
                </a:solidFill>
                <a:latin typeface="Calibri"/>
                <a:ea typeface="Calibri"/>
                <a:cs typeface="Calibri"/>
                <a:sym typeface="Calibri"/>
              </a:rPr>
              <a:t>: flujo de tipo Duplex donde la salida se calcula basándose en la entrada</a:t>
            </a:r>
          </a:p>
          <a:p>
            <a:pPr indent="-228600" lvl="0" marL="457200" rtl="0">
              <a:lnSpc>
                <a:spcPct val="115000"/>
              </a:lnSpc>
              <a:spcBef>
                <a:spcPts val="0"/>
              </a:spcBef>
              <a:spcAft>
                <a:spcPts val="800"/>
              </a:spcAft>
              <a:buClr>
                <a:srgbClr val="7FBD42"/>
              </a:buClr>
              <a:buFont typeface="Calibri"/>
              <a:buChar char="●"/>
            </a:pPr>
            <a:r>
              <a:rPr lang="es-ES">
                <a:solidFill>
                  <a:schemeClr val="dk1"/>
                </a:solidFill>
                <a:latin typeface="Calibri"/>
                <a:ea typeface="Calibri"/>
                <a:cs typeface="Calibri"/>
                <a:sym typeface="Calibri"/>
              </a:rPr>
              <a:t>Todos los streams son instancias de </a:t>
            </a:r>
            <a:r>
              <a:rPr i="1" lang="es-ES">
                <a:solidFill>
                  <a:schemeClr val="dk1"/>
                </a:solidFill>
                <a:latin typeface="Calibri"/>
                <a:ea typeface="Calibri"/>
                <a:cs typeface="Calibri"/>
                <a:sym typeface="Calibri"/>
              </a:rPr>
              <a:t>EventEmitter</a:t>
            </a:r>
            <a:r>
              <a:rPr lang="es-ES">
                <a:solidFill>
                  <a:schemeClr val="dk1"/>
                </a:solidFill>
                <a:latin typeface="Calibri"/>
                <a:ea typeface="Calibri"/>
                <a:cs typeface="Calibri"/>
                <a:sym typeface="Calibri"/>
              </a:rPr>
              <a:t>, pero también tienen otros métodos y propiedades personalizados en función de si son de tipo </a:t>
            </a:r>
            <a:r>
              <a:rPr lang="es-ES">
                <a:solidFill>
                  <a:srgbClr val="3A3A3A"/>
                </a:solidFill>
                <a:highlight>
                  <a:srgbClr val="FCFEFA"/>
                </a:highlight>
                <a:latin typeface="Calibri"/>
                <a:ea typeface="Calibri"/>
                <a:cs typeface="Calibri"/>
                <a:sym typeface="Calibri"/>
              </a:rPr>
              <a:t>Readable, Writable, o Duplex</a:t>
            </a:r>
          </a:p>
        </p:txBody>
      </p:sp>
      <p:sp>
        <p:nvSpPr>
          <p:cNvPr id="211" name="Shape 211"/>
          <p:cNvSpPr txBox="1"/>
          <p:nvPr>
            <p:ph idx="2" type="body"/>
          </p:nvPr>
        </p:nvSpPr>
        <p:spPr>
          <a:xfrm>
            <a:off x="685800" y="866950"/>
            <a:ext cx="7772400" cy="774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s-ES" sz="2600">
                <a:solidFill>
                  <a:schemeClr val="dk1"/>
                </a:solidFill>
                <a:latin typeface="Calibri"/>
                <a:ea typeface="Calibri"/>
                <a:cs typeface="Calibri"/>
                <a:sym typeface="Calibri"/>
              </a:rPr>
              <a:t>Módulos del núcleo</a:t>
            </a:r>
          </a:p>
          <a:p>
            <a:pPr indent="0" lvl="0" marL="0" marR="0" rtl="0" algn="ctr">
              <a:lnSpc>
                <a:spcPct val="100000"/>
              </a:lnSpc>
              <a:spcBef>
                <a:spcPts val="0"/>
              </a:spcBef>
              <a:spcAft>
                <a:spcPts val="0"/>
              </a:spcAft>
              <a:buClr>
                <a:schemeClr val="dk1"/>
              </a:buClr>
              <a:buSzPct val="25000"/>
              <a:buFont typeface="Arial"/>
              <a:buNone/>
            </a:pPr>
            <a:r>
              <a:rPr b="1" lang="es-ES" sz="2000">
                <a:solidFill>
                  <a:schemeClr val="dk1"/>
                </a:solidFill>
                <a:latin typeface="Calibri"/>
                <a:ea typeface="Calibri"/>
                <a:cs typeface="Calibri"/>
                <a:sym typeface="Calibri"/>
              </a:rPr>
              <a:t>Stream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iseño personalizado">
  <a:themeElements>
    <a:clrScheme name="BEEVA 1">
      <a:dk1>
        <a:srgbClr val="333333"/>
      </a:dk1>
      <a:lt1>
        <a:srgbClr val="FFFFFF"/>
      </a:lt1>
      <a:dk2>
        <a:srgbClr val="646464"/>
      </a:dk2>
      <a:lt2>
        <a:srgbClr val="FFFFFF"/>
      </a:lt2>
      <a:accent1>
        <a:srgbClr val="AAAAAA"/>
      </a:accent1>
      <a:accent2>
        <a:srgbClr val="FFD539"/>
      </a:accent2>
      <a:accent3>
        <a:srgbClr val="AECDE5"/>
      </a:accent3>
      <a:accent4>
        <a:srgbClr val="F8B3B5"/>
      </a:accent4>
      <a:accent5>
        <a:srgbClr val="D9DC53"/>
      </a:accent5>
      <a:accent6>
        <a:srgbClr val="B6DAE1"/>
      </a:accent6>
      <a:hlink>
        <a:srgbClr val="AECDE5"/>
      </a:hlink>
      <a:folHlink>
        <a:srgbClr val="D9DC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seño personalizado">
  <a:themeElements>
    <a:clrScheme name="BEEVA 1">
      <a:dk1>
        <a:srgbClr val="333333"/>
      </a:dk1>
      <a:lt1>
        <a:srgbClr val="FFFFFF"/>
      </a:lt1>
      <a:dk2>
        <a:srgbClr val="646464"/>
      </a:dk2>
      <a:lt2>
        <a:srgbClr val="FFFFFF"/>
      </a:lt2>
      <a:accent1>
        <a:srgbClr val="AAAAAA"/>
      </a:accent1>
      <a:accent2>
        <a:srgbClr val="FFD539"/>
      </a:accent2>
      <a:accent3>
        <a:srgbClr val="AECDE5"/>
      </a:accent3>
      <a:accent4>
        <a:srgbClr val="F8B3B5"/>
      </a:accent4>
      <a:accent5>
        <a:srgbClr val="D9DC53"/>
      </a:accent5>
      <a:accent6>
        <a:srgbClr val="B6DAE1"/>
      </a:accent6>
      <a:hlink>
        <a:srgbClr val="AECDE5"/>
      </a:hlink>
      <a:folHlink>
        <a:srgbClr val="D9DC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