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6"/>
  </p:notesMasterIdLst>
  <p:handoutMasterIdLst>
    <p:handoutMasterId r:id="rId27"/>
  </p:handoutMasterIdLst>
  <p:sldIdLst>
    <p:sldId id="328" r:id="rId2"/>
    <p:sldId id="339" r:id="rId3"/>
    <p:sldId id="340" r:id="rId4"/>
    <p:sldId id="342" r:id="rId5"/>
    <p:sldId id="343" r:id="rId6"/>
    <p:sldId id="341" r:id="rId7"/>
    <p:sldId id="344" r:id="rId8"/>
    <p:sldId id="345" r:id="rId9"/>
    <p:sldId id="354" r:id="rId10"/>
    <p:sldId id="353" r:id="rId11"/>
    <p:sldId id="355" r:id="rId12"/>
    <p:sldId id="351" r:id="rId13"/>
    <p:sldId id="356" r:id="rId14"/>
    <p:sldId id="352" r:id="rId15"/>
    <p:sldId id="357" r:id="rId16"/>
    <p:sldId id="359" r:id="rId17"/>
    <p:sldId id="346" r:id="rId18"/>
    <p:sldId id="347" r:id="rId19"/>
    <p:sldId id="348" r:id="rId20"/>
    <p:sldId id="349" r:id="rId21"/>
    <p:sldId id="360" r:id="rId22"/>
    <p:sldId id="338" r:id="rId23"/>
    <p:sldId id="323" r:id="rId24"/>
    <p:sldId id="350" r:id="rId25"/>
  </p:sldIdLst>
  <p:sldSz cx="9144000" cy="5143500" type="screen16x9"/>
  <p:notesSz cx="6740525" cy="98679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978">
          <p15:clr>
            <a:srgbClr val="A4A3A4"/>
          </p15:clr>
        </p15:guide>
        <p15:guide id="5" pos="2880">
          <p15:clr>
            <a:srgbClr val="A4A3A4"/>
          </p15:clr>
        </p15:guide>
      </p15:sldGuideLst>
    </p:ext>
    <p:ext uri="{2D200454-40CA-4A62-9FC3-DE9A4176ACB9}">
      <p15:notesGuideLst xmlns:p15="http://schemas.microsoft.com/office/powerpoint/2012/main">
        <p15:guide id="1" orient="horz" pos="3152">
          <p15:clr>
            <a:srgbClr val="A4A3A4"/>
          </p15:clr>
        </p15:guide>
        <p15:guide id="2" pos="2140">
          <p15:clr>
            <a:srgbClr val="A4A3A4"/>
          </p15:clr>
        </p15:guide>
        <p15:guide id="3" orient="horz" pos="3108">
          <p15:clr>
            <a:srgbClr val="A4A3A4"/>
          </p15:clr>
        </p15:guide>
        <p15:guide id="4"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71E"/>
    <a:srgbClr val="707173"/>
    <a:srgbClr val="3F3F3F"/>
    <a:srgbClr val="EE0B1B"/>
    <a:srgbClr val="FFFFA1"/>
    <a:srgbClr val="FFD451"/>
    <a:srgbClr val="97F5CE"/>
    <a:srgbClr val="30AB95"/>
    <a:srgbClr val="8BA9D7"/>
    <a:srgbClr val="1B6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6823" autoAdjust="0"/>
  </p:normalViewPr>
  <p:slideViewPr>
    <p:cSldViewPr snapToGrid="0" snapToObjects="1">
      <p:cViewPr varScale="1">
        <p:scale>
          <a:sx n="193" d="100"/>
          <a:sy n="193" d="100"/>
        </p:scale>
        <p:origin x="852" y="112"/>
      </p:cViewPr>
      <p:guideLst>
        <p:guide orient="horz" pos="397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0" d="100"/>
          <a:sy n="70" d="100"/>
        </p:scale>
        <p:origin x="-3048" y="-77"/>
      </p:cViewPr>
      <p:guideLst>
        <p:guide orient="horz" pos="3152"/>
        <p:guide pos="2140"/>
        <p:guide orient="horz" pos="3108"/>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F0D05-DF52-48D7-95CA-AC83AC2A76AD}" type="doc">
      <dgm:prSet loTypeId="urn:microsoft.com/office/officeart/2005/8/layout/radial1" loCatId="relationship" qsTypeId="urn:microsoft.com/office/officeart/2005/8/quickstyle/simple1" qsCatId="simple" csTypeId="urn:microsoft.com/office/officeart/2005/8/colors/colorful1" csCatId="colorful" phldr="1"/>
      <dgm:spPr/>
      <dgm:t>
        <a:bodyPr/>
        <a:lstStyle/>
        <a:p>
          <a:endParaRPr lang="de-CH"/>
        </a:p>
      </dgm:t>
    </dgm:pt>
    <dgm:pt modelId="{AADAFC79-E190-4905-9B2A-BC26BA39479D}">
      <dgm:prSet phldrT="[Text]"/>
      <dgm:spPr/>
      <dgm:t>
        <a:bodyPr/>
        <a:lstStyle/>
        <a:p>
          <a:r>
            <a:rPr lang="de-CH" dirty="0" err="1"/>
            <a:t>Rx</a:t>
          </a:r>
          <a:endParaRPr lang="de-CH" dirty="0"/>
        </a:p>
      </dgm:t>
    </dgm:pt>
    <dgm:pt modelId="{B4AAF65F-E805-49EA-917E-08D3E6C272EA}" type="parTrans" cxnId="{038F294E-5F8D-4FB9-9AD3-F6D8B7919CBB}">
      <dgm:prSet/>
      <dgm:spPr/>
      <dgm:t>
        <a:bodyPr/>
        <a:lstStyle/>
        <a:p>
          <a:endParaRPr lang="de-CH"/>
        </a:p>
      </dgm:t>
    </dgm:pt>
    <dgm:pt modelId="{1B61FA6E-737D-4254-B92C-206390C9E195}" type="sibTrans" cxnId="{038F294E-5F8D-4FB9-9AD3-F6D8B7919CBB}">
      <dgm:prSet/>
      <dgm:spPr/>
      <dgm:t>
        <a:bodyPr/>
        <a:lstStyle/>
        <a:p>
          <a:endParaRPr lang="de-CH"/>
        </a:p>
      </dgm:t>
    </dgm:pt>
    <dgm:pt modelId="{63B2950E-CA63-4C7F-8053-6E44F6791B11}">
      <dgm:prSet phldrT="[Text]"/>
      <dgm:spPr/>
      <dgm:t>
        <a:bodyPr/>
        <a:lstStyle/>
        <a:p>
          <a:r>
            <a:rPr lang="de-CH" dirty="0"/>
            <a:t>Rx.JS</a:t>
          </a:r>
        </a:p>
      </dgm:t>
    </dgm:pt>
    <dgm:pt modelId="{210A59EA-F8B1-44B0-9E8E-C4CD8A1F15CF}" type="parTrans" cxnId="{BA8D1854-C90D-45F9-979C-42D5C7C129CD}">
      <dgm:prSet/>
      <dgm:spPr/>
      <dgm:t>
        <a:bodyPr/>
        <a:lstStyle/>
        <a:p>
          <a:endParaRPr lang="de-CH"/>
        </a:p>
      </dgm:t>
    </dgm:pt>
    <dgm:pt modelId="{985F1206-0D5F-47B1-A013-633AD189F94C}" type="sibTrans" cxnId="{BA8D1854-C90D-45F9-979C-42D5C7C129CD}">
      <dgm:prSet/>
      <dgm:spPr/>
      <dgm:t>
        <a:bodyPr/>
        <a:lstStyle/>
        <a:p>
          <a:endParaRPr lang="de-CH"/>
        </a:p>
      </dgm:t>
    </dgm:pt>
    <dgm:pt modelId="{FAE8225D-9A01-47D2-98ED-39B75FEBFAD5}">
      <dgm:prSet phldrT="[Text]"/>
      <dgm:spPr/>
      <dgm:t>
        <a:bodyPr/>
        <a:lstStyle/>
        <a:p>
          <a:r>
            <a:rPr lang="de-CH" dirty="0" err="1"/>
            <a:t>Rx.Cpp</a:t>
          </a:r>
          <a:endParaRPr lang="de-CH" dirty="0"/>
        </a:p>
      </dgm:t>
    </dgm:pt>
    <dgm:pt modelId="{022A55FD-06B2-43F8-A5E8-53B612FD2336}" type="parTrans" cxnId="{AF987E36-ED60-42E8-920E-2A1163F1B9E0}">
      <dgm:prSet/>
      <dgm:spPr/>
      <dgm:t>
        <a:bodyPr/>
        <a:lstStyle/>
        <a:p>
          <a:endParaRPr lang="de-CH"/>
        </a:p>
      </dgm:t>
    </dgm:pt>
    <dgm:pt modelId="{A78A3470-15B9-4106-855B-F55A1FC3F0F1}" type="sibTrans" cxnId="{AF987E36-ED60-42E8-920E-2A1163F1B9E0}">
      <dgm:prSet/>
      <dgm:spPr/>
      <dgm:t>
        <a:bodyPr/>
        <a:lstStyle/>
        <a:p>
          <a:endParaRPr lang="de-CH"/>
        </a:p>
      </dgm:t>
    </dgm:pt>
    <dgm:pt modelId="{4E5E44FD-3DC2-4C42-A2B8-4ABBA24AEC3D}">
      <dgm:prSet phldrT="[Text]"/>
      <dgm:spPr/>
      <dgm:t>
        <a:bodyPr/>
        <a:lstStyle/>
        <a:p>
          <a:r>
            <a:rPr lang="de-CH" dirty="0" err="1"/>
            <a:t>Rx.rb</a:t>
          </a:r>
          <a:endParaRPr lang="de-CH" dirty="0"/>
        </a:p>
      </dgm:t>
    </dgm:pt>
    <dgm:pt modelId="{84FCD1B7-8646-48B5-B3BA-FD91A6685F10}" type="parTrans" cxnId="{556C297F-7B15-4328-A33B-2F2892F165FB}">
      <dgm:prSet/>
      <dgm:spPr/>
      <dgm:t>
        <a:bodyPr/>
        <a:lstStyle/>
        <a:p>
          <a:endParaRPr lang="de-CH"/>
        </a:p>
      </dgm:t>
    </dgm:pt>
    <dgm:pt modelId="{F53E90A2-F894-4189-B893-9A85407414AB}" type="sibTrans" cxnId="{556C297F-7B15-4328-A33B-2F2892F165FB}">
      <dgm:prSet/>
      <dgm:spPr/>
      <dgm:t>
        <a:bodyPr/>
        <a:lstStyle/>
        <a:p>
          <a:endParaRPr lang="de-CH"/>
        </a:p>
      </dgm:t>
    </dgm:pt>
    <dgm:pt modelId="{870F725B-F834-4F13-9CC6-938DB5BED263}">
      <dgm:prSet phldrT="[Text]"/>
      <dgm:spPr/>
      <dgm:t>
        <a:bodyPr/>
        <a:lstStyle/>
        <a:p>
          <a:r>
            <a:rPr lang="de-CH" dirty="0"/>
            <a:t>Rx.NET</a:t>
          </a:r>
        </a:p>
      </dgm:t>
    </dgm:pt>
    <dgm:pt modelId="{04E64D64-3591-4598-BFB1-802CEDC7B377}" type="parTrans" cxnId="{E71219F8-002E-4BBE-9580-8DBC73FA4076}">
      <dgm:prSet/>
      <dgm:spPr/>
      <dgm:t>
        <a:bodyPr/>
        <a:lstStyle/>
        <a:p>
          <a:endParaRPr lang="de-CH"/>
        </a:p>
      </dgm:t>
    </dgm:pt>
    <dgm:pt modelId="{8B2A3145-9805-471F-84D5-F701B8352226}" type="sibTrans" cxnId="{E71219F8-002E-4BBE-9580-8DBC73FA4076}">
      <dgm:prSet/>
      <dgm:spPr/>
      <dgm:t>
        <a:bodyPr/>
        <a:lstStyle/>
        <a:p>
          <a:endParaRPr lang="de-CH"/>
        </a:p>
      </dgm:t>
    </dgm:pt>
    <dgm:pt modelId="{99D9AD34-5710-45DE-8BBF-8FD45073071D}">
      <dgm:prSet phldrT="[Text]"/>
      <dgm:spPr/>
      <dgm:t>
        <a:bodyPr/>
        <a:lstStyle/>
        <a:p>
          <a:r>
            <a:rPr lang="de-CH" dirty="0" err="1"/>
            <a:t>RxPy</a:t>
          </a:r>
          <a:endParaRPr lang="de-CH" dirty="0"/>
        </a:p>
      </dgm:t>
    </dgm:pt>
    <dgm:pt modelId="{FCEED6C6-DB6C-4A9F-9DE0-56DF4003EC86}" type="parTrans" cxnId="{95D28AAE-5E87-4C82-8882-70C272884DD6}">
      <dgm:prSet/>
      <dgm:spPr/>
      <dgm:t>
        <a:bodyPr/>
        <a:lstStyle/>
        <a:p>
          <a:endParaRPr lang="de-CH"/>
        </a:p>
      </dgm:t>
    </dgm:pt>
    <dgm:pt modelId="{4DDC86F0-CB60-4258-A95A-9070C1D16C33}" type="sibTrans" cxnId="{95D28AAE-5E87-4C82-8882-70C272884DD6}">
      <dgm:prSet/>
      <dgm:spPr/>
      <dgm:t>
        <a:bodyPr/>
        <a:lstStyle/>
        <a:p>
          <a:endParaRPr lang="de-CH"/>
        </a:p>
      </dgm:t>
    </dgm:pt>
    <dgm:pt modelId="{133D98D1-673F-4607-B21A-9763CD614AE8}" type="pres">
      <dgm:prSet presAssocID="{C58F0D05-DF52-48D7-95CA-AC83AC2A76AD}" presName="cycle" presStyleCnt="0">
        <dgm:presLayoutVars>
          <dgm:chMax val="1"/>
          <dgm:dir/>
          <dgm:animLvl val="ctr"/>
          <dgm:resizeHandles val="exact"/>
        </dgm:presLayoutVars>
      </dgm:prSet>
      <dgm:spPr/>
      <dgm:t>
        <a:bodyPr/>
        <a:lstStyle/>
        <a:p>
          <a:endParaRPr lang="de-CH"/>
        </a:p>
      </dgm:t>
    </dgm:pt>
    <dgm:pt modelId="{5B025428-353F-4E51-8971-87A58B825C5B}" type="pres">
      <dgm:prSet presAssocID="{AADAFC79-E190-4905-9B2A-BC26BA39479D}" presName="centerShape" presStyleLbl="node0" presStyleIdx="0" presStyleCnt="1" custScaleX="145808" custScaleY="130448"/>
      <dgm:spPr/>
      <dgm:t>
        <a:bodyPr/>
        <a:lstStyle/>
        <a:p>
          <a:endParaRPr lang="de-CH"/>
        </a:p>
      </dgm:t>
    </dgm:pt>
    <dgm:pt modelId="{118C3C6B-8800-479C-B98D-50C15AFBA25A}" type="pres">
      <dgm:prSet presAssocID="{210A59EA-F8B1-44B0-9E8E-C4CD8A1F15CF}" presName="Name9" presStyleLbl="parChTrans1D2" presStyleIdx="0" presStyleCnt="5"/>
      <dgm:spPr/>
      <dgm:t>
        <a:bodyPr/>
        <a:lstStyle/>
        <a:p>
          <a:endParaRPr lang="de-CH"/>
        </a:p>
      </dgm:t>
    </dgm:pt>
    <dgm:pt modelId="{9F86A80E-6141-43B7-B9E7-D2155D2CD745}" type="pres">
      <dgm:prSet presAssocID="{210A59EA-F8B1-44B0-9E8E-C4CD8A1F15CF}" presName="connTx" presStyleLbl="parChTrans1D2" presStyleIdx="0" presStyleCnt="5"/>
      <dgm:spPr/>
      <dgm:t>
        <a:bodyPr/>
        <a:lstStyle/>
        <a:p>
          <a:endParaRPr lang="de-CH"/>
        </a:p>
      </dgm:t>
    </dgm:pt>
    <dgm:pt modelId="{6AFCEF6A-84AA-4B04-BB59-9009ADD1767C}" type="pres">
      <dgm:prSet presAssocID="{63B2950E-CA63-4C7F-8053-6E44F6791B11}" presName="node" presStyleLbl="node1" presStyleIdx="0" presStyleCnt="5">
        <dgm:presLayoutVars>
          <dgm:bulletEnabled val="1"/>
        </dgm:presLayoutVars>
      </dgm:prSet>
      <dgm:spPr/>
      <dgm:t>
        <a:bodyPr/>
        <a:lstStyle/>
        <a:p>
          <a:endParaRPr lang="de-CH"/>
        </a:p>
      </dgm:t>
    </dgm:pt>
    <dgm:pt modelId="{509B9E5A-C9F8-400B-8DF4-518F6DA9BE0B}" type="pres">
      <dgm:prSet presAssocID="{022A55FD-06B2-43F8-A5E8-53B612FD2336}" presName="Name9" presStyleLbl="parChTrans1D2" presStyleIdx="1" presStyleCnt="5"/>
      <dgm:spPr/>
      <dgm:t>
        <a:bodyPr/>
        <a:lstStyle/>
        <a:p>
          <a:endParaRPr lang="de-CH"/>
        </a:p>
      </dgm:t>
    </dgm:pt>
    <dgm:pt modelId="{BBF0930B-B4FF-44A4-8693-A4D04519E5E5}" type="pres">
      <dgm:prSet presAssocID="{022A55FD-06B2-43F8-A5E8-53B612FD2336}" presName="connTx" presStyleLbl="parChTrans1D2" presStyleIdx="1" presStyleCnt="5"/>
      <dgm:spPr/>
      <dgm:t>
        <a:bodyPr/>
        <a:lstStyle/>
        <a:p>
          <a:endParaRPr lang="de-CH"/>
        </a:p>
      </dgm:t>
    </dgm:pt>
    <dgm:pt modelId="{ABC49DA2-948D-4F5D-AE08-63D2C9A91268}" type="pres">
      <dgm:prSet presAssocID="{FAE8225D-9A01-47D2-98ED-39B75FEBFAD5}" presName="node" presStyleLbl="node1" presStyleIdx="1" presStyleCnt="5">
        <dgm:presLayoutVars>
          <dgm:bulletEnabled val="1"/>
        </dgm:presLayoutVars>
      </dgm:prSet>
      <dgm:spPr/>
      <dgm:t>
        <a:bodyPr/>
        <a:lstStyle/>
        <a:p>
          <a:endParaRPr lang="de-CH"/>
        </a:p>
      </dgm:t>
    </dgm:pt>
    <dgm:pt modelId="{7CAAD8CB-E7A9-47C5-AABD-10B0DDE70168}" type="pres">
      <dgm:prSet presAssocID="{84FCD1B7-8646-48B5-B3BA-FD91A6685F10}" presName="Name9" presStyleLbl="parChTrans1D2" presStyleIdx="2" presStyleCnt="5"/>
      <dgm:spPr/>
      <dgm:t>
        <a:bodyPr/>
        <a:lstStyle/>
        <a:p>
          <a:endParaRPr lang="de-CH"/>
        </a:p>
      </dgm:t>
    </dgm:pt>
    <dgm:pt modelId="{39AE1258-8C50-4450-9950-5B2F7EE9DAE6}" type="pres">
      <dgm:prSet presAssocID="{84FCD1B7-8646-48B5-B3BA-FD91A6685F10}" presName="connTx" presStyleLbl="parChTrans1D2" presStyleIdx="2" presStyleCnt="5"/>
      <dgm:spPr/>
      <dgm:t>
        <a:bodyPr/>
        <a:lstStyle/>
        <a:p>
          <a:endParaRPr lang="de-CH"/>
        </a:p>
      </dgm:t>
    </dgm:pt>
    <dgm:pt modelId="{ADBFC47E-558B-41F1-8973-9794A791C116}" type="pres">
      <dgm:prSet presAssocID="{4E5E44FD-3DC2-4C42-A2B8-4ABBA24AEC3D}" presName="node" presStyleLbl="node1" presStyleIdx="2" presStyleCnt="5">
        <dgm:presLayoutVars>
          <dgm:bulletEnabled val="1"/>
        </dgm:presLayoutVars>
      </dgm:prSet>
      <dgm:spPr/>
      <dgm:t>
        <a:bodyPr/>
        <a:lstStyle/>
        <a:p>
          <a:endParaRPr lang="de-CH"/>
        </a:p>
      </dgm:t>
    </dgm:pt>
    <dgm:pt modelId="{1B72E118-A259-401A-992D-2B82643F41E2}" type="pres">
      <dgm:prSet presAssocID="{04E64D64-3591-4598-BFB1-802CEDC7B377}" presName="Name9" presStyleLbl="parChTrans1D2" presStyleIdx="3" presStyleCnt="5"/>
      <dgm:spPr/>
      <dgm:t>
        <a:bodyPr/>
        <a:lstStyle/>
        <a:p>
          <a:endParaRPr lang="de-CH"/>
        </a:p>
      </dgm:t>
    </dgm:pt>
    <dgm:pt modelId="{F9B76E1E-45AA-468C-A446-31F64718D55F}" type="pres">
      <dgm:prSet presAssocID="{04E64D64-3591-4598-BFB1-802CEDC7B377}" presName="connTx" presStyleLbl="parChTrans1D2" presStyleIdx="3" presStyleCnt="5"/>
      <dgm:spPr/>
      <dgm:t>
        <a:bodyPr/>
        <a:lstStyle/>
        <a:p>
          <a:endParaRPr lang="de-CH"/>
        </a:p>
      </dgm:t>
    </dgm:pt>
    <dgm:pt modelId="{4A7687EE-D77B-4CF5-A6B0-AB7F0B1CD512}" type="pres">
      <dgm:prSet presAssocID="{870F725B-F834-4F13-9CC6-938DB5BED263}" presName="node" presStyleLbl="node1" presStyleIdx="3" presStyleCnt="5">
        <dgm:presLayoutVars>
          <dgm:bulletEnabled val="1"/>
        </dgm:presLayoutVars>
      </dgm:prSet>
      <dgm:spPr/>
      <dgm:t>
        <a:bodyPr/>
        <a:lstStyle/>
        <a:p>
          <a:endParaRPr lang="de-CH"/>
        </a:p>
      </dgm:t>
    </dgm:pt>
    <dgm:pt modelId="{84E7163B-1B6B-4EFF-B9D8-872793EF8563}" type="pres">
      <dgm:prSet presAssocID="{FCEED6C6-DB6C-4A9F-9DE0-56DF4003EC86}" presName="Name9" presStyleLbl="parChTrans1D2" presStyleIdx="4" presStyleCnt="5"/>
      <dgm:spPr/>
      <dgm:t>
        <a:bodyPr/>
        <a:lstStyle/>
        <a:p>
          <a:endParaRPr lang="de-CH"/>
        </a:p>
      </dgm:t>
    </dgm:pt>
    <dgm:pt modelId="{67853E6D-7F8B-4C8C-BDA7-CC2AD0A31CE5}" type="pres">
      <dgm:prSet presAssocID="{FCEED6C6-DB6C-4A9F-9DE0-56DF4003EC86}" presName="connTx" presStyleLbl="parChTrans1D2" presStyleIdx="4" presStyleCnt="5"/>
      <dgm:spPr/>
      <dgm:t>
        <a:bodyPr/>
        <a:lstStyle/>
        <a:p>
          <a:endParaRPr lang="de-CH"/>
        </a:p>
      </dgm:t>
    </dgm:pt>
    <dgm:pt modelId="{58FFD183-8EE1-43DE-83BA-AFDEE4875E60}" type="pres">
      <dgm:prSet presAssocID="{99D9AD34-5710-45DE-8BBF-8FD45073071D}" presName="node" presStyleLbl="node1" presStyleIdx="4" presStyleCnt="5">
        <dgm:presLayoutVars>
          <dgm:bulletEnabled val="1"/>
        </dgm:presLayoutVars>
      </dgm:prSet>
      <dgm:spPr/>
      <dgm:t>
        <a:bodyPr/>
        <a:lstStyle/>
        <a:p>
          <a:endParaRPr lang="de-CH"/>
        </a:p>
      </dgm:t>
    </dgm:pt>
  </dgm:ptLst>
  <dgm:cxnLst>
    <dgm:cxn modelId="{3730E43C-080C-4E70-BC2D-BA9C77E5F1B2}" type="presOf" srcId="{04E64D64-3591-4598-BFB1-802CEDC7B377}" destId="{1B72E118-A259-401A-992D-2B82643F41E2}" srcOrd="0" destOrd="0" presId="urn:microsoft.com/office/officeart/2005/8/layout/radial1"/>
    <dgm:cxn modelId="{E0FE766F-3C73-47FB-8215-2872F39216E1}" type="presOf" srcId="{022A55FD-06B2-43F8-A5E8-53B612FD2336}" destId="{BBF0930B-B4FF-44A4-8693-A4D04519E5E5}" srcOrd="1" destOrd="0" presId="urn:microsoft.com/office/officeart/2005/8/layout/radial1"/>
    <dgm:cxn modelId="{ED1B092E-3607-4BAB-BB68-E3C92BBB19D5}" type="presOf" srcId="{870F725B-F834-4F13-9CC6-938DB5BED263}" destId="{4A7687EE-D77B-4CF5-A6B0-AB7F0B1CD512}" srcOrd="0" destOrd="0" presId="urn:microsoft.com/office/officeart/2005/8/layout/radial1"/>
    <dgm:cxn modelId="{57378BF3-C34D-4A34-86CC-3FA32E4CBCBE}" type="presOf" srcId="{84FCD1B7-8646-48B5-B3BA-FD91A6685F10}" destId="{39AE1258-8C50-4450-9950-5B2F7EE9DAE6}" srcOrd="1" destOrd="0" presId="urn:microsoft.com/office/officeart/2005/8/layout/radial1"/>
    <dgm:cxn modelId="{54DBBA83-0661-4296-80A5-9F6F73D4A2B3}" type="presOf" srcId="{04E64D64-3591-4598-BFB1-802CEDC7B377}" destId="{F9B76E1E-45AA-468C-A446-31F64718D55F}" srcOrd="1" destOrd="0" presId="urn:microsoft.com/office/officeart/2005/8/layout/radial1"/>
    <dgm:cxn modelId="{9F60C0CD-C3AC-42D2-94E1-4B87B61C7D78}" type="presOf" srcId="{AADAFC79-E190-4905-9B2A-BC26BA39479D}" destId="{5B025428-353F-4E51-8971-87A58B825C5B}" srcOrd="0" destOrd="0" presId="urn:microsoft.com/office/officeart/2005/8/layout/radial1"/>
    <dgm:cxn modelId="{5AD9CC8C-7807-4750-BB24-F76C40205AEB}" type="presOf" srcId="{84FCD1B7-8646-48B5-B3BA-FD91A6685F10}" destId="{7CAAD8CB-E7A9-47C5-AABD-10B0DDE70168}" srcOrd="0" destOrd="0" presId="urn:microsoft.com/office/officeart/2005/8/layout/radial1"/>
    <dgm:cxn modelId="{CC6F5B30-D07C-4A9D-85E6-D88F8DB2BD82}" type="presOf" srcId="{FAE8225D-9A01-47D2-98ED-39B75FEBFAD5}" destId="{ABC49DA2-948D-4F5D-AE08-63D2C9A91268}" srcOrd="0" destOrd="0" presId="urn:microsoft.com/office/officeart/2005/8/layout/radial1"/>
    <dgm:cxn modelId="{A239D1CF-B957-414D-A1E2-5792B454E96B}" type="presOf" srcId="{210A59EA-F8B1-44B0-9E8E-C4CD8A1F15CF}" destId="{118C3C6B-8800-479C-B98D-50C15AFBA25A}" srcOrd="0" destOrd="0" presId="urn:microsoft.com/office/officeart/2005/8/layout/radial1"/>
    <dgm:cxn modelId="{556C297F-7B15-4328-A33B-2F2892F165FB}" srcId="{AADAFC79-E190-4905-9B2A-BC26BA39479D}" destId="{4E5E44FD-3DC2-4C42-A2B8-4ABBA24AEC3D}" srcOrd="2" destOrd="0" parTransId="{84FCD1B7-8646-48B5-B3BA-FD91A6685F10}" sibTransId="{F53E90A2-F894-4189-B893-9A85407414AB}"/>
    <dgm:cxn modelId="{E71219F8-002E-4BBE-9580-8DBC73FA4076}" srcId="{AADAFC79-E190-4905-9B2A-BC26BA39479D}" destId="{870F725B-F834-4F13-9CC6-938DB5BED263}" srcOrd="3" destOrd="0" parTransId="{04E64D64-3591-4598-BFB1-802CEDC7B377}" sibTransId="{8B2A3145-9805-471F-84D5-F701B8352226}"/>
    <dgm:cxn modelId="{BA8D1854-C90D-45F9-979C-42D5C7C129CD}" srcId="{AADAFC79-E190-4905-9B2A-BC26BA39479D}" destId="{63B2950E-CA63-4C7F-8053-6E44F6791B11}" srcOrd="0" destOrd="0" parTransId="{210A59EA-F8B1-44B0-9E8E-C4CD8A1F15CF}" sibTransId="{985F1206-0D5F-47B1-A013-633AD189F94C}"/>
    <dgm:cxn modelId="{9A7BD46B-3048-4FCD-ABCE-4723A7481F4D}" type="presOf" srcId="{022A55FD-06B2-43F8-A5E8-53B612FD2336}" destId="{509B9E5A-C9F8-400B-8DF4-518F6DA9BE0B}" srcOrd="0" destOrd="0" presId="urn:microsoft.com/office/officeart/2005/8/layout/radial1"/>
    <dgm:cxn modelId="{95D28AAE-5E87-4C82-8882-70C272884DD6}" srcId="{AADAFC79-E190-4905-9B2A-BC26BA39479D}" destId="{99D9AD34-5710-45DE-8BBF-8FD45073071D}" srcOrd="4" destOrd="0" parTransId="{FCEED6C6-DB6C-4A9F-9DE0-56DF4003EC86}" sibTransId="{4DDC86F0-CB60-4258-A95A-9070C1D16C33}"/>
    <dgm:cxn modelId="{CF95A525-807F-43BF-8676-99CAFBDFD7E2}" type="presOf" srcId="{63B2950E-CA63-4C7F-8053-6E44F6791B11}" destId="{6AFCEF6A-84AA-4B04-BB59-9009ADD1767C}" srcOrd="0" destOrd="0" presId="urn:microsoft.com/office/officeart/2005/8/layout/radial1"/>
    <dgm:cxn modelId="{DD860EA6-17B7-43E3-AEA5-381C5F76295C}" type="presOf" srcId="{C58F0D05-DF52-48D7-95CA-AC83AC2A76AD}" destId="{133D98D1-673F-4607-B21A-9763CD614AE8}" srcOrd="0" destOrd="0" presId="urn:microsoft.com/office/officeart/2005/8/layout/radial1"/>
    <dgm:cxn modelId="{1E84FBC4-B64B-4A38-A472-6C43F5770D38}" type="presOf" srcId="{4E5E44FD-3DC2-4C42-A2B8-4ABBA24AEC3D}" destId="{ADBFC47E-558B-41F1-8973-9794A791C116}" srcOrd="0" destOrd="0" presId="urn:microsoft.com/office/officeart/2005/8/layout/radial1"/>
    <dgm:cxn modelId="{17475663-DA23-4080-92FD-4B9C3502DB61}" type="presOf" srcId="{FCEED6C6-DB6C-4A9F-9DE0-56DF4003EC86}" destId="{67853E6D-7F8B-4C8C-BDA7-CC2AD0A31CE5}" srcOrd="1" destOrd="0" presId="urn:microsoft.com/office/officeart/2005/8/layout/radial1"/>
    <dgm:cxn modelId="{038F294E-5F8D-4FB9-9AD3-F6D8B7919CBB}" srcId="{C58F0D05-DF52-48D7-95CA-AC83AC2A76AD}" destId="{AADAFC79-E190-4905-9B2A-BC26BA39479D}" srcOrd="0" destOrd="0" parTransId="{B4AAF65F-E805-49EA-917E-08D3E6C272EA}" sibTransId="{1B61FA6E-737D-4254-B92C-206390C9E195}"/>
    <dgm:cxn modelId="{EE38FC1B-E77C-4BF6-B073-58691AF728E7}" type="presOf" srcId="{210A59EA-F8B1-44B0-9E8E-C4CD8A1F15CF}" destId="{9F86A80E-6141-43B7-B9E7-D2155D2CD745}" srcOrd="1" destOrd="0" presId="urn:microsoft.com/office/officeart/2005/8/layout/radial1"/>
    <dgm:cxn modelId="{9EADCA9D-DA26-4081-AA81-C1C139DB21F3}" type="presOf" srcId="{FCEED6C6-DB6C-4A9F-9DE0-56DF4003EC86}" destId="{84E7163B-1B6B-4EFF-B9D8-872793EF8563}" srcOrd="0" destOrd="0" presId="urn:microsoft.com/office/officeart/2005/8/layout/radial1"/>
    <dgm:cxn modelId="{AF987E36-ED60-42E8-920E-2A1163F1B9E0}" srcId="{AADAFC79-E190-4905-9B2A-BC26BA39479D}" destId="{FAE8225D-9A01-47D2-98ED-39B75FEBFAD5}" srcOrd="1" destOrd="0" parTransId="{022A55FD-06B2-43F8-A5E8-53B612FD2336}" sibTransId="{A78A3470-15B9-4106-855B-F55A1FC3F0F1}"/>
    <dgm:cxn modelId="{525C39BA-9555-4B83-9072-F8713517570C}" type="presOf" srcId="{99D9AD34-5710-45DE-8BBF-8FD45073071D}" destId="{58FFD183-8EE1-43DE-83BA-AFDEE4875E60}" srcOrd="0" destOrd="0" presId="urn:microsoft.com/office/officeart/2005/8/layout/radial1"/>
    <dgm:cxn modelId="{CF283EA4-208B-4DDB-8094-9A9FD841716D}" type="presParOf" srcId="{133D98D1-673F-4607-B21A-9763CD614AE8}" destId="{5B025428-353F-4E51-8971-87A58B825C5B}" srcOrd="0" destOrd="0" presId="urn:microsoft.com/office/officeart/2005/8/layout/radial1"/>
    <dgm:cxn modelId="{2D99DE9A-2113-4457-ACA3-412C02999EF7}" type="presParOf" srcId="{133D98D1-673F-4607-B21A-9763CD614AE8}" destId="{118C3C6B-8800-479C-B98D-50C15AFBA25A}" srcOrd="1" destOrd="0" presId="urn:microsoft.com/office/officeart/2005/8/layout/radial1"/>
    <dgm:cxn modelId="{CBEFB4C5-2921-42A1-9878-B2CB8158089A}" type="presParOf" srcId="{118C3C6B-8800-479C-B98D-50C15AFBA25A}" destId="{9F86A80E-6141-43B7-B9E7-D2155D2CD745}" srcOrd="0" destOrd="0" presId="urn:microsoft.com/office/officeart/2005/8/layout/radial1"/>
    <dgm:cxn modelId="{D98DFF80-6965-4B66-A07F-CCAAF8CFD83E}" type="presParOf" srcId="{133D98D1-673F-4607-B21A-9763CD614AE8}" destId="{6AFCEF6A-84AA-4B04-BB59-9009ADD1767C}" srcOrd="2" destOrd="0" presId="urn:microsoft.com/office/officeart/2005/8/layout/radial1"/>
    <dgm:cxn modelId="{F20D0BFE-42DB-4E6D-9C70-29F2EDEB79D8}" type="presParOf" srcId="{133D98D1-673F-4607-B21A-9763CD614AE8}" destId="{509B9E5A-C9F8-400B-8DF4-518F6DA9BE0B}" srcOrd="3" destOrd="0" presId="urn:microsoft.com/office/officeart/2005/8/layout/radial1"/>
    <dgm:cxn modelId="{5BED8D20-098D-4E1C-B8A6-1FEACB9AC5B0}" type="presParOf" srcId="{509B9E5A-C9F8-400B-8DF4-518F6DA9BE0B}" destId="{BBF0930B-B4FF-44A4-8693-A4D04519E5E5}" srcOrd="0" destOrd="0" presId="urn:microsoft.com/office/officeart/2005/8/layout/radial1"/>
    <dgm:cxn modelId="{9040E5D6-6E6F-44BD-8141-FC4920E9BCC5}" type="presParOf" srcId="{133D98D1-673F-4607-B21A-9763CD614AE8}" destId="{ABC49DA2-948D-4F5D-AE08-63D2C9A91268}" srcOrd="4" destOrd="0" presId="urn:microsoft.com/office/officeart/2005/8/layout/radial1"/>
    <dgm:cxn modelId="{CD2F9EAA-094A-49E3-B59D-0B33F3CEC06D}" type="presParOf" srcId="{133D98D1-673F-4607-B21A-9763CD614AE8}" destId="{7CAAD8CB-E7A9-47C5-AABD-10B0DDE70168}" srcOrd="5" destOrd="0" presId="urn:microsoft.com/office/officeart/2005/8/layout/radial1"/>
    <dgm:cxn modelId="{A6472595-EB03-4372-B6F6-3507E436EAB1}" type="presParOf" srcId="{7CAAD8CB-E7A9-47C5-AABD-10B0DDE70168}" destId="{39AE1258-8C50-4450-9950-5B2F7EE9DAE6}" srcOrd="0" destOrd="0" presId="urn:microsoft.com/office/officeart/2005/8/layout/radial1"/>
    <dgm:cxn modelId="{B1A0AA2F-B754-45A6-86D8-7CE1AC3A7FD4}" type="presParOf" srcId="{133D98D1-673F-4607-B21A-9763CD614AE8}" destId="{ADBFC47E-558B-41F1-8973-9794A791C116}" srcOrd="6" destOrd="0" presId="urn:microsoft.com/office/officeart/2005/8/layout/radial1"/>
    <dgm:cxn modelId="{F01FB5A5-6ED9-4E49-9DD1-4F236BB65ED0}" type="presParOf" srcId="{133D98D1-673F-4607-B21A-9763CD614AE8}" destId="{1B72E118-A259-401A-992D-2B82643F41E2}" srcOrd="7" destOrd="0" presId="urn:microsoft.com/office/officeart/2005/8/layout/radial1"/>
    <dgm:cxn modelId="{2ACBB2BB-E552-41A6-BB57-3BD73838251E}" type="presParOf" srcId="{1B72E118-A259-401A-992D-2B82643F41E2}" destId="{F9B76E1E-45AA-468C-A446-31F64718D55F}" srcOrd="0" destOrd="0" presId="urn:microsoft.com/office/officeart/2005/8/layout/radial1"/>
    <dgm:cxn modelId="{8722E0BA-B6FA-4159-81ED-6DCF818850D0}" type="presParOf" srcId="{133D98D1-673F-4607-B21A-9763CD614AE8}" destId="{4A7687EE-D77B-4CF5-A6B0-AB7F0B1CD512}" srcOrd="8" destOrd="0" presId="urn:microsoft.com/office/officeart/2005/8/layout/radial1"/>
    <dgm:cxn modelId="{53799670-F9B2-4126-B257-077536143D9B}" type="presParOf" srcId="{133D98D1-673F-4607-B21A-9763CD614AE8}" destId="{84E7163B-1B6B-4EFF-B9D8-872793EF8563}" srcOrd="9" destOrd="0" presId="urn:microsoft.com/office/officeart/2005/8/layout/radial1"/>
    <dgm:cxn modelId="{4E4857C7-1286-491D-B2F6-D1EECBEA7EE9}" type="presParOf" srcId="{84E7163B-1B6B-4EFF-B9D8-872793EF8563}" destId="{67853E6D-7F8B-4C8C-BDA7-CC2AD0A31CE5}" srcOrd="0" destOrd="0" presId="urn:microsoft.com/office/officeart/2005/8/layout/radial1"/>
    <dgm:cxn modelId="{D688B475-7EE3-4ED2-A16A-3469AF60745C}" type="presParOf" srcId="{133D98D1-673F-4607-B21A-9763CD614AE8}" destId="{58FFD183-8EE1-43DE-83BA-AFDEE4875E60}"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25428-353F-4E51-8971-87A58B825C5B}">
      <dsp:nvSpPr>
        <dsp:cNvPr id="0" name=""/>
        <dsp:cNvSpPr/>
      </dsp:nvSpPr>
      <dsp:spPr>
        <a:xfrm>
          <a:off x="2171696" y="1397469"/>
          <a:ext cx="1752606" cy="15679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2844800">
            <a:lnSpc>
              <a:spcPct val="90000"/>
            </a:lnSpc>
            <a:spcBef>
              <a:spcPct val="0"/>
            </a:spcBef>
            <a:spcAft>
              <a:spcPct val="35000"/>
            </a:spcAft>
          </a:pPr>
          <a:r>
            <a:rPr lang="de-CH" sz="6400" kern="1200" dirty="0" err="1"/>
            <a:t>Rx</a:t>
          </a:r>
          <a:endParaRPr lang="de-CH" sz="6400" kern="1200" dirty="0"/>
        </a:p>
      </dsp:txBody>
      <dsp:txXfrm>
        <a:off x="2428359" y="1627094"/>
        <a:ext cx="1239280" cy="1108730"/>
      </dsp:txXfrm>
    </dsp:sp>
    <dsp:sp modelId="{118C3C6B-8800-479C-B98D-50C15AFBA25A}">
      <dsp:nvSpPr>
        <dsp:cNvPr id="0" name=""/>
        <dsp:cNvSpPr/>
      </dsp:nvSpPr>
      <dsp:spPr>
        <a:xfrm rot="16200000">
          <a:off x="2957914" y="1289637"/>
          <a:ext cx="180171" cy="35492"/>
        </a:xfrm>
        <a:custGeom>
          <a:avLst/>
          <a:gdLst/>
          <a:ahLst/>
          <a:cxnLst/>
          <a:rect l="0" t="0" r="0" b="0"/>
          <a:pathLst>
            <a:path>
              <a:moveTo>
                <a:pt x="0" y="17746"/>
              </a:moveTo>
              <a:lnTo>
                <a:pt x="180171" y="177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CH" sz="500" kern="1200"/>
        </a:p>
      </dsp:txBody>
      <dsp:txXfrm>
        <a:off x="3043495" y="1302879"/>
        <a:ext cx="9008" cy="9008"/>
      </dsp:txXfrm>
    </dsp:sp>
    <dsp:sp modelId="{6AFCEF6A-84AA-4B04-BB59-9009ADD1767C}">
      <dsp:nvSpPr>
        <dsp:cNvPr id="0" name=""/>
        <dsp:cNvSpPr/>
      </dsp:nvSpPr>
      <dsp:spPr>
        <a:xfrm>
          <a:off x="2447001" y="15301"/>
          <a:ext cx="1201996" cy="12019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de-CH" sz="1800" kern="1200" dirty="0"/>
            <a:t>Rx.JS</a:t>
          </a:r>
        </a:p>
      </dsp:txBody>
      <dsp:txXfrm>
        <a:off x="2623029" y="191329"/>
        <a:ext cx="849940" cy="849940"/>
      </dsp:txXfrm>
    </dsp:sp>
    <dsp:sp modelId="{509B9E5A-C9F8-400B-8DF4-518F6DA9BE0B}">
      <dsp:nvSpPr>
        <dsp:cNvPr id="0" name=""/>
        <dsp:cNvSpPr/>
      </dsp:nvSpPr>
      <dsp:spPr>
        <a:xfrm rot="20520000">
          <a:off x="3869264" y="1880929"/>
          <a:ext cx="98108" cy="35492"/>
        </a:xfrm>
        <a:custGeom>
          <a:avLst/>
          <a:gdLst/>
          <a:ahLst/>
          <a:cxnLst/>
          <a:rect l="0" t="0" r="0" b="0"/>
          <a:pathLst>
            <a:path>
              <a:moveTo>
                <a:pt x="0" y="17746"/>
              </a:moveTo>
              <a:lnTo>
                <a:pt x="98108" y="177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CH" sz="500" kern="1200"/>
        </a:p>
      </dsp:txBody>
      <dsp:txXfrm>
        <a:off x="3915865" y="1896223"/>
        <a:ext cx="4905" cy="4905"/>
      </dsp:txXfrm>
    </dsp:sp>
    <dsp:sp modelId="{ABC49DA2-948D-4F5D-AE08-63D2C9A91268}">
      <dsp:nvSpPr>
        <dsp:cNvPr id="0" name=""/>
        <dsp:cNvSpPr/>
      </dsp:nvSpPr>
      <dsp:spPr>
        <a:xfrm>
          <a:off x="3935557" y="1096800"/>
          <a:ext cx="1201996" cy="120199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de-CH" sz="1800" kern="1200" dirty="0" err="1"/>
            <a:t>Rx.Cpp</a:t>
          </a:r>
          <a:endParaRPr lang="de-CH" sz="1800" kern="1200" dirty="0"/>
        </a:p>
      </dsp:txBody>
      <dsp:txXfrm>
        <a:off x="4111585" y="1272828"/>
        <a:ext cx="849940" cy="849940"/>
      </dsp:txXfrm>
    </dsp:sp>
    <dsp:sp modelId="{7CAAD8CB-E7A9-47C5-AABD-10B0DDE70168}">
      <dsp:nvSpPr>
        <dsp:cNvPr id="0" name=""/>
        <dsp:cNvSpPr/>
      </dsp:nvSpPr>
      <dsp:spPr>
        <a:xfrm rot="3240000">
          <a:off x="3494320" y="2882389"/>
          <a:ext cx="151657" cy="35492"/>
        </a:xfrm>
        <a:custGeom>
          <a:avLst/>
          <a:gdLst/>
          <a:ahLst/>
          <a:cxnLst/>
          <a:rect l="0" t="0" r="0" b="0"/>
          <a:pathLst>
            <a:path>
              <a:moveTo>
                <a:pt x="0" y="17746"/>
              </a:moveTo>
              <a:lnTo>
                <a:pt x="151657" y="177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CH" sz="500" kern="1200"/>
        </a:p>
      </dsp:txBody>
      <dsp:txXfrm>
        <a:off x="3566357" y="2896344"/>
        <a:ext cx="7582" cy="7582"/>
      </dsp:txXfrm>
    </dsp:sp>
    <dsp:sp modelId="{ADBFC47E-558B-41F1-8973-9794A791C116}">
      <dsp:nvSpPr>
        <dsp:cNvPr id="0" name=""/>
        <dsp:cNvSpPr/>
      </dsp:nvSpPr>
      <dsp:spPr>
        <a:xfrm>
          <a:off x="3366979" y="2846702"/>
          <a:ext cx="1201996" cy="120199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de-CH" sz="1800" kern="1200" dirty="0" err="1"/>
            <a:t>Rx.rb</a:t>
          </a:r>
          <a:endParaRPr lang="de-CH" sz="1800" kern="1200" dirty="0"/>
        </a:p>
      </dsp:txBody>
      <dsp:txXfrm>
        <a:off x="3543007" y="3022730"/>
        <a:ext cx="849940" cy="849940"/>
      </dsp:txXfrm>
    </dsp:sp>
    <dsp:sp modelId="{1B72E118-A259-401A-992D-2B82643F41E2}">
      <dsp:nvSpPr>
        <dsp:cNvPr id="0" name=""/>
        <dsp:cNvSpPr/>
      </dsp:nvSpPr>
      <dsp:spPr>
        <a:xfrm rot="7560000">
          <a:off x="2450022" y="2882389"/>
          <a:ext cx="151657" cy="35492"/>
        </a:xfrm>
        <a:custGeom>
          <a:avLst/>
          <a:gdLst/>
          <a:ahLst/>
          <a:cxnLst/>
          <a:rect l="0" t="0" r="0" b="0"/>
          <a:pathLst>
            <a:path>
              <a:moveTo>
                <a:pt x="0" y="17746"/>
              </a:moveTo>
              <a:lnTo>
                <a:pt x="151657" y="177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CH" sz="500" kern="1200"/>
        </a:p>
      </dsp:txBody>
      <dsp:txXfrm rot="10800000">
        <a:off x="2522059" y="2896344"/>
        <a:ext cx="7582" cy="7582"/>
      </dsp:txXfrm>
    </dsp:sp>
    <dsp:sp modelId="{4A7687EE-D77B-4CF5-A6B0-AB7F0B1CD512}">
      <dsp:nvSpPr>
        <dsp:cNvPr id="0" name=""/>
        <dsp:cNvSpPr/>
      </dsp:nvSpPr>
      <dsp:spPr>
        <a:xfrm>
          <a:off x="1527024" y="2846702"/>
          <a:ext cx="1201996" cy="120199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de-CH" sz="1800" kern="1200" dirty="0"/>
            <a:t>Rx.NET</a:t>
          </a:r>
        </a:p>
      </dsp:txBody>
      <dsp:txXfrm>
        <a:off x="1703052" y="3022730"/>
        <a:ext cx="849940" cy="849940"/>
      </dsp:txXfrm>
    </dsp:sp>
    <dsp:sp modelId="{84E7163B-1B6B-4EFF-B9D8-872793EF8563}">
      <dsp:nvSpPr>
        <dsp:cNvPr id="0" name=""/>
        <dsp:cNvSpPr/>
      </dsp:nvSpPr>
      <dsp:spPr>
        <a:xfrm rot="11880000">
          <a:off x="2128627" y="1880929"/>
          <a:ext cx="98108" cy="35492"/>
        </a:xfrm>
        <a:custGeom>
          <a:avLst/>
          <a:gdLst/>
          <a:ahLst/>
          <a:cxnLst/>
          <a:rect l="0" t="0" r="0" b="0"/>
          <a:pathLst>
            <a:path>
              <a:moveTo>
                <a:pt x="0" y="17746"/>
              </a:moveTo>
              <a:lnTo>
                <a:pt x="98108" y="177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e-CH" sz="500" kern="1200"/>
        </a:p>
      </dsp:txBody>
      <dsp:txXfrm rot="10800000">
        <a:off x="2175228" y="1896223"/>
        <a:ext cx="4905" cy="4905"/>
      </dsp:txXfrm>
    </dsp:sp>
    <dsp:sp modelId="{58FFD183-8EE1-43DE-83BA-AFDEE4875E60}">
      <dsp:nvSpPr>
        <dsp:cNvPr id="0" name=""/>
        <dsp:cNvSpPr/>
      </dsp:nvSpPr>
      <dsp:spPr>
        <a:xfrm>
          <a:off x="958446" y="1096800"/>
          <a:ext cx="1201996" cy="120199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de-CH" sz="1800" kern="1200" dirty="0" err="1"/>
            <a:t>RxPy</a:t>
          </a:r>
          <a:endParaRPr lang="de-CH" sz="1800" kern="1200" dirty="0"/>
        </a:p>
      </dsp:txBody>
      <dsp:txXfrm>
        <a:off x="1134474" y="1272828"/>
        <a:ext cx="849940" cy="84994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17938" y="0"/>
            <a:ext cx="2921000" cy="493713"/>
          </a:xfrm>
          <a:prstGeom prst="rect">
            <a:avLst/>
          </a:prstGeom>
        </p:spPr>
        <p:txBody>
          <a:bodyPr vert="horz" lIns="91440" tIns="45720" rIns="91440" bIns="45720" rtlCol="0"/>
          <a:lstStyle>
            <a:lvl1pPr algn="r">
              <a:defRPr sz="1200"/>
            </a:lvl1pPr>
          </a:lstStyle>
          <a:p>
            <a:fld id="{4BBA2E7B-EB49-4D78-A2D8-FB41209B0D8F}" type="datetimeFigureOut">
              <a:rPr lang="de-CH" smtClean="0"/>
              <a:t>18.02.2017</a:t>
            </a:fld>
            <a:endParaRPr lang="de-CH" dirty="0"/>
          </a:p>
        </p:txBody>
      </p:sp>
      <p:sp>
        <p:nvSpPr>
          <p:cNvPr id="4" name="Fußzeilenplatzhalter 3"/>
          <p:cNvSpPr>
            <a:spLocks noGrp="1"/>
          </p:cNvSpPr>
          <p:nvPr>
            <p:ph type="ftr" sz="quarter" idx="2"/>
          </p:nvPr>
        </p:nvSpPr>
        <p:spPr>
          <a:xfrm>
            <a:off x="0" y="9372600"/>
            <a:ext cx="2921000" cy="493713"/>
          </a:xfrm>
          <a:prstGeom prst="rect">
            <a:avLst/>
          </a:prstGeom>
        </p:spPr>
        <p:txBody>
          <a:bodyPr vert="horz" lIns="91440" tIns="45720" rIns="91440" bIns="45720"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17938" y="9372600"/>
            <a:ext cx="2921000" cy="493713"/>
          </a:xfrm>
          <a:prstGeom prst="rect">
            <a:avLst/>
          </a:prstGeom>
        </p:spPr>
        <p:txBody>
          <a:bodyPr vert="horz" lIns="91440" tIns="45720" rIns="91440" bIns="45720" rtlCol="0" anchor="b"/>
          <a:lstStyle>
            <a:lvl1pPr algn="r">
              <a:defRPr sz="1200"/>
            </a:lvl1pPr>
          </a:lstStyle>
          <a:p>
            <a:fld id="{B8BFC997-1103-4195-97DA-2E0C7B7A4B10}" type="slidenum">
              <a:rPr lang="de-CH" smtClean="0"/>
              <a:t>‹#›</a:t>
            </a:fld>
            <a:endParaRPr lang="de-CH" dirty="0"/>
          </a:p>
        </p:txBody>
      </p:sp>
    </p:spTree>
    <p:extLst>
      <p:ext uri="{BB962C8B-B14F-4D97-AF65-F5344CB8AC3E}">
        <p14:creationId xmlns:p14="http://schemas.microsoft.com/office/powerpoint/2010/main" val="2706031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0894" cy="493395"/>
          </a:xfrm>
          <a:prstGeom prst="rect">
            <a:avLst/>
          </a:prstGeom>
        </p:spPr>
        <p:txBody>
          <a:bodyPr vert="horz" lIns="90379" tIns="45190" rIns="90379" bIns="45190" rtlCol="0"/>
          <a:lstStyle>
            <a:lvl1pPr algn="l">
              <a:defRPr sz="1200"/>
            </a:lvl1pPr>
          </a:lstStyle>
          <a:p>
            <a:endParaRPr lang="de-CH" dirty="0"/>
          </a:p>
        </p:txBody>
      </p:sp>
      <p:sp>
        <p:nvSpPr>
          <p:cNvPr id="3" name="Date Placeholder 2"/>
          <p:cNvSpPr>
            <a:spLocks noGrp="1"/>
          </p:cNvSpPr>
          <p:nvPr>
            <p:ph type="dt" idx="1"/>
          </p:nvPr>
        </p:nvSpPr>
        <p:spPr>
          <a:xfrm>
            <a:off x="3818072" y="0"/>
            <a:ext cx="2920894" cy="493395"/>
          </a:xfrm>
          <a:prstGeom prst="rect">
            <a:avLst/>
          </a:prstGeom>
        </p:spPr>
        <p:txBody>
          <a:bodyPr vert="horz" lIns="90379" tIns="45190" rIns="90379" bIns="45190" rtlCol="0"/>
          <a:lstStyle>
            <a:lvl1pPr algn="r">
              <a:defRPr sz="1200"/>
            </a:lvl1pPr>
          </a:lstStyle>
          <a:p>
            <a:fld id="{1F159BB1-CC1D-4F4F-ACA8-3A235456BEA3}" type="datetimeFigureOut">
              <a:rPr lang="de-DE" smtClean="0"/>
              <a:pPr/>
              <a:t>18.02.2017</a:t>
            </a:fld>
            <a:endParaRPr lang="de-CH" dirty="0"/>
          </a:p>
        </p:txBody>
      </p:sp>
      <p:sp>
        <p:nvSpPr>
          <p:cNvPr id="4" name="Slide Image Placeholder 3"/>
          <p:cNvSpPr>
            <a:spLocks noGrp="1" noRot="1" noChangeAspect="1"/>
          </p:cNvSpPr>
          <p:nvPr>
            <p:ph type="sldImg" idx="2"/>
          </p:nvPr>
        </p:nvSpPr>
        <p:spPr>
          <a:xfrm>
            <a:off x="80963" y="739775"/>
            <a:ext cx="6578600" cy="3700463"/>
          </a:xfrm>
          <a:prstGeom prst="rect">
            <a:avLst/>
          </a:prstGeom>
          <a:noFill/>
          <a:ln w="12700">
            <a:solidFill>
              <a:prstClr val="black"/>
            </a:solidFill>
          </a:ln>
        </p:spPr>
        <p:txBody>
          <a:bodyPr vert="horz" lIns="90379" tIns="45190" rIns="90379" bIns="45190" rtlCol="0" anchor="ctr"/>
          <a:lstStyle/>
          <a:p>
            <a:endParaRPr lang="de-CH" dirty="0"/>
          </a:p>
        </p:txBody>
      </p:sp>
      <p:sp>
        <p:nvSpPr>
          <p:cNvPr id="5" name="Notes Placeholder 4"/>
          <p:cNvSpPr>
            <a:spLocks noGrp="1"/>
          </p:cNvSpPr>
          <p:nvPr>
            <p:ph type="body" sz="quarter" idx="3"/>
          </p:nvPr>
        </p:nvSpPr>
        <p:spPr>
          <a:xfrm>
            <a:off x="674053" y="4687253"/>
            <a:ext cx="5392420" cy="4440555"/>
          </a:xfrm>
          <a:prstGeom prst="rect">
            <a:avLst/>
          </a:prstGeom>
        </p:spPr>
        <p:txBody>
          <a:bodyPr vert="horz" lIns="90379" tIns="45190" rIns="90379" bIns="451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372792"/>
            <a:ext cx="2920894" cy="493395"/>
          </a:xfrm>
          <a:prstGeom prst="rect">
            <a:avLst/>
          </a:prstGeom>
        </p:spPr>
        <p:txBody>
          <a:bodyPr vert="horz" lIns="90379" tIns="45190" rIns="90379" bIns="45190" rtlCol="0" anchor="b"/>
          <a:lstStyle>
            <a:lvl1pPr algn="l">
              <a:defRPr sz="1200"/>
            </a:lvl1pPr>
          </a:lstStyle>
          <a:p>
            <a:endParaRPr lang="de-CH" dirty="0"/>
          </a:p>
        </p:txBody>
      </p:sp>
      <p:sp>
        <p:nvSpPr>
          <p:cNvPr id="7" name="Slide Number Placeholder 6"/>
          <p:cNvSpPr>
            <a:spLocks noGrp="1"/>
          </p:cNvSpPr>
          <p:nvPr>
            <p:ph type="sldNum" sz="quarter" idx="5"/>
          </p:nvPr>
        </p:nvSpPr>
        <p:spPr>
          <a:xfrm>
            <a:off x="3818072" y="9372792"/>
            <a:ext cx="2920894" cy="493395"/>
          </a:xfrm>
          <a:prstGeom prst="rect">
            <a:avLst/>
          </a:prstGeom>
        </p:spPr>
        <p:txBody>
          <a:bodyPr vert="horz" lIns="90379" tIns="45190" rIns="90379" bIns="45190" rtlCol="0" anchor="b"/>
          <a:lstStyle>
            <a:lvl1pPr algn="r">
              <a:defRPr sz="1200"/>
            </a:lvl1pPr>
          </a:lstStyle>
          <a:p>
            <a:fld id="{DA168281-B8F8-474D-9FE0-8C82ED0FD368}" type="slidenum">
              <a:rPr lang="de-CH" smtClean="0"/>
              <a:pPr/>
              <a:t>‹#›</a:t>
            </a:fld>
            <a:endParaRPr lang="de-CH" dirty="0"/>
          </a:p>
        </p:txBody>
      </p:sp>
    </p:spTree>
    <p:extLst>
      <p:ext uri="{BB962C8B-B14F-4D97-AF65-F5344CB8AC3E}">
        <p14:creationId xmlns:p14="http://schemas.microsoft.com/office/powerpoint/2010/main" val="25000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err="1">
                <a:solidFill>
                  <a:schemeClr val="tx1"/>
                </a:solidFill>
                <a:latin typeface="+mn-lt"/>
                <a:ea typeface="+mn-ea"/>
                <a:cs typeface="+mn-cs"/>
              </a:rPr>
              <a:t>IObservable</a:t>
            </a:r>
            <a:r>
              <a:rPr lang="de-CH" sz="1200" kern="1200" dirty="0">
                <a:solidFill>
                  <a:schemeClr val="tx1"/>
                </a:solidFill>
                <a:latin typeface="+mn-lt"/>
                <a:ea typeface="+mn-ea"/>
                <a:cs typeface="+mn-cs"/>
              </a:rPr>
              <a:t>: </a:t>
            </a:r>
            <a:r>
              <a:rPr lang="en-US" sz="1200" kern="1200" dirty="0">
                <a:solidFill>
                  <a:schemeClr val="tx1"/>
                </a:solidFill>
                <a:latin typeface="+mn-lt"/>
                <a:ea typeface="+mn-ea"/>
                <a:cs typeface="+mn-cs"/>
              </a:rPr>
              <a:t>Defines a provider for push-based notification.</a:t>
            </a:r>
          </a:p>
          <a:p>
            <a:r>
              <a:rPr lang="en-US" sz="1200" kern="1200" dirty="0" err="1">
                <a:solidFill>
                  <a:schemeClr val="tx1"/>
                </a:solidFill>
                <a:latin typeface="+mn-lt"/>
                <a:ea typeface="+mn-ea"/>
                <a:cs typeface="+mn-cs"/>
              </a:rPr>
              <a:t>IDisposable</a:t>
            </a:r>
            <a:r>
              <a:rPr lang="en-US" sz="1200" kern="1200" dirty="0">
                <a:solidFill>
                  <a:schemeClr val="tx1"/>
                </a:solidFill>
                <a:latin typeface="+mn-lt"/>
                <a:ea typeface="+mn-ea"/>
                <a:cs typeface="+mn-cs"/>
              </a:rPr>
              <a:t> unsubscribes the observer.</a:t>
            </a:r>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7</a:t>
            </a:fld>
            <a:endParaRPr lang="de-CH" dirty="0"/>
          </a:p>
        </p:txBody>
      </p:sp>
    </p:spTree>
    <p:extLst>
      <p:ext uri="{BB962C8B-B14F-4D97-AF65-F5344CB8AC3E}">
        <p14:creationId xmlns:p14="http://schemas.microsoft.com/office/powerpoint/2010/main" val="387742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Never return </a:t>
            </a:r>
            <a:r>
              <a:rPr lang="en-US" dirty="0">
                <a:solidFill>
                  <a:schemeClr val="bg2"/>
                </a:solidFill>
                <a:latin typeface="Consolas" panose="020B0609020204030204" pitchFamily="49" charset="0"/>
                <a:cs typeface="Consolas" panose="020B0609020204030204" pitchFamily="49" charset="0"/>
              </a:rPr>
              <a:t>null</a:t>
            </a:r>
            <a:r>
              <a:rPr lang="en-US" dirty="0">
                <a:solidFill>
                  <a:schemeClr val="tx1"/>
                </a:solidFill>
              </a:rPr>
              <a:t>! </a:t>
            </a:r>
            <a:r>
              <a:rPr lang="en-US" dirty="0"/>
              <a:t>This applies to </a:t>
            </a:r>
            <a:r>
              <a:rPr lang="en-US" dirty="0" err="1">
                <a:latin typeface="Consolas" panose="020B0609020204030204" pitchFamily="49" charset="0"/>
                <a:cs typeface="Consolas" panose="020B0609020204030204" pitchFamily="49" charset="0"/>
              </a:rPr>
              <a:t>IEnumerable</a:t>
            </a:r>
            <a:r>
              <a:rPr lang="en-US" dirty="0">
                <a:latin typeface="Consolas" panose="020B0609020204030204" pitchFamily="49" charset="0"/>
                <a:cs typeface="Consolas" panose="020B0609020204030204" pitchFamily="49" charset="0"/>
              </a:rPr>
              <a:t>&lt;T&gt; </a:t>
            </a:r>
            <a:r>
              <a:rPr lang="en-US" dirty="0"/>
              <a:t>and </a:t>
            </a:r>
            <a:r>
              <a:rPr lang="en-US" dirty="0" err="1">
                <a:latin typeface="Consolas" panose="020B0609020204030204" pitchFamily="49" charset="0"/>
                <a:cs typeface="Consolas" panose="020B0609020204030204" pitchFamily="49" charset="0"/>
              </a:rPr>
              <a:t>IObservable</a:t>
            </a:r>
            <a:r>
              <a:rPr lang="en-US" dirty="0">
                <a:latin typeface="Consolas" panose="020B0609020204030204" pitchFamily="49" charset="0"/>
                <a:cs typeface="Consolas" panose="020B0609020204030204" pitchFamily="49" charset="0"/>
              </a:rPr>
              <a:t>&lt;T&gt; </a:t>
            </a:r>
            <a:r>
              <a:rPr lang="en-US" dirty="0"/>
              <a:t>sequences. </a:t>
            </a:r>
            <a:r>
              <a:rPr lang="en-US" dirty="0">
                <a:solidFill>
                  <a:schemeClr val="tx1"/>
                </a:solidFill>
              </a:rPr>
              <a:t>Return an empty sequence </a:t>
            </a:r>
            <a:r>
              <a:rPr lang="en-US" dirty="0"/>
              <a:t>instead </a:t>
            </a:r>
            <a:r>
              <a:rPr lang="en-US" dirty="0">
                <a:sym typeface="Wingdings 3" panose="05040102010807070707" pitchFamily="18" charset="2"/>
              </a:rPr>
              <a:t></a:t>
            </a:r>
            <a:r>
              <a:rPr lang="en-US" dirty="0"/>
              <a:t> </a:t>
            </a:r>
            <a:r>
              <a:rPr lang="en-US" dirty="0" err="1">
                <a:latin typeface="Consolas" panose="020B0609020204030204" pitchFamily="49" charset="0"/>
                <a:cs typeface="Consolas" panose="020B0609020204030204" pitchFamily="49" charset="0"/>
              </a:rPr>
              <a:t>Observable.Empty</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a:t>
            </a:r>
            <a:r>
              <a:rPr lang="en-US" dirty="0"/>
              <a:t>.</a:t>
            </a:r>
          </a:p>
          <a:p>
            <a:pPr marL="0" indent="0">
              <a:buFont typeface="Wingdings" panose="05000000000000000000" pitchFamily="2" charset="2"/>
              <a:buNone/>
            </a:pPr>
            <a:endParaRPr lang="en-US" dirty="0"/>
          </a:p>
          <a:p>
            <a:pPr marL="285750" indent="-285750">
              <a:buFont typeface="Wingdings" panose="05000000000000000000" pitchFamily="2" charset="2"/>
              <a:buChar char="ü"/>
            </a:pPr>
            <a:r>
              <a:rPr lang="en-US" dirty="0"/>
              <a:t>Key indicators of a large query:</a:t>
            </a:r>
          </a:p>
          <a:p>
            <a:pPr marL="555750" lvl="1" indent="-285750">
              <a:buFont typeface="Wingdings" panose="05000000000000000000" pitchFamily="2" charset="2"/>
              <a:buChar char="ü"/>
            </a:pPr>
            <a:r>
              <a:rPr lang="en-US" dirty="0"/>
              <a:t>Nesting</a:t>
            </a:r>
          </a:p>
          <a:p>
            <a:pPr marL="555750" lvl="1" indent="-285750">
              <a:buFont typeface="Wingdings" panose="05000000000000000000" pitchFamily="2" charset="2"/>
              <a:buChar char="ü"/>
            </a:pPr>
            <a:r>
              <a:rPr lang="en-US" dirty="0"/>
              <a:t>over 10 lines of query comprehension syntax</a:t>
            </a:r>
          </a:p>
          <a:p>
            <a:pPr marL="555750" lvl="1" indent="-285750">
              <a:buFont typeface="Wingdings" panose="05000000000000000000" pitchFamily="2" charset="2"/>
              <a:buChar char="ü"/>
            </a:pPr>
            <a:r>
              <a:rPr lang="en-US" dirty="0"/>
              <a:t>using the into statement</a:t>
            </a:r>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20</a:t>
            </a:fld>
            <a:endParaRPr lang="de-CH" dirty="0"/>
          </a:p>
        </p:txBody>
      </p:sp>
    </p:spTree>
    <p:extLst>
      <p:ext uri="{BB962C8B-B14F-4D97-AF65-F5344CB8AC3E}">
        <p14:creationId xmlns:p14="http://schemas.microsoft.com/office/powerpoint/2010/main" val="1555868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Never return </a:t>
            </a:r>
            <a:r>
              <a:rPr lang="en-US" dirty="0">
                <a:solidFill>
                  <a:schemeClr val="bg2"/>
                </a:solidFill>
                <a:latin typeface="Consolas" panose="020B0609020204030204" pitchFamily="49" charset="0"/>
                <a:cs typeface="Consolas" panose="020B0609020204030204" pitchFamily="49" charset="0"/>
              </a:rPr>
              <a:t>null</a:t>
            </a:r>
            <a:r>
              <a:rPr lang="en-US" dirty="0">
                <a:solidFill>
                  <a:schemeClr val="tx1"/>
                </a:solidFill>
              </a:rPr>
              <a:t>! </a:t>
            </a:r>
            <a:r>
              <a:rPr lang="en-US" dirty="0"/>
              <a:t>This applies to </a:t>
            </a:r>
            <a:r>
              <a:rPr lang="en-US" dirty="0" err="1">
                <a:latin typeface="Consolas" panose="020B0609020204030204" pitchFamily="49" charset="0"/>
                <a:cs typeface="Consolas" panose="020B0609020204030204" pitchFamily="49" charset="0"/>
              </a:rPr>
              <a:t>IEnumerable</a:t>
            </a:r>
            <a:r>
              <a:rPr lang="en-US" dirty="0">
                <a:latin typeface="Consolas" panose="020B0609020204030204" pitchFamily="49" charset="0"/>
                <a:cs typeface="Consolas" panose="020B0609020204030204" pitchFamily="49" charset="0"/>
              </a:rPr>
              <a:t>&lt;T&gt; </a:t>
            </a:r>
            <a:r>
              <a:rPr lang="en-US" dirty="0"/>
              <a:t>and </a:t>
            </a:r>
            <a:r>
              <a:rPr lang="en-US" dirty="0" err="1">
                <a:latin typeface="Consolas" panose="020B0609020204030204" pitchFamily="49" charset="0"/>
                <a:cs typeface="Consolas" panose="020B0609020204030204" pitchFamily="49" charset="0"/>
              </a:rPr>
              <a:t>IObservable</a:t>
            </a:r>
            <a:r>
              <a:rPr lang="en-US" dirty="0">
                <a:latin typeface="Consolas" panose="020B0609020204030204" pitchFamily="49" charset="0"/>
                <a:cs typeface="Consolas" panose="020B0609020204030204" pitchFamily="49" charset="0"/>
              </a:rPr>
              <a:t>&lt;T&gt; </a:t>
            </a:r>
            <a:r>
              <a:rPr lang="en-US" dirty="0"/>
              <a:t>sequences. </a:t>
            </a:r>
            <a:r>
              <a:rPr lang="en-US" dirty="0">
                <a:solidFill>
                  <a:schemeClr val="tx1"/>
                </a:solidFill>
              </a:rPr>
              <a:t>Return an empty sequence </a:t>
            </a:r>
            <a:r>
              <a:rPr lang="en-US" dirty="0"/>
              <a:t>instead </a:t>
            </a:r>
            <a:r>
              <a:rPr lang="en-US" dirty="0">
                <a:sym typeface="Wingdings 3" panose="05040102010807070707" pitchFamily="18" charset="2"/>
              </a:rPr>
              <a:t></a:t>
            </a:r>
            <a:r>
              <a:rPr lang="en-US" dirty="0"/>
              <a:t> </a:t>
            </a:r>
            <a:r>
              <a:rPr lang="en-US" dirty="0" err="1">
                <a:latin typeface="Consolas" panose="020B0609020204030204" pitchFamily="49" charset="0"/>
                <a:cs typeface="Consolas" panose="020B0609020204030204" pitchFamily="49" charset="0"/>
              </a:rPr>
              <a:t>Observable.Empty</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a:t>
            </a:r>
            <a:r>
              <a:rPr lang="en-US" dirty="0"/>
              <a:t>.</a:t>
            </a:r>
          </a:p>
          <a:p>
            <a:pPr marL="0" indent="0">
              <a:buFont typeface="Wingdings" panose="05000000000000000000" pitchFamily="2" charset="2"/>
              <a:buNone/>
            </a:pPr>
            <a:endParaRPr lang="en-US" dirty="0"/>
          </a:p>
          <a:p>
            <a:pPr marL="285750" indent="-285750">
              <a:buFont typeface="Wingdings" panose="05000000000000000000" pitchFamily="2" charset="2"/>
              <a:buChar char="ü"/>
            </a:pPr>
            <a:r>
              <a:rPr lang="en-US" dirty="0"/>
              <a:t>Key indicators of a large query:</a:t>
            </a:r>
          </a:p>
          <a:p>
            <a:pPr marL="555750" lvl="1" indent="-285750">
              <a:buFont typeface="Wingdings" panose="05000000000000000000" pitchFamily="2" charset="2"/>
              <a:buChar char="ü"/>
            </a:pPr>
            <a:r>
              <a:rPr lang="en-US" dirty="0"/>
              <a:t>Nesting</a:t>
            </a:r>
          </a:p>
          <a:p>
            <a:pPr marL="555750" lvl="1" indent="-285750">
              <a:buFont typeface="Wingdings" panose="05000000000000000000" pitchFamily="2" charset="2"/>
              <a:buChar char="ü"/>
            </a:pPr>
            <a:r>
              <a:rPr lang="en-US" dirty="0"/>
              <a:t>over 10 lines of query comprehension syntax</a:t>
            </a:r>
          </a:p>
          <a:p>
            <a:pPr marL="555750" lvl="1" indent="-285750">
              <a:buFont typeface="Wingdings" panose="05000000000000000000" pitchFamily="2" charset="2"/>
              <a:buChar char="ü"/>
            </a:pPr>
            <a:r>
              <a:rPr lang="en-US" dirty="0"/>
              <a:t>using the into statement</a:t>
            </a:r>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21</a:t>
            </a:fld>
            <a:endParaRPr lang="de-CH" dirty="0"/>
          </a:p>
        </p:txBody>
      </p:sp>
    </p:spTree>
    <p:extLst>
      <p:ext uri="{BB962C8B-B14F-4D97-AF65-F5344CB8AC3E}">
        <p14:creationId xmlns:p14="http://schemas.microsoft.com/office/powerpoint/2010/main" val="147075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IObserver</a:t>
            </a:r>
            <a:r>
              <a:rPr lang="de-CH" dirty="0"/>
              <a:t>: </a:t>
            </a:r>
            <a:r>
              <a:rPr lang="en-US" sz="1200" kern="1200" dirty="0">
                <a:solidFill>
                  <a:schemeClr val="tx1"/>
                </a:solidFill>
                <a:latin typeface="+mn-lt"/>
                <a:ea typeface="+mn-ea"/>
                <a:cs typeface="+mn-cs"/>
              </a:rPr>
              <a:t>Provides a mechanism for receiving push-based notifications.</a:t>
            </a:r>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8</a:t>
            </a:fld>
            <a:endParaRPr lang="de-CH" dirty="0"/>
          </a:p>
        </p:txBody>
      </p:sp>
    </p:spTree>
    <p:extLst>
      <p:ext uri="{BB962C8B-B14F-4D97-AF65-F5344CB8AC3E}">
        <p14:creationId xmlns:p14="http://schemas.microsoft.com/office/powerpoint/2010/main" val="3239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9</a:t>
            </a:fld>
            <a:endParaRPr lang="de-CH" dirty="0"/>
          </a:p>
        </p:txBody>
      </p:sp>
    </p:spTree>
    <p:extLst>
      <p:ext uri="{BB962C8B-B14F-4D97-AF65-F5344CB8AC3E}">
        <p14:creationId xmlns:p14="http://schemas.microsoft.com/office/powerpoint/2010/main" val="390120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10</a:t>
            </a:fld>
            <a:endParaRPr lang="de-CH" dirty="0"/>
          </a:p>
        </p:txBody>
      </p:sp>
    </p:spTree>
    <p:extLst>
      <p:ext uri="{BB962C8B-B14F-4D97-AF65-F5344CB8AC3E}">
        <p14:creationId xmlns:p14="http://schemas.microsoft.com/office/powerpoint/2010/main" val="124314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11</a:t>
            </a:fld>
            <a:endParaRPr lang="de-CH" dirty="0"/>
          </a:p>
        </p:txBody>
      </p:sp>
    </p:spTree>
    <p:extLst>
      <p:ext uri="{BB962C8B-B14F-4D97-AF65-F5344CB8AC3E}">
        <p14:creationId xmlns:p14="http://schemas.microsoft.com/office/powerpoint/2010/main" val="4356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When you schedule for tasks to be completed, they are put into the scheduler for queueing based on priority or other criteria. It also offers an execution context which denotes where the task is executed (e.g., in the thread pool, current thread, or in another app domain). Lastly, it has a clock which provides a notion of time for itself (by accessing the Now property of a scheduler). Tasks being scheduled on a particular scheduler will adhere to the time denoted by that clock only.</a:t>
            </a:r>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14</a:t>
            </a:fld>
            <a:endParaRPr lang="de-CH" dirty="0"/>
          </a:p>
        </p:txBody>
      </p:sp>
    </p:spTree>
    <p:extLst>
      <p:ext uri="{BB962C8B-B14F-4D97-AF65-F5344CB8AC3E}">
        <p14:creationId xmlns:p14="http://schemas.microsoft.com/office/powerpoint/2010/main" val="8668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Observable.Interval</a:t>
            </a:r>
            <a:r>
              <a:rPr lang="de-CH" dirty="0"/>
              <a:t> generiert eine Zahlensequenz:</a:t>
            </a:r>
            <a:r>
              <a:rPr lang="de-CH" baseline="0" dirty="0"/>
              <a:t> 1 2 3 4 5 …</a:t>
            </a:r>
          </a:p>
        </p:txBody>
      </p:sp>
      <p:sp>
        <p:nvSpPr>
          <p:cNvPr id="4" name="Foliennummernplatzhalter 3"/>
          <p:cNvSpPr>
            <a:spLocks noGrp="1"/>
          </p:cNvSpPr>
          <p:nvPr>
            <p:ph type="sldNum" sz="quarter" idx="10"/>
          </p:nvPr>
        </p:nvSpPr>
        <p:spPr/>
        <p:txBody>
          <a:bodyPr/>
          <a:lstStyle/>
          <a:p>
            <a:fld id="{DA168281-B8F8-474D-9FE0-8C82ED0FD368}" type="slidenum">
              <a:rPr lang="de-CH" smtClean="0"/>
              <a:pPr/>
              <a:t>16</a:t>
            </a:fld>
            <a:endParaRPr lang="de-CH" dirty="0"/>
          </a:p>
        </p:txBody>
      </p:sp>
    </p:spTree>
    <p:extLst>
      <p:ext uri="{BB962C8B-B14F-4D97-AF65-F5344CB8AC3E}">
        <p14:creationId xmlns:p14="http://schemas.microsoft.com/office/powerpoint/2010/main" val="223040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Rx can be used, but is less suited for, introducing and managing concurrency for the purposes of </a:t>
            </a:r>
            <a:r>
              <a:rPr lang="en-US" i="1" dirty="0"/>
              <a:t>scaling</a:t>
            </a:r>
            <a:r>
              <a:rPr lang="en-US" dirty="0"/>
              <a:t> or performing </a:t>
            </a:r>
            <a:r>
              <a:rPr lang="en-US" i="1" dirty="0"/>
              <a:t>parallel</a:t>
            </a:r>
            <a:r>
              <a:rPr lang="en-US" dirty="0"/>
              <a:t> computations.</a:t>
            </a:r>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18</a:t>
            </a:fld>
            <a:endParaRPr lang="de-CH" dirty="0"/>
          </a:p>
        </p:txBody>
      </p:sp>
    </p:spTree>
    <p:extLst>
      <p:ext uri="{BB962C8B-B14F-4D97-AF65-F5344CB8AC3E}">
        <p14:creationId xmlns:p14="http://schemas.microsoft.com/office/powerpoint/2010/main" val="156570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Translating existing </a:t>
            </a:r>
            <a:r>
              <a:rPr lang="en-US" sz="1200" dirty="0" err="1">
                <a:latin typeface="Consolas" panose="020B0609020204030204" pitchFamily="49" charset="0"/>
                <a:cs typeface="Consolas" panose="020B0609020204030204" pitchFamily="49" charset="0"/>
              </a:rPr>
              <a:t>IEnumerable</a:t>
            </a:r>
            <a:r>
              <a:rPr lang="en-US" sz="1200" dirty="0">
                <a:latin typeface="Consolas" panose="020B0609020204030204" pitchFamily="49" charset="0"/>
                <a:cs typeface="Consolas" panose="020B0609020204030204" pitchFamily="49" charset="0"/>
              </a:rPr>
              <a:t>&lt;T&gt; </a:t>
            </a:r>
            <a:r>
              <a:rPr lang="en-US" sz="1200" dirty="0"/>
              <a:t>values to </a:t>
            </a:r>
            <a:r>
              <a:rPr lang="en-US" sz="1200" dirty="0" err="1">
                <a:latin typeface="Consolas" panose="020B0609020204030204" pitchFamily="49" charset="0"/>
                <a:cs typeface="Consolas" panose="020B0609020204030204" pitchFamily="49" charset="0"/>
              </a:rPr>
              <a:t>IObservable</a:t>
            </a:r>
            <a:r>
              <a:rPr lang="en-US" sz="1200" dirty="0">
                <a:latin typeface="Consolas" panose="020B0609020204030204" pitchFamily="49" charset="0"/>
                <a:cs typeface="Consolas" panose="020B0609020204030204" pitchFamily="49" charset="0"/>
              </a:rPr>
              <a:t>&lt;T&gt;</a:t>
            </a:r>
            <a:r>
              <a:rPr lang="en-US" sz="1200" dirty="0"/>
              <a:t> just </a:t>
            </a:r>
            <a:r>
              <a:rPr lang="en-US" sz="1400" dirty="0">
                <a:solidFill>
                  <a:schemeClr val="tx1"/>
                </a:solidFill>
              </a:rPr>
              <a:t>so that the code base can be "more Rx“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Message queues: Queues like in MSMQ or a JMS implementation generally have </a:t>
            </a:r>
            <a:r>
              <a:rPr lang="en-US" sz="1200" dirty="0" err="1"/>
              <a:t>transactionality</a:t>
            </a:r>
            <a:r>
              <a:rPr lang="en-US" sz="1200" dirty="0"/>
              <a:t> and are by definition sequential. I feel </a:t>
            </a:r>
            <a:r>
              <a:rPr lang="en-US" sz="1200" i="1" dirty="0" err="1"/>
              <a:t>IEnumerable</a:t>
            </a:r>
            <a:r>
              <a:rPr lang="en-US" sz="1200" i="1" dirty="0"/>
              <a:t>&lt;T&gt;</a:t>
            </a:r>
            <a:r>
              <a:rPr lang="en-US" sz="1200" dirty="0"/>
              <a:t> is a natural fit for here.</a:t>
            </a:r>
            <a:endParaRPr lang="de-CH" dirty="0"/>
          </a:p>
          <a:p>
            <a:endParaRPr lang="de-CH" dirty="0"/>
          </a:p>
        </p:txBody>
      </p:sp>
      <p:sp>
        <p:nvSpPr>
          <p:cNvPr id="4" name="Foliennummernplatzhalter 3"/>
          <p:cNvSpPr>
            <a:spLocks noGrp="1"/>
          </p:cNvSpPr>
          <p:nvPr>
            <p:ph type="sldNum" sz="quarter" idx="10"/>
          </p:nvPr>
        </p:nvSpPr>
        <p:spPr/>
        <p:txBody>
          <a:bodyPr/>
          <a:lstStyle/>
          <a:p>
            <a:fld id="{DA168281-B8F8-474D-9FE0-8C82ED0FD368}" type="slidenum">
              <a:rPr lang="de-CH" smtClean="0"/>
              <a:pPr/>
              <a:t>19</a:t>
            </a:fld>
            <a:endParaRPr lang="de-CH" dirty="0"/>
          </a:p>
        </p:txBody>
      </p:sp>
    </p:spTree>
    <p:extLst>
      <p:ext uri="{BB962C8B-B14F-4D97-AF65-F5344CB8AC3E}">
        <p14:creationId xmlns:p14="http://schemas.microsoft.com/office/powerpoint/2010/main" val="2904499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apitel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70761" y="2549000"/>
            <a:ext cx="7416000" cy="711489"/>
          </a:xfrm>
        </p:spPr>
        <p:txBody>
          <a:bodyPr anchor="t" anchorCtr="0"/>
          <a:lstStyle>
            <a:lvl1pPr>
              <a:defRPr sz="2600"/>
            </a:lvl1pPr>
          </a:lstStyle>
          <a:p>
            <a:r>
              <a:rPr lang="en-US" dirty="0" err="1"/>
              <a:t>Titel</a:t>
            </a:r>
            <a:r>
              <a:rPr lang="en-US" dirty="0"/>
              <a:t> </a:t>
            </a:r>
            <a:r>
              <a:rPr lang="en-US" dirty="0" err="1"/>
              <a:t>durch</a:t>
            </a:r>
            <a:r>
              <a:rPr lang="en-US" dirty="0"/>
              <a:t> </a:t>
            </a:r>
            <a:r>
              <a:rPr lang="en-US" dirty="0" err="1"/>
              <a:t>Klicken</a:t>
            </a:r>
            <a:r>
              <a:rPr lang="en-US" dirty="0"/>
              <a:t> </a:t>
            </a:r>
            <a:r>
              <a:rPr lang="en-US" dirty="0" err="1"/>
              <a:t>hinzufügen</a:t>
            </a:r>
            <a:endParaRPr lang="de-CH" dirty="0"/>
          </a:p>
        </p:txBody>
      </p:sp>
      <p:sp>
        <p:nvSpPr>
          <p:cNvPr id="4" name="Textplatzhalter 3"/>
          <p:cNvSpPr>
            <a:spLocks noGrp="1"/>
          </p:cNvSpPr>
          <p:nvPr>
            <p:ph type="body" sz="quarter" idx="10" hasCustomPrompt="1"/>
          </p:nvPr>
        </p:nvSpPr>
        <p:spPr>
          <a:xfrm>
            <a:off x="1270761" y="3446243"/>
            <a:ext cx="7416000" cy="1298348"/>
          </a:xfrm>
        </p:spPr>
        <p:txBody>
          <a:bodyPr/>
          <a:lstStyle>
            <a:lvl1pPr>
              <a:defRPr baseline="0">
                <a:solidFill>
                  <a:schemeClr val="tx2"/>
                </a:solidFill>
              </a:defRPr>
            </a:lvl1pPr>
          </a:lstStyle>
          <a:p>
            <a:pPr lvl="0"/>
            <a:r>
              <a:rPr lang="de-CH" noProof="0" dirty="0"/>
              <a:t>Bei Aufzählungen NICHT die Buttons oben im Menü verwenden, sondern jede Textzeile komplett markieren und mit der Tabulator-Taste oder </a:t>
            </a:r>
            <a:r>
              <a:rPr lang="de-CH" noProof="0" dirty="0" err="1"/>
              <a:t>Shift+Tab</a:t>
            </a:r>
            <a:r>
              <a:rPr lang="de-CH" noProof="0" dirty="0"/>
              <a:t> die Ebene verändern (erst erscheinen </a:t>
            </a:r>
            <a:r>
              <a:rPr lang="de-CH" noProof="0" dirty="0" err="1"/>
              <a:t>Bulletpoints</a:t>
            </a:r>
            <a:r>
              <a:rPr lang="de-CH" noProof="0" dirty="0"/>
              <a:t>, dann Nummerierungen).</a:t>
            </a:r>
            <a:endParaRPr lang="en-US" noProof="0" dirty="0"/>
          </a:p>
        </p:txBody>
      </p:sp>
      <p:sp>
        <p:nvSpPr>
          <p:cNvPr id="6" name="Bildplatzhalter 5"/>
          <p:cNvSpPr>
            <a:spLocks noGrp="1"/>
          </p:cNvSpPr>
          <p:nvPr>
            <p:ph type="pic" sz="quarter" idx="11"/>
          </p:nvPr>
        </p:nvSpPr>
        <p:spPr>
          <a:xfrm>
            <a:off x="0" y="0"/>
            <a:ext cx="9144000" cy="2103437"/>
          </a:xfrm>
          <a:solidFill>
            <a:schemeClr val="bg2">
              <a:lumMod val="20000"/>
              <a:lumOff val="80000"/>
            </a:schemeClr>
          </a:solidFill>
        </p:spPr>
        <p:txBody>
          <a:bodyPr/>
          <a:lstStyle>
            <a:lvl1pPr>
              <a:defRPr baseline="0"/>
            </a:lvl1pPr>
          </a:lstStyle>
          <a:p>
            <a:r>
              <a:rPr lang="de-DE"/>
              <a:t>Bild durch Klicken auf Symbol hinzufügen</a:t>
            </a:r>
            <a:endParaRPr lang="de-CH" dirty="0"/>
          </a:p>
        </p:txBody>
      </p:sp>
      <p:sp>
        <p:nvSpPr>
          <p:cNvPr id="5" name="Datumsplatzhalter 4"/>
          <p:cNvSpPr>
            <a:spLocks noGrp="1"/>
          </p:cNvSpPr>
          <p:nvPr>
            <p:ph type="dt" sz="half" idx="12"/>
          </p:nvPr>
        </p:nvSpPr>
        <p:spPr/>
        <p:txBody>
          <a:bodyPr/>
          <a:lstStyle/>
          <a:p>
            <a:fld id="{527F050C-CEEA-4045-A3CC-523F031A5492}" type="datetime1">
              <a:rPr lang="de-DE" smtClean="0"/>
              <a:t>18.02.2017</a:t>
            </a:fld>
            <a:endParaRPr lang="de-CH" dirty="0"/>
          </a:p>
        </p:txBody>
      </p:sp>
      <p:sp>
        <p:nvSpPr>
          <p:cNvPr id="8" name="Fußzeilenplatzhalter 7"/>
          <p:cNvSpPr>
            <a:spLocks noGrp="1"/>
          </p:cNvSpPr>
          <p:nvPr>
            <p:ph type="ftr" sz="quarter" idx="13"/>
          </p:nvPr>
        </p:nvSpPr>
        <p:spPr/>
        <p:txBody>
          <a:body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11" name="Foliennummernplatzhalter 10"/>
          <p:cNvSpPr>
            <a:spLocks noGrp="1"/>
          </p:cNvSpPr>
          <p:nvPr>
            <p:ph type="sldNum" sz="quarter" idx="14"/>
          </p:nvPr>
        </p:nvSpPr>
        <p:spPr/>
        <p:txBody>
          <a:bodyPr/>
          <a:lstStyle/>
          <a:p>
            <a:fld id="{D7402FF4-3150-4BB9-8471-06339226EF9E}" type="slidenum">
              <a:rPr lang="de-CH" smtClean="0"/>
              <a:pPr/>
              <a:t>‹#›</a:t>
            </a:fld>
            <a:endParaRPr lang="de-CH" dirty="0"/>
          </a:p>
        </p:txBody>
      </p:sp>
      <p:pic>
        <p:nvPicPr>
          <p:cNvPr id="12" name="Bild 11"/>
          <p:cNvPicPr>
            <a:picLocks noChangeAspect="1"/>
          </p:cNvPicPr>
          <p:nvPr userDrawn="1"/>
        </p:nvPicPr>
        <p:blipFill>
          <a:blip r:embed="rId2"/>
          <a:stretch>
            <a:fillRect/>
          </a:stretch>
        </p:blipFill>
        <p:spPr>
          <a:xfrm>
            <a:off x="241563" y="2383352"/>
            <a:ext cx="836952" cy="471448"/>
          </a:xfrm>
          <a:prstGeom prst="rect">
            <a:avLst/>
          </a:prstGeom>
        </p:spPr>
      </p:pic>
    </p:spTree>
    <p:extLst>
      <p:ext uri="{BB962C8B-B14F-4D97-AF65-F5344CB8AC3E}">
        <p14:creationId xmlns:p14="http://schemas.microsoft.com/office/powerpoint/2010/main" val="327110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Ein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67074" y="412749"/>
            <a:ext cx="7416000" cy="720000"/>
          </a:xfrm>
        </p:spPr>
        <p:txBody>
          <a:bodyPr/>
          <a:lstStyle/>
          <a:p>
            <a:r>
              <a:rPr lang="en-US" dirty="0" err="1"/>
              <a:t>Titel</a:t>
            </a:r>
            <a:r>
              <a:rPr lang="en-US" dirty="0"/>
              <a:t> </a:t>
            </a:r>
            <a:r>
              <a:rPr lang="en-US" dirty="0" err="1"/>
              <a:t>durch</a:t>
            </a:r>
            <a:r>
              <a:rPr lang="en-US" dirty="0"/>
              <a:t> </a:t>
            </a:r>
            <a:r>
              <a:rPr lang="en-US" dirty="0" err="1"/>
              <a:t>Klicken</a:t>
            </a:r>
            <a:r>
              <a:rPr lang="en-US" dirty="0"/>
              <a:t> </a:t>
            </a:r>
            <a:r>
              <a:rPr lang="en-US" dirty="0" err="1"/>
              <a:t>hinzufügen</a:t>
            </a:r>
            <a:endParaRPr lang="de-CH" dirty="0"/>
          </a:p>
        </p:txBody>
      </p:sp>
      <p:sp>
        <p:nvSpPr>
          <p:cNvPr id="3" name="Fußzeilenplatzhalter 2"/>
          <p:cNvSpPr>
            <a:spLocks noGrp="1"/>
          </p:cNvSpPr>
          <p:nvPr>
            <p:ph type="ftr" sz="quarter" idx="10"/>
          </p:nvPr>
        </p:nvSpPr>
        <p:spPr/>
        <p:txBody>
          <a:body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7" name="Inhaltsplatzhalter 6"/>
          <p:cNvSpPr>
            <a:spLocks noGrp="1"/>
          </p:cNvSpPr>
          <p:nvPr>
            <p:ph sz="quarter" idx="13" hasCustomPrompt="1"/>
          </p:nvPr>
        </p:nvSpPr>
        <p:spPr>
          <a:xfrm>
            <a:off x="1267074" y="1239838"/>
            <a:ext cx="7416000" cy="3492500"/>
          </a:xfrm>
        </p:spPr>
        <p:txBody>
          <a:bodyPr/>
          <a:lstStyle>
            <a:lvl1pPr>
              <a:defRPr/>
            </a:lvl1pPr>
            <a:lvl6pPr>
              <a:buAutoNum type="arabicPeriod"/>
              <a:defRPr/>
            </a:lvl6pPr>
            <a:lvl8pPr marL="0" indent="0">
              <a:buFont typeface="+mj-lt"/>
              <a:buNone/>
              <a:defRPr/>
            </a:lvl8pPr>
          </a:lstStyle>
          <a:p>
            <a:pPr lvl="0"/>
            <a:r>
              <a:rPr lang="de-CH" noProof="0" dirty="0"/>
              <a:t>Bei Aufzählungen NICHT die Buttons oben im Menü verwenden, sondern jede Textzeile komplett markieren und mit der Tabulator-Taste oder </a:t>
            </a:r>
            <a:r>
              <a:rPr lang="de-CH" noProof="0" dirty="0" err="1"/>
              <a:t>Shift+Tab</a:t>
            </a:r>
            <a:r>
              <a:rPr lang="de-CH" noProof="0" dirty="0"/>
              <a:t> die Ebene verändern (erst erscheinen </a:t>
            </a:r>
            <a:r>
              <a:rPr lang="de-CH" noProof="0" dirty="0" err="1"/>
              <a:t>Bulletpoints</a:t>
            </a:r>
            <a:r>
              <a:rPr lang="de-CH" noProof="0" dirty="0"/>
              <a:t>, dann Nummerierungen).</a:t>
            </a:r>
            <a:endParaRPr lang="en-US" noProof="0" dirty="0"/>
          </a:p>
        </p:txBody>
      </p:sp>
    </p:spTree>
    <p:extLst>
      <p:ext uri="{BB962C8B-B14F-4D97-AF65-F5344CB8AC3E}">
        <p14:creationId xmlns:p14="http://schemas.microsoft.com/office/powerpoint/2010/main" val="346947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Zwei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67074" y="412749"/>
            <a:ext cx="7416000" cy="720000"/>
          </a:xfrm>
        </p:spPr>
        <p:txBody>
          <a:bodyPr/>
          <a:lstStyle/>
          <a:p>
            <a:r>
              <a:rPr lang="en-US" dirty="0" err="1"/>
              <a:t>Titel</a:t>
            </a:r>
            <a:r>
              <a:rPr lang="en-US" dirty="0"/>
              <a:t> </a:t>
            </a:r>
            <a:r>
              <a:rPr lang="en-US" dirty="0" err="1"/>
              <a:t>durch</a:t>
            </a:r>
            <a:r>
              <a:rPr lang="en-US" dirty="0"/>
              <a:t> </a:t>
            </a:r>
            <a:r>
              <a:rPr lang="en-US" dirty="0" err="1"/>
              <a:t>Klicken</a:t>
            </a:r>
            <a:r>
              <a:rPr lang="en-US" dirty="0"/>
              <a:t> </a:t>
            </a:r>
            <a:r>
              <a:rPr lang="en-US" dirty="0" err="1"/>
              <a:t>hinzufügen</a:t>
            </a:r>
            <a:endParaRPr lang="de-CH" dirty="0"/>
          </a:p>
        </p:txBody>
      </p:sp>
      <p:sp>
        <p:nvSpPr>
          <p:cNvPr id="3" name="Fußzeilenplatzhalter 2"/>
          <p:cNvSpPr>
            <a:spLocks noGrp="1"/>
          </p:cNvSpPr>
          <p:nvPr>
            <p:ph type="ftr" sz="quarter" idx="10"/>
          </p:nvPr>
        </p:nvSpPr>
        <p:spPr/>
        <p:txBody>
          <a:body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a:t>
            </a:fld>
            <a:endParaRPr lang="de-CH" dirty="0"/>
          </a:p>
        </p:txBody>
      </p:sp>
      <p:sp>
        <p:nvSpPr>
          <p:cNvPr id="5" name="Datumsplatzhalter 4"/>
          <p:cNvSpPr>
            <a:spLocks noGrp="1"/>
          </p:cNvSpPr>
          <p:nvPr>
            <p:ph type="dt" sz="half" idx="12"/>
          </p:nvPr>
        </p:nvSpPr>
        <p:spPr/>
        <p:txBody>
          <a:bodyPr/>
          <a:lstStyle/>
          <a:p>
            <a:fld id="{5BA63A08-8715-4E1E-A193-49B17894B2C8}" type="datetime1">
              <a:rPr lang="de-DE" smtClean="0"/>
              <a:t>18.02.2017</a:t>
            </a:fld>
            <a:endParaRPr lang="de-CH" dirty="0"/>
          </a:p>
        </p:txBody>
      </p:sp>
      <p:sp>
        <p:nvSpPr>
          <p:cNvPr id="7" name="Inhaltsplatzhalter 6"/>
          <p:cNvSpPr>
            <a:spLocks noGrp="1"/>
          </p:cNvSpPr>
          <p:nvPr>
            <p:ph sz="quarter" idx="13" hasCustomPrompt="1"/>
          </p:nvPr>
        </p:nvSpPr>
        <p:spPr>
          <a:xfrm>
            <a:off x="1265976" y="1239838"/>
            <a:ext cx="3528000" cy="3492500"/>
          </a:xfrm>
        </p:spPr>
        <p:txBody>
          <a:bodyPr/>
          <a:lstStyle>
            <a:lvl1pPr>
              <a:defRPr baseline="0"/>
            </a:lvl1pPr>
            <a:lvl4pPr marL="810000" marR="0" indent="-270000" algn="l" defTabSz="914400" rtl="0" eaLnBrk="1" fontAlgn="base" latinLnBrk="0" hangingPunct="1">
              <a:lnSpc>
                <a:spcPct val="100000"/>
              </a:lnSpc>
              <a:spcBef>
                <a:spcPts val="250"/>
              </a:spcBef>
              <a:spcAft>
                <a:spcPct val="0"/>
              </a:spcAft>
              <a:buClr>
                <a:schemeClr val="bg2"/>
              </a:buClr>
              <a:buSzPct val="100000"/>
              <a:buFont typeface="Arial" pitchFamily="34" charset="0"/>
              <a:buChar char="−"/>
              <a:tabLst/>
              <a:defRPr/>
            </a:lvl4pPr>
            <a:lvl6pPr>
              <a:buAutoNum type="arabicPeriod"/>
              <a:defRPr/>
            </a:lvl6pPr>
          </a:lstStyle>
          <a:p>
            <a:pPr lvl="0"/>
            <a:r>
              <a:rPr lang="de-CH" noProof="0" dirty="0"/>
              <a:t>Bei Aufzählungen NICHT die Buttons oben im Menü verwenden, sondern jede Textzeile komplett markieren und mit der Tabulator-Taste oder </a:t>
            </a:r>
            <a:r>
              <a:rPr lang="de-CH" noProof="0" dirty="0" err="1"/>
              <a:t>Shift+Tab</a:t>
            </a:r>
            <a:r>
              <a:rPr lang="de-CH" noProof="0" dirty="0"/>
              <a:t> die Ebene verändern (erst erscheinen </a:t>
            </a:r>
            <a:r>
              <a:rPr lang="de-CH" noProof="0" dirty="0" err="1"/>
              <a:t>Bulletpoints</a:t>
            </a:r>
            <a:r>
              <a:rPr lang="de-CH" noProof="0" dirty="0"/>
              <a:t>, dann Nummerierungen).</a:t>
            </a:r>
            <a:endParaRPr lang="en-US" noProof="0" dirty="0"/>
          </a:p>
        </p:txBody>
      </p:sp>
      <p:sp>
        <p:nvSpPr>
          <p:cNvPr id="9" name="Inhaltsplatzhalter 8"/>
          <p:cNvSpPr>
            <a:spLocks noGrp="1"/>
          </p:cNvSpPr>
          <p:nvPr>
            <p:ph sz="quarter" idx="14" hasCustomPrompt="1"/>
          </p:nvPr>
        </p:nvSpPr>
        <p:spPr>
          <a:xfrm>
            <a:off x="5155074" y="1239838"/>
            <a:ext cx="3528000" cy="3492500"/>
          </a:xfrm>
        </p:spPr>
        <p:txBody>
          <a:bodyPr/>
          <a:lstStyle>
            <a:lvl1pPr>
              <a:defRPr/>
            </a:lvl1pPr>
            <a:lvl6pPr>
              <a:buAutoNum type="arabicPeriod"/>
              <a:defRPr/>
            </a:lvl6pPr>
          </a:lstStyle>
          <a:p>
            <a:pPr lvl="0"/>
            <a:r>
              <a:rPr lang="de-CH" noProof="0" dirty="0"/>
              <a:t>Bei Aufzählungen NICHT die Buttons oben im Menü verwenden, sondern jede Textzeile komplett markieren und mit der Tabulator-Taste oder </a:t>
            </a:r>
            <a:r>
              <a:rPr lang="de-CH" noProof="0" dirty="0" err="1"/>
              <a:t>Shift+Tab</a:t>
            </a:r>
            <a:r>
              <a:rPr lang="de-CH" noProof="0" dirty="0"/>
              <a:t> die Ebene verändern (erst erscheinen </a:t>
            </a:r>
            <a:r>
              <a:rPr lang="de-CH" noProof="0" dirty="0" err="1"/>
              <a:t>Bulletpoints</a:t>
            </a:r>
            <a:r>
              <a:rPr lang="de-CH" noProof="0" dirty="0"/>
              <a:t>, dann Nummerierungen).</a:t>
            </a:r>
            <a:endParaRPr lang="en-US" noProof="0" dirty="0"/>
          </a:p>
        </p:txBody>
      </p:sp>
    </p:spTree>
    <p:extLst>
      <p:ext uri="{BB962C8B-B14F-4D97-AF65-F5344CB8AC3E}">
        <p14:creationId xmlns:p14="http://schemas.microsoft.com/office/powerpoint/2010/main" val="35688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67073" y="412748"/>
            <a:ext cx="7416000" cy="720000"/>
          </a:xfrm>
        </p:spPr>
        <p:txBody>
          <a:bodyPr/>
          <a:lstStyle/>
          <a:p>
            <a:r>
              <a:rPr lang="en-US" dirty="0" err="1"/>
              <a:t>Titel</a:t>
            </a:r>
            <a:r>
              <a:rPr lang="en-US" dirty="0"/>
              <a:t> </a:t>
            </a:r>
            <a:r>
              <a:rPr lang="en-US" dirty="0" err="1"/>
              <a:t>durch</a:t>
            </a:r>
            <a:r>
              <a:rPr lang="en-US" dirty="0"/>
              <a:t> </a:t>
            </a:r>
            <a:r>
              <a:rPr lang="en-US" dirty="0" err="1"/>
              <a:t>Klicken</a:t>
            </a:r>
            <a:r>
              <a:rPr lang="en-US" dirty="0"/>
              <a:t> </a:t>
            </a:r>
            <a:r>
              <a:rPr lang="en-US" dirty="0" err="1"/>
              <a:t>hinzufügen</a:t>
            </a:r>
            <a:endParaRPr lang="de-CH" dirty="0"/>
          </a:p>
        </p:txBody>
      </p:sp>
      <p:sp>
        <p:nvSpPr>
          <p:cNvPr id="3" name="Fußzeilenplatzhalter 2"/>
          <p:cNvSpPr>
            <a:spLocks noGrp="1"/>
          </p:cNvSpPr>
          <p:nvPr>
            <p:ph type="ftr" sz="quarter" idx="10"/>
          </p:nvPr>
        </p:nvSpPr>
        <p:spPr>
          <a:xfrm>
            <a:off x="1267074" y="4897565"/>
            <a:ext cx="5760000" cy="180000"/>
          </a:xfrm>
        </p:spPr>
        <p:txBody>
          <a:body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a:t>
            </a:fld>
            <a:endParaRPr lang="de-CH" dirty="0"/>
          </a:p>
        </p:txBody>
      </p:sp>
      <p:sp>
        <p:nvSpPr>
          <p:cNvPr id="5" name="Datumsplatzhalter 4"/>
          <p:cNvSpPr>
            <a:spLocks noGrp="1"/>
          </p:cNvSpPr>
          <p:nvPr>
            <p:ph type="dt" sz="half" idx="12"/>
          </p:nvPr>
        </p:nvSpPr>
        <p:spPr/>
        <p:txBody>
          <a:bodyPr/>
          <a:lstStyle/>
          <a:p>
            <a:fld id="{161CFC9E-7984-4972-BE6A-6E6A55F7D939}" type="datetime1">
              <a:rPr lang="de-DE" smtClean="0"/>
              <a:t>18.02.2017</a:t>
            </a:fld>
            <a:endParaRPr lang="de-CH" dirty="0"/>
          </a:p>
        </p:txBody>
      </p:sp>
    </p:spTree>
    <p:extLst>
      <p:ext uri="{BB962C8B-B14F-4D97-AF65-F5344CB8AC3E}">
        <p14:creationId xmlns:p14="http://schemas.microsoft.com/office/powerpoint/2010/main" val="3389767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7074" y="412749"/>
            <a:ext cx="7416000" cy="7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dirty="0"/>
          </a:p>
        </p:txBody>
      </p:sp>
      <p:sp>
        <p:nvSpPr>
          <p:cNvPr id="1027" name="Rectangle 3"/>
          <p:cNvSpPr>
            <a:spLocks noGrp="1" noChangeArrowheads="1"/>
          </p:cNvSpPr>
          <p:nvPr>
            <p:ph type="body" idx="1"/>
          </p:nvPr>
        </p:nvSpPr>
        <p:spPr bwMode="auto">
          <a:xfrm>
            <a:off x="1267074" y="1244599"/>
            <a:ext cx="7416000" cy="349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a:t>Stufe 1 - Text</a:t>
            </a:r>
          </a:p>
          <a:p>
            <a:pPr lvl="1"/>
            <a:r>
              <a:rPr lang="de-CH" noProof="0" dirty="0"/>
              <a:t>Stufe 2 - Aufzählung Ebene 1</a:t>
            </a:r>
          </a:p>
          <a:p>
            <a:pPr lvl="2"/>
            <a:r>
              <a:rPr lang="de-CH" noProof="0" dirty="0"/>
              <a:t>Stufe 3 - Aufzählung Ebene 2</a:t>
            </a:r>
          </a:p>
          <a:p>
            <a:pPr lvl="3"/>
            <a:r>
              <a:rPr lang="de-CH" noProof="0" dirty="0"/>
              <a:t>Stufe 4 - Aufzählung Ebene 3</a:t>
            </a:r>
          </a:p>
          <a:p>
            <a:pPr lvl="4"/>
            <a:r>
              <a:rPr lang="de-CH" noProof="0" dirty="0"/>
              <a:t>Stufe 5 - Nummerierung Ebene 1</a:t>
            </a:r>
          </a:p>
          <a:p>
            <a:pPr lvl="5"/>
            <a:r>
              <a:rPr lang="de-CH" noProof="0" dirty="0"/>
              <a:t>Stufe 6 - Nummerierung Ebene 2</a:t>
            </a:r>
          </a:p>
          <a:p>
            <a:pPr lvl="6"/>
            <a:r>
              <a:rPr lang="de-CH" noProof="0" dirty="0"/>
              <a:t>Stufe 7 - Nummerierung Ebene </a:t>
            </a:r>
            <a:r>
              <a:rPr lang="en-US" noProof="0" dirty="0"/>
              <a:t>3</a:t>
            </a:r>
          </a:p>
          <a:p>
            <a:pPr lvl="7"/>
            <a:r>
              <a:rPr lang="de-CH" noProof="0" dirty="0"/>
              <a:t>Stufe 8 - Text</a:t>
            </a:r>
            <a:endParaRPr lang="en-US" noProof="0" dirty="0"/>
          </a:p>
          <a:p>
            <a:pPr lvl="8"/>
            <a:r>
              <a:rPr lang="en-US" noProof="0" dirty="0" err="1"/>
              <a:t>Stufe</a:t>
            </a:r>
            <a:r>
              <a:rPr lang="en-US" noProof="0" dirty="0"/>
              <a:t> 9 - Text</a:t>
            </a:r>
          </a:p>
        </p:txBody>
      </p:sp>
      <p:sp>
        <p:nvSpPr>
          <p:cNvPr id="3" name="Fußzeilenplatzhalter 2"/>
          <p:cNvSpPr>
            <a:spLocks noGrp="1"/>
          </p:cNvSpPr>
          <p:nvPr>
            <p:ph type="ftr" sz="quarter" idx="3"/>
          </p:nvPr>
        </p:nvSpPr>
        <p:spPr>
          <a:xfrm>
            <a:off x="1267074" y="4897565"/>
            <a:ext cx="5760000" cy="180000"/>
          </a:xfrm>
          <a:prstGeom prst="rect">
            <a:avLst/>
          </a:prstGeom>
        </p:spPr>
        <p:txBody>
          <a:bodyPr vert="horz" lIns="0" tIns="0" rIns="0" bIns="0" rtlCol="0" anchor="ctr"/>
          <a:lstStyle>
            <a:lvl1pPr algn="l">
              <a:defRPr sz="900">
                <a:solidFill>
                  <a:schemeClr val="tx1">
                    <a:tint val="75000"/>
                  </a:schemeClr>
                </a:solidFill>
              </a:defRPr>
            </a:lvl1p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4"/>
          </p:nvPr>
        </p:nvSpPr>
        <p:spPr>
          <a:xfrm>
            <a:off x="8708984" y="4897565"/>
            <a:ext cx="360000" cy="180000"/>
          </a:xfrm>
          <a:prstGeom prst="rect">
            <a:avLst/>
          </a:prstGeom>
        </p:spPr>
        <p:txBody>
          <a:bodyPr vert="horz" lIns="0" tIns="0" rIns="0" bIns="0" rtlCol="0" anchor="ctr"/>
          <a:lstStyle>
            <a:lvl1pPr algn="l">
              <a:defRPr sz="900">
                <a:solidFill>
                  <a:schemeClr val="tx1">
                    <a:tint val="75000"/>
                  </a:schemeClr>
                </a:solidFill>
              </a:defRPr>
            </a:lvl1pPr>
          </a:lstStyle>
          <a:p>
            <a:fld id="{D7402FF4-3150-4BB9-8471-06339226EF9E}" type="slidenum">
              <a:rPr lang="de-CH" smtClean="0"/>
              <a:pPr/>
              <a:t>‹#›</a:t>
            </a:fld>
            <a:endParaRPr lang="de-CH" dirty="0"/>
          </a:p>
        </p:txBody>
      </p:sp>
      <p:sp>
        <p:nvSpPr>
          <p:cNvPr id="2" name="Datumsplatzhalter 1"/>
          <p:cNvSpPr>
            <a:spLocks noGrp="1"/>
          </p:cNvSpPr>
          <p:nvPr>
            <p:ph type="dt" sz="half" idx="2"/>
          </p:nvPr>
        </p:nvSpPr>
        <p:spPr>
          <a:xfrm>
            <a:off x="7248601" y="4897565"/>
            <a:ext cx="1224000" cy="180000"/>
          </a:xfrm>
          <a:prstGeom prst="rect">
            <a:avLst/>
          </a:prstGeom>
        </p:spPr>
        <p:txBody>
          <a:bodyPr vert="horz" lIns="91440" tIns="45720" rIns="91440" bIns="45720" rtlCol="0" anchor="ctr"/>
          <a:lstStyle>
            <a:lvl1pPr algn="r">
              <a:defRPr sz="900">
                <a:solidFill>
                  <a:schemeClr val="tx1">
                    <a:tint val="75000"/>
                  </a:schemeClr>
                </a:solidFill>
              </a:defRPr>
            </a:lvl1pPr>
          </a:lstStyle>
          <a:p>
            <a:fld id="{5CB753C9-F691-45E8-80F1-B27D4366C44E}" type="datetime1">
              <a:rPr lang="de-DE" smtClean="0"/>
              <a:t>18.02.2017</a:t>
            </a:fld>
            <a:endParaRPr lang="de-CH" dirty="0"/>
          </a:p>
        </p:txBody>
      </p:sp>
      <p:pic>
        <p:nvPicPr>
          <p:cNvPr id="9" name="Bild 8"/>
          <p:cNvPicPr>
            <a:picLocks noChangeAspect="1"/>
          </p:cNvPicPr>
          <p:nvPr userDrawn="1"/>
        </p:nvPicPr>
        <p:blipFill>
          <a:blip r:embed="rId6"/>
          <a:stretch>
            <a:fillRect/>
          </a:stretch>
        </p:blipFill>
        <p:spPr>
          <a:xfrm>
            <a:off x="235213" y="230503"/>
            <a:ext cx="836952" cy="471448"/>
          </a:xfrm>
          <a:prstGeom prst="rect">
            <a:avLst/>
          </a:prstGeom>
        </p:spPr>
      </p:pic>
    </p:spTree>
  </p:cSld>
  <p:clrMap bg1="lt1" tx1="dk1" bg2="lt2" tx2="dk2" accent1="accent1" accent2="accent2" accent3="accent3" accent4="accent4" accent5="accent5" accent6="accent6" hlink="hlink" folHlink="folHlink"/>
  <p:sldLayoutIdLst>
    <p:sldLayoutId id="2147483699" r:id="rId1"/>
    <p:sldLayoutId id="2147483704" r:id="rId2"/>
    <p:sldLayoutId id="2147483705" r:id="rId3"/>
    <p:sldLayoutId id="2147483703" r:id="rId4"/>
  </p:sldLayoutIdLst>
  <p:hf hdr="0"/>
  <p:txStyles>
    <p:titleStyle>
      <a:lvl1pPr algn="l" rtl="0" eaLnBrk="1" fontAlgn="base" hangingPunct="1">
        <a:lnSpc>
          <a:spcPts val="2800"/>
        </a:lnSpc>
        <a:spcBef>
          <a:spcPct val="0"/>
        </a:spcBef>
        <a:spcAft>
          <a:spcPct val="0"/>
        </a:spcAft>
        <a:defRPr sz="2600" b="0" i="0" cap="none" spc="0" baseline="0">
          <a:solidFill>
            <a:schemeClr val="bg2"/>
          </a:solidFill>
          <a:latin typeface="Arial"/>
          <a:ea typeface="+mj-ea"/>
          <a:cs typeface="Arial"/>
        </a:defRPr>
      </a:lvl1pPr>
      <a:lvl2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5pPr>
      <a:lvl6pPr marL="4572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6pPr>
      <a:lvl7pPr marL="9144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7pPr>
      <a:lvl8pPr marL="13716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8pPr>
      <a:lvl9pPr marL="18288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ts val="500"/>
        </a:spcBef>
        <a:spcAft>
          <a:spcPct val="0"/>
        </a:spcAft>
        <a:buClr>
          <a:schemeClr val="bg2"/>
        </a:buClr>
        <a:buFontTx/>
        <a:buNone/>
        <a:defRPr sz="1600" baseline="0">
          <a:solidFill>
            <a:schemeClr val="tx2"/>
          </a:solidFill>
          <a:latin typeface="Arial" panose="020B0604020202020204" pitchFamily="34" charset="0"/>
          <a:ea typeface="+mn-ea"/>
          <a:cs typeface="Arial" panose="020B0604020202020204" pitchFamily="34" charset="0"/>
        </a:defRPr>
      </a:lvl1pPr>
      <a:lvl2pPr marL="270000" indent="-270000" algn="l" rtl="0" eaLnBrk="1" fontAlgn="base" hangingPunct="1">
        <a:spcBef>
          <a:spcPts val="500"/>
        </a:spcBef>
        <a:spcAft>
          <a:spcPct val="0"/>
        </a:spcAft>
        <a:buClr>
          <a:schemeClr val="bg2"/>
        </a:buClr>
        <a:buFont typeface="Arial" pitchFamily="34" charset="0"/>
        <a:buChar char="•"/>
        <a:defRPr sz="1600">
          <a:solidFill>
            <a:schemeClr val="tx2"/>
          </a:solidFill>
          <a:latin typeface="Arial" panose="020B0604020202020204" pitchFamily="34" charset="0"/>
          <a:ea typeface="+mn-ea"/>
          <a:cs typeface="Arial" panose="020B0604020202020204" pitchFamily="34" charset="0"/>
        </a:defRPr>
      </a:lvl2pPr>
      <a:lvl3pPr marL="540000" indent="-270000" algn="l" rtl="0" eaLnBrk="1" fontAlgn="base" hangingPunct="1">
        <a:spcBef>
          <a:spcPts val="500"/>
        </a:spcBef>
        <a:spcAft>
          <a:spcPct val="0"/>
        </a:spcAft>
        <a:buClr>
          <a:schemeClr val="bg2"/>
        </a:buClr>
        <a:buFont typeface="Courier New" pitchFamily="49" charset="0"/>
        <a:buChar char="o"/>
        <a:defRPr sz="1600">
          <a:solidFill>
            <a:schemeClr val="tx2"/>
          </a:solidFill>
          <a:latin typeface="Arial" panose="020B0604020202020204" pitchFamily="34" charset="0"/>
          <a:ea typeface="+mn-ea"/>
          <a:cs typeface="Arial" panose="020B0604020202020204" pitchFamily="34" charset="0"/>
        </a:defRPr>
      </a:lvl3pPr>
      <a:lvl4pPr marL="810000" indent="-270000" algn="l" rtl="0" eaLnBrk="1" fontAlgn="base" hangingPunct="1">
        <a:spcBef>
          <a:spcPts val="250"/>
        </a:spcBef>
        <a:spcAft>
          <a:spcPct val="0"/>
        </a:spcAft>
        <a:buClr>
          <a:schemeClr val="bg2"/>
        </a:buClr>
        <a:buSzPct val="100000"/>
        <a:buFont typeface="Arial" pitchFamily="34" charset="0"/>
        <a:buChar char="−"/>
        <a:defRPr sz="1200" baseline="0">
          <a:solidFill>
            <a:schemeClr val="tx2"/>
          </a:solidFill>
          <a:latin typeface="Arial" panose="020B0604020202020204" pitchFamily="34" charset="0"/>
          <a:ea typeface="+mn-ea"/>
          <a:cs typeface="Arial" panose="020B0604020202020204" pitchFamily="34" charset="0"/>
        </a:defRPr>
      </a:lvl4pPr>
      <a:lvl5pPr marL="0" indent="-270000" algn="l" rtl="0" eaLnBrk="1" fontAlgn="base" hangingPunct="1">
        <a:spcBef>
          <a:spcPts val="500"/>
        </a:spcBef>
        <a:spcAft>
          <a:spcPct val="0"/>
        </a:spcAft>
        <a:buClr>
          <a:schemeClr val="bg2"/>
        </a:buClr>
        <a:buFont typeface="+mj-lt"/>
        <a:buAutoNum type="arabicPeriod"/>
        <a:defRPr sz="1600">
          <a:solidFill>
            <a:schemeClr val="tx2"/>
          </a:solidFill>
          <a:latin typeface="Arial" panose="020B0604020202020204" pitchFamily="34" charset="0"/>
          <a:ea typeface="+mn-ea"/>
          <a:cs typeface="Arial" panose="020B0604020202020204" pitchFamily="34" charset="0"/>
        </a:defRPr>
      </a:lvl5pPr>
      <a:lvl6pPr marL="540000" indent="-270000" algn="l" rtl="0" eaLnBrk="1" fontAlgn="base" hangingPunct="1">
        <a:spcBef>
          <a:spcPts val="500"/>
        </a:spcBef>
        <a:spcAft>
          <a:spcPct val="0"/>
        </a:spcAft>
        <a:buClr>
          <a:schemeClr val="bg2"/>
        </a:buClr>
        <a:buFont typeface="+mj-lt"/>
        <a:buAutoNum type="arabicPeriod"/>
        <a:defRPr sz="1600">
          <a:solidFill>
            <a:srgbClr val="707173"/>
          </a:solidFill>
          <a:latin typeface="Arial" panose="020B0604020202020204" pitchFamily="34" charset="0"/>
          <a:ea typeface="+mn-ea"/>
          <a:cs typeface="Arial" panose="020B0604020202020204" pitchFamily="34" charset="0"/>
        </a:defRPr>
      </a:lvl6pPr>
      <a:lvl7pPr marL="810000" indent="-270000" algn="l" rtl="0" eaLnBrk="1" fontAlgn="base" hangingPunct="1">
        <a:spcBef>
          <a:spcPts val="250"/>
        </a:spcBef>
        <a:spcAft>
          <a:spcPct val="0"/>
        </a:spcAft>
        <a:buClr>
          <a:schemeClr val="bg2"/>
        </a:buClr>
        <a:buFont typeface="+mj-lt"/>
        <a:buAutoNum type="arabicPeriod"/>
        <a:defRPr sz="1200" baseline="0">
          <a:solidFill>
            <a:srgbClr val="707173"/>
          </a:solidFill>
          <a:latin typeface="Arial" panose="020B0604020202020204" pitchFamily="34" charset="0"/>
          <a:ea typeface="+mn-ea"/>
          <a:cs typeface="Arial" panose="020B0604020202020204" pitchFamily="34" charset="0"/>
        </a:defRPr>
      </a:lvl7pPr>
      <a:lvl8pPr marL="0" indent="0" algn="l" rtl="0" eaLnBrk="1" fontAlgn="base" hangingPunct="1">
        <a:spcBef>
          <a:spcPts val="500"/>
        </a:spcBef>
        <a:spcAft>
          <a:spcPct val="0"/>
        </a:spcAft>
        <a:buClr>
          <a:srgbClr val="C00000"/>
        </a:buClr>
        <a:buFont typeface="+mj-lt"/>
        <a:buNone/>
        <a:tabLst>
          <a:tab pos="719138" algn="l"/>
        </a:tabLst>
        <a:defRPr sz="1600" baseline="0">
          <a:solidFill>
            <a:srgbClr val="707173"/>
          </a:solidFill>
          <a:latin typeface="+mn-lt"/>
          <a:ea typeface="+mn-ea"/>
        </a:defRPr>
      </a:lvl8pPr>
      <a:lvl9pPr marL="0" indent="0" algn="l" rtl="0" eaLnBrk="1" fontAlgn="base" hangingPunct="1">
        <a:spcBef>
          <a:spcPts val="500"/>
        </a:spcBef>
        <a:spcAft>
          <a:spcPct val="0"/>
        </a:spcAft>
        <a:defRPr sz="1600">
          <a:solidFill>
            <a:schemeClr val="tx2"/>
          </a:solidFill>
          <a:latin typeface="Arial" pitchFamily="34" charset="0"/>
          <a:ea typeface="+mn-ea"/>
          <a:cs typeface="Arial" pitchFamily="34" charset="0"/>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81"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x.codeplex.com/" TargetMode="External"/><Relationship Id="rId2" Type="http://schemas.openxmlformats.org/officeDocument/2006/relationships/hyperlink" Target="http://reactivex.io/" TargetMode="External"/><Relationship Id="rId1" Type="http://schemas.openxmlformats.org/officeDocument/2006/relationships/slideLayout" Target="../slideLayouts/slideLayout2.xml"/><Relationship Id="rId5" Type="http://schemas.openxmlformats.org/officeDocument/2006/relationships/hyperlink" Target="https://msdn.microsoft.com/en-us/data/gg577609.aspx" TargetMode="External"/><Relationship Id="rId4" Type="http://schemas.openxmlformats.org/officeDocument/2006/relationships/hyperlink" Target="http://www.introtorx.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bbv.ch/" TargetMode="External"/><Relationship Id="rId2" Type="http://schemas.openxmlformats.org/officeDocument/2006/relationships/hyperlink" Target="mailto:raphael.schweizer@bbv.ch" TargetMode="Externa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hyperlink" Target="http://www.bbv.ch/" TargetMode="External"/><Relationship Id="rId2" Type="http://schemas.openxmlformats.org/officeDocument/2006/relationships/hyperlink" Target="mailto:marko.markovic@bbv.ch" TargetMode="Externa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eactive-Extensions/Rx.NET/graphs/contributor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Einführung </a:t>
            </a:r>
            <a:r>
              <a:rPr lang="de-CH" dirty="0" err="1"/>
              <a:t>Reactive</a:t>
            </a:r>
            <a:r>
              <a:rPr lang="de-CH" dirty="0"/>
              <a:t> </a:t>
            </a:r>
            <a:r>
              <a:rPr lang="de-CH" dirty="0" err="1"/>
              <a:t>Extensions</a:t>
            </a:r>
            <a:r>
              <a:rPr lang="de-CH" dirty="0"/>
              <a:t> (</a:t>
            </a:r>
            <a:r>
              <a:rPr lang="de-CH" dirty="0" err="1"/>
              <a:t>Rx</a:t>
            </a:r>
            <a:r>
              <a:rPr lang="de-CH" dirty="0"/>
              <a:t>)</a:t>
            </a:r>
          </a:p>
        </p:txBody>
      </p:sp>
      <p:sp>
        <p:nvSpPr>
          <p:cNvPr id="5" name="Datumsplatzhalter 4"/>
          <p:cNvSpPr>
            <a:spLocks noGrp="1"/>
          </p:cNvSpPr>
          <p:nvPr>
            <p:ph type="dt" sz="half" idx="12"/>
          </p:nvPr>
        </p:nvSpPr>
        <p:spPr/>
        <p:txBody>
          <a:bodyPr/>
          <a:lstStyle/>
          <a:p>
            <a:fld id="{527F050C-CEEA-4045-A3CC-523F031A5492}" type="datetime1">
              <a:rPr lang="de-DE" smtClean="0"/>
              <a:t>18.02.2017</a:t>
            </a:fld>
            <a:endParaRPr lang="de-CH" dirty="0"/>
          </a:p>
        </p:txBody>
      </p:sp>
      <p:sp>
        <p:nvSpPr>
          <p:cNvPr id="6" name="Fußzeilenplatzhalter 5"/>
          <p:cNvSpPr>
            <a:spLocks noGrp="1"/>
          </p:cNvSpPr>
          <p:nvPr>
            <p:ph type="ftr" sz="quarter" idx="13"/>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7" name="Foliennummernplatzhalter 6"/>
          <p:cNvSpPr>
            <a:spLocks noGrp="1"/>
          </p:cNvSpPr>
          <p:nvPr>
            <p:ph type="sldNum" sz="quarter" idx="14"/>
          </p:nvPr>
        </p:nvSpPr>
        <p:spPr/>
        <p:txBody>
          <a:bodyPr/>
          <a:lstStyle/>
          <a:p>
            <a:fld id="{D7402FF4-3150-4BB9-8471-06339226EF9E}" type="slidenum">
              <a:rPr lang="de-CH" smtClean="0"/>
              <a:pPr/>
              <a:t>1</a:t>
            </a:fld>
            <a:endParaRPr lang="de-CH" dirty="0"/>
          </a:p>
        </p:txBody>
      </p:sp>
      <p:pic>
        <p:nvPicPr>
          <p:cNvPr id="9" name="69f8255a-22dc-443f-a6f1-81fc39fb297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41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latin typeface="Consolas" panose="020B0609020204030204" pitchFamily="49" charset="0"/>
                <a:cs typeface="Consolas" panose="020B0609020204030204" pitchFamily="49" charset="0"/>
              </a:rPr>
              <a:t>IObservable</a:t>
            </a:r>
            <a:r>
              <a:rPr lang="de-CH" dirty="0">
                <a:latin typeface="Consolas" panose="020B0609020204030204" pitchFamily="49" charset="0"/>
                <a:cs typeface="Consolas" panose="020B0609020204030204" pitchFamily="49" charset="0"/>
              </a:rPr>
              <a:t>&lt;&gt;</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10</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8" name="Rechteck 7"/>
          <p:cNvSpPr/>
          <p:nvPr/>
        </p:nvSpPr>
        <p:spPr>
          <a:xfrm>
            <a:off x="1190962" y="1208796"/>
            <a:ext cx="7698022" cy="3416320"/>
          </a:xfrm>
          <a:prstGeom prst="rect">
            <a:avLst/>
          </a:prstGeom>
        </p:spPr>
        <p:txBody>
          <a:bodyPr wrap="square">
            <a:spAutoFit/>
          </a:bodyPr>
          <a:lstStyle/>
          <a:p>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class</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SampleNumberSubject</a:t>
            </a:r>
            <a:r>
              <a:rPr lang="de-CH" dirty="0">
                <a:solidFill>
                  <a:srgbClr val="000000"/>
                </a:solidFill>
                <a:highlight>
                  <a:srgbClr val="FFFFFF"/>
                </a:highlight>
                <a:latin typeface="Consolas" panose="020B0609020204030204" pitchFamily="49" charset="0"/>
              </a:rPr>
              <a:t> : </a:t>
            </a:r>
            <a:r>
              <a:rPr lang="de-CH" dirty="0" err="1">
                <a:solidFill>
                  <a:srgbClr val="2B91AF"/>
                </a:solidFill>
                <a:highlight>
                  <a:srgbClr val="FFFFFF"/>
                </a:highlight>
                <a:latin typeface="Consolas" panose="020B0609020204030204" pitchFamily="49" charset="0"/>
              </a:rPr>
              <a:t>IObservable</a:t>
            </a:r>
            <a:r>
              <a:rPr lang="de-CH" dirty="0">
                <a:solidFill>
                  <a:srgbClr val="000000"/>
                </a:solidFill>
                <a:highlight>
                  <a:srgbClr val="FFFFFF"/>
                </a:highlight>
                <a:latin typeface="Consolas" panose="020B0609020204030204" pitchFamily="49" charset="0"/>
              </a:rPr>
              <a:t>&lt;</a:t>
            </a:r>
            <a:r>
              <a:rPr lang="de-CH" dirty="0" err="1">
                <a:solidFill>
                  <a:srgbClr val="0000FF"/>
                </a:solidFill>
                <a:highlight>
                  <a:srgbClr val="FFFFFF"/>
                </a:highlight>
                <a:latin typeface="Consolas" panose="020B0609020204030204" pitchFamily="49" charset="0"/>
              </a:rPr>
              <a:t>int</a:t>
            </a:r>
            <a:r>
              <a:rPr lang="de-CH" dirty="0">
                <a:solidFill>
                  <a:srgbClr val="000000"/>
                </a:solidFill>
                <a:highlight>
                  <a:srgbClr val="FFFFFF"/>
                </a:highlight>
                <a:latin typeface="Consolas" panose="020B0609020204030204" pitchFamily="49" charset="0"/>
              </a:rPr>
              <a:t>&gt;</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IDisposable</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Subscribe</a:t>
            </a:r>
            <a:r>
              <a:rPr lang="de-CH" dirty="0">
                <a:solidFill>
                  <a:srgbClr val="000000"/>
                </a:solidFill>
                <a:highlight>
                  <a:srgbClr val="FFFFFF"/>
                </a:highlight>
                <a:latin typeface="Consolas" panose="020B0609020204030204" pitchFamily="49" charset="0"/>
              </a:rPr>
              <a:t>(</a:t>
            </a:r>
            <a:r>
              <a:rPr lang="de-CH" dirty="0" err="1">
                <a:solidFill>
                  <a:srgbClr val="2B91AF"/>
                </a:solidFill>
                <a:highlight>
                  <a:srgbClr val="FFFFFF"/>
                </a:highlight>
                <a:latin typeface="Consolas" panose="020B0609020204030204" pitchFamily="49" charset="0"/>
              </a:rPr>
              <a:t>IObserver</a:t>
            </a:r>
            <a:r>
              <a:rPr lang="de-CH" dirty="0">
                <a:solidFill>
                  <a:srgbClr val="000000"/>
                </a:solidFill>
                <a:highlight>
                  <a:srgbClr val="FFFFFF"/>
                </a:highlight>
                <a:latin typeface="Consolas" panose="020B0609020204030204" pitchFamily="49" charset="0"/>
              </a:rPr>
              <a:t>&lt;</a:t>
            </a:r>
            <a:r>
              <a:rPr lang="de-CH" dirty="0" err="1">
                <a:solidFill>
                  <a:srgbClr val="0000FF"/>
                </a:solidFill>
                <a:highlight>
                  <a:srgbClr val="FFFFFF"/>
                </a:highlight>
                <a:latin typeface="Consolas" panose="020B0609020204030204" pitchFamily="49" charset="0"/>
              </a:rPr>
              <a:t>int</a:t>
            </a:r>
            <a:r>
              <a:rPr lang="de-CH" dirty="0">
                <a:solidFill>
                  <a:srgbClr val="000000"/>
                </a:solidFill>
                <a:highlight>
                  <a:srgbClr val="FFFFFF"/>
                </a:highlight>
                <a:latin typeface="Consolas" panose="020B0609020204030204" pitchFamily="49" charset="0"/>
              </a:rPr>
              <a:t>&gt; </a:t>
            </a:r>
            <a:r>
              <a:rPr lang="de-CH" dirty="0" err="1">
                <a:solidFill>
                  <a:srgbClr val="000000"/>
                </a:solidFill>
                <a:highlight>
                  <a:srgbClr val="FFFFFF"/>
                </a:highlight>
                <a:latin typeface="Consolas" panose="020B0609020204030204" pitchFamily="49" charset="0"/>
              </a:rPr>
              <a:t>observer</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observer.OnNext</a:t>
            </a:r>
            <a:r>
              <a:rPr lang="de-CH" dirty="0">
                <a:solidFill>
                  <a:srgbClr val="000000"/>
                </a:solidFill>
                <a:highlight>
                  <a:srgbClr val="FFFFFF"/>
                </a:highlight>
                <a:latin typeface="Consolas" panose="020B0609020204030204" pitchFamily="49" charset="0"/>
              </a:rPr>
              <a:t>(1);</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observer.OnNext</a:t>
            </a:r>
            <a:r>
              <a:rPr lang="de-CH" dirty="0">
                <a:solidFill>
                  <a:srgbClr val="000000"/>
                </a:solidFill>
                <a:highlight>
                  <a:srgbClr val="FFFFFF"/>
                </a:highlight>
                <a:latin typeface="Consolas" panose="020B0609020204030204" pitchFamily="49" charset="0"/>
              </a:rPr>
              <a:t>(2);</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observer.OnNext</a:t>
            </a:r>
            <a:r>
              <a:rPr lang="de-CH" dirty="0">
                <a:solidFill>
                  <a:srgbClr val="000000"/>
                </a:solidFill>
                <a:highlight>
                  <a:srgbClr val="FFFFFF"/>
                </a:highlight>
                <a:latin typeface="Consolas" panose="020B0609020204030204" pitchFamily="49" charset="0"/>
              </a:rPr>
              <a:t>(3);</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observer.OnCompleted</a:t>
            </a:r>
            <a:r>
              <a:rPr lang="de-CH" dirty="0">
                <a:solidFill>
                  <a:srgbClr val="000000"/>
                </a:solidFill>
                <a:highlight>
                  <a:srgbClr val="FFFFFF"/>
                </a:highlight>
                <a:latin typeface="Consolas" panose="020B0609020204030204" pitchFamily="49" charset="0"/>
              </a:rPr>
              <a:t>();</a:t>
            </a:r>
          </a:p>
          <a:p>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return</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Disposable</a:t>
            </a:r>
            <a:r>
              <a:rPr lang="de-CH" dirty="0" err="1">
                <a:solidFill>
                  <a:srgbClr val="000000"/>
                </a:solidFill>
                <a:highlight>
                  <a:srgbClr val="FFFFFF"/>
                </a:highlight>
                <a:latin typeface="Consolas" panose="020B0609020204030204" pitchFamily="49" charset="0"/>
              </a:rPr>
              <a:t>.Empty</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a:t>
            </a:r>
            <a:endParaRPr lang="de-CH" dirty="0"/>
          </a:p>
        </p:txBody>
      </p:sp>
      <p:sp>
        <p:nvSpPr>
          <p:cNvPr id="20" name="Abgerundetes Rechteck 19"/>
          <p:cNvSpPr/>
          <p:nvPr/>
        </p:nvSpPr>
        <p:spPr>
          <a:xfrm>
            <a:off x="6836407" y="160171"/>
            <a:ext cx="1954696" cy="841513"/>
          </a:xfrm>
          <a:prstGeom prst="roundRect">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de-CH" dirty="0"/>
              <a:t>Observable</a:t>
            </a:r>
          </a:p>
        </p:txBody>
      </p:sp>
    </p:spTree>
    <p:extLst>
      <p:ext uri="{BB962C8B-B14F-4D97-AF65-F5344CB8AC3E}">
        <p14:creationId xmlns:p14="http://schemas.microsoft.com/office/powerpoint/2010/main" val="179517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latin typeface="+mj-lt"/>
                <a:cs typeface="Consolas" panose="020B0609020204030204" pitchFamily="49" charset="0"/>
              </a:rPr>
              <a:t>Simple Sample</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11</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8" name="Rechteck 7"/>
          <p:cNvSpPr/>
          <p:nvPr/>
        </p:nvSpPr>
        <p:spPr>
          <a:xfrm>
            <a:off x="1190962" y="1208796"/>
            <a:ext cx="7698022" cy="1754326"/>
          </a:xfrm>
          <a:prstGeom prst="rect">
            <a:avLst/>
          </a:prstGeom>
        </p:spPr>
        <p:txBody>
          <a:bodyPr wrap="square">
            <a:spAutoFit/>
          </a:bodyPr>
          <a:lstStyle/>
          <a:p>
            <a:r>
              <a:rPr lang="de-CH" dirty="0" err="1">
                <a:solidFill>
                  <a:srgbClr val="0000FF"/>
                </a:solidFill>
                <a:highlight>
                  <a:srgbClr val="FFFFFF"/>
                </a:highlight>
                <a:latin typeface="Consolas" panose="020B0609020204030204" pitchFamily="49" charset="0"/>
              </a:rPr>
              <a:t>static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Main(</a:t>
            </a:r>
            <a:r>
              <a:rPr lang="de-CH" dirty="0" err="1">
                <a:solidFill>
                  <a:srgbClr val="0000FF"/>
                </a:solidFill>
                <a:highlight>
                  <a:srgbClr val="FFFFFF"/>
                </a:highlight>
                <a:latin typeface="Consolas" panose="020B0609020204030204" pitchFamily="49" charset="0"/>
              </a:rPr>
              <a:t>string</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args</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var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subject</a:t>
            </a:r>
            <a:r>
              <a:rPr lang="de-CH" dirty="0">
                <a:solidFill>
                  <a:srgbClr val="000000"/>
                </a:solidFill>
                <a:highlight>
                  <a:srgbClr val="FFFFFF"/>
                </a:highlight>
                <a:latin typeface="Consolas" panose="020B0609020204030204" pitchFamily="49" charset="0"/>
              </a:rPr>
              <a:t> = </a:t>
            </a:r>
            <a:r>
              <a:rPr lang="de-CH" dirty="0" err="1">
                <a:solidFill>
                  <a:srgbClr val="0000FF"/>
                </a:solidFill>
                <a:highlight>
                  <a:srgbClr val="FFFFFF"/>
                </a:highlight>
                <a:latin typeface="Consolas" panose="020B0609020204030204" pitchFamily="49" charset="0"/>
              </a:rPr>
              <a:t>new</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SampleNumberSubject</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var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observer</a:t>
            </a:r>
            <a:r>
              <a:rPr lang="de-CH" dirty="0">
                <a:solidFill>
                  <a:srgbClr val="000000"/>
                </a:solidFill>
                <a:highlight>
                  <a:srgbClr val="FFFFFF"/>
                </a:highlight>
                <a:latin typeface="Consolas" panose="020B0609020204030204" pitchFamily="49" charset="0"/>
              </a:rPr>
              <a:t> = </a:t>
            </a:r>
            <a:r>
              <a:rPr lang="de-CH" dirty="0" err="1">
                <a:solidFill>
                  <a:srgbClr val="0000FF"/>
                </a:solidFill>
                <a:highlight>
                  <a:srgbClr val="FFFFFF"/>
                </a:highlight>
                <a:latin typeface="Consolas" panose="020B0609020204030204" pitchFamily="49" charset="0"/>
              </a:rPr>
              <a:t>new</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SampleObserver</a:t>
            </a:r>
            <a:r>
              <a:rPr lang="de-CH" dirty="0">
                <a:solidFill>
                  <a:srgbClr val="000000"/>
                </a:solidFill>
                <a:highlight>
                  <a:srgbClr val="FFFFFF"/>
                </a:highlight>
                <a:latin typeface="Consolas" panose="020B0609020204030204" pitchFamily="49" charset="0"/>
              </a:rPr>
              <a:t>&lt;</a:t>
            </a:r>
            <a:r>
              <a:rPr lang="de-CH" dirty="0" err="1">
                <a:solidFill>
                  <a:srgbClr val="0000FF"/>
                </a:solidFill>
                <a:highlight>
                  <a:srgbClr val="FFFFFF"/>
                </a:highlight>
                <a:latin typeface="Consolas" panose="020B0609020204030204" pitchFamily="49" charset="0"/>
              </a:rPr>
              <a:t>int</a:t>
            </a:r>
            <a:r>
              <a:rPr lang="de-CH" dirty="0">
                <a:solidFill>
                  <a:srgbClr val="000000"/>
                </a:solidFill>
                <a:highlight>
                  <a:srgbClr val="FFFFFF"/>
                </a:highlight>
                <a:latin typeface="Consolas" panose="020B0609020204030204" pitchFamily="49" charset="0"/>
              </a:rPr>
              <a:t>&gt;();</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subject.Subscribe</a:t>
            </a:r>
            <a:r>
              <a:rPr lang="de-CH" dirty="0">
                <a:solidFill>
                  <a:srgbClr val="000000"/>
                </a:solidFill>
                <a:highlight>
                  <a:srgbClr val="FFFFFF"/>
                </a:highlight>
                <a:latin typeface="Consolas" panose="020B0609020204030204" pitchFamily="49" charset="0"/>
              </a:rPr>
              <a:t>(</a:t>
            </a:r>
            <a:r>
              <a:rPr lang="de-CH" dirty="0" err="1">
                <a:solidFill>
                  <a:srgbClr val="000000"/>
                </a:solidFill>
                <a:highlight>
                  <a:srgbClr val="FFFFFF"/>
                </a:highlight>
                <a:latin typeface="Consolas" panose="020B0609020204030204" pitchFamily="49" charset="0"/>
              </a:rPr>
              <a:t>observer</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a:t>
            </a:r>
            <a:endParaRPr lang="de-CH" dirty="0"/>
          </a:p>
        </p:txBody>
      </p:sp>
      <p:sp>
        <p:nvSpPr>
          <p:cNvPr id="9" name="Abgerundetes Rechteck 8"/>
          <p:cNvSpPr/>
          <p:nvPr/>
        </p:nvSpPr>
        <p:spPr>
          <a:xfrm>
            <a:off x="4830418" y="164744"/>
            <a:ext cx="1954696" cy="841513"/>
          </a:xfrm>
          <a:prstGeom prst="roundRect">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de-CH" dirty="0"/>
              <a:t>Observable</a:t>
            </a:r>
          </a:p>
        </p:txBody>
      </p:sp>
      <p:sp>
        <p:nvSpPr>
          <p:cNvPr id="10" name="Ellipse 9"/>
          <p:cNvSpPr/>
          <p:nvPr/>
        </p:nvSpPr>
        <p:spPr>
          <a:xfrm>
            <a:off x="7153136" y="250466"/>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cxnSp>
        <p:nvCxnSpPr>
          <p:cNvPr id="11" name="Gerade Verbindung mit Pfeil 10"/>
          <p:cNvCxnSpPr>
            <a:stCxn id="9" idx="3"/>
            <a:endCxn id="10" idx="2"/>
          </p:cNvCxnSpPr>
          <p:nvPr/>
        </p:nvCxnSpPr>
        <p:spPr bwMode="auto">
          <a:xfrm flipV="1">
            <a:off x="6785114" y="585083"/>
            <a:ext cx="368022" cy="4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Rechteck 6"/>
          <p:cNvSpPr/>
          <p:nvPr/>
        </p:nvSpPr>
        <p:spPr>
          <a:xfrm>
            <a:off x="1267073" y="3154017"/>
            <a:ext cx="5637309" cy="1464366"/>
          </a:xfrm>
          <a:prstGeom prst="rect">
            <a:avLst/>
          </a:prstGeom>
          <a:ln/>
        </p:spPr>
        <p:style>
          <a:lnRef idx="3">
            <a:schemeClr val="lt1"/>
          </a:lnRef>
          <a:fillRef idx="1">
            <a:schemeClr val="dk1"/>
          </a:fillRef>
          <a:effectRef idx="1">
            <a:schemeClr val="dk1"/>
          </a:effectRef>
          <a:fontRef idx="minor">
            <a:schemeClr val="lt1"/>
          </a:fontRef>
        </p:style>
        <p:txBody>
          <a:bodyPr lIns="0" tIns="0" rIns="0" bIns="0" rtlCol="0" anchor="ctr"/>
          <a:lstStyle/>
          <a:p>
            <a:pPr marL="180000">
              <a:spcAft>
                <a:spcPts val="600"/>
              </a:spcAft>
            </a:pP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1</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2</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3</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Completed</a:t>
            </a:r>
            <a:r>
              <a:rPr lang="de-CH"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4941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Basics</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12</a:t>
            </a:fld>
            <a:endParaRPr lang="de-CH" dirty="0"/>
          </a:p>
        </p:txBody>
      </p:sp>
      <p:sp>
        <p:nvSpPr>
          <p:cNvPr id="5" name="Datumsplatzhalter 4"/>
          <p:cNvSpPr>
            <a:spLocks noGrp="1"/>
          </p:cNvSpPr>
          <p:nvPr>
            <p:ph type="dt" sz="half" idx="12"/>
          </p:nvPr>
        </p:nvSpPr>
        <p:spPr>
          <a:xfrm>
            <a:off x="7115092" y="4871170"/>
            <a:ext cx="1224000" cy="180000"/>
          </a:xfrm>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bg1">
                    <a:lumMod val="50000"/>
                  </a:schemeClr>
                </a:solidFill>
              </a:rPr>
              <a:t>Observables</a:t>
            </a:r>
            <a:r>
              <a:rPr lang="de-CH" sz="3200" dirty="0"/>
              <a:t> + </a:t>
            </a:r>
            <a:r>
              <a:rPr lang="de-CH" sz="3200" dirty="0">
                <a:solidFill>
                  <a:schemeClr val="tx1"/>
                </a:solidFill>
              </a:rPr>
              <a:t>LINQ</a:t>
            </a:r>
            <a:r>
              <a:rPr lang="de-CH" sz="3200" dirty="0"/>
              <a:t> + </a:t>
            </a:r>
            <a:r>
              <a:rPr lang="de-CH" sz="3200" dirty="0" err="1">
                <a:solidFill>
                  <a:schemeClr val="bg1">
                    <a:lumMod val="50000"/>
                  </a:schemeClr>
                </a:solidFill>
              </a:rPr>
              <a:t>Schedulers</a:t>
            </a:r>
            <a:endParaRPr lang="de-CH" sz="3200" dirty="0">
              <a:solidFill>
                <a:schemeClr val="bg1">
                  <a:lumMod val="50000"/>
                </a:schemeClr>
              </a:solidFill>
            </a:endParaRPr>
          </a:p>
          <a:p>
            <a:endParaRPr lang="de-CH" dirty="0"/>
          </a:p>
        </p:txBody>
      </p:sp>
      <p:sp>
        <p:nvSpPr>
          <p:cNvPr id="7" name="Abgerundetes Rechteck 6"/>
          <p:cNvSpPr/>
          <p:nvPr/>
        </p:nvSpPr>
        <p:spPr>
          <a:xfrm>
            <a:off x="1170642" y="2940420"/>
            <a:ext cx="1954696" cy="841513"/>
          </a:xfrm>
          <a:prstGeom prst="roundRect">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de-CH" dirty="0"/>
              <a:t>Observable</a:t>
            </a:r>
          </a:p>
        </p:txBody>
      </p:sp>
      <p:sp>
        <p:nvSpPr>
          <p:cNvPr id="9" name="Ellipse 8"/>
          <p:cNvSpPr/>
          <p:nvPr/>
        </p:nvSpPr>
        <p:spPr>
          <a:xfrm>
            <a:off x="6213945" y="2940421"/>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pic>
        <p:nvPicPr>
          <p:cNvPr id="13314" name="Picture 2" descr="Filter 2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630" y="2515771"/>
            <a:ext cx="1848265" cy="184826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winkelte Verbindung 18"/>
          <p:cNvCxnSpPr>
            <a:stCxn id="7" idx="0"/>
            <a:endCxn id="13314" idx="0"/>
          </p:cNvCxnSpPr>
          <p:nvPr/>
        </p:nvCxnSpPr>
        <p:spPr bwMode="auto">
          <a:xfrm rot="5400000" flipH="1" flipV="1">
            <a:off x="3217052" y="1446710"/>
            <a:ext cx="424649" cy="2562773"/>
          </a:xfrm>
          <a:prstGeom prst="bentConnector3">
            <a:avLst>
              <a:gd name="adj1" fmla="val 153833"/>
            </a:avLst>
          </a:prstGeom>
          <a:solidFill>
            <a:schemeClr val="accent1"/>
          </a:solidFill>
          <a:ln w="38100" cap="flat" cmpd="sng" algn="ctr">
            <a:solidFill>
              <a:schemeClr val="tx1"/>
            </a:solidFill>
            <a:prstDash val="solid"/>
            <a:round/>
            <a:headEnd type="none" w="med" len="med"/>
            <a:tailEnd type="triangle"/>
          </a:ln>
          <a:effectLst/>
        </p:spPr>
      </p:cxnSp>
      <p:cxnSp>
        <p:nvCxnSpPr>
          <p:cNvPr id="21" name="Gewinkelte Verbindung 20"/>
          <p:cNvCxnSpPr>
            <a:stCxn id="13314" idx="2"/>
            <a:endCxn id="9" idx="4"/>
          </p:cNvCxnSpPr>
          <p:nvPr/>
        </p:nvCxnSpPr>
        <p:spPr bwMode="auto">
          <a:xfrm rot="5400000" flipH="1" flipV="1">
            <a:off x="5535737" y="2784681"/>
            <a:ext cx="754381" cy="2404330"/>
          </a:xfrm>
          <a:prstGeom prst="bentConnector3">
            <a:avLst>
              <a:gd name="adj1" fmla="val -30303"/>
            </a:avLst>
          </a:prstGeom>
          <a:solidFill>
            <a:schemeClr val="accent1"/>
          </a:solidFill>
          <a:ln w="38100" cap="flat" cmpd="sng" algn="ctr">
            <a:solidFill>
              <a:schemeClr val="tx1"/>
            </a:solidFill>
            <a:prstDash val="solid"/>
            <a:round/>
            <a:headEnd type="none" w="med" len="med"/>
            <a:tailEnd type="triangle"/>
          </a:ln>
          <a:effectLst/>
        </p:spPr>
      </p:cxnSp>
      <p:sp>
        <p:nvSpPr>
          <p:cNvPr id="22" name="Textfeld 21"/>
          <p:cNvSpPr txBox="1"/>
          <p:nvPr/>
        </p:nvSpPr>
        <p:spPr>
          <a:xfrm>
            <a:off x="4399525" y="2813486"/>
            <a:ext cx="815340" cy="419100"/>
          </a:xfrm>
          <a:prstGeom prst="rect">
            <a:avLst/>
          </a:prstGeom>
          <a:noFill/>
        </p:spPr>
        <p:txBody>
          <a:bodyPr wrap="square" lIns="0" tIns="0" rIns="0" bIns="0" rtlCol="0">
            <a:noAutofit/>
          </a:bodyPr>
          <a:lstStyle/>
          <a:p>
            <a:r>
              <a:rPr lang="de-CH" sz="2400" dirty="0">
                <a:solidFill>
                  <a:srgbClr val="404040"/>
                </a:solidFill>
                <a:latin typeface="Calibri" pitchFamily="34" charset="0"/>
              </a:rPr>
              <a:t>LINQ</a:t>
            </a:r>
          </a:p>
        </p:txBody>
      </p:sp>
      <p:sp>
        <p:nvSpPr>
          <p:cNvPr id="13316" name="Rechteck 13315"/>
          <p:cNvSpPr/>
          <p:nvPr/>
        </p:nvSpPr>
        <p:spPr>
          <a:xfrm>
            <a:off x="2407920" y="2057400"/>
            <a:ext cx="266700" cy="4583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37" name="Rechteck 36"/>
          <p:cNvSpPr/>
          <p:nvPr/>
        </p:nvSpPr>
        <p:spPr>
          <a:xfrm>
            <a:off x="2771052" y="2057400"/>
            <a:ext cx="266700" cy="45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38" name="Rechteck 37"/>
          <p:cNvSpPr/>
          <p:nvPr/>
        </p:nvSpPr>
        <p:spPr>
          <a:xfrm>
            <a:off x="3136172" y="2057399"/>
            <a:ext cx="287326" cy="45837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44" name="Rechteck 43"/>
          <p:cNvSpPr/>
          <p:nvPr/>
        </p:nvSpPr>
        <p:spPr>
          <a:xfrm>
            <a:off x="3519930" y="2057400"/>
            <a:ext cx="266700" cy="45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45" name="Rechteck 44"/>
          <p:cNvSpPr/>
          <p:nvPr/>
        </p:nvSpPr>
        <p:spPr>
          <a:xfrm>
            <a:off x="5465067" y="4364037"/>
            <a:ext cx="266700" cy="45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46" name="Rechteck 45"/>
          <p:cNvSpPr/>
          <p:nvPr/>
        </p:nvSpPr>
        <p:spPr>
          <a:xfrm>
            <a:off x="6213945" y="4364037"/>
            <a:ext cx="266700" cy="45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20" name="Rechteck 19"/>
          <p:cNvSpPr/>
          <p:nvPr/>
        </p:nvSpPr>
        <p:spPr>
          <a:xfrm>
            <a:off x="3874247" y="2057399"/>
            <a:ext cx="287326" cy="4583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Tree>
    <p:extLst>
      <p:ext uri="{BB962C8B-B14F-4D97-AF65-F5344CB8AC3E}">
        <p14:creationId xmlns:p14="http://schemas.microsoft.com/office/powerpoint/2010/main" val="84413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LINQ</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13</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11" name="Rechteck 10"/>
          <p:cNvSpPr/>
          <p:nvPr/>
        </p:nvSpPr>
        <p:spPr>
          <a:xfrm>
            <a:off x="1188720" y="919389"/>
            <a:ext cx="6957060" cy="3693319"/>
          </a:xfrm>
          <a:prstGeom prst="rect">
            <a:avLst/>
          </a:prstGeom>
        </p:spPr>
        <p:txBody>
          <a:bodyPr wrap="square">
            <a:spAutoFit/>
          </a:bodyPr>
          <a:lstStyle/>
          <a:p>
            <a:r>
              <a:rPr lang="de-CH" dirty="0" err="1">
                <a:solidFill>
                  <a:srgbClr val="0000FF"/>
                </a:solidFill>
                <a:highlight>
                  <a:srgbClr val="FFFFFF"/>
                </a:highlight>
                <a:latin typeface="Consolas" panose="020B0609020204030204" pitchFamily="49" charset="0"/>
              </a:rPr>
              <a:t>using</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System.Reactive.Linq</a:t>
            </a:r>
            <a:r>
              <a:rPr lang="de-CH" dirty="0">
                <a:solidFill>
                  <a:srgbClr val="000000"/>
                </a:solidFill>
                <a:highlight>
                  <a:srgbClr val="FFFFFF"/>
                </a:highlight>
                <a:latin typeface="Consolas" panose="020B0609020204030204" pitchFamily="49" charset="0"/>
              </a:rPr>
              <a:t>;</a:t>
            </a:r>
            <a:r>
              <a:rPr lang="de-CH" dirty="0">
                <a:solidFill>
                  <a:srgbClr val="0000FF"/>
                </a:solidFill>
                <a:highlight>
                  <a:srgbClr val="FFFFFF"/>
                </a:highlight>
                <a:latin typeface="Consolas" panose="020B0609020204030204" pitchFamily="49" charset="0"/>
              </a:rPr>
              <a:t/>
            </a:r>
            <a:br>
              <a:rPr lang="de-CH" dirty="0">
                <a:solidFill>
                  <a:srgbClr val="0000FF"/>
                </a:solidFill>
                <a:highlight>
                  <a:srgbClr val="FFFFFF"/>
                </a:highlight>
                <a:latin typeface="Consolas" panose="020B0609020204030204" pitchFamily="49" charset="0"/>
              </a:rPr>
            </a:br>
            <a:r>
              <a:rPr lang="de-CH" dirty="0">
                <a:solidFill>
                  <a:srgbClr val="0000FF"/>
                </a:solidFill>
                <a:highlight>
                  <a:srgbClr val="FFFFFF"/>
                </a:highlight>
                <a:latin typeface="Consolas" panose="020B0609020204030204" pitchFamily="49" charset="0"/>
              </a:rPr>
              <a:t/>
            </a:r>
            <a:br>
              <a:rPr lang="de-CH" dirty="0">
                <a:solidFill>
                  <a:srgbClr val="0000FF"/>
                </a:solidFill>
                <a:highlight>
                  <a:srgbClr val="FFFFFF"/>
                </a:highlight>
                <a:latin typeface="Consolas" panose="020B0609020204030204" pitchFamily="49" charset="0"/>
              </a:rPr>
            </a:br>
            <a:r>
              <a:rPr lang="de-CH" dirty="0" err="1">
                <a:solidFill>
                  <a:srgbClr val="0000FF"/>
                </a:solidFill>
                <a:highlight>
                  <a:srgbClr val="FFFFFF"/>
                </a:highlight>
                <a:latin typeface="Consolas" panose="020B0609020204030204" pitchFamily="49" charset="0"/>
              </a:rPr>
              <a:t>static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Main(</a:t>
            </a:r>
            <a:r>
              <a:rPr lang="de-CH" dirty="0" err="1">
                <a:solidFill>
                  <a:srgbClr val="0000FF"/>
                </a:solidFill>
                <a:highlight>
                  <a:srgbClr val="FFFFFF"/>
                </a:highlight>
                <a:latin typeface="Consolas" panose="020B0609020204030204" pitchFamily="49" charset="0"/>
              </a:rPr>
              <a:t>string</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args</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var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subject</a:t>
            </a:r>
            <a:r>
              <a:rPr lang="de-CH" dirty="0">
                <a:solidFill>
                  <a:srgbClr val="000000"/>
                </a:solidFill>
                <a:highlight>
                  <a:srgbClr val="FFFFFF"/>
                </a:highlight>
                <a:latin typeface="Consolas" panose="020B0609020204030204" pitchFamily="49" charset="0"/>
              </a:rPr>
              <a:t> = </a:t>
            </a:r>
            <a:r>
              <a:rPr lang="de-CH" dirty="0" err="1">
                <a:solidFill>
                  <a:srgbClr val="0000FF"/>
                </a:solidFill>
                <a:highlight>
                  <a:srgbClr val="FFFFFF"/>
                </a:highlight>
                <a:latin typeface="Consolas" panose="020B0609020204030204" pitchFamily="49" charset="0"/>
              </a:rPr>
              <a:t>new</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SampleNumberSubject</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var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observer</a:t>
            </a:r>
            <a:r>
              <a:rPr lang="de-CH" dirty="0">
                <a:solidFill>
                  <a:srgbClr val="000000"/>
                </a:solidFill>
                <a:highlight>
                  <a:srgbClr val="FFFFFF"/>
                </a:highlight>
                <a:latin typeface="Consolas" panose="020B0609020204030204" pitchFamily="49" charset="0"/>
              </a:rPr>
              <a:t> = </a:t>
            </a:r>
            <a:r>
              <a:rPr lang="de-CH" dirty="0" err="1">
                <a:solidFill>
                  <a:srgbClr val="0000FF"/>
                </a:solidFill>
                <a:highlight>
                  <a:srgbClr val="FFFFFF"/>
                </a:highlight>
                <a:latin typeface="Consolas" panose="020B0609020204030204" pitchFamily="49" charset="0"/>
              </a:rPr>
              <a:t>new</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SampleObserver</a:t>
            </a:r>
            <a:r>
              <a:rPr lang="de-CH" dirty="0">
                <a:solidFill>
                  <a:srgbClr val="000000"/>
                </a:solidFill>
                <a:highlight>
                  <a:srgbClr val="FFFFFF"/>
                </a:highlight>
                <a:latin typeface="Consolas" panose="020B0609020204030204" pitchFamily="49" charset="0"/>
              </a:rPr>
              <a:t>&lt;</a:t>
            </a:r>
            <a:r>
              <a:rPr lang="de-CH" dirty="0" err="1">
                <a:solidFill>
                  <a:srgbClr val="0000FF"/>
                </a:solidFill>
                <a:highlight>
                  <a:srgbClr val="FFFFFF"/>
                </a:highlight>
                <a:latin typeface="Consolas" panose="020B0609020204030204" pitchFamily="49" charset="0"/>
              </a:rPr>
              <a:t>int</a:t>
            </a:r>
            <a:r>
              <a:rPr lang="de-CH" dirty="0">
                <a:solidFill>
                  <a:srgbClr val="000000"/>
                </a:solidFill>
                <a:highlight>
                  <a:srgbClr val="FFFFFF"/>
                </a:highlight>
                <a:latin typeface="Consolas" panose="020B0609020204030204" pitchFamily="49" charset="0"/>
              </a:rPr>
              <a:t>&gt;();</a:t>
            </a:r>
          </a:p>
          <a:p>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var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unevenNumbers</a:t>
            </a:r>
            <a:r>
              <a:rPr lang="de-CH" dirty="0">
                <a:solidFill>
                  <a:srgbClr val="000000"/>
                </a:solidFill>
                <a:highlight>
                  <a:srgbClr val="FFFFFF"/>
                </a:highlight>
                <a:latin typeface="Consolas" panose="020B0609020204030204" pitchFamily="49" charset="0"/>
              </a:rPr>
              <a:t> = </a:t>
            </a:r>
            <a:r>
              <a:rPr lang="de-CH" dirty="0" err="1">
                <a:solidFill>
                  <a:srgbClr val="0000FF"/>
                </a:solidFill>
                <a:highlight>
                  <a:srgbClr val="FFFFFF"/>
                </a:highlight>
                <a:latin typeface="Consolas" panose="020B0609020204030204" pitchFamily="49" charset="0"/>
              </a:rPr>
              <a:t>from</a:t>
            </a:r>
            <a:r>
              <a:rPr lang="de-CH" dirty="0">
                <a:solidFill>
                  <a:srgbClr val="000000"/>
                </a:solidFill>
                <a:highlight>
                  <a:srgbClr val="FFFFFF"/>
                </a:highlight>
                <a:latin typeface="Consolas" panose="020B0609020204030204" pitchFamily="49" charset="0"/>
              </a:rPr>
              <a:t> x </a:t>
            </a:r>
            <a:r>
              <a:rPr lang="de-CH" dirty="0">
                <a:solidFill>
                  <a:srgbClr val="0000FF"/>
                </a:solidFill>
                <a:highlight>
                  <a:srgbClr val="FFFFFF"/>
                </a:highlight>
                <a:latin typeface="Consolas" panose="020B0609020204030204" pitchFamily="49" charset="0"/>
              </a:rPr>
              <a:t>in</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subject</a:t>
            </a:r>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where</a:t>
            </a:r>
            <a:r>
              <a:rPr lang="de-CH" dirty="0">
                <a:solidFill>
                  <a:srgbClr val="000000"/>
                </a:solidFill>
                <a:highlight>
                  <a:srgbClr val="FFFFFF"/>
                </a:highlight>
                <a:latin typeface="Consolas" panose="020B0609020204030204" pitchFamily="49" charset="0"/>
              </a:rPr>
              <a:t> x % 2 &gt; 0</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select</a:t>
            </a:r>
            <a:r>
              <a:rPr lang="de-CH" dirty="0">
                <a:solidFill>
                  <a:srgbClr val="000000"/>
                </a:solidFill>
                <a:highlight>
                  <a:srgbClr val="FFFFFF"/>
                </a:highlight>
                <a:latin typeface="Consolas" panose="020B0609020204030204" pitchFamily="49" charset="0"/>
              </a:rPr>
              <a:t> x;</a:t>
            </a:r>
          </a:p>
          <a:p>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unevenNumbers.Subscribe</a:t>
            </a:r>
            <a:r>
              <a:rPr lang="de-CH" dirty="0">
                <a:solidFill>
                  <a:srgbClr val="000000"/>
                </a:solidFill>
                <a:highlight>
                  <a:srgbClr val="FFFFFF"/>
                </a:highlight>
                <a:latin typeface="Consolas" panose="020B0609020204030204" pitchFamily="49" charset="0"/>
              </a:rPr>
              <a:t>(</a:t>
            </a:r>
            <a:r>
              <a:rPr lang="de-CH" dirty="0" err="1">
                <a:solidFill>
                  <a:srgbClr val="000000"/>
                </a:solidFill>
                <a:highlight>
                  <a:srgbClr val="FFFFFF"/>
                </a:highlight>
                <a:latin typeface="Consolas" panose="020B0609020204030204" pitchFamily="49" charset="0"/>
              </a:rPr>
              <a:t>observer</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a:t>
            </a:r>
            <a:endParaRPr lang="de-CH" dirty="0"/>
          </a:p>
        </p:txBody>
      </p:sp>
      <p:pic>
        <p:nvPicPr>
          <p:cNvPr id="16" name="Picture 2" descr="Filter 2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190" y="0"/>
            <a:ext cx="1848265" cy="18482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feld 16"/>
          <p:cNvSpPr txBox="1"/>
          <p:nvPr/>
        </p:nvSpPr>
        <p:spPr>
          <a:xfrm>
            <a:off x="7737085" y="297715"/>
            <a:ext cx="815340" cy="419100"/>
          </a:xfrm>
          <a:prstGeom prst="rect">
            <a:avLst/>
          </a:prstGeom>
          <a:noFill/>
        </p:spPr>
        <p:txBody>
          <a:bodyPr wrap="square" lIns="0" tIns="0" rIns="0" bIns="0" rtlCol="0">
            <a:noAutofit/>
          </a:bodyPr>
          <a:lstStyle/>
          <a:p>
            <a:r>
              <a:rPr lang="de-CH" sz="2400" dirty="0">
                <a:solidFill>
                  <a:srgbClr val="404040"/>
                </a:solidFill>
                <a:latin typeface="Calibri" pitchFamily="34" charset="0"/>
              </a:rPr>
              <a:t>LINQ</a:t>
            </a:r>
          </a:p>
        </p:txBody>
      </p:sp>
      <p:sp>
        <p:nvSpPr>
          <p:cNvPr id="18" name="Rechteck 17"/>
          <p:cNvSpPr/>
          <p:nvPr/>
        </p:nvSpPr>
        <p:spPr>
          <a:xfrm>
            <a:off x="6606209" y="3375659"/>
            <a:ext cx="2399511" cy="1052223"/>
          </a:xfrm>
          <a:prstGeom prst="rect">
            <a:avLst/>
          </a:prstGeom>
          <a:ln/>
        </p:spPr>
        <p:style>
          <a:lnRef idx="3">
            <a:schemeClr val="lt1"/>
          </a:lnRef>
          <a:fillRef idx="1">
            <a:schemeClr val="dk1"/>
          </a:fillRef>
          <a:effectRef idx="1">
            <a:schemeClr val="dk1"/>
          </a:effectRef>
          <a:fontRef idx="minor">
            <a:schemeClr val="lt1"/>
          </a:fontRef>
        </p:style>
        <p:txBody>
          <a:bodyPr lIns="0" tIns="0" rIns="0" bIns="0" rtlCol="0" anchor="ctr"/>
          <a:lstStyle/>
          <a:p>
            <a:pPr marL="180000">
              <a:spcAft>
                <a:spcPts val="600"/>
              </a:spcAft>
            </a:pP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1</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3</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Completed</a:t>
            </a:r>
            <a:r>
              <a:rPr lang="de-CH"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1675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Basics</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14</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bg1">
                    <a:lumMod val="50000"/>
                  </a:schemeClr>
                </a:solidFill>
              </a:rPr>
              <a:t>Observables</a:t>
            </a:r>
            <a:r>
              <a:rPr lang="de-CH" sz="3200" dirty="0"/>
              <a:t> + </a:t>
            </a:r>
            <a:r>
              <a:rPr lang="de-CH" sz="3200" dirty="0">
                <a:solidFill>
                  <a:schemeClr val="bg1">
                    <a:lumMod val="50000"/>
                  </a:schemeClr>
                </a:solidFill>
              </a:rPr>
              <a:t>LINQ</a:t>
            </a:r>
            <a:r>
              <a:rPr lang="de-CH" sz="3200" dirty="0"/>
              <a:t> + </a:t>
            </a:r>
            <a:r>
              <a:rPr lang="de-CH" sz="3200" dirty="0" err="1">
                <a:solidFill>
                  <a:schemeClr val="tx1"/>
                </a:solidFill>
              </a:rPr>
              <a:t>Schedulers</a:t>
            </a:r>
            <a:endParaRPr lang="de-CH" sz="3200" dirty="0">
              <a:solidFill>
                <a:schemeClr val="tx1"/>
              </a:solidFill>
            </a:endParaRPr>
          </a:p>
          <a:p>
            <a:endParaRPr lang="de-CH" dirty="0"/>
          </a:p>
        </p:txBody>
      </p:sp>
      <p:pic>
        <p:nvPicPr>
          <p:cNvPr id="12290" name="Picture 2" descr="schedu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692" y="2533261"/>
            <a:ext cx="1521126" cy="1521127"/>
          </a:xfrm>
          <a:prstGeom prst="rect">
            <a:avLst/>
          </a:prstGeom>
          <a:noFill/>
          <a:extLst>
            <a:ext uri="{909E8E84-426E-40DD-AFC4-6F175D3DCCD1}">
              <a14:hiddenFill xmlns:a14="http://schemas.microsoft.com/office/drawing/2010/main">
                <a:solidFill>
                  <a:srgbClr val="FFFFFF"/>
                </a:solidFill>
              </a14:hiddenFill>
            </a:ext>
          </a:extLst>
        </p:spPr>
      </p:pic>
      <p:sp>
        <p:nvSpPr>
          <p:cNvPr id="23" name="Flussdiagramm: Datenträger mit direktem Zugriff 22"/>
          <p:cNvSpPr/>
          <p:nvPr/>
        </p:nvSpPr>
        <p:spPr>
          <a:xfrm>
            <a:off x="5606415" y="1921195"/>
            <a:ext cx="358140" cy="639021"/>
          </a:xfrm>
          <a:prstGeom prst="flowChartMagneticDrum">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lang="de-CH"/>
          </a:p>
        </p:txBody>
      </p:sp>
      <p:sp>
        <p:nvSpPr>
          <p:cNvPr id="25" name="Flussdiagramm: Datenträger mit direktem Zugriff 24"/>
          <p:cNvSpPr/>
          <p:nvPr/>
        </p:nvSpPr>
        <p:spPr>
          <a:xfrm>
            <a:off x="5951220" y="1921194"/>
            <a:ext cx="358140" cy="639021"/>
          </a:xfrm>
          <a:prstGeom prst="flowChartMagneticDrum">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lang="de-CH"/>
          </a:p>
        </p:txBody>
      </p:sp>
      <p:sp>
        <p:nvSpPr>
          <p:cNvPr id="26" name="Flussdiagramm: Datenträger mit direktem Zugriff 25"/>
          <p:cNvSpPr/>
          <p:nvPr/>
        </p:nvSpPr>
        <p:spPr>
          <a:xfrm>
            <a:off x="6296025" y="1921193"/>
            <a:ext cx="358140" cy="639021"/>
          </a:xfrm>
          <a:prstGeom prst="flowChartMagneticDrum">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endParaRPr lang="de-CH"/>
          </a:p>
        </p:txBody>
      </p:sp>
      <p:sp>
        <p:nvSpPr>
          <p:cNvPr id="24" name="Textfeld 23"/>
          <p:cNvSpPr txBox="1"/>
          <p:nvPr/>
        </p:nvSpPr>
        <p:spPr>
          <a:xfrm>
            <a:off x="3979545" y="2063330"/>
            <a:ext cx="1249680" cy="336232"/>
          </a:xfrm>
          <a:prstGeom prst="rect">
            <a:avLst/>
          </a:prstGeom>
          <a:noFill/>
        </p:spPr>
        <p:txBody>
          <a:bodyPr wrap="square" lIns="0" tIns="0" rIns="0" bIns="0" rtlCol="0">
            <a:noAutofit/>
          </a:bodyPr>
          <a:lstStyle/>
          <a:p>
            <a:r>
              <a:rPr lang="de-CH" sz="2400" dirty="0">
                <a:solidFill>
                  <a:srgbClr val="404040"/>
                </a:solidFill>
                <a:latin typeface="Calibri" pitchFamily="34" charset="0"/>
              </a:rPr>
              <a:t>1) Queue</a:t>
            </a:r>
          </a:p>
        </p:txBody>
      </p:sp>
      <p:sp>
        <p:nvSpPr>
          <p:cNvPr id="27" name="Regelmäßiges Fünfeck 26"/>
          <p:cNvSpPr/>
          <p:nvPr/>
        </p:nvSpPr>
        <p:spPr>
          <a:xfrm>
            <a:off x="5522595" y="3028603"/>
            <a:ext cx="1325880" cy="528851"/>
          </a:xfrm>
          <a:prstGeom prst="pentagon">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endParaRPr lang="de-CH"/>
          </a:p>
        </p:txBody>
      </p:sp>
      <p:sp>
        <p:nvSpPr>
          <p:cNvPr id="29" name="Textfeld 28"/>
          <p:cNvSpPr txBox="1"/>
          <p:nvPr/>
        </p:nvSpPr>
        <p:spPr>
          <a:xfrm>
            <a:off x="4000976" y="3122508"/>
            <a:ext cx="1482090" cy="336232"/>
          </a:xfrm>
          <a:prstGeom prst="rect">
            <a:avLst/>
          </a:prstGeom>
          <a:noFill/>
        </p:spPr>
        <p:txBody>
          <a:bodyPr wrap="square" lIns="0" tIns="0" rIns="0" bIns="0" rtlCol="0">
            <a:noAutofit/>
          </a:bodyPr>
          <a:lstStyle/>
          <a:p>
            <a:r>
              <a:rPr lang="de-CH" sz="2400" dirty="0">
                <a:solidFill>
                  <a:srgbClr val="404040"/>
                </a:solidFill>
                <a:latin typeface="Calibri" pitchFamily="34" charset="0"/>
              </a:rPr>
              <a:t>2) </a:t>
            </a:r>
            <a:r>
              <a:rPr lang="de-CH" sz="2400" dirty="0" err="1">
                <a:solidFill>
                  <a:srgbClr val="404040"/>
                </a:solidFill>
                <a:latin typeface="Calibri" pitchFamily="34" charset="0"/>
              </a:rPr>
              <a:t>Context</a:t>
            </a:r>
            <a:endParaRPr lang="de-CH" sz="2400" dirty="0">
              <a:solidFill>
                <a:srgbClr val="404040"/>
              </a:solidFill>
              <a:latin typeface="Calibri" pitchFamily="34" charset="0"/>
            </a:endParaRPr>
          </a:p>
        </p:txBody>
      </p:sp>
      <p:pic>
        <p:nvPicPr>
          <p:cNvPr id="12292" name="Picture 4" descr="clock, stopwatch, time, timer, watc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1188" y="3872334"/>
            <a:ext cx="858203" cy="858204"/>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4000976" y="4165388"/>
            <a:ext cx="1249680" cy="336232"/>
          </a:xfrm>
          <a:prstGeom prst="rect">
            <a:avLst/>
          </a:prstGeom>
          <a:noFill/>
        </p:spPr>
        <p:txBody>
          <a:bodyPr wrap="square" lIns="0" tIns="0" rIns="0" bIns="0" rtlCol="0">
            <a:noAutofit/>
          </a:bodyPr>
          <a:lstStyle/>
          <a:p>
            <a:r>
              <a:rPr lang="de-CH" sz="2400" dirty="0">
                <a:solidFill>
                  <a:srgbClr val="404040"/>
                </a:solidFill>
                <a:latin typeface="Calibri" pitchFamily="34" charset="0"/>
              </a:rPr>
              <a:t>3) </a:t>
            </a:r>
            <a:r>
              <a:rPr lang="de-CH" sz="2400" dirty="0" err="1">
                <a:solidFill>
                  <a:srgbClr val="404040"/>
                </a:solidFill>
                <a:latin typeface="Calibri" pitchFamily="34" charset="0"/>
              </a:rPr>
              <a:t>Timer</a:t>
            </a:r>
            <a:endParaRPr lang="de-CH" sz="2400" dirty="0">
              <a:solidFill>
                <a:srgbClr val="404040"/>
              </a:solidFill>
              <a:latin typeface="Calibri" pitchFamily="34" charset="0"/>
            </a:endParaRPr>
          </a:p>
        </p:txBody>
      </p:sp>
    </p:spTree>
    <p:extLst>
      <p:ext uri="{BB962C8B-B14F-4D97-AF65-F5344CB8AC3E}">
        <p14:creationId xmlns:p14="http://schemas.microsoft.com/office/powerpoint/2010/main" val="183608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Sample</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15</a:t>
            </a:fld>
            <a:endParaRPr lang="de-CH" dirty="0"/>
          </a:p>
        </p:txBody>
      </p:sp>
      <p:sp>
        <p:nvSpPr>
          <p:cNvPr id="5" name="Datumsplatzhalter 4"/>
          <p:cNvSpPr>
            <a:spLocks noGrp="1"/>
          </p:cNvSpPr>
          <p:nvPr>
            <p:ph type="dt" sz="half" idx="12"/>
          </p:nvPr>
        </p:nvSpPr>
        <p:spPr>
          <a:xfrm>
            <a:off x="7115092" y="4871170"/>
            <a:ext cx="1224000" cy="180000"/>
          </a:xfrm>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bg1">
                    <a:lumMod val="50000"/>
                  </a:schemeClr>
                </a:solidFill>
              </a:rPr>
              <a:t>Observables</a:t>
            </a:r>
            <a:r>
              <a:rPr lang="de-CH" sz="3200" dirty="0"/>
              <a:t> + </a:t>
            </a:r>
            <a:r>
              <a:rPr lang="de-CH" sz="3200" dirty="0">
                <a:solidFill>
                  <a:schemeClr val="bg1">
                    <a:lumMod val="50000"/>
                  </a:schemeClr>
                </a:solidFill>
              </a:rPr>
              <a:t>LINQ </a:t>
            </a:r>
            <a:r>
              <a:rPr lang="de-CH" sz="3200" dirty="0"/>
              <a:t>+ </a:t>
            </a:r>
            <a:r>
              <a:rPr lang="de-CH" sz="3200" dirty="0" err="1">
                <a:solidFill>
                  <a:schemeClr val="tx1"/>
                </a:solidFill>
              </a:rPr>
              <a:t>Schedulers</a:t>
            </a:r>
            <a:endParaRPr lang="de-CH" sz="3200" dirty="0">
              <a:solidFill>
                <a:schemeClr val="tx1"/>
              </a:solidFill>
            </a:endParaRPr>
          </a:p>
          <a:p>
            <a:endParaRPr lang="de-CH" dirty="0"/>
          </a:p>
        </p:txBody>
      </p:sp>
      <p:sp>
        <p:nvSpPr>
          <p:cNvPr id="9" name="Ellipse 8"/>
          <p:cNvSpPr/>
          <p:nvPr/>
        </p:nvSpPr>
        <p:spPr>
          <a:xfrm>
            <a:off x="6213945" y="2940421"/>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cxnSp>
        <p:nvCxnSpPr>
          <p:cNvPr id="21" name="Gewinkelte Verbindung 20"/>
          <p:cNvCxnSpPr>
            <a:endCxn id="9" idx="4"/>
          </p:cNvCxnSpPr>
          <p:nvPr/>
        </p:nvCxnSpPr>
        <p:spPr bwMode="auto">
          <a:xfrm rot="5400000" flipH="1" flipV="1">
            <a:off x="5535737" y="2784681"/>
            <a:ext cx="754381" cy="2404330"/>
          </a:xfrm>
          <a:prstGeom prst="bentConnector3">
            <a:avLst>
              <a:gd name="adj1" fmla="val -30303"/>
            </a:avLst>
          </a:prstGeom>
          <a:solidFill>
            <a:schemeClr val="accent1"/>
          </a:solidFill>
          <a:ln w="38100" cap="flat" cmpd="sng" algn="ctr">
            <a:solidFill>
              <a:schemeClr val="tx1"/>
            </a:solidFill>
            <a:prstDash val="solid"/>
            <a:round/>
            <a:headEnd type="none" w="med" len="med"/>
            <a:tailEnd type="triangle"/>
          </a:ln>
          <a:effectLst/>
        </p:spPr>
      </p:cxnSp>
      <p:pic>
        <p:nvPicPr>
          <p:cNvPr id="20" name="Picture 2" descr="schedul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041" y="2745311"/>
            <a:ext cx="1081441" cy="1081442"/>
          </a:xfrm>
          <a:prstGeom prst="rect">
            <a:avLst/>
          </a:prstGeom>
          <a:noFill/>
          <a:extLst>
            <a:ext uri="{909E8E84-426E-40DD-AFC4-6F175D3DCCD1}">
              <a14:hiddenFill xmlns:a14="http://schemas.microsoft.com/office/drawing/2010/main">
                <a:solidFill>
                  <a:srgbClr val="FFFFFF"/>
                </a:solidFill>
              </a14:hiddenFill>
            </a:ext>
          </a:extLst>
        </p:spPr>
      </p:pic>
      <p:sp>
        <p:nvSpPr>
          <p:cNvPr id="23" name="Abgerundetes Rechteck 22"/>
          <p:cNvSpPr/>
          <p:nvPr/>
        </p:nvSpPr>
        <p:spPr>
          <a:xfrm>
            <a:off x="1170642" y="2940420"/>
            <a:ext cx="1954696" cy="841513"/>
          </a:xfrm>
          <a:prstGeom prst="roundRect">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de-CH" dirty="0"/>
              <a:t>Observable</a:t>
            </a:r>
          </a:p>
        </p:txBody>
      </p:sp>
      <p:cxnSp>
        <p:nvCxnSpPr>
          <p:cNvPr id="24" name="Gewinkelte Verbindung 23"/>
          <p:cNvCxnSpPr>
            <a:stCxn id="23" idx="0"/>
          </p:cNvCxnSpPr>
          <p:nvPr/>
        </p:nvCxnSpPr>
        <p:spPr bwMode="auto">
          <a:xfrm rot="5400000" flipH="1" flipV="1">
            <a:off x="3217052" y="1446710"/>
            <a:ext cx="424649" cy="2562773"/>
          </a:xfrm>
          <a:prstGeom prst="bentConnector3">
            <a:avLst>
              <a:gd name="adj1" fmla="val 153833"/>
            </a:avLst>
          </a:prstGeom>
          <a:solidFill>
            <a:schemeClr val="accent1"/>
          </a:solidFill>
          <a:ln w="38100" cap="flat" cmpd="sng" algn="ctr">
            <a:solidFill>
              <a:schemeClr val="tx1"/>
            </a:solidFill>
            <a:prstDash val="solid"/>
            <a:round/>
            <a:headEnd type="none" w="med" len="med"/>
            <a:tailEnd type="triangle"/>
          </a:ln>
          <a:effectLst/>
        </p:spPr>
      </p:cxnSp>
      <p:sp>
        <p:nvSpPr>
          <p:cNvPr id="25" name="Rechteck 24"/>
          <p:cNvSpPr/>
          <p:nvPr/>
        </p:nvSpPr>
        <p:spPr>
          <a:xfrm>
            <a:off x="2407920" y="2057400"/>
            <a:ext cx="266700" cy="4583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26" name="Rechteck 25"/>
          <p:cNvSpPr/>
          <p:nvPr/>
        </p:nvSpPr>
        <p:spPr>
          <a:xfrm>
            <a:off x="2771052" y="2057400"/>
            <a:ext cx="266700" cy="45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27" name="Rechteck 26"/>
          <p:cNvSpPr/>
          <p:nvPr/>
        </p:nvSpPr>
        <p:spPr>
          <a:xfrm>
            <a:off x="3136172" y="2057399"/>
            <a:ext cx="287326" cy="45837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28" name="Rechteck 27"/>
          <p:cNvSpPr/>
          <p:nvPr/>
        </p:nvSpPr>
        <p:spPr>
          <a:xfrm>
            <a:off x="3519930" y="2057400"/>
            <a:ext cx="266700" cy="45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29" name="Rechteck 28"/>
          <p:cNvSpPr/>
          <p:nvPr/>
        </p:nvSpPr>
        <p:spPr>
          <a:xfrm>
            <a:off x="3874247" y="2057399"/>
            <a:ext cx="287326" cy="4583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34" name="Rechteck 33"/>
          <p:cNvSpPr/>
          <p:nvPr/>
        </p:nvSpPr>
        <p:spPr>
          <a:xfrm>
            <a:off x="6545177" y="4364036"/>
            <a:ext cx="287326" cy="4583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cxnSp>
        <p:nvCxnSpPr>
          <p:cNvPr id="14" name="Gerader Verbinder 13"/>
          <p:cNvCxnSpPr/>
          <p:nvPr/>
        </p:nvCxnSpPr>
        <p:spPr bwMode="auto">
          <a:xfrm>
            <a:off x="2355850" y="1803400"/>
            <a:ext cx="0" cy="941911"/>
          </a:xfrm>
          <a:prstGeom prst="line">
            <a:avLst/>
          </a:prstGeom>
          <a:solidFill>
            <a:schemeClr val="accent1"/>
          </a:solidFill>
          <a:ln w="9525" cap="flat" cmpd="sng" algn="ctr">
            <a:solidFill>
              <a:schemeClr val="bg1">
                <a:lumMod val="75000"/>
              </a:schemeClr>
            </a:solidFill>
            <a:prstDash val="dash"/>
            <a:round/>
            <a:headEnd type="none" w="med" len="med"/>
            <a:tailEnd type="none" w="med" len="med"/>
          </a:ln>
          <a:effectLst/>
        </p:spPr>
      </p:cxnSp>
      <p:cxnSp>
        <p:nvCxnSpPr>
          <p:cNvPr id="39" name="Gerader Verbinder 38"/>
          <p:cNvCxnSpPr/>
          <p:nvPr/>
        </p:nvCxnSpPr>
        <p:spPr bwMode="auto">
          <a:xfrm>
            <a:off x="3470268" y="1803400"/>
            <a:ext cx="0" cy="941911"/>
          </a:xfrm>
          <a:prstGeom prst="line">
            <a:avLst/>
          </a:prstGeom>
          <a:solidFill>
            <a:schemeClr val="accent1"/>
          </a:solidFill>
          <a:ln w="9525" cap="flat" cmpd="sng" algn="ctr">
            <a:solidFill>
              <a:schemeClr val="bg1">
                <a:lumMod val="75000"/>
              </a:schemeClr>
            </a:solidFill>
            <a:prstDash val="dash"/>
            <a:round/>
            <a:headEnd type="none" w="med" len="med"/>
            <a:tailEnd type="none" w="med" len="med"/>
          </a:ln>
          <a:effectLst/>
        </p:spPr>
      </p:cxnSp>
      <p:cxnSp>
        <p:nvCxnSpPr>
          <p:cNvPr id="41" name="Gerader Verbinder 40"/>
          <p:cNvCxnSpPr/>
          <p:nvPr/>
        </p:nvCxnSpPr>
        <p:spPr bwMode="auto">
          <a:xfrm>
            <a:off x="4518018" y="1803400"/>
            <a:ext cx="0" cy="941911"/>
          </a:xfrm>
          <a:prstGeom prst="line">
            <a:avLst/>
          </a:prstGeom>
          <a:solidFill>
            <a:schemeClr val="accent1"/>
          </a:solidFill>
          <a:ln w="9525" cap="flat" cmpd="sng" algn="ctr">
            <a:solidFill>
              <a:schemeClr val="bg1">
                <a:lumMod val="75000"/>
              </a:schemeClr>
            </a:solidFill>
            <a:prstDash val="dash"/>
            <a:round/>
            <a:headEnd type="none" w="med" len="med"/>
            <a:tailEnd type="none" w="med" len="med"/>
          </a:ln>
          <a:effectLst/>
        </p:spPr>
      </p:cxnSp>
      <p:sp>
        <p:nvSpPr>
          <p:cNvPr id="47" name="Rechteck 46"/>
          <p:cNvSpPr/>
          <p:nvPr/>
        </p:nvSpPr>
        <p:spPr>
          <a:xfrm>
            <a:off x="5821832" y="4364035"/>
            <a:ext cx="287326" cy="45837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Tree>
    <p:extLst>
      <p:ext uri="{BB962C8B-B14F-4D97-AF65-F5344CB8AC3E}">
        <p14:creationId xmlns:p14="http://schemas.microsoft.com/office/powerpoint/2010/main" val="220728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Sample</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16</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11" name="Rechteck 10"/>
          <p:cNvSpPr/>
          <p:nvPr/>
        </p:nvSpPr>
        <p:spPr>
          <a:xfrm>
            <a:off x="1188720" y="919389"/>
            <a:ext cx="6957060" cy="3970318"/>
          </a:xfrm>
          <a:prstGeom prst="rect">
            <a:avLst/>
          </a:prstGeom>
        </p:spPr>
        <p:txBody>
          <a:bodyPr wrap="square">
            <a:spAutoFit/>
          </a:bodyPr>
          <a:lstStyle/>
          <a:p>
            <a:r>
              <a:rPr lang="de-CH" dirty="0" err="1">
                <a:solidFill>
                  <a:srgbClr val="0000FF"/>
                </a:solidFill>
                <a:highlight>
                  <a:srgbClr val="FFFFFF"/>
                </a:highlight>
                <a:latin typeface="Consolas" panose="020B0609020204030204" pitchFamily="49" charset="0"/>
              </a:rPr>
              <a:t>using</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System.Reactive.Linq</a:t>
            </a:r>
            <a:r>
              <a:rPr lang="de-CH" dirty="0">
                <a:solidFill>
                  <a:srgbClr val="000000"/>
                </a:solidFill>
                <a:highlight>
                  <a:srgbClr val="FFFFFF"/>
                </a:highlight>
                <a:latin typeface="Consolas" panose="020B0609020204030204" pitchFamily="49" charset="0"/>
              </a:rPr>
              <a:t>;</a:t>
            </a:r>
            <a:r>
              <a:rPr lang="de-CH" dirty="0">
                <a:solidFill>
                  <a:srgbClr val="0000FF"/>
                </a:solidFill>
                <a:highlight>
                  <a:srgbClr val="FFFFFF"/>
                </a:highlight>
                <a:latin typeface="Consolas" panose="020B0609020204030204" pitchFamily="49" charset="0"/>
              </a:rPr>
              <a:t/>
            </a:r>
            <a:br>
              <a:rPr lang="de-CH" dirty="0">
                <a:solidFill>
                  <a:srgbClr val="0000FF"/>
                </a:solidFill>
                <a:highlight>
                  <a:srgbClr val="FFFFFF"/>
                </a:highlight>
                <a:latin typeface="Consolas" panose="020B0609020204030204" pitchFamily="49" charset="0"/>
              </a:rPr>
            </a:br>
            <a:r>
              <a:rPr lang="de-CH" dirty="0">
                <a:solidFill>
                  <a:srgbClr val="0000FF"/>
                </a:solidFill>
                <a:highlight>
                  <a:srgbClr val="FFFFFF"/>
                </a:highlight>
                <a:latin typeface="Consolas" panose="020B0609020204030204" pitchFamily="49" charset="0"/>
              </a:rPr>
              <a:t/>
            </a:r>
            <a:br>
              <a:rPr lang="de-CH" dirty="0">
                <a:solidFill>
                  <a:srgbClr val="0000FF"/>
                </a:solidFill>
                <a:highlight>
                  <a:srgbClr val="FFFFFF"/>
                </a:highlight>
                <a:latin typeface="Consolas" panose="020B0609020204030204" pitchFamily="49" charset="0"/>
              </a:rPr>
            </a:br>
            <a:r>
              <a:rPr lang="de-CH" dirty="0" err="1">
                <a:solidFill>
                  <a:srgbClr val="0000FF"/>
                </a:solidFill>
                <a:highlight>
                  <a:srgbClr val="FFFFFF"/>
                </a:highlight>
                <a:latin typeface="Consolas" panose="020B0609020204030204" pitchFamily="49" charset="0"/>
              </a:rPr>
              <a:t>static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Main(</a:t>
            </a:r>
            <a:r>
              <a:rPr lang="de-CH" dirty="0" err="1">
                <a:solidFill>
                  <a:srgbClr val="0000FF"/>
                </a:solidFill>
                <a:highlight>
                  <a:srgbClr val="FFFFFF"/>
                </a:highlight>
                <a:latin typeface="Consolas" panose="020B0609020204030204" pitchFamily="49" charset="0"/>
              </a:rPr>
              <a:t>string</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args</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a:t>
            </a:r>
          </a:p>
          <a:p>
            <a:r>
              <a:rPr lang="de-CH" dirty="0">
                <a:solidFill>
                  <a:srgbClr val="0000FF"/>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var</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intervalSubject</a:t>
            </a:r>
            <a:r>
              <a:rPr lang="de-CH" dirty="0">
                <a:solidFill>
                  <a:srgbClr val="000000"/>
                </a:solidFill>
                <a:highlight>
                  <a:srgbClr val="FFFFFF"/>
                </a:highlight>
                <a:latin typeface="Consolas" panose="020B0609020204030204" pitchFamily="49" charset="0"/>
              </a:rPr>
              <a:t> = </a:t>
            </a:r>
            <a:r>
              <a:rPr lang="de-CH" dirty="0" err="1">
                <a:solidFill>
                  <a:srgbClr val="2B91AF"/>
                </a:solidFill>
                <a:highlight>
                  <a:srgbClr val="FFFFFF"/>
                </a:highlight>
                <a:latin typeface="Consolas" panose="020B0609020204030204" pitchFamily="49" charset="0"/>
              </a:rPr>
              <a:t>Observable</a:t>
            </a:r>
            <a:r>
              <a:rPr lang="de-CH" dirty="0" err="1">
                <a:solidFill>
                  <a:srgbClr val="000000"/>
                </a:solidFill>
                <a:highlight>
                  <a:srgbClr val="FFFFFF"/>
                </a:highlight>
                <a:latin typeface="Consolas" panose="020B0609020204030204" pitchFamily="49" charset="0"/>
              </a:rPr>
              <a:t>.Interval</a:t>
            </a:r>
            <a:r>
              <a:rPr lang="de-CH" dirty="0">
                <a:solidFill>
                  <a:srgbClr val="000000"/>
                </a:solidFill>
                <a:highlight>
                  <a:srgbClr val="FFFFFF"/>
                </a:highlight>
                <a:latin typeface="Consolas" panose="020B0609020204030204" pitchFamily="49" charset="0"/>
              </a:rPr>
              <a:t>(</a:t>
            </a:r>
            <a:br>
              <a:rPr lang="de-CH" dirty="0">
                <a:solidFill>
                  <a:srgbClr val="000000"/>
                </a:solidFill>
                <a:highlight>
                  <a:srgbClr val="FFFFFF"/>
                </a:highlight>
                <a:latin typeface="Consolas" panose="020B0609020204030204" pitchFamily="49" charset="0"/>
              </a:rPr>
            </a:b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TimeSpan</a:t>
            </a:r>
            <a:r>
              <a:rPr lang="de-CH" dirty="0" err="1">
                <a:solidFill>
                  <a:srgbClr val="000000"/>
                </a:solidFill>
                <a:highlight>
                  <a:srgbClr val="FFFFFF"/>
                </a:highlight>
                <a:latin typeface="Consolas" panose="020B0609020204030204" pitchFamily="49" charset="0"/>
              </a:rPr>
              <a:t>.FromMilliseconds</a:t>
            </a:r>
            <a:r>
              <a:rPr lang="de-CH" dirty="0">
                <a:solidFill>
                  <a:srgbClr val="000000"/>
                </a:solidFill>
                <a:highlight>
                  <a:srgbClr val="FFFFFF"/>
                </a:highlight>
                <a:latin typeface="Consolas" panose="020B0609020204030204" pitchFamily="49" charset="0"/>
              </a:rPr>
              <a:t>(150));</a:t>
            </a:r>
          </a:p>
          <a:p>
            <a:r>
              <a:rPr lang="de-CH" dirty="0">
                <a:solidFill>
                  <a:srgbClr val="000000"/>
                </a:solidFill>
                <a:highlight>
                  <a:srgbClr val="FFFFFF"/>
                </a:highlight>
                <a:latin typeface="Consolas" panose="020B0609020204030204" pitchFamily="49" charset="0"/>
              </a:rPr>
              <a:t>  </a:t>
            </a:r>
            <a:br>
              <a:rPr lang="de-CH" dirty="0">
                <a:solidFill>
                  <a:srgbClr val="000000"/>
                </a:solidFill>
                <a:highlight>
                  <a:srgbClr val="FFFFFF"/>
                </a:highlight>
                <a:latin typeface="Consolas" panose="020B0609020204030204" pitchFamily="49" charset="0"/>
              </a:rPr>
            </a:b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intervalSubject</a:t>
            </a:r>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.Sample(</a:t>
            </a:r>
            <a:r>
              <a:rPr lang="de-CH" dirty="0" err="1">
                <a:solidFill>
                  <a:srgbClr val="2B91AF"/>
                </a:solidFill>
                <a:highlight>
                  <a:srgbClr val="FFFFFF"/>
                </a:highlight>
                <a:latin typeface="Consolas" panose="020B0609020204030204" pitchFamily="49" charset="0"/>
              </a:rPr>
              <a:t>TimeSpan</a:t>
            </a:r>
            <a:r>
              <a:rPr lang="de-CH" dirty="0" err="1">
                <a:solidFill>
                  <a:srgbClr val="000000"/>
                </a:solidFill>
                <a:highlight>
                  <a:srgbClr val="FFFFFF"/>
                </a:highlight>
                <a:latin typeface="Consolas" panose="020B0609020204030204" pitchFamily="49" charset="0"/>
              </a:rPr>
              <a:t>.FromSeconds</a:t>
            </a:r>
            <a:r>
              <a:rPr lang="de-CH" dirty="0">
                <a:solidFill>
                  <a:srgbClr val="000000"/>
                </a:solidFill>
                <a:highlight>
                  <a:srgbClr val="FFFFFF"/>
                </a:highlight>
                <a:latin typeface="Consolas" panose="020B0609020204030204" pitchFamily="49" charset="0"/>
              </a:rPr>
              <a:t>(1))</a:t>
            </a:r>
          </a:p>
          <a:p>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Subscribe</a:t>
            </a:r>
            <a:r>
              <a:rPr lang="de-CH" dirty="0">
                <a:solidFill>
                  <a:srgbClr val="000000"/>
                </a:solidFill>
                <a:highlight>
                  <a:srgbClr val="FFFFFF"/>
                </a:highlight>
                <a:latin typeface="Consolas" panose="020B0609020204030204" pitchFamily="49" charset="0"/>
              </a:rPr>
              <a:t>(x =&gt; </a:t>
            </a:r>
            <a:r>
              <a:rPr lang="de-CH" dirty="0" err="1">
                <a:solidFill>
                  <a:srgbClr val="2B91AF"/>
                </a:solidFill>
                <a:highlight>
                  <a:srgbClr val="FFFFFF"/>
                </a:highlight>
                <a:latin typeface="Consolas" panose="020B0609020204030204" pitchFamily="49" charset="0"/>
              </a:rPr>
              <a:t>Console</a:t>
            </a:r>
            <a:r>
              <a:rPr lang="de-CH" dirty="0" err="1">
                <a:solidFill>
                  <a:srgbClr val="000000"/>
                </a:solidFill>
                <a:highlight>
                  <a:srgbClr val="FFFFFF"/>
                </a:highlight>
                <a:latin typeface="Consolas" panose="020B0609020204030204" pitchFamily="49" charset="0"/>
              </a:rPr>
              <a:t>.WriteLine</a:t>
            </a:r>
            <a:r>
              <a:rPr lang="de-CH" dirty="0">
                <a:solidFill>
                  <a:srgbClr val="000000"/>
                </a:solidFill>
                <a:highlight>
                  <a:srgbClr val="FFFFFF"/>
                </a:highlight>
                <a:latin typeface="Consolas" panose="020B0609020204030204" pitchFamily="49" charset="0"/>
              </a:rPr>
              <a:t>(</a:t>
            </a:r>
            <a:br>
              <a:rPr lang="de-CH" dirty="0">
                <a:solidFill>
                  <a:srgbClr val="000000"/>
                </a:solidFill>
                <a:highlight>
                  <a:srgbClr val="FFFFFF"/>
                </a:highlight>
                <a:latin typeface="Consolas" panose="020B0609020204030204" pitchFamily="49" charset="0"/>
              </a:rPr>
            </a:br>
            <a:r>
              <a:rPr lang="de-CH" dirty="0">
                <a:solidFill>
                  <a:srgbClr val="000000"/>
                </a:solidFill>
                <a:highlight>
                  <a:srgbClr val="FFFFFF"/>
                </a:highlight>
                <a:latin typeface="Consolas" panose="020B0609020204030204" pitchFamily="49" charset="0"/>
              </a:rPr>
              <a:t>       </a:t>
            </a:r>
            <a:r>
              <a:rPr lang="de-CH" dirty="0">
                <a:solidFill>
                  <a:srgbClr val="A31515"/>
                </a:solidFill>
                <a:highlight>
                  <a:srgbClr val="FFFFFF"/>
                </a:highlight>
                <a:latin typeface="Consolas" panose="020B0609020204030204" pitchFamily="49" charset="0"/>
              </a:rPr>
              <a:t>"</a:t>
            </a:r>
            <a:r>
              <a:rPr lang="de-CH" dirty="0" err="1">
                <a:solidFill>
                  <a:srgbClr val="A31515"/>
                </a:solidFill>
                <a:highlight>
                  <a:srgbClr val="FFFFFF"/>
                </a:highlight>
                <a:latin typeface="Consolas" panose="020B0609020204030204" pitchFamily="49" charset="0"/>
              </a:rPr>
              <a:t>Received</a:t>
            </a:r>
            <a:r>
              <a:rPr lang="de-CH" dirty="0">
                <a:solidFill>
                  <a:srgbClr val="A31515"/>
                </a:solidFill>
                <a:highlight>
                  <a:srgbClr val="FFFFFF"/>
                </a:highlight>
                <a:latin typeface="Consolas" panose="020B0609020204030204" pitchFamily="49" charset="0"/>
              </a:rPr>
              <a:t>: </a:t>
            </a:r>
            <a:r>
              <a:rPr lang="de-CH" dirty="0">
                <a:solidFill>
                  <a:srgbClr val="3CB371"/>
                </a:solidFill>
                <a:highlight>
                  <a:srgbClr val="FFFFFF"/>
                </a:highlight>
                <a:latin typeface="Consolas" panose="020B0609020204030204" pitchFamily="49" charset="0"/>
              </a:rPr>
              <a:t>{0}</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 x);</a:t>
            </a:r>
          </a:p>
          <a:p>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Thread</a:t>
            </a:r>
            <a:r>
              <a:rPr lang="de-CH" dirty="0" err="1">
                <a:solidFill>
                  <a:srgbClr val="000000"/>
                </a:solidFill>
                <a:highlight>
                  <a:srgbClr val="FFFFFF"/>
                </a:highlight>
                <a:latin typeface="Consolas" panose="020B0609020204030204" pitchFamily="49" charset="0"/>
              </a:rPr>
              <a:t>.Sleep</a:t>
            </a:r>
            <a:r>
              <a:rPr lang="de-CH" dirty="0">
                <a:solidFill>
                  <a:srgbClr val="000000"/>
                </a:solidFill>
                <a:highlight>
                  <a:srgbClr val="FFFFFF"/>
                </a:highlight>
                <a:latin typeface="Consolas" panose="020B0609020204030204" pitchFamily="49" charset="0"/>
              </a:rPr>
              <a:t>(</a:t>
            </a:r>
            <a:r>
              <a:rPr lang="de-CH" dirty="0" err="1">
                <a:solidFill>
                  <a:srgbClr val="2B91AF"/>
                </a:solidFill>
                <a:highlight>
                  <a:srgbClr val="FFFFFF"/>
                </a:highlight>
                <a:latin typeface="Consolas" panose="020B0609020204030204" pitchFamily="49" charset="0"/>
              </a:rPr>
              <a:t>TimeSpan</a:t>
            </a:r>
            <a:r>
              <a:rPr lang="de-CH" dirty="0" err="1">
                <a:solidFill>
                  <a:srgbClr val="000000"/>
                </a:solidFill>
                <a:highlight>
                  <a:srgbClr val="FFFFFF"/>
                </a:highlight>
                <a:latin typeface="Consolas" panose="020B0609020204030204" pitchFamily="49" charset="0"/>
              </a:rPr>
              <a:t>.FromSeconds</a:t>
            </a:r>
            <a:r>
              <a:rPr lang="de-CH" dirty="0">
                <a:solidFill>
                  <a:srgbClr val="000000"/>
                </a:solidFill>
                <a:highlight>
                  <a:srgbClr val="FFFFFF"/>
                </a:highlight>
                <a:latin typeface="Consolas" panose="020B0609020204030204" pitchFamily="49" charset="0"/>
              </a:rPr>
              <a:t>(4));</a:t>
            </a:r>
          </a:p>
          <a:p>
            <a:r>
              <a:rPr lang="de-CH" dirty="0">
                <a:solidFill>
                  <a:srgbClr val="000000"/>
                </a:solidFill>
                <a:highlight>
                  <a:srgbClr val="FFFFFF"/>
                </a:highlight>
                <a:latin typeface="Consolas" panose="020B0609020204030204" pitchFamily="49" charset="0"/>
              </a:rPr>
              <a:t>}</a:t>
            </a:r>
            <a:endParaRPr lang="de-CH" dirty="0"/>
          </a:p>
        </p:txBody>
      </p:sp>
      <p:sp>
        <p:nvSpPr>
          <p:cNvPr id="18" name="Rechteck 17"/>
          <p:cNvSpPr/>
          <p:nvPr/>
        </p:nvSpPr>
        <p:spPr>
          <a:xfrm>
            <a:off x="6635032" y="3366924"/>
            <a:ext cx="2345634" cy="1072554"/>
          </a:xfrm>
          <a:prstGeom prst="rect">
            <a:avLst/>
          </a:prstGeom>
          <a:ln/>
        </p:spPr>
        <p:style>
          <a:lnRef idx="3">
            <a:schemeClr val="lt1"/>
          </a:lnRef>
          <a:fillRef idx="1">
            <a:schemeClr val="dk1"/>
          </a:fillRef>
          <a:effectRef idx="1">
            <a:schemeClr val="dk1"/>
          </a:effectRef>
          <a:fontRef idx="minor">
            <a:schemeClr val="lt1"/>
          </a:fontRef>
        </p:style>
        <p:txBody>
          <a:bodyPr lIns="0" tIns="0" rIns="0" bIns="0" rtlCol="0" anchor="ctr"/>
          <a:lstStyle/>
          <a:p>
            <a:pPr marL="180000">
              <a:spcAft>
                <a:spcPts val="600"/>
              </a:spcAft>
            </a:pP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5</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11</a:t>
            </a:r>
            <a:br>
              <a:rPr lang="de-CH" dirty="0">
                <a:latin typeface="Consolas" panose="020B0609020204030204" pitchFamily="49" charset="0"/>
                <a:cs typeface="Consolas" panose="020B0609020204030204" pitchFamily="49" charset="0"/>
              </a:rPr>
            </a:br>
            <a:r>
              <a:rPr lang="de-CH" dirty="0" err="1">
                <a:latin typeface="Consolas" panose="020B0609020204030204" pitchFamily="49" charset="0"/>
                <a:cs typeface="Consolas" panose="020B0609020204030204" pitchFamily="49" charset="0"/>
              </a:rPr>
              <a:t>Received</a:t>
            </a:r>
            <a:r>
              <a:rPr lang="de-CH" dirty="0">
                <a:latin typeface="Consolas" panose="020B0609020204030204" pitchFamily="49" charset="0"/>
                <a:cs typeface="Consolas" panose="020B0609020204030204" pitchFamily="49" charset="0"/>
              </a:rPr>
              <a:t>: 18</a:t>
            </a:r>
          </a:p>
        </p:txBody>
      </p:sp>
      <p:pic>
        <p:nvPicPr>
          <p:cNvPr id="10" name="Picture 2" descr="schedu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037" y="176036"/>
            <a:ext cx="1267486" cy="126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1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When</a:t>
            </a:r>
            <a:r>
              <a:rPr lang="de-CH" dirty="0"/>
              <a:t> </a:t>
            </a:r>
            <a:r>
              <a:rPr lang="de-CH" dirty="0" err="1"/>
              <a:t>to</a:t>
            </a:r>
            <a:r>
              <a:rPr lang="de-CH" dirty="0"/>
              <a:t> </a:t>
            </a:r>
            <a:r>
              <a:rPr lang="de-CH" dirty="0" err="1"/>
              <a:t>use</a:t>
            </a:r>
            <a:r>
              <a:rPr lang="de-CH" dirty="0"/>
              <a:t> </a:t>
            </a:r>
            <a:r>
              <a:rPr lang="de-CH" dirty="0" err="1"/>
              <a:t>Rx</a:t>
            </a:r>
            <a:r>
              <a:rPr lang="de-CH" dirty="0"/>
              <a:t>?</a:t>
            </a:r>
          </a:p>
        </p:txBody>
      </p:sp>
      <p:sp>
        <p:nvSpPr>
          <p:cNvPr id="3" name="Fußzeilenplatzhalter 2"/>
          <p:cNvSpPr>
            <a:spLocks noGrp="1"/>
          </p:cNvSpPr>
          <p:nvPr>
            <p:ph type="ftr" sz="quarter" idx="10"/>
          </p:nvPr>
        </p:nvSpPr>
        <p:spPr/>
        <p:txBody>
          <a:bodyPr/>
          <a:lstStyle/>
          <a:p>
            <a:r>
              <a:rPr lang="de-CH">
                <a:solidFill>
                  <a:srgbClr val="707173"/>
                </a:solidFill>
                <a:cs typeface="Arial"/>
              </a:rPr>
              <a:t>bbv Software Services AG | www.bbv.ch | Einführung Reactive Extensions (Rx)</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17</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en-US" sz="1800" dirty="0">
                <a:solidFill>
                  <a:schemeClr val="tx1"/>
                </a:solidFill>
              </a:rPr>
              <a:t>UI events </a:t>
            </a:r>
            <a:r>
              <a:rPr lang="en-US" dirty="0"/>
              <a:t>like mouse move</a:t>
            </a:r>
          </a:p>
          <a:p>
            <a:endParaRPr lang="en-US" dirty="0"/>
          </a:p>
          <a:p>
            <a:pPr marL="285750" indent="-285750">
              <a:buFont typeface="Arial" panose="020B0604020202020204" pitchFamily="34" charset="0"/>
              <a:buChar char="•"/>
            </a:pPr>
            <a:r>
              <a:rPr lang="en-US" sz="1800" dirty="0">
                <a:solidFill>
                  <a:schemeClr val="tx1"/>
                </a:solidFill>
              </a:rPr>
              <a:t>Domain events </a:t>
            </a:r>
            <a:r>
              <a:rPr lang="en-US" dirty="0"/>
              <a:t>like property changed or "Order Filled"</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sz="1800" dirty="0">
                <a:solidFill>
                  <a:schemeClr val="tx1"/>
                </a:solidFill>
              </a:rPr>
              <a:t>Infrastructure events</a:t>
            </a:r>
            <a:r>
              <a:rPr lang="en-US" sz="1800" dirty="0"/>
              <a:t> </a:t>
            </a:r>
            <a:r>
              <a:rPr lang="en-US" dirty="0"/>
              <a:t>like from file watcher</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sz="1800" dirty="0">
                <a:solidFill>
                  <a:schemeClr val="tx1"/>
                </a:solidFill>
              </a:rPr>
              <a:t>Integration events</a:t>
            </a:r>
            <a:r>
              <a:rPr lang="en-US" sz="1800" dirty="0"/>
              <a:t> </a:t>
            </a:r>
            <a:r>
              <a:rPr lang="en-US" dirty="0"/>
              <a:t>like a push event from </a:t>
            </a:r>
            <a:r>
              <a:rPr lang="en-US" dirty="0" err="1"/>
              <a:t>WebSockets</a:t>
            </a:r>
            <a:r>
              <a:rPr lang="en-US" dirty="0"/>
              <a:t> API</a:t>
            </a:r>
            <a:endParaRPr lang="de-CH" dirty="0"/>
          </a:p>
        </p:txBody>
      </p:sp>
    </p:spTree>
    <p:extLst>
      <p:ext uri="{BB962C8B-B14F-4D97-AF65-F5344CB8AC3E}">
        <p14:creationId xmlns:p14="http://schemas.microsoft.com/office/powerpoint/2010/main" val="418975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When</a:t>
            </a:r>
            <a:r>
              <a:rPr lang="de-CH" dirty="0"/>
              <a:t> </a:t>
            </a:r>
            <a:r>
              <a:rPr lang="de-CH" dirty="0" err="1"/>
              <a:t>Rx</a:t>
            </a:r>
            <a:r>
              <a:rPr lang="de-CH" dirty="0"/>
              <a:t> </a:t>
            </a:r>
            <a:r>
              <a:rPr lang="de-CH" dirty="0" err="1"/>
              <a:t>could</a:t>
            </a:r>
            <a:r>
              <a:rPr lang="de-CH" dirty="0"/>
              <a:t> also </a:t>
            </a:r>
            <a:r>
              <a:rPr lang="de-CH" dirty="0" err="1"/>
              <a:t>be</a:t>
            </a:r>
            <a:r>
              <a:rPr lang="de-CH" dirty="0"/>
              <a:t> </a:t>
            </a:r>
            <a:r>
              <a:rPr lang="de-CH" dirty="0" err="1"/>
              <a:t>used</a:t>
            </a:r>
            <a:r>
              <a:rPr lang="de-CH" dirty="0"/>
              <a:t>?</a:t>
            </a:r>
          </a:p>
        </p:txBody>
      </p:sp>
      <p:sp>
        <p:nvSpPr>
          <p:cNvPr id="3" name="Fußzeilenplatzhalter 2"/>
          <p:cNvSpPr>
            <a:spLocks noGrp="1"/>
          </p:cNvSpPr>
          <p:nvPr>
            <p:ph type="ftr" sz="quarter" idx="10"/>
          </p:nvPr>
        </p:nvSpPr>
        <p:spPr/>
        <p:txBody>
          <a:bodyPr/>
          <a:lstStyle/>
          <a:p>
            <a:r>
              <a:rPr lang="de-CH">
                <a:solidFill>
                  <a:srgbClr val="707173"/>
                </a:solidFill>
                <a:cs typeface="Arial"/>
              </a:rPr>
              <a:t>bbv Software Services AG | www.bbv.ch | Einführung Reactive Extensions (Rx)</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18</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en-US" sz="2000" dirty="0">
                <a:solidFill>
                  <a:schemeClr val="tx1"/>
                </a:solidFill>
              </a:rPr>
              <a:t>Result of a </a:t>
            </a:r>
            <a:r>
              <a:rPr lang="en-US" sz="2000" dirty="0">
                <a:solidFill>
                  <a:schemeClr val="tx1"/>
                </a:solidFill>
                <a:latin typeface="Consolas" panose="020B0609020204030204" pitchFamily="49" charset="0"/>
                <a:cs typeface="Consolas" panose="020B0609020204030204" pitchFamily="49" charset="0"/>
              </a:rPr>
              <a:t>Task</a:t>
            </a:r>
            <a:r>
              <a:rPr lang="en-US" sz="2000" dirty="0">
                <a:solidFill>
                  <a:schemeClr val="tx1"/>
                </a:solidFill>
              </a:rPr>
              <a:t> </a:t>
            </a:r>
            <a:r>
              <a:rPr lang="en-US" dirty="0"/>
              <a:t>or </a:t>
            </a:r>
            <a:r>
              <a:rPr lang="en-US" dirty="0">
                <a:latin typeface="Console"/>
              </a:rPr>
              <a:t>Task&lt;T&gt;</a:t>
            </a:r>
          </a:p>
          <a:p>
            <a:endParaRPr lang="en-US" dirty="0"/>
          </a:p>
          <a:p>
            <a:pPr marL="285750" indent="-285750">
              <a:buFont typeface="Arial" panose="020B0604020202020204" pitchFamily="34" charset="0"/>
              <a:buChar char="•"/>
            </a:pPr>
            <a:r>
              <a:rPr lang="en-US" sz="2000" dirty="0">
                <a:solidFill>
                  <a:schemeClr val="tx1"/>
                </a:solidFill>
              </a:rPr>
              <a:t>Result of an asynchronous method call</a:t>
            </a:r>
            <a:br>
              <a:rPr lang="en-US" sz="2000" dirty="0">
                <a:solidFill>
                  <a:schemeClr val="tx1"/>
                </a:solidFill>
              </a:rPr>
            </a:br>
            <a:r>
              <a:rPr lang="en-US" dirty="0"/>
              <a:t>like </a:t>
            </a:r>
            <a:r>
              <a:rPr lang="en-US" dirty="0" err="1">
                <a:latin typeface="Consolas" panose="020B0609020204030204" pitchFamily="49" charset="0"/>
                <a:cs typeface="Consolas" panose="020B0609020204030204" pitchFamily="49" charset="0"/>
              </a:rPr>
              <a:t>FileStream</a:t>
            </a:r>
            <a:r>
              <a:rPr lang="en-US" dirty="0"/>
              <a:t> -&gt; </a:t>
            </a:r>
            <a:r>
              <a:rPr lang="en-US" dirty="0" err="1">
                <a:latin typeface="Consolas" panose="020B0609020204030204" pitchFamily="49" charset="0"/>
                <a:cs typeface="Consolas" panose="020B0609020204030204" pitchFamily="49" charset="0"/>
              </a:rPr>
              <a:t>BeginRead</a:t>
            </a:r>
            <a:r>
              <a:rPr lang="en-US" dirty="0">
                <a:latin typeface="Consolas" panose="020B0609020204030204" pitchFamily="49" charset="0"/>
                <a:cs typeface="Consolas" panose="020B0609020204030204" pitchFamily="49" charset="0"/>
              </a:rPr>
              <a:t> </a:t>
            </a:r>
            <a:r>
              <a:rPr lang="en-US" dirty="0"/>
              <a:t>/ </a:t>
            </a:r>
            <a:r>
              <a:rPr lang="en-US" dirty="0" err="1">
                <a:latin typeface="Consolas" panose="020B0609020204030204" pitchFamily="49" charset="0"/>
                <a:cs typeface="Consolas" panose="020B0609020204030204" pitchFamily="49" charset="0"/>
              </a:rPr>
              <a:t>EndRead</a:t>
            </a:r>
            <a:endParaRPr lang="de-CH"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8075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When</a:t>
            </a:r>
            <a:r>
              <a:rPr lang="de-CH" dirty="0"/>
              <a:t> </a:t>
            </a:r>
            <a:r>
              <a:rPr lang="de-CH" u="sng" dirty="0"/>
              <a:t>not</a:t>
            </a:r>
            <a:r>
              <a:rPr lang="de-CH" dirty="0"/>
              <a:t> </a:t>
            </a:r>
            <a:r>
              <a:rPr lang="de-CH" dirty="0" err="1"/>
              <a:t>to</a:t>
            </a:r>
            <a:r>
              <a:rPr lang="de-CH" dirty="0"/>
              <a:t> </a:t>
            </a:r>
            <a:r>
              <a:rPr lang="de-CH" dirty="0" err="1"/>
              <a:t>use</a:t>
            </a:r>
            <a:r>
              <a:rPr lang="de-CH" dirty="0"/>
              <a:t> </a:t>
            </a:r>
            <a:r>
              <a:rPr lang="de-CH" dirty="0" err="1"/>
              <a:t>Rx</a:t>
            </a:r>
            <a:r>
              <a:rPr lang="de-CH" dirty="0"/>
              <a:t>?</a:t>
            </a:r>
          </a:p>
        </p:txBody>
      </p:sp>
      <p:sp>
        <p:nvSpPr>
          <p:cNvPr id="3" name="Fußzeilenplatzhalter 2"/>
          <p:cNvSpPr>
            <a:spLocks noGrp="1"/>
          </p:cNvSpPr>
          <p:nvPr>
            <p:ph type="ftr" sz="quarter" idx="10"/>
          </p:nvPr>
        </p:nvSpPr>
        <p:spPr/>
        <p:txBody>
          <a:bodyPr/>
          <a:lstStyle/>
          <a:p>
            <a:r>
              <a:rPr lang="de-CH">
                <a:solidFill>
                  <a:srgbClr val="707173"/>
                </a:solidFill>
                <a:cs typeface="Arial"/>
              </a:rPr>
              <a:t>bbv Software Services AG | www.bbv.ch | Einführung Reactive Extensions (Rx)</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19</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pPr marL="285750" indent="-285750">
              <a:buFont typeface="Arial" panose="020B0604020202020204" pitchFamily="34" charset="0"/>
              <a:buChar char="•"/>
            </a:pPr>
            <a:r>
              <a:rPr lang="en-US" sz="2000" dirty="0">
                <a:solidFill>
                  <a:srgbClr val="707173"/>
                </a:solidFill>
              </a:rPr>
              <a:t>So that the code base can be </a:t>
            </a:r>
            <a:r>
              <a:rPr lang="en-US" sz="2000" dirty="0">
                <a:solidFill>
                  <a:schemeClr val="tx1"/>
                </a:solidFill>
              </a:rPr>
              <a:t>"more Rx“</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sz="2000" dirty="0">
                <a:solidFill>
                  <a:schemeClr val="tx1"/>
                </a:solidFill>
              </a:rPr>
              <a:t>Message queues</a:t>
            </a:r>
            <a:endParaRPr lang="de-CH" dirty="0"/>
          </a:p>
        </p:txBody>
      </p:sp>
    </p:spTree>
    <p:extLst>
      <p:ext uri="{BB962C8B-B14F-4D97-AF65-F5344CB8AC3E}">
        <p14:creationId xmlns:p14="http://schemas.microsoft.com/office/powerpoint/2010/main" val="8737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2</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600" dirty="0">
                <a:solidFill>
                  <a:schemeClr val="bg2"/>
                </a:solidFill>
                <a:latin typeface="Calibri" panose="020F0502020204030204" pitchFamily="34" charset="0"/>
              </a:rPr>
              <a:t>The </a:t>
            </a:r>
            <a:r>
              <a:rPr lang="de-CH" sz="3600" dirty="0" err="1">
                <a:solidFill>
                  <a:schemeClr val="bg2"/>
                </a:solidFill>
                <a:latin typeface="Calibri" panose="020F0502020204030204" pitchFamily="34" charset="0"/>
              </a:rPr>
              <a:t>Reactive</a:t>
            </a:r>
            <a:r>
              <a:rPr lang="de-CH" sz="3600" dirty="0">
                <a:solidFill>
                  <a:schemeClr val="bg2"/>
                </a:solidFill>
                <a:latin typeface="Calibri" panose="020F0502020204030204" pitchFamily="34" charset="0"/>
              </a:rPr>
              <a:t> </a:t>
            </a:r>
            <a:r>
              <a:rPr lang="de-CH" sz="3600" dirty="0" err="1">
                <a:solidFill>
                  <a:schemeClr val="bg2"/>
                </a:solidFill>
                <a:latin typeface="Calibri" panose="020F0502020204030204" pitchFamily="34" charset="0"/>
              </a:rPr>
              <a:t>Extensions</a:t>
            </a:r>
            <a:r>
              <a:rPr lang="de-CH" sz="3600" dirty="0">
                <a:solidFill>
                  <a:schemeClr val="bg2"/>
                </a:solidFill>
                <a:latin typeface="Calibri" panose="020F0502020204030204" pitchFamily="34" charset="0"/>
              </a:rPr>
              <a:t> (</a:t>
            </a:r>
            <a:r>
              <a:rPr lang="de-CH" sz="3600" dirty="0" err="1">
                <a:solidFill>
                  <a:schemeClr val="bg2"/>
                </a:solidFill>
                <a:latin typeface="Calibri" panose="020F0502020204030204" pitchFamily="34" charset="0"/>
              </a:rPr>
              <a:t>Rx</a:t>
            </a:r>
            <a:r>
              <a:rPr lang="de-CH" sz="3600" dirty="0">
                <a:solidFill>
                  <a:schemeClr val="bg2"/>
                </a:solidFill>
                <a:latin typeface="Calibri" panose="020F0502020204030204" pitchFamily="34" charset="0"/>
              </a:rPr>
              <a:t>)</a:t>
            </a:r>
            <a:r>
              <a:rPr lang="de-CH" sz="3600" dirty="0">
                <a:solidFill>
                  <a:schemeClr val="tx1"/>
                </a:solidFill>
                <a:latin typeface="Calibri" panose="020F0502020204030204" pitchFamily="34" charset="0"/>
              </a:rPr>
              <a:t> </a:t>
            </a:r>
            <a:r>
              <a:rPr lang="en-US" sz="3600" i="1" dirty="0">
                <a:latin typeface="Calibri" panose="020F0502020204030204" pitchFamily="34" charset="0"/>
              </a:rPr>
              <a:t>is a library to compose asynchronous and event-based programs using observable collections and LINQ-style query operators.</a:t>
            </a:r>
            <a:endParaRPr lang="de-CH" sz="3600" dirty="0">
              <a:latin typeface="Calibri" panose="020F0502020204030204" pitchFamily="34" charset="0"/>
            </a:endParaRPr>
          </a:p>
        </p:txBody>
      </p:sp>
      <p:pic>
        <p:nvPicPr>
          <p:cNvPr id="1027" name="Picture 3" descr="Rx (Reactive Ext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220" y="3497580"/>
            <a:ext cx="1112520" cy="111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67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Do’s</a:t>
            </a:r>
            <a:r>
              <a:rPr lang="de-CH" dirty="0"/>
              <a:t> </a:t>
            </a:r>
            <a:r>
              <a:rPr lang="de-CH" dirty="0" err="1"/>
              <a:t>and</a:t>
            </a:r>
            <a:r>
              <a:rPr lang="de-CH" dirty="0"/>
              <a:t> </a:t>
            </a:r>
            <a:r>
              <a:rPr lang="de-CH" dirty="0" err="1"/>
              <a:t>Dont’s</a:t>
            </a:r>
            <a:endParaRPr lang="de-CH" dirty="0"/>
          </a:p>
        </p:txBody>
      </p:sp>
      <p:sp>
        <p:nvSpPr>
          <p:cNvPr id="3" name="Fußzeilenplatzhalter 2"/>
          <p:cNvSpPr>
            <a:spLocks noGrp="1"/>
          </p:cNvSpPr>
          <p:nvPr>
            <p:ph type="ftr" sz="quarter" idx="10"/>
          </p:nvPr>
        </p:nvSpPr>
        <p:spPr/>
        <p:txBody>
          <a:bodyPr/>
          <a:lstStyle/>
          <a:p>
            <a:r>
              <a:rPr lang="de-CH">
                <a:solidFill>
                  <a:srgbClr val="707173"/>
                </a:solidFill>
                <a:cs typeface="Arial"/>
              </a:rPr>
              <a:t>bbv Software Services AG | www.bbv.ch | Einführung Reactive Extensions (Rx)</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20</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a:xfrm>
            <a:off x="1267074" y="1074420"/>
            <a:ext cx="7691396" cy="3657918"/>
          </a:xfrm>
        </p:spPr>
        <p:txBody>
          <a:bodyPr/>
          <a:lstStyle/>
          <a:p>
            <a:pPr marL="285750" indent="-285750">
              <a:buFont typeface="Wingdings" panose="05000000000000000000" pitchFamily="2" charset="2"/>
              <a:buChar char="ü"/>
            </a:pPr>
            <a:r>
              <a:rPr lang="en-US" dirty="0">
                <a:solidFill>
                  <a:schemeClr val="tx1"/>
                </a:solidFill>
              </a:rPr>
              <a:t>Never return </a:t>
            </a:r>
            <a:r>
              <a:rPr lang="en-US" dirty="0">
                <a:solidFill>
                  <a:schemeClr val="bg2"/>
                </a:solidFill>
                <a:latin typeface="Consolas" panose="020B0609020204030204" pitchFamily="49" charset="0"/>
                <a:cs typeface="Consolas" panose="020B0609020204030204" pitchFamily="49" charset="0"/>
              </a:rPr>
              <a:t>null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de-CH" dirty="0" err="1">
                <a:solidFill>
                  <a:schemeClr val="bg2"/>
                </a:solidFill>
              </a:rPr>
              <a:t>Dispose</a:t>
            </a:r>
            <a:r>
              <a:rPr lang="de-CH" dirty="0"/>
              <a:t> </a:t>
            </a:r>
            <a:r>
              <a:rPr lang="de-CH" dirty="0" err="1"/>
              <a:t>subscriptions</a:t>
            </a:r>
            <a:endParaRPr lang="de-CH" dirty="0"/>
          </a:p>
          <a:p>
            <a:pPr marL="285750" indent="-285750">
              <a:buFont typeface="Wingdings" panose="05000000000000000000" pitchFamily="2" charset="2"/>
              <a:buChar char="ü"/>
            </a:pPr>
            <a:endParaRPr lang="de-CH" dirty="0"/>
          </a:p>
          <a:p>
            <a:pPr marL="285750" indent="-285750">
              <a:buFont typeface="Wingdings" panose="05000000000000000000" pitchFamily="2" charset="2"/>
              <a:buChar char="ü"/>
            </a:pPr>
            <a:r>
              <a:rPr lang="de-CH" dirty="0" err="1"/>
              <a:t>Always</a:t>
            </a:r>
            <a:r>
              <a:rPr lang="de-CH" dirty="0"/>
              <a:t> </a:t>
            </a:r>
            <a:r>
              <a:rPr lang="de-CH" dirty="0" err="1"/>
              <a:t>provide</a:t>
            </a:r>
            <a:r>
              <a:rPr lang="de-CH" dirty="0"/>
              <a:t> an </a:t>
            </a:r>
            <a:r>
              <a:rPr lang="de-CH" dirty="0" err="1">
                <a:solidFill>
                  <a:schemeClr val="bg2"/>
                </a:solidFill>
                <a:latin typeface="Consolas" panose="020B0609020204030204" pitchFamily="49" charset="0"/>
                <a:cs typeface="Consolas" panose="020B0609020204030204" pitchFamily="49" charset="0"/>
              </a:rPr>
              <a:t>OnError</a:t>
            </a:r>
            <a:r>
              <a:rPr lang="de-CH" dirty="0">
                <a:solidFill>
                  <a:schemeClr val="tx1"/>
                </a:solidFill>
              </a:rPr>
              <a:t> </a:t>
            </a:r>
            <a:r>
              <a:rPr lang="de-CH" dirty="0" err="1">
                <a:solidFill>
                  <a:schemeClr val="tx1"/>
                </a:solidFill>
              </a:rPr>
              <a:t>handler</a:t>
            </a:r>
            <a:endParaRPr lang="de-CH" dirty="0">
              <a:solidFill>
                <a:schemeClr val="tx1"/>
              </a:solidFill>
            </a:endParaRPr>
          </a:p>
          <a:p>
            <a:pPr marL="285750" indent="-285750">
              <a:buFont typeface="Wingdings" panose="05000000000000000000" pitchFamily="2" charset="2"/>
              <a:buChar char="ü"/>
            </a:pPr>
            <a:endParaRPr lang="en-US" dirty="0">
              <a:solidFill>
                <a:schemeClr val="tx1"/>
              </a:solidFill>
            </a:endParaRPr>
          </a:p>
          <a:p>
            <a:pPr marL="285750" indent="-285750">
              <a:buFont typeface="Wingdings" panose="05000000000000000000" pitchFamily="2" charset="2"/>
              <a:buChar char="ü"/>
            </a:pPr>
            <a:r>
              <a:rPr lang="en-US" dirty="0">
                <a:solidFill>
                  <a:schemeClr val="bg2"/>
                </a:solidFill>
              </a:rPr>
              <a:t>Name</a:t>
            </a:r>
            <a:r>
              <a:rPr lang="en-US" dirty="0"/>
              <a:t> your </a:t>
            </a:r>
            <a:r>
              <a:rPr lang="en-US" dirty="0">
                <a:solidFill>
                  <a:schemeClr val="tx1"/>
                </a:solidFill>
              </a:rPr>
              <a:t>queries</a:t>
            </a:r>
            <a:r>
              <a:rPr lang="en-US" dirty="0"/>
              <a:t> well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solidFill>
                  <a:schemeClr val="bg2"/>
                </a:solidFill>
              </a:rPr>
              <a:t>Break</a:t>
            </a:r>
            <a:r>
              <a:rPr lang="en-US" dirty="0"/>
              <a:t> </a:t>
            </a:r>
            <a:r>
              <a:rPr lang="en-US" dirty="0">
                <a:solidFill>
                  <a:schemeClr val="tx1"/>
                </a:solidFill>
              </a:rPr>
              <a:t>large queries</a:t>
            </a:r>
            <a:r>
              <a:rPr lang="en-US" dirty="0"/>
              <a:t> up into parts</a:t>
            </a:r>
          </a:p>
        </p:txBody>
      </p:sp>
    </p:spTree>
    <p:extLst>
      <p:ext uri="{BB962C8B-B14F-4D97-AF65-F5344CB8AC3E}">
        <p14:creationId xmlns:p14="http://schemas.microsoft.com/office/powerpoint/2010/main" val="41408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Rx</a:t>
            </a:r>
            <a:r>
              <a:rPr lang="de-CH" dirty="0"/>
              <a:t> </a:t>
            </a:r>
            <a:r>
              <a:rPr lang="de-CH" dirty="0" err="1"/>
              <a:t>Extensions</a:t>
            </a:r>
            <a:endParaRPr lang="de-CH" dirty="0"/>
          </a:p>
        </p:txBody>
      </p:sp>
      <p:sp>
        <p:nvSpPr>
          <p:cNvPr id="3" name="Fußzeilenplatzhalter 2"/>
          <p:cNvSpPr>
            <a:spLocks noGrp="1"/>
          </p:cNvSpPr>
          <p:nvPr>
            <p:ph type="ftr" sz="quarter" idx="10"/>
          </p:nvPr>
        </p:nvSpPr>
        <p:spPr/>
        <p:txBody>
          <a:bodyPr/>
          <a:lstStyle/>
          <a:p>
            <a:r>
              <a:rPr lang="de-CH">
                <a:solidFill>
                  <a:srgbClr val="707173"/>
                </a:solidFill>
                <a:cs typeface="Arial"/>
              </a:rPr>
              <a:t>bbv Software Services AG | www.bbv.ch | Einführung Reactive Extensions (Rx)</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21</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pic>
        <p:nvPicPr>
          <p:cNvPr id="8" name="Grafik 7"/>
          <p:cNvPicPr>
            <a:picLocks noChangeAspect="1"/>
          </p:cNvPicPr>
          <p:nvPr/>
        </p:nvPicPr>
        <p:blipFill>
          <a:blip r:embed="rId3"/>
          <a:stretch>
            <a:fillRect/>
          </a:stretch>
        </p:blipFill>
        <p:spPr>
          <a:xfrm>
            <a:off x="1553403" y="1290303"/>
            <a:ext cx="5772150" cy="1095375"/>
          </a:xfrm>
          <a:prstGeom prst="rect">
            <a:avLst/>
          </a:prstGeom>
        </p:spPr>
      </p:pic>
      <p:sp>
        <p:nvSpPr>
          <p:cNvPr id="6" name="Textfeld 5"/>
          <p:cNvSpPr txBox="1"/>
          <p:nvPr/>
        </p:nvSpPr>
        <p:spPr>
          <a:xfrm>
            <a:off x="1716157" y="2849217"/>
            <a:ext cx="5459895" cy="1232453"/>
          </a:xfrm>
          <a:prstGeom prst="rect">
            <a:avLst/>
          </a:prstGeom>
          <a:noFill/>
        </p:spPr>
        <p:txBody>
          <a:bodyPr wrap="square" lIns="0" tIns="0" rIns="0" bIns="0" rtlCol="0">
            <a:noAutofit/>
          </a:bodyPr>
          <a:lstStyle/>
          <a:p>
            <a:r>
              <a:rPr lang="de-CH" sz="6600" dirty="0">
                <a:solidFill>
                  <a:srgbClr val="404040"/>
                </a:solidFill>
                <a:latin typeface="Calibri" pitchFamily="34" charset="0"/>
              </a:rPr>
              <a:t>Show Case</a:t>
            </a:r>
          </a:p>
        </p:txBody>
      </p:sp>
    </p:spTree>
    <p:extLst>
      <p:ext uri="{BB962C8B-B14F-4D97-AF65-F5344CB8AC3E}">
        <p14:creationId xmlns:p14="http://schemas.microsoft.com/office/powerpoint/2010/main" val="425378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Sources</a:t>
            </a:r>
            <a:endParaRPr lang="de-CH" dirty="0"/>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22</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dirty="0" err="1" smtClean="0"/>
              <a:t>Rx</a:t>
            </a:r>
            <a:r>
              <a:rPr lang="de-CH" dirty="0"/>
              <a:t/>
            </a:r>
            <a:br>
              <a:rPr lang="de-CH" dirty="0"/>
            </a:br>
            <a:r>
              <a:rPr lang="de-CH" dirty="0" smtClean="0">
                <a:hlinkClick r:id="rId2"/>
              </a:rPr>
              <a:t>http</a:t>
            </a:r>
            <a:r>
              <a:rPr lang="de-CH" dirty="0">
                <a:hlinkClick r:id="rId2"/>
              </a:rPr>
              <a:t>://</a:t>
            </a:r>
            <a:r>
              <a:rPr lang="de-CH" dirty="0" smtClean="0">
                <a:hlinkClick r:id="rId2"/>
              </a:rPr>
              <a:t>reactivex.io</a:t>
            </a:r>
            <a:endParaRPr lang="de-CH" dirty="0" smtClean="0"/>
          </a:p>
          <a:p>
            <a:endParaRPr lang="de-CH" dirty="0" smtClean="0"/>
          </a:p>
          <a:p>
            <a:r>
              <a:rPr lang="de-CH" dirty="0" smtClean="0"/>
              <a:t>Rx.NET</a:t>
            </a:r>
            <a:r>
              <a:rPr lang="de-CH" dirty="0"/>
              <a:t/>
            </a:r>
            <a:br>
              <a:rPr lang="de-CH" dirty="0"/>
            </a:br>
            <a:r>
              <a:rPr lang="de-CH" dirty="0" smtClean="0">
                <a:hlinkClick r:id="rId3"/>
              </a:rPr>
              <a:t>https</a:t>
            </a:r>
            <a:r>
              <a:rPr lang="de-CH" dirty="0">
                <a:hlinkClick r:id="rId3"/>
              </a:rPr>
              <a:t>://</a:t>
            </a:r>
            <a:r>
              <a:rPr lang="de-CH" dirty="0" smtClean="0">
                <a:hlinkClick r:id="rId3"/>
              </a:rPr>
              <a:t>github.com/Reactive-Extensions/Rx.NET</a:t>
            </a:r>
            <a:endParaRPr lang="de-CH" dirty="0"/>
          </a:p>
          <a:p>
            <a:endParaRPr lang="de-CH" dirty="0"/>
          </a:p>
          <a:p>
            <a:r>
              <a:rPr lang="de-CH" dirty="0"/>
              <a:t>Intro </a:t>
            </a:r>
            <a:r>
              <a:rPr lang="de-CH" dirty="0" err="1"/>
              <a:t>to</a:t>
            </a:r>
            <a:r>
              <a:rPr lang="de-CH" dirty="0"/>
              <a:t> </a:t>
            </a:r>
            <a:r>
              <a:rPr lang="de-CH" dirty="0" err="1"/>
              <a:t>Rx</a:t>
            </a:r>
            <a:r>
              <a:rPr lang="de-CH" dirty="0"/>
              <a:t/>
            </a:r>
            <a:br>
              <a:rPr lang="de-CH" dirty="0"/>
            </a:br>
            <a:r>
              <a:rPr lang="de-CH" dirty="0">
                <a:hlinkClick r:id="rId4"/>
              </a:rPr>
              <a:t>http://www.introtorx.com</a:t>
            </a:r>
            <a:endParaRPr lang="de-CH" dirty="0"/>
          </a:p>
          <a:p>
            <a:endParaRPr lang="de-CH" dirty="0"/>
          </a:p>
          <a:p>
            <a:r>
              <a:rPr lang="de-CH" dirty="0" smtClean="0"/>
              <a:t>MSDN </a:t>
            </a:r>
            <a:r>
              <a:rPr lang="de-CH" dirty="0" err="1" smtClean="0"/>
              <a:t>Reactive</a:t>
            </a:r>
            <a:r>
              <a:rPr lang="de-CH" dirty="0" smtClean="0"/>
              <a:t> </a:t>
            </a:r>
            <a:r>
              <a:rPr lang="de-CH" dirty="0" err="1" smtClean="0"/>
              <a:t>Extensions</a:t>
            </a:r>
            <a:r>
              <a:rPr lang="de-CH" dirty="0"/>
              <a:t/>
            </a:r>
            <a:br>
              <a:rPr lang="de-CH" dirty="0"/>
            </a:br>
            <a:r>
              <a:rPr lang="de-CH" dirty="0">
                <a:hlinkClick r:id="rId5"/>
              </a:rPr>
              <a:t>https://</a:t>
            </a:r>
            <a:r>
              <a:rPr lang="de-CH" dirty="0" smtClean="0">
                <a:hlinkClick r:id="rId5"/>
              </a:rPr>
              <a:t>msdn.microsoft.com/en-us/data/gg577609.aspx</a:t>
            </a:r>
            <a:endParaRPr lang="de-CH" dirty="0"/>
          </a:p>
        </p:txBody>
      </p:sp>
    </p:spTree>
    <p:extLst>
      <p:ext uri="{BB962C8B-B14F-4D97-AF65-F5344CB8AC3E}">
        <p14:creationId xmlns:p14="http://schemas.microsoft.com/office/powerpoint/2010/main" val="196619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139758" y="2512147"/>
            <a:ext cx="6213668" cy="712800"/>
          </a:xfrm>
        </p:spPr>
        <p:txBody>
          <a:bodyPr/>
          <a:lstStyle/>
          <a:p>
            <a:pPr lvl="1">
              <a:spcBef>
                <a:spcPts val="1000"/>
              </a:spcBef>
            </a:pPr>
            <a:r>
              <a:rPr lang="de-CH" dirty="0">
                <a:solidFill>
                  <a:srgbClr val="CC071E"/>
                </a:solidFill>
                <a:latin typeface="Arial" panose="020B0604020202020204" pitchFamily="34" charset="0"/>
                <a:cs typeface="Arial" panose="020B0604020202020204" pitchFamily="34" charset="0"/>
              </a:rPr>
              <a:t>Raphael Schweizer</a:t>
            </a:r>
          </a:p>
        </p:txBody>
      </p:sp>
      <p:sp>
        <p:nvSpPr>
          <p:cNvPr id="3" name="Untertitel 2"/>
          <p:cNvSpPr>
            <a:spLocks noGrp="1"/>
          </p:cNvSpPr>
          <p:nvPr>
            <p:ph type="body" sz="quarter" idx="10"/>
          </p:nvPr>
        </p:nvSpPr>
        <p:spPr>
          <a:xfrm>
            <a:off x="2139758" y="3359269"/>
            <a:ext cx="2619567" cy="1377831"/>
          </a:xfrm>
        </p:spPr>
        <p:txBody>
          <a:bodyPr/>
          <a:lstStyle/>
          <a:p>
            <a:pPr lvl="0">
              <a:lnSpc>
                <a:spcPct val="90000"/>
              </a:lnSpc>
            </a:pPr>
            <a:r>
              <a:rPr lang="de-CH" sz="1600" dirty="0">
                <a:solidFill>
                  <a:srgbClr val="707173"/>
                </a:solidFill>
                <a:latin typeface="Arial" panose="020B0604020202020204" pitchFamily="34" charset="0"/>
                <a:cs typeface="Arial" panose="020B0604020202020204" pitchFamily="34" charset="0"/>
              </a:rPr>
              <a:t>bbv Software Services AG</a:t>
            </a:r>
          </a:p>
          <a:p>
            <a:pPr>
              <a:lnSpc>
                <a:spcPct val="90000"/>
              </a:lnSpc>
            </a:pPr>
            <a:r>
              <a:rPr lang="de-CH"/>
              <a:t>Heinrichstrasse 249</a:t>
            </a:r>
            <a:endParaRPr lang="de-CH" dirty="0"/>
          </a:p>
          <a:p>
            <a:pPr>
              <a:lnSpc>
                <a:spcPct val="90000"/>
              </a:lnSpc>
            </a:pPr>
            <a:r>
              <a:rPr lang="de-CH" sz="1600" dirty="0">
                <a:solidFill>
                  <a:srgbClr val="707173"/>
                </a:solidFill>
                <a:latin typeface="Arial" panose="020B0604020202020204" pitchFamily="34" charset="0"/>
                <a:cs typeface="Arial" panose="020B0604020202020204" pitchFamily="34" charset="0"/>
              </a:rPr>
              <a:t>8005 Zürich</a:t>
            </a:r>
          </a:p>
        </p:txBody>
      </p:sp>
      <p:sp>
        <p:nvSpPr>
          <p:cNvPr id="2" name="Fußzeilenplatzhalter 1"/>
          <p:cNvSpPr>
            <a:spLocks noGrp="1"/>
          </p:cNvSpPr>
          <p:nvPr>
            <p:ph type="ftr" sz="quarter" idx="13"/>
          </p:nvPr>
        </p:nvSpPr>
        <p:spPr>
          <a:xfrm>
            <a:off x="1267074" y="4897565"/>
            <a:ext cx="5760000" cy="180000"/>
          </a:xfrm>
        </p:spPr>
        <p:txBody>
          <a:body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6" name="Foliennummernplatzhalter 5"/>
          <p:cNvSpPr>
            <a:spLocks noGrp="1"/>
          </p:cNvSpPr>
          <p:nvPr>
            <p:ph type="sldNum" sz="quarter" idx="14"/>
          </p:nvPr>
        </p:nvSpPr>
        <p:spPr>
          <a:xfrm>
            <a:off x="8708984" y="4897565"/>
            <a:ext cx="360000" cy="180000"/>
          </a:xfrm>
        </p:spPr>
        <p:txBody>
          <a:bodyPr/>
          <a:lstStyle/>
          <a:p>
            <a:fld id="{D7402FF4-3150-4BB9-8471-06339226EF9E}" type="slidenum">
              <a:rPr lang="de-CH" smtClean="0"/>
              <a:pPr/>
              <a:t>23</a:t>
            </a:fld>
            <a:endParaRPr lang="de-CH" dirty="0"/>
          </a:p>
        </p:txBody>
      </p:sp>
      <p:sp>
        <p:nvSpPr>
          <p:cNvPr id="10" name="Rechteck 9"/>
          <p:cNvSpPr/>
          <p:nvPr/>
        </p:nvSpPr>
        <p:spPr>
          <a:xfrm>
            <a:off x="0" y="0"/>
            <a:ext cx="9151152" cy="218677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DE" dirty="0"/>
          </a:p>
        </p:txBody>
      </p:sp>
      <p:sp>
        <p:nvSpPr>
          <p:cNvPr id="5" name="Textfeld 4"/>
          <p:cNvSpPr txBox="1"/>
          <p:nvPr/>
        </p:nvSpPr>
        <p:spPr>
          <a:xfrm>
            <a:off x="0" y="876068"/>
            <a:ext cx="9144000" cy="984726"/>
          </a:xfrm>
          <a:prstGeom prst="rect">
            <a:avLst/>
          </a:prstGeom>
          <a:noFill/>
        </p:spPr>
        <p:txBody>
          <a:bodyPr wrap="square" lIns="0" tIns="0" rIns="0" bIns="0" rtlCol="0">
            <a:noAutofit/>
          </a:bodyPr>
          <a:lstStyle/>
          <a:p>
            <a:pPr algn="ctr"/>
            <a:r>
              <a:rPr lang="de-DE" sz="3200" b="1" dirty="0">
                <a:solidFill>
                  <a:schemeClr val="bg1">
                    <a:lumMod val="75000"/>
                  </a:schemeClr>
                </a:solidFill>
                <a:latin typeface="Arial"/>
                <a:cs typeface="Arial"/>
              </a:rPr>
              <a:t>MAKING VISIONS WORK.</a:t>
            </a:r>
          </a:p>
        </p:txBody>
      </p:sp>
      <p:sp>
        <p:nvSpPr>
          <p:cNvPr id="12" name="Untertitel 2"/>
          <p:cNvSpPr txBox="1">
            <a:spLocks/>
          </p:cNvSpPr>
          <p:nvPr/>
        </p:nvSpPr>
        <p:spPr bwMode="auto">
          <a:xfrm>
            <a:off x="5176838" y="3359269"/>
            <a:ext cx="3455987" cy="13778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Clr>
                <a:schemeClr val="bg2"/>
              </a:buClr>
              <a:buFontTx/>
              <a:buNone/>
              <a:defRPr sz="1600">
                <a:solidFill>
                  <a:schemeClr val="tx1">
                    <a:lumMod val="50000"/>
                    <a:lumOff val="50000"/>
                  </a:schemeClr>
                </a:solidFill>
                <a:latin typeface="Arial"/>
                <a:ea typeface="+mn-ea"/>
                <a:cs typeface="Arial"/>
              </a:defRPr>
            </a:lvl1pPr>
            <a:lvl2pPr marL="0" indent="0" algn="l" rtl="0" eaLnBrk="1" fontAlgn="base" hangingPunct="1">
              <a:spcBef>
                <a:spcPts val="500"/>
              </a:spcBef>
              <a:spcAft>
                <a:spcPct val="0"/>
              </a:spcAft>
              <a:buClr>
                <a:schemeClr val="bg2"/>
              </a:buClr>
              <a:buFontTx/>
              <a:buNone/>
              <a:defRPr sz="1600">
                <a:solidFill>
                  <a:schemeClr val="bg2"/>
                </a:solidFill>
                <a:latin typeface="Arial"/>
                <a:ea typeface="+mn-ea"/>
                <a:cs typeface="Arial"/>
              </a:defRPr>
            </a:lvl2pPr>
            <a:lvl3pPr marL="266700" indent="-266700" algn="l" rtl="0" eaLnBrk="1" fontAlgn="base" hangingPunct="1">
              <a:spcBef>
                <a:spcPts val="500"/>
              </a:spcBef>
              <a:spcAft>
                <a:spcPct val="0"/>
              </a:spcAft>
              <a:buClr>
                <a:schemeClr val="bg2"/>
              </a:buClr>
              <a:buFont typeface="Arial" panose="020B0604020202020204" pitchFamily="34" charset="0"/>
              <a:buChar char="•"/>
              <a:defRPr sz="1600">
                <a:solidFill>
                  <a:srgbClr val="707173"/>
                </a:solidFill>
                <a:latin typeface="Arial"/>
                <a:ea typeface="+mn-ea"/>
                <a:cs typeface="Arial"/>
              </a:defRPr>
            </a:lvl3pPr>
            <a:lvl4pPr marL="539750" indent="-273050" algn="l" rtl="0" eaLnBrk="1" fontAlgn="base" hangingPunct="1">
              <a:spcBef>
                <a:spcPts val="500"/>
              </a:spcBef>
              <a:spcAft>
                <a:spcPct val="0"/>
              </a:spcAft>
              <a:buClr>
                <a:schemeClr val="bg2"/>
              </a:buClr>
              <a:buFont typeface="Symbol" panose="05050102010706020507" pitchFamily="18" charset="2"/>
              <a:buChar char="-"/>
              <a:defRPr sz="1600" baseline="0">
                <a:solidFill>
                  <a:srgbClr val="707173"/>
                </a:solidFill>
                <a:latin typeface="Arial"/>
                <a:ea typeface="+mn-ea"/>
                <a:cs typeface="Arial"/>
              </a:defRPr>
            </a:lvl4pPr>
            <a:lvl5pPr marL="539750" indent="-273050" algn="l" rtl="0" eaLnBrk="1" fontAlgn="base" hangingPunct="1">
              <a:spcBef>
                <a:spcPts val="500"/>
              </a:spcBef>
              <a:spcAft>
                <a:spcPct val="0"/>
              </a:spcAft>
              <a:buClr>
                <a:schemeClr val="bg2"/>
              </a:buClr>
              <a:buFont typeface="Arial" panose="020B0604020202020204" pitchFamily="34" charset="0"/>
              <a:buChar char="•"/>
              <a:defRPr sz="1600">
                <a:solidFill>
                  <a:srgbClr val="707173"/>
                </a:solidFill>
                <a:latin typeface="Arial"/>
                <a:ea typeface="+mn-ea"/>
                <a:cs typeface="Arial"/>
              </a:defRPr>
            </a:lvl5pPr>
            <a:lvl6pPr marL="266700" indent="-266700" algn="l" rtl="0" eaLnBrk="1" fontAlgn="base" hangingPunct="1">
              <a:spcBef>
                <a:spcPts val="500"/>
              </a:spcBef>
              <a:spcAft>
                <a:spcPct val="0"/>
              </a:spcAft>
              <a:buClr>
                <a:schemeClr val="bg2"/>
              </a:buClr>
              <a:buFont typeface="+mj-lt"/>
              <a:buAutoNum type="arabicPeriod"/>
              <a:defRPr sz="1600">
                <a:solidFill>
                  <a:srgbClr val="707173"/>
                </a:solidFill>
                <a:latin typeface="+mn-lt"/>
                <a:ea typeface="+mn-ea"/>
              </a:defRPr>
            </a:lvl6pPr>
            <a:lvl7pPr marL="2901950" indent="-228600" algn="l" rtl="0" eaLnBrk="1" fontAlgn="base" hangingPunct="1">
              <a:spcBef>
                <a:spcPct val="20000"/>
              </a:spcBef>
              <a:spcAft>
                <a:spcPct val="0"/>
              </a:spcAft>
              <a:defRPr sz="1200">
                <a:solidFill>
                  <a:srgbClr val="3F3F3F"/>
                </a:solidFill>
                <a:latin typeface="+mn-lt"/>
                <a:ea typeface="+mn-ea"/>
              </a:defRPr>
            </a:lvl7pPr>
            <a:lvl8pPr marL="3359150" indent="-228600" algn="l" rtl="0" eaLnBrk="1" fontAlgn="base" hangingPunct="1">
              <a:spcBef>
                <a:spcPct val="20000"/>
              </a:spcBef>
              <a:spcAft>
                <a:spcPct val="0"/>
              </a:spcAft>
              <a:defRPr sz="1200">
                <a:solidFill>
                  <a:srgbClr val="3F3F3F"/>
                </a:solidFill>
                <a:latin typeface="+mn-lt"/>
                <a:ea typeface="+mn-ea"/>
              </a:defRPr>
            </a:lvl8pPr>
            <a:lvl9pPr marL="3816350" indent="-228600" algn="l" rtl="0" eaLnBrk="1" fontAlgn="base" hangingPunct="1">
              <a:spcBef>
                <a:spcPct val="20000"/>
              </a:spcBef>
              <a:spcAft>
                <a:spcPct val="0"/>
              </a:spcAft>
              <a:defRPr sz="1200">
                <a:solidFill>
                  <a:srgbClr val="3F3F3F"/>
                </a:solidFill>
                <a:latin typeface="+mn-lt"/>
                <a:ea typeface="+mn-ea"/>
              </a:defRPr>
            </a:lvl9pPr>
          </a:lstStyle>
          <a:p>
            <a:pPr defTabSz="914400">
              <a:lnSpc>
                <a:spcPct val="90000"/>
              </a:lnSpc>
            </a:pPr>
            <a:r>
              <a:rPr lang="de-CH" kern="0" dirty="0">
                <a:solidFill>
                  <a:srgbClr val="707173"/>
                </a:solidFill>
                <a:latin typeface="Arial" panose="020B0604020202020204" pitchFamily="34" charset="0"/>
                <a:cs typeface="Arial" panose="020B0604020202020204" pitchFamily="34" charset="0"/>
                <a:hlinkClick r:id="rId2"/>
              </a:rPr>
              <a:t>raphael.schweizer@bbv.ch</a:t>
            </a:r>
            <a:r>
              <a:rPr lang="de-CH" kern="0" dirty="0">
                <a:solidFill>
                  <a:srgbClr val="707173"/>
                </a:solidFill>
                <a:latin typeface="Arial" panose="020B0604020202020204" pitchFamily="34" charset="0"/>
                <a:cs typeface="Arial" panose="020B0604020202020204" pitchFamily="34" charset="0"/>
              </a:rPr>
              <a:t> </a:t>
            </a:r>
          </a:p>
          <a:p>
            <a:pPr defTabSz="914400">
              <a:lnSpc>
                <a:spcPct val="90000"/>
              </a:lnSpc>
            </a:pPr>
            <a:r>
              <a:rPr lang="de-CH" kern="0" dirty="0">
                <a:solidFill>
                  <a:srgbClr val="707173"/>
                </a:solidFill>
                <a:latin typeface="Arial" panose="020B0604020202020204" pitchFamily="34" charset="0"/>
                <a:cs typeface="Arial" panose="020B0604020202020204" pitchFamily="34" charset="0"/>
              </a:rPr>
              <a:t>Telefon +41 </a:t>
            </a:r>
            <a:r>
              <a:rPr lang="de-CH" dirty="0"/>
              <a:t>44 315 6337</a:t>
            </a:r>
          </a:p>
          <a:p>
            <a:pPr defTabSz="914400">
              <a:lnSpc>
                <a:spcPct val="90000"/>
              </a:lnSpc>
            </a:pPr>
            <a:r>
              <a:rPr lang="de-CH" kern="0" dirty="0">
                <a:solidFill>
                  <a:srgbClr val="707173"/>
                </a:solidFill>
                <a:latin typeface="Arial" panose="020B0604020202020204" pitchFamily="34" charset="0"/>
                <a:cs typeface="Arial" panose="020B0604020202020204" pitchFamily="34" charset="0"/>
                <a:hlinkClick r:id="rId3"/>
              </a:rPr>
              <a:t>www.bbv.ch</a:t>
            </a:r>
            <a:r>
              <a:rPr lang="de-CH" kern="0" dirty="0">
                <a:solidFill>
                  <a:srgbClr val="707173"/>
                </a:solidFill>
                <a:latin typeface="Arial" panose="020B0604020202020204" pitchFamily="34" charset="0"/>
                <a:cs typeface="Arial" panose="020B0604020202020204" pitchFamily="34" charset="0"/>
              </a:rPr>
              <a:t> </a:t>
            </a:r>
          </a:p>
        </p:txBody>
      </p:sp>
      <p:sp>
        <p:nvSpPr>
          <p:cNvPr id="7" name="Date Placeholder 6"/>
          <p:cNvSpPr>
            <a:spLocks noGrp="1"/>
          </p:cNvSpPr>
          <p:nvPr>
            <p:ph type="dt" sz="half" idx="12"/>
          </p:nvPr>
        </p:nvSpPr>
        <p:spPr/>
        <p:txBody>
          <a:bodyPr/>
          <a:lstStyle/>
          <a:p>
            <a:fld id="{0C23F854-31AE-4892-861F-83453A235F7A}" type="datetime1">
              <a:rPr lang="de-DE" smtClean="0"/>
              <a:t>18.02.2017</a:t>
            </a:fld>
            <a:endParaRPr lang="de-CH" dirty="0"/>
          </a:p>
        </p:txBody>
      </p:sp>
      <p:pic>
        <p:nvPicPr>
          <p:cNvPr id="7170" name="Picture 2" descr="Raphael Schweiz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84" y="3003206"/>
            <a:ext cx="85725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39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139758" y="2512147"/>
            <a:ext cx="6213668" cy="712800"/>
          </a:xfrm>
        </p:spPr>
        <p:txBody>
          <a:bodyPr/>
          <a:lstStyle/>
          <a:p>
            <a:pPr lvl="1">
              <a:spcBef>
                <a:spcPts val="1000"/>
              </a:spcBef>
            </a:pPr>
            <a:r>
              <a:rPr lang="de-CH" dirty="0">
                <a:solidFill>
                  <a:srgbClr val="CC071E"/>
                </a:solidFill>
                <a:latin typeface="Arial" panose="020B0604020202020204" pitchFamily="34" charset="0"/>
                <a:cs typeface="Arial" panose="020B0604020202020204" pitchFamily="34" charset="0"/>
              </a:rPr>
              <a:t>Marko </a:t>
            </a:r>
            <a:r>
              <a:rPr lang="sr-Latn-RS" dirty="0">
                <a:solidFill>
                  <a:srgbClr val="CC071E"/>
                </a:solidFill>
                <a:latin typeface="Arial" panose="020B0604020202020204" pitchFamily="34" charset="0"/>
                <a:cs typeface="Arial" panose="020B0604020202020204" pitchFamily="34" charset="0"/>
              </a:rPr>
              <a:t>Marković</a:t>
            </a:r>
            <a:endParaRPr lang="de-CH" dirty="0">
              <a:solidFill>
                <a:srgbClr val="CC071E"/>
              </a:solidFill>
              <a:latin typeface="Arial" panose="020B0604020202020204" pitchFamily="34" charset="0"/>
              <a:cs typeface="Arial" panose="020B0604020202020204" pitchFamily="34" charset="0"/>
            </a:endParaRPr>
          </a:p>
        </p:txBody>
      </p:sp>
      <p:sp>
        <p:nvSpPr>
          <p:cNvPr id="3" name="Untertitel 2"/>
          <p:cNvSpPr>
            <a:spLocks noGrp="1"/>
          </p:cNvSpPr>
          <p:nvPr>
            <p:ph type="body" sz="quarter" idx="10"/>
          </p:nvPr>
        </p:nvSpPr>
        <p:spPr>
          <a:xfrm>
            <a:off x="2139758" y="3359269"/>
            <a:ext cx="2619567" cy="1377831"/>
          </a:xfrm>
        </p:spPr>
        <p:txBody>
          <a:bodyPr/>
          <a:lstStyle/>
          <a:p>
            <a:pPr lvl="0">
              <a:lnSpc>
                <a:spcPct val="90000"/>
              </a:lnSpc>
            </a:pPr>
            <a:r>
              <a:rPr lang="de-CH" sz="1600" dirty="0">
                <a:solidFill>
                  <a:srgbClr val="707173"/>
                </a:solidFill>
                <a:latin typeface="Arial" panose="020B0604020202020204" pitchFamily="34" charset="0"/>
                <a:cs typeface="Arial" panose="020B0604020202020204" pitchFamily="34" charset="0"/>
              </a:rPr>
              <a:t>bbv Software Services AG</a:t>
            </a:r>
          </a:p>
          <a:p>
            <a:pPr>
              <a:lnSpc>
                <a:spcPct val="90000"/>
              </a:lnSpc>
            </a:pPr>
            <a:r>
              <a:rPr lang="de-CH" dirty="0" err="1"/>
              <a:t>Untermüli</a:t>
            </a:r>
            <a:r>
              <a:rPr lang="de-CH" dirty="0"/>
              <a:t> 5</a:t>
            </a:r>
          </a:p>
          <a:p>
            <a:pPr>
              <a:lnSpc>
                <a:spcPct val="90000"/>
              </a:lnSpc>
            </a:pPr>
            <a:r>
              <a:rPr lang="de-CH" sz="1600" dirty="0">
                <a:solidFill>
                  <a:srgbClr val="707173"/>
                </a:solidFill>
                <a:latin typeface="Arial" panose="020B0604020202020204" pitchFamily="34" charset="0"/>
                <a:cs typeface="Arial" panose="020B0604020202020204" pitchFamily="34" charset="0"/>
              </a:rPr>
              <a:t>6302 Zug</a:t>
            </a:r>
          </a:p>
        </p:txBody>
      </p:sp>
      <p:sp>
        <p:nvSpPr>
          <p:cNvPr id="2" name="Fußzeilenplatzhalter 1"/>
          <p:cNvSpPr>
            <a:spLocks noGrp="1"/>
          </p:cNvSpPr>
          <p:nvPr>
            <p:ph type="ftr" sz="quarter" idx="13"/>
          </p:nvPr>
        </p:nvSpPr>
        <p:spPr>
          <a:xfrm>
            <a:off x="1267074" y="4897565"/>
            <a:ext cx="5760000" cy="180000"/>
          </a:xfrm>
        </p:spPr>
        <p:txBody>
          <a:bodyPr/>
          <a:lstStyle/>
          <a:p>
            <a:r>
              <a:rPr lang="de-CH" dirty="0">
                <a:solidFill>
                  <a:srgbClr val="707173"/>
                </a:solidFill>
                <a:cs typeface="Arial"/>
              </a:rPr>
              <a:t>bbv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6" name="Foliennummernplatzhalter 5"/>
          <p:cNvSpPr>
            <a:spLocks noGrp="1"/>
          </p:cNvSpPr>
          <p:nvPr>
            <p:ph type="sldNum" sz="quarter" idx="14"/>
          </p:nvPr>
        </p:nvSpPr>
        <p:spPr>
          <a:xfrm>
            <a:off x="8708984" y="4897565"/>
            <a:ext cx="360000" cy="180000"/>
          </a:xfrm>
        </p:spPr>
        <p:txBody>
          <a:bodyPr/>
          <a:lstStyle/>
          <a:p>
            <a:fld id="{D7402FF4-3150-4BB9-8471-06339226EF9E}" type="slidenum">
              <a:rPr lang="de-CH" smtClean="0"/>
              <a:pPr/>
              <a:t>24</a:t>
            </a:fld>
            <a:endParaRPr lang="de-CH" dirty="0"/>
          </a:p>
        </p:txBody>
      </p:sp>
      <p:sp>
        <p:nvSpPr>
          <p:cNvPr id="10" name="Rechteck 9"/>
          <p:cNvSpPr/>
          <p:nvPr/>
        </p:nvSpPr>
        <p:spPr>
          <a:xfrm>
            <a:off x="0" y="0"/>
            <a:ext cx="9151152" cy="218677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DE" dirty="0"/>
          </a:p>
        </p:txBody>
      </p:sp>
      <p:sp>
        <p:nvSpPr>
          <p:cNvPr id="5" name="Textfeld 4"/>
          <p:cNvSpPr txBox="1"/>
          <p:nvPr/>
        </p:nvSpPr>
        <p:spPr>
          <a:xfrm>
            <a:off x="0" y="876068"/>
            <a:ext cx="9144000" cy="984726"/>
          </a:xfrm>
          <a:prstGeom prst="rect">
            <a:avLst/>
          </a:prstGeom>
          <a:noFill/>
        </p:spPr>
        <p:txBody>
          <a:bodyPr wrap="square" lIns="0" tIns="0" rIns="0" bIns="0" rtlCol="0">
            <a:noAutofit/>
          </a:bodyPr>
          <a:lstStyle/>
          <a:p>
            <a:pPr algn="ctr"/>
            <a:r>
              <a:rPr lang="de-DE" sz="3200" b="1" dirty="0">
                <a:solidFill>
                  <a:schemeClr val="bg1">
                    <a:lumMod val="75000"/>
                  </a:schemeClr>
                </a:solidFill>
                <a:latin typeface="Arial"/>
                <a:cs typeface="Arial"/>
              </a:rPr>
              <a:t>MAKING VISIONS WORK.</a:t>
            </a:r>
          </a:p>
        </p:txBody>
      </p:sp>
      <p:sp>
        <p:nvSpPr>
          <p:cNvPr id="12" name="Untertitel 2"/>
          <p:cNvSpPr txBox="1">
            <a:spLocks/>
          </p:cNvSpPr>
          <p:nvPr/>
        </p:nvSpPr>
        <p:spPr bwMode="auto">
          <a:xfrm>
            <a:off x="5176838" y="3359269"/>
            <a:ext cx="3455987" cy="13778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ct val="20000"/>
              </a:spcBef>
              <a:spcAft>
                <a:spcPct val="0"/>
              </a:spcAft>
              <a:buClr>
                <a:schemeClr val="bg2"/>
              </a:buClr>
              <a:buFontTx/>
              <a:buNone/>
              <a:defRPr sz="1600">
                <a:solidFill>
                  <a:schemeClr val="tx1">
                    <a:lumMod val="50000"/>
                    <a:lumOff val="50000"/>
                  </a:schemeClr>
                </a:solidFill>
                <a:latin typeface="Arial"/>
                <a:ea typeface="+mn-ea"/>
                <a:cs typeface="Arial"/>
              </a:defRPr>
            </a:lvl1pPr>
            <a:lvl2pPr marL="0" indent="0" algn="l" rtl="0" eaLnBrk="1" fontAlgn="base" hangingPunct="1">
              <a:spcBef>
                <a:spcPts val="500"/>
              </a:spcBef>
              <a:spcAft>
                <a:spcPct val="0"/>
              </a:spcAft>
              <a:buClr>
                <a:schemeClr val="bg2"/>
              </a:buClr>
              <a:buFontTx/>
              <a:buNone/>
              <a:defRPr sz="1600">
                <a:solidFill>
                  <a:schemeClr val="bg2"/>
                </a:solidFill>
                <a:latin typeface="Arial"/>
                <a:ea typeface="+mn-ea"/>
                <a:cs typeface="Arial"/>
              </a:defRPr>
            </a:lvl2pPr>
            <a:lvl3pPr marL="266700" indent="-266700" algn="l" rtl="0" eaLnBrk="1" fontAlgn="base" hangingPunct="1">
              <a:spcBef>
                <a:spcPts val="500"/>
              </a:spcBef>
              <a:spcAft>
                <a:spcPct val="0"/>
              </a:spcAft>
              <a:buClr>
                <a:schemeClr val="bg2"/>
              </a:buClr>
              <a:buFont typeface="Arial" panose="020B0604020202020204" pitchFamily="34" charset="0"/>
              <a:buChar char="•"/>
              <a:defRPr sz="1600">
                <a:solidFill>
                  <a:srgbClr val="707173"/>
                </a:solidFill>
                <a:latin typeface="Arial"/>
                <a:ea typeface="+mn-ea"/>
                <a:cs typeface="Arial"/>
              </a:defRPr>
            </a:lvl3pPr>
            <a:lvl4pPr marL="539750" indent="-273050" algn="l" rtl="0" eaLnBrk="1" fontAlgn="base" hangingPunct="1">
              <a:spcBef>
                <a:spcPts val="500"/>
              </a:spcBef>
              <a:spcAft>
                <a:spcPct val="0"/>
              </a:spcAft>
              <a:buClr>
                <a:schemeClr val="bg2"/>
              </a:buClr>
              <a:buFont typeface="Symbol" panose="05050102010706020507" pitchFamily="18" charset="2"/>
              <a:buChar char="-"/>
              <a:defRPr sz="1600" baseline="0">
                <a:solidFill>
                  <a:srgbClr val="707173"/>
                </a:solidFill>
                <a:latin typeface="Arial"/>
                <a:ea typeface="+mn-ea"/>
                <a:cs typeface="Arial"/>
              </a:defRPr>
            </a:lvl4pPr>
            <a:lvl5pPr marL="539750" indent="-273050" algn="l" rtl="0" eaLnBrk="1" fontAlgn="base" hangingPunct="1">
              <a:spcBef>
                <a:spcPts val="500"/>
              </a:spcBef>
              <a:spcAft>
                <a:spcPct val="0"/>
              </a:spcAft>
              <a:buClr>
                <a:schemeClr val="bg2"/>
              </a:buClr>
              <a:buFont typeface="Arial" panose="020B0604020202020204" pitchFamily="34" charset="0"/>
              <a:buChar char="•"/>
              <a:defRPr sz="1600">
                <a:solidFill>
                  <a:srgbClr val="707173"/>
                </a:solidFill>
                <a:latin typeface="Arial"/>
                <a:ea typeface="+mn-ea"/>
                <a:cs typeface="Arial"/>
              </a:defRPr>
            </a:lvl5pPr>
            <a:lvl6pPr marL="266700" indent="-266700" algn="l" rtl="0" eaLnBrk="1" fontAlgn="base" hangingPunct="1">
              <a:spcBef>
                <a:spcPts val="500"/>
              </a:spcBef>
              <a:spcAft>
                <a:spcPct val="0"/>
              </a:spcAft>
              <a:buClr>
                <a:schemeClr val="bg2"/>
              </a:buClr>
              <a:buFont typeface="+mj-lt"/>
              <a:buAutoNum type="arabicPeriod"/>
              <a:defRPr sz="1600">
                <a:solidFill>
                  <a:srgbClr val="707173"/>
                </a:solidFill>
                <a:latin typeface="+mn-lt"/>
                <a:ea typeface="+mn-ea"/>
              </a:defRPr>
            </a:lvl6pPr>
            <a:lvl7pPr marL="2901950" indent="-228600" algn="l" rtl="0" eaLnBrk="1" fontAlgn="base" hangingPunct="1">
              <a:spcBef>
                <a:spcPct val="20000"/>
              </a:spcBef>
              <a:spcAft>
                <a:spcPct val="0"/>
              </a:spcAft>
              <a:defRPr sz="1200">
                <a:solidFill>
                  <a:srgbClr val="3F3F3F"/>
                </a:solidFill>
                <a:latin typeface="+mn-lt"/>
                <a:ea typeface="+mn-ea"/>
              </a:defRPr>
            </a:lvl7pPr>
            <a:lvl8pPr marL="3359150" indent="-228600" algn="l" rtl="0" eaLnBrk="1" fontAlgn="base" hangingPunct="1">
              <a:spcBef>
                <a:spcPct val="20000"/>
              </a:spcBef>
              <a:spcAft>
                <a:spcPct val="0"/>
              </a:spcAft>
              <a:defRPr sz="1200">
                <a:solidFill>
                  <a:srgbClr val="3F3F3F"/>
                </a:solidFill>
                <a:latin typeface="+mn-lt"/>
                <a:ea typeface="+mn-ea"/>
              </a:defRPr>
            </a:lvl8pPr>
            <a:lvl9pPr marL="3816350" indent="-228600" algn="l" rtl="0" eaLnBrk="1" fontAlgn="base" hangingPunct="1">
              <a:spcBef>
                <a:spcPct val="20000"/>
              </a:spcBef>
              <a:spcAft>
                <a:spcPct val="0"/>
              </a:spcAft>
              <a:defRPr sz="1200">
                <a:solidFill>
                  <a:srgbClr val="3F3F3F"/>
                </a:solidFill>
                <a:latin typeface="+mn-lt"/>
                <a:ea typeface="+mn-ea"/>
              </a:defRPr>
            </a:lvl9pPr>
          </a:lstStyle>
          <a:p>
            <a:pPr defTabSz="914400">
              <a:lnSpc>
                <a:spcPct val="90000"/>
              </a:lnSpc>
            </a:pPr>
            <a:r>
              <a:rPr lang="de-CH" kern="0" dirty="0">
                <a:solidFill>
                  <a:srgbClr val="707173"/>
                </a:solidFill>
                <a:latin typeface="Arial" panose="020B0604020202020204" pitchFamily="34" charset="0"/>
                <a:cs typeface="Arial" panose="020B0604020202020204" pitchFamily="34" charset="0"/>
                <a:hlinkClick r:id="rId2"/>
              </a:rPr>
              <a:t>marko.markovic@bbv.ch</a:t>
            </a:r>
            <a:r>
              <a:rPr lang="de-CH" kern="0" dirty="0">
                <a:solidFill>
                  <a:srgbClr val="707173"/>
                </a:solidFill>
                <a:latin typeface="Arial" panose="020B0604020202020204" pitchFamily="34" charset="0"/>
                <a:cs typeface="Arial" panose="020B0604020202020204" pitchFamily="34" charset="0"/>
              </a:rPr>
              <a:t> </a:t>
            </a:r>
          </a:p>
          <a:p>
            <a:pPr defTabSz="914400">
              <a:lnSpc>
                <a:spcPct val="90000"/>
              </a:lnSpc>
            </a:pPr>
            <a:r>
              <a:rPr lang="de-CH" kern="0" dirty="0">
                <a:solidFill>
                  <a:srgbClr val="707173"/>
                </a:solidFill>
                <a:latin typeface="Arial" panose="020B0604020202020204" pitchFamily="34" charset="0"/>
                <a:cs typeface="Arial" panose="020B0604020202020204" pitchFamily="34" charset="0"/>
              </a:rPr>
              <a:t>Telefon +41 </a:t>
            </a:r>
            <a:r>
              <a:rPr lang="de-CH" dirty="0"/>
              <a:t>41 766 1922</a:t>
            </a:r>
          </a:p>
          <a:p>
            <a:pPr defTabSz="914400">
              <a:lnSpc>
                <a:spcPct val="90000"/>
              </a:lnSpc>
            </a:pPr>
            <a:r>
              <a:rPr lang="de-CH" kern="0" dirty="0">
                <a:solidFill>
                  <a:srgbClr val="707173"/>
                </a:solidFill>
                <a:latin typeface="Arial" panose="020B0604020202020204" pitchFamily="34" charset="0"/>
                <a:cs typeface="Arial" panose="020B0604020202020204" pitchFamily="34" charset="0"/>
                <a:hlinkClick r:id="rId3"/>
              </a:rPr>
              <a:t>www.bbv.ch</a:t>
            </a:r>
            <a:r>
              <a:rPr lang="de-CH" kern="0" dirty="0">
                <a:solidFill>
                  <a:srgbClr val="707173"/>
                </a:solidFill>
                <a:latin typeface="Arial" panose="020B0604020202020204" pitchFamily="34" charset="0"/>
                <a:cs typeface="Arial" panose="020B0604020202020204" pitchFamily="34" charset="0"/>
              </a:rPr>
              <a:t> </a:t>
            </a:r>
          </a:p>
        </p:txBody>
      </p:sp>
      <p:sp>
        <p:nvSpPr>
          <p:cNvPr id="7" name="Date Placeholder 6"/>
          <p:cNvSpPr>
            <a:spLocks noGrp="1"/>
          </p:cNvSpPr>
          <p:nvPr>
            <p:ph type="dt" sz="half" idx="12"/>
          </p:nvPr>
        </p:nvSpPr>
        <p:spPr/>
        <p:txBody>
          <a:bodyPr/>
          <a:lstStyle/>
          <a:p>
            <a:fld id="{0C23F854-31AE-4892-861F-83453A235F7A}" type="datetime1">
              <a:rPr lang="de-DE" smtClean="0"/>
              <a:t>18.02.2017</a:t>
            </a:fld>
            <a:endParaRPr lang="de-CH" dirty="0"/>
          </a:p>
        </p:txBody>
      </p:sp>
      <p:pic>
        <p:nvPicPr>
          <p:cNvPr id="8194" name="Picture 2" descr="Marko Markov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84" y="2983328"/>
            <a:ext cx="85725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10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6862" t="35771" r="26833" b="51251"/>
          <a:stretch/>
        </p:blipFill>
        <p:spPr>
          <a:xfrm>
            <a:off x="1549181" y="2950507"/>
            <a:ext cx="7284052" cy="1116422"/>
          </a:xfrm>
          <a:prstGeom prst="rect">
            <a:avLst/>
          </a:prstGeom>
        </p:spPr>
      </p:pic>
      <p:sp>
        <p:nvSpPr>
          <p:cNvPr id="2" name="Titel 1"/>
          <p:cNvSpPr>
            <a:spLocks noGrp="1"/>
          </p:cNvSpPr>
          <p:nvPr>
            <p:ph type="title"/>
          </p:nvPr>
        </p:nvSpPr>
        <p:spPr/>
        <p:txBody>
          <a:bodyPr/>
          <a:lstStyle/>
          <a:p>
            <a:r>
              <a:rPr lang="de-CH" dirty="0" err="1"/>
              <a:t>History</a:t>
            </a:r>
            <a:endParaRPr lang="de-CH" dirty="0"/>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3</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cxnSp>
        <p:nvCxnSpPr>
          <p:cNvPr id="8" name="Gerade Verbindung mit Pfeil 7"/>
          <p:cNvCxnSpPr/>
          <p:nvPr/>
        </p:nvCxnSpPr>
        <p:spPr bwMode="auto">
          <a:xfrm>
            <a:off x="1930400" y="1510395"/>
            <a:ext cx="695452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1" name="Textfeld 10"/>
          <p:cNvSpPr txBox="1"/>
          <p:nvPr/>
        </p:nvSpPr>
        <p:spPr>
          <a:xfrm>
            <a:off x="346340" y="1755321"/>
            <a:ext cx="920734" cy="881743"/>
          </a:xfrm>
          <a:prstGeom prst="rect">
            <a:avLst/>
          </a:prstGeom>
          <a:noFill/>
        </p:spPr>
        <p:txBody>
          <a:bodyPr wrap="square" lIns="0" tIns="0" rIns="0" bIns="0" rtlCol="0">
            <a:noAutofit/>
          </a:bodyPr>
          <a:lstStyle/>
          <a:p>
            <a:r>
              <a:rPr lang="de-CH" sz="1600" dirty="0">
                <a:solidFill>
                  <a:srgbClr val="404040"/>
                </a:solidFill>
                <a:latin typeface="Calibri" pitchFamily="34" charset="0"/>
              </a:rPr>
              <a:t>2009</a:t>
            </a:r>
            <a:br>
              <a:rPr lang="de-CH" sz="1600" dirty="0">
                <a:solidFill>
                  <a:srgbClr val="404040"/>
                </a:solidFill>
                <a:latin typeface="Calibri" pitchFamily="34" charset="0"/>
              </a:rPr>
            </a:br>
            <a:r>
              <a:rPr lang="de-CH" sz="1600" dirty="0">
                <a:solidFill>
                  <a:srgbClr val="404040"/>
                </a:solidFill>
                <a:latin typeface="Calibri" pitchFamily="34" charset="0"/>
              </a:rPr>
              <a:t>Early</a:t>
            </a:r>
            <a:br>
              <a:rPr lang="de-CH" sz="1600" dirty="0">
                <a:solidFill>
                  <a:srgbClr val="404040"/>
                </a:solidFill>
                <a:latin typeface="Calibri" pitchFamily="34" charset="0"/>
              </a:rPr>
            </a:br>
            <a:r>
              <a:rPr lang="de-CH" sz="1600" dirty="0" err="1">
                <a:solidFill>
                  <a:srgbClr val="404040"/>
                </a:solidFill>
                <a:latin typeface="Calibri" pitchFamily="34" charset="0"/>
              </a:rPr>
              <a:t>state</a:t>
            </a:r>
            <a:r>
              <a:rPr lang="de-CH" sz="1600" dirty="0">
                <a:solidFill>
                  <a:srgbClr val="404040"/>
                </a:solidFill>
                <a:latin typeface="Calibri" pitchFamily="34" charset="0"/>
              </a:rPr>
              <a:t/>
            </a:r>
            <a:br>
              <a:rPr lang="de-CH" sz="1600" dirty="0">
                <a:solidFill>
                  <a:srgbClr val="404040"/>
                </a:solidFill>
                <a:latin typeface="Calibri" pitchFamily="34" charset="0"/>
              </a:rPr>
            </a:br>
            <a:r>
              <a:rPr lang="de-CH" sz="1600" dirty="0" err="1">
                <a:solidFill>
                  <a:srgbClr val="404040"/>
                </a:solidFill>
                <a:latin typeface="Calibri" pitchFamily="34" charset="0"/>
              </a:rPr>
              <a:t>of</a:t>
            </a:r>
            <a:r>
              <a:rPr lang="de-CH" sz="1600" dirty="0">
                <a:solidFill>
                  <a:srgbClr val="404040"/>
                </a:solidFill>
                <a:latin typeface="Calibri" pitchFamily="34" charset="0"/>
              </a:rPr>
              <a:t> </a:t>
            </a:r>
            <a:r>
              <a:rPr lang="de-CH" sz="1600" dirty="0" err="1">
                <a:solidFill>
                  <a:srgbClr val="404040"/>
                </a:solidFill>
                <a:latin typeface="Calibri" pitchFamily="34" charset="0"/>
              </a:rPr>
              <a:t>Rx</a:t>
            </a:r>
            <a:endParaRPr lang="de-CH" sz="1600" dirty="0">
              <a:solidFill>
                <a:srgbClr val="404040"/>
              </a:solidFill>
              <a:latin typeface="Calibri" pitchFamily="34" charset="0"/>
            </a:endParaRPr>
          </a:p>
        </p:txBody>
      </p:sp>
      <p:sp>
        <p:nvSpPr>
          <p:cNvPr id="13" name="Textfeld 12"/>
          <p:cNvSpPr txBox="1"/>
          <p:nvPr/>
        </p:nvSpPr>
        <p:spPr>
          <a:xfrm>
            <a:off x="849781" y="1755321"/>
            <a:ext cx="983720" cy="486119"/>
          </a:xfrm>
          <a:prstGeom prst="rect">
            <a:avLst/>
          </a:prstGeom>
          <a:noFill/>
        </p:spPr>
        <p:txBody>
          <a:bodyPr wrap="square" lIns="0" tIns="0" rIns="0" bIns="0" rtlCol="0">
            <a:noAutofit/>
          </a:bodyPr>
          <a:lstStyle/>
          <a:p>
            <a:r>
              <a:rPr lang="de-CH" sz="1600" dirty="0">
                <a:solidFill>
                  <a:srgbClr val="404040"/>
                </a:solidFill>
                <a:latin typeface="Calibri" pitchFamily="34" charset="0"/>
              </a:rPr>
              <a:t>2011</a:t>
            </a:r>
            <a:br>
              <a:rPr lang="de-CH" sz="1600" dirty="0">
                <a:solidFill>
                  <a:srgbClr val="404040"/>
                </a:solidFill>
                <a:latin typeface="Calibri" pitchFamily="34" charset="0"/>
              </a:rPr>
            </a:br>
            <a:r>
              <a:rPr lang="de-CH" sz="1600" dirty="0">
                <a:solidFill>
                  <a:srgbClr val="404040"/>
                </a:solidFill>
                <a:latin typeface="Calibri" pitchFamily="34" charset="0"/>
              </a:rPr>
              <a:t>V 1.0</a:t>
            </a:r>
          </a:p>
        </p:txBody>
      </p:sp>
      <p:sp>
        <p:nvSpPr>
          <p:cNvPr id="15" name="Textfeld 14"/>
          <p:cNvSpPr txBox="1"/>
          <p:nvPr/>
        </p:nvSpPr>
        <p:spPr>
          <a:xfrm>
            <a:off x="1407570" y="1755321"/>
            <a:ext cx="467591" cy="469790"/>
          </a:xfrm>
          <a:prstGeom prst="rect">
            <a:avLst/>
          </a:prstGeom>
          <a:noFill/>
        </p:spPr>
        <p:txBody>
          <a:bodyPr wrap="square" lIns="0" tIns="0" rIns="0" bIns="0" rtlCol="0">
            <a:noAutofit/>
          </a:bodyPr>
          <a:lstStyle/>
          <a:p>
            <a:r>
              <a:rPr lang="de-CH" sz="1600" dirty="0">
                <a:solidFill>
                  <a:srgbClr val="404040"/>
                </a:solidFill>
                <a:latin typeface="Calibri" pitchFamily="34" charset="0"/>
              </a:rPr>
              <a:t>2012</a:t>
            </a:r>
            <a:br>
              <a:rPr lang="de-CH" sz="1600" dirty="0">
                <a:solidFill>
                  <a:srgbClr val="404040"/>
                </a:solidFill>
                <a:latin typeface="Calibri" pitchFamily="34" charset="0"/>
              </a:rPr>
            </a:br>
            <a:r>
              <a:rPr lang="de-CH" sz="1600" dirty="0">
                <a:solidFill>
                  <a:srgbClr val="404040"/>
                </a:solidFill>
                <a:latin typeface="Calibri" pitchFamily="34" charset="0"/>
              </a:rPr>
              <a:t>V 2.0</a:t>
            </a:r>
          </a:p>
        </p:txBody>
      </p:sp>
      <p:sp>
        <p:nvSpPr>
          <p:cNvPr id="16" name="Rechteck 15"/>
          <p:cNvSpPr/>
          <p:nvPr/>
        </p:nvSpPr>
        <p:spPr>
          <a:xfrm>
            <a:off x="2126646" y="1373405"/>
            <a:ext cx="114300" cy="2612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17" name="Textfeld 16"/>
          <p:cNvSpPr txBox="1"/>
          <p:nvPr/>
        </p:nvSpPr>
        <p:spPr>
          <a:xfrm>
            <a:off x="1945444" y="1752406"/>
            <a:ext cx="983720" cy="740773"/>
          </a:xfrm>
          <a:prstGeom prst="rect">
            <a:avLst/>
          </a:prstGeom>
          <a:noFill/>
        </p:spPr>
        <p:txBody>
          <a:bodyPr wrap="square" lIns="0" tIns="0" rIns="0" bIns="0" rtlCol="0">
            <a:noAutofit/>
          </a:bodyPr>
          <a:lstStyle/>
          <a:p>
            <a:r>
              <a:rPr lang="de-CH" sz="1600" dirty="0">
                <a:solidFill>
                  <a:srgbClr val="404040"/>
                </a:solidFill>
                <a:latin typeface="Calibri" pitchFamily="34" charset="0"/>
              </a:rPr>
              <a:t>2013</a:t>
            </a:r>
            <a:br>
              <a:rPr lang="de-CH" sz="1600" dirty="0">
                <a:solidFill>
                  <a:srgbClr val="404040"/>
                </a:solidFill>
                <a:latin typeface="Calibri" pitchFamily="34" charset="0"/>
              </a:rPr>
            </a:br>
            <a:r>
              <a:rPr lang="de-CH" sz="1600" dirty="0">
                <a:solidFill>
                  <a:srgbClr val="404040"/>
                </a:solidFill>
                <a:latin typeface="Calibri" pitchFamily="34" charset="0"/>
              </a:rPr>
              <a:t>V 2.1</a:t>
            </a:r>
          </a:p>
          <a:p>
            <a:r>
              <a:rPr lang="de-CH" sz="1600" dirty="0">
                <a:solidFill>
                  <a:srgbClr val="404040"/>
                </a:solidFill>
                <a:latin typeface="Calibri" pitchFamily="34" charset="0"/>
              </a:rPr>
              <a:t>V 2.2</a:t>
            </a:r>
          </a:p>
        </p:txBody>
      </p:sp>
      <p:sp>
        <p:nvSpPr>
          <p:cNvPr id="18" name="Rechteck 17"/>
          <p:cNvSpPr/>
          <p:nvPr/>
        </p:nvSpPr>
        <p:spPr>
          <a:xfrm>
            <a:off x="5304285" y="1373404"/>
            <a:ext cx="114300" cy="2612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19" name="Textfeld 18"/>
          <p:cNvSpPr txBox="1"/>
          <p:nvPr/>
        </p:nvSpPr>
        <p:spPr>
          <a:xfrm>
            <a:off x="5197961" y="1752950"/>
            <a:ext cx="493106" cy="695645"/>
          </a:xfrm>
          <a:prstGeom prst="rect">
            <a:avLst/>
          </a:prstGeom>
          <a:noFill/>
        </p:spPr>
        <p:txBody>
          <a:bodyPr wrap="square" lIns="0" tIns="0" rIns="0" bIns="0" rtlCol="0">
            <a:noAutofit/>
          </a:bodyPr>
          <a:lstStyle/>
          <a:p>
            <a:r>
              <a:rPr lang="de-CH" sz="1600" dirty="0">
                <a:solidFill>
                  <a:srgbClr val="404040"/>
                </a:solidFill>
                <a:latin typeface="Calibri" pitchFamily="34" charset="0"/>
              </a:rPr>
              <a:t>2015</a:t>
            </a:r>
            <a:br>
              <a:rPr lang="de-CH" sz="1600" dirty="0">
                <a:solidFill>
                  <a:srgbClr val="404040"/>
                </a:solidFill>
                <a:latin typeface="Calibri" pitchFamily="34" charset="0"/>
              </a:rPr>
            </a:br>
            <a:r>
              <a:rPr lang="de-CH" sz="1600" dirty="0">
                <a:solidFill>
                  <a:srgbClr val="404040"/>
                </a:solidFill>
                <a:latin typeface="Calibri" pitchFamily="34" charset="0"/>
              </a:rPr>
              <a:t>V </a:t>
            </a:r>
            <a:r>
              <a:rPr lang="de-CH" sz="1600" dirty="0" smtClean="0">
                <a:solidFill>
                  <a:srgbClr val="404040"/>
                </a:solidFill>
                <a:latin typeface="Calibri" pitchFamily="34" charset="0"/>
              </a:rPr>
              <a:t>2.3</a:t>
            </a:r>
            <a:endParaRPr lang="de-CH" sz="1600" dirty="0">
              <a:solidFill>
                <a:srgbClr val="404040"/>
              </a:solidFill>
              <a:latin typeface="Calibri" pitchFamily="34" charset="0"/>
            </a:endParaRPr>
          </a:p>
        </p:txBody>
      </p:sp>
      <p:cxnSp>
        <p:nvCxnSpPr>
          <p:cNvPr id="23" name="Gerader Verbinder 22"/>
          <p:cNvCxnSpPr/>
          <p:nvPr/>
        </p:nvCxnSpPr>
        <p:spPr bwMode="auto">
          <a:xfrm>
            <a:off x="2126646" y="2512425"/>
            <a:ext cx="9470" cy="1158379"/>
          </a:xfrm>
          <a:prstGeom prst="line">
            <a:avLst/>
          </a:prstGeom>
          <a:solidFill>
            <a:schemeClr val="accent1"/>
          </a:solidFill>
          <a:ln w="9525" cap="flat" cmpd="sng" algn="ctr">
            <a:solidFill>
              <a:schemeClr val="bg1">
                <a:lumMod val="50000"/>
              </a:schemeClr>
            </a:solidFill>
            <a:prstDash val="lgDash"/>
            <a:round/>
            <a:headEnd type="none" w="med" len="med"/>
            <a:tailEnd type="none" w="med" len="med"/>
          </a:ln>
          <a:effectLst/>
        </p:spPr>
      </p:cxnSp>
      <p:cxnSp>
        <p:nvCxnSpPr>
          <p:cNvPr id="25" name="Gerader Verbinder 24"/>
          <p:cNvCxnSpPr/>
          <p:nvPr/>
        </p:nvCxnSpPr>
        <p:spPr bwMode="auto">
          <a:xfrm>
            <a:off x="5360831" y="2512425"/>
            <a:ext cx="0" cy="1158379"/>
          </a:xfrm>
          <a:prstGeom prst="line">
            <a:avLst/>
          </a:prstGeom>
          <a:solidFill>
            <a:schemeClr val="accent1"/>
          </a:solidFill>
          <a:ln w="9525" cap="flat" cmpd="sng" algn="ctr">
            <a:solidFill>
              <a:schemeClr val="bg1">
                <a:lumMod val="50000"/>
              </a:schemeClr>
            </a:solidFill>
            <a:prstDash val="lgDash"/>
            <a:round/>
            <a:headEnd type="none" w="med" len="med"/>
            <a:tailEnd type="none" w="med" len="med"/>
          </a:ln>
          <a:effectLst/>
        </p:spPr>
      </p:cxnSp>
      <p:sp>
        <p:nvSpPr>
          <p:cNvPr id="26" name="Rechteck 25"/>
          <p:cNvSpPr/>
          <p:nvPr/>
        </p:nvSpPr>
        <p:spPr>
          <a:xfrm>
            <a:off x="2140226" y="4042711"/>
            <a:ext cx="4572000" cy="261610"/>
          </a:xfrm>
          <a:prstGeom prst="rect">
            <a:avLst/>
          </a:prstGeom>
        </p:spPr>
        <p:txBody>
          <a:bodyPr>
            <a:spAutoFit/>
          </a:bodyPr>
          <a:lstStyle/>
          <a:p>
            <a:r>
              <a:rPr lang="de-CH" sz="1050" dirty="0">
                <a:solidFill>
                  <a:srgbClr val="707173"/>
                </a:solidFill>
                <a:hlinkClick r:id="rId3"/>
              </a:rPr>
              <a:t>https://github.com/Reactive-Extensions/Rx.NET/graphs/contributors</a:t>
            </a:r>
            <a:r>
              <a:rPr lang="de-CH" sz="1050" dirty="0">
                <a:solidFill>
                  <a:srgbClr val="707173"/>
                </a:solidFill>
              </a:rPr>
              <a:t> </a:t>
            </a:r>
          </a:p>
        </p:txBody>
      </p:sp>
      <p:cxnSp>
        <p:nvCxnSpPr>
          <p:cNvPr id="29" name="Gerader Verbinder 28"/>
          <p:cNvCxnSpPr/>
          <p:nvPr/>
        </p:nvCxnSpPr>
        <p:spPr bwMode="auto">
          <a:xfrm>
            <a:off x="309563" y="1510395"/>
            <a:ext cx="156559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sp>
        <p:nvSpPr>
          <p:cNvPr id="14" name="Rechteck 13"/>
          <p:cNvSpPr/>
          <p:nvPr/>
        </p:nvSpPr>
        <p:spPr>
          <a:xfrm>
            <a:off x="1549181" y="1373405"/>
            <a:ext cx="114300" cy="2612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12" name="Rechteck 11"/>
          <p:cNvSpPr/>
          <p:nvPr/>
        </p:nvSpPr>
        <p:spPr>
          <a:xfrm>
            <a:off x="981694" y="1373405"/>
            <a:ext cx="114300" cy="2612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10" name="Rechteck 9"/>
          <p:cNvSpPr/>
          <p:nvPr/>
        </p:nvSpPr>
        <p:spPr>
          <a:xfrm>
            <a:off x="510910" y="1373405"/>
            <a:ext cx="114300" cy="2612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31" name="Rechteck 17"/>
          <p:cNvSpPr/>
          <p:nvPr/>
        </p:nvSpPr>
        <p:spPr>
          <a:xfrm>
            <a:off x="7605140" y="1373404"/>
            <a:ext cx="114300" cy="2612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32" name="Textfeld 18"/>
          <p:cNvSpPr txBox="1"/>
          <p:nvPr/>
        </p:nvSpPr>
        <p:spPr>
          <a:xfrm>
            <a:off x="7498815" y="1752950"/>
            <a:ext cx="598741" cy="695645"/>
          </a:xfrm>
          <a:prstGeom prst="rect">
            <a:avLst/>
          </a:prstGeom>
          <a:noFill/>
        </p:spPr>
        <p:txBody>
          <a:bodyPr wrap="square" lIns="0" tIns="0" rIns="0" bIns="0" rtlCol="0">
            <a:noAutofit/>
          </a:bodyPr>
          <a:lstStyle/>
          <a:p>
            <a:r>
              <a:rPr lang="de-CH" sz="1600" dirty="0" smtClean="0">
                <a:solidFill>
                  <a:srgbClr val="404040"/>
                </a:solidFill>
                <a:latin typeface="Calibri" pitchFamily="34" charset="0"/>
              </a:rPr>
              <a:t>2016</a:t>
            </a:r>
            <a:r>
              <a:rPr lang="de-CH" sz="1600" dirty="0">
                <a:solidFill>
                  <a:srgbClr val="404040"/>
                </a:solidFill>
                <a:latin typeface="Calibri" pitchFamily="34" charset="0"/>
              </a:rPr>
              <a:t/>
            </a:r>
            <a:br>
              <a:rPr lang="de-CH" sz="1600" dirty="0">
                <a:solidFill>
                  <a:srgbClr val="404040"/>
                </a:solidFill>
                <a:latin typeface="Calibri" pitchFamily="34" charset="0"/>
              </a:rPr>
            </a:br>
            <a:r>
              <a:rPr lang="de-CH" sz="1600" dirty="0">
                <a:solidFill>
                  <a:srgbClr val="404040"/>
                </a:solidFill>
                <a:latin typeface="Calibri" pitchFamily="34" charset="0"/>
              </a:rPr>
              <a:t>V </a:t>
            </a:r>
            <a:r>
              <a:rPr lang="de-CH" sz="1600" dirty="0" smtClean="0">
                <a:solidFill>
                  <a:srgbClr val="404040"/>
                </a:solidFill>
                <a:latin typeface="Calibri" pitchFamily="34" charset="0"/>
              </a:rPr>
              <a:t>3.0</a:t>
            </a:r>
          </a:p>
          <a:p>
            <a:r>
              <a:rPr lang="en-GB" sz="1600" dirty="0" smtClean="0">
                <a:solidFill>
                  <a:srgbClr val="404040"/>
                </a:solidFill>
                <a:latin typeface="Calibri" pitchFamily="34" charset="0"/>
              </a:rPr>
              <a:t>+ Core</a:t>
            </a:r>
            <a:endParaRPr lang="de-CH" sz="1600" dirty="0">
              <a:solidFill>
                <a:srgbClr val="404040"/>
              </a:solidFill>
              <a:latin typeface="Calibri" pitchFamily="34" charset="0"/>
            </a:endParaRPr>
          </a:p>
        </p:txBody>
      </p:sp>
      <p:cxnSp>
        <p:nvCxnSpPr>
          <p:cNvPr id="33" name="Gerader Verbinder 24"/>
          <p:cNvCxnSpPr/>
          <p:nvPr/>
        </p:nvCxnSpPr>
        <p:spPr bwMode="auto">
          <a:xfrm>
            <a:off x="7661686" y="2512425"/>
            <a:ext cx="0" cy="1158379"/>
          </a:xfrm>
          <a:prstGeom prst="line">
            <a:avLst/>
          </a:prstGeom>
          <a:solidFill>
            <a:schemeClr val="accent1"/>
          </a:solidFill>
          <a:ln w="9525" cap="flat" cmpd="sng" algn="ctr">
            <a:solidFill>
              <a:schemeClr val="bg1">
                <a:lumMod val="50000"/>
              </a:schemeClr>
            </a:solidFill>
            <a:prstDash val="lgDash"/>
            <a:round/>
            <a:headEnd type="none" w="med" len="med"/>
            <a:tailEnd type="none" w="med" len="med"/>
          </a:ln>
          <a:effectLst/>
        </p:spPr>
      </p:cxnSp>
      <p:sp>
        <p:nvSpPr>
          <p:cNvPr id="34" name="Rechteck 17"/>
          <p:cNvSpPr/>
          <p:nvPr/>
        </p:nvSpPr>
        <p:spPr>
          <a:xfrm>
            <a:off x="8343990" y="1373404"/>
            <a:ext cx="114300" cy="261257"/>
          </a:xfrm>
          <a:prstGeom prst="rect">
            <a:avLst/>
          </a:prstGeom>
          <a:solidFill>
            <a:srgbClr val="CC071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
        <p:nvSpPr>
          <p:cNvPr id="35" name="Textfeld 18"/>
          <p:cNvSpPr txBox="1"/>
          <p:nvPr/>
        </p:nvSpPr>
        <p:spPr>
          <a:xfrm>
            <a:off x="8237665" y="1752950"/>
            <a:ext cx="598741" cy="695645"/>
          </a:xfrm>
          <a:prstGeom prst="rect">
            <a:avLst/>
          </a:prstGeom>
          <a:noFill/>
        </p:spPr>
        <p:txBody>
          <a:bodyPr wrap="square" lIns="0" tIns="0" rIns="0" bIns="0" rtlCol="0">
            <a:noAutofit/>
          </a:bodyPr>
          <a:lstStyle/>
          <a:p>
            <a:r>
              <a:rPr lang="de-CH" sz="1600" dirty="0" smtClean="0">
                <a:solidFill>
                  <a:srgbClr val="404040"/>
                </a:solidFill>
                <a:latin typeface="Calibri" pitchFamily="34" charset="0"/>
              </a:rPr>
              <a:t>2016</a:t>
            </a:r>
            <a:r>
              <a:rPr lang="de-CH" sz="1600" dirty="0">
                <a:solidFill>
                  <a:srgbClr val="404040"/>
                </a:solidFill>
                <a:latin typeface="Calibri" pitchFamily="34" charset="0"/>
              </a:rPr>
              <a:t/>
            </a:r>
            <a:br>
              <a:rPr lang="de-CH" sz="1600" dirty="0">
                <a:solidFill>
                  <a:srgbClr val="404040"/>
                </a:solidFill>
                <a:latin typeface="Calibri" pitchFamily="34" charset="0"/>
              </a:rPr>
            </a:br>
            <a:r>
              <a:rPr lang="de-CH" sz="1600" dirty="0">
                <a:solidFill>
                  <a:srgbClr val="404040"/>
                </a:solidFill>
                <a:latin typeface="Calibri" pitchFamily="34" charset="0"/>
              </a:rPr>
              <a:t>V </a:t>
            </a:r>
            <a:r>
              <a:rPr lang="de-CH" sz="1600" dirty="0" smtClean="0">
                <a:solidFill>
                  <a:srgbClr val="404040"/>
                </a:solidFill>
                <a:latin typeface="Calibri" pitchFamily="34" charset="0"/>
              </a:rPr>
              <a:t>3.1</a:t>
            </a:r>
          </a:p>
        </p:txBody>
      </p:sp>
      <p:cxnSp>
        <p:nvCxnSpPr>
          <p:cNvPr id="36" name="Gerader Verbinder 24"/>
          <p:cNvCxnSpPr/>
          <p:nvPr/>
        </p:nvCxnSpPr>
        <p:spPr bwMode="auto">
          <a:xfrm>
            <a:off x="8400536" y="2512425"/>
            <a:ext cx="0" cy="1158379"/>
          </a:xfrm>
          <a:prstGeom prst="line">
            <a:avLst/>
          </a:prstGeom>
          <a:solidFill>
            <a:schemeClr val="accent1"/>
          </a:solidFill>
          <a:ln w="9525" cap="flat" cmpd="sng" algn="ctr">
            <a:solidFill>
              <a:schemeClr val="bg1">
                <a:lumMod val="50000"/>
              </a:schemeClr>
            </a:solidFill>
            <a:prstDash val="lgDash"/>
            <a:round/>
            <a:headEnd type="none" w="med" len="med"/>
            <a:tailEnd type="none" w="med" len="med"/>
          </a:ln>
          <a:effectLst/>
        </p:spPr>
      </p:cxnSp>
    </p:spTree>
    <p:extLst>
      <p:ext uri="{BB962C8B-B14F-4D97-AF65-F5344CB8AC3E}">
        <p14:creationId xmlns:p14="http://schemas.microsoft.com/office/powerpoint/2010/main" val="136614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Flavors</a:t>
            </a:r>
            <a:r>
              <a:rPr lang="de-CH" dirty="0"/>
              <a:t> </a:t>
            </a:r>
            <a:r>
              <a:rPr lang="de-CH" dirty="0" err="1"/>
              <a:t>of</a:t>
            </a:r>
            <a:r>
              <a:rPr lang="de-CH" dirty="0"/>
              <a:t> </a:t>
            </a:r>
            <a:r>
              <a:rPr lang="de-CH" dirty="0" err="1"/>
              <a:t>Rx</a:t>
            </a:r>
            <a:endParaRPr lang="de-CH" dirty="0"/>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4</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graphicFrame>
        <p:nvGraphicFramePr>
          <p:cNvPr id="6" name="Diagramm 5"/>
          <p:cNvGraphicFramePr/>
          <p:nvPr>
            <p:extLst>
              <p:ext uri="{D42A27DB-BD31-4B8C-83A1-F6EECF244321}">
                <p14:modId xmlns:p14="http://schemas.microsoft.com/office/powerpoint/2010/main" val="102051802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Pfeil nach rechts 6"/>
          <p:cNvSpPr/>
          <p:nvPr/>
        </p:nvSpPr>
        <p:spPr>
          <a:xfrm>
            <a:off x="1447800" y="3550920"/>
            <a:ext cx="1478280" cy="89916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de-CH"/>
          </a:p>
        </p:txBody>
      </p:sp>
    </p:spTree>
    <p:extLst>
      <p:ext uri="{BB962C8B-B14F-4D97-AF65-F5344CB8AC3E}">
        <p14:creationId xmlns:p14="http://schemas.microsoft.com/office/powerpoint/2010/main" val="375646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Basics</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5</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bg1">
                    <a:lumMod val="50000"/>
                  </a:schemeClr>
                </a:solidFill>
              </a:rPr>
              <a:t>Observables</a:t>
            </a:r>
            <a:r>
              <a:rPr lang="de-CH" sz="3200" dirty="0"/>
              <a:t> + </a:t>
            </a:r>
            <a:r>
              <a:rPr lang="de-CH" sz="3200" dirty="0">
                <a:solidFill>
                  <a:schemeClr val="bg1">
                    <a:lumMod val="50000"/>
                  </a:schemeClr>
                </a:solidFill>
              </a:rPr>
              <a:t>LINQ</a:t>
            </a:r>
            <a:r>
              <a:rPr lang="de-CH" sz="3200" dirty="0"/>
              <a:t> + </a:t>
            </a:r>
            <a:r>
              <a:rPr lang="de-CH" sz="3200" dirty="0" err="1">
                <a:solidFill>
                  <a:schemeClr val="bg1">
                    <a:lumMod val="50000"/>
                  </a:schemeClr>
                </a:solidFill>
              </a:rPr>
              <a:t>Schedulers</a:t>
            </a:r>
            <a:endParaRPr lang="de-CH" sz="3200" dirty="0">
              <a:solidFill>
                <a:schemeClr val="bg1">
                  <a:lumMod val="50000"/>
                </a:schemeClr>
              </a:solidFill>
            </a:endParaRPr>
          </a:p>
          <a:p>
            <a:endParaRPr lang="de-CH" dirty="0"/>
          </a:p>
        </p:txBody>
      </p:sp>
    </p:spTree>
    <p:extLst>
      <p:ext uri="{BB962C8B-B14F-4D97-AF65-F5344CB8AC3E}">
        <p14:creationId xmlns:p14="http://schemas.microsoft.com/office/powerpoint/2010/main" val="131331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Basics</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6</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tx1"/>
                </a:solidFill>
              </a:rPr>
              <a:t>Observables</a:t>
            </a:r>
            <a:r>
              <a:rPr lang="de-CH" sz="3200" dirty="0"/>
              <a:t> + </a:t>
            </a:r>
            <a:r>
              <a:rPr lang="de-CH" sz="3200" dirty="0">
                <a:solidFill>
                  <a:schemeClr val="bg1">
                    <a:lumMod val="50000"/>
                  </a:schemeClr>
                </a:solidFill>
              </a:rPr>
              <a:t>LINQ</a:t>
            </a:r>
            <a:r>
              <a:rPr lang="de-CH" sz="3200" dirty="0"/>
              <a:t> + </a:t>
            </a:r>
            <a:r>
              <a:rPr lang="de-CH" sz="3200" dirty="0" err="1">
                <a:solidFill>
                  <a:schemeClr val="bg1">
                    <a:lumMod val="50000"/>
                  </a:schemeClr>
                </a:solidFill>
              </a:rPr>
              <a:t>Schedulers</a:t>
            </a:r>
            <a:endParaRPr lang="de-CH" sz="3200" dirty="0">
              <a:solidFill>
                <a:schemeClr val="bg1">
                  <a:lumMod val="50000"/>
                </a:schemeClr>
              </a:solidFill>
            </a:endParaRPr>
          </a:p>
          <a:p>
            <a:endParaRPr lang="de-CH" dirty="0"/>
          </a:p>
          <a:p>
            <a:r>
              <a:rPr lang="de-CH" dirty="0"/>
              <a:t>Observables (.NET 4):</a:t>
            </a:r>
            <a:br>
              <a:rPr lang="de-CH" dirty="0"/>
            </a:br>
            <a:r>
              <a:rPr lang="de-CH" sz="2000" dirty="0" err="1">
                <a:solidFill>
                  <a:schemeClr val="tx1"/>
                </a:solidFill>
                <a:latin typeface="Consolas" panose="020B0609020204030204" pitchFamily="49" charset="0"/>
                <a:cs typeface="Consolas" panose="020B0609020204030204" pitchFamily="49" charset="0"/>
              </a:rPr>
              <a:t>IObservable</a:t>
            </a:r>
            <a:r>
              <a:rPr lang="de-CH" sz="2000" dirty="0">
                <a:solidFill>
                  <a:schemeClr val="tx1"/>
                </a:solidFill>
                <a:latin typeface="Consolas" panose="020B0609020204030204" pitchFamily="49" charset="0"/>
                <a:cs typeface="Consolas" panose="020B0609020204030204" pitchFamily="49" charset="0"/>
              </a:rPr>
              <a:t>&lt;&gt;</a:t>
            </a:r>
          </a:p>
          <a:p>
            <a:r>
              <a:rPr lang="de-CH" sz="2000" dirty="0" err="1">
                <a:solidFill>
                  <a:schemeClr val="tx1"/>
                </a:solidFill>
                <a:latin typeface="Consolas" panose="020B0609020204030204" pitchFamily="49" charset="0"/>
                <a:cs typeface="Consolas" panose="020B0609020204030204" pitchFamily="49" charset="0"/>
              </a:rPr>
              <a:t>IObserver</a:t>
            </a:r>
            <a:r>
              <a:rPr lang="de-CH" sz="2000" dirty="0">
                <a:solidFill>
                  <a:schemeClr val="tx1"/>
                </a:solidFill>
                <a:latin typeface="Consolas" panose="020B0609020204030204" pitchFamily="49" charset="0"/>
                <a:cs typeface="Consolas" panose="020B0609020204030204" pitchFamily="49" charset="0"/>
              </a:rPr>
              <a:t>&lt;&gt;</a:t>
            </a:r>
          </a:p>
        </p:txBody>
      </p:sp>
      <p:sp>
        <p:nvSpPr>
          <p:cNvPr id="7" name="Abgerundetes Rechteck 6"/>
          <p:cNvSpPr/>
          <p:nvPr/>
        </p:nvSpPr>
        <p:spPr>
          <a:xfrm>
            <a:off x="3935896" y="2775422"/>
            <a:ext cx="1954696" cy="841513"/>
          </a:xfrm>
          <a:prstGeom prst="roundRect">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de-CH" dirty="0"/>
              <a:t>Observable</a:t>
            </a:r>
          </a:p>
        </p:txBody>
      </p:sp>
      <p:sp>
        <p:nvSpPr>
          <p:cNvPr id="8" name="Ellipse 7"/>
          <p:cNvSpPr/>
          <p:nvPr/>
        </p:nvSpPr>
        <p:spPr>
          <a:xfrm>
            <a:off x="6526696" y="2026683"/>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sp>
        <p:nvSpPr>
          <p:cNvPr id="9" name="Ellipse 8"/>
          <p:cNvSpPr/>
          <p:nvPr/>
        </p:nvSpPr>
        <p:spPr>
          <a:xfrm>
            <a:off x="6914597" y="2861144"/>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sp>
        <p:nvSpPr>
          <p:cNvPr id="10" name="Ellipse 9"/>
          <p:cNvSpPr/>
          <p:nvPr/>
        </p:nvSpPr>
        <p:spPr>
          <a:xfrm>
            <a:off x="6394174" y="3774165"/>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cxnSp>
        <p:nvCxnSpPr>
          <p:cNvPr id="11" name="Gerade Verbindung mit Pfeil 10"/>
          <p:cNvCxnSpPr>
            <a:stCxn id="7" idx="3"/>
            <a:endCxn id="8" idx="3"/>
          </p:cNvCxnSpPr>
          <p:nvPr/>
        </p:nvCxnSpPr>
        <p:spPr bwMode="auto">
          <a:xfrm flipV="1">
            <a:off x="5890592" y="2597910"/>
            <a:ext cx="900044" cy="59826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2" name="Gerade Verbindung mit Pfeil 11"/>
          <p:cNvCxnSpPr>
            <a:stCxn id="7" idx="3"/>
            <a:endCxn id="9" idx="2"/>
          </p:cNvCxnSpPr>
          <p:nvPr/>
        </p:nvCxnSpPr>
        <p:spPr bwMode="auto">
          <a:xfrm flipV="1">
            <a:off x="5890592" y="3195761"/>
            <a:ext cx="1024005" cy="4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3" name="Gerade Verbindung mit Pfeil 12"/>
          <p:cNvCxnSpPr>
            <a:stCxn id="7" idx="3"/>
            <a:endCxn id="10" idx="1"/>
          </p:cNvCxnSpPr>
          <p:nvPr/>
        </p:nvCxnSpPr>
        <p:spPr bwMode="auto">
          <a:xfrm>
            <a:off x="5890592" y="3196179"/>
            <a:ext cx="767522" cy="67599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743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Basics</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7</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tx1"/>
                </a:solidFill>
              </a:rPr>
              <a:t>Observables</a:t>
            </a:r>
            <a:r>
              <a:rPr lang="de-CH" sz="3200" dirty="0"/>
              <a:t> + </a:t>
            </a:r>
            <a:r>
              <a:rPr lang="de-CH" sz="3200" dirty="0">
                <a:solidFill>
                  <a:schemeClr val="bg1">
                    <a:lumMod val="50000"/>
                  </a:schemeClr>
                </a:solidFill>
              </a:rPr>
              <a:t>LINQ</a:t>
            </a:r>
            <a:r>
              <a:rPr lang="de-CH" sz="3200" dirty="0"/>
              <a:t> + </a:t>
            </a:r>
            <a:r>
              <a:rPr lang="de-CH" sz="3200" dirty="0" err="1">
                <a:solidFill>
                  <a:schemeClr val="bg1">
                    <a:lumMod val="50000"/>
                  </a:schemeClr>
                </a:solidFill>
              </a:rPr>
              <a:t>Schedulers</a:t>
            </a:r>
            <a:endParaRPr lang="de-CH" sz="3200" dirty="0">
              <a:solidFill>
                <a:schemeClr val="bg1">
                  <a:lumMod val="50000"/>
                </a:schemeClr>
              </a:solidFill>
            </a:endParaRPr>
          </a:p>
          <a:p>
            <a:endParaRPr lang="de-CH" dirty="0"/>
          </a:p>
          <a:p>
            <a:r>
              <a:rPr lang="de-CH" dirty="0"/>
              <a:t>Observables (.NET 4):</a:t>
            </a:r>
            <a:br>
              <a:rPr lang="de-CH" dirty="0"/>
            </a:br>
            <a:r>
              <a:rPr lang="de-CH" sz="2000" dirty="0" err="1">
                <a:solidFill>
                  <a:schemeClr val="tx1"/>
                </a:solidFill>
                <a:latin typeface="Consolas" panose="020B0609020204030204" pitchFamily="49" charset="0"/>
                <a:cs typeface="Consolas" panose="020B0609020204030204" pitchFamily="49" charset="0"/>
              </a:rPr>
              <a:t>IObservable</a:t>
            </a:r>
            <a:r>
              <a:rPr lang="de-CH" sz="2000" dirty="0">
                <a:solidFill>
                  <a:schemeClr val="tx1"/>
                </a:solidFill>
                <a:latin typeface="Consolas" panose="020B0609020204030204" pitchFamily="49" charset="0"/>
                <a:cs typeface="Consolas" panose="020B0609020204030204" pitchFamily="49" charset="0"/>
              </a:rPr>
              <a:t>&lt;&gt;</a:t>
            </a:r>
          </a:p>
          <a:p>
            <a:r>
              <a:rPr lang="de-CH" sz="2000" dirty="0" err="1">
                <a:solidFill>
                  <a:schemeClr val="tx1"/>
                </a:solidFill>
                <a:latin typeface="Consolas" panose="020B0609020204030204" pitchFamily="49" charset="0"/>
                <a:cs typeface="Consolas" panose="020B0609020204030204" pitchFamily="49" charset="0"/>
              </a:rPr>
              <a:t>IObserver</a:t>
            </a:r>
            <a:r>
              <a:rPr lang="de-CH" sz="2000" dirty="0">
                <a:solidFill>
                  <a:schemeClr val="tx1"/>
                </a:solidFill>
                <a:latin typeface="Consolas" panose="020B0609020204030204" pitchFamily="49" charset="0"/>
                <a:cs typeface="Consolas" panose="020B0609020204030204" pitchFamily="49" charset="0"/>
              </a:rPr>
              <a:t>&lt;&gt;</a:t>
            </a:r>
          </a:p>
        </p:txBody>
      </p:sp>
      <p:sp>
        <p:nvSpPr>
          <p:cNvPr id="10" name="Textfeld 9"/>
          <p:cNvSpPr txBox="1"/>
          <p:nvPr/>
        </p:nvSpPr>
        <p:spPr>
          <a:xfrm>
            <a:off x="3459480" y="2034540"/>
            <a:ext cx="5684520" cy="2446020"/>
          </a:xfrm>
          <a:prstGeom prst="rect">
            <a:avLst/>
          </a:prstGeom>
          <a:noFill/>
        </p:spPr>
        <p:txBody>
          <a:bodyPr wrap="square" lIns="0" tIns="0" rIns="0" bIns="0" rtlCol="0">
            <a:noAutofit/>
          </a:bodyPr>
          <a:lstStyle/>
          <a:p>
            <a:r>
              <a:rPr lang="de-CH" dirty="0" err="1">
                <a:solidFill>
                  <a:srgbClr val="0000FF"/>
                </a:solidFill>
                <a:highlight>
                  <a:srgbClr val="FFFFFF"/>
                </a:highlight>
                <a:latin typeface="Consolas" panose="020B0609020204030204" pitchFamily="49" charset="0"/>
              </a:rPr>
              <a:t>namespace</a:t>
            </a:r>
            <a:r>
              <a:rPr lang="de-CH" dirty="0">
                <a:solidFill>
                  <a:srgbClr val="000000"/>
                </a:solidFill>
                <a:highlight>
                  <a:srgbClr val="FFFFFF"/>
                </a:highlight>
                <a:latin typeface="Consolas" panose="020B0609020204030204" pitchFamily="49" charset="0"/>
              </a:rPr>
              <a:t> System</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interface</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IObservable</a:t>
            </a:r>
            <a:r>
              <a:rPr lang="de-CH" dirty="0">
                <a:solidFill>
                  <a:srgbClr val="000000"/>
                </a:solidFill>
                <a:highlight>
                  <a:srgbClr val="FFFFFF"/>
                </a:highlight>
                <a:latin typeface="Consolas" panose="020B0609020204030204" pitchFamily="49" charset="0"/>
              </a:rPr>
              <a:t>&lt;</a:t>
            </a:r>
            <a:r>
              <a:rPr lang="de-CH" dirty="0">
                <a:solidFill>
                  <a:srgbClr val="0000FF"/>
                </a:solidFill>
                <a:highlight>
                  <a:srgbClr val="FFFFFF"/>
                </a:highlight>
                <a:latin typeface="Consolas" panose="020B0609020204030204" pitchFamily="49" charset="0"/>
              </a:rPr>
              <a:t>out</a:t>
            </a:r>
            <a:r>
              <a:rPr lang="de-CH" dirty="0">
                <a:solidFill>
                  <a:srgbClr val="000000"/>
                </a:solidFill>
                <a:highlight>
                  <a:srgbClr val="FFFFFF"/>
                </a:highlight>
                <a:latin typeface="Consolas" panose="020B0609020204030204" pitchFamily="49" charset="0"/>
              </a:rPr>
              <a:t> T&gt;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sz="1600" dirty="0" err="1">
                <a:solidFill>
                  <a:srgbClr val="2B91AF"/>
                </a:solidFill>
                <a:highlight>
                  <a:srgbClr val="FFFFFF"/>
                </a:highlight>
                <a:latin typeface="Consolas" panose="020B0609020204030204" pitchFamily="49" charset="0"/>
              </a:rPr>
              <a:t>IDisposable</a:t>
            </a:r>
            <a:r>
              <a:rPr lang="de-CH" sz="1600" dirty="0">
                <a:solidFill>
                  <a:srgbClr val="000000"/>
                </a:solidFill>
                <a:highlight>
                  <a:srgbClr val="FFFFFF"/>
                </a:highlight>
                <a:latin typeface="Consolas" panose="020B0609020204030204" pitchFamily="49" charset="0"/>
              </a:rPr>
              <a:t> </a:t>
            </a:r>
            <a:r>
              <a:rPr lang="de-CH" sz="1600" dirty="0" err="1">
                <a:solidFill>
                  <a:srgbClr val="000000"/>
                </a:solidFill>
                <a:highlight>
                  <a:srgbClr val="FFFFFF"/>
                </a:highlight>
                <a:latin typeface="Consolas" panose="020B0609020204030204" pitchFamily="49" charset="0"/>
              </a:rPr>
              <a:t>Subscribe</a:t>
            </a:r>
            <a:r>
              <a:rPr lang="de-CH" sz="1600" dirty="0">
                <a:solidFill>
                  <a:srgbClr val="000000"/>
                </a:solidFill>
                <a:highlight>
                  <a:srgbClr val="FFFFFF"/>
                </a:highlight>
                <a:latin typeface="Consolas" panose="020B0609020204030204" pitchFamily="49" charset="0"/>
              </a:rPr>
              <a:t>(</a:t>
            </a:r>
            <a:r>
              <a:rPr lang="de-CH" sz="1600" dirty="0" err="1">
                <a:solidFill>
                  <a:srgbClr val="2B91AF"/>
                </a:solidFill>
                <a:highlight>
                  <a:srgbClr val="FFFFFF"/>
                </a:highlight>
                <a:latin typeface="Consolas" panose="020B0609020204030204" pitchFamily="49" charset="0"/>
              </a:rPr>
              <a:t>IObserver</a:t>
            </a:r>
            <a:r>
              <a:rPr lang="de-CH" sz="1600" dirty="0">
                <a:solidFill>
                  <a:srgbClr val="000000"/>
                </a:solidFill>
                <a:highlight>
                  <a:srgbClr val="FFFFFF"/>
                </a:highlight>
                <a:latin typeface="Consolas" panose="020B0609020204030204" pitchFamily="49" charset="0"/>
              </a:rPr>
              <a:t>&lt;T&gt; </a:t>
            </a:r>
            <a:r>
              <a:rPr lang="de-CH" sz="1600" dirty="0" err="1">
                <a:solidFill>
                  <a:srgbClr val="000000"/>
                </a:solidFill>
                <a:highlight>
                  <a:srgbClr val="FFFFFF"/>
                </a:highlight>
                <a:latin typeface="Consolas" panose="020B0609020204030204" pitchFamily="49" charset="0"/>
              </a:rPr>
              <a:t>observer</a:t>
            </a:r>
            <a:r>
              <a:rPr lang="de-CH" sz="1600"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a:t>
            </a:r>
            <a:endParaRPr lang="de-CH" dirty="0">
              <a:solidFill>
                <a:srgbClr val="404040"/>
              </a:solidFill>
              <a:latin typeface="Calibri" pitchFamily="34" charset="0"/>
            </a:endParaRPr>
          </a:p>
        </p:txBody>
      </p:sp>
      <p:grpSp>
        <p:nvGrpSpPr>
          <p:cNvPr id="27" name="Gruppieren 26"/>
          <p:cNvGrpSpPr/>
          <p:nvPr/>
        </p:nvGrpSpPr>
        <p:grpSpPr>
          <a:xfrm>
            <a:off x="1135380" y="1818361"/>
            <a:ext cx="7933604" cy="2490592"/>
            <a:chOff x="1135380" y="1818361"/>
            <a:chExt cx="7933604" cy="2490592"/>
          </a:xfrm>
        </p:grpSpPr>
        <p:cxnSp>
          <p:nvCxnSpPr>
            <p:cNvPr id="12" name="Gerader Verbinder 11"/>
            <p:cNvCxnSpPr/>
            <p:nvPr/>
          </p:nvCxnSpPr>
          <p:spPr bwMode="auto">
            <a:xfrm>
              <a:off x="1135380" y="2365375"/>
              <a:ext cx="0" cy="309245"/>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bwMode="auto">
            <a:xfrm>
              <a:off x="1135380" y="2365375"/>
              <a:ext cx="2215349"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bwMode="auto">
            <a:xfrm>
              <a:off x="1135380" y="2674620"/>
              <a:ext cx="2206652"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auto">
            <a:xfrm>
              <a:off x="3342032" y="2674620"/>
              <a:ext cx="0" cy="1634333"/>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bwMode="auto">
            <a:xfrm>
              <a:off x="3342032" y="4308953"/>
              <a:ext cx="5726952"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bwMode="auto">
            <a:xfrm>
              <a:off x="3350729" y="1818361"/>
              <a:ext cx="5718255"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bwMode="auto">
            <a:xfrm flipV="1">
              <a:off x="3350729" y="1818361"/>
              <a:ext cx="0" cy="547014"/>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bwMode="auto">
            <a:xfrm>
              <a:off x="9068984" y="1818361"/>
              <a:ext cx="0" cy="249059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 name="Abgerundetes Rechteck 31"/>
          <p:cNvSpPr/>
          <p:nvPr/>
        </p:nvSpPr>
        <p:spPr>
          <a:xfrm>
            <a:off x="6995433" y="3829871"/>
            <a:ext cx="1954696" cy="841513"/>
          </a:xfrm>
          <a:prstGeom prst="roundRect">
            <a:avLst/>
          </a:prstGeom>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de-CH" dirty="0"/>
              <a:t>Observable</a:t>
            </a:r>
          </a:p>
        </p:txBody>
      </p:sp>
    </p:spTree>
    <p:extLst>
      <p:ext uri="{BB962C8B-B14F-4D97-AF65-F5344CB8AC3E}">
        <p14:creationId xmlns:p14="http://schemas.microsoft.com/office/powerpoint/2010/main" val="237736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3364484" y="1989769"/>
            <a:ext cx="5524500" cy="2585323"/>
          </a:xfrm>
          <a:prstGeom prst="rect">
            <a:avLst/>
          </a:prstGeom>
        </p:spPr>
        <p:txBody>
          <a:bodyPr wrap="square">
            <a:spAutoFit/>
          </a:bodyPr>
          <a:lstStyle/>
          <a:p>
            <a:r>
              <a:rPr lang="de-CH" dirty="0" err="1">
                <a:solidFill>
                  <a:srgbClr val="0000FF"/>
                </a:solidFill>
                <a:highlight>
                  <a:srgbClr val="FFFFFF"/>
                </a:highlight>
                <a:latin typeface="Consolas" panose="020B0609020204030204" pitchFamily="49" charset="0"/>
              </a:rPr>
              <a:t>namespace</a:t>
            </a:r>
            <a:r>
              <a:rPr lang="de-CH" dirty="0">
                <a:solidFill>
                  <a:srgbClr val="000000"/>
                </a:solidFill>
                <a:highlight>
                  <a:srgbClr val="FFFFFF"/>
                </a:highlight>
                <a:latin typeface="Consolas" panose="020B0609020204030204" pitchFamily="49" charset="0"/>
              </a:rPr>
              <a:t> System</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interface</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IObserver</a:t>
            </a:r>
            <a:r>
              <a:rPr lang="de-CH" dirty="0">
                <a:solidFill>
                  <a:srgbClr val="000000"/>
                </a:solidFill>
                <a:highlight>
                  <a:srgbClr val="FFFFFF"/>
                </a:highlight>
                <a:latin typeface="Consolas" panose="020B0609020204030204" pitchFamily="49" charset="0"/>
              </a:rPr>
              <a:t>&lt;</a:t>
            </a:r>
            <a:r>
              <a:rPr lang="de-CH" dirty="0">
                <a:solidFill>
                  <a:srgbClr val="0000FF"/>
                </a:solidFill>
                <a:highlight>
                  <a:srgbClr val="FFFFFF"/>
                </a:highlight>
                <a:latin typeface="Consolas" panose="020B0609020204030204" pitchFamily="49" charset="0"/>
              </a:rPr>
              <a:t>in</a:t>
            </a:r>
            <a:r>
              <a:rPr lang="de-CH" dirty="0">
                <a:solidFill>
                  <a:srgbClr val="000000"/>
                </a:solidFill>
                <a:highlight>
                  <a:srgbClr val="FFFFFF"/>
                </a:highlight>
                <a:latin typeface="Consolas" panose="020B0609020204030204" pitchFamily="49" charset="0"/>
              </a:rPr>
              <a:t> T&gt;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OnNext</a:t>
            </a:r>
            <a:r>
              <a:rPr lang="de-CH" dirty="0">
                <a:solidFill>
                  <a:srgbClr val="000000"/>
                </a:solidFill>
                <a:highlight>
                  <a:srgbClr val="FFFFFF"/>
                </a:highlight>
                <a:latin typeface="Consolas" panose="020B0609020204030204" pitchFamily="49" charset="0"/>
              </a:rPr>
              <a:t>(T </a:t>
            </a:r>
            <a:r>
              <a:rPr lang="de-CH" dirty="0" err="1">
                <a:solidFill>
                  <a:srgbClr val="000000"/>
                </a:solidFill>
                <a:highlight>
                  <a:srgbClr val="FFFFFF"/>
                </a:highlight>
                <a:latin typeface="Consolas" panose="020B0609020204030204" pitchFamily="49" charset="0"/>
              </a:rPr>
              <a:t>value</a:t>
            </a:r>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OnError</a:t>
            </a:r>
            <a:r>
              <a:rPr lang="de-CH" dirty="0">
                <a:solidFill>
                  <a:srgbClr val="000000"/>
                </a:solidFill>
                <a:highlight>
                  <a:srgbClr val="FFFFFF"/>
                </a:highlight>
                <a:latin typeface="Consolas" panose="020B0609020204030204" pitchFamily="49" charset="0"/>
              </a:rPr>
              <a:t>(</a:t>
            </a:r>
            <a:r>
              <a:rPr lang="de-CH" dirty="0" err="1">
                <a:solidFill>
                  <a:srgbClr val="2B91AF"/>
                </a:solidFill>
                <a:highlight>
                  <a:srgbClr val="FFFFFF"/>
                </a:highlight>
                <a:latin typeface="Consolas" panose="020B0609020204030204" pitchFamily="49" charset="0"/>
              </a:rPr>
              <a:t>Exception</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error</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OnCompleted</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a:t>
            </a:r>
          </a:p>
        </p:txBody>
      </p:sp>
      <p:sp>
        <p:nvSpPr>
          <p:cNvPr id="2" name="Titel 1"/>
          <p:cNvSpPr>
            <a:spLocks noGrp="1"/>
          </p:cNvSpPr>
          <p:nvPr>
            <p:ph type="title"/>
          </p:nvPr>
        </p:nvSpPr>
        <p:spPr/>
        <p:txBody>
          <a:bodyPr/>
          <a:lstStyle/>
          <a:p>
            <a:r>
              <a:rPr lang="de-CH" dirty="0"/>
              <a:t>Basics</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8</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Inhaltsplatzhalter 5"/>
          <p:cNvSpPr>
            <a:spLocks noGrp="1"/>
          </p:cNvSpPr>
          <p:nvPr>
            <p:ph sz="quarter" idx="13"/>
          </p:nvPr>
        </p:nvSpPr>
        <p:spPr/>
        <p:txBody>
          <a:bodyPr/>
          <a:lstStyle/>
          <a:p>
            <a:r>
              <a:rPr lang="de-CH" sz="3200" dirty="0" err="1">
                <a:solidFill>
                  <a:schemeClr val="bg2"/>
                </a:solidFill>
              </a:rPr>
              <a:t>Rx</a:t>
            </a:r>
            <a:r>
              <a:rPr lang="de-CH" sz="3200" dirty="0"/>
              <a:t> = </a:t>
            </a:r>
            <a:r>
              <a:rPr lang="de-CH" sz="3200" dirty="0">
                <a:solidFill>
                  <a:schemeClr val="tx1"/>
                </a:solidFill>
              </a:rPr>
              <a:t>Observables</a:t>
            </a:r>
            <a:r>
              <a:rPr lang="de-CH" sz="3200" dirty="0"/>
              <a:t> + </a:t>
            </a:r>
            <a:r>
              <a:rPr lang="de-CH" sz="3200" dirty="0">
                <a:solidFill>
                  <a:schemeClr val="bg1">
                    <a:lumMod val="50000"/>
                  </a:schemeClr>
                </a:solidFill>
              </a:rPr>
              <a:t>LINQ</a:t>
            </a:r>
            <a:r>
              <a:rPr lang="de-CH" sz="3200" dirty="0"/>
              <a:t> + </a:t>
            </a:r>
            <a:r>
              <a:rPr lang="de-CH" sz="3200" dirty="0" err="1">
                <a:solidFill>
                  <a:schemeClr val="bg1">
                    <a:lumMod val="50000"/>
                  </a:schemeClr>
                </a:solidFill>
              </a:rPr>
              <a:t>Schedulers</a:t>
            </a:r>
            <a:endParaRPr lang="de-CH" sz="3200" dirty="0">
              <a:solidFill>
                <a:schemeClr val="bg1">
                  <a:lumMod val="50000"/>
                </a:schemeClr>
              </a:solidFill>
            </a:endParaRPr>
          </a:p>
          <a:p>
            <a:endParaRPr lang="de-CH" dirty="0"/>
          </a:p>
          <a:p>
            <a:r>
              <a:rPr lang="de-CH" dirty="0"/>
              <a:t>Observables (.NET 4):</a:t>
            </a:r>
            <a:br>
              <a:rPr lang="de-CH" dirty="0"/>
            </a:br>
            <a:r>
              <a:rPr lang="de-CH" sz="2000" dirty="0" err="1">
                <a:solidFill>
                  <a:schemeClr val="tx1"/>
                </a:solidFill>
                <a:latin typeface="Consolas" panose="020B0609020204030204" pitchFamily="49" charset="0"/>
                <a:cs typeface="Consolas" panose="020B0609020204030204" pitchFamily="49" charset="0"/>
              </a:rPr>
              <a:t>IObservable</a:t>
            </a:r>
            <a:r>
              <a:rPr lang="de-CH" sz="2000" dirty="0">
                <a:solidFill>
                  <a:schemeClr val="tx1"/>
                </a:solidFill>
                <a:latin typeface="Consolas" panose="020B0609020204030204" pitchFamily="49" charset="0"/>
                <a:cs typeface="Consolas" panose="020B0609020204030204" pitchFamily="49" charset="0"/>
              </a:rPr>
              <a:t>&lt;&gt;</a:t>
            </a:r>
          </a:p>
          <a:p>
            <a:r>
              <a:rPr lang="de-CH" sz="2000" dirty="0" err="1">
                <a:solidFill>
                  <a:schemeClr val="tx1"/>
                </a:solidFill>
                <a:latin typeface="Consolas" panose="020B0609020204030204" pitchFamily="49" charset="0"/>
                <a:cs typeface="Consolas" panose="020B0609020204030204" pitchFamily="49" charset="0"/>
              </a:rPr>
              <a:t>IObserver</a:t>
            </a:r>
            <a:r>
              <a:rPr lang="de-CH" sz="2000" dirty="0">
                <a:solidFill>
                  <a:schemeClr val="tx1"/>
                </a:solidFill>
                <a:latin typeface="Consolas" panose="020B0609020204030204" pitchFamily="49" charset="0"/>
                <a:cs typeface="Consolas" panose="020B0609020204030204" pitchFamily="49" charset="0"/>
              </a:rPr>
              <a:t>&lt;&gt;</a:t>
            </a:r>
          </a:p>
        </p:txBody>
      </p:sp>
      <p:grpSp>
        <p:nvGrpSpPr>
          <p:cNvPr id="25" name="Gruppieren 24"/>
          <p:cNvGrpSpPr/>
          <p:nvPr/>
        </p:nvGrpSpPr>
        <p:grpSpPr>
          <a:xfrm>
            <a:off x="1135380" y="1927139"/>
            <a:ext cx="7933604" cy="2713754"/>
            <a:chOff x="1135380" y="1927139"/>
            <a:chExt cx="7933604" cy="2713754"/>
          </a:xfrm>
        </p:grpSpPr>
        <p:cxnSp>
          <p:nvCxnSpPr>
            <p:cNvPr id="12" name="Gerader Verbinder 11"/>
            <p:cNvCxnSpPr/>
            <p:nvPr/>
          </p:nvCxnSpPr>
          <p:spPr bwMode="auto">
            <a:xfrm>
              <a:off x="1135380" y="2722367"/>
              <a:ext cx="0" cy="309245"/>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bwMode="auto">
            <a:xfrm>
              <a:off x="1135380" y="2722367"/>
              <a:ext cx="2229104"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bwMode="auto">
            <a:xfrm>
              <a:off x="1135380" y="3031612"/>
              <a:ext cx="2229104"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bwMode="auto">
            <a:xfrm>
              <a:off x="3364484" y="3031612"/>
              <a:ext cx="0" cy="1609281"/>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bwMode="auto">
            <a:xfrm>
              <a:off x="3364484" y="4640893"/>
              <a:ext cx="5704500"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bwMode="auto">
            <a:xfrm>
              <a:off x="3364484" y="1927139"/>
              <a:ext cx="5704500"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bwMode="auto">
            <a:xfrm flipV="1">
              <a:off x="3364484" y="1927139"/>
              <a:ext cx="0" cy="79522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auto">
            <a:xfrm>
              <a:off x="9068984" y="1927139"/>
              <a:ext cx="0" cy="2713754"/>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Ellipse 29"/>
          <p:cNvSpPr/>
          <p:nvPr/>
        </p:nvSpPr>
        <p:spPr>
          <a:xfrm>
            <a:off x="7176689" y="4228331"/>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spTree>
    <p:extLst>
      <p:ext uri="{BB962C8B-B14F-4D97-AF65-F5344CB8AC3E}">
        <p14:creationId xmlns:p14="http://schemas.microsoft.com/office/powerpoint/2010/main" val="376483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latin typeface="Consolas" panose="020B0609020204030204" pitchFamily="49" charset="0"/>
                <a:cs typeface="Consolas" panose="020B0609020204030204" pitchFamily="49" charset="0"/>
              </a:rPr>
              <a:t>IObserver</a:t>
            </a:r>
            <a:r>
              <a:rPr lang="de-CH" dirty="0">
                <a:latin typeface="Consolas" panose="020B0609020204030204" pitchFamily="49" charset="0"/>
                <a:cs typeface="Consolas" panose="020B0609020204030204" pitchFamily="49" charset="0"/>
              </a:rPr>
              <a:t>&lt;&gt;</a:t>
            </a:r>
          </a:p>
        </p:txBody>
      </p:sp>
      <p:sp>
        <p:nvSpPr>
          <p:cNvPr id="3" name="Fußzeilenplatzhalter 2"/>
          <p:cNvSpPr>
            <a:spLocks noGrp="1"/>
          </p:cNvSpPr>
          <p:nvPr>
            <p:ph type="ftr" sz="quarter" idx="10"/>
          </p:nvPr>
        </p:nvSpPr>
        <p:spPr/>
        <p:txBody>
          <a:bodyPr/>
          <a:lstStyle/>
          <a:p>
            <a:r>
              <a:rPr lang="de-CH" dirty="0" err="1">
                <a:solidFill>
                  <a:srgbClr val="707173"/>
                </a:solidFill>
                <a:cs typeface="Arial"/>
              </a:rPr>
              <a:t>bbv</a:t>
            </a:r>
            <a:r>
              <a:rPr lang="de-CH" dirty="0">
                <a:solidFill>
                  <a:srgbClr val="707173"/>
                </a:solidFill>
                <a:cs typeface="Arial"/>
              </a:rPr>
              <a:t> Software Services AG | www.bbv.ch | Einführung </a:t>
            </a:r>
            <a:r>
              <a:rPr lang="de-CH" dirty="0" err="1">
                <a:solidFill>
                  <a:srgbClr val="707173"/>
                </a:solidFill>
                <a:cs typeface="Arial"/>
              </a:rPr>
              <a:t>Reactive</a:t>
            </a:r>
            <a:r>
              <a:rPr lang="de-CH" dirty="0">
                <a:solidFill>
                  <a:srgbClr val="707173"/>
                </a:solidFill>
                <a:cs typeface="Arial"/>
              </a:rPr>
              <a:t> </a:t>
            </a:r>
            <a:r>
              <a:rPr lang="de-CH" dirty="0" err="1">
                <a:solidFill>
                  <a:srgbClr val="707173"/>
                </a:solidFill>
                <a:cs typeface="Arial"/>
              </a:rPr>
              <a:t>Extensions</a:t>
            </a:r>
            <a:r>
              <a:rPr lang="de-CH" dirty="0">
                <a:solidFill>
                  <a:srgbClr val="707173"/>
                </a:solidFill>
                <a:cs typeface="Arial"/>
              </a:rPr>
              <a:t> (</a:t>
            </a:r>
            <a:r>
              <a:rPr lang="de-CH" dirty="0" err="1">
                <a:solidFill>
                  <a:srgbClr val="707173"/>
                </a:solidFill>
                <a:cs typeface="Arial"/>
              </a:rPr>
              <a:t>Rx</a:t>
            </a:r>
            <a:r>
              <a:rPr lang="de-CH" dirty="0">
                <a:solidFill>
                  <a:srgbClr val="707173"/>
                </a:solidFill>
                <a:cs typeface="Arial"/>
              </a:rPr>
              <a:t>)</a:t>
            </a:r>
            <a:endParaRPr lang="de-CH" dirty="0"/>
          </a:p>
        </p:txBody>
      </p:sp>
      <p:sp>
        <p:nvSpPr>
          <p:cNvPr id="4" name="Foliennummernplatzhalter 3"/>
          <p:cNvSpPr>
            <a:spLocks noGrp="1"/>
          </p:cNvSpPr>
          <p:nvPr>
            <p:ph type="sldNum" sz="quarter" idx="11"/>
          </p:nvPr>
        </p:nvSpPr>
        <p:spPr/>
        <p:txBody>
          <a:bodyPr/>
          <a:lstStyle/>
          <a:p>
            <a:fld id="{D7402FF4-3150-4BB9-8471-06339226EF9E}" type="slidenum">
              <a:rPr lang="de-CH" smtClean="0"/>
              <a:pPr/>
              <a:t>9</a:t>
            </a:fld>
            <a:endParaRPr lang="de-CH" dirty="0"/>
          </a:p>
        </p:txBody>
      </p:sp>
      <p:sp>
        <p:nvSpPr>
          <p:cNvPr id="5" name="Datumsplatzhalter 4"/>
          <p:cNvSpPr>
            <a:spLocks noGrp="1"/>
          </p:cNvSpPr>
          <p:nvPr>
            <p:ph type="dt" sz="half" idx="12"/>
          </p:nvPr>
        </p:nvSpPr>
        <p:spPr/>
        <p:txBody>
          <a:bodyPr/>
          <a:lstStyle/>
          <a:p>
            <a:fld id="{243B2008-DF1D-4BDE-ADF7-E8B6402FE6B0}" type="datetime1">
              <a:rPr lang="de-DE" smtClean="0"/>
              <a:t>18.02.2017</a:t>
            </a:fld>
            <a:endParaRPr lang="de-CH" dirty="0"/>
          </a:p>
        </p:txBody>
      </p:sp>
      <p:sp>
        <p:nvSpPr>
          <p:cNvPr id="6" name="Rechteck 5"/>
          <p:cNvSpPr/>
          <p:nvPr/>
        </p:nvSpPr>
        <p:spPr>
          <a:xfrm>
            <a:off x="1192058" y="911366"/>
            <a:ext cx="7876926" cy="3970318"/>
          </a:xfrm>
          <a:prstGeom prst="rect">
            <a:avLst/>
          </a:prstGeom>
        </p:spPr>
        <p:txBody>
          <a:bodyPr wrap="square">
            <a:spAutoFit/>
          </a:bodyPr>
          <a:lstStyle/>
          <a:p>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class</a:t>
            </a:r>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SampleObserver</a:t>
            </a:r>
            <a:r>
              <a:rPr lang="de-CH" dirty="0">
                <a:solidFill>
                  <a:srgbClr val="000000"/>
                </a:solidFill>
                <a:highlight>
                  <a:srgbClr val="FFFFFF"/>
                </a:highlight>
                <a:latin typeface="Consolas" panose="020B0609020204030204" pitchFamily="49" charset="0"/>
              </a:rPr>
              <a:t>&lt;T&gt; : </a:t>
            </a:r>
            <a:r>
              <a:rPr lang="de-CH" dirty="0" err="1">
                <a:solidFill>
                  <a:srgbClr val="2B91AF"/>
                </a:solidFill>
                <a:highlight>
                  <a:srgbClr val="FFFFFF"/>
                </a:highlight>
                <a:latin typeface="Consolas" panose="020B0609020204030204" pitchFamily="49" charset="0"/>
              </a:rPr>
              <a:t>IObserver</a:t>
            </a:r>
            <a:r>
              <a:rPr lang="de-CH" dirty="0">
                <a:solidFill>
                  <a:srgbClr val="000000"/>
                </a:solidFill>
                <a:highlight>
                  <a:srgbClr val="FFFFFF"/>
                </a:highlight>
                <a:latin typeface="Consolas" panose="020B0609020204030204" pitchFamily="49" charset="0"/>
              </a:rPr>
              <a:t>&lt;T&gt;</a:t>
            </a:r>
          </a:p>
          <a:p>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OnNext</a:t>
            </a:r>
            <a:r>
              <a:rPr lang="de-CH" dirty="0">
                <a:solidFill>
                  <a:srgbClr val="000000"/>
                </a:solidFill>
                <a:highlight>
                  <a:srgbClr val="FFFFFF"/>
                </a:highlight>
                <a:latin typeface="Consolas" panose="020B0609020204030204" pitchFamily="49" charset="0"/>
              </a:rPr>
              <a:t>(T </a:t>
            </a:r>
            <a:r>
              <a:rPr lang="de-CH" dirty="0" err="1">
                <a:solidFill>
                  <a:srgbClr val="000000"/>
                </a:solidFill>
                <a:highlight>
                  <a:srgbClr val="FFFFFF"/>
                </a:highlight>
                <a:latin typeface="Consolas" panose="020B0609020204030204" pitchFamily="49" charset="0"/>
              </a:rPr>
              <a:t>value</a:t>
            </a:r>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Console</a:t>
            </a:r>
            <a:r>
              <a:rPr lang="de-CH" dirty="0" err="1">
                <a:solidFill>
                  <a:srgbClr val="000000"/>
                </a:solidFill>
                <a:highlight>
                  <a:srgbClr val="FFFFFF"/>
                </a:highlight>
                <a:latin typeface="Consolas" panose="020B0609020204030204" pitchFamily="49" charset="0"/>
              </a:rPr>
              <a:t>.WriteLine</a:t>
            </a:r>
            <a:r>
              <a:rPr lang="de-CH" dirty="0">
                <a:solidFill>
                  <a:srgbClr val="000000"/>
                </a:solidFill>
                <a:highlight>
                  <a:srgbClr val="FFFFFF"/>
                </a:highlight>
                <a:latin typeface="Consolas" panose="020B0609020204030204" pitchFamily="49" charset="0"/>
              </a:rPr>
              <a:t>(</a:t>
            </a:r>
            <a:r>
              <a:rPr lang="de-CH" dirty="0">
                <a:solidFill>
                  <a:srgbClr val="A31515"/>
                </a:solidFill>
                <a:highlight>
                  <a:srgbClr val="FFFFFF"/>
                </a:highlight>
                <a:latin typeface="Consolas" panose="020B0609020204030204" pitchFamily="49" charset="0"/>
              </a:rPr>
              <a:t>"</a:t>
            </a:r>
            <a:r>
              <a:rPr lang="de-CH" dirty="0" err="1">
                <a:solidFill>
                  <a:srgbClr val="A31515"/>
                </a:solidFill>
                <a:highlight>
                  <a:srgbClr val="FFFFFF"/>
                </a:highlight>
                <a:latin typeface="Consolas" panose="020B0609020204030204" pitchFamily="49" charset="0"/>
              </a:rPr>
              <a:t>Received</a:t>
            </a:r>
            <a:r>
              <a:rPr lang="de-CH" dirty="0">
                <a:solidFill>
                  <a:srgbClr val="A31515"/>
                </a:solidFill>
                <a:highlight>
                  <a:srgbClr val="FFFFFF"/>
                </a:highlight>
                <a:latin typeface="Consolas" panose="020B0609020204030204" pitchFamily="49" charset="0"/>
              </a:rPr>
              <a:t>: </a:t>
            </a:r>
            <a:r>
              <a:rPr lang="de-CH" dirty="0">
                <a:solidFill>
                  <a:srgbClr val="3CB371"/>
                </a:solidFill>
                <a:highlight>
                  <a:srgbClr val="FFFFFF"/>
                </a:highlight>
                <a:latin typeface="Consolas" panose="020B0609020204030204" pitchFamily="49" charset="0"/>
              </a:rPr>
              <a:t>{0}</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value</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OnError</a:t>
            </a:r>
            <a:r>
              <a:rPr lang="de-CH" dirty="0">
                <a:solidFill>
                  <a:srgbClr val="000000"/>
                </a:solidFill>
                <a:highlight>
                  <a:srgbClr val="FFFFFF"/>
                </a:highlight>
                <a:latin typeface="Consolas" panose="020B0609020204030204" pitchFamily="49" charset="0"/>
              </a:rPr>
              <a:t>(</a:t>
            </a:r>
            <a:r>
              <a:rPr lang="de-CH" dirty="0" err="1">
                <a:solidFill>
                  <a:srgbClr val="2B91AF"/>
                </a:solidFill>
                <a:highlight>
                  <a:srgbClr val="FFFFFF"/>
                </a:highlight>
                <a:latin typeface="Consolas" panose="020B0609020204030204" pitchFamily="49" charset="0"/>
              </a:rPr>
              <a:t>Exception</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error</a:t>
            </a:r>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Console</a:t>
            </a:r>
            <a:r>
              <a:rPr lang="de-CH" dirty="0" err="1">
                <a:solidFill>
                  <a:srgbClr val="000000"/>
                </a:solidFill>
                <a:highlight>
                  <a:srgbClr val="FFFFFF"/>
                </a:highlight>
                <a:latin typeface="Consolas" panose="020B0609020204030204" pitchFamily="49" charset="0"/>
              </a:rPr>
              <a:t>.WriteLine</a:t>
            </a:r>
            <a:r>
              <a:rPr lang="de-CH" dirty="0">
                <a:solidFill>
                  <a:srgbClr val="000000"/>
                </a:solidFill>
                <a:highlight>
                  <a:srgbClr val="FFFFFF"/>
                </a:highlight>
                <a:latin typeface="Consolas" panose="020B0609020204030204" pitchFamily="49" charset="0"/>
              </a:rPr>
              <a:t>(</a:t>
            </a:r>
            <a:r>
              <a:rPr lang="de-CH" dirty="0">
                <a:solidFill>
                  <a:srgbClr val="A31515"/>
                </a:solidFill>
                <a:highlight>
                  <a:srgbClr val="FFFFFF"/>
                </a:highlight>
                <a:latin typeface="Consolas" panose="020B0609020204030204" pitchFamily="49" charset="0"/>
              </a:rPr>
              <a:t>"Error: </a:t>
            </a:r>
            <a:r>
              <a:rPr lang="de-CH" dirty="0">
                <a:solidFill>
                  <a:srgbClr val="3CB371"/>
                </a:solidFill>
                <a:highlight>
                  <a:srgbClr val="FFFFFF"/>
                </a:highlight>
                <a:latin typeface="Consolas" panose="020B0609020204030204" pitchFamily="49" charset="0"/>
              </a:rPr>
              <a:t>{0}</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error</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endParaRPr lang="de-CH" dirty="0">
              <a:solidFill>
                <a:srgbClr val="000000"/>
              </a:solidFill>
              <a:highlight>
                <a:srgbClr val="FFFFFF"/>
              </a:highlight>
              <a:latin typeface="Consolas" panose="020B0609020204030204" pitchFamily="49" charset="0"/>
            </a:endParaRPr>
          </a:p>
          <a:p>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public</a:t>
            </a:r>
            <a:r>
              <a:rPr lang="de-CH" dirty="0">
                <a:solidFill>
                  <a:srgbClr val="000000"/>
                </a:solidFill>
                <a:highlight>
                  <a:srgbClr val="FFFFFF"/>
                </a:highlight>
                <a:latin typeface="Consolas" panose="020B0609020204030204" pitchFamily="49" charset="0"/>
              </a:rPr>
              <a:t> </a:t>
            </a:r>
            <a:r>
              <a:rPr lang="de-CH" dirty="0" err="1">
                <a:solidFill>
                  <a:srgbClr val="0000FF"/>
                </a:solidFill>
                <a:highlight>
                  <a:srgbClr val="FFFFFF"/>
                </a:highlight>
                <a:latin typeface="Consolas" panose="020B0609020204030204" pitchFamily="49" charset="0"/>
              </a:rPr>
              <a:t>void</a:t>
            </a:r>
            <a:r>
              <a:rPr lang="de-CH" dirty="0">
                <a:solidFill>
                  <a:srgbClr val="000000"/>
                </a:solidFill>
                <a:highlight>
                  <a:srgbClr val="FFFFFF"/>
                </a:highlight>
                <a:latin typeface="Consolas" panose="020B0609020204030204" pitchFamily="49" charset="0"/>
              </a:rPr>
              <a:t> </a:t>
            </a:r>
            <a:r>
              <a:rPr lang="de-CH" dirty="0" err="1">
                <a:solidFill>
                  <a:srgbClr val="000000"/>
                </a:solidFill>
                <a:highlight>
                  <a:srgbClr val="FFFFFF"/>
                </a:highlight>
                <a:latin typeface="Consolas" panose="020B0609020204030204" pitchFamily="49" charset="0"/>
              </a:rPr>
              <a:t>OnCompleted</a:t>
            </a:r>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        </a:t>
            </a:r>
            <a:r>
              <a:rPr lang="de-CH" dirty="0" err="1">
                <a:solidFill>
                  <a:srgbClr val="2B91AF"/>
                </a:solidFill>
                <a:highlight>
                  <a:srgbClr val="FFFFFF"/>
                </a:highlight>
                <a:latin typeface="Consolas" panose="020B0609020204030204" pitchFamily="49" charset="0"/>
              </a:rPr>
              <a:t>Console</a:t>
            </a:r>
            <a:r>
              <a:rPr lang="de-CH" dirty="0" err="1">
                <a:solidFill>
                  <a:srgbClr val="000000"/>
                </a:solidFill>
                <a:highlight>
                  <a:srgbClr val="FFFFFF"/>
                </a:highlight>
                <a:latin typeface="Consolas" panose="020B0609020204030204" pitchFamily="49" charset="0"/>
              </a:rPr>
              <a:t>.WriteLine</a:t>
            </a:r>
            <a:r>
              <a:rPr lang="de-CH" dirty="0">
                <a:solidFill>
                  <a:srgbClr val="000000"/>
                </a:solidFill>
                <a:highlight>
                  <a:srgbClr val="FFFFFF"/>
                </a:highlight>
                <a:latin typeface="Consolas" panose="020B0609020204030204" pitchFamily="49" charset="0"/>
              </a:rPr>
              <a:t>(</a:t>
            </a:r>
            <a:r>
              <a:rPr lang="de-CH" dirty="0">
                <a:solidFill>
                  <a:srgbClr val="A31515"/>
                </a:solidFill>
                <a:highlight>
                  <a:srgbClr val="FFFFFF"/>
                </a:highlight>
                <a:latin typeface="Consolas" panose="020B0609020204030204" pitchFamily="49" charset="0"/>
              </a:rPr>
              <a:t>"</a:t>
            </a:r>
            <a:r>
              <a:rPr lang="de-CH" dirty="0" err="1">
                <a:solidFill>
                  <a:srgbClr val="A31515"/>
                </a:solidFill>
                <a:highlight>
                  <a:srgbClr val="FFFFFF"/>
                </a:highlight>
                <a:latin typeface="Consolas" panose="020B0609020204030204" pitchFamily="49" charset="0"/>
              </a:rPr>
              <a:t>Completed</a:t>
            </a:r>
            <a:r>
              <a:rPr lang="de-CH" dirty="0">
                <a:solidFill>
                  <a:srgbClr val="A31515"/>
                </a:solidFill>
                <a:highlight>
                  <a:srgbClr val="FFFFFF"/>
                </a:highlight>
                <a:latin typeface="Consolas" panose="020B0609020204030204" pitchFamily="49" charset="0"/>
              </a:rPr>
              <a:t>!"</a:t>
            </a:r>
            <a:r>
              <a:rPr lang="de-CH" dirty="0">
                <a:solidFill>
                  <a:srgbClr val="000000"/>
                </a:solidFill>
                <a:highlight>
                  <a:srgbClr val="FFFFFF"/>
                </a:highlight>
                <a:latin typeface="Consolas" panose="020B0609020204030204" pitchFamily="49" charset="0"/>
              </a:rPr>
              <a:t>);</a:t>
            </a:r>
          </a:p>
          <a:p>
            <a:r>
              <a:rPr lang="de-CH" dirty="0">
                <a:solidFill>
                  <a:srgbClr val="000000"/>
                </a:solidFill>
                <a:highlight>
                  <a:srgbClr val="FFFFFF"/>
                </a:highlight>
                <a:latin typeface="Consolas" panose="020B0609020204030204" pitchFamily="49" charset="0"/>
              </a:rPr>
              <a:t>    }</a:t>
            </a:r>
          </a:p>
          <a:p>
            <a:r>
              <a:rPr lang="de-CH" dirty="0">
                <a:solidFill>
                  <a:srgbClr val="000000"/>
                </a:solidFill>
                <a:highlight>
                  <a:srgbClr val="FFFFFF"/>
                </a:highlight>
                <a:latin typeface="Consolas" panose="020B0609020204030204" pitchFamily="49" charset="0"/>
              </a:rPr>
              <a:t>}</a:t>
            </a:r>
            <a:endParaRPr lang="de-CH" dirty="0"/>
          </a:p>
        </p:txBody>
      </p:sp>
      <p:sp>
        <p:nvSpPr>
          <p:cNvPr id="9" name="Ellipse 8"/>
          <p:cNvSpPr/>
          <p:nvPr/>
        </p:nvSpPr>
        <p:spPr>
          <a:xfrm>
            <a:off x="7086689" y="226251"/>
            <a:ext cx="1802295" cy="669234"/>
          </a:xfrm>
          <a:prstGeom prst="ellipse">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de-CH" dirty="0"/>
              <a:t>Observer</a:t>
            </a:r>
          </a:p>
        </p:txBody>
      </p:sp>
    </p:spTree>
    <p:extLst>
      <p:ext uri="{BB962C8B-B14F-4D97-AF65-F5344CB8AC3E}">
        <p14:creationId xmlns:p14="http://schemas.microsoft.com/office/powerpoint/2010/main" val="3757919176"/>
      </p:ext>
    </p:extLst>
  </p:cSld>
  <p:clrMapOvr>
    <a:masterClrMapping/>
  </p:clrMapOvr>
</p:sld>
</file>

<file path=ppt/theme/theme1.xml><?xml version="1.0" encoding="utf-8"?>
<a:theme xmlns:a="http://schemas.openxmlformats.org/drawingml/2006/main" name="bbv_Template_16-9_neu">
  <a:themeElements>
    <a:clrScheme name="bbv colors">
      <a:dk1>
        <a:sysClr val="windowText" lastClr="000000"/>
      </a:dk1>
      <a:lt1>
        <a:sysClr val="window" lastClr="FFFFFF"/>
      </a:lt1>
      <a:dk2>
        <a:srgbClr val="707173"/>
      </a:dk2>
      <a:lt2>
        <a:srgbClr val="CC071E"/>
      </a:lt2>
      <a:accent1>
        <a:srgbClr val="E2003B"/>
      </a:accent1>
      <a:accent2>
        <a:srgbClr val="F39800"/>
      </a:accent2>
      <a:accent3>
        <a:srgbClr val="005193"/>
      </a:accent3>
      <a:accent4>
        <a:srgbClr val="519DD1"/>
      </a:accent4>
      <a:accent5>
        <a:srgbClr val="005D39"/>
      </a:accent5>
      <a:accent6>
        <a:srgbClr val="5D144F"/>
      </a:accent6>
      <a:hlink>
        <a:srgbClr val="E2003B"/>
      </a:hlink>
      <a:folHlink>
        <a:srgbClr val="707173"/>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bv_Template_16-9.potx" id="{2977957D-5A13-45E6-AF9D-3D015F279E65}" vid="{3C2AB455-757B-441B-9A32-2C0F9E1BE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bbv_Template_16-9</Template>
  <TotalTime>0</TotalTime>
  <Words>1144</Words>
  <Application>Microsoft Office PowerPoint</Application>
  <PresentationFormat>On-screen Show (16:9)</PresentationFormat>
  <Paragraphs>294</Paragraphs>
  <Slides>24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Calibri</vt:lpstr>
      <vt:lpstr>Consolas</vt:lpstr>
      <vt:lpstr>Console</vt:lpstr>
      <vt:lpstr>Courier New</vt:lpstr>
      <vt:lpstr>Segoe UI</vt:lpstr>
      <vt:lpstr>Wingdings</vt:lpstr>
      <vt:lpstr>Wingdings 3</vt:lpstr>
      <vt:lpstr>bbv_Template_16-9_neu</vt:lpstr>
      <vt:lpstr>Einführung Reactive Extensions (Rx)</vt:lpstr>
      <vt:lpstr>PowerPoint Presentation</vt:lpstr>
      <vt:lpstr>History</vt:lpstr>
      <vt:lpstr>Flavors of Rx</vt:lpstr>
      <vt:lpstr>Basics</vt:lpstr>
      <vt:lpstr>Basics</vt:lpstr>
      <vt:lpstr>Basics</vt:lpstr>
      <vt:lpstr>Basics</vt:lpstr>
      <vt:lpstr>IObserver&lt;&gt;</vt:lpstr>
      <vt:lpstr>IObservable&lt;&gt;</vt:lpstr>
      <vt:lpstr>Simple Sample</vt:lpstr>
      <vt:lpstr>Basics</vt:lpstr>
      <vt:lpstr>LINQ</vt:lpstr>
      <vt:lpstr>Basics</vt:lpstr>
      <vt:lpstr>Sample</vt:lpstr>
      <vt:lpstr>Sample</vt:lpstr>
      <vt:lpstr>When to use Rx?</vt:lpstr>
      <vt:lpstr>When Rx could also be used?</vt:lpstr>
      <vt:lpstr>When not to use Rx?</vt:lpstr>
      <vt:lpstr>Do’s and Dont’s</vt:lpstr>
      <vt:lpstr>Rx Extensions</vt:lpstr>
      <vt:lpstr>Sources</vt:lpstr>
      <vt:lpstr>Raphael Schweizer</vt:lpstr>
      <vt:lpstr>Marko Marković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Vorstellung bbv Software Services AG</dc:title>
  <dc:creator>Marko Marković</dc:creator>
  <cp:lastModifiedBy>Raphael Schweizer</cp:lastModifiedBy>
  <cp:revision>51</cp:revision>
  <cp:lastPrinted>2015-03-17T10:04:43Z</cp:lastPrinted>
  <dcterms:created xsi:type="dcterms:W3CDTF">2015-07-13T09:23:41Z</dcterms:created>
  <dcterms:modified xsi:type="dcterms:W3CDTF">2017-02-18T10:18:48Z</dcterms:modified>
</cp:coreProperties>
</file>