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3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259" r:id="rId9"/>
    <p:sldId id="301" r:id="rId10"/>
    <p:sldId id="303" r:id="rId11"/>
    <p:sldId id="304" r:id="rId12"/>
    <p:sldId id="295" r:id="rId13"/>
    <p:sldId id="297" r:id="rId14"/>
    <p:sldId id="307" r:id="rId15"/>
    <p:sldId id="310" r:id="rId16"/>
    <p:sldId id="311" r:id="rId17"/>
    <p:sldId id="318" r:id="rId18"/>
    <p:sldId id="308" r:id="rId19"/>
    <p:sldId id="298" r:id="rId20"/>
    <p:sldId id="312" r:id="rId21"/>
    <p:sldId id="314" r:id="rId22"/>
    <p:sldId id="299" r:id="rId23"/>
    <p:sldId id="300" r:id="rId24"/>
    <p:sldId id="315" r:id="rId25"/>
    <p:sldId id="316" r:id="rId26"/>
    <p:sldId id="317" r:id="rId27"/>
    <p:sldId id="290" r:id="rId28"/>
    <p:sldId id="291" r:id="rId29"/>
    <p:sldId id="261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Lexikos/AutoHotkey_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xt.readthedocs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r-org/rocker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86/s41073-020-00095-y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x,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198244"/>
            <a:ext cx="7566119" cy="45726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Software Carpentry’s “Version Control with Git”- </a:t>
            </a:r>
            <a:r>
              <a:rPr lang="en-US" dirty="0">
                <a:hlinkClick r:id="rId2"/>
              </a:rPr>
              <a:t>https://swcarpentry.github.io/git-novice/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198244"/>
            <a:ext cx="1139951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print(</a:t>
            </a:r>
            <a:r>
              <a:rPr lang="en-US" sz="1400" dirty="0" err="1">
                <a:latin typeface="American Typewriter" panose="02090604020004020304" pitchFamily="18" charset="77"/>
              </a:rPr>
              <a:t>requests.get</a:t>
            </a:r>
            <a:r>
              <a:rPr lang="en-US" sz="1400" dirty="0">
                <a:latin typeface="American Typewriter" panose="02090604020004020304" pitchFamily="18" charset="77"/>
              </a:rPr>
              <a:t>('https://</a:t>
            </a:r>
            <a:r>
              <a:rPr lang="en-US" sz="1400" dirty="0" err="1">
                <a:latin typeface="American Typewriter" panose="02090604020004020304" pitchFamily="18" charset="77"/>
              </a:rPr>
              <a:t>pub.orcid.org</a:t>
            </a:r>
            <a:r>
              <a:rPr lang="en-US" sz="1400" dirty="0">
                <a:latin typeface="American Typewriter" panose="02090604020004020304" pitchFamily="18" charset="77"/>
              </a:rPr>
              <a:t>/v3.0/0000-0001-5934-7525’, 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headers={'</a:t>
            </a:r>
            <a:r>
              <a:rPr lang="en-US" sz="1400" dirty="0" err="1">
                <a:latin typeface="American Typewriter" panose="02090604020004020304" pitchFamily="18" charset="77"/>
              </a:rPr>
              <a:t>content-type':'application</a:t>
            </a:r>
            <a:r>
              <a:rPr lang="en-US" sz="1400" dirty="0">
                <a:latin typeface="American Typewriter" panose="02090604020004020304" pitchFamily="18" charset="77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/>
              <a:t>curl -LH "Accept: application/x-</a:t>
            </a:r>
            <a:r>
              <a:rPr lang="en-US" sz="1400" dirty="0" err="1"/>
              <a:t>bibtex</a:t>
            </a:r>
            <a:r>
              <a:rPr lang="en-US" sz="1400" dirty="0"/>
              <a:t>" https://doi.org/</a:t>
            </a:r>
            <a:r>
              <a:rPr lang="en-US" sz="1400" dirty="0">
                <a:latin typeface="American Typewriter" panose="02090604020004020304" pitchFamily="18" charset="77"/>
              </a:rPr>
              <a:t>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curl https://</a:t>
            </a:r>
            <a:r>
              <a:rPr lang="en-US" sz="1400" dirty="0" err="1">
                <a:latin typeface="American Typewriter" panose="02090604020004020304" pitchFamily="18" charset="77"/>
              </a:rPr>
              <a:t>data.crosscite.org</a:t>
            </a:r>
            <a:r>
              <a:rPr lang="en-US" sz="1400" dirty="0">
                <a:latin typeface="American Typewriter" panose="02090604020004020304" pitchFamily="18" charset="77"/>
              </a:rPr>
              <a:t>/application/x-</a:t>
            </a:r>
            <a:r>
              <a:rPr lang="en-US" sz="1400" dirty="0" err="1">
                <a:latin typeface="American Typewriter" panose="02090604020004020304" pitchFamily="18" charset="77"/>
              </a:rPr>
              <a:t>bibtex</a:t>
            </a:r>
            <a:r>
              <a:rPr lang="en-US" sz="1400" dirty="0">
                <a:latin typeface="American Typewriter" panose="02090604020004020304" pitchFamily="18" charset="77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American Typewriter" panose="02090604020004020304" pitchFamily="18" charset="77"/>
              </a:rPr>
              <a:t>Notebook_Demonstration.ipynb</a:t>
            </a:r>
            <a:endParaRPr lang="en-US" sz="1600" dirty="0">
              <a:latin typeface="American Typewriter" panose="02090604020004020304" pitchFamily="18" charset="77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American Typewriter" panose="02090604020004020304" pitchFamily="18" charset="77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pyexcel</a:t>
            </a:r>
            <a:r>
              <a:rPr lang="en-US" dirty="0"/>
              <a:t> (http://</a:t>
            </a:r>
            <a:r>
              <a:rPr lang="en-US" dirty="0" err="1"/>
              <a:t>docs.pyexcel.org</a:t>
            </a:r>
            <a:r>
              <a:rPr lang="en-US" dirty="0"/>
              <a:t>/) to read and write data to/from Excel files</a:t>
            </a:r>
          </a:p>
          <a:p>
            <a:pPr lvl="2"/>
            <a:r>
              <a:rPr lang="en-US" dirty="0"/>
              <a:t>Script GUI actions - see </a:t>
            </a:r>
            <a:r>
              <a:rPr lang="en-US" dirty="0">
                <a:hlinkClick r:id="rId2"/>
              </a:rPr>
              <a:t>https://github.com/Lexikos/AutoHotkey_L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Software Carpentry lesson “The Unix Shell” - </a:t>
            </a:r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mkdir</a:t>
            </a:r>
            <a:r>
              <a:rPr lang="en-US" sz="2900" dirty="0">
                <a:latin typeface="American Typewriter" panose="02090604020004020304" pitchFamily="18" charset="77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mkdir</a:t>
            </a:r>
            <a:r>
              <a:rPr lang="en-US" sz="2900" dirty="0">
                <a:latin typeface="American Typewriter" panose="02090604020004020304" pitchFamily="18" charset="77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wget</a:t>
            </a:r>
            <a:r>
              <a:rPr lang="en-US" sz="2900" dirty="0">
                <a:latin typeface="American Typewriter" panose="02090604020004020304" pitchFamily="18" charset="77"/>
              </a:rPr>
              <a:t> https://</a:t>
            </a:r>
            <a:r>
              <a:rPr lang="en-US" sz="2900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danielskatz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parsl</a:t>
            </a:r>
            <a:r>
              <a:rPr lang="en-US" sz="2900" dirty="0">
                <a:latin typeface="American Typewriter" panose="02090604020004020304" pitchFamily="18" charset="77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wget</a:t>
            </a:r>
            <a:r>
              <a:rPr lang="en-US" sz="2900" dirty="0">
                <a:latin typeface="American Typewriter" panose="02090604020004020304" pitchFamily="18" charset="77"/>
              </a:rPr>
              <a:t> https://</a:t>
            </a:r>
            <a:r>
              <a:rPr lang="en-US" sz="2900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danielskatz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parsl</a:t>
            </a:r>
            <a:r>
              <a:rPr lang="en-US" sz="2900" dirty="0">
                <a:latin typeface="American Typewriter" panose="02090604020004020304" pitchFamily="18" charset="77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wget</a:t>
            </a:r>
            <a:r>
              <a:rPr lang="en-US" sz="2900" dirty="0">
                <a:latin typeface="American Typewriter" panose="02090604020004020304" pitchFamily="18" charset="77"/>
              </a:rPr>
              <a:t> https://</a:t>
            </a:r>
            <a:r>
              <a:rPr lang="en-US" sz="2900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danielskatz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parsl</a:t>
            </a:r>
            <a:r>
              <a:rPr lang="en-US" sz="2900" dirty="0">
                <a:latin typeface="American Typewriter" panose="02090604020004020304" pitchFamily="18" charset="77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wget</a:t>
            </a:r>
            <a:r>
              <a:rPr lang="en-US" sz="2900" dirty="0">
                <a:latin typeface="American Typewriter" panose="02090604020004020304" pitchFamily="18" charset="77"/>
              </a:rPr>
              <a:t> https://</a:t>
            </a:r>
            <a:r>
              <a:rPr lang="en-US" sz="2900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danielskatz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parsl</a:t>
            </a:r>
            <a:r>
              <a:rPr lang="en-US" sz="2900" dirty="0">
                <a:latin typeface="American Typewriter" panose="02090604020004020304" pitchFamily="18" charset="77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sharpen_image.py</a:t>
            </a:r>
            <a:r>
              <a:rPr lang="en-US" sz="2900" dirty="0">
                <a:latin typeface="American Typewriter" panose="02090604020004020304" pitchFamily="18" charset="77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sharpen_image.py</a:t>
            </a:r>
            <a:r>
              <a:rPr lang="en-US" sz="2900" dirty="0">
                <a:latin typeface="American Typewriter" panose="02090604020004020304" pitchFamily="18" charset="77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sharpen_image.py</a:t>
            </a:r>
            <a:r>
              <a:rPr lang="en-US" sz="2900" dirty="0">
                <a:latin typeface="American Typewriter" panose="02090604020004020304" pitchFamily="18" charset="77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sharpen_image.py</a:t>
            </a:r>
            <a:r>
              <a:rPr lang="en-US" sz="2900" dirty="0">
                <a:latin typeface="American Typewriter" panose="02090604020004020304" pitchFamily="18" charset="77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local_build_mosaic.py</a:t>
            </a:r>
            <a:r>
              <a:rPr lang="en-US" sz="2900" dirty="0">
                <a:latin typeface="American Typewriter" panose="02090604020004020304" pitchFamily="18" charset="77"/>
              </a:rPr>
              <a:t> 2 proc/</a:t>
            </a:r>
            <a:r>
              <a:rPr lang="en-US" sz="2900" dirty="0" err="1">
                <a:latin typeface="American Typewriter" panose="02090604020004020304" pitchFamily="18" charset="77"/>
              </a:rPr>
              <a:t>mosaic.jpg</a:t>
            </a:r>
            <a:r>
              <a:rPr lang="en-US" sz="2900" dirty="0">
                <a:latin typeface="American Typewriter" panose="02090604020004020304" pitchFamily="18" charset="77"/>
              </a:rPr>
              <a:t> proc/0001_sharp.jpg proc/0002_sharp.jpg \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70905" y="2260586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7212457" y="2489059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7071754" y="429295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8345839" y="4981950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sh</a:t>
            </a:r>
            <a:r>
              <a:rPr lang="en-US" dirty="0">
                <a:latin typeface="American Typewriter" panose="02090604020004020304" pitchFamily="18" charset="77"/>
              </a:rPr>
              <a:t> script/</a:t>
            </a:r>
            <a:r>
              <a:rPr lang="en-US" dirty="0" err="1">
                <a:latin typeface="American Typewriter" panose="02090604020004020304" pitchFamily="18" charset="77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130231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 err="1"/>
              <a:t>nbclient</a:t>
            </a:r>
            <a:r>
              <a:rPr lang="en-US" dirty="0"/>
              <a:t>, a very lightweight python API for executing notebooks -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nbclient.readthedocs.io</a:t>
            </a:r>
            <a:endParaRPr lang="en-US" dirty="0"/>
          </a:p>
          <a:p>
            <a:pPr marL="914400" lvl="1" indent="-514350"/>
            <a:r>
              <a:rPr lang="en-US" dirty="0"/>
              <a:t>Papermill,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papermill.readthedocs.io</a:t>
            </a:r>
            <a:endParaRPr lang="en-US" dirty="0"/>
          </a:p>
          <a:p>
            <a:pPr marL="914400" lvl="1" indent="-514350"/>
            <a:r>
              <a:rPr lang="en-US" dirty="0" err="1"/>
              <a:t>Jupytext</a:t>
            </a:r>
            <a:r>
              <a:rPr lang="en-US" dirty="0"/>
              <a:t>, a converter between notebooks and code and vice versa -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jupytext.readthedocs.io</a:t>
            </a:r>
            <a:endParaRPr lang="en-US" dirty="0"/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Software Carpentry </a:t>
            </a:r>
            <a:r>
              <a:rPr lang="en-US" dirty="0">
                <a:hlinkClick r:id="rId2"/>
              </a:rPr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http://swcarpentry.github.io/make-novice/</a:t>
            </a:r>
            <a:endParaRPr lang="en-US" dirty="0"/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have changes</a:t>
            </a:r>
          </a:p>
          <a:p>
            <a:r>
              <a:rPr lang="en-US" dirty="0"/>
              <a:t>Other options: workflow (management) systems &amp; 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r>
              <a:rPr lang="en-US" dirty="0" err="1"/>
              <a:t>nextflow</a:t>
            </a:r>
            <a:r>
              <a:rPr lang="en-US" dirty="0"/>
              <a:t>, … </a:t>
            </a:r>
            <a:r>
              <a:rPr lang="en-US" dirty="0">
                <a:hlinkClick r:id="rId3"/>
              </a:rPr>
              <a:t>https://github.com/common-workflow-language/common-workflow-language/wiki/Existing-Workflow-systems</a:t>
            </a:r>
            <a:r>
              <a:rPr lang="en-US" dirty="0"/>
              <a:t> (284 examples)</a:t>
            </a:r>
          </a:p>
          <a:p>
            <a:r>
              <a:rPr lang="en-US" dirty="0"/>
              <a:t>Consider continuous integration to automatically 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801547" y="729463"/>
            <a:ext cx="2147299" cy="24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year	pop	</a:t>
            </a:r>
            <a:r>
              <a:rPr lang="en-US" sz="2000" dirty="0" err="1">
                <a:latin typeface="American Typewriter" panose="02090604020004020304" pitchFamily="18" charset="77"/>
              </a:rPr>
              <a:t>lifeexp</a:t>
            </a:r>
            <a:r>
              <a:rPr lang="en-US" sz="2000" dirty="0"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latin typeface="American Typewriter" panose="02090604020004020304" pitchFamily="18" charset="77"/>
              </a:rPr>
              <a:t>gdppercap</a:t>
            </a:r>
            <a:r>
              <a:rPr lang="en-US" sz="2000" dirty="0">
                <a:latin typeface="American Typewriter" panose="02090604020004020304" pitchFamily="18" charset="77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1952	8425333	28.801	779.4453145	</a:t>
            </a:r>
            <a:r>
              <a:rPr lang="en-US" sz="2000" dirty="0" err="1">
                <a:latin typeface="American Typewriter" panose="02090604020004020304" pitchFamily="18" charset="77"/>
              </a:rPr>
              <a:t>afghanistan</a:t>
            </a:r>
            <a:r>
              <a:rPr lang="en-US" sz="2000" dirty="0"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latin typeface="American Typewriter" panose="02090604020004020304" pitchFamily="18" charset="77"/>
              </a:rPr>
              <a:t>asia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1957	9240934	30.332	820.8530296	</a:t>
            </a:r>
            <a:r>
              <a:rPr lang="en-US" sz="2000" dirty="0" err="1">
                <a:latin typeface="American Typewriter" panose="02090604020004020304" pitchFamily="18" charset="77"/>
              </a:rPr>
              <a:t>afghanistan</a:t>
            </a:r>
            <a:r>
              <a:rPr lang="en-US" sz="2000" dirty="0"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latin typeface="American Typewriter" panose="02090604020004020304" pitchFamily="18" charset="77"/>
              </a:rPr>
              <a:t>asia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all: 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</a:t>
            </a:r>
            <a:r>
              <a:rPr lang="en-US" dirty="0" err="1">
                <a:latin typeface="American Typewriter" panose="02090604020004020304" pitchFamily="18" charset="77"/>
              </a:rPr>
              <a:t>mkdir</a:t>
            </a:r>
            <a:r>
              <a:rPr lang="en-US" dirty="0">
                <a:latin typeface="American Typewriter" panose="02090604020004020304" pitchFamily="18" charset="77"/>
              </a:rPr>
              <a:t> raw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</a:t>
            </a:r>
            <a:r>
              <a:rPr lang="en-US" dirty="0" err="1">
                <a:latin typeface="American Typewriter" panose="02090604020004020304" pitchFamily="18" charset="77"/>
              </a:rPr>
              <a:t>mkdir</a:t>
            </a:r>
            <a:r>
              <a:rPr lang="en-US" dirty="0">
                <a:latin typeface="American Typewriter" panose="02090604020004020304" pitchFamily="18" charset="77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</a:t>
            </a:r>
            <a:r>
              <a:rPr lang="en-US" dirty="0" err="1">
                <a:latin typeface="American Typewriter" panose="02090604020004020304" pitchFamily="18" charset="77"/>
              </a:rPr>
              <a:t>wget</a:t>
            </a:r>
            <a:r>
              <a:rPr lang="en-US" dirty="0">
                <a:latin typeface="American Typewriter" panose="02090604020004020304" pitchFamily="18" charset="77"/>
              </a:rPr>
              <a:t> https://</a:t>
            </a:r>
            <a:r>
              <a:rPr lang="en-US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danielskatz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parsl</a:t>
            </a:r>
            <a:r>
              <a:rPr lang="en-US" dirty="0">
                <a:latin typeface="American Typewriter" panose="02090604020004020304" pitchFamily="18" charset="77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</a:t>
            </a:r>
            <a:r>
              <a:rPr lang="en-US" dirty="0" err="1">
                <a:latin typeface="American Typewriter" panose="02090604020004020304" pitchFamily="18" charset="77"/>
              </a:rPr>
              <a:t>wget</a:t>
            </a:r>
            <a:r>
              <a:rPr lang="en-US" dirty="0">
                <a:latin typeface="American Typewriter" panose="02090604020004020304" pitchFamily="18" charset="77"/>
              </a:rPr>
              <a:t> https://</a:t>
            </a:r>
            <a:r>
              <a:rPr lang="en-US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danielskatz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parsl</a:t>
            </a:r>
            <a:r>
              <a:rPr lang="en-US" dirty="0">
                <a:latin typeface="American Typewriter" panose="02090604020004020304" pitchFamily="18" charset="77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proc/0001_sharp.jpg: raw/0001.jpg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r>
              <a:rPr lang="en-US" dirty="0">
                <a:latin typeface="American Typewriter" panose="02090604020004020304" pitchFamily="18" charset="77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python3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r>
              <a:rPr lang="en-US" dirty="0">
                <a:latin typeface="American Typewriter" panose="02090604020004020304" pitchFamily="18" charset="77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proc/0004_sharp.jpg: raw/0004.jpg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r>
              <a:rPr lang="en-US" dirty="0">
                <a:latin typeface="American Typewriter" panose="02090604020004020304" pitchFamily="18" charset="77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python3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r>
              <a:rPr lang="en-US" dirty="0">
                <a:latin typeface="American Typewriter" panose="02090604020004020304" pitchFamily="18" charset="77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r>
              <a:rPr lang="en-US" dirty="0">
                <a:latin typeface="American Typewriter" panose="02090604020004020304" pitchFamily="18" charset="77"/>
              </a:rPr>
              <a:t>: bin/</a:t>
            </a:r>
            <a:r>
              <a:rPr lang="en-US" dirty="0" err="1">
                <a:latin typeface="American Typewriter" panose="02090604020004020304" pitchFamily="18" charset="77"/>
              </a:rPr>
              <a:t>local_build_mosaic.py</a:t>
            </a:r>
            <a:r>
              <a:rPr lang="en-US" dirty="0">
                <a:latin typeface="American Typewriter" panose="02090604020004020304" pitchFamily="18" charset="77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python3 bin/</a:t>
            </a:r>
            <a:r>
              <a:rPr lang="en-US" dirty="0" err="1">
                <a:latin typeface="American Typewriter" panose="02090604020004020304" pitchFamily="18" charset="77"/>
              </a:rPr>
              <a:t>local_build_mosaic.py</a:t>
            </a:r>
            <a:r>
              <a:rPr lang="en-US" dirty="0">
                <a:latin typeface="American Typewriter" panose="02090604020004020304" pitchFamily="18" charset="77"/>
              </a:rPr>
              <a:t> 2 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r>
              <a:rPr lang="en-US" dirty="0">
                <a:latin typeface="American Typewriter" panose="02090604020004020304" pitchFamily="18" charset="77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PROC_FILES=$(FILE_NOS:%=proc/%_</a:t>
            </a:r>
            <a:r>
              <a:rPr lang="en-US" dirty="0" err="1">
                <a:latin typeface="American Typewriter" panose="02090604020004020304" pitchFamily="18" charset="77"/>
              </a:rPr>
              <a:t>sharp.jpg</a:t>
            </a:r>
            <a:r>
              <a:rPr lang="en-US" dirty="0">
                <a:latin typeface="American Typewriter" panose="02090604020004020304" pitchFamily="18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SHARPEN =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MOSAIC = bin/</a:t>
            </a:r>
            <a:r>
              <a:rPr lang="en-US" dirty="0" err="1">
                <a:latin typeface="American Typewriter" panose="02090604020004020304" pitchFamily="18" charset="77"/>
              </a:rPr>
              <a:t>local_build_mosaic.py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RAW_SOURCE_DIR=https://</a:t>
            </a:r>
            <a:r>
              <a:rPr lang="en-US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danielskatz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parsl</a:t>
            </a:r>
            <a:r>
              <a:rPr lang="en-US" dirty="0">
                <a:latin typeface="American Typewriter" panose="02090604020004020304" pitchFamily="18" charset="77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all: 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mkdir</a:t>
            </a:r>
            <a:r>
              <a:rPr lang="en-US" dirty="0">
                <a:latin typeface="American Typewriter" panose="02090604020004020304" pitchFamily="18" charset="77"/>
              </a:rPr>
              <a:t> raw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mkdir</a:t>
            </a:r>
            <a:r>
              <a:rPr lang="en-US" dirty="0">
                <a:latin typeface="American Typewriter" panose="02090604020004020304" pitchFamily="18" charset="77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wget</a:t>
            </a:r>
            <a:r>
              <a:rPr lang="en-US" dirty="0">
                <a:latin typeface="American Typewriter" panose="02090604020004020304" pitchFamily="18" charset="77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$(PROC_FILES): $(@:proc/%_</a:t>
            </a:r>
            <a:r>
              <a:rPr lang="en-US" dirty="0" err="1">
                <a:latin typeface="American Typewriter" panose="02090604020004020304" pitchFamily="18" charset="77"/>
              </a:rPr>
              <a:t>sharp.jpg</a:t>
            </a:r>
            <a:r>
              <a:rPr lang="en-US" dirty="0">
                <a:latin typeface="American Typewriter" panose="02090604020004020304" pitchFamily="18" charset="77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$(LANGUAGE) $(SHARPEN) $(@:proc/%_</a:t>
            </a:r>
            <a:r>
              <a:rPr lang="en-US" dirty="0" err="1">
                <a:latin typeface="American Typewriter" panose="02090604020004020304" pitchFamily="18" charset="77"/>
              </a:rPr>
              <a:t>sharp.jpg</a:t>
            </a:r>
            <a:r>
              <a:rPr lang="en-US" dirty="0">
                <a:latin typeface="American Typewriter" panose="02090604020004020304" pitchFamily="18" charset="77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r>
              <a:rPr lang="en-US" dirty="0">
                <a:latin typeface="American Typewriter" panose="02090604020004020304" pitchFamily="18" charset="77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 err="1"/>
              <a:t>renv</a:t>
            </a:r>
            <a:r>
              <a:rPr lang="en-US" sz="2000" dirty="0"/>
              <a:t> package </a:t>
            </a:r>
            <a:r>
              <a:rPr lang="en-US" sz="2000" dirty="0">
                <a:hlinkClick r:id="rId2"/>
              </a:rPr>
              <a:t>https://rstudio.github.io/renv/articles/renv.html</a:t>
            </a:r>
            <a:r>
              <a:rPr lang="en-US" sz="2000" dirty="0"/>
              <a:t> or rocker (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/rocker-org/rocker</a:t>
            </a:r>
            <a:r>
              <a:rPr lang="en-US" sz="2000" dirty="0"/>
              <a:t>)</a:t>
            </a:r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/>
              <a:t>Reproducible builds - a set of software development practices that create an independently-verifiable path from source to binary code - </a:t>
            </a:r>
            <a:r>
              <a:rPr lang="en-US" sz="2400" dirty="0">
                <a:hlinkClick r:id="rId4"/>
              </a:rPr>
              <a:t>https://reproducible-builds.org</a:t>
            </a:r>
            <a:endParaRPr lang="en-US" sz="2400" dirty="0"/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/>
              <a:t>Guix</a:t>
            </a:r>
            <a:r>
              <a:rPr lang="en-US" sz="2000" dirty="0"/>
              <a:t> (</a:t>
            </a:r>
            <a:r>
              <a:rPr lang="en-US" sz="2000" dirty="0">
                <a:hlinkClick r:id="rId5"/>
              </a:rPr>
              <a:t>https://guix.gnu.org</a:t>
            </a:r>
            <a:r>
              <a:rPr lang="en-US" sz="2000" dirty="0"/>
              <a:t>), </a:t>
            </a:r>
            <a:r>
              <a:rPr lang="en-US" sz="2000" dirty="0" err="1"/>
              <a:t>PyPI</a:t>
            </a:r>
            <a:r>
              <a:rPr lang="en-US" sz="2000" dirty="0"/>
              <a:t>, CRAN, …</a:t>
            </a:r>
          </a:p>
          <a:p>
            <a:r>
              <a:rPr lang="en-US" sz="2400" dirty="0"/>
              <a:t>Lots of tools and systems – see “Publishing computational research - a review of infrastructures for reproducible and transparent scholarly communication” (</a:t>
            </a:r>
            <a:r>
              <a:rPr lang="en-US" sz="2400" dirty="0">
                <a:hlinkClick r:id="rId6"/>
              </a:rPr>
              <a:t>https://doi.org/10.1186/s41073-020-00095-y</a:t>
            </a:r>
            <a:r>
              <a:rPr lang="en-US" sz="2400" dirty="0"/>
              <a:t>)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https://</a:t>
            </a:r>
            <a:r>
              <a:rPr lang="en-US" dirty="0" err="1"/>
              <a:t>osc.universityofcalifornia.edu</a:t>
            </a:r>
            <a:r>
              <a:rPr lang="en-US" dirty="0"/>
              <a:t>/2016/09/who-owns-your-data/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Creative Common licenses for text and data -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creativecommons.org</a:t>
            </a:r>
            <a:r>
              <a:rPr lang="en-US" dirty="0">
                <a:hlinkClick r:id="rId2"/>
              </a:rPr>
              <a:t>/licenses/</a:t>
            </a:r>
            <a:endParaRPr lang="en-US" dirty="0"/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BY (Attribution): material is free to use and adapt, but credit must be given</a:t>
            </a:r>
          </a:p>
          <a:p>
            <a:pPr lvl="1"/>
            <a:r>
              <a:rPr lang="en-US" dirty="0"/>
              <a:t>CC BY-SA (Attribution-</a:t>
            </a:r>
            <a:r>
              <a:rPr lang="en-US" dirty="0" err="1"/>
              <a:t>ShareAlike</a:t>
            </a:r>
            <a:r>
              <a:rPr lang="en-US" dirty="0"/>
              <a:t>): free to use and adapt, but credit must be given and adapted material must also be distributed with this same license</a:t>
            </a:r>
          </a:p>
          <a:p>
            <a:pPr lvl="1"/>
            <a:r>
              <a:rPr lang="en-US" dirty="0"/>
              <a:t>CC BY-ND (Attribution-</a:t>
            </a:r>
            <a:r>
              <a:rPr lang="en-US" dirty="0" err="1"/>
              <a:t>NoDerivs</a:t>
            </a:r>
            <a:r>
              <a:rPr lang="en-US" dirty="0"/>
              <a:t>): free to use with credit, but credit must be given and can’t be adapted</a:t>
            </a:r>
          </a:p>
          <a:p>
            <a:pPr lvl="1"/>
            <a:r>
              <a:rPr lang="en-US" dirty="0"/>
              <a:t>CC BY-NC (Attribution-Non-commercial): free to use and adapt but credit must be given and can’t be used commercially</a:t>
            </a:r>
          </a:p>
          <a:p>
            <a:pPr lvl="1"/>
            <a:r>
              <a:rPr lang="en-US" dirty="0"/>
              <a:t>CC BY-NC-SA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): free to use and adapt, but credit must be given, can’t be used commercially, and adapted material must also be distributed with this same license</a:t>
            </a:r>
          </a:p>
          <a:p>
            <a:pPr lvl="1"/>
            <a:r>
              <a:rPr lang="en-US" dirty="0"/>
              <a:t>CC BY-NC-ND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NoDerivs</a:t>
            </a:r>
            <a:r>
              <a:rPr lang="en-US" dirty="0"/>
              <a:t>): free to use, but credit must be given, and can’t be adapted or used commercially</a:t>
            </a:r>
          </a:p>
          <a:p>
            <a:r>
              <a:rPr lang="en-US" dirty="0"/>
              <a:t>Guide/decision tree: </a:t>
            </a:r>
            <a:r>
              <a:rPr lang="en-US" dirty="0">
                <a:hlinkClick r:id="rId3"/>
              </a:rPr>
              <a:t>https://creativecommons.org/choose/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</a:t>
            </a:r>
            <a:r>
              <a:rPr lang="en-US" dirty="0">
                <a:hlinkClick r:id="rId4"/>
              </a:rPr>
              <a:t>https://osc.universityofcalifornia.edu/2016/09/cc-by-and-data-not-always-a-good-fit/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Open Source Initiative licenses for software - </a:t>
            </a:r>
            <a:r>
              <a:rPr lang="en-US" sz="2400" dirty="0">
                <a:hlinkClick r:id="rId2"/>
              </a:rPr>
              <a:t>https://opensource.org/licenses</a:t>
            </a:r>
            <a:endParaRPr lang="en-US" sz="2400" dirty="0"/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http://languagelog.ldc.upenn.edu/nll/?p=21956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https://www.ncbi.nlm.nih.gov/pmc/articles/PMC5778115/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090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Goodman, S. N., Fanelli, D., and Ioannidis, J. P. A. (2016). What does research reproducibility mean? </a:t>
            </a:r>
            <a:r>
              <a:rPr lang="en-US" sz="1200" i="1" dirty="0"/>
              <a:t>Sci. Transl. Med.</a:t>
            </a:r>
            <a:r>
              <a:rPr lang="en-US" sz="1200" dirty="0"/>
              <a:t>8:341ps12.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10.1126/scitranslmed.aaf5027</a:t>
            </a:r>
            <a:endParaRPr lang="en-US" sz="1200" dirty="0"/>
          </a:p>
          <a:p>
            <a:r>
              <a:rPr lang="en-US" sz="1200" dirty="0" err="1"/>
              <a:t>Claerbout</a:t>
            </a:r>
            <a:r>
              <a:rPr lang="en-US" sz="1200" dirty="0"/>
              <a:t>, J. F., and </a:t>
            </a:r>
            <a:r>
              <a:rPr lang="en-US" sz="1200" dirty="0" err="1"/>
              <a:t>Karrenbach</a:t>
            </a:r>
            <a:r>
              <a:rPr lang="en-US" sz="1200" dirty="0"/>
              <a:t>, M. (1992). Electronic documents give reproducible research a new meaning. </a:t>
            </a:r>
            <a:r>
              <a:rPr lang="en-US" sz="1200" i="1" dirty="0"/>
              <a:t>SEG Expanded Abstracts</a:t>
            </a:r>
            <a:r>
              <a:rPr lang="en-US" sz="1200" dirty="0"/>
              <a:t> 11, 601–604.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10.1190/1.1822162</a:t>
            </a:r>
            <a:endParaRPr lang="en-US" sz="1200" dirty="0"/>
          </a:p>
          <a:p>
            <a:r>
              <a:rPr lang="en-US" sz="1200" dirty="0"/>
              <a:t>Association of Computing Machinery (ACM) (2020). Artifact Review and Badging. </a:t>
            </a:r>
            <a:r>
              <a:rPr lang="en-US" sz="1200" dirty="0">
                <a:hlinkClick r:id="rId6"/>
              </a:rPr>
              <a:t>https://</a:t>
            </a:r>
            <a:r>
              <a:rPr lang="en-US" sz="1200" dirty="0" err="1">
                <a:hlinkClick r:id="rId6"/>
              </a:rPr>
              <a:t>www.acm.org</a:t>
            </a:r>
            <a:r>
              <a:rPr lang="en-US" sz="1200" dirty="0">
                <a:hlinkClick r:id="rId6"/>
              </a:rPr>
              <a:t>/publications/policies/artifact-review-badging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to translate from one language to another, or transcribe spoken language?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preregistration, random studies, false positives/negatives, sample size, confidence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Simulation of 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Simulation of 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Simulation of 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Simulation of 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American Typewriter" panose="02090604020004020304" pitchFamily="18" charset="77"/>
              </a:rPr>
              <a:t>../data/</a:t>
            </a:r>
            <a:r>
              <a:rPr lang="en-US" dirty="0" err="1">
                <a:latin typeface="American Typewriter" panose="02090604020004020304" pitchFamily="18" charset="77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/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My_project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|--data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|--docs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|--notebooks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|--references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|--reports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</a:t>
            </a:r>
            <a:r>
              <a:rPr lang="en-US" dirty="0" err="1">
                <a:latin typeface="American Typewriter" panose="02090604020004020304" pitchFamily="18" charset="77"/>
              </a:rPr>
              <a:t>src</a:t>
            </a:r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via: </a:t>
            </a:r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osf.io</a:t>
            </a:r>
            <a:r>
              <a:rPr lang="en-US" dirty="0"/>
              <a:t>/z274d/download</a:t>
            </a:r>
            <a:endParaRPr lang="en-US" dirty="0">
              <a:latin typeface="American Typewriter" panose="02090604020004020304" pitchFamily="18" charset="77"/>
            </a:endParaRPr>
          </a:p>
          <a:p>
            <a:pPr lvl="2"/>
            <a:r>
              <a:rPr lang="en-US" dirty="0">
                <a:latin typeface="American Typewriter" panose="02090604020004020304" pitchFamily="18" charset="77"/>
              </a:rPr>
              <a:t>You may have to install </a:t>
            </a:r>
            <a:r>
              <a:rPr lang="en-US" dirty="0" err="1">
                <a:latin typeface="American Typewriter" panose="02090604020004020304" pitchFamily="18" charset="77"/>
              </a:rPr>
              <a:t>wget</a:t>
            </a:r>
            <a:r>
              <a:rPr lang="en-US" dirty="0">
                <a:latin typeface="American Typewriter" panose="02090604020004020304" pitchFamily="18" charset="77"/>
              </a:rPr>
              <a:t> – use Google to figure it out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My_project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|--data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    |--raw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    |--derived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    |--results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|--docs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|--notebooks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|--references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|--reports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</a:t>
            </a:r>
            <a:r>
              <a:rPr lang="en-US" dirty="0" err="1">
                <a:latin typeface="American Typewriter" panose="02090604020004020304" pitchFamily="18" charset="77"/>
              </a:rPr>
              <a:t>src</a:t>
            </a:r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14670</TotalTime>
  <Words>4558</Words>
  <Application>Microsoft Macintosh PowerPoint</Application>
  <PresentationFormat>Widescreen</PresentationFormat>
  <Paragraphs>364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American Typewriter</vt:lpstr>
      <vt:lpstr>Arial</vt:lpstr>
      <vt:lpstr>Calibri</vt:lpstr>
      <vt:lpstr>Georgia</vt:lpstr>
      <vt:lpstr>ThemeILtemplates</vt:lpstr>
      <vt:lpstr>Computational Reproducibility (Research Reproducibility in Theory and Practice, Day x,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84</cp:revision>
  <dcterms:created xsi:type="dcterms:W3CDTF">2020-06-24T15:09:39Z</dcterms:created>
  <dcterms:modified xsi:type="dcterms:W3CDTF">2020-07-16T13:55:28Z</dcterms:modified>
</cp:coreProperties>
</file>