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3" r:id="rId1"/>
  </p:sldMasterIdLst>
  <p:notesMasterIdLst>
    <p:notesMasterId r:id="rId33"/>
  </p:notesMasterIdLst>
  <p:sldIdLst>
    <p:sldId id="266" r:id="rId2"/>
    <p:sldId id="302" r:id="rId3"/>
    <p:sldId id="258" r:id="rId4"/>
    <p:sldId id="264" r:id="rId5"/>
    <p:sldId id="263" r:id="rId6"/>
    <p:sldId id="262" r:id="rId7"/>
    <p:sldId id="296" r:id="rId8"/>
    <p:sldId id="259" r:id="rId9"/>
    <p:sldId id="301" r:id="rId10"/>
    <p:sldId id="303" r:id="rId11"/>
    <p:sldId id="304" r:id="rId12"/>
    <p:sldId id="295" r:id="rId13"/>
    <p:sldId id="297" r:id="rId14"/>
    <p:sldId id="307" r:id="rId15"/>
    <p:sldId id="310" r:id="rId16"/>
    <p:sldId id="311" r:id="rId17"/>
    <p:sldId id="318" r:id="rId18"/>
    <p:sldId id="308" r:id="rId19"/>
    <p:sldId id="298" r:id="rId20"/>
    <p:sldId id="312" r:id="rId21"/>
    <p:sldId id="314" r:id="rId22"/>
    <p:sldId id="299" r:id="rId23"/>
    <p:sldId id="300" r:id="rId24"/>
    <p:sldId id="315" r:id="rId25"/>
    <p:sldId id="316" r:id="rId26"/>
    <p:sldId id="317" r:id="rId27"/>
    <p:sldId id="290" r:id="rId28"/>
    <p:sldId id="291" r:id="rId29"/>
    <p:sldId id="261" r:id="rId30"/>
    <p:sldId id="305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0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38738-6EB7-A34B-945D-F5A341E4EF53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968B1-8BD0-3443-8E88-9EA4F3A6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9A4E-872A-704F-B189-07BAA829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560" y="1147445"/>
            <a:ext cx="5613400" cy="2327275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BF6F9-627C-ED42-9E87-38433E8A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1194" y="3565843"/>
            <a:ext cx="5612765" cy="1331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399520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745CD-CDA0-1040-90B4-FCF6F2768399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9367520" cy="732155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9367520" cy="4785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ED1F-C38E-3944-8BCC-A66C24D41DDC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A95F-463A-C34E-BF02-32CB041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478405"/>
            <a:ext cx="9367520" cy="732155"/>
          </a:xfrm>
          <a:prstGeom prst="rect">
            <a:avLst/>
          </a:prstGeom>
        </p:spPr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9DCFA065-1A67-5A46-AAEB-F4F6C02F9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3383280"/>
            <a:ext cx="9367520" cy="7321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</a:defRPr>
            </a:lvl2pPr>
            <a:lvl3pPr>
              <a:defRPr sz="2000">
                <a:solidFill>
                  <a:srgbClr val="13294B"/>
                </a:solidFill>
              </a:defRPr>
            </a:lvl3pPr>
            <a:lvl4pPr>
              <a:defRPr sz="1800">
                <a:solidFill>
                  <a:srgbClr val="13294B"/>
                </a:solidFill>
              </a:defRPr>
            </a:lvl4pPr>
            <a:lvl5pPr>
              <a:defRPr sz="1800"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46E93-6DBD-C346-AFB0-FAD15BF7E81D}"/>
              </a:ext>
            </a:extLst>
          </p:cNvPr>
          <p:cNvSpPr txBox="1"/>
          <p:nvPr userDrawn="1"/>
        </p:nvSpPr>
        <p:spPr>
          <a:xfrm>
            <a:off x="9753600" y="6461760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98479-1C6B-604C-8C47-AA32B2B5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273685"/>
            <a:ext cx="11419842" cy="73215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DA4A5C-977E-994A-A943-B75E55E56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B0E3583-D6DA-D848-845E-4ED881F6A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442" y="1198244"/>
            <a:ext cx="5364480" cy="45726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83F73-A3FB-6C40-B8A5-B6A232534172}"/>
              </a:ext>
            </a:extLst>
          </p:cNvPr>
          <p:cNvSpPr txBox="1"/>
          <p:nvPr userDrawn="1"/>
        </p:nvSpPr>
        <p:spPr>
          <a:xfrm>
            <a:off x="11582400" y="6455678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2EF679-A0D3-8946-A9DB-02091D2C8EAF}" type="slidenum">
              <a:rPr lang="en-US" sz="16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8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2">
            <a:extLst>
              <a:ext uri="{FF2B5EF4-FFF2-40B4-BE49-F238E27FC236}">
                <a16:creationId xmlns:a16="http://schemas.microsoft.com/office/drawing/2014/main" id="{901D28AD-0879-F441-88C7-42534AE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891"/>
            <a:ext cx="12192000" cy="94027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73152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396CE-C327-754D-97FA-10A7958656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3695" y="1281885"/>
            <a:ext cx="10584610" cy="473935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58" r:id="rId5"/>
    <p:sldLayoutId id="214748366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skatz/repro-fdtd1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ikos/AutoHotkey_L" TargetMode="External"/><Relationship Id="rId2" Type="http://schemas.openxmlformats.org/officeDocument/2006/relationships/hyperlink" Target="http://docs.pyexc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ielskatz/repro-fdtd1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mill.readthedocs.io/" TargetMode="External"/><Relationship Id="rId2" Type="http://schemas.openxmlformats.org/officeDocument/2006/relationships/hyperlink" Target="https://nbclient.readthedoc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reebeardtech/treebeard" TargetMode="External"/><Relationship Id="rId4" Type="http://schemas.openxmlformats.org/officeDocument/2006/relationships/hyperlink" Target="https://jupytext.readthedocs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mon-workflow-language/common-workflow-language/wiki/Existing-Workflow-systems" TargetMode="External"/><Relationship Id="rId2" Type="http://schemas.openxmlformats.org/officeDocument/2006/relationships/hyperlink" Target="http://swcarpentry.github.io/make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download" TargetMode="External"/><Relationship Id="rId2" Type="http://schemas.openxmlformats.org/officeDocument/2006/relationships/hyperlink" Target="https://osf.io/z274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073-020-00095-y" TargetMode="External"/><Relationship Id="rId3" Type="http://schemas.openxmlformats.org/officeDocument/2006/relationships/hyperlink" Target="https://github.com/rocker-org/rocker" TargetMode="External"/><Relationship Id="rId7" Type="http://schemas.openxmlformats.org/officeDocument/2006/relationships/hyperlink" Target="https://cran.r-project.org/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guix.gnu.org/" TargetMode="External"/><Relationship Id="rId4" Type="http://schemas.openxmlformats.org/officeDocument/2006/relationships/hyperlink" Target="https://reproducible-builds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sc.universityofcalifornia.edu/2016/09/who-owns-your-data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choose/" TargetMode="External"/><Relationship Id="rId2" Type="http://schemas.openxmlformats.org/officeDocument/2006/relationships/hyperlink" Target="https://creativecommons.org/licen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sc.universityofcalifornia.edu/2016/09/cc-by-and-data-not-always-a-good-f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org/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citable-code/" TargetMode="External"/><Relationship Id="rId2" Type="http://schemas.openxmlformats.org/officeDocument/2006/relationships/hyperlink" Target="https://re3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-software.org/cit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template.net/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broman.org/steps2rr/" TargetMode="External"/><Relationship Id="rId2" Type="http://schemas.openxmlformats.org/officeDocument/2006/relationships/hyperlink" Target="https://doi.org/10.1093/biostatistics/kxq0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ndata.github.io/cookiecutter-data-scienc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racticereproducibleresearch.org/" TargetMode="External"/><Relationship Id="rId3" Type="http://schemas.openxmlformats.org/officeDocument/2006/relationships/hyperlink" Target="http://projecttemplate.net/" TargetMode="External"/><Relationship Id="rId7" Type="http://schemas.openxmlformats.org/officeDocument/2006/relationships/hyperlink" Target="https://gitlab.com/makhlaghi/reproducible-paper" TargetMode="External"/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ubot.org/" TargetMode="External"/><Relationship Id="rId5" Type="http://schemas.openxmlformats.org/officeDocument/2006/relationships/hyperlink" Target="https://www.leouieda.com/blog/paper-template.html" TargetMode="External"/><Relationship Id="rId4" Type="http://schemas.openxmlformats.org/officeDocument/2006/relationships/hyperlink" Target="https://kbroman.org/steps2r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roducible-science-curriculum.github.io/workshop-RR-Jupyter/" TargetMode="External"/><Relationship Id="rId7" Type="http://schemas.openxmlformats.org/officeDocument/2006/relationships/hyperlink" Target="http://swcarpentry.github.io/make-novice/" TargetMode="External"/><Relationship Id="rId2" Type="http://schemas.openxmlformats.org/officeDocument/2006/relationships/hyperlink" Target="https://barbagroup.github.io/essential_skills_RR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ab.inria.fr/en/mooc-recherche-reproductible-principes-methodologiques-pour-une-science-transparente/" TargetMode="External"/><Relationship Id="rId5" Type="http://schemas.openxmlformats.org/officeDocument/2006/relationships/hyperlink" Target="https://opensciencemooc.eu/modules/reproducible-research-and-data-analysis/" TargetMode="External"/><Relationship Id="rId4" Type="http://schemas.openxmlformats.org/officeDocument/2006/relationships/hyperlink" Target="https://duke-gcb.github.io/2019-08-12-Duke/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hifis/hifis-workshops/make-your-code-ready-for-publication/workshop-materials" TargetMode="External"/><Relationship Id="rId3" Type="http://schemas.openxmlformats.org/officeDocument/2006/relationships/hyperlink" Target="http://www.reanahub.io/" TargetMode="External"/><Relationship Id="rId7" Type="http://schemas.openxmlformats.org/officeDocument/2006/relationships/hyperlink" Target="https://github.com/danielskatz/repro-fdtd1d" TargetMode="External"/><Relationship Id="rId2" Type="http://schemas.openxmlformats.org/officeDocument/2006/relationships/hyperlink" Target="https://github.com/getpopper/popp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renabarba.com/gallery/reproducibility-pi-manifesto/" TargetMode="External"/><Relationship Id="rId5" Type="http://schemas.openxmlformats.org/officeDocument/2006/relationships/hyperlink" Target="https://sciunit.run/" TargetMode="External"/><Relationship Id="rId4" Type="http://schemas.openxmlformats.org/officeDocument/2006/relationships/hyperlink" Target="https://www.reprozip.org/" TargetMode="External"/><Relationship Id="rId9" Type="http://schemas.openxmlformats.org/officeDocument/2006/relationships/hyperlink" Target="https://doi.org/10.7717/peerj-cs.8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778115/" TargetMode="External"/><Relationship Id="rId2" Type="http://schemas.openxmlformats.org/officeDocument/2006/relationships/hyperlink" Target="http://languagelog.ldc.upenn.edu/nll/?p=219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.org/publications/policies/artifact-review-badging" TargetMode="External"/><Relationship Id="rId5" Type="http://schemas.openxmlformats.org/officeDocument/2006/relationships/hyperlink" Target="htps://doi.org/10.1190/1.1822162" TargetMode="External"/><Relationship Id="rId4" Type="http://schemas.openxmlformats.org/officeDocument/2006/relationships/hyperlink" Target="https://doi.org/10.1126/scitranslmed.aaf50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ndata.github.io/cookiecutter-data-scie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z274d/" TargetMode="External"/><Relationship Id="rId2" Type="http://schemas.openxmlformats.org/officeDocument/2006/relationships/hyperlink" Target="https://raw.githubusercontent.com/csoderberg/test_study/master/gapminder_co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96925-1D55-484E-8405-3D13199A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40" y="1147445"/>
            <a:ext cx="10028321" cy="2327275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Computational Reproducibility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r>
              <a:rPr lang="en-US" dirty="0">
                <a:latin typeface="Georgia" charset="0"/>
                <a:ea typeface="Georgia" charset="0"/>
                <a:cs typeface="Georgia" charset="0"/>
              </a:rPr>
              <a:t>(Research Reproducibility in Theory and Practice, Day 3, FSCI2020)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1324F-D3BF-814D-8A24-B3B4F83B6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Daniel S. Katz</a:t>
            </a:r>
          </a:p>
          <a:p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d.katz@ieee.org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@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danielskatz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3FC56-2B15-DA46-A4F2-760E588F6587}"/>
              </a:ext>
            </a:extLst>
          </p:cNvPr>
          <p:cNvSpPr/>
          <p:nvPr/>
        </p:nvSpPr>
        <p:spPr>
          <a:xfrm>
            <a:off x="1335640" y="4788823"/>
            <a:ext cx="742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Slides and examples are in https://</a:t>
            </a:r>
            <a:r>
              <a:rPr lang="en-US" sz="2400" dirty="0" err="1">
                <a:solidFill>
                  <a:schemeClr val="bg1"/>
                </a:solidFill>
              </a:rPr>
              <a:t>bit.ly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CompRepro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4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79" y="1023585"/>
            <a:ext cx="7566119" cy="485926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For software, use a version control system to save versions and changes, and explain the reason for the changes</a:t>
            </a:r>
          </a:p>
          <a:p>
            <a:pPr marL="914400" lvl="1" indent="-514350"/>
            <a:r>
              <a:rPr lang="en-US" dirty="0"/>
              <a:t>Git is the standard these days</a:t>
            </a:r>
          </a:p>
          <a:p>
            <a:pPr marL="914400" lvl="1" indent="-514350"/>
            <a:r>
              <a:rPr lang="en-US" dirty="0"/>
              <a:t>Basics</a:t>
            </a:r>
          </a:p>
          <a:p>
            <a:pPr marL="1314450" lvl="2" indent="-514350"/>
            <a:r>
              <a:rPr lang="en-US" dirty="0"/>
              <a:t>Software is stored somewhere (e.g., GitHub, GitLab), either privately or publicly</a:t>
            </a:r>
          </a:p>
          <a:p>
            <a:pPr marL="1314450" lvl="2" indent="-514350"/>
            <a:r>
              <a:rPr lang="en-US" dirty="0"/>
              <a:t>New versions can be added</a:t>
            </a:r>
          </a:p>
          <a:p>
            <a:pPr marL="1771650" lvl="3" indent="-514350"/>
            <a:r>
              <a:rPr lang="en-US" dirty="0"/>
              <a:t>Author, changes, message about change stored</a:t>
            </a:r>
          </a:p>
          <a:p>
            <a:pPr marL="1314450" lvl="2" indent="-514350"/>
            <a:r>
              <a:rPr lang="en-US" dirty="0"/>
              <a:t>Multiple people can make changes in different parts of a project or even a file, and these can be merged together, mostly automatically</a:t>
            </a:r>
          </a:p>
          <a:p>
            <a:pPr marL="914400" lvl="1" indent="-514350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Carpentry’s “Version Control with Git</a:t>
            </a:r>
            <a:r>
              <a:rPr lang="en-US" dirty="0"/>
              <a:t>”</a:t>
            </a:r>
          </a:p>
          <a:p>
            <a:pPr marL="914400" lvl="1" indent="-514350"/>
            <a:r>
              <a:rPr lang="en-US" dirty="0"/>
              <a:t>Version numbers</a:t>
            </a:r>
          </a:p>
          <a:p>
            <a:pPr marL="1314450" lvl="2" indent="-514350"/>
            <a:r>
              <a:rPr lang="en-US" dirty="0"/>
              <a:t>Consider releases, use </a:t>
            </a:r>
            <a:r>
              <a:rPr lang="en-US" dirty="0">
                <a:hlinkClick r:id="rId3"/>
              </a:rPr>
              <a:t>semantic versioning</a:t>
            </a:r>
            <a:r>
              <a:rPr lang="en-US" dirty="0"/>
              <a:t> </a:t>
            </a:r>
          </a:p>
          <a:p>
            <a:pPr marL="1771650" lvl="3" indent="-514350"/>
            <a:r>
              <a:rPr lang="en-US" dirty="0"/>
              <a:t>A release is a tagged version</a:t>
            </a:r>
          </a:p>
          <a:p>
            <a:pPr marL="1771650" lvl="3" indent="-514350"/>
            <a:r>
              <a:rPr lang="en-US" dirty="0" err="1"/>
              <a:t>major.minor.patch</a:t>
            </a:r>
            <a:r>
              <a:rPr lang="en-US" dirty="0"/>
              <a:t> (API-</a:t>
            </a:r>
            <a:r>
              <a:rPr lang="en-US" dirty="0" err="1"/>
              <a:t>breaking.API</a:t>
            </a:r>
            <a:r>
              <a:rPr lang="en-US" dirty="0"/>
              <a:t>-</a:t>
            </a:r>
            <a:r>
              <a:rPr lang="en-US" dirty="0" err="1"/>
              <a:t>maintaining.bug</a:t>
            </a:r>
            <a:r>
              <a:rPr lang="en-US" dirty="0"/>
              <a:t>-fixes)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6EB4-C0FE-3642-BBD8-F1B67A3EC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82" y="916321"/>
            <a:ext cx="3720158" cy="4960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60F4C-F3AA-5D48-ADCA-BB50F1A13C3A}"/>
              </a:ext>
            </a:extLst>
          </p:cNvPr>
          <p:cNvSpPr txBox="1"/>
          <p:nvPr/>
        </p:nvSpPr>
        <p:spPr>
          <a:xfrm>
            <a:off x="8548099" y="605750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"Piled Higher and Deeper" by Jorge Cham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 err="1">
                <a:solidFill>
                  <a:schemeClr val="bg1"/>
                </a:solidFill>
              </a:rPr>
              <a:t>www.phdcomics.com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112" y="1198244"/>
            <a:ext cx="11784459" cy="45726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For published documents, people, etc. find a permanent identifier (PID, e.g., DOI, PubMed ID, ORCID) and use it to find the details (e.g., for references)</a:t>
            </a:r>
          </a:p>
          <a:p>
            <a:pPr marL="914400" lvl="1" indent="-514350"/>
            <a:r>
              <a:rPr lang="en-US" dirty="0"/>
              <a:t>Get data from ORCID for a person</a:t>
            </a:r>
            <a:r>
              <a:rPr lang="en-US" dirty="0">
                <a:sym typeface="Wingdings" pitchFamily="2" charset="2"/>
              </a:rPr>
              <a:t> (in Python):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requests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 json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requests.get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('https://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pub.orcid.org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/v3.0/0000-0001-5934-7525’,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headers={'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content-type':'application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/json'}).json())</a:t>
            </a:r>
          </a:p>
          <a:p>
            <a:pPr marL="914400" lvl="1" indent="-514350"/>
            <a:r>
              <a:rPr lang="en-US" dirty="0"/>
              <a:t>Get metadata about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https://api.crossref.org/works/10.1145/3307681.3325400/transform/application/vnd.crossref.unixsd+xml</a:t>
            </a:r>
          </a:p>
          <a:p>
            <a:pPr marL="914400" lvl="1" indent="-514350"/>
            <a:r>
              <a:rPr lang="en-US" dirty="0"/>
              <a:t>Get </a:t>
            </a:r>
            <a:r>
              <a:rPr lang="en-US" dirty="0" err="1"/>
              <a:t>bibtex</a:t>
            </a:r>
            <a:r>
              <a:rPr lang="en-US" dirty="0"/>
              <a:t> for a paper from a DOI (in bash):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-LH "Accept: 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https://doi.org/10.1145/3307681.3325400</a:t>
            </a:r>
          </a:p>
          <a:p>
            <a:pPr marL="1257300" lvl="3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curl https://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data.crosscite.org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/application/x-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bibtex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/10.1145/3307681.3325400</a:t>
            </a:r>
          </a:p>
        </p:txBody>
      </p:sp>
    </p:spTree>
    <p:extLst>
      <p:ext uri="{BB962C8B-B14F-4D97-AF65-F5344CB8AC3E}">
        <p14:creationId xmlns:p14="http://schemas.microsoft.com/office/powerpoint/2010/main" val="40693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D8763-5E60-3442-93DB-CF7D0E73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46" y="1198244"/>
            <a:ext cx="4401720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 3 – Use notebooks to explain &amp;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167066" cy="4572636"/>
          </a:xfrm>
        </p:spPr>
        <p:txBody>
          <a:bodyPr>
            <a:noAutofit/>
          </a:bodyPr>
          <a:lstStyle/>
          <a:p>
            <a:r>
              <a:rPr lang="en-US" sz="1800" dirty="0"/>
              <a:t>Notebooks are great for showing what code does</a:t>
            </a:r>
          </a:p>
          <a:p>
            <a:r>
              <a:rPr lang="en-US" sz="1800" dirty="0"/>
              <a:t>And teaching people how to use it</a:t>
            </a:r>
          </a:p>
          <a:p>
            <a:r>
              <a:rPr lang="en-US" sz="1800" dirty="0"/>
              <a:t>Intersperse cells with text, equations, runnable code, outputs, images</a:t>
            </a:r>
          </a:p>
          <a:p>
            <a:pPr lvl="1"/>
            <a:r>
              <a:rPr lang="en-US" sz="1600" dirty="0"/>
              <a:t>Demo: go to </a:t>
            </a:r>
            <a:r>
              <a:rPr lang="en-US" sz="1600" dirty="0">
                <a:hlinkClick r:id="rId3"/>
              </a:rPr>
              <a:t>https://github.com/danielskatz/repro-fdtd1d</a:t>
            </a:r>
            <a:r>
              <a:rPr lang="en-US" sz="1600" dirty="0"/>
              <a:t>, click on</a:t>
            </a:r>
          </a:p>
          <a:p>
            <a:pPr lvl="1"/>
            <a:r>
              <a:rPr lang="en-US" sz="1600" dirty="0"/>
              <a:t>Once binder starts the repo, click on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Notebook_Demonstration.ipynb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/>
              <a:t>This uses binder (</a:t>
            </a:r>
            <a:r>
              <a:rPr lang="en-US" sz="1800" dirty="0" err="1"/>
              <a:t>mybinder.org</a:t>
            </a:r>
            <a:r>
              <a:rPr lang="en-US" sz="1800" dirty="0"/>
              <a:t>) – you can too</a:t>
            </a:r>
          </a:p>
          <a:p>
            <a:r>
              <a:rPr lang="en-US" sz="1800" dirty="0"/>
              <a:t>Turn a Git repo into a collection of interactive notebooks, making your code immediately reproducible by anyone, anywhere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requirements.txt</a:t>
            </a:r>
            <a:r>
              <a:rPr lang="en-US" sz="1600" dirty="0"/>
              <a:t> to tell binder what dependencies to install in the environment</a:t>
            </a:r>
          </a:p>
          <a:p>
            <a:pPr lvl="1"/>
            <a:r>
              <a:rPr lang="en-US" sz="1600" dirty="0"/>
              <a:t>Also take a look at </a:t>
            </a:r>
            <a:r>
              <a:rPr lang="en-US" sz="1600" dirty="0" err="1"/>
              <a:t>binderhub</a:t>
            </a:r>
            <a:r>
              <a:rPr lang="en-US" sz="1600" dirty="0"/>
              <a:t> and </a:t>
            </a:r>
            <a:r>
              <a:rPr lang="en-US" sz="1600" dirty="0" err="1"/>
              <a:t>jupyterhub</a:t>
            </a:r>
            <a:r>
              <a:rPr lang="en-US" sz="1600" dirty="0"/>
              <a:t> if you want to run your own instance</a:t>
            </a:r>
            <a:endParaRPr lang="en-US" sz="1800" dirty="0"/>
          </a:p>
          <a:p>
            <a:r>
              <a:rPr lang="en-US" sz="1800" dirty="0"/>
              <a:t>But don't write code to do the same task in multiple notebooks</a:t>
            </a:r>
          </a:p>
          <a:p>
            <a:pPr lvl="1"/>
            <a:r>
              <a:rPr lang="en-US" sz="1600" dirty="0"/>
              <a:t>Pull it out (refactor it) into a (reusable) package, then import that package in the notebooks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F001B6-AFB7-F743-8848-DCFDC951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2081" y="2248881"/>
            <a:ext cx="10287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6908572" cy="45726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Anything you do by hand is subject to irreproducible errors</a:t>
            </a:r>
          </a:p>
          <a:p>
            <a:pPr lvl="1"/>
            <a:r>
              <a:rPr lang="en-US" dirty="0"/>
              <a:t>GUIs can be intuitive, but they don’t support scalability or reproducibility well</a:t>
            </a:r>
          </a:p>
          <a:p>
            <a:pPr lvl="2"/>
            <a:r>
              <a:rPr lang="en-US" dirty="0"/>
              <a:t>Imagine having to extracts a column of data from 1000 Excel files</a:t>
            </a:r>
          </a:p>
          <a:p>
            <a:pPr lvl="1"/>
            <a:r>
              <a:rPr lang="en-US" dirty="0"/>
              <a:t>Goal: capture what you do in some way so that you can repeat it in one step, such as</a:t>
            </a:r>
          </a:p>
          <a:p>
            <a:pPr lvl="2"/>
            <a:r>
              <a:rPr lang="en-US" dirty="0"/>
              <a:t>Capture a set of commands in a single script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hlinkClick r:id="rId2"/>
              </a:rPr>
              <a:t>pyexcel</a:t>
            </a:r>
            <a:r>
              <a:rPr lang="en-US" dirty="0"/>
              <a:t> to read and write data to/from Excel files</a:t>
            </a:r>
          </a:p>
          <a:p>
            <a:pPr lvl="2"/>
            <a:r>
              <a:rPr lang="en-US" dirty="0"/>
              <a:t>Script GUI actions – see </a:t>
            </a:r>
            <a:r>
              <a:rPr lang="en-US" dirty="0" err="1">
                <a:hlinkClick r:id="rId3"/>
              </a:rPr>
              <a:t>AutoHotkey_L</a:t>
            </a:r>
            <a:r>
              <a:rPr lang="en-US" dirty="0"/>
              <a:t> for an example of how this can be done for Windows programs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2BB2-2A92-E84E-BDEB-1EF90AD6D7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387" y="1005840"/>
            <a:ext cx="3977213" cy="44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Scripts for simple things (steps)</a:t>
            </a:r>
          </a:p>
          <a:p>
            <a:pPr lvl="1"/>
            <a:r>
              <a:rPr lang="en-US" dirty="0"/>
              <a:t>Shell scripts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2"/>
              </a:rPr>
              <a:t>Software Carpentry lesson “The Unix Shell”</a:t>
            </a:r>
            <a:endParaRPr lang="en-US" dirty="0"/>
          </a:p>
          <a:p>
            <a:pPr lvl="3"/>
            <a:r>
              <a:rPr lang="en-US" dirty="0"/>
              <a:t>“The Unix shell has been around longer than most of its users have been alive. It has survived so long because it’s a power tool that allows people to do complex things with just a few keystrokes. More importantly, it helps them combine existing programs in new ways and automate repetitive tasks so they aren’t typing the same things over and over again.”</a:t>
            </a:r>
          </a:p>
          <a:p>
            <a:pPr lvl="2"/>
            <a:r>
              <a:rPr lang="en-US" dirty="0"/>
              <a:t>At the simplest, the shell is the process you interact with when you type in a terminal window</a:t>
            </a:r>
          </a:p>
          <a:p>
            <a:pPr lvl="2"/>
            <a:r>
              <a:rPr lang="en-US" dirty="0"/>
              <a:t>Multiple commands can be placed in a script and rerun</a:t>
            </a:r>
          </a:p>
          <a:p>
            <a:pPr lvl="2"/>
            <a:r>
              <a:rPr lang="en-US" dirty="0"/>
              <a:t>And the shell supports variables and control flow (e.g. if-then, loops)</a:t>
            </a:r>
          </a:p>
        </p:txBody>
      </p:sp>
    </p:spTree>
    <p:extLst>
      <p:ext uri="{BB962C8B-B14F-4D97-AF65-F5344CB8AC3E}">
        <p14:creationId xmlns:p14="http://schemas.microsoft.com/office/powerpoint/2010/main" val="375487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19671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Go to </a:t>
            </a:r>
            <a:r>
              <a:rPr lang="en-US" sz="5100" dirty="0">
                <a:hlinkClick r:id="rId2"/>
              </a:rPr>
              <a:t>https://github.com/danielskatz/repro-fdtd1d</a:t>
            </a:r>
            <a:r>
              <a:rPr lang="en-US" sz="5100" dirty="0"/>
              <a:t>, click on</a:t>
            </a:r>
          </a:p>
          <a:p>
            <a:r>
              <a:rPr lang="en-US" sz="5100" dirty="0"/>
              <a:t>Once binder starts the repo, use “New” -&gt; “Terminal” to get a terminal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-example/master/data/0002.jpg -O raw/0002.jpg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-example/master/data/0003.jpg -O raw/0003.jpg</a:t>
            </a: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raw/0002.jpg proc/0002_sharp.jpg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raw/0003.jpg proc/0003_sharp.jpg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python3 bin/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\ proc/0003_sharp.jpg proc/0004_sharp.jpg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98C44-3ECC-844E-82A7-74E339179C40}"/>
              </a:ext>
            </a:extLst>
          </p:cNvPr>
          <p:cNvSpPr/>
          <p:nvPr/>
        </p:nvSpPr>
        <p:spPr>
          <a:xfrm>
            <a:off x="1640083" y="2088367"/>
            <a:ext cx="1986696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Make directories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3CFF38-1F0C-7E4F-B3DB-A301C418C234}"/>
              </a:ext>
            </a:extLst>
          </p:cNvPr>
          <p:cNvSpPr/>
          <p:nvPr/>
        </p:nvSpPr>
        <p:spPr>
          <a:xfrm>
            <a:off x="6883684" y="2288713"/>
            <a:ext cx="417130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Get raw input files (into raw directory)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BB252E-4586-4040-B8B0-0B555BF69A8E}"/>
              </a:ext>
            </a:extLst>
          </p:cNvPr>
          <p:cNvSpPr/>
          <p:nvPr/>
        </p:nvSpPr>
        <p:spPr>
          <a:xfrm>
            <a:off x="6599142" y="4103313"/>
            <a:ext cx="2548169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Process raw input files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893363-C2A4-B348-B594-7A513EF5FFDA}"/>
              </a:ext>
            </a:extLst>
          </p:cNvPr>
          <p:cNvSpPr/>
          <p:nvPr/>
        </p:nvSpPr>
        <p:spPr>
          <a:xfrm>
            <a:off x="2715513" y="5259065"/>
            <a:ext cx="3370327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Further process processed files</a:t>
            </a:r>
          </a:p>
        </p:txBody>
      </p:sp>
    </p:spTree>
    <p:extLst>
      <p:ext uri="{BB962C8B-B14F-4D97-AF65-F5344CB8AC3E}">
        <p14:creationId xmlns:p14="http://schemas.microsoft.com/office/powerpoint/2010/main" val="6662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D930-0F68-944B-B1E8-AEE18719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8F45-56FD-0F46-9EA9-B2FCD10EC5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https://github.com/danielskatz/repro-fdtd1d</a:t>
            </a:r>
            <a:r>
              <a:rPr lang="en-US" dirty="0"/>
              <a:t>, click on</a:t>
            </a:r>
          </a:p>
          <a:p>
            <a:pPr>
              <a:lnSpc>
                <a:spcPct val="80000"/>
              </a:lnSpc>
            </a:pPr>
            <a:r>
              <a:rPr lang="en-US" dirty="0"/>
              <a:t>Once binder starts the repo, use “New” -&gt; “Terminal” to get a terminal</a:t>
            </a:r>
          </a:p>
          <a:p>
            <a:endParaRPr lang="en-US" dirty="0"/>
          </a:p>
          <a:p>
            <a:r>
              <a:rPr lang="en-US" dirty="0"/>
              <a:t>Automate by:</a:t>
            </a:r>
          </a:p>
          <a:p>
            <a:pPr marL="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script/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build_mosaic.sh</a:t>
            </a:r>
            <a:r>
              <a:rPr lang="en-US" dirty="0">
                <a:latin typeface="American Typewriter" panose="02090604020004020304" pitchFamily="18" charset="77"/>
              </a:rPr>
              <a:t> 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BBFA20-08C1-A54D-BBBA-CB11A0F5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6653" y="1324208"/>
            <a:ext cx="1028700" cy="190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4C99CA-3F7A-6843-B207-908F5C7EEBF9}"/>
              </a:ext>
            </a:extLst>
          </p:cNvPr>
          <p:cNvSpPr/>
          <p:nvPr/>
        </p:nvSpPr>
        <p:spPr>
          <a:xfrm>
            <a:off x="5756953" y="3670882"/>
            <a:ext cx="5780654" cy="40069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Contains all the commands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4232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Can use notebooks like scripts/programs with tools such as</a:t>
            </a:r>
          </a:p>
          <a:p>
            <a:pPr marL="914400" lvl="1" indent="-514350"/>
            <a:r>
              <a:rPr lang="en-US" dirty="0">
                <a:hlinkClick r:id="rId2"/>
              </a:rPr>
              <a:t>nbclient</a:t>
            </a:r>
            <a:r>
              <a:rPr lang="en-US" dirty="0"/>
              <a:t>, a very lightweight python API for executing notebooks</a:t>
            </a:r>
          </a:p>
          <a:p>
            <a:pPr marL="914400" lvl="1" indent="-514350"/>
            <a:r>
              <a:rPr lang="en-US" dirty="0">
                <a:hlinkClick r:id="rId3"/>
              </a:rPr>
              <a:t>Papermill</a:t>
            </a:r>
            <a:r>
              <a:rPr lang="en-US" dirty="0"/>
              <a:t>, a tool for parameterizing and executing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1" indent="-514350"/>
            <a:r>
              <a:rPr lang="en-US" dirty="0">
                <a:hlinkClick r:id="rId4"/>
              </a:rPr>
              <a:t>Jupytext</a:t>
            </a:r>
            <a:r>
              <a:rPr lang="en-US" dirty="0"/>
              <a:t>, a converter between notebooks and code and vice versa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An interesting-looking new project</a:t>
            </a:r>
          </a:p>
          <a:p>
            <a:pPr marL="914400" lvl="1" indent="-514350"/>
            <a:r>
              <a:rPr lang="en-US" dirty="0">
                <a:hlinkClick r:id="rId5"/>
              </a:rPr>
              <a:t>Treebeard</a:t>
            </a:r>
            <a:r>
              <a:rPr lang="en-US" dirty="0"/>
              <a:t> - A Notebook-First Continuous Integration Framework</a:t>
            </a:r>
          </a:p>
          <a:p>
            <a:pPr marL="1314450" lvl="2" indent="-514350"/>
            <a:r>
              <a:rPr lang="en-US" dirty="0"/>
              <a:t>A library which helps Python Data Science practitioners work more productively with cloud environments.</a:t>
            </a:r>
          </a:p>
          <a:p>
            <a:pPr marL="1314450" lvl="2" indent="-514350"/>
            <a:r>
              <a:rPr lang="en-US" dirty="0"/>
              <a:t>Runs on GitHub Actions</a:t>
            </a:r>
          </a:p>
          <a:p>
            <a:pPr marL="1314450" lvl="2" indent="-514350"/>
            <a:r>
              <a:rPr lang="en-US" dirty="0"/>
              <a:t>Automatically Containerizes Repos</a:t>
            </a:r>
          </a:p>
          <a:p>
            <a:pPr marL="1314450" lvl="2" indent="-514350"/>
            <a:r>
              <a:rPr lang="en-US" dirty="0"/>
              <a:t>Executes Notebooks</a:t>
            </a:r>
          </a:p>
          <a:p>
            <a:pPr marL="1314450" lvl="2" indent="-514350"/>
            <a:r>
              <a:rPr lang="en-US" dirty="0"/>
              <a:t>Searches for missing imports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54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 – Automate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Make randomness repeatable</a:t>
            </a:r>
          </a:p>
          <a:p>
            <a:pPr lvl="1"/>
            <a:r>
              <a:rPr lang="en-US" sz="2000" dirty="0"/>
              <a:t>Many simulations and data analysis involve random seeds, used to start generating a series of “random” numbers</a:t>
            </a:r>
          </a:p>
          <a:p>
            <a:pPr lvl="2"/>
            <a:r>
              <a:rPr lang="en-US" sz="1800" dirty="0"/>
              <a:t>Capture these seeds as part of your step so that you can </a:t>
            </a:r>
            <a:br>
              <a:rPr lang="en-US" sz="1800" dirty="0"/>
            </a:br>
            <a:r>
              <a:rPr lang="en-US" sz="1800" dirty="0"/>
              <a:t>repeat the same “randomness”</a:t>
            </a:r>
          </a:p>
          <a:p>
            <a:pPr lvl="2"/>
            <a:r>
              <a:rPr lang="en-US" sz="1800" dirty="0"/>
              <a:t>And get the “same” results</a:t>
            </a:r>
          </a:p>
          <a:p>
            <a:pPr lvl="1"/>
            <a:r>
              <a:rPr lang="en-US" sz="2000" dirty="0"/>
              <a:t>But be aware of tradeoffs</a:t>
            </a:r>
          </a:p>
          <a:p>
            <a:pPr lvl="2"/>
            <a:r>
              <a:rPr lang="en-US" sz="1800" dirty="0"/>
              <a:t>Example</a:t>
            </a:r>
          </a:p>
          <a:p>
            <a:pPr lvl="3"/>
            <a:r>
              <a:rPr lang="en-US" sz="1600" dirty="0"/>
              <a:t>When adding a list of floating point numbers, order can matter </a:t>
            </a:r>
            <a:br>
              <a:rPr lang="en-US" sz="1600" dirty="0"/>
            </a:br>
            <a:r>
              <a:rPr lang="en-US" sz="1600" dirty="0"/>
              <a:t>due to numerical roundoff</a:t>
            </a:r>
          </a:p>
          <a:p>
            <a:pPr lvl="3"/>
            <a:r>
              <a:rPr lang="en-US" sz="1600" dirty="0"/>
              <a:t>When using parallel computing, order can change with the same or </a:t>
            </a:r>
            <a:br>
              <a:rPr lang="en-US" sz="1600" dirty="0"/>
            </a:br>
            <a:r>
              <a:rPr lang="en-US" sz="1600" dirty="0"/>
              <a:t>different numbers of processes</a:t>
            </a:r>
          </a:p>
          <a:p>
            <a:pPr lvl="3"/>
            <a:r>
              <a:rPr lang="en-US" sz="1600" dirty="0"/>
              <a:t>Can force order at the cost of performance (extra sync/lock/messages)</a:t>
            </a:r>
          </a:p>
          <a:p>
            <a:pPr lvl="3"/>
            <a:r>
              <a:rPr lang="en-US" sz="1600" dirty="0"/>
              <a:t>Better to know what accuracy counts</a:t>
            </a:r>
          </a:p>
          <a:p>
            <a:pPr lvl="3"/>
            <a:r>
              <a:rPr lang="en-US" sz="1600" dirty="0"/>
              <a:t>Or to have a debug mode and a production mode</a:t>
            </a:r>
          </a:p>
        </p:txBody>
      </p:sp>
      <p:pic>
        <p:nvPicPr>
          <p:cNvPr id="5" name="Picture 4" descr="A bird sitting on top of a green plant&#10;&#10;Description automatically generated">
            <a:extLst>
              <a:ext uri="{FF2B5EF4-FFF2-40B4-BE49-F238E27FC236}">
                <a16:creationId xmlns:a16="http://schemas.microsoft.com/office/drawing/2014/main" id="{CEEF4577-25E2-0C49-AF8D-1752736F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61" y="2357376"/>
            <a:ext cx="3986373" cy="33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3"/>
            <a:ext cx="11399520" cy="47504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Make or something make-like to handle multiple steps (dependencies) </a:t>
            </a:r>
            <a:br>
              <a:rPr lang="en-US" dirty="0"/>
            </a:br>
            <a:r>
              <a:rPr lang="en-US" dirty="0"/>
              <a:t>and not redo what isn’t needed</a:t>
            </a:r>
          </a:p>
          <a:p>
            <a:pPr lvl="1"/>
            <a:r>
              <a:rPr lang="en-US" dirty="0"/>
              <a:t>In the previous example, what happens if we just change the final program?</a:t>
            </a:r>
          </a:p>
          <a:p>
            <a:pPr lvl="1"/>
            <a:r>
              <a:rPr lang="en-US" dirty="0"/>
              <a:t>We don’t really want to have to rerun the whole script</a:t>
            </a:r>
          </a:p>
          <a:p>
            <a:pPr lvl="1"/>
            <a:r>
              <a:rPr lang="en-US" dirty="0"/>
              <a:t>Learn about make (GNU make, </a:t>
            </a:r>
            <a:r>
              <a:rPr lang="en-US" dirty="0" err="1"/>
              <a:t>gmake</a:t>
            </a:r>
            <a:r>
              <a:rPr lang="en-US" dirty="0"/>
              <a:t>) from </a:t>
            </a:r>
            <a:r>
              <a:rPr lang="en-US" dirty="0">
                <a:hlinkClick r:id="rId2"/>
              </a:rPr>
              <a:t>Software Carpentry’s lesson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 version</a:t>
            </a:r>
          </a:p>
          <a:p>
            <a:pPr lvl="2"/>
            <a:r>
              <a:rPr lang="en-US" dirty="0"/>
              <a:t>A program that defines rules for how to make one thing from </a:t>
            </a:r>
            <a:br>
              <a:rPr lang="en-US" dirty="0"/>
            </a:br>
            <a:r>
              <a:rPr lang="en-US" dirty="0"/>
              <a:t>others (dependencies)</a:t>
            </a:r>
          </a:p>
          <a:p>
            <a:pPr lvl="2"/>
            <a:r>
              <a:rPr lang="en-US" dirty="0"/>
              <a:t>Can use variables to make rules general</a:t>
            </a:r>
          </a:p>
          <a:p>
            <a:pPr lvl="2"/>
            <a:r>
              <a:rPr lang="en-US" dirty="0"/>
              <a:t>Make knows how to only make a thing when its dependencies </a:t>
            </a:r>
            <a:br>
              <a:rPr lang="en-US" dirty="0"/>
            </a:br>
            <a:r>
              <a:rPr lang="en-US" dirty="0"/>
              <a:t>have changes</a:t>
            </a:r>
          </a:p>
          <a:p>
            <a:r>
              <a:rPr lang="en-US" dirty="0"/>
              <a:t>Other options: workflow (management) systems &amp; </a:t>
            </a:r>
            <a:br>
              <a:rPr lang="en-US" dirty="0"/>
            </a:br>
            <a:r>
              <a:rPr lang="en-US" dirty="0"/>
              <a:t>languages, e.g. in bioinformatics, </a:t>
            </a:r>
            <a:r>
              <a:rPr lang="en-US" dirty="0" err="1"/>
              <a:t>snakemake</a:t>
            </a:r>
            <a:r>
              <a:rPr lang="en-US" dirty="0"/>
              <a:t>, </a:t>
            </a:r>
            <a:r>
              <a:rPr lang="en-US" dirty="0" err="1"/>
              <a:t>cwl</a:t>
            </a:r>
            <a:r>
              <a:rPr lang="en-US" dirty="0"/>
              <a:t>, </a:t>
            </a:r>
            <a:r>
              <a:rPr lang="en-US" dirty="0" err="1"/>
              <a:t>wdl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nextflow</a:t>
            </a:r>
            <a:r>
              <a:rPr lang="en-US" dirty="0"/>
              <a:t>, … (there’s </a:t>
            </a:r>
            <a:r>
              <a:rPr lang="en-US" dirty="0">
                <a:hlinkClick r:id="rId3"/>
              </a:rPr>
              <a:t>a CWL wiki page</a:t>
            </a:r>
            <a:r>
              <a:rPr lang="en-US" dirty="0"/>
              <a:t> with 284 examples)</a:t>
            </a:r>
          </a:p>
          <a:p>
            <a:r>
              <a:rPr lang="en-US" dirty="0"/>
              <a:t>Consider continuous integration to automatically </a:t>
            </a:r>
            <a:br>
              <a:rPr lang="en-US" dirty="0"/>
            </a:br>
            <a:r>
              <a:rPr lang="en-US" dirty="0"/>
              <a:t>rebuild/test when things change</a:t>
            </a:r>
          </a:p>
          <a:p>
            <a:pPr lvl="1"/>
            <a:r>
              <a:rPr lang="en-US" dirty="0"/>
              <a:t>Integrate with GitHub Actions, </a:t>
            </a:r>
            <a:r>
              <a:rPr lang="en-US" dirty="0" err="1"/>
              <a:t>CircleCI</a:t>
            </a:r>
            <a:r>
              <a:rPr lang="en-US" dirty="0"/>
              <a:t>, Travis CI, etc.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DDD55A9-C333-604A-A778-2EA43F8984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99" t="2865" r="29731" b="6714"/>
          <a:stretch/>
        </p:blipFill>
        <p:spPr>
          <a:xfrm>
            <a:off x="9791273" y="273685"/>
            <a:ext cx="2147299" cy="2496622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EF8E81A-77D3-BF40-84C3-9230A3140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37" y="3013259"/>
            <a:ext cx="4542870" cy="28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C011-A561-D148-BB7B-3E1A3CCB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9E15-9223-D94C-9D1C-768DD129B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2818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 a look at this dataset: </a:t>
            </a:r>
            <a:r>
              <a:rPr lang="en-US" dirty="0">
                <a:hlinkClick r:id="rId2"/>
              </a:rPr>
              <a:t>https://osf.io/z274d/</a:t>
            </a:r>
            <a:endParaRPr lang="en-US" dirty="0"/>
          </a:p>
          <a:p>
            <a:r>
              <a:rPr lang="en-US" dirty="0"/>
              <a:t>Download it via: </a:t>
            </a:r>
            <a:r>
              <a:rPr lang="en-US" dirty="0">
                <a:hlinkClick r:id="rId3"/>
              </a:rPr>
              <a:t>https://osf.io/z274d/download</a:t>
            </a:r>
            <a:endParaRPr lang="en-US" dirty="0"/>
          </a:p>
          <a:p>
            <a:r>
              <a:rPr lang="en-US" dirty="0"/>
              <a:t>Contains demographic data: tab-separated with a header row</a:t>
            </a:r>
          </a:p>
          <a:p>
            <a:r>
              <a:rPr lang="en-US" dirty="0"/>
              <a:t>Using this data, create a graph that shows life expectancy in Canada between 1980 and 2000</a:t>
            </a:r>
          </a:p>
          <a:p>
            <a:r>
              <a:rPr lang="en-US" dirty="0"/>
              <a:t>Write down how you did it, and give it to someone else, then ask them to reproduce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C26662-0650-3046-9FE2-8FF3343BE555}"/>
              </a:ext>
            </a:extLst>
          </p:cNvPr>
          <p:cNvSpPr txBox="1">
            <a:spLocks/>
          </p:cNvSpPr>
          <p:nvPr/>
        </p:nvSpPr>
        <p:spPr>
          <a:xfrm>
            <a:off x="2383607" y="3996648"/>
            <a:ext cx="7849454" cy="1663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year	pop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country	continent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1952	8425333	28.801	779.4453145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1957	9240934	30.332	820.8530296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afghanistan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asia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A8C82-DFE5-E74B-A023-47374E451E34}"/>
              </a:ext>
            </a:extLst>
          </p:cNvPr>
          <p:cNvSpPr txBox="1"/>
          <p:nvPr/>
        </p:nvSpPr>
        <p:spPr>
          <a:xfrm>
            <a:off x="3369924" y="6169082"/>
            <a:ext cx="8143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Credit: Soderberg, C. K., Smith, J. F., &amp; Katz, D. S. (2017, August 1). Computational Reproducibility Day. Retrieved from http://</a:t>
            </a:r>
            <a:r>
              <a:rPr lang="en-US" sz="1400" dirty="0" err="1">
                <a:solidFill>
                  <a:schemeClr val="bg1"/>
                </a:solidFill>
              </a:rPr>
              <a:t>osf.io</a:t>
            </a:r>
            <a:r>
              <a:rPr lang="en-US" sz="1400" dirty="0">
                <a:solidFill>
                  <a:schemeClr val="bg1"/>
                </a:solidFill>
              </a:rPr>
              <a:t>/sbnz7</a:t>
            </a:r>
          </a:p>
        </p:txBody>
      </p:sp>
    </p:spTree>
    <p:extLst>
      <p:ext uri="{BB962C8B-B14F-4D97-AF65-F5344CB8AC3E}">
        <p14:creationId xmlns:p14="http://schemas.microsoft.com/office/powerpoint/2010/main" val="170224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831182"/>
            <a:ext cx="11399520" cy="51175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raw/0001.jpg: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-example/master/data/0001.jpg -O raw/0001.jpg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raw/0004.jpg: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-example/master/data/0004.jpg -O raw/0004.jpg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proc/0001_sharp.jpg: raw/0001.jpg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raw/0001.jpg proc/0001_sharp.jpg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proc/0004_sharp.jpg: raw/0004.jpg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raw/0004.jpg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python3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proc/0001_sharp.jpg proc/0002_sharp.jpg proc/0003_sharp.jpg proc/0004_sharp.jpg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345988" y="1140431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r>
              <a:rPr lang="en-US" dirty="0">
                <a:solidFill>
                  <a:srgbClr val="00B0F0"/>
                </a:solidFill>
              </a:rPr>
              <a:t>-explicit</a:t>
            </a: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-explicit</a:t>
            </a:r>
          </a:p>
        </p:txBody>
      </p:sp>
    </p:spTree>
    <p:extLst>
      <p:ext uri="{BB962C8B-B14F-4D97-AF65-F5344CB8AC3E}">
        <p14:creationId xmlns:p14="http://schemas.microsoft.com/office/powerpoint/2010/main" val="29681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5 – Automate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954471"/>
            <a:ext cx="11399520" cy="49634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LANGUAGE=python3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FILE_NOS=0001 0002 0003 0004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RAW_FILES=$(FILE_NOS:%=raw/%.jpg)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PROC_FILES=$(FILE_NOS:%=proc/%_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SHARPEN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sharpen_image.py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MOSAIC = 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local_build_mosaic.py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RAW_SOURCE_DIR=https://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raw.githubusercontent.com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danielskatz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parsl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-example/master/data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.PHONY: clean all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all: 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-rm -rf raw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raw: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raw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proc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$(RAW_FILES): | raw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$(@:raw/%.jpg=$(RAW_SOURCE_DIR)/%.jpg) -O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$(PROC_FILES):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$(SHARPEN) | proc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$(SHARPEN) $(@:proc/%_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sharp.jpg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=raw/%.jpg) $@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proc/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mosaic.jpg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$(MOSAIC) $(PROC_FILES)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$(LANGUAGE) $(MOSAIC) 2 $@ $(PROC_FILES)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4DEF09-16B0-DC4A-AA90-248B119B20A0}"/>
              </a:ext>
            </a:extLst>
          </p:cNvPr>
          <p:cNvSpPr/>
          <p:nvPr/>
        </p:nvSpPr>
        <p:spPr>
          <a:xfrm>
            <a:off x="5705584" y="2476072"/>
            <a:ext cx="5780654" cy="1365436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This is in scripts/</a:t>
            </a:r>
            <a:r>
              <a:rPr lang="en-US" dirty="0" err="1">
                <a:solidFill>
                  <a:srgbClr val="00B0F0"/>
                </a:solidFill>
              </a:rPr>
              <a:t>Makefile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To run it, from the terminal in </a:t>
            </a:r>
            <a:r>
              <a:rPr lang="en-US" dirty="0" err="1">
                <a:solidFill>
                  <a:srgbClr val="00B0F0"/>
                </a:solidFill>
              </a:rPr>
              <a:t>binderhub</a:t>
            </a:r>
            <a:r>
              <a:rPr lang="en-US" dirty="0">
                <a:solidFill>
                  <a:srgbClr val="00B0F0"/>
                </a:solidFill>
              </a:rPr>
              <a:t>, use: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  <a:latin typeface="American Typewriter" panose="02090604020004020304" pitchFamily="18" charset="77"/>
              </a:rPr>
              <a:t>make -f scripts/</a:t>
            </a:r>
            <a:r>
              <a:rPr lang="en-US" dirty="0" err="1">
                <a:solidFill>
                  <a:srgbClr val="00B0F0"/>
                </a:solidFill>
                <a:latin typeface="American Typewriter" panose="02090604020004020304" pitchFamily="18" charset="77"/>
              </a:rPr>
              <a:t>Makefile</a:t>
            </a:r>
            <a:endParaRPr lang="en-US" dirty="0">
              <a:solidFill>
                <a:srgbClr val="00B0F0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3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6 – Capture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Containers</a:t>
            </a:r>
          </a:p>
          <a:p>
            <a:pPr lvl="1"/>
            <a:r>
              <a:rPr lang="en-US" sz="2000" dirty="0"/>
              <a:t>In Python, use </a:t>
            </a:r>
            <a:r>
              <a:rPr lang="en-US" sz="2000" dirty="0" err="1"/>
              <a:t>virtualenv</a:t>
            </a:r>
            <a:r>
              <a:rPr lang="en-US" sz="2000" dirty="0"/>
              <a:t> (and `pip freeze &gt; </a:t>
            </a:r>
            <a:r>
              <a:rPr lang="en-US" sz="2000" dirty="0" err="1"/>
              <a:t>requirements.txt</a:t>
            </a:r>
            <a:r>
              <a:rPr lang="en-US" sz="2000" dirty="0"/>
              <a:t>` to capture current state) or docker</a:t>
            </a:r>
          </a:p>
          <a:p>
            <a:pPr lvl="1"/>
            <a:r>
              <a:rPr lang="en-US" sz="2000" dirty="0"/>
              <a:t>In R, use </a:t>
            </a:r>
            <a:r>
              <a:rPr lang="en-US" sz="2000" dirty="0" err="1"/>
              <a:t>add_dependencies_to_description</a:t>
            </a:r>
            <a:r>
              <a:rPr lang="en-US" sz="2000" dirty="0"/>
              <a:t>() or use </a:t>
            </a:r>
            <a:r>
              <a:rPr lang="en-US" sz="2000" dirty="0">
                <a:hlinkClick r:id="rId2"/>
              </a:rPr>
              <a:t>renv package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rocker</a:t>
            </a:r>
            <a:endParaRPr lang="en-US" sz="2000" dirty="0"/>
          </a:p>
          <a:p>
            <a:r>
              <a:rPr lang="en-US" sz="2400" dirty="0"/>
              <a:t>VMs (heavier weight than containers, includes OS)</a:t>
            </a:r>
          </a:p>
          <a:p>
            <a:r>
              <a:rPr lang="en-US" sz="2400" dirty="0">
                <a:hlinkClick r:id="rId4"/>
              </a:rPr>
              <a:t>Reproducible builds</a:t>
            </a:r>
            <a:r>
              <a:rPr lang="en-US" sz="2400" dirty="0"/>
              <a:t> - a set of software development practices that create an independently-verifiable path from source to binary code</a:t>
            </a:r>
          </a:p>
          <a:p>
            <a:pPr lvl="1"/>
            <a:r>
              <a:rPr lang="en-US" sz="2000" dirty="0"/>
              <a:t>Reliant on package identification and management, e.g., </a:t>
            </a:r>
            <a:r>
              <a:rPr lang="en-US" sz="2000" dirty="0" err="1">
                <a:hlinkClick r:id="rId5"/>
              </a:rPr>
              <a:t>Guix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PyPI</a:t>
            </a:r>
            <a:r>
              <a:rPr lang="en-US" sz="2000" dirty="0"/>
              <a:t>, </a:t>
            </a:r>
            <a:r>
              <a:rPr lang="en-US" sz="2000" dirty="0">
                <a:hlinkClick r:id="rId7"/>
              </a:rPr>
              <a:t>CRAN</a:t>
            </a:r>
            <a:r>
              <a:rPr lang="en-US" sz="2000" dirty="0"/>
              <a:t>, …</a:t>
            </a:r>
          </a:p>
          <a:p>
            <a:r>
              <a:rPr lang="en-US" sz="2400" dirty="0"/>
              <a:t>Lots of tools and systems – see “</a:t>
            </a:r>
            <a:r>
              <a:rPr lang="en-US" sz="2400" dirty="0">
                <a:hlinkClick r:id="rId8"/>
              </a:rPr>
              <a:t>Publishing computational research - a review of infrastructures for reproducible and transparent scholarly communication</a:t>
            </a:r>
            <a:r>
              <a:rPr lang="en-US" sz="2400" dirty="0"/>
              <a:t>” for a recent survey of 11</a:t>
            </a:r>
          </a:p>
        </p:txBody>
      </p:sp>
    </p:spTree>
    <p:extLst>
      <p:ext uri="{BB962C8B-B14F-4D97-AF65-F5344CB8AC3E}">
        <p14:creationId xmlns:p14="http://schemas.microsoft.com/office/powerpoint/2010/main" val="116097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Copyright defines ownership, license gives permission to do something</a:t>
            </a:r>
          </a:p>
          <a:p>
            <a:r>
              <a:rPr lang="en-US" dirty="0"/>
              <a:t>But facts aren’t copyrightable, while works of authorship are (at least in the US)</a:t>
            </a:r>
          </a:p>
          <a:p>
            <a:pPr lvl="1"/>
            <a:r>
              <a:rPr lang="en-US" dirty="0"/>
              <a:t>A particular arrangement of facts might be eligible for copyright protection if that arrangement demonstrates sufficient creativity, but not if the arrangement is something uncreative like chronological or alphabetical order</a:t>
            </a:r>
          </a:p>
          <a:p>
            <a:pPr lvl="1"/>
            <a:r>
              <a:rPr lang="en-US" dirty="0"/>
              <a:t>Even with creative arrangement, underlying facts cannot be copyrighted; it’s perfectly legal for someone else to pull them out, rearrange them, and use them in something new</a:t>
            </a:r>
          </a:p>
          <a:p>
            <a:pPr lvl="1"/>
            <a:r>
              <a:rPr lang="en-US" dirty="0"/>
              <a:t>See “</a:t>
            </a:r>
            <a:r>
              <a:rPr lang="en-US" dirty="0">
                <a:hlinkClick r:id="rId2"/>
              </a:rPr>
              <a:t>Who ‘owns’ your data?</a:t>
            </a:r>
            <a:r>
              <a:rPr lang="en-US" dirty="0"/>
              <a:t>”</a:t>
            </a:r>
          </a:p>
          <a:p>
            <a:r>
              <a:rPr lang="en-US" dirty="0"/>
              <a:t>If you are employed, your employer may own the copyright to things you create at work, and maybe even outside</a:t>
            </a:r>
          </a:p>
          <a:p>
            <a:pPr lvl="1"/>
            <a:r>
              <a:rPr lang="en-US" dirty="0"/>
              <a:t>Common in the US and in universities, but students own work they develop, even in their own coursework</a:t>
            </a:r>
          </a:p>
          <a:p>
            <a:r>
              <a:rPr lang="en-US" dirty="0"/>
              <a:t>Use a common license, don’t create your own</a:t>
            </a:r>
          </a:p>
          <a:p>
            <a:pPr lvl="1"/>
            <a:r>
              <a:rPr lang="en-US" dirty="0"/>
              <a:t>Common licenses are understood, uncommon one will prevent people from using your work just because they may not understand the license</a:t>
            </a:r>
          </a:p>
        </p:txBody>
      </p:sp>
    </p:spTree>
    <p:extLst>
      <p:ext uri="{BB962C8B-B14F-4D97-AF65-F5344CB8AC3E}">
        <p14:creationId xmlns:p14="http://schemas.microsoft.com/office/powerpoint/2010/main" val="14444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Creative Common licenses</a:t>
            </a:r>
            <a:r>
              <a:rPr lang="en-US" dirty="0"/>
              <a:t> for text and data</a:t>
            </a:r>
          </a:p>
          <a:p>
            <a:pPr lvl="1"/>
            <a:r>
              <a:rPr lang="en-US" dirty="0"/>
              <a:t>CC0 – waive copyright, dedicate to the public domain (not really a license)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): material is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): free to use and adapt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NC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SA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00B050"/>
                </a:solidFill>
              </a:rPr>
              <a:t>ShareAlike</a:t>
            </a:r>
            <a:r>
              <a:rPr lang="en-US" dirty="0"/>
              <a:t>): free to use and adapt,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adapted material must also be distributed with this same license</a:t>
            </a:r>
          </a:p>
          <a:p>
            <a:pPr lvl="1"/>
            <a:r>
              <a:rPr lang="en-US" dirty="0"/>
              <a:t>CC </a:t>
            </a:r>
            <a:r>
              <a:rPr lang="en-US" dirty="0">
                <a:solidFill>
                  <a:schemeClr val="tx2"/>
                </a:solidFill>
              </a:rPr>
              <a:t>BY</a:t>
            </a:r>
            <a:r>
              <a:rPr lang="en-US" dirty="0"/>
              <a:t>-NC-</a:t>
            </a:r>
            <a:r>
              <a:rPr lang="en-US" dirty="0">
                <a:solidFill>
                  <a:srgbClr val="7030A0"/>
                </a:solidFill>
              </a:rPr>
              <a:t>ND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Attribution</a:t>
            </a:r>
            <a:r>
              <a:rPr lang="en-US" dirty="0"/>
              <a:t>-</a:t>
            </a:r>
            <a:r>
              <a:rPr lang="en-US" dirty="0" err="1">
                <a:solidFill>
                  <a:srgbClr val="00B0F0"/>
                </a:solidFill>
              </a:rPr>
              <a:t>NonCommercial</a:t>
            </a:r>
            <a:r>
              <a:rPr lang="en-US" dirty="0"/>
              <a:t>-</a:t>
            </a:r>
            <a:r>
              <a:rPr lang="en-US" dirty="0" err="1">
                <a:solidFill>
                  <a:srgbClr val="7030A0"/>
                </a:solidFill>
              </a:rPr>
              <a:t>NoDerivs</a:t>
            </a:r>
            <a:r>
              <a:rPr lang="en-US" dirty="0"/>
              <a:t>): free to use, but </a:t>
            </a:r>
            <a:r>
              <a:rPr lang="en-US" dirty="0">
                <a:solidFill>
                  <a:schemeClr val="tx2"/>
                </a:solidFill>
              </a:rPr>
              <a:t>credit must be given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can’t be used commercially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</a:rPr>
              <a:t>can’t be adapted</a:t>
            </a:r>
            <a:endParaRPr lang="en-US" dirty="0"/>
          </a:p>
          <a:p>
            <a:r>
              <a:rPr lang="en-US" dirty="0"/>
              <a:t>Creative Commons provides a </a:t>
            </a:r>
            <a:r>
              <a:rPr lang="en-US" dirty="0">
                <a:hlinkClick r:id="rId3"/>
              </a:rPr>
              <a:t>guide/decision tree</a:t>
            </a:r>
            <a:endParaRPr lang="en-US" dirty="0"/>
          </a:p>
          <a:p>
            <a:r>
              <a:rPr lang="en-US" dirty="0"/>
              <a:t>Be aware someone might argue that the data are facts and not subject to copyright, so the license doesn’t hold</a:t>
            </a:r>
          </a:p>
          <a:p>
            <a:r>
              <a:rPr lang="en-US" dirty="0"/>
              <a:t>Scholarly norms and principles of attribution/credit/provenance/authority might hold more sway</a:t>
            </a:r>
          </a:p>
          <a:p>
            <a:r>
              <a:rPr lang="en-US" dirty="0"/>
              <a:t>(for more, see “</a:t>
            </a:r>
            <a:r>
              <a:rPr lang="en-US" dirty="0">
                <a:hlinkClick r:id="rId4"/>
              </a:rPr>
              <a:t>CC BY and data: Not always a good fit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19823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hlinkClick r:id="rId2"/>
              </a:rPr>
              <a:t>Open Source Initiative licenses</a:t>
            </a:r>
            <a:r>
              <a:rPr lang="en-US" sz="2400" dirty="0"/>
              <a:t> for software</a:t>
            </a:r>
          </a:p>
          <a:p>
            <a:pPr lvl="1"/>
            <a:r>
              <a:rPr lang="en-US" sz="2000" dirty="0"/>
              <a:t>Don’t use a CC license for software</a:t>
            </a:r>
          </a:p>
          <a:p>
            <a:pPr lvl="1"/>
            <a:r>
              <a:rPr lang="en-US" sz="2000" dirty="0"/>
              <a:t>At high level, two types of licenses</a:t>
            </a:r>
          </a:p>
          <a:p>
            <a:pPr lvl="1"/>
            <a:r>
              <a:rPr lang="en-US" sz="2000" dirty="0"/>
              <a:t>Permissive: MIT, Apache, BSD, …</a:t>
            </a:r>
          </a:p>
          <a:p>
            <a:pPr lvl="1"/>
            <a:r>
              <a:rPr lang="en-US" sz="2000" dirty="0"/>
              <a:t>Copyleft (“viral”): GPL, LGPL</a:t>
            </a:r>
          </a:p>
          <a:p>
            <a:r>
              <a:rPr lang="en-US" sz="2400" dirty="0"/>
              <a:t>Use </a:t>
            </a:r>
            <a:r>
              <a:rPr lang="en-US" sz="2400" dirty="0">
                <a:hlinkClick r:id="rId3"/>
              </a:rPr>
              <a:t>choosealicense.org</a:t>
            </a:r>
            <a:r>
              <a:rPr lang="en-US" sz="2400" dirty="0"/>
              <a:t> to pick one</a:t>
            </a:r>
          </a:p>
          <a:p>
            <a:r>
              <a:rPr lang="en-US" sz="2400" dirty="0"/>
              <a:t>Pick a very common one if possible</a:t>
            </a:r>
          </a:p>
          <a:p>
            <a:r>
              <a:rPr lang="en-US" sz="2400" dirty="0"/>
              <a:t>How to apply (MIT):</a:t>
            </a:r>
          </a:p>
          <a:p>
            <a:pPr lvl="1"/>
            <a:r>
              <a:rPr lang="en-US" sz="2000" dirty="0"/>
              <a:t>Create a text file (typically named LICENSE or </a:t>
            </a:r>
            <a:r>
              <a:rPr lang="en-US" sz="2000" dirty="0" err="1"/>
              <a:t>LICENSE.txt</a:t>
            </a:r>
            <a:r>
              <a:rPr lang="en-US" sz="2000" dirty="0"/>
              <a:t>) in the root of your source code and copy the text of the license into the file. Replace [year] with the current year and [</a:t>
            </a:r>
            <a:r>
              <a:rPr lang="en-US" sz="2000" dirty="0" err="1"/>
              <a:t>fullname</a:t>
            </a:r>
            <a:r>
              <a:rPr lang="en-US" sz="2000" dirty="0"/>
              <a:t>] with the name (or names) of the copyright holders.</a:t>
            </a:r>
          </a:p>
        </p:txBody>
      </p:sp>
    </p:spTree>
    <p:extLst>
      <p:ext uri="{BB962C8B-B14F-4D97-AF65-F5344CB8AC3E}">
        <p14:creationId xmlns:p14="http://schemas.microsoft.com/office/powerpoint/2010/main" val="2114938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7 – Provide a license &amp; make citable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Citeable</a:t>
            </a:r>
            <a:r>
              <a:rPr lang="en-US" sz="2400" dirty="0"/>
              <a:t> isn’t required for reproducibility, but it’s a good idea if you want credit</a:t>
            </a:r>
          </a:p>
          <a:p>
            <a:r>
              <a:rPr lang="en-US" sz="2400" dirty="0"/>
              <a:t>Make your data citable</a:t>
            </a:r>
          </a:p>
          <a:p>
            <a:pPr lvl="1"/>
            <a:r>
              <a:rPr lang="en-US" sz="2000" dirty="0"/>
              <a:t>Deposit it in an archival repository (e.g., </a:t>
            </a:r>
            <a:r>
              <a:rPr lang="en-US" sz="2000" dirty="0" err="1"/>
              <a:t>Zenodo</a:t>
            </a:r>
            <a:r>
              <a:rPr lang="en-US" sz="2000" dirty="0"/>
              <a:t>, OSF, see </a:t>
            </a:r>
            <a:r>
              <a:rPr lang="en-US" sz="2000" dirty="0">
                <a:hlinkClick r:id="rId2"/>
              </a:rPr>
              <a:t>re3data.org</a:t>
            </a:r>
            <a:r>
              <a:rPr lang="en-US" sz="2000" dirty="0"/>
              <a:t> for more) along with metadata, receive a DOI, advertise the DOI and metadata (suggested citation)</a:t>
            </a:r>
          </a:p>
          <a:p>
            <a:r>
              <a:rPr lang="en-US" sz="2400" dirty="0"/>
              <a:t>Make your software citable</a:t>
            </a:r>
          </a:p>
          <a:p>
            <a:pPr lvl="1"/>
            <a:r>
              <a:rPr lang="en-US" sz="2000" dirty="0"/>
              <a:t>Less well-defined practice</a:t>
            </a:r>
          </a:p>
          <a:p>
            <a:pPr lvl="1"/>
            <a:r>
              <a:rPr lang="en-US" sz="2000" dirty="0"/>
              <a:t>GitHub is not an archival repository</a:t>
            </a:r>
          </a:p>
          <a:p>
            <a:pPr lvl="1"/>
            <a:r>
              <a:rPr lang="en-US" sz="2000" dirty="0"/>
              <a:t>Can follow data practice (can link GitHub repo to </a:t>
            </a:r>
            <a:r>
              <a:rPr lang="en-US" sz="2000" dirty="0" err="1"/>
              <a:t>Zenodo</a:t>
            </a:r>
            <a:r>
              <a:rPr lang="en-US" sz="2000" dirty="0"/>
              <a:t> to automatically deposit new releases - </a:t>
            </a:r>
            <a:r>
              <a:rPr lang="en-US" sz="2000" dirty="0">
                <a:hlinkClick r:id="rId3"/>
              </a:rPr>
              <a:t>https://guides.github.com/activities/citable-code/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Record metadata in the repository (using </a:t>
            </a:r>
            <a:r>
              <a:rPr lang="en-US" sz="2000" dirty="0" err="1"/>
              <a:t>CodeMeta</a:t>
            </a:r>
            <a:r>
              <a:rPr lang="en-US" sz="2000" dirty="0"/>
              <a:t> or </a:t>
            </a:r>
            <a:r>
              <a:rPr lang="en-US" sz="2000" dirty="0" err="1"/>
              <a:t>citation.cff</a:t>
            </a:r>
            <a:r>
              <a:rPr lang="en-US" sz="2000" dirty="0"/>
              <a:t>), some repositories will pick up</a:t>
            </a:r>
          </a:p>
          <a:p>
            <a:pPr lvl="1"/>
            <a:r>
              <a:rPr lang="en-US" sz="2000" dirty="0"/>
              <a:t>Also can use Software Heritage (“</a:t>
            </a:r>
            <a:r>
              <a:rPr lang="en-US" sz="2000" dirty="0" err="1"/>
              <a:t>archive.org</a:t>
            </a:r>
            <a:r>
              <a:rPr lang="en-US" sz="2000" dirty="0"/>
              <a:t> for software”) to cite archive of GitHub software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>
                <a:hlinkClick r:id="rId4"/>
              </a:rPr>
              <a:t>https://research-software.org/citation/</a:t>
            </a:r>
            <a:r>
              <a:rPr lang="en-US" sz="2000" dirty="0"/>
              <a:t> </a:t>
            </a:r>
            <a:r>
              <a:rPr lang="en-US" sz="2000"/>
              <a:t>for more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296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377-A2C3-174F-800B-5F938E3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1FA8-5FA1-6A4A-8B3F-BA994AD4D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Try out one of the project structure tools, or look at them and try to organize a project you have similarly</a:t>
            </a:r>
          </a:p>
          <a:p>
            <a:pPr lvl="1"/>
            <a:r>
              <a:rPr lang="en-US" dirty="0">
                <a:hlinkClick r:id="rId2"/>
              </a:rPr>
              <a:t>Python: Cookiecutter Data Science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R: ProjectTemplate</a:t>
            </a:r>
            <a:endParaRPr lang="en-US" dirty="0"/>
          </a:p>
          <a:p>
            <a:r>
              <a:rPr lang="en-US" dirty="0"/>
              <a:t>Redo the exercise from the beginning in a more reproducible manner</a:t>
            </a:r>
          </a:p>
          <a:p>
            <a:r>
              <a:rPr lang="en-US" dirty="0"/>
              <a:t>Automate a paper you have written</a:t>
            </a:r>
          </a:p>
          <a:p>
            <a:pPr lvl="1"/>
            <a:r>
              <a:rPr lang="en-US" dirty="0"/>
              <a:t>Or try to do this for a paper someone else has written (start by finding the data and code, see how far you can get)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70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EDCF-F84B-6B47-86A7-FCB40353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0707-43B0-7546-A8AD-3DDD5BF0D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“I was inspired more than 15 years ago by John </a:t>
            </a:r>
            <a:r>
              <a:rPr lang="en-US" sz="2000" dirty="0" err="1"/>
              <a:t>Claerbout</a:t>
            </a:r>
            <a:r>
              <a:rPr lang="en-US" sz="2000" dirty="0"/>
              <a:t> […] He pointed out to me, in a way paraphrased in </a:t>
            </a:r>
            <a:r>
              <a:rPr lang="en-US" sz="2000" dirty="0" err="1"/>
              <a:t>Buckheit</a:t>
            </a:r>
            <a:r>
              <a:rPr lang="en-US" sz="2000" dirty="0"/>
              <a:t> and </a:t>
            </a:r>
            <a:r>
              <a:rPr lang="en-US" sz="2000" dirty="0" err="1"/>
              <a:t>Donoho</a:t>
            </a:r>
            <a:r>
              <a:rPr lang="en-US" sz="2000" dirty="0"/>
              <a:t> (1995): ‘an article about computational result is advertising, not scholarship. The actual scholarship is the full software environment, code and data, that produced the result.’” - David </a:t>
            </a:r>
            <a:r>
              <a:rPr lang="en-US" sz="2000" dirty="0" err="1"/>
              <a:t>Donoho</a:t>
            </a:r>
            <a:r>
              <a:rPr lang="en-US" sz="2000" dirty="0"/>
              <a:t> (in </a:t>
            </a:r>
            <a:r>
              <a:rPr lang="en-US" sz="2000" dirty="0">
                <a:hlinkClick r:id="rId2"/>
              </a:rPr>
              <a:t>https://doi.org/10.1093/biostatistics/kxq028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“You shouldn’t try to do these things all at once; start with one, or part of one. Then in your next project, do that plus another thing.” – Karl Broman (in </a:t>
            </a:r>
            <a:r>
              <a:rPr lang="en-US" sz="2000" dirty="0">
                <a:hlinkClick r:id="rId3"/>
              </a:rPr>
              <a:t>https://kbroman.org/steps2rr/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It's no secret that good analyses are often the result of very scattershot and serendipitous explorations. […] That being said, once started it is not a process that lends itself to thinking carefully about the structure of your code or project layout, so it's best to start with a clean, logical structure and stick to it throughout. (in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drivendata.github.io</a:t>
            </a:r>
            <a:r>
              <a:rPr lang="en-US" sz="2000" dirty="0">
                <a:hlinkClick r:id="rId4"/>
              </a:rPr>
              <a:t>/</a:t>
            </a:r>
            <a:r>
              <a:rPr lang="en-US" sz="2000" dirty="0" err="1">
                <a:hlinkClick r:id="rId4"/>
              </a:rPr>
              <a:t>cookiecutter</a:t>
            </a:r>
            <a:r>
              <a:rPr lang="en-US" sz="2000" dirty="0">
                <a:hlinkClick r:id="rId4"/>
              </a:rPr>
              <a:t>-data-science/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741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Organizing projects: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Cookiecutter</a:t>
            </a:r>
            <a:r>
              <a:rPr lang="en-US" dirty="0"/>
              <a:t> Data Science - </a:t>
            </a:r>
            <a:r>
              <a:rPr lang="en-US" dirty="0">
                <a:hlinkClick r:id="rId2"/>
              </a:rPr>
              <a:t>https://drivendata.github.io/cookiecutter-data-science</a:t>
            </a:r>
            <a:endParaRPr lang="en-US" dirty="0"/>
          </a:p>
          <a:p>
            <a:pPr lvl="1"/>
            <a:r>
              <a:rPr lang="en-US" dirty="0"/>
              <a:t>R: </a:t>
            </a:r>
            <a:r>
              <a:rPr lang="en-US" dirty="0" err="1"/>
              <a:t>ProjectTemplate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http://projecttemplate.net/</a:t>
            </a:r>
            <a:endParaRPr lang="en-US" dirty="0"/>
          </a:p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Karl Broman’s initial steps toward reproducible research (R, explains python too) - </a:t>
            </a:r>
            <a:r>
              <a:rPr lang="en-US" dirty="0">
                <a:hlinkClick r:id="rId4"/>
              </a:rPr>
              <a:t>https://kbroman.org/steps2rr/</a:t>
            </a:r>
            <a:endParaRPr lang="en-US" dirty="0"/>
          </a:p>
          <a:p>
            <a:r>
              <a:rPr lang="en-US" dirty="0"/>
              <a:t>Reproducible papers:</a:t>
            </a:r>
          </a:p>
          <a:p>
            <a:pPr lvl="1"/>
            <a:r>
              <a:rPr lang="en-US" dirty="0"/>
              <a:t>PINGA lab’s template (computational science, GitHub, Python, LaTeX) - </a:t>
            </a:r>
            <a:r>
              <a:rPr lang="en-US" dirty="0">
                <a:hlinkClick r:id="rId5"/>
              </a:rPr>
              <a:t>https://www.leouieda.com/blog/paper-template.html</a:t>
            </a:r>
            <a:endParaRPr lang="en-US" dirty="0"/>
          </a:p>
          <a:p>
            <a:pPr lvl="1"/>
            <a:r>
              <a:rPr lang="en-US" dirty="0" err="1"/>
              <a:t>Manubot</a:t>
            </a:r>
            <a:r>
              <a:rPr lang="en-US" dirty="0"/>
              <a:t> (markdown, git, collaboration) - </a:t>
            </a:r>
            <a:r>
              <a:rPr lang="en-US" dirty="0">
                <a:hlinkClick r:id="rId6"/>
              </a:rPr>
              <a:t>https://manubot.org</a:t>
            </a:r>
            <a:endParaRPr lang="en-US" dirty="0"/>
          </a:p>
          <a:p>
            <a:pPr lvl="1"/>
            <a:r>
              <a:rPr lang="en-US" dirty="0" err="1"/>
              <a:t>Akhaghi</a:t>
            </a:r>
            <a:r>
              <a:rPr lang="en-US" dirty="0"/>
              <a:t> (C/C++, LaTeX) - </a:t>
            </a:r>
            <a:r>
              <a:rPr lang="en-US" dirty="0">
                <a:hlinkClick r:id="rId7"/>
              </a:rPr>
              <a:t>https://gitlab.com/makhlaghi/reproducible-paper</a:t>
            </a:r>
            <a:endParaRPr lang="en-US" dirty="0"/>
          </a:p>
          <a:p>
            <a:r>
              <a:rPr lang="en-US" dirty="0"/>
              <a:t>Book:</a:t>
            </a:r>
          </a:p>
          <a:p>
            <a:pPr lvl="1"/>
            <a:r>
              <a:rPr lang="en-US" dirty="0"/>
              <a:t>The Practice of Reproducible Research: Case Studies and Lessons from the Data-Intensive Sciences - </a:t>
            </a:r>
            <a:r>
              <a:rPr lang="en-US" dirty="0">
                <a:hlinkClick r:id="rId8"/>
              </a:rPr>
              <a:t>https://www.practicereproducibleresearch.org/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B3A-F8F9-EC41-8CC3-C401EF16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78C3-0EF5-7942-94F0-4E8FCFC6A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Of what?</a:t>
            </a:r>
          </a:p>
          <a:p>
            <a:pPr lvl="1"/>
            <a:r>
              <a:rPr lang="en-US" dirty="0"/>
              <a:t>Papers, results, figures</a:t>
            </a:r>
          </a:p>
          <a:p>
            <a:r>
              <a:rPr lang="en-US" dirty="0"/>
              <a:t>By whom?</a:t>
            </a:r>
          </a:p>
          <a:p>
            <a:pPr lvl="1"/>
            <a:r>
              <a:rPr lang="en-US" dirty="0"/>
              <a:t>Future you, someone else knowledgeable in your field, anyone else</a:t>
            </a:r>
          </a:p>
          <a:p>
            <a:r>
              <a:rPr lang="en-US" dirty="0"/>
              <a:t>When?</a:t>
            </a:r>
          </a:p>
          <a:p>
            <a:pPr lvl="1"/>
            <a:r>
              <a:rPr lang="en-US" dirty="0"/>
              <a:t>Tomorrow, six months, 5 years, 50 years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Close enough (you decide what this means), not necessarily all the bits</a:t>
            </a:r>
          </a:p>
        </p:txBody>
      </p:sp>
    </p:spTree>
    <p:extLst>
      <p:ext uri="{BB962C8B-B14F-4D97-AF65-F5344CB8AC3E}">
        <p14:creationId xmlns:p14="http://schemas.microsoft.com/office/powerpoint/2010/main" val="3080847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Short courses/MOOCs:</a:t>
            </a:r>
          </a:p>
          <a:p>
            <a:pPr lvl="1"/>
            <a:r>
              <a:rPr lang="en-US" dirty="0"/>
              <a:t>Essential skills for reproducible research computing - </a:t>
            </a:r>
            <a:r>
              <a:rPr lang="en-US" dirty="0">
                <a:hlinkClick r:id="rId2"/>
              </a:rPr>
              <a:t>https://barbagroup.github.io/essential_skills_RRC/</a:t>
            </a:r>
            <a:endParaRPr lang="en-US" dirty="0"/>
          </a:p>
          <a:p>
            <a:pPr lvl="1"/>
            <a:r>
              <a:rPr lang="en-US" dirty="0"/>
              <a:t>Reproducible Research using </a:t>
            </a:r>
            <a:r>
              <a:rPr lang="en-US" dirty="0" err="1"/>
              <a:t>Jupyter</a:t>
            </a:r>
            <a:r>
              <a:rPr lang="en-US" dirty="0"/>
              <a:t> Notebooks - </a:t>
            </a:r>
            <a:r>
              <a:rPr lang="en-US" dirty="0">
                <a:hlinkClick r:id="rId3"/>
              </a:rPr>
              <a:t>https://reproducible-science-curriculum.github.io/workshop-RR-Jupyter/</a:t>
            </a:r>
            <a:endParaRPr lang="en-US" dirty="0"/>
          </a:p>
          <a:p>
            <a:pPr lvl="1"/>
            <a:r>
              <a:rPr lang="en-US" dirty="0"/>
              <a:t>Duke UPGG Informatics Orientation Bootcamp - </a:t>
            </a:r>
            <a:r>
              <a:rPr lang="en-US" dirty="0">
                <a:hlinkClick r:id="rId4"/>
              </a:rPr>
              <a:t>https://duke-gcb.github.io/2019-08-12-Duke/</a:t>
            </a:r>
            <a:endParaRPr lang="en-US" dirty="0"/>
          </a:p>
          <a:p>
            <a:pPr lvl="1"/>
            <a:r>
              <a:rPr lang="en-US" dirty="0"/>
              <a:t>Reproducible Research and Data Analysis (under development) - </a:t>
            </a:r>
            <a:r>
              <a:rPr lang="en-US" dirty="0">
                <a:hlinkClick r:id="rId5"/>
              </a:rPr>
              <a:t>https://opensciencemooc.eu/modules/reproducible-research-and-data-analysis/</a:t>
            </a:r>
            <a:endParaRPr lang="en-US" dirty="0"/>
          </a:p>
          <a:p>
            <a:pPr lvl="1"/>
            <a:r>
              <a:rPr lang="en-US" dirty="0"/>
              <a:t>Reproducible research: Methodological principles for a transparent science - </a:t>
            </a:r>
            <a:r>
              <a:rPr lang="en-US" dirty="0">
                <a:hlinkClick r:id="rId6"/>
              </a:rPr>
              <a:t>https://learninglab.inria.fr/en/mooc-recherche-reproductible-principes-methodologiques-pour-une-science-transparente/</a:t>
            </a:r>
            <a:endParaRPr lang="en-US" dirty="0"/>
          </a:p>
          <a:p>
            <a:pPr lvl="1"/>
            <a:r>
              <a:rPr lang="en-US" dirty="0"/>
              <a:t>Make (Software Carpentry’s lesson) - </a:t>
            </a:r>
            <a:r>
              <a:rPr lang="en-US" dirty="0">
                <a:hlinkClick r:id="rId7"/>
              </a:rPr>
              <a:t>http://swcarpentry.github.io/make-novice/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73F-DC7A-4D46-BBD5-6F86FBA8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3A08-14D4-7546-9D55-30DC77662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Popper - </a:t>
            </a:r>
            <a:r>
              <a:rPr lang="en-US" dirty="0">
                <a:hlinkClick r:id="rId2"/>
              </a:rPr>
              <a:t>https://github.com/getpopper/popper</a:t>
            </a:r>
            <a:endParaRPr lang="en-US" dirty="0"/>
          </a:p>
          <a:p>
            <a:pPr lvl="1"/>
            <a:r>
              <a:rPr lang="en-US" dirty="0" err="1"/>
              <a:t>Reana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http://www.reanahub.io</a:t>
            </a:r>
            <a:endParaRPr lang="en-US" dirty="0"/>
          </a:p>
          <a:p>
            <a:pPr lvl="1"/>
            <a:r>
              <a:rPr lang="en-US" dirty="0" err="1"/>
              <a:t>ReproZip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https://www.reprozip.org</a:t>
            </a:r>
            <a:endParaRPr lang="en-US" dirty="0"/>
          </a:p>
          <a:p>
            <a:pPr lvl="1"/>
            <a:r>
              <a:rPr lang="en-US" dirty="0" err="1"/>
              <a:t>Sciunit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https://sciunit.run</a:t>
            </a:r>
            <a:endParaRPr lang="en-US" dirty="0"/>
          </a:p>
          <a:p>
            <a:r>
              <a:rPr lang="en-US" dirty="0"/>
              <a:t>Other:</a:t>
            </a:r>
          </a:p>
          <a:p>
            <a:pPr lvl="1"/>
            <a:r>
              <a:rPr lang="en-US" dirty="0"/>
              <a:t>Reproducible PI Manifesto - </a:t>
            </a:r>
            <a:r>
              <a:rPr lang="en-US" dirty="0">
                <a:hlinkClick r:id="rId6"/>
              </a:rPr>
              <a:t>https://lorenabarba.com/gallery/reproducibility-pi-manifesto/</a:t>
            </a:r>
            <a:endParaRPr lang="en-US" dirty="0"/>
          </a:p>
          <a:p>
            <a:pPr lvl="1"/>
            <a:r>
              <a:rPr lang="en-US" dirty="0"/>
              <a:t>Computational science example (from FSCI 2018 &amp; 2019): </a:t>
            </a:r>
            <a:r>
              <a:rPr lang="en-US" dirty="0">
                <a:hlinkClick r:id="rId7"/>
              </a:rPr>
              <a:t>https://github.com/danielskatz/repro-fdtd1d</a:t>
            </a:r>
            <a:endParaRPr lang="en-US" dirty="0"/>
          </a:p>
          <a:p>
            <a:pPr lvl="1"/>
            <a:r>
              <a:rPr lang="en-US" dirty="0"/>
              <a:t>Make your code ready for publication (sharable and citable) workshop - </a:t>
            </a:r>
            <a:r>
              <a:rPr lang="en-US" dirty="0">
                <a:hlinkClick r:id="rId8"/>
              </a:rPr>
              <a:t>https://gitlab.com/hifis/hifis-workshops/make-your-code-ready-for-publication/workshop-materials</a:t>
            </a:r>
            <a:endParaRPr lang="en-US" dirty="0"/>
          </a:p>
          <a:p>
            <a:pPr lvl="1"/>
            <a:r>
              <a:rPr lang="en-US" dirty="0"/>
              <a:t>Software Citation Principles - </a:t>
            </a:r>
            <a:r>
              <a:rPr lang="en-US" dirty="0">
                <a:hlinkClick r:id="rId9"/>
              </a:rPr>
              <a:t>https://doi.org/10.7717/peerj-cs.86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86A8-D18E-E944-8C82-B8934813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R* 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51DC-304B-184C-A5A0-8BFFF34A9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11399520" cy="1298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Reproducibility, Replicability, Repeatability, etc.</a:t>
            </a:r>
          </a:p>
          <a:p>
            <a:pPr>
              <a:lnSpc>
                <a:spcPct val="120000"/>
              </a:lnSpc>
            </a:pPr>
            <a:r>
              <a:rPr lang="en-US" dirty="0"/>
              <a:t>Confusing terms – see </a:t>
            </a:r>
            <a:r>
              <a:rPr lang="en-US" dirty="0">
                <a:hlinkClick r:id="rId2"/>
              </a:rPr>
              <a:t>"Replicability vs. reproducibility — or is it the other way around?" (blog)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"Reproducibility vs. Replicability: A Brief History of a Confused Terminology" (paper)</a:t>
            </a:r>
            <a:r>
              <a:rPr lang="en-US" dirty="0"/>
              <a:t> for some discussion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0B48F-E6B4-6546-99DA-ACE0BDE2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60274"/>
              </p:ext>
            </p:extLst>
          </p:nvPr>
        </p:nvGraphicFramePr>
        <p:xfrm>
          <a:off x="1510301" y="2663077"/>
          <a:ext cx="88823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382">
                  <a:extLst>
                    <a:ext uri="{9D8B030D-6E8A-4147-A177-3AD203B41FA5}">
                      <a16:colId xmlns:a16="http://schemas.microsoft.com/office/drawing/2014/main" val="1170921038"/>
                    </a:ext>
                  </a:extLst>
                </a:gridCol>
                <a:gridCol w="2653963">
                  <a:extLst>
                    <a:ext uri="{9D8B030D-6E8A-4147-A177-3AD203B41FA5}">
                      <a16:colId xmlns:a16="http://schemas.microsoft.com/office/drawing/2014/main" val="1773268317"/>
                    </a:ext>
                  </a:extLst>
                </a:gridCol>
                <a:gridCol w="2369024">
                  <a:extLst>
                    <a:ext uri="{9D8B030D-6E8A-4147-A177-3AD203B41FA5}">
                      <a16:colId xmlns:a16="http://schemas.microsoft.com/office/drawing/2014/main" val="132515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Claerbout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9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Repeatability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Methods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4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Results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Reproducibility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Inferential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53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48A38-6B87-3C43-B9A1-60E864F3C274}"/>
              </a:ext>
            </a:extLst>
          </p:cNvPr>
          <p:cNvSpPr txBox="1"/>
          <p:nvPr/>
        </p:nvSpPr>
        <p:spPr>
          <a:xfrm>
            <a:off x="145795" y="5216521"/>
            <a:ext cx="11905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Goodman, S. N., Fanelli, D., and Ioannidis, J. P. A. (2016). </a:t>
            </a:r>
            <a:r>
              <a:rPr lang="en-US" sz="1400" dirty="0">
                <a:hlinkClick r:id="rId4"/>
              </a:rPr>
              <a:t>What does research reproducibility mean?</a:t>
            </a:r>
            <a:r>
              <a:rPr lang="en-US" sz="1400" dirty="0"/>
              <a:t> </a:t>
            </a:r>
            <a:r>
              <a:rPr lang="en-US" sz="1400" i="1" dirty="0"/>
              <a:t>Sci. Transl. Med.</a:t>
            </a:r>
            <a:r>
              <a:rPr lang="en-US" sz="1400" dirty="0"/>
              <a:t>8:341ps12.</a:t>
            </a:r>
          </a:p>
          <a:p>
            <a:r>
              <a:rPr lang="en-US" sz="1400" dirty="0" err="1"/>
              <a:t>Claerbout</a:t>
            </a:r>
            <a:r>
              <a:rPr lang="en-US" sz="1400" dirty="0"/>
              <a:t>, J. F., and </a:t>
            </a:r>
            <a:r>
              <a:rPr lang="en-US" sz="1400" dirty="0" err="1"/>
              <a:t>Karrenbach</a:t>
            </a:r>
            <a:r>
              <a:rPr lang="en-US" sz="1400" dirty="0"/>
              <a:t>, M. (1992). </a:t>
            </a:r>
            <a:r>
              <a:rPr lang="en-US" sz="1400" dirty="0">
                <a:hlinkClick r:id="rId5"/>
              </a:rPr>
              <a:t>Electronic documents give reproducible research a new meaning</a:t>
            </a:r>
            <a:r>
              <a:rPr lang="en-US" sz="1400" dirty="0"/>
              <a:t>. </a:t>
            </a:r>
            <a:r>
              <a:rPr lang="en-US" sz="1400" i="1" dirty="0"/>
              <a:t>SEG Expanded Abstracts</a:t>
            </a:r>
            <a:r>
              <a:rPr lang="en-US" sz="1400" dirty="0"/>
              <a:t> 11, 601–604.</a:t>
            </a:r>
          </a:p>
          <a:p>
            <a:r>
              <a:rPr lang="en-US" sz="1400" dirty="0"/>
              <a:t>Association of Computing Machinery (ACM) (2020). </a:t>
            </a:r>
            <a:r>
              <a:rPr lang="en-US" sz="1400" dirty="0">
                <a:hlinkClick r:id="rId6"/>
              </a:rPr>
              <a:t>Artifact Review and Badging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70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5160-2437-0144-ABF9-9B00A6E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data science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A8497-9E34-AC48-BA2F-F0EEB4120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Organize and analyze large data sets to learn from them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Steps: capture/acquire, organize, process, analyze, communicate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fast are stars moving away from us, and how does this vary with their distance?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credit card transactions are fraudulent?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does this German document say in English? What does this recording of someone speaking Spanish say?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patient scans contain tumors?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Who’s going to win the election?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a patient has these symptoms, what disease do they have?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treatment is best for this particular patient?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statistics, preregistration (declare your hypothesis before doing your analysis), random studies, false positives/negatives, sample size, confidence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data, tools and methods (algorithms, models, software), conclusions (understanding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390-5C94-1C4A-A75B-41BC8E8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computational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A0C6-9459-3B43-9DB0-8C7637DC3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Modeling or simulating a (physical) process in a predictive way, often using one or more equations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Examples, simulation or analysis of: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Atmospheric or oceanic circulation, coupled together with other physical processes into a climate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interactions of atoms in one or more molecules (drug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atoms and forces in a material (material design)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Engineering analysis of the stress or deformation of a structure under some load (mechanical engineering)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Electrical signals in a circuit board or a set of synapses (electrical engineering or neuroscience)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Microwaves focused on a breast tumor (patient-specific medicine)</a:t>
            </a:r>
          </a:p>
          <a:p>
            <a:pPr>
              <a:lnSpc>
                <a:spcPct val="120000"/>
              </a:lnSpc>
            </a:pPr>
            <a:r>
              <a:rPr lang="en-US" dirty="0"/>
              <a:t>Often called computational science &amp; engineering (CSE)</a:t>
            </a:r>
          </a:p>
          <a:p>
            <a:pPr>
              <a:lnSpc>
                <a:spcPct val="120000"/>
              </a:lnSpc>
            </a:pPr>
            <a:r>
              <a:rPr lang="en-US" dirty="0"/>
              <a:t>Relevant: mathematics, error bounds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 outputs: algorithm, method, software, conclusions (understanding processes)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reproducibility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the source &amp;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notebooks to explain and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Capture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license &amp; make citable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 – Provide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607214" cy="4572636"/>
          </a:xfrm>
        </p:spPr>
        <p:txBody>
          <a:bodyPr>
            <a:normAutofit fontScale="92500"/>
          </a:bodyPr>
          <a:lstStyle/>
          <a:p>
            <a:r>
              <a:rPr lang="en-US" dirty="0"/>
              <a:t>Use directories for different things, all inside a project directory, with a top-level readme and license</a:t>
            </a:r>
          </a:p>
          <a:p>
            <a:pPr lvl="1"/>
            <a:r>
              <a:rPr lang="en-US" dirty="0"/>
              <a:t>E.g., data, docs, models, notebooks, references, reports, </a:t>
            </a:r>
            <a:r>
              <a:rPr lang="en-US" dirty="0" err="1"/>
              <a:t>src</a:t>
            </a:r>
            <a:r>
              <a:rPr lang="en-US" dirty="0"/>
              <a:t> (for Python data science, </a:t>
            </a:r>
            <a:r>
              <a:rPr lang="en-US" dirty="0">
                <a:hlinkClick r:id="rId2"/>
              </a:rPr>
              <a:t>Cookiecutter Data Science</a:t>
            </a:r>
            <a:r>
              <a:rPr lang="en-US" dirty="0"/>
              <a:t> is an example)</a:t>
            </a:r>
          </a:p>
          <a:p>
            <a:r>
              <a:rPr lang="en-US" dirty="0"/>
              <a:t>Use relative paths, so that you can move and share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../data/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file.dat</a:t>
            </a:r>
            <a:r>
              <a:rPr lang="en-US" dirty="0"/>
              <a:t>)</a:t>
            </a:r>
          </a:p>
          <a:p>
            <a:r>
              <a:rPr lang="en-US" dirty="0"/>
              <a:t>Use names that have meaning (and avoid using “final”)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00-dsk-data_acquisition.py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531F69-C8F5-0E46-9251-659FF7E64901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7E51-8D40-824E-A9DB-5FC9A45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 – Control the source &amp;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785B-88C7-824B-927B-2704113AE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6080" y="1198244"/>
            <a:ext cx="7329812" cy="457263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data, store the original (raw) data archivally somewhere and build other versions elsewhere using scripts (including accessing the data from the archive)</a:t>
            </a:r>
          </a:p>
          <a:p>
            <a:pPr lvl="1"/>
            <a:r>
              <a:rPr lang="en-US" dirty="0"/>
              <a:t>Note: GitHub is not archival, and isn’t good for large datasets</a:t>
            </a:r>
          </a:p>
          <a:p>
            <a:pPr lvl="2"/>
            <a:r>
              <a:rPr lang="en-US" dirty="0"/>
              <a:t>Two previous versions of this class used data in </a:t>
            </a:r>
            <a:r>
              <a:rPr lang="en-US" dirty="0">
                <a:hlinkClick r:id="rId2"/>
              </a:rPr>
              <a:t>https://raw.githubusercontent.com/csoderberg/test_study/master/gapminder_copy.txt</a:t>
            </a:r>
            <a:r>
              <a:rPr lang="en-US" dirty="0"/>
              <a:t> but this no longer exists</a:t>
            </a:r>
          </a:p>
          <a:p>
            <a:pPr lvl="1"/>
            <a:r>
              <a:rPr lang="en-US" dirty="0"/>
              <a:t>However, it is still in OSF: </a:t>
            </a:r>
            <a:r>
              <a:rPr lang="en-US" dirty="0">
                <a:hlinkClick r:id="rId3"/>
              </a:rPr>
              <a:t>https://osf.io/z274d/</a:t>
            </a:r>
            <a:endParaRPr lang="en-US" dirty="0"/>
          </a:p>
          <a:p>
            <a:pPr lvl="1"/>
            <a:r>
              <a:rPr lang="en-US" dirty="0"/>
              <a:t>Get it via: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osf.io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/z274d/download</a:t>
            </a:r>
          </a:p>
          <a:p>
            <a:pPr marL="914400" lvl="2" indent="0">
              <a:buNone/>
            </a:pPr>
            <a:r>
              <a:rPr lang="en-US" dirty="0"/>
              <a:t>(You may have to install </a:t>
            </a:r>
            <a:r>
              <a:rPr lang="en-US" dirty="0" err="1"/>
              <a:t>wget</a:t>
            </a:r>
            <a:r>
              <a:rPr lang="en-US" dirty="0"/>
              <a:t> – Google 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2C20E-3BB8-6B40-9286-B635E3AA0216}"/>
              </a:ext>
            </a:extLst>
          </p:cNvPr>
          <p:cNvSpPr txBox="1">
            <a:spLocks/>
          </p:cNvSpPr>
          <p:nvPr/>
        </p:nvSpPr>
        <p:spPr>
          <a:xfrm>
            <a:off x="8476179" y="1087120"/>
            <a:ext cx="3307707" cy="45726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13294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My_project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|--data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raw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derived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   |--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|--docs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|--notebooks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|--references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|--reports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0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A_wide" id="{876ADAA7-C2CA-C648-AD6B-1E590D1ACB08}" vid="{712AA42F-6666-1942-B15E-EEA26DA083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ThemeILtemplates</Template>
  <TotalTime>14734</TotalTime>
  <Words>4455</Words>
  <Application>Microsoft Macintosh PowerPoint</Application>
  <PresentationFormat>Widescreen</PresentationFormat>
  <Paragraphs>377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American Typewriter</vt:lpstr>
      <vt:lpstr>Arial</vt:lpstr>
      <vt:lpstr>Calibri</vt:lpstr>
      <vt:lpstr>Consolas</vt:lpstr>
      <vt:lpstr>Georgia</vt:lpstr>
      <vt:lpstr>ThemeILtemplates</vt:lpstr>
      <vt:lpstr>Computational Reproducibility (Research Reproducibility in Theory and Practice, Day 3, FSCI2020)</vt:lpstr>
      <vt:lpstr>Exercise</vt:lpstr>
      <vt:lpstr>Goals</vt:lpstr>
      <vt:lpstr>Defining R* - terms</vt:lpstr>
      <vt:lpstr>Context: data science</vt:lpstr>
      <vt:lpstr>Context: computational science</vt:lpstr>
      <vt:lpstr>Computational reproducibility principles</vt:lpstr>
      <vt:lpstr>Principle 1 – Provide structure</vt:lpstr>
      <vt:lpstr>Principle 2 – Control the source &amp; changes</vt:lpstr>
      <vt:lpstr>Principle 2 – Control the source &amp; changes</vt:lpstr>
      <vt:lpstr>Principle 2 – Control the source &amp; changes</vt:lpstr>
      <vt:lpstr>Principle 3 – Use notebooks to explain &amp; document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4 – Automate steps</vt:lpstr>
      <vt:lpstr>Principle 5 – Automate everything</vt:lpstr>
      <vt:lpstr>Principle 5 – Automate everything</vt:lpstr>
      <vt:lpstr>Principle 5 – Automate everything</vt:lpstr>
      <vt:lpstr>Principle 6 – Capture the environment</vt:lpstr>
      <vt:lpstr>Principle 7 – Provide a license &amp; make citable</vt:lpstr>
      <vt:lpstr>Principle 7 – Provide a license &amp; make citable</vt:lpstr>
      <vt:lpstr>Principle 7 – Provide a license &amp; make citable</vt:lpstr>
      <vt:lpstr>Principle 7 – Provide a license &amp; make citable</vt:lpstr>
      <vt:lpstr>Exercise(s)</vt:lpstr>
      <vt:lpstr>Final thoughts</vt:lpstr>
      <vt:lpstr>Resources (1)</vt:lpstr>
      <vt:lpstr>Resources (2)</vt:lpstr>
      <vt:lpstr>Resources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Katz, Daniel S</dc:creator>
  <cp:lastModifiedBy>Katz, Daniel S</cp:lastModifiedBy>
  <cp:revision>99</cp:revision>
  <dcterms:created xsi:type="dcterms:W3CDTF">2020-06-24T15:09:39Z</dcterms:created>
  <dcterms:modified xsi:type="dcterms:W3CDTF">2020-08-12T13:00:12Z</dcterms:modified>
</cp:coreProperties>
</file>