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289" r:id="rId2"/>
    <p:sldId id="290" r:id="rId3"/>
    <p:sldId id="257" r:id="rId4"/>
    <p:sldId id="258" r:id="rId5"/>
    <p:sldId id="259" r:id="rId6"/>
    <p:sldId id="263" r:id="rId7"/>
    <p:sldId id="264" r:id="rId8"/>
    <p:sldId id="262"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91" r:id="rId22"/>
    <p:sldId id="292" r:id="rId23"/>
    <p:sldId id="260"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88349" autoAdjust="0"/>
  </p:normalViewPr>
  <p:slideViewPr>
    <p:cSldViewPr snapToGrid="0">
      <p:cViewPr varScale="1">
        <p:scale>
          <a:sx n="76" d="100"/>
          <a:sy n="76" d="100"/>
        </p:scale>
        <p:origin x="200" y="128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7" d="100"/>
          <a:sy n="57" d="100"/>
        </p:scale>
        <p:origin x="17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C937-A386-4961-8A28-884D8B5C438A}" type="datetimeFigureOut">
              <a:rPr lang="en-US" smtClean="0"/>
              <a:t>8/1/18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F891-3A6D-4690-B373-4EB2D5352EBF}" type="slidenum">
              <a:rPr lang="en-US" smtClean="0"/>
              <a:t>‹#›</a:t>
            </a:fld>
            <a:endParaRPr lang="en-US"/>
          </a:p>
        </p:txBody>
      </p:sp>
    </p:spTree>
    <p:extLst>
      <p:ext uri="{BB962C8B-B14F-4D97-AF65-F5344CB8AC3E}">
        <p14:creationId xmlns:p14="http://schemas.microsoft.com/office/powerpoint/2010/main" val="156983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B16-48AB-44EC-91A9-070EA98DE4A9}" type="datetimeFigureOut">
              <a:rPr lang="en-US" smtClean="0"/>
              <a:t>8/1/18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87F3-BBD2-466E-937D-60E85F493531}" type="slidenum">
              <a:rPr lang="en-US" smtClean="0"/>
              <a:t>‹#›</a:t>
            </a:fld>
            <a:endParaRPr lang="en-US"/>
          </a:p>
        </p:txBody>
      </p:sp>
    </p:spTree>
    <p:extLst>
      <p:ext uri="{BB962C8B-B14F-4D97-AF65-F5344CB8AC3E}">
        <p14:creationId xmlns:p14="http://schemas.microsoft.com/office/powerpoint/2010/main" val="333657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19"/>
          <p:cNvSpPr>
            <a:spLocks noGrp="1"/>
          </p:cNvSpPr>
          <p:nvPr>
            <p:ph type="body" sz="quarter" idx="11" hasCustomPrompt="1"/>
          </p:nvPr>
        </p:nvSpPr>
        <p:spPr>
          <a:xfrm>
            <a:off x="650039" y="4183682"/>
            <a:ext cx="10900197" cy="825500"/>
          </a:xfrm>
          <a:prstGeom prst="rect">
            <a:avLst/>
          </a:prstGeom>
        </p:spPr>
        <p:txBody>
          <a:bodyPr vert="horz" lIns="0" tIns="0" rIns="0" bIns="0" anchor="ctr" anchorCtr="0"/>
          <a:lstStyle>
            <a:lvl1pPr marL="0" indent="0" algn="ctr">
              <a:buNone/>
              <a:defRPr sz="3200">
                <a:solidFill>
                  <a:schemeClr val="tx1"/>
                </a:solidFill>
              </a:defRPr>
            </a:lvl1pPr>
          </a:lstStyle>
          <a:p>
            <a:pPr lvl="0"/>
            <a:r>
              <a:rPr lang="en-US" dirty="0"/>
              <a:t>Click to edit subtitle</a:t>
            </a:r>
          </a:p>
        </p:txBody>
      </p:sp>
    </p:spTree>
    <p:extLst>
      <p:ext uri="{BB962C8B-B14F-4D97-AF65-F5344CB8AC3E}">
        <p14:creationId xmlns:p14="http://schemas.microsoft.com/office/powerpoint/2010/main" val="23628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2">
            <a:extLst>
              <a:ext uri="{FF2B5EF4-FFF2-40B4-BE49-F238E27FC236}">
                <a16:creationId xmlns:a16="http://schemas.microsoft.com/office/drawing/2014/main" id="{901D28AD-0879-F441-88C7-42534AE041B3}"/>
              </a:ext>
            </a:extLst>
          </p:cNvPr>
          <p:cNvSpPr>
            <a:spLocks noGrp="1"/>
          </p:cNvSpPr>
          <p:nvPr>
            <p:ph type="title"/>
          </p:nvPr>
        </p:nvSpPr>
        <p:spPr>
          <a:xfrm>
            <a:off x="0" y="94891"/>
            <a:ext cx="12192000" cy="940279"/>
          </a:xfrm>
          <a:prstGeom prst="rect">
            <a:avLst/>
          </a:prstGeom>
          <a:solidFill>
            <a:schemeClr val="tx1"/>
          </a:solidFill>
        </p:spPr>
        <p:txBody>
          <a:bodyPr vert="horz" lIns="91440" tIns="45720" rIns="91440" bIns="45720" rtlCol="0" anchor="ctr">
            <a:normAutofit/>
          </a:bodyPr>
          <a:lstStyle>
            <a:lvl1pPr marL="731520">
              <a:defRPr>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14E396CE-C327-754D-97FA-10A79586564D}"/>
              </a:ext>
            </a:extLst>
          </p:cNvPr>
          <p:cNvSpPr>
            <a:spLocks noGrp="1"/>
          </p:cNvSpPr>
          <p:nvPr>
            <p:ph idx="10"/>
          </p:nvPr>
        </p:nvSpPr>
        <p:spPr>
          <a:xfrm>
            <a:off x="803695" y="1281885"/>
            <a:ext cx="10584610" cy="473935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7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50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8/1/18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503587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382641"/>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6"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log.khinsen.net/posts/2017/01/13/sustainable-software-and-reproducible-research-dealing-with-software-collap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DF056-6D41-2B48-A540-5332561BDB82}"/>
              </a:ext>
            </a:extLst>
          </p:cNvPr>
          <p:cNvSpPr/>
          <p:nvPr/>
        </p:nvSpPr>
        <p:spPr>
          <a:xfrm>
            <a:off x="731322" y="651649"/>
            <a:ext cx="10729356" cy="3170099"/>
          </a:xfrm>
          <a:prstGeom prst="rect">
            <a:avLst/>
          </a:prstGeom>
        </p:spPr>
        <p:txBody>
          <a:bodyPr wrap="square">
            <a:spAutoFit/>
          </a:bodyPr>
          <a:lstStyle/>
          <a:p>
            <a:pPr algn="ctr"/>
            <a:r>
              <a:rPr lang="en-US" sz="4000" b="1" dirty="0">
                <a:solidFill>
                  <a:schemeClr val="bg1"/>
                </a:solidFill>
              </a:rPr>
              <a:t>Computational Reproducibility</a:t>
            </a:r>
            <a:br>
              <a:rPr lang="en-US" sz="4000" b="1" dirty="0">
                <a:solidFill>
                  <a:schemeClr val="bg1"/>
                </a:solidFill>
              </a:rPr>
            </a:br>
            <a:r>
              <a:rPr lang="en-US" sz="4000" b="1" dirty="0">
                <a:solidFill>
                  <a:schemeClr val="bg1"/>
                </a:solidFill>
              </a:rPr>
              <a:t>(Research Reproducibility in Theory and Practice, Day 4, FSCI2018)</a:t>
            </a:r>
          </a:p>
          <a:p>
            <a:pPr algn="ctr"/>
            <a:endParaRPr lang="en-US" sz="4000" b="1" dirty="0">
              <a:solidFill>
                <a:schemeClr val="bg1"/>
              </a:solidFill>
            </a:endParaRPr>
          </a:p>
          <a:p>
            <a:pPr algn="ctr"/>
            <a:r>
              <a:rPr lang="en-US" sz="4000" b="1" dirty="0">
                <a:solidFill>
                  <a:schemeClr val="bg1"/>
                </a:solidFill>
              </a:rPr>
              <a:t>https://</a:t>
            </a:r>
            <a:r>
              <a:rPr lang="en-US" sz="4000" b="1" dirty="0" err="1">
                <a:solidFill>
                  <a:schemeClr val="bg1"/>
                </a:solidFill>
              </a:rPr>
              <a:t>github.com</a:t>
            </a:r>
            <a:r>
              <a:rPr lang="en-US" sz="4000" b="1" dirty="0">
                <a:solidFill>
                  <a:schemeClr val="bg1"/>
                </a:solidFill>
              </a:rPr>
              <a:t>/</a:t>
            </a:r>
            <a:r>
              <a:rPr lang="en-US" sz="4000" b="1" dirty="0" err="1">
                <a:solidFill>
                  <a:schemeClr val="bg1"/>
                </a:solidFill>
              </a:rPr>
              <a:t>danielskatz</a:t>
            </a:r>
            <a:r>
              <a:rPr lang="en-US" sz="4000" b="1" dirty="0">
                <a:solidFill>
                  <a:schemeClr val="bg1"/>
                </a:solidFill>
              </a:rPr>
              <a:t>/repro-fdtd1d</a:t>
            </a:r>
          </a:p>
        </p:txBody>
      </p:sp>
      <p:sp>
        <p:nvSpPr>
          <p:cNvPr id="3" name="Rectangle 2">
            <a:extLst>
              <a:ext uri="{FF2B5EF4-FFF2-40B4-BE49-F238E27FC236}">
                <a16:creationId xmlns:a16="http://schemas.microsoft.com/office/drawing/2014/main" id="{3EB5D421-7A7B-3742-AB31-41A39CC05718}"/>
              </a:ext>
            </a:extLst>
          </p:cNvPr>
          <p:cNvSpPr/>
          <p:nvPr/>
        </p:nvSpPr>
        <p:spPr>
          <a:xfrm>
            <a:off x="2064328" y="4283518"/>
            <a:ext cx="8063345" cy="584775"/>
          </a:xfrm>
          <a:prstGeom prst="rect">
            <a:avLst/>
          </a:prstGeom>
        </p:spPr>
        <p:txBody>
          <a:bodyPr wrap="square">
            <a:spAutoFit/>
          </a:bodyPr>
          <a:lstStyle/>
          <a:p>
            <a:pPr algn="ctr"/>
            <a:r>
              <a:rPr lang="en-US" sz="3200" b="1" dirty="0">
                <a:solidFill>
                  <a:schemeClr val="tx1">
                    <a:lumMod val="50000"/>
                  </a:schemeClr>
                </a:solidFill>
              </a:rPr>
              <a:t>Daniel S. Katz</a:t>
            </a:r>
          </a:p>
        </p:txBody>
      </p:sp>
    </p:spTree>
    <p:extLst>
      <p:ext uri="{BB962C8B-B14F-4D97-AF65-F5344CB8AC3E}">
        <p14:creationId xmlns:p14="http://schemas.microsoft.com/office/powerpoint/2010/main" val="280581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0"/>
          </p:nvPr>
        </p:nvSpPr>
        <p:spPr/>
        <p:txBody>
          <a:bodyPr>
            <a:normAutofit/>
          </a:bodyPr>
          <a:lstStyle/>
          <a:p>
            <a:pPr lvl="1">
              <a:lnSpc>
                <a:spcPct val="100000"/>
              </a:lnSpc>
            </a:pPr>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lnSpc>
                <a:spcPct val="100000"/>
              </a:lnSpc>
            </a:pPr>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lnSpc>
                <a:spcPct val="100000"/>
              </a:lnSpc>
            </a:pPr>
            <a:r>
              <a:rPr lang="en-US" dirty="0"/>
              <a:t>and as </a:t>
            </a:r>
            <a:r>
              <a:rPr lang="en-US" i="1" dirty="0"/>
              <a:t>reproducibility condition of a measurement</a:t>
            </a:r>
            <a:r>
              <a:rPr lang="en-US" dirty="0"/>
              <a:t> (§2.23)</a:t>
            </a:r>
          </a:p>
          <a:p>
            <a:pPr lvl="2">
              <a:lnSpc>
                <a:spcPct val="100000"/>
              </a:lnSpc>
            </a:pPr>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40075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0"/>
          </p:nvPr>
        </p:nvSpPr>
        <p:spPr/>
        <p:txBody>
          <a:bodyPr>
            <a:normAutofit fontScale="85000" lnSpcReduction="10000"/>
          </a:bodyPr>
          <a:lstStyle/>
          <a:p>
            <a:pPr lvl="1">
              <a:lnSpc>
                <a:spcPct val="110000"/>
              </a:lnSpc>
            </a:pPr>
            <a:r>
              <a:rPr lang="en-US" dirty="0"/>
              <a:t>Based on these definitions, the Association for Computing Machinery has adopted the following definitions (Association for Computing Machinery, 2016)</a:t>
            </a:r>
          </a:p>
          <a:p>
            <a:pPr lvl="2">
              <a:lnSpc>
                <a:spcPct val="110000"/>
              </a:lnSpc>
            </a:pPr>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lnSpc>
                <a:spcPct val="110000"/>
              </a:lnSpc>
            </a:pPr>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lnSpc>
                <a:spcPct val="110000"/>
              </a:lnSpc>
            </a:pPr>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96871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pPr>
              <a:lnSpc>
                <a:spcPct val="100000"/>
              </a:lnSpc>
            </a:pPr>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0"/>
          </p:nvPr>
        </p:nvSpPr>
        <p:spPr/>
        <p:txBody>
          <a:bodyPr>
            <a:normAutofit/>
          </a:bodyPr>
          <a:lstStyle/>
          <a:p>
            <a:pPr lvl="1">
              <a:lnSpc>
                <a:spcPct val="100000"/>
              </a:lnSpc>
            </a:pPr>
            <a:r>
              <a:rPr lang="en-US" dirty="0"/>
              <a:t>To solve the terminology confusion, Goodman et al. (2016) propose a new lexicon for research reproducibility with the following definitions:</a:t>
            </a:r>
          </a:p>
          <a:p>
            <a:pPr lvl="2">
              <a:lnSpc>
                <a:spcPct val="100000"/>
              </a:lnSpc>
            </a:pPr>
            <a:r>
              <a:rPr lang="en-US" b="1" dirty="0"/>
              <a:t>Methods reproducibility</a:t>
            </a:r>
            <a:r>
              <a:rPr lang="en-US" dirty="0"/>
              <a:t>: provide sufficient detail about procedures and data so that the same procedures could be exactly repeated.</a:t>
            </a:r>
          </a:p>
          <a:p>
            <a:pPr lvl="2">
              <a:lnSpc>
                <a:spcPct val="100000"/>
              </a:lnSpc>
            </a:pPr>
            <a:r>
              <a:rPr lang="en-US" b="1" dirty="0"/>
              <a:t>Results reproducibility</a:t>
            </a:r>
            <a:r>
              <a:rPr lang="en-US" dirty="0"/>
              <a:t>: obtain the same results from an independent study with procedures as closely matched to the original study as possible.</a:t>
            </a:r>
          </a:p>
          <a:p>
            <a:pPr lvl="2">
              <a:lnSpc>
                <a:spcPct val="100000"/>
              </a:lnSpc>
            </a:pPr>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31209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0"/>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714162996"/>
              </p:ext>
            </p:extLst>
          </p:nvPr>
        </p:nvGraphicFramePr>
        <p:xfrm>
          <a:off x="1655064" y="2719154"/>
          <a:ext cx="8593341"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567604">
                  <a:extLst>
                    <a:ext uri="{9D8B030D-6E8A-4147-A177-3AD203B41FA5}">
                      <a16:colId xmlns:a16="http://schemas.microsoft.com/office/drawing/2014/main" val="1773268317"/>
                    </a:ext>
                  </a:extLst>
                </a:gridCol>
                <a:gridCol w="2291937">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11048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31980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33182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fontScale="77500" lnSpcReduction="20000"/>
          </a:bodyPr>
          <a:lstStyle/>
          <a:p>
            <a:pPr>
              <a:lnSpc>
                <a:spcPct val="120000"/>
              </a:lnSpc>
            </a:pPr>
            <a:r>
              <a:rPr lang="en-US" dirty="0"/>
              <a:t>We're going to run a simple, bare-bones 1D FDTD simulation with a hard source.</a:t>
            </a:r>
          </a:p>
          <a:p>
            <a:pPr>
              <a:lnSpc>
                <a:spcPct val="120000"/>
              </a:lnSpc>
            </a:pPr>
            <a:r>
              <a:rPr lang="en-US" dirty="0"/>
              <a:t>The impedance of free space (or vacuum) is 377.0.</a:t>
            </a:r>
          </a:p>
          <a:p>
            <a:pPr>
              <a:lnSpc>
                <a:spcPct val="120000"/>
              </a:lnSpc>
            </a:pPr>
            <a:r>
              <a:rPr lang="en-US" dirty="0"/>
              <a:t>We are going to model 400 mm of space, and run the simulation for 500 time units.</a:t>
            </a:r>
          </a:p>
          <a:p>
            <a:pPr>
              <a:lnSpc>
                <a:spcPct val="120000"/>
              </a:lnSpc>
            </a:pPr>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pPr>
              <a:lnSpc>
                <a:spcPct val="120000"/>
              </a:lnSpc>
            </a:pPr>
            <a:r>
              <a:rPr lang="en-US" dirty="0"/>
              <a:t>Our source is the electric field at the left edge of the grid. We use a Gaussian source that peaks at 30 time units and has a standard deviation of 7.</a:t>
            </a:r>
          </a:p>
          <a:p>
            <a:pPr>
              <a:lnSpc>
                <a:spcPct val="120000"/>
              </a:lnSpc>
            </a:pPr>
            <a:r>
              <a:rPr lang="en-US" dirty="0"/>
              <a:t>Our output will be the electric field measured at 250 mm over the time of the simulation.</a:t>
            </a:r>
          </a:p>
          <a:p>
            <a:pPr marL="0" indent="0">
              <a:lnSpc>
                <a:spcPct val="120000"/>
              </a:lnSpc>
              <a:buNone/>
            </a:pPr>
            <a:endParaRPr lang="en-US" dirty="0"/>
          </a:p>
        </p:txBody>
      </p:sp>
    </p:spTree>
    <p:extLst>
      <p:ext uri="{BB962C8B-B14F-4D97-AF65-F5344CB8AC3E}">
        <p14:creationId xmlns:p14="http://schemas.microsoft.com/office/powerpoint/2010/main" val="5036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0"/>
          </p:nvPr>
        </p:nvSpPr>
        <p:spPr/>
        <p:txBody>
          <a:bodyPr>
            <a:normAutofit fontScale="70000" lnSpcReduction="20000"/>
          </a:bodyPr>
          <a:lstStyle/>
          <a:p>
            <a:pPr>
              <a:lnSpc>
                <a:spcPct val="120000"/>
              </a:lnSpc>
            </a:pPr>
            <a:r>
              <a:rPr lang="en-US" dirty="0"/>
              <a:t>In binder (see previous slide to start)</a:t>
            </a:r>
          </a:p>
          <a:p>
            <a:pPr>
              <a:lnSpc>
                <a:spcPct val="120000"/>
              </a:lnSpc>
            </a:pPr>
            <a:r>
              <a:rPr lang="en-US" dirty="0"/>
              <a:t>Use new button/menu to create a terminal</a:t>
            </a:r>
          </a:p>
          <a:p>
            <a:pPr>
              <a:lnSpc>
                <a:spcPct val="120000"/>
              </a:lnSpc>
            </a:pPr>
            <a:r>
              <a:rPr lang="en-US" dirty="0"/>
              <a:t>In the terminal</a:t>
            </a:r>
          </a:p>
          <a:p>
            <a:pPr lvl="1">
              <a:lnSpc>
                <a:spcPct val="120000"/>
              </a:lnSpc>
            </a:pPr>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pPr>
              <a:lnSpc>
                <a:spcPct val="120000"/>
              </a:lnSpc>
            </a:pPr>
            <a:r>
              <a:rPr lang="en-US" dirty="0"/>
              <a:t>Graph the output (the wave passing through the sensor location over time)</a:t>
            </a:r>
          </a:p>
          <a:p>
            <a:pPr lvl="1">
              <a:lnSpc>
                <a:spcPct val="120000"/>
              </a:lnSpc>
            </a:pPr>
            <a:r>
              <a:rPr lang="en-US" dirty="0"/>
              <a:t>E.g., copy it into an Excel file, use Insert-&gt;Chart-&gt;Line</a:t>
            </a:r>
          </a:p>
          <a:p>
            <a:pPr>
              <a:lnSpc>
                <a:spcPct val="120000"/>
              </a:lnSpc>
            </a:pPr>
            <a:r>
              <a:rPr lang="en-US" dirty="0"/>
              <a:t>Can also</a:t>
            </a: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lnSpc>
                <a:spcPct val="120000"/>
              </a:lnSpc>
            </a:pPr>
            <a:r>
              <a:rPr lang="en-US" dirty="0"/>
              <a:t>(or </a:t>
            </a:r>
            <a:r>
              <a:rPr lang="en-US" dirty="0" err="1"/>
              <a:t>output.csv</a:t>
            </a:r>
            <a:r>
              <a:rPr lang="en-US" dirty="0"/>
              <a:t>)</a:t>
            </a:r>
          </a:p>
          <a:p>
            <a:pPr lvl="1">
              <a:lnSpc>
                <a:spcPct val="120000"/>
              </a:lnSpc>
            </a:pPr>
            <a:r>
              <a:rPr lang="en-US" dirty="0"/>
              <a:t>View file in binder, download it from binder, etc.</a:t>
            </a:r>
          </a:p>
          <a:p>
            <a:pPr>
              <a:lnSpc>
                <a:spcPct val="120000"/>
              </a:lnSpc>
            </a:pPr>
            <a:r>
              <a:rPr lang="en-US" dirty="0"/>
              <a:t>In any case, this is the wave passing through the sensor over time</a:t>
            </a:r>
          </a:p>
        </p:txBody>
      </p:sp>
    </p:spTree>
    <p:extLst>
      <p:ext uri="{BB962C8B-B14F-4D97-AF65-F5344CB8AC3E}">
        <p14:creationId xmlns:p14="http://schemas.microsoft.com/office/powerpoint/2010/main" val="111803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0"/>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35596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ABF4-F301-B043-8309-9B904313EF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14CC58-5A73-ED42-BA91-28249FF734C0}"/>
              </a:ext>
            </a:extLst>
          </p:cNvPr>
          <p:cNvSpPr>
            <a:spLocks noGrp="1"/>
          </p:cNvSpPr>
          <p:nvPr>
            <p:ph idx="10"/>
          </p:nvPr>
        </p:nvSpPr>
        <p:spPr/>
        <p:txBody>
          <a:bodyPr/>
          <a:lstStyle/>
          <a:p>
            <a:r>
              <a:rPr lang="en-US" dirty="0"/>
              <a:t>Is this hard or easy?</a:t>
            </a:r>
          </a:p>
          <a:p>
            <a:r>
              <a:rPr lang="en-US" dirty="0"/>
              <a:t>Could you write down what you did in a way that someone else would get the same results?</a:t>
            </a:r>
          </a:p>
          <a:p>
            <a:r>
              <a:rPr lang="en-US" dirty="0"/>
              <a:t>What are the inputs?</a:t>
            </a:r>
          </a:p>
          <a:p>
            <a:r>
              <a:rPr lang="en-US" dirty="0"/>
              <a:t>What if we weren’t using binder?  Can you download the source and run it yourself on your computer or elsewhere?</a:t>
            </a:r>
          </a:p>
          <a:p>
            <a:r>
              <a:rPr lang="en-US" dirty="0"/>
              <a:t>How would you choose to generate and display the plots?</a:t>
            </a:r>
          </a:p>
          <a:p>
            <a:r>
              <a:rPr lang="en-US" dirty="0"/>
              <a:t>How would you say what the output(s) is/are?</a:t>
            </a:r>
          </a:p>
          <a:p>
            <a:r>
              <a:rPr lang="en-US" dirty="0"/>
              <a:t>Other thoughts?</a:t>
            </a:r>
          </a:p>
        </p:txBody>
      </p:sp>
    </p:spTree>
    <p:extLst>
      <p:ext uri="{BB962C8B-B14F-4D97-AF65-F5344CB8AC3E}">
        <p14:creationId xmlns:p14="http://schemas.microsoft.com/office/powerpoint/2010/main" val="21364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584-E4ED-E04F-9F07-8F03C63159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AEF46C-EFF1-BA4A-AA58-3B382392F3BE}"/>
              </a:ext>
            </a:extLst>
          </p:cNvPr>
          <p:cNvSpPr>
            <a:spLocks noGrp="1"/>
          </p:cNvSpPr>
          <p:nvPr>
            <p:ph idx="10"/>
          </p:nvPr>
        </p:nvSpPr>
        <p:spPr/>
        <p:txBody>
          <a:bodyPr>
            <a:normAutofit/>
          </a:bodyPr>
          <a:lstStyle/>
          <a:p>
            <a:pPr>
              <a:lnSpc>
                <a:spcPct val="100000"/>
              </a:lnSpc>
            </a:pPr>
            <a:r>
              <a:rPr lang="en-US" dirty="0"/>
              <a:t>Demo/hands-on: A computational science code in C</a:t>
            </a:r>
          </a:p>
          <a:p>
            <a:pPr>
              <a:lnSpc>
                <a:spcPct val="100000"/>
              </a:lnSpc>
            </a:pPr>
            <a:r>
              <a:rPr lang="en-US" dirty="0"/>
              <a:t>Talk: compiling, dependencies, libraries</a:t>
            </a:r>
          </a:p>
          <a:p>
            <a:pPr>
              <a:lnSpc>
                <a:spcPct val="100000"/>
              </a:lnSpc>
            </a:pPr>
            <a:r>
              <a:rPr lang="en-US" dirty="0"/>
              <a:t>Demo/hands-on: A similar code in Python</a:t>
            </a:r>
          </a:p>
          <a:p>
            <a:pPr>
              <a:lnSpc>
                <a:spcPct val="100000"/>
              </a:lnSpc>
            </a:pPr>
            <a:r>
              <a:rPr lang="en-US" dirty="0"/>
              <a:t>Talk: </a:t>
            </a:r>
            <a:r>
              <a:rPr lang="en-US" dirty="0" err="1"/>
              <a:t>scriptability</a:t>
            </a:r>
            <a:endParaRPr lang="en-US" dirty="0"/>
          </a:p>
          <a:p>
            <a:pPr>
              <a:lnSpc>
                <a:spcPct val="100000"/>
              </a:lnSpc>
            </a:pPr>
            <a:r>
              <a:rPr lang="en-US" dirty="0"/>
              <a:t>Demo/hands-on: inputs and outputs and notebooks</a:t>
            </a:r>
          </a:p>
          <a:p>
            <a:pPr>
              <a:lnSpc>
                <a:spcPct val="100000"/>
              </a:lnSpc>
            </a:pPr>
            <a:r>
              <a:rPr lang="en-US" dirty="0"/>
              <a:t>Talk: reproducibility failures and differences due to: parallelism, hardware, software, time</a:t>
            </a:r>
          </a:p>
          <a:p>
            <a:pPr marL="0" indent="0">
              <a:lnSpc>
                <a:spcPct val="100000"/>
              </a:lnSpc>
              <a:buNone/>
            </a:pPr>
            <a:endParaRPr lang="en-US" dirty="0"/>
          </a:p>
        </p:txBody>
      </p:sp>
    </p:spTree>
    <p:extLst>
      <p:ext uri="{BB962C8B-B14F-4D97-AF65-F5344CB8AC3E}">
        <p14:creationId xmlns:p14="http://schemas.microsoft.com/office/powerpoint/2010/main" val="336370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082-CDD9-E24F-ABA3-FDB0EA5C2D3C}"/>
              </a:ext>
            </a:extLst>
          </p:cNvPr>
          <p:cNvSpPr>
            <a:spLocks noGrp="1"/>
          </p:cNvSpPr>
          <p:nvPr>
            <p:ph type="title"/>
          </p:nvPr>
        </p:nvSpPr>
        <p:spPr/>
        <p:txBody>
          <a:bodyPr/>
          <a:lstStyle/>
          <a:p>
            <a:r>
              <a:rPr lang="en-US" dirty="0"/>
              <a:t>Exercise: Python version</a:t>
            </a:r>
          </a:p>
        </p:txBody>
      </p:sp>
      <p:sp>
        <p:nvSpPr>
          <p:cNvPr id="4" name="Content Placeholder 3">
            <a:extLst>
              <a:ext uri="{FF2B5EF4-FFF2-40B4-BE49-F238E27FC236}">
                <a16:creationId xmlns:a16="http://schemas.microsoft.com/office/drawing/2014/main" id="{58A2EA21-4EC3-594B-AADA-F312034ECEF4}"/>
              </a:ext>
            </a:extLst>
          </p:cNvPr>
          <p:cNvSpPr>
            <a:spLocks noGrp="1"/>
          </p:cNvSpPr>
          <p:nvPr>
            <p:ph idx="10"/>
          </p:nvPr>
        </p:nvSpPr>
        <p:spPr/>
        <p:txBody>
          <a:bodyPr/>
          <a:lstStyle/>
          <a:p>
            <a:r>
              <a:rPr lang="en-US" dirty="0"/>
              <a:t>fdtd1d.py is the same ideas as the C code, just translated into Python</a:t>
            </a:r>
          </a:p>
          <a:p>
            <a:r>
              <a:rPr lang="en-US" dirty="0"/>
              <a:t>Run it</a:t>
            </a:r>
          </a:p>
          <a:p>
            <a:r>
              <a:rPr lang="en-US" dirty="0"/>
              <a:t>What’s the same?  What’s different?</a:t>
            </a:r>
          </a:p>
        </p:txBody>
      </p:sp>
    </p:spTree>
    <p:extLst>
      <p:ext uri="{BB962C8B-B14F-4D97-AF65-F5344CB8AC3E}">
        <p14:creationId xmlns:p14="http://schemas.microsoft.com/office/powerpoint/2010/main" val="105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859B-F5CA-5E49-8F02-E9B3A8AAD777}"/>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19661DF9-D376-D548-B1C1-DDB3FB40BFC5}"/>
              </a:ext>
            </a:extLst>
          </p:cNvPr>
          <p:cNvSpPr>
            <a:spLocks noGrp="1"/>
          </p:cNvSpPr>
          <p:nvPr>
            <p:ph idx="10"/>
          </p:nvPr>
        </p:nvSpPr>
        <p:spPr/>
        <p:txBody>
          <a:bodyPr/>
          <a:lstStyle/>
          <a:p>
            <a:pPr>
              <a:lnSpc>
                <a:spcPct val="100000"/>
              </a:lnSpc>
            </a:pPr>
            <a:r>
              <a:rPr lang="en-US" dirty="0"/>
              <a:t>Back to “write down what you did”</a:t>
            </a:r>
          </a:p>
          <a:p>
            <a:pPr>
              <a:lnSpc>
                <a:spcPct val="100000"/>
              </a:lnSpc>
            </a:pPr>
            <a:r>
              <a:rPr lang="en-US" dirty="0"/>
              <a:t>Easier if you write it in an executable manner, and then execute it yourself to do your work</a:t>
            </a:r>
          </a:p>
          <a:p>
            <a:pPr>
              <a:lnSpc>
                <a:spcPct val="100000"/>
              </a:lnSpc>
            </a:pPr>
            <a:r>
              <a:rPr lang="en-US" dirty="0"/>
              <a:t>How to do this?</a:t>
            </a:r>
          </a:p>
          <a:p>
            <a:pPr lvl="1">
              <a:lnSpc>
                <a:spcPct val="100000"/>
              </a:lnSpc>
            </a:pPr>
            <a:r>
              <a:rPr lang="en-US" dirty="0"/>
              <a:t>Shell script – list of commands that can be run</a:t>
            </a:r>
          </a:p>
          <a:p>
            <a:pPr lvl="2">
              <a:lnSpc>
                <a:spcPct val="100000"/>
              </a:lnSpc>
            </a:pPr>
            <a:r>
              <a:rPr lang="en-US" dirty="0"/>
              <a:t>Issues – some steps may not be commands; script can be run end-to-end but is difficult to stop in the middle then resume; most steps benefit from explanation</a:t>
            </a:r>
          </a:p>
          <a:p>
            <a:pPr lvl="1">
              <a:lnSpc>
                <a:spcPct val="100000"/>
              </a:lnSpc>
            </a:pPr>
            <a:r>
              <a:rPr lang="en-US" dirty="0" err="1"/>
              <a:t>Jupyter</a:t>
            </a:r>
            <a:r>
              <a:rPr lang="en-US" dirty="0"/>
              <a:t> notebook – as discussed on Tuesday, embedded explanation and code blocks that can be stepped through (and replayed)</a:t>
            </a:r>
          </a:p>
          <a:p>
            <a:pPr lvl="2">
              <a:lnSpc>
                <a:spcPct val="100000"/>
              </a:lnSpc>
            </a:pPr>
            <a:r>
              <a:rPr lang="en-US" dirty="0"/>
              <a:t>Issues – what about using remote resources?  (One solution is </a:t>
            </a:r>
            <a:r>
              <a:rPr lang="en-US" dirty="0" err="1"/>
              <a:t>iPP</a:t>
            </a:r>
            <a:r>
              <a:rPr lang="en-US" dirty="0"/>
              <a:t>)</a:t>
            </a:r>
          </a:p>
        </p:txBody>
      </p:sp>
    </p:spTree>
    <p:extLst>
      <p:ext uri="{BB962C8B-B14F-4D97-AF65-F5344CB8AC3E}">
        <p14:creationId xmlns:p14="http://schemas.microsoft.com/office/powerpoint/2010/main" val="177827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E674-7D30-F142-92DA-81129D9DAB7F}"/>
              </a:ext>
            </a:extLst>
          </p:cNvPr>
          <p:cNvSpPr>
            <a:spLocks noGrp="1"/>
          </p:cNvSpPr>
          <p:nvPr>
            <p:ph type="title"/>
          </p:nvPr>
        </p:nvSpPr>
        <p:spPr/>
        <p:txBody>
          <a:bodyPr>
            <a:normAutofit/>
          </a:bodyPr>
          <a:lstStyle/>
          <a:p>
            <a:r>
              <a:rPr lang="en-US" dirty="0"/>
              <a:t>Exercise: </a:t>
            </a:r>
            <a:r>
              <a:rPr lang="en-US" dirty="0" err="1"/>
              <a:t>Jupyter</a:t>
            </a:r>
            <a:r>
              <a:rPr lang="en-US" dirty="0"/>
              <a:t> notebook version</a:t>
            </a:r>
          </a:p>
        </p:txBody>
      </p:sp>
      <p:sp>
        <p:nvSpPr>
          <p:cNvPr id="3" name="Content Placeholder 2">
            <a:extLst>
              <a:ext uri="{FF2B5EF4-FFF2-40B4-BE49-F238E27FC236}">
                <a16:creationId xmlns:a16="http://schemas.microsoft.com/office/drawing/2014/main" id="{7D7076E4-8B8C-574B-A17E-0D1D4D3C378E}"/>
              </a:ext>
            </a:extLst>
          </p:cNvPr>
          <p:cNvSpPr>
            <a:spLocks noGrp="1"/>
          </p:cNvSpPr>
          <p:nvPr>
            <p:ph idx="10"/>
          </p:nvPr>
        </p:nvSpPr>
        <p:spPr/>
        <p:txBody>
          <a:bodyPr/>
          <a:lstStyle/>
          <a:p>
            <a:r>
              <a:rPr lang="en-US" dirty="0"/>
              <a:t>Step through it</a:t>
            </a:r>
          </a:p>
          <a:p>
            <a:r>
              <a:rPr lang="en-US" dirty="0"/>
              <a:t>What’s better or worse than the C version?</a:t>
            </a:r>
          </a:p>
          <a:p>
            <a:r>
              <a:rPr lang="en-US" dirty="0"/>
              <a:t>What’s better or worse than the Python version?</a:t>
            </a:r>
          </a:p>
          <a:p>
            <a:pPr marL="0" indent="0">
              <a:buNone/>
            </a:pPr>
            <a:endParaRPr lang="en-US" dirty="0"/>
          </a:p>
        </p:txBody>
      </p:sp>
    </p:spTree>
    <p:extLst>
      <p:ext uri="{BB962C8B-B14F-4D97-AF65-F5344CB8AC3E}">
        <p14:creationId xmlns:p14="http://schemas.microsoft.com/office/powerpoint/2010/main" val="1056899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Reproducibility failures</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0"/>
          </p:nvPr>
        </p:nvSpPr>
        <p:spPr>
          <a:xfrm>
            <a:off x="803695" y="1035170"/>
            <a:ext cx="10584610" cy="5213229"/>
          </a:xfrm>
        </p:spPr>
        <p:txBody>
          <a:bodyPr>
            <a:normAutofit/>
          </a:bodyPr>
          <a:lstStyle/>
          <a:p>
            <a:r>
              <a:rPr lang="en-US" dirty="0" err="1"/>
              <a:t>Jupyter</a:t>
            </a:r>
            <a:r>
              <a:rPr lang="en-US" dirty="0"/>
              <a:t> notebook seems pretty good</a:t>
            </a:r>
          </a:p>
          <a:p>
            <a:r>
              <a:rPr lang="en-US" dirty="0"/>
              <a:t>What can fail?</a:t>
            </a:r>
          </a:p>
          <a:p>
            <a:r>
              <a:rPr lang="en-US" dirty="0"/>
              <a:t>Code versions</a:t>
            </a:r>
          </a:p>
          <a:p>
            <a:r>
              <a:rPr lang="en-US" dirty="0"/>
              <a:t>Software collapse - </a:t>
            </a:r>
            <a:r>
              <a:rPr lang="en-US" dirty="0">
                <a:hlinkClick r:id="rId2"/>
              </a:rPr>
              <a:t>http://blog.khinsen.net/posts/2017/01/13/sustainable-software-and-reproducible-research-dealing-with-software-collapse/</a:t>
            </a:r>
            <a:endParaRPr lang="en-US" dirty="0"/>
          </a:p>
          <a:p>
            <a:r>
              <a:rPr lang="en-US" dirty="0"/>
              <a:t>Containers – storage &amp; reuse vs understanding</a:t>
            </a:r>
          </a:p>
          <a:p>
            <a:r>
              <a:rPr lang="en-US" dirty="0"/>
              <a:t>What else can fail?</a:t>
            </a:r>
          </a:p>
        </p:txBody>
      </p:sp>
    </p:spTree>
    <p:extLst>
      <p:ext uri="{BB962C8B-B14F-4D97-AF65-F5344CB8AC3E}">
        <p14:creationId xmlns:p14="http://schemas.microsoft.com/office/powerpoint/2010/main" val="12203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0"/>
          </p:nvPr>
        </p:nvSpPr>
        <p:spPr/>
        <p:txBody>
          <a:bodyPr>
            <a:normAutofit fontScale="77500" lnSpcReduction="20000"/>
          </a:bodyPr>
          <a:lstStyle/>
          <a:p>
            <a:pPr>
              <a:lnSpc>
                <a:spcPct val="120000"/>
              </a:lnSpc>
            </a:pPr>
            <a:r>
              <a:rPr lang="en-US" dirty="0"/>
              <a:t>Modeling or simulating a (physical) process in a predictive way, often using one of more equations</a:t>
            </a:r>
          </a:p>
          <a:p>
            <a:pPr>
              <a:lnSpc>
                <a:spcPct val="120000"/>
              </a:lnSpc>
            </a:pPr>
            <a:r>
              <a:rPr lang="en-US" dirty="0"/>
              <a:t>Examples</a:t>
            </a:r>
          </a:p>
          <a:p>
            <a:pPr lvl="1">
              <a:lnSpc>
                <a:spcPct val="120000"/>
              </a:lnSpc>
            </a:pPr>
            <a:r>
              <a:rPr lang="en-US" dirty="0"/>
              <a:t>Atmospheric or oceanic circulation, coupled together with other physical processes into a climate simulation</a:t>
            </a:r>
          </a:p>
          <a:p>
            <a:pPr lvl="1">
              <a:lnSpc>
                <a:spcPct val="120000"/>
              </a:lnSpc>
            </a:pPr>
            <a:r>
              <a:rPr lang="en-US" dirty="0"/>
              <a:t>Simulation of the interactions of atoms in one or more molecules (drug design)</a:t>
            </a:r>
          </a:p>
          <a:p>
            <a:pPr lvl="1">
              <a:lnSpc>
                <a:spcPct val="120000"/>
              </a:lnSpc>
            </a:pPr>
            <a:r>
              <a:rPr lang="en-US" dirty="0"/>
              <a:t>Simulation of the atoms and forces in a material (material design)</a:t>
            </a:r>
          </a:p>
          <a:p>
            <a:pPr lvl="1">
              <a:lnSpc>
                <a:spcPct val="120000"/>
              </a:lnSpc>
            </a:pPr>
            <a:r>
              <a:rPr lang="en-US" dirty="0"/>
              <a:t>Engineering analysis of the stress or deformation of a structure under some load (mechanical engineering)</a:t>
            </a:r>
          </a:p>
          <a:p>
            <a:pPr lvl="1">
              <a:lnSpc>
                <a:spcPct val="120000"/>
              </a:lnSpc>
            </a:pPr>
            <a:r>
              <a:rPr lang="en-US" dirty="0"/>
              <a:t>Simulation of electrical signals in a circuit board or a set of synapses (electrical engineering or neuroscience)</a:t>
            </a:r>
          </a:p>
          <a:p>
            <a:pPr lvl="1">
              <a:lnSpc>
                <a:spcPct val="120000"/>
              </a:lnSpc>
            </a:pPr>
            <a:r>
              <a:rPr lang="en-US" dirty="0"/>
              <a:t>Simulation of microwaves focused on a breast tumor (patient-specific medicine)</a:t>
            </a:r>
          </a:p>
          <a:p>
            <a:pPr>
              <a:lnSpc>
                <a:spcPct val="120000"/>
              </a:lnSpc>
            </a:pPr>
            <a:r>
              <a:rPr lang="en-US" dirty="0"/>
              <a:t>Often called computational science &amp; engineering (CSE)</a:t>
            </a:r>
          </a:p>
          <a:p>
            <a:pPr marL="0" indent="0">
              <a:lnSpc>
                <a:spcPct val="120000"/>
              </a:lnSpc>
              <a:buNone/>
            </a:pPr>
            <a:endParaRPr lang="en-US" dirty="0"/>
          </a:p>
        </p:txBody>
      </p:sp>
    </p:spTree>
    <p:extLst>
      <p:ext uri="{BB962C8B-B14F-4D97-AF65-F5344CB8AC3E}">
        <p14:creationId xmlns:p14="http://schemas.microsoft.com/office/powerpoint/2010/main" val="30480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0"/>
          </p:nvPr>
        </p:nvSpPr>
        <p:spPr/>
        <p:txBody>
          <a:bodyPr/>
          <a:lstStyle/>
          <a:p>
            <a:pPr>
              <a:lnSpc>
                <a:spcPct val="100000"/>
              </a:lnSpc>
            </a:pPr>
            <a:r>
              <a:rPr lang="en-US" dirty="0"/>
              <a:t>The solution of Maxwell’s equations using the finite difference time domain method</a:t>
            </a:r>
          </a:p>
          <a:p>
            <a:pPr>
              <a:lnSpc>
                <a:spcPct val="100000"/>
              </a:lnSpc>
            </a:pPr>
            <a:r>
              <a:rPr lang="en-US" dirty="0"/>
              <a:t>In 1-D, this reduces to a wave equation</a:t>
            </a:r>
          </a:p>
          <a:p>
            <a:pPr>
              <a:lnSpc>
                <a:spcPct val="100000"/>
              </a:lnSpc>
            </a:pPr>
            <a:r>
              <a:rPr lang="en-US" dirty="0"/>
              <a:t>FDTD is an approximate solution method</a:t>
            </a:r>
          </a:p>
          <a:p>
            <a:pPr lvl="1">
              <a:lnSpc>
                <a:spcPct val="100000"/>
              </a:lnSpc>
            </a:pPr>
            <a:r>
              <a:rPr lang="en-US" dirty="0"/>
              <a:t>Fields are known/calculated at discrete points in space and time, and updated based on central differences in both space and time</a:t>
            </a:r>
          </a:p>
          <a:p>
            <a:pPr lvl="1">
              <a:lnSpc>
                <a:spcPct val="100000"/>
              </a:lnSpc>
            </a:pPr>
            <a:r>
              <a:rPr lang="en-US" dirty="0"/>
              <a:t>Time marching – meaning that if fields are known at some time, there’s a set of update equations that can be used to calculate the fields at a future time</a:t>
            </a:r>
          </a:p>
          <a:p>
            <a:pPr lvl="1">
              <a:lnSpc>
                <a:spcPct val="100000"/>
              </a:lnSpc>
            </a:pPr>
            <a:r>
              <a:rPr lang="en-US" dirty="0"/>
              <a:t>This is done in a loop</a:t>
            </a:r>
          </a:p>
        </p:txBody>
      </p:sp>
    </p:spTree>
    <p:extLst>
      <p:ext uri="{BB962C8B-B14F-4D97-AF65-F5344CB8AC3E}">
        <p14:creationId xmlns:p14="http://schemas.microsoft.com/office/powerpoint/2010/main" val="2885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0"/>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23131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a:xfrm>
            <a:off x="609600" y="1281885"/>
            <a:ext cx="10803467" cy="4593982"/>
          </a:xfrm>
        </p:spPr>
        <p:txBody>
          <a:bodyPr>
            <a:normAutofit fontScale="62500" lnSpcReduction="20000"/>
          </a:bodyPr>
          <a:lstStyle/>
          <a:p>
            <a:pPr>
              <a:lnSpc>
                <a:spcPct val="120000"/>
              </a:lnSpc>
            </a:pPr>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pPr>
              <a:lnSpc>
                <a:spcPct val="120000"/>
              </a:lnSpc>
            </a:pPr>
            <a:r>
              <a:rPr lang="en-US" dirty="0"/>
              <a:t>Here we lay down basic definitions that provide the basis for communicating our views on V&amp;V. Some of these differ from those in standard use. Let us begin with some primitive notions. </a:t>
            </a:r>
          </a:p>
          <a:p>
            <a:pPr>
              <a:lnSpc>
                <a:spcPct val="120000"/>
              </a:lnSpc>
            </a:pPr>
            <a:r>
              <a:rPr lang="en-US" i="1" dirty="0"/>
              <a:t>Physical event: </a:t>
            </a:r>
            <a:r>
              <a:rPr lang="en-US" dirty="0"/>
              <a:t>an occurrence in nature or in a physical system; a fundamental entity of a physical reality; a physical phenomenon. </a:t>
            </a:r>
          </a:p>
          <a:p>
            <a:pPr>
              <a:lnSpc>
                <a:spcPct val="120000"/>
              </a:lnSpc>
            </a:pPr>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pPr>
              <a:lnSpc>
                <a:spcPct val="120000"/>
              </a:lnSpc>
            </a:pPr>
            <a:r>
              <a:rPr lang="en-US" i="1" dirty="0"/>
              <a:t>Simulate: </a:t>
            </a:r>
            <a:r>
              <a:rPr lang="en-US" dirty="0"/>
              <a:t>To build a likeness; in our case, a likeness produced by an interpretation of output from a computer or computational device.</a:t>
            </a:r>
          </a:p>
          <a:p>
            <a:pPr>
              <a:lnSpc>
                <a:spcPct val="120000"/>
              </a:lnSpc>
            </a:pPr>
            <a:r>
              <a:rPr lang="en-US" i="1" dirty="0"/>
              <a:t>Mathematical model (of a physical event): </a:t>
            </a:r>
            <a:r>
              <a:rPr lang="en-US" dirty="0"/>
              <a:t>A collection of mathematical constructions that provide abstractions of a physical event consistent with a scientific theory proposed to cover that event. </a:t>
            </a:r>
          </a:p>
          <a:p>
            <a:pPr>
              <a:lnSpc>
                <a:spcPct val="120000"/>
              </a:lnSpc>
            </a:pPr>
            <a:endParaRPr lang="en-US" dirty="0"/>
          </a:p>
        </p:txBody>
      </p:sp>
    </p:spTree>
    <p:extLst>
      <p:ext uri="{BB962C8B-B14F-4D97-AF65-F5344CB8AC3E}">
        <p14:creationId xmlns:p14="http://schemas.microsoft.com/office/powerpoint/2010/main" val="30233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a:xfrm>
            <a:off x="803695" y="1281885"/>
            <a:ext cx="10584610" cy="4729448"/>
          </a:xfrm>
        </p:spPr>
        <p:txBody>
          <a:bodyPr>
            <a:normAutofit fontScale="55000" lnSpcReduction="20000"/>
          </a:bodyPr>
          <a:lstStyle/>
          <a:p>
            <a:pPr>
              <a:lnSpc>
                <a:spcPct val="120000"/>
              </a:lnSpc>
            </a:pPr>
            <a:r>
              <a:rPr lang="en-US" i="1" dirty="0"/>
              <a:t>Data of a mathematical model (of a physical event): </a:t>
            </a:r>
            <a:r>
              <a:rPr lang="en-US" dirty="0"/>
              <a:t>Factual information that defines the values or ranges of values of parameters iii the mathematical model of a physical event.</a:t>
            </a:r>
          </a:p>
          <a:p>
            <a:pPr>
              <a:lnSpc>
                <a:spcPct val="120000"/>
              </a:lnSpc>
            </a:pPr>
            <a:r>
              <a:rPr lang="en-US" i="1" dirty="0"/>
              <a:t>Discretize: </a:t>
            </a:r>
            <a:r>
              <a:rPr lang="en-US" dirty="0"/>
              <a:t>To transform a mathematical model into a finite number of discrete components that can be processed by a digital computer.</a:t>
            </a:r>
          </a:p>
          <a:p>
            <a:pPr>
              <a:lnSpc>
                <a:spcPct val="120000"/>
              </a:lnSpc>
            </a:pPr>
            <a:r>
              <a:rPr lang="en-US" i="1" dirty="0"/>
              <a:t>Computational model: </a:t>
            </a:r>
            <a:r>
              <a:rPr lang="en-US" dirty="0"/>
              <a:t>The discretized version of a mathematical model that has been designed to be implemented on (or to be processed by) a computer or computational device.</a:t>
            </a:r>
          </a:p>
          <a:p>
            <a:pPr>
              <a:lnSpc>
                <a:spcPct val="120000"/>
              </a:lnSpc>
            </a:pPr>
            <a:r>
              <a:rPr lang="en-US" i="1" dirty="0"/>
              <a:t>Code: </a:t>
            </a:r>
            <a:r>
              <a:rPr lang="en-US" dirty="0"/>
              <a:t>A computer program designed (in the present context) to implement a computational model. </a:t>
            </a:r>
          </a:p>
          <a:p>
            <a:pPr>
              <a:lnSpc>
                <a:spcPct val="120000"/>
              </a:lnSpc>
            </a:pPr>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pPr>
              <a:lnSpc>
                <a:spcPct val="120000"/>
              </a:lnSpc>
            </a:pPr>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pPr>
              <a:lnSpc>
                <a:spcPct val="120000"/>
              </a:lnSpc>
            </a:pPr>
            <a:r>
              <a:rPr lang="en-US" i="1" dirty="0"/>
              <a:t>Validation: </a:t>
            </a:r>
            <a:r>
              <a:rPr lang="en-US" dirty="0"/>
              <a:t>The process of determining if a mathematical model of a physical event represents the actual physical event with sufficient accuracy. </a:t>
            </a:r>
          </a:p>
        </p:txBody>
      </p:sp>
    </p:spTree>
    <p:extLst>
      <p:ext uri="{BB962C8B-B14F-4D97-AF65-F5344CB8AC3E}">
        <p14:creationId xmlns:p14="http://schemas.microsoft.com/office/powerpoint/2010/main" val="10873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0"/>
          </p:nvPr>
        </p:nvSpPr>
        <p:spPr/>
        <p:txBody>
          <a:bodyPr>
            <a:normAutofit fontScale="70000" lnSpcReduction="20000"/>
          </a:bodyPr>
          <a:lstStyle/>
          <a:p>
            <a:pPr>
              <a:lnSpc>
                <a:spcPct val="120000"/>
              </a:lnSpc>
            </a:pPr>
            <a:r>
              <a:rPr lang="en-US" dirty="0"/>
              <a:t>Reproducibility, Replicability, Repeatability, etc.</a:t>
            </a:r>
          </a:p>
          <a:p>
            <a:pPr>
              <a:lnSpc>
                <a:spcPct val="120000"/>
              </a:lnSpc>
            </a:pPr>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pPr>
              <a:lnSpc>
                <a:spcPct val="120000"/>
              </a:lnSpc>
            </a:pPr>
            <a:r>
              <a:rPr lang="en-US" dirty="0"/>
              <a:t>From </a:t>
            </a:r>
            <a:r>
              <a:rPr lang="en-US" dirty="0" err="1"/>
              <a:t>Plesser</a:t>
            </a:r>
            <a:endParaRPr lang="en-US" dirty="0"/>
          </a:p>
          <a:p>
            <a:pPr lvl="1">
              <a:lnSpc>
                <a:spcPct val="120000"/>
              </a:lnSpc>
            </a:pPr>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lnSpc>
                <a:spcPct val="120000"/>
              </a:lnSpc>
            </a:pPr>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pPr>
              <a:lnSpc>
                <a:spcPct val="120000"/>
              </a:lnSpc>
            </a:pPr>
            <a:endParaRPr lang="en-US" dirty="0"/>
          </a:p>
        </p:txBody>
      </p:sp>
    </p:spTree>
    <p:extLst>
      <p:ext uri="{BB962C8B-B14F-4D97-AF65-F5344CB8AC3E}">
        <p14:creationId xmlns:p14="http://schemas.microsoft.com/office/powerpoint/2010/main" val="24025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0"/>
          </p:nvPr>
        </p:nvSpPr>
        <p:spPr/>
        <p:txBody>
          <a:bodyPr>
            <a:normAutofit/>
          </a:bodyPr>
          <a:lstStyle/>
          <a:p>
            <a:pPr lvl="1">
              <a:lnSpc>
                <a:spcPct val="100000"/>
              </a:lnSpc>
            </a:pPr>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lnSpc>
                <a:spcPct val="100000"/>
              </a:lnSpc>
            </a:pPr>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pPr>
              <a:lnSpc>
                <a:spcPct val="100000"/>
              </a:lnSpc>
            </a:pPr>
            <a:endParaRPr lang="en-US" dirty="0"/>
          </a:p>
        </p:txBody>
      </p:sp>
    </p:spTree>
    <p:extLst>
      <p:ext uri="{BB962C8B-B14F-4D97-AF65-F5344CB8AC3E}">
        <p14:creationId xmlns:p14="http://schemas.microsoft.com/office/powerpoint/2010/main" val="4222768514"/>
      </p:ext>
    </p:extLst>
  </p:cSld>
  <p:clrMapOvr>
    <a:masterClrMapping/>
  </p:clrMapOvr>
</p:sld>
</file>

<file path=ppt/theme/theme1.xml><?xml version="1.0" encoding="utf-8"?>
<a:theme xmlns:a="http://schemas.openxmlformats.org/drawingml/2006/main" name="NCSA">
  <a:themeElements>
    <a:clrScheme name="NCSA">
      <a:dk1>
        <a:srgbClr val="666666"/>
      </a:dk1>
      <a:lt1>
        <a:srgbClr val="FFFFFF"/>
      </a:lt1>
      <a:dk2>
        <a:srgbClr val="999999"/>
      </a:dk2>
      <a:lt2>
        <a:srgbClr val="FFFFFF"/>
      </a:lt2>
      <a:accent1>
        <a:srgbClr val="336699"/>
      </a:accent1>
      <a:accent2>
        <a:srgbClr val="3399FF"/>
      </a:accent2>
      <a:accent3>
        <a:srgbClr val="CCCCCC"/>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ctr" anchorCtr="0"/>
      <a:lstStyle>
        <a:defPPr algn="ctr">
          <a:defRPr cap="all" dirty="0" smtClean="0"/>
        </a:defPPr>
      </a:lstStyle>
    </a:txDef>
  </a:objectDefaults>
  <a:extraClrSchemeLst/>
  <a:extLst>
    <a:ext uri="{05A4C25C-085E-4340-85A3-A5531E510DB2}">
      <thm15:themeFamily xmlns:thm15="http://schemas.microsoft.com/office/thememl/2012/main" name="ncsa_template_0518" id="{295B7A58-2CB3-6F4F-9F67-FC63C4AFFA25}" vid="{97A3B996-3CB7-5542-8479-3B70817ED4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
  <TotalTime>69</TotalTime>
  <Words>2185</Words>
  <Application>Microsoft Macintosh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American Typewriter</vt:lpstr>
      <vt:lpstr>Arial</vt:lpstr>
      <vt:lpstr>Calibri</vt:lpstr>
      <vt:lpstr>NCSA</vt:lpstr>
      <vt:lpstr>PowerPoint Presentation</vt:lpstr>
      <vt:lpstr>Agenda</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Discussion</vt:lpstr>
      <vt:lpstr>Exercise: Python version</vt:lpstr>
      <vt:lpstr>Scripts</vt:lpstr>
      <vt:lpstr>Exercise: Jupyter notebook version</vt:lpstr>
      <vt:lpstr>Reproducibility failures</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13</cp:revision>
  <dcterms:created xsi:type="dcterms:W3CDTF">2018-07-30T16:49:25Z</dcterms:created>
  <dcterms:modified xsi:type="dcterms:W3CDTF">2018-08-02T04:42:51Z</dcterms:modified>
</cp:coreProperties>
</file>