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85" r:id="rId2"/>
    <p:sldId id="275" r:id="rId3"/>
    <p:sldId id="287" r:id="rId4"/>
    <p:sldId id="288" r:id="rId5"/>
    <p:sldId id="276" r:id="rId6"/>
    <p:sldId id="267" r:id="rId7"/>
    <p:sldId id="256" r:id="rId8"/>
    <p:sldId id="258" r:id="rId9"/>
    <p:sldId id="277" r:id="rId10"/>
    <p:sldId id="278" r:id="rId11"/>
    <p:sldId id="279" r:id="rId12"/>
    <p:sldId id="280" r:id="rId13"/>
    <p:sldId id="281" r:id="rId14"/>
    <p:sldId id="282" r:id="rId15"/>
    <p:sldId id="257" r:id="rId16"/>
    <p:sldId id="289" r:id="rId17"/>
    <p:sldId id="259" r:id="rId18"/>
    <p:sldId id="284" r:id="rId19"/>
    <p:sldId id="260" r:id="rId20"/>
    <p:sldId id="261" r:id="rId21"/>
    <p:sldId id="262" r:id="rId22"/>
    <p:sldId id="263" r:id="rId23"/>
    <p:sldId id="264" r:id="rId24"/>
    <p:sldId id="273" r:id="rId25"/>
    <p:sldId id="290" r:id="rId26"/>
    <p:sldId id="286" r:id="rId27"/>
    <p:sldId id="27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D1ED"/>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84" y="-3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D:\Documents%20and%20Settings\Bill%20Byars\My%20Documents\Solaris\SunDanzer\Vaccine%20Unit\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1"/>
  <c:chart>
    <c:title>
      <c:tx>
        <c:rich>
          <a:bodyPr/>
          <a:lstStyle/>
          <a:p>
            <a:pPr>
              <a:defRPr sz="1400" b="0" i="0" cap="small" baseline="0">
                <a:latin typeface="Franklin Gothic Medium" pitchFamily="34" charset="0"/>
              </a:defRPr>
            </a:pPr>
            <a:r>
              <a:rPr lang="en-US" sz="1400" b="1" i="0" cap="small" baseline="0">
                <a:latin typeface="Franklin Gothic Medium" pitchFamily="34" charset="0"/>
              </a:rPr>
              <a:t>days of holdover vs. charging hours</a:t>
            </a:r>
          </a:p>
        </c:rich>
      </c:tx>
      <c:layout/>
    </c:title>
    <c:plotArea>
      <c:layout/>
      <c:scatterChart>
        <c:scatterStyle val="lineMarker"/>
        <c:ser>
          <c:idx val="0"/>
          <c:order val="0"/>
          <c:tx>
            <c:strRef>
              <c:f>Sheet1!$B$1</c:f>
              <c:strCache>
                <c:ptCount val="1"/>
                <c:pt idx="0">
                  <c:v>Days of Power</c:v>
                </c:pt>
              </c:strCache>
            </c:strRef>
          </c:tx>
          <c:spPr>
            <a:ln w="28575">
              <a:noFill/>
            </a:ln>
          </c:spPr>
          <c:marker>
            <c:spPr>
              <a:solidFill>
                <a:schemeClr val="bg1"/>
              </a:solidFill>
            </c:spPr>
          </c:marker>
          <c:xVal>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Sheet1!$B$2:$B$31</c:f>
              <c:numCache>
                <c:formatCode>_(* #,##0_);_(* \(#,##0\);_(* "-"_);_(@_)</c:formatCode>
                <c:ptCount val="30"/>
                <c:pt idx="0">
                  <c:v>0.2166666666666667</c:v>
                </c:pt>
                <c:pt idx="1">
                  <c:v>0.43333333333333335</c:v>
                </c:pt>
                <c:pt idx="2">
                  <c:v>0.65000000000000668</c:v>
                </c:pt>
                <c:pt idx="3">
                  <c:v>0.8666666666666667</c:v>
                </c:pt>
                <c:pt idx="4">
                  <c:v>1.0833333333333333</c:v>
                </c:pt>
                <c:pt idx="5">
                  <c:v>1.3</c:v>
                </c:pt>
                <c:pt idx="6">
                  <c:v>1.5166666666666666</c:v>
                </c:pt>
                <c:pt idx="7">
                  <c:v>1.7333333333333341</c:v>
                </c:pt>
                <c:pt idx="8">
                  <c:v>1.9500000000000013</c:v>
                </c:pt>
                <c:pt idx="9">
                  <c:v>2.1666666666666665</c:v>
                </c:pt>
                <c:pt idx="10">
                  <c:v>2.3833333333333342</c:v>
                </c:pt>
                <c:pt idx="11">
                  <c:v>2.6</c:v>
                </c:pt>
                <c:pt idx="12">
                  <c:v>2.8166666666666567</c:v>
                </c:pt>
                <c:pt idx="13">
                  <c:v>3.0333333333333332</c:v>
                </c:pt>
                <c:pt idx="14">
                  <c:v>3.25</c:v>
                </c:pt>
                <c:pt idx="15">
                  <c:v>3.4666666666666668</c:v>
                </c:pt>
                <c:pt idx="16">
                  <c:v>3.6833333333333402</c:v>
                </c:pt>
                <c:pt idx="17">
                  <c:v>3.9000000000000004</c:v>
                </c:pt>
                <c:pt idx="18">
                  <c:v>4.1166666666666663</c:v>
                </c:pt>
                <c:pt idx="19">
                  <c:v>4.333333333333389</c:v>
                </c:pt>
                <c:pt idx="20">
                  <c:v>4.55</c:v>
                </c:pt>
                <c:pt idx="21">
                  <c:v>4.7666666666666684</c:v>
                </c:pt>
                <c:pt idx="22">
                  <c:v>4.9833333333334027</c:v>
                </c:pt>
                <c:pt idx="23">
                  <c:v>5.2</c:v>
                </c:pt>
                <c:pt idx="24">
                  <c:v>5.4166666666666714</c:v>
                </c:pt>
                <c:pt idx="25">
                  <c:v>5.6333333333333524</c:v>
                </c:pt>
                <c:pt idx="26">
                  <c:v>5.8500000000000005</c:v>
                </c:pt>
                <c:pt idx="27">
                  <c:v>6.0666666666666664</c:v>
                </c:pt>
                <c:pt idx="28">
                  <c:v>6.2833333333333963</c:v>
                </c:pt>
                <c:pt idx="29">
                  <c:v>6.5</c:v>
                </c:pt>
              </c:numCache>
            </c:numRef>
          </c:yVal>
        </c:ser>
        <c:axId val="68194688"/>
        <c:axId val="68196608"/>
      </c:scatterChart>
      <c:valAx>
        <c:axId val="68194688"/>
        <c:scaling>
          <c:orientation val="minMax"/>
        </c:scaling>
        <c:axPos val="b"/>
        <c:title>
          <c:tx>
            <c:rich>
              <a:bodyPr/>
              <a:lstStyle/>
              <a:p>
                <a:pPr>
                  <a:defRPr sz="1200" b="0" i="0" cap="small" baseline="0"/>
                </a:pPr>
                <a:r>
                  <a:rPr lang="en-US" sz="1200" b="1" i="0" cap="small" baseline="0">
                    <a:latin typeface="Franklin Gothic Medium" pitchFamily="34" charset="0"/>
                  </a:rPr>
                  <a:t>charging  hours</a:t>
                </a:r>
              </a:p>
            </c:rich>
          </c:tx>
          <c:layout/>
        </c:title>
        <c:numFmt formatCode="General" sourceLinked="1"/>
        <c:tickLblPos val="nextTo"/>
        <c:txPr>
          <a:bodyPr/>
          <a:lstStyle/>
          <a:p>
            <a:pPr>
              <a:defRPr>
                <a:latin typeface="Franklin Gothic Medium" pitchFamily="34" charset="0"/>
              </a:defRPr>
            </a:pPr>
            <a:endParaRPr lang="en-US"/>
          </a:p>
        </c:txPr>
        <c:crossAx val="68196608"/>
        <c:crosses val="autoZero"/>
        <c:crossBetween val="midCat"/>
      </c:valAx>
      <c:valAx>
        <c:axId val="68196608"/>
        <c:scaling>
          <c:orientation val="minMax"/>
        </c:scaling>
        <c:axPos val="l"/>
        <c:majorGridlines/>
        <c:title>
          <c:tx>
            <c:rich>
              <a:bodyPr rot="-5400000" vert="horz"/>
              <a:lstStyle/>
              <a:p>
                <a:pPr>
                  <a:defRPr sz="1200" b="0" i="0" cap="small" baseline="0">
                    <a:latin typeface="Franklin Gothic Medium" pitchFamily="34" charset="0"/>
                  </a:defRPr>
                </a:pPr>
                <a:r>
                  <a:rPr lang="en-US" sz="1200" b="1" i="0" cap="small" baseline="0">
                    <a:latin typeface="Franklin Gothic Medium" pitchFamily="34" charset="0"/>
                  </a:rPr>
                  <a:t>days   of  holdover</a:t>
                </a:r>
              </a:p>
            </c:rich>
          </c:tx>
          <c:layout/>
        </c:title>
        <c:numFmt formatCode="_(* #,##0_);_(* \(#,##0\);_(* &quot;-&quot;_);_(@_)" sourceLinked="1"/>
        <c:tickLblPos val="nextTo"/>
        <c:txPr>
          <a:bodyPr/>
          <a:lstStyle/>
          <a:p>
            <a:pPr>
              <a:defRPr>
                <a:latin typeface="Franklin Gothic Medium" pitchFamily="34" charset="0"/>
              </a:defRPr>
            </a:pPr>
            <a:endParaRPr lang="en-US"/>
          </a:p>
        </c:txPr>
        <c:crossAx val="68194688"/>
        <c:crosses val="autoZero"/>
        <c:crossBetween val="midCat"/>
      </c:valAx>
      <c:spPr>
        <a:solidFill>
          <a:srgbClr val="0D64E3">
            <a:alpha val="90000"/>
          </a:srgbClr>
        </a:solidFill>
      </c:spPr>
    </c:plotArea>
    <c:plotVisOnly val="1"/>
  </c:chart>
  <c:spPr>
    <a:ln w="19050" cap="rnd" cmpd="sng">
      <a:solidFill>
        <a:schemeClr val="accent1"/>
      </a:solidFill>
    </a:ln>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D51EA8-EF8D-44F5-A123-C63EB87859FC}" type="datetimeFigureOut">
              <a:rPr lang="en-US" smtClean="0"/>
              <a:pPr/>
              <a:t>6/6/2010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207CBB-3567-47A4-93F1-F4790305E3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207CBB-3567-47A4-93F1-F4790305E306}"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207CBB-3567-47A4-93F1-F4790305E306}" type="slidenum">
              <a:rPr lang="en-US" smtClean="0"/>
              <a:pPr/>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207CBB-3567-47A4-93F1-F4790305E306}" type="slidenum">
              <a:rPr lang="en-US" smtClean="0"/>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207CBB-3567-47A4-93F1-F4790305E306}"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12FB4B-E020-4A1D-9AB1-3946F48BEA40}" type="datetimeFigureOut">
              <a:rPr lang="en-US" smtClean="0"/>
              <a:pPr/>
              <a:t>6/6/2010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0762F-2D94-4B97-B264-9CCC334E43F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2FB4B-E020-4A1D-9AB1-3946F48BEA40}" type="datetimeFigureOut">
              <a:rPr lang="en-US" smtClean="0"/>
              <a:pPr/>
              <a:t>6/6/2010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0762F-2D94-4B97-B264-9CCC334E43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2FB4B-E020-4A1D-9AB1-3946F48BEA40}" type="datetimeFigureOut">
              <a:rPr lang="en-US" smtClean="0"/>
              <a:pPr/>
              <a:t>6/6/2010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0762F-2D94-4B97-B264-9CCC334E43F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2FB4B-E020-4A1D-9AB1-3946F48BEA40}" type="datetimeFigureOut">
              <a:rPr lang="en-US" smtClean="0"/>
              <a:pPr/>
              <a:t>6/6/2010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0762F-2D94-4B97-B264-9CCC334E43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12FB4B-E020-4A1D-9AB1-3946F48BEA40}" type="datetimeFigureOut">
              <a:rPr lang="en-US" smtClean="0"/>
              <a:pPr/>
              <a:t>6/6/2010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0762F-2D94-4B97-B264-9CCC334E43F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12FB4B-E020-4A1D-9AB1-3946F48BEA40}" type="datetimeFigureOut">
              <a:rPr lang="en-US" smtClean="0"/>
              <a:pPr/>
              <a:t>6/6/2010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0762F-2D94-4B97-B264-9CCC334E43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12FB4B-E020-4A1D-9AB1-3946F48BEA40}" type="datetimeFigureOut">
              <a:rPr lang="en-US" smtClean="0"/>
              <a:pPr/>
              <a:t>6/6/2010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80762F-2D94-4B97-B264-9CCC334E43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12FB4B-E020-4A1D-9AB1-3946F48BEA40}" type="datetimeFigureOut">
              <a:rPr lang="en-US" smtClean="0"/>
              <a:pPr/>
              <a:t>6/6/2010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80762F-2D94-4B97-B264-9CCC334E43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2FB4B-E020-4A1D-9AB1-3946F48BEA40}" type="datetimeFigureOut">
              <a:rPr lang="en-US" smtClean="0"/>
              <a:pPr/>
              <a:t>6/6/2010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80762F-2D94-4B97-B264-9CCC334E43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2FB4B-E020-4A1D-9AB1-3946F48BEA40}" type="datetimeFigureOut">
              <a:rPr lang="en-US" smtClean="0"/>
              <a:pPr/>
              <a:t>6/6/2010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0762F-2D94-4B97-B264-9CCC334E43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2FB4B-E020-4A1D-9AB1-3946F48BEA40}" type="datetimeFigureOut">
              <a:rPr lang="en-US" smtClean="0"/>
              <a:pPr/>
              <a:t>6/6/2010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0762F-2D94-4B97-B264-9CCC334E43F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30000"/>
            <a:lum/>
          </a:blip>
          <a:srcRect/>
          <a:stretch>
            <a:fillRect t="-38000" b="-3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2FB4B-E020-4A1D-9AB1-3946F48BEA40}" type="datetimeFigureOut">
              <a:rPr lang="en-US" smtClean="0"/>
              <a:pPr/>
              <a:t>6/6/2010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80762F-2D94-4B97-B264-9CCC334E43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9.pn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8.jpeg"/><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2.jpeg"/><Relationship Id="rId7"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 Id="rId9"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6.jpe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mailto:Dr.Kemi.Ailoje@Divaf.org" TargetMode="External"/><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2.jpeg"/><Relationship Id="rId4" Type="http://schemas.openxmlformats.org/officeDocument/2006/relationships/hyperlink" Target="mailto:Prof.Fola.Tayo@Divaf.or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6.jpe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6.jpeg"/></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6.jpeg"/><Relationship Id="rId7"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hyperlink" Target="mailto:bill.byars@pdcllc.net" TargetMode="External"/><Relationship Id="rId5" Type="http://schemas.openxmlformats.org/officeDocument/2006/relationships/hyperlink" Target="mailto:richard.ryan@solarisps.com" TargetMode="External"/><Relationship Id="rId4" Type="http://schemas.openxmlformats.org/officeDocument/2006/relationships/hyperlink" Target="mailto:prof.fola.tayo@divaf.or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6.jpeg"/><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Bill\Pictures\DIVAF'S LOGO I.jpg"/>
          <p:cNvPicPr>
            <a:picLocks noChangeAspect="1" noChangeArrowheads="1"/>
          </p:cNvPicPr>
          <p:nvPr/>
        </p:nvPicPr>
        <p:blipFill>
          <a:blip r:embed="rId2" cstate="print"/>
          <a:srcRect/>
          <a:stretch>
            <a:fillRect/>
          </a:stretch>
        </p:blipFill>
        <p:spPr bwMode="auto">
          <a:xfrm>
            <a:off x="5685642" y="0"/>
            <a:ext cx="3458358" cy="6858000"/>
          </a:xfrm>
          <a:prstGeom prst="rect">
            <a:avLst/>
          </a:prstGeom>
          <a:noFill/>
          <a:effectLst>
            <a:softEdge rad="317500"/>
          </a:effectLst>
        </p:spPr>
      </p:pic>
      <p:pic>
        <p:nvPicPr>
          <p:cNvPr id="1026" name="Picture 2" descr="C:\Users\Bill\Pictures\IS400-388.jpg"/>
          <p:cNvPicPr>
            <a:picLocks noChangeAspect="1" noChangeArrowheads="1"/>
          </p:cNvPicPr>
          <p:nvPr/>
        </p:nvPicPr>
        <p:blipFill>
          <a:blip r:embed="rId3" cstate="print"/>
          <a:stretch>
            <a:fillRect/>
          </a:stretch>
        </p:blipFill>
        <p:spPr bwMode="auto">
          <a:xfrm>
            <a:off x="76200" y="533400"/>
            <a:ext cx="3162300" cy="4752975"/>
          </a:xfrm>
          <a:prstGeom prst="rect">
            <a:avLst/>
          </a:prstGeom>
          <a:noFill/>
          <a:effectLst>
            <a:softEdge rad="317500"/>
          </a:effectLst>
        </p:spPr>
      </p:pic>
      <p:pic>
        <p:nvPicPr>
          <p:cNvPr id="26626" name="Picture 2" descr="http://comps.fotosearch.com/bigcomps/DSN/DSN009/1778920.jpg"/>
          <p:cNvPicPr>
            <a:picLocks noChangeAspect="1" noChangeArrowheads="1"/>
          </p:cNvPicPr>
          <p:nvPr/>
        </p:nvPicPr>
        <p:blipFill>
          <a:blip r:embed="rId4" cstate="print"/>
          <a:stretch>
            <a:fillRect/>
          </a:stretch>
        </p:blipFill>
        <p:spPr bwMode="auto">
          <a:xfrm>
            <a:off x="3276600" y="3200400"/>
            <a:ext cx="2455607" cy="3124200"/>
          </a:xfrm>
          <a:prstGeom prst="rect">
            <a:avLst/>
          </a:prstGeom>
          <a:noFill/>
          <a:effectLst>
            <a:softEdge rad="317500"/>
          </a:effectLst>
        </p:spPr>
      </p:pic>
      <p:pic>
        <p:nvPicPr>
          <p:cNvPr id="26627" name="Picture 3" descr="C:\Users\Bill\Pictures\1574R-22471.jpg"/>
          <p:cNvPicPr>
            <a:picLocks noChangeAspect="1" noChangeArrowheads="1"/>
          </p:cNvPicPr>
          <p:nvPr/>
        </p:nvPicPr>
        <p:blipFill>
          <a:blip r:embed="rId5" cstate="print"/>
          <a:stretch>
            <a:fillRect/>
          </a:stretch>
        </p:blipFill>
        <p:spPr bwMode="auto">
          <a:xfrm>
            <a:off x="3352800" y="228600"/>
            <a:ext cx="2089150" cy="2438400"/>
          </a:xfrm>
          <a:prstGeom prst="rect">
            <a:avLst/>
          </a:prstGeom>
          <a:noFill/>
          <a:effectLst>
            <a:softEdge rad="317500"/>
          </a:effectLst>
        </p:spPr>
      </p:pic>
      <p:pic>
        <p:nvPicPr>
          <p:cNvPr id="6" name="Picture 2" descr="D:\Documents and Settings\Bill Byars\My Documents\My Pictures\k1637460.jpg"/>
          <p:cNvPicPr>
            <a:picLocks noChangeAspect="1" noChangeArrowheads="1"/>
          </p:cNvPicPr>
          <p:nvPr/>
        </p:nvPicPr>
        <p:blipFill>
          <a:blip r:embed="rId6" cstate="print"/>
          <a:srcRect/>
          <a:stretch>
            <a:fillRect/>
          </a:stretch>
        </p:blipFill>
        <p:spPr bwMode="auto">
          <a:xfrm>
            <a:off x="0" y="5715001"/>
            <a:ext cx="2286000" cy="1143000"/>
          </a:xfrm>
          <a:prstGeom prst="rect">
            <a:avLst/>
          </a:prstGeom>
          <a:noFill/>
          <a:effectLst>
            <a:softEdge rad="317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p:cNvSpPr txBox="1">
            <a:spLocks noChangeArrowheads="1"/>
          </p:cNvSpPr>
          <p:nvPr/>
        </p:nvSpPr>
        <p:spPr bwMode="auto">
          <a:xfrm>
            <a:off x="533400" y="533400"/>
            <a:ext cx="7924800" cy="1016000"/>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r>
              <a:rPr lang="en-US" sz="2000" b="1" dirty="0">
                <a:latin typeface="Arial Black" pitchFamily="34" charset="0"/>
              </a:rPr>
              <a:t>DIVAF</a:t>
            </a:r>
            <a:r>
              <a:rPr lang="en-US" sz="2000" dirty="0"/>
              <a:t> </a:t>
            </a:r>
            <a:r>
              <a:rPr lang="en-US" sz="2000" dirty="0" smtClean="0"/>
              <a:t> HAS </a:t>
            </a:r>
            <a:r>
              <a:rPr lang="en-US" sz="2000" dirty="0"/>
              <a:t>WORKED WITH </a:t>
            </a:r>
            <a:r>
              <a:rPr lang="en-US" sz="2000" b="1" dirty="0">
                <a:latin typeface="Arial Black" pitchFamily="34" charset="0"/>
              </a:rPr>
              <a:t>SUNDANZER DEVELOPMENT </a:t>
            </a:r>
            <a:r>
              <a:rPr lang="en-US" sz="2000" b="1" dirty="0" smtClean="0">
                <a:latin typeface="Arial Black" pitchFamily="34" charset="0"/>
              </a:rPr>
              <a:t> </a:t>
            </a:r>
            <a:r>
              <a:rPr lang="en-US" sz="2000" dirty="0" smtClean="0"/>
              <a:t>TO </a:t>
            </a:r>
            <a:r>
              <a:rPr lang="en-US" sz="2000" dirty="0"/>
              <a:t>DEVELOP </a:t>
            </a:r>
            <a:r>
              <a:rPr lang="en-US" sz="2000" dirty="0" smtClean="0"/>
              <a:t>A </a:t>
            </a:r>
            <a:r>
              <a:rPr lang="en-US" sz="2000" b="1" i="1" dirty="0">
                <a:latin typeface="Arial Black" pitchFamily="34" charset="0"/>
              </a:rPr>
              <a:t>SOLUTION TO VACCINE STORAGE </a:t>
            </a:r>
            <a:r>
              <a:rPr lang="en-US" sz="2000" b="1" i="1" dirty="0" smtClean="0">
                <a:latin typeface="Arial Black" pitchFamily="34" charset="0"/>
              </a:rPr>
              <a:t> </a:t>
            </a:r>
            <a:r>
              <a:rPr lang="en-US" sz="2000" dirty="0" smtClean="0"/>
              <a:t>IN </a:t>
            </a:r>
            <a:r>
              <a:rPr lang="en-US" sz="2000" dirty="0"/>
              <a:t>TROPICAL CLIMATES</a:t>
            </a:r>
          </a:p>
        </p:txBody>
      </p:sp>
      <p:sp>
        <p:nvSpPr>
          <p:cNvPr id="14339" name="TextBox 3"/>
          <p:cNvSpPr txBox="1">
            <a:spLocks noChangeArrowheads="1"/>
          </p:cNvSpPr>
          <p:nvPr/>
        </p:nvSpPr>
        <p:spPr bwMode="auto">
          <a:xfrm>
            <a:off x="533400" y="1828800"/>
            <a:ext cx="7924800" cy="1016000"/>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t>WE HAVE EMPLOYED </a:t>
            </a:r>
            <a:r>
              <a:rPr lang="en-US" sz="2000" b="1" i="1" dirty="0" smtClean="0">
                <a:latin typeface="Arial Black" pitchFamily="34" charset="0"/>
              </a:rPr>
              <a:t>THERMAL </a:t>
            </a:r>
            <a:r>
              <a:rPr lang="en-US" sz="2000" b="1" i="1" dirty="0">
                <a:latin typeface="Arial Black" pitchFamily="34" charset="0"/>
              </a:rPr>
              <a:t>MEMORY TECHNOLOGY </a:t>
            </a:r>
            <a:r>
              <a:rPr lang="en-US" sz="2000" dirty="0"/>
              <a:t>ORIGINALLY DEVELOPED BY </a:t>
            </a:r>
            <a:r>
              <a:rPr lang="en-US" sz="2000" b="1" dirty="0">
                <a:latin typeface="Arial Black" pitchFamily="34" charset="0"/>
              </a:rPr>
              <a:t>NASA</a:t>
            </a:r>
            <a:r>
              <a:rPr lang="en-US" sz="2000" dirty="0"/>
              <a:t> AS A SOLUTION FOR REFRIGERATION IN REMOTE ENVIRONMENTS</a:t>
            </a:r>
          </a:p>
        </p:txBody>
      </p:sp>
      <p:sp>
        <p:nvSpPr>
          <p:cNvPr id="14340" name="TextBox 4"/>
          <p:cNvSpPr txBox="1">
            <a:spLocks noChangeArrowheads="1"/>
          </p:cNvSpPr>
          <p:nvPr/>
        </p:nvSpPr>
        <p:spPr bwMode="auto">
          <a:xfrm>
            <a:off x="533400" y="3124200"/>
            <a:ext cx="7924800" cy="1371600"/>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b="1" i="1" dirty="0">
                <a:latin typeface="Arial Black" pitchFamily="34" charset="0"/>
              </a:rPr>
              <a:t>THERMAL MEMORY TECHNOLOGY </a:t>
            </a:r>
            <a:r>
              <a:rPr lang="en-US" sz="2000" b="1" i="1" dirty="0" smtClean="0">
                <a:latin typeface="Arial Black" pitchFamily="34" charset="0"/>
              </a:rPr>
              <a:t> </a:t>
            </a:r>
            <a:r>
              <a:rPr lang="en-US" sz="2000" dirty="0" smtClean="0"/>
              <a:t>STORES </a:t>
            </a:r>
            <a:r>
              <a:rPr lang="en-US" sz="2000" dirty="0"/>
              <a:t>THERMAL ENERGY USING PHASE CHANGE CHEMISTRY THUS </a:t>
            </a:r>
            <a:r>
              <a:rPr lang="en-US" sz="2000" b="1" i="1" dirty="0"/>
              <a:t>REMOVING THE </a:t>
            </a:r>
            <a:r>
              <a:rPr lang="en-US" sz="2000" b="1" i="1" dirty="0" smtClean="0"/>
              <a:t>USE </a:t>
            </a:r>
            <a:r>
              <a:rPr lang="en-US" sz="2000" b="1" i="1" dirty="0"/>
              <a:t>OF A BATTERY AND CHARGE CONTROLLER</a:t>
            </a:r>
            <a:r>
              <a:rPr lang="en-US" sz="2000" dirty="0"/>
              <a:t> </a:t>
            </a:r>
            <a:r>
              <a:rPr lang="en-US" sz="2000" dirty="0" smtClean="0"/>
              <a:t> FOR </a:t>
            </a:r>
            <a:r>
              <a:rPr lang="en-US" sz="2000" dirty="0"/>
              <a:t>PHOTOVOLTAIC POWERED REFRIGERATION APPLICATIONS</a:t>
            </a:r>
          </a:p>
        </p:txBody>
      </p:sp>
      <p:sp>
        <p:nvSpPr>
          <p:cNvPr id="14341" name="TextBox 5"/>
          <p:cNvSpPr txBox="1">
            <a:spLocks noChangeArrowheads="1"/>
          </p:cNvSpPr>
          <p:nvPr/>
        </p:nvSpPr>
        <p:spPr bwMode="auto">
          <a:xfrm>
            <a:off x="533400" y="4724400"/>
            <a:ext cx="7924800" cy="1016000"/>
          </a:xfrm>
          <a:prstGeom prst="rect">
            <a:avLst/>
          </a:prstGeom>
          <a:noFill/>
          <a:ln>
            <a:noFill/>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2000" dirty="0">
                <a:solidFill>
                  <a:srgbClr val="FF0000"/>
                </a:solidFill>
              </a:rPr>
              <a:t>THIS </a:t>
            </a:r>
            <a:r>
              <a:rPr lang="en-US" sz="2000" b="1" i="1" dirty="0">
                <a:solidFill>
                  <a:srgbClr val="FF0000"/>
                </a:solidFill>
                <a:latin typeface="Arial Black" pitchFamily="34" charset="0"/>
              </a:rPr>
              <a:t>REMOVES</a:t>
            </a:r>
            <a:r>
              <a:rPr lang="en-US" sz="2000" dirty="0">
                <a:solidFill>
                  <a:srgbClr val="FF0000"/>
                </a:solidFill>
              </a:rPr>
              <a:t> </a:t>
            </a:r>
            <a:r>
              <a:rPr lang="en-US" sz="2000" dirty="0" smtClean="0">
                <a:solidFill>
                  <a:srgbClr val="FF0000"/>
                </a:solidFill>
              </a:rPr>
              <a:t> THE </a:t>
            </a:r>
            <a:r>
              <a:rPr lang="en-US" sz="2000" dirty="0">
                <a:solidFill>
                  <a:srgbClr val="FF0000"/>
                </a:solidFill>
              </a:rPr>
              <a:t>PRIMARY </a:t>
            </a:r>
            <a:r>
              <a:rPr lang="en-US" sz="2000" b="1" i="1" dirty="0">
                <a:solidFill>
                  <a:srgbClr val="FF0000"/>
                </a:solidFill>
                <a:latin typeface="Arial Black" pitchFamily="34" charset="0"/>
              </a:rPr>
              <a:t>FAILURE POINTS </a:t>
            </a:r>
            <a:r>
              <a:rPr lang="en-US" sz="2000" b="1" i="1" dirty="0" smtClean="0">
                <a:solidFill>
                  <a:srgbClr val="FF0000"/>
                </a:solidFill>
                <a:latin typeface="Arial Black" pitchFamily="34" charset="0"/>
              </a:rPr>
              <a:t> </a:t>
            </a:r>
            <a:r>
              <a:rPr lang="en-US" sz="2000" dirty="0" smtClean="0">
                <a:solidFill>
                  <a:srgbClr val="FF0000"/>
                </a:solidFill>
              </a:rPr>
              <a:t>AND </a:t>
            </a:r>
            <a:r>
              <a:rPr lang="en-US" sz="2000" b="1" i="1" dirty="0">
                <a:solidFill>
                  <a:srgbClr val="FF0000"/>
                </a:solidFill>
                <a:latin typeface="Arial Black" pitchFamily="34" charset="0"/>
              </a:rPr>
              <a:t>MAINTENANCE ITEMS</a:t>
            </a:r>
            <a:r>
              <a:rPr lang="en-US" sz="2000" b="1" dirty="0">
                <a:solidFill>
                  <a:srgbClr val="FF0000"/>
                </a:solidFill>
                <a:latin typeface="Arial Black" pitchFamily="34" charset="0"/>
              </a:rPr>
              <a:t> </a:t>
            </a:r>
            <a:r>
              <a:rPr lang="en-US" sz="2000" b="1" dirty="0" smtClean="0">
                <a:solidFill>
                  <a:srgbClr val="FF0000"/>
                </a:solidFill>
                <a:latin typeface="Arial Black" pitchFamily="34" charset="0"/>
              </a:rPr>
              <a:t> </a:t>
            </a:r>
            <a:r>
              <a:rPr lang="en-US" sz="2000" dirty="0" smtClean="0">
                <a:solidFill>
                  <a:srgbClr val="FF0000"/>
                </a:solidFill>
              </a:rPr>
              <a:t>IN </a:t>
            </a:r>
            <a:r>
              <a:rPr lang="en-US" sz="2000" dirty="0">
                <a:solidFill>
                  <a:srgbClr val="FF0000"/>
                </a:solidFill>
              </a:rPr>
              <a:t>A TYPICAL SOLAR POWERED REFRIGERATION SYSTEM</a:t>
            </a:r>
          </a:p>
        </p:txBody>
      </p:sp>
      <p:pic>
        <p:nvPicPr>
          <p:cNvPr id="6" name="Picture 5" descr="D:\Documents and Settings\Bill Byars\My Documents\My Pictures\k1637460.jpg"/>
          <p:cNvPicPr>
            <a:picLocks noChangeAspect="1" noChangeArrowheads="1"/>
          </p:cNvPicPr>
          <p:nvPr/>
        </p:nvPicPr>
        <p:blipFill>
          <a:blip r:embed="rId2" cstate="print"/>
          <a:srcRect/>
          <a:stretch>
            <a:fillRect/>
          </a:stretch>
        </p:blipFill>
        <p:spPr bwMode="auto">
          <a:xfrm>
            <a:off x="0" y="5715001"/>
            <a:ext cx="2286000" cy="1143000"/>
          </a:xfrm>
          <a:prstGeom prst="rect">
            <a:avLst/>
          </a:prstGeom>
          <a:noFill/>
          <a:effectLst>
            <a:softEdge rad="317500"/>
          </a:effectLst>
        </p:spPr>
      </p:pic>
      <p:pic>
        <p:nvPicPr>
          <p:cNvPr id="7" name="Picture 6" descr="DIVAF'S LOGO I-3.jpg"/>
          <p:cNvPicPr>
            <a:picLocks noChangeAspect="1"/>
          </p:cNvPicPr>
          <p:nvPr/>
        </p:nvPicPr>
        <p:blipFill>
          <a:blip r:embed="rId3" cstate="print"/>
          <a:stretch>
            <a:fillRect/>
          </a:stretch>
        </p:blipFill>
        <p:spPr>
          <a:xfrm>
            <a:off x="7696200" y="5715000"/>
            <a:ext cx="1447800" cy="1143000"/>
          </a:xfrm>
          <a:prstGeom prst="rect">
            <a:avLst/>
          </a:prstGeom>
          <a:effectLst>
            <a:softEdge rad="12700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2514600" y="304800"/>
            <a:ext cx="3581400" cy="914400"/>
          </a:xfrm>
          <a:prstGeom prst="rect">
            <a:avLst/>
          </a:prstGeom>
          <a:noFill/>
          <a:ln w="9525">
            <a:noFill/>
            <a:miter lim="800000"/>
            <a:headEnd/>
            <a:tailEnd/>
          </a:ln>
          <a:effectLst>
            <a:softEdge rad="31750"/>
          </a:effectLst>
        </p:spPr>
      </p:pic>
      <p:sp>
        <p:nvSpPr>
          <p:cNvPr id="15363" name="TextBox 2"/>
          <p:cNvSpPr txBox="1">
            <a:spLocks noChangeArrowheads="1"/>
          </p:cNvSpPr>
          <p:nvPr/>
        </p:nvSpPr>
        <p:spPr bwMode="auto">
          <a:xfrm>
            <a:off x="609600" y="2667000"/>
            <a:ext cx="7543800" cy="280076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headEnd/>
            <a:tailEnd/>
          </a:ln>
          <a:effectLst>
            <a:softEdge rad="63500"/>
          </a:effectLst>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600" i="1" dirty="0"/>
              <a:t>Active in the refrigeration and aerospace industries for 23 years. He holds three refrigeration patents, and three spacecraft patents, and is the founder of </a:t>
            </a:r>
            <a:r>
              <a:rPr lang="en-US" sz="1600" i="1" dirty="0" err="1" smtClean="0"/>
              <a:t>SunDanzer</a:t>
            </a:r>
            <a:r>
              <a:rPr lang="en-US" sz="1600" i="1" dirty="0" smtClean="0"/>
              <a:t>. Mr</a:t>
            </a:r>
            <a:r>
              <a:rPr lang="en-US" sz="1600" i="1" dirty="0"/>
              <a:t>. Bergeron has served as the lead engineer on a satellite with a capillary pump loop cooling system, the lead engineer and project manager for the Lunar habitat solar power heat pump demonstration test article development, and was the technical lead for NASA's Advanced Technology Refrigeration project, developing, testing, and evaluating thermoelectric, </a:t>
            </a:r>
            <a:r>
              <a:rPr lang="en-US" sz="1600" i="1" dirty="0" err="1"/>
              <a:t>Stirling</a:t>
            </a:r>
            <a:r>
              <a:rPr lang="en-US" sz="1600" i="1" dirty="0"/>
              <a:t>, and variable speed vapor compression cycle technologies. He is currently developing a solar powered, high efficiency refrigeration system for mobile terrestrial applications with Department of Energy support.    </a:t>
            </a:r>
          </a:p>
          <a:p>
            <a:pPr algn="just"/>
            <a:r>
              <a:rPr lang="en-US" sz="1600" i="1" dirty="0"/>
              <a:t>Mr. Bergeron has a BS in Mechanical Engineering and an MS in Finance.    </a:t>
            </a:r>
          </a:p>
          <a:p>
            <a:pPr algn="just"/>
            <a:endParaRPr lang="en-US" sz="1600" i="1" dirty="0"/>
          </a:p>
        </p:txBody>
      </p:sp>
      <p:sp>
        <p:nvSpPr>
          <p:cNvPr id="15364" name="TextBox 5"/>
          <p:cNvSpPr txBox="1">
            <a:spLocks noChangeArrowheads="1"/>
          </p:cNvSpPr>
          <p:nvPr/>
        </p:nvSpPr>
        <p:spPr bwMode="auto">
          <a:xfrm>
            <a:off x="838200" y="1752600"/>
            <a:ext cx="7239000" cy="615950"/>
          </a:xfrm>
          <a:prstGeom prst="rect">
            <a:avLst/>
          </a:prstGeom>
          <a:noFill/>
          <a:ln w="9525">
            <a:noFill/>
            <a:miter lim="800000"/>
            <a:headEnd/>
            <a:tailEnd/>
          </a:ln>
        </p:spPr>
        <p:txBody>
          <a:bodyPr>
            <a:spAutoFit/>
          </a:bodyPr>
          <a:lstStyle/>
          <a:p>
            <a:r>
              <a:rPr lang="en-US" b="1" dirty="0"/>
              <a:t>DAVID BERGERON PE</a:t>
            </a:r>
          </a:p>
          <a:p>
            <a:r>
              <a:rPr lang="en-US" sz="1600" b="1" dirty="0"/>
              <a:t>PRESIDENT / CHIEF SCIENTIST – SUNDANZER DEVELOPMENT, INC.</a:t>
            </a:r>
          </a:p>
        </p:txBody>
      </p:sp>
      <p:pic>
        <p:nvPicPr>
          <p:cNvPr id="5" name="Picture 4" descr="D:\Documents and Settings\Bill Byars\My Documents\My Pictures\k1637460.jpg"/>
          <p:cNvPicPr>
            <a:picLocks noChangeAspect="1" noChangeArrowheads="1"/>
          </p:cNvPicPr>
          <p:nvPr/>
        </p:nvPicPr>
        <p:blipFill>
          <a:blip r:embed="rId3" cstate="print"/>
          <a:srcRect/>
          <a:stretch>
            <a:fillRect/>
          </a:stretch>
        </p:blipFill>
        <p:spPr bwMode="auto">
          <a:xfrm>
            <a:off x="0" y="5715001"/>
            <a:ext cx="2286000" cy="1143000"/>
          </a:xfrm>
          <a:prstGeom prst="rect">
            <a:avLst/>
          </a:prstGeom>
          <a:noFill/>
          <a:effectLst>
            <a:softEdge rad="317500"/>
          </a:effectLst>
        </p:spPr>
      </p:pic>
      <p:pic>
        <p:nvPicPr>
          <p:cNvPr id="6" name="Picture 5" descr="DIVAF'S LOGO I-3.jpg"/>
          <p:cNvPicPr>
            <a:picLocks noChangeAspect="1"/>
          </p:cNvPicPr>
          <p:nvPr/>
        </p:nvPicPr>
        <p:blipFill>
          <a:blip r:embed="rId4" cstate="print"/>
          <a:stretch>
            <a:fillRect/>
          </a:stretch>
        </p:blipFill>
        <p:spPr>
          <a:xfrm>
            <a:off x="7696200" y="5715000"/>
            <a:ext cx="1447800" cy="1143000"/>
          </a:xfrm>
          <a:prstGeom prst="rect">
            <a:avLst/>
          </a:prstGeom>
          <a:effectLst>
            <a:softEdge rad="12700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cstate="print"/>
          <a:srcRect/>
          <a:stretch>
            <a:fillRect/>
          </a:stretch>
        </p:blipFill>
        <p:spPr bwMode="auto">
          <a:xfrm>
            <a:off x="2514600" y="304800"/>
            <a:ext cx="3581400" cy="914400"/>
          </a:xfrm>
          <a:prstGeom prst="rect">
            <a:avLst/>
          </a:prstGeom>
          <a:noFill/>
          <a:ln w="9525">
            <a:noFill/>
            <a:miter lim="800000"/>
            <a:headEnd/>
            <a:tailEnd/>
          </a:ln>
          <a:effectLst>
            <a:softEdge rad="31750"/>
          </a:effectLst>
        </p:spPr>
      </p:pic>
      <p:sp>
        <p:nvSpPr>
          <p:cNvPr id="16387" name="TextBox 5"/>
          <p:cNvSpPr txBox="1">
            <a:spLocks noChangeArrowheads="1"/>
          </p:cNvSpPr>
          <p:nvPr/>
        </p:nvSpPr>
        <p:spPr bwMode="auto">
          <a:xfrm>
            <a:off x="1066800" y="1676400"/>
            <a:ext cx="6934200" cy="615950"/>
          </a:xfrm>
          <a:prstGeom prst="rect">
            <a:avLst/>
          </a:prstGeom>
          <a:noFill/>
          <a:ln w="9525">
            <a:noFill/>
            <a:miter lim="800000"/>
            <a:headEnd/>
            <a:tailEnd/>
          </a:ln>
        </p:spPr>
        <p:txBody>
          <a:bodyPr wrap="square">
            <a:spAutoFit/>
          </a:bodyPr>
          <a:lstStyle/>
          <a:p>
            <a:r>
              <a:rPr lang="en-US" b="1" dirty="0"/>
              <a:t>BILL BARG PE</a:t>
            </a:r>
          </a:p>
          <a:p>
            <a:r>
              <a:rPr lang="en-US" sz="1600" b="1" dirty="0"/>
              <a:t>SENIOR MECHANICAL ENGINEER – SUNDANZER DEVELOPMENT, INC.</a:t>
            </a:r>
          </a:p>
        </p:txBody>
      </p:sp>
      <p:sp>
        <p:nvSpPr>
          <p:cNvPr id="16388" name="TextBox 6"/>
          <p:cNvSpPr txBox="1">
            <a:spLocks noChangeArrowheads="1"/>
          </p:cNvSpPr>
          <p:nvPr/>
        </p:nvSpPr>
        <p:spPr bwMode="auto">
          <a:xfrm>
            <a:off x="762000" y="2514600"/>
            <a:ext cx="7391400" cy="280076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headEnd/>
            <a:tailEnd/>
          </a:ln>
          <a:effectLst>
            <a:softEdge rad="63500"/>
          </a:effectLst>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600" i="1" dirty="0"/>
              <a:t>16 years of experience in design, analysis and project management. He has worked in diverse international engineering environments, with experience in multimillion dollar project management and directing engineering product design groups.  His expertise is taking a project from conception to commissioning inside of tight schedule and budget constraints.  Mr. </a:t>
            </a:r>
            <a:r>
              <a:rPr lang="en-US" sz="1600" i="1" dirty="0" err="1"/>
              <a:t>Barg</a:t>
            </a:r>
            <a:r>
              <a:rPr lang="en-US" sz="1600" i="1" dirty="0"/>
              <a:t> most recently worked as the Lead Mechanical Engineer for the Australian Synchrotron, where he was responsible for design and installation cooling systems for high heat load particle accelerators, among other responsibilities. He has also designed and installed water and liquid nitrogen cooled precision, </a:t>
            </a:r>
            <a:r>
              <a:rPr lang="en-US" sz="1600" i="1" dirty="0" err="1"/>
              <a:t>opto</a:t>
            </a:r>
            <a:r>
              <a:rPr lang="en-US" sz="1600" i="1" dirty="0"/>
              <a:t>/mechanical systems at synchrotrons in Brazil, Canada and in the United States. </a:t>
            </a:r>
            <a:r>
              <a:rPr lang="en-US" sz="1600" i="1" dirty="0" smtClean="0"/>
              <a:t> </a:t>
            </a:r>
          </a:p>
          <a:p>
            <a:pPr algn="just"/>
            <a:r>
              <a:rPr lang="en-US" sz="1600" i="1" dirty="0" smtClean="0"/>
              <a:t>Mr. </a:t>
            </a:r>
            <a:r>
              <a:rPr lang="en-US" sz="1600" i="1" dirty="0" err="1" smtClean="0"/>
              <a:t>Barg</a:t>
            </a:r>
            <a:r>
              <a:rPr lang="en-US" sz="1600" i="1" dirty="0" smtClean="0"/>
              <a:t> </a:t>
            </a:r>
            <a:r>
              <a:rPr lang="en-US" sz="1600" i="1" dirty="0"/>
              <a:t>has a BS in Mechanical Engineering and a BA in Spanish with a minor in Portuguese.  </a:t>
            </a:r>
          </a:p>
        </p:txBody>
      </p:sp>
      <p:pic>
        <p:nvPicPr>
          <p:cNvPr id="5" name="Picture 4" descr="D:\Documents and Settings\Bill Byars\My Documents\My Pictures\k1637460.jpg"/>
          <p:cNvPicPr>
            <a:picLocks noChangeAspect="1" noChangeArrowheads="1"/>
          </p:cNvPicPr>
          <p:nvPr/>
        </p:nvPicPr>
        <p:blipFill>
          <a:blip r:embed="rId4" cstate="print"/>
          <a:srcRect/>
          <a:stretch>
            <a:fillRect/>
          </a:stretch>
        </p:blipFill>
        <p:spPr bwMode="auto">
          <a:xfrm>
            <a:off x="0" y="5715001"/>
            <a:ext cx="2286000" cy="1143000"/>
          </a:xfrm>
          <a:prstGeom prst="rect">
            <a:avLst/>
          </a:prstGeom>
          <a:noFill/>
          <a:effectLst>
            <a:softEdge rad="317500"/>
          </a:effectLst>
        </p:spPr>
      </p:pic>
      <p:pic>
        <p:nvPicPr>
          <p:cNvPr id="6" name="Picture 5" descr="DIVAF'S LOGO I-3.jpg"/>
          <p:cNvPicPr>
            <a:picLocks noChangeAspect="1"/>
          </p:cNvPicPr>
          <p:nvPr/>
        </p:nvPicPr>
        <p:blipFill>
          <a:blip r:embed="rId5" cstate="print"/>
          <a:stretch>
            <a:fillRect/>
          </a:stretch>
        </p:blipFill>
        <p:spPr>
          <a:xfrm>
            <a:off x="7696200" y="5715000"/>
            <a:ext cx="1447800" cy="1143000"/>
          </a:xfrm>
          <a:prstGeom prst="rect">
            <a:avLst/>
          </a:prstGeom>
          <a:effectLst>
            <a:softEdge rad="127000"/>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676400"/>
          </a:xfrm>
          <a:blipFill>
            <a:blip r:embed="rId2" cstate="print"/>
            <a:stretch>
              <a:fillRect/>
            </a:stretch>
          </a:blip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defRPr/>
            </a:pPr>
            <a:r>
              <a:rPr lang="en-US" sz="4000" dirty="0" smtClean="0">
                <a:latin typeface="Arial Black" pitchFamily="34" charset="0"/>
              </a:rPr>
              <a:t>TROPICAL CLIMATE VACCINE STORAGE PROJECT SCOPE</a:t>
            </a:r>
            <a:endParaRPr lang="en-US" sz="4000" dirty="0">
              <a:latin typeface="Arial Black" pitchFamily="34" charset="0"/>
            </a:endParaRPr>
          </a:p>
        </p:txBody>
      </p:sp>
      <p:sp>
        <p:nvSpPr>
          <p:cNvPr id="17411" name="Content Placeholder 2"/>
          <p:cNvSpPr>
            <a:spLocks noGrp="1"/>
          </p:cNvSpPr>
          <p:nvPr>
            <p:ph idx="1"/>
          </p:nvPr>
        </p:nvSpPr>
        <p:spPr>
          <a:xfrm>
            <a:off x="533400" y="1828800"/>
            <a:ext cx="8229600" cy="4267200"/>
          </a:xfrm>
          <a:noFill/>
        </p:spPr>
        <p:txBody>
          <a:bodyPr>
            <a:normAutofit fontScale="92500" lnSpcReduction="20000"/>
          </a:bodyPr>
          <a:lstStyle/>
          <a:p>
            <a:r>
              <a:rPr lang="en-US" b="1" dirty="0" smtClean="0"/>
              <a:t>BULK REGIONAL DISTRIBUTION </a:t>
            </a:r>
          </a:p>
          <a:p>
            <a:pPr lvl="1"/>
            <a:r>
              <a:rPr lang="en-US" sz="2400" b="1" i="1" dirty="0" smtClean="0">
                <a:latin typeface="Arial" pitchFamily="34" charset="0"/>
                <a:cs typeface="Arial" pitchFamily="34" charset="0"/>
              </a:rPr>
              <a:t>Containerized refrigeration units for bulk transport of vaccines</a:t>
            </a:r>
          </a:p>
          <a:p>
            <a:r>
              <a:rPr lang="en-US" b="1" dirty="0" smtClean="0"/>
              <a:t>URBAN MEDICAL CENTER STORAGE</a:t>
            </a:r>
          </a:p>
          <a:p>
            <a:pPr lvl="1"/>
            <a:r>
              <a:rPr lang="en-US" sz="2400" b="1" i="1" dirty="0" smtClean="0">
                <a:latin typeface="Arial" pitchFamily="34" charset="0"/>
                <a:cs typeface="Arial" pitchFamily="34" charset="0"/>
              </a:rPr>
              <a:t>Permanent refrigerated storage capacity for larger urban medical centers</a:t>
            </a:r>
          </a:p>
          <a:p>
            <a:r>
              <a:rPr lang="en-US" b="1" dirty="0" smtClean="0"/>
              <a:t>CLINIC STORAGE</a:t>
            </a:r>
          </a:p>
          <a:p>
            <a:pPr lvl="1"/>
            <a:r>
              <a:rPr lang="en-US" sz="2400" b="1" i="1" dirty="0" smtClean="0">
                <a:latin typeface="Arial" pitchFamily="34" charset="0"/>
                <a:cs typeface="Arial" pitchFamily="34" charset="0"/>
              </a:rPr>
              <a:t>Mid-size permanent refrigerated storage for use at regional medical centers</a:t>
            </a:r>
          </a:p>
          <a:p>
            <a:r>
              <a:rPr lang="en-US" b="1" dirty="0" smtClean="0"/>
              <a:t>HAND PORTABLE STORAGE</a:t>
            </a:r>
          </a:p>
          <a:p>
            <a:pPr lvl="1"/>
            <a:r>
              <a:rPr lang="en-US" sz="2400" b="1" i="1" dirty="0" smtClean="0">
                <a:latin typeface="Arial" pitchFamily="34" charset="0"/>
                <a:cs typeface="Arial" pitchFamily="34" charset="0"/>
              </a:rPr>
              <a:t>Distribution to point of use</a:t>
            </a:r>
          </a:p>
          <a:p>
            <a:pPr lvl="1"/>
            <a:endParaRPr lang="en-US" dirty="0" smtClean="0"/>
          </a:p>
        </p:txBody>
      </p:sp>
      <p:pic>
        <p:nvPicPr>
          <p:cNvPr id="4" name="Picture 3" descr="DIVAF'S LOGO I-3.jpg"/>
          <p:cNvPicPr>
            <a:picLocks noChangeAspect="1"/>
          </p:cNvPicPr>
          <p:nvPr/>
        </p:nvPicPr>
        <p:blipFill>
          <a:blip r:embed="rId3" cstate="print"/>
          <a:stretch>
            <a:fillRect/>
          </a:stretch>
        </p:blipFill>
        <p:spPr>
          <a:xfrm>
            <a:off x="7696200" y="5715000"/>
            <a:ext cx="1447800" cy="1143000"/>
          </a:xfrm>
          <a:prstGeom prst="rect">
            <a:avLst/>
          </a:prstGeom>
          <a:effectLst>
            <a:softEdge rad="127000"/>
          </a:effectLst>
        </p:spPr>
      </p:pic>
      <p:pic>
        <p:nvPicPr>
          <p:cNvPr id="5" name="Picture 4" descr="D:\Documents and Settings\Bill Byars\My Documents\My Pictures\k1637460.jpg"/>
          <p:cNvPicPr>
            <a:picLocks noChangeAspect="1" noChangeArrowheads="1"/>
          </p:cNvPicPr>
          <p:nvPr/>
        </p:nvPicPr>
        <p:blipFill>
          <a:blip r:embed="rId4" cstate="print"/>
          <a:srcRect/>
          <a:stretch>
            <a:fillRect/>
          </a:stretch>
        </p:blipFill>
        <p:spPr bwMode="auto">
          <a:xfrm>
            <a:off x="0" y="5715001"/>
            <a:ext cx="2286000" cy="1143000"/>
          </a:xfrm>
          <a:prstGeom prst="rect">
            <a:avLst/>
          </a:prstGeom>
          <a:noFill/>
          <a:effectLst>
            <a:softEdge rad="31750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0"/>
            <a:ext cx="8839200" cy="3416320"/>
          </a:xfrm>
          <a:prstGeom prst="rect">
            <a:avLst/>
          </a:prstGeom>
          <a:blipFill>
            <a:blip r:embed="rId3" cstate="print"/>
            <a:stretch>
              <a:fillRect/>
            </a:stretch>
          </a:blip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sz="3600" b="1" dirty="0" smtClean="0">
              <a:solidFill>
                <a:schemeClr val="tx1"/>
              </a:solidFill>
            </a:endParaRPr>
          </a:p>
          <a:p>
            <a:pPr algn="ctr"/>
            <a:r>
              <a:rPr lang="en-US" sz="3600" b="1" dirty="0" smtClean="0">
                <a:solidFill>
                  <a:schemeClr val="bg1"/>
                </a:solidFill>
              </a:rPr>
              <a:t>THE FOCUS OF INITIAL DEVELOPMENT IS THE MID-SIZE CLINIC STORAGE FOR PERMANENT REFRIGERATED VACCINE STORAGE AT REGIONAL MEDICAL CENTERS</a:t>
            </a:r>
          </a:p>
          <a:p>
            <a:pPr algn="ctr"/>
            <a:endParaRPr lang="en-US" sz="3600" b="1" dirty="0">
              <a:solidFill>
                <a:schemeClr val="tx1"/>
              </a:solidFill>
            </a:endParaRPr>
          </a:p>
        </p:txBody>
      </p:sp>
      <p:pic>
        <p:nvPicPr>
          <p:cNvPr id="3" name="Picture 2" descr="DIVAF'S LOGO I-3.jpg"/>
          <p:cNvPicPr>
            <a:picLocks noChangeAspect="1"/>
          </p:cNvPicPr>
          <p:nvPr/>
        </p:nvPicPr>
        <p:blipFill>
          <a:blip r:embed="rId4" cstate="print"/>
          <a:stretch>
            <a:fillRect/>
          </a:stretch>
        </p:blipFill>
        <p:spPr>
          <a:xfrm>
            <a:off x="457200" y="152400"/>
            <a:ext cx="2743199" cy="2247900"/>
          </a:xfrm>
          <a:prstGeom prst="rect">
            <a:avLst/>
          </a:prstGeom>
        </p:spPr>
      </p:pic>
      <p:pic>
        <p:nvPicPr>
          <p:cNvPr id="5" name="Picture 2"/>
          <p:cNvPicPr>
            <a:picLocks noChangeAspect="1" noChangeArrowheads="1"/>
          </p:cNvPicPr>
          <p:nvPr/>
        </p:nvPicPr>
        <p:blipFill>
          <a:blip r:embed="rId5" cstate="print"/>
          <a:srcRect/>
          <a:stretch>
            <a:fillRect/>
          </a:stretch>
        </p:blipFill>
        <p:spPr bwMode="auto">
          <a:xfrm>
            <a:off x="4495800" y="685800"/>
            <a:ext cx="3581400" cy="914400"/>
          </a:xfrm>
          <a:prstGeom prst="rect">
            <a:avLst/>
          </a:prstGeom>
          <a:noFill/>
          <a:ln w="9525">
            <a:noFill/>
            <a:miter lim="800000"/>
            <a:headEnd/>
            <a:tailEnd/>
          </a:ln>
          <a:effectLst>
            <a:softEdge rad="31750"/>
          </a:effectLst>
        </p:spPr>
      </p:pic>
      <p:pic>
        <p:nvPicPr>
          <p:cNvPr id="6" name="Picture 5" descr="D:\Documents and Settings\Bill Byars\My Documents\My Pictures\k1637460.jpg"/>
          <p:cNvPicPr>
            <a:picLocks noChangeAspect="1" noChangeArrowheads="1"/>
          </p:cNvPicPr>
          <p:nvPr/>
        </p:nvPicPr>
        <p:blipFill>
          <a:blip r:embed="rId6" cstate="print"/>
          <a:srcRect/>
          <a:stretch>
            <a:fillRect/>
          </a:stretch>
        </p:blipFill>
        <p:spPr bwMode="auto">
          <a:xfrm>
            <a:off x="0" y="5715001"/>
            <a:ext cx="2286000" cy="1143000"/>
          </a:xfrm>
          <a:prstGeom prst="rect">
            <a:avLst/>
          </a:prstGeom>
          <a:noFill/>
          <a:effectLst>
            <a:softEdge rad="317500"/>
          </a:effectLst>
        </p:spPr>
      </p:pic>
      <p:pic>
        <p:nvPicPr>
          <p:cNvPr id="7" name="Picture 6" descr="DIVAF'S LOGO I-3.jpg"/>
          <p:cNvPicPr>
            <a:picLocks noChangeAspect="1"/>
          </p:cNvPicPr>
          <p:nvPr/>
        </p:nvPicPr>
        <p:blipFill>
          <a:blip r:embed="rId4" cstate="print"/>
          <a:stretch>
            <a:fillRect/>
          </a:stretch>
        </p:blipFill>
        <p:spPr>
          <a:xfrm>
            <a:off x="7696200" y="5715000"/>
            <a:ext cx="1447800" cy="1143000"/>
          </a:xfrm>
          <a:prstGeom prst="rect">
            <a:avLst/>
          </a:prstGeom>
          <a:effectLst>
            <a:softEdge rad="127000"/>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2362200"/>
          </a:xfrm>
          <a:blipFill>
            <a:blip r:embed="rId2" cstate="print"/>
            <a:stretch>
              <a:fillRect/>
            </a:stretch>
          </a:blip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algn="ctr"/>
            <a:r>
              <a:rPr lang="en-US" dirty="0" smtClean="0"/>
              <a:t/>
            </a:r>
            <a:br>
              <a:rPr lang="en-US" dirty="0" smtClean="0"/>
            </a:br>
            <a:r>
              <a:rPr lang="en-US" dirty="0" smtClean="0"/>
              <a:t/>
            </a:r>
            <a:br>
              <a:rPr lang="en-US" dirty="0" smtClean="0"/>
            </a:br>
            <a:r>
              <a:rPr lang="en-US" sz="3500" dirty="0" smtClean="0">
                <a:solidFill>
                  <a:schemeClr val="tx1"/>
                </a:solidFill>
                <a:latin typeface="Arial Black" pitchFamily="34" charset="0"/>
              </a:rPr>
              <a:t>S</a:t>
            </a:r>
            <a:r>
              <a:rPr lang="en-US" sz="3500" dirty="0" smtClean="0">
                <a:solidFill>
                  <a:schemeClr val="tx1"/>
                </a:solidFill>
              </a:rPr>
              <a:t>ecure  </a:t>
            </a:r>
            <a:r>
              <a:rPr lang="en-US" sz="3500" dirty="0" smtClean="0">
                <a:solidFill>
                  <a:schemeClr val="tx1"/>
                </a:solidFill>
                <a:latin typeface="Arial Black" pitchFamily="34" charset="0"/>
              </a:rPr>
              <a:t>T</a:t>
            </a:r>
            <a:r>
              <a:rPr lang="en-US" sz="3500" dirty="0" smtClean="0">
                <a:solidFill>
                  <a:schemeClr val="tx1"/>
                </a:solidFill>
              </a:rPr>
              <a:t>emperature  </a:t>
            </a:r>
            <a:r>
              <a:rPr lang="en-US" sz="3500" dirty="0" smtClean="0">
                <a:solidFill>
                  <a:schemeClr val="tx1"/>
                </a:solidFill>
                <a:latin typeface="Arial Black" pitchFamily="34" charset="0"/>
              </a:rPr>
              <a:t>R</a:t>
            </a:r>
            <a:r>
              <a:rPr lang="en-US" sz="3500" dirty="0" smtClean="0">
                <a:solidFill>
                  <a:schemeClr val="tx1"/>
                </a:solidFill>
              </a:rPr>
              <a:t>ange</a:t>
            </a:r>
            <a:br>
              <a:rPr lang="en-US" sz="3500" dirty="0" smtClean="0">
                <a:solidFill>
                  <a:schemeClr val="tx1"/>
                </a:solidFill>
              </a:rPr>
            </a:br>
            <a:r>
              <a:rPr lang="en-US" sz="3500" dirty="0" smtClean="0">
                <a:solidFill>
                  <a:schemeClr val="tx1"/>
                </a:solidFill>
                <a:latin typeface="Arial Black" pitchFamily="34" charset="0"/>
              </a:rPr>
              <a:t>50</a:t>
            </a:r>
            <a:r>
              <a:rPr lang="en-US" sz="3500" dirty="0" smtClean="0">
                <a:solidFill>
                  <a:schemeClr val="tx1"/>
                </a:solidFill>
              </a:rPr>
              <a:t>  Liter</a:t>
            </a:r>
            <a:br>
              <a:rPr lang="en-US" sz="3500" dirty="0" smtClean="0">
                <a:solidFill>
                  <a:schemeClr val="tx1"/>
                </a:solidFill>
              </a:rPr>
            </a:br>
            <a:r>
              <a:rPr lang="en-US" sz="3500" dirty="0" smtClean="0">
                <a:solidFill>
                  <a:schemeClr val="tx1"/>
                </a:solidFill>
              </a:rPr>
              <a:t> </a:t>
            </a:r>
            <a:endParaRPr lang="en-US" sz="3500" dirty="0">
              <a:solidFill>
                <a:schemeClr val="tx1"/>
              </a:solidFill>
            </a:endParaRPr>
          </a:p>
        </p:txBody>
      </p:sp>
      <p:sp>
        <p:nvSpPr>
          <p:cNvPr id="2" name="Content Placeholder 1"/>
          <p:cNvSpPr>
            <a:spLocks noGrp="1"/>
          </p:cNvSpPr>
          <p:nvPr>
            <p:ph idx="1"/>
          </p:nvPr>
        </p:nvSpPr>
        <p:spPr>
          <a:xfrm>
            <a:off x="228600" y="2667000"/>
            <a:ext cx="4800600" cy="3124200"/>
          </a:xfrm>
          <a:noFill/>
          <a:ln>
            <a:noFill/>
          </a:ln>
        </p:spPr>
        <p:style>
          <a:lnRef idx="2">
            <a:schemeClr val="accent4"/>
          </a:lnRef>
          <a:fillRef idx="1">
            <a:schemeClr val="lt1"/>
          </a:fillRef>
          <a:effectRef idx="0">
            <a:schemeClr val="accent4"/>
          </a:effectRef>
          <a:fontRef idx="minor">
            <a:schemeClr val="dk1"/>
          </a:fontRef>
        </p:style>
        <p:txBody>
          <a:bodyPr>
            <a:normAutofit fontScale="85000" lnSpcReduction="20000"/>
          </a:bodyPr>
          <a:lstStyle/>
          <a:p>
            <a:pPr algn="ctr">
              <a:buNone/>
            </a:pPr>
            <a:endParaRPr lang="en-US" sz="2000" dirty="0" smtClean="0"/>
          </a:p>
          <a:p>
            <a:pPr algn="ctr">
              <a:buNone/>
            </a:pPr>
            <a:r>
              <a:rPr lang="en-US" b="1" dirty="0" smtClean="0"/>
              <a:t>DIRECT DRIVE PHOTOVOLTAIC</a:t>
            </a:r>
          </a:p>
          <a:p>
            <a:pPr algn="ctr">
              <a:buNone/>
            </a:pPr>
            <a:r>
              <a:rPr lang="en-US" b="1" dirty="0" smtClean="0"/>
              <a:t>AND/OR </a:t>
            </a:r>
          </a:p>
          <a:p>
            <a:pPr algn="ctr">
              <a:buNone/>
            </a:pPr>
            <a:r>
              <a:rPr lang="en-US" b="1" dirty="0" smtClean="0"/>
              <a:t>AC GRID OR GENERATOR POWER THROUGH RECTIFIER</a:t>
            </a:r>
          </a:p>
          <a:p>
            <a:pPr algn="ctr">
              <a:buNone/>
            </a:pPr>
            <a:r>
              <a:rPr lang="en-US" b="1" dirty="0" smtClean="0"/>
              <a:t>AND/OR</a:t>
            </a:r>
          </a:p>
          <a:p>
            <a:pPr algn="ctr">
              <a:buNone/>
            </a:pPr>
            <a:r>
              <a:rPr lang="en-US" b="1" dirty="0" smtClean="0"/>
              <a:t>OTHER 12 V DC POWER</a:t>
            </a:r>
          </a:p>
          <a:p>
            <a:pPr algn="ctr">
              <a:buNone/>
            </a:pPr>
            <a:r>
              <a:rPr lang="en-US" b="1" dirty="0" smtClean="0"/>
              <a:t>SOURCE</a:t>
            </a:r>
            <a:endParaRPr lang="en-US" b="1" dirty="0"/>
          </a:p>
        </p:txBody>
      </p:sp>
      <p:pic>
        <p:nvPicPr>
          <p:cNvPr id="7" name="Picture 2"/>
          <p:cNvPicPr>
            <a:picLocks noChangeAspect="1" noChangeArrowheads="1"/>
          </p:cNvPicPr>
          <p:nvPr/>
        </p:nvPicPr>
        <p:blipFill>
          <a:blip r:embed="rId3" cstate="print"/>
          <a:srcRect/>
          <a:stretch>
            <a:fillRect/>
          </a:stretch>
        </p:blipFill>
        <p:spPr bwMode="auto">
          <a:xfrm>
            <a:off x="2590800" y="0"/>
            <a:ext cx="3581400" cy="914400"/>
          </a:xfrm>
          <a:prstGeom prst="rect">
            <a:avLst/>
          </a:prstGeom>
          <a:noFill/>
          <a:ln w="9525">
            <a:noFill/>
            <a:miter lim="800000"/>
            <a:headEnd/>
            <a:tailEnd/>
          </a:ln>
          <a:effectLst>
            <a:softEdge rad="31750"/>
          </a:effectLst>
        </p:spPr>
      </p:pic>
      <p:pic>
        <p:nvPicPr>
          <p:cNvPr id="12" name="Picture 11" descr="D:\Documents and Settings\Bill Byars\Local Settings\Temporary Internet Files\Content.Word\sdzronriver.jpg"/>
          <p:cNvPicPr/>
          <p:nvPr/>
        </p:nvPicPr>
        <p:blipFill>
          <a:blip r:embed="rId4" cstate="print"/>
          <a:srcRect/>
          <a:stretch>
            <a:fillRect/>
          </a:stretch>
        </p:blipFill>
        <p:spPr bwMode="auto">
          <a:xfrm>
            <a:off x="5486400" y="2362200"/>
            <a:ext cx="3124200" cy="3352800"/>
          </a:xfrm>
          <a:prstGeom prst="rect">
            <a:avLst/>
          </a:prstGeom>
          <a:noFill/>
          <a:ln w="9525">
            <a:noFill/>
            <a:miter lim="800000"/>
            <a:headEnd/>
            <a:tailEnd/>
          </a:ln>
          <a:effectLst>
            <a:softEdge rad="127000"/>
          </a:effectLst>
        </p:spPr>
      </p:pic>
      <p:pic>
        <p:nvPicPr>
          <p:cNvPr id="6" name="Picture 5" descr="DIVAF'S LOGO I-3.jpg"/>
          <p:cNvPicPr>
            <a:picLocks noChangeAspect="1"/>
          </p:cNvPicPr>
          <p:nvPr/>
        </p:nvPicPr>
        <p:blipFill>
          <a:blip r:embed="rId5" cstate="print"/>
          <a:stretch>
            <a:fillRect/>
          </a:stretch>
        </p:blipFill>
        <p:spPr>
          <a:xfrm>
            <a:off x="7696200" y="5715000"/>
            <a:ext cx="1447800" cy="1143000"/>
          </a:xfrm>
          <a:prstGeom prst="rect">
            <a:avLst/>
          </a:prstGeom>
          <a:effectLst>
            <a:softEdge rad="127000"/>
          </a:effectLst>
        </p:spPr>
      </p:pic>
      <p:pic>
        <p:nvPicPr>
          <p:cNvPr id="8" name="Picture 7" descr="D:\Documents and Settings\Bill Byars\My Documents\My Pictures\k1637460.jpg"/>
          <p:cNvPicPr>
            <a:picLocks noChangeAspect="1" noChangeArrowheads="1"/>
          </p:cNvPicPr>
          <p:nvPr/>
        </p:nvPicPr>
        <p:blipFill>
          <a:blip r:embed="rId6" cstate="print"/>
          <a:srcRect/>
          <a:stretch>
            <a:fillRect/>
          </a:stretch>
        </p:blipFill>
        <p:spPr bwMode="auto">
          <a:xfrm>
            <a:off x="0" y="5715001"/>
            <a:ext cx="2286000" cy="1143000"/>
          </a:xfrm>
          <a:prstGeom prst="rect">
            <a:avLst/>
          </a:prstGeom>
          <a:noFill/>
          <a:effectLst>
            <a:softEdge rad="317500"/>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Bill\Pictures\PB250173.JPG"/>
          <p:cNvPicPr>
            <a:picLocks noChangeAspect="1" noChangeArrowheads="1"/>
          </p:cNvPicPr>
          <p:nvPr/>
        </p:nvPicPr>
        <p:blipFill>
          <a:blip r:embed="rId2" cstate="print"/>
          <a:srcRect/>
          <a:stretch>
            <a:fillRect/>
          </a:stretch>
        </p:blipFill>
        <p:spPr bwMode="auto">
          <a:xfrm>
            <a:off x="5029200" y="914400"/>
            <a:ext cx="3581400" cy="2667000"/>
          </a:xfrm>
          <a:prstGeom prst="rect">
            <a:avLst/>
          </a:prstGeom>
          <a:noFill/>
          <a:effectLst>
            <a:softEdge rad="63500"/>
          </a:effectLst>
        </p:spPr>
      </p:pic>
      <p:pic>
        <p:nvPicPr>
          <p:cNvPr id="3" name="Picture 2" descr="C:\Users\Bill\Pictures\PB250172.JPG"/>
          <p:cNvPicPr>
            <a:picLocks noChangeAspect="1" noChangeArrowheads="1"/>
          </p:cNvPicPr>
          <p:nvPr/>
        </p:nvPicPr>
        <p:blipFill>
          <a:blip r:embed="rId3" cstate="print"/>
          <a:srcRect/>
          <a:stretch>
            <a:fillRect/>
          </a:stretch>
        </p:blipFill>
        <p:spPr bwMode="auto">
          <a:xfrm>
            <a:off x="609600" y="1066800"/>
            <a:ext cx="3657600" cy="2667000"/>
          </a:xfrm>
          <a:prstGeom prst="rect">
            <a:avLst/>
          </a:prstGeom>
          <a:noFill/>
          <a:effectLst>
            <a:softEdge rad="31750"/>
          </a:effectLst>
        </p:spPr>
      </p:pic>
      <p:pic>
        <p:nvPicPr>
          <p:cNvPr id="4" name="Picture 2" descr="C:\Users\Bill\Pictures\PB250170.JPG"/>
          <p:cNvPicPr>
            <a:picLocks noChangeAspect="1" noChangeArrowheads="1"/>
          </p:cNvPicPr>
          <p:nvPr/>
        </p:nvPicPr>
        <p:blipFill>
          <a:blip r:embed="rId4" cstate="print"/>
          <a:srcRect/>
          <a:stretch>
            <a:fillRect/>
          </a:stretch>
        </p:blipFill>
        <p:spPr bwMode="auto">
          <a:xfrm>
            <a:off x="914400" y="3886200"/>
            <a:ext cx="2209800" cy="1905000"/>
          </a:xfrm>
          <a:prstGeom prst="rect">
            <a:avLst/>
          </a:prstGeom>
          <a:noFill/>
          <a:effectLst>
            <a:softEdge rad="63500"/>
          </a:effectLst>
        </p:spPr>
      </p:pic>
      <p:pic>
        <p:nvPicPr>
          <p:cNvPr id="5" name="Picture 2" descr="C:\Users\Bill\Pictures\PB250174.JPG"/>
          <p:cNvPicPr>
            <a:picLocks noChangeAspect="1" noChangeArrowheads="1"/>
          </p:cNvPicPr>
          <p:nvPr/>
        </p:nvPicPr>
        <p:blipFill>
          <a:blip r:embed="rId5" cstate="print"/>
          <a:srcRect/>
          <a:stretch>
            <a:fillRect/>
          </a:stretch>
        </p:blipFill>
        <p:spPr bwMode="auto">
          <a:xfrm>
            <a:off x="5867400" y="3657600"/>
            <a:ext cx="2700866" cy="2197100"/>
          </a:xfrm>
          <a:prstGeom prst="rect">
            <a:avLst/>
          </a:prstGeom>
          <a:noFill/>
          <a:effectLst>
            <a:softEdge rad="63500"/>
          </a:effectLst>
        </p:spPr>
      </p:pic>
      <p:pic>
        <p:nvPicPr>
          <p:cNvPr id="6" name="Picture 2" descr="C:\Users\Bill\Pictures\PB250175.JPG"/>
          <p:cNvPicPr>
            <a:picLocks noChangeAspect="1" noChangeArrowheads="1"/>
          </p:cNvPicPr>
          <p:nvPr/>
        </p:nvPicPr>
        <p:blipFill>
          <a:blip r:embed="rId6" cstate="print"/>
          <a:srcRect/>
          <a:stretch>
            <a:fillRect/>
          </a:stretch>
        </p:blipFill>
        <p:spPr bwMode="auto">
          <a:xfrm>
            <a:off x="3200400" y="3810000"/>
            <a:ext cx="2667000" cy="2209800"/>
          </a:xfrm>
          <a:prstGeom prst="rect">
            <a:avLst/>
          </a:prstGeom>
          <a:noFill/>
          <a:effectLst>
            <a:softEdge rad="63500"/>
          </a:effectLst>
        </p:spPr>
      </p:pic>
      <p:pic>
        <p:nvPicPr>
          <p:cNvPr id="9" name="Picture 2"/>
          <p:cNvPicPr>
            <a:picLocks noChangeAspect="1" noChangeArrowheads="1"/>
          </p:cNvPicPr>
          <p:nvPr/>
        </p:nvPicPr>
        <p:blipFill>
          <a:blip r:embed="rId7" cstate="print"/>
          <a:srcRect/>
          <a:stretch>
            <a:fillRect/>
          </a:stretch>
        </p:blipFill>
        <p:spPr bwMode="auto">
          <a:xfrm>
            <a:off x="457200" y="76200"/>
            <a:ext cx="3581400" cy="914400"/>
          </a:xfrm>
          <a:prstGeom prst="rect">
            <a:avLst/>
          </a:prstGeom>
          <a:noFill/>
          <a:ln w="9525">
            <a:noFill/>
            <a:miter lim="800000"/>
            <a:headEnd/>
            <a:tailEnd/>
          </a:ln>
          <a:effectLst>
            <a:softEdge rad="31750"/>
          </a:effectLst>
        </p:spPr>
      </p:pic>
      <p:sp>
        <p:nvSpPr>
          <p:cNvPr id="10" name="TextBox 9"/>
          <p:cNvSpPr txBox="1"/>
          <p:nvPr/>
        </p:nvSpPr>
        <p:spPr>
          <a:xfrm>
            <a:off x="4876800" y="228600"/>
            <a:ext cx="3352800" cy="769441"/>
          </a:xfrm>
          <a:prstGeom prst="rect">
            <a:avLst/>
          </a:prstGeom>
          <a:noFill/>
          <a:effectLst/>
        </p:spPr>
        <p:txBody>
          <a:bodyPr wrap="square" rtlCol="0">
            <a:spAutoFit/>
          </a:bodyPr>
          <a:lstStyle/>
          <a:p>
            <a:r>
              <a:rPr lang="en-US" sz="4400" dirty="0" smtClean="0">
                <a:latin typeface="Arial Black" pitchFamily="34" charset="0"/>
              </a:rPr>
              <a:t>STR - 50</a:t>
            </a:r>
            <a:endParaRPr lang="en-US" sz="4400" dirty="0"/>
          </a:p>
        </p:txBody>
      </p:sp>
      <p:pic>
        <p:nvPicPr>
          <p:cNvPr id="11" name="Picture 10" descr="D:\Documents and Settings\Bill Byars\My Documents\My Pictures\k1637460.jpg"/>
          <p:cNvPicPr>
            <a:picLocks noChangeAspect="1" noChangeArrowheads="1"/>
          </p:cNvPicPr>
          <p:nvPr/>
        </p:nvPicPr>
        <p:blipFill>
          <a:blip r:embed="rId8" cstate="print"/>
          <a:srcRect/>
          <a:stretch>
            <a:fillRect/>
          </a:stretch>
        </p:blipFill>
        <p:spPr bwMode="auto">
          <a:xfrm>
            <a:off x="0" y="5715001"/>
            <a:ext cx="2286000" cy="1143000"/>
          </a:xfrm>
          <a:prstGeom prst="rect">
            <a:avLst/>
          </a:prstGeom>
          <a:noFill/>
          <a:effectLst>
            <a:softEdge rad="317500"/>
          </a:effectLst>
        </p:spPr>
      </p:pic>
      <p:pic>
        <p:nvPicPr>
          <p:cNvPr id="12" name="Picture 11" descr="DIVAF'S LOGO I-3.jpg"/>
          <p:cNvPicPr>
            <a:picLocks noChangeAspect="1"/>
          </p:cNvPicPr>
          <p:nvPr/>
        </p:nvPicPr>
        <p:blipFill>
          <a:blip r:embed="rId9" cstate="print"/>
          <a:stretch>
            <a:fillRect/>
          </a:stretch>
        </p:blipFill>
        <p:spPr>
          <a:xfrm>
            <a:off x="7696200" y="5715000"/>
            <a:ext cx="1447800" cy="1143000"/>
          </a:xfrm>
          <a:prstGeom prst="rect">
            <a:avLst/>
          </a:prstGeom>
          <a:effectLst>
            <a:softEdge rad="127000"/>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0" y="0"/>
            <a:ext cx="9144000" cy="2057400"/>
          </a:xfrm>
          <a:blipFill>
            <a:blip r:embed="rId2" cstate="print"/>
            <a:stretch>
              <a:fillRect/>
            </a:stretch>
          </a:blip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algn="ctr"/>
            <a:r>
              <a:rPr lang="en-US" dirty="0" smtClean="0"/>
              <a:t/>
            </a:r>
            <a:br>
              <a:rPr lang="en-US" dirty="0" smtClean="0"/>
            </a:br>
            <a:r>
              <a:rPr lang="en-US" dirty="0" smtClean="0"/>
              <a:t/>
            </a:r>
            <a:br>
              <a:rPr lang="en-US" dirty="0" smtClean="0"/>
            </a:br>
            <a:r>
              <a:rPr lang="en-US" dirty="0" smtClean="0">
                <a:solidFill>
                  <a:schemeClr val="tx1"/>
                </a:solidFill>
                <a:latin typeface="Arial Black" pitchFamily="34" charset="0"/>
              </a:rPr>
              <a:t>STR – 50</a:t>
            </a:r>
            <a:br>
              <a:rPr lang="en-US" dirty="0" smtClean="0">
                <a:solidFill>
                  <a:schemeClr val="tx1"/>
                </a:solidFill>
                <a:latin typeface="Arial Black" pitchFamily="34" charset="0"/>
              </a:rPr>
            </a:br>
            <a:endParaRPr lang="en-US" dirty="0">
              <a:solidFill>
                <a:schemeClr val="tx1"/>
              </a:solidFill>
              <a:latin typeface="Arial Black" pitchFamily="34" charset="0"/>
            </a:endParaRPr>
          </a:p>
        </p:txBody>
      </p:sp>
      <p:sp>
        <p:nvSpPr>
          <p:cNvPr id="2" name="Content Placeholder 1"/>
          <p:cNvSpPr>
            <a:spLocks noGrp="1"/>
          </p:cNvSpPr>
          <p:nvPr>
            <p:ph idx="1"/>
          </p:nvPr>
        </p:nvSpPr>
        <p:spPr>
          <a:xfrm>
            <a:off x="457200" y="2209801"/>
            <a:ext cx="8229600" cy="3733800"/>
          </a:xfrm>
          <a:noFill/>
          <a:ln>
            <a:noFill/>
          </a:ln>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r>
              <a:rPr lang="en-US" b="1" dirty="0" smtClean="0"/>
              <a:t>THERMAL MEMORY TECHNOLOGY</a:t>
            </a:r>
          </a:p>
          <a:p>
            <a:pPr lvl="2"/>
            <a:r>
              <a:rPr lang="en-US" b="1" dirty="0" smtClean="0"/>
              <a:t>STORES THERMAL ENERGY NOT ELECTRICAL ENERGY</a:t>
            </a:r>
          </a:p>
          <a:p>
            <a:pPr lvl="2"/>
            <a:r>
              <a:rPr lang="en-US" b="1" dirty="0" smtClean="0"/>
              <a:t>REQUIRES AVERAGE OF 30 HOURS POWER/WEEK</a:t>
            </a:r>
          </a:p>
          <a:p>
            <a:pPr lvl="2"/>
            <a:r>
              <a:rPr lang="en-US" b="1" dirty="0" smtClean="0"/>
              <a:t>HOLDOVER TIME AT DESIGN TEMPERATURE WITH NO POWER = 4.5 DAYS (@ 30</a:t>
            </a:r>
            <a:r>
              <a:rPr lang="en-US" b="1" baseline="30000" dirty="0" smtClean="0"/>
              <a:t>0 </a:t>
            </a:r>
            <a:r>
              <a:rPr lang="en-US" b="1" dirty="0" smtClean="0"/>
              <a:t>C AMBIENT)</a:t>
            </a:r>
          </a:p>
          <a:p>
            <a:pPr lvl="2"/>
            <a:endParaRPr lang="en-US" b="1" dirty="0" smtClean="0"/>
          </a:p>
          <a:p>
            <a:r>
              <a:rPr lang="en-US" b="1" dirty="0" smtClean="0"/>
              <a:t>SUNDANZER PROPRIETARY MICROPROCESSOR</a:t>
            </a:r>
          </a:p>
          <a:p>
            <a:pPr lvl="2"/>
            <a:r>
              <a:rPr lang="en-US" b="1" dirty="0" smtClean="0"/>
              <a:t>CONTROLS VARIABLE SPEED COMPRESSOR BASED ON AVAILABLE POWER</a:t>
            </a:r>
          </a:p>
          <a:p>
            <a:pPr lvl="2"/>
            <a:r>
              <a:rPr lang="en-US" b="1" dirty="0" smtClean="0"/>
              <a:t>EXTENDS COMPRESSOR EFFICIENCY AND SERVICE LIFE</a:t>
            </a:r>
          </a:p>
          <a:p>
            <a:pPr lvl="2"/>
            <a:r>
              <a:rPr lang="en-US" b="1" dirty="0" smtClean="0"/>
              <a:t>PROVIDES FAIL-SAFE FOR IMPROPER POWER INPUT</a:t>
            </a:r>
          </a:p>
          <a:p>
            <a:pPr lvl="2"/>
            <a:r>
              <a:rPr lang="en-US" b="1" dirty="0" smtClean="0"/>
              <a:t>AUTOMATIC REBOOT TO PREVENT LOGIC LOOP</a:t>
            </a:r>
            <a:endParaRPr lang="en-US" b="1" dirty="0"/>
          </a:p>
        </p:txBody>
      </p:sp>
      <p:pic>
        <p:nvPicPr>
          <p:cNvPr id="5" name="Picture 2"/>
          <p:cNvPicPr>
            <a:picLocks noChangeAspect="1" noChangeArrowheads="1"/>
          </p:cNvPicPr>
          <p:nvPr/>
        </p:nvPicPr>
        <p:blipFill>
          <a:blip r:embed="rId3" cstate="print"/>
          <a:srcRect/>
          <a:stretch>
            <a:fillRect/>
          </a:stretch>
        </p:blipFill>
        <p:spPr bwMode="auto">
          <a:xfrm>
            <a:off x="2895600" y="0"/>
            <a:ext cx="3581400" cy="914400"/>
          </a:xfrm>
          <a:prstGeom prst="rect">
            <a:avLst/>
          </a:prstGeom>
          <a:noFill/>
          <a:ln w="9525">
            <a:noFill/>
            <a:miter lim="800000"/>
            <a:headEnd/>
            <a:tailEnd/>
          </a:ln>
          <a:effectLst>
            <a:softEdge rad="31750"/>
          </a:effectLst>
        </p:spPr>
      </p:pic>
      <p:pic>
        <p:nvPicPr>
          <p:cNvPr id="6" name="Picture 5" descr="D:\Documents and Settings\Bill Byars\My Documents\My Pictures\k1637460.jpg"/>
          <p:cNvPicPr>
            <a:picLocks noChangeAspect="1" noChangeArrowheads="1"/>
          </p:cNvPicPr>
          <p:nvPr/>
        </p:nvPicPr>
        <p:blipFill>
          <a:blip r:embed="rId4" cstate="print"/>
          <a:srcRect/>
          <a:stretch>
            <a:fillRect/>
          </a:stretch>
        </p:blipFill>
        <p:spPr bwMode="auto">
          <a:xfrm>
            <a:off x="0" y="5715001"/>
            <a:ext cx="2286000" cy="1143000"/>
          </a:xfrm>
          <a:prstGeom prst="rect">
            <a:avLst/>
          </a:prstGeom>
          <a:noFill/>
          <a:effectLst>
            <a:softEdge rad="317500"/>
          </a:effectLst>
        </p:spPr>
      </p:pic>
      <p:pic>
        <p:nvPicPr>
          <p:cNvPr id="7" name="Picture 6" descr="DIVAF'S LOGO I-3.jpg"/>
          <p:cNvPicPr>
            <a:picLocks noChangeAspect="1"/>
          </p:cNvPicPr>
          <p:nvPr/>
        </p:nvPicPr>
        <p:blipFill>
          <a:blip r:embed="rId5" cstate="print"/>
          <a:stretch>
            <a:fillRect/>
          </a:stretch>
        </p:blipFill>
        <p:spPr>
          <a:xfrm>
            <a:off x="7696200" y="5715000"/>
            <a:ext cx="1447800" cy="1143000"/>
          </a:xfrm>
          <a:prstGeom prst="rect">
            <a:avLst/>
          </a:prstGeom>
          <a:effectLst>
            <a:softEdge rad="127000"/>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0" y="0"/>
            <a:ext cx="9144000" cy="2057400"/>
          </a:xfrm>
          <a:blipFill>
            <a:blip r:embed="rId2" cstate="print"/>
            <a:stretch>
              <a:fillRect/>
            </a:stretch>
          </a:blip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algn="ctr"/>
            <a:r>
              <a:rPr lang="en-US" dirty="0" smtClean="0"/>
              <a:t/>
            </a:r>
            <a:br>
              <a:rPr lang="en-US" dirty="0" smtClean="0"/>
            </a:br>
            <a:r>
              <a:rPr lang="en-US" dirty="0" smtClean="0"/>
              <a:t/>
            </a:r>
            <a:br>
              <a:rPr lang="en-US" dirty="0" smtClean="0"/>
            </a:br>
            <a:r>
              <a:rPr lang="en-US" dirty="0" smtClean="0">
                <a:solidFill>
                  <a:schemeClr val="tx1"/>
                </a:solidFill>
                <a:latin typeface="Arial Black" pitchFamily="34" charset="0"/>
              </a:rPr>
              <a:t>STR – 50</a:t>
            </a:r>
            <a:br>
              <a:rPr lang="en-US" dirty="0" smtClean="0">
                <a:solidFill>
                  <a:schemeClr val="tx1"/>
                </a:solidFill>
                <a:latin typeface="Arial Black" pitchFamily="34" charset="0"/>
              </a:rPr>
            </a:br>
            <a:endParaRPr lang="en-US" dirty="0">
              <a:solidFill>
                <a:schemeClr val="tx1"/>
              </a:solidFill>
              <a:latin typeface="Arial Black" pitchFamily="34" charset="0"/>
            </a:endParaRPr>
          </a:p>
        </p:txBody>
      </p:sp>
      <p:sp>
        <p:nvSpPr>
          <p:cNvPr id="2" name="Content Placeholder 1"/>
          <p:cNvSpPr>
            <a:spLocks noGrp="1"/>
          </p:cNvSpPr>
          <p:nvPr>
            <p:ph idx="1"/>
          </p:nvPr>
        </p:nvSpPr>
        <p:spPr>
          <a:xfrm>
            <a:off x="457200" y="2438401"/>
            <a:ext cx="8229600" cy="3276599"/>
          </a:xfrm>
          <a:noFill/>
          <a:ln>
            <a:noFill/>
          </a:ln>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en-US" b="1" dirty="0" smtClean="0"/>
              <a:t>MAXIMUM THERMAL EFFICIENCY DESIGN</a:t>
            </a:r>
          </a:p>
          <a:p>
            <a:pPr lvl="2"/>
            <a:r>
              <a:rPr lang="en-US" sz="2000" b="1" dirty="0" smtClean="0"/>
              <a:t>ENHANCED EVAPORATOR AND CONDENSER SURFACE AREA</a:t>
            </a:r>
          </a:p>
          <a:p>
            <a:pPr lvl="2"/>
            <a:r>
              <a:rPr lang="en-US" sz="2000" b="1" dirty="0" smtClean="0"/>
              <a:t>OPTIMIZED REFRIGERANT CHARGE</a:t>
            </a:r>
          </a:p>
          <a:p>
            <a:pPr lvl="2"/>
            <a:r>
              <a:rPr lang="en-US" sz="2000" b="1" dirty="0" smtClean="0"/>
              <a:t>TOP OPENING DOOR</a:t>
            </a:r>
          </a:p>
          <a:p>
            <a:pPr lvl="1"/>
            <a:endParaRPr lang="en-US" b="1" dirty="0" smtClean="0"/>
          </a:p>
          <a:p>
            <a:r>
              <a:rPr lang="en-US" b="1" dirty="0" smtClean="0"/>
              <a:t>LCD PANEL FOR MONITORING FULL SYSTEM INFORMATION</a:t>
            </a:r>
          </a:p>
          <a:p>
            <a:pPr lvl="2"/>
            <a:r>
              <a:rPr lang="en-US" sz="2000" b="1" dirty="0" smtClean="0"/>
              <a:t>MOUNTED INSIDE COMPRESSOR COMPARTMENT FOR USE BY TECHNICIAN</a:t>
            </a:r>
            <a:endParaRPr lang="en-US" sz="2000" b="1" dirty="0"/>
          </a:p>
        </p:txBody>
      </p:sp>
      <p:pic>
        <p:nvPicPr>
          <p:cNvPr id="5" name="Picture 2"/>
          <p:cNvPicPr>
            <a:picLocks noChangeAspect="1" noChangeArrowheads="1"/>
          </p:cNvPicPr>
          <p:nvPr/>
        </p:nvPicPr>
        <p:blipFill>
          <a:blip r:embed="rId3" cstate="print"/>
          <a:srcRect/>
          <a:stretch>
            <a:fillRect/>
          </a:stretch>
        </p:blipFill>
        <p:spPr bwMode="auto">
          <a:xfrm>
            <a:off x="2895600" y="0"/>
            <a:ext cx="3581400" cy="914400"/>
          </a:xfrm>
          <a:prstGeom prst="rect">
            <a:avLst/>
          </a:prstGeom>
          <a:noFill/>
          <a:ln w="9525">
            <a:noFill/>
            <a:miter lim="800000"/>
            <a:headEnd/>
            <a:tailEnd/>
          </a:ln>
          <a:effectLst>
            <a:softEdge rad="31750"/>
          </a:effectLst>
        </p:spPr>
      </p:pic>
      <p:pic>
        <p:nvPicPr>
          <p:cNvPr id="6" name="Picture 5" descr="DIVAF'S LOGO I-3.jpg"/>
          <p:cNvPicPr>
            <a:picLocks noChangeAspect="1"/>
          </p:cNvPicPr>
          <p:nvPr/>
        </p:nvPicPr>
        <p:blipFill>
          <a:blip r:embed="rId4" cstate="print"/>
          <a:stretch>
            <a:fillRect/>
          </a:stretch>
        </p:blipFill>
        <p:spPr>
          <a:xfrm>
            <a:off x="7696200" y="5715000"/>
            <a:ext cx="1447800" cy="1143000"/>
          </a:xfrm>
          <a:prstGeom prst="rect">
            <a:avLst/>
          </a:prstGeom>
          <a:effectLst>
            <a:softEdge rad="127000"/>
          </a:effectLst>
        </p:spPr>
      </p:pic>
      <p:pic>
        <p:nvPicPr>
          <p:cNvPr id="7" name="Picture 6" descr="D:\Documents and Settings\Bill Byars\My Documents\My Pictures\k1637460.jpg"/>
          <p:cNvPicPr>
            <a:picLocks noChangeAspect="1" noChangeArrowheads="1"/>
          </p:cNvPicPr>
          <p:nvPr/>
        </p:nvPicPr>
        <p:blipFill>
          <a:blip r:embed="rId5" cstate="print"/>
          <a:srcRect/>
          <a:stretch>
            <a:fillRect/>
          </a:stretch>
        </p:blipFill>
        <p:spPr bwMode="auto">
          <a:xfrm>
            <a:off x="0" y="5715001"/>
            <a:ext cx="2286000" cy="1143000"/>
          </a:xfrm>
          <a:prstGeom prst="rect">
            <a:avLst/>
          </a:prstGeom>
          <a:noFill/>
          <a:effectLst>
            <a:softEdge rad="317500"/>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0" y="0"/>
            <a:ext cx="9144000" cy="1981200"/>
          </a:xfrm>
          <a:blipFill>
            <a:blip r:embed="rId3" cstate="print"/>
            <a:stretch>
              <a:fillRect/>
            </a:stretch>
          </a:blip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algn="ctr"/>
            <a:r>
              <a:rPr lang="en-US" dirty="0" smtClean="0"/>
              <a:t/>
            </a:r>
            <a:br>
              <a:rPr lang="en-US" dirty="0" smtClean="0"/>
            </a:br>
            <a:r>
              <a:rPr lang="en-US" dirty="0" smtClean="0"/>
              <a:t/>
            </a:r>
            <a:br>
              <a:rPr lang="en-US" dirty="0" smtClean="0"/>
            </a:br>
            <a:r>
              <a:rPr lang="en-US" dirty="0" smtClean="0">
                <a:solidFill>
                  <a:schemeClr val="tx1"/>
                </a:solidFill>
                <a:latin typeface="Arial Black" pitchFamily="34" charset="0"/>
              </a:rPr>
              <a:t>STR – 50</a:t>
            </a:r>
            <a:br>
              <a:rPr lang="en-US" dirty="0" smtClean="0">
                <a:solidFill>
                  <a:schemeClr val="tx1"/>
                </a:solidFill>
                <a:latin typeface="Arial Black" pitchFamily="34" charset="0"/>
              </a:rPr>
            </a:br>
            <a:endParaRPr lang="en-US" dirty="0">
              <a:solidFill>
                <a:schemeClr val="tx1"/>
              </a:solidFill>
              <a:latin typeface="Arial Black" pitchFamily="34" charset="0"/>
            </a:endParaRPr>
          </a:p>
        </p:txBody>
      </p:sp>
      <p:sp>
        <p:nvSpPr>
          <p:cNvPr id="2" name="Content Placeholder 1"/>
          <p:cNvSpPr>
            <a:spLocks noGrp="1"/>
          </p:cNvSpPr>
          <p:nvPr>
            <p:ph idx="1"/>
          </p:nvPr>
        </p:nvSpPr>
        <p:spPr>
          <a:xfrm>
            <a:off x="457200" y="2286000"/>
            <a:ext cx="8229600" cy="3721291"/>
          </a:xfrm>
        </p:spPr>
        <p:txBody>
          <a:bodyPr>
            <a:normAutofit/>
          </a:bodyPr>
          <a:lstStyle/>
          <a:p>
            <a:pPr algn="ctr">
              <a:buNone/>
            </a:pPr>
            <a:r>
              <a:rPr lang="en-US" sz="3600" b="1" dirty="0" smtClean="0"/>
              <a:t>ADAPTABILITY</a:t>
            </a:r>
          </a:p>
          <a:p>
            <a:endParaRPr lang="en-US" sz="3600" b="1" dirty="0" smtClean="0"/>
          </a:p>
          <a:p>
            <a:pPr algn="ctr">
              <a:buNone/>
            </a:pPr>
            <a:r>
              <a:rPr lang="en-US" sz="3600" b="1" dirty="0" smtClean="0"/>
              <a:t>SIMPLICITY</a:t>
            </a:r>
          </a:p>
          <a:p>
            <a:endParaRPr lang="en-US" sz="3600" b="1" dirty="0" smtClean="0"/>
          </a:p>
          <a:p>
            <a:pPr algn="ctr">
              <a:buNone/>
            </a:pPr>
            <a:r>
              <a:rPr lang="en-US" sz="3600" b="1" dirty="0" smtClean="0"/>
              <a:t>REDUNDANCY</a:t>
            </a:r>
          </a:p>
          <a:p>
            <a:endParaRPr lang="en-US" dirty="0" smtClean="0"/>
          </a:p>
          <a:p>
            <a:endParaRPr lang="en-US" dirty="0" smtClean="0"/>
          </a:p>
          <a:p>
            <a:pPr>
              <a:buNone/>
            </a:pPr>
            <a:endParaRPr lang="en-US" dirty="0"/>
          </a:p>
        </p:txBody>
      </p:sp>
      <p:pic>
        <p:nvPicPr>
          <p:cNvPr id="8" name="Picture 2"/>
          <p:cNvPicPr>
            <a:picLocks noChangeAspect="1" noChangeArrowheads="1"/>
          </p:cNvPicPr>
          <p:nvPr/>
        </p:nvPicPr>
        <p:blipFill>
          <a:blip r:embed="rId4" cstate="print"/>
          <a:srcRect/>
          <a:stretch>
            <a:fillRect/>
          </a:stretch>
        </p:blipFill>
        <p:spPr bwMode="auto">
          <a:xfrm>
            <a:off x="2895600" y="0"/>
            <a:ext cx="3581400" cy="914400"/>
          </a:xfrm>
          <a:prstGeom prst="rect">
            <a:avLst/>
          </a:prstGeom>
          <a:noFill/>
          <a:ln w="9525">
            <a:noFill/>
            <a:miter lim="800000"/>
            <a:headEnd/>
            <a:tailEnd/>
          </a:ln>
          <a:effectLst>
            <a:softEdge rad="31750"/>
          </a:effectLst>
        </p:spPr>
      </p:pic>
      <p:pic>
        <p:nvPicPr>
          <p:cNvPr id="5" name="Picture 4" descr="D:\Documents and Settings\Bill Byars\My Documents\My Pictures\k1637460.jpg"/>
          <p:cNvPicPr>
            <a:picLocks noChangeAspect="1" noChangeArrowheads="1"/>
          </p:cNvPicPr>
          <p:nvPr/>
        </p:nvPicPr>
        <p:blipFill>
          <a:blip r:embed="rId5" cstate="print"/>
          <a:srcRect/>
          <a:stretch>
            <a:fillRect/>
          </a:stretch>
        </p:blipFill>
        <p:spPr bwMode="auto">
          <a:xfrm>
            <a:off x="0" y="5715001"/>
            <a:ext cx="2286000" cy="1143000"/>
          </a:xfrm>
          <a:prstGeom prst="rect">
            <a:avLst/>
          </a:prstGeom>
          <a:noFill/>
          <a:effectLst>
            <a:softEdge rad="317500"/>
          </a:effectLst>
        </p:spPr>
      </p:pic>
      <p:pic>
        <p:nvPicPr>
          <p:cNvPr id="6" name="Picture 5" descr="DIVAF'S LOGO I-3.jpg"/>
          <p:cNvPicPr>
            <a:picLocks noChangeAspect="1"/>
          </p:cNvPicPr>
          <p:nvPr/>
        </p:nvPicPr>
        <p:blipFill>
          <a:blip r:embed="rId6" cstate="print"/>
          <a:stretch>
            <a:fillRect/>
          </a:stretch>
        </p:blipFill>
        <p:spPr>
          <a:xfrm>
            <a:off x="7696200" y="5715000"/>
            <a:ext cx="1447800" cy="1143000"/>
          </a:xfrm>
          <a:prstGeom prst="rect">
            <a:avLst/>
          </a:prstGeom>
          <a:effectLst>
            <a:softEdge rad="1270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0"/>
            <a:ext cx="5486400" cy="2800767"/>
          </a:xfrm>
          <a:prstGeom prst="rect">
            <a:avLst/>
          </a:prstGeom>
          <a:blipFill>
            <a:blip r:embed="rId2" cstate="print"/>
            <a:stretch>
              <a:fillRect/>
            </a:stretch>
          </a:blip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defRPr/>
            </a:pPr>
            <a:endParaRPr lang="en-US" sz="2800" dirty="0" smtClean="0">
              <a:solidFill>
                <a:schemeClr val="bg1"/>
              </a:solidFill>
              <a:latin typeface="Arial Black" pitchFamily="34" charset="0"/>
              <a:cs typeface="Arial" charset="0"/>
            </a:endParaRPr>
          </a:p>
          <a:p>
            <a:pPr algn="ctr">
              <a:defRPr/>
            </a:pPr>
            <a:r>
              <a:rPr lang="en-US" sz="3000" dirty="0" smtClean="0">
                <a:solidFill>
                  <a:schemeClr val="bg1"/>
                </a:solidFill>
                <a:latin typeface="Arial Black" pitchFamily="34" charset="0"/>
                <a:cs typeface="Arial" charset="0"/>
              </a:rPr>
              <a:t>VACCINE </a:t>
            </a:r>
            <a:r>
              <a:rPr lang="en-US" sz="3000" dirty="0">
                <a:solidFill>
                  <a:schemeClr val="bg1"/>
                </a:solidFill>
                <a:latin typeface="Arial Black" pitchFamily="34" charset="0"/>
                <a:cs typeface="Arial" charset="0"/>
              </a:rPr>
              <a:t>STORAGE SOLUTIONS</a:t>
            </a:r>
          </a:p>
          <a:p>
            <a:pPr algn="ctr">
              <a:defRPr/>
            </a:pPr>
            <a:r>
              <a:rPr lang="en-US" sz="3000" dirty="0">
                <a:solidFill>
                  <a:schemeClr val="bg1"/>
                </a:solidFill>
                <a:latin typeface="Arial Black" pitchFamily="34" charset="0"/>
                <a:cs typeface="Arial" charset="0"/>
              </a:rPr>
              <a:t> FOR TROPICAL</a:t>
            </a:r>
          </a:p>
          <a:p>
            <a:pPr algn="ctr">
              <a:defRPr/>
            </a:pPr>
            <a:r>
              <a:rPr lang="en-US" sz="3000" dirty="0" smtClean="0">
                <a:solidFill>
                  <a:schemeClr val="bg1"/>
                </a:solidFill>
                <a:latin typeface="Arial Black" pitchFamily="34" charset="0"/>
                <a:cs typeface="Arial" charset="0"/>
              </a:rPr>
              <a:t>CLIMATES</a:t>
            </a:r>
          </a:p>
          <a:p>
            <a:pPr algn="ctr">
              <a:defRPr/>
            </a:pPr>
            <a:endParaRPr lang="en-US" sz="2800" dirty="0">
              <a:solidFill>
                <a:schemeClr val="bg1"/>
              </a:solidFill>
              <a:latin typeface="Arial Black" pitchFamily="34" charset="0"/>
              <a:cs typeface="Arial" charset="0"/>
            </a:endParaRPr>
          </a:p>
        </p:txBody>
      </p:sp>
      <p:sp>
        <p:nvSpPr>
          <p:cNvPr id="9220" name="TextBox 7"/>
          <p:cNvSpPr txBox="1">
            <a:spLocks noChangeArrowheads="1"/>
          </p:cNvSpPr>
          <p:nvPr/>
        </p:nvSpPr>
        <p:spPr bwMode="auto">
          <a:xfrm>
            <a:off x="457200" y="2819400"/>
            <a:ext cx="4876800" cy="3323987"/>
          </a:xfrm>
          <a:prstGeom prst="rect">
            <a:avLst/>
          </a:prstGeom>
          <a:noFill/>
          <a:ln w="9525">
            <a:noFill/>
            <a:miter lim="800000"/>
            <a:headEnd/>
            <a:tailEnd/>
          </a:ln>
        </p:spPr>
        <p:txBody>
          <a:bodyPr>
            <a:spAutoFit/>
          </a:bodyPr>
          <a:lstStyle/>
          <a:p>
            <a:endParaRPr lang="en-US" dirty="0">
              <a:latin typeface="Lucida Sans Unicode" pitchFamily="34" charset="0"/>
            </a:endParaRPr>
          </a:p>
          <a:p>
            <a:r>
              <a:rPr lang="en-US" dirty="0">
                <a:latin typeface="Lucida Sans Unicode" pitchFamily="34" charset="0"/>
              </a:rPr>
              <a:t>DR. KEMI AILOJE  </a:t>
            </a:r>
            <a:r>
              <a:rPr lang="en-US" dirty="0" err="1">
                <a:latin typeface="Lucida Sans Unicode" pitchFamily="34" charset="0"/>
              </a:rPr>
              <a:t>B.Pharm</a:t>
            </a:r>
            <a:r>
              <a:rPr lang="en-US" dirty="0">
                <a:latin typeface="Lucida Sans Unicode" pitchFamily="34" charset="0"/>
              </a:rPr>
              <a:t>, MBBS, M.Sc.</a:t>
            </a:r>
          </a:p>
          <a:p>
            <a:r>
              <a:rPr lang="en-US" sz="1400" dirty="0">
                <a:latin typeface="Lucida Sans Unicode" pitchFamily="34" charset="0"/>
              </a:rPr>
              <a:t>PRESIDENT, CEO</a:t>
            </a:r>
          </a:p>
          <a:p>
            <a:r>
              <a:rPr lang="en-US" sz="1400" dirty="0" smtClean="0">
                <a:latin typeface="Lucida Sans Unicode" pitchFamily="34" charset="0"/>
              </a:rPr>
              <a:t>DIVAF</a:t>
            </a:r>
          </a:p>
          <a:p>
            <a:r>
              <a:rPr lang="en-US" sz="1400" dirty="0" smtClean="0">
                <a:latin typeface="Lucida Sans Unicode" pitchFamily="34" charset="0"/>
                <a:hlinkClick r:id="rId3"/>
              </a:rPr>
              <a:t>Dr.Kemi.Ailoje@Divaf.org</a:t>
            </a:r>
            <a:r>
              <a:rPr lang="en-US" sz="1400" dirty="0" smtClean="0">
                <a:latin typeface="Lucida Sans Unicode" pitchFamily="34" charset="0"/>
              </a:rPr>
              <a:t> </a:t>
            </a:r>
            <a:endParaRPr lang="en-US" sz="1400" dirty="0">
              <a:latin typeface="Lucida Sans Unicode" pitchFamily="34" charset="0"/>
            </a:endParaRPr>
          </a:p>
          <a:p>
            <a:endParaRPr lang="en-US" dirty="0">
              <a:solidFill>
                <a:schemeClr val="accent2"/>
              </a:solidFill>
              <a:latin typeface="Lucida Sans Unicode" pitchFamily="34" charset="0"/>
            </a:endParaRPr>
          </a:p>
          <a:p>
            <a:endParaRPr lang="en-US" dirty="0">
              <a:solidFill>
                <a:schemeClr val="accent2"/>
              </a:solidFill>
              <a:latin typeface="Lucida Sans Unicode" pitchFamily="34" charset="0"/>
            </a:endParaRPr>
          </a:p>
          <a:p>
            <a:r>
              <a:rPr lang="en-US" dirty="0">
                <a:latin typeface="Lucida Sans Unicode" pitchFamily="34" charset="0"/>
              </a:rPr>
              <a:t>PROFESSSOR ‘FOLA TAYO </a:t>
            </a:r>
            <a:r>
              <a:rPr lang="en-US" dirty="0" err="1">
                <a:latin typeface="Lucida Sans Unicode" pitchFamily="34" charset="0"/>
              </a:rPr>
              <a:t>B.Pharm</a:t>
            </a:r>
            <a:r>
              <a:rPr lang="en-US" dirty="0">
                <a:latin typeface="Lucida Sans Unicode" pitchFamily="34" charset="0"/>
              </a:rPr>
              <a:t>, PhD.</a:t>
            </a:r>
          </a:p>
          <a:p>
            <a:r>
              <a:rPr lang="en-US" sz="1400" dirty="0">
                <a:latin typeface="Lucida Sans Unicode" pitchFamily="34" charset="0"/>
              </a:rPr>
              <a:t>CHAIRMAN, BOARD OF TRUSTEES</a:t>
            </a:r>
          </a:p>
          <a:p>
            <a:r>
              <a:rPr lang="en-US" sz="1400" dirty="0" smtClean="0">
                <a:latin typeface="Lucida Sans Unicode" pitchFamily="34" charset="0"/>
              </a:rPr>
              <a:t>DIVAF</a:t>
            </a:r>
          </a:p>
          <a:p>
            <a:r>
              <a:rPr lang="en-US" sz="1400" dirty="0" smtClean="0">
                <a:latin typeface="Lucida Sans Unicode" pitchFamily="34" charset="0"/>
                <a:hlinkClick r:id="rId4"/>
              </a:rPr>
              <a:t>Prof.Fola.Tayo@Divaf.org</a:t>
            </a:r>
            <a:r>
              <a:rPr lang="en-US" sz="1400" dirty="0" smtClean="0">
                <a:latin typeface="Lucida Sans Unicode" pitchFamily="34" charset="0"/>
              </a:rPr>
              <a:t> </a:t>
            </a:r>
            <a:endParaRPr lang="en-US" sz="1400" dirty="0">
              <a:latin typeface="Lucida Sans Unicode" pitchFamily="34" charset="0"/>
            </a:endParaRPr>
          </a:p>
          <a:p>
            <a:endParaRPr lang="en-US" dirty="0">
              <a:solidFill>
                <a:schemeClr val="accent2"/>
              </a:solidFill>
              <a:latin typeface="Lucida Sans Unicode" pitchFamily="34" charset="0"/>
            </a:endParaRPr>
          </a:p>
          <a:p>
            <a:endParaRPr lang="en-US" dirty="0">
              <a:solidFill>
                <a:schemeClr val="accent2"/>
              </a:solidFill>
              <a:latin typeface="Lucida Sans Unicode" pitchFamily="34" charset="0"/>
            </a:endParaRPr>
          </a:p>
        </p:txBody>
      </p:sp>
      <p:pic>
        <p:nvPicPr>
          <p:cNvPr id="1026" name="Picture 2" descr="C:\Users\Bill\Pictures\DIVAF'S LOGO I.jpg"/>
          <p:cNvPicPr>
            <a:picLocks noChangeAspect="1" noChangeArrowheads="1"/>
          </p:cNvPicPr>
          <p:nvPr/>
        </p:nvPicPr>
        <p:blipFill>
          <a:blip r:embed="rId5" cstate="print"/>
          <a:srcRect/>
          <a:stretch>
            <a:fillRect/>
          </a:stretch>
        </p:blipFill>
        <p:spPr bwMode="auto">
          <a:xfrm>
            <a:off x="5685642" y="0"/>
            <a:ext cx="3458358" cy="6858000"/>
          </a:xfrm>
          <a:prstGeom prst="rect">
            <a:avLst/>
          </a:prstGeom>
          <a:noFill/>
          <a:effectLst>
            <a:softEdge rad="317500"/>
          </a:effectLst>
        </p:spPr>
      </p:pic>
      <p:pic>
        <p:nvPicPr>
          <p:cNvPr id="2" name="Picture 2" descr="D:\Documents and Settings\Bill Byars\My Documents\My Pictures\k1637460.jpg"/>
          <p:cNvPicPr>
            <a:picLocks noChangeAspect="1" noChangeArrowheads="1"/>
          </p:cNvPicPr>
          <p:nvPr/>
        </p:nvPicPr>
        <p:blipFill>
          <a:blip r:embed="rId6" cstate="print"/>
          <a:srcRect/>
          <a:stretch>
            <a:fillRect/>
          </a:stretch>
        </p:blipFill>
        <p:spPr bwMode="auto">
          <a:xfrm>
            <a:off x="0" y="5715001"/>
            <a:ext cx="2286000" cy="1143000"/>
          </a:xfrm>
          <a:prstGeom prst="rect">
            <a:avLst/>
          </a:prstGeom>
          <a:noFill/>
          <a:effectLst>
            <a:softEdge rad="3175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991600" cy="2057400"/>
          </a:xfrm>
          <a:blipFill>
            <a:blip r:embed="rId2" cstate="print"/>
            <a:stretch>
              <a:fillRect/>
            </a:stretch>
          </a:blip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dirty="0" smtClean="0">
                <a:solidFill>
                  <a:schemeClr val="bg1"/>
                </a:solidFill>
                <a:latin typeface="Arial Black" pitchFamily="34" charset="0"/>
              </a:rPr>
              <a:t>ADAPTABILITY</a:t>
            </a:r>
            <a:endParaRPr lang="en-US" dirty="0">
              <a:solidFill>
                <a:schemeClr val="bg1"/>
              </a:solidFill>
              <a:latin typeface="Arial Black" pitchFamily="34" charset="0"/>
            </a:endParaRPr>
          </a:p>
        </p:txBody>
      </p:sp>
      <p:sp>
        <p:nvSpPr>
          <p:cNvPr id="2" name="Content Placeholder 1"/>
          <p:cNvSpPr>
            <a:spLocks noGrp="1"/>
          </p:cNvSpPr>
          <p:nvPr>
            <p:ph idx="1"/>
          </p:nvPr>
        </p:nvSpPr>
        <p:spPr>
          <a:xfrm>
            <a:off x="685800" y="2133600"/>
            <a:ext cx="8229600" cy="3568891"/>
          </a:xfrm>
        </p:spPr>
        <p:txBody>
          <a:bodyPr>
            <a:normAutofit fontScale="92500" lnSpcReduction="10000"/>
          </a:bodyPr>
          <a:lstStyle/>
          <a:p>
            <a:r>
              <a:rPr lang="en-US" sz="2900" b="1" dirty="0" smtClean="0"/>
              <a:t>AC GRID POWER</a:t>
            </a:r>
          </a:p>
          <a:p>
            <a:r>
              <a:rPr lang="en-US" sz="2900" b="1" dirty="0" smtClean="0"/>
              <a:t>OR GENERATOR POWER</a:t>
            </a:r>
          </a:p>
          <a:p>
            <a:r>
              <a:rPr lang="en-US" sz="2900" b="1" dirty="0" smtClean="0"/>
              <a:t>OR SOLAR PANEL</a:t>
            </a:r>
          </a:p>
          <a:p>
            <a:r>
              <a:rPr lang="en-US" sz="2900" b="1" dirty="0" smtClean="0"/>
              <a:t>OR OTHER 12 V DC POWER SOURCE</a:t>
            </a:r>
          </a:p>
          <a:p>
            <a:r>
              <a:rPr lang="en-US" sz="2900" b="1" dirty="0" smtClean="0"/>
              <a:t>NO TECHNICAL TRAINING REQUIRED</a:t>
            </a:r>
          </a:p>
          <a:p>
            <a:r>
              <a:rPr lang="en-US" sz="2900" b="1" dirty="0" smtClean="0"/>
              <a:t>NO MAINTENANCE REQUIREMENTS</a:t>
            </a:r>
          </a:p>
          <a:p>
            <a:r>
              <a:rPr lang="en-US" sz="2900" b="1" dirty="0" smtClean="0"/>
              <a:t>SECURELY PERFORMS INDEPENDENT OF ENVIRONMENTAL VARIABLES</a:t>
            </a:r>
          </a:p>
          <a:p>
            <a:endParaRPr lang="en-US" dirty="0" smtClean="0"/>
          </a:p>
          <a:p>
            <a:endParaRPr lang="en-US" dirty="0"/>
          </a:p>
        </p:txBody>
      </p:sp>
      <p:pic>
        <p:nvPicPr>
          <p:cNvPr id="4" name="Picture 3" descr="DIVAF'S LOGO I-3.jpg"/>
          <p:cNvPicPr>
            <a:picLocks noChangeAspect="1"/>
          </p:cNvPicPr>
          <p:nvPr/>
        </p:nvPicPr>
        <p:blipFill>
          <a:blip r:embed="rId3" cstate="print"/>
          <a:stretch>
            <a:fillRect/>
          </a:stretch>
        </p:blipFill>
        <p:spPr>
          <a:xfrm>
            <a:off x="7696200" y="5715000"/>
            <a:ext cx="1447800" cy="1143000"/>
          </a:xfrm>
          <a:prstGeom prst="rect">
            <a:avLst/>
          </a:prstGeom>
          <a:effectLst>
            <a:softEdge rad="127000"/>
          </a:effectLst>
        </p:spPr>
      </p:pic>
      <p:pic>
        <p:nvPicPr>
          <p:cNvPr id="5" name="Picture 4" descr="D:\Documents and Settings\Bill Byars\My Documents\My Pictures\k1637460.jpg"/>
          <p:cNvPicPr>
            <a:picLocks noChangeAspect="1" noChangeArrowheads="1"/>
          </p:cNvPicPr>
          <p:nvPr/>
        </p:nvPicPr>
        <p:blipFill>
          <a:blip r:embed="rId4" cstate="print"/>
          <a:srcRect/>
          <a:stretch>
            <a:fillRect/>
          </a:stretch>
        </p:blipFill>
        <p:spPr bwMode="auto">
          <a:xfrm>
            <a:off x="0" y="5715001"/>
            <a:ext cx="2286000" cy="1143000"/>
          </a:xfrm>
          <a:prstGeom prst="rect">
            <a:avLst/>
          </a:prstGeom>
          <a:noFill/>
          <a:effectLst>
            <a:softEdge rad="317500"/>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905000"/>
          </a:xfrm>
          <a:blipFill>
            <a:blip r:embed="rId2" cstate="print"/>
            <a:stretch>
              <a:fillRect/>
            </a:stretch>
          </a:blip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dirty="0" smtClean="0">
                <a:solidFill>
                  <a:schemeClr val="bg1"/>
                </a:solidFill>
                <a:latin typeface="Arial Black" pitchFamily="34" charset="0"/>
              </a:rPr>
              <a:t>SIMPLICITY</a:t>
            </a:r>
            <a:endParaRPr lang="en-US" dirty="0">
              <a:solidFill>
                <a:schemeClr val="bg1"/>
              </a:solidFill>
              <a:latin typeface="Arial Black" pitchFamily="34" charset="0"/>
            </a:endParaRPr>
          </a:p>
        </p:txBody>
      </p:sp>
      <p:sp>
        <p:nvSpPr>
          <p:cNvPr id="2" name="Content Placeholder 1"/>
          <p:cNvSpPr>
            <a:spLocks noGrp="1"/>
          </p:cNvSpPr>
          <p:nvPr>
            <p:ph idx="1"/>
          </p:nvPr>
        </p:nvSpPr>
        <p:spPr>
          <a:xfrm>
            <a:off x="457200" y="2209800"/>
            <a:ext cx="8229600" cy="3797491"/>
          </a:xfrm>
        </p:spPr>
        <p:txBody>
          <a:bodyPr>
            <a:normAutofit fontScale="85000" lnSpcReduction="20000"/>
          </a:bodyPr>
          <a:lstStyle/>
          <a:p>
            <a:r>
              <a:rPr lang="en-US" b="1" dirty="0" smtClean="0"/>
              <a:t>LOCKED NON-ADJUSTABLE THERMOSTAT</a:t>
            </a:r>
          </a:p>
          <a:p>
            <a:r>
              <a:rPr lang="en-US" b="1" dirty="0" smtClean="0"/>
              <a:t>PLUG-AND-PLAY CONNECTIONS FOR SOLAR PANEL OPTION</a:t>
            </a:r>
          </a:p>
          <a:p>
            <a:r>
              <a:rPr lang="en-US" b="1" dirty="0" smtClean="0"/>
              <a:t>FAIL-SAFE PROTECTION FROM REVERSE POLARITY OR POWER QUALITY ISSUES</a:t>
            </a:r>
          </a:p>
          <a:p>
            <a:r>
              <a:rPr lang="en-US" b="1" dirty="0" smtClean="0"/>
              <a:t>NO ASSEMBLY OR DISASSEMBLY</a:t>
            </a:r>
          </a:p>
          <a:p>
            <a:r>
              <a:rPr lang="en-US" b="1" dirty="0" smtClean="0"/>
              <a:t>REMOVABLE BASKET FOR VACCINE STORAGE</a:t>
            </a:r>
          </a:p>
          <a:p>
            <a:r>
              <a:rPr lang="en-US" b="1" dirty="0" smtClean="0"/>
              <a:t>NO SPECIAL CHARGING SCHEDULES FOR THERMAL STORAGE PACKS </a:t>
            </a:r>
            <a:endParaRPr lang="en-US" b="1" dirty="0"/>
          </a:p>
        </p:txBody>
      </p:sp>
      <p:pic>
        <p:nvPicPr>
          <p:cNvPr id="4" name="Picture 3" descr="D:\Documents and Settings\Bill Byars\My Documents\My Pictures\k1637460.jpg"/>
          <p:cNvPicPr>
            <a:picLocks noChangeAspect="1" noChangeArrowheads="1"/>
          </p:cNvPicPr>
          <p:nvPr/>
        </p:nvPicPr>
        <p:blipFill>
          <a:blip r:embed="rId3" cstate="print"/>
          <a:srcRect/>
          <a:stretch>
            <a:fillRect/>
          </a:stretch>
        </p:blipFill>
        <p:spPr bwMode="auto">
          <a:xfrm>
            <a:off x="0" y="5715001"/>
            <a:ext cx="2286000" cy="1143000"/>
          </a:xfrm>
          <a:prstGeom prst="rect">
            <a:avLst/>
          </a:prstGeom>
          <a:noFill/>
          <a:effectLst>
            <a:softEdge rad="317500"/>
          </a:effectLst>
        </p:spPr>
      </p:pic>
      <p:pic>
        <p:nvPicPr>
          <p:cNvPr id="5" name="Picture 4" descr="DIVAF'S LOGO I-3.jpg"/>
          <p:cNvPicPr>
            <a:picLocks noChangeAspect="1"/>
          </p:cNvPicPr>
          <p:nvPr/>
        </p:nvPicPr>
        <p:blipFill>
          <a:blip r:embed="rId4" cstate="print"/>
          <a:stretch>
            <a:fillRect/>
          </a:stretch>
        </p:blipFill>
        <p:spPr>
          <a:xfrm>
            <a:off x="7696200" y="5715000"/>
            <a:ext cx="1447800" cy="1143000"/>
          </a:xfrm>
          <a:prstGeom prst="rect">
            <a:avLst/>
          </a:prstGeom>
          <a:effectLst>
            <a:softEdge rad="127000"/>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0" y="0"/>
            <a:ext cx="8915400" cy="1981200"/>
          </a:xfrm>
          <a:blipFill>
            <a:blip r:embed="rId2" cstate="print"/>
            <a:stretch>
              <a:fillRect/>
            </a:stretch>
          </a:blip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dirty="0" smtClean="0">
                <a:solidFill>
                  <a:schemeClr val="bg1"/>
                </a:solidFill>
                <a:latin typeface="Arial Black" pitchFamily="34" charset="0"/>
              </a:rPr>
              <a:t>REDUNDANCY</a:t>
            </a:r>
            <a:endParaRPr lang="en-US" dirty="0">
              <a:solidFill>
                <a:schemeClr val="bg1"/>
              </a:solidFill>
              <a:latin typeface="Arial Black" pitchFamily="34" charset="0"/>
            </a:endParaRPr>
          </a:p>
        </p:txBody>
      </p:sp>
      <p:sp>
        <p:nvSpPr>
          <p:cNvPr id="2" name="Content Placeholder 1"/>
          <p:cNvSpPr>
            <a:spLocks noGrp="1"/>
          </p:cNvSpPr>
          <p:nvPr>
            <p:ph idx="1"/>
          </p:nvPr>
        </p:nvSpPr>
        <p:spPr>
          <a:xfrm>
            <a:off x="457200" y="2057400"/>
            <a:ext cx="8229600" cy="3949891"/>
          </a:xfrm>
        </p:spPr>
        <p:txBody>
          <a:bodyPr>
            <a:normAutofit/>
          </a:bodyPr>
          <a:lstStyle/>
          <a:p>
            <a:r>
              <a:rPr lang="en-US" sz="2700" b="1" dirty="0" smtClean="0"/>
              <a:t>MULTIPLE POWER INPUTS</a:t>
            </a:r>
          </a:p>
          <a:p>
            <a:r>
              <a:rPr lang="en-US" sz="2700" b="1" dirty="0" smtClean="0"/>
              <a:t>HIGH EFFICIENCY THERMAL INSULATION AND THERMAL STORAGE PACK BUFFER</a:t>
            </a:r>
          </a:p>
          <a:p>
            <a:r>
              <a:rPr lang="en-US" sz="2700" b="1" dirty="0" smtClean="0"/>
              <a:t>STATE OF CHARGE LIGHTS AND MECHANICAL TEMPERATURE GUAGE</a:t>
            </a:r>
          </a:p>
          <a:p>
            <a:r>
              <a:rPr lang="en-US" sz="2700" b="1" dirty="0" smtClean="0"/>
              <a:t>THERMAL POWER PACKS PHASE CHANGE TUNED TO DESIGN TEMPERATURE RANGE</a:t>
            </a:r>
          </a:p>
          <a:p>
            <a:endParaRPr lang="en-US" dirty="0"/>
          </a:p>
        </p:txBody>
      </p:sp>
      <p:pic>
        <p:nvPicPr>
          <p:cNvPr id="5" name="Picture 4" descr="DIVAF'S LOGO I-3.jpg"/>
          <p:cNvPicPr>
            <a:picLocks noChangeAspect="1"/>
          </p:cNvPicPr>
          <p:nvPr/>
        </p:nvPicPr>
        <p:blipFill>
          <a:blip r:embed="rId3" cstate="print"/>
          <a:stretch>
            <a:fillRect/>
          </a:stretch>
        </p:blipFill>
        <p:spPr>
          <a:xfrm>
            <a:off x="7696200" y="5715000"/>
            <a:ext cx="1447800" cy="1143000"/>
          </a:xfrm>
          <a:prstGeom prst="rect">
            <a:avLst/>
          </a:prstGeom>
          <a:effectLst>
            <a:softEdge rad="127000"/>
          </a:effectLst>
        </p:spPr>
      </p:pic>
      <p:pic>
        <p:nvPicPr>
          <p:cNvPr id="6" name="Picture 5" descr="D:\Documents and Settings\Bill Byars\My Documents\My Pictures\k1637460.jpg"/>
          <p:cNvPicPr>
            <a:picLocks noChangeAspect="1" noChangeArrowheads="1"/>
          </p:cNvPicPr>
          <p:nvPr/>
        </p:nvPicPr>
        <p:blipFill>
          <a:blip r:embed="rId4" cstate="print"/>
          <a:srcRect/>
          <a:stretch>
            <a:fillRect/>
          </a:stretch>
        </p:blipFill>
        <p:spPr bwMode="auto">
          <a:xfrm>
            <a:off x="0" y="5715001"/>
            <a:ext cx="2286000" cy="1143000"/>
          </a:xfrm>
          <a:prstGeom prst="rect">
            <a:avLst/>
          </a:prstGeom>
          <a:noFill/>
          <a:effectLst>
            <a:softEdge rad="317500"/>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0" y="0"/>
            <a:ext cx="9144000" cy="2057400"/>
          </a:xfrm>
          <a:blipFill>
            <a:blip r:embed="rId2" cstate="print"/>
            <a:stretch>
              <a:fillRect/>
            </a:stretch>
          </a:blip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a:normAutofit fontScale="90000"/>
            <a:scene3d>
              <a:camera prst="orthographicFront"/>
              <a:lightRig rig="freezing" dir="t"/>
            </a:scene3d>
            <a:sp3d prstMaterial="translucentPowder"/>
          </a:bodyPr>
          <a:lstStyle/>
          <a:p>
            <a:pPr algn="ctr"/>
            <a:r>
              <a:rPr lang="en-US" dirty="0" smtClean="0"/>
              <a:t/>
            </a:r>
            <a:br>
              <a:rPr lang="en-US" dirty="0" smtClean="0"/>
            </a:br>
            <a:r>
              <a:rPr lang="en-US" dirty="0" smtClean="0"/>
              <a:t/>
            </a:r>
            <a:br>
              <a:rPr lang="en-US" dirty="0" smtClean="0"/>
            </a:br>
            <a:r>
              <a:rPr lang="en-US" dirty="0" smtClean="0">
                <a:solidFill>
                  <a:schemeClr val="tx1"/>
                </a:solidFill>
                <a:latin typeface="Arial Black" pitchFamily="34" charset="0"/>
              </a:rPr>
              <a:t>STR – 50</a:t>
            </a:r>
            <a:br>
              <a:rPr lang="en-US" dirty="0" smtClean="0">
                <a:solidFill>
                  <a:schemeClr val="tx1"/>
                </a:solidFill>
                <a:latin typeface="Arial Black" pitchFamily="34" charset="0"/>
              </a:rPr>
            </a:br>
            <a:endParaRPr lang="en-US" dirty="0">
              <a:solidFill>
                <a:schemeClr val="tx1"/>
              </a:solidFill>
              <a:latin typeface="Arial Black" pitchFamily="34" charset="0"/>
            </a:endParaRPr>
          </a:p>
        </p:txBody>
      </p:sp>
      <p:graphicFrame>
        <p:nvGraphicFramePr>
          <p:cNvPr id="6" name="Content Placeholder 5"/>
          <p:cNvGraphicFramePr>
            <a:graphicFrameLocks noGrp="1"/>
          </p:cNvGraphicFramePr>
          <p:nvPr>
            <p:ph idx="1"/>
          </p:nvPr>
        </p:nvGraphicFramePr>
        <p:xfrm>
          <a:off x="457200" y="2057400"/>
          <a:ext cx="8229600" cy="3644900"/>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2"/>
          <p:cNvPicPr>
            <a:picLocks noChangeAspect="1" noChangeArrowheads="1"/>
          </p:cNvPicPr>
          <p:nvPr/>
        </p:nvPicPr>
        <p:blipFill>
          <a:blip r:embed="rId4" cstate="print"/>
          <a:srcRect/>
          <a:stretch>
            <a:fillRect/>
          </a:stretch>
        </p:blipFill>
        <p:spPr bwMode="auto">
          <a:xfrm>
            <a:off x="2895600" y="0"/>
            <a:ext cx="3581400" cy="914400"/>
          </a:xfrm>
          <a:prstGeom prst="rect">
            <a:avLst/>
          </a:prstGeom>
          <a:noFill/>
          <a:ln w="9525">
            <a:noFill/>
            <a:miter lim="800000"/>
            <a:headEnd/>
            <a:tailEnd/>
          </a:ln>
          <a:effectLst>
            <a:softEdge rad="31750"/>
          </a:effectLst>
        </p:spPr>
      </p:pic>
      <p:pic>
        <p:nvPicPr>
          <p:cNvPr id="7" name="Picture 6" descr="D:\Documents and Settings\Bill Byars\My Documents\My Pictures\k1637460.jpg"/>
          <p:cNvPicPr>
            <a:picLocks noChangeAspect="1" noChangeArrowheads="1"/>
          </p:cNvPicPr>
          <p:nvPr/>
        </p:nvPicPr>
        <p:blipFill>
          <a:blip r:embed="rId5" cstate="print"/>
          <a:srcRect/>
          <a:stretch>
            <a:fillRect/>
          </a:stretch>
        </p:blipFill>
        <p:spPr bwMode="auto">
          <a:xfrm>
            <a:off x="0" y="5715001"/>
            <a:ext cx="2286000" cy="1143000"/>
          </a:xfrm>
          <a:prstGeom prst="rect">
            <a:avLst/>
          </a:prstGeom>
          <a:noFill/>
          <a:effectLst>
            <a:softEdge rad="317500"/>
          </a:effectLst>
        </p:spPr>
      </p:pic>
      <p:pic>
        <p:nvPicPr>
          <p:cNvPr id="8" name="Picture 7" descr="DIVAF'S LOGO I-3.jpg"/>
          <p:cNvPicPr>
            <a:picLocks noChangeAspect="1"/>
          </p:cNvPicPr>
          <p:nvPr/>
        </p:nvPicPr>
        <p:blipFill>
          <a:blip r:embed="rId6" cstate="print"/>
          <a:stretch>
            <a:fillRect/>
          </a:stretch>
        </p:blipFill>
        <p:spPr>
          <a:xfrm>
            <a:off x="7696200" y="5715000"/>
            <a:ext cx="1447800" cy="1143000"/>
          </a:xfrm>
          <a:prstGeom prst="rect">
            <a:avLst/>
          </a:prstGeom>
          <a:effectLst>
            <a:softEdge rad="127000"/>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0" y="0"/>
            <a:ext cx="8991600" cy="1981200"/>
          </a:xfrm>
          <a:blipFill>
            <a:blip r:embed="rId2" cstate="print"/>
            <a:stretch>
              <a:fillRect/>
            </a:stretch>
          </a:blip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algn="ctr"/>
            <a:r>
              <a:rPr lang="en-US" dirty="0" smtClean="0"/>
              <a:t/>
            </a:r>
            <a:br>
              <a:rPr lang="en-US" dirty="0" smtClean="0"/>
            </a:br>
            <a:r>
              <a:rPr lang="en-US" dirty="0" smtClean="0"/>
              <a:t/>
            </a:r>
            <a:br>
              <a:rPr lang="en-US" dirty="0" smtClean="0"/>
            </a:br>
            <a:r>
              <a:rPr lang="en-US" dirty="0" smtClean="0">
                <a:solidFill>
                  <a:schemeClr val="tx1"/>
                </a:solidFill>
                <a:latin typeface="Arial Black" pitchFamily="34" charset="0"/>
              </a:rPr>
              <a:t>STR – 50</a:t>
            </a:r>
            <a:r>
              <a:rPr lang="en-US" dirty="0" smtClean="0">
                <a:solidFill>
                  <a:srgbClr val="FFFF00"/>
                </a:solidFill>
                <a:latin typeface="Arial Black" pitchFamily="34" charset="0"/>
              </a:rPr>
              <a:t/>
            </a:r>
            <a:br>
              <a:rPr lang="en-US" dirty="0" smtClean="0">
                <a:solidFill>
                  <a:srgbClr val="FFFF00"/>
                </a:solidFill>
                <a:latin typeface="Arial Black" pitchFamily="34" charset="0"/>
              </a:rPr>
            </a:br>
            <a:endParaRPr lang="en-US" dirty="0">
              <a:solidFill>
                <a:srgbClr val="FFFF00"/>
              </a:solidFill>
              <a:latin typeface="Arial Black" pitchFamily="34" charset="0"/>
            </a:endParaRPr>
          </a:p>
        </p:txBody>
      </p:sp>
      <p:sp>
        <p:nvSpPr>
          <p:cNvPr id="2" name="Content Placeholder 1"/>
          <p:cNvSpPr>
            <a:spLocks noGrp="1"/>
          </p:cNvSpPr>
          <p:nvPr>
            <p:ph idx="1"/>
          </p:nvPr>
        </p:nvSpPr>
        <p:spPr>
          <a:xfrm>
            <a:off x="381000" y="2057400"/>
            <a:ext cx="8534400" cy="4038599"/>
          </a:xfrm>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en-US" sz="2700" b="1" dirty="0" smtClean="0">
                <a:cs typeface="Arial" pitchFamily="34" charset="0"/>
              </a:rPr>
              <a:t>All units come complete with integrated rectifier, AC plug, plug-and play DC connector</a:t>
            </a:r>
          </a:p>
          <a:p>
            <a:r>
              <a:rPr lang="en-US" sz="2700" b="1" dirty="0" smtClean="0">
                <a:cs typeface="Arial" pitchFamily="34" charset="0"/>
              </a:rPr>
              <a:t>Solar Panel power supply provided as option, complete with plug-and-play connector to DC Solar Panel power supply</a:t>
            </a:r>
          </a:p>
          <a:p>
            <a:r>
              <a:rPr lang="en-US" sz="2700" b="1" dirty="0" smtClean="0">
                <a:cs typeface="Arial" pitchFamily="34" charset="0"/>
              </a:rPr>
              <a:t>Additional DC options include plug-and-play 12 V connector for car battery or cigarette lighter for emergency use</a:t>
            </a:r>
          </a:p>
          <a:p>
            <a:pPr>
              <a:buNone/>
            </a:pPr>
            <a:endParaRPr lang="en-US" b="1" dirty="0" smtClean="0"/>
          </a:p>
        </p:txBody>
      </p:sp>
      <p:pic>
        <p:nvPicPr>
          <p:cNvPr id="5" name="Picture 2"/>
          <p:cNvPicPr>
            <a:picLocks noChangeAspect="1" noChangeArrowheads="1"/>
          </p:cNvPicPr>
          <p:nvPr/>
        </p:nvPicPr>
        <p:blipFill>
          <a:blip r:embed="rId3" cstate="print"/>
          <a:srcRect/>
          <a:stretch>
            <a:fillRect/>
          </a:stretch>
        </p:blipFill>
        <p:spPr bwMode="auto">
          <a:xfrm>
            <a:off x="2819400" y="0"/>
            <a:ext cx="3581400" cy="914400"/>
          </a:xfrm>
          <a:prstGeom prst="rect">
            <a:avLst/>
          </a:prstGeom>
          <a:noFill/>
          <a:ln w="9525">
            <a:noFill/>
            <a:miter lim="800000"/>
            <a:headEnd/>
            <a:tailEnd/>
          </a:ln>
          <a:effectLst>
            <a:softEdge rad="31750"/>
          </a:effectLst>
        </p:spPr>
      </p:pic>
      <p:pic>
        <p:nvPicPr>
          <p:cNvPr id="6" name="Picture 5" descr="D:\Documents and Settings\Bill Byars\My Documents\My Pictures\k1637460.jpg"/>
          <p:cNvPicPr>
            <a:picLocks noChangeAspect="1" noChangeArrowheads="1"/>
          </p:cNvPicPr>
          <p:nvPr/>
        </p:nvPicPr>
        <p:blipFill>
          <a:blip r:embed="rId4" cstate="print"/>
          <a:srcRect/>
          <a:stretch>
            <a:fillRect/>
          </a:stretch>
        </p:blipFill>
        <p:spPr bwMode="auto">
          <a:xfrm>
            <a:off x="0" y="5715001"/>
            <a:ext cx="2286000" cy="1143000"/>
          </a:xfrm>
          <a:prstGeom prst="rect">
            <a:avLst/>
          </a:prstGeom>
          <a:noFill/>
          <a:effectLst>
            <a:softEdge rad="317500"/>
          </a:effectLst>
        </p:spPr>
      </p:pic>
      <p:pic>
        <p:nvPicPr>
          <p:cNvPr id="7" name="Picture 6" descr="DIVAF'S LOGO I-3.jpg"/>
          <p:cNvPicPr>
            <a:picLocks noChangeAspect="1"/>
          </p:cNvPicPr>
          <p:nvPr/>
        </p:nvPicPr>
        <p:blipFill>
          <a:blip r:embed="rId5" cstate="print"/>
          <a:stretch>
            <a:fillRect/>
          </a:stretch>
        </p:blipFill>
        <p:spPr>
          <a:xfrm>
            <a:off x="7696200" y="5715000"/>
            <a:ext cx="1447800" cy="1143000"/>
          </a:xfrm>
          <a:prstGeom prst="rect">
            <a:avLst/>
          </a:prstGeom>
          <a:effectLst>
            <a:softEdge rad="127000"/>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133600"/>
            <a:ext cx="8229600" cy="1754326"/>
          </a:xfrm>
          <a:prstGeom prst="rect">
            <a:avLst/>
          </a:prstGeom>
          <a:noFill/>
        </p:spPr>
        <p:txBody>
          <a:bodyPr wrap="square" rtlCol="0">
            <a:spAutoFit/>
          </a:bodyPr>
          <a:lstStyle/>
          <a:p>
            <a:pPr algn="ctr"/>
            <a:r>
              <a:rPr lang="en-US" b="1" u="sng" dirty="0" smtClean="0">
                <a:solidFill>
                  <a:srgbClr val="002060"/>
                </a:solidFill>
                <a:latin typeface="Arial Black" pitchFamily="34" charset="0"/>
              </a:rPr>
              <a:t>TECHNICAL DESIGN</a:t>
            </a:r>
          </a:p>
          <a:p>
            <a:r>
              <a:rPr lang="en-US" b="1" dirty="0" smtClean="0">
                <a:solidFill>
                  <a:srgbClr val="002060"/>
                </a:solidFill>
              </a:rPr>
              <a:t>DAVID BERGERON IS THE DEVELOPER OF THE THERMAL MEMORY TECHNOLOGY DURING HIS TIME AT NASA. HE IS CURRENTLY PRESIDENT AND CHIEF SCIENTIST AT SUNDANZER DEVELOPMENT. THIS TECHNOLOGY IS LICENSED TO SUNDANZER FROM NASA, AND THIS IS THE THIRD GENERATION OF DEVELOPMENT FOR APPLICATIONS TO RELIABLE REFRIGERATION IN SEVERE ENVIRONMENTS.</a:t>
            </a:r>
            <a:endParaRPr lang="en-US" b="1" dirty="0">
              <a:solidFill>
                <a:srgbClr val="002060"/>
              </a:solidFill>
            </a:endParaRPr>
          </a:p>
        </p:txBody>
      </p:sp>
      <p:sp>
        <p:nvSpPr>
          <p:cNvPr id="3" name="TextBox 2"/>
          <p:cNvSpPr txBox="1"/>
          <p:nvPr/>
        </p:nvSpPr>
        <p:spPr>
          <a:xfrm>
            <a:off x="457200" y="4267200"/>
            <a:ext cx="8001000" cy="1477328"/>
          </a:xfrm>
          <a:prstGeom prst="rect">
            <a:avLst/>
          </a:prstGeom>
          <a:noFill/>
        </p:spPr>
        <p:txBody>
          <a:bodyPr wrap="square" rtlCol="0">
            <a:spAutoFit/>
          </a:bodyPr>
          <a:lstStyle/>
          <a:p>
            <a:pPr algn="ctr"/>
            <a:r>
              <a:rPr lang="en-US" b="1" u="sng" dirty="0" smtClean="0">
                <a:solidFill>
                  <a:srgbClr val="002060"/>
                </a:solidFill>
                <a:latin typeface="Arial Black" pitchFamily="34" charset="0"/>
              </a:rPr>
              <a:t>ENVIRONMENTAL DESIGN</a:t>
            </a:r>
          </a:p>
          <a:p>
            <a:r>
              <a:rPr lang="en-US" b="1" dirty="0" smtClean="0">
                <a:solidFill>
                  <a:srgbClr val="002060"/>
                </a:solidFill>
              </a:rPr>
              <a:t>THE DIVINE AMBASSADORS FOUNDATION IS A HUMANITARIAN ORGANIZATION BASED IN LAGOS, NIGERIA. DIVAF WORKS CLOSELY WITH THE WEST AFRICAN HEALTH ORGANIZATION AND UNICEF PROVIDING HEALTH SERVICES FOCUSED ON THE CHILDREN IN REMOTE AREAS OF AFRICA.</a:t>
            </a:r>
            <a:endParaRPr lang="en-US" b="1" dirty="0">
              <a:solidFill>
                <a:srgbClr val="002060"/>
              </a:solidFill>
            </a:endParaRPr>
          </a:p>
        </p:txBody>
      </p:sp>
      <p:pic>
        <p:nvPicPr>
          <p:cNvPr id="7" name="Picture 6" descr="D:\Documents and Settings\Bill Byars\My Documents\My Pictures\k1637460.jpg"/>
          <p:cNvPicPr>
            <a:picLocks noChangeAspect="1" noChangeArrowheads="1"/>
          </p:cNvPicPr>
          <p:nvPr/>
        </p:nvPicPr>
        <p:blipFill>
          <a:blip r:embed="rId2" cstate="print"/>
          <a:srcRect/>
          <a:stretch>
            <a:fillRect/>
          </a:stretch>
        </p:blipFill>
        <p:spPr bwMode="auto">
          <a:xfrm>
            <a:off x="0" y="5715001"/>
            <a:ext cx="2286000" cy="1143000"/>
          </a:xfrm>
          <a:prstGeom prst="rect">
            <a:avLst/>
          </a:prstGeom>
          <a:noFill/>
          <a:effectLst>
            <a:softEdge rad="317500"/>
          </a:effectLst>
        </p:spPr>
      </p:pic>
      <p:pic>
        <p:nvPicPr>
          <p:cNvPr id="8" name="Picture 7" descr="DIVAF'S LOGO I-3.jpg"/>
          <p:cNvPicPr>
            <a:picLocks noChangeAspect="1"/>
          </p:cNvPicPr>
          <p:nvPr/>
        </p:nvPicPr>
        <p:blipFill>
          <a:blip r:embed="rId3" cstate="print"/>
          <a:stretch>
            <a:fillRect/>
          </a:stretch>
        </p:blipFill>
        <p:spPr>
          <a:xfrm>
            <a:off x="7696200" y="5715000"/>
            <a:ext cx="1447800" cy="1143000"/>
          </a:xfrm>
          <a:prstGeom prst="rect">
            <a:avLst/>
          </a:prstGeom>
          <a:effectLst>
            <a:softEdge rad="127000"/>
          </a:effectLst>
        </p:spPr>
      </p:pic>
      <p:sp>
        <p:nvSpPr>
          <p:cNvPr id="9" name="TextBox 8"/>
          <p:cNvSpPr txBox="1"/>
          <p:nvPr/>
        </p:nvSpPr>
        <p:spPr>
          <a:xfrm>
            <a:off x="0" y="0"/>
            <a:ext cx="9144000" cy="1692771"/>
          </a:xfrm>
          <a:prstGeom prst="rect">
            <a:avLst/>
          </a:prstGeom>
          <a:blipFill>
            <a:blip r:embed="rId4" cstate="print"/>
            <a:stretch>
              <a:fillRect/>
            </a:stretch>
          </a:blip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sz="2800" i="1" dirty="0" smtClean="0">
              <a:latin typeface="Arial Black" pitchFamily="34" charset="0"/>
            </a:endParaRPr>
          </a:p>
          <a:p>
            <a:pPr algn="ctr"/>
            <a:r>
              <a:rPr lang="en-US" sz="2800" i="1" dirty="0" smtClean="0">
                <a:latin typeface="Arial Black" pitchFamily="34" charset="0"/>
              </a:rPr>
              <a:t>DIVAF - SUNDANZER</a:t>
            </a:r>
            <a:r>
              <a:rPr lang="en-US" sz="2400" i="1" dirty="0" smtClean="0">
                <a:latin typeface="Arial Black" pitchFamily="34" charset="0"/>
              </a:rPr>
              <a:t> </a:t>
            </a:r>
          </a:p>
          <a:p>
            <a:pPr algn="ctr"/>
            <a:r>
              <a:rPr lang="en-US" sz="2400" dirty="0" smtClean="0">
                <a:latin typeface="Arial Black" pitchFamily="34" charset="0"/>
              </a:rPr>
              <a:t>VACCINE STORAGE SOLUTIONS PROJECT</a:t>
            </a:r>
          </a:p>
          <a:p>
            <a:pPr algn="ctr"/>
            <a:r>
              <a:rPr lang="en-US" sz="2400" dirty="0" smtClean="0">
                <a:latin typeface="Arial Black" pitchFamily="34" charset="0"/>
              </a:rPr>
              <a:t> </a:t>
            </a:r>
            <a:endParaRPr lang="en-US" sz="2400" dirty="0">
              <a:latin typeface="Arial Black"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692771"/>
          </a:xfrm>
          <a:prstGeom prst="rect">
            <a:avLst/>
          </a:prstGeom>
          <a:blipFill>
            <a:blip r:embed="rId2" cstate="print"/>
            <a:stretch>
              <a:fillRect/>
            </a:stretch>
          </a:blip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sz="2800" i="1" dirty="0" smtClean="0">
              <a:latin typeface="Arial Black" pitchFamily="34" charset="0"/>
            </a:endParaRPr>
          </a:p>
          <a:p>
            <a:pPr algn="ctr"/>
            <a:r>
              <a:rPr lang="en-US" sz="2800" i="1" dirty="0" smtClean="0">
                <a:latin typeface="Arial Black" pitchFamily="34" charset="0"/>
              </a:rPr>
              <a:t>DIVAF - SUNDANZER</a:t>
            </a:r>
            <a:r>
              <a:rPr lang="en-US" sz="2400" i="1" dirty="0" smtClean="0">
                <a:latin typeface="Arial Black" pitchFamily="34" charset="0"/>
              </a:rPr>
              <a:t> </a:t>
            </a:r>
          </a:p>
          <a:p>
            <a:pPr algn="ctr"/>
            <a:r>
              <a:rPr lang="en-US" sz="2400" dirty="0" smtClean="0">
                <a:latin typeface="Arial Black" pitchFamily="34" charset="0"/>
              </a:rPr>
              <a:t>VACCINE STORAGE SOLUTIONS PROJECT</a:t>
            </a:r>
          </a:p>
          <a:p>
            <a:pPr algn="ctr"/>
            <a:r>
              <a:rPr lang="en-US" sz="2400" dirty="0" smtClean="0">
                <a:latin typeface="Arial Black" pitchFamily="34" charset="0"/>
              </a:rPr>
              <a:t> </a:t>
            </a:r>
            <a:endParaRPr lang="en-US" sz="2400" dirty="0">
              <a:latin typeface="Arial Black" pitchFamily="34" charset="0"/>
            </a:endParaRPr>
          </a:p>
        </p:txBody>
      </p:sp>
      <p:pic>
        <p:nvPicPr>
          <p:cNvPr id="1026" name="Picture 2" descr="C:\Users\Bill\Pictures\DIVAF'S LOGO I-2.jpg"/>
          <p:cNvPicPr>
            <a:picLocks noChangeAspect="1" noChangeArrowheads="1"/>
          </p:cNvPicPr>
          <p:nvPr/>
        </p:nvPicPr>
        <p:blipFill>
          <a:blip r:embed="rId3" cstate="print"/>
          <a:srcRect/>
          <a:stretch>
            <a:fillRect/>
          </a:stretch>
        </p:blipFill>
        <p:spPr bwMode="auto">
          <a:xfrm>
            <a:off x="4953000" y="1447800"/>
            <a:ext cx="3505200" cy="3886200"/>
          </a:xfrm>
          <a:prstGeom prst="rect">
            <a:avLst/>
          </a:prstGeom>
          <a:noFill/>
          <a:effectLst>
            <a:softEdge rad="317500"/>
          </a:effectLst>
        </p:spPr>
      </p:pic>
      <p:sp>
        <p:nvSpPr>
          <p:cNvPr id="4" name="TextBox 3"/>
          <p:cNvSpPr txBox="1"/>
          <p:nvPr/>
        </p:nvSpPr>
        <p:spPr>
          <a:xfrm>
            <a:off x="838200" y="1752600"/>
            <a:ext cx="4267200" cy="1169551"/>
          </a:xfrm>
          <a:prstGeom prst="rect">
            <a:avLst/>
          </a:prstGeom>
          <a:noFill/>
        </p:spPr>
        <p:txBody>
          <a:bodyPr wrap="square" rtlCol="0">
            <a:spAutoFit/>
          </a:bodyPr>
          <a:lstStyle/>
          <a:p>
            <a:r>
              <a:rPr lang="en-US" sz="1400" b="1" dirty="0" smtClean="0"/>
              <a:t>INFORMATION AND AVAILABILITY:</a:t>
            </a:r>
          </a:p>
          <a:p>
            <a:r>
              <a:rPr lang="en-US" sz="1400" dirty="0" smtClean="0"/>
              <a:t>Professor ‘</a:t>
            </a:r>
            <a:r>
              <a:rPr lang="en-US" sz="1400" dirty="0" err="1" smtClean="0"/>
              <a:t>Fola</a:t>
            </a:r>
            <a:r>
              <a:rPr lang="en-US" sz="1400" dirty="0" smtClean="0"/>
              <a:t> </a:t>
            </a:r>
            <a:r>
              <a:rPr lang="en-US" sz="1400" dirty="0" err="1" smtClean="0"/>
              <a:t>Tayo</a:t>
            </a:r>
            <a:endParaRPr lang="en-US" sz="1400" dirty="0" smtClean="0"/>
          </a:p>
          <a:p>
            <a:r>
              <a:rPr lang="en-US" sz="1400" dirty="0" smtClean="0"/>
              <a:t>Lagos Nigeria</a:t>
            </a:r>
          </a:p>
          <a:p>
            <a:r>
              <a:rPr lang="en-US" sz="1400" dirty="0" smtClean="0"/>
              <a:t>Phone: (234) 803 335 8444</a:t>
            </a:r>
          </a:p>
          <a:p>
            <a:r>
              <a:rPr lang="en-US" sz="1400" dirty="0" smtClean="0"/>
              <a:t>E-Mail: </a:t>
            </a:r>
            <a:r>
              <a:rPr lang="en-US" sz="1400" dirty="0" smtClean="0">
                <a:hlinkClick r:id="rId4"/>
              </a:rPr>
              <a:t>prof.fola.tayo@divaf.org</a:t>
            </a:r>
            <a:r>
              <a:rPr lang="en-US" sz="1400" dirty="0" smtClean="0"/>
              <a:t>  </a:t>
            </a:r>
            <a:endParaRPr lang="en-US" sz="1400" dirty="0"/>
          </a:p>
        </p:txBody>
      </p:sp>
      <p:sp>
        <p:nvSpPr>
          <p:cNvPr id="5" name="TextBox 4"/>
          <p:cNvSpPr txBox="1"/>
          <p:nvPr/>
        </p:nvSpPr>
        <p:spPr>
          <a:xfrm>
            <a:off x="838200" y="3124200"/>
            <a:ext cx="3962400" cy="2246769"/>
          </a:xfrm>
          <a:prstGeom prst="rect">
            <a:avLst/>
          </a:prstGeom>
          <a:noFill/>
        </p:spPr>
        <p:txBody>
          <a:bodyPr wrap="square" rtlCol="0">
            <a:spAutoFit/>
          </a:bodyPr>
          <a:lstStyle/>
          <a:p>
            <a:r>
              <a:rPr lang="en-US" sz="1400" b="1" dirty="0" smtClean="0"/>
              <a:t>TECHNICAL SUPPORT:</a:t>
            </a:r>
          </a:p>
          <a:p>
            <a:r>
              <a:rPr lang="en-US" sz="1400" dirty="0" smtClean="0"/>
              <a:t>Richard Ryan</a:t>
            </a:r>
          </a:p>
          <a:p>
            <a:r>
              <a:rPr lang="en-US" sz="1400" dirty="0" smtClean="0"/>
              <a:t>Lagos, Nigeria</a:t>
            </a:r>
          </a:p>
          <a:p>
            <a:r>
              <a:rPr lang="en-US" sz="1400" dirty="0" smtClean="0"/>
              <a:t>Phone: (234) 807 548 6575</a:t>
            </a:r>
          </a:p>
          <a:p>
            <a:r>
              <a:rPr lang="en-US" sz="1400" dirty="0" smtClean="0"/>
              <a:t>E-Mail: </a:t>
            </a:r>
            <a:r>
              <a:rPr lang="en-US" sz="1400" dirty="0" smtClean="0">
                <a:hlinkClick r:id="rId5"/>
              </a:rPr>
              <a:t>richard.ryan@solarisps.com</a:t>
            </a:r>
            <a:r>
              <a:rPr lang="en-US" sz="1400" dirty="0" smtClean="0"/>
              <a:t> </a:t>
            </a:r>
          </a:p>
          <a:p>
            <a:endParaRPr lang="en-US" sz="1400" dirty="0" smtClean="0"/>
          </a:p>
          <a:p>
            <a:r>
              <a:rPr lang="en-US" sz="1400" dirty="0" smtClean="0"/>
              <a:t>Bill Byars</a:t>
            </a:r>
          </a:p>
          <a:p>
            <a:r>
              <a:rPr lang="en-US" sz="1400" dirty="0" smtClean="0"/>
              <a:t>Sugar Land, TX, USA</a:t>
            </a:r>
          </a:p>
          <a:p>
            <a:r>
              <a:rPr lang="en-US" sz="1400" dirty="0" smtClean="0"/>
              <a:t>Phone: (1) 832 641 3922</a:t>
            </a:r>
          </a:p>
          <a:p>
            <a:r>
              <a:rPr lang="en-US" sz="1400" dirty="0" smtClean="0"/>
              <a:t>E-Mail: </a:t>
            </a:r>
            <a:r>
              <a:rPr lang="en-US" sz="1400" dirty="0" smtClean="0">
                <a:hlinkClick r:id="rId6"/>
              </a:rPr>
              <a:t>bill.byars@pdcllc.net</a:t>
            </a:r>
            <a:r>
              <a:rPr lang="en-US" sz="1400" dirty="0" smtClean="0"/>
              <a:t> </a:t>
            </a:r>
            <a:endParaRPr lang="en-US" sz="1400" dirty="0"/>
          </a:p>
        </p:txBody>
      </p:sp>
      <p:pic>
        <p:nvPicPr>
          <p:cNvPr id="6" name="Picture 2"/>
          <p:cNvPicPr>
            <a:picLocks noChangeAspect="1" noChangeArrowheads="1"/>
          </p:cNvPicPr>
          <p:nvPr/>
        </p:nvPicPr>
        <p:blipFill>
          <a:blip r:embed="rId7" cstate="print"/>
          <a:srcRect/>
          <a:stretch>
            <a:fillRect/>
          </a:stretch>
        </p:blipFill>
        <p:spPr bwMode="auto">
          <a:xfrm>
            <a:off x="5257800" y="5638800"/>
            <a:ext cx="3581400" cy="914400"/>
          </a:xfrm>
          <a:prstGeom prst="rect">
            <a:avLst/>
          </a:prstGeom>
          <a:noFill/>
          <a:ln w="9525">
            <a:noFill/>
            <a:miter lim="800000"/>
            <a:headEnd/>
            <a:tailEnd/>
          </a:ln>
          <a:effectLst>
            <a:softEdge rad="31750"/>
          </a:effectLst>
        </p:spPr>
      </p:pic>
      <p:pic>
        <p:nvPicPr>
          <p:cNvPr id="7" name="Picture 6" descr="D:\Documents and Settings\Bill Byars\My Documents\My Pictures\k1637460.jpg"/>
          <p:cNvPicPr>
            <a:picLocks noChangeAspect="1" noChangeArrowheads="1"/>
          </p:cNvPicPr>
          <p:nvPr/>
        </p:nvPicPr>
        <p:blipFill>
          <a:blip r:embed="rId8" cstate="print"/>
          <a:srcRect/>
          <a:stretch>
            <a:fillRect/>
          </a:stretch>
        </p:blipFill>
        <p:spPr bwMode="auto">
          <a:xfrm>
            <a:off x="0" y="5715001"/>
            <a:ext cx="2286000" cy="1143000"/>
          </a:xfrm>
          <a:prstGeom prst="rect">
            <a:avLst/>
          </a:prstGeom>
          <a:noFill/>
          <a:effectLst>
            <a:softEdge rad="317500"/>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0"/>
            <a:ext cx="5105400" cy="3693319"/>
          </a:xfrm>
          <a:prstGeom prst="rect">
            <a:avLst/>
          </a:prstGeom>
          <a:blipFill>
            <a:blip r:embed="rId3" cstate="print"/>
            <a:stretch>
              <a:fillRect/>
            </a:stretch>
          </a:blipFill>
          <a:effectLst>
            <a:softEdge rad="317500"/>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3600" dirty="0" smtClean="0">
              <a:solidFill>
                <a:schemeClr val="bg1"/>
              </a:solidFill>
              <a:latin typeface="Arial Black" pitchFamily="34" charset="0"/>
            </a:endParaRPr>
          </a:p>
          <a:p>
            <a:pPr algn="ctr"/>
            <a:endParaRPr lang="en-US" sz="3600" dirty="0" smtClean="0">
              <a:solidFill>
                <a:srgbClr val="00B0F0"/>
              </a:solidFill>
              <a:latin typeface="Arial Black" pitchFamily="34" charset="0"/>
            </a:endParaRPr>
          </a:p>
          <a:p>
            <a:pPr algn="ctr"/>
            <a:r>
              <a:rPr lang="en-US" sz="3600" dirty="0" smtClean="0">
                <a:solidFill>
                  <a:srgbClr val="03D1ED"/>
                </a:solidFill>
                <a:latin typeface="Arial Black" pitchFamily="34" charset="0"/>
              </a:rPr>
              <a:t>PROVIDING SOLUTIONS</a:t>
            </a:r>
          </a:p>
          <a:p>
            <a:pPr algn="ctr"/>
            <a:r>
              <a:rPr lang="en-US" sz="3600" dirty="0" smtClean="0">
                <a:solidFill>
                  <a:srgbClr val="03D1ED"/>
                </a:solidFill>
                <a:latin typeface="Arial Black" pitchFamily="34" charset="0"/>
              </a:rPr>
              <a:t> FOR </a:t>
            </a:r>
          </a:p>
          <a:p>
            <a:pPr algn="ctr"/>
            <a:r>
              <a:rPr lang="en-US" sz="3600" dirty="0" smtClean="0">
                <a:solidFill>
                  <a:srgbClr val="03D1ED"/>
                </a:solidFill>
                <a:latin typeface="Arial Black" pitchFamily="34" charset="0"/>
              </a:rPr>
              <a:t>HEALTHCARE</a:t>
            </a:r>
          </a:p>
          <a:p>
            <a:pPr algn="ctr"/>
            <a:endParaRPr lang="en-US" dirty="0">
              <a:solidFill>
                <a:schemeClr val="bg1"/>
              </a:solidFill>
            </a:endParaRPr>
          </a:p>
        </p:txBody>
      </p:sp>
      <p:sp>
        <p:nvSpPr>
          <p:cNvPr id="9" name="Oval 8"/>
          <p:cNvSpPr/>
          <p:nvPr/>
        </p:nvSpPr>
        <p:spPr>
          <a:xfrm rot="21085144">
            <a:off x="39256" y="3581307"/>
            <a:ext cx="5174373" cy="914400"/>
          </a:xfrm>
          <a:prstGeom prst="ellipse">
            <a:avLst/>
          </a:prstGeom>
          <a:solidFill>
            <a:srgbClr val="FFFF00"/>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rgbClr val="00B0F0"/>
                </a:solidFill>
                <a:latin typeface="Segoe Print" pitchFamily="2" charset="0"/>
              </a:rPr>
              <a:t>Children have rights</a:t>
            </a:r>
          </a:p>
        </p:txBody>
      </p:sp>
      <p:pic>
        <p:nvPicPr>
          <p:cNvPr id="7" name="Picture 2" descr="C:\Users\Owner\Pictures\Vaccination 02.jpg"/>
          <p:cNvPicPr>
            <a:picLocks noChangeAspect="1" noChangeArrowheads="1"/>
          </p:cNvPicPr>
          <p:nvPr/>
        </p:nvPicPr>
        <p:blipFill>
          <a:blip r:embed="rId4" cstate="print"/>
          <a:srcRect/>
          <a:stretch>
            <a:fillRect/>
          </a:stretch>
        </p:blipFill>
        <p:spPr bwMode="auto">
          <a:xfrm>
            <a:off x="3505200" y="4114800"/>
            <a:ext cx="3276600" cy="2743200"/>
          </a:xfrm>
          <a:prstGeom prst="rect">
            <a:avLst/>
          </a:prstGeom>
          <a:noFill/>
          <a:effectLst>
            <a:softEdge rad="317500"/>
          </a:effectLst>
        </p:spPr>
      </p:pic>
      <p:pic>
        <p:nvPicPr>
          <p:cNvPr id="8" name="Picture 7" descr="D:\Documents and Settings\Bill Byars\My Documents\My Pictures\k1637460.jpg"/>
          <p:cNvPicPr>
            <a:picLocks noChangeAspect="1" noChangeArrowheads="1"/>
          </p:cNvPicPr>
          <p:nvPr/>
        </p:nvPicPr>
        <p:blipFill>
          <a:blip r:embed="rId5" cstate="print"/>
          <a:srcRect/>
          <a:stretch>
            <a:fillRect/>
          </a:stretch>
        </p:blipFill>
        <p:spPr bwMode="auto">
          <a:xfrm>
            <a:off x="0" y="5715001"/>
            <a:ext cx="2286000" cy="1143000"/>
          </a:xfrm>
          <a:prstGeom prst="rect">
            <a:avLst/>
          </a:prstGeom>
          <a:noFill/>
          <a:effectLst>
            <a:softEdge rad="317500"/>
          </a:effectLst>
        </p:spPr>
      </p:pic>
      <p:pic>
        <p:nvPicPr>
          <p:cNvPr id="10" name="Picture 9" descr="DIVAF'S LOGO I-3.jpg"/>
          <p:cNvPicPr>
            <a:picLocks noChangeAspect="1"/>
          </p:cNvPicPr>
          <p:nvPr/>
        </p:nvPicPr>
        <p:blipFill>
          <a:blip r:embed="rId3" cstate="print"/>
          <a:stretch>
            <a:fillRect/>
          </a:stretch>
        </p:blipFill>
        <p:spPr>
          <a:xfrm>
            <a:off x="7696200" y="5715000"/>
            <a:ext cx="1447800" cy="1143000"/>
          </a:xfrm>
          <a:prstGeom prst="rect">
            <a:avLst/>
          </a:prstGeom>
          <a:effectLst>
            <a:softEdge rad="127000"/>
          </a:effectLst>
        </p:spPr>
      </p:pic>
      <p:pic>
        <p:nvPicPr>
          <p:cNvPr id="2050" name="Picture 2" descr="D:\Documents and Settings\Bill Byars\My Documents\My Pictures\1778920.jpg"/>
          <p:cNvPicPr>
            <a:picLocks noChangeAspect="1" noChangeArrowheads="1"/>
          </p:cNvPicPr>
          <p:nvPr/>
        </p:nvPicPr>
        <p:blipFill>
          <a:blip r:embed="rId6" cstate="print"/>
          <a:srcRect/>
          <a:stretch>
            <a:fillRect/>
          </a:stretch>
        </p:blipFill>
        <p:spPr bwMode="auto">
          <a:xfrm>
            <a:off x="6629400" y="2667000"/>
            <a:ext cx="1952625" cy="2667000"/>
          </a:xfrm>
          <a:prstGeom prst="rect">
            <a:avLst/>
          </a:prstGeom>
          <a:noFill/>
          <a:effectLst>
            <a:softEdge rad="317500"/>
          </a:effectLst>
        </p:spPr>
      </p:pic>
      <p:pic>
        <p:nvPicPr>
          <p:cNvPr id="2051" name="Picture 3" descr="D:\Documents and Settings\Bill Byars\My Documents\My Pictures\1574R-22471.jpg"/>
          <p:cNvPicPr>
            <a:picLocks noChangeAspect="1" noChangeArrowheads="1"/>
          </p:cNvPicPr>
          <p:nvPr/>
        </p:nvPicPr>
        <p:blipFill>
          <a:blip r:embed="rId7" cstate="print"/>
          <a:srcRect/>
          <a:stretch>
            <a:fillRect/>
          </a:stretch>
        </p:blipFill>
        <p:spPr bwMode="auto">
          <a:xfrm>
            <a:off x="6553200" y="76200"/>
            <a:ext cx="2252663" cy="2600325"/>
          </a:xfrm>
          <a:prstGeom prst="rect">
            <a:avLst/>
          </a:prstGeom>
          <a:noFill/>
          <a:effectLst>
            <a:softEdge rad="3175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153400" cy="1354217"/>
          </a:xfrm>
          <a:prstGeom prst="rect">
            <a:avLst/>
          </a:prstGeom>
          <a:noFill/>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just"/>
            <a:r>
              <a:rPr lang="en-US" sz="2000" b="1" dirty="0" smtClean="0">
                <a:solidFill>
                  <a:schemeClr val="tx1"/>
                </a:solidFill>
              </a:rPr>
              <a:t>Internal temperature distribution for maintenance of vaccines is critical to maintain the effectiveness of the active agent, the proteins or amino acid chains. These chains are structured in a curled configuration during vaccine preparation at the lab. </a:t>
            </a:r>
            <a:r>
              <a:rPr lang="en-US" sz="2200" b="1" i="1" dirty="0" smtClean="0">
                <a:solidFill>
                  <a:srgbClr val="FF0000"/>
                </a:solidFill>
              </a:rPr>
              <a:t>This structure is crucial to their effectiveness.</a:t>
            </a:r>
            <a:endParaRPr lang="en-US" sz="2200" b="1" i="1" dirty="0">
              <a:solidFill>
                <a:srgbClr val="FF0000"/>
              </a:solidFill>
            </a:endParaRPr>
          </a:p>
        </p:txBody>
      </p:sp>
      <p:sp>
        <p:nvSpPr>
          <p:cNvPr id="5" name="TextBox 4"/>
          <p:cNvSpPr txBox="1"/>
          <p:nvPr/>
        </p:nvSpPr>
        <p:spPr>
          <a:xfrm>
            <a:off x="533400" y="2362200"/>
            <a:ext cx="8153400" cy="1354217"/>
          </a:xfrm>
          <a:prstGeom prst="rect">
            <a:avLst/>
          </a:prstGeom>
          <a:noFill/>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just"/>
            <a:r>
              <a:rPr lang="en-US" sz="2000" b="1" dirty="0" smtClean="0">
                <a:solidFill>
                  <a:schemeClr val="tx1"/>
                </a:solidFill>
              </a:rPr>
              <a:t>The curled configuration of the amino acid chains are maintained by a weak electrical bond. If the temperature is too warm, small amounts of heat energy break this bond and change the configuration to a different structure. </a:t>
            </a:r>
            <a:r>
              <a:rPr lang="en-US" sz="2200" b="1" i="1" dirty="0" smtClean="0">
                <a:solidFill>
                  <a:srgbClr val="FF0000"/>
                </a:solidFill>
              </a:rPr>
              <a:t>This renders the vaccine ineffective.</a:t>
            </a:r>
            <a:endParaRPr lang="en-US" sz="2200" b="1" i="1" dirty="0">
              <a:solidFill>
                <a:srgbClr val="FF0000"/>
              </a:solidFill>
            </a:endParaRPr>
          </a:p>
        </p:txBody>
      </p:sp>
      <p:sp>
        <p:nvSpPr>
          <p:cNvPr id="6" name="TextBox 5"/>
          <p:cNvSpPr txBox="1"/>
          <p:nvPr/>
        </p:nvSpPr>
        <p:spPr>
          <a:xfrm>
            <a:off x="533400" y="4419600"/>
            <a:ext cx="8153400" cy="1384995"/>
          </a:xfrm>
          <a:prstGeom prst="rect">
            <a:avLst/>
          </a:prstGeom>
          <a:noFill/>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just"/>
            <a:r>
              <a:rPr lang="en-US" sz="2000" b="1" dirty="0" smtClean="0">
                <a:solidFill>
                  <a:schemeClr val="tx1"/>
                </a:solidFill>
              </a:rPr>
              <a:t>If the temperature is too cold, it alters the surface of the amino acid chain and dilutes the effectiveness of the vaccine as a function of the altered surface area. In either case, too warm or too cold, </a:t>
            </a:r>
            <a:r>
              <a:rPr lang="en-US" sz="2200" b="1" i="1" dirty="0" smtClean="0">
                <a:solidFill>
                  <a:srgbClr val="FF0000"/>
                </a:solidFill>
              </a:rPr>
              <a:t>the chemical reaction is not reversible.</a:t>
            </a:r>
            <a:endParaRPr lang="en-US" sz="2200" b="1" i="1" dirty="0">
              <a:solidFill>
                <a:srgbClr val="FF0000"/>
              </a:solidFill>
            </a:endParaRPr>
          </a:p>
        </p:txBody>
      </p:sp>
      <p:pic>
        <p:nvPicPr>
          <p:cNvPr id="7" name="Picture 2" descr="D:\Documents and Settings\Bill Byars\My Documents\My Pictures\k1637460.jpg"/>
          <p:cNvPicPr>
            <a:picLocks noChangeAspect="1" noChangeArrowheads="1"/>
          </p:cNvPicPr>
          <p:nvPr/>
        </p:nvPicPr>
        <p:blipFill>
          <a:blip r:embed="rId2" cstate="print"/>
          <a:srcRect/>
          <a:stretch>
            <a:fillRect/>
          </a:stretch>
        </p:blipFill>
        <p:spPr bwMode="auto">
          <a:xfrm>
            <a:off x="0" y="5715001"/>
            <a:ext cx="2286000" cy="1143000"/>
          </a:xfrm>
          <a:prstGeom prst="rect">
            <a:avLst/>
          </a:prstGeom>
          <a:noFill/>
          <a:effectLst>
            <a:softEdge rad="317500"/>
          </a:effectLst>
        </p:spPr>
      </p:pic>
      <p:pic>
        <p:nvPicPr>
          <p:cNvPr id="8" name="Picture 7" descr="DIVAF'S LOGO I-3.jpg"/>
          <p:cNvPicPr>
            <a:picLocks noChangeAspect="1"/>
          </p:cNvPicPr>
          <p:nvPr/>
        </p:nvPicPr>
        <p:blipFill>
          <a:blip r:embed="rId3" cstate="print"/>
          <a:stretch>
            <a:fillRect/>
          </a:stretch>
        </p:blipFill>
        <p:spPr>
          <a:xfrm>
            <a:off x="7696200" y="5715000"/>
            <a:ext cx="1447800" cy="1143000"/>
          </a:xfrm>
          <a:prstGeom prst="rect">
            <a:avLst/>
          </a:prstGeom>
          <a:effectLst>
            <a:softEdge rad="1270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7772400" cy="2062103"/>
          </a:xfrm>
          <a:prstGeom prst="rect">
            <a:avLst/>
          </a:prstGeom>
          <a:noFill/>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just"/>
            <a:r>
              <a:rPr lang="en-US" sz="2000" b="1" dirty="0" smtClean="0">
                <a:solidFill>
                  <a:schemeClr val="tx1"/>
                </a:solidFill>
              </a:rPr>
              <a:t>The maintenance of the vaccine within a closely defined temperature range between vaccine preparation and vaccine administration is a critical factor in the effective use of this medical tool. </a:t>
            </a:r>
            <a:r>
              <a:rPr lang="en-US" sz="2200" b="1" i="1" dirty="0" smtClean="0">
                <a:solidFill>
                  <a:srgbClr val="FF0000"/>
                </a:solidFill>
              </a:rPr>
              <a:t>The entire preparation and distribution effort can be wasted simply due to failure to maintain proper temperature control over the vaccine during this intermediary process.</a:t>
            </a:r>
            <a:endParaRPr lang="en-US" sz="2200" b="1" i="1" dirty="0">
              <a:solidFill>
                <a:srgbClr val="FF0000"/>
              </a:solidFill>
            </a:endParaRPr>
          </a:p>
        </p:txBody>
      </p:sp>
      <p:sp>
        <p:nvSpPr>
          <p:cNvPr id="3" name="TextBox 2"/>
          <p:cNvSpPr txBox="1"/>
          <p:nvPr/>
        </p:nvSpPr>
        <p:spPr>
          <a:xfrm>
            <a:off x="685800" y="3352800"/>
            <a:ext cx="7772400" cy="1569660"/>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just"/>
            <a:r>
              <a:rPr lang="en-US" sz="2400" dirty="0" smtClean="0">
                <a:solidFill>
                  <a:srgbClr val="FF0000"/>
                </a:solidFill>
                <a:latin typeface="Arial Black" pitchFamily="34" charset="0"/>
              </a:rPr>
              <a:t>VACCINES MUST BE STORED AT A SECURELY DEFINED TEMPERATURE RANGE NO COOLER THAN 2</a:t>
            </a:r>
            <a:r>
              <a:rPr lang="en-US" sz="2400" baseline="30000" dirty="0" smtClean="0">
                <a:solidFill>
                  <a:srgbClr val="FF0000"/>
                </a:solidFill>
                <a:latin typeface="Arial Black" pitchFamily="34" charset="0"/>
              </a:rPr>
              <a:t>0</a:t>
            </a:r>
            <a:r>
              <a:rPr lang="en-US" sz="2400" dirty="0" smtClean="0">
                <a:solidFill>
                  <a:srgbClr val="FF0000"/>
                </a:solidFill>
                <a:latin typeface="Arial Black" pitchFamily="34" charset="0"/>
              </a:rPr>
              <a:t> C, AND NO WARMER THAN 8</a:t>
            </a:r>
            <a:r>
              <a:rPr lang="en-US" sz="2400" baseline="30000" dirty="0" smtClean="0">
                <a:solidFill>
                  <a:srgbClr val="FF0000"/>
                </a:solidFill>
                <a:latin typeface="Arial Black" pitchFamily="34" charset="0"/>
              </a:rPr>
              <a:t>0</a:t>
            </a:r>
            <a:r>
              <a:rPr lang="en-US" sz="2400" dirty="0" smtClean="0">
                <a:solidFill>
                  <a:srgbClr val="FF0000"/>
                </a:solidFill>
                <a:latin typeface="Arial Black" pitchFamily="34" charset="0"/>
              </a:rPr>
              <a:t> C.</a:t>
            </a:r>
            <a:endParaRPr lang="en-US" sz="2400" dirty="0">
              <a:solidFill>
                <a:srgbClr val="FF0000"/>
              </a:solidFill>
              <a:latin typeface="Arial Black" pitchFamily="34" charset="0"/>
            </a:endParaRPr>
          </a:p>
        </p:txBody>
      </p:sp>
      <p:pic>
        <p:nvPicPr>
          <p:cNvPr id="4" name="Picture 2" descr="D:\Documents and Settings\Bill Byars\My Documents\My Pictures\k1637460.jpg"/>
          <p:cNvPicPr>
            <a:picLocks noChangeAspect="1" noChangeArrowheads="1"/>
          </p:cNvPicPr>
          <p:nvPr/>
        </p:nvPicPr>
        <p:blipFill>
          <a:blip r:embed="rId2" cstate="print"/>
          <a:srcRect/>
          <a:stretch>
            <a:fillRect/>
          </a:stretch>
        </p:blipFill>
        <p:spPr bwMode="auto">
          <a:xfrm>
            <a:off x="0" y="5715001"/>
            <a:ext cx="2286000" cy="1143000"/>
          </a:xfrm>
          <a:prstGeom prst="rect">
            <a:avLst/>
          </a:prstGeom>
          <a:noFill/>
          <a:effectLst>
            <a:softEdge rad="317500"/>
          </a:effectLst>
        </p:spPr>
      </p:pic>
      <p:pic>
        <p:nvPicPr>
          <p:cNvPr id="5" name="Picture 4" descr="DIVAF'S LOGO I-3.jpg"/>
          <p:cNvPicPr>
            <a:picLocks noChangeAspect="1"/>
          </p:cNvPicPr>
          <p:nvPr/>
        </p:nvPicPr>
        <p:blipFill>
          <a:blip r:embed="rId3" cstate="print"/>
          <a:stretch>
            <a:fillRect/>
          </a:stretch>
        </p:blipFill>
        <p:spPr>
          <a:xfrm>
            <a:off x="7696200" y="5715000"/>
            <a:ext cx="1447800" cy="1143000"/>
          </a:xfrm>
          <a:prstGeom prst="rect">
            <a:avLst/>
          </a:prstGeom>
          <a:effectLst>
            <a:softEdge rad="1270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Box 4"/>
          <p:cNvSpPr txBox="1">
            <a:spLocks noChangeArrowheads="1"/>
          </p:cNvSpPr>
          <p:nvPr/>
        </p:nvSpPr>
        <p:spPr bwMode="auto">
          <a:xfrm>
            <a:off x="304800" y="381000"/>
            <a:ext cx="5257800" cy="1016000"/>
          </a:xfrm>
          <a:prstGeom prst="rect">
            <a:avLst/>
          </a:prstGeom>
          <a:noFill/>
          <a:ln>
            <a:noFill/>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sz="2000" b="1" dirty="0">
                <a:solidFill>
                  <a:schemeClr val="tx1"/>
                </a:solidFill>
              </a:rPr>
              <a:t>VACCINE PREVENTABLE DISEASES CONTRIBUTE SIGNIFICANLY TO UNDER-5 MORTALITY AND MORBIDITY</a:t>
            </a:r>
          </a:p>
        </p:txBody>
      </p:sp>
      <p:sp>
        <p:nvSpPr>
          <p:cNvPr id="10244" name="TextBox 5"/>
          <p:cNvSpPr txBox="1">
            <a:spLocks noChangeArrowheads="1"/>
          </p:cNvSpPr>
          <p:nvPr/>
        </p:nvSpPr>
        <p:spPr bwMode="auto">
          <a:xfrm>
            <a:off x="304800" y="1752600"/>
            <a:ext cx="5257800" cy="1015663"/>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2000" b="1" dirty="0"/>
              <a:t>ANY SUCCESS RECORDED AT THIS LEVEL WILL CONTRIBUTE TOWARD REDUCING CHILD MORTALITY (GOAL 4 OF MDGs)</a:t>
            </a:r>
          </a:p>
        </p:txBody>
      </p:sp>
      <p:sp>
        <p:nvSpPr>
          <p:cNvPr id="10245" name="TextBox 6"/>
          <p:cNvSpPr txBox="1">
            <a:spLocks noChangeArrowheads="1"/>
          </p:cNvSpPr>
          <p:nvPr/>
        </p:nvSpPr>
        <p:spPr bwMode="auto">
          <a:xfrm>
            <a:off x="304800" y="3200400"/>
            <a:ext cx="5257800" cy="2554545"/>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2000" b="1" i="1" dirty="0">
                <a:latin typeface="Arial Black" pitchFamily="34" charset="0"/>
              </a:rPr>
              <a:t>DIVINE AMBASSADORS' FOUNDATION </a:t>
            </a:r>
            <a:r>
              <a:rPr lang="en-US" i="1" dirty="0">
                <a:latin typeface="Arial Black" pitchFamily="34" charset="0"/>
              </a:rPr>
              <a:t>(</a:t>
            </a:r>
            <a:r>
              <a:rPr lang="en-US" sz="2000" b="1" i="1" dirty="0">
                <a:latin typeface="Arial Black" pitchFamily="34" charset="0"/>
              </a:rPr>
              <a:t>DIVAF</a:t>
            </a:r>
            <a:r>
              <a:rPr lang="en-US" i="1" dirty="0">
                <a:latin typeface="Arial Black" pitchFamily="34" charset="0"/>
              </a:rPr>
              <a:t>) </a:t>
            </a:r>
            <a:endParaRPr lang="en-US" i="1" dirty="0" smtClean="0">
              <a:latin typeface="Arial Black" pitchFamily="34" charset="0"/>
            </a:endParaRPr>
          </a:p>
          <a:p>
            <a:pPr algn="ctr"/>
            <a:r>
              <a:rPr lang="en-US" sz="2000" dirty="0" smtClean="0"/>
              <a:t>HAS </a:t>
            </a:r>
            <a:r>
              <a:rPr lang="en-US" sz="2000" dirty="0"/>
              <a:t>A BURDEN TO REDUCE THESE PREVENTABLE DEATHS BY PROFFERING SOLUTIONS TO VACCINE COLD-CHAIN STORAGE AND SUSTAINABLE LOGISTICS IN THE TROPICS WITH ITS PARTNER, </a:t>
            </a:r>
            <a:r>
              <a:rPr lang="en-US" sz="2000" b="1" i="1" dirty="0"/>
              <a:t>SUNDANZER</a:t>
            </a:r>
            <a:r>
              <a:rPr lang="en-US" sz="2000" dirty="0"/>
              <a:t> </a:t>
            </a:r>
            <a:r>
              <a:rPr lang="en-US" sz="2000" dirty="0" smtClean="0"/>
              <a:t> (</a:t>
            </a:r>
            <a:r>
              <a:rPr lang="en-US" sz="2000" dirty="0"/>
              <a:t>USA)</a:t>
            </a:r>
          </a:p>
        </p:txBody>
      </p:sp>
      <p:pic>
        <p:nvPicPr>
          <p:cNvPr id="6" name="Picture 2" descr="C:\Users\Bill\Pictures\DIVAF'S LOGO I.jpg"/>
          <p:cNvPicPr>
            <a:picLocks noChangeAspect="1" noChangeArrowheads="1"/>
          </p:cNvPicPr>
          <p:nvPr/>
        </p:nvPicPr>
        <p:blipFill>
          <a:blip r:embed="rId2" cstate="print"/>
          <a:srcRect/>
          <a:stretch>
            <a:fillRect/>
          </a:stretch>
        </p:blipFill>
        <p:spPr bwMode="auto">
          <a:xfrm>
            <a:off x="5685642" y="0"/>
            <a:ext cx="3458358" cy="6858000"/>
          </a:xfrm>
          <a:prstGeom prst="rect">
            <a:avLst/>
          </a:prstGeom>
          <a:noFill/>
          <a:effectLst>
            <a:softEdge rad="317500"/>
          </a:effectLst>
        </p:spPr>
      </p:pic>
      <p:pic>
        <p:nvPicPr>
          <p:cNvPr id="7" name="Picture 2" descr="D:\Documents and Settings\Bill Byars\My Documents\My Pictures\k1637460.jpg"/>
          <p:cNvPicPr>
            <a:picLocks noChangeAspect="1" noChangeArrowheads="1"/>
          </p:cNvPicPr>
          <p:nvPr/>
        </p:nvPicPr>
        <p:blipFill>
          <a:blip r:embed="rId3" cstate="print"/>
          <a:srcRect/>
          <a:stretch>
            <a:fillRect/>
          </a:stretch>
        </p:blipFill>
        <p:spPr bwMode="auto">
          <a:xfrm>
            <a:off x="0" y="5715001"/>
            <a:ext cx="2286000" cy="1143000"/>
          </a:xfrm>
          <a:prstGeom prst="rect">
            <a:avLst/>
          </a:prstGeom>
          <a:noFill/>
          <a:effectLst>
            <a:softEdge rad="317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9"/>
          <p:cNvSpPr>
            <a:spLocks noGrp="1"/>
          </p:cNvSpPr>
          <p:nvPr>
            <p:ph type="title"/>
          </p:nvPr>
        </p:nvSpPr>
        <p:spPr>
          <a:xfrm>
            <a:off x="0" y="0"/>
            <a:ext cx="9144000" cy="2209800"/>
          </a:xfrm>
          <a:blipFill>
            <a:blip r:embed="rId2" cstate="print"/>
            <a:stretch>
              <a:fillRect/>
            </a:stretch>
          </a:blip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3600" dirty="0" smtClean="0">
                <a:solidFill>
                  <a:schemeClr val="bg1"/>
                </a:solidFill>
                <a:latin typeface="Arial Black" pitchFamily="34" charset="0"/>
              </a:rPr>
              <a:t>VACCINE STORAGE SOLUTIONS FOR TROPICAL CLIMATES</a:t>
            </a:r>
            <a:endParaRPr lang="en-US" sz="3600" dirty="0">
              <a:solidFill>
                <a:schemeClr val="bg1"/>
              </a:solidFill>
              <a:latin typeface="Arial Black" pitchFamily="34" charset="0"/>
            </a:endParaRPr>
          </a:p>
        </p:txBody>
      </p:sp>
      <p:sp>
        <p:nvSpPr>
          <p:cNvPr id="2" name="Content Placeholder 1"/>
          <p:cNvSpPr>
            <a:spLocks noGrp="1"/>
          </p:cNvSpPr>
          <p:nvPr>
            <p:ph idx="1"/>
          </p:nvPr>
        </p:nvSpPr>
        <p:spPr>
          <a:xfrm>
            <a:off x="685800" y="2286000"/>
            <a:ext cx="7848600" cy="3657600"/>
          </a:xfrm>
          <a:noFill/>
          <a:ln>
            <a:noFill/>
          </a:ln>
        </p:spPr>
        <p:txBody>
          <a:bodyPr>
            <a:normAutofit fontScale="92500" lnSpcReduction="10000"/>
          </a:bodyPr>
          <a:lstStyle/>
          <a:p>
            <a:pPr algn="ctr">
              <a:buNone/>
            </a:pPr>
            <a:r>
              <a:rPr lang="en-US" u="sng" dirty="0" smtClean="0">
                <a:latin typeface="Arial Black" pitchFamily="34" charset="0"/>
              </a:rPr>
              <a:t>TARGETED  RESULT</a:t>
            </a:r>
          </a:p>
          <a:p>
            <a:pPr>
              <a:buNone/>
            </a:pPr>
            <a:endParaRPr lang="en-US" dirty="0" smtClean="0"/>
          </a:p>
          <a:p>
            <a:pPr>
              <a:buNone/>
            </a:pPr>
            <a:r>
              <a:rPr lang="en-US" dirty="0" smtClean="0"/>
              <a:t> </a:t>
            </a:r>
            <a:r>
              <a:rPr lang="en-US" b="1" dirty="0" smtClean="0"/>
              <a:t>PROVIDE STORAGE CAPACITY FOR VACCINE</a:t>
            </a:r>
          </a:p>
          <a:p>
            <a:pPr>
              <a:buNone/>
            </a:pPr>
            <a:endParaRPr lang="en-US" b="1" dirty="0" smtClean="0"/>
          </a:p>
          <a:p>
            <a:pPr>
              <a:buNone/>
            </a:pPr>
            <a:r>
              <a:rPr lang="en-US" b="1" dirty="0" smtClean="0"/>
              <a:t> STABILIZED IN THE RANGE OF 2</a:t>
            </a:r>
            <a:r>
              <a:rPr lang="en-US" b="1" baseline="30000" dirty="0" smtClean="0"/>
              <a:t>0</a:t>
            </a:r>
            <a:r>
              <a:rPr lang="en-US" b="1" dirty="0" smtClean="0"/>
              <a:t> C TO 8</a:t>
            </a:r>
            <a:r>
              <a:rPr lang="en-US" b="1" baseline="30000" dirty="0" smtClean="0"/>
              <a:t>0</a:t>
            </a:r>
            <a:r>
              <a:rPr lang="en-US" b="1" dirty="0" smtClean="0"/>
              <a:t> C</a:t>
            </a:r>
          </a:p>
          <a:p>
            <a:pPr>
              <a:buNone/>
            </a:pPr>
            <a:endParaRPr lang="en-US" b="1" dirty="0" smtClean="0"/>
          </a:p>
          <a:p>
            <a:pPr>
              <a:buNone/>
            </a:pPr>
            <a:r>
              <a:rPr lang="en-US" b="1" dirty="0" smtClean="0"/>
              <a:t> UNDER CONDITIONS OF DESIGN CRITERIA</a:t>
            </a:r>
          </a:p>
        </p:txBody>
      </p:sp>
      <p:pic>
        <p:nvPicPr>
          <p:cNvPr id="5" name="Picture 2" descr="D:\Documents and Settings\Bill Byars\My Documents\My Pictures\k1637460.jpg"/>
          <p:cNvPicPr>
            <a:picLocks noChangeAspect="1" noChangeArrowheads="1"/>
          </p:cNvPicPr>
          <p:nvPr/>
        </p:nvPicPr>
        <p:blipFill>
          <a:blip r:embed="rId3" cstate="print"/>
          <a:srcRect/>
          <a:stretch>
            <a:fillRect/>
          </a:stretch>
        </p:blipFill>
        <p:spPr bwMode="auto">
          <a:xfrm>
            <a:off x="0" y="5715001"/>
            <a:ext cx="2286000" cy="1143000"/>
          </a:xfrm>
          <a:prstGeom prst="rect">
            <a:avLst/>
          </a:prstGeom>
          <a:noFill/>
          <a:effectLst>
            <a:softEdge rad="317500"/>
          </a:effectLst>
        </p:spPr>
      </p:pic>
      <p:pic>
        <p:nvPicPr>
          <p:cNvPr id="6" name="Picture 5" descr="DIVAF'S LOGO I-3.jpg"/>
          <p:cNvPicPr>
            <a:picLocks noChangeAspect="1"/>
          </p:cNvPicPr>
          <p:nvPr/>
        </p:nvPicPr>
        <p:blipFill>
          <a:blip r:embed="rId4" cstate="print"/>
          <a:stretch>
            <a:fillRect/>
          </a:stretch>
        </p:blipFill>
        <p:spPr>
          <a:xfrm>
            <a:off x="7696200" y="5715000"/>
            <a:ext cx="1447800" cy="1143000"/>
          </a:xfrm>
          <a:prstGeom prst="rect">
            <a:avLst/>
          </a:prstGeom>
          <a:effectLst>
            <a:softEdge rad="12700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1905000"/>
          </a:xfrm>
          <a:blipFill>
            <a:blip r:embed="rId2" cstate="print"/>
            <a:stretch>
              <a:fillRect/>
            </a:stretch>
          </a:blip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3600" dirty="0" smtClean="0">
                <a:latin typeface="Arial Black" pitchFamily="34" charset="0"/>
              </a:rPr>
              <a:t>VACCINE STORAGE SOLUTIONS FOR TROPICAL CLIMATES</a:t>
            </a:r>
            <a:endParaRPr lang="en-US" sz="3600" dirty="0">
              <a:latin typeface="Arial Black" pitchFamily="34" charset="0"/>
            </a:endParaRPr>
          </a:p>
        </p:txBody>
      </p:sp>
      <p:sp>
        <p:nvSpPr>
          <p:cNvPr id="11" name="Content Placeholder 10"/>
          <p:cNvSpPr>
            <a:spLocks noGrp="1"/>
          </p:cNvSpPr>
          <p:nvPr>
            <p:ph idx="1"/>
          </p:nvPr>
        </p:nvSpPr>
        <p:spPr>
          <a:xfrm>
            <a:off x="1066800" y="1981200"/>
            <a:ext cx="7467600" cy="4190999"/>
          </a:xfrm>
          <a:noFill/>
        </p:spPr>
        <p:txBody>
          <a:bodyPr>
            <a:normAutofit fontScale="85000" lnSpcReduction="20000"/>
          </a:bodyPr>
          <a:lstStyle/>
          <a:p>
            <a:pPr algn="ctr">
              <a:buNone/>
            </a:pPr>
            <a:r>
              <a:rPr lang="en-US" sz="3500" u="sng" dirty="0" smtClean="0">
                <a:latin typeface="Arial Black" pitchFamily="34" charset="0"/>
              </a:rPr>
              <a:t>DESIGN CRITERIA</a:t>
            </a:r>
          </a:p>
          <a:p>
            <a:endParaRPr lang="en-US" dirty="0" smtClean="0"/>
          </a:p>
          <a:p>
            <a:r>
              <a:rPr lang="en-US" b="1" dirty="0" smtClean="0"/>
              <a:t>ELECTRICAL POWER</a:t>
            </a:r>
          </a:p>
          <a:p>
            <a:pPr lvl="2"/>
            <a:r>
              <a:rPr lang="en-US" b="1" dirty="0" smtClean="0"/>
              <a:t>NONE AVAILABLE</a:t>
            </a:r>
          </a:p>
          <a:p>
            <a:pPr lvl="2"/>
            <a:r>
              <a:rPr lang="en-US" b="1" dirty="0" smtClean="0"/>
              <a:t>INTERMITTENT WITH POOR QUALITY</a:t>
            </a:r>
          </a:p>
          <a:p>
            <a:r>
              <a:rPr lang="en-US" b="1" dirty="0" smtClean="0"/>
              <a:t>OPERATIONS PERSONNEL</a:t>
            </a:r>
          </a:p>
          <a:p>
            <a:pPr lvl="2"/>
            <a:r>
              <a:rPr lang="en-US" b="1" dirty="0" smtClean="0"/>
              <a:t> MINIMAL TECHNICAL TRAINING  </a:t>
            </a:r>
          </a:p>
          <a:p>
            <a:r>
              <a:rPr lang="en-US" b="1" dirty="0" smtClean="0"/>
              <a:t>MAINTENANCE REQUIREMENTS</a:t>
            </a:r>
          </a:p>
          <a:p>
            <a:pPr lvl="2"/>
            <a:r>
              <a:rPr lang="en-US" b="1" dirty="0" smtClean="0"/>
              <a:t>NONE</a:t>
            </a:r>
          </a:p>
          <a:p>
            <a:r>
              <a:rPr lang="en-US" b="1" dirty="0" smtClean="0"/>
              <a:t>SERVICE LIFE</a:t>
            </a:r>
          </a:p>
          <a:p>
            <a:pPr lvl="2"/>
            <a:r>
              <a:rPr lang="en-US" b="1" dirty="0" smtClean="0"/>
              <a:t>15+ YEARS</a:t>
            </a:r>
          </a:p>
          <a:p>
            <a:pPr>
              <a:buNone/>
            </a:pPr>
            <a:endParaRPr lang="en-US" b="1" dirty="0"/>
          </a:p>
        </p:txBody>
      </p:sp>
      <p:pic>
        <p:nvPicPr>
          <p:cNvPr id="4" name="Picture 2" descr="D:\Documents and Settings\Bill Byars\My Documents\My Pictures\k1637460.jpg"/>
          <p:cNvPicPr>
            <a:picLocks noChangeAspect="1" noChangeArrowheads="1"/>
          </p:cNvPicPr>
          <p:nvPr/>
        </p:nvPicPr>
        <p:blipFill>
          <a:blip r:embed="rId3" cstate="print"/>
          <a:srcRect/>
          <a:stretch>
            <a:fillRect/>
          </a:stretch>
        </p:blipFill>
        <p:spPr bwMode="auto">
          <a:xfrm>
            <a:off x="0" y="5715001"/>
            <a:ext cx="2286000" cy="1143000"/>
          </a:xfrm>
          <a:prstGeom prst="rect">
            <a:avLst/>
          </a:prstGeom>
          <a:noFill/>
          <a:effectLst>
            <a:softEdge rad="317500"/>
          </a:effectLst>
        </p:spPr>
      </p:pic>
      <p:pic>
        <p:nvPicPr>
          <p:cNvPr id="5" name="Picture 4" descr="DIVAF'S LOGO I-3.jpg"/>
          <p:cNvPicPr>
            <a:picLocks noChangeAspect="1"/>
          </p:cNvPicPr>
          <p:nvPr/>
        </p:nvPicPr>
        <p:blipFill>
          <a:blip r:embed="rId4" cstate="print"/>
          <a:stretch>
            <a:fillRect/>
          </a:stretch>
        </p:blipFill>
        <p:spPr>
          <a:xfrm>
            <a:off x="7696200" y="5715000"/>
            <a:ext cx="1447800" cy="1143000"/>
          </a:xfrm>
          <a:prstGeom prst="rect">
            <a:avLst/>
          </a:prstGeom>
          <a:effectLst>
            <a:softEdge rad="12700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981200"/>
          </a:xfrm>
          <a:blipFill>
            <a:blip r:embed="rId2" cstate="print"/>
            <a:stretch>
              <a:fillRect/>
            </a:stretch>
          </a:blip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dirty="0" smtClean="0">
                <a:solidFill>
                  <a:schemeClr val="bg1"/>
                </a:solidFill>
                <a:latin typeface="Arial Black" pitchFamily="34" charset="0"/>
              </a:rPr>
              <a:t>VACCINE STORAGE SOLUTIONS FOR TROPICAL CLIMATES</a:t>
            </a:r>
            <a:endParaRPr lang="en-US" dirty="0">
              <a:solidFill>
                <a:srgbClr val="FFFF00"/>
              </a:solidFill>
              <a:latin typeface="Arial Black" pitchFamily="34" charset="0"/>
            </a:endParaRPr>
          </a:p>
        </p:txBody>
      </p:sp>
      <p:sp>
        <p:nvSpPr>
          <p:cNvPr id="2" name="Content Placeholder 1"/>
          <p:cNvSpPr>
            <a:spLocks noGrp="1"/>
          </p:cNvSpPr>
          <p:nvPr>
            <p:ph idx="1"/>
          </p:nvPr>
        </p:nvSpPr>
        <p:spPr>
          <a:xfrm>
            <a:off x="457200" y="2133601"/>
            <a:ext cx="8229600" cy="3733800"/>
          </a:xfrm>
          <a:noFill/>
          <a:ln>
            <a:noFill/>
          </a:ln>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endParaRPr lang="en-US" dirty="0" smtClean="0"/>
          </a:p>
          <a:p>
            <a:r>
              <a:rPr lang="en-US" dirty="0" smtClean="0"/>
              <a:t> </a:t>
            </a:r>
            <a:r>
              <a:rPr lang="en-US" b="1" dirty="0" smtClean="0">
                <a:latin typeface="Arial Black" pitchFamily="34" charset="0"/>
              </a:rPr>
              <a:t>CONFORMANCE STANDARDS</a:t>
            </a:r>
          </a:p>
          <a:p>
            <a:pPr lvl="1">
              <a:buFont typeface="Arial" pitchFamily="34" charset="0"/>
              <a:buChar char="•"/>
            </a:pPr>
            <a:r>
              <a:rPr lang="en-US" b="1" dirty="0" smtClean="0"/>
              <a:t>WHO/PQS/E03/RF05.1</a:t>
            </a:r>
          </a:p>
          <a:p>
            <a:pPr lvl="1">
              <a:buFont typeface="Arial" pitchFamily="34" charset="0"/>
              <a:buChar char="•"/>
            </a:pPr>
            <a:r>
              <a:rPr lang="en-US" b="1" dirty="0" smtClean="0"/>
              <a:t>SOLAR DIRECT DRIVE WITHOUT BATTERY STORAGE</a:t>
            </a:r>
          </a:p>
          <a:p>
            <a:pPr lvl="1"/>
            <a:endParaRPr lang="en-US" b="1" dirty="0" smtClean="0"/>
          </a:p>
          <a:p>
            <a:r>
              <a:rPr lang="en-US" b="1" dirty="0" smtClean="0">
                <a:latin typeface="Arial Black" pitchFamily="34" charset="0"/>
              </a:rPr>
              <a:t>DESIGN PARTNERS</a:t>
            </a:r>
          </a:p>
          <a:p>
            <a:pPr lvl="1">
              <a:buFont typeface="Arial" pitchFamily="34" charset="0"/>
              <a:buChar char="•"/>
            </a:pPr>
            <a:r>
              <a:rPr lang="en-US" b="1" dirty="0" smtClean="0"/>
              <a:t>PATH</a:t>
            </a:r>
          </a:p>
          <a:p>
            <a:pPr lvl="1">
              <a:buFont typeface="Arial" pitchFamily="34" charset="0"/>
              <a:buChar char="•"/>
            </a:pPr>
            <a:r>
              <a:rPr lang="en-US" b="1" dirty="0" smtClean="0"/>
              <a:t>DIVAF</a:t>
            </a:r>
          </a:p>
          <a:p>
            <a:pPr lvl="2">
              <a:buNone/>
            </a:pPr>
            <a:r>
              <a:rPr lang="en-US" sz="1800" b="1" dirty="0" smtClean="0"/>
              <a:t>LAGOS, NIGERIA</a:t>
            </a:r>
            <a:endParaRPr lang="en-US" sz="1800" b="1" dirty="0"/>
          </a:p>
        </p:txBody>
      </p:sp>
      <p:pic>
        <p:nvPicPr>
          <p:cNvPr id="5" name="Picture 2" descr="D:\Documents and Settings\Bill Byars\My Documents\My Pictures\k1637460.jpg"/>
          <p:cNvPicPr>
            <a:picLocks noChangeAspect="1" noChangeArrowheads="1"/>
          </p:cNvPicPr>
          <p:nvPr/>
        </p:nvPicPr>
        <p:blipFill>
          <a:blip r:embed="rId3" cstate="print"/>
          <a:srcRect/>
          <a:stretch>
            <a:fillRect/>
          </a:stretch>
        </p:blipFill>
        <p:spPr bwMode="auto">
          <a:xfrm>
            <a:off x="0" y="5715001"/>
            <a:ext cx="2286000" cy="1143000"/>
          </a:xfrm>
          <a:prstGeom prst="rect">
            <a:avLst/>
          </a:prstGeom>
          <a:noFill/>
          <a:effectLst>
            <a:softEdge rad="317500"/>
          </a:effectLst>
        </p:spPr>
      </p:pic>
      <p:pic>
        <p:nvPicPr>
          <p:cNvPr id="6" name="Picture 5" descr="DIVAF'S LOGO I-3.jpg"/>
          <p:cNvPicPr>
            <a:picLocks noChangeAspect="1"/>
          </p:cNvPicPr>
          <p:nvPr/>
        </p:nvPicPr>
        <p:blipFill>
          <a:blip r:embed="rId4" cstate="print"/>
          <a:stretch>
            <a:fillRect/>
          </a:stretch>
        </p:blipFill>
        <p:spPr>
          <a:xfrm>
            <a:off x="7696200" y="5715000"/>
            <a:ext cx="1447800" cy="1143000"/>
          </a:xfrm>
          <a:prstGeom prst="rect">
            <a:avLst/>
          </a:prstGeom>
          <a:effectLst>
            <a:softEdge rad="12700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4294967295"/>
          </p:nvPr>
        </p:nvSpPr>
        <p:spPr>
          <a:xfrm>
            <a:off x="762000" y="609600"/>
            <a:ext cx="7315200" cy="5181600"/>
          </a:xfrm>
          <a:noFill/>
          <a:ln>
            <a:noFill/>
          </a:ln>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algn="ctr" eaLnBrk="1" hangingPunct="1">
              <a:buFont typeface="Wingdings 3" pitchFamily="18" charset="2"/>
              <a:buNone/>
            </a:pPr>
            <a:endParaRPr lang="en-US" dirty="0" smtClean="0"/>
          </a:p>
          <a:p>
            <a:pPr algn="ctr" eaLnBrk="1" hangingPunct="1">
              <a:buFont typeface="Wingdings 3" pitchFamily="18" charset="2"/>
              <a:buNone/>
            </a:pPr>
            <a:r>
              <a:rPr lang="en-US" dirty="0" smtClean="0"/>
              <a:t> </a:t>
            </a:r>
            <a:r>
              <a:rPr lang="en-US" b="1" dirty="0" smtClean="0"/>
              <a:t>AN EFFECTIVE SOLUTION REQUIRES A CLEAR DEFINITION OF THE PROBLEM   </a:t>
            </a:r>
          </a:p>
          <a:p>
            <a:pPr algn="ctr" eaLnBrk="1" hangingPunct="1">
              <a:buFont typeface="Wingdings 3" pitchFamily="18" charset="2"/>
              <a:buNone/>
            </a:pPr>
            <a:r>
              <a:rPr lang="en-US" sz="2000" b="1" dirty="0" smtClean="0"/>
              <a:t>AND</a:t>
            </a:r>
          </a:p>
          <a:p>
            <a:pPr algn="ctr" eaLnBrk="1" hangingPunct="1">
              <a:buFont typeface="Wingdings 3" pitchFamily="18" charset="2"/>
              <a:buNone/>
            </a:pPr>
            <a:r>
              <a:rPr lang="en-US" b="1" dirty="0" smtClean="0"/>
              <a:t>ENSURES THE SOLUTION TO ONE PROBLEM DOES NOT CREATE ANOTHER PROBLEM</a:t>
            </a:r>
          </a:p>
          <a:p>
            <a:pPr algn="ctr" eaLnBrk="1" hangingPunct="1">
              <a:buFont typeface="Wingdings 3" pitchFamily="18" charset="2"/>
              <a:buNone/>
            </a:pPr>
            <a:endParaRPr lang="en-US" dirty="0" smtClean="0"/>
          </a:p>
          <a:p>
            <a:pPr algn="ctr" eaLnBrk="1" hangingPunct="1">
              <a:buFont typeface="Wingdings 3" pitchFamily="18" charset="2"/>
              <a:buNone/>
            </a:pPr>
            <a:r>
              <a:rPr lang="en-US" dirty="0" smtClean="0">
                <a:solidFill>
                  <a:srgbClr val="FF0000"/>
                </a:solidFill>
                <a:latin typeface="Arial Black" pitchFamily="34" charset="0"/>
              </a:rPr>
              <a:t>THE SOLUTION MUST FIT SEAMLESSLY INTO THE EXISTING ENVIRONMENT</a:t>
            </a:r>
          </a:p>
          <a:p>
            <a:pPr algn="ctr" eaLnBrk="1" hangingPunct="1">
              <a:buFont typeface="Wingdings 3" pitchFamily="18" charset="2"/>
              <a:buNone/>
            </a:pPr>
            <a:r>
              <a:rPr lang="en-US" dirty="0" smtClean="0">
                <a:solidFill>
                  <a:srgbClr val="FF0000"/>
                </a:solidFill>
                <a:latin typeface="Arial Black" pitchFamily="34" charset="0"/>
              </a:rPr>
              <a:t> WITHOUT</a:t>
            </a:r>
          </a:p>
          <a:p>
            <a:pPr algn="ctr" eaLnBrk="1" hangingPunct="1">
              <a:buFont typeface="Wingdings 3" pitchFamily="18" charset="2"/>
              <a:buNone/>
            </a:pPr>
            <a:r>
              <a:rPr lang="en-US" dirty="0" smtClean="0">
                <a:solidFill>
                  <a:srgbClr val="FF0000"/>
                </a:solidFill>
                <a:latin typeface="Arial Black" pitchFamily="34" charset="0"/>
              </a:rPr>
              <a:t> DEPENDING ON A CHANGE IN ENVIRONMENTAL FACTORS</a:t>
            </a:r>
          </a:p>
        </p:txBody>
      </p:sp>
      <p:pic>
        <p:nvPicPr>
          <p:cNvPr id="3" name="Picture 2" descr="D:\Documents and Settings\Bill Byars\My Documents\My Pictures\k1637460.jpg"/>
          <p:cNvPicPr>
            <a:picLocks noChangeAspect="1" noChangeArrowheads="1"/>
          </p:cNvPicPr>
          <p:nvPr/>
        </p:nvPicPr>
        <p:blipFill>
          <a:blip r:embed="rId2" cstate="print"/>
          <a:srcRect/>
          <a:stretch>
            <a:fillRect/>
          </a:stretch>
        </p:blipFill>
        <p:spPr bwMode="auto">
          <a:xfrm>
            <a:off x="0" y="5715001"/>
            <a:ext cx="2286000" cy="1143000"/>
          </a:xfrm>
          <a:prstGeom prst="rect">
            <a:avLst/>
          </a:prstGeom>
          <a:noFill/>
          <a:effectLst>
            <a:softEdge rad="317500"/>
          </a:effectLst>
        </p:spPr>
      </p:pic>
      <p:pic>
        <p:nvPicPr>
          <p:cNvPr id="4" name="Picture 3" descr="DIVAF'S LOGO I-3.jpg"/>
          <p:cNvPicPr>
            <a:picLocks noChangeAspect="1"/>
          </p:cNvPicPr>
          <p:nvPr/>
        </p:nvPicPr>
        <p:blipFill>
          <a:blip r:embed="rId3" cstate="print"/>
          <a:stretch>
            <a:fillRect/>
          </a:stretch>
        </p:blipFill>
        <p:spPr>
          <a:xfrm>
            <a:off x="7696200" y="5715000"/>
            <a:ext cx="1447800" cy="1143000"/>
          </a:xfrm>
          <a:prstGeom prst="rect">
            <a:avLst/>
          </a:prstGeom>
          <a:effectLst>
            <a:softEdge rad="127000"/>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863</TotalTime>
  <Words>1346</Words>
  <Application>Microsoft Office PowerPoint</Application>
  <PresentationFormat>On-screen Show (4:3)</PresentationFormat>
  <Paragraphs>185</Paragraphs>
  <Slides>27</Slides>
  <Notes>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Slide 2</vt:lpstr>
      <vt:lpstr>Slide 3</vt:lpstr>
      <vt:lpstr>Slide 4</vt:lpstr>
      <vt:lpstr>Slide 5</vt:lpstr>
      <vt:lpstr>VACCINE STORAGE SOLUTIONS FOR TROPICAL CLIMATES</vt:lpstr>
      <vt:lpstr>VACCINE STORAGE SOLUTIONS FOR TROPICAL CLIMATES</vt:lpstr>
      <vt:lpstr>VACCINE STORAGE SOLUTIONS FOR TROPICAL CLIMATES</vt:lpstr>
      <vt:lpstr>Slide 9</vt:lpstr>
      <vt:lpstr>Slide 10</vt:lpstr>
      <vt:lpstr>Slide 11</vt:lpstr>
      <vt:lpstr>Slide 12</vt:lpstr>
      <vt:lpstr>TROPICAL CLIMATE VACCINE STORAGE PROJECT SCOPE</vt:lpstr>
      <vt:lpstr>Slide 14</vt:lpstr>
      <vt:lpstr>  Secure  Temperature  Range 50  Liter  </vt:lpstr>
      <vt:lpstr>Slide 16</vt:lpstr>
      <vt:lpstr>  STR – 50 </vt:lpstr>
      <vt:lpstr>  STR – 50 </vt:lpstr>
      <vt:lpstr>  STR – 50 </vt:lpstr>
      <vt:lpstr>ADAPTABILITY</vt:lpstr>
      <vt:lpstr>SIMPLICITY</vt:lpstr>
      <vt:lpstr>REDUNDANCY</vt:lpstr>
      <vt:lpstr>  STR – 50 </vt:lpstr>
      <vt:lpstr>  STR – 50 </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SUNDANZER VACCINE STORAGE SOLUTION TEMPERATURE RANGE – 20 – 80 C</dc:title>
  <dc:creator>Bill</dc:creator>
  <cp:lastModifiedBy>Bill Byars</cp:lastModifiedBy>
  <cp:revision>123</cp:revision>
  <dcterms:created xsi:type="dcterms:W3CDTF">2009-11-24T16:53:08Z</dcterms:created>
  <dcterms:modified xsi:type="dcterms:W3CDTF">2010-06-06T14:55:25Z</dcterms:modified>
</cp:coreProperties>
</file>