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Roboto Mon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RobotoMono-regular.fntdata"/><Relationship Id="rId21" Type="http://schemas.openxmlformats.org/officeDocument/2006/relationships/font" Target="fonts/Roboto-boldItalic.fntdata"/><Relationship Id="rId24" Type="http://schemas.openxmlformats.org/officeDocument/2006/relationships/font" Target="fonts/RobotoMono-italic.fntdata"/><Relationship Id="rId23"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090d7275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090d7275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090d7275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090d7275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090d7275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090d7275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041df927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041df927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041df927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041df927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Focus on number of exits which will allow for street team interaction with travelers coming from the tri-state and surrounding areas such as New Jersey, Westchester and Long Island who might be coming into the city via NJ Transit, Metro-North and LIRR, respectively.</a:t>
            </a:r>
            <a:endParaRPr/>
          </a:p>
          <a:p>
            <a:pPr indent="0" lvl="0" marL="0" rtl="0" algn="l">
              <a:spcBef>
                <a:spcPts val="0"/>
              </a:spcBef>
              <a:spcAft>
                <a:spcPts val="0"/>
              </a:spcAft>
              <a:buClr>
                <a:schemeClr val="dk1"/>
              </a:buClr>
              <a:buSzPts val="1100"/>
              <a:buFont typeface="Arial"/>
              <a:buNone/>
            </a:pPr>
            <a:r>
              <a:rPr lang="en"/>
              <a:t>Using exits will limit outreach to passengers that only reside within the five boroughs.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041df927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041df927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Creation of database using SQLite 3</a:t>
            </a:r>
            <a:endParaRPr/>
          </a:p>
          <a:p>
            <a:pPr indent="0" lvl="0" marL="0" rtl="0" algn="l">
              <a:spcBef>
                <a:spcPts val="0"/>
              </a:spcBef>
              <a:spcAft>
                <a:spcPts val="0"/>
              </a:spcAft>
              <a:buClr>
                <a:schemeClr val="dk1"/>
              </a:buClr>
              <a:buSzPts val="1100"/>
              <a:buFont typeface="Arial"/>
              <a:buNone/>
            </a:pPr>
            <a:r>
              <a:rPr lang="en"/>
              <a:t>2. Scrape data from MTA website</a:t>
            </a:r>
            <a:endParaRPr/>
          </a:p>
          <a:p>
            <a:pPr indent="0" lvl="0" marL="0" rtl="0" algn="l">
              <a:spcBef>
                <a:spcPts val="0"/>
              </a:spcBef>
              <a:spcAft>
                <a:spcPts val="0"/>
              </a:spcAft>
              <a:buClr>
                <a:schemeClr val="dk1"/>
              </a:buClr>
              <a:buSzPts val="1100"/>
              <a:buFont typeface="Arial"/>
              <a:buNone/>
            </a:pPr>
            <a:r>
              <a:rPr lang="en"/>
              <a:t>3. Explore database into Jupyter using SQLAlchemy</a:t>
            </a:r>
            <a:endParaRPr/>
          </a:p>
          <a:p>
            <a:pPr indent="0" lvl="0" marL="0" rtl="0" algn="l">
              <a:spcBef>
                <a:spcPts val="0"/>
              </a:spcBef>
              <a:spcAft>
                <a:spcPts val="0"/>
              </a:spcAft>
              <a:buClr>
                <a:schemeClr val="dk1"/>
              </a:buClr>
              <a:buSzPts val="1100"/>
              <a:buFont typeface="Arial"/>
              <a:buNone/>
            </a:pPr>
            <a:r>
              <a:rPr lang="en"/>
              <a:t>4. Clean/model data using Pandas</a:t>
            </a:r>
            <a:endParaRPr/>
          </a:p>
          <a:p>
            <a:pPr indent="0" lvl="0" marL="0" rtl="0" algn="l">
              <a:spcBef>
                <a:spcPts val="0"/>
              </a:spcBef>
              <a:spcAft>
                <a:spcPts val="0"/>
              </a:spcAft>
              <a:buNone/>
            </a:pPr>
            <a:r>
              <a:rPr lang="en"/>
              <a:t>5. Visualize data using Seaborn and Matplotlib</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090d727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090d727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06237a2a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06237a2a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different </a:t>
            </a:r>
            <a:r>
              <a:rPr lang="en"/>
              <a:t>graphs</a:t>
            </a:r>
            <a:r>
              <a:rPr lang="en"/>
              <a:t> representing the top 5 busiest train stations around nyc, by day of the week.</a:t>
            </a:r>
            <a:endParaRPr/>
          </a:p>
          <a:p>
            <a:pPr indent="0" lvl="0" marL="0" rtl="0" algn="l">
              <a:spcBef>
                <a:spcPts val="0"/>
              </a:spcBef>
              <a:spcAft>
                <a:spcPts val="0"/>
              </a:spcAft>
              <a:buNone/>
            </a:pPr>
            <a:r>
              <a:rPr lang="en"/>
              <a:t>originally the top 5 busiest stations around nyc was supposed to be 34 st herald sq, 42 st port-auth, 34 st penn station, grand central 42nd st, and path new world trade center</a:t>
            </a:r>
            <a:endParaRPr/>
          </a:p>
          <a:p>
            <a:pPr indent="0" lvl="0" marL="0" rtl="0" algn="l">
              <a:spcBef>
                <a:spcPts val="0"/>
              </a:spcBef>
              <a:spcAft>
                <a:spcPts val="0"/>
              </a:spcAft>
              <a:buNone/>
            </a:pPr>
            <a:r>
              <a:rPr lang="en"/>
              <a:t>however, i decided to omit the 34st st penn station because it is too close to proximity to 34 st herald sq, and i replaced that with west 4th st, washington square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06237a2a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06237a2a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041df927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041df927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090d7275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090d7275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8.png"/><Relationship Id="rId9"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3.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EDA MTA Project</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Stanley Guo</a:t>
            </a:r>
            <a:endParaRPr/>
          </a:p>
        </p:txBody>
      </p:sp>
      <p:pic>
        <p:nvPicPr>
          <p:cNvPr id="69" name="Google Shape;69;p13"/>
          <p:cNvPicPr preferRelativeResize="0"/>
          <p:nvPr/>
        </p:nvPicPr>
        <p:blipFill>
          <a:blip r:embed="rId3">
            <a:alphaModFix/>
          </a:blip>
          <a:stretch>
            <a:fillRect/>
          </a:stretch>
        </p:blipFill>
        <p:spPr>
          <a:xfrm>
            <a:off x="6002700" y="1143398"/>
            <a:ext cx="2285350" cy="2285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Appendix</a:t>
            </a:r>
            <a:endParaRPr/>
          </a:p>
        </p:txBody>
      </p:sp>
      <p:pic>
        <p:nvPicPr>
          <p:cNvPr id="139" name="Google Shape;139;p22"/>
          <p:cNvPicPr preferRelativeResize="0"/>
          <p:nvPr/>
        </p:nvPicPr>
        <p:blipFill>
          <a:blip r:embed="rId3">
            <a:alphaModFix/>
          </a:blip>
          <a:stretch>
            <a:fillRect/>
          </a:stretch>
        </p:blipFill>
        <p:spPr>
          <a:xfrm>
            <a:off x="1105221" y="914300"/>
            <a:ext cx="6933548" cy="4099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Appendix</a:t>
            </a:r>
            <a:endParaRPr/>
          </a:p>
        </p:txBody>
      </p:sp>
      <p:pic>
        <p:nvPicPr>
          <p:cNvPr id="145" name="Google Shape;145;p23"/>
          <p:cNvPicPr preferRelativeResize="0"/>
          <p:nvPr/>
        </p:nvPicPr>
        <p:blipFill>
          <a:blip r:embed="rId3">
            <a:alphaModFix/>
          </a:blip>
          <a:stretch>
            <a:fillRect/>
          </a:stretch>
        </p:blipFill>
        <p:spPr>
          <a:xfrm>
            <a:off x="984187" y="910925"/>
            <a:ext cx="7054724" cy="4141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Appendix</a:t>
            </a:r>
            <a:endParaRPr/>
          </a:p>
        </p:txBody>
      </p:sp>
      <p:pic>
        <p:nvPicPr>
          <p:cNvPr id="151" name="Google Shape;151;p24"/>
          <p:cNvPicPr preferRelativeResize="0"/>
          <p:nvPr/>
        </p:nvPicPr>
        <p:blipFill>
          <a:blip r:embed="rId3">
            <a:alphaModFix/>
          </a:blip>
          <a:stretch>
            <a:fillRect/>
          </a:stretch>
        </p:blipFill>
        <p:spPr>
          <a:xfrm>
            <a:off x="1163525" y="826275"/>
            <a:ext cx="6816951" cy="4207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5" name="Google Shape;75;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Roboto Mono"/>
                <a:ea typeface="Roboto Mono"/>
                <a:cs typeface="Roboto Mono"/>
                <a:sym typeface="Roboto Mono"/>
              </a:rPr>
              <a:t>We have been tasked to optimize engagement and awareness for WomenTechWomenYes (WTWY) and their upcoming gala by using MTA subway data to help them strategically place street teams around the city.</a:t>
            </a:r>
            <a:endParaRPr>
              <a:solidFill>
                <a:srgbClr val="000000"/>
              </a:solidFill>
              <a:latin typeface="Roboto Mono"/>
              <a:ea typeface="Roboto Mono"/>
              <a:cs typeface="Roboto Mono"/>
              <a:sym typeface="Roboto Mono"/>
            </a:endParaRPr>
          </a:p>
          <a:p>
            <a:pPr indent="0" lvl="0" marL="0" rtl="0" algn="l">
              <a:spcBef>
                <a:spcPts val="1200"/>
              </a:spcBef>
              <a:spcAft>
                <a:spcPts val="1200"/>
              </a:spcAft>
              <a:buNone/>
            </a:pPr>
            <a:r>
              <a:rPr lang="en">
                <a:solidFill>
                  <a:srgbClr val="000000"/>
                </a:solidFill>
                <a:latin typeface="Roboto Mono"/>
                <a:ea typeface="Roboto Mono"/>
                <a:cs typeface="Roboto Mono"/>
                <a:sym typeface="Roboto Mono"/>
              </a:rPr>
              <a:t>The goal is to </a:t>
            </a:r>
            <a:r>
              <a:rPr lang="en">
                <a:solidFill>
                  <a:srgbClr val="000000"/>
                </a:solidFill>
                <a:latin typeface="Roboto Mono"/>
                <a:ea typeface="Roboto Mono"/>
                <a:cs typeface="Roboto Mono"/>
                <a:sym typeface="Roboto Mono"/>
              </a:rPr>
              <a:t>conclude</a:t>
            </a:r>
            <a:r>
              <a:rPr lang="en">
                <a:solidFill>
                  <a:srgbClr val="000000"/>
                </a:solidFill>
                <a:latin typeface="Roboto Mono"/>
                <a:ea typeface="Roboto Mono"/>
                <a:cs typeface="Roboto Mono"/>
                <a:sym typeface="Roboto Mono"/>
              </a:rPr>
              <a:t> which stations are the busiest and on which days to optimize street team placement for maximum campaign outreach.</a:t>
            </a:r>
            <a:endParaRPr>
              <a:solidFill>
                <a:srgbClr val="000000"/>
              </a:solidFill>
              <a:latin typeface="Roboto Mono"/>
              <a:ea typeface="Roboto Mono"/>
              <a:cs typeface="Roboto Mono"/>
              <a:sym typeface="Roboto Mono"/>
            </a:endParaRPr>
          </a:p>
        </p:txBody>
      </p:sp>
      <p:pic>
        <p:nvPicPr>
          <p:cNvPr id="76" name="Google Shape;76;p14"/>
          <p:cNvPicPr preferRelativeResize="0"/>
          <p:nvPr/>
        </p:nvPicPr>
        <p:blipFill>
          <a:blip r:embed="rId3">
            <a:alphaModFix/>
          </a:blip>
          <a:stretch>
            <a:fillRect/>
          </a:stretch>
        </p:blipFill>
        <p:spPr>
          <a:xfrm>
            <a:off x="7748075" y="418525"/>
            <a:ext cx="945925" cy="945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Assumptions</a:t>
            </a:r>
            <a:endParaRPr/>
          </a:p>
        </p:txBody>
      </p:sp>
      <p:sp>
        <p:nvSpPr>
          <p:cNvPr id="82" name="Google Shape;82;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Roboto Mono"/>
                <a:ea typeface="Roboto Mono"/>
                <a:cs typeface="Roboto Mono"/>
                <a:sym typeface="Roboto Mono"/>
              </a:rPr>
              <a:t>1. </a:t>
            </a:r>
            <a:r>
              <a:rPr lang="en">
                <a:solidFill>
                  <a:srgbClr val="000000"/>
                </a:solidFill>
                <a:latin typeface="Roboto Mono"/>
                <a:ea typeface="Roboto Mono"/>
                <a:cs typeface="Roboto Mono"/>
                <a:sym typeface="Roboto Mono"/>
              </a:rPr>
              <a:t>Focus on total exits per station </a:t>
            </a:r>
            <a:endParaRPr>
              <a:solidFill>
                <a:srgbClr val="000000"/>
              </a:solidFill>
              <a:latin typeface="Roboto Mono"/>
              <a:ea typeface="Roboto Mono"/>
              <a:cs typeface="Roboto Mono"/>
              <a:sym typeface="Roboto Mono"/>
            </a:endParaRPr>
          </a:p>
          <a:p>
            <a:pPr indent="-342900" lvl="0" marL="457200" rtl="0" algn="l">
              <a:spcBef>
                <a:spcPts val="1200"/>
              </a:spcBef>
              <a:spcAft>
                <a:spcPts val="0"/>
              </a:spcAft>
              <a:buClr>
                <a:srgbClr val="000000"/>
              </a:buClr>
              <a:buSzPts val="1800"/>
              <a:buFont typeface="Roboto Mono"/>
              <a:buChar char="●"/>
            </a:pPr>
            <a:r>
              <a:rPr lang="en">
                <a:solidFill>
                  <a:srgbClr val="000000"/>
                </a:solidFill>
                <a:latin typeface="Roboto Mono"/>
                <a:ea typeface="Roboto Mono"/>
                <a:cs typeface="Roboto Mono"/>
                <a:sym typeface="Roboto Mono"/>
              </a:rPr>
              <a:t>Allows for data collection on travellers from surrounding areas - greater outreach than entries</a:t>
            </a:r>
            <a:endParaRPr>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a:solidFill>
                  <a:srgbClr val="000000"/>
                </a:solidFill>
                <a:latin typeface="Roboto Mono"/>
                <a:ea typeface="Roboto Mono"/>
                <a:cs typeface="Roboto Mono"/>
                <a:sym typeface="Roboto Mono"/>
              </a:rPr>
              <a:t>2. </a:t>
            </a:r>
            <a:r>
              <a:rPr lang="en">
                <a:solidFill>
                  <a:srgbClr val="000000"/>
                </a:solidFill>
                <a:latin typeface="Roboto Mono"/>
                <a:ea typeface="Roboto Mono"/>
                <a:cs typeface="Roboto Mono"/>
                <a:sym typeface="Roboto Mono"/>
              </a:rPr>
              <a:t>Busier stations would ideally provide more engagement</a:t>
            </a:r>
            <a:endParaRPr>
              <a:solidFill>
                <a:srgbClr val="000000"/>
              </a:solidFill>
              <a:latin typeface="Roboto Mono"/>
              <a:ea typeface="Roboto Mono"/>
              <a:cs typeface="Roboto Mono"/>
              <a:sym typeface="Roboto Mono"/>
            </a:endParaRPr>
          </a:p>
          <a:p>
            <a:pPr indent="-342900" lvl="0" marL="457200" rtl="0" algn="l">
              <a:spcBef>
                <a:spcPts val="1200"/>
              </a:spcBef>
              <a:spcAft>
                <a:spcPts val="0"/>
              </a:spcAft>
              <a:buClr>
                <a:srgbClr val="000000"/>
              </a:buClr>
              <a:buSzPts val="1800"/>
              <a:buFont typeface="Roboto Mono"/>
              <a:buChar char="●"/>
            </a:pPr>
            <a:r>
              <a:rPr lang="en">
                <a:solidFill>
                  <a:srgbClr val="000000"/>
                </a:solidFill>
                <a:latin typeface="Roboto Mono"/>
                <a:ea typeface="Roboto Mono"/>
                <a:cs typeface="Roboto Mono"/>
                <a:sym typeface="Roboto Mono"/>
              </a:rPr>
              <a:t>More people = more emails collected, more diverse demographic</a:t>
            </a:r>
            <a:endParaRPr>
              <a:solidFill>
                <a:srgbClr val="000000"/>
              </a:solidFill>
              <a:latin typeface="Roboto Mono"/>
              <a:ea typeface="Roboto Mono"/>
              <a:cs typeface="Roboto Mono"/>
              <a:sym typeface="Roboto Mono"/>
            </a:endParaRPr>
          </a:p>
        </p:txBody>
      </p:sp>
      <p:pic>
        <p:nvPicPr>
          <p:cNvPr id="83" name="Google Shape;83;p15"/>
          <p:cNvPicPr preferRelativeResize="0"/>
          <p:nvPr/>
        </p:nvPicPr>
        <p:blipFill>
          <a:blip r:embed="rId3">
            <a:alphaModFix/>
          </a:blip>
          <a:stretch>
            <a:fillRect/>
          </a:stretch>
        </p:blipFill>
        <p:spPr>
          <a:xfrm>
            <a:off x="7638675" y="318425"/>
            <a:ext cx="1055325" cy="1055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Process</a:t>
            </a:r>
            <a:endParaRPr/>
          </a:p>
        </p:txBody>
      </p:sp>
      <p:pic>
        <p:nvPicPr>
          <p:cNvPr id="89" name="Google Shape;89;p16"/>
          <p:cNvPicPr preferRelativeResize="0"/>
          <p:nvPr/>
        </p:nvPicPr>
        <p:blipFill>
          <a:blip r:embed="rId3">
            <a:alphaModFix/>
          </a:blip>
          <a:stretch>
            <a:fillRect/>
          </a:stretch>
        </p:blipFill>
        <p:spPr>
          <a:xfrm>
            <a:off x="7768000" y="368175"/>
            <a:ext cx="926001" cy="926001"/>
          </a:xfrm>
          <a:prstGeom prst="rect">
            <a:avLst/>
          </a:prstGeom>
          <a:noFill/>
          <a:ln>
            <a:noFill/>
          </a:ln>
        </p:spPr>
      </p:pic>
      <p:pic>
        <p:nvPicPr>
          <p:cNvPr id="90" name="Google Shape;90;p16"/>
          <p:cNvPicPr preferRelativeResize="0"/>
          <p:nvPr/>
        </p:nvPicPr>
        <p:blipFill>
          <a:blip r:embed="rId4">
            <a:alphaModFix/>
          </a:blip>
          <a:stretch>
            <a:fillRect/>
          </a:stretch>
        </p:blipFill>
        <p:spPr>
          <a:xfrm>
            <a:off x="2272946" y="2150597"/>
            <a:ext cx="689949" cy="689949"/>
          </a:xfrm>
          <a:prstGeom prst="rect">
            <a:avLst/>
          </a:prstGeom>
          <a:noFill/>
          <a:ln>
            <a:noFill/>
          </a:ln>
        </p:spPr>
      </p:pic>
      <p:pic>
        <p:nvPicPr>
          <p:cNvPr id="91" name="Google Shape;91;p16"/>
          <p:cNvPicPr preferRelativeResize="0"/>
          <p:nvPr/>
        </p:nvPicPr>
        <p:blipFill>
          <a:blip r:embed="rId5">
            <a:alphaModFix/>
          </a:blip>
          <a:stretch>
            <a:fillRect/>
          </a:stretch>
        </p:blipFill>
        <p:spPr>
          <a:xfrm>
            <a:off x="452625" y="2091600"/>
            <a:ext cx="689949" cy="689949"/>
          </a:xfrm>
          <a:prstGeom prst="rect">
            <a:avLst/>
          </a:prstGeom>
          <a:noFill/>
          <a:ln>
            <a:noFill/>
          </a:ln>
        </p:spPr>
      </p:pic>
      <p:pic>
        <p:nvPicPr>
          <p:cNvPr id="92" name="Google Shape;92;p16"/>
          <p:cNvPicPr preferRelativeResize="0"/>
          <p:nvPr/>
        </p:nvPicPr>
        <p:blipFill>
          <a:blip r:embed="rId6">
            <a:alphaModFix/>
          </a:blip>
          <a:stretch>
            <a:fillRect/>
          </a:stretch>
        </p:blipFill>
        <p:spPr>
          <a:xfrm>
            <a:off x="4122900" y="2111713"/>
            <a:ext cx="767700" cy="767700"/>
          </a:xfrm>
          <a:prstGeom prst="rect">
            <a:avLst/>
          </a:prstGeom>
          <a:noFill/>
          <a:ln>
            <a:noFill/>
          </a:ln>
        </p:spPr>
      </p:pic>
      <p:pic>
        <p:nvPicPr>
          <p:cNvPr id="93" name="Google Shape;93;p16"/>
          <p:cNvPicPr preferRelativeResize="0"/>
          <p:nvPr/>
        </p:nvPicPr>
        <p:blipFill>
          <a:blip r:embed="rId7">
            <a:alphaModFix/>
          </a:blip>
          <a:stretch>
            <a:fillRect/>
          </a:stretch>
        </p:blipFill>
        <p:spPr>
          <a:xfrm>
            <a:off x="6050600" y="2091610"/>
            <a:ext cx="807924" cy="807924"/>
          </a:xfrm>
          <a:prstGeom prst="rect">
            <a:avLst/>
          </a:prstGeom>
          <a:noFill/>
          <a:ln>
            <a:noFill/>
          </a:ln>
        </p:spPr>
      </p:pic>
      <p:pic>
        <p:nvPicPr>
          <p:cNvPr id="94" name="Google Shape;94;p16"/>
          <p:cNvPicPr preferRelativeResize="0"/>
          <p:nvPr/>
        </p:nvPicPr>
        <p:blipFill>
          <a:blip r:embed="rId8">
            <a:alphaModFix/>
          </a:blip>
          <a:stretch>
            <a:fillRect/>
          </a:stretch>
        </p:blipFill>
        <p:spPr>
          <a:xfrm>
            <a:off x="7847147" y="2111708"/>
            <a:ext cx="767700" cy="767720"/>
          </a:xfrm>
          <a:prstGeom prst="rect">
            <a:avLst/>
          </a:prstGeom>
          <a:noFill/>
          <a:ln>
            <a:noFill/>
          </a:ln>
        </p:spPr>
      </p:pic>
      <p:pic>
        <p:nvPicPr>
          <p:cNvPr id="95" name="Google Shape;95;p16"/>
          <p:cNvPicPr preferRelativeResize="0"/>
          <p:nvPr/>
        </p:nvPicPr>
        <p:blipFill>
          <a:blip r:embed="rId9">
            <a:alphaModFix/>
          </a:blip>
          <a:stretch>
            <a:fillRect/>
          </a:stretch>
        </p:blipFill>
        <p:spPr>
          <a:xfrm>
            <a:off x="1472871" y="2260682"/>
            <a:ext cx="469783" cy="469783"/>
          </a:xfrm>
          <a:prstGeom prst="rect">
            <a:avLst/>
          </a:prstGeom>
          <a:noFill/>
          <a:ln>
            <a:noFill/>
          </a:ln>
        </p:spPr>
      </p:pic>
      <p:pic>
        <p:nvPicPr>
          <p:cNvPr id="96" name="Google Shape;96;p16"/>
          <p:cNvPicPr preferRelativeResize="0"/>
          <p:nvPr/>
        </p:nvPicPr>
        <p:blipFill>
          <a:blip r:embed="rId9">
            <a:alphaModFix/>
          </a:blip>
          <a:stretch>
            <a:fillRect/>
          </a:stretch>
        </p:blipFill>
        <p:spPr>
          <a:xfrm>
            <a:off x="3369408" y="2260669"/>
            <a:ext cx="469783" cy="469783"/>
          </a:xfrm>
          <a:prstGeom prst="rect">
            <a:avLst/>
          </a:prstGeom>
          <a:noFill/>
          <a:ln>
            <a:noFill/>
          </a:ln>
        </p:spPr>
      </p:pic>
      <p:pic>
        <p:nvPicPr>
          <p:cNvPr id="97" name="Google Shape;97;p16"/>
          <p:cNvPicPr preferRelativeResize="0"/>
          <p:nvPr/>
        </p:nvPicPr>
        <p:blipFill>
          <a:blip r:embed="rId9">
            <a:alphaModFix/>
          </a:blip>
          <a:stretch>
            <a:fillRect/>
          </a:stretch>
        </p:blipFill>
        <p:spPr>
          <a:xfrm>
            <a:off x="5192371" y="2260682"/>
            <a:ext cx="469783" cy="469783"/>
          </a:xfrm>
          <a:prstGeom prst="rect">
            <a:avLst/>
          </a:prstGeom>
          <a:noFill/>
          <a:ln>
            <a:noFill/>
          </a:ln>
        </p:spPr>
      </p:pic>
      <p:pic>
        <p:nvPicPr>
          <p:cNvPr id="98" name="Google Shape;98;p16"/>
          <p:cNvPicPr preferRelativeResize="0"/>
          <p:nvPr/>
        </p:nvPicPr>
        <p:blipFill>
          <a:blip r:embed="rId9">
            <a:alphaModFix/>
          </a:blip>
          <a:stretch>
            <a:fillRect/>
          </a:stretch>
        </p:blipFill>
        <p:spPr>
          <a:xfrm>
            <a:off x="7039321" y="2260669"/>
            <a:ext cx="469783" cy="469783"/>
          </a:xfrm>
          <a:prstGeom prst="rect">
            <a:avLst/>
          </a:prstGeom>
          <a:noFill/>
          <a:ln>
            <a:noFill/>
          </a:ln>
        </p:spPr>
      </p:pic>
      <p:sp>
        <p:nvSpPr>
          <p:cNvPr id="99" name="Google Shape;99;p16"/>
          <p:cNvSpPr txBox="1"/>
          <p:nvPr/>
        </p:nvSpPr>
        <p:spPr>
          <a:xfrm>
            <a:off x="437800" y="3200475"/>
            <a:ext cx="8222100" cy="169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latin typeface="Roboto Mono"/>
                <a:ea typeface="Roboto Mono"/>
                <a:cs typeface="Roboto Mono"/>
                <a:sym typeface="Roboto Mono"/>
              </a:rPr>
              <a:t>1. Create shell of the database using SQLite 3</a:t>
            </a:r>
            <a:endParaRPr>
              <a:latin typeface="Roboto Mono"/>
              <a:ea typeface="Roboto Mono"/>
              <a:cs typeface="Roboto Mono"/>
              <a:sym typeface="Roboto Mono"/>
            </a:endParaRPr>
          </a:p>
          <a:p>
            <a:pPr indent="0" lvl="0" marL="0" rtl="0" algn="l">
              <a:lnSpc>
                <a:spcPct val="150000"/>
              </a:lnSpc>
              <a:spcBef>
                <a:spcPts val="0"/>
              </a:spcBef>
              <a:spcAft>
                <a:spcPts val="0"/>
              </a:spcAft>
              <a:buNone/>
            </a:pPr>
            <a:r>
              <a:rPr lang="en">
                <a:latin typeface="Roboto Mono"/>
                <a:ea typeface="Roboto Mono"/>
                <a:cs typeface="Roboto Mono"/>
                <a:sym typeface="Roboto Mono"/>
              </a:rPr>
              <a:t>2. Scrape data from MTA website using a Python script</a:t>
            </a:r>
            <a:endParaRPr>
              <a:latin typeface="Roboto Mono"/>
              <a:ea typeface="Roboto Mono"/>
              <a:cs typeface="Roboto Mono"/>
              <a:sym typeface="Roboto Mono"/>
            </a:endParaRPr>
          </a:p>
          <a:p>
            <a:pPr indent="0" lvl="0" marL="0" rtl="0" algn="l">
              <a:lnSpc>
                <a:spcPct val="150000"/>
              </a:lnSpc>
              <a:spcBef>
                <a:spcPts val="0"/>
              </a:spcBef>
              <a:spcAft>
                <a:spcPts val="0"/>
              </a:spcAft>
              <a:buNone/>
            </a:pPr>
            <a:r>
              <a:rPr lang="en">
                <a:latin typeface="Roboto Mono"/>
                <a:ea typeface="Roboto Mono"/>
                <a:cs typeface="Roboto Mono"/>
                <a:sym typeface="Roboto Mono"/>
              </a:rPr>
              <a:t>3. Export database into Jupyter notebook and explore using SQLAlchemy</a:t>
            </a:r>
            <a:endParaRPr>
              <a:latin typeface="Roboto Mono"/>
              <a:ea typeface="Roboto Mono"/>
              <a:cs typeface="Roboto Mono"/>
              <a:sym typeface="Roboto Mono"/>
            </a:endParaRPr>
          </a:p>
          <a:p>
            <a:pPr indent="0" lvl="0" marL="0" rtl="0" algn="l">
              <a:lnSpc>
                <a:spcPct val="150000"/>
              </a:lnSpc>
              <a:spcBef>
                <a:spcPts val="0"/>
              </a:spcBef>
              <a:spcAft>
                <a:spcPts val="0"/>
              </a:spcAft>
              <a:buNone/>
            </a:pPr>
            <a:r>
              <a:rPr lang="en">
                <a:latin typeface="Roboto Mono"/>
                <a:ea typeface="Roboto Mono"/>
                <a:cs typeface="Roboto Mono"/>
                <a:sym typeface="Roboto Mono"/>
              </a:rPr>
              <a:t>4. Clean and model data using Pandas</a:t>
            </a:r>
            <a:endParaRPr>
              <a:latin typeface="Roboto Mono"/>
              <a:ea typeface="Roboto Mono"/>
              <a:cs typeface="Roboto Mono"/>
              <a:sym typeface="Roboto Mono"/>
            </a:endParaRPr>
          </a:p>
          <a:p>
            <a:pPr indent="0" lvl="0" marL="0" rtl="0" algn="l">
              <a:lnSpc>
                <a:spcPct val="150000"/>
              </a:lnSpc>
              <a:spcBef>
                <a:spcPts val="0"/>
              </a:spcBef>
              <a:spcAft>
                <a:spcPts val="0"/>
              </a:spcAft>
              <a:buNone/>
            </a:pPr>
            <a:r>
              <a:rPr lang="en">
                <a:latin typeface="Roboto Mono"/>
                <a:ea typeface="Roboto Mono"/>
                <a:cs typeface="Roboto Mono"/>
                <a:sym typeface="Roboto Mono"/>
              </a:rPr>
              <a:t>5. Use Seaborn and Matplotlib for </a:t>
            </a:r>
            <a:r>
              <a:rPr lang="en">
                <a:latin typeface="Roboto Mono"/>
                <a:ea typeface="Roboto Mono"/>
                <a:cs typeface="Roboto Mono"/>
                <a:sym typeface="Roboto Mono"/>
              </a:rPr>
              <a:t>visualization</a:t>
            </a:r>
            <a:endParaRPr>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Issues With The Data</a:t>
            </a:r>
            <a:endParaRPr/>
          </a:p>
        </p:txBody>
      </p:sp>
      <p:sp>
        <p:nvSpPr>
          <p:cNvPr id="105" name="Google Shape;105;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Roboto Mono"/>
                <a:ea typeface="Roboto Mono"/>
                <a:cs typeface="Roboto Mono"/>
                <a:sym typeface="Roboto Mono"/>
              </a:rPr>
              <a:t>Issue 1: Duplicate data, some rows contained a 'RECOVR AUD' value in its 'DESC' column</a:t>
            </a:r>
            <a:endParaRPr>
              <a:solidFill>
                <a:srgbClr val="000000"/>
              </a:solidFill>
              <a:latin typeface="Roboto Mono"/>
              <a:ea typeface="Roboto Mono"/>
              <a:cs typeface="Roboto Mono"/>
              <a:sym typeface="Roboto Mono"/>
            </a:endParaRPr>
          </a:p>
          <a:p>
            <a:pPr indent="0" lvl="0" marL="0" rtl="0" algn="l">
              <a:spcBef>
                <a:spcPts val="1200"/>
              </a:spcBef>
              <a:spcAft>
                <a:spcPts val="1200"/>
              </a:spcAft>
              <a:buNone/>
            </a:pPr>
            <a:r>
              <a:rPr lang="en">
                <a:solidFill>
                  <a:srgbClr val="000000"/>
                </a:solidFill>
                <a:latin typeface="Roboto Mono"/>
                <a:ea typeface="Roboto Mono"/>
                <a:cs typeface="Roboto Mono"/>
                <a:sym typeface="Roboto Mono"/>
              </a:rPr>
              <a:t>Issue 2: Some rows had negative counts - previous entries/exits were greater than current entries/exits</a:t>
            </a:r>
            <a:endParaRPr>
              <a:solidFill>
                <a:srgbClr val="000000"/>
              </a:solidFill>
              <a:latin typeface="Roboto Mono"/>
              <a:ea typeface="Roboto Mono"/>
              <a:cs typeface="Roboto Mono"/>
              <a:sym typeface="Roboto Mono"/>
            </a:endParaRPr>
          </a:p>
        </p:txBody>
      </p:sp>
      <p:pic>
        <p:nvPicPr>
          <p:cNvPr id="106" name="Google Shape;106;p17"/>
          <p:cNvPicPr preferRelativeResize="0"/>
          <p:nvPr/>
        </p:nvPicPr>
        <p:blipFill>
          <a:blip r:embed="rId3">
            <a:alphaModFix/>
          </a:blip>
          <a:stretch>
            <a:fillRect/>
          </a:stretch>
        </p:blipFill>
        <p:spPr>
          <a:xfrm>
            <a:off x="7767975" y="388050"/>
            <a:ext cx="926025" cy="926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112" name="Google Shape;112;p18"/>
          <p:cNvPicPr preferRelativeResize="0"/>
          <p:nvPr/>
        </p:nvPicPr>
        <p:blipFill>
          <a:blip r:embed="rId3">
            <a:alphaModFix/>
          </a:blip>
          <a:stretch>
            <a:fillRect/>
          </a:stretch>
        </p:blipFill>
        <p:spPr>
          <a:xfrm>
            <a:off x="4497000" y="1531200"/>
            <a:ext cx="4323475" cy="2538299"/>
          </a:xfrm>
          <a:prstGeom prst="rect">
            <a:avLst/>
          </a:prstGeom>
          <a:noFill/>
          <a:ln>
            <a:noFill/>
          </a:ln>
        </p:spPr>
      </p:pic>
      <p:pic>
        <p:nvPicPr>
          <p:cNvPr id="113" name="Google Shape;113;p18"/>
          <p:cNvPicPr preferRelativeResize="0"/>
          <p:nvPr/>
        </p:nvPicPr>
        <p:blipFill>
          <a:blip r:embed="rId4">
            <a:alphaModFix/>
          </a:blip>
          <a:stretch>
            <a:fillRect/>
          </a:stretch>
        </p:blipFill>
        <p:spPr>
          <a:xfrm>
            <a:off x="204306" y="1531201"/>
            <a:ext cx="4292695" cy="2538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119" name="Google Shape;119;p19"/>
          <p:cNvPicPr preferRelativeResize="0"/>
          <p:nvPr/>
        </p:nvPicPr>
        <p:blipFill>
          <a:blip r:embed="rId3">
            <a:alphaModFix/>
          </a:blip>
          <a:stretch>
            <a:fillRect/>
          </a:stretch>
        </p:blipFill>
        <p:spPr>
          <a:xfrm>
            <a:off x="1627750" y="1055125"/>
            <a:ext cx="5888500" cy="3634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25" name="Google Shape;125;p20"/>
          <p:cNvSpPr txBox="1"/>
          <p:nvPr>
            <p:ph idx="1" type="body"/>
          </p:nvPr>
        </p:nvSpPr>
        <p:spPr>
          <a:xfrm>
            <a:off x="471900" y="1919075"/>
            <a:ext cx="8222100" cy="2911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rgbClr val="000000"/>
                </a:solidFill>
                <a:latin typeface="Roboto Mono"/>
                <a:ea typeface="Roboto Mono"/>
                <a:cs typeface="Roboto Mono"/>
                <a:sym typeface="Roboto Mono"/>
              </a:rPr>
              <a:t>For the most effective street team efforts, WTWY should </a:t>
            </a:r>
            <a:r>
              <a:rPr lang="en">
                <a:solidFill>
                  <a:srgbClr val="000000"/>
                </a:solidFill>
                <a:latin typeface="Roboto Mono"/>
                <a:ea typeface="Roboto Mono"/>
                <a:cs typeface="Roboto Mono"/>
                <a:sym typeface="Roboto Mono"/>
              </a:rPr>
              <a:t>focus</a:t>
            </a:r>
            <a:r>
              <a:rPr lang="en">
                <a:solidFill>
                  <a:srgbClr val="000000"/>
                </a:solidFill>
                <a:latin typeface="Roboto Mono"/>
                <a:ea typeface="Roboto Mono"/>
                <a:cs typeface="Roboto Mono"/>
                <a:sym typeface="Roboto Mono"/>
              </a:rPr>
              <a:t> on..</a:t>
            </a:r>
            <a:endParaRPr>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a:solidFill>
                  <a:srgbClr val="000000"/>
                </a:solidFill>
                <a:latin typeface="Roboto Mono"/>
                <a:ea typeface="Roboto Mono"/>
                <a:cs typeface="Roboto Mono"/>
                <a:sym typeface="Roboto Mono"/>
              </a:rPr>
              <a:t>34 ST-HERALD SQ and GRD CNTRL-42 ST on Mondays, Tuesdays and Fridays</a:t>
            </a:r>
            <a:endParaRPr>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a:solidFill>
                  <a:srgbClr val="000000"/>
                </a:solidFill>
                <a:latin typeface="Roboto Mono"/>
                <a:ea typeface="Roboto Mono"/>
                <a:cs typeface="Roboto Mono"/>
                <a:sym typeface="Roboto Mono"/>
              </a:rPr>
              <a:t>GRD CNTRL-42 ST and PATH NEW WTC on Wednesdays,</a:t>
            </a:r>
            <a:endParaRPr>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a:solidFill>
                  <a:srgbClr val="000000"/>
                </a:solidFill>
                <a:latin typeface="Roboto Mono"/>
                <a:ea typeface="Roboto Mono"/>
                <a:cs typeface="Roboto Mono"/>
                <a:sym typeface="Roboto Mono"/>
              </a:rPr>
              <a:t>W 4 ST-WASH SQ and PATH NEW WTC on Thursdays,</a:t>
            </a:r>
            <a:endParaRPr>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a:solidFill>
                  <a:srgbClr val="000000"/>
                </a:solidFill>
                <a:latin typeface="Roboto Mono"/>
                <a:ea typeface="Roboto Mono"/>
                <a:cs typeface="Roboto Mono"/>
                <a:sym typeface="Roboto Mono"/>
              </a:rPr>
              <a:t>34 ST-HERALD SQ and PATH NEW WTC on Saturdays,</a:t>
            </a:r>
            <a:endParaRPr>
              <a:solidFill>
                <a:srgbClr val="000000"/>
              </a:solidFill>
              <a:latin typeface="Roboto Mono"/>
              <a:ea typeface="Roboto Mono"/>
              <a:cs typeface="Roboto Mono"/>
              <a:sym typeface="Roboto Mono"/>
            </a:endParaRPr>
          </a:p>
          <a:p>
            <a:pPr indent="0" lvl="0" marL="0" rtl="0" algn="l">
              <a:spcBef>
                <a:spcPts val="1200"/>
              </a:spcBef>
              <a:spcAft>
                <a:spcPts val="0"/>
              </a:spcAft>
              <a:buNone/>
            </a:pPr>
            <a:r>
              <a:rPr lang="en">
                <a:solidFill>
                  <a:srgbClr val="000000"/>
                </a:solidFill>
                <a:latin typeface="Roboto Mono"/>
                <a:ea typeface="Roboto Mono"/>
                <a:cs typeface="Roboto Mono"/>
                <a:sym typeface="Roboto Mono"/>
              </a:rPr>
              <a:t>W 4 ST-WASH SQ and 34 ST-HERALD SQ on Sundays</a:t>
            </a:r>
            <a:endParaRPr>
              <a:solidFill>
                <a:srgbClr val="000000"/>
              </a:solidFill>
              <a:latin typeface="Roboto Mono"/>
              <a:ea typeface="Roboto Mono"/>
              <a:cs typeface="Roboto Mono"/>
              <a:sym typeface="Roboto Mono"/>
            </a:endParaRPr>
          </a:p>
          <a:p>
            <a:pPr indent="0" lvl="0" marL="0" rtl="0" algn="l">
              <a:spcBef>
                <a:spcPts val="1200"/>
              </a:spcBef>
              <a:spcAft>
                <a:spcPts val="1200"/>
              </a:spcAft>
              <a:buNone/>
            </a:pPr>
            <a:r>
              <a:rPr lang="en">
                <a:solidFill>
                  <a:srgbClr val="000000"/>
                </a:solidFill>
                <a:latin typeface="Roboto Mono"/>
                <a:ea typeface="Roboto Mono"/>
                <a:cs typeface="Roboto Mono"/>
                <a:sym typeface="Roboto Mono"/>
              </a:rPr>
              <a:t>Since 34 ST-HERALD SQ is extremely busy on Tuesdays, it might make sense to concentrate the majority or all efforts there on Tuesdays.</a:t>
            </a:r>
            <a:endParaRPr>
              <a:solidFill>
                <a:srgbClr val="000000"/>
              </a:solidFill>
              <a:latin typeface="Roboto Mono"/>
              <a:ea typeface="Roboto Mono"/>
              <a:cs typeface="Roboto Mono"/>
              <a:sym typeface="Roboto Mono"/>
            </a:endParaRPr>
          </a:p>
        </p:txBody>
      </p:sp>
      <p:pic>
        <p:nvPicPr>
          <p:cNvPr id="126" name="Google Shape;126;p20"/>
          <p:cNvPicPr preferRelativeResize="0"/>
          <p:nvPr/>
        </p:nvPicPr>
        <p:blipFill>
          <a:blip r:embed="rId3">
            <a:alphaModFix/>
          </a:blip>
          <a:stretch>
            <a:fillRect/>
          </a:stretch>
        </p:blipFill>
        <p:spPr>
          <a:xfrm>
            <a:off x="7739750" y="358600"/>
            <a:ext cx="954250" cy="954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132" name="Google Shape;132;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latin typeface="Roboto Mono"/>
                <a:ea typeface="Roboto Mono"/>
                <a:cs typeface="Roboto Mono"/>
                <a:sym typeface="Roboto Mono"/>
              </a:rPr>
              <a:t>If there was more time, I would dissect the data to an even more granular level to not only split busy stations by day, but also by time of day. That will allow street teams to hit up </a:t>
            </a:r>
            <a:r>
              <a:rPr lang="en">
                <a:solidFill>
                  <a:srgbClr val="000000"/>
                </a:solidFill>
                <a:latin typeface="Roboto Mono"/>
                <a:ea typeface="Roboto Mono"/>
                <a:cs typeface="Roboto Mono"/>
                <a:sym typeface="Roboto Mono"/>
              </a:rPr>
              <a:t>multiple</a:t>
            </a:r>
            <a:r>
              <a:rPr lang="en">
                <a:solidFill>
                  <a:srgbClr val="000000"/>
                </a:solidFill>
                <a:latin typeface="Roboto Mono"/>
                <a:ea typeface="Roboto Mono"/>
                <a:cs typeface="Roboto Mono"/>
                <a:sym typeface="Roboto Mono"/>
              </a:rPr>
              <a:t> stations on the same day.</a:t>
            </a:r>
            <a:endParaRPr>
              <a:solidFill>
                <a:srgbClr val="000000"/>
              </a:solidFill>
              <a:latin typeface="Roboto Mono"/>
              <a:ea typeface="Roboto Mono"/>
              <a:cs typeface="Roboto Mono"/>
              <a:sym typeface="Roboto Mono"/>
            </a:endParaRPr>
          </a:p>
        </p:txBody>
      </p:sp>
      <p:pic>
        <p:nvPicPr>
          <p:cNvPr id="133" name="Google Shape;133;p21"/>
          <p:cNvPicPr preferRelativeResize="0"/>
          <p:nvPr/>
        </p:nvPicPr>
        <p:blipFill>
          <a:blip r:embed="rId3">
            <a:alphaModFix/>
          </a:blip>
          <a:stretch>
            <a:fillRect/>
          </a:stretch>
        </p:blipFill>
        <p:spPr>
          <a:xfrm>
            <a:off x="7709875" y="338675"/>
            <a:ext cx="984125" cy="984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