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4"/>
    <p:restoredTop sz="94697"/>
  </p:normalViewPr>
  <p:slideViewPr>
    <p:cSldViewPr snapToGrid="0" snapToObjects="1">
      <p:cViewPr varScale="1">
        <p:scale>
          <a:sx n="110" d="100"/>
          <a:sy n="110" d="100"/>
        </p:scale>
        <p:origin x="170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3ABD-2110-8145-8935-8F301D5BAD7B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8197-4DA2-0140-91D9-37A906FA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 flipV="1">
            <a:off x="8287081" y="1728079"/>
            <a:ext cx="1424264" cy="2237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10859" y="1634804"/>
            <a:ext cx="2789499" cy="1639824"/>
            <a:chOff x="687729" y="2363164"/>
            <a:chExt cx="2789499" cy="1639824"/>
          </a:xfrm>
        </p:grpSpPr>
        <p:sp>
          <p:nvSpPr>
            <p:cNvPr id="18" name="TextBox 17"/>
            <p:cNvSpPr txBox="1"/>
            <p:nvPr/>
          </p:nvSpPr>
          <p:spPr>
            <a:xfrm>
              <a:off x="687729" y="2771882"/>
              <a:ext cx="2789499" cy="1231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GenerateAndModifyPIR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SuperposeStruct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b="1" i="1" dirty="0" err="1" smtClean="0">
                  <a:solidFill>
                    <a:schemeClr val="accent2"/>
                  </a:solidFill>
                </a:rPr>
                <a:t>ModellerMultiAlignGen</a:t>
              </a:r>
              <a:endParaRPr lang="en-US" sz="1400" b="1" i="1" dirty="0" smtClean="0">
                <a:solidFill>
                  <a:schemeClr val="accent2"/>
                </a:solidFill>
              </a:endParaRPr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SuperposeStruct</a:t>
              </a:r>
              <a:endParaRPr lang="en-US" sz="16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b="1" i="1" dirty="0" err="1" smtClean="0">
                  <a:solidFill>
                    <a:schemeClr val="accent2"/>
                  </a:solidFill>
                </a:rPr>
                <a:t>PyMOLSuperpose</a:t>
              </a:r>
              <a:endParaRPr lang="en-US" sz="16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17270" y="2363164"/>
              <a:ext cx="1815297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x_pir_gen</a:t>
              </a:r>
              <a:endParaRPr lang="en-US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H="1">
            <a:off x="8747954" y="173373"/>
            <a:ext cx="802562" cy="2494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578763" y="3108254"/>
            <a:ext cx="4136143" cy="2117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147348" y="33907"/>
            <a:ext cx="2993505" cy="3113548"/>
            <a:chOff x="243067" y="486137"/>
            <a:chExt cx="2993505" cy="3113548"/>
          </a:xfrm>
        </p:grpSpPr>
        <p:sp>
          <p:nvSpPr>
            <p:cNvPr id="4" name="Rounded Rectangle 3"/>
            <p:cNvSpPr/>
            <p:nvPr/>
          </p:nvSpPr>
          <p:spPr>
            <a:xfrm>
              <a:off x="462987" y="486137"/>
              <a:ext cx="2569580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0_run_DFGmod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067" y="891251"/>
              <a:ext cx="2993505" cy="2708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76225" indent="-276225">
                <a:buFont typeface="+mj-lt"/>
                <a:buAutoNum type="arabicPeriod"/>
              </a:pPr>
              <a:r>
                <a:rPr lang="en-US" dirty="0" smtClean="0"/>
                <a:t>Input and setup</a:t>
              </a:r>
            </a:p>
            <a:p>
              <a:pPr marL="357188" lvl="1" indent="-207963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chemeClr val="accent2"/>
                  </a:solidFill>
                </a:rPr>
                <a:t>GenerateTemplSetupScript</a:t>
              </a:r>
              <a:endParaRPr lang="en-US" sz="1400" i="1" dirty="0" smtClean="0">
                <a:solidFill>
                  <a:schemeClr val="accent2"/>
                </a:solidFill>
              </a:endParaRPr>
            </a:p>
            <a:p>
              <a:pPr marL="357188" lvl="1" indent="-207963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chemeClr val="accent2"/>
                  </a:solidFill>
                </a:rPr>
                <a:t>ParseInputVariables</a:t>
              </a:r>
              <a:endParaRPr lang="en-US" sz="1400" i="1" dirty="0" smtClean="0">
                <a:solidFill>
                  <a:schemeClr val="accent2"/>
                </a:solidFill>
              </a:endParaRPr>
            </a:p>
            <a:p>
              <a:pPr marL="357188" lvl="1" indent="-207963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chemeClr val="accent2"/>
                  </a:solidFill>
                </a:rPr>
                <a:t>CheckEssentFiles</a:t>
              </a:r>
              <a:endParaRPr lang="en-US" sz="1400" i="1" dirty="0">
                <a:solidFill>
                  <a:schemeClr val="accent2"/>
                </a:solidFill>
              </a:endParaRPr>
            </a:p>
            <a:p>
              <a:pPr marL="46038" indent="-261938">
                <a:buFont typeface="+mj-lt"/>
                <a:buAutoNum type="arabicPeriod"/>
              </a:pPr>
              <a:r>
                <a:rPr lang="en-US" dirty="0" smtClean="0"/>
                <a:t>PIR</a:t>
              </a:r>
            </a:p>
            <a:p>
              <a:pPr marL="357188" lvl="1" indent="-219075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chemeClr val="accent2"/>
                  </a:solidFill>
                </a:rPr>
                <a:t>SearchKinaseStruct</a:t>
              </a:r>
              <a:endParaRPr lang="en-US" sz="1400" i="1" dirty="0" smtClean="0">
                <a:solidFill>
                  <a:schemeClr val="accent2"/>
                </a:solidFill>
              </a:endParaRPr>
            </a:p>
            <a:p>
              <a:pPr marL="357188" lvl="1" indent="-219075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chemeClr val="accent2"/>
                  </a:solidFill>
                </a:rPr>
                <a:t>GenerateAndModifyPIR</a:t>
              </a:r>
              <a:endParaRPr lang="en-US" sz="1400" i="1" dirty="0" smtClean="0">
                <a:solidFill>
                  <a:schemeClr val="accent2"/>
                </a:solidFill>
              </a:endParaRPr>
            </a:p>
            <a:p>
              <a:pPr marL="46038" indent="-261938">
                <a:buFont typeface="+mj-lt"/>
                <a:buAutoNum type="arabicPeriod"/>
              </a:pPr>
              <a:r>
                <a:rPr lang="en-US" dirty="0" smtClean="0"/>
                <a:t>MODELLER</a:t>
              </a:r>
            </a:p>
            <a:p>
              <a:pPr marL="357188" lvl="1" indent="-219075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chemeClr val="accent2"/>
                  </a:solidFill>
                </a:rPr>
                <a:t>GenerateAndAlignModeller</a:t>
              </a:r>
              <a:endParaRPr lang="en-US" sz="1600" i="1" dirty="0" smtClean="0">
                <a:solidFill>
                  <a:schemeClr val="accent2"/>
                </a:solidFill>
              </a:endParaRPr>
            </a:p>
            <a:p>
              <a:pPr marL="46038" indent="-261938">
                <a:buFont typeface="+mj-lt"/>
                <a:buAutoNum type="arabicPeriod"/>
              </a:pPr>
              <a:r>
                <a:rPr lang="en-US" dirty="0" smtClean="0"/>
                <a:t>POVME</a:t>
              </a:r>
            </a:p>
            <a:p>
              <a:pPr marL="357188" lvl="1" indent="-219075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chemeClr val="accent2"/>
                  </a:solidFill>
                </a:rPr>
                <a:t>GeneratePOVMEAndSortModel</a:t>
              </a:r>
              <a:endParaRPr lang="en-US" sz="1600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76977" y="3337719"/>
            <a:ext cx="2378599" cy="4255925"/>
            <a:chOff x="937547" y="2363164"/>
            <a:chExt cx="2378599" cy="4255925"/>
          </a:xfrm>
        </p:grpSpPr>
        <p:sp>
          <p:nvSpPr>
            <p:cNvPr id="7" name="Rounded Rectangle 6"/>
            <p:cNvSpPr/>
            <p:nvPr/>
          </p:nvSpPr>
          <p:spPr>
            <a:xfrm>
              <a:off x="1217270" y="2363164"/>
              <a:ext cx="1815297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x_DFGMod_pir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7547" y="2771882"/>
              <a:ext cx="2378599" cy="38472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ModifyPIR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CutSiteTemplates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FindCutSites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CutSiteCheck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CutAndReprintModel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ReprintPIRFile</a:t>
              </a:r>
              <a:endParaRPr lang="en-US" sz="14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CutSiteTemplates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FindCutSites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CutSiteCheck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CutAndReprintModel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ReprintPIRFile</a:t>
              </a:r>
              <a:endParaRPr lang="en-US" sz="16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FormatSeqForPrint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FormatRefSeq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FormatSeqForPrint</a:t>
              </a:r>
              <a:endParaRPr lang="en-US" sz="16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FormatRefSeq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CheckPIR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13953" y="3399249"/>
            <a:ext cx="3186897" cy="2332365"/>
            <a:chOff x="531467" y="2363164"/>
            <a:chExt cx="3186897" cy="2401981"/>
          </a:xfrm>
        </p:grpSpPr>
        <p:sp>
          <p:nvSpPr>
            <p:cNvPr id="11" name="Rounded Rectangle 10"/>
            <p:cNvSpPr/>
            <p:nvPr/>
          </p:nvSpPr>
          <p:spPr>
            <a:xfrm>
              <a:off x="1217270" y="2363164"/>
              <a:ext cx="1815297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x_vol_gen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1467" y="2768278"/>
              <a:ext cx="3186897" cy="1996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GeneratePOVMEAndSortModels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GenerateMultiStruct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RunPOVMEVolumes</a:t>
              </a:r>
              <a:endParaRPr lang="en-US" sz="14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GenerateMultiStruct</a:t>
              </a:r>
              <a:endParaRPr lang="en-US" sz="16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b="1" i="1" dirty="0" err="1" smtClean="0">
                  <a:solidFill>
                    <a:schemeClr val="accent2"/>
                  </a:solidFill>
                </a:rPr>
                <a:t>BuildMultiPDB</a:t>
              </a:r>
              <a:endParaRPr lang="en-US" sz="1600" b="1" i="1" dirty="0" smtClean="0">
                <a:solidFill>
                  <a:schemeClr val="accent2"/>
                </a:solidFill>
              </a:endParaRPr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RunPOVMEVolumes</a:t>
              </a:r>
              <a:endParaRPr lang="en-US" sz="1600" dirty="0" smtClean="0"/>
            </a:p>
            <a:p>
              <a:pPr marL="357188" lvl="1" indent="-173038">
                <a:buFont typeface="Arial" charset="0"/>
                <a:buChar char="•"/>
              </a:pPr>
              <a:r>
                <a:rPr lang="en-US" sz="1400" dirty="0" err="1" smtClean="0"/>
                <a:t>ModifyPOVMEInputFile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ModifyPOVMEInputFile</a:t>
              </a:r>
              <a:endParaRPr lang="en-US" sz="1600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8760" y="4621529"/>
            <a:ext cx="1988153" cy="1208937"/>
            <a:chOff x="867136" y="2363164"/>
            <a:chExt cx="2430684" cy="1208937"/>
          </a:xfrm>
        </p:grpSpPr>
        <p:sp>
          <p:nvSpPr>
            <p:cNvPr id="14" name="Rounded Rectangle 13"/>
            <p:cNvSpPr/>
            <p:nvPr/>
          </p:nvSpPr>
          <p:spPr>
            <a:xfrm>
              <a:off x="867136" y="2363164"/>
              <a:ext cx="2430684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x</a:t>
              </a:r>
              <a:r>
                <a:rPr lang="en-US" sz="1600" smtClean="0"/>
                <a:t>_pymol_alignment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136" y="2771882"/>
              <a:ext cx="2430684" cy="8002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PyMOLSuperpose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AlignStructures</a:t>
              </a:r>
              <a:endParaRPr lang="en-US" sz="14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AlignStructures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52500" y="1900960"/>
            <a:ext cx="2789499" cy="2563154"/>
            <a:chOff x="687729" y="2363164"/>
            <a:chExt cx="2789499" cy="2563154"/>
          </a:xfrm>
        </p:grpSpPr>
        <p:sp>
          <p:nvSpPr>
            <p:cNvPr id="20" name="Rounded Rectangle 19"/>
            <p:cNvSpPr/>
            <p:nvPr/>
          </p:nvSpPr>
          <p:spPr>
            <a:xfrm>
              <a:off x="1217270" y="2363164"/>
              <a:ext cx="1815297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x_modl_gen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7729" y="2771882"/>
              <a:ext cx="2789499" cy="215443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GenerateAndAlignModeller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RunModelGeneration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RunStructAlignment</a:t>
              </a:r>
              <a:endParaRPr lang="en-US" sz="14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RunModelGeneration</a:t>
              </a:r>
              <a:endParaRPr lang="en-US" sz="16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b="1" i="1" dirty="0" err="1" smtClean="0">
                  <a:solidFill>
                    <a:schemeClr val="accent1"/>
                  </a:solidFill>
                </a:rPr>
                <a:t>x_modeller_parallel.py</a:t>
              </a:r>
              <a:endParaRPr lang="en-US" sz="1400" b="1" i="1" dirty="0" smtClean="0">
                <a:solidFill>
                  <a:schemeClr val="accent1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ExtractZDOPEScore</a:t>
              </a:r>
              <a:endParaRPr lang="en-US" sz="14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ExtractZDOPEScore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RunStructureAlignment</a:t>
              </a:r>
              <a:endParaRPr lang="en-US" sz="16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b="1" i="1" dirty="0" err="1" smtClean="0">
                  <a:solidFill>
                    <a:schemeClr val="accent2"/>
                  </a:solidFill>
                </a:rPr>
                <a:t>PyMOLSuperpose</a:t>
              </a:r>
              <a:endParaRPr lang="en-US" sz="1400" b="1" i="1" dirty="0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09246" y="1094064"/>
            <a:ext cx="1535461" cy="607131"/>
            <a:chOff x="7261183" y="4467828"/>
            <a:chExt cx="2357380" cy="670962"/>
          </a:xfrm>
        </p:grpSpPr>
        <p:sp>
          <p:nvSpPr>
            <p:cNvPr id="23" name="Rounded Rectangle 22"/>
            <p:cNvSpPr/>
            <p:nvPr/>
          </p:nvSpPr>
          <p:spPr>
            <a:xfrm>
              <a:off x="7261183" y="4467828"/>
              <a:ext cx="2357380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x_modeller_parallel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32224" y="4872355"/>
              <a:ext cx="1815297" cy="26643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x_mod_class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99663" y="-368887"/>
            <a:ext cx="2789499" cy="1947601"/>
            <a:chOff x="687729" y="2363164"/>
            <a:chExt cx="2789499" cy="1947601"/>
          </a:xfrm>
        </p:grpSpPr>
        <p:sp>
          <p:nvSpPr>
            <p:cNvPr id="30" name="Rounded Rectangle 29"/>
            <p:cNvSpPr/>
            <p:nvPr/>
          </p:nvSpPr>
          <p:spPr>
            <a:xfrm>
              <a:off x="687729" y="2363164"/>
              <a:ext cx="2789499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x_homology_templ_check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7729" y="2771882"/>
              <a:ext cx="2789499" cy="1538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SearchKinaseStruct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FastaDatabaseSearch</a:t>
              </a:r>
              <a:endParaRPr lang="en-US" sz="14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FastaDatabaseSearch</a:t>
              </a:r>
              <a:endParaRPr lang="en-US" sz="1600" dirty="0" smtClean="0"/>
            </a:p>
            <a:p>
              <a:pPr marL="357188" lvl="1" indent="-173038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rgbClr val="7030A0"/>
                  </a:solidFill>
                </a:rPr>
                <a:t>CacheSeqDatabase</a:t>
              </a:r>
              <a:endParaRPr lang="en-US" sz="1600" i="1" dirty="0" smtClean="0">
                <a:solidFill>
                  <a:srgbClr val="7030A0"/>
                </a:solidFill>
              </a:endParaRPr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BlastpPairwiseIdentity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TCoffeePercentageIdentity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73860" y="1083238"/>
            <a:ext cx="1547538" cy="685717"/>
            <a:chOff x="1125640" y="2363164"/>
            <a:chExt cx="1990846" cy="685717"/>
          </a:xfrm>
        </p:grpSpPr>
        <p:sp>
          <p:nvSpPr>
            <p:cNvPr id="33" name="Rounded Rectangle 32"/>
            <p:cNvSpPr/>
            <p:nvPr/>
          </p:nvSpPr>
          <p:spPr>
            <a:xfrm>
              <a:off x="1217270" y="2363164"/>
              <a:ext cx="1815297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x_check_scripts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5640" y="2771882"/>
              <a:ext cx="1990846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200" b="1" dirty="0" err="1" smtClean="0">
                  <a:solidFill>
                    <a:schemeClr val="accent2"/>
                  </a:solidFill>
                </a:rPr>
                <a:t>CheckEssentFiles</a:t>
              </a:r>
              <a:endParaRPr lang="en-US" sz="1200" b="1" dirty="0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64149" y="4448789"/>
            <a:ext cx="1433060" cy="559268"/>
            <a:chOff x="1072587" y="2474224"/>
            <a:chExt cx="2129742" cy="559268"/>
          </a:xfrm>
        </p:grpSpPr>
        <p:sp>
          <p:nvSpPr>
            <p:cNvPr id="36" name="Rounded Rectangle 35"/>
            <p:cNvSpPr/>
            <p:nvPr/>
          </p:nvSpPr>
          <p:spPr>
            <a:xfrm>
              <a:off x="1072587" y="2474224"/>
              <a:ext cx="2129742" cy="2940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x_build_multi_pdb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7270" y="2771882"/>
              <a:ext cx="181529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100" b="1" dirty="0" err="1" smtClean="0">
                  <a:solidFill>
                    <a:schemeClr val="accent2"/>
                  </a:solidFill>
                </a:rPr>
                <a:t>BuildMultiPDB</a:t>
              </a:r>
              <a:endParaRPr lang="en-US" sz="1100" b="1" dirty="0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30816" y="6069588"/>
            <a:ext cx="1423679" cy="839605"/>
            <a:chOff x="1217270" y="2363164"/>
            <a:chExt cx="1815297" cy="839605"/>
          </a:xfrm>
        </p:grpSpPr>
        <p:sp>
          <p:nvSpPr>
            <p:cNvPr id="42" name="Rounded Rectangle 41"/>
            <p:cNvSpPr/>
            <p:nvPr/>
          </p:nvSpPr>
          <p:spPr>
            <a:xfrm>
              <a:off x="1217270" y="2363164"/>
              <a:ext cx="1815297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CommonUtility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7270" y="2771882"/>
              <a:ext cx="1815297" cy="43088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100" dirty="0" err="1" smtClean="0"/>
                <a:t>File_handle</a:t>
              </a:r>
              <a:endParaRPr lang="en-US" sz="11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100" dirty="0" err="1" smtClean="0"/>
                <a:t>remover_remark</a:t>
              </a:r>
              <a:endParaRPr lang="en-US" sz="11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703" y="-714167"/>
            <a:ext cx="2789499" cy="1670602"/>
            <a:chOff x="687729" y="2363164"/>
            <a:chExt cx="2789499" cy="1670602"/>
          </a:xfrm>
        </p:grpSpPr>
        <p:sp>
          <p:nvSpPr>
            <p:cNvPr id="45" name="Rounded Rectangle 44"/>
            <p:cNvSpPr/>
            <p:nvPr/>
          </p:nvSpPr>
          <p:spPr>
            <a:xfrm>
              <a:off x="1217270" y="2363164"/>
              <a:ext cx="1815297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x_variables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7729" y="2771882"/>
              <a:ext cx="2789499" cy="126188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GenerateTemplSetupScript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DefaultVariables</a:t>
              </a:r>
              <a:endParaRPr lang="en-US" sz="14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ParseInputVariables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DefaultVariables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DefaultVariables</a:t>
              </a:r>
              <a:endParaRPr lang="en-US" sz="1600" dirty="0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515112" y="-452230"/>
            <a:ext cx="3058852" cy="6934702"/>
            <a:chOff x="652325" y="2363164"/>
            <a:chExt cx="3058852" cy="6934702"/>
          </a:xfrm>
        </p:grpSpPr>
        <p:sp>
          <p:nvSpPr>
            <p:cNvPr id="61" name="Rounded Rectangle 60"/>
            <p:cNvSpPr/>
            <p:nvPr/>
          </p:nvSpPr>
          <p:spPr>
            <a:xfrm>
              <a:off x="687729" y="2363164"/>
              <a:ext cx="2964085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x_modeller_multi_align_gen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2325" y="2803781"/>
              <a:ext cx="3058852" cy="649408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600" b="1" dirty="0" err="1" smtClean="0">
                  <a:solidFill>
                    <a:schemeClr val="accent2"/>
                  </a:solidFill>
                </a:rPr>
                <a:t>ModellerMultiAlignGen</a:t>
              </a:r>
              <a:endParaRPr lang="en-US" sz="1600" b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CacheSeqDatabase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AlignSequences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BuildTemplatePDB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GenerateModellerAlignmentFile</a:t>
              </a:r>
              <a:endParaRPr lang="en-US" sz="14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CacheSeqDatabase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GenerateModellerAlignmentFile</a:t>
              </a:r>
              <a:endParaRPr lang="en-US" sz="16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b="1" i="1" dirty="0" err="1" smtClean="0">
                  <a:solidFill>
                    <a:schemeClr val="accent2"/>
                  </a:solidFill>
                </a:rPr>
                <a:t>ModifyPIR</a:t>
              </a:r>
              <a:endParaRPr lang="en-US" sz="1400" b="1" i="1" dirty="0" smtClean="0">
                <a:solidFill>
                  <a:schemeClr val="accent2"/>
                </a:solidFill>
              </a:endParaRPr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i="1" dirty="0" err="1" smtClean="0">
                  <a:solidFill>
                    <a:srgbClr val="7030A0"/>
                  </a:solidFill>
                </a:rPr>
                <a:t>CheckPIR</a:t>
              </a:r>
              <a:endParaRPr lang="en-US" sz="1600" i="1" dirty="0" smtClean="0">
                <a:solidFill>
                  <a:srgbClr val="7030A0"/>
                </a:solidFill>
              </a:endParaRPr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BuildTemplatePDB</a:t>
              </a:r>
              <a:endParaRPr lang="en-US" sz="16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600" dirty="0" err="1" smtClean="0"/>
                <a:t>AlignSequences</a:t>
              </a:r>
              <a:endParaRPr lang="en-US" sz="16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FASTA_Gen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MissingLoopCorrection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CheckUnnaturalAA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RemoveDuplicateFasta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RunTCoffeeExpresso</a:t>
              </a:r>
              <a:endParaRPr lang="en-US" sz="1400" dirty="0" smtClean="0"/>
            </a:p>
            <a:p>
              <a:pPr marL="357188" lvl="1" indent="-184150">
                <a:buFont typeface="Arial" charset="0"/>
                <a:buChar char="•"/>
              </a:pPr>
              <a:r>
                <a:rPr lang="en-US" sz="1400" dirty="0" err="1" smtClean="0"/>
                <a:t>RunClustalO</a:t>
              </a:r>
              <a:endParaRPr lang="en-US" sz="1400" dirty="0" smtClean="0"/>
            </a:p>
            <a:p>
              <a:pPr indent="-284162">
                <a:buFont typeface="Arial" charset="0"/>
                <a:buChar char="•"/>
              </a:pPr>
              <a:r>
                <a:rPr lang="en-US" sz="1600" dirty="0" err="1" smtClean="0"/>
                <a:t>FASTA_Gen</a:t>
              </a:r>
              <a:endParaRPr lang="en-US" sz="1600" dirty="0" smtClean="0"/>
            </a:p>
            <a:p>
              <a:pPr indent="-284162">
                <a:buFont typeface="Arial" charset="0"/>
                <a:buChar char="•"/>
              </a:pPr>
              <a:r>
                <a:rPr lang="en-US" sz="1600" dirty="0" err="1" smtClean="0"/>
                <a:t>MissingLoopCorrection</a:t>
              </a:r>
              <a:endParaRPr lang="en-US" sz="1600" dirty="0" smtClean="0"/>
            </a:p>
            <a:p>
              <a:pPr marL="357188" lvl="1" indent="-182563">
                <a:buFont typeface="Arial" charset="0"/>
                <a:buChar char="•"/>
              </a:pPr>
              <a:r>
                <a:rPr lang="en-US" sz="1400" dirty="0" err="1" smtClean="0"/>
                <a:t>RunClustalO</a:t>
              </a:r>
              <a:endParaRPr lang="en-US" sz="1600" dirty="0" smtClean="0"/>
            </a:p>
            <a:p>
              <a:pPr indent="-284162">
                <a:buFont typeface="Arial" charset="0"/>
                <a:buChar char="•"/>
              </a:pPr>
              <a:r>
                <a:rPr lang="en-US" sz="1600" i="1" dirty="0" err="1" smtClean="0">
                  <a:solidFill>
                    <a:srgbClr val="7030A0"/>
                  </a:solidFill>
                </a:rPr>
                <a:t>CheckUnnaturalAA</a:t>
              </a:r>
              <a:endParaRPr lang="en-US" sz="1600" i="1" dirty="0" smtClean="0">
                <a:solidFill>
                  <a:srgbClr val="7030A0"/>
                </a:solidFill>
              </a:endParaRPr>
            </a:p>
            <a:p>
              <a:pPr marL="357188" lvl="1" indent="-173038">
                <a:buFont typeface="Arial" charset="0"/>
                <a:buChar char="•"/>
              </a:pPr>
              <a:r>
                <a:rPr lang="en-US" sz="1400" i="1" dirty="0" smtClean="0">
                  <a:solidFill>
                    <a:srgbClr val="7030A0"/>
                  </a:solidFill>
                </a:rPr>
                <a:t>AA</a:t>
              </a:r>
            </a:p>
            <a:p>
              <a:pPr indent="-284162">
                <a:buFont typeface="Arial" charset="0"/>
                <a:buChar char="•"/>
              </a:pPr>
              <a:r>
                <a:rPr lang="en-US" sz="1600" dirty="0" err="1" smtClean="0"/>
                <a:t>RemoveDuplicateFasta</a:t>
              </a:r>
              <a:endParaRPr lang="en-US" sz="1600" dirty="0" smtClean="0"/>
            </a:p>
            <a:p>
              <a:pPr indent="-284162">
                <a:buFont typeface="Arial" charset="0"/>
                <a:buChar char="•"/>
              </a:pPr>
              <a:r>
                <a:rPr lang="en-US" sz="1600" dirty="0" err="1" smtClean="0"/>
                <a:t>RunTCoffeeExpresso</a:t>
              </a:r>
              <a:endParaRPr lang="en-US" sz="1600" dirty="0" smtClean="0"/>
            </a:p>
            <a:p>
              <a:pPr indent="-284162">
                <a:buFont typeface="Arial" charset="0"/>
                <a:buChar char="•"/>
              </a:pPr>
              <a:r>
                <a:rPr lang="en-US" sz="1600" dirty="0" err="1" smtClean="0"/>
                <a:t>RunClustalO</a:t>
              </a:r>
              <a:endParaRPr lang="en-US" sz="1600" dirty="0" smtClean="0"/>
            </a:p>
            <a:p>
              <a:pPr indent="-284162">
                <a:buFont typeface="Arial" charset="0"/>
                <a:buChar char="•"/>
              </a:pPr>
              <a:r>
                <a:rPr lang="en-US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RunProfileSeqAlign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57188" lvl="1" indent="-182563">
                <a:buFont typeface="Arial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Muscle (MSA profile)</a:t>
              </a:r>
            </a:p>
            <a:p>
              <a:pPr marL="357188" lvl="1" indent="-182563">
                <a:buFont typeface="Arial" charset="0"/>
                <a:buChar char="•"/>
              </a:pP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T_coffee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(format, no gap)</a:t>
              </a: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flipH="1">
            <a:off x="5050817" y="236464"/>
            <a:ext cx="1493091" cy="15442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364550" y="2020317"/>
            <a:ext cx="1166202" cy="1822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568127" y="11002"/>
            <a:ext cx="774745" cy="8099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091192" y="477164"/>
            <a:ext cx="1251680" cy="574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4" idx="3"/>
          </p:cNvCxnSpPr>
          <p:nvPr/>
        </p:nvCxnSpPr>
        <p:spPr>
          <a:xfrm flipV="1">
            <a:off x="2921398" y="1061603"/>
            <a:ext cx="432968" cy="568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8413831" y="935572"/>
            <a:ext cx="1136685" cy="317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367268" y="3044655"/>
            <a:ext cx="43018" cy="805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1"/>
          </p:cNvCxnSpPr>
          <p:nvPr/>
        </p:nvCxnSpPr>
        <p:spPr>
          <a:xfrm flipH="1">
            <a:off x="4837418" y="4877252"/>
            <a:ext cx="724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-111165" y="1511413"/>
            <a:ext cx="238513" cy="1826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229855" y="4330419"/>
            <a:ext cx="488905" cy="890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794121" y="1980431"/>
            <a:ext cx="954774" cy="53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1931690" y="4294862"/>
            <a:ext cx="1576817" cy="896532"/>
            <a:chOff x="1042686" y="2363164"/>
            <a:chExt cx="2141316" cy="870383"/>
          </a:xfrm>
        </p:grpSpPr>
        <p:sp>
          <p:nvSpPr>
            <p:cNvPr id="48" name="Rounded Rectangle 47"/>
            <p:cNvSpPr/>
            <p:nvPr/>
          </p:nvSpPr>
          <p:spPr>
            <a:xfrm>
              <a:off x="1217270" y="2363164"/>
              <a:ext cx="1815297" cy="40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</a:t>
              </a:r>
              <a:r>
                <a:rPr lang="en-US" sz="1400" dirty="0" err="1" smtClean="0"/>
                <a:t>a_residue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42686" y="2771882"/>
              <a:ext cx="214131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84150" indent="-184150">
                <a:buFont typeface="Arial" charset="0"/>
                <a:buChar char="•"/>
              </a:pPr>
              <a:r>
                <a:rPr lang="en-US" sz="1200" dirty="0" err="1" smtClean="0"/>
                <a:t>CheckUnnaturalAA</a:t>
              </a:r>
              <a:endParaRPr lang="en-US" sz="1200" dirty="0" smtClean="0"/>
            </a:p>
            <a:p>
              <a:pPr marL="184150" indent="-184150">
                <a:buFont typeface="Arial" charset="0"/>
                <a:buChar char="•"/>
              </a:pPr>
              <a:r>
                <a:rPr lang="en-US" sz="1200" dirty="0" smtClean="0"/>
                <a:t>AA</a:t>
              </a:r>
            </a:p>
          </p:txBody>
        </p:sp>
      </p:grpSp>
      <p:cxnSp>
        <p:nvCxnSpPr>
          <p:cNvPr id="136" name="Straight Arrow Connector 135"/>
          <p:cNvCxnSpPr>
            <a:stCxn id="49" idx="1"/>
          </p:cNvCxnSpPr>
          <p:nvPr/>
        </p:nvCxnSpPr>
        <p:spPr>
          <a:xfrm flipH="1" flipV="1">
            <a:off x="11481122" y="4755236"/>
            <a:ext cx="450568" cy="198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66972" y="-831794"/>
            <a:ext cx="2989921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DFGmodx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– v9 or earlier</a:t>
            </a:r>
          </a:p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18.01.17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2644667" y="2476445"/>
            <a:ext cx="642886" cy="4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452634" y="5928693"/>
            <a:ext cx="520052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184150" indent="-184150">
              <a:buFont typeface="Arial" charset="0"/>
              <a:buChar char="•"/>
            </a:pPr>
            <a:r>
              <a:rPr lang="en-US" sz="1400" dirty="0" err="1" smtClean="0"/>
              <a:t>Template_pdb</a:t>
            </a:r>
            <a:r>
              <a:rPr lang="en-US" sz="1400" dirty="0" smtClean="0"/>
              <a:t> = ‘1atp.pdb’</a:t>
            </a:r>
          </a:p>
          <a:p>
            <a:pPr marL="184150" indent="-184150">
              <a:buFont typeface="Arial" charset="0"/>
              <a:buChar char="•"/>
            </a:pPr>
            <a:r>
              <a:rPr lang="en-US" sz="1400" dirty="0" err="1" smtClean="0"/>
              <a:t>Superpose_resi</a:t>
            </a:r>
            <a:r>
              <a:rPr lang="en-US" sz="1400" dirty="0" smtClean="0"/>
              <a:t> = ‘</a:t>
            </a:r>
            <a:r>
              <a:rPr lang="en-US" sz="1400" dirty="0" err="1" smtClean="0"/>
              <a:t>resi</a:t>
            </a:r>
            <a:r>
              <a:rPr lang="en-US" sz="1400" dirty="0" smtClean="0"/>
              <a:t> 122-138+162-183’</a:t>
            </a:r>
          </a:p>
          <a:p>
            <a:pPr marL="184150" indent="-184150">
              <a:buFont typeface="Arial" charset="0"/>
              <a:buChar char="•"/>
            </a:pPr>
            <a:r>
              <a:rPr lang="en-US" sz="1400" dirty="0" err="1" smtClean="0"/>
              <a:t>Stkinase_list</a:t>
            </a:r>
            <a:r>
              <a:rPr lang="en-US" sz="1400" dirty="0" smtClean="0"/>
              <a:t> = ‘x_dfg-out.stkinase_chimera_pdb.18_tmpl.txt’</a:t>
            </a:r>
          </a:p>
          <a:p>
            <a:pPr marL="184150" indent="-184150">
              <a:buFont typeface="Arial" charset="0"/>
              <a:buChar char="•"/>
            </a:pPr>
            <a:r>
              <a:rPr lang="en-US" sz="1400" dirty="0" err="1" smtClean="0"/>
              <a:t>Ykinase_list</a:t>
            </a:r>
            <a:r>
              <a:rPr lang="en-US" sz="1400" dirty="0" smtClean="0"/>
              <a:t> = ‘x_dfg-out.ykinase_chimera_pdb.18-tmpl.txt’</a:t>
            </a:r>
          </a:p>
          <a:p>
            <a:pPr marL="184150" indent="-184150">
              <a:buFont typeface="Arial" charset="0"/>
              <a:buChar char="•"/>
            </a:pPr>
            <a:r>
              <a:rPr lang="en-US" sz="1400" dirty="0" err="1" smtClean="0"/>
              <a:t>Cout_dfg_in</a:t>
            </a:r>
            <a:r>
              <a:rPr lang="en-US" sz="1400" dirty="0" smtClean="0"/>
              <a:t> = ‘x_c-out.dfg-in.chimera_pdb.10_tmpl.txt’</a:t>
            </a:r>
          </a:p>
          <a:p>
            <a:pPr marL="184150" indent="-184150">
              <a:buFont typeface="Arial" charset="0"/>
              <a:buChar char="•"/>
            </a:pPr>
            <a:r>
              <a:rPr lang="en-US" sz="1400" dirty="0" err="1" smtClean="0"/>
              <a:t>Cout_dfg_out</a:t>
            </a:r>
            <a:r>
              <a:rPr lang="en-US" sz="1400" dirty="0" smtClean="0"/>
              <a:t> = ‘x_c-out.dfg-out.chimera_pdb.7_tmpl.txt’</a:t>
            </a:r>
          </a:p>
          <a:p>
            <a:pPr marL="184150" indent="-184150">
              <a:buFont typeface="Arial" charset="0"/>
              <a:buChar char="•"/>
            </a:pPr>
            <a:r>
              <a:rPr lang="en-US" sz="1400" dirty="0" err="1" smtClean="0"/>
              <a:t>Fasta_data</a:t>
            </a:r>
            <a:r>
              <a:rPr lang="en-US" sz="1400" dirty="0" smtClean="0"/>
              <a:t> = ‘stdy_kinase.clean_3.170714.nogap.tcoffee_1d.fasta’</a:t>
            </a:r>
          </a:p>
          <a:p>
            <a:pPr marL="184150" indent="-184150">
              <a:buFont typeface="Arial" charset="0"/>
              <a:buChar char="•"/>
            </a:pPr>
            <a:r>
              <a:rPr lang="en-US" sz="1400" dirty="0" err="1" smtClean="0"/>
              <a:t>Kinase_profile</a:t>
            </a:r>
            <a:r>
              <a:rPr lang="en-US" sz="1400" dirty="0" smtClean="0"/>
              <a:t> = ‘stdy_k.99_redund.170628.fasta’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657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171</Words>
  <Application>Microsoft Macintosh PowerPoint</Application>
  <PresentationFormat>Widescreen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ung</dc:creator>
  <cp:lastModifiedBy>peter ung</cp:lastModifiedBy>
  <cp:revision>19</cp:revision>
  <dcterms:created xsi:type="dcterms:W3CDTF">2018-01-19T07:39:30Z</dcterms:created>
  <dcterms:modified xsi:type="dcterms:W3CDTF">2018-01-19T09:40:51Z</dcterms:modified>
</cp:coreProperties>
</file>