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51"/>
  </p:handoutMasterIdLst>
  <p:sldIdLst>
    <p:sldId id="347" r:id="rId3"/>
    <p:sldId id="348" r:id="rId4"/>
    <p:sldId id="392" r:id="rId5"/>
    <p:sldId id="390" r:id="rId7"/>
    <p:sldId id="351" r:id="rId8"/>
    <p:sldId id="433" r:id="rId9"/>
    <p:sldId id="434" r:id="rId10"/>
    <p:sldId id="435" r:id="rId11"/>
    <p:sldId id="436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474" r:id="rId22"/>
    <p:sldId id="362" r:id="rId23"/>
    <p:sldId id="363" r:id="rId24"/>
    <p:sldId id="364" r:id="rId25"/>
    <p:sldId id="365" r:id="rId26"/>
    <p:sldId id="502" r:id="rId27"/>
    <p:sldId id="503" r:id="rId28"/>
    <p:sldId id="504" r:id="rId29"/>
    <p:sldId id="505" r:id="rId30"/>
    <p:sldId id="506" r:id="rId31"/>
    <p:sldId id="370" r:id="rId32"/>
    <p:sldId id="371" r:id="rId33"/>
    <p:sldId id="372" r:id="rId34"/>
    <p:sldId id="373" r:id="rId35"/>
    <p:sldId id="374" r:id="rId36"/>
    <p:sldId id="375" r:id="rId37"/>
    <p:sldId id="376" r:id="rId38"/>
    <p:sldId id="377" r:id="rId39"/>
    <p:sldId id="378" r:id="rId40"/>
    <p:sldId id="379" r:id="rId41"/>
    <p:sldId id="380" r:id="rId42"/>
    <p:sldId id="381" r:id="rId43"/>
    <p:sldId id="382" r:id="rId44"/>
    <p:sldId id="383" r:id="rId45"/>
    <p:sldId id="384" r:id="rId46"/>
    <p:sldId id="385" r:id="rId47"/>
    <p:sldId id="386" r:id="rId48"/>
    <p:sldId id="387" r:id="rId49"/>
    <p:sldId id="388" r:id="rId5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642" y="84"/>
      </p:cViewPr>
      <p:guideLst>
        <p:guide orient="horz" pos="1616"/>
        <p:guide pos="29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73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35896" y="699542"/>
            <a:ext cx="1440160" cy="3796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企业数据部的一般组织结构</a:t>
            </a:r>
            <a:endParaRPr lang="zh-CN" altLang="en-US" sz="1000" dirty="0"/>
          </a:p>
        </p:txBody>
      </p:sp>
      <p:sp>
        <p:nvSpPr>
          <p:cNvPr id="150" name="矩形 149"/>
          <p:cNvSpPr/>
          <p:nvPr/>
        </p:nvSpPr>
        <p:spPr>
          <a:xfrm>
            <a:off x="2627784" y="1635647"/>
            <a:ext cx="706988" cy="28803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数据仓库组</a:t>
            </a:r>
            <a:endParaRPr lang="zh-CN" altLang="en-US" sz="800" dirty="0"/>
          </a:p>
        </p:txBody>
      </p:sp>
      <p:sp>
        <p:nvSpPr>
          <p:cNvPr id="151" name="矩形 150"/>
          <p:cNvSpPr/>
          <p:nvPr/>
        </p:nvSpPr>
        <p:spPr>
          <a:xfrm>
            <a:off x="395536" y="1635647"/>
            <a:ext cx="648072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平台组</a:t>
            </a:r>
            <a:endParaRPr lang="zh-CN" altLang="en-US" sz="800" dirty="0"/>
          </a:p>
        </p:txBody>
      </p:sp>
      <p:sp>
        <p:nvSpPr>
          <p:cNvPr id="8" name="矩形 7"/>
          <p:cNvSpPr/>
          <p:nvPr/>
        </p:nvSpPr>
        <p:spPr>
          <a:xfrm>
            <a:off x="4940308" y="1617725"/>
            <a:ext cx="711812" cy="3059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数据挖掘组</a:t>
            </a:r>
            <a:endParaRPr lang="zh-CN" altLang="en-US" sz="800" dirty="0"/>
          </a:p>
        </p:txBody>
      </p:sp>
      <p:sp>
        <p:nvSpPr>
          <p:cNvPr id="9" name="矩形 8"/>
          <p:cNvSpPr/>
          <p:nvPr/>
        </p:nvSpPr>
        <p:spPr>
          <a:xfrm>
            <a:off x="7308304" y="1617725"/>
            <a:ext cx="720080" cy="305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报表开发组</a:t>
            </a:r>
            <a:endParaRPr lang="zh-CN" altLang="en-US" sz="800" dirty="0"/>
          </a:p>
        </p:txBody>
      </p:sp>
      <p:sp>
        <p:nvSpPr>
          <p:cNvPr id="15" name="矩形 14"/>
          <p:cNvSpPr/>
          <p:nvPr/>
        </p:nvSpPr>
        <p:spPr>
          <a:xfrm>
            <a:off x="982325" y="3939902"/>
            <a:ext cx="1081608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集群平台性能调优</a:t>
            </a:r>
            <a:endParaRPr lang="zh-CN" altLang="en-US" sz="800" dirty="0"/>
          </a:p>
        </p:txBody>
      </p:sp>
      <p:sp>
        <p:nvSpPr>
          <p:cNvPr id="17" name="矩形 16"/>
          <p:cNvSpPr/>
          <p:nvPr/>
        </p:nvSpPr>
        <p:spPr>
          <a:xfrm>
            <a:off x="971600" y="2107481"/>
            <a:ext cx="1086904" cy="5760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Hadoop</a:t>
            </a:r>
            <a:r>
              <a:rPr lang="zh-CN" altLang="en-US" sz="800" dirty="0" smtClean="0"/>
              <a:t>、</a:t>
            </a:r>
            <a:r>
              <a:rPr lang="en-US" altLang="zh-CN" sz="800" dirty="0" smtClean="0"/>
              <a:t>Flume</a:t>
            </a:r>
            <a:r>
              <a:rPr lang="zh-CN" altLang="en-US" sz="800" dirty="0" smtClean="0"/>
              <a:t>、</a:t>
            </a:r>
            <a:r>
              <a:rPr lang="en-US" altLang="zh-CN" sz="800" dirty="0" smtClean="0"/>
              <a:t>Kafka</a:t>
            </a:r>
            <a:r>
              <a:rPr lang="zh-CN" altLang="en-US" sz="800" dirty="0" smtClean="0"/>
              <a:t>、</a:t>
            </a:r>
            <a:r>
              <a:rPr lang="en-US" altLang="zh-CN" sz="800" dirty="0" smtClean="0"/>
              <a:t>Storm</a:t>
            </a:r>
            <a:r>
              <a:rPr lang="zh-CN" altLang="en-US" sz="800" dirty="0" smtClean="0"/>
              <a:t>、</a:t>
            </a:r>
            <a:r>
              <a:rPr lang="en-US" altLang="zh-CN" sz="800" dirty="0" smtClean="0"/>
              <a:t>spark</a:t>
            </a:r>
            <a:r>
              <a:rPr lang="zh-CN" altLang="en-US" sz="800" dirty="0" smtClean="0"/>
              <a:t>等框架平台搭建</a:t>
            </a:r>
            <a:endParaRPr lang="zh-CN" altLang="en-US" sz="800" dirty="0"/>
          </a:p>
        </p:txBody>
      </p:sp>
      <p:sp>
        <p:nvSpPr>
          <p:cNvPr id="18" name="矩形 17"/>
          <p:cNvSpPr/>
          <p:nvPr/>
        </p:nvSpPr>
        <p:spPr>
          <a:xfrm>
            <a:off x="3212116" y="3826842"/>
            <a:ext cx="1071852" cy="4010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Hive</a:t>
            </a:r>
            <a:r>
              <a:rPr lang="zh-CN" altLang="en-US" sz="800" dirty="0" smtClean="0"/>
              <a:t>工程师</a:t>
            </a:r>
            <a:r>
              <a:rPr lang="en-US" altLang="zh-CN" sz="800" dirty="0" smtClean="0"/>
              <a:t>-</a:t>
            </a:r>
            <a:r>
              <a:rPr lang="zh-CN" altLang="en-US" sz="800" dirty="0" smtClean="0"/>
              <a:t>数据分析、数据仓库建模</a:t>
            </a:r>
            <a:endParaRPr lang="zh-CN" altLang="en-US" sz="800" dirty="0"/>
          </a:p>
        </p:txBody>
      </p:sp>
      <p:sp>
        <p:nvSpPr>
          <p:cNvPr id="19" name="矩形 18"/>
          <p:cNvSpPr/>
          <p:nvPr/>
        </p:nvSpPr>
        <p:spPr>
          <a:xfrm>
            <a:off x="3212116" y="2107481"/>
            <a:ext cx="1071852" cy="28803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ETL</a:t>
            </a:r>
            <a:r>
              <a:rPr lang="zh-CN" altLang="en-US" sz="800" dirty="0" smtClean="0"/>
              <a:t>工程师</a:t>
            </a:r>
            <a:r>
              <a:rPr lang="en-US" altLang="zh-CN" sz="800" dirty="0" smtClean="0"/>
              <a:t>-</a:t>
            </a:r>
            <a:r>
              <a:rPr lang="zh-CN" altLang="en-US" sz="800" dirty="0" smtClean="0"/>
              <a:t>数据清洗</a:t>
            </a:r>
            <a:endParaRPr lang="zh-CN" altLang="en-US" sz="800" dirty="0"/>
          </a:p>
        </p:txBody>
      </p:sp>
      <p:sp>
        <p:nvSpPr>
          <p:cNvPr id="20" name="矩形 19"/>
          <p:cNvSpPr/>
          <p:nvPr/>
        </p:nvSpPr>
        <p:spPr>
          <a:xfrm>
            <a:off x="5523523" y="2107481"/>
            <a:ext cx="920685" cy="2880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算法工程师</a:t>
            </a:r>
            <a:endParaRPr lang="zh-CN" altLang="en-US" sz="800" dirty="0"/>
          </a:p>
        </p:txBody>
      </p:sp>
      <p:sp>
        <p:nvSpPr>
          <p:cNvPr id="21" name="矩形 20"/>
          <p:cNvSpPr/>
          <p:nvPr/>
        </p:nvSpPr>
        <p:spPr>
          <a:xfrm>
            <a:off x="5523523" y="2931790"/>
            <a:ext cx="920685" cy="2880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推荐系统工程师</a:t>
            </a:r>
            <a:endParaRPr lang="zh-CN" altLang="en-US" sz="800" dirty="0"/>
          </a:p>
        </p:txBody>
      </p:sp>
      <p:sp>
        <p:nvSpPr>
          <p:cNvPr id="22" name="矩形 21"/>
          <p:cNvSpPr/>
          <p:nvPr/>
        </p:nvSpPr>
        <p:spPr>
          <a:xfrm>
            <a:off x="5527314" y="3867894"/>
            <a:ext cx="911819" cy="2880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用户画像工程师</a:t>
            </a:r>
            <a:endParaRPr lang="zh-CN" altLang="en-US" sz="800" dirty="0"/>
          </a:p>
        </p:txBody>
      </p:sp>
      <p:sp>
        <p:nvSpPr>
          <p:cNvPr id="23" name="矩形 22"/>
          <p:cNvSpPr/>
          <p:nvPr/>
        </p:nvSpPr>
        <p:spPr>
          <a:xfrm>
            <a:off x="976896" y="3155380"/>
            <a:ext cx="1081608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集群性能监控</a:t>
            </a:r>
            <a:endParaRPr lang="zh-CN" altLang="en-US" sz="800" dirty="0"/>
          </a:p>
        </p:txBody>
      </p:sp>
      <p:sp>
        <p:nvSpPr>
          <p:cNvPr id="24" name="矩形 23"/>
          <p:cNvSpPr/>
          <p:nvPr/>
        </p:nvSpPr>
        <p:spPr>
          <a:xfrm>
            <a:off x="7899787" y="2107481"/>
            <a:ext cx="920685" cy="2880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JavaEE</a:t>
            </a:r>
            <a:r>
              <a:rPr lang="zh-CN" altLang="en-US" sz="800" dirty="0" smtClean="0"/>
              <a:t>工程师</a:t>
            </a:r>
            <a:endParaRPr lang="zh-CN" altLang="en-US" sz="800" dirty="0"/>
          </a:p>
        </p:txBody>
      </p:sp>
      <p:cxnSp>
        <p:nvCxnSpPr>
          <p:cNvPr id="4" name="直接箭头连接符 3"/>
          <p:cNvCxnSpPr>
            <a:stCxn id="2" idx="2"/>
            <a:endCxn id="151" idx="0"/>
          </p:cNvCxnSpPr>
          <p:nvPr/>
        </p:nvCxnSpPr>
        <p:spPr>
          <a:xfrm flipH="1">
            <a:off x="719572" y="1079211"/>
            <a:ext cx="3636404" cy="55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2" idx="2"/>
            <a:endCxn id="150" idx="0"/>
          </p:cNvCxnSpPr>
          <p:nvPr/>
        </p:nvCxnSpPr>
        <p:spPr>
          <a:xfrm flipH="1">
            <a:off x="2981278" y="1079211"/>
            <a:ext cx="1374698" cy="55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" idx="2"/>
            <a:endCxn id="8" idx="0"/>
          </p:cNvCxnSpPr>
          <p:nvPr/>
        </p:nvCxnSpPr>
        <p:spPr>
          <a:xfrm>
            <a:off x="4355976" y="1079211"/>
            <a:ext cx="940238" cy="53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" idx="2"/>
            <a:endCxn id="9" idx="0"/>
          </p:cNvCxnSpPr>
          <p:nvPr/>
        </p:nvCxnSpPr>
        <p:spPr>
          <a:xfrm>
            <a:off x="4355976" y="1079211"/>
            <a:ext cx="3312368" cy="53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51" idx="2"/>
            <a:endCxn id="17" idx="1"/>
          </p:cNvCxnSpPr>
          <p:nvPr/>
        </p:nvCxnSpPr>
        <p:spPr>
          <a:xfrm rot="16200000" flipH="1">
            <a:off x="609669" y="2033582"/>
            <a:ext cx="471835" cy="2520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51" idx="2"/>
            <a:endCxn id="15" idx="1"/>
          </p:cNvCxnSpPr>
          <p:nvPr/>
        </p:nvCxnSpPr>
        <p:spPr>
          <a:xfrm rot="16200000" flipH="1">
            <a:off x="-229171" y="2872421"/>
            <a:ext cx="2160239" cy="2627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51" idx="2"/>
            <a:endCxn id="23" idx="1"/>
          </p:cNvCxnSpPr>
          <p:nvPr/>
        </p:nvCxnSpPr>
        <p:spPr>
          <a:xfrm rot="16200000" flipH="1">
            <a:off x="160376" y="2482875"/>
            <a:ext cx="1375717" cy="257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50" idx="2"/>
            <a:endCxn id="19" idx="1"/>
          </p:cNvCxnSpPr>
          <p:nvPr/>
        </p:nvCxnSpPr>
        <p:spPr>
          <a:xfrm rot="16200000" flipH="1">
            <a:off x="2932788" y="1972170"/>
            <a:ext cx="327818" cy="2308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50" idx="2"/>
            <a:endCxn id="18" idx="1"/>
          </p:cNvCxnSpPr>
          <p:nvPr/>
        </p:nvCxnSpPr>
        <p:spPr>
          <a:xfrm rot="16200000" flipH="1">
            <a:off x="2044843" y="2860115"/>
            <a:ext cx="2103708" cy="2308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8" idx="2"/>
            <a:endCxn id="20" idx="1"/>
          </p:cNvCxnSpPr>
          <p:nvPr/>
        </p:nvCxnSpPr>
        <p:spPr>
          <a:xfrm rot="16200000" flipH="1">
            <a:off x="5245959" y="1973933"/>
            <a:ext cx="327819" cy="2273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8" idx="2"/>
            <a:endCxn id="21" idx="1"/>
          </p:cNvCxnSpPr>
          <p:nvPr/>
        </p:nvCxnSpPr>
        <p:spPr>
          <a:xfrm rot="16200000" flipH="1">
            <a:off x="4833804" y="2386088"/>
            <a:ext cx="1152128" cy="2273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8" idx="2"/>
            <a:endCxn id="22" idx="1"/>
          </p:cNvCxnSpPr>
          <p:nvPr/>
        </p:nvCxnSpPr>
        <p:spPr>
          <a:xfrm rot="16200000" flipH="1">
            <a:off x="4367648" y="2852245"/>
            <a:ext cx="2088232" cy="231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9" idx="2"/>
            <a:endCxn id="24" idx="1"/>
          </p:cNvCxnSpPr>
          <p:nvPr/>
        </p:nvCxnSpPr>
        <p:spPr>
          <a:xfrm rot="16200000" flipH="1">
            <a:off x="7620156" y="1971866"/>
            <a:ext cx="327819" cy="2314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bldLvl="0" animBg="1"/>
      <p:bldP spid="151" grpId="0" bldLvl="0" animBg="1"/>
      <p:bldP spid="8" grpId="0" bldLvl="0" animBg="1"/>
      <p:bldP spid="9" grpId="0" bldLvl="0" animBg="1"/>
      <p:bldP spid="15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59832" y="1635646"/>
            <a:ext cx="1368152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NameNode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4011910"/>
            <a:ext cx="136815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DataNode1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59832" y="4011910"/>
            <a:ext cx="136815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DataNode2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01937" y="4011910"/>
            <a:ext cx="136815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DataNode3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" idx="1"/>
            <a:endCxn id="4" idx="0"/>
          </p:cNvCxnSpPr>
          <p:nvPr/>
        </p:nvCxnSpPr>
        <p:spPr>
          <a:xfrm flipH="1">
            <a:off x="863588" y="1959682"/>
            <a:ext cx="2196244" cy="205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1547664" y="2307819"/>
            <a:ext cx="1512168" cy="1704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004048" y="1170205"/>
            <a:ext cx="2997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1</a:t>
            </a:r>
            <a:r>
              <a:rPr lang="zh-CN" altLang="en-US" dirty="0">
                <a:solidFill>
                  <a:srgbClr val="00B0F0"/>
                </a:solidFill>
              </a:rPr>
              <a:t>）第一次启动时没有问题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76057" y="1539537"/>
            <a:ext cx="3960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2</a:t>
            </a:r>
            <a:r>
              <a:rPr lang="zh-CN" altLang="en-US" dirty="0" smtClean="0">
                <a:solidFill>
                  <a:srgbClr val="7030A0"/>
                </a:solidFill>
              </a:rPr>
              <a:t>）第二次启动时，原来的</a:t>
            </a:r>
            <a:r>
              <a:rPr lang="en-US" altLang="zh-CN" dirty="0" err="1" smtClean="0">
                <a:solidFill>
                  <a:srgbClr val="7030A0"/>
                </a:solidFill>
              </a:rPr>
              <a:t>datanode</a:t>
            </a:r>
            <a:r>
              <a:rPr lang="zh-CN" altLang="en-US" dirty="0" smtClean="0">
                <a:solidFill>
                  <a:srgbClr val="7030A0"/>
                </a:solidFill>
              </a:rPr>
              <a:t>数据并没有删除掉，它在与新</a:t>
            </a:r>
            <a:r>
              <a:rPr lang="en-US" altLang="zh-CN" dirty="0" err="1" smtClean="0">
                <a:solidFill>
                  <a:srgbClr val="7030A0"/>
                </a:solidFill>
              </a:rPr>
              <a:t>namenode</a:t>
            </a:r>
            <a:r>
              <a:rPr lang="zh-CN" altLang="en-US" dirty="0" smtClean="0">
                <a:solidFill>
                  <a:srgbClr val="7030A0"/>
                </a:solidFill>
              </a:rPr>
              <a:t>通信时连接不上。导致</a:t>
            </a:r>
            <a:r>
              <a:rPr lang="zh-CN" altLang="en-US" dirty="0">
                <a:solidFill>
                  <a:srgbClr val="7030A0"/>
                </a:solidFill>
              </a:rPr>
              <a:t>集群不能正常</a:t>
            </a:r>
            <a:r>
              <a:rPr lang="zh-CN" altLang="en-US" dirty="0" smtClean="0">
                <a:solidFill>
                  <a:srgbClr val="7030A0"/>
                </a:solidFill>
              </a:rPr>
              <a:t>启动。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76056" y="2763674"/>
            <a:ext cx="39604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）解决办法：在格式化之前，删除</a:t>
            </a: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</a:rPr>
              <a:t>datanode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里面的信息（默认在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</a:rPr>
              <a:t>tmp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，如果配置了该目录，那就去你配置的目录下删除数据）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59832" y="2652392"/>
            <a:ext cx="1368152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</a:t>
            </a:r>
            <a:r>
              <a:rPr lang="en-US" altLang="zh-CN" dirty="0" err="1" smtClean="0"/>
              <a:t>NameNode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1542182" y="3300464"/>
            <a:ext cx="1517650" cy="112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230979" y="3459947"/>
            <a:ext cx="489901" cy="5040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2267744" y="3459947"/>
            <a:ext cx="453136" cy="5040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245794" y="583197"/>
            <a:ext cx="5660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err="1">
                <a:latin typeface="Times New Roman" panose="02020603050405020304" pitchFamily="18" charset="0"/>
              </a:rPr>
              <a:t>datanode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namenode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进程同时</a:t>
            </a:r>
            <a:r>
              <a:rPr lang="zh-CN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只能</a:t>
            </a:r>
            <a:r>
              <a:rPr lang="zh-CN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有一个工作问题分析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6" grpId="0" bldLvl="0" animBg="1"/>
      <p:bldP spid="12" grpId="0"/>
      <p:bldP spid="13" grpId="0"/>
      <p:bldP spid="16" grpId="0"/>
      <p:bldP spid="1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148"/>
          <p:cNvSpPr/>
          <p:nvPr/>
        </p:nvSpPr>
        <p:spPr>
          <a:xfrm>
            <a:off x="3361507" y="550579"/>
            <a:ext cx="1886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dirty="0">
                <a:solidFill>
                  <a:srgbClr val="FF0000"/>
                </a:solidFill>
              </a:rPr>
              <a:t>HDFS </a:t>
            </a:r>
            <a:r>
              <a:rPr lang="zh-CN" altLang="zh-CN" dirty="0">
                <a:solidFill>
                  <a:srgbClr val="FF0000"/>
                </a:solidFill>
              </a:rPr>
              <a:t>文件块大小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6228184" y="2571750"/>
            <a:ext cx="1410220" cy="936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altLang="zh-CN" sz="1200" dirty="0" smtClean="0"/>
              <a:t>block2</a:t>
            </a:r>
            <a:endParaRPr lang="zh-CN" altLang="en-US" sz="1200" dirty="0"/>
          </a:p>
        </p:txBody>
      </p:sp>
      <p:sp>
        <p:nvSpPr>
          <p:cNvPr id="4" name="文本框 3"/>
          <p:cNvSpPr txBox="1"/>
          <p:nvPr/>
        </p:nvSpPr>
        <p:spPr>
          <a:xfrm>
            <a:off x="395536" y="1275606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寻址时间</a:t>
            </a:r>
            <a:r>
              <a:rPr lang="en-US" altLang="zh-CN" dirty="0" smtClean="0"/>
              <a:t>10ms</a:t>
            </a:r>
            <a:r>
              <a:rPr lang="zh-CN" altLang="en-US" dirty="0" smtClean="0"/>
              <a:t>，即查找到目标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的时间为</a:t>
            </a:r>
            <a:r>
              <a:rPr lang="en-US" altLang="zh-CN" dirty="0" smtClean="0"/>
              <a:t>10ms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233377" y="1275606"/>
            <a:ext cx="1410220" cy="936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altLang="zh-CN" sz="1200" dirty="0" smtClean="0"/>
              <a:t>block1</a:t>
            </a:r>
            <a:endParaRPr lang="zh-CN" altLang="en-US" sz="1200" dirty="0"/>
          </a:p>
        </p:txBody>
      </p:sp>
      <p:sp>
        <p:nvSpPr>
          <p:cNvPr id="11" name="圆角矩形 10"/>
          <p:cNvSpPr/>
          <p:nvPr/>
        </p:nvSpPr>
        <p:spPr>
          <a:xfrm>
            <a:off x="6228184" y="4011910"/>
            <a:ext cx="1410220" cy="936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altLang="zh-CN" sz="1200" dirty="0" err="1" smtClean="0"/>
              <a:t>blockn</a:t>
            </a:r>
            <a:endParaRPr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395536" y="2656834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寻址时间为传输时间的</a:t>
            </a:r>
            <a:r>
              <a:rPr lang="en-US" altLang="zh-CN" dirty="0" smtClean="0"/>
              <a:t>1%</a:t>
            </a:r>
            <a:r>
              <a:rPr lang="zh-CN" altLang="en-US" dirty="0" smtClean="0"/>
              <a:t>时，则为最佳状态。</a:t>
            </a:r>
            <a:endParaRPr lang="en-US" altLang="zh-CN" dirty="0" smtClean="0"/>
          </a:p>
          <a:p>
            <a:r>
              <a:rPr lang="zh-CN" altLang="en-US" dirty="0" smtClean="0"/>
              <a:t>因此，传输时间</a:t>
            </a:r>
            <a:r>
              <a:rPr lang="en-US" altLang="zh-CN" dirty="0" smtClean="0"/>
              <a:t>=10ms/0.01=1000ms=1s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982220" y="838913"/>
            <a:ext cx="183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集群中的</a:t>
            </a:r>
            <a:r>
              <a:rPr lang="en-US" altLang="zh-CN" dirty="0" smtClean="0"/>
              <a:t>block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72200" y="3286642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… …</a:t>
            </a:r>
            <a:endParaRPr lang="zh-CN" altLang="en-US" sz="4000" dirty="0"/>
          </a:p>
        </p:txBody>
      </p:sp>
      <p:cxnSp>
        <p:nvCxnSpPr>
          <p:cNvPr id="7" name="直接箭头连接符 6"/>
          <p:cNvCxnSpPr>
            <a:stCxn id="4" idx="3"/>
            <a:endCxn id="75" idx="1"/>
          </p:cNvCxnSpPr>
          <p:nvPr/>
        </p:nvCxnSpPr>
        <p:spPr>
          <a:xfrm>
            <a:off x="3131840" y="1737271"/>
            <a:ext cx="3096344" cy="130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23528" y="4155926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而目前磁盘的传输速率</a:t>
            </a:r>
            <a:r>
              <a:rPr lang="zh-CN" altLang="en-US" dirty="0"/>
              <a:t>普遍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100MB/s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17" idx="3"/>
            <a:endCxn id="75" idx="1"/>
          </p:cNvCxnSpPr>
          <p:nvPr/>
        </p:nvCxnSpPr>
        <p:spPr>
          <a:xfrm flipV="1">
            <a:off x="3059832" y="3039803"/>
            <a:ext cx="3168352" cy="143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565234" y="3509595"/>
            <a:ext cx="2360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 block</a:t>
            </a:r>
            <a:r>
              <a:rPr lang="zh-CN" altLang="en-US" dirty="0" smtClean="0"/>
              <a:t>大小</a:t>
            </a:r>
            <a:r>
              <a:rPr lang="en-US" altLang="zh-CN" dirty="0" smtClean="0"/>
              <a:t>=1s*100MB/s=100MB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ldLvl="0" animBg="1"/>
      <p:bldP spid="4" grpId="0"/>
      <p:bldP spid="10" grpId="0" bldLvl="0" animBg="1"/>
      <p:bldP spid="11" grpId="0" bldLvl="0" animBg="1"/>
      <p:bldP spid="5" grpId="0"/>
      <p:bldP spid="13" grpId="0"/>
      <p:bldP spid="14" grpId="0"/>
      <p:bldP spid="17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圆角矩形 77"/>
          <p:cNvSpPr/>
          <p:nvPr/>
        </p:nvSpPr>
        <p:spPr>
          <a:xfrm>
            <a:off x="6890956" y="1193537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79" name="文本框 9"/>
          <p:cNvSpPr txBox="1">
            <a:spLocks noChangeArrowheads="1"/>
          </p:cNvSpPr>
          <p:nvPr/>
        </p:nvSpPr>
        <p:spPr bwMode="auto">
          <a:xfrm>
            <a:off x="2639688" y="1079275"/>
            <a:ext cx="3199448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向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请求上传文件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/user/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neuedu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flipH="1" flipV="1">
            <a:off x="2155709" y="1650882"/>
            <a:ext cx="4750807" cy="79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13"/>
          <p:cNvSpPr txBox="1">
            <a:spLocks noChangeArrowheads="1"/>
          </p:cNvSpPr>
          <p:nvPr/>
        </p:nvSpPr>
        <p:spPr bwMode="auto">
          <a:xfrm>
            <a:off x="5468568" y="1473177"/>
            <a:ext cx="1556373" cy="21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响应可以上传文件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2" name="直接箭头连接符 81"/>
          <p:cNvCxnSpPr>
            <a:stCxn id="151" idx="3"/>
          </p:cNvCxnSpPr>
          <p:nvPr/>
        </p:nvCxnSpPr>
        <p:spPr>
          <a:xfrm>
            <a:off x="2160188" y="1912195"/>
            <a:ext cx="4756723" cy="92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文本框 15"/>
          <p:cNvSpPr txBox="1">
            <a:spLocks noChangeArrowheads="1"/>
          </p:cNvSpPr>
          <p:nvPr/>
        </p:nvSpPr>
        <p:spPr bwMode="auto">
          <a:xfrm>
            <a:off x="2637566" y="1738031"/>
            <a:ext cx="360448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请求上传第一个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），请返回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4" name="直接箭头连接符 83"/>
          <p:cNvCxnSpPr/>
          <p:nvPr/>
        </p:nvCxnSpPr>
        <p:spPr>
          <a:xfrm flipV="1">
            <a:off x="2163533" y="1385400"/>
            <a:ext cx="4745203" cy="2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H="1" flipV="1">
            <a:off x="2155709" y="2126215"/>
            <a:ext cx="4750807" cy="178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21"/>
          <p:cNvSpPr txBox="1">
            <a:spLocks noChangeArrowheads="1"/>
          </p:cNvSpPr>
          <p:nvPr/>
        </p:nvSpPr>
        <p:spPr bwMode="auto">
          <a:xfrm>
            <a:off x="3000854" y="1998742"/>
            <a:ext cx="424863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返回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dn1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dn2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dn3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节点，表示采用这三个节点存储数据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文本框 22"/>
          <p:cNvSpPr txBox="1">
            <a:spLocks noChangeArrowheads="1"/>
          </p:cNvSpPr>
          <p:nvPr/>
        </p:nvSpPr>
        <p:spPr bwMode="auto">
          <a:xfrm>
            <a:off x="7016368" y="964343"/>
            <a:ext cx="829005" cy="34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文本框 23"/>
          <p:cNvSpPr txBox="1">
            <a:spLocks noChangeArrowheads="1"/>
          </p:cNvSpPr>
          <p:nvPr/>
        </p:nvSpPr>
        <p:spPr bwMode="auto">
          <a:xfrm>
            <a:off x="1351061" y="967635"/>
            <a:ext cx="5080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客户端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042567" y="1714401"/>
            <a:ext cx="692132" cy="281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0" name="文本框 25"/>
          <p:cNvSpPr txBox="1">
            <a:spLocks noChangeArrowheads="1"/>
          </p:cNvSpPr>
          <p:nvPr/>
        </p:nvSpPr>
        <p:spPr bwMode="auto">
          <a:xfrm>
            <a:off x="7151584" y="1781500"/>
            <a:ext cx="5080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7980238" y="3396049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2" name="圆角矩形 91"/>
          <p:cNvSpPr/>
          <p:nvPr/>
        </p:nvSpPr>
        <p:spPr>
          <a:xfrm>
            <a:off x="3102803" y="3411289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3" name="圆角矩形 92"/>
          <p:cNvSpPr/>
          <p:nvPr/>
        </p:nvSpPr>
        <p:spPr>
          <a:xfrm>
            <a:off x="5788218" y="3411924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4" name="文本框 30"/>
          <p:cNvSpPr txBox="1">
            <a:spLocks noChangeArrowheads="1"/>
          </p:cNvSpPr>
          <p:nvPr/>
        </p:nvSpPr>
        <p:spPr bwMode="auto">
          <a:xfrm>
            <a:off x="3257336" y="3209226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文本框 31"/>
          <p:cNvSpPr txBox="1">
            <a:spLocks noChangeArrowheads="1"/>
          </p:cNvSpPr>
          <p:nvPr/>
        </p:nvSpPr>
        <p:spPr bwMode="auto">
          <a:xfrm>
            <a:off x="5929466" y="3197703"/>
            <a:ext cx="736600" cy="22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文本框 32"/>
          <p:cNvSpPr txBox="1">
            <a:spLocks noChangeArrowheads="1"/>
          </p:cNvSpPr>
          <p:nvPr/>
        </p:nvSpPr>
        <p:spPr bwMode="auto">
          <a:xfrm>
            <a:off x="8091482" y="3157237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7" name="肘形连接符 96"/>
          <p:cNvCxnSpPr>
            <a:endCxn id="92" idx="1"/>
          </p:cNvCxnSpPr>
          <p:nvPr/>
        </p:nvCxnSpPr>
        <p:spPr>
          <a:xfrm rot="16200000" flipH="1">
            <a:off x="1611769" y="2653679"/>
            <a:ext cx="1484327" cy="1497741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圆柱形 97"/>
          <p:cNvSpPr/>
          <p:nvPr/>
        </p:nvSpPr>
        <p:spPr>
          <a:xfrm>
            <a:off x="183441" y="2714331"/>
            <a:ext cx="563906" cy="84048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9" name="文本框 35"/>
          <p:cNvSpPr txBox="1">
            <a:spLocks noChangeArrowheads="1"/>
          </p:cNvSpPr>
          <p:nvPr/>
        </p:nvSpPr>
        <p:spPr bwMode="auto">
          <a:xfrm>
            <a:off x="295647" y="3627546"/>
            <a:ext cx="398627" cy="24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文本框 36"/>
          <p:cNvSpPr txBox="1">
            <a:spLocks noChangeArrowheads="1"/>
          </p:cNvSpPr>
          <p:nvPr/>
        </p:nvSpPr>
        <p:spPr bwMode="auto">
          <a:xfrm>
            <a:off x="236146" y="3115651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文本框 37"/>
          <p:cNvSpPr txBox="1">
            <a:spLocks noChangeArrowheads="1"/>
          </p:cNvSpPr>
          <p:nvPr/>
        </p:nvSpPr>
        <p:spPr bwMode="auto">
          <a:xfrm>
            <a:off x="295647" y="2520997"/>
            <a:ext cx="3619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200m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2" name="直接连接符 101"/>
          <p:cNvCxnSpPr/>
          <p:nvPr/>
        </p:nvCxnSpPr>
        <p:spPr>
          <a:xfrm flipV="1">
            <a:off x="183441" y="3035677"/>
            <a:ext cx="563906" cy="1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endCxn id="151" idx="1"/>
          </p:cNvCxnSpPr>
          <p:nvPr/>
        </p:nvCxnSpPr>
        <p:spPr>
          <a:xfrm flipV="1">
            <a:off x="183439" y="1912195"/>
            <a:ext cx="441151" cy="87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40"/>
          <p:cNvSpPr txBox="1">
            <a:spLocks noChangeArrowheads="1"/>
          </p:cNvSpPr>
          <p:nvPr/>
        </p:nvSpPr>
        <p:spPr bwMode="auto">
          <a:xfrm>
            <a:off x="1619648" y="3859245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传输通道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278063" y="4299654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06" name="文本框 42"/>
          <p:cNvSpPr txBox="1">
            <a:spLocks noChangeArrowheads="1"/>
          </p:cNvSpPr>
          <p:nvPr/>
        </p:nvSpPr>
        <p:spPr bwMode="auto">
          <a:xfrm>
            <a:off x="3287508" y="4096136"/>
            <a:ext cx="74120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流程图: 联系 106"/>
          <p:cNvSpPr/>
          <p:nvPr/>
        </p:nvSpPr>
        <p:spPr>
          <a:xfrm>
            <a:off x="3334578" y="436696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08" name="流程图: 联系 107"/>
          <p:cNvSpPr/>
          <p:nvPr/>
        </p:nvSpPr>
        <p:spPr>
          <a:xfrm>
            <a:off x="3460308" y="437013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09" name="流程图: 联系 108"/>
          <p:cNvSpPr/>
          <p:nvPr/>
        </p:nvSpPr>
        <p:spPr>
          <a:xfrm>
            <a:off x="3635568" y="437013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0" name="流程图: 联系 109"/>
          <p:cNvSpPr/>
          <p:nvPr/>
        </p:nvSpPr>
        <p:spPr>
          <a:xfrm>
            <a:off x="3143443" y="43847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1" name="流程图: 联系 110"/>
          <p:cNvSpPr/>
          <p:nvPr/>
        </p:nvSpPr>
        <p:spPr>
          <a:xfrm>
            <a:off x="3231073" y="437712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2" name="矩形 111"/>
          <p:cNvSpPr/>
          <p:nvPr/>
        </p:nvSpPr>
        <p:spPr>
          <a:xfrm>
            <a:off x="6009198" y="4288859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3" name="文本框 51"/>
          <p:cNvSpPr txBox="1">
            <a:spLocks noChangeArrowheads="1"/>
          </p:cNvSpPr>
          <p:nvPr/>
        </p:nvSpPr>
        <p:spPr bwMode="auto">
          <a:xfrm>
            <a:off x="5995206" y="4071221"/>
            <a:ext cx="699774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流程图: 联系 113"/>
          <p:cNvSpPr/>
          <p:nvPr/>
        </p:nvSpPr>
        <p:spPr>
          <a:xfrm>
            <a:off x="6065713" y="435616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5" name="流程图: 联系 114"/>
          <p:cNvSpPr/>
          <p:nvPr/>
        </p:nvSpPr>
        <p:spPr>
          <a:xfrm>
            <a:off x="6191443" y="43593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6" name="流程图: 联系 115"/>
          <p:cNvSpPr/>
          <p:nvPr/>
        </p:nvSpPr>
        <p:spPr>
          <a:xfrm>
            <a:off x="6366703" y="43593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7" name="矩形 116"/>
          <p:cNvSpPr/>
          <p:nvPr/>
        </p:nvSpPr>
        <p:spPr>
          <a:xfrm>
            <a:off x="8202488" y="4289494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8" name="文本框 56"/>
          <p:cNvSpPr txBox="1">
            <a:spLocks noChangeArrowheads="1"/>
          </p:cNvSpPr>
          <p:nvPr/>
        </p:nvSpPr>
        <p:spPr bwMode="auto">
          <a:xfrm>
            <a:off x="8161966" y="4071221"/>
            <a:ext cx="690418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流程图: 联系 118"/>
          <p:cNvSpPr/>
          <p:nvPr/>
        </p:nvSpPr>
        <p:spPr>
          <a:xfrm>
            <a:off x="8259003" y="435680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20" name="流程图: 联系 119"/>
          <p:cNvSpPr/>
          <p:nvPr/>
        </p:nvSpPr>
        <p:spPr>
          <a:xfrm>
            <a:off x="8384733" y="435997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21" name="流程图: 联系 120"/>
          <p:cNvSpPr/>
          <p:nvPr/>
        </p:nvSpPr>
        <p:spPr>
          <a:xfrm>
            <a:off x="8559993" y="435997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cxnSp>
        <p:nvCxnSpPr>
          <p:cNvPr id="122" name="直接箭头连接符 121"/>
          <p:cNvCxnSpPr/>
          <p:nvPr/>
        </p:nvCxnSpPr>
        <p:spPr>
          <a:xfrm>
            <a:off x="4089593" y="4194879"/>
            <a:ext cx="1709103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>
            <a:off x="6773738" y="4213294"/>
            <a:ext cx="1206500" cy="1587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流程图: 联系 123"/>
          <p:cNvSpPr/>
          <p:nvPr/>
        </p:nvSpPr>
        <p:spPr>
          <a:xfrm>
            <a:off x="3922588" y="43847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25" name="流程图: 联系 124"/>
          <p:cNvSpPr/>
          <p:nvPr/>
        </p:nvSpPr>
        <p:spPr>
          <a:xfrm>
            <a:off x="5886008" y="440125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26" name="流程图: 联系 125"/>
          <p:cNvSpPr/>
          <p:nvPr/>
        </p:nvSpPr>
        <p:spPr>
          <a:xfrm>
            <a:off x="6653723" y="437077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27" name="流程图: 联系 126"/>
          <p:cNvSpPr/>
          <p:nvPr/>
        </p:nvSpPr>
        <p:spPr>
          <a:xfrm>
            <a:off x="8057073" y="439934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cxnSp>
        <p:nvCxnSpPr>
          <p:cNvPr id="128" name="直接箭头连接符 127"/>
          <p:cNvCxnSpPr/>
          <p:nvPr/>
        </p:nvCxnSpPr>
        <p:spPr>
          <a:xfrm flipH="1">
            <a:off x="6767389" y="3783533"/>
            <a:ext cx="1212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H="1">
            <a:off x="4104198" y="3779088"/>
            <a:ext cx="1694498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肘形连接符 129"/>
          <p:cNvCxnSpPr/>
          <p:nvPr/>
        </p:nvCxnSpPr>
        <p:spPr>
          <a:xfrm rot="10800000">
            <a:off x="1444621" y="2660386"/>
            <a:ext cx="1658185" cy="1150847"/>
          </a:xfrm>
          <a:prstGeom prst="bentConnector3">
            <a:avLst>
              <a:gd name="adj1" fmla="val 9999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70"/>
          <p:cNvSpPr txBox="1">
            <a:spLocks noChangeArrowheads="1"/>
          </p:cNvSpPr>
          <p:nvPr/>
        </p:nvSpPr>
        <p:spPr bwMode="auto">
          <a:xfrm>
            <a:off x="1619648" y="3464037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 dn1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文本框 71"/>
          <p:cNvSpPr txBox="1">
            <a:spLocks noChangeArrowheads="1"/>
          </p:cNvSpPr>
          <p:nvPr/>
        </p:nvSpPr>
        <p:spPr bwMode="auto">
          <a:xfrm>
            <a:off x="6868350" y="3504937"/>
            <a:ext cx="1081259" cy="16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 dn3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文本框 72"/>
          <p:cNvSpPr txBox="1">
            <a:spLocks noChangeArrowheads="1"/>
          </p:cNvSpPr>
          <p:nvPr/>
        </p:nvSpPr>
        <p:spPr bwMode="auto">
          <a:xfrm>
            <a:off x="4195998" y="3517859"/>
            <a:ext cx="1379261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 dn2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文本框 74"/>
          <p:cNvSpPr txBox="1">
            <a:spLocks noChangeArrowheads="1"/>
          </p:cNvSpPr>
          <p:nvPr/>
        </p:nvSpPr>
        <p:spPr bwMode="auto">
          <a:xfrm>
            <a:off x="4169906" y="4019649"/>
            <a:ext cx="120094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请求建立通道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文本框 75"/>
          <p:cNvSpPr txBox="1">
            <a:spLocks noChangeArrowheads="1"/>
          </p:cNvSpPr>
          <p:nvPr/>
        </p:nvSpPr>
        <p:spPr bwMode="auto">
          <a:xfrm>
            <a:off x="6897721" y="3985873"/>
            <a:ext cx="1051888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请求建立通道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6" name="肘形连接符 135"/>
          <p:cNvCxnSpPr/>
          <p:nvPr/>
        </p:nvCxnSpPr>
        <p:spPr>
          <a:xfrm rot="16200000" flipH="1">
            <a:off x="1225311" y="2641234"/>
            <a:ext cx="1887872" cy="1867113"/>
          </a:xfrm>
          <a:prstGeom prst="bentConnector3">
            <a:avLst>
              <a:gd name="adj1" fmla="val 10005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4087053" y="4409538"/>
            <a:ext cx="1696085" cy="34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>
            <a:off x="6790883" y="4399349"/>
            <a:ext cx="1189355" cy="10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文本框 79"/>
          <p:cNvSpPr txBox="1">
            <a:spLocks noChangeArrowheads="1"/>
          </p:cNvSpPr>
          <p:nvPr/>
        </p:nvSpPr>
        <p:spPr bwMode="auto">
          <a:xfrm>
            <a:off x="1611197" y="4232820"/>
            <a:ext cx="1268086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 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packet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3334579" y="4656524"/>
            <a:ext cx="483870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41" name="文本框 81"/>
          <p:cNvSpPr txBox="1">
            <a:spLocks noChangeArrowheads="1"/>
          </p:cNvSpPr>
          <p:nvPr/>
        </p:nvSpPr>
        <p:spPr bwMode="auto">
          <a:xfrm>
            <a:off x="3348483" y="4645094"/>
            <a:ext cx="519998" cy="24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6009198" y="4649539"/>
            <a:ext cx="553085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43" name="文本框 83"/>
          <p:cNvSpPr txBox="1">
            <a:spLocks noChangeArrowheads="1"/>
          </p:cNvSpPr>
          <p:nvPr/>
        </p:nvSpPr>
        <p:spPr bwMode="auto">
          <a:xfrm>
            <a:off x="6094266" y="4634266"/>
            <a:ext cx="555457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8202489" y="4645094"/>
            <a:ext cx="560704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45" name="文本框 85"/>
          <p:cNvSpPr txBox="1">
            <a:spLocks noChangeArrowheads="1"/>
          </p:cNvSpPr>
          <p:nvPr/>
        </p:nvSpPr>
        <p:spPr bwMode="auto">
          <a:xfrm>
            <a:off x="8339099" y="4637238"/>
            <a:ext cx="469093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6" name="直接箭头连接符 145"/>
          <p:cNvCxnSpPr/>
          <p:nvPr/>
        </p:nvCxnSpPr>
        <p:spPr>
          <a:xfrm>
            <a:off x="3552383" y="4537144"/>
            <a:ext cx="118745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>
            <a:off x="6309553" y="4528889"/>
            <a:ext cx="95250" cy="13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8505383" y="4528889"/>
            <a:ext cx="66675" cy="13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3765007" y="599000"/>
            <a:ext cx="1739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HDFS</a:t>
            </a:r>
            <a:r>
              <a:rPr lang="zh-CN" altLang="zh-CN" sz="14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的写数据流程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>
            <a:off x="2162245" y="2176923"/>
            <a:ext cx="4831557" cy="453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0" name="文本框 79"/>
          <p:cNvSpPr txBox="1">
            <a:spLocks noChangeArrowheads="1"/>
          </p:cNvSpPr>
          <p:nvPr/>
        </p:nvSpPr>
        <p:spPr bwMode="auto">
          <a:xfrm>
            <a:off x="2644015" y="2401195"/>
            <a:ext cx="10890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8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传输数据完成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5836" y="1353400"/>
            <a:ext cx="768710" cy="750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Distributed </a:t>
            </a:r>
            <a:r>
              <a:rPr lang="en-US" altLang="zh-CN" sz="1000" dirty="0" err="1" smtClean="0"/>
              <a:t>FileSystem</a:t>
            </a:r>
            <a:endParaRPr lang="zh-CN" altLang="en-US" sz="1000" dirty="0"/>
          </a:p>
        </p:txBody>
      </p:sp>
      <p:sp>
        <p:nvSpPr>
          <p:cNvPr id="151" name="圆角矩形 150"/>
          <p:cNvSpPr/>
          <p:nvPr/>
        </p:nvSpPr>
        <p:spPr>
          <a:xfrm>
            <a:off x="624590" y="1178770"/>
            <a:ext cx="1535598" cy="146685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>
              <a:noFill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1179284" y="2278135"/>
            <a:ext cx="760843" cy="34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FSDataOutputStream</a:t>
            </a:r>
            <a:endParaRPr lang="zh-CN" altLang="en-US" sz="1000" dirty="0"/>
          </a:p>
        </p:txBody>
      </p:sp>
      <p:sp>
        <p:nvSpPr>
          <p:cNvPr id="153" name="矩形 152"/>
          <p:cNvSpPr/>
          <p:nvPr/>
        </p:nvSpPr>
        <p:spPr>
          <a:xfrm>
            <a:off x="657597" y="1353400"/>
            <a:ext cx="454031" cy="34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HDFS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client</a:t>
            </a:r>
            <a:endParaRPr lang="zh-CN" altLang="en-US" sz="800" dirty="0"/>
          </a:p>
        </p:txBody>
      </p:sp>
      <p:sp>
        <p:nvSpPr>
          <p:cNvPr id="154" name="文本框 23"/>
          <p:cNvSpPr txBox="1">
            <a:spLocks noChangeArrowheads="1"/>
          </p:cNvSpPr>
          <p:nvPr/>
        </p:nvSpPr>
        <p:spPr bwMode="auto">
          <a:xfrm>
            <a:off x="1111648" y="1240004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create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直接箭头连接符 8"/>
          <p:cNvCxnSpPr>
            <a:stCxn id="153" idx="3"/>
            <a:endCxn id="3" idx="1"/>
          </p:cNvCxnSpPr>
          <p:nvPr/>
        </p:nvCxnSpPr>
        <p:spPr>
          <a:xfrm>
            <a:off x="1111628" y="1527616"/>
            <a:ext cx="264208" cy="20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53" idx="2"/>
          </p:cNvCxnSpPr>
          <p:nvPr/>
        </p:nvCxnSpPr>
        <p:spPr>
          <a:xfrm>
            <a:off x="884613" y="1701831"/>
            <a:ext cx="436304" cy="56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53" idx="2"/>
            <a:endCxn id="152" idx="1"/>
          </p:cNvCxnSpPr>
          <p:nvPr/>
        </p:nvCxnSpPr>
        <p:spPr>
          <a:xfrm>
            <a:off x="884613" y="1701831"/>
            <a:ext cx="294671" cy="75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23"/>
          <p:cNvSpPr txBox="1">
            <a:spLocks noChangeArrowheads="1"/>
          </p:cNvSpPr>
          <p:nvPr/>
        </p:nvSpPr>
        <p:spPr bwMode="auto">
          <a:xfrm>
            <a:off x="1101968" y="1847554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write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文本框 23"/>
          <p:cNvSpPr txBox="1">
            <a:spLocks noChangeArrowheads="1"/>
          </p:cNvSpPr>
          <p:nvPr/>
        </p:nvSpPr>
        <p:spPr bwMode="auto">
          <a:xfrm>
            <a:off x="739291" y="2007350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close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ldLvl="0" animBg="1"/>
      <p:bldP spid="79" grpId="0"/>
      <p:bldP spid="81" grpId="0"/>
      <p:bldP spid="83" grpId="0"/>
      <p:bldP spid="86" grpId="0"/>
      <p:bldP spid="87" grpId="0"/>
      <p:bldP spid="88" grpId="0"/>
      <p:bldP spid="89" grpId="0" bldLvl="0" animBg="1"/>
      <p:bldP spid="90" grpId="0"/>
      <p:bldP spid="91" grpId="0" bldLvl="0" animBg="1"/>
      <p:bldP spid="92" grpId="0" bldLvl="0" animBg="1"/>
      <p:bldP spid="93" grpId="0" bldLvl="0" animBg="1"/>
      <p:bldP spid="94" grpId="0"/>
      <p:bldP spid="95" grpId="0"/>
      <p:bldP spid="96" grpId="0"/>
      <p:bldP spid="98" grpId="0" bldLvl="0" animBg="1"/>
      <p:bldP spid="99" grpId="0"/>
      <p:bldP spid="100" grpId="0"/>
      <p:bldP spid="101" grpId="0"/>
      <p:bldP spid="104" grpId="0"/>
      <p:bldP spid="105" grpId="0" bldLvl="0" animBg="1"/>
      <p:bldP spid="106" grpId="0"/>
      <p:bldP spid="107" grpId="0" bldLvl="0" animBg="1"/>
      <p:bldP spid="108" grpId="0" bldLvl="0" animBg="1"/>
      <p:bldP spid="109" grpId="0" bldLvl="0" animBg="1"/>
      <p:bldP spid="110" grpId="0" bldLvl="0" animBg="1"/>
      <p:bldP spid="111" grpId="0" bldLvl="0" animBg="1"/>
      <p:bldP spid="112" grpId="0" bldLvl="0" animBg="1"/>
      <p:bldP spid="113" grpId="0"/>
      <p:bldP spid="114" grpId="0" bldLvl="0" animBg="1"/>
      <p:bldP spid="115" grpId="0" bldLvl="0" animBg="1"/>
      <p:bldP spid="116" grpId="0" bldLvl="0" animBg="1"/>
      <p:bldP spid="117" grpId="0" bldLvl="0" animBg="1"/>
      <p:bldP spid="118" grpId="0"/>
      <p:bldP spid="119" grpId="0" bldLvl="0" animBg="1"/>
      <p:bldP spid="120" grpId="0" bldLvl="0" animBg="1"/>
      <p:bldP spid="121" grpId="0" bldLvl="0" animBg="1"/>
      <p:bldP spid="124" grpId="0" bldLvl="0" animBg="1"/>
      <p:bldP spid="125" grpId="0" bldLvl="0" animBg="1"/>
      <p:bldP spid="126" grpId="0" bldLvl="0" animBg="1"/>
      <p:bldP spid="127" grpId="0" bldLvl="0" animBg="1"/>
      <p:bldP spid="131" grpId="0"/>
      <p:bldP spid="132" grpId="0"/>
      <p:bldP spid="133" grpId="0"/>
      <p:bldP spid="134" grpId="0"/>
      <p:bldP spid="135" grpId="0"/>
      <p:bldP spid="139" grpId="0"/>
      <p:bldP spid="140" grpId="0" bldLvl="0" animBg="1"/>
      <p:bldP spid="141" grpId="0"/>
      <p:bldP spid="142" grpId="0" bldLvl="0" animBg="1"/>
      <p:bldP spid="143" grpId="0"/>
      <p:bldP spid="144" grpId="0" bldLvl="0" animBg="1"/>
      <p:bldP spid="145" grpId="0"/>
      <p:bldP spid="150" grpId="0"/>
      <p:bldP spid="3" grpId="0" bldLvl="0" animBg="1"/>
      <p:bldP spid="151" grpId="0" bldLvl="0" animBg="1"/>
      <p:bldP spid="152" grpId="0" bldLvl="0" animBg="1"/>
      <p:bldP spid="153" grpId="0" bldLvl="0" animBg="1"/>
      <p:bldP spid="154" grpId="0"/>
      <p:bldP spid="155" grpId="0"/>
      <p:bldP spid="1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148"/>
          <p:cNvSpPr/>
          <p:nvPr/>
        </p:nvSpPr>
        <p:spPr>
          <a:xfrm>
            <a:off x="3765007" y="599000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网络拓扑概念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563638"/>
            <a:ext cx="8599502" cy="34563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539552" y="1869433"/>
            <a:ext cx="3960440" cy="29345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749588" y="2256755"/>
            <a:ext cx="928506" cy="2331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971600" y="2588993"/>
            <a:ext cx="448886" cy="3965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n-0</a:t>
            </a:r>
            <a:endParaRPr lang="zh-CN" altLang="en-US" sz="1000" dirty="0"/>
          </a:p>
        </p:txBody>
      </p:sp>
      <p:sp>
        <p:nvSpPr>
          <p:cNvPr id="167" name="矩形 166"/>
          <p:cNvSpPr/>
          <p:nvPr/>
        </p:nvSpPr>
        <p:spPr>
          <a:xfrm>
            <a:off x="989398" y="3222985"/>
            <a:ext cx="448886" cy="3965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n-1</a:t>
            </a:r>
            <a:endParaRPr lang="zh-CN" altLang="en-US" sz="1000" dirty="0"/>
          </a:p>
        </p:txBody>
      </p:sp>
      <p:sp>
        <p:nvSpPr>
          <p:cNvPr id="168" name="矩形 167"/>
          <p:cNvSpPr/>
          <p:nvPr/>
        </p:nvSpPr>
        <p:spPr>
          <a:xfrm>
            <a:off x="971600" y="3871057"/>
            <a:ext cx="448886" cy="3965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n-2</a:t>
            </a:r>
            <a:endParaRPr lang="zh-CN" altLang="en-US" sz="1000" dirty="0"/>
          </a:p>
        </p:txBody>
      </p:sp>
      <p:sp>
        <p:nvSpPr>
          <p:cNvPr id="169" name="矩形 168"/>
          <p:cNvSpPr/>
          <p:nvPr/>
        </p:nvSpPr>
        <p:spPr>
          <a:xfrm>
            <a:off x="2080548" y="2256754"/>
            <a:ext cx="928506" cy="23312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3378157" y="2249760"/>
            <a:ext cx="928506" cy="23382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>
            <a:off x="4722004" y="1869433"/>
            <a:ext cx="3960440" cy="2934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/>
          <p:cNvSpPr/>
          <p:nvPr/>
        </p:nvSpPr>
        <p:spPr>
          <a:xfrm>
            <a:off x="4932040" y="2249760"/>
            <a:ext cx="928506" cy="2338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/>
          <p:cNvSpPr/>
          <p:nvPr/>
        </p:nvSpPr>
        <p:spPr>
          <a:xfrm>
            <a:off x="5154052" y="2588993"/>
            <a:ext cx="448886" cy="396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n-0</a:t>
            </a:r>
            <a:endParaRPr lang="zh-CN" altLang="en-US" sz="1000" dirty="0"/>
          </a:p>
        </p:txBody>
      </p:sp>
      <p:sp>
        <p:nvSpPr>
          <p:cNvPr id="192" name="矩形 191"/>
          <p:cNvSpPr/>
          <p:nvPr/>
        </p:nvSpPr>
        <p:spPr>
          <a:xfrm>
            <a:off x="5171850" y="3222985"/>
            <a:ext cx="448886" cy="396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n-1</a:t>
            </a:r>
            <a:endParaRPr lang="zh-CN" altLang="en-US" sz="1000" dirty="0"/>
          </a:p>
        </p:txBody>
      </p:sp>
      <p:sp>
        <p:nvSpPr>
          <p:cNvPr id="193" name="矩形 192"/>
          <p:cNvSpPr/>
          <p:nvPr/>
        </p:nvSpPr>
        <p:spPr>
          <a:xfrm>
            <a:off x="5154052" y="3871057"/>
            <a:ext cx="448886" cy="396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n-2</a:t>
            </a:r>
            <a:endParaRPr lang="zh-CN" altLang="en-US" sz="1000" dirty="0"/>
          </a:p>
        </p:txBody>
      </p:sp>
      <p:sp>
        <p:nvSpPr>
          <p:cNvPr id="194" name="矩形 193"/>
          <p:cNvSpPr/>
          <p:nvPr/>
        </p:nvSpPr>
        <p:spPr>
          <a:xfrm>
            <a:off x="6263000" y="2249760"/>
            <a:ext cx="928506" cy="2338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/>
          <p:cNvSpPr/>
          <p:nvPr/>
        </p:nvSpPr>
        <p:spPr>
          <a:xfrm>
            <a:off x="7560609" y="2249759"/>
            <a:ext cx="928506" cy="2338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03313" y="1628284"/>
            <a:ext cx="5741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集群</a:t>
            </a:r>
            <a:r>
              <a:rPr lang="en-US" altLang="zh-CN" sz="1000" dirty="0" smtClean="0"/>
              <a:t>d1</a:t>
            </a:r>
            <a:endParaRPr lang="zh-CN" altLang="en-US" sz="1000" dirty="0"/>
          </a:p>
        </p:txBody>
      </p:sp>
      <p:sp>
        <p:nvSpPr>
          <p:cNvPr id="202" name="矩形 201"/>
          <p:cNvSpPr/>
          <p:nvPr/>
        </p:nvSpPr>
        <p:spPr>
          <a:xfrm>
            <a:off x="1130945" y="2002681"/>
            <a:ext cx="5517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机架</a:t>
            </a:r>
            <a:r>
              <a:rPr lang="en-US" altLang="zh-CN" sz="1000" dirty="0" smtClean="0"/>
              <a:t>r1</a:t>
            </a:r>
            <a:endParaRPr lang="zh-CN" altLang="en-US" sz="1000" dirty="0"/>
          </a:p>
        </p:txBody>
      </p:sp>
      <p:sp>
        <p:nvSpPr>
          <p:cNvPr id="203" name="矩形 202"/>
          <p:cNvSpPr/>
          <p:nvPr/>
        </p:nvSpPr>
        <p:spPr>
          <a:xfrm>
            <a:off x="2468216" y="1995688"/>
            <a:ext cx="5517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机架</a:t>
            </a:r>
            <a:r>
              <a:rPr lang="en-US" altLang="zh-CN" sz="1000" dirty="0" smtClean="0"/>
              <a:t>r2</a:t>
            </a:r>
            <a:endParaRPr lang="zh-CN" altLang="en-US" sz="1000" dirty="0"/>
          </a:p>
        </p:txBody>
      </p:sp>
      <p:sp>
        <p:nvSpPr>
          <p:cNvPr id="204" name="矩形 203"/>
          <p:cNvSpPr/>
          <p:nvPr/>
        </p:nvSpPr>
        <p:spPr>
          <a:xfrm>
            <a:off x="3768767" y="1995687"/>
            <a:ext cx="5517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机架</a:t>
            </a:r>
            <a:r>
              <a:rPr lang="en-US" altLang="zh-CN" sz="1000" dirty="0" smtClean="0"/>
              <a:t>r3</a:t>
            </a:r>
            <a:endParaRPr lang="zh-CN" altLang="en-US" sz="1000" dirty="0"/>
          </a:p>
        </p:txBody>
      </p:sp>
      <p:sp>
        <p:nvSpPr>
          <p:cNvPr id="205" name="矩形 204"/>
          <p:cNvSpPr/>
          <p:nvPr/>
        </p:nvSpPr>
        <p:spPr>
          <a:xfrm>
            <a:off x="5077924" y="1635646"/>
            <a:ext cx="5741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集群</a:t>
            </a:r>
            <a:r>
              <a:rPr lang="en-US" altLang="zh-CN" sz="1000" dirty="0" smtClean="0"/>
              <a:t>d2</a:t>
            </a:r>
            <a:endParaRPr lang="zh-CN" altLang="en-US" sz="1000" dirty="0"/>
          </a:p>
        </p:txBody>
      </p:sp>
      <p:sp>
        <p:nvSpPr>
          <p:cNvPr id="206" name="矩形 205"/>
          <p:cNvSpPr/>
          <p:nvPr/>
        </p:nvSpPr>
        <p:spPr>
          <a:xfrm>
            <a:off x="5270856" y="2002680"/>
            <a:ext cx="5517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机架</a:t>
            </a:r>
            <a:r>
              <a:rPr lang="en-US" altLang="zh-CN" sz="1000" dirty="0" smtClean="0"/>
              <a:t>r4</a:t>
            </a:r>
            <a:endParaRPr lang="zh-CN" altLang="en-US" sz="1000" dirty="0"/>
          </a:p>
        </p:txBody>
      </p:sp>
      <p:sp>
        <p:nvSpPr>
          <p:cNvPr id="207" name="矩形 206"/>
          <p:cNvSpPr/>
          <p:nvPr/>
        </p:nvSpPr>
        <p:spPr>
          <a:xfrm>
            <a:off x="6608127" y="1995687"/>
            <a:ext cx="5517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机架</a:t>
            </a:r>
            <a:r>
              <a:rPr lang="en-US" altLang="zh-CN" sz="1000" dirty="0" smtClean="0"/>
              <a:t>r5</a:t>
            </a:r>
            <a:endParaRPr lang="zh-CN" altLang="en-US" sz="1000" dirty="0"/>
          </a:p>
        </p:txBody>
      </p:sp>
      <p:sp>
        <p:nvSpPr>
          <p:cNvPr id="208" name="矩形 207"/>
          <p:cNvSpPr/>
          <p:nvPr/>
        </p:nvSpPr>
        <p:spPr>
          <a:xfrm>
            <a:off x="7908678" y="1995686"/>
            <a:ext cx="5517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机架</a:t>
            </a:r>
            <a:r>
              <a:rPr lang="en-US" altLang="zh-CN" sz="1000" dirty="0" smtClean="0"/>
              <a:t>r6</a:t>
            </a:r>
            <a:endParaRPr lang="zh-CN" altLang="en-US" sz="1000" dirty="0"/>
          </a:p>
        </p:txBody>
      </p:sp>
      <p:sp>
        <p:nvSpPr>
          <p:cNvPr id="209" name="矩形 208"/>
          <p:cNvSpPr/>
          <p:nvPr/>
        </p:nvSpPr>
        <p:spPr>
          <a:xfrm>
            <a:off x="737288" y="2126533"/>
            <a:ext cx="393657" cy="1232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 209"/>
          <p:cNvSpPr/>
          <p:nvPr/>
        </p:nvSpPr>
        <p:spPr>
          <a:xfrm>
            <a:off x="2077263" y="2133528"/>
            <a:ext cx="393657" cy="1232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/>
          <p:cNvSpPr/>
          <p:nvPr/>
        </p:nvSpPr>
        <p:spPr>
          <a:xfrm>
            <a:off x="3371993" y="2126398"/>
            <a:ext cx="393657" cy="1232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 211"/>
          <p:cNvSpPr/>
          <p:nvPr/>
        </p:nvSpPr>
        <p:spPr>
          <a:xfrm>
            <a:off x="4924199" y="2117944"/>
            <a:ext cx="393657" cy="123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 212"/>
          <p:cNvSpPr/>
          <p:nvPr/>
        </p:nvSpPr>
        <p:spPr>
          <a:xfrm>
            <a:off x="6261977" y="2117944"/>
            <a:ext cx="393657" cy="123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 213"/>
          <p:cNvSpPr/>
          <p:nvPr/>
        </p:nvSpPr>
        <p:spPr>
          <a:xfrm>
            <a:off x="7557077" y="2126263"/>
            <a:ext cx="393657" cy="123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 214"/>
          <p:cNvSpPr/>
          <p:nvPr/>
        </p:nvSpPr>
        <p:spPr>
          <a:xfrm>
            <a:off x="540459" y="1735533"/>
            <a:ext cx="393657" cy="123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/>
          <p:cNvSpPr/>
          <p:nvPr/>
        </p:nvSpPr>
        <p:spPr>
          <a:xfrm>
            <a:off x="4718056" y="1742942"/>
            <a:ext cx="393657" cy="1232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/>
          <p:cNvSpPr/>
          <p:nvPr/>
        </p:nvSpPr>
        <p:spPr>
          <a:xfrm>
            <a:off x="323528" y="1440412"/>
            <a:ext cx="393657" cy="1232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/>
          <p:cNvSpPr/>
          <p:nvPr/>
        </p:nvSpPr>
        <p:spPr>
          <a:xfrm>
            <a:off x="2326330" y="2585830"/>
            <a:ext cx="448886" cy="3965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n-0</a:t>
            </a:r>
            <a:endParaRPr lang="zh-CN" altLang="en-US" sz="1000" dirty="0"/>
          </a:p>
        </p:txBody>
      </p:sp>
      <p:sp>
        <p:nvSpPr>
          <p:cNvPr id="219" name="矩形 218"/>
          <p:cNvSpPr/>
          <p:nvPr/>
        </p:nvSpPr>
        <p:spPr>
          <a:xfrm>
            <a:off x="2344128" y="3219822"/>
            <a:ext cx="448886" cy="3965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n-1</a:t>
            </a:r>
            <a:endParaRPr lang="zh-CN" altLang="en-US" sz="1000" dirty="0"/>
          </a:p>
        </p:txBody>
      </p:sp>
      <p:sp>
        <p:nvSpPr>
          <p:cNvPr id="220" name="矩形 219"/>
          <p:cNvSpPr/>
          <p:nvPr/>
        </p:nvSpPr>
        <p:spPr>
          <a:xfrm>
            <a:off x="2326330" y="3867894"/>
            <a:ext cx="448886" cy="3965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n-2</a:t>
            </a:r>
            <a:endParaRPr lang="zh-CN" altLang="en-US" sz="1000" dirty="0"/>
          </a:p>
        </p:txBody>
      </p:sp>
      <p:sp>
        <p:nvSpPr>
          <p:cNvPr id="221" name="矩形 220"/>
          <p:cNvSpPr/>
          <p:nvPr/>
        </p:nvSpPr>
        <p:spPr>
          <a:xfrm>
            <a:off x="3631364" y="2585830"/>
            <a:ext cx="448886" cy="3965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n-0</a:t>
            </a:r>
            <a:endParaRPr lang="zh-CN" altLang="en-US" sz="1000" dirty="0"/>
          </a:p>
        </p:txBody>
      </p:sp>
      <p:sp>
        <p:nvSpPr>
          <p:cNvPr id="222" name="矩形 221"/>
          <p:cNvSpPr/>
          <p:nvPr/>
        </p:nvSpPr>
        <p:spPr>
          <a:xfrm>
            <a:off x="3649162" y="3219822"/>
            <a:ext cx="448886" cy="3965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n-1</a:t>
            </a:r>
            <a:endParaRPr lang="zh-CN" altLang="en-US" sz="1000" dirty="0"/>
          </a:p>
        </p:txBody>
      </p:sp>
      <p:sp>
        <p:nvSpPr>
          <p:cNvPr id="223" name="矩形 222"/>
          <p:cNvSpPr/>
          <p:nvPr/>
        </p:nvSpPr>
        <p:spPr>
          <a:xfrm>
            <a:off x="3631364" y="3867894"/>
            <a:ext cx="448886" cy="3965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n-2</a:t>
            </a:r>
            <a:endParaRPr lang="zh-CN" altLang="en-US" sz="1000" dirty="0"/>
          </a:p>
        </p:txBody>
      </p:sp>
      <p:sp>
        <p:nvSpPr>
          <p:cNvPr id="227" name="矩形 226"/>
          <p:cNvSpPr/>
          <p:nvPr/>
        </p:nvSpPr>
        <p:spPr>
          <a:xfrm>
            <a:off x="6516216" y="2585830"/>
            <a:ext cx="448886" cy="396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n-0</a:t>
            </a:r>
            <a:endParaRPr lang="zh-CN" altLang="en-US" sz="1000" dirty="0"/>
          </a:p>
        </p:txBody>
      </p:sp>
      <p:sp>
        <p:nvSpPr>
          <p:cNvPr id="228" name="矩形 227"/>
          <p:cNvSpPr/>
          <p:nvPr/>
        </p:nvSpPr>
        <p:spPr>
          <a:xfrm>
            <a:off x="6534014" y="3219822"/>
            <a:ext cx="448886" cy="396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n-1</a:t>
            </a:r>
            <a:endParaRPr lang="zh-CN" altLang="en-US" sz="1000" dirty="0"/>
          </a:p>
        </p:txBody>
      </p:sp>
      <p:sp>
        <p:nvSpPr>
          <p:cNvPr id="229" name="矩形 228"/>
          <p:cNvSpPr/>
          <p:nvPr/>
        </p:nvSpPr>
        <p:spPr>
          <a:xfrm>
            <a:off x="6516216" y="3867894"/>
            <a:ext cx="448886" cy="396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n-2</a:t>
            </a:r>
            <a:endParaRPr lang="zh-CN" altLang="en-US" sz="1000" dirty="0"/>
          </a:p>
        </p:txBody>
      </p:sp>
      <p:sp>
        <p:nvSpPr>
          <p:cNvPr id="230" name="矩形 229"/>
          <p:cNvSpPr/>
          <p:nvPr/>
        </p:nvSpPr>
        <p:spPr>
          <a:xfrm>
            <a:off x="7812360" y="2585830"/>
            <a:ext cx="448886" cy="396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n-0</a:t>
            </a:r>
            <a:endParaRPr lang="zh-CN" altLang="en-US" sz="1000" dirty="0"/>
          </a:p>
        </p:txBody>
      </p:sp>
      <p:sp>
        <p:nvSpPr>
          <p:cNvPr id="231" name="矩形 230"/>
          <p:cNvSpPr/>
          <p:nvPr/>
        </p:nvSpPr>
        <p:spPr>
          <a:xfrm>
            <a:off x="7830158" y="3219822"/>
            <a:ext cx="448886" cy="396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n-1</a:t>
            </a:r>
            <a:endParaRPr lang="zh-CN" altLang="en-US" sz="1000" dirty="0"/>
          </a:p>
        </p:txBody>
      </p:sp>
      <p:sp>
        <p:nvSpPr>
          <p:cNvPr id="232" name="矩形 231"/>
          <p:cNvSpPr/>
          <p:nvPr/>
        </p:nvSpPr>
        <p:spPr>
          <a:xfrm>
            <a:off x="7812360" y="3867894"/>
            <a:ext cx="448886" cy="396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n-2</a:t>
            </a:r>
            <a:endParaRPr lang="zh-CN" altLang="en-US" sz="1000" dirty="0"/>
          </a:p>
        </p:txBody>
      </p:sp>
      <p:cxnSp>
        <p:nvCxnSpPr>
          <p:cNvPr id="7" name="肘形连接符 6"/>
          <p:cNvCxnSpPr>
            <a:endCxn id="166" idx="3"/>
          </p:cNvCxnSpPr>
          <p:nvPr/>
        </p:nvCxnSpPr>
        <p:spPr>
          <a:xfrm>
            <a:off x="1170026" y="2585830"/>
            <a:ext cx="250460" cy="201445"/>
          </a:xfrm>
          <a:prstGeom prst="bentConnector3">
            <a:avLst>
              <a:gd name="adj1" fmla="val 1647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215" idx="2"/>
            <a:endCxn id="209" idx="0"/>
          </p:cNvCxnSpPr>
          <p:nvPr/>
        </p:nvCxnSpPr>
        <p:spPr>
          <a:xfrm rot="16200000" flipH="1">
            <a:off x="701815" y="1894231"/>
            <a:ext cx="267774" cy="1968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09" idx="2"/>
            <a:endCxn id="167" idx="1"/>
          </p:cNvCxnSpPr>
          <p:nvPr/>
        </p:nvCxnSpPr>
        <p:spPr>
          <a:xfrm rot="16200000" flipH="1">
            <a:off x="376003" y="2807872"/>
            <a:ext cx="1171508" cy="552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09" idx="2"/>
            <a:endCxn id="168" idx="1"/>
          </p:cNvCxnSpPr>
          <p:nvPr/>
        </p:nvCxnSpPr>
        <p:spPr>
          <a:xfrm rot="16200000" flipH="1">
            <a:off x="43068" y="3140807"/>
            <a:ext cx="1819580" cy="374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15" idx="2"/>
            <a:endCxn id="210" idx="0"/>
          </p:cNvCxnSpPr>
          <p:nvPr/>
        </p:nvCxnSpPr>
        <p:spPr>
          <a:xfrm rot="16200000" flipH="1">
            <a:off x="1368306" y="1227741"/>
            <a:ext cx="274769" cy="1536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0" idx="2"/>
            <a:endCxn id="218" idx="1"/>
          </p:cNvCxnSpPr>
          <p:nvPr/>
        </p:nvCxnSpPr>
        <p:spPr>
          <a:xfrm rot="16200000" flipH="1">
            <a:off x="2036532" y="2494314"/>
            <a:ext cx="527358" cy="522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15" idx="2"/>
            <a:endCxn id="211" idx="0"/>
          </p:cNvCxnSpPr>
          <p:nvPr/>
        </p:nvCxnSpPr>
        <p:spPr>
          <a:xfrm rot="16200000" flipH="1">
            <a:off x="2019236" y="576811"/>
            <a:ext cx="267639" cy="28315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11" idx="2"/>
            <a:endCxn id="223" idx="1"/>
          </p:cNvCxnSpPr>
          <p:nvPr/>
        </p:nvCxnSpPr>
        <p:spPr>
          <a:xfrm rot="16200000" flipH="1">
            <a:off x="2691817" y="3126629"/>
            <a:ext cx="1816552" cy="62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10" idx="2"/>
            <a:endCxn id="219" idx="1"/>
          </p:cNvCxnSpPr>
          <p:nvPr/>
        </p:nvCxnSpPr>
        <p:spPr>
          <a:xfrm rot="16200000" flipH="1">
            <a:off x="1728435" y="2802411"/>
            <a:ext cx="1161350" cy="700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216" idx="2"/>
            <a:endCxn id="212" idx="0"/>
          </p:cNvCxnSpPr>
          <p:nvPr/>
        </p:nvCxnSpPr>
        <p:spPr>
          <a:xfrm rot="16200000" flipH="1">
            <a:off x="4892068" y="1888984"/>
            <a:ext cx="251776" cy="2061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12" idx="2"/>
            <a:endCxn id="192" idx="1"/>
          </p:cNvCxnSpPr>
          <p:nvPr/>
        </p:nvCxnSpPr>
        <p:spPr>
          <a:xfrm rot="16200000" flipH="1">
            <a:off x="4556391" y="2805807"/>
            <a:ext cx="1180097" cy="508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217" idx="2"/>
            <a:endCxn id="215" idx="0"/>
          </p:cNvCxnSpPr>
          <p:nvPr/>
        </p:nvCxnSpPr>
        <p:spPr>
          <a:xfrm rot="16200000" flipH="1">
            <a:off x="542875" y="1541119"/>
            <a:ext cx="171895" cy="216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217" idx="2"/>
            <a:endCxn id="216" idx="0"/>
          </p:cNvCxnSpPr>
          <p:nvPr/>
        </p:nvCxnSpPr>
        <p:spPr>
          <a:xfrm rot="16200000" flipH="1">
            <a:off x="2627969" y="-543974"/>
            <a:ext cx="179304" cy="4394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77349" y="931176"/>
            <a:ext cx="370494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</a:rPr>
              <a:t>Distance(/</a:t>
            </a:r>
            <a:r>
              <a:rPr lang="en-US" altLang="zh-CN" sz="1000" kern="100" dirty="0" smtClean="0">
                <a:latin typeface="Times New Roman" panose="02020603050405020304" pitchFamily="18" charset="0"/>
              </a:rPr>
              <a:t>d1/r1/n0, 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/</a:t>
            </a:r>
            <a:r>
              <a:rPr lang="en-US" altLang="zh-CN" sz="1000" kern="100" dirty="0" smtClean="0">
                <a:latin typeface="Times New Roman" panose="02020603050405020304" pitchFamily="18" charset="0"/>
              </a:rPr>
              <a:t>d1/r1/n0)=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0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（同一节点上的进程</a:t>
            </a:r>
            <a:r>
              <a:rPr lang="zh-CN" altLang="zh-CN" sz="1000" kern="100" dirty="0" smtClean="0">
                <a:latin typeface="Times New Roman" panose="02020603050405020304" pitchFamily="18" charset="0"/>
              </a:rPr>
              <a:t>）</a:t>
            </a:r>
            <a:endParaRPr lang="zh-CN" altLang="zh-CN" sz="1000" kern="100" dirty="0">
              <a:latin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454659" y="908857"/>
            <a:ext cx="4572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</a:rPr>
              <a:t>Distance(/d1/r2/n0, /</a:t>
            </a:r>
            <a:r>
              <a:rPr lang="en-US" altLang="zh-CN" sz="1000" kern="100" dirty="0" smtClean="0">
                <a:latin typeface="Times New Roman" panose="02020603050405020304" pitchFamily="18" charset="0"/>
              </a:rPr>
              <a:t>d1/r3/n2)=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4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（同一数据中心不同机架上的节点</a:t>
            </a:r>
            <a:r>
              <a:rPr lang="zh-CN" altLang="zh-CN" sz="1000" kern="100" dirty="0" smtClean="0">
                <a:latin typeface="Times New Roman" panose="02020603050405020304" pitchFamily="18" charset="0"/>
              </a:rPr>
              <a:t>）</a:t>
            </a:r>
            <a:endParaRPr lang="zh-CN" altLang="zh-CN" sz="1000" kern="100" dirty="0">
              <a:latin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63286" y="1164367"/>
            <a:ext cx="4572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</a:rPr>
              <a:t>Distance(/d1/r1/n1, /d1/r1/n2)=2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（同一机架上的不同节点）</a:t>
            </a:r>
            <a:endParaRPr lang="zh-CN" altLang="zh-CN" sz="1000" kern="100" dirty="0">
              <a:latin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458229" y="1131590"/>
            <a:ext cx="4572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</a:rPr>
              <a:t>Distance(/d1/r2/n1, /d2/r4/n1)=6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（不同数据中心的节点）</a:t>
            </a:r>
            <a:endParaRPr lang="zh-CN" altLang="zh-CN" sz="1000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58" grpId="0" bldLvl="0" animBg="1"/>
      <p:bldP spid="160" grpId="0" bldLvl="0" animBg="1"/>
      <p:bldP spid="166" grpId="0" bldLvl="0" animBg="1"/>
      <p:bldP spid="167" grpId="0" bldLvl="0" animBg="1"/>
      <p:bldP spid="168" grpId="0" bldLvl="0" animBg="1"/>
      <p:bldP spid="169" grpId="0" bldLvl="0" animBg="1"/>
      <p:bldP spid="173" grpId="0" bldLvl="0" animBg="1"/>
      <p:bldP spid="189" grpId="0" bldLvl="0" animBg="1"/>
      <p:bldP spid="190" grpId="0" bldLvl="0" animBg="1"/>
      <p:bldP spid="191" grpId="0" bldLvl="0" animBg="1"/>
      <p:bldP spid="192" grpId="0" bldLvl="0" animBg="1"/>
      <p:bldP spid="193" grpId="0" bldLvl="0" animBg="1"/>
      <p:bldP spid="194" grpId="0" bldLvl="0" animBg="1"/>
      <p:bldP spid="198" grpId="0" bldLvl="0" animBg="1"/>
      <p:bldP spid="5" grpId="0"/>
      <p:bldP spid="202" grpId="0"/>
      <p:bldP spid="203" grpId="0"/>
      <p:bldP spid="204" grpId="0"/>
      <p:bldP spid="205" grpId="0"/>
      <p:bldP spid="206" grpId="0"/>
      <p:bldP spid="207" grpId="0"/>
      <p:bldP spid="208" grpId="0"/>
      <p:bldP spid="209" grpId="0" bldLvl="0" animBg="1"/>
      <p:bldP spid="210" grpId="0" bldLvl="0" animBg="1"/>
      <p:bldP spid="211" grpId="0" bldLvl="0" animBg="1"/>
      <p:bldP spid="212" grpId="0" bldLvl="0" animBg="1"/>
      <p:bldP spid="213" grpId="0" bldLvl="0" animBg="1"/>
      <p:bldP spid="214" grpId="0" bldLvl="0" animBg="1"/>
      <p:bldP spid="215" grpId="0" bldLvl="0" animBg="1"/>
      <p:bldP spid="216" grpId="0" bldLvl="0" animBg="1"/>
      <p:bldP spid="217" grpId="0" bldLvl="0" animBg="1"/>
      <p:bldP spid="218" grpId="0" bldLvl="0" animBg="1"/>
      <p:bldP spid="219" grpId="0" bldLvl="0" animBg="1"/>
      <p:bldP spid="220" grpId="0" bldLvl="0" animBg="1"/>
      <p:bldP spid="221" grpId="0" bldLvl="0" animBg="1"/>
      <p:bldP spid="222" grpId="0" bldLvl="0" animBg="1"/>
      <p:bldP spid="223" grpId="0" bldLvl="0" animBg="1"/>
      <p:bldP spid="227" grpId="0" bldLvl="0" animBg="1"/>
      <p:bldP spid="228" grpId="0" bldLvl="0" animBg="1"/>
      <p:bldP spid="229" grpId="0" bldLvl="0" animBg="1"/>
      <p:bldP spid="230" grpId="0" bldLvl="0" animBg="1"/>
      <p:bldP spid="231" grpId="0" bldLvl="0" animBg="1"/>
      <p:bldP spid="232" grpId="0" bldLvl="0" animBg="1"/>
      <p:bldP spid="53" grpId="0"/>
      <p:bldP spid="54" grpId="0"/>
      <p:bldP spid="55" grpId="0"/>
      <p:bldP spid="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111278" y="1334785"/>
            <a:ext cx="3290176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4" name="文本框 9"/>
          <p:cNvSpPr txBox="1">
            <a:spLocks noChangeArrowheads="1"/>
          </p:cNvSpPr>
          <p:nvPr/>
        </p:nvSpPr>
        <p:spPr bwMode="auto">
          <a:xfrm>
            <a:off x="2019340" y="1284577"/>
            <a:ext cx="3199448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请求下载文件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/user/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neuedu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1919203" y="1866383"/>
            <a:ext cx="3192075" cy="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13"/>
          <p:cNvSpPr txBox="1">
            <a:spLocks noChangeArrowheads="1"/>
          </p:cNvSpPr>
          <p:nvPr/>
        </p:nvSpPr>
        <p:spPr bwMode="auto">
          <a:xfrm>
            <a:off x="3405863" y="1622250"/>
            <a:ext cx="1812925" cy="21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返回目标文件的元数据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934844" y="1503217"/>
            <a:ext cx="3176434" cy="12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22"/>
          <p:cNvSpPr txBox="1">
            <a:spLocks noChangeArrowheads="1"/>
          </p:cNvSpPr>
          <p:nvPr/>
        </p:nvSpPr>
        <p:spPr bwMode="auto">
          <a:xfrm>
            <a:off x="6366361" y="1340553"/>
            <a:ext cx="829005" cy="34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02096" y="1866383"/>
            <a:ext cx="2950564" cy="821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5" name="文本框 25"/>
          <p:cNvSpPr txBox="1">
            <a:spLocks noChangeArrowheads="1"/>
          </p:cNvSpPr>
          <p:nvPr/>
        </p:nvSpPr>
        <p:spPr bwMode="auto">
          <a:xfrm>
            <a:off x="6502366" y="1915273"/>
            <a:ext cx="5080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908230" y="3537297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7" name="圆角矩形 16"/>
          <p:cNvSpPr/>
          <p:nvPr/>
        </p:nvSpPr>
        <p:spPr>
          <a:xfrm>
            <a:off x="3030795" y="3552537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" name="圆角矩形 17"/>
          <p:cNvSpPr/>
          <p:nvPr/>
        </p:nvSpPr>
        <p:spPr>
          <a:xfrm>
            <a:off x="5716210" y="3553172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9" name="文本框 30"/>
          <p:cNvSpPr txBox="1">
            <a:spLocks noChangeArrowheads="1"/>
          </p:cNvSpPr>
          <p:nvPr/>
        </p:nvSpPr>
        <p:spPr bwMode="auto">
          <a:xfrm>
            <a:off x="3144675" y="3609640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文本框 31"/>
          <p:cNvSpPr txBox="1">
            <a:spLocks noChangeArrowheads="1"/>
          </p:cNvSpPr>
          <p:nvPr/>
        </p:nvSpPr>
        <p:spPr bwMode="auto">
          <a:xfrm>
            <a:off x="5846183" y="3600163"/>
            <a:ext cx="736600" cy="22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文本框 32"/>
          <p:cNvSpPr txBox="1">
            <a:spLocks noChangeArrowheads="1"/>
          </p:cNvSpPr>
          <p:nvPr/>
        </p:nvSpPr>
        <p:spPr bwMode="auto">
          <a:xfrm>
            <a:off x="8045707" y="3600163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2" name="肘形连接符 21"/>
          <p:cNvCxnSpPr>
            <a:endCxn id="17" idx="1"/>
          </p:cNvCxnSpPr>
          <p:nvPr/>
        </p:nvCxnSpPr>
        <p:spPr>
          <a:xfrm rot="16200000" flipH="1">
            <a:off x="1266857" y="2522023"/>
            <a:ext cx="1801049" cy="1726828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圆柱形 22"/>
          <p:cNvSpPr/>
          <p:nvPr/>
        </p:nvSpPr>
        <p:spPr>
          <a:xfrm>
            <a:off x="179512" y="2696809"/>
            <a:ext cx="563906" cy="84048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24" name="文本框 35"/>
          <p:cNvSpPr txBox="1">
            <a:spLocks noChangeArrowheads="1"/>
          </p:cNvSpPr>
          <p:nvPr/>
        </p:nvSpPr>
        <p:spPr bwMode="auto">
          <a:xfrm>
            <a:off x="291718" y="3610024"/>
            <a:ext cx="398627" cy="24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文本框 36"/>
          <p:cNvSpPr txBox="1">
            <a:spLocks noChangeArrowheads="1"/>
          </p:cNvSpPr>
          <p:nvPr/>
        </p:nvSpPr>
        <p:spPr bwMode="auto">
          <a:xfrm>
            <a:off x="232444" y="3198581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文本框 37"/>
          <p:cNvSpPr txBox="1">
            <a:spLocks noChangeArrowheads="1"/>
          </p:cNvSpPr>
          <p:nvPr/>
        </p:nvSpPr>
        <p:spPr bwMode="auto">
          <a:xfrm>
            <a:off x="379053" y="2434452"/>
            <a:ext cx="3619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200m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179512" y="3110845"/>
            <a:ext cx="563906" cy="1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9" idx="1"/>
          </p:cNvCxnSpPr>
          <p:nvPr/>
        </p:nvCxnSpPr>
        <p:spPr>
          <a:xfrm flipH="1">
            <a:off x="171057" y="1725832"/>
            <a:ext cx="296488" cy="107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40"/>
          <p:cNvSpPr txBox="1">
            <a:spLocks noChangeArrowheads="1"/>
          </p:cNvSpPr>
          <p:nvPr/>
        </p:nvSpPr>
        <p:spPr bwMode="auto">
          <a:xfrm>
            <a:off x="1547640" y="4000493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</a:t>
            </a:r>
            <a:r>
              <a:rPr lang="zh-CN" altLang="en-US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读数据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blk_1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5" name="肘形连接符 54"/>
          <p:cNvCxnSpPr/>
          <p:nvPr/>
        </p:nvCxnSpPr>
        <p:spPr>
          <a:xfrm rot="16200000" flipV="1">
            <a:off x="991660" y="2552008"/>
            <a:ext cx="2114169" cy="1952227"/>
          </a:xfrm>
          <a:prstGeom prst="bentConnector3">
            <a:avLst>
              <a:gd name="adj1" fmla="val 3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70"/>
          <p:cNvSpPr txBox="1">
            <a:spLocks noChangeArrowheads="1"/>
          </p:cNvSpPr>
          <p:nvPr/>
        </p:nvSpPr>
        <p:spPr bwMode="auto">
          <a:xfrm>
            <a:off x="1528101" y="4374984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247685" y="4285962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66" name="文本框 81"/>
          <p:cNvSpPr txBox="1">
            <a:spLocks noChangeArrowheads="1"/>
          </p:cNvSpPr>
          <p:nvPr/>
        </p:nvSpPr>
        <p:spPr bwMode="auto">
          <a:xfrm>
            <a:off x="3292604" y="4336466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673312" y="552630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HDFS</a:t>
            </a:r>
            <a:r>
              <a:rPr lang="zh-CN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</a:t>
            </a:r>
            <a:r>
              <a:rPr lang="zh-CN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流程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997040" y="2137135"/>
            <a:ext cx="142875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/user/</a:t>
            </a:r>
            <a:r>
              <a:rPr lang="en-US" altLang="zh-CN" sz="1200" dirty="0" err="1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neuedu</a:t>
            </a:r>
            <a:r>
              <a:rPr lang="en-US" altLang="zh-CN" sz="12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/ss.avi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328461" y="2380469"/>
            <a:ext cx="29562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</a:rPr>
              <a:t>{[blk_1,blk_2],[blk_1,blk_2],[blk_1,blk_2]}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953875" y="4270722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87" name="文本框 81"/>
          <p:cNvSpPr txBox="1">
            <a:spLocks noChangeArrowheads="1"/>
          </p:cNvSpPr>
          <p:nvPr/>
        </p:nvSpPr>
        <p:spPr bwMode="auto">
          <a:xfrm>
            <a:off x="5998101" y="4342151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9" name="肘形连接符 88"/>
          <p:cNvCxnSpPr>
            <a:endCxn id="18" idx="1"/>
          </p:cNvCxnSpPr>
          <p:nvPr/>
        </p:nvCxnSpPr>
        <p:spPr>
          <a:xfrm>
            <a:off x="1932773" y="2091772"/>
            <a:ext cx="3783437" cy="2194825"/>
          </a:xfrm>
          <a:prstGeom prst="bentConnector3">
            <a:avLst>
              <a:gd name="adj1" fmla="val 70463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endCxn id="50" idx="3"/>
          </p:cNvCxnSpPr>
          <p:nvPr/>
        </p:nvCxnSpPr>
        <p:spPr>
          <a:xfrm rot="10800000">
            <a:off x="1815542" y="2265988"/>
            <a:ext cx="3900671" cy="2318526"/>
          </a:xfrm>
          <a:prstGeom prst="bentConnector3">
            <a:avLst>
              <a:gd name="adj1" fmla="val 3452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40"/>
          <p:cNvSpPr txBox="1">
            <a:spLocks noChangeArrowheads="1"/>
          </p:cNvSpPr>
          <p:nvPr/>
        </p:nvSpPr>
        <p:spPr bwMode="auto">
          <a:xfrm>
            <a:off x="4652589" y="3044969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</a:t>
            </a:r>
            <a:r>
              <a:rPr lang="zh-CN" altLang="en-US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读数据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blk_2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文本框 70"/>
          <p:cNvSpPr txBox="1">
            <a:spLocks noChangeArrowheads="1"/>
          </p:cNvSpPr>
          <p:nvPr/>
        </p:nvSpPr>
        <p:spPr bwMode="auto">
          <a:xfrm>
            <a:off x="4699008" y="4349618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247685" y="4665050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08" name="文本框 81"/>
          <p:cNvSpPr txBox="1">
            <a:spLocks noChangeArrowheads="1"/>
          </p:cNvSpPr>
          <p:nvPr/>
        </p:nvSpPr>
        <p:spPr bwMode="auto">
          <a:xfrm>
            <a:off x="3292604" y="4715554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953182" y="4660221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0" name="文本框 81"/>
          <p:cNvSpPr txBox="1">
            <a:spLocks noChangeArrowheads="1"/>
          </p:cNvSpPr>
          <p:nvPr/>
        </p:nvSpPr>
        <p:spPr bwMode="auto">
          <a:xfrm>
            <a:off x="5998101" y="4710725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8126219" y="4225362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2" name="文本框 81"/>
          <p:cNvSpPr txBox="1">
            <a:spLocks noChangeArrowheads="1"/>
          </p:cNvSpPr>
          <p:nvPr/>
        </p:nvSpPr>
        <p:spPr bwMode="auto">
          <a:xfrm>
            <a:off x="8170445" y="4296791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8125526" y="4614861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4" name="文本框 81"/>
          <p:cNvSpPr txBox="1">
            <a:spLocks noChangeArrowheads="1"/>
          </p:cNvSpPr>
          <p:nvPr/>
        </p:nvSpPr>
        <p:spPr bwMode="auto">
          <a:xfrm>
            <a:off x="8170445" y="4665365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23"/>
          <p:cNvSpPr txBox="1">
            <a:spLocks noChangeArrowheads="1"/>
          </p:cNvSpPr>
          <p:nvPr/>
        </p:nvSpPr>
        <p:spPr bwMode="auto">
          <a:xfrm>
            <a:off x="1040680" y="781273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客户端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118292" y="1167037"/>
            <a:ext cx="800911" cy="750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Distributed </a:t>
            </a:r>
            <a:r>
              <a:rPr lang="en-US" altLang="zh-CN" sz="1000" dirty="0" err="1" smtClean="0"/>
              <a:t>FileSystem</a:t>
            </a:r>
            <a:endParaRPr lang="zh-CN" altLang="en-US" sz="1000" dirty="0"/>
          </a:p>
        </p:txBody>
      </p:sp>
      <p:sp>
        <p:nvSpPr>
          <p:cNvPr id="49" name="圆角矩形 48"/>
          <p:cNvSpPr/>
          <p:nvPr/>
        </p:nvSpPr>
        <p:spPr>
          <a:xfrm>
            <a:off x="467545" y="992407"/>
            <a:ext cx="1467300" cy="146685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>
              <a:noFill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53941" y="2091772"/>
            <a:ext cx="861600" cy="34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FSDataInputStream</a:t>
            </a:r>
            <a:endParaRPr lang="zh-CN" altLang="en-US" sz="1000" dirty="0"/>
          </a:p>
        </p:txBody>
      </p:sp>
      <p:sp>
        <p:nvSpPr>
          <p:cNvPr id="51" name="矩形 50"/>
          <p:cNvSpPr/>
          <p:nvPr/>
        </p:nvSpPr>
        <p:spPr>
          <a:xfrm>
            <a:off x="510713" y="1175726"/>
            <a:ext cx="432865" cy="336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HDFS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client</a:t>
            </a:r>
            <a:endParaRPr lang="zh-CN" altLang="en-US" sz="800" dirty="0"/>
          </a:p>
        </p:txBody>
      </p:sp>
      <p:cxnSp>
        <p:nvCxnSpPr>
          <p:cNvPr id="10" name="直接箭头连接符 9"/>
          <p:cNvCxnSpPr>
            <a:stCxn id="51" idx="3"/>
            <a:endCxn id="48" idx="1"/>
          </p:cNvCxnSpPr>
          <p:nvPr/>
        </p:nvCxnSpPr>
        <p:spPr>
          <a:xfrm>
            <a:off x="943578" y="1343816"/>
            <a:ext cx="174714" cy="19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1" idx="2"/>
            <a:endCxn id="50" idx="1"/>
          </p:cNvCxnSpPr>
          <p:nvPr/>
        </p:nvCxnSpPr>
        <p:spPr>
          <a:xfrm>
            <a:off x="727146" y="1511906"/>
            <a:ext cx="226795" cy="754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1" idx="2"/>
          </p:cNvCxnSpPr>
          <p:nvPr/>
        </p:nvCxnSpPr>
        <p:spPr>
          <a:xfrm>
            <a:off x="727146" y="1511906"/>
            <a:ext cx="375135" cy="55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23"/>
          <p:cNvSpPr txBox="1">
            <a:spLocks noChangeArrowheads="1"/>
          </p:cNvSpPr>
          <p:nvPr/>
        </p:nvSpPr>
        <p:spPr bwMode="auto">
          <a:xfrm>
            <a:off x="928883" y="1048346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open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文本框 23"/>
          <p:cNvSpPr txBox="1">
            <a:spLocks noChangeArrowheads="1"/>
          </p:cNvSpPr>
          <p:nvPr/>
        </p:nvSpPr>
        <p:spPr bwMode="auto">
          <a:xfrm>
            <a:off x="862223" y="1585654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read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文本框 23"/>
          <p:cNvSpPr txBox="1">
            <a:spLocks noChangeArrowheads="1"/>
          </p:cNvSpPr>
          <p:nvPr/>
        </p:nvSpPr>
        <p:spPr bwMode="auto">
          <a:xfrm>
            <a:off x="594281" y="1814250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close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6" grpId="0"/>
      <p:bldP spid="12" grpId="0"/>
      <p:bldP spid="14" grpId="0" bldLvl="0" animBg="1"/>
      <p:bldP spid="15" grpId="0"/>
      <p:bldP spid="16" grpId="0" bldLvl="0" animBg="1"/>
      <p:bldP spid="17" grpId="0" bldLvl="0" animBg="1"/>
      <p:bldP spid="18" grpId="0" bldLvl="0" animBg="1"/>
      <p:bldP spid="19" grpId="0"/>
      <p:bldP spid="20" grpId="0"/>
      <p:bldP spid="21" grpId="0"/>
      <p:bldP spid="23" grpId="0" bldLvl="0" animBg="1"/>
      <p:bldP spid="24" grpId="0"/>
      <p:bldP spid="25" grpId="0"/>
      <p:bldP spid="26" grpId="0"/>
      <p:bldP spid="29" grpId="0"/>
      <p:bldP spid="56" grpId="0"/>
      <p:bldP spid="65" grpId="0" bldLvl="0" animBg="1"/>
      <p:bldP spid="66" grpId="0"/>
      <p:bldP spid="76" grpId="0"/>
      <p:bldP spid="78" grpId="0"/>
      <p:bldP spid="86" grpId="0" bldLvl="0" animBg="1"/>
      <p:bldP spid="87" grpId="0"/>
      <p:bldP spid="104" grpId="0"/>
      <p:bldP spid="105" grpId="0"/>
      <p:bldP spid="107" grpId="0" bldLvl="0" animBg="1"/>
      <p:bldP spid="108" grpId="0"/>
      <p:bldP spid="109" grpId="0" bldLvl="0" animBg="1"/>
      <p:bldP spid="110" grpId="0"/>
      <p:bldP spid="111" grpId="0" bldLvl="0" animBg="1"/>
      <p:bldP spid="112" grpId="0"/>
      <p:bldP spid="113" grpId="0" bldLvl="0" animBg="1"/>
      <p:bldP spid="114" grpId="0"/>
      <p:bldP spid="47" grpId="0"/>
      <p:bldP spid="48" grpId="0" bldLvl="0" animBg="1"/>
      <p:bldP spid="49" grpId="0" bldLvl="0" animBg="1"/>
      <p:bldP spid="50" grpId="0" bldLvl="0" animBg="1"/>
      <p:bldP spid="51" grpId="0" bldLvl="0" animBg="1"/>
      <p:bldP spid="59" grpId="0"/>
      <p:bldP spid="60" grpId="0"/>
      <p:bldP spid="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07504" y="1347614"/>
            <a:ext cx="720080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1835696" y="771550"/>
            <a:ext cx="3462977" cy="42484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50" name="圆角矩形 49"/>
          <p:cNvSpPr/>
          <p:nvPr/>
        </p:nvSpPr>
        <p:spPr>
          <a:xfrm>
            <a:off x="6052436" y="771551"/>
            <a:ext cx="2933932" cy="42484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51" name="文本框 9"/>
          <p:cNvSpPr txBox="1">
            <a:spLocks noChangeArrowheads="1"/>
          </p:cNvSpPr>
          <p:nvPr/>
        </p:nvSpPr>
        <p:spPr bwMode="auto">
          <a:xfrm>
            <a:off x="172797" y="2489276"/>
            <a:ext cx="1728192" cy="523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元数据的增删改查请求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/user/</a:t>
            </a:r>
            <a:r>
              <a:rPr lang="en-US" altLang="zh-CN" sz="1200" dirty="0" err="1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neuedu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文本框 9"/>
          <p:cNvSpPr txBox="1">
            <a:spLocks noChangeArrowheads="1"/>
          </p:cNvSpPr>
          <p:nvPr/>
        </p:nvSpPr>
        <p:spPr bwMode="auto">
          <a:xfrm>
            <a:off x="310610" y="1592981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文本框 9"/>
          <p:cNvSpPr txBox="1">
            <a:spLocks noChangeArrowheads="1"/>
          </p:cNvSpPr>
          <p:nvPr/>
        </p:nvSpPr>
        <p:spPr bwMode="auto">
          <a:xfrm>
            <a:off x="6504681" y="597574"/>
            <a:ext cx="1575917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Secondary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442150" y="898953"/>
            <a:ext cx="2401384" cy="9227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2406958" y="4163840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3745655" y="2724912"/>
            <a:ext cx="923823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2421047" y="2715766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9"/>
          <p:cNvSpPr txBox="1">
            <a:spLocks noChangeArrowheads="1"/>
          </p:cNvSpPr>
          <p:nvPr/>
        </p:nvSpPr>
        <p:spPr bwMode="auto">
          <a:xfrm>
            <a:off x="2462670" y="4253510"/>
            <a:ext cx="1119704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edits.inprogress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文本框 9"/>
          <p:cNvSpPr txBox="1">
            <a:spLocks noChangeArrowheads="1"/>
          </p:cNvSpPr>
          <p:nvPr/>
        </p:nvSpPr>
        <p:spPr bwMode="auto">
          <a:xfrm>
            <a:off x="3510911" y="555526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文本框 9"/>
          <p:cNvSpPr txBox="1">
            <a:spLocks noChangeArrowheads="1"/>
          </p:cNvSpPr>
          <p:nvPr/>
        </p:nvSpPr>
        <p:spPr bwMode="auto">
          <a:xfrm>
            <a:off x="2626848" y="2804841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</a:t>
            </a:r>
            <a:r>
              <a:rPr lang="en-US" altLang="zh-CN" sz="1200" dirty="0" smtClean="0">
                <a:latin typeface="Arial" panose="020B0604020202020204" pitchFamily="34" charset="0"/>
              </a:rPr>
              <a:t>s.001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406958" y="3463258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9"/>
          <p:cNvSpPr txBox="1">
            <a:spLocks noChangeArrowheads="1"/>
          </p:cNvSpPr>
          <p:nvPr/>
        </p:nvSpPr>
        <p:spPr bwMode="auto">
          <a:xfrm>
            <a:off x="2612759" y="3552333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</a:t>
            </a:r>
            <a:r>
              <a:rPr lang="en-US" altLang="zh-CN" sz="1200" dirty="0" smtClean="0">
                <a:latin typeface="Arial" panose="020B0604020202020204" pitchFamily="34" charset="0"/>
              </a:rPr>
              <a:t>s.002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文本框 9"/>
          <p:cNvSpPr txBox="1">
            <a:spLocks noChangeArrowheads="1"/>
          </p:cNvSpPr>
          <p:nvPr/>
        </p:nvSpPr>
        <p:spPr bwMode="auto">
          <a:xfrm>
            <a:off x="3869202" y="2799769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fsimage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文本框 9"/>
          <p:cNvSpPr txBox="1">
            <a:spLocks noChangeArrowheads="1"/>
          </p:cNvSpPr>
          <p:nvPr/>
        </p:nvSpPr>
        <p:spPr bwMode="auto">
          <a:xfrm>
            <a:off x="3297250" y="947610"/>
            <a:ext cx="800215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 dirty="0" smtClean="0">
                <a:latin typeface="Arial" panose="020B0604020202020204" pitchFamily="34" charset="0"/>
              </a:rPr>
              <a:t>内存</a:t>
            </a:r>
            <a:r>
              <a:rPr lang="en-US" altLang="zh-CN" sz="1200" dirty="0" smtClean="0">
                <a:latin typeface="Arial" panose="020B0604020202020204" pitchFamily="34" charset="0"/>
              </a:rPr>
              <a:t>128G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文本框 9"/>
          <p:cNvSpPr txBox="1">
            <a:spLocks noChangeArrowheads="1"/>
          </p:cNvSpPr>
          <p:nvPr/>
        </p:nvSpPr>
        <p:spPr bwMode="auto">
          <a:xfrm>
            <a:off x="3006079" y="1582963"/>
            <a:ext cx="1375720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latin typeface="Arial" panose="020B0604020202020204" pitchFamily="34" charset="0"/>
              </a:rPr>
              <a:t>4 </a:t>
            </a:r>
            <a:r>
              <a:rPr lang="zh-CN" altLang="en-US" sz="1200" dirty="0" smtClean="0">
                <a:latin typeface="Arial" panose="020B0604020202020204" pitchFamily="34" charset="0"/>
              </a:rPr>
              <a:t>内存数据增删改查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7" name="直接箭头连接符 36"/>
          <p:cNvCxnSpPr>
            <a:stCxn id="61" idx="0"/>
          </p:cNvCxnSpPr>
          <p:nvPr/>
        </p:nvCxnSpPr>
        <p:spPr>
          <a:xfrm flipV="1">
            <a:off x="3023588" y="1835233"/>
            <a:ext cx="623643" cy="88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60" idx="0"/>
          </p:cNvCxnSpPr>
          <p:nvPr/>
        </p:nvCxnSpPr>
        <p:spPr>
          <a:xfrm flipH="1" flipV="1">
            <a:off x="3683655" y="1847199"/>
            <a:ext cx="523912" cy="87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9"/>
          <p:cNvSpPr txBox="1">
            <a:spLocks noChangeArrowheads="1"/>
          </p:cNvSpPr>
          <p:nvPr/>
        </p:nvSpPr>
        <p:spPr bwMode="auto">
          <a:xfrm>
            <a:off x="2416537" y="2398451"/>
            <a:ext cx="2282364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latin typeface="Arial" panose="020B0604020202020204" pitchFamily="34" charset="0"/>
              </a:rPr>
              <a:t>1 </a:t>
            </a:r>
            <a:r>
              <a:rPr lang="zh-CN" altLang="en-US" sz="1200" dirty="0" smtClean="0">
                <a:latin typeface="Arial" panose="020B0604020202020204" pitchFamily="34" charset="0"/>
              </a:rPr>
              <a:t>加载编辑日志和镜像文件到内存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3" name="肘形连接符 42"/>
          <p:cNvCxnSpPr>
            <a:stCxn id="30" idx="1"/>
            <a:endCxn id="59" idx="1"/>
          </p:cNvCxnSpPr>
          <p:nvPr/>
        </p:nvCxnSpPr>
        <p:spPr>
          <a:xfrm rot="10800000" flipV="1">
            <a:off x="2406958" y="1360332"/>
            <a:ext cx="35192" cy="2983528"/>
          </a:xfrm>
          <a:prstGeom prst="bentConnector3">
            <a:avLst>
              <a:gd name="adj1" fmla="val 749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30" idx="1"/>
            <a:endCxn id="70" idx="1"/>
          </p:cNvCxnSpPr>
          <p:nvPr/>
        </p:nvCxnSpPr>
        <p:spPr>
          <a:xfrm rot="10800000" flipV="1">
            <a:off x="2406958" y="1360332"/>
            <a:ext cx="35192" cy="2282946"/>
          </a:xfrm>
          <a:prstGeom prst="bentConnector3">
            <a:avLst>
              <a:gd name="adj1" fmla="val 749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"/>
          <p:cNvSpPr txBox="1">
            <a:spLocks noChangeArrowheads="1"/>
          </p:cNvSpPr>
          <p:nvPr/>
        </p:nvSpPr>
        <p:spPr bwMode="auto">
          <a:xfrm>
            <a:off x="1979712" y="1948114"/>
            <a:ext cx="1162100" cy="37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记录操作日志、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更新滚动日志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文本框 9"/>
          <p:cNvSpPr txBox="1">
            <a:spLocks noChangeArrowheads="1"/>
          </p:cNvSpPr>
          <p:nvPr/>
        </p:nvSpPr>
        <p:spPr bwMode="auto">
          <a:xfrm>
            <a:off x="5157380" y="983172"/>
            <a:ext cx="195874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1 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请求是否需要</a:t>
            </a: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checkpoint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文本框 9"/>
          <p:cNvSpPr txBox="1">
            <a:spLocks noChangeArrowheads="1"/>
          </p:cNvSpPr>
          <p:nvPr/>
        </p:nvSpPr>
        <p:spPr bwMode="auto">
          <a:xfrm>
            <a:off x="5172607" y="1386868"/>
            <a:ext cx="195874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2 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请求执行</a:t>
            </a: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checkpoint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文本框 9"/>
          <p:cNvSpPr txBox="1">
            <a:spLocks noChangeArrowheads="1"/>
          </p:cNvSpPr>
          <p:nvPr/>
        </p:nvSpPr>
        <p:spPr bwMode="auto">
          <a:xfrm>
            <a:off x="3723879" y="3901480"/>
            <a:ext cx="1410160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3 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滚动正在写的</a:t>
            </a: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edits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682744" y="4163840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9"/>
          <p:cNvSpPr txBox="1">
            <a:spLocks noChangeArrowheads="1"/>
          </p:cNvSpPr>
          <p:nvPr/>
        </p:nvSpPr>
        <p:spPr bwMode="auto">
          <a:xfrm>
            <a:off x="3888545" y="4252915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</a:t>
            </a:r>
            <a:r>
              <a:rPr lang="en-US" altLang="zh-CN" sz="1200" dirty="0" smtClean="0">
                <a:latin typeface="Arial" panose="020B0604020202020204" pitchFamily="34" charset="0"/>
              </a:rPr>
              <a:t>s.003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683540" y="4587974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9"/>
          <p:cNvSpPr txBox="1">
            <a:spLocks noChangeArrowheads="1"/>
          </p:cNvSpPr>
          <p:nvPr/>
        </p:nvSpPr>
        <p:spPr bwMode="auto">
          <a:xfrm>
            <a:off x="3739252" y="4677644"/>
            <a:ext cx="1119704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edits.inprogress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348275" y="3507854"/>
            <a:ext cx="729644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文本框 9"/>
          <p:cNvSpPr txBox="1">
            <a:spLocks noChangeArrowheads="1"/>
          </p:cNvSpPr>
          <p:nvPr/>
        </p:nvSpPr>
        <p:spPr bwMode="auto">
          <a:xfrm>
            <a:off x="6471821" y="3582711"/>
            <a:ext cx="5323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fsimage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561505" y="4019824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框 9"/>
          <p:cNvSpPr txBox="1">
            <a:spLocks noChangeArrowheads="1"/>
          </p:cNvSpPr>
          <p:nvPr/>
        </p:nvSpPr>
        <p:spPr bwMode="auto">
          <a:xfrm>
            <a:off x="7767306" y="4108899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</a:t>
            </a:r>
            <a:r>
              <a:rPr lang="en-US" altLang="zh-CN" sz="1200" dirty="0" smtClean="0">
                <a:latin typeface="Arial" panose="020B0604020202020204" pitchFamily="34" charset="0"/>
              </a:rPr>
              <a:t>s.002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7562301" y="4443958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9"/>
          <p:cNvSpPr txBox="1">
            <a:spLocks noChangeArrowheads="1"/>
          </p:cNvSpPr>
          <p:nvPr/>
        </p:nvSpPr>
        <p:spPr bwMode="auto">
          <a:xfrm>
            <a:off x="7772776" y="4519923"/>
            <a:ext cx="1119704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latin typeface="Arial" panose="020B0604020202020204" pitchFamily="34" charset="0"/>
              </a:rPr>
              <a:t>edits.003</a:t>
            </a:r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121" name="文本框 9"/>
          <p:cNvSpPr txBox="1">
            <a:spLocks noChangeArrowheads="1"/>
          </p:cNvSpPr>
          <p:nvPr/>
        </p:nvSpPr>
        <p:spPr bwMode="auto">
          <a:xfrm>
            <a:off x="6150742" y="4227934"/>
            <a:ext cx="797522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4 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拷贝到</a:t>
            </a:r>
            <a:r>
              <a:rPr lang="en-US" altLang="zh-CN" sz="1200" dirty="0" err="1" smtClean="0">
                <a:solidFill>
                  <a:srgbClr val="7030A0"/>
                </a:solidFill>
                <a:latin typeface="Arial" panose="020B0604020202020204" pitchFamily="34" charset="0"/>
              </a:rPr>
              <a:t>sn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655571" y="1632853"/>
            <a:ext cx="1571221" cy="5559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9"/>
          <p:cNvSpPr txBox="1">
            <a:spLocks noChangeArrowheads="1"/>
          </p:cNvSpPr>
          <p:nvPr/>
        </p:nvSpPr>
        <p:spPr bwMode="auto">
          <a:xfrm>
            <a:off x="7242019" y="1707654"/>
            <a:ext cx="327720" cy="22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 dirty="0">
                <a:latin typeface="Arial" panose="020B0604020202020204" pitchFamily="34" charset="0"/>
              </a:rPr>
              <a:t>内存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文本框 9"/>
          <p:cNvSpPr txBox="1">
            <a:spLocks noChangeArrowheads="1"/>
          </p:cNvSpPr>
          <p:nvPr/>
        </p:nvSpPr>
        <p:spPr bwMode="auto">
          <a:xfrm>
            <a:off x="6838986" y="1923678"/>
            <a:ext cx="1461503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加载到内存并合并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307111" y="2608203"/>
            <a:ext cx="1345567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文本框 9"/>
          <p:cNvSpPr txBox="1">
            <a:spLocks noChangeArrowheads="1"/>
          </p:cNvSpPr>
          <p:nvPr/>
        </p:nvSpPr>
        <p:spPr bwMode="auto">
          <a:xfrm>
            <a:off x="6362823" y="2697873"/>
            <a:ext cx="1206915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fsimage.chkpoint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7" name="文本框 9"/>
          <p:cNvSpPr txBox="1">
            <a:spLocks noChangeArrowheads="1"/>
          </p:cNvSpPr>
          <p:nvPr/>
        </p:nvSpPr>
        <p:spPr bwMode="auto">
          <a:xfrm>
            <a:off x="6150742" y="3045846"/>
            <a:ext cx="797522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7 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拷贝到</a:t>
            </a:r>
            <a:r>
              <a:rPr lang="en-US" altLang="zh-CN" sz="1200" dirty="0" err="1" smtClean="0">
                <a:solidFill>
                  <a:srgbClr val="7030A0"/>
                </a:solidFill>
                <a:latin typeface="Arial" panose="020B0604020202020204" pitchFamily="34" charset="0"/>
              </a:rPr>
              <a:t>nn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" name="文本框 9"/>
          <p:cNvSpPr txBox="1">
            <a:spLocks noChangeArrowheads="1"/>
          </p:cNvSpPr>
          <p:nvPr/>
        </p:nvSpPr>
        <p:spPr bwMode="auto">
          <a:xfrm>
            <a:off x="3867013" y="3129793"/>
            <a:ext cx="1371822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8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重命名成</a:t>
            </a:r>
            <a:r>
              <a:rPr lang="en-US" altLang="zh-CN" sz="1200" dirty="0" err="1" smtClean="0">
                <a:solidFill>
                  <a:srgbClr val="7030A0"/>
                </a:solidFill>
                <a:latin typeface="Arial" panose="020B0604020202020204" pitchFamily="34" charset="0"/>
              </a:rPr>
              <a:t>fsimage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flipH="1">
            <a:off x="5257469" y="1229089"/>
            <a:ext cx="828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H="1">
            <a:off x="5298673" y="1632852"/>
            <a:ext cx="753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H="1">
            <a:off x="4878206" y="1632852"/>
            <a:ext cx="420467" cy="231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100" idx="3"/>
            <a:endCxn id="119" idx="1"/>
          </p:cNvCxnSpPr>
          <p:nvPr/>
        </p:nvCxnSpPr>
        <p:spPr>
          <a:xfrm>
            <a:off x="4887826" y="4343860"/>
            <a:ext cx="2674475" cy="28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72" idx="3"/>
            <a:endCxn id="115" idx="1"/>
          </p:cNvCxnSpPr>
          <p:nvPr/>
        </p:nvCxnSpPr>
        <p:spPr>
          <a:xfrm>
            <a:off x="4688728" y="2922761"/>
            <a:ext cx="1659547" cy="765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115" idx="0"/>
            <a:endCxn id="122" idx="2"/>
          </p:cNvCxnSpPr>
          <p:nvPr/>
        </p:nvCxnSpPr>
        <p:spPr>
          <a:xfrm flipV="1">
            <a:off x="6713097" y="2188813"/>
            <a:ext cx="728085" cy="131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3638086" y="3680153"/>
            <a:ext cx="3923419" cy="572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17" idx="0"/>
            <a:endCxn id="122" idx="2"/>
          </p:cNvCxnSpPr>
          <p:nvPr/>
        </p:nvCxnSpPr>
        <p:spPr>
          <a:xfrm flipH="1" flipV="1">
            <a:off x="7441182" y="2188813"/>
            <a:ext cx="722864" cy="183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19" idx="0"/>
            <a:endCxn id="122" idx="2"/>
          </p:cNvCxnSpPr>
          <p:nvPr/>
        </p:nvCxnSpPr>
        <p:spPr>
          <a:xfrm flipH="1" flipV="1">
            <a:off x="7441182" y="2188813"/>
            <a:ext cx="723660" cy="225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2" name="文本框 9"/>
          <p:cNvSpPr txBox="1">
            <a:spLocks noChangeArrowheads="1"/>
          </p:cNvSpPr>
          <p:nvPr/>
        </p:nvSpPr>
        <p:spPr bwMode="auto">
          <a:xfrm>
            <a:off x="6130148" y="2283718"/>
            <a:ext cx="1394180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6 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生成新的</a:t>
            </a:r>
            <a:r>
              <a:rPr lang="en-US" altLang="zh-CN" sz="1200" dirty="0" err="1" smtClean="0">
                <a:solidFill>
                  <a:srgbClr val="7030A0"/>
                </a:solidFill>
                <a:latin typeface="Arial" panose="020B0604020202020204" pitchFamily="34" charset="0"/>
              </a:rPr>
              <a:t>fsimage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4" name="直接箭头连接符 143"/>
          <p:cNvCxnSpPr>
            <a:stCxn id="122" idx="1"/>
          </p:cNvCxnSpPr>
          <p:nvPr/>
        </p:nvCxnSpPr>
        <p:spPr>
          <a:xfrm flipH="1">
            <a:off x="6362823" y="1910833"/>
            <a:ext cx="292748" cy="67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125" idx="1"/>
            <a:endCxn id="168" idx="3"/>
          </p:cNvCxnSpPr>
          <p:nvPr/>
        </p:nvCxnSpPr>
        <p:spPr>
          <a:xfrm flipH="1">
            <a:off x="5011796" y="2788223"/>
            <a:ext cx="1295315" cy="75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2" name="肘形连接符 161"/>
          <p:cNvCxnSpPr>
            <a:stCxn id="7" idx="4"/>
            <a:endCxn id="48" idx="1"/>
          </p:cNvCxnSpPr>
          <p:nvPr/>
        </p:nvCxnSpPr>
        <p:spPr>
          <a:xfrm rot="16200000" flipH="1">
            <a:off x="701570" y="1761660"/>
            <a:ext cx="900100" cy="1368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9"/>
          <p:cNvSpPr txBox="1">
            <a:spLocks noChangeArrowheads="1"/>
          </p:cNvSpPr>
          <p:nvPr/>
        </p:nvSpPr>
        <p:spPr bwMode="auto">
          <a:xfrm>
            <a:off x="7405879" y="1029335"/>
            <a:ext cx="1840279" cy="62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checkpoint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触发条件：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）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定时时间到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）</a:t>
            </a: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edits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中的数据满了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64329" y="701164"/>
            <a:ext cx="19399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NameNode</a:t>
            </a:r>
            <a:r>
              <a:rPr lang="zh-CN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工作机制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3730892" y="3363838"/>
            <a:ext cx="1280904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9"/>
          <p:cNvSpPr txBox="1">
            <a:spLocks noChangeArrowheads="1"/>
          </p:cNvSpPr>
          <p:nvPr/>
        </p:nvSpPr>
        <p:spPr bwMode="auto">
          <a:xfrm>
            <a:off x="3786603" y="3453508"/>
            <a:ext cx="1206915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fsimage.chkpoint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8" name="直接箭头连接符 187"/>
          <p:cNvCxnSpPr/>
          <p:nvPr/>
        </p:nvCxnSpPr>
        <p:spPr>
          <a:xfrm flipV="1">
            <a:off x="3759719" y="3073317"/>
            <a:ext cx="0" cy="27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文本框 9"/>
          <p:cNvSpPr txBox="1">
            <a:spLocks noChangeArrowheads="1"/>
          </p:cNvSpPr>
          <p:nvPr/>
        </p:nvSpPr>
        <p:spPr bwMode="auto">
          <a:xfrm>
            <a:off x="2580017" y="1143662"/>
            <a:ext cx="2217588" cy="19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（每个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占元数据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150byte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）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48" grpId="0" bldLvl="0" animBg="1"/>
      <p:bldP spid="50" grpId="0" bldLvl="0" animBg="1"/>
      <p:bldP spid="51" grpId="0"/>
      <p:bldP spid="57" grpId="0"/>
      <p:bldP spid="58" grpId="0"/>
      <p:bldP spid="30" grpId="0" bldLvl="0" animBg="1"/>
      <p:bldP spid="59" grpId="0" bldLvl="0" animBg="1"/>
      <p:bldP spid="60" grpId="0" bldLvl="0" animBg="1"/>
      <p:bldP spid="61" grpId="0" bldLvl="0" animBg="1"/>
      <p:bldP spid="63" grpId="0"/>
      <p:bldP spid="67" grpId="0"/>
      <p:bldP spid="69" grpId="0"/>
      <p:bldP spid="70" grpId="0" bldLvl="0" animBg="1"/>
      <p:bldP spid="71" grpId="0"/>
      <p:bldP spid="72" grpId="0"/>
      <p:bldP spid="73" grpId="0"/>
      <p:bldP spid="75" grpId="0"/>
      <p:bldP spid="79" grpId="0"/>
      <p:bldP spid="93" grpId="0"/>
      <p:bldP spid="95" grpId="0"/>
      <p:bldP spid="97" grpId="0"/>
      <p:bldP spid="98" grpId="0"/>
      <p:bldP spid="100" grpId="0" bldLvl="0" animBg="1"/>
      <p:bldP spid="101" grpId="0"/>
      <p:bldP spid="102" grpId="0" bldLvl="0" animBg="1"/>
      <p:bldP spid="103" grpId="0"/>
      <p:bldP spid="115" grpId="0" bldLvl="0" animBg="1"/>
      <p:bldP spid="116" grpId="0"/>
      <p:bldP spid="117" grpId="0" bldLvl="0" animBg="1"/>
      <p:bldP spid="118" grpId="0"/>
      <p:bldP spid="119" grpId="0" bldLvl="0" animBg="1"/>
      <p:bldP spid="120" grpId="0"/>
      <p:bldP spid="121" grpId="0"/>
      <p:bldP spid="122" grpId="0" bldLvl="0" animBg="1"/>
      <p:bldP spid="123" grpId="0"/>
      <p:bldP spid="124" grpId="0"/>
      <p:bldP spid="125" grpId="0" bldLvl="0" animBg="1"/>
      <p:bldP spid="126" grpId="0"/>
      <p:bldP spid="127" grpId="0"/>
      <p:bldP spid="128" grpId="0"/>
      <p:bldP spid="142" grpId="0"/>
      <p:bldP spid="163" grpId="0"/>
      <p:bldP spid="168" grpId="0" bldLvl="0" animBg="1"/>
      <p:bldP spid="169" grpId="0"/>
      <p:bldP spid="6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164"/>
          <p:cNvSpPr/>
          <p:nvPr/>
        </p:nvSpPr>
        <p:spPr>
          <a:xfrm>
            <a:off x="3563888" y="546389"/>
            <a:ext cx="18373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DataNode</a:t>
            </a:r>
            <a:r>
              <a:rPr lang="zh-CN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工作机制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323528" y="3003798"/>
            <a:ext cx="1806279" cy="19463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 dirty="0"/>
          </a:p>
        </p:txBody>
      </p:sp>
      <p:sp>
        <p:nvSpPr>
          <p:cNvPr id="105" name="圆角矩形 104"/>
          <p:cNvSpPr/>
          <p:nvPr/>
        </p:nvSpPr>
        <p:spPr>
          <a:xfrm>
            <a:off x="4925961" y="3003798"/>
            <a:ext cx="1806279" cy="19463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06" name="圆角矩形 105"/>
          <p:cNvSpPr/>
          <p:nvPr/>
        </p:nvSpPr>
        <p:spPr>
          <a:xfrm>
            <a:off x="7020272" y="3003798"/>
            <a:ext cx="1806279" cy="19463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2" name="矩形 1"/>
          <p:cNvSpPr/>
          <p:nvPr/>
        </p:nvSpPr>
        <p:spPr>
          <a:xfrm>
            <a:off x="373732" y="3498209"/>
            <a:ext cx="1663068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528" y="3251988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block1</a:t>
            </a:r>
            <a:endParaRPr lang="zh-CN" altLang="en-US" sz="1000" dirty="0"/>
          </a:p>
        </p:txBody>
      </p:sp>
      <p:sp>
        <p:nvSpPr>
          <p:cNvPr id="107" name="矩形 106"/>
          <p:cNvSpPr/>
          <p:nvPr/>
        </p:nvSpPr>
        <p:spPr>
          <a:xfrm>
            <a:off x="5016364" y="3507854"/>
            <a:ext cx="1663068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4966160" y="3261633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block2</a:t>
            </a:r>
            <a:endParaRPr lang="zh-CN" altLang="en-US" sz="1000" dirty="0"/>
          </a:p>
        </p:txBody>
      </p:sp>
      <p:sp>
        <p:nvSpPr>
          <p:cNvPr id="109" name="矩形 108"/>
          <p:cNvSpPr/>
          <p:nvPr/>
        </p:nvSpPr>
        <p:spPr>
          <a:xfrm>
            <a:off x="4998468" y="4216162"/>
            <a:ext cx="1663068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4948264" y="3969941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block1</a:t>
            </a:r>
            <a:endParaRPr lang="zh-CN" altLang="en-US" sz="1000" dirty="0"/>
          </a:p>
        </p:txBody>
      </p:sp>
      <p:sp>
        <p:nvSpPr>
          <p:cNvPr id="111" name="矩形 110"/>
          <p:cNvSpPr/>
          <p:nvPr/>
        </p:nvSpPr>
        <p:spPr>
          <a:xfrm>
            <a:off x="7081258" y="4299942"/>
            <a:ext cx="1663068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7031054" y="4053721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block2</a:t>
            </a:r>
            <a:endParaRPr lang="zh-CN" altLang="en-US" sz="1000" dirty="0"/>
          </a:p>
        </p:txBody>
      </p:sp>
      <p:sp>
        <p:nvSpPr>
          <p:cNvPr id="113" name="矩形 112"/>
          <p:cNvSpPr/>
          <p:nvPr/>
        </p:nvSpPr>
        <p:spPr>
          <a:xfrm>
            <a:off x="7101933" y="3498815"/>
            <a:ext cx="1663068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7051729" y="3252594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block3</a:t>
            </a:r>
            <a:endParaRPr lang="zh-CN" altLang="en-US" sz="1000" dirty="0"/>
          </a:p>
        </p:txBody>
      </p:sp>
      <p:sp>
        <p:nvSpPr>
          <p:cNvPr id="129" name="矩形 128"/>
          <p:cNvSpPr/>
          <p:nvPr/>
        </p:nvSpPr>
        <p:spPr>
          <a:xfrm>
            <a:off x="378271" y="4223901"/>
            <a:ext cx="1663068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328067" y="3977680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block3</a:t>
            </a:r>
            <a:endParaRPr lang="zh-CN" altLang="en-US" sz="1000" dirty="0"/>
          </a:p>
        </p:txBody>
      </p:sp>
      <p:sp>
        <p:nvSpPr>
          <p:cNvPr id="132" name="圆角矩形 131"/>
          <p:cNvSpPr/>
          <p:nvPr/>
        </p:nvSpPr>
        <p:spPr>
          <a:xfrm>
            <a:off x="3016526" y="987574"/>
            <a:ext cx="3290176" cy="11054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34" name="文本框 22"/>
          <p:cNvSpPr txBox="1">
            <a:spLocks noChangeArrowheads="1"/>
          </p:cNvSpPr>
          <p:nvPr/>
        </p:nvSpPr>
        <p:spPr bwMode="auto">
          <a:xfrm>
            <a:off x="4271609" y="1059582"/>
            <a:ext cx="1057608" cy="22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207344" y="1352011"/>
            <a:ext cx="2950564" cy="6270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36" name="文本框 25"/>
          <p:cNvSpPr txBox="1">
            <a:spLocks noChangeArrowheads="1"/>
          </p:cNvSpPr>
          <p:nvPr/>
        </p:nvSpPr>
        <p:spPr bwMode="auto">
          <a:xfrm>
            <a:off x="4380681" y="1432377"/>
            <a:ext cx="5080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直接箭头连接符 4"/>
          <p:cNvCxnSpPr>
            <a:stCxn id="68" idx="0"/>
            <a:endCxn id="132" idx="2"/>
          </p:cNvCxnSpPr>
          <p:nvPr/>
        </p:nvCxnSpPr>
        <p:spPr>
          <a:xfrm flipV="1">
            <a:off x="1226668" y="2093034"/>
            <a:ext cx="3434946" cy="910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30"/>
          <p:cNvSpPr txBox="1">
            <a:spLocks noChangeArrowheads="1"/>
          </p:cNvSpPr>
          <p:nvPr/>
        </p:nvSpPr>
        <p:spPr bwMode="auto">
          <a:xfrm>
            <a:off x="2338224" y="2222871"/>
            <a:ext cx="1457162" cy="40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启动后向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注册。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/>
          <p:cNvCxnSpPr>
            <a:stCxn id="132" idx="1"/>
            <a:endCxn id="68" idx="0"/>
          </p:cNvCxnSpPr>
          <p:nvPr/>
        </p:nvCxnSpPr>
        <p:spPr>
          <a:xfrm flipH="1">
            <a:off x="1226668" y="1540304"/>
            <a:ext cx="1789858" cy="146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5" name="文本框 30"/>
          <p:cNvSpPr txBox="1">
            <a:spLocks noChangeArrowheads="1"/>
          </p:cNvSpPr>
          <p:nvPr/>
        </p:nvSpPr>
        <p:spPr bwMode="auto">
          <a:xfrm>
            <a:off x="1856255" y="1728852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注册成功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6" name="文本框 25"/>
          <p:cNvSpPr txBox="1">
            <a:spLocks noChangeArrowheads="1"/>
          </p:cNvSpPr>
          <p:nvPr/>
        </p:nvSpPr>
        <p:spPr bwMode="auto">
          <a:xfrm>
            <a:off x="3324237" y="1720409"/>
            <a:ext cx="1564444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 Datanode1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注册成功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99381" y="2703317"/>
            <a:ext cx="12770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3 </a:t>
            </a:r>
            <a:r>
              <a:rPr lang="zh-CN" altLang="en-US" sz="1200" dirty="0" smtClean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以后</a:t>
            </a:r>
            <a:r>
              <a:rPr lang="zh-CN" altLang="en-US" sz="12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每周期（</a:t>
            </a:r>
            <a:r>
              <a:rPr lang="en-US" altLang="zh-CN" sz="12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1</a:t>
            </a:r>
            <a:r>
              <a:rPr lang="zh-CN" altLang="en-US" sz="12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小时）上报所有块信息。</a:t>
            </a:r>
            <a:endParaRPr lang="en-US" altLang="zh-CN" sz="1200" dirty="0">
              <a:latin typeface="Arial" panose="020B0604020202020204" pitchFamily="34" charset="0"/>
            </a:endParaRPr>
          </a:p>
        </p:txBody>
      </p:sp>
      <p:cxnSp>
        <p:nvCxnSpPr>
          <p:cNvPr id="15" name="直接箭头连接符 14"/>
          <p:cNvCxnSpPr>
            <a:stCxn id="132" idx="2"/>
            <a:endCxn id="105" idx="0"/>
          </p:cNvCxnSpPr>
          <p:nvPr/>
        </p:nvCxnSpPr>
        <p:spPr>
          <a:xfrm>
            <a:off x="4661614" y="2093034"/>
            <a:ext cx="1167487" cy="9107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25"/>
          <p:cNvSpPr txBox="1">
            <a:spLocks noChangeArrowheads="1"/>
          </p:cNvSpPr>
          <p:nvPr/>
        </p:nvSpPr>
        <p:spPr bwMode="auto">
          <a:xfrm>
            <a:off x="3876275" y="2429986"/>
            <a:ext cx="1048075" cy="100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心跳每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秒一次，</a:t>
            </a:r>
            <a:r>
              <a:rPr lang="zh-CN" altLang="zh-CN" sz="1200" dirty="0"/>
              <a:t>心跳返回结果带有</a:t>
            </a:r>
            <a:r>
              <a:rPr lang="en-US" altLang="zh-CN" sz="1200" dirty="0" err="1"/>
              <a:t>namenode</a:t>
            </a:r>
            <a:r>
              <a:rPr lang="zh-CN" altLang="zh-CN" sz="1200" dirty="0"/>
              <a:t>给该</a:t>
            </a:r>
            <a:r>
              <a:rPr lang="en-US" altLang="zh-CN" sz="1200" dirty="0" err="1"/>
              <a:t>datanode</a:t>
            </a:r>
            <a:r>
              <a:rPr lang="zh-CN" altLang="zh-CN" sz="1200" dirty="0"/>
              <a:t>的命令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" name="文本框 31"/>
          <p:cNvSpPr txBox="1">
            <a:spLocks noChangeArrowheads="1"/>
          </p:cNvSpPr>
          <p:nvPr/>
        </p:nvSpPr>
        <p:spPr bwMode="auto">
          <a:xfrm>
            <a:off x="5573934" y="3049166"/>
            <a:ext cx="736600" cy="255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9" name="文本框 32"/>
          <p:cNvSpPr txBox="1">
            <a:spLocks noChangeArrowheads="1"/>
          </p:cNvSpPr>
          <p:nvPr/>
        </p:nvSpPr>
        <p:spPr bwMode="auto">
          <a:xfrm>
            <a:off x="7604540" y="3003798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0" name="文本框 30"/>
          <p:cNvSpPr txBox="1">
            <a:spLocks noChangeArrowheads="1"/>
          </p:cNvSpPr>
          <p:nvPr/>
        </p:nvSpPr>
        <p:spPr bwMode="auto">
          <a:xfrm>
            <a:off x="863845" y="3049166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2" name="文本框 25"/>
          <p:cNvSpPr txBox="1">
            <a:spLocks noChangeArrowheads="1"/>
          </p:cNvSpPr>
          <p:nvPr/>
        </p:nvSpPr>
        <p:spPr bwMode="auto">
          <a:xfrm>
            <a:off x="5694404" y="2217125"/>
            <a:ext cx="1593106" cy="640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lang="zh-CN" altLang="zh-CN" sz="1200" dirty="0" smtClean="0"/>
              <a:t>超过</a:t>
            </a:r>
            <a:r>
              <a:rPr lang="en-US" altLang="zh-CN" sz="1200" dirty="0"/>
              <a:t>10</a:t>
            </a:r>
            <a:r>
              <a:rPr lang="zh-CN" altLang="zh-CN" sz="1200" dirty="0"/>
              <a:t>分钟没有</a:t>
            </a:r>
            <a:r>
              <a:rPr lang="zh-CN" altLang="zh-CN" sz="1200" dirty="0" smtClean="0"/>
              <a:t>收到</a:t>
            </a:r>
            <a:r>
              <a:rPr lang="en-US" altLang="zh-CN" sz="1200" dirty="0" smtClean="0"/>
              <a:t>datanode2</a:t>
            </a:r>
            <a:r>
              <a:rPr lang="zh-CN" altLang="zh-CN" sz="1200" dirty="0" smtClean="0"/>
              <a:t>的</a:t>
            </a:r>
            <a:r>
              <a:rPr lang="zh-CN" altLang="zh-CN" sz="1200" dirty="0"/>
              <a:t>心跳，则认为该</a:t>
            </a:r>
            <a:r>
              <a:rPr lang="zh-CN" altLang="zh-CN" sz="1200" dirty="0" smtClean="0"/>
              <a:t>节点</a:t>
            </a:r>
            <a:r>
              <a:rPr lang="zh-CN" altLang="en-US" sz="1200" dirty="0" smtClean="0"/>
              <a:t>不可用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ldLvl="0" animBg="1"/>
      <p:bldP spid="105" grpId="0" bldLvl="0" animBg="1"/>
      <p:bldP spid="106" grpId="0" bldLvl="0" animBg="1"/>
      <p:bldP spid="2" grpId="0" bldLvl="0" animBg="1"/>
      <p:bldP spid="3" grpId="0"/>
      <p:bldP spid="107" grpId="0" bldLvl="0" animBg="1"/>
      <p:bldP spid="108" grpId="0"/>
      <p:bldP spid="109" grpId="0" bldLvl="0" animBg="1"/>
      <p:bldP spid="110" grpId="0"/>
      <p:bldP spid="111" grpId="0" bldLvl="0" animBg="1"/>
      <p:bldP spid="112" grpId="0"/>
      <p:bldP spid="113" grpId="0" bldLvl="0" animBg="1"/>
      <p:bldP spid="114" grpId="0"/>
      <p:bldP spid="129" grpId="0" bldLvl="0" animBg="1"/>
      <p:bldP spid="130" grpId="0"/>
      <p:bldP spid="132" grpId="0" bldLvl="0" animBg="1"/>
      <p:bldP spid="134" grpId="0"/>
      <p:bldP spid="135" grpId="0" bldLvl="0" animBg="1"/>
      <p:bldP spid="136" grpId="0"/>
      <p:bldP spid="143" grpId="0"/>
      <p:bldP spid="145" grpId="0"/>
      <p:bldP spid="146" grpId="0"/>
      <p:bldP spid="9" grpId="0"/>
      <p:bldP spid="147" grpId="0"/>
      <p:bldP spid="148" grpId="0"/>
      <p:bldP spid="149" grpId="0"/>
      <p:bldP spid="150" grpId="0"/>
      <p:bldP spid="1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164"/>
          <p:cNvSpPr/>
          <p:nvPr/>
        </p:nvSpPr>
        <p:spPr>
          <a:xfrm>
            <a:off x="3563888" y="546389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数据完整性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34" name="文本框 22"/>
          <p:cNvSpPr txBox="1">
            <a:spLocks noChangeArrowheads="1"/>
          </p:cNvSpPr>
          <p:nvPr/>
        </p:nvSpPr>
        <p:spPr bwMode="auto">
          <a:xfrm>
            <a:off x="971600" y="2071885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0100 0001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923678"/>
            <a:ext cx="1800200" cy="5760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99886" y="1923678"/>
            <a:ext cx="504056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22"/>
          <p:cNvSpPr txBox="1">
            <a:spLocks noChangeArrowheads="1"/>
          </p:cNvSpPr>
          <p:nvPr/>
        </p:nvSpPr>
        <p:spPr bwMode="auto">
          <a:xfrm>
            <a:off x="2587780" y="2071884"/>
            <a:ext cx="216024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文本框 22"/>
          <p:cNvSpPr txBox="1">
            <a:spLocks noChangeArrowheads="1"/>
          </p:cNvSpPr>
          <p:nvPr/>
        </p:nvSpPr>
        <p:spPr bwMode="auto">
          <a:xfrm>
            <a:off x="2202677" y="1397813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奇偶校验位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文本框 22"/>
          <p:cNvSpPr txBox="1">
            <a:spLocks noChangeArrowheads="1"/>
          </p:cNvSpPr>
          <p:nvPr/>
        </p:nvSpPr>
        <p:spPr bwMode="auto">
          <a:xfrm>
            <a:off x="918985" y="1397813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待传输数据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1331640" y="1597802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695792" y="1597802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文本框 22"/>
          <p:cNvSpPr txBox="1">
            <a:spLocks noChangeArrowheads="1"/>
          </p:cNvSpPr>
          <p:nvPr/>
        </p:nvSpPr>
        <p:spPr bwMode="auto">
          <a:xfrm>
            <a:off x="971600" y="3304771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0100 1001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11560" y="3156564"/>
            <a:ext cx="1800200" cy="5760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2399886" y="3156564"/>
            <a:ext cx="504056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22"/>
          <p:cNvSpPr txBox="1">
            <a:spLocks noChangeArrowheads="1"/>
          </p:cNvSpPr>
          <p:nvPr/>
        </p:nvSpPr>
        <p:spPr bwMode="auto">
          <a:xfrm>
            <a:off x="2587780" y="3304770"/>
            <a:ext cx="216024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文本框 22"/>
          <p:cNvSpPr txBox="1">
            <a:spLocks noChangeArrowheads="1"/>
          </p:cNvSpPr>
          <p:nvPr/>
        </p:nvSpPr>
        <p:spPr bwMode="auto">
          <a:xfrm>
            <a:off x="2202677" y="2630699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奇偶校验位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22"/>
          <p:cNvSpPr txBox="1">
            <a:spLocks noChangeArrowheads="1"/>
          </p:cNvSpPr>
          <p:nvPr/>
        </p:nvSpPr>
        <p:spPr bwMode="auto">
          <a:xfrm>
            <a:off x="918985" y="2630699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待传输数据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1331640" y="2830688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2695792" y="2830688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文本框 22"/>
          <p:cNvSpPr txBox="1">
            <a:spLocks noChangeArrowheads="1"/>
          </p:cNvSpPr>
          <p:nvPr/>
        </p:nvSpPr>
        <p:spPr bwMode="auto">
          <a:xfrm>
            <a:off x="5337539" y="2071885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0100 00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977499" y="1923678"/>
            <a:ext cx="1800200" cy="5760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765825" y="1923678"/>
            <a:ext cx="504056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22"/>
          <p:cNvSpPr txBox="1">
            <a:spLocks noChangeArrowheads="1"/>
          </p:cNvSpPr>
          <p:nvPr/>
        </p:nvSpPr>
        <p:spPr bwMode="auto">
          <a:xfrm>
            <a:off x="6953719" y="2071884"/>
            <a:ext cx="216024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文本框 22"/>
          <p:cNvSpPr txBox="1">
            <a:spLocks noChangeArrowheads="1"/>
          </p:cNvSpPr>
          <p:nvPr/>
        </p:nvSpPr>
        <p:spPr bwMode="auto">
          <a:xfrm>
            <a:off x="6568616" y="1397813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奇偶校验位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文本框 22"/>
          <p:cNvSpPr txBox="1">
            <a:spLocks noChangeArrowheads="1"/>
          </p:cNvSpPr>
          <p:nvPr/>
        </p:nvSpPr>
        <p:spPr bwMode="auto">
          <a:xfrm>
            <a:off x="5284924" y="1397813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待传输数据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5697579" y="1597802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7061731" y="1597802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文本框 22"/>
          <p:cNvSpPr txBox="1">
            <a:spLocks noChangeArrowheads="1"/>
          </p:cNvSpPr>
          <p:nvPr/>
        </p:nvSpPr>
        <p:spPr bwMode="auto">
          <a:xfrm>
            <a:off x="5337539" y="3304771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0100 1001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977499" y="3156564"/>
            <a:ext cx="1800200" cy="5760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6765825" y="3156564"/>
            <a:ext cx="504056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22"/>
          <p:cNvSpPr txBox="1">
            <a:spLocks noChangeArrowheads="1"/>
          </p:cNvSpPr>
          <p:nvPr/>
        </p:nvSpPr>
        <p:spPr bwMode="auto">
          <a:xfrm>
            <a:off x="6953719" y="3304770"/>
            <a:ext cx="216024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文本框 22"/>
          <p:cNvSpPr txBox="1">
            <a:spLocks noChangeArrowheads="1"/>
          </p:cNvSpPr>
          <p:nvPr/>
        </p:nvSpPr>
        <p:spPr bwMode="auto">
          <a:xfrm>
            <a:off x="6568616" y="2630699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奇偶校验位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文本框 22"/>
          <p:cNvSpPr txBox="1">
            <a:spLocks noChangeArrowheads="1"/>
          </p:cNvSpPr>
          <p:nvPr/>
        </p:nvSpPr>
        <p:spPr bwMode="auto">
          <a:xfrm>
            <a:off x="5284924" y="2630699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待传输数据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>
            <a:off x="5697579" y="2830688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7061731" y="2830688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右箭头 10"/>
          <p:cNvSpPr/>
          <p:nvPr/>
        </p:nvSpPr>
        <p:spPr>
          <a:xfrm>
            <a:off x="3622654" y="2581362"/>
            <a:ext cx="881911" cy="498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22"/>
          <p:cNvSpPr txBox="1">
            <a:spLocks noChangeArrowheads="1"/>
          </p:cNvSpPr>
          <p:nvPr/>
        </p:nvSpPr>
        <p:spPr bwMode="auto">
          <a:xfrm>
            <a:off x="3617720" y="2251628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网络传输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文本框 22"/>
          <p:cNvSpPr txBox="1">
            <a:spLocks noChangeArrowheads="1"/>
          </p:cNvSpPr>
          <p:nvPr/>
        </p:nvSpPr>
        <p:spPr bwMode="auto">
          <a:xfrm>
            <a:off x="1331640" y="934716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原始数据封装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文本框 22"/>
          <p:cNvSpPr txBox="1">
            <a:spLocks noChangeArrowheads="1"/>
          </p:cNvSpPr>
          <p:nvPr/>
        </p:nvSpPr>
        <p:spPr bwMode="auto">
          <a:xfrm>
            <a:off x="5188925" y="945345"/>
            <a:ext cx="2759382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对接收到的数据重新校验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文本框 22"/>
          <p:cNvSpPr txBox="1">
            <a:spLocks noChangeArrowheads="1"/>
          </p:cNvSpPr>
          <p:nvPr/>
        </p:nvSpPr>
        <p:spPr bwMode="auto">
          <a:xfrm>
            <a:off x="971600" y="4524585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0100 1001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11560" y="4376378"/>
            <a:ext cx="1800200" cy="5760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2399885" y="4376378"/>
            <a:ext cx="699881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22"/>
          <p:cNvSpPr txBox="1">
            <a:spLocks noChangeArrowheads="1"/>
          </p:cNvSpPr>
          <p:nvPr/>
        </p:nvSpPr>
        <p:spPr bwMode="auto">
          <a:xfrm>
            <a:off x="2587780" y="4524584"/>
            <a:ext cx="616068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110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文本框 22"/>
          <p:cNvSpPr txBox="1">
            <a:spLocks noChangeArrowheads="1"/>
          </p:cNvSpPr>
          <p:nvPr/>
        </p:nvSpPr>
        <p:spPr bwMode="auto">
          <a:xfrm>
            <a:off x="2170604" y="3850512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crc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校验位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文本框 22"/>
          <p:cNvSpPr txBox="1">
            <a:spLocks noChangeArrowheads="1"/>
          </p:cNvSpPr>
          <p:nvPr/>
        </p:nvSpPr>
        <p:spPr bwMode="auto">
          <a:xfrm>
            <a:off x="886912" y="3850512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待传输数据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>
            <a:off x="1299567" y="4050501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2663719" y="4050501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文本框 22"/>
          <p:cNvSpPr txBox="1">
            <a:spLocks noChangeArrowheads="1"/>
          </p:cNvSpPr>
          <p:nvPr/>
        </p:nvSpPr>
        <p:spPr bwMode="auto">
          <a:xfrm>
            <a:off x="5337539" y="4545643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0100 1001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977499" y="4397436"/>
            <a:ext cx="1800200" cy="5760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6765824" y="4397436"/>
            <a:ext cx="699879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22"/>
          <p:cNvSpPr txBox="1">
            <a:spLocks noChangeArrowheads="1"/>
          </p:cNvSpPr>
          <p:nvPr/>
        </p:nvSpPr>
        <p:spPr bwMode="auto">
          <a:xfrm>
            <a:off x="6953719" y="4545642"/>
            <a:ext cx="511984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110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文本框 22"/>
          <p:cNvSpPr txBox="1">
            <a:spLocks noChangeArrowheads="1"/>
          </p:cNvSpPr>
          <p:nvPr/>
        </p:nvSpPr>
        <p:spPr bwMode="auto">
          <a:xfrm>
            <a:off x="6536543" y="3871570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crc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校验位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文本框 22"/>
          <p:cNvSpPr txBox="1">
            <a:spLocks noChangeArrowheads="1"/>
          </p:cNvSpPr>
          <p:nvPr/>
        </p:nvSpPr>
        <p:spPr bwMode="auto">
          <a:xfrm>
            <a:off x="5252851" y="3871570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待传输数据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5" name="直接箭头连接符 84"/>
          <p:cNvCxnSpPr/>
          <p:nvPr/>
        </p:nvCxnSpPr>
        <p:spPr>
          <a:xfrm>
            <a:off x="5665506" y="4071559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7029658" y="4071559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文本框 22"/>
          <p:cNvSpPr txBox="1">
            <a:spLocks noChangeArrowheads="1"/>
          </p:cNvSpPr>
          <p:nvPr/>
        </p:nvSpPr>
        <p:spPr bwMode="auto">
          <a:xfrm>
            <a:off x="3454296" y="3785341"/>
            <a:ext cx="1440160" cy="87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对原始数据重新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crc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计算，然后和传输过来的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crc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校验位比较，看是否一致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8008776" y="1965891"/>
            <a:ext cx="523664" cy="5338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8008776" y="1947320"/>
            <a:ext cx="557249" cy="5524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008776" y="3275219"/>
            <a:ext cx="429488" cy="3760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8442268" y="2852135"/>
            <a:ext cx="390824" cy="7991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4" grpId="0" bldLvl="0" animBg="1"/>
      <p:bldP spid="6" grpId="0" bldLvl="0" animBg="1"/>
      <p:bldP spid="36" grpId="0"/>
      <p:bldP spid="37" grpId="0"/>
      <p:bldP spid="38" grpId="0"/>
      <p:bldP spid="42" grpId="0"/>
      <p:bldP spid="43" grpId="0" bldLvl="0" animBg="1"/>
      <p:bldP spid="44" grpId="0" bldLvl="0" animBg="1"/>
      <p:bldP spid="45" grpId="0"/>
      <p:bldP spid="46" grpId="0"/>
      <p:bldP spid="47" grpId="0"/>
      <p:bldP spid="50" grpId="0"/>
      <p:bldP spid="51" grpId="0" bldLvl="0" animBg="1"/>
      <p:bldP spid="52" grpId="0" bldLvl="0" animBg="1"/>
      <p:bldP spid="53" grpId="0"/>
      <p:bldP spid="54" grpId="0"/>
      <p:bldP spid="55" grpId="0"/>
      <p:bldP spid="58" grpId="0"/>
      <p:bldP spid="59" grpId="0" bldLvl="0" animBg="1"/>
      <p:bldP spid="60" grpId="0" bldLvl="0" animBg="1"/>
      <p:bldP spid="61" grpId="0"/>
      <p:bldP spid="62" grpId="0"/>
      <p:bldP spid="63" grpId="0"/>
      <p:bldP spid="11" grpId="0" bldLvl="0" animBg="1"/>
      <p:bldP spid="67" grpId="0"/>
      <p:bldP spid="69" grpId="0"/>
      <p:bldP spid="70" grpId="0"/>
      <p:bldP spid="71" grpId="0"/>
      <p:bldP spid="72" grpId="0" bldLvl="0" animBg="1"/>
      <p:bldP spid="73" grpId="0" bldLvl="0" animBg="1"/>
      <p:bldP spid="74" grpId="0"/>
      <p:bldP spid="75" grpId="0"/>
      <p:bldP spid="76" grpId="0"/>
      <p:bldP spid="79" grpId="0"/>
      <p:bldP spid="80" grpId="0" bldLvl="0" animBg="1"/>
      <p:bldP spid="81" grpId="0" bldLvl="0" animBg="1"/>
      <p:bldP spid="82" grpId="0"/>
      <p:bldP spid="83" grpId="0"/>
      <p:bldP spid="84" grpId="0"/>
      <p:bldP spid="8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164"/>
          <p:cNvSpPr/>
          <p:nvPr/>
        </p:nvSpPr>
        <p:spPr>
          <a:xfrm>
            <a:off x="3142882" y="565171"/>
            <a:ext cx="2324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Wordcount</a:t>
            </a:r>
            <a:r>
              <a:rPr lang="zh-CN" altLang="en-US" sz="16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案例简单分析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流程图: 资料带 7"/>
          <p:cNvSpPr/>
          <p:nvPr/>
        </p:nvSpPr>
        <p:spPr>
          <a:xfrm>
            <a:off x="389602" y="1598333"/>
            <a:ext cx="1368152" cy="864096"/>
          </a:xfrm>
          <a:prstGeom prst="flowChartPunchedTap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 wish to wish</a:t>
            </a:r>
            <a:endParaRPr lang="zh-CN" altLang="en-US" sz="1400" dirty="0"/>
          </a:p>
        </p:txBody>
      </p:sp>
      <p:sp>
        <p:nvSpPr>
          <p:cNvPr id="88" name="流程图: 资料带 87"/>
          <p:cNvSpPr/>
          <p:nvPr/>
        </p:nvSpPr>
        <p:spPr>
          <a:xfrm>
            <a:off x="379516" y="2931365"/>
            <a:ext cx="1368152" cy="648072"/>
          </a:xfrm>
          <a:prstGeom prst="flowChartPunchedTap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if you wish</a:t>
            </a:r>
            <a:endParaRPr lang="zh-CN" altLang="en-US" sz="1400" dirty="0"/>
          </a:p>
        </p:txBody>
      </p:sp>
      <p:sp>
        <p:nvSpPr>
          <p:cNvPr id="89" name="流程图: 资料带 88"/>
          <p:cNvSpPr/>
          <p:nvPr/>
        </p:nvSpPr>
        <p:spPr>
          <a:xfrm>
            <a:off x="395536" y="4120347"/>
            <a:ext cx="1368152" cy="720080"/>
          </a:xfrm>
          <a:prstGeom prst="flowChartPunched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you wish to wish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2915816" y="1492098"/>
            <a:ext cx="936104" cy="1079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920427" y="1553328"/>
            <a:ext cx="9178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I </a:t>
            </a:r>
            <a:r>
              <a:rPr lang="en-US" altLang="zh-CN" sz="1400" dirty="0" smtClean="0"/>
              <a:t>        1</a:t>
            </a:r>
            <a:endParaRPr lang="en-US" altLang="zh-CN" sz="1400" dirty="0"/>
          </a:p>
          <a:p>
            <a:pPr algn="ctr"/>
            <a:r>
              <a:rPr lang="en-US" altLang="zh-CN" sz="1400" dirty="0" smtClean="0"/>
              <a:t>wish  1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to       1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wish  1</a:t>
            </a:r>
            <a:endParaRPr lang="en-US" altLang="zh-CN" sz="1400" dirty="0" smtClean="0"/>
          </a:p>
        </p:txBody>
      </p:sp>
      <p:sp>
        <p:nvSpPr>
          <p:cNvPr id="91" name="矩形 90"/>
          <p:cNvSpPr/>
          <p:nvPr/>
        </p:nvSpPr>
        <p:spPr>
          <a:xfrm>
            <a:off x="2915816" y="2714916"/>
            <a:ext cx="936104" cy="10809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92" name="矩形 91"/>
          <p:cNvSpPr/>
          <p:nvPr/>
        </p:nvSpPr>
        <p:spPr>
          <a:xfrm>
            <a:off x="2981779" y="2859782"/>
            <a:ext cx="773832" cy="73866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if        1</a:t>
            </a:r>
            <a:endParaRPr lang="en-US" altLang="zh-CN" sz="1400" dirty="0"/>
          </a:p>
          <a:p>
            <a:pPr algn="ctr"/>
            <a:r>
              <a:rPr lang="en-US" altLang="zh-CN" sz="1400" dirty="0" smtClean="0"/>
              <a:t>you    1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wish  1</a:t>
            </a:r>
            <a:endParaRPr lang="en-US" altLang="zh-CN" sz="1400" dirty="0" smtClean="0"/>
          </a:p>
        </p:txBody>
      </p:sp>
      <p:sp>
        <p:nvSpPr>
          <p:cNvPr id="93" name="矩形 92"/>
          <p:cNvSpPr/>
          <p:nvPr/>
        </p:nvSpPr>
        <p:spPr>
          <a:xfrm>
            <a:off x="2915816" y="3932676"/>
            <a:ext cx="922459" cy="10873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2964619" y="4004685"/>
            <a:ext cx="845840" cy="9541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you    1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wish  1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to      1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wish 1</a:t>
            </a:r>
            <a:endParaRPr lang="en-US" altLang="zh-CN" sz="1400" dirty="0" smtClean="0"/>
          </a:p>
        </p:txBody>
      </p:sp>
      <p:sp>
        <p:nvSpPr>
          <p:cNvPr id="96" name="矩形 95"/>
          <p:cNvSpPr/>
          <p:nvPr/>
        </p:nvSpPr>
        <p:spPr>
          <a:xfrm>
            <a:off x="5079832" y="1491631"/>
            <a:ext cx="7964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if        1</a:t>
            </a:r>
            <a:endParaRPr lang="en-US" altLang="zh-CN" sz="1400" dirty="0"/>
          </a:p>
          <a:p>
            <a:pPr algn="ctr"/>
            <a:r>
              <a:rPr lang="en-US" altLang="zh-CN" sz="1400" dirty="0" smtClean="0"/>
              <a:t>wish  1</a:t>
            </a:r>
            <a:endParaRPr lang="en-US" altLang="zh-CN" sz="1400" dirty="0" smtClean="0"/>
          </a:p>
          <a:p>
            <a:pPr algn="ctr"/>
            <a:r>
              <a:rPr lang="en-US" altLang="zh-CN" sz="1400" dirty="0"/>
              <a:t>wish  1</a:t>
            </a:r>
            <a:endParaRPr lang="en-US" altLang="zh-CN" sz="1400" dirty="0"/>
          </a:p>
          <a:p>
            <a:pPr algn="ctr"/>
            <a:r>
              <a:rPr lang="en-US" altLang="zh-CN" sz="1400" dirty="0"/>
              <a:t>wish  </a:t>
            </a:r>
            <a:r>
              <a:rPr lang="en-US" altLang="zh-CN" sz="1400" dirty="0" smtClean="0"/>
              <a:t>1</a:t>
            </a:r>
            <a:endParaRPr lang="en-US" altLang="zh-CN" sz="1400" dirty="0" smtClean="0"/>
          </a:p>
          <a:p>
            <a:pPr algn="ctr"/>
            <a:r>
              <a:rPr lang="en-US" altLang="zh-CN" sz="1400" dirty="0"/>
              <a:t>wish  1</a:t>
            </a:r>
            <a:endParaRPr lang="en-US" altLang="zh-CN" sz="1400" dirty="0"/>
          </a:p>
          <a:p>
            <a:pPr algn="ctr"/>
            <a:r>
              <a:rPr lang="en-US" altLang="zh-CN" sz="1400" dirty="0"/>
              <a:t>wish  </a:t>
            </a:r>
            <a:r>
              <a:rPr lang="en-US" altLang="zh-CN" sz="1400" dirty="0" smtClean="0"/>
              <a:t>1</a:t>
            </a:r>
            <a:endParaRPr lang="en-US" altLang="zh-CN" sz="1400" dirty="0"/>
          </a:p>
          <a:p>
            <a:pPr algn="ctr"/>
            <a:r>
              <a:rPr lang="en-US" altLang="zh-CN" sz="1400" dirty="0" smtClean="0"/>
              <a:t>you    1</a:t>
            </a:r>
            <a:endParaRPr lang="en-US" altLang="zh-CN" sz="1400" dirty="0" smtClean="0"/>
          </a:p>
          <a:p>
            <a:pPr algn="ctr"/>
            <a:r>
              <a:rPr lang="en-US" altLang="zh-CN" sz="1400" dirty="0"/>
              <a:t>you    </a:t>
            </a:r>
            <a:r>
              <a:rPr lang="en-US" altLang="zh-CN" sz="1400" dirty="0" smtClean="0"/>
              <a:t>1</a:t>
            </a:r>
            <a:endParaRPr lang="en-US" altLang="zh-CN" dirty="0" smtClean="0"/>
          </a:p>
        </p:txBody>
      </p:sp>
      <p:sp>
        <p:nvSpPr>
          <p:cNvPr id="97" name="矩形 96"/>
          <p:cNvSpPr/>
          <p:nvPr/>
        </p:nvSpPr>
        <p:spPr>
          <a:xfrm>
            <a:off x="5009982" y="1491630"/>
            <a:ext cx="936104" cy="185863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5160804" y="3932676"/>
            <a:ext cx="6480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to  1</a:t>
            </a:r>
            <a:endParaRPr lang="en-US" altLang="zh-CN" sz="1400" dirty="0" smtClean="0"/>
          </a:p>
          <a:p>
            <a:pPr algn="ctr"/>
            <a:r>
              <a:rPr lang="en-US" altLang="zh-CN" sz="1400" dirty="0"/>
              <a:t>to 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1</a:t>
            </a:r>
            <a:endParaRPr lang="en-US" altLang="zh-CN" sz="1400" dirty="0"/>
          </a:p>
          <a:p>
            <a:pPr algn="ctr"/>
            <a:r>
              <a:rPr lang="en-US" altLang="zh-CN" sz="1400" dirty="0" smtClean="0"/>
              <a:t>I    1</a:t>
            </a:r>
            <a:endParaRPr lang="en-US" altLang="zh-CN" dirty="0" smtClean="0"/>
          </a:p>
        </p:txBody>
      </p:sp>
      <p:sp>
        <p:nvSpPr>
          <p:cNvPr id="100" name="矩形 99"/>
          <p:cNvSpPr/>
          <p:nvPr/>
        </p:nvSpPr>
        <p:spPr>
          <a:xfrm>
            <a:off x="5009982" y="3651870"/>
            <a:ext cx="936104" cy="136815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7132809" y="1880886"/>
            <a:ext cx="936104" cy="10801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7209800" y="2062334"/>
            <a:ext cx="7964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if        1</a:t>
            </a:r>
            <a:endParaRPr lang="en-US" altLang="zh-CN" sz="1400" dirty="0"/>
          </a:p>
          <a:p>
            <a:pPr algn="ctr"/>
            <a:r>
              <a:rPr lang="en-US" altLang="zh-CN" sz="1400" dirty="0" smtClean="0"/>
              <a:t>wish  5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you    2</a:t>
            </a:r>
            <a:endParaRPr lang="en-US" altLang="zh-CN" sz="1400" dirty="0" smtClean="0"/>
          </a:p>
        </p:txBody>
      </p:sp>
      <p:sp>
        <p:nvSpPr>
          <p:cNvPr id="104" name="矩形 103"/>
          <p:cNvSpPr/>
          <p:nvPr/>
        </p:nvSpPr>
        <p:spPr>
          <a:xfrm>
            <a:off x="7132809" y="3905628"/>
            <a:ext cx="936104" cy="86409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7283966" y="4074336"/>
            <a:ext cx="648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to  2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I    1</a:t>
            </a:r>
            <a:endParaRPr lang="en-US" altLang="zh-CN" dirty="0" smtClean="0"/>
          </a:p>
        </p:txBody>
      </p:sp>
      <p:sp>
        <p:nvSpPr>
          <p:cNvPr id="108" name="矩形 107"/>
          <p:cNvSpPr/>
          <p:nvPr/>
        </p:nvSpPr>
        <p:spPr>
          <a:xfrm>
            <a:off x="681410" y="1019755"/>
            <a:ext cx="796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split</a:t>
            </a:r>
            <a:endParaRPr lang="en-US" altLang="zh-CN" sz="1400" dirty="0" smtClean="0"/>
          </a:p>
        </p:txBody>
      </p:sp>
      <p:sp>
        <p:nvSpPr>
          <p:cNvPr id="112" name="矩形 111"/>
          <p:cNvSpPr/>
          <p:nvPr/>
        </p:nvSpPr>
        <p:spPr>
          <a:xfrm>
            <a:off x="2915816" y="1019755"/>
            <a:ext cx="957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map task</a:t>
            </a:r>
            <a:endParaRPr lang="en-US" altLang="zh-CN" sz="1400" dirty="0" smtClean="0"/>
          </a:p>
        </p:txBody>
      </p:sp>
      <p:sp>
        <p:nvSpPr>
          <p:cNvPr id="113" name="矩形 112"/>
          <p:cNvSpPr/>
          <p:nvPr/>
        </p:nvSpPr>
        <p:spPr>
          <a:xfrm>
            <a:off x="4741496" y="1019755"/>
            <a:ext cx="14866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g</a:t>
            </a:r>
            <a:r>
              <a:rPr lang="en-US" altLang="zh-CN" sz="1400" dirty="0" smtClean="0"/>
              <a:t>roup by sorting</a:t>
            </a:r>
            <a:endParaRPr lang="en-US" altLang="zh-CN" sz="1400" dirty="0" smtClean="0"/>
          </a:p>
        </p:txBody>
      </p:sp>
      <p:sp>
        <p:nvSpPr>
          <p:cNvPr id="120" name="矩形 119"/>
          <p:cNvSpPr/>
          <p:nvPr/>
        </p:nvSpPr>
        <p:spPr>
          <a:xfrm>
            <a:off x="7029321" y="1019755"/>
            <a:ext cx="11430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reduce task</a:t>
            </a:r>
            <a:endParaRPr lang="en-US" altLang="zh-CN" sz="1400" dirty="0" smtClean="0"/>
          </a:p>
        </p:txBody>
      </p:sp>
      <p:cxnSp>
        <p:nvCxnSpPr>
          <p:cNvPr id="14" name="直接箭头连接符 13"/>
          <p:cNvCxnSpPr>
            <a:stCxn id="8" idx="3"/>
            <a:endCxn id="9" idx="1"/>
          </p:cNvCxnSpPr>
          <p:nvPr/>
        </p:nvCxnSpPr>
        <p:spPr>
          <a:xfrm>
            <a:off x="1757754" y="2030381"/>
            <a:ext cx="1158062" cy="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8" idx="3"/>
            <a:endCxn id="91" idx="1"/>
          </p:cNvCxnSpPr>
          <p:nvPr/>
        </p:nvCxnSpPr>
        <p:spPr>
          <a:xfrm>
            <a:off x="1747668" y="3255401"/>
            <a:ext cx="1168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9" idx="3"/>
            <a:endCxn id="93" idx="1"/>
          </p:cNvCxnSpPr>
          <p:nvPr/>
        </p:nvCxnSpPr>
        <p:spPr>
          <a:xfrm flipV="1">
            <a:off x="1763688" y="4476349"/>
            <a:ext cx="1152128" cy="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endCxn id="100" idx="1"/>
          </p:cNvCxnSpPr>
          <p:nvPr/>
        </p:nvCxnSpPr>
        <p:spPr>
          <a:xfrm>
            <a:off x="3866936" y="2062334"/>
            <a:ext cx="1143046" cy="227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endCxn id="97" idx="1"/>
          </p:cNvCxnSpPr>
          <p:nvPr/>
        </p:nvCxnSpPr>
        <p:spPr>
          <a:xfrm>
            <a:off x="3851920" y="2070237"/>
            <a:ext cx="1158062" cy="350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endCxn id="97" idx="1"/>
          </p:cNvCxnSpPr>
          <p:nvPr/>
        </p:nvCxnSpPr>
        <p:spPr>
          <a:xfrm flipV="1">
            <a:off x="3836904" y="2420947"/>
            <a:ext cx="1173078" cy="88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endCxn id="100" idx="1"/>
          </p:cNvCxnSpPr>
          <p:nvPr/>
        </p:nvCxnSpPr>
        <p:spPr>
          <a:xfrm flipV="1">
            <a:off x="3836904" y="4335946"/>
            <a:ext cx="1173078" cy="13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93" idx="3"/>
            <a:endCxn id="97" idx="1"/>
          </p:cNvCxnSpPr>
          <p:nvPr/>
        </p:nvCxnSpPr>
        <p:spPr>
          <a:xfrm flipV="1">
            <a:off x="3838275" y="2420947"/>
            <a:ext cx="1171707" cy="205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97" idx="3"/>
            <a:endCxn id="102" idx="1"/>
          </p:cNvCxnSpPr>
          <p:nvPr/>
        </p:nvCxnSpPr>
        <p:spPr>
          <a:xfrm flipV="1">
            <a:off x="5946086" y="2420946"/>
            <a:ext cx="11867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00" idx="3"/>
            <a:endCxn id="104" idx="1"/>
          </p:cNvCxnSpPr>
          <p:nvPr/>
        </p:nvCxnSpPr>
        <p:spPr>
          <a:xfrm>
            <a:off x="5946086" y="4335946"/>
            <a:ext cx="1186723" cy="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8" grpId="0" bldLvl="0" animBg="1"/>
      <p:bldP spid="89" grpId="0" bldLvl="0" animBg="1"/>
      <p:bldP spid="9" grpId="0" bldLvl="0" animBg="1"/>
      <p:bldP spid="10" grpId="0"/>
      <p:bldP spid="91" grpId="0" bldLvl="0" animBg="1"/>
      <p:bldP spid="92" grpId="0" bldLvl="0" animBg="1"/>
      <p:bldP spid="93" grpId="0" bldLvl="0" animBg="1"/>
      <p:bldP spid="95" grpId="0" bldLvl="0" animBg="1"/>
      <p:bldP spid="96" grpId="0"/>
      <p:bldP spid="97" grpId="0" bldLvl="0" animBg="1"/>
      <p:bldP spid="98" grpId="0"/>
      <p:bldP spid="100" grpId="0" bldLvl="0" animBg="1"/>
      <p:bldP spid="102" grpId="0" bldLvl="0" animBg="1"/>
      <p:bldP spid="103" grpId="0"/>
      <p:bldP spid="104" grpId="0" bldLvl="0" animBg="1"/>
      <p:bldP spid="107" grpId="0"/>
      <p:bldP spid="108" grpId="0"/>
      <p:bldP spid="112" grpId="0"/>
      <p:bldP spid="113" grpId="0"/>
      <p:bldP spid="1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矩形 787"/>
          <p:cNvSpPr/>
          <p:nvPr/>
        </p:nvSpPr>
        <p:spPr>
          <a:xfrm>
            <a:off x="395536" y="11400"/>
            <a:ext cx="29626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MapReduce</a:t>
            </a:r>
            <a:r>
              <a:rPr lang="zh-CN" altLang="en-US" sz="20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核心编程思想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789" name="矩形 788"/>
          <p:cNvSpPr/>
          <p:nvPr/>
        </p:nvSpPr>
        <p:spPr>
          <a:xfrm>
            <a:off x="175048" y="1567414"/>
            <a:ext cx="1080120" cy="12241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Hadoop Spark Hive</a:t>
            </a:r>
            <a:endParaRPr lang="en-US" altLang="zh-CN" sz="1200" dirty="0"/>
          </a:p>
          <a:p>
            <a:pPr algn="ctr"/>
            <a:r>
              <a:rPr lang="en-US" altLang="zh-CN" sz="1200" dirty="0" err="1"/>
              <a:t>Hbase</a:t>
            </a:r>
            <a:endParaRPr lang="en-US" altLang="zh-CN" sz="1200" dirty="0"/>
          </a:p>
          <a:p>
            <a:pPr algn="ctr"/>
            <a:r>
              <a:rPr lang="en-US" altLang="zh-CN" sz="1200" dirty="0" err="1"/>
              <a:t>Hadoop</a:t>
            </a:r>
            <a:endParaRPr lang="en-US" altLang="zh-CN" sz="1200" dirty="0"/>
          </a:p>
          <a:p>
            <a:pPr algn="ctr"/>
            <a:r>
              <a:rPr lang="en-US" altLang="zh-CN" sz="1200" dirty="0"/>
              <a:t>Spark</a:t>
            </a:r>
            <a:endParaRPr lang="en-US" altLang="zh-CN" sz="1200" dirty="0"/>
          </a:p>
          <a:p>
            <a:pPr algn="ctr"/>
            <a:r>
              <a:rPr lang="en-US" altLang="zh-CN" sz="1200" dirty="0"/>
              <a:t>…</a:t>
            </a:r>
            <a:endParaRPr lang="zh-CN" altLang="en-US" sz="1200" dirty="0"/>
          </a:p>
        </p:txBody>
      </p:sp>
      <p:sp>
        <p:nvSpPr>
          <p:cNvPr id="790" name="矩形 789"/>
          <p:cNvSpPr/>
          <p:nvPr/>
        </p:nvSpPr>
        <p:spPr>
          <a:xfrm>
            <a:off x="181162" y="2863558"/>
            <a:ext cx="1080120" cy="12766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Java </a:t>
            </a:r>
            <a:r>
              <a:rPr lang="en-US" altLang="zh-CN" sz="1200" dirty="0" err="1"/>
              <a:t>php</a:t>
            </a:r>
            <a:r>
              <a:rPr lang="en-US" altLang="zh-CN" sz="1200" dirty="0"/>
              <a:t> </a:t>
            </a:r>
            <a:endParaRPr lang="en-US" altLang="zh-CN" sz="1200" dirty="0"/>
          </a:p>
          <a:p>
            <a:pPr algn="ctr"/>
            <a:r>
              <a:rPr lang="en-US" altLang="zh-CN" sz="1200" dirty="0"/>
              <a:t>Android</a:t>
            </a:r>
            <a:endParaRPr lang="en-US" altLang="zh-CN" sz="1200" dirty="0"/>
          </a:p>
          <a:p>
            <a:pPr algn="ctr"/>
            <a:r>
              <a:rPr lang="en-US" altLang="zh-CN" sz="1200" dirty="0"/>
              <a:t>Html5</a:t>
            </a:r>
            <a:endParaRPr lang="en-US" altLang="zh-CN" sz="1200" dirty="0"/>
          </a:p>
          <a:p>
            <a:pPr algn="ctr"/>
            <a:r>
              <a:rPr lang="en-US" altLang="zh-CN" sz="1200" dirty="0" err="1"/>
              <a:t>Bigdata</a:t>
            </a:r>
            <a:endParaRPr lang="en-US" altLang="zh-CN" sz="1200" dirty="0"/>
          </a:p>
          <a:p>
            <a:pPr algn="ctr"/>
            <a:r>
              <a:rPr lang="en-US" altLang="zh-CN" sz="1200" dirty="0"/>
              <a:t>python</a:t>
            </a:r>
            <a:endParaRPr lang="en-US" altLang="zh-CN" sz="1200" dirty="0"/>
          </a:p>
          <a:p>
            <a:pPr algn="ctr"/>
            <a:r>
              <a:rPr lang="en-US" altLang="zh-CN" sz="1200" dirty="0"/>
              <a:t>…</a:t>
            </a:r>
            <a:endParaRPr lang="zh-CN" altLang="en-US" sz="1200" dirty="0"/>
          </a:p>
        </p:txBody>
      </p:sp>
      <p:sp>
        <p:nvSpPr>
          <p:cNvPr id="791" name="文本框 790"/>
          <p:cNvSpPr txBox="1"/>
          <p:nvPr/>
        </p:nvSpPr>
        <p:spPr>
          <a:xfrm>
            <a:off x="160613" y="555526"/>
            <a:ext cx="14840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需求：统计其中每一个单词出现的总次数</a:t>
            </a:r>
            <a:r>
              <a:rPr lang="en-US" altLang="zh-CN" sz="1200" dirty="0"/>
              <a:t>(</a:t>
            </a:r>
            <a:r>
              <a:rPr lang="zh-CN" altLang="en-US" sz="1200" dirty="0"/>
              <a:t>查询结果：</a:t>
            </a:r>
            <a:r>
              <a:rPr lang="en-US" altLang="zh-CN" sz="1200" dirty="0"/>
              <a:t>a-p</a:t>
            </a:r>
            <a:r>
              <a:rPr lang="zh-CN" altLang="en-US" sz="1200" dirty="0"/>
              <a:t>一个文件，</a:t>
            </a:r>
            <a:r>
              <a:rPr lang="en-US" altLang="zh-CN" sz="1200" dirty="0"/>
              <a:t>q-z</a:t>
            </a:r>
            <a:r>
              <a:rPr lang="zh-CN" altLang="en-US" sz="1200" dirty="0"/>
              <a:t>一个文件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792" name="矩形 791"/>
          <p:cNvSpPr/>
          <p:nvPr/>
        </p:nvSpPr>
        <p:spPr>
          <a:xfrm>
            <a:off x="1814683" y="917663"/>
            <a:ext cx="2854468" cy="1186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793" name="矩形 792"/>
          <p:cNvSpPr/>
          <p:nvPr/>
        </p:nvSpPr>
        <p:spPr>
          <a:xfrm>
            <a:off x="1958698" y="1386719"/>
            <a:ext cx="216024" cy="2295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794" name="椭圆 793"/>
          <p:cNvSpPr/>
          <p:nvPr/>
        </p:nvSpPr>
        <p:spPr>
          <a:xfrm>
            <a:off x="2494519" y="1534155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5" name="矩形 794"/>
          <p:cNvSpPr/>
          <p:nvPr/>
        </p:nvSpPr>
        <p:spPr>
          <a:xfrm>
            <a:off x="1814683" y="2423837"/>
            <a:ext cx="1311576" cy="1128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796" name="矩形 795"/>
          <p:cNvSpPr/>
          <p:nvPr/>
        </p:nvSpPr>
        <p:spPr>
          <a:xfrm>
            <a:off x="1958698" y="2565327"/>
            <a:ext cx="216024" cy="2295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797" name="椭圆 796"/>
          <p:cNvSpPr/>
          <p:nvPr/>
        </p:nvSpPr>
        <p:spPr>
          <a:xfrm>
            <a:off x="2517754" y="2795001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8" name="矩形 797"/>
          <p:cNvSpPr/>
          <p:nvPr/>
        </p:nvSpPr>
        <p:spPr>
          <a:xfrm>
            <a:off x="1814683" y="3827577"/>
            <a:ext cx="1311576" cy="934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799" name="矩形 798"/>
          <p:cNvSpPr/>
          <p:nvPr/>
        </p:nvSpPr>
        <p:spPr>
          <a:xfrm>
            <a:off x="1958698" y="4332527"/>
            <a:ext cx="216024" cy="19963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800" name="椭圆 799"/>
          <p:cNvSpPr/>
          <p:nvPr/>
        </p:nvSpPr>
        <p:spPr>
          <a:xfrm>
            <a:off x="2498368" y="4159702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1" name="文本框 800"/>
          <p:cNvSpPr txBox="1"/>
          <p:nvPr/>
        </p:nvSpPr>
        <p:spPr>
          <a:xfrm>
            <a:off x="2322371" y="1246123"/>
            <a:ext cx="738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MapTask</a:t>
            </a:r>
            <a:endParaRPr lang="zh-CN" altLang="en-US" sz="1200" dirty="0"/>
          </a:p>
        </p:txBody>
      </p:sp>
      <p:sp>
        <p:nvSpPr>
          <p:cNvPr id="802" name="文本框 801"/>
          <p:cNvSpPr txBox="1"/>
          <p:nvPr/>
        </p:nvSpPr>
        <p:spPr>
          <a:xfrm>
            <a:off x="2326549" y="2511722"/>
            <a:ext cx="738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MapTask</a:t>
            </a:r>
            <a:endParaRPr lang="zh-CN" altLang="en-US" sz="1200" dirty="0"/>
          </a:p>
        </p:txBody>
      </p:sp>
      <p:sp>
        <p:nvSpPr>
          <p:cNvPr id="803" name="文本框 802"/>
          <p:cNvSpPr txBox="1"/>
          <p:nvPr/>
        </p:nvSpPr>
        <p:spPr>
          <a:xfrm>
            <a:off x="2326549" y="3907057"/>
            <a:ext cx="738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MapTask</a:t>
            </a:r>
            <a:endParaRPr lang="zh-CN" altLang="en-US" sz="1200" dirty="0"/>
          </a:p>
        </p:txBody>
      </p:sp>
      <p:sp>
        <p:nvSpPr>
          <p:cNvPr id="804" name="矩形 803"/>
          <p:cNvSpPr/>
          <p:nvPr/>
        </p:nvSpPr>
        <p:spPr>
          <a:xfrm>
            <a:off x="4757152" y="2735891"/>
            <a:ext cx="1399024" cy="672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05" name="椭圆 804"/>
          <p:cNvSpPr/>
          <p:nvPr/>
        </p:nvSpPr>
        <p:spPr>
          <a:xfrm>
            <a:off x="4932040" y="2925023"/>
            <a:ext cx="288032" cy="2999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6" name="文本框 805"/>
          <p:cNvSpPr txBox="1"/>
          <p:nvPr/>
        </p:nvSpPr>
        <p:spPr>
          <a:xfrm>
            <a:off x="5148064" y="2925023"/>
            <a:ext cx="913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ReduceTask</a:t>
            </a:r>
            <a:endParaRPr lang="zh-CN" altLang="en-US" sz="1200" dirty="0"/>
          </a:p>
        </p:txBody>
      </p:sp>
      <p:sp>
        <p:nvSpPr>
          <p:cNvPr id="807" name="矩形 806"/>
          <p:cNvSpPr/>
          <p:nvPr/>
        </p:nvSpPr>
        <p:spPr>
          <a:xfrm>
            <a:off x="4757152" y="4043601"/>
            <a:ext cx="1399024" cy="672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08" name="椭圆 807"/>
          <p:cNvSpPr/>
          <p:nvPr/>
        </p:nvSpPr>
        <p:spPr>
          <a:xfrm>
            <a:off x="4932040" y="4232733"/>
            <a:ext cx="288032" cy="2999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9" name="文本框 808"/>
          <p:cNvSpPr txBox="1"/>
          <p:nvPr/>
        </p:nvSpPr>
        <p:spPr>
          <a:xfrm>
            <a:off x="5148064" y="4232733"/>
            <a:ext cx="913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ReduceTask</a:t>
            </a:r>
            <a:endParaRPr lang="zh-CN" altLang="en-US" sz="1200" dirty="0"/>
          </a:p>
        </p:txBody>
      </p:sp>
      <p:sp>
        <p:nvSpPr>
          <p:cNvPr id="813" name="文本框 812"/>
          <p:cNvSpPr txBox="1"/>
          <p:nvPr/>
        </p:nvSpPr>
        <p:spPr>
          <a:xfrm>
            <a:off x="4668624" y="244676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统计</a:t>
            </a:r>
            <a:r>
              <a:rPr lang="en-US" altLang="zh-CN" sz="1050" dirty="0"/>
              <a:t>a-p</a:t>
            </a:r>
            <a:r>
              <a:rPr lang="zh-CN" altLang="en-US" sz="1050" dirty="0"/>
              <a:t>开头的单词</a:t>
            </a:r>
            <a:endParaRPr lang="zh-CN" altLang="en-US" sz="1050" dirty="0"/>
          </a:p>
        </p:txBody>
      </p:sp>
      <p:sp>
        <p:nvSpPr>
          <p:cNvPr id="814" name="文本框 813"/>
          <p:cNvSpPr txBox="1"/>
          <p:nvPr/>
        </p:nvSpPr>
        <p:spPr>
          <a:xfrm>
            <a:off x="4714950" y="3755569"/>
            <a:ext cx="12923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统计</a:t>
            </a:r>
            <a:r>
              <a:rPr lang="en-US" altLang="zh-CN" sz="1050" dirty="0"/>
              <a:t>q-z</a:t>
            </a:r>
            <a:r>
              <a:rPr lang="zh-CN" altLang="en-US" sz="1050" dirty="0"/>
              <a:t>开头的单词</a:t>
            </a:r>
            <a:endParaRPr lang="zh-CN" altLang="en-US" sz="1050" dirty="0"/>
          </a:p>
        </p:txBody>
      </p:sp>
      <p:cxnSp>
        <p:nvCxnSpPr>
          <p:cNvPr id="815" name="直接箭头连接符 814"/>
          <p:cNvCxnSpPr>
            <a:stCxn id="789" idx="3"/>
            <a:endCxn id="793" idx="1"/>
          </p:cNvCxnSpPr>
          <p:nvPr/>
        </p:nvCxnSpPr>
        <p:spPr>
          <a:xfrm flipV="1">
            <a:off x="1255168" y="1501511"/>
            <a:ext cx="703530" cy="677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直接箭头连接符 815"/>
          <p:cNvCxnSpPr>
            <a:stCxn id="789" idx="3"/>
            <a:endCxn id="796" idx="1"/>
          </p:cNvCxnSpPr>
          <p:nvPr/>
        </p:nvCxnSpPr>
        <p:spPr>
          <a:xfrm>
            <a:off x="1255168" y="2179482"/>
            <a:ext cx="703530" cy="50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7" name="直接箭头连接符 816"/>
          <p:cNvCxnSpPr>
            <a:stCxn id="790" idx="3"/>
            <a:endCxn id="799" idx="1"/>
          </p:cNvCxnSpPr>
          <p:nvPr/>
        </p:nvCxnSpPr>
        <p:spPr>
          <a:xfrm>
            <a:off x="1261282" y="3501908"/>
            <a:ext cx="697416" cy="93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8" name="文本框 817"/>
          <p:cNvSpPr txBox="1"/>
          <p:nvPr/>
        </p:nvSpPr>
        <p:spPr>
          <a:xfrm>
            <a:off x="5581485" y="555526"/>
            <a:ext cx="32893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050" dirty="0">
                <a:solidFill>
                  <a:srgbClr val="7030A0"/>
                </a:solidFill>
              </a:rPr>
              <a:t>1</a:t>
            </a:r>
            <a:r>
              <a:rPr lang="zh-CN" altLang="en-US" sz="1050" dirty="0">
                <a:solidFill>
                  <a:srgbClr val="7030A0"/>
                </a:solidFill>
              </a:rPr>
              <a:t>）</a:t>
            </a:r>
            <a:r>
              <a:rPr lang="en-US" altLang="zh-CN" sz="1050" dirty="0" err="1">
                <a:solidFill>
                  <a:srgbClr val="7030A0"/>
                </a:solidFill>
              </a:rPr>
              <a:t>MapReduce</a:t>
            </a:r>
            <a:r>
              <a:rPr lang="zh-CN" altLang="zh-CN" sz="1050" dirty="0">
                <a:solidFill>
                  <a:srgbClr val="7030A0"/>
                </a:solidFill>
              </a:rPr>
              <a:t>运算程序</a:t>
            </a:r>
            <a:r>
              <a:rPr lang="zh-CN" altLang="en-US" sz="1050" dirty="0">
                <a:solidFill>
                  <a:srgbClr val="7030A0"/>
                </a:solidFill>
              </a:rPr>
              <a:t>一般</a:t>
            </a:r>
            <a:r>
              <a:rPr lang="zh-CN" altLang="zh-CN" sz="1050" dirty="0">
                <a:solidFill>
                  <a:srgbClr val="7030A0"/>
                </a:solidFill>
              </a:rPr>
              <a:t>需要分成</a:t>
            </a:r>
            <a:r>
              <a:rPr lang="en-US" altLang="zh-CN" sz="1050" dirty="0">
                <a:solidFill>
                  <a:srgbClr val="7030A0"/>
                </a:solidFill>
              </a:rPr>
              <a:t>2</a:t>
            </a:r>
            <a:r>
              <a:rPr lang="zh-CN" altLang="zh-CN" sz="1050" dirty="0">
                <a:solidFill>
                  <a:srgbClr val="7030A0"/>
                </a:solidFill>
              </a:rPr>
              <a:t>个阶段</a:t>
            </a:r>
            <a:r>
              <a:rPr lang="zh-CN" altLang="en-US" sz="1050" dirty="0">
                <a:solidFill>
                  <a:srgbClr val="7030A0"/>
                </a:solidFill>
              </a:rPr>
              <a:t>：</a:t>
            </a:r>
            <a:r>
              <a:rPr lang="en-US" altLang="zh-CN" sz="1050" dirty="0">
                <a:solidFill>
                  <a:srgbClr val="7030A0"/>
                </a:solidFill>
              </a:rPr>
              <a:t>Map</a:t>
            </a:r>
            <a:r>
              <a:rPr lang="zh-CN" altLang="en-US" sz="1050" dirty="0">
                <a:solidFill>
                  <a:srgbClr val="7030A0"/>
                </a:solidFill>
              </a:rPr>
              <a:t>阶段和</a:t>
            </a:r>
            <a:r>
              <a:rPr lang="en-US" altLang="zh-CN" sz="1050" dirty="0">
                <a:solidFill>
                  <a:srgbClr val="7030A0"/>
                </a:solidFill>
              </a:rPr>
              <a:t>Reduce</a:t>
            </a:r>
            <a:r>
              <a:rPr lang="zh-CN" altLang="en-US" sz="1050" dirty="0">
                <a:solidFill>
                  <a:srgbClr val="7030A0"/>
                </a:solidFill>
              </a:rPr>
              <a:t>阶段</a:t>
            </a:r>
            <a:endParaRPr lang="en-US" altLang="zh-CN" sz="1050" dirty="0">
              <a:solidFill>
                <a:srgbClr val="7030A0"/>
              </a:solidFill>
            </a:endParaRPr>
          </a:p>
        </p:txBody>
      </p:sp>
      <p:sp>
        <p:nvSpPr>
          <p:cNvPr id="819" name="文本框 818"/>
          <p:cNvSpPr txBox="1"/>
          <p:nvPr/>
        </p:nvSpPr>
        <p:spPr>
          <a:xfrm>
            <a:off x="5585206" y="915566"/>
            <a:ext cx="32300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050" dirty="0">
                <a:solidFill>
                  <a:srgbClr val="7030A0"/>
                </a:solidFill>
              </a:rPr>
              <a:t>2</a:t>
            </a:r>
            <a:r>
              <a:rPr lang="zh-CN" altLang="en-US" sz="1050" dirty="0">
                <a:solidFill>
                  <a:srgbClr val="7030A0"/>
                </a:solidFill>
              </a:rPr>
              <a:t>）</a:t>
            </a:r>
            <a:r>
              <a:rPr lang="en-US" altLang="zh-CN" sz="1050" dirty="0">
                <a:solidFill>
                  <a:srgbClr val="7030A0"/>
                </a:solidFill>
              </a:rPr>
              <a:t>Map</a:t>
            </a:r>
            <a:r>
              <a:rPr lang="zh-CN" altLang="zh-CN" sz="1050" dirty="0">
                <a:solidFill>
                  <a:srgbClr val="7030A0"/>
                </a:solidFill>
              </a:rPr>
              <a:t>阶段的</a:t>
            </a:r>
            <a:r>
              <a:rPr lang="zh-CN" altLang="en-US" sz="1050" dirty="0">
                <a:solidFill>
                  <a:srgbClr val="7030A0"/>
                </a:solidFill>
              </a:rPr>
              <a:t>并发</a:t>
            </a:r>
            <a:r>
              <a:rPr lang="en-US" altLang="zh-CN" sz="1050" dirty="0" err="1">
                <a:solidFill>
                  <a:srgbClr val="7030A0"/>
                </a:solidFill>
              </a:rPr>
              <a:t>MapTask</a:t>
            </a:r>
            <a:r>
              <a:rPr lang="zh-CN" altLang="zh-CN" sz="1050" dirty="0">
                <a:solidFill>
                  <a:srgbClr val="7030A0"/>
                </a:solidFill>
              </a:rPr>
              <a:t>，完全并行</a:t>
            </a:r>
            <a:r>
              <a:rPr lang="zh-CN" altLang="en-US" sz="1050" dirty="0">
                <a:solidFill>
                  <a:srgbClr val="7030A0"/>
                </a:solidFill>
              </a:rPr>
              <a:t>运行，互不相干</a:t>
            </a:r>
            <a:endParaRPr lang="en-US" altLang="zh-CN" sz="1050" dirty="0">
              <a:solidFill>
                <a:srgbClr val="7030A0"/>
              </a:solidFill>
            </a:endParaRPr>
          </a:p>
        </p:txBody>
      </p:sp>
      <p:sp>
        <p:nvSpPr>
          <p:cNvPr id="820" name="文本框 819"/>
          <p:cNvSpPr txBox="1"/>
          <p:nvPr/>
        </p:nvSpPr>
        <p:spPr>
          <a:xfrm>
            <a:off x="5580112" y="1274589"/>
            <a:ext cx="329068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050" dirty="0">
                <a:solidFill>
                  <a:srgbClr val="7030A0"/>
                </a:solidFill>
              </a:rPr>
              <a:t>3</a:t>
            </a:r>
            <a:r>
              <a:rPr lang="zh-CN" altLang="en-US" sz="1050" dirty="0">
                <a:solidFill>
                  <a:srgbClr val="7030A0"/>
                </a:solidFill>
              </a:rPr>
              <a:t>）</a:t>
            </a:r>
            <a:r>
              <a:rPr lang="en-US" altLang="zh-CN" sz="1050" dirty="0">
                <a:solidFill>
                  <a:srgbClr val="7030A0"/>
                </a:solidFill>
              </a:rPr>
              <a:t>Reduce</a:t>
            </a:r>
            <a:r>
              <a:rPr lang="zh-CN" altLang="zh-CN" sz="1050" dirty="0">
                <a:solidFill>
                  <a:srgbClr val="7030A0"/>
                </a:solidFill>
              </a:rPr>
              <a:t>阶段的</a:t>
            </a:r>
            <a:r>
              <a:rPr lang="zh-CN" altLang="en-US" sz="1050" dirty="0">
                <a:solidFill>
                  <a:srgbClr val="7030A0"/>
                </a:solidFill>
              </a:rPr>
              <a:t>并发</a:t>
            </a:r>
            <a:r>
              <a:rPr lang="en-US" altLang="zh-CN" sz="1050" dirty="0" err="1">
                <a:solidFill>
                  <a:srgbClr val="7030A0"/>
                </a:solidFill>
              </a:rPr>
              <a:t>ReduceTask</a:t>
            </a:r>
            <a:r>
              <a:rPr lang="zh-CN" altLang="en-US" sz="1050" dirty="0">
                <a:solidFill>
                  <a:srgbClr val="7030A0"/>
                </a:solidFill>
              </a:rPr>
              <a:t>，完全</a:t>
            </a:r>
            <a:r>
              <a:rPr lang="zh-CN" altLang="zh-CN" sz="1050" dirty="0">
                <a:solidFill>
                  <a:srgbClr val="7030A0"/>
                </a:solidFill>
              </a:rPr>
              <a:t>互不相干，但是他们的数据依赖于上一个阶段的所有</a:t>
            </a:r>
            <a:r>
              <a:rPr lang="en-US" altLang="zh-CN" sz="1050" dirty="0" err="1">
                <a:solidFill>
                  <a:srgbClr val="7030A0"/>
                </a:solidFill>
              </a:rPr>
              <a:t>MapTask</a:t>
            </a:r>
            <a:r>
              <a:rPr lang="zh-CN" altLang="zh-CN" sz="1050" dirty="0">
                <a:solidFill>
                  <a:srgbClr val="7030A0"/>
                </a:solidFill>
              </a:rPr>
              <a:t>并发实例的输出</a:t>
            </a:r>
            <a:endParaRPr lang="en-US" altLang="zh-CN" sz="1050" dirty="0">
              <a:solidFill>
                <a:srgbClr val="7030A0"/>
              </a:solidFill>
            </a:endParaRPr>
          </a:p>
        </p:txBody>
      </p:sp>
      <p:sp>
        <p:nvSpPr>
          <p:cNvPr id="821" name="文本框 820"/>
          <p:cNvSpPr txBox="1"/>
          <p:nvPr/>
        </p:nvSpPr>
        <p:spPr>
          <a:xfrm>
            <a:off x="5580113" y="1850653"/>
            <a:ext cx="32906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050" dirty="0">
                <a:solidFill>
                  <a:srgbClr val="7030A0"/>
                </a:solidFill>
              </a:rPr>
              <a:t>4</a:t>
            </a:r>
            <a:r>
              <a:rPr lang="zh-CN" altLang="en-US" sz="1050" dirty="0">
                <a:solidFill>
                  <a:srgbClr val="7030A0"/>
                </a:solidFill>
              </a:rPr>
              <a:t>）</a:t>
            </a:r>
            <a:r>
              <a:rPr lang="en-US" altLang="zh-CN" sz="1050" dirty="0" err="1">
                <a:solidFill>
                  <a:srgbClr val="7030A0"/>
                </a:solidFill>
              </a:rPr>
              <a:t>MapReduce</a:t>
            </a:r>
            <a:r>
              <a:rPr lang="zh-CN" altLang="zh-CN" sz="1050" dirty="0">
                <a:solidFill>
                  <a:srgbClr val="7030A0"/>
                </a:solidFill>
              </a:rPr>
              <a:t>编程模型只能包含一个</a:t>
            </a:r>
            <a:r>
              <a:rPr lang="en-US" altLang="zh-CN" sz="1050" dirty="0">
                <a:solidFill>
                  <a:srgbClr val="7030A0"/>
                </a:solidFill>
              </a:rPr>
              <a:t>Map</a:t>
            </a:r>
            <a:r>
              <a:rPr lang="zh-CN" altLang="zh-CN" sz="1050" dirty="0">
                <a:solidFill>
                  <a:srgbClr val="7030A0"/>
                </a:solidFill>
              </a:rPr>
              <a:t>阶段和一个</a:t>
            </a:r>
            <a:r>
              <a:rPr lang="en-US" altLang="zh-CN" sz="1050" dirty="0">
                <a:solidFill>
                  <a:srgbClr val="7030A0"/>
                </a:solidFill>
              </a:rPr>
              <a:t>Reduce</a:t>
            </a:r>
            <a:r>
              <a:rPr lang="zh-CN" altLang="zh-CN" sz="1050" dirty="0">
                <a:solidFill>
                  <a:srgbClr val="7030A0"/>
                </a:solidFill>
              </a:rPr>
              <a:t>阶段，如果用户的业务逻辑非常复杂，那就只能多个</a:t>
            </a:r>
            <a:r>
              <a:rPr lang="en-US" altLang="zh-CN" sz="1050" dirty="0" err="1">
                <a:solidFill>
                  <a:srgbClr val="7030A0"/>
                </a:solidFill>
              </a:rPr>
              <a:t>MapReduce</a:t>
            </a:r>
            <a:r>
              <a:rPr lang="zh-CN" altLang="zh-CN" sz="1050" dirty="0">
                <a:solidFill>
                  <a:srgbClr val="7030A0"/>
                </a:solidFill>
              </a:rPr>
              <a:t>程序，串行运行</a:t>
            </a:r>
            <a:endParaRPr lang="en-US" altLang="zh-CN" sz="1050" dirty="0">
              <a:solidFill>
                <a:srgbClr val="7030A0"/>
              </a:solidFill>
            </a:endParaRPr>
          </a:p>
        </p:txBody>
      </p:sp>
      <p:sp>
        <p:nvSpPr>
          <p:cNvPr id="822" name="文本框 821"/>
          <p:cNvSpPr txBox="1"/>
          <p:nvPr/>
        </p:nvSpPr>
        <p:spPr>
          <a:xfrm>
            <a:off x="2140523" y="3236450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分区</a:t>
            </a:r>
            <a:r>
              <a:rPr lang="en-US" altLang="zh-CN" sz="1200" dirty="0"/>
              <a:t>2(q-z)</a:t>
            </a:r>
            <a:endParaRPr lang="zh-CN" altLang="en-US" sz="1200" dirty="0"/>
          </a:p>
        </p:txBody>
      </p:sp>
      <p:sp>
        <p:nvSpPr>
          <p:cNvPr id="823" name="文本框 822"/>
          <p:cNvSpPr txBox="1"/>
          <p:nvPr/>
        </p:nvSpPr>
        <p:spPr>
          <a:xfrm>
            <a:off x="2142927" y="3033699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分区</a:t>
            </a:r>
            <a:r>
              <a:rPr lang="en-US" altLang="zh-CN" sz="1200" dirty="0"/>
              <a:t>1(a-p)</a:t>
            </a:r>
            <a:endParaRPr lang="zh-CN" altLang="en-US" sz="1200" dirty="0"/>
          </a:p>
        </p:txBody>
      </p:sp>
      <p:sp>
        <p:nvSpPr>
          <p:cNvPr id="824" name="文本框 823"/>
          <p:cNvSpPr txBox="1"/>
          <p:nvPr/>
        </p:nvSpPr>
        <p:spPr>
          <a:xfrm>
            <a:off x="2941003" y="919342"/>
            <a:ext cx="15327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000" dirty="0">
                <a:solidFill>
                  <a:srgbClr val="FF0000"/>
                </a:solidFill>
              </a:rPr>
              <a:t>1</a:t>
            </a:r>
            <a:r>
              <a:rPr lang="zh-CN" altLang="en-US" sz="1000" dirty="0">
                <a:solidFill>
                  <a:srgbClr val="FF0000"/>
                </a:solidFill>
              </a:rPr>
              <a:t>）</a:t>
            </a:r>
            <a:r>
              <a:rPr lang="zh-CN" altLang="zh-CN" sz="1000" dirty="0">
                <a:solidFill>
                  <a:srgbClr val="FF0000"/>
                </a:solidFill>
              </a:rPr>
              <a:t>读数据</a:t>
            </a:r>
            <a:r>
              <a:rPr lang="zh-CN" altLang="en-US" sz="1000" dirty="0">
                <a:solidFill>
                  <a:srgbClr val="FF0000"/>
                </a:solidFill>
              </a:rPr>
              <a:t>，并按行处理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sp>
        <p:nvSpPr>
          <p:cNvPr id="826" name="文本框 825"/>
          <p:cNvSpPr txBox="1"/>
          <p:nvPr/>
        </p:nvSpPr>
        <p:spPr>
          <a:xfrm>
            <a:off x="2935347" y="1135366"/>
            <a:ext cx="15327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000" dirty="0">
                <a:solidFill>
                  <a:srgbClr val="FF0000"/>
                </a:solidFill>
              </a:rPr>
              <a:t>2</a:t>
            </a:r>
            <a:r>
              <a:rPr lang="zh-CN" altLang="en-US" sz="1000" dirty="0">
                <a:solidFill>
                  <a:srgbClr val="FF0000"/>
                </a:solidFill>
              </a:rPr>
              <a:t>）</a:t>
            </a:r>
            <a:r>
              <a:rPr lang="zh-CN" altLang="zh-CN" sz="1000" dirty="0">
                <a:solidFill>
                  <a:srgbClr val="FF0000"/>
                </a:solidFill>
              </a:rPr>
              <a:t>按空格切分行内单词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sp>
        <p:nvSpPr>
          <p:cNvPr id="827" name="文本框 826"/>
          <p:cNvSpPr txBox="1"/>
          <p:nvPr/>
        </p:nvSpPr>
        <p:spPr>
          <a:xfrm>
            <a:off x="2935348" y="1351390"/>
            <a:ext cx="16097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3</a:t>
            </a:r>
            <a:r>
              <a:rPr lang="zh-CN" altLang="en-US" sz="1000" dirty="0">
                <a:solidFill>
                  <a:srgbClr val="FF0000"/>
                </a:solidFill>
              </a:rPr>
              <a:t>）</a:t>
            </a:r>
            <a:r>
              <a:rPr lang="en-US" altLang="zh-CN" sz="1000" dirty="0">
                <a:solidFill>
                  <a:srgbClr val="FF0000"/>
                </a:solidFill>
              </a:rPr>
              <a:t>KV</a:t>
            </a:r>
            <a:r>
              <a:rPr lang="zh-CN" altLang="en-US" sz="1000" dirty="0">
                <a:solidFill>
                  <a:srgbClr val="FF0000"/>
                </a:solidFill>
              </a:rPr>
              <a:t>键值对</a:t>
            </a:r>
            <a:r>
              <a:rPr lang="zh-CN" altLang="zh-CN" sz="1000" dirty="0">
                <a:solidFill>
                  <a:srgbClr val="FF0000"/>
                </a:solidFill>
              </a:rPr>
              <a:t>（单词，</a:t>
            </a:r>
            <a:r>
              <a:rPr lang="en-US" altLang="zh-CN" sz="1000" dirty="0">
                <a:solidFill>
                  <a:srgbClr val="FF0000"/>
                </a:solidFill>
              </a:rPr>
              <a:t>1</a:t>
            </a:r>
            <a:r>
              <a:rPr lang="zh-CN" altLang="zh-CN" sz="1000" dirty="0">
                <a:solidFill>
                  <a:srgbClr val="FF0000"/>
                </a:solidFill>
              </a:rPr>
              <a:t>）</a:t>
            </a:r>
            <a:endParaRPr lang="zh-CN" altLang="zh-CN" sz="1000" dirty="0">
              <a:solidFill>
                <a:srgbClr val="FF0000"/>
              </a:solidFill>
            </a:endParaRPr>
          </a:p>
        </p:txBody>
      </p:sp>
      <p:sp>
        <p:nvSpPr>
          <p:cNvPr id="828" name="文本框 827"/>
          <p:cNvSpPr txBox="1"/>
          <p:nvPr/>
        </p:nvSpPr>
        <p:spPr>
          <a:xfrm>
            <a:off x="2941003" y="1567414"/>
            <a:ext cx="18866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4</a:t>
            </a:r>
            <a:r>
              <a:rPr lang="zh-CN" altLang="en-US" sz="1000" dirty="0">
                <a:solidFill>
                  <a:srgbClr val="FF0000"/>
                </a:solidFill>
              </a:rPr>
              <a:t>）将所有的</a:t>
            </a:r>
            <a:r>
              <a:rPr lang="en-US" altLang="zh-CN" sz="1000" dirty="0">
                <a:solidFill>
                  <a:srgbClr val="FF0000"/>
                </a:solidFill>
              </a:rPr>
              <a:t>KV</a:t>
            </a:r>
            <a:r>
              <a:rPr lang="zh-CN" altLang="en-US" sz="1000" dirty="0">
                <a:solidFill>
                  <a:srgbClr val="FF0000"/>
                </a:solidFill>
              </a:rPr>
              <a:t>键值对中的单词，按照单词首字母，分成</a:t>
            </a:r>
            <a:r>
              <a:rPr lang="en-US" altLang="zh-CN" sz="1000" dirty="0">
                <a:solidFill>
                  <a:srgbClr val="FF0000"/>
                </a:solidFill>
              </a:rPr>
              <a:t>2</a:t>
            </a:r>
            <a:r>
              <a:rPr lang="zh-CN" altLang="en-US" sz="1000" dirty="0">
                <a:solidFill>
                  <a:srgbClr val="FF0000"/>
                </a:solidFill>
              </a:rPr>
              <a:t>个分区溢写到磁盘</a:t>
            </a:r>
            <a:endParaRPr lang="zh-CN" altLang="zh-CN" sz="1000" dirty="0">
              <a:solidFill>
                <a:srgbClr val="FF0000"/>
              </a:solidFill>
            </a:endParaRPr>
          </a:p>
        </p:txBody>
      </p:sp>
      <p:cxnSp>
        <p:nvCxnSpPr>
          <p:cNvPr id="829" name="直接箭头连接符 828"/>
          <p:cNvCxnSpPr>
            <a:stCxn id="823" idx="3"/>
          </p:cNvCxnSpPr>
          <p:nvPr/>
        </p:nvCxnSpPr>
        <p:spPr>
          <a:xfrm flipV="1">
            <a:off x="3007266" y="3075003"/>
            <a:ext cx="1761653" cy="9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直接箭头连接符 829"/>
          <p:cNvCxnSpPr>
            <a:stCxn id="822" idx="3"/>
          </p:cNvCxnSpPr>
          <p:nvPr/>
        </p:nvCxnSpPr>
        <p:spPr>
          <a:xfrm>
            <a:off x="2992038" y="3374950"/>
            <a:ext cx="1776881" cy="1007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1" name="矩形 830"/>
          <p:cNvSpPr/>
          <p:nvPr/>
        </p:nvSpPr>
        <p:spPr>
          <a:xfrm>
            <a:off x="6443357" y="2883901"/>
            <a:ext cx="864946" cy="3765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输出结果到文件</a:t>
            </a:r>
            <a:endParaRPr lang="zh-CN" altLang="en-US" sz="1200" dirty="0"/>
          </a:p>
        </p:txBody>
      </p:sp>
      <p:cxnSp>
        <p:nvCxnSpPr>
          <p:cNvPr id="832" name="直接箭头连接符 831"/>
          <p:cNvCxnSpPr>
            <a:stCxn id="793" idx="3"/>
            <a:endCxn id="794" idx="2"/>
          </p:cNvCxnSpPr>
          <p:nvPr/>
        </p:nvCxnSpPr>
        <p:spPr>
          <a:xfrm>
            <a:off x="2174722" y="1501511"/>
            <a:ext cx="319797" cy="182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直接箭头连接符 832"/>
          <p:cNvCxnSpPr>
            <a:stCxn id="796" idx="3"/>
            <a:endCxn id="797" idx="2"/>
          </p:cNvCxnSpPr>
          <p:nvPr/>
        </p:nvCxnSpPr>
        <p:spPr>
          <a:xfrm>
            <a:off x="2174722" y="2680119"/>
            <a:ext cx="343032" cy="26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接箭头连接符 833"/>
          <p:cNvCxnSpPr>
            <a:endCxn id="831" idx="1"/>
          </p:cNvCxnSpPr>
          <p:nvPr/>
        </p:nvCxnSpPr>
        <p:spPr>
          <a:xfrm>
            <a:off x="6133284" y="3072157"/>
            <a:ext cx="310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5" name="矩形 834"/>
          <p:cNvSpPr/>
          <p:nvPr/>
        </p:nvSpPr>
        <p:spPr>
          <a:xfrm>
            <a:off x="6425618" y="4159702"/>
            <a:ext cx="882686" cy="4267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输出结果到文件</a:t>
            </a:r>
            <a:endParaRPr lang="zh-CN" altLang="en-US" sz="1200" dirty="0"/>
          </a:p>
        </p:txBody>
      </p:sp>
      <p:sp>
        <p:nvSpPr>
          <p:cNvPr id="836" name="文本框 835"/>
          <p:cNvSpPr txBox="1"/>
          <p:nvPr/>
        </p:nvSpPr>
        <p:spPr>
          <a:xfrm>
            <a:off x="7394687" y="3407118"/>
            <a:ext cx="14205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050" dirty="0"/>
              <a:t>1</a:t>
            </a:r>
            <a:r>
              <a:rPr lang="zh-CN" altLang="en-US" sz="1050" dirty="0"/>
              <a:t>）</a:t>
            </a:r>
            <a:r>
              <a:rPr lang="en-US" altLang="zh-CN" sz="1050" dirty="0" err="1"/>
              <a:t>MapTask</a:t>
            </a:r>
            <a:r>
              <a:rPr lang="zh-CN" altLang="en-US" sz="1050" dirty="0"/>
              <a:t>如何工作</a:t>
            </a:r>
            <a:endParaRPr lang="en-US" altLang="zh-CN" sz="1050" dirty="0">
              <a:solidFill>
                <a:srgbClr val="FF0000"/>
              </a:solidFill>
            </a:endParaRPr>
          </a:p>
        </p:txBody>
      </p:sp>
      <p:sp>
        <p:nvSpPr>
          <p:cNvPr id="837" name="文本框 836"/>
          <p:cNvSpPr txBox="1"/>
          <p:nvPr/>
        </p:nvSpPr>
        <p:spPr>
          <a:xfrm>
            <a:off x="7395269" y="3629354"/>
            <a:ext cx="16081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/>
            <a:r>
              <a:rPr lang="en-US" altLang="zh-CN" sz="1050" dirty="0"/>
              <a:t>2</a:t>
            </a:r>
            <a:r>
              <a:rPr lang="zh-CN" altLang="en-US" sz="1050" dirty="0"/>
              <a:t>）</a:t>
            </a:r>
            <a:r>
              <a:rPr lang="en-US" altLang="zh-CN" sz="1050" dirty="0" err="1">
                <a:sym typeface="+mn-ea"/>
              </a:rPr>
              <a:t>ReduceTask</a:t>
            </a:r>
            <a:r>
              <a:rPr lang="en-US" altLang="zh-CN" sz="1050" dirty="0"/>
              <a:t> </a:t>
            </a:r>
            <a:r>
              <a:rPr lang="zh-CN" altLang="zh-CN" sz="1050" dirty="0"/>
              <a:t>如何</a:t>
            </a:r>
            <a:r>
              <a:rPr lang="zh-CN" altLang="en-US" sz="1050" dirty="0"/>
              <a:t>工作</a:t>
            </a:r>
            <a:endParaRPr lang="zh-CN" altLang="zh-CN" sz="1050" dirty="0"/>
          </a:p>
        </p:txBody>
      </p:sp>
      <p:sp>
        <p:nvSpPr>
          <p:cNvPr id="838" name="文本框 837"/>
          <p:cNvSpPr txBox="1"/>
          <p:nvPr/>
        </p:nvSpPr>
        <p:spPr>
          <a:xfrm>
            <a:off x="7397781" y="4302701"/>
            <a:ext cx="17462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zh-CN" sz="1050" dirty="0"/>
              <a:t>4</a:t>
            </a:r>
            <a:r>
              <a:rPr lang="zh-CN" altLang="en-US" sz="1050" dirty="0"/>
              <a:t>）</a:t>
            </a:r>
            <a:r>
              <a:rPr lang="en-US" altLang="zh-CN" sz="1050" dirty="0" err="1"/>
              <a:t>MapTask</a:t>
            </a:r>
            <a:r>
              <a:rPr lang="zh-CN" altLang="zh-CN" sz="1050" dirty="0"/>
              <a:t>和</a:t>
            </a:r>
            <a:r>
              <a:rPr lang="en-US" altLang="zh-CN" sz="1050" dirty="0" err="1">
                <a:sym typeface="+mn-ea"/>
              </a:rPr>
              <a:t>ReduceTask</a:t>
            </a:r>
            <a:r>
              <a:rPr lang="zh-CN" altLang="zh-CN" sz="1050" dirty="0"/>
              <a:t>之间如何衔接</a:t>
            </a:r>
            <a:endParaRPr lang="zh-CN" altLang="zh-CN" sz="1050" dirty="0"/>
          </a:p>
        </p:txBody>
      </p:sp>
      <p:sp>
        <p:nvSpPr>
          <p:cNvPr id="839" name="文本框 838"/>
          <p:cNvSpPr txBox="1"/>
          <p:nvPr/>
        </p:nvSpPr>
        <p:spPr>
          <a:xfrm>
            <a:off x="7394687" y="3880255"/>
            <a:ext cx="16087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050" dirty="0"/>
              <a:t>3</a:t>
            </a:r>
            <a:r>
              <a:rPr lang="zh-CN" altLang="en-US" sz="1050" dirty="0"/>
              <a:t>）</a:t>
            </a:r>
            <a:r>
              <a:rPr lang="en-US" altLang="zh-CN" sz="1050" dirty="0" err="1"/>
              <a:t>MapTask</a:t>
            </a:r>
            <a:r>
              <a:rPr lang="zh-CN" altLang="en-US" sz="1050" dirty="0"/>
              <a:t>如何控制</a:t>
            </a:r>
            <a:r>
              <a:rPr lang="zh-CN" altLang="zh-CN" sz="1050" dirty="0"/>
              <a:t>分区</a:t>
            </a:r>
            <a:r>
              <a:rPr lang="zh-CN" altLang="en-US" sz="1050" dirty="0"/>
              <a:t>、排序等</a:t>
            </a:r>
            <a:endParaRPr lang="zh-CN" altLang="zh-CN" sz="1050" dirty="0"/>
          </a:p>
        </p:txBody>
      </p:sp>
      <p:sp>
        <p:nvSpPr>
          <p:cNvPr id="840" name="文本框 839"/>
          <p:cNvSpPr txBox="1"/>
          <p:nvPr/>
        </p:nvSpPr>
        <p:spPr>
          <a:xfrm>
            <a:off x="7380312" y="3223598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050" b="1" dirty="0"/>
              <a:t>若干问题细节</a:t>
            </a:r>
            <a:endParaRPr lang="en-US" altLang="zh-CN" sz="1050" b="1" dirty="0"/>
          </a:p>
        </p:txBody>
      </p:sp>
      <p:cxnSp>
        <p:nvCxnSpPr>
          <p:cNvPr id="841" name="直接箭头连接符 840"/>
          <p:cNvCxnSpPr>
            <a:endCxn id="835" idx="1"/>
          </p:cNvCxnSpPr>
          <p:nvPr/>
        </p:nvCxnSpPr>
        <p:spPr>
          <a:xfrm flipV="1">
            <a:off x="6133284" y="4373067"/>
            <a:ext cx="292334" cy="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直接箭头连接符 841"/>
          <p:cNvCxnSpPr>
            <a:stCxn id="799" idx="3"/>
            <a:endCxn id="800" idx="2"/>
          </p:cNvCxnSpPr>
          <p:nvPr/>
        </p:nvCxnSpPr>
        <p:spPr>
          <a:xfrm flipV="1">
            <a:off x="2174722" y="4309682"/>
            <a:ext cx="323646" cy="12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3" name="文本框 842"/>
          <p:cNvSpPr txBox="1"/>
          <p:nvPr/>
        </p:nvSpPr>
        <p:spPr>
          <a:xfrm>
            <a:off x="287790" y="4293844"/>
            <a:ext cx="854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输入数据</a:t>
            </a:r>
            <a:endParaRPr lang="zh-CN" altLang="en-US" sz="1200" b="1" dirty="0"/>
          </a:p>
        </p:txBody>
      </p:sp>
      <p:sp>
        <p:nvSpPr>
          <p:cNvPr id="844" name="文本框 843"/>
          <p:cNvSpPr txBox="1"/>
          <p:nvPr/>
        </p:nvSpPr>
        <p:spPr>
          <a:xfrm>
            <a:off x="2427130" y="679467"/>
            <a:ext cx="191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Map</a:t>
            </a:r>
            <a:r>
              <a:rPr lang="zh-CN" altLang="en-US" sz="1200" b="1" dirty="0"/>
              <a:t>阶段</a:t>
            </a:r>
            <a:endParaRPr lang="zh-CN" altLang="en-US" sz="1200" b="1" dirty="0"/>
          </a:p>
        </p:txBody>
      </p:sp>
      <p:sp>
        <p:nvSpPr>
          <p:cNvPr id="845" name="文本框 844"/>
          <p:cNvSpPr txBox="1"/>
          <p:nvPr/>
        </p:nvSpPr>
        <p:spPr>
          <a:xfrm>
            <a:off x="6448512" y="2608570"/>
            <a:ext cx="854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输出数据</a:t>
            </a:r>
            <a:endParaRPr lang="zh-CN" altLang="en-US" sz="1200" b="1" dirty="0"/>
          </a:p>
        </p:txBody>
      </p:sp>
      <p:sp>
        <p:nvSpPr>
          <p:cNvPr id="847" name="文本框 846"/>
          <p:cNvSpPr txBox="1"/>
          <p:nvPr/>
        </p:nvSpPr>
        <p:spPr>
          <a:xfrm>
            <a:off x="2127808" y="4385703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分区</a:t>
            </a:r>
            <a:r>
              <a:rPr lang="en-US" altLang="zh-CN" sz="1200" dirty="0"/>
              <a:t>1(a-p)</a:t>
            </a:r>
            <a:endParaRPr lang="zh-CN" altLang="en-US" sz="1200" dirty="0"/>
          </a:p>
        </p:txBody>
      </p:sp>
      <p:sp>
        <p:nvSpPr>
          <p:cNvPr id="848" name="文本框 847"/>
          <p:cNvSpPr txBox="1"/>
          <p:nvPr/>
        </p:nvSpPr>
        <p:spPr>
          <a:xfrm>
            <a:off x="2114927" y="4527538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分区</a:t>
            </a:r>
            <a:r>
              <a:rPr lang="en-US" altLang="zh-CN" sz="1200" dirty="0"/>
              <a:t>2(q-z)</a:t>
            </a:r>
            <a:endParaRPr lang="zh-CN" altLang="en-US" sz="1200" dirty="0"/>
          </a:p>
        </p:txBody>
      </p:sp>
      <p:cxnSp>
        <p:nvCxnSpPr>
          <p:cNvPr id="849" name="直接箭头连接符 848"/>
          <p:cNvCxnSpPr/>
          <p:nvPr/>
        </p:nvCxnSpPr>
        <p:spPr>
          <a:xfrm flipV="1">
            <a:off x="3117609" y="3094960"/>
            <a:ext cx="1628857" cy="140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接箭头连接符 849"/>
          <p:cNvCxnSpPr/>
          <p:nvPr/>
        </p:nvCxnSpPr>
        <p:spPr>
          <a:xfrm flipV="1">
            <a:off x="3089801" y="4382713"/>
            <a:ext cx="1679118" cy="33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接箭头连接符 850"/>
          <p:cNvCxnSpPr/>
          <p:nvPr/>
        </p:nvCxnSpPr>
        <p:spPr>
          <a:xfrm>
            <a:off x="2532051" y="1854261"/>
            <a:ext cx="2236868" cy="122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2" name="文本框 851"/>
          <p:cNvSpPr txBox="1"/>
          <p:nvPr/>
        </p:nvSpPr>
        <p:spPr>
          <a:xfrm>
            <a:off x="1763688" y="1707654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分区</a:t>
            </a:r>
            <a:r>
              <a:rPr lang="en-US" altLang="zh-CN" sz="1200" dirty="0"/>
              <a:t>1(a-p)</a:t>
            </a:r>
            <a:endParaRPr lang="zh-CN" altLang="en-US" sz="1200" dirty="0"/>
          </a:p>
        </p:txBody>
      </p:sp>
      <p:sp>
        <p:nvSpPr>
          <p:cNvPr id="853" name="文本框 852"/>
          <p:cNvSpPr txBox="1"/>
          <p:nvPr/>
        </p:nvSpPr>
        <p:spPr>
          <a:xfrm>
            <a:off x="1763688" y="1862703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分区</a:t>
            </a:r>
            <a:r>
              <a:rPr lang="en-US" altLang="zh-CN" sz="1200" dirty="0"/>
              <a:t>2(q-z)</a:t>
            </a:r>
            <a:endParaRPr lang="zh-CN" altLang="en-US" sz="1200" dirty="0"/>
          </a:p>
        </p:txBody>
      </p:sp>
      <p:cxnSp>
        <p:nvCxnSpPr>
          <p:cNvPr id="854" name="直接箭头连接符 853"/>
          <p:cNvCxnSpPr/>
          <p:nvPr/>
        </p:nvCxnSpPr>
        <p:spPr>
          <a:xfrm>
            <a:off x="2492374" y="2031338"/>
            <a:ext cx="2276545" cy="2351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5" name="文本框 854"/>
          <p:cNvSpPr txBox="1"/>
          <p:nvPr/>
        </p:nvSpPr>
        <p:spPr>
          <a:xfrm>
            <a:off x="1250013" y="2429651"/>
            <a:ext cx="854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200m</a:t>
            </a:r>
            <a:endParaRPr lang="zh-CN" altLang="en-US" sz="1200" b="1" dirty="0"/>
          </a:p>
        </p:txBody>
      </p:sp>
      <p:sp>
        <p:nvSpPr>
          <p:cNvPr id="856" name="文本框 855"/>
          <p:cNvSpPr txBox="1"/>
          <p:nvPr/>
        </p:nvSpPr>
        <p:spPr>
          <a:xfrm>
            <a:off x="1241690" y="3302863"/>
            <a:ext cx="854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100m</a:t>
            </a:r>
            <a:endParaRPr lang="zh-CN" altLang="en-US" sz="1200" b="1" dirty="0"/>
          </a:p>
        </p:txBody>
      </p:sp>
      <p:sp>
        <p:nvSpPr>
          <p:cNvPr id="857" name="文本框 856"/>
          <p:cNvSpPr txBox="1"/>
          <p:nvPr/>
        </p:nvSpPr>
        <p:spPr>
          <a:xfrm>
            <a:off x="1859215" y="1090648"/>
            <a:ext cx="633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128m</a:t>
            </a:r>
            <a:endParaRPr lang="zh-CN" altLang="en-US" sz="1200" b="1" dirty="0"/>
          </a:p>
        </p:txBody>
      </p:sp>
      <p:sp>
        <p:nvSpPr>
          <p:cNvPr id="858" name="文本框 857"/>
          <p:cNvSpPr txBox="1"/>
          <p:nvPr/>
        </p:nvSpPr>
        <p:spPr>
          <a:xfrm>
            <a:off x="1798100" y="2773978"/>
            <a:ext cx="523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72m</a:t>
            </a:r>
            <a:endParaRPr lang="zh-CN" altLang="en-US" sz="1200" b="1" dirty="0"/>
          </a:p>
        </p:txBody>
      </p:sp>
      <p:sp>
        <p:nvSpPr>
          <p:cNvPr id="6" name="矩形 5"/>
          <p:cNvSpPr/>
          <p:nvPr/>
        </p:nvSpPr>
        <p:spPr>
          <a:xfrm>
            <a:off x="4684226" y="2156485"/>
            <a:ext cx="9614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/>
              <a:t>Reduce</a:t>
            </a:r>
            <a:r>
              <a:rPr lang="zh-CN" altLang="en-US" sz="1200" b="1" dirty="0"/>
              <a:t>阶段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10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0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10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0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" grpId="0" bldLvl="0" animBg="1"/>
      <p:bldP spid="790" grpId="0" bldLvl="0" animBg="1"/>
      <p:bldP spid="791" grpId="0"/>
      <p:bldP spid="792" grpId="0" bldLvl="0" animBg="1"/>
      <p:bldP spid="793" grpId="0" bldLvl="0" animBg="1"/>
      <p:bldP spid="794" grpId="0" bldLvl="0" animBg="1"/>
      <p:bldP spid="795" grpId="0" bldLvl="0" animBg="1"/>
      <p:bldP spid="796" grpId="0" bldLvl="0" animBg="1"/>
      <p:bldP spid="797" grpId="0" bldLvl="0" animBg="1"/>
      <p:bldP spid="798" grpId="0" bldLvl="0" animBg="1"/>
      <p:bldP spid="799" grpId="0" bldLvl="0" animBg="1"/>
      <p:bldP spid="800" grpId="0" bldLvl="0" animBg="1"/>
      <p:bldP spid="801" grpId="0"/>
      <p:bldP spid="802" grpId="0"/>
      <p:bldP spid="803" grpId="0"/>
      <p:bldP spid="804" grpId="0" bldLvl="0" animBg="1"/>
      <p:bldP spid="805" grpId="0" bldLvl="0" animBg="1"/>
      <p:bldP spid="806" grpId="0"/>
      <p:bldP spid="807" grpId="0" bldLvl="0" animBg="1"/>
      <p:bldP spid="808" grpId="0" bldLvl="0" animBg="1"/>
      <p:bldP spid="809" grpId="0"/>
      <p:bldP spid="813" grpId="0"/>
      <p:bldP spid="814" grpId="0"/>
      <p:bldP spid="818" grpId="0"/>
      <p:bldP spid="819" grpId="0"/>
      <p:bldP spid="820" grpId="0"/>
      <p:bldP spid="821" grpId="0"/>
      <p:bldP spid="822" grpId="0"/>
      <p:bldP spid="823" grpId="0"/>
      <p:bldP spid="824" grpId="0"/>
      <p:bldP spid="826" grpId="0"/>
      <p:bldP spid="827" grpId="0"/>
      <p:bldP spid="828" grpId="0"/>
      <p:bldP spid="831" grpId="0" bldLvl="0" animBg="1"/>
      <p:bldP spid="835" grpId="0" bldLvl="0" animBg="1"/>
      <p:bldP spid="836" grpId="0"/>
      <p:bldP spid="837" grpId="0"/>
      <p:bldP spid="838" grpId="0"/>
      <p:bldP spid="839" grpId="0"/>
      <p:bldP spid="840" grpId="0"/>
      <p:bldP spid="843" grpId="0"/>
      <p:bldP spid="844" grpId="0"/>
      <p:bldP spid="845" grpId="0"/>
      <p:bldP spid="847" grpId="0"/>
      <p:bldP spid="848" grpId="0"/>
      <p:bldP spid="852" grpId="0"/>
      <p:bldP spid="853" grpId="0"/>
      <p:bldP spid="855" grpId="0"/>
      <p:bldP spid="856" grpId="0"/>
      <p:bldP spid="857" grpId="0"/>
      <p:bldP spid="858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5536" y="1491631"/>
            <a:ext cx="1542472" cy="89631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产品人员提需求</a:t>
            </a:r>
            <a:r>
              <a:rPr lang="zh-CN" altLang="en-US" sz="1400" dirty="0"/>
              <a:t>（统计总用户</a:t>
            </a:r>
            <a:r>
              <a:rPr lang="zh-CN" altLang="en-US" sz="1400" dirty="0" smtClean="0"/>
              <a:t>数、日活跃用户数、回流用户数等）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3563888" y="1491630"/>
            <a:ext cx="1584176" cy="8963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数据部门搭建数据平台、分析数据指标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3114361" y="62753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企业数据</a:t>
            </a:r>
            <a:r>
              <a:rPr lang="zh-CN" altLang="en-US" dirty="0" smtClean="0">
                <a:solidFill>
                  <a:srgbClr val="FF0000"/>
                </a:solidFill>
              </a:rPr>
              <a:t>部的业务流程分析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20272" y="1491631"/>
            <a:ext cx="1656184" cy="8963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数据可视化（报表展示、邮件发送、大屏幕展示等）</a:t>
            </a:r>
            <a:endParaRPr lang="zh-CN" altLang="en-US" sz="1400" dirty="0"/>
          </a:p>
        </p:txBody>
      </p:sp>
      <p:sp>
        <p:nvSpPr>
          <p:cNvPr id="12" name="右箭头 11"/>
          <p:cNvSpPr/>
          <p:nvPr/>
        </p:nvSpPr>
        <p:spPr>
          <a:xfrm>
            <a:off x="2411760" y="1759769"/>
            <a:ext cx="720080" cy="2880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右箭头 12"/>
          <p:cNvSpPr/>
          <p:nvPr/>
        </p:nvSpPr>
        <p:spPr>
          <a:xfrm>
            <a:off x="5796136" y="1759769"/>
            <a:ext cx="720080" cy="288032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14" name="Picture 2" descr="https://ss2.bdstatic.com/70cFvnSh_Q1YnxGkpoWK1HF6hhy/it/u=3520329060,651172820&amp;fm=27&amp;gp=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4" r="18681"/>
          <a:stretch>
            <a:fillRect/>
          </a:stretch>
        </p:blipFill>
        <p:spPr bwMode="auto">
          <a:xfrm>
            <a:off x="323528" y="2931790"/>
            <a:ext cx="1801225" cy="178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4"/>
          <a:stretch>
            <a:fillRect/>
          </a:stretch>
        </p:blipFill>
        <p:spPr>
          <a:xfrm>
            <a:off x="2843808" y="2925411"/>
            <a:ext cx="2433263" cy="177924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925411"/>
            <a:ext cx="3167064" cy="177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1" grpId="0" bldLvl="0" animBg="1"/>
      <p:bldP spid="12" grpId="0" bldLvl="0" animBg="1"/>
      <p:bldP spid="13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164"/>
          <p:cNvSpPr/>
          <p:nvPr/>
        </p:nvSpPr>
        <p:spPr>
          <a:xfrm>
            <a:off x="3142882" y="565171"/>
            <a:ext cx="28184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MapReduce</a:t>
            </a:r>
            <a:r>
              <a:rPr lang="zh-CN" altLang="en-US" sz="16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程序运行流程分析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5047" y="1347614"/>
            <a:ext cx="652536" cy="9774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/>
              <a:t>neuedu</a:t>
            </a:r>
            <a:r>
              <a:rPr lang="en-US" altLang="zh-CN" sz="1050" dirty="0" smtClean="0"/>
              <a:t> </a:t>
            </a:r>
            <a:r>
              <a:rPr lang="en-US" altLang="zh-CN" sz="1050" dirty="0" err="1" smtClean="0"/>
              <a:t>bigdata</a:t>
            </a:r>
            <a:r>
              <a:rPr lang="en-US" altLang="zh-CN" sz="1050" dirty="0" smtClean="0"/>
              <a:t> </a:t>
            </a:r>
            <a:r>
              <a:rPr lang="en-US" altLang="zh-CN" sz="1050" dirty="0" err="1" smtClean="0"/>
              <a:t>Hbase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hive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spark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…</a:t>
            </a:r>
            <a:endParaRPr lang="zh-CN" altLang="en-US" sz="1050" dirty="0"/>
          </a:p>
        </p:txBody>
      </p:sp>
      <p:sp>
        <p:nvSpPr>
          <p:cNvPr id="68" name="矩形 67"/>
          <p:cNvSpPr/>
          <p:nvPr/>
        </p:nvSpPr>
        <p:spPr>
          <a:xfrm>
            <a:off x="533614" y="1703105"/>
            <a:ext cx="701800" cy="10970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Java </a:t>
            </a:r>
            <a:r>
              <a:rPr lang="en-US" altLang="zh-CN" sz="1050" dirty="0" err="1" smtClean="0"/>
              <a:t>php</a:t>
            </a:r>
            <a:r>
              <a:rPr lang="en-US" altLang="zh-CN" sz="1050" dirty="0" smtClean="0"/>
              <a:t> 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Android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Html5</a:t>
            </a:r>
            <a:endParaRPr lang="en-US" altLang="zh-CN" sz="1050" dirty="0" smtClean="0"/>
          </a:p>
          <a:p>
            <a:pPr algn="ctr"/>
            <a:r>
              <a:rPr lang="en-US" altLang="zh-CN" sz="1050" dirty="0" err="1" smtClean="0"/>
              <a:t>Bigdata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python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…</a:t>
            </a:r>
            <a:endParaRPr lang="zh-CN" altLang="en-US" sz="1050" dirty="0"/>
          </a:p>
        </p:txBody>
      </p:sp>
      <p:sp>
        <p:nvSpPr>
          <p:cNvPr id="3" name="文本框 2"/>
          <p:cNvSpPr txBox="1"/>
          <p:nvPr/>
        </p:nvSpPr>
        <p:spPr>
          <a:xfrm>
            <a:off x="153118" y="915566"/>
            <a:ext cx="1484094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1 </a:t>
            </a:r>
            <a:r>
              <a:rPr lang="zh-CN" altLang="en-US" sz="1050" dirty="0" smtClean="0"/>
              <a:t>待处理文本</a:t>
            </a:r>
            <a:endParaRPr lang="en-US" altLang="zh-CN" sz="1050" dirty="0" smtClean="0"/>
          </a:p>
          <a:p>
            <a:r>
              <a:rPr lang="en-US" altLang="zh-CN" sz="1050" dirty="0" smtClean="0"/>
              <a:t>/user/</a:t>
            </a:r>
            <a:r>
              <a:rPr lang="en-US" altLang="zh-CN" sz="1050" dirty="0" err="1" smtClean="0"/>
              <a:t>neuedu</a:t>
            </a:r>
            <a:r>
              <a:rPr lang="en-US" altLang="zh-CN" sz="1050" dirty="0" smtClean="0"/>
              <a:t>/input</a:t>
            </a:r>
            <a:endParaRPr lang="zh-CN" altLang="en-US" sz="1050" dirty="0"/>
          </a:p>
        </p:txBody>
      </p:sp>
      <p:sp>
        <p:nvSpPr>
          <p:cNvPr id="76" name="矩形 75"/>
          <p:cNvSpPr/>
          <p:nvPr/>
        </p:nvSpPr>
        <p:spPr>
          <a:xfrm>
            <a:off x="2301048" y="915566"/>
            <a:ext cx="1495487" cy="1312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8" name="矩形 87"/>
          <p:cNvSpPr/>
          <p:nvPr/>
        </p:nvSpPr>
        <p:spPr>
          <a:xfrm>
            <a:off x="2295715" y="2470863"/>
            <a:ext cx="1495487" cy="649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9" name="矩形 88"/>
          <p:cNvSpPr/>
          <p:nvPr/>
        </p:nvSpPr>
        <p:spPr>
          <a:xfrm>
            <a:off x="2295715" y="3362950"/>
            <a:ext cx="1495487" cy="649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91" name="矩形 90"/>
          <p:cNvSpPr/>
          <p:nvPr/>
        </p:nvSpPr>
        <p:spPr>
          <a:xfrm>
            <a:off x="2295715" y="4297383"/>
            <a:ext cx="1495487" cy="649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Mr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appmaster</a:t>
            </a:r>
            <a:endParaRPr lang="en-US" altLang="zh-CN" sz="1000" dirty="0" smtClean="0"/>
          </a:p>
          <a:p>
            <a:pPr algn="ctr"/>
            <a:endParaRPr lang="en-US" altLang="zh-CN" sz="1000" dirty="0" smtClean="0"/>
          </a:p>
          <a:p>
            <a:pPr algn="ctr"/>
            <a:r>
              <a:rPr lang="en-US" altLang="zh-CN" sz="1000" dirty="0" err="1" smtClean="0"/>
              <a:t>NodeManager</a:t>
            </a:r>
            <a:endParaRPr lang="zh-CN" altLang="en-US" sz="1000" dirty="0"/>
          </a:p>
        </p:txBody>
      </p:sp>
      <p:sp>
        <p:nvSpPr>
          <p:cNvPr id="8" name="椭圆 7"/>
          <p:cNvSpPr/>
          <p:nvPr/>
        </p:nvSpPr>
        <p:spPr>
          <a:xfrm>
            <a:off x="175048" y="4446554"/>
            <a:ext cx="800950" cy="3574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客户端</a:t>
            </a:r>
            <a:endParaRPr lang="zh-CN" altLang="en-US" sz="1000" dirty="0"/>
          </a:p>
        </p:txBody>
      </p:sp>
      <p:cxnSp>
        <p:nvCxnSpPr>
          <p:cNvPr id="13" name="曲线连接符 12"/>
          <p:cNvCxnSpPr>
            <a:stCxn id="8" idx="2"/>
          </p:cNvCxnSpPr>
          <p:nvPr/>
        </p:nvCxnSpPr>
        <p:spPr>
          <a:xfrm rot="10800000" flipH="1">
            <a:off x="175048" y="2355858"/>
            <a:ext cx="28406" cy="2269418"/>
          </a:xfrm>
          <a:prstGeom prst="curvedConnector4">
            <a:avLst>
              <a:gd name="adj1" fmla="val -36915"/>
              <a:gd name="adj2" fmla="val 539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30964" y="2859782"/>
            <a:ext cx="1606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 </a:t>
            </a:r>
            <a:r>
              <a:rPr lang="zh-CN" altLang="en-US" sz="1000" dirty="0" smtClean="0"/>
              <a:t>客户端</a:t>
            </a:r>
            <a:r>
              <a:rPr lang="en-US" altLang="zh-CN" sz="1000" dirty="0" smtClean="0"/>
              <a:t>submit()</a:t>
            </a:r>
            <a:r>
              <a:rPr lang="zh-CN" altLang="en-US" sz="1000" dirty="0" smtClean="0"/>
              <a:t>前，获取待处理数据的信息，然后根据参数配置，形成一个任务分配的规划。</a:t>
            </a:r>
            <a:endParaRPr lang="zh-CN" altLang="en-US" sz="1000" dirty="0"/>
          </a:p>
        </p:txBody>
      </p:sp>
      <p:sp>
        <p:nvSpPr>
          <p:cNvPr id="93" name="文本框 92"/>
          <p:cNvSpPr txBox="1"/>
          <p:nvPr/>
        </p:nvSpPr>
        <p:spPr>
          <a:xfrm>
            <a:off x="273870" y="3507854"/>
            <a:ext cx="1008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 0-128</a:t>
            </a:r>
            <a:endParaRPr lang="en-US" altLang="zh-CN" sz="1000" dirty="0" smtClean="0"/>
          </a:p>
          <a:p>
            <a:r>
              <a:rPr lang="en-US" altLang="zh-CN" sz="1000" dirty="0" smtClean="0"/>
              <a:t>ss.txt  128-200</a:t>
            </a:r>
            <a:endParaRPr lang="en-US" altLang="zh-CN" sz="1000" dirty="0" smtClean="0"/>
          </a:p>
          <a:p>
            <a:r>
              <a:rPr lang="en-US" altLang="zh-CN" sz="1000" dirty="0" smtClean="0"/>
              <a:t>bb.txt</a:t>
            </a:r>
            <a:endParaRPr lang="en-US" altLang="zh-CN" sz="1000" dirty="0" smtClean="0"/>
          </a:p>
        </p:txBody>
      </p:sp>
      <p:sp>
        <p:nvSpPr>
          <p:cNvPr id="95" name="文本框 94"/>
          <p:cNvSpPr txBox="1"/>
          <p:nvPr/>
        </p:nvSpPr>
        <p:spPr>
          <a:xfrm>
            <a:off x="998574" y="1347614"/>
            <a:ext cx="537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200m</a:t>
            </a:r>
            <a:endParaRPr lang="en-US" altLang="zh-CN" sz="1000" dirty="0" smtClean="0"/>
          </a:p>
        </p:txBody>
      </p:sp>
      <p:sp>
        <p:nvSpPr>
          <p:cNvPr id="97" name="文本框 96"/>
          <p:cNvSpPr txBox="1"/>
          <p:nvPr/>
        </p:nvSpPr>
        <p:spPr>
          <a:xfrm>
            <a:off x="1225638" y="2192330"/>
            <a:ext cx="802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bb.txt</a:t>
            </a:r>
            <a:endParaRPr lang="en-US" altLang="zh-CN" sz="1000" dirty="0" smtClean="0"/>
          </a:p>
          <a:p>
            <a:r>
              <a:rPr lang="en-US" altLang="zh-CN" sz="1000" dirty="0" smtClean="0"/>
              <a:t>100m</a:t>
            </a:r>
            <a:endParaRPr lang="en-US" altLang="zh-CN" sz="1000" dirty="0" smtClean="0"/>
          </a:p>
        </p:txBody>
      </p:sp>
      <p:sp>
        <p:nvSpPr>
          <p:cNvPr id="100" name="矩形 99"/>
          <p:cNvSpPr/>
          <p:nvPr/>
        </p:nvSpPr>
        <p:spPr>
          <a:xfrm>
            <a:off x="1187624" y="3900920"/>
            <a:ext cx="617137" cy="471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Job.split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wc.jar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Job.xml</a:t>
            </a:r>
            <a:endParaRPr lang="zh-CN" altLang="en-US" sz="1000" dirty="0"/>
          </a:p>
        </p:txBody>
      </p:sp>
      <p:cxnSp>
        <p:nvCxnSpPr>
          <p:cNvPr id="27" name="直接箭头连接符 26"/>
          <p:cNvCxnSpPr>
            <a:stCxn id="100" idx="2"/>
          </p:cNvCxnSpPr>
          <p:nvPr/>
        </p:nvCxnSpPr>
        <p:spPr>
          <a:xfrm flipH="1">
            <a:off x="1021722" y="4371950"/>
            <a:ext cx="474471" cy="32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云形 42"/>
          <p:cNvSpPr/>
          <p:nvPr/>
        </p:nvSpPr>
        <p:spPr>
          <a:xfrm>
            <a:off x="1221572" y="4622259"/>
            <a:ext cx="772543" cy="41151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Yarn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RM</a:t>
            </a:r>
            <a:endParaRPr lang="zh-CN" altLang="en-US" sz="1050" dirty="0"/>
          </a:p>
        </p:txBody>
      </p:sp>
      <p:cxnSp>
        <p:nvCxnSpPr>
          <p:cNvPr id="108" name="直接箭头连接符 107"/>
          <p:cNvCxnSpPr>
            <a:stCxn id="8" idx="6"/>
            <a:endCxn id="43" idx="2"/>
          </p:cNvCxnSpPr>
          <p:nvPr/>
        </p:nvCxnSpPr>
        <p:spPr>
          <a:xfrm>
            <a:off x="975998" y="4625276"/>
            <a:ext cx="247970" cy="20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43" idx="0"/>
            <a:endCxn id="91" idx="1"/>
          </p:cNvCxnSpPr>
          <p:nvPr/>
        </p:nvCxnSpPr>
        <p:spPr>
          <a:xfrm flipV="1">
            <a:off x="1993471" y="4622259"/>
            <a:ext cx="302244" cy="20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725005" y="1104050"/>
            <a:ext cx="878970" cy="2162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InputFormat</a:t>
            </a:r>
            <a:endParaRPr lang="zh-CN" altLang="en-US" sz="1000" dirty="0"/>
          </a:p>
        </p:txBody>
      </p:sp>
      <p:sp>
        <p:nvSpPr>
          <p:cNvPr id="126" name="矩形 125"/>
          <p:cNvSpPr/>
          <p:nvPr/>
        </p:nvSpPr>
        <p:spPr>
          <a:xfrm>
            <a:off x="2603975" y="1094746"/>
            <a:ext cx="878970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2712112" y="882046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  <a:endParaRPr lang="en-US" altLang="zh-CN" sz="1000" dirty="0" smtClean="0"/>
          </a:p>
        </p:txBody>
      </p:sp>
      <p:sp>
        <p:nvSpPr>
          <p:cNvPr id="61" name="矩形 60"/>
          <p:cNvSpPr/>
          <p:nvPr/>
        </p:nvSpPr>
        <p:spPr>
          <a:xfrm>
            <a:off x="2350794" y="1479410"/>
            <a:ext cx="792088" cy="3298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wordcountMapper</a:t>
            </a:r>
            <a:endParaRPr lang="zh-CN" altLang="en-US" sz="1000" dirty="0"/>
          </a:p>
        </p:txBody>
      </p:sp>
      <p:sp>
        <p:nvSpPr>
          <p:cNvPr id="62" name="矩形 61"/>
          <p:cNvSpPr/>
          <p:nvPr/>
        </p:nvSpPr>
        <p:spPr>
          <a:xfrm>
            <a:off x="3394362" y="1094746"/>
            <a:ext cx="1055345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outputCollector</a:t>
            </a:r>
            <a:endParaRPr lang="zh-CN" altLang="en-US" sz="1000" dirty="0"/>
          </a:p>
        </p:txBody>
      </p:sp>
      <p:sp>
        <p:nvSpPr>
          <p:cNvPr id="131" name="文本框 130"/>
          <p:cNvSpPr txBox="1"/>
          <p:nvPr/>
        </p:nvSpPr>
        <p:spPr>
          <a:xfrm>
            <a:off x="2936337" y="1074379"/>
            <a:ext cx="3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K,v</a:t>
            </a:r>
            <a:endParaRPr lang="en-US" altLang="zh-CN" sz="1000" dirty="0" smtClean="0"/>
          </a:p>
        </p:txBody>
      </p:sp>
      <p:sp>
        <p:nvSpPr>
          <p:cNvPr id="133" name="文本框 132"/>
          <p:cNvSpPr txBox="1"/>
          <p:nvPr/>
        </p:nvSpPr>
        <p:spPr>
          <a:xfrm>
            <a:off x="2377390" y="1828417"/>
            <a:ext cx="114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  <a:p>
            <a:r>
              <a:rPr lang="en-US" altLang="zh-CN" sz="1000" dirty="0" err="1" smtClean="0"/>
              <a:t>Context.write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</p:txBody>
      </p:sp>
      <p:cxnSp>
        <p:nvCxnSpPr>
          <p:cNvPr id="103" name="肘形连接符 102"/>
          <p:cNvCxnSpPr>
            <a:stCxn id="61" idx="1"/>
            <a:endCxn id="133" idx="1"/>
          </p:cNvCxnSpPr>
          <p:nvPr/>
        </p:nvCxnSpPr>
        <p:spPr>
          <a:xfrm rot="10800000" flipH="1" flipV="1">
            <a:off x="2350794" y="1644332"/>
            <a:ext cx="26596" cy="384140"/>
          </a:xfrm>
          <a:prstGeom prst="bentConnector3">
            <a:avLst>
              <a:gd name="adj1" fmla="val -8595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31" idx="2"/>
            <a:endCxn id="61" idx="0"/>
          </p:cNvCxnSpPr>
          <p:nvPr/>
        </p:nvCxnSpPr>
        <p:spPr>
          <a:xfrm flipH="1">
            <a:off x="2746838" y="1320600"/>
            <a:ext cx="359259" cy="15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endCxn id="60" idx="1"/>
          </p:cNvCxnSpPr>
          <p:nvPr/>
        </p:nvCxnSpPr>
        <p:spPr>
          <a:xfrm flipV="1">
            <a:off x="827584" y="1212195"/>
            <a:ext cx="897421" cy="135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68" idx="3"/>
            <a:endCxn id="60" idx="1"/>
          </p:cNvCxnSpPr>
          <p:nvPr/>
        </p:nvCxnSpPr>
        <p:spPr>
          <a:xfrm flipV="1">
            <a:off x="1235414" y="1212195"/>
            <a:ext cx="489591" cy="103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60" idx="3"/>
            <a:endCxn id="131" idx="1"/>
          </p:cNvCxnSpPr>
          <p:nvPr/>
        </p:nvCxnSpPr>
        <p:spPr>
          <a:xfrm flipV="1">
            <a:off x="2603975" y="1197490"/>
            <a:ext cx="332362" cy="14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肘形连接符 152"/>
          <p:cNvCxnSpPr>
            <a:endCxn id="62" idx="2"/>
          </p:cNvCxnSpPr>
          <p:nvPr/>
        </p:nvCxnSpPr>
        <p:spPr>
          <a:xfrm rot="5400000" flipH="1" flipV="1">
            <a:off x="3294356" y="1400793"/>
            <a:ext cx="708131" cy="547228"/>
          </a:xfrm>
          <a:prstGeom prst="bentConnector3">
            <a:avLst>
              <a:gd name="adj1" fmla="val -9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/>
          <p:cNvSpPr/>
          <p:nvPr/>
        </p:nvSpPr>
        <p:spPr>
          <a:xfrm>
            <a:off x="4151715" y="1579168"/>
            <a:ext cx="523685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67" name="文本框 166"/>
          <p:cNvSpPr txBox="1"/>
          <p:nvPr/>
        </p:nvSpPr>
        <p:spPr>
          <a:xfrm>
            <a:off x="2712110" y="2435933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  <a:endParaRPr lang="en-US" altLang="zh-CN" sz="1000" dirty="0" smtClean="0"/>
          </a:p>
        </p:txBody>
      </p:sp>
      <p:sp>
        <p:nvSpPr>
          <p:cNvPr id="168" name="文本框 167"/>
          <p:cNvSpPr txBox="1"/>
          <p:nvPr/>
        </p:nvSpPr>
        <p:spPr>
          <a:xfrm>
            <a:off x="2712109" y="3333641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  <a:endParaRPr lang="en-US" altLang="zh-CN" sz="1000" dirty="0" smtClean="0"/>
          </a:p>
        </p:txBody>
      </p:sp>
      <p:sp>
        <p:nvSpPr>
          <p:cNvPr id="169" name="矩形 168"/>
          <p:cNvSpPr/>
          <p:nvPr/>
        </p:nvSpPr>
        <p:spPr>
          <a:xfrm>
            <a:off x="2599736" y="3551055"/>
            <a:ext cx="878970" cy="3498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70" name="矩形 169"/>
          <p:cNvSpPr/>
          <p:nvPr/>
        </p:nvSpPr>
        <p:spPr>
          <a:xfrm>
            <a:off x="2599736" y="2678823"/>
            <a:ext cx="878970" cy="3498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71" name="文本框 170"/>
          <p:cNvSpPr txBox="1"/>
          <p:nvPr/>
        </p:nvSpPr>
        <p:spPr>
          <a:xfrm>
            <a:off x="3401366" y="2451733"/>
            <a:ext cx="981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128-200</a:t>
            </a:r>
            <a:endParaRPr lang="en-US" altLang="zh-CN" sz="1000" dirty="0" smtClean="0"/>
          </a:p>
        </p:txBody>
      </p:sp>
      <p:sp>
        <p:nvSpPr>
          <p:cNvPr id="172" name="文本框 171"/>
          <p:cNvSpPr txBox="1"/>
          <p:nvPr/>
        </p:nvSpPr>
        <p:spPr>
          <a:xfrm>
            <a:off x="3374804" y="3352871"/>
            <a:ext cx="981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bb.txt 0-100</a:t>
            </a:r>
            <a:endParaRPr lang="en-US" altLang="zh-CN" sz="1000" dirty="0" smtClean="0"/>
          </a:p>
        </p:txBody>
      </p:sp>
      <p:sp>
        <p:nvSpPr>
          <p:cNvPr id="173" name="文本框 172"/>
          <p:cNvSpPr txBox="1"/>
          <p:nvPr/>
        </p:nvSpPr>
        <p:spPr>
          <a:xfrm>
            <a:off x="3432365" y="888459"/>
            <a:ext cx="81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0-128</a:t>
            </a:r>
            <a:endParaRPr lang="en-US" altLang="zh-CN" sz="1000" dirty="0" smtClean="0"/>
          </a:p>
        </p:txBody>
      </p:sp>
      <p:sp>
        <p:nvSpPr>
          <p:cNvPr id="174" name="文本框 173"/>
          <p:cNvSpPr txBox="1"/>
          <p:nvPr/>
        </p:nvSpPr>
        <p:spPr>
          <a:xfrm>
            <a:off x="4950741" y="1203598"/>
            <a:ext cx="1063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 </a:t>
            </a:r>
            <a:r>
              <a:rPr lang="zh-CN" altLang="en-US" sz="1000" dirty="0" smtClean="0"/>
              <a:t>按照</a:t>
            </a:r>
            <a:r>
              <a:rPr lang="en-US" altLang="zh-CN" sz="1000" dirty="0" smtClean="0"/>
              <a:t>k</a:t>
            </a:r>
            <a:r>
              <a:rPr lang="zh-CN" altLang="en-US" sz="1000" dirty="0" smtClean="0"/>
              <a:t>分区排序后写入磁盘</a:t>
            </a:r>
            <a:endParaRPr lang="en-US" altLang="zh-CN" sz="1000" dirty="0" smtClean="0"/>
          </a:p>
        </p:txBody>
      </p:sp>
      <p:cxnSp>
        <p:nvCxnSpPr>
          <p:cNvPr id="175" name="直接箭头连接符 174"/>
          <p:cNvCxnSpPr>
            <a:endCxn id="180" idx="0"/>
          </p:cNvCxnSpPr>
          <p:nvPr/>
        </p:nvCxnSpPr>
        <p:spPr>
          <a:xfrm>
            <a:off x="4453424" y="1199312"/>
            <a:ext cx="491398" cy="376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文本框 175"/>
          <p:cNvSpPr txBox="1"/>
          <p:nvPr/>
        </p:nvSpPr>
        <p:spPr>
          <a:xfrm>
            <a:off x="4067944" y="1807711"/>
            <a:ext cx="74345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&lt;neuedu,1&gt;</a:t>
            </a:r>
            <a:endParaRPr lang="en-US" altLang="zh-CN" sz="800" dirty="0" smtClean="0"/>
          </a:p>
          <a:p>
            <a:r>
              <a:rPr lang="en-US" altLang="zh-CN" sz="800" dirty="0" smtClean="0"/>
              <a:t>&lt;bigdata,1&gt;</a:t>
            </a:r>
            <a:endParaRPr lang="en-US" altLang="zh-CN" sz="800" dirty="0" smtClean="0"/>
          </a:p>
          <a:p>
            <a:r>
              <a:rPr lang="en-US" altLang="zh-CN" sz="800" dirty="0" smtClean="0"/>
              <a:t>…</a:t>
            </a:r>
            <a:endParaRPr lang="en-US" altLang="zh-CN" sz="800" dirty="0" smtClean="0"/>
          </a:p>
        </p:txBody>
      </p:sp>
      <p:sp>
        <p:nvSpPr>
          <p:cNvPr id="177" name="文本框 176"/>
          <p:cNvSpPr txBox="1"/>
          <p:nvPr/>
        </p:nvSpPr>
        <p:spPr>
          <a:xfrm>
            <a:off x="4665309" y="1807711"/>
            <a:ext cx="634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&lt;Hbase,1&gt;</a:t>
            </a:r>
            <a:endParaRPr lang="en-US" altLang="zh-CN" sz="800" dirty="0" smtClean="0"/>
          </a:p>
          <a:p>
            <a:r>
              <a:rPr lang="en-US" altLang="zh-CN" sz="800" dirty="0" smtClean="0"/>
              <a:t>&lt;hive,1&gt;</a:t>
            </a:r>
            <a:endParaRPr lang="en-US" altLang="zh-CN" sz="800" dirty="0" smtClean="0"/>
          </a:p>
          <a:p>
            <a:r>
              <a:rPr lang="en-US" altLang="zh-CN" sz="800" dirty="0" smtClean="0"/>
              <a:t>…</a:t>
            </a:r>
            <a:endParaRPr lang="en-US" altLang="zh-CN" sz="800" dirty="0" smtClean="0"/>
          </a:p>
        </p:txBody>
      </p:sp>
      <p:sp>
        <p:nvSpPr>
          <p:cNvPr id="179" name="文本框 178"/>
          <p:cNvSpPr txBox="1"/>
          <p:nvPr/>
        </p:nvSpPr>
        <p:spPr>
          <a:xfrm>
            <a:off x="5210583" y="1822053"/>
            <a:ext cx="634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&lt;spark,1&gt;</a:t>
            </a:r>
            <a:endParaRPr lang="en-US" altLang="zh-CN" sz="800" dirty="0" smtClean="0"/>
          </a:p>
          <a:p>
            <a:r>
              <a:rPr lang="en-US" altLang="zh-CN" sz="800" dirty="0" smtClean="0"/>
              <a:t>…</a:t>
            </a:r>
            <a:endParaRPr lang="en-US" altLang="zh-CN" sz="800" dirty="0" smtClean="0"/>
          </a:p>
        </p:txBody>
      </p:sp>
      <p:sp>
        <p:nvSpPr>
          <p:cNvPr id="180" name="矩形 179"/>
          <p:cNvSpPr/>
          <p:nvPr/>
        </p:nvSpPr>
        <p:spPr>
          <a:xfrm>
            <a:off x="4682979" y="1576220"/>
            <a:ext cx="523685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81" name="矩形 180"/>
          <p:cNvSpPr/>
          <p:nvPr/>
        </p:nvSpPr>
        <p:spPr>
          <a:xfrm>
            <a:off x="5206664" y="1576220"/>
            <a:ext cx="523685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87" name="矩形 186"/>
          <p:cNvSpPr/>
          <p:nvPr/>
        </p:nvSpPr>
        <p:spPr>
          <a:xfrm>
            <a:off x="5863513" y="2917100"/>
            <a:ext cx="1495487" cy="983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88" name="文本框 187"/>
          <p:cNvSpPr txBox="1"/>
          <p:nvPr/>
        </p:nvSpPr>
        <p:spPr>
          <a:xfrm>
            <a:off x="6247489" y="2894514"/>
            <a:ext cx="891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 task</a:t>
            </a:r>
            <a:endParaRPr lang="en-US" altLang="zh-CN" sz="1000" dirty="0" smtClean="0"/>
          </a:p>
        </p:txBody>
      </p:sp>
      <p:sp>
        <p:nvSpPr>
          <p:cNvPr id="189" name="文本框 188"/>
          <p:cNvSpPr txBox="1"/>
          <p:nvPr/>
        </p:nvSpPr>
        <p:spPr>
          <a:xfrm>
            <a:off x="6014517" y="3112101"/>
            <a:ext cx="1193477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wordcountReduce</a:t>
            </a:r>
            <a:r>
              <a:rPr lang="en-US" altLang="zh-CN" sz="1000" dirty="0" smtClean="0"/>
              <a:t>{</a:t>
            </a:r>
            <a:endParaRPr lang="en-US" altLang="zh-CN" sz="1000" dirty="0" smtClean="0"/>
          </a:p>
          <a:p>
            <a:r>
              <a:rPr lang="en-US" altLang="zh-CN" sz="1000" dirty="0" smtClean="0"/>
              <a:t>reduce(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  <a:p>
            <a:r>
              <a:rPr lang="en-US" altLang="zh-CN" sz="1000" dirty="0" err="1" smtClean="0"/>
              <a:t>Context.write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);</a:t>
            </a:r>
            <a:endParaRPr lang="en-US" altLang="zh-CN" sz="1000" dirty="0" smtClean="0"/>
          </a:p>
          <a:p>
            <a:r>
              <a:rPr lang="en-US" altLang="zh-CN" sz="1000" dirty="0" smtClean="0"/>
              <a:t>}</a:t>
            </a:r>
            <a:endParaRPr lang="en-US" altLang="zh-CN" sz="1000" dirty="0" smtClean="0"/>
          </a:p>
        </p:txBody>
      </p:sp>
      <p:sp>
        <p:nvSpPr>
          <p:cNvPr id="193" name="矩形 192"/>
          <p:cNvSpPr/>
          <p:nvPr/>
        </p:nvSpPr>
        <p:spPr>
          <a:xfrm>
            <a:off x="5863513" y="1788078"/>
            <a:ext cx="1495487" cy="983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4" name="文本框 193"/>
          <p:cNvSpPr txBox="1"/>
          <p:nvPr/>
        </p:nvSpPr>
        <p:spPr>
          <a:xfrm>
            <a:off x="6247489" y="1765492"/>
            <a:ext cx="891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 task</a:t>
            </a:r>
            <a:endParaRPr lang="en-US" altLang="zh-CN" sz="1000" dirty="0" smtClean="0"/>
          </a:p>
        </p:txBody>
      </p:sp>
      <p:sp>
        <p:nvSpPr>
          <p:cNvPr id="195" name="文本框 194"/>
          <p:cNvSpPr txBox="1"/>
          <p:nvPr/>
        </p:nvSpPr>
        <p:spPr>
          <a:xfrm>
            <a:off x="6014517" y="1983079"/>
            <a:ext cx="1193477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wordcountReduce</a:t>
            </a:r>
            <a:r>
              <a:rPr lang="en-US" altLang="zh-CN" sz="1000" dirty="0" smtClean="0"/>
              <a:t>{</a:t>
            </a:r>
            <a:endParaRPr lang="en-US" altLang="zh-CN" sz="1000" dirty="0" smtClean="0"/>
          </a:p>
          <a:p>
            <a:r>
              <a:rPr lang="en-US" altLang="zh-CN" sz="1000" dirty="0" smtClean="0"/>
              <a:t>reduce(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  <a:p>
            <a:r>
              <a:rPr lang="en-US" altLang="zh-CN" sz="1000" dirty="0" err="1" smtClean="0"/>
              <a:t>Context.write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);</a:t>
            </a:r>
            <a:endParaRPr lang="en-US" altLang="zh-CN" sz="1000" dirty="0" smtClean="0"/>
          </a:p>
          <a:p>
            <a:r>
              <a:rPr lang="en-US" altLang="zh-CN" sz="1000" dirty="0" smtClean="0"/>
              <a:t>}</a:t>
            </a:r>
            <a:endParaRPr lang="en-US" altLang="zh-CN" sz="1000" dirty="0" smtClean="0"/>
          </a:p>
        </p:txBody>
      </p:sp>
      <p:sp>
        <p:nvSpPr>
          <p:cNvPr id="196" name="矩形 195"/>
          <p:cNvSpPr/>
          <p:nvPr/>
        </p:nvSpPr>
        <p:spPr>
          <a:xfrm>
            <a:off x="5863513" y="4042755"/>
            <a:ext cx="1495487" cy="983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7" name="文本框 196"/>
          <p:cNvSpPr txBox="1"/>
          <p:nvPr/>
        </p:nvSpPr>
        <p:spPr>
          <a:xfrm>
            <a:off x="6247489" y="4020169"/>
            <a:ext cx="891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 task</a:t>
            </a:r>
            <a:endParaRPr lang="en-US" altLang="zh-CN" sz="1000" dirty="0" smtClean="0"/>
          </a:p>
        </p:txBody>
      </p:sp>
      <p:sp>
        <p:nvSpPr>
          <p:cNvPr id="198" name="文本框 197"/>
          <p:cNvSpPr txBox="1"/>
          <p:nvPr/>
        </p:nvSpPr>
        <p:spPr>
          <a:xfrm>
            <a:off x="6014517" y="4237756"/>
            <a:ext cx="1193477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wordcountReduce</a:t>
            </a:r>
            <a:r>
              <a:rPr lang="en-US" altLang="zh-CN" sz="1000" dirty="0" smtClean="0"/>
              <a:t>{</a:t>
            </a:r>
            <a:endParaRPr lang="en-US" altLang="zh-CN" sz="1000" dirty="0" smtClean="0"/>
          </a:p>
          <a:p>
            <a:r>
              <a:rPr lang="en-US" altLang="zh-CN" sz="1000" dirty="0" smtClean="0"/>
              <a:t>reduce(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  <a:p>
            <a:r>
              <a:rPr lang="en-US" altLang="zh-CN" sz="1000" dirty="0" err="1" smtClean="0"/>
              <a:t>Context.write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);</a:t>
            </a:r>
            <a:endParaRPr lang="en-US" altLang="zh-CN" sz="1000" dirty="0" smtClean="0"/>
          </a:p>
          <a:p>
            <a:r>
              <a:rPr lang="en-US" altLang="zh-CN" sz="1000" dirty="0" smtClean="0"/>
              <a:t>}</a:t>
            </a:r>
            <a:endParaRPr lang="en-US" altLang="zh-CN" sz="1000" dirty="0" smtClean="0"/>
          </a:p>
        </p:txBody>
      </p:sp>
      <p:cxnSp>
        <p:nvCxnSpPr>
          <p:cNvPr id="200" name="肘形连接符 199"/>
          <p:cNvCxnSpPr>
            <a:stCxn id="176" idx="0"/>
            <a:endCxn id="193" idx="1"/>
          </p:cNvCxnSpPr>
          <p:nvPr/>
        </p:nvCxnSpPr>
        <p:spPr>
          <a:xfrm rot="16200000" flipH="1">
            <a:off x="4915535" y="1332230"/>
            <a:ext cx="472440" cy="1423670"/>
          </a:xfrm>
          <a:prstGeom prst="bentConnector4">
            <a:avLst>
              <a:gd name="adj1" fmla="val -54570"/>
              <a:gd name="adj2" fmla="val 630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肘形连接符 201"/>
          <p:cNvCxnSpPr>
            <a:stCxn id="177" idx="0"/>
            <a:endCxn id="187" idx="1"/>
          </p:cNvCxnSpPr>
          <p:nvPr/>
        </p:nvCxnSpPr>
        <p:spPr>
          <a:xfrm rot="16200000" flipH="1">
            <a:off x="4622275" y="2167773"/>
            <a:ext cx="1601299" cy="881175"/>
          </a:xfrm>
          <a:prstGeom prst="bentConnector4">
            <a:avLst>
              <a:gd name="adj1" fmla="val 99931"/>
              <a:gd name="adj2" fmla="val 679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肘形连接符 207"/>
          <p:cNvCxnSpPr>
            <a:stCxn id="179" idx="0"/>
            <a:endCxn id="196" idx="1"/>
          </p:cNvCxnSpPr>
          <p:nvPr/>
        </p:nvCxnSpPr>
        <p:spPr>
          <a:xfrm rot="16200000" flipH="1">
            <a:off x="4339256" y="3010409"/>
            <a:ext cx="2712612" cy="335901"/>
          </a:xfrm>
          <a:prstGeom prst="bentConnector4">
            <a:avLst>
              <a:gd name="adj1" fmla="val 100123"/>
              <a:gd name="adj2" fmla="val 97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矩形 211"/>
          <p:cNvSpPr/>
          <p:nvPr/>
        </p:nvSpPr>
        <p:spPr>
          <a:xfrm>
            <a:off x="7215816" y="1983079"/>
            <a:ext cx="956584" cy="2162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OutputFormat</a:t>
            </a:r>
            <a:endParaRPr lang="zh-CN" altLang="en-US" sz="1000" dirty="0"/>
          </a:p>
        </p:txBody>
      </p:sp>
      <p:sp>
        <p:nvSpPr>
          <p:cNvPr id="216" name="文本框 215"/>
          <p:cNvSpPr txBox="1"/>
          <p:nvPr/>
        </p:nvSpPr>
        <p:spPr>
          <a:xfrm>
            <a:off x="8193451" y="2376631"/>
            <a:ext cx="855380" cy="2462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Part-r-00000</a:t>
            </a:r>
            <a:endParaRPr lang="en-US" altLang="zh-CN" sz="1000" dirty="0" smtClean="0"/>
          </a:p>
        </p:txBody>
      </p:sp>
      <p:cxnSp>
        <p:nvCxnSpPr>
          <p:cNvPr id="217" name="直接箭头连接符 216"/>
          <p:cNvCxnSpPr/>
          <p:nvPr/>
        </p:nvCxnSpPr>
        <p:spPr>
          <a:xfrm>
            <a:off x="8158449" y="2098227"/>
            <a:ext cx="501040" cy="26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/>
          <p:cNvSpPr/>
          <p:nvPr/>
        </p:nvSpPr>
        <p:spPr>
          <a:xfrm>
            <a:off x="7211487" y="3107243"/>
            <a:ext cx="956584" cy="2162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OutputFormat</a:t>
            </a:r>
            <a:endParaRPr lang="zh-CN" altLang="en-US" sz="1000" dirty="0"/>
          </a:p>
        </p:txBody>
      </p:sp>
      <p:sp>
        <p:nvSpPr>
          <p:cNvPr id="219" name="文本框 218"/>
          <p:cNvSpPr txBox="1"/>
          <p:nvPr/>
        </p:nvSpPr>
        <p:spPr>
          <a:xfrm>
            <a:off x="8189122" y="3500795"/>
            <a:ext cx="855380" cy="2462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Part-r-00001</a:t>
            </a:r>
            <a:endParaRPr lang="en-US" altLang="zh-CN" sz="1000" dirty="0" smtClean="0"/>
          </a:p>
        </p:txBody>
      </p:sp>
      <p:cxnSp>
        <p:nvCxnSpPr>
          <p:cNvPr id="220" name="直接箭头连接符 219"/>
          <p:cNvCxnSpPr/>
          <p:nvPr/>
        </p:nvCxnSpPr>
        <p:spPr>
          <a:xfrm>
            <a:off x="8154120" y="3222391"/>
            <a:ext cx="501040" cy="26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矩形 220"/>
          <p:cNvSpPr/>
          <p:nvPr/>
        </p:nvSpPr>
        <p:spPr>
          <a:xfrm>
            <a:off x="7208597" y="4240114"/>
            <a:ext cx="956584" cy="2162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OutputFormat</a:t>
            </a:r>
            <a:endParaRPr lang="zh-CN" altLang="en-US" sz="1000" dirty="0"/>
          </a:p>
        </p:txBody>
      </p:sp>
      <p:sp>
        <p:nvSpPr>
          <p:cNvPr id="222" name="文本框 221"/>
          <p:cNvSpPr txBox="1"/>
          <p:nvPr/>
        </p:nvSpPr>
        <p:spPr>
          <a:xfrm>
            <a:off x="8186232" y="4633666"/>
            <a:ext cx="855380" cy="2462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Part-r-00002</a:t>
            </a:r>
            <a:endParaRPr lang="en-US" altLang="zh-CN" sz="1000" dirty="0" smtClean="0"/>
          </a:p>
        </p:txBody>
      </p:sp>
      <p:cxnSp>
        <p:nvCxnSpPr>
          <p:cNvPr id="223" name="直接箭头连接符 222"/>
          <p:cNvCxnSpPr/>
          <p:nvPr/>
        </p:nvCxnSpPr>
        <p:spPr>
          <a:xfrm>
            <a:off x="8151230" y="4355262"/>
            <a:ext cx="501040" cy="26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/>
          <p:cNvSpPr txBox="1"/>
          <p:nvPr/>
        </p:nvSpPr>
        <p:spPr>
          <a:xfrm>
            <a:off x="1101422" y="3678602"/>
            <a:ext cx="1099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 </a:t>
            </a:r>
            <a:r>
              <a:rPr lang="zh-CN" altLang="en-US" sz="1000" dirty="0" smtClean="0"/>
              <a:t>提交切片信息</a:t>
            </a:r>
            <a:endParaRPr lang="en-US" altLang="zh-CN" sz="1000" dirty="0" smtClean="0"/>
          </a:p>
        </p:txBody>
      </p:sp>
      <p:sp>
        <p:nvSpPr>
          <p:cNvPr id="225" name="文本框 224"/>
          <p:cNvSpPr txBox="1"/>
          <p:nvPr/>
        </p:nvSpPr>
        <p:spPr>
          <a:xfrm>
            <a:off x="2508283" y="4064614"/>
            <a:ext cx="1474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4 </a:t>
            </a:r>
            <a:r>
              <a:rPr lang="zh-CN" altLang="en-US" sz="1000" dirty="0" smtClean="0"/>
              <a:t>计算出</a:t>
            </a:r>
            <a:r>
              <a:rPr lang="en-US" altLang="zh-CN" sz="1000" dirty="0" err="1" smtClean="0"/>
              <a:t>maptask</a:t>
            </a:r>
            <a:r>
              <a:rPr lang="zh-CN" altLang="en-US" sz="1000" dirty="0" smtClean="0"/>
              <a:t>数量</a:t>
            </a:r>
            <a:endParaRPr lang="en-US" altLang="zh-CN" sz="1000" dirty="0" smtClean="0"/>
          </a:p>
        </p:txBody>
      </p:sp>
      <p:sp>
        <p:nvSpPr>
          <p:cNvPr id="226" name="文本框 225"/>
          <p:cNvSpPr txBox="1"/>
          <p:nvPr/>
        </p:nvSpPr>
        <p:spPr>
          <a:xfrm>
            <a:off x="1551829" y="869656"/>
            <a:ext cx="888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 </a:t>
            </a:r>
            <a:r>
              <a:rPr lang="zh-CN" altLang="en-US" sz="1000" dirty="0" smtClean="0"/>
              <a:t>读取数据</a:t>
            </a:r>
            <a:endParaRPr lang="en-US" altLang="zh-CN" sz="1000" dirty="0" smtClean="0"/>
          </a:p>
        </p:txBody>
      </p:sp>
      <p:sp>
        <p:nvSpPr>
          <p:cNvPr id="227" name="文本框 226"/>
          <p:cNvSpPr txBox="1"/>
          <p:nvPr/>
        </p:nvSpPr>
        <p:spPr>
          <a:xfrm>
            <a:off x="1558679" y="1742477"/>
            <a:ext cx="888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 </a:t>
            </a:r>
            <a:r>
              <a:rPr lang="zh-CN" altLang="en-US" sz="1000" dirty="0" smtClean="0"/>
              <a:t>逻辑运算</a:t>
            </a:r>
            <a:endParaRPr lang="en-US" altLang="zh-CN" sz="1000" dirty="0" smtClean="0"/>
          </a:p>
        </p:txBody>
      </p:sp>
      <p:sp>
        <p:nvSpPr>
          <p:cNvPr id="228" name="文本框 227"/>
          <p:cNvSpPr txBox="1"/>
          <p:nvPr/>
        </p:nvSpPr>
        <p:spPr>
          <a:xfrm>
            <a:off x="4358147" y="896577"/>
            <a:ext cx="1169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7</a:t>
            </a:r>
            <a:r>
              <a:rPr lang="zh-CN" altLang="en-US" sz="1000" dirty="0" smtClean="0"/>
              <a:t> 收集</a:t>
            </a:r>
            <a:r>
              <a:rPr lang="en-US" altLang="zh-CN" sz="1000" dirty="0" err="1" smtClean="0"/>
              <a:t>kv</a:t>
            </a:r>
            <a:r>
              <a:rPr lang="zh-CN" altLang="en-US" sz="1000" dirty="0" smtClean="0"/>
              <a:t>到缓存</a:t>
            </a:r>
            <a:endParaRPr lang="en-US" altLang="zh-CN" sz="1000" dirty="0" smtClean="0"/>
          </a:p>
        </p:txBody>
      </p:sp>
      <p:sp>
        <p:nvSpPr>
          <p:cNvPr id="233" name="文本框 232"/>
          <p:cNvSpPr txBox="1"/>
          <p:nvPr/>
        </p:nvSpPr>
        <p:spPr>
          <a:xfrm>
            <a:off x="3761176" y="4222264"/>
            <a:ext cx="14749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9 </a:t>
            </a:r>
            <a:r>
              <a:rPr lang="zh-CN" altLang="en-US" sz="1000" dirty="0" smtClean="0"/>
              <a:t>所有</a:t>
            </a:r>
            <a:r>
              <a:rPr lang="en-US" altLang="zh-CN" sz="1000" dirty="0" err="1" smtClean="0"/>
              <a:t>maptask</a:t>
            </a:r>
            <a:r>
              <a:rPr lang="zh-CN" altLang="en-US" sz="1000" dirty="0" smtClean="0"/>
              <a:t>任务完成后，启动相应数量的</a:t>
            </a:r>
            <a:r>
              <a:rPr lang="en-US" altLang="zh-CN" sz="1000" dirty="0" err="1" smtClean="0"/>
              <a:t>reducetask</a:t>
            </a:r>
            <a:r>
              <a:rPr lang="zh-CN" altLang="en-US" sz="1000" dirty="0" smtClean="0"/>
              <a:t>，并告知</a:t>
            </a:r>
            <a:r>
              <a:rPr lang="en-US" altLang="zh-CN" sz="1000" dirty="0" err="1" smtClean="0"/>
              <a:t>reducetask</a:t>
            </a:r>
            <a:r>
              <a:rPr lang="zh-CN" altLang="en-US" sz="1000" dirty="0" smtClean="0"/>
              <a:t>处理数据范围（数据分区）</a:t>
            </a:r>
            <a:endParaRPr lang="en-US" altLang="zh-CN" sz="1000" dirty="0" smtClean="0"/>
          </a:p>
        </p:txBody>
      </p:sp>
      <p:sp>
        <p:nvSpPr>
          <p:cNvPr id="234" name="文本框 233"/>
          <p:cNvSpPr txBox="1"/>
          <p:nvPr/>
        </p:nvSpPr>
        <p:spPr>
          <a:xfrm>
            <a:off x="4820597" y="3425252"/>
            <a:ext cx="117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reduce task</a:t>
            </a:r>
            <a:r>
              <a:rPr lang="zh-CN" altLang="en-US" sz="1000" dirty="0" smtClean="0"/>
              <a:t>获取数据，并运算</a:t>
            </a:r>
            <a:endParaRPr lang="en-US" altLang="zh-CN" sz="1000" dirty="0" smtClean="0"/>
          </a:p>
        </p:txBody>
      </p:sp>
      <p:sp>
        <p:nvSpPr>
          <p:cNvPr id="235" name="文本框 234"/>
          <p:cNvSpPr txBox="1"/>
          <p:nvPr/>
        </p:nvSpPr>
        <p:spPr>
          <a:xfrm>
            <a:off x="7405440" y="1748104"/>
            <a:ext cx="127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11 </a:t>
            </a:r>
            <a:r>
              <a:rPr lang="zh-CN" altLang="en-US" sz="1000" dirty="0" smtClean="0"/>
              <a:t>输出结果到文件</a:t>
            </a:r>
            <a:endParaRPr lang="en-US" altLang="zh-CN" sz="1000" dirty="0" smtClean="0"/>
          </a:p>
        </p:txBody>
      </p:sp>
      <p:sp>
        <p:nvSpPr>
          <p:cNvPr id="80" name="文本框 79"/>
          <p:cNvSpPr txBox="1"/>
          <p:nvPr/>
        </p:nvSpPr>
        <p:spPr>
          <a:xfrm>
            <a:off x="5754599" y="1577085"/>
            <a:ext cx="764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处理</a:t>
            </a:r>
            <a:r>
              <a:rPr lang="en-US" altLang="zh-CN" sz="1000" dirty="0" smtClean="0"/>
              <a:t>a-g</a:t>
            </a:r>
            <a:endParaRPr lang="en-US" altLang="zh-CN" sz="1000" dirty="0" smtClean="0"/>
          </a:p>
        </p:txBody>
      </p:sp>
      <p:sp>
        <p:nvSpPr>
          <p:cNvPr id="81" name="文本框 80"/>
          <p:cNvSpPr txBox="1"/>
          <p:nvPr/>
        </p:nvSpPr>
        <p:spPr>
          <a:xfrm>
            <a:off x="5748690" y="2730644"/>
            <a:ext cx="764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处理</a:t>
            </a:r>
            <a:r>
              <a:rPr lang="en-US" altLang="zh-CN" sz="1000" dirty="0" smtClean="0"/>
              <a:t>h-r</a:t>
            </a:r>
            <a:endParaRPr lang="en-US" altLang="zh-CN" sz="1000" dirty="0" smtClean="0"/>
          </a:p>
        </p:txBody>
      </p:sp>
      <p:sp>
        <p:nvSpPr>
          <p:cNvPr id="83" name="文本框 82"/>
          <p:cNvSpPr txBox="1"/>
          <p:nvPr/>
        </p:nvSpPr>
        <p:spPr>
          <a:xfrm>
            <a:off x="5748690" y="3853149"/>
            <a:ext cx="764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处理</a:t>
            </a:r>
            <a:r>
              <a:rPr lang="en-US" altLang="zh-CN" sz="1000" dirty="0" smtClean="0"/>
              <a:t>s-z</a:t>
            </a:r>
            <a:endParaRPr lang="en-US" altLang="zh-CN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8" grpId="0" bldLvl="0" animBg="1"/>
      <p:bldP spid="3" grpId="0"/>
      <p:bldP spid="76" grpId="0" bldLvl="0" animBg="1"/>
      <p:bldP spid="88" grpId="0" bldLvl="0" animBg="1"/>
      <p:bldP spid="89" grpId="0" bldLvl="0" animBg="1"/>
      <p:bldP spid="91" grpId="0" bldLvl="0" animBg="1"/>
      <p:bldP spid="8" grpId="0" bldLvl="0" animBg="1"/>
      <p:bldP spid="92" grpId="0"/>
      <p:bldP spid="93" grpId="0"/>
      <p:bldP spid="95" grpId="0"/>
      <p:bldP spid="97" grpId="0"/>
      <p:bldP spid="100" grpId="0" bldLvl="0" animBg="1"/>
      <p:bldP spid="43" grpId="0" bldLvl="0" animBg="1"/>
      <p:bldP spid="60" grpId="0" bldLvl="0" animBg="1"/>
      <p:bldP spid="126" grpId="0" bldLvl="0" animBg="1"/>
      <p:bldP spid="127" grpId="0"/>
      <p:bldP spid="61" grpId="0" bldLvl="0" animBg="1"/>
      <p:bldP spid="62" grpId="0" bldLvl="0" animBg="1"/>
      <p:bldP spid="131" grpId="0"/>
      <p:bldP spid="133" grpId="0"/>
      <p:bldP spid="162" grpId="0" bldLvl="0" animBg="1"/>
      <p:bldP spid="167" grpId="0"/>
      <p:bldP spid="168" grpId="0"/>
      <p:bldP spid="169" grpId="0" bldLvl="0" animBg="1"/>
      <p:bldP spid="170" grpId="0" bldLvl="0" animBg="1"/>
      <p:bldP spid="171" grpId="0"/>
      <p:bldP spid="172" grpId="0"/>
      <p:bldP spid="173" grpId="0"/>
      <p:bldP spid="174" grpId="0"/>
      <p:bldP spid="176" grpId="0"/>
      <p:bldP spid="177" grpId="0"/>
      <p:bldP spid="179" grpId="0"/>
      <p:bldP spid="180" grpId="0" bldLvl="0" animBg="1"/>
      <p:bldP spid="181" grpId="0" bldLvl="0" animBg="1"/>
      <p:bldP spid="187" grpId="0" bldLvl="0" animBg="1"/>
      <p:bldP spid="188" grpId="0"/>
      <p:bldP spid="189" grpId="0" bldLvl="0" animBg="1"/>
      <p:bldP spid="193" grpId="0" bldLvl="0" animBg="1"/>
      <p:bldP spid="194" grpId="0"/>
      <p:bldP spid="195" grpId="0" bldLvl="0" animBg="1"/>
      <p:bldP spid="196" grpId="0" bldLvl="0" animBg="1"/>
      <p:bldP spid="197" grpId="0"/>
      <p:bldP spid="198" grpId="0" bldLvl="0" animBg="1"/>
      <p:bldP spid="212" grpId="0" bldLvl="0" animBg="1"/>
      <p:bldP spid="216" grpId="0" bldLvl="0" animBg="1"/>
      <p:bldP spid="218" grpId="0" bldLvl="0" animBg="1"/>
      <p:bldP spid="219" grpId="0" bldLvl="0" animBg="1"/>
      <p:bldP spid="221" grpId="0" bldLvl="0" animBg="1"/>
      <p:bldP spid="222" grpId="0" bldLvl="0" animBg="1"/>
      <p:bldP spid="224" grpId="0"/>
      <p:bldP spid="225" grpId="0"/>
      <p:bldP spid="226" grpId="0"/>
      <p:bldP spid="227" grpId="0"/>
      <p:bldP spid="228" grpId="0"/>
      <p:bldP spid="233" grpId="0"/>
      <p:bldP spid="234" grpId="0"/>
      <p:bldP spid="235" grpId="0"/>
      <p:bldP spid="80" grpId="0"/>
      <p:bldP spid="81" grpId="0"/>
      <p:bldP spid="8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164"/>
          <p:cNvSpPr/>
          <p:nvPr/>
        </p:nvSpPr>
        <p:spPr>
          <a:xfrm>
            <a:off x="3777126" y="534095"/>
            <a:ext cx="1739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FF0000"/>
                </a:solidFill>
              </a:rPr>
              <a:t>MapTask</a:t>
            </a:r>
            <a:r>
              <a:rPr lang="zh-CN" altLang="zh-CN" sz="1600" dirty="0">
                <a:solidFill>
                  <a:srgbClr val="FF0000"/>
                </a:solidFill>
              </a:rPr>
              <a:t>工作机制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74412" y="1923678"/>
            <a:ext cx="246538" cy="9810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a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b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c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a</a:t>
            </a:r>
            <a:endParaRPr lang="en-US" altLang="zh-CN" sz="1000" dirty="0" smtClean="0"/>
          </a:p>
          <a:p>
            <a:pPr algn="ctr"/>
            <a:r>
              <a:rPr lang="en-US" altLang="zh-CN" sz="1000" dirty="0"/>
              <a:t>b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…</a:t>
            </a:r>
            <a:endParaRPr lang="zh-CN" altLang="en-US" sz="1000" dirty="0"/>
          </a:p>
        </p:txBody>
      </p:sp>
      <p:sp>
        <p:nvSpPr>
          <p:cNvPr id="84" name="文本框 83"/>
          <p:cNvSpPr txBox="1"/>
          <p:nvPr/>
        </p:nvSpPr>
        <p:spPr>
          <a:xfrm>
            <a:off x="390066" y="1967941"/>
            <a:ext cx="102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 </a:t>
            </a:r>
            <a:r>
              <a:rPr lang="zh-CN" altLang="en-US" sz="1000" dirty="0" smtClean="0"/>
              <a:t>待处理文本</a:t>
            </a:r>
            <a:endParaRPr lang="en-US" altLang="zh-CN" sz="1000" dirty="0" smtClean="0"/>
          </a:p>
          <a:p>
            <a:r>
              <a:rPr lang="en-US" altLang="zh-CN" sz="1000" dirty="0" smtClean="0"/>
              <a:t>/user/input</a:t>
            </a:r>
            <a:endParaRPr lang="zh-CN" altLang="en-US" sz="1000" dirty="0"/>
          </a:p>
        </p:txBody>
      </p:sp>
      <p:sp>
        <p:nvSpPr>
          <p:cNvPr id="85" name="矩形 84"/>
          <p:cNvSpPr/>
          <p:nvPr/>
        </p:nvSpPr>
        <p:spPr>
          <a:xfrm>
            <a:off x="2118130" y="915566"/>
            <a:ext cx="1260000" cy="1589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86" name="文本框 85"/>
          <p:cNvSpPr txBox="1"/>
          <p:nvPr/>
        </p:nvSpPr>
        <p:spPr>
          <a:xfrm>
            <a:off x="148166" y="2881355"/>
            <a:ext cx="1606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 </a:t>
            </a:r>
            <a:r>
              <a:rPr lang="zh-CN" altLang="en-US" sz="1000" dirty="0" smtClean="0"/>
              <a:t>客户端</a:t>
            </a:r>
            <a:r>
              <a:rPr lang="en-US" altLang="zh-CN" sz="1000" dirty="0" smtClean="0"/>
              <a:t>submit()</a:t>
            </a:r>
            <a:r>
              <a:rPr lang="zh-CN" altLang="en-US" sz="1000" dirty="0" smtClean="0"/>
              <a:t>前，获取待处理数据的信息，然后根据参数配置，形成一个任务分配的规划。</a:t>
            </a:r>
            <a:endParaRPr lang="zh-CN" altLang="en-US" sz="1000" dirty="0"/>
          </a:p>
        </p:txBody>
      </p:sp>
      <p:sp>
        <p:nvSpPr>
          <p:cNvPr id="87" name="文本框 86"/>
          <p:cNvSpPr txBox="1"/>
          <p:nvPr/>
        </p:nvSpPr>
        <p:spPr>
          <a:xfrm>
            <a:off x="403785" y="2315656"/>
            <a:ext cx="537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200m</a:t>
            </a:r>
            <a:endParaRPr lang="en-US" altLang="zh-CN" sz="1000" dirty="0" smtClean="0"/>
          </a:p>
        </p:txBody>
      </p:sp>
      <p:sp>
        <p:nvSpPr>
          <p:cNvPr id="90" name="矩形 89"/>
          <p:cNvSpPr/>
          <p:nvPr/>
        </p:nvSpPr>
        <p:spPr>
          <a:xfrm>
            <a:off x="1423178" y="1104050"/>
            <a:ext cx="864963" cy="2162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InputFormat</a:t>
            </a:r>
            <a:endParaRPr lang="zh-CN" altLang="en-US" sz="1000" dirty="0"/>
          </a:p>
        </p:txBody>
      </p:sp>
      <p:sp>
        <p:nvSpPr>
          <p:cNvPr id="94" name="矩形 93"/>
          <p:cNvSpPr/>
          <p:nvPr/>
        </p:nvSpPr>
        <p:spPr>
          <a:xfrm>
            <a:off x="2295211" y="1094746"/>
            <a:ext cx="73766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6" name="文本框 95"/>
          <p:cNvSpPr txBox="1"/>
          <p:nvPr/>
        </p:nvSpPr>
        <p:spPr>
          <a:xfrm>
            <a:off x="2529194" y="882046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  <a:endParaRPr lang="en-US" altLang="zh-CN" sz="1000" dirty="0" smtClean="0"/>
          </a:p>
        </p:txBody>
      </p:sp>
      <p:sp>
        <p:nvSpPr>
          <p:cNvPr id="98" name="矩形 97"/>
          <p:cNvSpPr/>
          <p:nvPr/>
        </p:nvSpPr>
        <p:spPr>
          <a:xfrm>
            <a:off x="2167876" y="1479410"/>
            <a:ext cx="614470" cy="235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Mapper</a:t>
            </a:r>
            <a:endParaRPr lang="zh-CN" altLang="en-US" sz="1000" dirty="0"/>
          </a:p>
        </p:txBody>
      </p:sp>
      <p:sp>
        <p:nvSpPr>
          <p:cNvPr id="99" name="矩形 98"/>
          <p:cNvSpPr/>
          <p:nvPr/>
        </p:nvSpPr>
        <p:spPr>
          <a:xfrm>
            <a:off x="2174553" y="2274147"/>
            <a:ext cx="1095287" cy="2255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outputCollector</a:t>
            </a:r>
            <a:endParaRPr lang="zh-CN" altLang="en-US" sz="1000" dirty="0"/>
          </a:p>
        </p:txBody>
      </p:sp>
      <p:sp>
        <p:nvSpPr>
          <p:cNvPr id="101" name="文本框 100"/>
          <p:cNvSpPr txBox="1"/>
          <p:nvPr/>
        </p:nvSpPr>
        <p:spPr>
          <a:xfrm>
            <a:off x="2753419" y="1074379"/>
            <a:ext cx="3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K,v</a:t>
            </a:r>
            <a:endParaRPr lang="en-US" altLang="zh-CN" sz="1000" dirty="0" smtClean="0"/>
          </a:p>
        </p:txBody>
      </p:sp>
      <p:sp>
        <p:nvSpPr>
          <p:cNvPr id="102" name="文本框 101"/>
          <p:cNvSpPr txBox="1"/>
          <p:nvPr/>
        </p:nvSpPr>
        <p:spPr>
          <a:xfrm>
            <a:off x="2159959" y="1748674"/>
            <a:ext cx="1119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  <a:p>
            <a:r>
              <a:rPr lang="en-US" altLang="zh-CN" sz="1000" dirty="0" err="1" smtClean="0"/>
              <a:t>Context.write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</p:txBody>
      </p:sp>
      <p:cxnSp>
        <p:nvCxnSpPr>
          <p:cNvPr id="104" name="肘形连接符 103"/>
          <p:cNvCxnSpPr>
            <a:stCxn id="98" idx="1"/>
            <a:endCxn id="102" idx="1"/>
          </p:cNvCxnSpPr>
          <p:nvPr/>
        </p:nvCxnSpPr>
        <p:spPr>
          <a:xfrm rot="10800000" flipV="1">
            <a:off x="2159960" y="1597287"/>
            <a:ext cx="7917" cy="351441"/>
          </a:xfrm>
          <a:prstGeom prst="bentConnector3">
            <a:avLst>
              <a:gd name="adj1" fmla="val 2987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101" idx="2"/>
            <a:endCxn id="98" idx="0"/>
          </p:cNvCxnSpPr>
          <p:nvPr/>
        </p:nvCxnSpPr>
        <p:spPr>
          <a:xfrm flipH="1">
            <a:off x="2475111" y="1320600"/>
            <a:ext cx="448068" cy="15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3492812" y="1137664"/>
            <a:ext cx="1751073" cy="34174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2628670" y="686258"/>
            <a:ext cx="81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0-128</a:t>
            </a:r>
            <a:endParaRPr lang="en-US" altLang="zh-CN" sz="1000" dirty="0" smtClean="0"/>
          </a:p>
        </p:txBody>
      </p:sp>
      <p:sp>
        <p:nvSpPr>
          <p:cNvPr id="109" name="文本框 108"/>
          <p:cNvSpPr txBox="1"/>
          <p:nvPr/>
        </p:nvSpPr>
        <p:spPr>
          <a:xfrm>
            <a:off x="721106" y="806027"/>
            <a:ext cx="1455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 </a:t>
            </a:r>
            <a:r>
              <a:rPr lang="zh-CN" altLang="en-US" sz="1000" dirty="0" smtClean="0"/>
              <a:t>默认</a:t>
            </a:r>
            <a:r>
              <a:rPr lang="en-US" altLang="zh-CN" sz="1000" dirty="0" err="1" smtClean="0"/>
              <a:t>TextInputFormat</a:t>
            </a:r>
            <a:endParaRPr lang="en-US" altLang="zh-CN" sz="1000" dirty="0" smtClean="0"/>
          </a:p>
        </p:txBody>
      </p:sp>
      <p:sp>
        <p:nvSpPr>
          <p:cNvPr id="110" name="文本框 109"/>
          <p:cNvSpPr txBox="1"/>
          <p:nvPr/>
        </p:nvSpPr>
        <p:spPr>
          <a:xfrm>
            <a:off x="1259632" y="1635486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 </a:t>
            </a:r>
            <a:r>
              <a:rPr lang="zh-CN" altLang="en-US" sz="1000" dirty="0" smtClean="0"/>
              <a:t>逻辑运算</a:t>
            </a:r>
            <a:endParaRPr lang="en-US" altLang="zh-CN" sz="1000" dirty="0" smtClean="0"/>
          </a:p>
        </p:txBody>
      </p:sp>
      <p:sp>
        <p:nvSpPr>
          <p:cNvPr id="111" name="矩形 110"/>
          <p:cNvSpPr/>
          <p:nvPr/>
        </p:nvSpPr>
        <p:spPr>
          <a:xfrm>
            <a:off x="107504" y="1097490"/>
            <a:ext cx="1067968" cy="2162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RecorderReader</a:t>
            </a:r>
            <a:endParaRPr lang="zh-CN" altLang="en-US" sz="1000" dirty="0"/>
          </a:p>
        </p:txBody>
      </p:sp>
      <p:sp>
        <p:nvSpPr>
          <p:cNvPr id="112" name="文本框 111"/>
          <p:cNvSpPr txBox="1"/>
          <p:nvPr/>
        </p:nvSpPr>
        <p:spPr>
          <a:xfrm>
            <a:off x="179512" y="1436696"/>
            <a:ext cx="656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 reader()</a:t>
            </a:r>
            <a:endParaRPr lang="en-US" altLang="zh-CN" sz="1000" dirty="0" smtClean="0"/>
          </a:p>
        </p:txBody>
      </p:sp>
      <p:cxnSp>
        <p:nvCxnSpPr>
          <p:cNvPr id="114" name="直接箭头连接符 113"/>
          <p:cNvCxnSpPr>
            <a:stCxn id="112" idx="2"/>
            <a:endCxn id="82" idx="0"/>
          </p:cNvCxnSpPr>
          <p:nvPr/>
        </p:nvCxnSpPr>
        <p:spPr>
          <a:xfrm flipH="1">
            <a:off x="297681" y="1836806"/>
            <a:ext cx="209969" cy="8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111" idx="2"/>
            <a:endCxn id="112" idx="0"/>
          </p:cNvCxnSpPr>
          <p:nvPr/>
        </p:nvCxnSpPr>
        <p:spPr>
          <a:xfrm flipH="1">
            <a:off x="507650" y="1313780"/>
            <a:ext cx="133838" cy="122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90" idx="1"/>
            <a:endCxn id="111" idx="3"/>
          </p:cNvCxnSpPr>
          <p:nvPr/>
        </p:nvCxnSpPr>
        <p:spPr>
          <a:xfrm flipH="1" flipV="1">
            <a:off x="1175472" y="1205635"/>
            <a:ext cx="247706" cy="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96" idx="1"/>
          </p:cNvCxnSpPr>
          <p:nvPr/>
        </p:nvCxnSpPr>
        <p:spPr>
          <a:xfrm flipH="1">
            <a:off x="2032380" y="1005157"/>
            <a:ext cx="496814" cy="98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12" idx="3"/>
            <a:endCxn id="101" idx="1"/>
          </p:cNvCxnSpPr>
          <p:nvPr/>
        </p:nvCxnSpPr>
        <p:spPr>
          <a:xfrm flipV="1">
            <a:off x="835788" y="1197490"/>
            <a:ext cx="1917631" cy="43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102" idx="2"/>
            <a:endCxn id="99" idx="0"/>
          </p:cNvCxnSpPr>
          <p:nvPr/>
        </p:nvCxnSpPr>
        <p:spPr>
          <a:xfrm>
            <a:off x="2719898" y="2148784"/>
            <a:ext cx="2299" cy="12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3602356" y="882046"/>
            <a:ext cx="949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 </a:t>
            </a:r>
            <a:r>
              <a:rPr lang="zh-CN" altLang="en-US" sz="1000" dirty="0" smtClean="0"/>
              <a:t>环形缓冲区</a:t>
            </a:r>
            <a:endParaRPr lang="en-US" altLang="zh-CN" sz="1000" dirty="0" smtClean="0"/>
          </a:p>
        </p:txBody>
      </p:sp>
      <p:sp>
        <p:nvSpPr>
          <p:cNvPr id="123" name="文本框 122"/>
          <p:cNvSpPr txBox="1"/>
          <p:nvPr/>
        </p:nvSpPr>
        <p:spPr>
          <a:xfrm>
            <a:off x="3400531" y="1212195"/>
            <a:ext cx="1904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… …&lt;a,1&gt;&lt; c,1&gt;&lt;b,1&gt;&lt;a,1&gt;&lt;b,1&gt;</a:t>
            </a:r>
            <a:endParaRPr lang="en-US" altLang="zh-CN" sz="1000" dirty="0" smtClean="0"/>
          </a:p>
        </p:txBody>
      </p:sp>
      <p:sp>
        <p:nvSpPr>
          <p:cNvPr id="125" name="矩形 124"/>
          <p:cNvSpPr/>
          <p:nvPr/>
        </p:nvSpPr>
        <p:spPr>
          <a:xfrm>
            <a:off x="5220072" y="1139915"/>
            <a:ext cx="222477" cy="34174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4544866" y="879302"/>
            <a:ext cx="81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默认</a:t>
            </a:r>
            <a:r>
              <a:rPr lang="en-US" altLang="zh-CN" sz="1000" dirty="0" smtClean="0"/>
              <a:t>100M</a:t>
            </a:r>
            <a:endParaRPr lang="en-US" altLang="zh-CN" sz="1000" dirty="0" smtClean="0"/>
          </a:p>
        </p:txBody>
      </p:sp>
      <p:sp>
        <p:nvSpPr>
          <p:cNvPr id="129" name="文本框 128"/>
          <p:cNvSpPr txBox="1"/>
          <p:nvPr/>
        </p:nvSpPr>
        <p:spPr>
          <a:xfrm>
            <a:off x="5002016" y="1472704"/>
            <a:ext cx="42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80%</a:t>
            </a:r>
            <a:endParaRPr lang="en-US" altLang="zh-CN" sz="1000" dirty="0" smtClean="0"/>
          </a:p>
        </p:txBody>
      </p:sp>
      <p:sp>
        <p:nvSpPr>
          <p:cNvPr id="130" name="矩形 129"/>
          <p:cNvSpPr/>
          <p:nvPr/>
        </p:nvSpPr>
        <p:spPr>
          <a:xfrm>
            <a:off x="3488894" y="1860213"/>
            <a:ext cx="1422366" cy="85555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32" name="矩形 131"/>
          <p:cNvSpPr/>
          <p:nvPr/>
        </p:nvSpPr>
        <p:spPr>
          <a:xfrm>
            <a:off x="3543135" y="2093099"/>
            <a:ext cx="1320502" cy="2255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HashPartitioner</a:t>
            </a:r>
            <a:r>
              <a:rPr lang="zh-CN" altLang="en-US" sz="1000" dirty="0" smtClean="0"/>
              <a:t>分区</a:t>
            </a:r>
            <a:endParaRPr lang="zh-CN" altLang="en-US" sz="1000" dirty="0"/>
          </a:p>
        </p:txBody>
      </p:sp>
      <p:sp>
        <p:nvSpPr>
          <p:cNvPr id="134" name="矩形 133"/>
          <p:cNvSpPr/>
          <p:nvPr/>
        </p:nvSpPr>
        <p:spPr>
          <a:xfrm>
            <a:off x="3539842" y="2384958"/>
            <a:ext cx="1323795" cy="2255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Key.compareTo</a:t>
            </a:r>
            <a:r>
              <a:rPr lang="zh-CN" altLang="en-US" sz="1000" dirty="0" smtClean="0"/>
              <a:t>排序</a:t>
            </a:r>
            <a:endParaRPr lang="zh-CN" altLang="en-US" sz="1000" dirty="0"/>
          </a:p>
        </p:txBody>
      </p:sp>
      <p:sp>
        <p:nvSpPr>
          <p:cNvPr id="137" name="下弧形箭头 136"/>
          <p:cNvSpPr/>
          <p:nvPr/>
        </p:nvSpPr>
        <p:spPr>
          <a:xfrm>
            <a:off x="4213606" y="1410973"/>
            <a:ext cx="597035" cy="249977"/>
          </a:xfrm>
          <a:prstGeom prst="curved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138" name="直接箭头连接符 137"/>
          <p:cNvCxnSpPr>
            <a:stCxn id="137" idx="3"/>
            <a:endCxn id="130" idx="0"/>
          </p:cNvCxnSpPr>
          <p:nvPr/>
        </p:nvCxnSpPr>
        <p:spPr>
          <a:xfrm flipH="1">
            <a:off x="4200077" y="1660950"/>
            <a:ext cx="296423" cy="19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99" idx="3"/>
          </p:cNvCxnSpPr>
          <p:nvPr/>
        </p:nvCxnSpPr>
        <p:spPr>
          <a:xfrm flipV="1">
            <a:off x="3269840" y="1434853"/>
            <a:ext cx="133338" cy="9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5143346" y="2093099"/>
            <a:ext cx="675413" cy="2255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&lt;a,1&gt;&lt;c,1&gt;</a:t>
            </a:r>
            <a:endParaRPr lang="zh-CN" altLang="en-US" sz="800" dirty="0"/>
          </a:p>
        </p:txBody>
      </p:sp>
      <p:sp>
        <p:nvSpPr>
          <p:cNvPr id="141" name="矩形 140"/>
          <p:cNvSpPr/>
          <p:nvPr/>
        </p:nvSpPr>
        <p:spPr>
          <a:xfrm>
            <a:off x="5818760" y="2088438"/>
            <a:ext cx="648072" cy="2255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&lt;b,1&gt;&lt;b,1&gt;</a:t>
            </a:r>
            <a:endParaRPr lang="zh-CN" altLang="en-US" sz="800" dirty="0"/>
          </a:p>
        </p:txBody>
      </p:sp>
      <p:sp>
        <p:nvSpPr>
          <p:cNvPr id="142" name="文本框 141"/>
          <p:cNvSpPr txBox="1"/>
          <p:nvPr/>
        </p:nvSpPr>
        <p:spPr>
          <a:xfrm>
            <a:off x="4955080" y="1783969"/>
            <a:ext cx="2020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 </a:t>
            </a:r>
            <a:r>
              <a:rPr lang="zh-CN" altLang="en-US" sz="1000" dirty="0" smtClean="0"/>
              <a:t>溢出到文件（分区且区内有序）</a:t>
            </a:r>
            <a:endParaRPr lang="en-US" altLang="zh-CN" sz="1000" dirty="0" smtClean="0"/>
          </a:p>
        </p:txBody>
      </p:sp>
      <p:sp>
        <p:nvSpPr>
          <p:cNvPr id="143" name="矩形 142"/>
          <p:cNvSpPr/>
          <p:nvPr/>
        </p:nvSpPr>
        <p:spPr>
          <a:xfrm>
            <a:off x="5143345" y="2380612"/>
            <a:ext cx="675413" cy="2255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&lt;a,1&gt;&lt;e,1&gt;</a:t>
            </a:r>
            <a:endParaRPr lang="zh-CN" altLang="en-US" sz="800" dirty="0"/>
          </a:p>
        </p:txBody>
      </p:sp>
      <p:sp>
        <p:nvSpPr>
          <p:cNvPr id="144" name="矩形 143"/>
          <p:cNvSpPr/>
          <p:nvPr/>
        </p:nvSpPr>
        <p:spPr>
          <a:xfrm>
            <a:off x="5818759" y="2375951"/>
            <a:ext cx="648072" cy="2255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&lt;d,1&gt;&lt;f,1&gt;</a:t>
            </a:r>
            <a:endParaRPr lang="zh-CN" altLang="en-US" sz="800" dirty="0"/>
          </a:p>
        </p:txBody>
      </p:sp>
      <p:cxnSp>
        <p:nvCxnSpPr>
          <p:cNvPr id="148" name="直接箭头连接符 147"/>
          <p:cNvCxnSpPr>
            <a:stCxn id="130" idx="3"/>
            <a:endCxn id="140" idx="1"/>
          </p:cNvCxnSpPr>
          <p:nvPr/>
        </p:nvCxnSpPr>
        <p:spPr>
          <a:xfrm flipV="1">
            <a:off x="4911260" y="2205897"/>
            <a:ext cx="232086" cy="8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30" idx="3"/>
            <a:endCxn id="143" idx="1"/>
          </p:cNvCxnSpPr>
          <p:nvPr/>
        </p:nvCxnSpPr>
        <p:spPr>
          <a:xfrm>
            <a:off x="4911260" y="2287990"/>
            <a:ext cx="232085" cy="20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6732240" y="2225220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151" name="矩形 150"/>
          <p:cNvSpPr/>
          <p:nvPr/>
        </p:nvSpPr>
        <p:spPr>
          <a:xfrm>
            <a:off x="7884079" y="2225220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</a:t>
            </a:r>
            <a:r>
              <a:rPr lang="en-US" altLang="zh-CN" sz="800" dirty="0" smtClean="0"/>
              <a:t>&gt;</a:t>
            </a:r>
            <a:r>
              <a:rPr lang="en-US" altLang="zh-CN" sz="800" dirty="0"/>
              <a:t>&lt;d,1&gt;&lt;f,1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cxnSp>
        <p:nvCxnSpPr>
          <p:cNvPr id="152" name="直接箭头连接符 151"/>
          <p:cNvCxnSpPr>
            <a:stCxn id="144" idx="3"/>
            <a:endCxn id="150" idx="1"/>
          </p:cNvCxnSpPr>
          <p:nvPr/>
        </p:nvCxnSpPr>
        <p:spPr>
          <a:xfrm flipV="1">
            <a:off x="6466831" y="2338018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41" idx="3"/>
            <a:endCxn id="150" idx="1"/>
          </p:cNvCxnSpPr>
          <p:nvPr/>
        </p:nvCxnSpPr>
        <p:spPr>
          <a:xfrm>
            <a:off x="6466832" y="2201236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/>
          <p:cNvSpPr txBox="1"/>
          <p:nvPr/>
        </p:nvSpPr>
        <p:spPr>
          <a:xfrm>
            <a:off x="6584138" y="2030140"/>
            <a:ext cx="1395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7 Merge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sp>
        <p:nvSpPr>
          <p:cNvPr id="203" name="矩形 202"/>
          <p:cNvSpPr/>
          <p:nvPr/>
        </p:nvSpPr>
        <p:spPr>
          <a:xfrm>
            <a:off x="2174553" y="2893362"/>
            <a:ext cx="1065637" cy="731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04" name="文本框 203"/>
          <p:cNvSpPr txBox="1"/>
          <p:nvPr/>
        </p:nvSpPr>
        <p:spPr>
          <a:xfrm>
            <a:off x="2326512" y="2904339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  <a:endParaRPr lang="en-US" altLang="zh-CN" sz="1000" dirty="0" smtClean="0"/>
          </a:p>
        </p:txBody>
      </p:sp>
      <p:sp>
        <p:nvSpPr>
          <p:cNvPr id="205" name="文本框 204"/>
          <p:cNvSpPr txBox="1"/>
          <p:nvPr/>
        </p:nvSpPr>
        <p:spPr>
          <a:xfrm>
            <a:off x="2416435" y="2648264"/>
            <a:ext cx="1030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128-200</a:t>
            </a:r>
            <a:endParaRPr lang="en-US" altLang="zh-CN" sz="1000" dirty="0" smtClean="0"/>
          </a:p>
        </p:txBody>
      </p:sp>
      <p:sp>
        <p:nvSpPr>
          <p:cNvPr id="7" name="矩形 6"/>
          <p:cNvSpPr/>
          <p:nvPr/>
        </p:nvSpPr>
        <p:spPr>
          <a:xfrm>
            <a:off x="420950" y="4146634"/>
            <a:ext cx="112082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Read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007607" y="4146634"/>
            <a:ext cx="106952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Map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518405" y="4146634"/>
            <a:ext cx="131318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Collect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355053" y="4146634"/>
            <a:ext cx="110799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溢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732240" y="4146634"/>
            <a:ext cx="149271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Combine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ldLvl="0" animBg="1"/>
      <p:bldP spid="84" grpId="0"/>
      <p:bldP spid="85" grpId="0" bldLvl="0" animBg="1"/>
      <p:bldP spid="86" grpId="0"/>
      <p:bldP spid="87" grpId="0"/>
      <p:bldP spid="90" grpId="0" bldLvl="0" animBg="1"/>
      <p:bldP spid="94" grpId="0" bldLvl="0" animBg="1"/>
      <p:bldP spid="96" grpId="0"/>
      <p:bldP spid="98" grpId="0" bldLvl="0" animBg="1"/>
      <p:bldP spid="99" grpId="0" bldLvl="0" animBg="1"/>
      <p:bldP spid="101" grpId="0"/>
      <p:bldP spid="102" grpId="0"/>
      <p:bldP spid="106" grpId="0" bldLvl="0" animBg="1"/>
      <p:bldP spid="107" grpId="0"/>
      <p:bldP spid="109" grpId="0"/>
      <p:bldP spid="110" grpId="0"/>
      <p:bldP spid="111" grpId="0" bldLvl="0" animBg="1"/>
      <p:bldP spid="112" grpId="0"/>
      <p:bldP spid="121" grpId="0"/>
      <p:bldP spid="123" grpId="0"/>
      <p:bldP spid="125" grpId="0" bldLvl="0" animBg="1"/>
      <p:bldP spid="128" grpId="0"/>
      <p:bldP spid="129" grpId="0"/>
      <p:bldP spid="130" grpId="0" bldLvl="0" animBg="1"/>
      <p:bldP spid="132" grpId="0" bldLvl="0" animBg="1"/>
      <p:bldP spid="134" grpId="0" bldLvl="0" animBg="1"/>
      <p:bldP spid="137" grpId="0" bldLvl="0" animBg="1"/>
      <p:bldP spid="140" grpId="0" bldLvl="0" animBg="1"/>
      <p:bldP spid="141" grpId="0" bldLvl="0" animBg="1"/>
      <p:bldP spid="142" grpId="0"/>
      <p:bldP spid="143" grpId="0" bldLvl="0" animBg="1"/>
      <p:bldP spid="144" grpId="0" bldLvl="0" animBg="1"/>
      <p:bldP spid="150" grpId="0" bldLvl="0" animBg="1"/>
      <p:bldP spid="151" grpId="0" bldLvl="0" animBg="1"/>
      <p:bldP spid="159" grpId="0"/>
      <p:bldP spid="203" grpId="0" bldLvl="0" animBg="1"/>
      <p:bldP spid="204" grpId="0"/>
      <p:bldP spid="20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圆角矩形 65"/>
          <p:cNvSpPr/>
          <p:nvPr/>
        </p:nvSpPr>
        <p:spPr>
          <a:xfrm>
            <a:off x="6291334" y="2969597"/>
            <a:ext cx="1251638" cy="19027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75" name="圆角矩形 74"/>
          <p:cNvSpPr/>
          <p:nvPr/>
        </p:nvSpPr>
        <p:spPr>
          <a:xfrm>
            <a:off x="2787262" y="2980637"/>
            <a:ext cx="1380042" cy="18975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76" name="圆角矩形 75"/>
          <p:cNvSpPr/>
          <p:nvPr/>
        </p:nvSpPr>
        <p:spPr>
          <a:xfrm>
            <a:off x="4644008" y="2980637"/>
            <a:ext cx="1206270" cy="18975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78" name="文本框 30"/>
          <p:cNvSpPr txBox="1">
            <a:spLocks noChangeArrowheads="1"/>
          </p:cNvSpPr>
          <p:nvPr/>
        </p:nvSpPr>
        <p:spPr bwMode="auto">
          <a:xfrm>
            <a:off x="3093886" y="2702648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文本框 31"/>
          <p:cNvSpPr txBox="1">
            <a:spLocks noChangeArrowheads="1"/>
          </p:cNvSpPr>
          <p:nvPr/>
        </p:nvSpPr>
        <p:spPr bwMode="auto">
          <a:xfrm>
            <a:off x="4830983" y="2718874"/>
            <a:ext cx="736600" cy="22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文本框 32"/>
          <p:cNvSpPr txBox="1">
            <a:spLocks noChangeArrowheads="1"/>
          </p:cNvSpPr>
          <p:nvPr/>
        </p:nvSpPr>
        <p:spPr bwMode="auto">
          <a:xfrm>
            <a:off x="6534482" y="2702648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圆柱形 84"/>
          <p:cNvSpPr/>
          <p:nvPr/>
        </p:nvSpPr>
        <p:spPr>
          <a:xfrm rot="5400000">
            <a:off x="1142973" y="1487268"/>
            <a:ext cx="563906" cy="154162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87" name="文本框 35"/>
          <p:cNvSpPr txBox="1">
            <a:spLocks noChangeArrowheads="1"/>
          </p:cNvSpPr>
          <p:nvPr/>
        </p:nvSpPr>
        <p:spPr bwMode="auto">
          <a:xfrm>
            <a:off x="232578" y="2165950"/>
            <a:ext cx="398627" cy="24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文本框 36"/>
          <p:cNvSpPr txBox="1">
            <a:spLocks noChangeArrowheads="1"/>
          </p:cNvSpPr>
          <p:nvPr/>
        </p:nvSpPr>
        <p:spPr bwMode="auto">
          <a:xfrm>
            <a:off x="660779" y="1794196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162647" y="4360738"/>
            <a:ext cx="550469" cy="2992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0" name="矩形 89"/>
          <p:cNvSpPr/>
          <p:nvPr/>
        </p:nvSpPr>
        <p:spPr>
          <a:xfrm>
            <a:off x="2583725" y="612022"/>
            <a:ext cx="3901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数据切片及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MapTask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并行度决定机制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4944823" y="4344863"/>
            <a:ext cx="550469" cy="2992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2" name="矩形 91"/>
          <p:cNvSpPr/>
          <p:nvPr/>
        </p:nvSpPr>
        <p:spPr>
          <a:xfrm>
            <a:off x="6644004" y="4309615"/>
            <a:ext cx="550469" cy="2992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3" name="椭圆 92"/>
          <p:cNvSpPr/>
          <p:nvPr/>
        </p:nvSpPr>
        <p:spPr>
          <a:xfrm>
            <a:off x="3259029" y="3383273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文本框 93"/>
          <p:cNvSpPr txBox="1"/>
          <p:nvPr/>
        </p:nvSpPr>
        <p:spPr>
          <a:xfrm>
            <a:off x="3086881" y="3095241"/>
            <a:ext cx="715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maptask</a:t>
            </a:r>
            <a:endParaRPr lang="zh-CN" altLang="en-US" sz="1200" dirty="0"/>
          </a:p>
        </p:txBody>
      </p:sp>
      <p:sp>
        <p:nvSpPr>
          <p:cNvPr id="95" name="文本框 94"/>
          <p:cNvSpPr txBox="1"/>
          <p:nvPr/>
        </p:nvSpPr>
        <p:spPr>
          <a:xfrm>
            <a:off x="3030052" y="40949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sp>
        <p:nvSpPr>
          <p:cNvPr id="96" name="文本框 95"/>
          <p:cNvSpPr txBox="1"/>
          <p:nvPr/>
        </p:nvSpPr>
        <p:spPr>
          <a:xfrm>
            <a:off x="3419872" y="4083829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128M</a:t>
            </a:r>
            <a:endParaRPr lang="zh-CN" altLang="en-US" sz="1200" dirty="0"/>
          </a:p>
        </p:txBody>
      </p:sp>
      <p:sp>
        <p:nvSpPr>
          <p:cNvPr id="97" name="文本框 96"/>
          <p:cNvSpPr txBox="1"/>
          <p:nvPr/>
        </p:nvSpPr>
        <p:spPr>
          <a:xfrm>
            <a:off x="4668946" y="4066993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128M</a:t>
            </a:r>
            <a:endParaRPr lang="zh-CN" altLang="en-US" sz="120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5217582" y="4066993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256M</a:t>
            </a:r>
            <a:endParaRPr lang="zh-CN" altLang="en-US" sz="1200" dirty="0"/>
          </a:p>
        </p:txBody>
      </p:sp>
      <p:sp>
        <p:nvSpPr>
          <p:cNvPr id="105" name="文本框 104"/>
          <p:cNvSpPr txBox="1"/>
          <p:nvPr/>
        </p:nvSpPr>
        <p:spPr>
          <a:xfrm>
            <a:off x="6368620" y="4049241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256M</a:t>
            </a:r>
            <a:endParaRPr lang="zh-CN" altLang="en-US" sz="12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6917256" y="4049241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300M</a:t>
            </a:r>
            <a:endParaRPr lang="zh-CN" altLang="en-US" sz="1200" dirty="0"/>
          </a:p>
        </p:txBody>
      </p:sp>
      <p:sp>
        <p:nvSpPr>
          <p:cNvPr id="108" name="椭圆 107"/>
          <p:cNvSpPr/>
          <p:nvPr/>
        </p:nvSpPr>
        <p:spPr>
          <a:xfrm>
            <a:off x="5031779" y="3379352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4859631" y="3091320"/>
            <a:ext cx="715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maptask</a:t>
            </a:r>
            <a:endParaRPr lang="zh-CN" altLang="en-US" sz="1200" dirty="0"/>
          </a:p>
        </p:txBody>
      </p:sp>
      <p:sp>
        <p:nvSpPr>
          <p:cNvPr id="110" name="椭圆 109"/>
          <p:cNvSpPr/>
          <p:nvPr/>
        </p:nvSpPr>
        <p:spPr>
          <a:xfrm>
            <a:off x="6783194" y="3407082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2" name="文本框 111"/>
          <p:cNvSpPr txBox="1"/>
          <p:nvPr/>
        </p:nvSpPr>
        <p:spPr>
          <a:xfrm>
            <a:off x="6611046" y="3119050"/>
            <a:ext cx="715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maptask</a:t>
            </a:r>
            <a:endParaRPr lang="zh-CN" altLang="en-US" sz="1200" dirty="0"/>
          </a:p>
        </p:txBody>
      </p:sp>
      <p:cxnSp>
        <p:nvCxnSpPr>
          <p:cNvPr id="113" name="直接连接符 112"/>
          <p:cNvCxnSpPr/>
          <p:nvPr/>
        </p:nvCxnSpPr>
        <p:spPr>
          <a:xfrm>
            <a:off x="1259632" y="1635646"/>
            <a:ext cx="0" cy="1300956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1763688" y="1643546"/>
            <a:ext cx="0" cy="1300956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36"/>
          <p:cNvSpPr txBox="1">
            <a:spLocks noChangeArrowheads="1"/>
          </p:cNvSpPr>
          <p:nvPr/>
        </p:nvSpPr>
        <p:spPr bwMode="auto">
          <a:xfrm>
            <a:off x="1985913" y="1749864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300M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922536" y="3000081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B0F0"/>
                </a:solidFill>
              </a:rPr>
              <a:t>128M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1512502" y="3001653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B0F0"/>
                </a:solidFill>
              </a:rPr>
              <a:t>256M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162275" y="1635646"/>
            <a:ext cx="0" cy="1300956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1619672" y="1648541"/>
            <a:ext cx="0" cy="1300956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/>
          <p:cNvSpPr txBox="1"/>
          <p:nvPr/>
        </p:nvSpPr>
        <p:spPr>
          <a:xfrm>
            <a:off x="989710" y="1373925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100M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474290" y="1382879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200M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28" name="直接箭头连接符 127"/>
          <p:cNvCxnSpPr>
            <a:stCxn id="95" idx="2"/>
            <a:endCxn id="93" idx="4"/>
          </p:cNvCxnSpPr>
          <p:nvPr/>
        </p:nvCxnSpPr>
        <p:spPr>
          <a:xfrm flipV="1">
            <a:off x="3161659" y="3683232"/>
            <a:ext cx="241386" cy="68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96" idx="2"/>
          </p:cNvCxnSpPr>
          <p:nvPr/>
        </p:nvCxnSpPr>
        <p:spPr>
          <a:xfrm flipH="1" flipV="1">
            <a:off x="3419872" y="3707041"/>
            <a:ext cx="275877" cy="653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97" idx="2"/>
            <a:endCxn id="108" idx="4"/>
          </p:cNvCxnSpPr>
          <p:nvPr/>
        </p:nvCxnSpPr>
        <p:spPr>
          <a:xfrm flipV="1">
            <a:off x="4944823" y="3679311"/>
            <a:ext cx="230972" cy="66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104" idx="2"/>
          </p:cNvCxnSpPr>
          <p:nvPr/>
        </p:nvCxnSpPr>
        <p:spPr>
          <a:xfrm flipH="1" flipV="1">
            <a:off x="5217582" y="3707041"/>
            <a:ext cx="275877" cy="636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05" idx="2"/>
            <a:endCxn id="110" idx="4"/>
          </p:cNvCxnSpPr>
          <p:nvPr/>
        </p:nvCxnSpPr>
        <p:spPr>
          <a:xfrm flipV="1">
            <a:off x="6644497" y="3707041"/>
            <a:ext cx="282713" cy="61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07" idx="2"/>
          </p:cNvCxnSpPr>
          <p:nvPr/>
        </p:nvCxnSpPr>
        <p:spPr>
          <a:xfrm flipH="1" flipV="1">
            <a:off x="6917256" y="3707041"/>
            <a:ext cx="275877" cy="61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 flipH="1" flipV="1">
            <a:off x="3413036" y="3707041"/>
            <a:ext cx="128706" cy="636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endCxn id="108" idx="4"/>
          </p:cNvCxnSpPr>
          <p:nvPr/>
        </p:nvCxnSpPr>
        <p:spPr>
          <a:xfrm flipV="1">
            <a:off x="3541742" y="3679311"/>
            <a:ext cx="1634053" cy="664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 flipH="1" flipV="1">
            <a:off x="5175795" y="3707041"/>
            <a:ext cx="151607" cy="636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endCxn id="110" idx="4"/>
          </p:cNvCxnSpPr>
          <p:nvPr/>
        </p:nvCxnSpPr>
        <p:spPr>
          <a:xfrm flipV="1">
            <a:off x="5309857" y="3707041"/>
            <a:ext cx="1617353" cy="6270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107" idx="2"/>
          </p:cNvCxnSpPr>
          <p:nvPr/>
        </p:nvCxnSpPr>
        <p:spPr>
          <a:xfrm flipH="1" flipV="1">
            <a:off x="6927212" y="3707043"/>
            <a:ext cx="265921" cy="6191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3461161" y="1306836"/>
            <a:ext cx="41026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每一个</a:t>
            </a: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zh-CN" altLang="en-US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切片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分配一个</a:t>
            </a:r>
            <a:r>
              <a:rPr lang="en-US" altLang="zh-CN" sz="1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mapTask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并行实例处理</a:t>
            </a:r>
            <a:endParaRPr lang="zh-CN" altLang="en-US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3455437" y="1669660"/>
            <a:ext cx="30299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默认情况下，切片大小</a:t>
            </a: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blocksize</a:t>
            </a:r>
            <a:endParaRPr lang="zh-CN" altLang="en-US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3455436" y="2034788"/>
            <a:ext cx="5293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切片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时不考虑数据集整体，而是逐个针对每一个文件单独切片</a:t>
            </a:r>
            <a:endParaRPr lang="zh-CN" altLang="en-US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3461160" y="964637"/>
            <a:ext cx="51432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job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map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阶段并行度由客户端在提交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job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时决定</a:t>
            </a:r>
            <a:endParaRPr lang="zh-CN" altLang="en-US" sz="1400" dirty="0"/>
          </a:p>
        </p:txBody>
      </p:sp>
      <p:sp>
        <p:nvSpPr>
          <p:cNvPr id="145" name="圆柱形 144"/>
          <p:cNvSpPr/>
          <p:nvPr/>
        </p:nvSpPr>
        <p:spPr>
          <a:xfrm rot="5400000">
            <a:off x="548535" y="3568808"/>
            <a:ext cx="563906" cy="398566"/>
          </a:xfrm>
          <a:prstGeom prst="can">
            <a:avLst>
              <a:gd name="adj" fmla="val 353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46" name="文本框 36"/>
          <p:cNvSpPr txBox="1">
            <a:spLocks noChangeArrowheads="1"/>
          </p:cNvSpPr>
          <p:nvPr/>
        </p:nvSpPr>
        <p:spPr bwMode="auto">
          <a:xfrm>
            <a:off x="631205" y="4174992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100M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7" name="文本框 35"/>
          <p:cNvSpPr txBox="1">
            <a:spLocks noChangeArrowheads="1"/>
          </p:cNvSpPr>
          <p:nvPr/>
        </p:nvSpPr>
        <p:spPr bwMode="auto">
          <a:xfrm>
            <a:off x="159459" y="3647917"/>
            <a:ext cx="481929" cy="24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ss2.avi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" name="圆角矩形 147"/>
          <p:cNvSpPr/>
          <p:nvPr/>
        </p:nvSpPr>
        <p:spPr>
          <a:xfrm>
            <a:off x="7740352" y="2980637"/>
            <a:ext cx="1251638" cy="19027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49" name="文本框 32"/>
          <p:cNvSpPr txBox="1">
            <a:spLocks noChangeArrowheads="1"/>
          </p:cNvSpPr>
          <p:nvPr/>
        </p:nvSpPr>
        <p:spPr bwMode="auto">
          <a:xfrm>
            <a:off x="7983500" y="2713688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DataNode4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8122942" y="4307754"/>
            <a:ext cx="550469" cy="2992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51" name="椭圆 150"/>
          <p:cNvSpPr/>
          <p:nvPr/>
        </p:nvSpPr>
        <p:spPr>
          <a:xfrm>
            <a:off x="8194131" y="3467482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2" name="直接箭头连接符 151"/>
          <p:cNvCxnSpPr>
            <a:stCxn id="97" idx="2"/>
          </p:cNvCxnSpPr>
          <p:nvPr/>
        </p:nvCxnSpPr>
        <p:spPr>
          <a:xfrm flipV="1">
            <a:off x="4944823" y="3707041"/>
            <a:ext cx="182572" cy="636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95" idx="2"/>
          </p:cNvCxnSpPr>
          <p:nvPr/>
        </p:nvCxnSpPr>
        <p:spPr>
          <a:xfrm flipV="1">
            <a:off x="3161659" y="3707040"/>
            <a:ext cx="211078" cy="6649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/>
          <p:cNvSpPr txBox="1"/>
          <p:nvPr/>
        </p:nvSpPr>
        <p:spPr>
          <a:xfrm>
            <a:off x="8442794" y="4046841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100M</a:t>
            </a:r>
            <a:endParaRPr lang="zh-CN" altLang="en-US" sz="1200" dirty="0"/>
          </a:p>
        </p:txBody>
      </p:sp>
      <p:sp>
        <p:nvSpPr>
          <p:cNvPr id="155" name="文本框 154"/>
          <p:cNvSpPr txBox="1"/>
          <p:nvPr/>
        </p:nvSpPr>
        <p:spPr>
          <a:xfrm>
            <a:off x="7888047" y="40339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cxnSp>
        <p:nvCxnSpPr>
          <p:cNvPr id="156" name="直接箭头连接符 155"/>
          <p:cNvCxnSpPr>
            <a:endCxn id="151" idx="4"/>
          </p:cNvCxnSpPr>
          <p:nvPr/>
        </p:nvCxnSpPr>
        <p:spPr>
          <a:xfrm flipV="1">
            <a:off x="8151261" y="3767441"/>
            <a:ext cx="186886" cy="52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endCxn id="151" idx="4"/>
          </p:cNvCxnSpPr>
          <p:nvPr/>
        </p:nvCxnSpPr>
        <p:spPr>
          <a:xfrm flipH="1" flipV="1">
            <a:off x="8338147" y="3767441"/>
            <a:ext cx="266300" cy="52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/>
          <p:cNvSpPr txBox="1"/>
          <p:nvPr/>
        </p:nvSpPr>
        <p:spPr>
          <a:xfrm>
            <a:off x="3189997" y="4646241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100M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5079643" y="4623526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200M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60" name="直接连接符 159"/>
          <p:cNvCxnSpPr/>
          <p:nvPr/>
        </p:nvCxnSpPr>
        <p:spPr>
          <a:xfrm>
            <a:off x="3541591" y="4356205"/>
            <a:ext cx="151" cy="32052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>
            <a:off x="5319712" y="4331162"/>
            <a:ext cx="151" cy="32052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ldLvl="0" animBg="1"/>
      <p:bldP spid="75" grpId="0" bldLvl="0" animBg="1"/>
      <p:bldP spid="76" grpId="0" bldLvl="0" animBg="1"/>
      <p:bldP spid="78" grpId="0"/>
      <p:bldP spid="79" grpId="0"/>
      <p:bldP spid="84" grpId="0"/>
      <p:bldP spid="85" grpId="0" bldLvl="0" animBg="1"/>
      <p:bldP spid="87" grpId="0"/>
      <p:bldP spid="88" grpId="0"/>
      <p:bldP spid="89" grpId="0" bldLvl="0" animBg="1"/>
      <p:bldP spid="91" grpId="0" bldLvl="0" animBg="1"/>
      <p:bldP spid="92" grpId="0" bldLvl="0" animBg="1"/>
      <p:bldP spid="93" grpId="0" bldLvl="0" animBg="1"/>
      <p:bldP spid="94" grpId="0"/>
      <p:bldP spid="95" grpId="0"/>
      <p:bldP spid="96" grpId="0"/>
      <p:bldP spid="97" grpId="0"/>
      <p:bldP spid="104" grpId="0"/>
      <p:bldP spid="105" grpId="0"/>
      <p:bldP spid="107" grpId="0"/>
      <p:bldP spid="108" grpId="0" bldLvl="0" animBg="1"/>
      <p:bldP spid="109" grpId="0"/>
      <p:bldP spid="110" grpId="0" bldLvl="0" animBg="1"/>
      <p:bldP spid="112" grpId="0"/>
      <p:bldP spid="116" grpId="0"/>
      <p:bldP spid="121" grpId="0"/>
      <p:bldP spid="122" grpId="0"/>
      <p:bldP spid="126" grpId="0"/>
      <p:bldP spid="127" grpId="0"/>
      <p:bldP spid="141" grpId="0"/>
      <p:bldP spid="142" grpId="0"/>
      <p:bldP spid="143" grpId="0"/>
      <p:bldP spid="144" grpId="0"/>
      <p:bldP spid="145" grpId="0" bldLvl="0" animBg="1"/>
      <p:bldP spid="146" grpId="0"/>
      <p:bldP spid="147" grpId="0"/>
      <p:bldP spid="148" grpId="0" bldLvl="0" animBg="1"/>
      <p:bldP spid="149" grpId="0"/>
      <p:bldP spid="150" grpId="0" bldLvl="0" animBg="1"/>
      <p:bldP spid="151" grpId="0" bldLvl="0" animBg="1"/>
      <p:bldP spid="154" grpId="0"/>
      <p:bldP spid="155" grpId="0"/>
      <p:bldP spid="158" grpId="0"/>
      <p:bldP spid="1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3118347" y="570506"/>
            <a:ext cx="2348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Job</a:t>
            </a:r>
            <a:r>
              <a:rPr lang="zh-CN" altLang="en-US" dirty="0" smtClean="0"/>
              <a:t>提交流程源码解析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79513" y="1059582"/>
            <a:ext cx="230425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/>
              <a:t>Configuration </a:t>
            </a:r>
            <a:r>
              <a:rPr lang="en-US" altLang="zh-CN" sz="1000" dirty="0" err="1" smtClean="0"/>
              <a:t>conf</a:t>
            </a:r>
            <a:r>
              <a:rPr lang="en-US" altLang="zh-CN" sz="1000" dirty="0" smtClean="0"/>
              <a:t>=new </a:t>
            </a:r>
            <a:r>
              <a:rPr lang="en-US" altLang="zh-CN" sz="1000" dirty="0"/>
              <a:t>Configuration();</a:t>
            </a:r>
            <a:endParaRPr lang="en-US" altLang="zh-CN" sz="1000" dirty="0"/>
          </a:p>
          <a:p>
            <a:r>
              <a:rPr lang="en-US" altLang="zh-CN" sz="1000" dirty="0" smtClean="0"/>
              <a:t>Job=</a:t>
            </a:r>
            <a:r>
              <a:rPr lang="en-US" altLang="zh-CN" sz="1000" dirty="0" err="1" smtClean="0"/>
              <a:t>job.getInstance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conf</a:t>
            </a:r>
            <a:r>
              <a:rPr lang="en-US" altLang="zh-CN" sz="1000" dirty="0" smtClean="0"/>
              <a:t>);</a:t>
            </a:r>
            <a:endParaRPr lang="en-US" altLang="zh-CN" sz="1000" dirty="0" smtClean="0"/>
          </a:p>
          <a:p>
            <a:r>
              <a:rPr lang="en-US" altLang="zh-CN" sz="1000" dirty="0" smtClean="0"/>
              <a:t>… …</a:t>
            </a:r>
            <a:endParaRPr lang="en-US" altLang="zh-CN" sz="1000" dirty="0"/>
          </a:p>
          <a:p>
            <a:r>
              <a:rPr lang="en-US" altLang="zh-CN" sz="1000" dirty="0" err="1" smtClean="0"/>
              <a:t>Job.waitForCompletion</a:t>
            </a:r>
            <a:r>
              <a:rPr lang="en-US" altLang="zh-CN" sz="1000" dirty="0" smtClean="0"/>
              <a:t>(true)</a:t>
            </a:r>
            <a:endParaRPr lang="zh-CN" altLang="en-US" sz="1000" dirty="0"/>
          </a:p>
        </p:txBody>
      </p:sp>
      <p:sp>
        <p:nvSpPr>
          <p:cNvPr id="66" name="矩形 65"/>
          <p:cNvSpPr/>
          <p:nvPr/>
        </p:nvSpPr>
        <p:spPr>
          <a:xfrm>
            <a:off x="179512" y="2056152"/>
            <a:ext cx="1296143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 smtClean="0"/>
              <a:t>Job.submit</a:t>
            </a:r>
            <a:r>
              <a:rPr lang="en-US" altLang="zh-CN" sz="1000" dirty="0" smtClean="0"/>
              <a:t>();</a:t>
            </a:r>
            <a:endParaRPr lang="zh-CN" altLang="en-US" sz="1000" dirty="0"/>
          </a:p>
        </p:txBody>
      </p:sp>
      <p:sp>
        <p:nvSpPr>
          <p:cNvPr id="76" name="矩形 75"/>
          <p:cNvSpPr/>
          <p:nvPr/>
        </p:nvSpPr>
        <p:spPr>
          <a:xfrm>
            <a:off x="1475656" y="4515966"/>
            <a:ext cx="99864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 smtClean="0"/>
              <a:t>mr</a:t>
            </a:r>
            <a:r>
              <a:rPr lang="zh-CN" altLang="en-US" sz="1000" dirty="0" smtClean="0"/>
              <a:t>程序运行在本地模拟器</a:t>
            </a:r>
            <a:endParaRPr lang="zh-CN" altLang="en-US" sz="1000" dirty="0"/>
          </a:p>
        </p:txBody>
      </p:sp>
      <p:sp>
        <p:nvSpPr>
          <p:cNvPr id="2" name="云形 1"/>
          <p:cNvSpPr/>
          <p:nvPr/>
        </p:nvSpPr>
        <p:spPr>
          <a:xfrm>
            <a:off x="179512" y="4424625"/>
            <a:ext cx="936104" cy="57606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yarn</a:t>
            </a:r>
            <a:endParaRPr lang="zh-CN" altLang="en-US" sz="1050" dirty="0"/>
          </a:p>
        </p:txBody>
      </p:sp>
      <p:sp>
        <p:nvSpPr>
          <p:cNvPr id="3" name="矩形 2"/>
          <p:cNvSpPr/>
          <p:nvPr/>
        </p:nvSpPr>
        <p:spPr>
          <a:xfrm>
            <a:off x="179513" y="2914883"/>
            <a:ext cx="1296143" cy="7200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4" name="矩形 3"/>
          <p:cNvSpPr/>
          <p:nvPr/>
        </p:nvSpPr>
        <p:spPr>
          <a:xfrm>
            <a:off x="323528" y="2404512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/>
              <a:t>JobSubmiter</a:t>
            </a:r>
            <a:endParaRPr lang="zh-CN" altLang="en-US" sz="1000" dirty="0"/>
          </a:p>
        </p:txBody>
      </p:sp>
      <p:sp>
        <p:nvSpPr>
          <p:cNvPr id="78" name="矩形 77"/>
          <p:cNvSpPr/>
          <p:nvPr/>
        </p:nvSpPr>
        <p:spPr>
          <a:xfrm>
            <a:off x="395536" y="3090837"/>
            <a:ext cx="8082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Cluster</a:t>
            </a:r>
            <a:r>
              <a:rPr lang="zh-CN" altLang="en-US" sz="1000" dirty="0" smtClean="0"/>
              <a:t>成员</a:t>
            </a:r>
            <a:endParaRPr lang="en-US" altLang="zh-CN" sz="1000" dirty="0" smtClean="0"/>
          </a:p>
          <a:p>
            <a:pPr algn="ctr"/>
            <a:r>
              <a:rPr lang="en-US" altLang="zh-CN" sz="1000" dirty="0"/>
              <a:t>proxy</a:t>
            </a:r>
            <a:endParaRPr lang="zh-CN" altLang="en-US" sz="1000" dirty="0"/>
          </a:p>
        </p:txBody>
      </p:sp>
      <p:cxnSp>
        <p:nvCxnSpPr>
          <p:cNvPr id="6" name="直接箭头连接符 5"/>
          <p:cNvCxnSpPr>
            <a:stCxn id="3" idx="2"/>
            <a:endCxn id="2" idx="3"/>
          </p:cNvCxnSpPr>
          <p:nvPr/>
        </p:nvCxnSpPr>
        <p:spPr>
          <a:xfrm flipH="1">
            <a:off x="647564" y="3634963"/>
            <a:ext cx="180021" cy="82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2"/>
            <a:endCxn id="76" idx="0"/>
          </p:cNvCxnSpPr>
          <p:nvPr/>
        </p:nvCxnSpPr>
        <p:spPr>
          <a:xfrm>
            <a:off x="827585" y="3634963"/>
            <a:ext cx="1147395" cy="88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6790" y="3881498"/>
            <a:ext cx="8002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YarnRunner</a:t>
            </a:r>
            <a:endParaRPr lang="zh-CN" altLang="en-US" sz="1000" dirty="0"/>
          </a:p>
        </p:txBody>
      </p:sp>
      <p:sp>
        <p:nvSpPr>
          <p:cNvPr id="84" name="矩形 83"/>
          <p:cNvSpPr/>
          <p:nvPr/>
        </p:nvSpPr>
        <p:spPr>
          <a:xfrm>
            <a:off x="1428716" y="3932145"/>
            <a:ext cx="10070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LocalJobRunner</a:t>
            </a:r>
            <a:endParaRPr lang="zh-CN" altLang="en-US" sz="1000" dirty="0"/>
          </a:p>
        </p:txBody>
      </p:sp>
      <p:cxnSp>
        <p:nvCxnSpPr>
          <p:cNvPr id="11" name="直接箭头连接符 10"/>
          <p:cNvCxnSpPr>
            <a:stCxn id="83" idx="2"/>
            <a:endCxn id="66" idx="0"/>
          </p:cNvCxnSpPr>
          <p:nvPr/>
        </p:nvCxnSpPr>
        <p:spPr>
          <a:xfrm flipH="1">
            <a:off x="827584" y="1767468"/>
            <a:ext cx="504057" cy="288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6" idx="2"/>
            <a:endCxn id="3" idx="0"/>
          </p:cNvCxnSpPr>
          <p:nvPr/>
        </p:nvCxnSpPr>
        <p:spPr>
          <a:xfrm>
            <a:off x="827584" y="2302373"/>
            <a:ext cx="1" cy="612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635897" y="1274044"/>
            <a:ext cx="1296143" cy="5117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87" name="矩形 86"/>
          <p:cNvSpPr/>
          <p:nvPr/>
        </p:nvSpPr>
        <p:spPr>
          <a:xfrm>
            <a:off x="3948782" y="987574"/>
            <a:ext cx="7088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stagingDir</a:t>
            </a:r>
            <a:endParaRPr lang="zh-CN" altLang="en-US" sz="1000" dirty="0"/>
          </a:p>
        </p:txBody>
      </p:sp>
      <p:sp>
        <p:nvSpPr>
          <p:cNvPr id="88" name="矩形 87"/>
          <p:cNvSpPr/>
          <p:nvPr/>
        </p:nvSpPr>
        <p:spPr>
          <a:xfrm>
            <a:off x="3612921" y="1309759"/>
            <a:ext cx="10807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File://..../.staging</a:t>
            </a:r>
            <a:endParaRPr lang="zh-CN" altLang="en-US" sz="1000" dirty="0"/>
          </a:p>
        </p:txBody>
      </p:sp>
      <p:sp>
        <p:nvSpPr>
          <p:cNvPr id="89" name="矩形 88"/>
          <p:cNvSpPr/>
          <p:nvPr/>
        </p:nvSpPr>
        <p:spPr>
          <a:xfrm>
            <a:off x="3592083" y="1529922"/>
            <a:ext cx="11224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hfds</a:t>
            </a:r>
            <a:r>
              <a:rPr lang="en-US" altLang="zh-CN" sz="1000" dirty="0" smtClean="0"/>
              <a:t>://..../.staging</a:t>
            </a:r>
            <a:endParaRPr lang="zh-CN" altLang="en-US" sz="1000" dirty="0"/>
          </a:p>
        </p:txBody>
      </p:sp>
      <p:sp>
        <p:nvSpPr>
          <p:cNvPr id="90" name="矩形 89"/>
          <p:cNvSpPr/>
          <p:nvPr/>
        </p:nvSpPr>
        <p:spPr>
          <a:xfrm>
            <a:off x="3612921" y="1994185"/>
            <a:ext cx="1296143" cy="2748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5" name="矩形 94"/>
          <p:cNvSpPr/>
          <p:nvPr/>
        </p:nvSpPr>
        <p:spPr>
          <a:xfrm>
            <a:off x="4059894" y="1989601"/>
            <a:ext cx="4459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jobid</a:t>
            </a:r>
            <a:endParaRPr lang="zh-CN" altLang="en-US" sz="1000" dirty="0"/>
          </a:p>
        </p:txBody>
      </p:sp>
      <p:cxnSp>
        <p:nvCxnSpPr>
          <p:cNvPr id="30" name="直接箭头连接符 29"/>
          <p:cNvCxnSpPr>
            <a:stCxn id="3" idx="3"/>
            <a:endCxn id="85" idx="1"/>
          </p:cNvCxnSpPr>
          <p:nvPr/>
        </p:nvCxnSpPr>
        <p:spPr>
          <a:xfrm flipV="1">
            <a:off x="1475656" y="1529923"/>
            <a:ext cx="2160241" cy="174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3" idx="3"/>
            <a:endCxn id="90" idx="1"/>
          </p:cNvCxnSpPr>
          <p:nvPr/>
        </p:nvCxnSpPr>
        <p:spPr>
          <a:xfrm flipV="1">
            <a:off x="1475656" y="2131616"/>
            <a:ext cx="2137265" cy="114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6904251" y="1581430"/>
            <a:ext cx="1463333" cy="4862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07" name="矩形 106"/>
          <p:cNvSpPr/>
          <p:nvPr/>
        </p:nvSpPr>
        <p:spPr>
          <a:xfrm>
            <a:off x="6927227" y="1607443"/>
            <a:ext cx="13917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File://..../.staging/</a:t>
            </a:r>
            <a:r>
              <a:rPr lang="en-US" altLang="zh-CN" sz="1000" dirty="0" err="1" smtClean="0"/>
              <a:t>jobid</a:t>
            </a:r>
            <a:endParaRPr lang="zh-CN" altLang="en-US" sz="1000" dirty="0"/>
          </a:p>
        </p:txBody>
      </p:sp>
      <p:sp>
        <p:nvSpPr>
          <p:cNvPr id="108" name="矩形 107"/>
          <p:cNvSpPr/>
          <p:nvPr/>
        </p:nvSpPr>
        <p:spPr>
          <a:xfrm>
            <a:off x="6932359" y="1821473"/>
            <a:ext cx="14334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hfds</a:t>
            </a:r>
            <a:r>
              <a:rPr lang="en-US" altLang="zh-CN" sz="1000" dirty="0" smtClean="0"/>
              <a:t>://..../.staging/</a:t>
            </a:r>
            <a:r>
              <a:rPr lang="en-US" altLang="zh-CN" sz="1000" dirty="0" err="1" smtClean="0"/>
              <a:t>jobid</a:t>
            </a:r>
            <a:endParaRPr lang="zh-CN" altLang="en-US" sz="1000" dirty="0"/>
          </a:p>
        </p:txBody>
      </p:sp>
      <p:cxnSp>
        <p:nvCxnSpPr>
          <p:cNvPr id="109" name="直接箭头连接符 108"/>
          <p:cNvCxnSpPr>
            <a:stCxn id="85" idx="3"/>
            <a:endCxn id="105" idx="1"/>
          </p:cNvCxnSpPr>
          <p:nvPr/>
        </p:nvCxnSpPr>
        <p:spPr>
          <a:xfrm>
            <a:off x="4932040" y="1529923"/>
            <a:ext cx="1972211" cy="294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90" idx="3"/>
            <a:endCxn id="105" idx="1"/>
          </p:cNvCxnSpPr>
          <p:nvPr/>
        </p:nvCxnSpPr>
        <p:spPr>
          <a:xfrm flipV="1">
            <a:off x="4909064" y="1824562"/>
            <a:ext cx="1995187" cy="30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23551" y="2461905"/>
            <a:ext cx="1296143" cy="10818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16" name="矩形 115"/>
          <p:cNvSpPr/>
          <p:nvPr/>
        </p:nvSpPr>
        <p:spPr>
          <a:xfrm>
            <a:off x="3635897" y="2485337"/>
            <a:ext cx="124471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 smtClean="0"/>
              <a:t>调用</a:t>
            </a:r>
            <a:r>
              <a:rPr lang="en-US" altLang="zh-CN" sz="1000" dirty="0" err="1" smtClean="0"/>
              <a:t>FileInputFormat.getSplits</a:t>
            </a:r>
            <a:r>
              <a:rPr lang="en-US" altLang="zh-CN" sz="1000" dirty="0" smtClean="0"/>
              <a:t>()</a:t>
            </a:r>
            <a:r>
              <a:rPr lang="zh-CN" altLang="en-US" sz="1000" dirty="0" smtClean="0"/>
              <a:t>获取切片规划</a:t>
            </a:r>
            <a:r>
              <a:rPr lang="en-US" altLang="zh-CN" sz="1000" dirty="0" smtClean="0"/>
              <a:t>List&lt;</a:t>
            </a:r>
            <a:r>
              <a:rPr lang="en-US" altLang="zh-CN" sz="1000" dirty="0" err="1" smtClean="0"/>
              <a:t>FileSplit</a:t>
            </a:r>
            <a:r>
              <a:rPr lang="en-US" altLang="zh-CN" sz="1000" dirty="0" smtClean="0"/>
              <a:t>&gt;</a:t>
            </a:r>
            <a:r>
              <a:rPr lang="zh-CN" altLang="en-US" sz="1000" dirty="0" smtClean="0"/>
              <a:t>，并序列化成文件</a:t>
            </a:r>
            <a:endParaRPr lang="zh-CN" altLang="en-US" sz="1000" dirty="0"/>
          </a:p>
        </p:txBody>
      </p:sp>
      <p:sp>
        <p:nvSpPr>
          <p:cNvPr id="121" name="矩形 120"/>
          <p:cNvSpPr/>
          <p:nvPr/>
        </p:nvSpPr>
        <p:spPr>
          <a:xfrm>
            <a:off x="3966090" y="3314449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Job.split</a:t>
            </a:r>
            <a:endParaRPr lang="zh-CN" altLang="en-US" sz="1000" dirty="0"/>
          </a:p>
        </p:txBody>
      </p:sp>
      <p:sp>
        <p:nvSpPr>
          <p:cNvPr id="122" name="矩形 121"/>
          <p:cNvSpPr/>
          <p:nvPr/>
        </p:nvSpPr>
        <p:spPr>
          <a:xfrm>
            <a:off x="3635897" y="3708841"/>
            <a:ext cx="1296143" cy="5717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4" name="矩形 123"/>
          <p:cNvSpPr/>
          <p:nvPr/>
        </p:nvSpPr>
        <p:spPr>
          <a:xfrm>
            <a:off x="3925242" y="4053721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Job.xml</a:t>
            </a:r>
            <a:endParaRPr lang="zh-CN" altLang="en-US" sz="1000" dirty="0"/>
          </a:p>
        </p:txBody>
      </p:sp>
      <p:cxnSp>
        <p:nvCxnSpPr>
          <p:cNvPr id="138" name="直接箭头连接符 137"/>
          <p:cNvCxnSpPr>
            <a:stCxn id="3" idx="3"/>
            <a:endCxn id="114" idx="1"/>
          </p:cNvCxnSpPr>
          <p:nvPr/>
        </p:nvCxnSpPr>
        <p:spPr>
          <a:xfrm flipV="1">
            <a:off x="1475656" y="3002834"/>
            <a:ext cx="2147895" cy="27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3738545" y="3704686"/>
            <a:ext cx="10661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 smtClean="0"/>
              <a:t>将</a:t>
            </a:r>
            <a:r>
              <a:rPr lang="en-US" altLang="zh-CN" sz="1000" dirty="0" smtClean="0"/>
              <a:t>job</a:t>
            </a:r>
            <a:r>
              <a:rPr lang="zh-CN" altLang="en-US" sz="1000" dirty="0" smtClean="0"/>
              <a:t>相关参数写到文件</a:t>
            </a:r>
            <a:endParaRPr lang="zh-CN" altLang="en-US" sz="1000" dirty="0"/>
          </a:p>
        </p:txBody>
      </p:sp>
      <p:sp>
        <p:nvSpPr>
          <p:cNvPr id="144" name="矩形 143"/>
          <p:cNvSpPr/>
          <p:nvPr/>
        </p:nvSpPr>
        <p:spPr>
          <a:xfrm>
            <a:off x="3635897" y="4480982"/>
            <a:ext cx="1296143" cy="5717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45" name="矩形 144"/>
          <p:cNvSpPr/>
          <p:nvPr/>
        </p:nvSpPr>
        <p:spPr>
          <a:xfrm>
            <a:off x="3725178" y="4487651"/>
            <a:ext cx="10661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 smtClean="0"/>
              <a:t>获取</a:t>
            </a:r>
            <a:r>
              <a:rPr lang="en-US" altLang="zh-CN" sz="1000" dirty="0" smtClean="0"/>
              <a:t>job</a:t>
            </a:r>
            <a:r>
              <a:rPr lang="zh-CN" altLang="en-US" sz="1000" dirty="0" smtClean="0"/>
              <a:t>的</a:t>
            </a:r>
            <a:r>
              <a:rPr lang="en-US" altLang="zh-CN" sz="1000" dirty="0" smtClean="0"/>
              <a:t>jar</a:t>
            </a:r>
            <a:r>
              <a:rPr lang="zh-CN" altLang="en-US" sz="1000" dirty="0" smtClean="0"/>
              <a:t>包</a:t>
            </a:r>
            <a:endParaRPr lang="zh-CN" altLang="en-US" sz="1000" dirty="0"/>
          </a:p>
        </p:txBody>
      </p:sp>
      <p:sp>
        <p:nvSpPr>
          <p:cNvPr id="146" name="矩形 145"/>
          <p:cNvSpPr/>
          <p:nvPr/>
        </p:nvSpPr>
        <p:spPr>
          <a:xfrm>
            <a:off x="4010973" y="4778148"/>
            <a:ext cx="5212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xxx.jar</a:t>
            </a:r>
            <a:endParaRPr lang="zh-CN" altLang="en-US" sz="1000" dirty="0"/>
          </a:p>
        </p:txBody>
      </p:sp>
      <p:cxnSp>
        <p:nvCxnSpPr>
          <p:cNvPr id="147" name="直接箭头连接符 146"/>
          <p:cNvCxnSpPr>
            <a:stCxn id="3" idx="3"/>
            <a:endCxn id="122" idx="1"/>
          </p:cNvCxnSpPr>
          <p:nvPr/>
        </p:nvCxnSpPr>
        <p:spPr>
          <a:xfrm>
            <a:off x="1475656" y="3274923"/>
            <a:ext cx="2160241" cy="719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3" idx="3"/>
            <a:endCxn id="144" idx="1"/>
          </p:cNvCxnSpPr>
          <p:nvPr/>
        </p:nvCxnSpPr>
        <p:spPr>
          <a:xfrm>
            <a:off x="1475656" y="3274923"/>
            <a:ext cx="2160241" cy="149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/>
          <p:cNvSpPr/>
          <p:nvPr/>
        </p:nvSpPr>
        <p:spPr>
          <a:xfrm>
            <a:off x="6904251" y="2733558"/>
            <a:ext cx="1463334" cy="4862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54" name="矩形 153"/>
          <p:cNvSpPr/>
          <p:nvPr/>
        </p:nvSpPr>
        <p:spPr>
          <a:xfrm>
            <a:off x="6876256" y="2759571"/>
            <a:ext cx="15456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File://..../.staging/</a:t>
            </a:r>
            <a:r>
              <a:rPr lang="en-US" altLang="zh-CN" sz="1000" dirty="0" err="1" smtClean="0"/>
              <a:t>job.split</a:t>
            </a:r>
            <a:endParaRPr lang="zh-CN" altLang="en-US" sz="1000" dirty="0"/>
          </a:p>
        </p:txBody>
      </p:sp>
      <p:sp>
        <p:nvSpPr>
          <p:cNvPr id="155" name="矩形 154"/>
          <p:cNvSpPr/>
          <p:nvPr/>
        </p:nvSpPr>
        <p:spPr>
          <a:xfrm>
            <a:off x="6855417" y="2973601"/>
            <a:ext cx="15872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hfds</a:t>
            </a:r>
            <a:r>
              <a:rPr lang="en-US" altLang="zh-CN" sz="1000" dirty="0" smtClean="0"/>
              <a:t>://..../.staging/</a:t>
            </a:r>
            <a:r>
              <a:rPr lang="en-US" altLang="zh-CN" sz="1000" dirty="0" err="1" smtClean="0"/>
              <a:t>job.split</a:t>
            </a:r>
            <a:endParaRPr lang="zh-CN" altLang="en-US" sz="1000" dirty="0"/>
          </a:p>
        </p:txBody>
      </p:sp>
      <p:sp>
        <p:nvSpPr>
          <p:cNvPr id="158" name="矩形 157"/>
          <p:cNvSpPr/>
          <p:nvPr/>
        </p:nvSpPr>
        <p:spPr>
          <a:xfrm>
            <a:off x="6904251" y="3722491"/>
            <a:ext cx="1463334" cy="4862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59" name="矩形 158"/>
          <p:cNvSpPr/>
          <p:nvPr/>
        </p:nvSpPr>
        <p:spPr>
          <a:xfrm>
            <a:off x="6891486" y="3748504"/>
            <a:ext cx="15151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File://..../.staging/job.xml</a:t>
            </a:r>
            <a:endParaRPr lang="zh-CN" altLang="en-US" sz="1000" dirty="0"/>
          </a:p>
        </p:txBody>
      </p:sp>
      <p:sp>
        <p:nvSpPr>
          <p:cNvPr id="160" name="矩形 159"/>
          <p:cNvSpPr/>
          <p:nvPr/>
        </p:nvSpPr>
        <p:spPr>
          <a:xfrm>
            <a:off x="6870646" y="3962534"/>
            <a:ext cx="1556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hfds</a:t>
            </a:r>
            <a:r>
              <a:rPr lang="en-US" altLang="zh-CN" sz="1000" dirty="0" smtClean="0"/>
              <a:t>://..../.staging/job.xml</a:t>
            </a:r>
            <a:endParaRPr lang="zh-CN" altLang="en-US" sz="1000" dirty="0"/>
          </a:p>
        </p:txBody>
      </p:sp>
      <p:sp>
        <p:nvSpPr>
          <p:cNvPr id="161" name="矩形 160"/>
          <p:cNvSpPr/>
          <p:nvPr/>
        </p:nvSpPr>
        <p:spPr>
          <a:xfrm>
            <a:off x="6904251" y="4518722"/>
            <a:ext cx="1463334" cy="4862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62" name="矩形 161"/>
          <p:cNvSpPr/>
          <p:nvPr/>
        </p:nvSpPr>
        <p:spPr>
          <a:xfrm>
            <a:off x="6915531" y="4544735"/>
            <a:ext cx="1467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File://..../.staging/xxx.jar</a:t>
            </a:r>
            <a:endParaRPr lang="zh-CN" altLang="en-US" sz="1000" dirty="0"/>
          </a:p>
        </p:txBody>
      </p:sp>
      <p:sp>
        <p:nvSpPr>
          <p:cNvPr id="163" name="矩形 162"/>
          <p:cNvSpPr/>
          <p:nvPr/>
        </p:nvSpPr>
        <p:spPr>
          <a:xfrm>
            <a:off x="6896294" y="4758765"/>
            <a:ext cx="15055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hfds</a:t>
            </a:r>
            <a:r>
              <a:rPr lang="en-US" altLang="zh-CN" sz="1000" dirty="0" smtClean="0"/>
              <a:t>://..../.staging/job.jar</a:t>
            </a:r>
            <a:endParaRPr lang="zh-CN" altLang="en-US" sz="1000" dirty="0"/>
          </a:p>
        </p:txBody>
      </p:sp>
      <p:cxnSp>
        <p:nvCxnSpPr>
          <p:cNvPr id="164" name="直接箭头连接符 163"/>
          <p:cNvCxnSpPr>
            <a:stCxn id="114" idx="3"/>
            <a:endCxn id="153" idx="1"/>
          </p:cNvCxnSpPr>
          <p:nvPr/>
        </p:nvCxnSpPr>
        <p:spPr>
          <a:xfrm flipV="1">
            <a:off x="4919694" y="2976690"/>
            <a:ext cx="1984557" cy="2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22" idx="3"/>
            <a:endCxn id="158" idx="1"/>
          </p:cNvCxnSpPr>
          <p:nvPr/>
        </p:nvCxnSpPr>
        <p:spPr>
          <a:xfrm flipV="1">
            <a:off x="4932040" y="3965623"/>
            <a:ext cx="1972211" cy="2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144" idx="3"/>
            <a:endCxn id="161" idx="1"/>
          </p:cNvCxnSpPr>
          <p:nvPr/>
        </p:nvCxnSpPr>
        <p:spPr>
          <a:xfrm flipV="1">
            <a:off x="4932040" y="4761854"/>
            <a:ext cx="1972211" cy="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bldLvl="0" animBg="1"/>
      <p:bldP spid="66" grpId="0" bldLvl="0" animBg="1"/>
      <p:bldP spid="76" grpId="0" bldLvl="0" animBg="1"/>
      <p:bldP spid="2" grpId="0" bldLvl="0" animBg="1"/>
      <p:bldP spid="3" grpId="0" bldLvl="0" animBg="1"/>
      <p:bldP spid="4" grpId="0"/>
      <p:bldP spid="78" grpId="0"/>
      <p:bldP spid="79" grpId="0"/>
      <p:bldP spid="84" grpId="0"/>
      <p:bldP spid="85" grpId="0" bldLvl="0" animBg="1"/>
      <p:bldP spid="87" grpId="0"/>
      <p:bldP spid="88" grpId="0"/>
      <p:bldP spid="89" grpId="0"/>
      <p:bldP spid="90" grpId="0" bldLvl="0" animBg="1"/>
      <p:bldP spid="95" grpId="0"/>
      <p:bldP spid="105" grpId="0" bldLvl="0" animBg="1"/>
      <p:bldP spid="107" grpId="0"/>
      <p:bldP spid="108" grpId="0"/>
      <p:bldP spid="114" grpId="0" bldLvl="0" animBg="1"/>
      <p:bldP spid="116" grpId="0"/>
      <p:bldP spid="121" grpId="0"/>
      <p:bldP spid="122" grpId="0" bldLvl="0" animBg="1"/>
      <p:bldP spid="124" grpId="0"/>
      <p:bldP spid="141" grpId="0"/>
      <p:bldP spid="144" grpId="0" bldLvl="0" animBg="1"/>
      <p:bldP spid="145" grpId="0"/>
      <p:bldP spid="146" grpId="0"/>
      <p:bldP spid="153" grpId="0" bldLvl="0" animBg="1"/>
      <p:bldP spid="154" grpId="0"/>
      <p:bldP spid="155" grpId="0"/>
      <p:bldP spid="158" grpId="0" bldLvl="0" animBg="1"/>
      <p:bldP spid="159" grpId="0"/>
      <p:bldP spid="160" grpId="0"/>
      <p:bldP spid="161" grpId="0" bldLvl="0" animBg="1"/>
      <p:bldP spid="162" grpId="0"/>
      <p:bldP spid="16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1246" y="11400"/>
            <a:ext cx="38809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CombineTextInputFormat</a:t>
            </a:r>
            <a:r>
              <a:rPr lang="zh-CN" altLang="en-US" sz="20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切片机制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0972" y="1462593"/>
            <a:ext cx="14366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a.txt	1.7M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270971" y="1821591"/>
            <a:ext cx="14366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b.txt	5.1M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270970" y="2358284"/>
            <a:ext cx="14366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c.txt	3.4M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239636" y="2679002"/>
            <a:ext cx="14366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d.txt	6.8M</a:t>
            </a:r>
            <a:endParaRPr lang="zh-CN" altLang="en-US" sz="1200" dirty="0"/>
          </a:p>
        </p:txBody>
      </p:sp>
      <p:sp>
        <p:nvSpPr>
          <p:cNvPr id="4" name="矩形 3"/>
          <p:cNvSpPr/>
          <p:nvPr/>
        </p:nvSpPr>
        <p:spPr>
          <a:xfrm>
            <a:off x="2459350" y="98757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虚拟存储过程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2459350" y="1421775"/>
            <a:ext cx="14670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1.7M&lt;4M 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划分一块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180272" y="586799"/>
            <a:ext cx="23503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setMaxInputSplitSize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值为</a:t>
            </a:r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4M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2437276" y="1779662"/>
            <a:ext cx="2526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5.1M&gt;4M 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但是小于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4M  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划分二块</a:t>
            </a:r>
            <a:endParaRPr lang="en-US" altLang="zh-CN" sz="1200" kern="100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块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1=2.55M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；块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2=2.55M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2437276" y="2325647"/>
            <a:ext cx="14670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3.4M&lt;4M 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划分一块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2411760" y="2646316"/>
            <a:ext cx="2526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6.8M&gt;4M 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但是小于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4M  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划分二块</a:t>
            </a:r>
            <a:endParaRPr lang="en-US" altLang="zh-CN" sz="1200" kern="100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块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1=3.4M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；块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2=3.4M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5508104" y="99860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切片过程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2152185" y="3112175"/>
            <a:ext cx="1800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最终存储的文件</a:t>
            </a:r>
            <a:endParaRPr lang="en-US" altLang="zh-CN" sz="1200" kern="100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1.7M</a:t>
            </a:r>
            <a:endParaRPr lang="en-US" altLang="zh-CN" sz="1200" kern="100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2.55M</a:t>
            </a:r>
            <a:endParaRPr lang="en-US" altLang="zh-CN" sz="1200" kern="100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2.55M</a:t>
            </a:r>
            <a:endParaRPr lang="en-US" altLang="zh-CN" sz="1200" kern="100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3.4M</a:t>
            </a:r>
            <a:endParaRPr lang="en-US" altLang="zh-CN" sz="1200" kern="100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3.4M</a:t>
            </a:r>
            <a:endParaRPr lang="en-US" altLang="zh-CN" sz="1200" kern="100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3.4M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20072" y="1421775"/>
            <a:ext cx="36015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）判断虚拟存储的文件大小是否大于</a:t>
            </a:r>
            <a:r>
              <a:rPr lang="en-US" altLang="zh-CN" sz="12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setMaxInputSplitSize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值，大于等于则单独形成一个切片。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02874" y="2312117"/>
            <a:ext cx="3635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）如果不大于则跟下一个虚拟存储文件进行合并，共同形成一个切片。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63930" y="3126413"/>
            <a:ext cx="41800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最终会形成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个切片，大小分别为：</a:t>
            </a:r>
            <a:endParaRPr lang="zh-CN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1.7+2.55</a:t>
            </a: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，（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2.55+3.4</a:t>
            </a: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，（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3.4+3.4</a:t>
            </a: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20" grpId="0"/>
      <p:bldP spid="21" grpId="0"/>
      <p:bldP spid="4" grpId="0"/>
      <p:bldP spid="5" grpId="0"/>
      <p:bldP spid="6" grpId="0"/>
      <p:bldP spid="10" grpId="0"/>
      <p:bldP spid="11" grpId="0"/>
      <p:bldP spid="12" grpId="0"/>
      <p:bldP spid="7" grpId="0"/>
      <p:bldP spid="8" grpId="0"/>
      <p:bldP spid="9" grpId="0"/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矩形 906"/>
          <p:cNvSpPr/>
          <p:nvPr/>
        </p:nvSpPr>
        <p:spPr>
          <a:xfrm>
            <a:off x="420950" y="12947"/>
            <a:ext cx="3876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dirty="0" err="1">
                <a:solidFill>
                  <a:srgbClr val="FF0000"/>
                </a:solidFill>
              </a:rPr>
              <a:t>MapReduce</a:t>
            </a:r>
            <a:r>
              <a:rPr lang="zh-CN" altLang="en-US" sz="2000" dirty="0">
                <a:solidFill>
                  <a:srgbClr val="FF0000"/>
                </a:solidFill>
              </a:rPr>
              <a:t>详细工作流程（一）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908" name="矩形 907"/>
          <p:cNvSpPr/>
          <p:nvPr/>
        </p:nvSpPr>
        <p:spPr>
          <a:xfrm>
            <a:off x="174412" y="1923678"/>
            <a:ext cx="246538" cy="9810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</a:t>
            </a:r>
            <a:endParaRPr lang="en-US" altLang="zh-CN" sz="1000" dirty="0"/>
          </a:p>
          <a:p>
            <a:pPr algn="ctr"/>
            <a:r>
              <a:rPr lang="en-US" altLang="zh-CN" sz="1000" dirty="0"/>
              <a:t>b</a:t>
            </a:r>
            <a:endParaRPr lang="en-US" altLang="zh-CN" sz="1000" dirty="0"/>
          </a:p>
          <a:p>
            <a:pPr algn="ctr"/>
            <a:r>
              <a:rPr lang="en-US" altLang="zh-CN" sz="1000" dirty="0"/>
              <a:t>c</a:t>
            </a:r>
            <a:endParaRPr lang="en-US" altLang="zh-CN" sz="1000" dirty="0"/>
          </a:p>
          <a:p>
            <a:pPr algn="ctr"/>
            <a:r>
              <a:rPr lang="en-US" altLang="zh-CN" sz="1000" dirty="0"/>
              <a:t>a</a:t>
            </a:r>
            <a:endParaRPr lang="en-US" altLang="zh-CN" sz="1000" dirty="0"/>
          </a:p>
          <a:p>
            <a:pPr algn="ctr"/>
            <a:r>
              <a:rPr lang="en-US" altLang="zh-CN" sz="1000" dirty="0"/>
              <a:t>b</a:t>
            </a:r>
            <a:endParaRPr lang="en-US" altLang="zh-CN" sz="1000" dirty="0"/>
          </a:p>
          <a:p>
            <a:pPr algn="ctr"/>
            <a:r>
              <a:rPr lang="en-US" altLang="zh-CN" sz="1000" dirty="0"/>
              <a:t>…</a:t>
            </a:r>
            <a:endParaRPr lang="zh-CN" altLang="en-US" sz="1000" dirty="0"/>
          </a:p>
        </p:txBody>
      </p:sp>
      <p:sp>
        <p:nvSpPr>
          <p:cNvPr id="909" name="文本框 908"/>
          <p:cNvSpPr txBox="1"/>
          <p:nvPr/>
        </p:nvSpPr>
        <p:spPr>
          <a:xfrm>
            <a:off x="390066" y="1967941"/>
            <a:ext cx="102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 </a:t>
            </a:r>
            <a:r>
              <a:rPr lang="zh-CN" altLang="en-US" sz="1000" dirty="0"/>
              <a:t>待处理文本</a:t>
            </a:r>
            <a:endParaRPr lang="en-US" altLang="zh-CN" sz="1000" dirty="0"/>
          </a:p>
          <a:p>
            <a:r>
              <a:rPr lang="en-US" altLang="zh-CN" sz="1000" dirty="0"/>
              <a:t>/user/input</a:t>
            </a:r>
            <a:endParaRPr lang="zh-CN" altLang="en-US" sz="1000" dirty="0"/>
          </a:p>
        </p:txBody>
      </p:sp>
      <p:sp>
        <p:nvSpPr>
          <p:cNvPr id="910" name="矩形 909"/>
          <p:cNvSpPr/>
          <p:nvPr/>
        </p:nvSpPr>
        <p:spPr>
          <a:xfrm>
            <a:off x="2118130" y="915566"/>
            <a:ext cx="1260000" cy="1589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11" name="矩形 910"/>
          <p:cNvSpPr/>
          <p:nvPr/>
        </p:nvSpPr>
        <p:spPr>
          <a:xfrm>
            <a:off x="2295715" y="4478213"/>
            <a:ext cx="1059531" cy="468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Mr</a:t>
            </a:r>
            <a:r>
              <a:rPr lang="en-US" altLang="zh-CN" sz="1000" dirty="0"/>
              <a:t> </a:t>
            </a:r>
            <a:r>
              <a:rPr lang="en-US" altLang="zh-CN" sz="1000" dirty="0" err="1"/>
              <a:t>appmaster</a:t>
            </a:r>
            <a:endParaRPr lang="en-US" altLang="zh-CN" sz="1000" dirty="0"/>
          </a:p>
          <a:p>
            <a:pPr algn="ctr"/>
            <a:endParaRPr lang="en-US" altLang="zh-CN" sz="1000" dirty="0"/>
          </a:p>
          <a:p>
            <a:pPr algn="ctr"/>
            <a:r>
              <a:rPr lang="en-US" altLang="zh-CN" sz="1000" dirty="0" err="1"/>
              <a:t>NodeManager</a:t>
            </a:r>
            <a:endParaRPr lang="zh-CN" altLang="en-US" sz="1000" dirty="0"/>
          </a:p>
        </p:txBody>
      </p:sp>
      <p:sp>
        <p:nvSpPr>
          <p:cNvPr id="912" name="椭圆 911"/>
          <p:cNvSpPr/>
          <p:nvPr/>
        </p:nvSpPr>
        <p:spPr>
          <a:xfrm>
            <a:off x="175048" y="4446554"/>
            <a:ext cx="800950" cy="3574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客户端</a:t>
            </a:r>
            <a:endParaRPr lang="zh-CN" altLang="en-US" sz="1000" dirty="0"/>
          </a:p>
        </p:txBody>
      </p:sp>
      <p:cxnSp>
        <p:nvCxnSpPr>
          <p:cNvPr id="913" name="曲线连接符 912"/>
          <p:cNvCxnSpPr>
            <a:stCxn id="912" idx="2"/>
          </p:cNvCxnSpPr>
          <p:nvPr/>
        </p:nvCxnSpPr>
        <p:spPr>
          <a:xfrm rot="10800000" flipH="1">
            <a:off x="175048" y="2697954"/>
            <a:ext cx="5830" cy="1927322"/>
          </a:xfrm>
          <a:prstGeom prst="curvedConnector4">
            <a:avLst>
              <a:gd name="adj1" fmla="val -2563791"/>
              <a:gd name="adj2" fmla="val 546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4" name="文本框 913"/>
          <p:cNvSpPr txBox="1"/>
          <p:nvPr/>
        </p:nvSpPr>
        <p:spPr>
          <a:xfrm>
            <a:off x="148166" y="2881355"/>
            <a:ext cx="1606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2 </a:t>
            </a:r>
            <a:r>
              <a:rPr lang="zh-CN" altLang="en-US" sz="1000" dirty="0"/>
              <a:t>客户端</a:t>
            </a:r>
            <a:r>
              <a:rPr lang="en-US" altLang="zh-CN" sz="1000" dirty="0"/>
              <a:t>submit()</a:t>
            </a:r>
            <a:r>
              <a:rPr lang="zh-CN" altLang="en-US" sz="1000" dirty="0"/>
              <a:t>前，获取待处理数据的信息，然后根据参数配置，形成一个任务分配的规划。</a:t>
            </a:r>
            <a:endParaRPr lang="zh-CN" altLang="en-US" sz="1000" dirty="0"/>
          </a:p>
        </p:txBody>
      </p:sp>
      <p:sp>
        <p:nvSpPr>
          <p:cNvPr id="915" name="文本框 914"/>
          <p:cNvSpPr txBox="1"/>
          <p:nvPr/>
        </p:nvSpPr>
        <p:spPr>
          <a:xfrm>
            <a:off x="142151" y="3489290"/>
            <a:ext cx="1056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ss.txt  0-128</a:t>
            </a:r>
            <a:endParaRPr lang="en-US" altLang="zh-CN" sz="1000" dirty="0"/>
          </a:p>
          <a:p>
            <a:r>
              <a:rPr lang="en-US" altLang="zh-CN" sz="1000" dirty="0"/>
              <a:t>ss.txt  128-200</a:t>
            </a:r>
            <a:endParaRPr lang="en-US" altLang="zh-CN" sz="1000" dirty="0"/>
          </a:p>
        </p:txBody>
      </p:sp>
      <p:sp>
        <p:nvSpPr>
          <p:cNvPr id="916" name="文本框 915"/>
          <p:cNvSpPr txBox="1"/>
          <p:nvPr/>
        </p:nvSpPr>
        <p:spPr>
          <a:xfrm>
            <a:off x="403785" y="2315656"/>
            <a:ext cx="537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ss.txt 200m</a:t>
            </a:r>
            <a:endParaRPr lang="en-US" altLang="zh-CN" sz="1000" dirty="0"/>
          </a:p>
        </p:txBody>
      </p:sp>
      <p:sp>
        <p:nvSpPr>
          <p:cNvPr id="917" name="矩形 916"/>
          <p:cNvSpPr/>
          <p:nvPr/>
        </p:nvSpPr>
        <p:spPr>
          <a:xfrm>
            <a:off x="1187624" y="3900920"/>
            <a:ext cx="772543" cy="515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Job.split</a:t>
            </a:r>
            <a:endParaRPr lang="en-US" altLang="zh-CN" sz="1000" dirty="0"/>
          </a:p>
          <a:p>
            <a:pPr algn="ctr"/>
            <a:r>
              <a:rPr lang="en-US" altLang="zh-CN" sz="1000" dirty="0"/>
              <a:t>wc.jar</a:t>
            </a:r>
            <a:endParaRPr lang="en-US" altLang="zh-CN" sz="1000" dirty="0"/>
          </a:p>
          <a:p>
            <a:pPr algn="ctr"/>
            <a:r>
              <a:rPr lang="en-US" altLang="zh-CN" sz="1000" dirty="0"/>
              <a:t>Job.xml</a:t>
            </a:r>
            <a:endParaRPr lang="zh-CN" altLang="en-US" sz="1000" dirty="0"/>
          </a:p>
        </p:txBody>
      </p:sp>
      <p:cxnSp>
        <p:nvCxnSpPr>
          <p:cNvPr id="918" name="直接箭头连接符 917"/>
          <p:cNvCxnSpPr>
            <a:stCxn id="917" idx="2"/>
          </p:cNvCxnSpPr>
          <p:nvPr/>
        </p:nvCxnSpPr>
        <p:spPr>
          <a:xfrm flipH="1">
            <a:off x="1021724" y="4416504"/>
            <a:ext cx="552172" cy="281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云形 918"/>
          <p:cNvSpPr/>
          <p:nvPr/>
        </p:nvSpPr>
        <p:spPr>
          <a:xfrm>
            <a:off x="1221572" y="4622259"/>
            <a:ext cx="772543" cy="41151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Yarn</a:t>
            </a:r>
            <a:endParaRPr lang="en-US" altLang="zh-CN" sz="1000" dirty="0"/>
          </a:p>
          <a:p>
            <a:pPr algn="ctr"/>
            <a:r>
              <a:rPr lang="en-US" altLang="zh-CN" sz="1000" dirty="0"/>
              <a:t>RM</a:t>
            </a:r>
            <a:endParaRPr lang="zh-CN" altLang="en-US" sz="1000" dirty="0"/>
          </a:p>
        </p:txBody>
      </p:sp>
      <p:cxnSp>
        <p:nvCxnSpPr>
          <p:cNvPr id="920" name="直接箭头连接符 919"/>
          <p:cNvCxnSpPr>
            <a:stCxn id="912" idx="6"/>
            <a:endCxn id="919" idx="2"/>
          </p:cNvCxnSpPr>
          <p:nvPr/>
        </p:nvCxnSpPr>
        <p:spPr>
          <a:xfrm>
            <a:off x="975998" y="4625276"/>
            <a:ext cx="247970" cy="20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接箭头连接符 920"/>
          <p:cNvCxnSpPr>
            <a:stCxn id="919" idx="0"/>
            <a:endCxn id="911" idx="1"/>
          </p:cNvCxnSpPr>
          <p:nvPr/>
        </p:nvCxnSpPr>
        <p:spPr>
          <a:xfrm flipV="1">
            <a:off x="1993471" y="4712674"/>
            <a:ext cx="302244" cy="11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矩形 921"/>
          <p:cNvSpPr/>
          <p:nvPr/>
        </p:nvSpPr>
        <p:spPr>
          <a:xfrm>
            <a:off x="1423178" y="1104050"/>
            <a:ext cx="864963" cy="216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InputFormat</a:t>
            </a:r>
            <a:endParaRPr lang="zh-CN" altLang="en-US" sz="1000" dirty="0"/>
          </a:p>
        </p:txBody>
      </p:sp>
      <p:sp>
        <p:nvSpPr>
          <p:cNvPr id="923" name="矩形 922"/>
          <p:cNvSpPr/>
          <p:nvPr/>
        </p:nvSpPr>
        <p:spPr>
          <a:xfrm>
            <a:off x="2295211" y="1094746"/>
            <a:ext cx="779884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24" name="文本框 923"/>
          <p:cNvSpPr txBox="1"/>
          <p:nvPr/>
        </p:nvSpPr>
        <p:spPr>
          <a:xfrm>
            <a:off x="2529194" y="882046"/>
            <a:ext cx="809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MapTask1</a:t>
            </a:r>
            <a:endParaRPr lang="en-US" altLang="zh-CN" sz="1000" dirty="0"/>
          </a:p>
        </p:txBody>
      </p:sp>
      <p:sp>
        <p:nvSpPr>
          <p:cNvPr id="925" name="矩形 924"/>
          <p:cNvSpPr/>
          <p:nvPr/>
        </p:nvSpPr>
        <p:spPr>
          <a:xfrm>
            <a:off x="2167876" y="1479410"/>
            <a:ext cx="614470" cy="235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Mapper</a:t>
            </a:r>
            <a:endParaRPr lang="zh-CN" altLang="en-US" sz="1000" dirty="0"/>
          </a:p>
        </p:txBody>
      </p:sp>
      <p:sp>
        <p:nvSpPr>
          <p:cNvPr id="926" name="矩形 925"/>
          <p:cNvSpPr/>
          <p:nvPr/>
        </p:nvSpPr>
        <p:spPr>
          <a:xfrm>
            <a:off x="2174553" y="2274147"/>
            <a:ext cx="1095287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outputCollector</a:t>
            </a:r>
            <a:endParaRPr lang="zh-CN" altLang="en-US" sz="1000" dirty="0"/>
          </a:p>
        </p:txBody>
      </p:sp>
      <p:sp>
        <p:nvSpPr>
          <p:cNvPr id="927" name="文本框 926"/>
          <p:cNvSpPr txBox="1"/>
          <p:nvPr/>
        </p:nvSpPr>
        <p:spPr>
          <a:xfrm>
            <a:off x="2753419" y="1074379"/>
            <a:ext cx="391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K,v</a:t>
            </a:r>
            <a:endParaRPr lang="en-US" altLang="zh-CN" sz="1000" dirty="0"/>
          </a:p>
        </p:txBody>
      </p:sp>
      <p:sp>
        <p:nvSpPr>
          <p:cNvPr id="928" name="文本框 927"/>
          <p:cNvSpPr txBox="1"/>
          <p:nvPr/>
        </p:nvSpPr>
        <p:spPr>
          <a:xfrm>
            <a:off x="2159959" y="1748674"/>
            <a:ext cx="1195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map(</a:t>
            </a:r>
            <a:r>
              <a:rPr lang="en-US" altLang="zh-CN" sz="1000" dirty="0" err="1"/>
              <a:t>K,v</a:t>
            </a:r>
            <a:r>
              <a:rPr lang="en-US" altLang="zh-CN" sz="1000" dirty="0"/>
              <a:t>)</a:t>
            </a:r>
            <a:endParaRPr lang="en-US" altLang="zh-CN" sz="1000" dirty="0"/>
          </a:p>
          <a:p>
            <a:r>
              <a:rPr lang="en-US" altLang="zh-CN" sz="1000" dirty="0" err="1"/>
              <a:t>Context.write</a:t>
            </a:r>
            <a:r>
              <a:rPr lang="en-US" altLang="zh-CN" sz="1000" dirty="0"/>
              <a:t>(</a:t>
            </a:r>
            <a:r>
              <a:rPr lang="en-US" altLang="zh-CN" sz="1000" dirty="0" err="1"/>
              <a:t>k,v</a:t>
            </a:r>
            <a:r>
              <a:rPr lang="en-US" altLang="zh-CN" sz="1000" dirty="0"/>
              <a:t>)</a:t>
            </a:r>
            <a:endParaRPr lang="en-US" altLang="zh-CN" sz="1000" dirty="0"/>
          </a:p>
        </p:txBody>
      </p:sp>
      <p:cxnSp>
        <p:nvCxnSpPr>
          <p:cNvPr id="929" name="肘形连接符 928"/>
          <p:cNvCxnSpPr>
            <a:stCxn id="925" idx="1"/>
            <a:endCxn id="928" idx="1"/>
          </p:cNvCxnSpPr>
          <p:nvPr/>
        </p:nvCxnSpPr>
        <p:spPr>
          <a:xfrm rot="10800000" flipV="1">
            <a:off x="2159960" y="1597287"/>
            <a:ext cx="7917" cy="351441"/>
          </a:xfrm>
          <a:prstGeom prst="bentConnector3">
            <a:avLst>
              <a:gd name="adj1" fmla="val 2987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直接箭头连接符 929"/>
          <p:cNvCxnSpPr>
            <a:stCxn id="927" idx="2"/>
            <a:endCxn id="925" idx="0"/>
          </p:cNvCxnSpPr>
          <p:nvPr/>
        </p:nvCxnSpPr>
        <p:spPr>
          <a:xfrm flipH="1">
            <a:off x="2475111" y="1320600"/>
            <a:ext cx="473920" cy="15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1" name="文本框 930"/>
          <p:cNvSpPr txBox="1"/>
          <p:nvPr/>
        </p:nvSpPr>
        <p:spPr>
          <a:xfrm>
            <a:off x="2277454" y="647704"/>
            <a:ext cx="1054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ss.txt 0-128</a:t>
            </a:r>
            <a:endParaRPr lang="en-US" altLang="zh-CN" sz="1000" dirty="0"/>
          </a:p>
        </p:txBody>
      </p:sp>
      <p:sp>
        <p:nvSpPr>
          <p:cNvPr id="932" name="文本框 931"/>
          <p:cNvSpPr txBox="1"/>
          <p:nvPr/>
        </p:nvSpPr>
        <p:spPr>
          <a:xfrm>
            <a:off x="1101422" y="3678602"/>
            <a:ext cx="1099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3 </a:t>
            </a:r>
            <a:r>
              <a:rPr lang="zh-CN" altLang="en-US" sz="1000" dirty="0" smtClean="0"/>
              <a:t>提交信息</a:t>
            </a:r>
            <a:endParaRPr lang="en-US" altLang="zh-CN" sz="1000" dirty="0"/>
          </a:p>
        </p:txBody>
      </p:sp>
      <p:sp>
        <p:nvSpPr>
          <p:cNvPr id="933" name="文本框 932"/>
          <p:cNvSpPr txBox="1"/>
          <p:nvPr/>
        </p:nvSpPr>
        <p:spPr>
          <a:xfrm>
            <a:off x="2256586" y="4231991"/>
            <a:ext cx="1474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4 </a:t>
            </a:r>
            <a:r>
              <a:rPr lang="zh-CN" altLang="en-US" sz="1000" dirty="0"/>
              <a:t>计算出</a:t>
            </a:r>
            <a:r>
              <a:rPr lang="en-US" altLang="zh-CN" sz="1000" dirty="0" err="1"/>
              <a:t>MapTask</a:t>
            </a:r>
            <a:r>
              <a:rPr lang="zh-CN" altLang="en-US" sz="1000" dirty="0"/>
              <a:t>数量</a:t>
            </a:r>
            <a:endParaRPr lang="en-US" altLang="zh-CN" sz="1000" dirty="0"/>
          </a:p>
        </p:txBody>
      </p:sp>
      <p:sp>
        <p:nvSpPr>
          <p:cNvPr id="934" name="文本框 933"/>
          <p:cNvSpPr txBox="1"/>
          <p:nvPr/>
        </p:nvSpPr>
        <p:spPr>
          <a:xfrm>
            <a:off x="627811" y="577085"/>
            <a:ext cx="1455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5 </a:t>
            </a:r>
            <a:r>
              <a:rPr lang="zh-CN" altLang="en-US" sz="1000" dirty="0"/>
              <a:t>默认</a:t>
            </a:r>
            <a:r>
              <a:rPr lang="en-US" altLang="zh-CN" sz="1000" dirty="0" err="1"/>
              <a:t>TextInputFormat</a:t>
            </a:r>
            <a:endParaRPr lang="en-US" altLang="zh-CN" sz="1000" dirty="0"/>
          </a:p>
        </p:txBody>
      </p:sp>
      <p:sp>
        <p:nvSpPr>
          <p:cNvPr id="935" name="文本框 934"/>
          <p:cNvSpPr txBox="1"/>
          <p:nvPr/>
        </p:nvSpPr>
        <p:spPr>
          <a:xfrm>
            <a:off x="1187624" y="1635486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6 </a:t>
            </a:r>
            <a:r>
              <a:rPr lang="zh-CN" altLang="en-US" sz="1000" dirty="0"/>
              <a:t>逻辑运算</a:t>
            </a:r>
            <a:endParaRPr lang="en-US" altLang="zh-CN" sz="1000" dirty="0"/>
          </a:p>
        </p:txBody>
      </p:sp>
      <p:sp>
        <p:nvSpPr>
          <p:cNvPr id="936" name="矩形 935"/>
          <p:cNvSpPr/>
          <p:nvPr/>
        </p:nvSpPr>
        <p:spPr>
          <a:xfrm>
            <a:off x="24385" y="1097490"/>
            <a:ext cx="1151087" cy="216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RecorderReader</a:t>
            </a:r>
            <a:endParaRPr lang="zh-CN" altLang="en-US" sz="1000" dirty="0"/>
          </a:p>
        </p:txBody>
      </p:sp>
      <p:sp>
        <p:nvSpPr>
          <p:cNvPr id="937" name="文本框 936"/>
          <p:cNvSpPr txBox="1"/>
          <p:nvPr/>
        </p:nvSpPr>
        <p:spPr>
          <a:xfrm>
            <a:off x="179512" y="1436696"/>
            <a:ext cx="656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K,v</a:t>
            </a:r>
            <a:r>
              <a:rPr lang="en-US" altLang="zh-CN" sz="1000" dirty="0"/>
              <a:t> reader()</a:t>
            </a:r>
            <a:endParaRPr lang="en-US" altLang="zh-CN" sz="1000" dirty="0"/>
          </a:p>
        </p:txBody>
      </p:sp>
      <p:cxnSp>
        <p:nvCxnSpPr>
          <p:cNvPr id="938" name="直接箭头连接符 937"/>
          <p:cNvCxnSpPr>
            <a:stCxn id="937" idx="2"/>
            <a:endCxn id="908" idx="0"/>
          </p:cNvCxnSpPr>
          <p:nvPr/>
        </p:nvCxnSpPr>
        <p:spPr>
          <a:xfrm flipH="1">
            <a:off x="297681" y="1836806"/>
            <a:ext cx="209969" cy="8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接箭头连接符 938"/>
          <p:cNvCxnSpPr>
            <a:stCxn id="936" idx="2"/>
            <a:endCxn id="937" idx="0"/>
          </p:cNvCxnSpPr>
          <p:nvPr/>
        </p:nvCxnSpPr>
        <p:spPr>
          <a:xfrm flipH="1">
            <a:off x="507650" y="1313780"/>
            <a:ext cx="92279" cy="122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接箭头连接符 939"/>
          <p:cNvCxnSpPr>
            <a:stCxn id="922" idx="1"/>
            <a:endCxn id="936" idx="3"/>
          </p:cNvCxnSpPr>
          <p:nvPr/>
        </p:nvCxnSpPr>
        <p:spPr>
          <a:xfrm flipH="1" flipV="1">
            <a:off x="1175472" y="1205635"/>
            <a:ext cx="247706" cy="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接箭头连接符 940"/>
          <p:cNvCxnSpPr>
            <a:stCxn id="924" idx="1"/>
          </p:cNvCxnSpPr>
          <p:nvPr/>
        </p:nvCxnSpPr>
        <p:spPr>
          <a:xfrm flipH="1">
            <a:off x="2032380" y="1005157"/>
            <a:ext cx="496814" cy="98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接箭头连接符 941"/>
          <p:cNvCxnSpPr>
            <a:stCxn id="937" idx="3"/>
            <a:endCxn id="927" idx="1"/>
          </p:cNvCxnSpPr>
          <p:nvPr/>
        </p:nvCxnSpPr>
        <p:spPr>
          <a:xfrm flipV="1">
            <a:off x="835788" y="1197490"/>
            <a:ext cx="1917631" cy="43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接箭头连接符 942"/>
          <p:cNvCxnSpPr>
            <a:stCxn id="928" idx="2"/>
            <a:endCxn id="926" idx="0"/>
          </p:cNvCxnSpPr>
          <p:nvPr/>
        </p:nvCxnSpPr>
        <p:spPr>
          <a:xfrm flipH="1">
            <a:off x="2722197" y="2148784"/>
            <a:ext cx="35406" cy="12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4" name="矩形 943"/>
          <p:cNvSpPr/>
          <p:nvPr/>
        </p:nvSpPr>
        <p:spPr>
          <a:xfrm>
            <a:off x="3491880" y="2115219"/>
            <a:ext cx="1422366" cy="8032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45" name="矩形 944"/>
          <p:cNvSpPr/>
          <p:nvPr/>
        </p:nvSpPr>
        <p:spPr>
          <a:xfrm>
            <a:off x="3554887" y="2172743"/>
            <a:ext cx="632304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分区</a:t>
            </a:r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946" name="矩形 945"/>
          <p:cNvSpPr/>
          <p:nvPr/>
        </p:nvSpPr>
        <p:spPr>
          <a:xfrm>
            <a:off x="3542829" y="2507869"/>
            <a:ext cx="644362" cy="3519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分区</a:t>
            </a:r>
            <a:r>
              <a:rPr lang="en-US" altLang="zh-CN" sz="800" dirty="0"/>
              <a:t>1</a:t>
            </a:r>
            <a:endParaRPr lang="en-US" altLang="zh-CN" sz="800" dirty="0"/>
          </a:p>
          <a:p>
            <a:pPr algn="ctr"/>
            <a:r>
              <a:rPr lang="zh-CN" altLang="en-US" sz="800" dirty="0"/>
              <a:t>排序</a:t>
            </a:r>
            <a:endParaRPr lang="zh-CN" altLang="en-US" sz="800" dirty="0"/>
          </a:p>
        </p:txBody>
      </p:sp>
      <p:cxnSp>
        <p:nvCxnSpPr>
          <p:cNvPr id="947" name="直接箭头连接符 946"/>
          <p:cNvCxnSpPr>
            <a:stCxn id="981" idx="4"/>
            <a:endCxn id="944" idx="0"/>
          </p:cNvCxnSpPr>
          <p:nvPr/>
        </p:nvCxnSpPr>
        <p:spPr>
          <a:xfrm flipH="1">
            <a:off x="4203063" y="1772831"/>
            <a:ext cx="446741" cy="34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接箭头连接符 947"/>
          <p:cNvCxnSpPr>
            <a:stCxn id="926" idx="3"/>
          </p:cNvCxnSpPr>
          <p:nvPr/>
        </p:nvCxnSpPr>
        <p:spPr>
          <a:xfrm flipV="1">
            <a:off x="3269840" y="1023633"/>
            <a:ext cx="869834" cy="1363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9" name="矩形 948"/>
          <p:cNvSpPr/>
          <p:nvPr/>
        </p:nvSpPr>
        <p:spPr>
          <a:xfrm>
            <a:off x="5192731" y="2348105"/>
            <a:ext cx="727751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&lt;a,1&gt;&lt;c,1&gt;</a:t>
            </a:r>
            <a:endParaRPr lang="zh-CN" altLang="en-US" sz="800" dirty="0"/>
          </a:p>
        </p:txBody>
      </p:sp>
      <p:sp>
        <p:nvSpPr>
          <p:cNvPr id="950" name="矩形 949"/>
          <p:cNvSpPr/>
          <p:nvPr/>
        </p:nvSpPr>
        <p:spPr>
          <a:xfrm>
            <a:off x="5877799" y="2344757"/>
            <a:ext cx="737297" cy="2230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&lt;b,1&gt;&lt;b,1&gt;</a:t>
            </a:r>
            <a:endParaRPr lang="zh-CN" altLang="en-US" sz="800" dirty="0"/>
          </a:p>
        </p:txBody>
      </p:sp>
      <p:sp>
        <p:nvSpPr>
          <p:cNvPr id="951" name="文本框 950"/>
          <p:cNvSpPr txBox="1"/>
          <p:nvPr/>
        </p:nvSpPr>
        <p:spPr>
          <a:xfrm>
            <a:off x="4951475" y="2038975"/>
            <a:ext cx="2020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9 </a:t>
            </a:r>
            <a:r>
              <a:rPr lang="zh-CN" altLang="en-US" sz="1000" dirty="0"/>
              <a:t>溢出到文件（分区且区内有序）</a:t>
            </a:r>
            <a:endParaRPr lang="en-US" altLang="zh-CN" sz="1000" dirty="0"/>
          </a:p>
        </p:txBody>
      </p:sp>
      <p:sp>
        <p:nvSpPr>
          <p:cNvPr id="952" name="矩形 951"/>
          <p:cNvSpPr/>
          <p:nvPr/>
        </p:nvSpPr>
        <p:spPr>
          <a:xfrm>
            <a:off x="5192730" y="2635618"/>
            <a:ext cx="727056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&lt;a,1&gt;&lt;e,1&gt;</a:t>
            </a:r>
            <a:endParaRPr lang="zh-CN" altLang="en-US" sz="800" dirty="0"/>
          </a:p>
        </p:txBody>
      </p:sp>
      <p:sp>
        <p:nvSpPr>
          <p:cNvPr id="953" name="矩形 952"/>
          <p:cNvSpPr/>
          <p:nvPr/>
        </p:nvSpPr>
        <p:spPr>
          <a:xfrm>
            <a:off x="5877800" y="2629207"/>
            <a:ext cx="679374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&lt;b,1&gt;&lt;f,1&gt;</a:t>
            </a:r>
            <a:endParaRPr lang="zh-CN" altLang="en-US" sz="800" dirty="0"/>
          </a:p>
        </p:txBody>
      </p:sp>
      <p:sp>
        <p:nvSpPr>
          <p:cNvPr id="954" name="矩形 953"/>
          <p:cNvSpPr/>
          <p:nvPr/>
        </p:nvSpPr>
        <p:spPr>
          <a:xfrm>
            <a:off x="4720499" y="3147814"/>
            <a:ext cx="73967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&lt;a,1&gt;&lt;c,1&gt;</a:t>
            </a:r>
            <a:endParaRPr lang="zh-CN" altLang="en-US" sz="800" dirty="0"/>
          </a:p>
        </p:txBody>
      </p:sp>
      <p:sp>
        <p:nvSpPr>
          <p:cNvPr id="955" name="矩形 954"/>
          <p:cNvSpPr/>
          <p:nvPr/>
        </p:nvSpPr>
        <p:spPr>
          <a:xfrm>
            <a:off x="5408479" y="3147814"/>
            <a:ext cx="64807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&lt;b,2&gt;</a:t>
            </a:r>
            <a:endParaRPr lang="zh-CN" altLang="en-US" sz="800" dirty="0"/>
          </a:p>
        </p:txBody>
      </p:sp>
      <p:cxnSp>
        <p:nvCxnSpPr>
          <p:cNvPr id="956" name="直接箭头连接符 955"/>
          <p:cNvCxnSpPr>
            <a:endCxn id="949" idx="1"/>
          </p:cNvCxnSpPr>
          <p:nvPr/>
        </p:nvCxnSpPr>
        <p:spPr>
          <a:xfrm flipV="1">
            <a:off x="4914246" y="2460903"/>
            <a:ext cx="278485" cy="174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直接箭头连接符 956"/>
          <p:cNvCxnSpPr>
            <a:endCxn id="952" idx="1"/>
          </p:cNvCxnSpPr>
          <p:nvPr/>
        </p:nvCxnSpPr>
        <p:spPr>
          <a:xfrm>
            <a:off x="4914246" y="2651008"/>
            <a:ext cx="278484" cy="9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8" name="矩形 957"/>
          <p:cNvSpPr/>
          <p:nvPr/>
        </p:nvSpPr>
        <p:spPr>
          <a:xfrm>
            <a:off x="6728635" y="2480226"/>
            <a:ext cx="1270672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&lt;a,1&gt;&lt;a,1&gt;&lt;c,1&gt;&lt;e,1&gt;</a:t>
            </a:r>
            <a:endParaRPr lang="zh-CN" altLang="en-US" sz="800" dirty="0"/>
          </a:p>
        </p:txBody>
      </p:sp>
      <p:sp>
        <p:nvSpPr>
          <p:cNvPr id="959" name="矩形 958"/>
          <p:cNvSpPr/>
          <p:nvPr/>
        </p:nvSpPr>
        <p:spPr>
          <a:xfrm>
            <a:off x="7880474" y="2480226"/>
            <a:ext cx="1228030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&lt;b,1&gt;&lt;b,1&gt;&lt;b,1&gt;&lt;f,1&gt;</a:t>
            </a:r>
            <a:endParaRPr lang="zh-CN" altLang="en-US" sz="800" dirty="0"/>
          </a:p>
        </p:txBody>
      </p:sp>
      <p:cxnSp>
        <p:nvCxnSpPr>
          <p:cNvPr id="960" name="直接箭头连接符 959"/>
          <p:cNvCxnSpPr>
            <a:stCxn id="953" idx="3"/>
            <a:endCxn id="958" idx="1"/>
          </p:cNvCxnSpPr>
          <p:nvPr/>
        </p:nvCxnSpPr>
        <p:spPr>
          <a:xfrm flipV="1">
            <a:off x="6557174" y="2593024"/>
            <a:ext cx="171461" cy="148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直接箭头连接符 960"/>
          <p:cNvCxnSpPr>
            <a:stCxn id="950" idx="3"/>
            <a:endCxn id="958" idx="1"/>
          </p:cNvCxnSpPr>
          <p:nvPr/>
        </p:nvCxnSpPr>
        <p:spPr>
          <a:xfrm>
            <a:off x="6615096" y="2456292"/>
            <a:ext cx="113539" cy="13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矩形 961"/>
          <p:cNvSpPr/>
          <p:nvPr/>
        </p:nvSpPr>
        <p:spPr>
          <a:xfrm>
            <a:off x="6728635" y="3147814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&lt;a,2&gt;&lt;c,1&gt;&lt;e,1&gt;</a:t>
            </a:r>
            <a:endParaRPr lang="zh-CN" altLang="en-US" sz="800" dirty="0"/>
          </a:p>
        </p:txBody>
      </p:sp>
      <p:sp>
        <p:nvSpPr>
          <p:cNvPr id="963" name="矩形 962"/>
          <p:cNvSpPr/>
          <p:nvPr/>
        </p:nvSpPr>
        <p:spPr>
          <a:xfrm>
            <a:off x="7880474" y="3147814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&lt;b,3&gt;&lt;f,1&gt;</a:t>
            </a:r>
            <a:endParaRPr lang="zh-CN" altLang="en-US" sz="800" dirty="0"/>
          </a:p>
        </p:txBody>
      </p:sp>
      <p:cxnSp>
        <p:nvCxnSpPr>
          <p:cNvPr id="964" name="直接箭头连接符 963"/>
          <p:cNvCxnSpPr>
            <a:stCxn id="955" idx="3"/>
            <a:endCxn id="962" idx="1"/>
          </p:cNvCxnSpPr>
          <p:nvPr/>
        </p:nvCxnSpPr>
        <p:spPr>
          <a:xfrm>
            <a:off x="6056552" y="3260612"/>
            <a:ext cx="672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5" name="文本框 964"/>
          <p:cNvSpPr txBox="1"/>
          <p:nvPr/>
        </p:nvSpPr>
        <p:spPr>
          <a:xfrm>
            <a:off x="6590110" y="2238562"/>
            <a:ext cx="1395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10 Merge </a:t>
            </a:r>
            <a:r>
              <a:rPr lang="zh-CN" altLang="en-US" sz="1000" dirty="0"/>
              <a:t>归并排序</a:t>
            </a:r>
            <a:endParaRPr lang="en-US" altLang="zh-CN" sz="1000" dirty="0"/>
          </a:p>
        </p:txBody>
      </p:sp>
      <p:sp>
        <p:nvSpPr>
          <p:cNvPr id="966" name="文本框 965"/>
          <p:cNvSpPr txBox="1"/>
          <p:nvPr/>
        </p:nvSpPr>
        <p:spPr>
          <a:xfrm>
            <a:off x="6972065" y="3364679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分区</a:t>
            </a:r>
            <a:r>
              <a:rPr lang="en-US" altLang="zh-CN" sz="1000" dirty="0"/>
              <a:t>1</a:t>
            </a:r>
            <a:endParaRPr lang="en-US" altLang="zh-CN" sz="1000" dirty="0"/>
          </a:p>
        </p:txBody>
      </p:sp>
      <p:sp>
        <p:nvSpPr>
          <p:cNvPr id="967" name="文本框 966"/>
          <p:cNvSpPr txBox="1"/>
          <p:nvPr/>
        </p:nvSpPr>
        <p:spPr>
          <a:xfrm>
            <a:off x="8124048" y="3373409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分区</a:t>
            </a:r>
            <a:r>
              <a:rPr lang="en-US" altLang="zh-CN" sz="1000" dirty="0"/>
              <a:t>2</a:t>
            </a:r>
            <a:endParaRPr lang="en-US" altLang="zh-CN" sz="1000" dirty="0"/>
          </a:p>
        </p:txBody>
      </p:sp>
      <p:sp>
        <p:nvSpPr>
          <p:cNvPr id="968" name="矩形 967"/>
          <p:cNvSpPr/>
          <p:nvPr/>
        </p:nvSpPr>
        <p:spPr>
          <a:xfrm>
            <a:off x="2287312" y="3363091"/>
            <a:ext cx="1164029" cy="792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69" name="文本框 968"/>
          <p:cNvSpPr txBox="1"/>
          <p:nvPr/>
        </p:nvSpPr>
        <p:spPr>
          <a:xfrm>
            <a:off x="2439270" y="3435175"/>
            <a:ext cx="8305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MapTask2</a:t>
            </a:r>
            <a:endParaRPr lang="en-US" altLang="zh-CN" sz="1000" dirty="0"/>
          </a:p>
        </p:txBody>
      </p:sp>
      <p:sp>
        <p:nvSpPr>
          <p:cNvPr id="970" name="矩形 969"/>
          <p:cNvSpPr/>
          <p:nvPr/>
        </p:nvSpPr>
        <p:spPr>
          <a:xfrm>
            <a:off x="6728635" y="3821574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&lt;g,1&gt;</a:t>
            </a:r>
            <a:endParaRPr lang="zh-CN" altLang="en-US" sz="800" dirty="0"/>
          </a:p>
        </p:txBody>
      </p:sp>
      <p:sp>
        <p:nvSpPr>
          <p:cNvPr id="971" name="矩形 970"/>
          <p:cNvSpPr/>
          <p:nvPr/>
        </p:nvSpPr>
        <p:spPr>
          <a:xfrm>
            <a:off x="7880474" y="3821574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&lt;h,1&gt;</a:t>
            </a:r>
            <a:endParaRPr lang="zh-CN" altLang="en-US" sz="800" dirty="0"/>
          </a:p>
        </p:txBody>
      </p:sp>
      <p:cxnSp>
        <p:nvCxnSpPr>
          <p:cNvPr id="972" name="直接箭头连接符 971"/>
          <p:cNvCxnSpPr>
            <a:endCxn id="970" idx="1"/>
          </p:cNvCxnSpPr>
          <p:nvPr/>
        </p:nvCxnSpPr>
        <p:spPr>
          <a:xfrm flipV="1">
            <a:off x="6463226" y="3934372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直接箭头连接符 972"/>
          <p:cNvCxnSpPr>
            <a:endCxn id="970" idx="1"/>
          </p:cNvCxnSpPr>
          <p:nvPr/>
        </p:nvCxnSpPr>
        <p:spPr>
          <a:xfrm>
            <a:off x="6463227" y="3797590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4" name="文本框 973"/>
          <p:cNvSpPr txBox="1"/>
          <p:nvPr/>
        </p:nvSpPr>
        <p:spPr>
          <a:xfrm>
            <a:off x="6630457" y="3579862"/>
            <a:ext cx="120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Merge </a:t>
            </a:r>
            <a:r>
              <a:rPr lang="zh-CN" altLang="en-US" sz="1000" dirty="0"/>
              <a:t>归并排序</a:t>
            </a:r>
            <a:endParaRPr lang="en-US" altLang="zh-CN" sz="1000" dirty="0"/>
          </a:p>
        </p:txBody>
      </p:sp>
      <p:sp>
        <p:nvSpPr>
          <p:cNvPr id="975" name="文本框 974"/>
          <p:cNvSpPr txBox="1"/>
          <p:nvPr/>
        </p:nvSpPr>
        <p:spPr>
          <a:xfrm>
            <a:off x="6941547" y="4067795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分区</a:t>
            </a:r>
            <a:r>
              <a:rPr lang="en-US" altLang="zh-CN" sz="1000" dirty="0"/>
              <a:t>1</a:t>
            </a:r>
            <a:endParaRPr lang="en-US" altLang="zh-CN" sz="1000" dirty="0"/>
          </a:p>
        </p:txBody>
      </p:sp>
      <p:sp>
        <p:nvSpPr>
          <p:cNvPr id="976" name="文本框 975"/>
          <p:cNvSpPr txBox="1"/>
          <p:nvPr/>
        </p:nvSpPr>
        <p:spPr>
          <a:xfrm>
            <a:off x="8172400" y="4093489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分区</a:t>
            </a:r>
            <a:r>
              <a:rPr lang="en-US" altLang="zh-CN" sz="1000" dirty="0"/>
              <a:t>2</a:t>
            </a:r>
            <a:endParaRPr lang="en-US" altLang="zh-CN" sz="1000" dirty="0"/>
          </a:p>
        </p:txBody>
      </p:sp>
      <p:sp>
        <p:nvSpPr>
          <p:cNvPr id="977" name="文本框 976"/>
          <p:cNvSpPr txBox="1"/>
          <p:nvPr/>
        </p:nvSpPr>
        <p:spPr>
          <a:xfrm>
            <a:off x="4509417" y="3660813"/>
            <a:ext cx="147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… …</a:t>
            </a:r>
            <a:endParaRPr lang="en-US" altLang="zh-CN" sz="3200" dirty="0"/>
          </a:p>
        </p:txBody>
      </p:sp>
      <p:sp>
        <p:nvSpPr>
          <p:cNvPr id="978" name="文本框 977"/>
          <p:cNvSpPr txBox="1"/>
          <p:nvPr/>
        </p:nvSpPr>
        <p:spPr>
          <a:xfrm>
            <a:off x="2368681" y="3065843"/>
            <a:ext cx="1030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ss.txt 128-200</a:t>
            </a:r>
            <a:endParaRPr lang="en-US" altLang="zh-CN" sz="1000" dirty="0"/>
          </a:p>
        </p:txBody>
      </p:sp>
      <p:sp>
        <p:nvSpPr>
          <p:cNvPr id="979" name="文本框 978"/>
          <p:cNvSpPr txBox="1"/>
          <p:nvPr/>
        </p:nvSpPr>
        <p:spPr>
          <a:xfrm>
            <a:off x="3659535" y="3009624"/>
            <a:ext cx="1055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8 </a:t>
            </a:r>
            <a:r>
              <a:rPr lang="zh-CN" altLang="en-US" sz="1000" dirty="0"/>
              <a:t>分区、排序</a:t>
            </a:r>
            <a:endParaRPr lang="en-US" altLang="zh-CN" sz="1000" dirty="0"/>
          </a:p>
        </p:txBody>
      </p:sp>
      <p:sp>
        <p:nvSpPr>
          <p:cNvPr id="980" name="文本框 979"/>
          <p:cNvSpPr txBox="1"/>
          <p:nvPr/>
        </p:nvSpPr>
        <p:spPr>
          <a:xfrm>
            <a:off x="4644008" y="3662345"/>
            <a:ext cx="1331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11 </a:t>
            </a:r>
            <a:r>
              <a:rPr lang="zh-CN" altLang="en-US" sz="1000" dirty="0"/>
              <a:t>合并</a:t>
            </a:r>
            <a:endParaRPr lang="zh-CN" altLang="en-US" sz="1000" dirty="0"/>
          </a:p>
        </p:txBody>
      </p:sp>
      <p:sp>
        <p:nvSpPr>
          <p:cNvPr id="981" name="同心圆 980"/>
          <p:cNvSpPr/>
          <p:nvPr/>
        </p:nvSpPr>
        <p:spPr>
          <a:xfrm>
            <a:off x="4109744" y="692711"/>
            <a:ext cx="1080120" cy="108012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82" name="矩形 981"/>
          <p:cNvSpPr/>
          <p:nvPr/>
        </p:nvSpPr>
        <p:spPr>
          <a:xfrm>
            <a:off x="3345027" y="1378434"/>
            <a:ext cx="873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>
                <a:solidFill>
                  <a:srgbClr val="FF0000"/>
                </a:solidFill>
              </a:rPr>
              <a:t>7 </a:t>
            </a:r>
            <a:r>
              <a:rPr lang="zh-CN" altLang="en-US" sz="800" dirty="0">
                <a:solidFill>
                  <a:srgbClr val="FF0000"/>
                </a:solidFill>
              </a:rPr>
              <a:t>向环形缓冲区</a:t>
            </a:r>
            <a:endParaRPr lang="en-US" altLang="zh-CN" sz="800" dirty="0">
              <a:solidFill>
                <a:srgbClr val="FF0000"/>
              </a:solidFill>
            </a:endParaRPr>
          </a:p>
          <a:p>
            <a:pPr lvl="0"/>
            <a:r>
              <a:rPr lang="zh-CN" altLang="en-US" sz="800" dirty="0">
                <a:solidFill>
                  <a:srgbClr val="FF0000"/>
                </a:solidFill>
              </a:rPr>
              <a:t>写入</a:t>
            </a:r>
            <a:r>
              <a:rPr lang="en-US" altLang="zh-CN" sz="800" dirty="0">
                <a:solidFill>
                  <a:srgbClr val="FF0000"/>
                </a:solidFill>
              </a:rPr>
              <a:t>&lt;</a:t>
            </a:r>
            <a:r>
              <a:rPr lang="en-US" altLang="zh-CN" sz="800" dirty="0" err="1">
                <a:solidFill>
                  <a:srgbClr val="FF0000"/>
                </a:solidFill>
              </a:rPr>
              <a:t>k,v</a:t>
            </a:r>
            <a:r>
              <a:rPr lang="en-US" altLang="zh-CN" sz="800" dirty="0">
                <a:solidFill>
                  <a:srgbClr val="FF0000"/>
                </a:solidFill>
              </a:rPr>
              <a:t>&gt;</a:t>
            </a:r>
            <a:r>
              <a:rPr lang="zh-CN" altLang="en-US" sz="800" dirty="0">
                <a:solidFill>
                  <a:srgbClr val="FF0000"/>
                </a:solidFill>
              </a:rPr>
              <a:t>数据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983" name="右弧形箭头 982"/>
          <p:cNvSpPr/>
          <p:nvPr/>
        </p:nvSpPr>
        <p:spPr>
          <a:xfrm>
            <a:off x="4710019" y="800247"/>
            <a:ext cx="303583" cy="858790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84" name="左弧形箭头 983"/>
          <p:cNvSpPr/>
          <p:nvPr/>
        </p:nvSpPr>
        <p:spPr>
          <a:xfrm>
            <a:off x="4281583" y="775695"/>
            <a:ext cx="303239" cy="871774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85" name="矩形 984"/>
          <p:cNvSpPr/>
          <p:nvPr/>
        </p:nvSpPr>
        <p:spPr>
          <a:xfrm>
            <a:off x="3612161" y="1037079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 err="1">
                <a:solidFill>
                  <a:srgbClr val="FF0000"/>
                </a:solidFill>
              </a:rPr>
              <a:t>kvindex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986" name="矩形 985"/>
          <p:cNvSpPr/>
          <p:nvPr/>
        </p:nvSpPr>
        <p:spPr>
          <a:xfrm>
            <a:off x="5128032" y="1037079"/>
            <a:ext cx="5549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 err="1">
                <a:solidFill>
                  <a:srgbClr val="FF0000"/>
                </a:solidFill>
              </a:rPr>
              <a:t>bufindex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987" name="矩形 986"/>
          <p:cNvSpPr/>
          <p:nvPr/>
        </p:nvSpPr>
        <p:spPr>
          <a:xfrm>
            <a:off x="5102224" y="897434"/>
            <a:ext cx="4058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>
                <a:solidFill>
                  <a:srgbClr val="FF0000"/>
                </a:solidFill>
              </a:rPr>
              <a:t>&lt;</a:t>
            </a:r>
            <a:r>
              <a:rPr lang="en-US" altLang="zh-CN" sz="800" dirty="0" err="1">
                <a:solidFill>
                  <a:srgbClr val="FF0000"/>
                </a:solidFill>
              </a:rPr>
              <a:t>k,v</a:t>
            </a:r>
            <a:r>
              <a:rPr lang="en-US" altLang="zh-CN" sz="800" dirty="0">
                <a:solidFill>
                  <a:srgbClr val="FF0000"/>
                </a:solidFill>
              </a:rPr>
              <a:t>&gt;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988" name="矩形 987"/>
          <p:cNvSpPr/>
          <p:nvPr/>
        </p:nvSpPr>
        <p:spPr>
          <a:xfrm>
            <a:off x="3700080" y="820678"/>
            <a:ext cx="4940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 err="1">
                <a:solidFill>
                  <a:srgbClr val="FF0000"/>
                </a:solidFill>
              </a:rPr>
              <a:t>kvmeta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989" name="文本框 988"/>
          <p:cNvSpPr txBox="1"/>
          <p:nvPr/>
        </p:nvSpPr>
        <p:spPr>
          <a:xfrm>
            <a:off x="3930700" y="1722668"/>
            <a:ext cx="814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rgbClr val="FF0000"/>
                </a:solidFill>
              </a:rPr>
              <a:t>默认</a:t>
            </a:r>
            <a:r>
              <a:rPr lang="en-US" altLang="zh-CN" sz="800" dirty="0">
                <a:solidFill>
                  <a:srgbClr val="FF0000"/>
                </a:solidFill>
              </a:rPr>
              <a:t>100M</a:t>
            </a:r>
            <a:endParaRPr lang="en-US" altLang="zh-CN" sz="800" dirty="0">
              <a:solidFill>
                <a:srgbClr val="FF0000"/>
              </a:solidFill>
            </a:endParaRPr>
          </a:p>
        </p:txBody>
      </p:sp>
      <p:sp>
        <p:nvSpPr>
          <p:cNvPr id="990" name="文本框 989"/>
          <p:cNvSpPr txBox="1"/>
          <p:nvPr/>
        </p:nvSpPr>
        <p:spPr>
          <a:xfrm>
            <a:off x="4579168" y="1726123"/>
            <a:ext cx="814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FF0000"/>
                </a:solidFill>
              </a:rPr>
              <a:t>80%,</a:t>
            </a:r>
            <a:r>
              <a:rPr lang="zh-CN" altLang="en-US" sz="800" dirty="0">
                <a:solidFill>
                  <a:srgbClr val="FF0000"/>
                </a:solidFill>
              </a:rPr>
              <a:t>后反向</a:t>
            </a:r>
            <a:endParaRPr lang="en-US" altLang="zh-CN" sz="800" dirty="0">
              <a:solidFill>
                <a:srgbClr val="FF0000"/>
              </a:solidFill>
            </a:endParaRPr>
          </a:p>
        </p:txBody>
      </p:sp>
      <p:sp>
        <p:nvSpPr>
          <p:cNvPr id="991" name="矩形 990"/>
          <p:cNvSpPr/>
          <p:nvPr/>
        </p:nvSpPr>
        <p:spPr>
          <a:xfrm>
            <a:off x="4180859" y="2167515"/>
            <a:ext cx="587961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分区</a:t>
            </a:r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992" name="矩形 991"/>
          <p:cNvSpPr/>
          <p:nvPr/>
        </p:nvSpPr>
        <p:spPr>
          <a:xfrm>
            <a:off x="4201615" y="2507869"/>
            <a:ext cx="573538" cy="3519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分区</a:t>
            </a:r>
            <a:r>
              <a:rPr lang="en-US" altLang="zh-CN" sz="800" dirty="0"/>
              <a:t>2</a:t>
            </a:r>
            <a:endParaRPr lang="en-US" altLang="zh-CN" sz="800" dirty="0"/>
          </a:p>
          <a:p>
            <a:pPr algn="ctr"/>
            <a:r>
              <a:rPr lang="zh-CN" altLang="en-US" sz="800" dirty="0"/>
              <a:t>排序</a:t>
            </a:r>
            <a:endParaRPr lang="zh-CN" altLang="en-US" sz="800" dirty="0"/>
          </a:p>
        </p:txBody>
      </p:sp>
      <p:sp>
        <p:nvSpPr>
          <p:cNvPr id="993" name="矩形 992"/>
          <p:cNvSpPr/>
          <p:nvPr/>
        </p:nvSpPr>
        <p:spPr>
          <a:xfrm>
            <a:off x="4715490" y="3425764"/>
            <a:ext cx="1341062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Combiner</a:t>
            </a:r>
            <a:r>
              <a:rPr lang="zh-CN" altLang="en-US" sz="800" dirty="0"/>
              <a:t>合并</a:t>
            </a:r>
            <a:endParaRPr lang="zh-CN" altLang="en-US" sz="800" dirty="0"/>
          </a:p>
        </p:txBody>
      </p:sp>
      <p:sp>
        <p:nvSpPr>
          <p:cNvPr id="994" name="矩形 993"/>
          <p:cNvSpPr/>
          <p:nvPr/>
        </p:nvSpPr>
        <p:spPr>
          <a:xfrm>
            <a:off x="3729445" y="643571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dirty="0">
                <a:solidFill>
                  <a:srgbClr val="FF0000"/>
                </a:solidFill>
              </a:rPr>
              <a:t>索引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995" name="矩形 994"/>
          <p:cNvSpPr/>
          <p:nvPr/>
        </p:nvSpPr>
        <p:spPr>
          <a:xfrm>
            <a:off x="5118254" y="681224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>
                <a:solidFill>
                  <a:srgbClr val="FF0000"/>
                </a:solidFill>
              </a:rPr>
              <a:t>数据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92" name="直接箭头连接符 91"/>
          <p:cNvCxnSpPr/>
          <p:nvPr/>
        </p:nvCxnSpPr>
        <p:spPr>
          <a:xfrm>
            <a:off x="4914245" y="2659047"/>
            <a:ext cx="491267" cy="36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5577240" y="276036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… …</a:t>
            </a:r>
            <a:endParaRPr lang="zh-CN" altLang="en-US" dirty="0"/>
          </a:p>
        </p:txBody>
      </p:sp>
      <p:cxnSp>
        <p:nvCxnSpPr>
          <p:cNvPr id="94" name="直接箭头连接符 93"/>
          <p:cNvCxnSpPr/>
          <p:nvPr/>
        </p:nvCxnSpPr>
        <p:spPr>
          <a:xfrm flipV="1">
            <a:off x="6463226" y="2608724"/>
            <a:ext cx="265586" cy="433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5508104" y="1231718"/>
            <a:ext cx="441828" cy="21544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zh-CN" sz="800" dirty="0">
                <a:solidFill>
                  <a:srgbClr val="FF0000"/>
                </a:solidFill>
              </a:rPr>
              <a:t>index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949932" y="1231718"/>
            <a:ext cx="557046" cy="21544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zh-CN" sz="800" dirty="0">
                <a:solidFill>
                  <a:srgbClr val="FF0000"/>
                </a:solidFill>
              </a:rPr>
              <a:t>partition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6506978" y="1231718"/>
            <a:ext cx="576064" cy="21544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zh-CN" sz="800" dirty="0" err="1">
                <a:solidFill>
                  <a:srgbClr val="FF0000"/>
                </a:solidFill>
              </a:rPr>
              <a:t>keystart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075597" y="1231718"/>
            <a:ext cx="526252" cy="21544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zh-CN" sz="800" dirty="0" err="1">
                <a:solidFill>
                  <a:srgbClr val="FF0000"/>
                </a:solidFill>
              </a:rPr>
              <a:t>valstart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601849" y="1231718"/>
            <a:ext cx="383695" cy="215444"/>
          </a:xfrm>
          <a:prstGeom prst="rect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zh-CN" sz="800" dirty="0">
                <a:solidFill>
                  <a:srgbClr val="FF0000"/>
                </a:solidFill>
              </a:rPr>
              <a:t>key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936241" y="1231718"/>
            <a:ext cx="457696" cy="215444"/>
          </a:xfrm>
          <a:prstGeom prst="rect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zh-CN" sz="800" dirty="0">
                <a:solidFill>
                  <a:srgbClr val="FF0000"/>
                </a:solidFill>
              </a:rPr>
              <a:t>value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8393937" y="1231718"/>
            <a:ext cx="576064" cy="215444"/>
          </a:xfrm>
          <a:prstGeom prst="rect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zh-CN" sz="800" dirty="0" err="1">
                <a:solidFill>
                  <a:srgbClr val="FF0000"/>
                </a:solidFill>
              </a:rPr>
              <a:t>unsued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3" name="直接连接符 2"/>
          <p:cNvCxnSpPr>
            <a:endCxn id="98" idx="3"/>
          </p:cNvCxnSpPr>
          <p:nvPr/>
        </p:nvCxnSpPr>
        <p:spPr>
          <a:xfrm>
            <a:off x="7601849" y="843558"/>
            <a:ext cx="0" cy="495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68427" y="893189"/>
            <a:ext cx="4074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>
                <a:solidFill>
                  <a:srgbClr val="FF0000"/>
                </a:solidFill>
              </a:rPr>
              <a:t>Meta</a:t>
            </a:r>
            <a:endParaRPr lang="zh-CN" altLang="en-US" sz="800" dirty="0"/>
          </a:p>
        </p:txBody>
      </p:sp>
      <p:sp>
        <p:nvSpPr>
          <p:cNvPr id="107" name="矩形 106"/>
          <p:cNvSpPr/>
          <p:nvPr/>
        </p:nvSpPr>
        <p:spPr>
          <a:xfrm>
            <a:off x="7648208" y="884164"/>
            <a:ext cx="5196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>
                <a:solidFill>
                  <a:srgbClr val="FF0000"/>
                </a:solidFill>
              </a:rPr>
              <a:t>Records</a:t>
            </a:r>
            <a:endParaRPr lang="zh-CN" altLang="en-US" sz="800" dirty="0"/>
          </a:p>
        </p:txBody>
      </p:sp>
      <p:cxnSp>
        <p:nvCxnSpPr>
          <p:cNvPr id="4" name="直接箭头连接符 3"/>
          <p:cNvCxnSpPr>
            <a:stCxn id="6" idx="1"/>
          </p:cNvCxnSpPr>
          <p:nvPr/>
        </p:nvCxnSpPr>
        <p:spPr>
          <a:xfrm flipH="1">
            <a:off x="6833561" y="1000911"/>
            <a:ext cx="334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107" idx="3"/>
          </p:cNvCxnSpPr>
          <p:nvPr/>
        </p:nvCxnSpPr>
        <p:spPr>
          <a:xfrm>
            <a:off x="8167902" y="991886"/>
            <a:ext cx="298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10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0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10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0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100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10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100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0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10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3" dur="1000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10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1000" fill="hold"/>
                                        <p:tgtEl>
                                          <p:spTgt spid="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0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1000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0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1000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10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10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10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10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10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2" dur="1000" fill="hold"/>
                                        <p:tgtEl>
                                          <p:spTgt spid="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7" dur="1000" fill="hold"/>
                                        <p:tgtEl>
                                          <p:spTgt spid="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1000" fill="hold"/>
                                        <p:tgtEl>
                                          <p:spTgt spid="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1" dur="10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2" dur="1000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3" dur="1000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10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1000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3" dur="10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4" dur="1000" fill="hold"/>
                                        <p:tgtEl>
                                          <p:spTgt spid="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5" dur="1000" fill="hold"/>
                                        <p:tgtEl>
                                          <p:spTgt spid="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10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0" dur="1000" fill="hold"/>
                                        <p:tgtEl>
                                          <p:spTgt spid="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3" dur="10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0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3" dur="10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4" dur="1000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9" dur="1000" fill="hold"/>
                                        <p:tgtEl>
                                          <p:spTgt spid="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0" dur="1000" fill="hold"/>
                                        <p:tgtEl>
                                          <p:spTgt spid="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10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4" dur="1000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5" dur="1000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0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0" dur="1000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" grpId="0" bldLvl="0" animBg="1"/>
      <p:bldP spid="909" grpId="0"/>
      <p:bldP spid="910" grpId="0" bldLvl="0" animBg="1"/>
      <p:bldP spid="911" grpId="0" bldLvl="0" animBg="1"/>
      <p:bldP spid="912" grpId="0" bldLvl="0" animBg="1"/>
      <p:bldP spid="914" grpId="0"/>
      <p:bldP spid="915" grpId="0"/>
      <p:bldP spid="916" grpId="0"/>
      <p:bldP spid="917" grpId="0" bldLvl="0" animBg="1"/>
      <p:bldP spid="919" grpId="0" bldLvl="0" animBg="1"/>
      <p:bldP spid="922" grpId="0" bldLvl="0" animBg="1"/>
      <p:bldP spid="923" grpId="0" bldLvl="0" animBg="1"/>
      <p:bldP spid="924" grpId="0"/>
      <p:bldP spid="925" grpId="0" bldLvl="0" animBg="1"/>
      <p:bldP spid="926" grpId="0" bldLvl="0" animBg="1"/>
      <p:bldP spid="927" grpId="0"/>
      <p:bldP spid="928" grpId="0"/>
      <p:bldP spid="931" grpId="0"/>
      <p:bldP spid="932" grpId="0"/>
      <p:bldP spid="933" grpId="0"/>
      <p:bldP spid="934" grpId="0"/>
      <p:bldP spid="935" grpId="0"/>
      <p:bldP spid="936" grpId="0" bldLvl="0" animBg="1"/>
      <p:bldP spid="937" grpId="0"/>
      <p:bldP spid="944" grpId="0" bldLvl="0" animBg="1"/>
      <p:bldP spid="945" grpId="0" bldLvl="0" animBg="1"/>
      <p:bldP spid="946" grpId="0" bldLvl="0" animBg="1"/>
      <p:bldP spid="949" grpId="0" bldLvl="0" animBg="1"/>
      <p:bldP spid="950" grpId="0" bldLvl="0" animBg="1"/>
      <p:bldP spid="951" grpId="0"/>
      <p:bldP spid="952" grpId="0" bldLvl="0" animBg="1"/>
      <p:bldP spid="953" grpId="0" bldLvl="0" animBg="1"/>
      <p:bldP spid="954" grpId="0" bldLvl="0" animBg="1"/>
      <p:bldP spid="955" grpId="0" bldLvl="0" animBg="1"/>
      <p:bldP spid="958" grpId="0" bldLvl="0" animBg="1"/>
      <p:bldP spid="959" grpId="0" bldLvl="0" animBg="1"/>
      <p:bldP spid="962" grpId="0" bldLvl="0" animBg="1"/>
      <p:bldP spid="963" grpId="0" bldLvl="0" animBg="1"/>
      <p:bldP spid="965" grpId="0"/>
      <p:bldP spid="966" grpId="0"/>
      <p:bldP spid="967" grpId="0"/>
      <p:bldP spid="968" grpId="0" bldLvl="0" animBg="1"/>
      <p:bldP spid="969" grpId="0"/>
      <p:bldP spid="970" grpId="0" bldLvl="0" animBg="1"/>
      <p:bldP spid="971" grpId="0" bldLvl="0" animBg="1"/>
      <p:bldP spid="974" grpId="0"/>
      <p:bldP spid="975" grpId="0"/>
      <p:bldP spid="976" grpId="0"/>
      <p:bldP spid="977" grpId="0"/>
      <p:bldP spid="978" grpId="0"/>
      <p:bldP spid="979" grpId="0"/>
      <p:bldP spid="980" grpId="0"/>
      <p:bldP spid="981" grpId="0" bldLvl="0" animBg="1"/>
      <p:bldP spid="982" grpId="0"/>
      <p:bldP spid="983" grpId="0" bldLvl="0" animBg="1"/>
      <p:bldP spid="984" grpId="0" bldLvl="0" animBg="1"/>
      <p:bldP spid="985" grpId="0"/>
      <p:bldP spid="986" grpId="0"/>
      <p:bldP spid="987" grpId="0"/>
      <p:bldP spid="988" grpId="0"/>
      <p:bldP spid="989" grpId="0"/>
      <p:bldP spid="990" grpId="0"/>
      <p:bldP spid="991" grpId="0" bldLvl="0" animBg="1"/>
      <p:bldP spid="992" grpId="0" bldLvl="0" animBg="1"/>
      <p:bldP spid="993" grpId="0" bldLvl="0" animBg="1"/>
      <p:bldP spid="994" grpId="0"/>
      <p:bldP spid="995" grpId="0"/>
      <p:bldP spid="93" grpId="0"/>
      <p:bldP spid="95" grpId="0" bldLvl="0" animBg="1"/>
      <p:bldP spid="96" grpId="0" bldLvl="0" animBg="1"/>
      <p:bldP spid="97" grpId="0" bldLvl="0" animBg="1"/>
      <p:bldP spid="98" grpId="0" bldLvl="0" animBg="1"/>
      <p:bldP spid="99" grpId="0" bldLvl="0" animBg="1"/>
      <p:bldP spid="100" grpId="0" bldLvl="0" animBg="1"/>
      <p:bldP spid="101" grpId="0" bldLvl="0" animBg="1"/>
      <p:bldP spid="6" grpId="0"/>
      <p:bldP spid="10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矩形 995"/>
          <p:cNvSpPr/>
          <p:nvPr/>
        </p:nvSpPr>
        <p:spPr>
          <a:xfrm>
            <a:off x="124169" y="4539645"/>
            <a:ext cx="1059531" cy="468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MrappMaster</a:t>
            </a:r>
            <a:endParaRPr lang="en-US" altLang="zh-CN" sz="1000" dirty="0"/>
          </a:p>
        </p:txBody>
      </p:sp>
      <p:sp>
        <p:nvSpPr>
          <p:cNvPr id="997" name="矩形 996"/>
          <p:cNvSpPr/>
          <p:nvPr/>
        </p:nvSpPr>
        <p:spPr>
          <a:xfrm>
            <a:off x="2880320" y="848495"/>
            <a:ext cx="4320480" cy="17828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98" name="矩形 997"/>
          <p:cNvSpPr/>
          <p:nvPr/>
        </p:nvSpPr>
        <p:spPr>
          <a:xfrm>
            <a:off x="3034983" y="1394188"/>
            <a:ext cx="1234236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&lt;a,1&gt;&lt;a,1&gt;&lt;c,1&gt;&lt;e,1&gt;</a:t>
            </a:r>
            <a:endParaRPr lang="zh-CN" altLang="en-US" sz="800" dirty="0"/>
          </a:p>
        </p:txBody>
      </p:sp>
      <p:sp>
        <p:nvSpPr>
          <p:cNvPr id="999" name="矩形 998"/>
          <p:cNvSpPr/>
          <p:nvPr/>
        </p:nvSpPr>
        <p:spPr>
          <a:xfrm>
            <a:off x="321876" y="1394188"/>
            <a:ext cx="123938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&lt;a,1&gt;&lt;a,1&gt;&lt;c,1&gt;&lt;e,1&gt;</a:t>
            </a:r>
            <a:endParaRPr lang="zh-CN" altLang="en-US" sz="800" dirty="0"/>
          </a:p>
        </p:txBody>
      </p:sp>
      <p:sp>
        <p:nvSpPr>
          <p:cNvPr id="1000" name="矩形 999"/>
          <p:cNvSpPr/>
          <p:nvPr/>
        </p:nvSpPr>
        <p:spPr>
          <a:xfrm>
            <a:off x="1501810" y="1394188"/>
            <a:ext cx="1211582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&lt;b,1&gt;&lt;b,1&gt;&lt;b,1&gt;&lt;f,1&gt;</a:t>
            </a:r>
            <a:endParaRPr lang="zh-CN" altLang="en-US" sz="800" dirty="0"/>
          </a:p>
        </p:txBody>
      </p:sp>
      <p:cxnSp>
        <p:nvCxnSpPr>
          <p:cNvPr id="1001" name="直接箭头连接符 1000"/>
          <p:cNvCxnSpPr>
            <a:endCxn id="999" idx="1"/>
          </p:cNvCxnSpPr>
          <p:nvPr/>
        </p:nvCxnSpPr>
        <p:spPr>
          <a:xfrm flipV="1">
            <a:off x="144016" y="1506986"/>
            <a:ext cx="177860" cy="150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直接箭头连接符 1001"/>
          <p:cNvCxnSpPr>
            <a:endCxn id="999" idx="1"/>
          </p:cNvCxnSpPr>
          <p:nvPr/>
        </p:nvCxnSpPr>
        <p:spPr>
          <a:xfrm>
            <a:off x="144017" y="1370204"/>
            <a:ext cx="177859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" name="文本框 1002"/>
          <p:cNvSpPr txBox="1"/>
          <p:nvPr/>
        </p:nvSpPr>
        <p:spPr>
          <a:xfrm>
            <a:off x="321875" y="1180276"/>
            <a:ext cx="1395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10 Merge </a:t>
            </a:r>
            <a:r>
              <a:rPr lang="zh-CN" altLang="en-US" sz="1000" dirty="0"/>
              <a:t>归并排序</a:t>
            </a:r>
            <a:endParaRPr lang="en-US" altLang="zh-CN" sz="1000" dirty="0"/>
          </a:p>
        </p:txBody>
      </p:sp>
      <p:sp>
        <p:nvSpPr>
          <p:cNvPr id="1004" name="文本框 1003"/>
          <p:cNvSpPr txBox="1"/>
          <p:nvPr/>
        </p:nvSpPr>
        <p:spPr>
          <a:xfrm>
            <a:off x="587681" y="1635155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partition0</a:t>
            </a:r>
            <a:endParaRPr lang="en-US" altLang="zh-CN" sz="1000" dirty="0"/>
          </a:p>
        </p:txBody>
      </p:sp>
      <p:sp>
        <p:nvSpPr>
          <p:cNvPr id="1005" name="文本框 1004"/>
          <p:cNvSpPr txBox="1"/>
          <p:nvPr/>
        </p:nvSpPr>
        <p:spPr>
          <a:xfrm>
            <a:off x="1755491" y="1609709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partition1</a:t>
            </a:r>
            <a:endParaRPr lang="en-US" altLang="zh-CN" sz="1000" dirty="0"/>
          </a:p>
        </p:txBody>
      </p:sp>
      <p:sp>
        <p:nvSpPr>
          <p:cNvPr id="1006" name="矩形 1005"/>
          <p:cNvSpPr/>
          <p:nvPr/>
        </p:nvSpPr>
        <p:spPr>
          <a:xfrm>
            <a:off x="409425" y="3570718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&lt;g,1&gt;</a:t>
            </a:r>
            <a:endParaRPr lang="zh-CN" altLang="en-US" sz="800" dirty="0"/>
          </a:p>
        </p:txBody>
      </p:sp>
      <p:sp>
        <p:nvSpPr>
          <p:cNvPr id="1007" name="矩形 1006"/>
          <p:cNvSpPr/>
          <p:nvPr/>
        </p:nvSpPr>
        <p:spPr>
          <a:xfrm>
            <a:off x="1561264" y="3570718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&lt;h,1&gt;</a:t>
            </a:r>
            <a:endParaRPr lang="zh-CN" altLang="en-US" sz="800" dirty="0"/>
          </a:p>
        </p:txBody>
      </p:sp>
      <p:cxnSp>
        <p:nvCxnSpPr>
          <p:cNvPr id="1008" name="直接箭头连接符 1007"/>
          <p:cNvCxnSpPr>
            <a:endCxn id="1006" idx="1"/>
          </p:cNvCxnSpPr>
          <p:nvPr/>
        </p:nvCxnSpPr>
        <p:spPr>
          <a:xfrm flipV="1">
            <a:off x="144016" y="3683516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直接箭头连接符 1008"/>
          <p:cNvCxnSpPr>
            <a:endCxn id="1006" idx="1"/>
          </p:cNvCxnSpPr>
          <p:nvPr/>
        </p:nvCxnSpPr>
        <p:spPr>
          <a:xfrm>
            <a:off x="144017" y="3546734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0" name="文本框 1009"/>
          <p:cNvSpPr txBox="1"/>
          <p:nvPr/>
        </p:nvSpPr>
        <p:spPr>
          <a:xfrm>
            <a:off x="261834" y="3285818"/>
            <a:ext cx="1299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10 Merge </a:t>
            </a:r>
            <a:r>
              <a:rPr lang="zh-CN" altLang="en-US" sz="1000" dirty="0"/>
              <a:t>归并排序</a:t>
            </a:r>
            <a:endParaRPr lang="en-US" altLang="zh-CN" sz="1000" dirty="0"/>
          </a:p>
        </p:txBody>
      </p:sp>
      <p:sp>
        <p:nvSpPr>
          <p:cNvPr id="1011" name="文本框 1010"/>
          <p:cNvSpPr txBox="1"/>
          <p:nvPr/>
        </p:nvSpPr>
        <p:spPr>
          <a:xfrm>
            <a:off x="622337" y="3816939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partition0</a:t>
            </a:r>
            <a:endParaRPr lang="en-US" altLang="zh-CN" sz="1000" dirty="0"/>
          </a:p>
        </p:txBody>
      </p:sp>
      <p:sp>
        <p:nvSpPr>
          <p:cNvPr id="1012" name="文本框 1011"/>
          <p:cNvSpPr txBox="1"/>
          <p:nvPr/>
        </p:nvSpPr>
        <p:spPr>
          <a:xfrm>
            <a:off x="1807557" y="3842633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partition1</a:t>
            </a:r>
            <a:endParaRPr lang="en-US" altLang="zh-CN" sz="1000" dirty="0"/>
          </a:p>
        </p:txBody>
      </p:sp>
      <p:sp>
        <p:nvSpPr>
          <p:cNvPr id="1013" name="矩形 1012"/>
          <p:cNvSpPr/>
          <p:nvPr/>
        </p:nvSpPr>
        <p:spPr>
          <a:xfrm>
            <a:off x="3034982" y="1775503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&lt;g,1&gt;</a:t>
            </a:r>
            <a:endParaRPr lang="zh-CN" altLang="en-US" sz="800" dirty="0"/>
          </a:p>
        </p:txBody>
      </p:sp>
      <p:sp>
        <p:nvSpPr>
          <p:cNvPr id="1014" name="矩形 1013"/>
          <p:cNvSpPr/>
          <p:nvPr/>
        </p:nvSpPr>
        <p:spPr>
          <a:xfrm>
            <a:off x="3024335" y="3315409"/>
            <a:ext cx="124488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&lt;b,1&gt;&lt;b,1&gt;&lt;b,1&gt;&lt;f,1&gt;</a:t>
            </a:r>
            <a:endParaRPr lang="zh-CN" altLang="en-US" sz="800" dirty="0"/>
          </a:p>
        </p:txBody>
      </p:sp>
      <p:sp>
        <p:nvSpPr>
          <p:cNvPr id="1015" name="矩形 1014"/>
          <p:cNvSpPr/>
          <p:nvPr/>
        </p:nvSpPr>
        <p:spPr>
          <a:xfrm>
            <a:off x="3024336" y="3719243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&lt;h,1&gt;</a:t>
            </a:r>
            <a:endParaRPr lang="zh-CN" altLang="en-US" sz="800" dirty="0"/>
          </a:p>
        </p:txBody>
      </p:sp>
      <p:sp>
        <p:nvSpPr>
          <p:cNvPr id="1016" name="矩形 1015"/>
          <p:cNvSpPr/>
          <p:nvPr/>
        </p:nvSpPr>
        <p:spPr>
          <a:xfrm>
            <a:off x="4417603" y="1563468"/>
            <a:ext cx="1503275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&lt;a,1&gt;&lt;a,1&gt;&lt;c,1&gt;&lt;e,1&gt;&lt;g,1&gt;</a:t>
            </a:r>
            <a:endParaRPr lang="zh-CN" altLang="en-US" sz="800" dirty="0"/>
          </a:p>
        </p:txBody>
      </p:sp>
      <p:sp>
        <p:nvSpPr>
          <p:cNvPr id="1017" name="文本框 1016"/>
          <p:cNvSpPr txBox="1"/>
          <p:nvPr/>
        </p:nvSpPr>
        <p:spPr>
          <a:xfrm>
            <a:off x="124169" y="858513"/>
            <a:ext cx="834686" cy="250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MapTask1</a:t>
            </a:r>
            <a:endParaRPr lang="en-US" altLang="zh-CN" sz="1000" dirty="0"/>
          </a:p>
        </p:txBody>
      </p:sp>
      <p:sp>
        <p:nvSpPr>
          <p:cNvPr id="1018" name="文本框 1017"/>
          <p:cNvSpPr txBox="1"/>
          <p:nvPr/>
        </p:nvSpPr>
        <p:spPr>
          <a:xfrm>
            <a:off x="108239" y="2955405"/>
            <a:ext cx="773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MapTask2</a:t>
            </a:r>
            <a:endParaRPr lang="en-US" altLang="zh-CN" sz="1000" dirty="0"/>
          </a:p>
        </p:txBody>
      </p:sp>
      <p:sp>
        <p:nvSpPr>
          <p:cNvPr id="1019" name="矩形 1018"/>
          <p:cNvSpPr/>
          <p:nvPr/>
        </p:nvSpPr>
        <p:spPr>
          <a:xfrm>
            <a:off x="4439558" y="2207075"/>
            <a:ext cx="1529292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GroupingComparator</a:t>
            </a:r>
            <a:r>
              <a:rPr lang="en-US" altLang="zh-CN" sz="800" dirty="0"/>
              <a:t>(</a:t>
            </a:r>
            <a:r>
              <a:rPr lang="en-US" altLang="zh-CN" sz="800" dirty="0" err="1"/>
              <a:t>k,knext</a:t>
            </a:r>
            <a:r>
              <a:rPr lang="en-US" altLang="zh-CN" sz="800" dirty="0"/>
              <a:t>)</a:t>
            </a:r>
            <a:endParaRPr lang="zh-CN" altLang="en-US" sz="800" dirty="0"/>
          </a:p>
        </p:txBody>
      </p:sp>
      <p:sp>
        <p:nvSpPr>
          <p:cNvPr id="1020" name="文本框 1019"/>
          <p:cNvSpPr txBox="1"/>
          <p:nvPr/>
        </p:nvSpPr>
        <p:spPr>
          <a:xfrm>
            <a:off x="2826532" y="1031508"/>
            <a:ext cx="19598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13</a:t>
            </a:r>
            <a:r>
              <a:rPr lang="zh-CN" altLang="en-US" sz="1000" dirty="0"/>
              <a:t>下载</a:t>
            </a:r>
            <a:r>
              <a:rPr lang="zh-CN" altLang="en-US" sz="1000" dirty="0" smtClean="0"/>
              <a:t>到</a:t>
            </a:r>
            <a:r>
              <a:rPr lang="en-US" altLang="zh-CN" sz="1000" dirty="0" err="1" smtClean="0"/>
              <a:t>ReduceTask</a:t>
            </a:r>
            <a:r>
              <a:rPr lang="zh-CN" altLang="en-US" sz="1000" dirty="0"/>
              <a:t>本地磁盘</a:t>
            </a:r>
            <a:endParaRPr lang="en-US" altLang="zh-CN" sz="1000" dirty="0"/>
          </a:p>
        </p:txBody>
      </p:sp>
      <p:sp>
        <p:nvSpPr>
          <p:cNvPr id="1021" name="文本框 1020"/>
          <p:cNvSpPr txBox="1"/>
          <p:nvPr/>
        </p:nvSpPr>
        <p:spPr>
          <a:xfrm>
            <a:off x="4341485" y="1311760"/>
            <a:ext cx="1423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13 </a:t>
            </a:r>
            <a:r>
              <a:rPr lang="zh-CN" altLang="en-US" sz="1000" dirty="0"/>
              <a:t>合并文件 归并排序</a:t>
            </a:r>
            <a:endParaRPr lang="en-US" altLang="zh-CN" sz="1000" dirty="0"/>
          </a:p>
        </p:txBody>
      </p:sp>
      <p:sp>
        <p:nvSpPr>
          <p:cNvPr id="1022" name="矩形 1021"/>
          <p:cNvSpPr/>
          <p:nvPr/>
        </p:nvSpPr>
        <p:spPr>
          <a:xfrm>
            <a:off x="6081713" y="1223221"/>
            <a:ext cx="932602" cy="824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Reduce(</a:t>
            </a:r>
            <a:r>
              <a:rPr lang="en-US" altLang="zh-CN" sz="800" dirty="0" err="1"/>
              <a:t>k,v</a:t>
            </a:r>
            <a:r>
              <a:rPr lang="en-US" altLang="zh-CN" sz="800" dirty="0"/>
              <a:t>)</a:t>
            </a:r>
            <a:endParaRPr lang="en-US" altLang="zh-CN" sz="800" dirty="0"/>
          </a:p>
          <a:p>
            <a:pPr algn="ctr"/>
            <a:r>
              <a:rPr lang="en-US" altLang="zh-CN" sz="800" dirty="0" err="1"/>
              <a:t>Context.write</a:t>
            </a:r>
            <a:r>
              <a:rPr lang="en-US" altLang="zh-CN" sz="800" dirty="0"/>
              <a:t>(</a:t>
            </a:r>
            <a:r>
              <a:rPr lang="en-US" altLang="zh-CN" sz="800" dirty="0" err="1"/>
              <a:t>kv</a:t>
            </a:r>
            <a:r>
              <a:rPr lang="en-US" altLang="zh-CN" sz="800" dirty="0"/>
              <a:t>)</a:t>
            </a:r>
            <a:endParaRPr lang="zh-CN" altLang="en-US" sz="800" dirty="0"/>
          </a:p>
        </p:txBody>
      </p:sp>
      <p:sp>
        <p:nvSpPr>
          <p:cNvPr id="1023" name="文本框 1022"/>
          <p:cNvSpPr txBox="1"/>
          <p:nvPr/>
        </p:nvSpPr>
        <p:spPr>
          <a:xfrm>
            <a:off x="6178486" y="977001"/>
            <a:ext cx="672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Reducer</a:t>
            </a:r>
            <a:endParaRPr lang="en-US" altLang="zh-CN" sz="1000" dirty="0"/>
          </a:p>
        </p:txBody>
      </p:sp>
      <p:sp>
        <p:nvSpPr>
          <p:cNvPr id="1024" name="矩形 1023"/>
          <p:cNvSpPr/>
          <p:nvPr/>
        </p:nvSpPr>
        <p:spPr>
          <a:xfrm>
            <a:off x="4501509" y="1506986"/>
            <a:ext cx="553091" cy="346997"/>
          </a:xfrm>
          <a:prstGeom prst="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5" name="直接箭头连接符 1024"/>
          <p:cNvCxnSpPr>
            <a:stCxn id="1019" idx="0"/>
            <a:endCxn id="1024" idx="2"/>
          </p:cNvCxnSpPr>
          <p:nvPr/>
        </p:nvCxnSpPr>
        <p:spPr>
          <a:xfrm flipH="1" flipV="1">
            <a:off x="4778055" y="1853983"/>
            <a:ext cx="426149" cy="35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矩形 1027"/>
          <p:cNvSpPr/>
          <p:nvPr/>
        </p:nvSpPr>
        <p:spPr>
          <a:xfrm>
            <a:off x="4453574" y="1619783"/>
            <a:ext cx="187789" cy="158678"/>
          </a:xfrm>
          <a:prstGeom prst="rect">
            <a:avLst/>
          </a:prstGeom>
          <a:noFill/>
          <a:ln w="63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9" name="矩形 1028"/>
          <p:cNvSpPr/>
          <p:nvPr/>
        </p:nvSpPr>
        <p:spPr>
          <a:xfrm>
            <a:off x="7011263" y="1810411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OutPutFormat</a:t>
            </a:r>
            <a:endParaRPr lang="zh-CN" altLang="en-US" sz="800" dirty="0"/>
          </a:p>
        </p:txBody>
      </p:sp>
      <p:sp>
        <p:nvSpPr>
          <p:cNvPr id="1030" name="矩形 1029"/>
          <p:cNvSpPr/>
          <p:nvPr/>
        </p:nvSpPr>
        <p:spPr>
          <a:xfrm>
            <a:off x="7331779" y="2134181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RecordWriter</a:t>
            </a:r>
            <a:endParaRPr lang="zh-CN" altLang="en-US" sz="800" dirty="0"/>
          </a:p>
        </p:txBody>
      </p:sp>
      <p:sp>
        <p:nvSpPr>
          <p:cNvPr id="1031" name="文本框 1030"/>
          <p:cNvSpPr txBox="1"/>
          <p:nvPr/>
        </p:nvSpPr>
        <p:spPr>
          <a:xfrm>
            <a:off x="7458492" y="2504678"/>
            <a:ext cx="70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Write(</a:t>
            </a:r>
            <a:r>
              <a:rPr lang="en-US" altLang="zh-CN" sz="1000" dirty="0" err="1"/>
              <a:t>k,v</a:t>
            </a:r>
            <a:r>
              <a:rPr lang="en-US" altLang="zh-CN" sz="1000" dirty="0"/>
              <a:t>)</a:t>
            </a:r>
            <a:endParaRPr lang="en-US" altLang="zh-CN" sz="1000" dirty="0"/>
          </a:p>
        </p:txBody>
      </p:sp>
      <p:sp>
        <p:nvSpPr>
          <p:cNvPr id="1032" name="矩形 1031"/>
          <p:cNvSpPr/>
          <p:nvPr/>
        </p:nvSpPr>
        <p:spPr>
          <a:xfrm>
            <a:off x="8591610" y="2048153"/>
            <a:ext cx="346344" cy="7445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a 2</a:t>
            </a:r>
            <a:endParaRPr lang="en-US" altLang="zh-CN" sz="800" dirty="0"/>
          </a:p>
          <a:p>
            <a:pPr algn="ctr"/>
            <a:r>
              <a:rPr lang="en-US" altLang="zh-CN" sz="800" dirty="0"/>
              <a:t>b 1</a:t>
            </a:r>
            <a:endParaRPr lang="en-US" altLang="zh-CN" sz="800" dirty="0"/>
          </a:p>
          <a:p>
            <a:pPr algn="ctr"/>
            <a:r>
              <a:rPr lang="en-US" altLang="zh-CN" sz="800" dirty="0"/>
              <a:t>c 1</a:t>
            </a:r>
            <a:endParaRPr lang="en-US" altLang="zh-CN" sz="800" dirty="0"/>
          </a:p>
          <a:p>
            <a:pPr algn="ctr"/>
            <a:r>
              <a:rPr lang="en-US" altLang="zh-CN" sz="800" dirty="0"/>
              <a:t>d 1</a:t>
            </a:r>
            <a:endParaRPr lang="en-US" altLang="zh-CN" sz="800" dirty="0"/>
          </a:p>
          <a:p>
            <a:pPr algn="ctr"/>
            <a:r>
              <a:rPr lang="en-US" altLang="zh-CN" sz="800" dirty="0"/>
              <a:t>…</a:t>
            </a:r>
            <a:endParaRPr lang="zh-CN" altLang="en-US" sz="800" dirty="0"/>
          </a:p>
        </p:txBody>
      </p:sp>
      <p:sp>
        <p:nvSpPr>
          <p:cNvPr id="1033" name="文本框 1032"/>
          <p:cNvSpPr txBox="1"/>
          <p:nvPr/>
        </p:nvSpPr>
        <p:spPr>
          <a:xfrm>
            <a:off x="8352779" y="1853983"/>
            <a:ext cx="827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Part-r-000000</a:t>
            </a:r>
            <a:endParaRPr lang="en-US" altLang="zh-CN" sz="800" dirty="0"/>
          </a:p>
        </p:txBody>
      </p:sp>
      <p:sp>
        <p:nvSpPr>
          <p:cNvPr id="1038" name="文本框 1037"/>
          <p:cNvSpPr txBox="1"/>
          <p:nvPr/>
        </p:nvSpPr>
        <p:spPr>
          <a:xfrm>
            <a:off x="7169808" y="1533692"/>
            <a:ext cx="1652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16 </a:t>
            </a:r>
            <a:r>
              <a:rPr lang="zh-CN" altLang="en-US" sz="1000" dirty="0"/>
              <a:t>默认</a:t>
            </a:r>
            <a:r>
              <a:rPr lang="en-US" altLang="zh-CN" sz="1000" dirty="0" err="1"/>
              <a:t>TextOutputFormat</a:t>
            </a:r>
            <a:endParaRPr lang="en-US" altLang="zh-CN" sz="1000" dirty="0"/>
          </a:p>
        </p:txBody>
      </p:sp>
      <p:sp>
        <p:nvSpPr>
          <p:cNvPr id="1039" name="文本框 1038"/>
          <p:cNvSpPr txBox="1"/>
          <p:nvPr/>
        </p:nvSpPr>
        <p:spPr>
          <a:xfrm>
            <a:off x="4787260" y="848494"/>
            <a:ext cx="1036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ReduceTask1</a:t>
            </a:r>
            <a:endParaRPr lang="en-US" altLang="zh-CN" sz="1000" dirty="0"/>
          </a:p>
        </p:txBody>
      </p:sp>
      <p:cxnSp>
        <p:nvCxnSpPr>
          <p:cNvPr id="1040" name="曲线连接符 1039"/>
          <p:cNvCxnSpPr>
            <a:stCxn id="1003" idx="2"/>
            <a:endCxn id="998" idx="0"/>
          </p:cNvCxnSpPr>
          <p:nvPr/>
        </p:nvCxnSpPr>
        <p:spPr>
          <a:xfrm rot="5400000" flipH="1" flipV="1">
            <a:off x="2319599" y="93996"/>
            <a:ext cx="32309" cy="2632693"/>
          </a:xfrm>
          <a:prstGeom prst="curvedConnector5">
            <a:avLst>
              <a:gd name="adj1" fmla="val 1197378"/>
              <a:gd name="adj2" fmla="val 51527"/>
              <a:gd name="adj3" fmla="val 4265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曲线连接符 1040"/>
          <p:cNvCxnSpPr>
            <a:stCxn id="1006" idx="0"/>
            <a:endCxn id="1013" idx="2"/>
          </p:cNvCxnSpPr>
          <p:nvPr/>
        </p:nvCxnSpPr>
        <p:spPr>
          <a:xfrm rot="5400000" flipH="1" flipV="1">
            <a:off x="1513313" y="1473130"/>
            <a:ext cx="1569620" cy="26255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矩形 1041"/>
          <p:cNvSpPr/>
          <p:nvPr/>
        </p:nvSpPr>
        <p:spPr>
          <a:xfrm>
            <a:off x="2849328" y="2964330"/>
            <a:ext cx="4320480" cy="14074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1043" name="曲线连接符 1042"/>
          <p:cNvCxnSpPr>
            <a:stCxn id="1005" idx="0"/>
            <a:endCxn id="1014" idx="0"/>
          </p:cNvCxnSpPr>
          <p:nvPr/>
        </p:nvCxnSpPr>
        <p:spPr>
          <a:xfrm rot="16200000" flipH="1">
            <a:off x="2053178" y="1721810"/>
            <a:ext cx="1705700" cy="1481498"/>
          </a:xfrm>
          <a:prstGeom prst="curvedConnector3">
            <a:avLst>
              <a:gd name="adj1" fmla="val 443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曲线连接符 1043"/>
          <p:cNvCxnSpPr>
            <a:stCxn id="1007" idx="2"/>
            <a:endCxn id="1015" idx="2"/>
          </p:cNvCxnSpPr>
          <p:nvPr/>
        </p:nvCxnSpPr>
        <p:spPr>
          <a:xfrm rot="16200000" flipH="1">
            <a:off x="2794602" y="3139039"/>
            <a:ext cx="148525" cy="1463072"/>
          </a:xfrm>
          <a:prstGeom prst="curvedConnector3">
            <a:avLst>
              <a:gd name="adj1" fmla="val 2539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直接箭头连接符 1044"/>
          <p:cNvCxnSpPr>
            <a:stCxn id="998" idx="3"/>
            <a:endCxn id="1016" idx="1"/>
          </p:cNvCxnSpPr>
          <p:nvPr/>
        </p:nvCxnSpPr>
        <p:spPr>
          <a:xfrm>
            <a:off x="4269219" y="1506986"/>
            <a:ext cx="148384" cy="16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直接箭头连接符 1045"/>
          <p:cNvCxnSpPr>
            <a:stCxn id="1013" idx="3"/>
            <a:endCxn id="1016" idx="1"/>
          </p:cNvCxnSpPr>
          <p:nvPr/>
        </p:nvCxnSpPr>
        <p:spPr>
          <a:xfrm flipV="1">
            <a:off x="4186821" y="1676266"/>
            <a:ext cx="230782" cy="21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矩形 1046"/>
          <p:cNvSpPr/>
          <p:nvPr/>
        </p:nvSpPr>
        <p:spPr>
          <a:xfrm>
            <a:off x="141329" y="848494"/>
            <a:ext cx="2608012" cy="17828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048" name="矩形 1047"/>
          <p:cNvSpPr/>
          <p:nvPr/>
        </p:nvSpPr>
        <p:spPr>
          <a:xfrm>
            <a:off x="137917" y="2963110"/>
            <a:ext cx="2608012" cy="14087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1049" name="曲线连接符 1048"/>
          <p:cNvCxnSpPr/>
          <p:nvPr/>
        </p:nvCxnSpPr>
        <p:spPr>
          <a:xfrm flipV="1">
            <a:off x="4617871" y="1244102"/>
            <a:ext cx="1519878" cy="307364"/>
          </a:xfrm>
          <a:prstGeom prst="curvedConnector3">
            <a:avLst>
              <a:gd name="adj1" fmla="val -3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文本框 1049"/>
          <p:cNvSpPr txBox="1"/>
          <p:nvPr/>
        </p:nvSpPr>
        <p:spPr>
          <a:xfrm>
            <a:off x="4697181" y="2984421"/>
            <a:ext cx="973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ReduceTask2</a:t>
            </a:r>
            <a:endParaRPr lang="en-US" altLang="zh-CN" sz="1000" dirty="0"/>
          </a:p>
        </p:txBody>
      </p:sp>
      <p:sp>
        <p:nvSpPr>
          <p:cNvPr id="1051" name="文本框 1050"/>
          <p:cNvSpPr txBox="1"/>
          <p:nvPr/>
        </p:nvSpPr>
        <p:spPr>
          <a:xfrm>
            <a:off x="4917405" y="1056942"/>
            <a:ext cx="1220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14 </a:t>
            </a:r>
            <a:r>
              <a:rPr lang="zh-CN" altLang="en-US" sz="1000" dirty="0"/>
              <a:t>一次读取一组</a:t>
            </a:r>
            <a:endParaRPr lang="en-US" altLang="zh-CN" sz="1000" dirty="0"/>
          </a:p>
        </p:txBody>
      </p:sp>
      <p:cxnSp>
        <p:nvCxnSpPr>
          <p:cNvPr id="1052" name="曲线连接符 1051"/>
          <p:cNvCxnSpPr>
            <a:stCxn id="1028" idx="2"/>
          </p:cNvCxnSpPr>
          <p:nvPr/>
        </p:nvCxnSpPr>
        <p:spPr>
          <a:xfrm rot="5400000" flipH="1" flipV="1">
            <a:off x="5477793" y="576661"/>
            <a:ext cx="271476" cy="2132124"/>
          </a:xfrm>
          <a:prstGeom prst="curvedConnector4">
            <a:avLst>
              <a:gd name="adj1" fmla="val -84206"/>
              <a:gd name="adj2" fmla="val 652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直接箭头连接符 1052"/>
          <p:cNvCxnSpPr>
            <a:stCxn id="1029" idx="2"/>
            <a:endCxn id="1030" idx="0"/>
          </p:cNvCxnSpPr>
          <p:nvPr/>
        </p:nvCxnSpPr>
        <p:spPr>
          <a:xfrm>
            <a:off x="7437433" y="2036006"/>
            <a:ext cx="320516" cy="9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直接箭头连接符 1053"/>
          <p:cNvCxnSpPr>
            <a:stCxn id="1030" idx="2"/>
            <a:endCxn id="1031" idx="0"/>
          </p:cNvCxnSpPr>
          <p:nvPr/>
        </p:nvCxnSpPr>
        <p:spPr>
          <a:xfrm>
            <a:off x="7757949" y="2359776"/>
            <a:ext cx="54188" cy="14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直接箭头连接符 1054"/>
          <p:cNvCxnSpPr>
            <a:stCxn id="1031" idx="3"/>
            <a:endCxn id="1032" idx="1"/>
          </p:cNvCxnSpPr>
          <p:nvPr/>
        </p:nvCxnSpPr>
        <p:spPr>
          <a:xfrm flipV="1">
            <a:off x="8165782" y="2420432"/>
            <a:ext cx="425828" cy="20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矩形 1055"/>
          <p:cNvSpPr/>
          <p:nvPr/>
        </p:nvSpPr>
        <p:spPr>
          <a:xfrm>
            <a:off x="6020926" y="3249382"/>
            <a:ext cx="976320" cy="824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Reduce(</a:t>
            </a:r>
            <a:r>
              <a:rPr lang="en-US" altLang="zh-CN" sz="800" dirty="0" err="1"/>
              <a:t>k,v</a:t>
            </a:r>
            <a:r>
              <a:rPr lang="en-US" altLang="zh-CN" sz="800" dirty="0"/>
              <a:t>)</a:t>
            </a:r>
            <a:endParaRPr lang="en-US" altLang="zh-CN" sz="800" dirty="0"/>
          </a:p>
          <a:p>
            <a:pPr algn="ctr"/>
            <a:r>
              <a:rPr lang="en-US" altLang="zh-CN" sz="800" dirty="0" err="1"/>
              <a:t>Context.write</a:t>
            </a:r>
            <a:r>
              <a:rPr lang="en-US" altLang="zh-CN" sz="800" dirty="0"/>
              <a:t>(</a:t>
            </a:r>
            <a:r>
              <a:rPr lang="en-US" altLang="zh-CN" sz="800" dirty="0" err="1"/>
              <a:t>kv</a:t>
            </a:r>
            <a:r>
              <a:rPr lang="en-US" altLang="zh-CN" sz="800" dirty="0"/>
              <a:t>)</a:t>
            </a:r>
            <a:endParaRPr lang="zh-CN" altLang="en-US" sz="800" dirty="0"/>
          </a:p>
        </p:txBody>
      </p:sp>
      <p:sp>
        <p:nvSpPr>
          <p:cNvPr id="1057" name="文本框 1056"/>
          <p:cNvSpPr txBox="1"/>
          <p:nvPr/>
        </p:nvSpPr>
        <p:spPr>
          <a:xfrm>
            <a:off x="6161417" y="3003162"/>
            <a:ext cx="6897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Reducer</a:t>
            </a:r>
            <a:endParaRPr lang="en-US" altLang="zh-CN" sz="1000" dirty="0"/>
          </a:p>
        </p:txBody>
      </p:sp>
      <p:sp>
        <p:nvSpPr>
          <p:cNvPr id="1058" name="矩形 1057"/>
          <p:cNvSpPr/>
          <p:nvPr/>
        </p:nvSpPr>
        <p:spPr>
          <a:xfrm>
            <a:off x="6994194" y="3836572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OutPutFormat</a:t>
            </a:r>
            <a:endParaRPr lang="zh-CN" altLang="en-US" sz="800" dirty="0"/>
          </a:p>
        </p:txBody>
      </p:sp>
      <p:sp>
        <p:nvSpPr>
          <p:cNvPr id="1059" name="矩形 1058"/>
          <p:cNvSpPr/>
          <p:nvPr/>
        </p:nvSpPr>
        <p:spPr>
          <a:xfrm>
            <a:off x="7314710" y="4160342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RecordWriter</a:t>
            </a:r>
            <a:endParaRPr lang="zh-CN" altLang="en-US" sz="800" dirty="0"/>
          </a:p>
        </p:txBody>
      </p:sp>
      <p:sp>
        <p:nvSpPr>
          <p:cNvPr id="1060" name="文本框 1059"/>
          <p:cNvSpPr txBox="1"/>
          <p:nvPr/>
        </p:nvSpPr>
        <p:spPr>
          <a:xfrm>
            <a:off x="7441423" y="4530839"/>
            <a:ext cx="70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Write(</a:t>
            </a:r>
            <a:r>
              <a:rPr lang="en-US" altLang="zh-CN" sz="1000" dirty="0" err="1"/>
              <a:t>k,v</a:t>
            </a:r>
            <a:r>
              <a:rPr lang="en-US" altLang="zh-CN" sz="1000" dirty="0"/>
              <a:t>)</a:t>
            </a:r>
            <a:endParaRPr lang="en-US" altLang="zh-CN" sz="1000" dirty="0"/>
          </a:p>
        </p:txBody>
      </p:sp>
      <p:sp>
        <p:nvSpPr>
          <p:cNvPr id="1061" name="矩形 1060"/>
          <p:cNvSpPr/>
          <p:nvPr/>
        </p:nvSpPr>
        <p:spPr>
          <a:xfrm>
            <a:off x="8574541" y="4074314"/>
            <a:ext cx="346344" cy="7445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a 2</a:t>
            </a:r>
            <a:endParaRPr lang="en-US" altLang="zh-CN" sz="800" dirty="0"/>
          </a:p>
          <a:p>
            <a:pPr algn="ctr"/>
            <a:r>
              <a:rPr lang="en-US" altLang="zh-CN" sz="800" dirty="0"/>
              <a:t>b 1</a:t>
            </a:r>
            <a:endParaRPr lang="en-US" altLang="zh-CN" sz="800" dirty="0"/>
          </a:p>
          <a:p>
            <a:pPr algn="ctr"/>
            <a:r>
              <a:rPr lang="en-US" altLang="zh-CN" sz="800" dirty="0"/>
              <a:t>c 1</a:t>
            </a:r>
            <a:endParaRPr lang="en-US" altLang="zh-CN" sz="800" dirty="0"/>
          </a:p>
          <a:p>
            <a:pPr algn="ctr"/>
            <a:r>
              <a:rPr lang="en-US" altLang="zh-CN" sz="800" dirty="0"/>
              <a:t>d 1</a:t>
            </a:r>
            <a:endParaRPr lang="en-US" altLang="zh-CN" sz="800" dirty="0"/>
          </a:p>
          <a:p>
            <a:pPr algn="ctr"/>
            <a:r>
              <a:rPr lang="en-US" altLang="zh-CN" sz="800" dirty="0"/>
              <a:t>…</a:t>
            </a:r>
            <a:endParaRPr lang="zh-CN" altLang="en-US" sz="800" dirty="0"/>
          </a:p>
        </p:txBody>
      </p:sp>
      <p:sp>
        <p:nvSpPr>
          <p:cNvPr id="1062" name="文本框 1061"/>
          <p:cNvSpPr txBox="1"/>
          <p:nvPr/>
        </p:nvSpPr>
        <p:spPr>
          <a:xfrm>
            <a:off x="8335710" y="3880144"/>
            <a:ext cx="827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Part-r-000001</a:t>
            </a:r>
            <a:endParaRPr lang="en-US" altLang="zh-CN" sz="800" dirty="0"/>
          </a:p>
        </p:txBody>
      </p:sp>
      <p:sp>
        <p:nvSpPr>
          <p:cNvPr id="1063" name="文本框 1062"/>
          <p:cNvSpPr txBox="1"/>
          <p:nvPr/>
        </p:nvSpPr>
        <p:spPr>
          <a:xfrm>
            <a:off x="7152739" y="3559853"/>
            <a:ext cx="1569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默认</a:t>
            </a:r>
            <a:r>
              <a:rPr lang="en-US" altLang="zh-CN" sz="1000" dirty="0" err="1"/>
              <a:t>TextOutputFormat</a:t>
            </a:r>
            <a:endParaRPr lang="en-US" altLang="zh-CN" sz="1000" dirty="0"/>
          </a:p>
        </p:txBody>
      </p:sp>
      <p:cxnSp>
        <p:nvCxnSpPr>
          <p:cNvPr id="1064" name="直接箭头连接符 1063"/>
          <p:cNvCxnSpPr>
            <a:stCxn id="1058" idx="2"/>
            <a:endCxn id="1059" idx="0"/>
          </p:cNvCxnSpPr>
          <p:nvPr/>
        </p:nvCxnSpPr>
        <p:spPr>
          <a:xfrm>
            <a:off x="7420364" y="4062167"/>
            <a:ext cx="320516" cy="9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直接箭头连接符 1064"/>
          <p:cNvCxnSpPr>
            <a:stCxn id="1059" idx="2"/>
            <a:endCxn id="1060" idx="0"/>
          </p:cNvCxnSpPr>
          <p:nvPr/>
        </p:nvCxnSpPr>
        <p:spPr>
          <a:xfrm>
            <a:off x="7740880" y="4385937"/>
            <a:ext cx="54188" cy="14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直接箭头连接符 1065"/>
          <p:cNvCxnSpPr>
            <a:stCxn id="1060" idx="3"/>
            <a:endCxn id="1061" idx="1"/>
          </p:cNvCxnSpPr>
          <p:nvPr/>
        </p:nvCxnSpPr>
        <p:spPr>
          <a:xfrm flipV="1">
            <a:off x="8148713" y="4446593"/>
            <a:ext cx="425828" cy="20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7" name="矩形 1066"/>
          <p:cNvSpPr/>
          <p:nvPr/>
        </p:nvSpPr>
        <p:spPr>
          <a:xfrm>
            <a:off x="461884" y="34551"/>
            <a:ext cx="3876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dirty="0" err="1">
                <a:solidFill>
                  <a:srgbClr val="FF0000"/>
                </a:solidFill>
              </a:rPr>
              <a:t>MapReduce</a:t>
            </a:r>
            <a:r>
              <a:rPr lang="zh-CN" altLang="en-US" sz="2000" dirty="0">
                <a:solidFill>
                  <a:srgbClr val="FF0000"/>
                </a:solidFill>
              </a:rPr>
              <a:t>详细工作流程（二）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68" name="文本框 1067"/>
          <p:cNvSpPr txBox="1"/>
          <p:nvPr/>
        </p:nvSpPr>
        <p:spPr>
          <a:xfrm>
            <a:off x="1214147" y="4520350"/>
            <a:ext cx="23862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12 </a:t>
            </a:r>
            <a:r>
              <a:rPr lang="zh-CN" altLang="en-US" sz="1000" dirty="0" smtClean="0"/>
              <a:t>所有</a:t>
            </a:r>
            <a:r>
              <a:rPr lang="en-US" altLang="zh-CN" sz="1000" dirty="0" err="1" smtClean="0"/>
              <a:t>MapTask</a:t>
            </a:r>
            <a:r>
              <a:rPr lang="zh-CN" altLang="en-US" sz="1000" dirty="0"/>
              <a:t>任务完成后，启动相应数量</a:t>
            </a:r>
            <a:r>
              <a:rPr lang="zh-CN" altLang="en-US" sz="1000" dirty="0" smtClean="0"/>
              <a:t>的</a:t>
            </a:r>
            <a:r>
              <a:rPr lang="en-US" altLang="zh-CN" sz="1000" dirty="0" err="1" smtClean="0"/>
              <a:t>ReduceTask</a:t>
            </a:r>
            <a:r>
              <a:rPr lang="zh-CN" altLang="en-US" sz="1000" dirty="0"/>
              <a:t>，并</a:t>
            </a:r>
            <a:r>
              <a:rPr lang="zh-CN" altLang="en-US" sz="1000" dirty="0" smtClean="0"/>
              <a:t>告知</a:t>
            </a:r>
            <a:r>
              <a:rPr lang="en-US" altLang="zh-CN" sz="1000" dirty="0" err="1" smtClean="0"/>
              <a:t>ReduceTask</a:t>
            </a:r>
            <a:r>
              <a:rPr lang="zh-CN" altLang="en-US" sz="1000" dirty="0"/>
              <a:t>处理数据范围（数据分区）</a:t>
            </a:r>
            <a:endParaRPr lang="en-US" altLang="zh-CN" sz="1000" dirty="0"/>
          </a:p>
        </p:txBody>
      </p:sp>
      <p:sp>
        <p:nvSpPr>
          <p:cNvPr id="1069" name="文本框 1068"/>
          <p:cNvSpPr txBox="1"/>
          <p:nvPr/>
        </p:nvSpPr>
        <p:spPr>
          <a:xfrm>
            <a:off x="4748507" y="2410906"/>
            <a:ext cx="1220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15 </a:t>
            </a:r>
            <a:r>
              <a:rPr lang="zh-CN" altLang="en-US" sz="1000" dirty="0"/>
              <a:t>分组</a:t>
            </a:r>
            <a:endParaRPr lang="en-US" altLang="zh-CN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" grpId="0" bldLvl="0" animBg="1"/>
      <p:bldP spid="997" grpId="0" bldLvl="0" animBg="1"/>
      <p:bldP spid="998" grpId="0" bldLvl="0" animBg="1"/>
      <p:bldP spid="999" grpId="0" bldLvl="0" animBg="1"/>
      <p:bldP spid="1000" grpId="0" bldLvl="0" animBg="1"/>
      <p:bldP spid="1003" grpId="0"/>
      <p:bldP spid="1004" grpId="0"/>
      <p:bldP spid="1005" grpId="0"/>
      <p:bldP spid="1006" grpId="0" bldLvl="0" animBg="1"/>
      <p:bldP spid="1007" grpId="0" bldLvl="0" animBg="1"/>
      <p:bldP spid="1010" grpId="0"/>
      <p:bldP spid="1011" grpId="0"/>
      <p:bldP spid="1012" grpId="0"/>
      <p:bldP spid="1013" grpId="0" bldLvl="0" animBg="1"/>
      <p:bldP spid="1014" grpId="0" bldLvl="0" animBg="1"/>
      <p:bldP spid="1015" grpId="0" bldLvl="0" animBg="1"/>
      <p:bldP spid="1016" grpId="0" bldLvl="0" animBg="1"/>
      <p:bldP spid="1017" grpId="0"/>
      <p:bldP spid="1018" grpId="0"/>
      <p:bldP spid="1019" grpId="0" bldLvl="0" animBg="1"/>
      <p:bldP spid="1020" grpId="0"/>
      <p:bldP spid="1021" grpId="0"/>
      <p:bldP spid="1022" grpId="0" bldLvl="0" animBg="1"/>
      <p:bldP spid="1023" grpId="0"/>
      <p:bldP spid="1024" grpId="0" bldLvl="0" animBg="1"/>
      <p:bldP spid="1028" grpId="0" bldLvl="0" animBg="1"/>
      <p:bldP spid="1029" grpId="0" bldLvl="0" animBg="1"/>
      <p:bldP spid="1030" grpId="0" bldLvl="0" animBg="1"/>
      <p:bldP spid="1031" grpId="0"/>
      <p:bldP spid="1032" grpId="0" bldLvl="0" animBg="1"/>
      <p:bldP spid="1033" grpId="0"/>
      <p:bldP spid="1038" grpId="0"/>
      <p:bldP spid="1039" grpId="0"/>
      <p:bldP spid="1042" grpId="0" bldLvl="0" animBg="1"/>
      <p:bldP spid="1047" grpId="0" bldLvl="0" animBg="1"/>
      <p:bldP spid="1048" grpId="0" bldLvl="0" animBg="1"/>
      <p:bldP spid="1050" grpId="0"/>
      <p:bldP spid="1051" grpId="0"/>
      <p:bldP spid="1056" grpId="0" bldLvl="0" animBg="1"/>
      <p:bldP spid="1057" grpId="0"/>
      <p:bldP spid="1058" grpId="0" bldLvl="0" animBg="1"/>
      <p:bldP spid="1059" grpId="0" bldLvl="0" animBg="1"/>
      <p:bldP spid="1060" grpId="0"/>
      <p:bldP spid="1061" grpId="0" bldLvl="0" animBg="1"/>
      <p:bldP spid="1062" grpId="0"/>
      <p:bldP spid="1063" grpId="0"/>
      <p:bldP spid="1068" grpId="0"/>
      <p:bldP spid="106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矩形 1252"/>
          <p:cNvSpPr/>
          <p:nvPr/>
        </p:nvSpPr>
        <p:spPr>
          <a:xfrm>
            <a:off x="423424" y="8956"/>
            <a:ext cx="14913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dirty="0">
                <a:solidFill>
                  <a:srgbClr val="FF0000"/>
                </a:solidFill>
              </a:rPr>
              <a:t>Shuffle</a:t>
            </a:r>
            <a:r>
              <a:rPr lang="zh-CN" altLang="en-US" sz="2000" dirty="0">
                <a:solidFill>
                  <a:srgbClr val="FF0000"/>
                </a:solidFill>
              </a:rPr>
              <a:t>机制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54" name="矩形 1253"/>
          <p:cNvSpPr/>
          <p:nvPr/>
        </p:nvSpPr>
        <p:spPr>
          <a:xfrm>
            <a:off x="107504" y="1499180"/>
            <a:ext cx="646568" cy="4680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Map1</a:t>
            </a:r>
            <a:r>
              <a:rPr lang="zh-CN" altLang="en-US" sz="800" dirty="0"/>
              <a:t>方法</a:t>
            </a:r>
            <a:endParaRPr lang="zh-CN" altLang="en-US" sz="800" dirty="0"/>
          </a:p>
        </p:txBody>
      </p:sp>
      <p:sp>
        <p:nvSpPr>
          <p:cNvPr id="1255" name="同心圆 1254"/>
          <p:cNvSpPr/>
          <p:nvPr/>
        </p:nvSpPr>
        <p:spPr>
          <a:xfrm>
            <a:off x="1385097" y="1193146"/>
            <a:ext cx="1080120" cy="108012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56" name="矩形 1255"/>
          <p:cNvSpPr/>
          <p:nvPr/>
        </p:nvSpPr>
        <p:spPr>
          <a:xfrm>
            <a:off x="2628413" y="1211148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分区</a:t>
            </a:r>
            <a:r>
              <a:rPr lang="en-US" altLang="zh-CN" sz="900" dirty="0"/>
              <a:t>1</a:t>
            </a:r>
            <a:endParaRPr lang="zh-CN" altLang="en-US" sz="900" dirty="0"/>
          </a:p>
        </p:txBody>
      </p:sp>
      <p:sp>
        <p:nvSpPr>
          <p:cNvPr id="1257" name="矩形 1256"/>
          <p:cNvSpPr/>
          <p:nvPr/>
        </p:nvSpPr>
        <p:spPr>
          <a:xfrm>
            <a:off x="3101640" y="1211148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分区</a:t>
            </a:r>
            <a:r>
              <a:rPr lang="en-US" altLang="zh-CN" sz="900" dirty="0"/>
              <a:t>2</a:t>
            </a:r>
            <a:endParaRPr lang="zh-CN" altLang="en-US" sz="900" dirty="0"/>
          </a:p>
        </p:txBody>
      </p:sp>
      <p:cxnSp>
        <p:nvCxnSpPr>
          <p:cNvPr id="1258" name="直接箭头连接符 1257"/>
          <p:cNvCxnSpPr>
            <a:stCxn id="1254" idx="3"/>
            <a:endCxn id="1255" idx="2"/>
          </p:cNvCxnSpPr>
          <p:nvPr/>
        </p:nvCxnSpPr>
        <p:spPr>
          <a:xfrm>
            <a:off x="754072" y="1733206"/>
            <a:ext cx="63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59" name="矩形 1258"/>
          <p:cNvSpPr/>
          <p:nvPr/>
        </p:nvSpPr>
        <p:spPr>
          <a:xfrm>
            <a:off x="799165" y="1206073"/>
            <a:ext cx="8162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dirty="0">
                <a:solidFill>
                  <a:srgbClr val="FF0000"/>
                </a:solidFill>
              </a:rPr>
              <a:t>写入</a:t>
            </a:r>
            <a:r>
              <a:rPr lang="en-US" altLang="zh-CN" sz="800" dirty="0">
                <a:solidFill>
                  <a:srgbClr val="FF0000"/>
                </a:solidFill>
              </a:rPr>
              <a:t>&lt;</a:t>
            </a:r>
            <a:r>
              <a:rPr lang="en-US" altLang="zh-CN" sz="800" dirty="0" err="1">
                <a:solidFill>
                  <a:srgbClr val="FF0000"/>
                </a:solidFill>
              </a:rPr>
              <a:t>k,v</a:t>
            </a:r>
            <a:r>
              <a:rPr lang="en-US" altLang="zh-CN" sz="800" dirty="0">
                <a:solidFill>
                  <a:srgbClr val="FF0000"/>
                </a:solidFill>
              </a:rPr>
              <a:t>&gt;</a:t>
            </a:r>
            <a:r>
              <a:rPr lang="zh-CN" altLang="en-US" sz="800" dirty="0">
                <a:solidFill>
                  <a:srgbClr val="FF0000"/>
                </a:solidFill>
              </a:rPr>
              <a:t>数据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260" name="矩形 1259"/>
          <p:cNvSpPr/>
          <p:nvPr/>
        </p:nvSpPr>
        <p:spPr>
          <a:xfrm>
            <a:off x="4815590" y="1392261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>
                <a:solidFill>
                  <a:srgbClr val="FF0000"/>
                </a:solidFill>
              </a:rPr>
              <a:t>第一次溢出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261" name="直接箭头连接符 1260"/>
          <p:cNvCxnSpPr>
            <a:stCxn id="1257" idx="3"/>
            <a:endCxn id="1283" idx="1"/>
          </p:cNvCxnSpPr>
          <p:nvPr/>
        </p:nvCxnSpPr>
        <p:spPr>
          <a:xfrm>
            <a:off x="3581649" y="1355164"/>
            <a:ext cx="198263" cy="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62" name="矩形 1261"/>
          <p:cNvSpPr/>
          <p:nvPr/>
        </p:nvSpPr>
        <p:spPr>
          <a:xfrm>
            <a:off x="4069698" y="961814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>
                <a:solidFill>
                  <a:srgbClr val="FF0000"/>
                </a:solidFill>
              </a:rPr>
              <a:t>排序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263" name="直接箭头连接符 1262"/>
          <p:cNvCxnSpPr>
            <a:stCxn id="1255" idx="5"/>
            <a:endCxn id="1280" idx="1"/>
          </p:cNvCxnSpPr>
          <p:nvPr/>
        </p:nvCxnSpPr>
        <p:spPr>
          <a:xfrm>
            <a:off x="2307037" y="2115086"/>
            <a:ext cx="320747" cy="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64" name="矩形 1263"/>
          <p:cNvSpPr/>
          <p:nvPr/>
        </p:nvSpPr>
        <p:spPr>
          <a:xfrm>
            <a:off x="4822356" y="2140423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>
                <a:solidFill>
                  <a:srgbClr val="FF0000"/>
                </a:solidFill>
              </a:rPr>
              <a:t>第二次溢出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265" name="直接箭头连接符 1264"/>
          <p:cNvCxnSpPr>
            <a:stCxn id="1288" idx="3"/>
          </p:cNvCxnSpPr>
          <p:nvPr/>
        </p:nvCxnSpPr>
        <p:spPr>
          <a:xfrm>
            <a:off x="4746244" y="2127346"/>
            <a:ext cx="845376" cy="3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66" name="矩形 1265"/>
          <p:cNvSpPr/>
          <p:nvPr/>
        </p:nvSpPr>
        <p:spPr>
          <a:xfrm>
            <a:off x="4900725" y="1924178"/>
            <a:ext cx="59984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>
                <a:solidFill>
                  <a:srgbClr val="FF0000"/>
                </a:solidFill>
              </a:rPr>
              <a:t>Combiner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267" name="直接箭头连接符 1266"/>
          <p:cNvCxnSpPr>
            <a:stCxn id="1284" idx="3"/>
          </p:cNvCxnSpPr>
          <p:nvPr/>
        </p:nvCxnSpPr>
        <p:spPr>
          <a:xfrm>
            <a:off x="4733148" y="1360105"/>
            <a:ext cx="837332" cy="1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68" name="矩形 1267"/>
          <p:cNvSpPr/>
          <p:nvPr/>
        </p:nvSpPr>
        <p:spPr>
          <a:xfrm>
            <a:off x="4879022" y="1139612"/>
            <a:ext cx="59984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>
                <a:solidFill>
                  <a:srgbClr val="FF0000"/>
                </a:solidFill>
              </a:rPr>
              <a:t>Combiner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269" name="肘形连接符 1268"/>
          <p:cNvCxnSpPr>
            <a:stCxn id="1289" idx="0"/>
            <a:endCxn id="1293" idx="0"/>
          </p:cNvCxnSpPr>
          <p:nvPr/>
        </p:nvCxnSpPr>
        <p:spPr>
          <a:xfrm rot="16200000" flipH="1">
            <a:off x="6272666" y="808266"/>
            <a:ext cx="377456" cy="1193103"/>
          </a:xfrm>
          <a:prstGeom prst="bentConnector3">
            <a:avLst>
              <a:gd name="adj1" fmla="val -6056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70" name="肘形连接符 1269"/>
          <p:cNvCxnSpPr>
            <a:stCxn id="1291" idx="2"/>
            <a:endCxn id="1293" idx="2"/>
          </p:cNvCxnSpPr>
          <p:nvPr/>
        </p:nvCxnSpPr>
        <p:spPr>
          <a:xfrm rot="5400000" flipH="1" flipV="1">
            <a:off x="6284256" y="1485413"/>
            <a:ext cx="377525" cy="1169853"/>
          </a:xfrm>
          <a:prstGeom prst="bentConnector3">
            <a:avLst>
              <a:gd name="adj1" fmla="val -60552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71" name="肘形连接符 1270"/>
          <p:cNvCxnSpPr>
            <a:stCxn id="1290" idx="0"/>
            <a:endCxn id="1294" idx="0"/>
          </p:cNvCxnSpPr>
          <p:nvPr/>
        </p:nvCxnSpPr>
        <p:spPr>
          <a:xfrm rot="16200000" flipH="1">
            <a:off x="6747076" y="808266"/>
            <a:ext cx="377456" cy="1193103"/>
          </a:xfrm>
          <a:prstGeom prst="bentConnector3">
            <a:avLst>
              <a:gd name="adj1" fmla="val -7873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72" name="肘形连接符 1271"/>
          <p:cNvCxnSpPr>
            <a:stCxn id="1292" idx="2"/>
            <a:endCxn id="1294" idx="2"/>
          </p:cNvCxnSpPr>
          <p:nvPr/>
        </p:nvCxnSpPr>
        <p:spPr>
          <a:xfrm rot="5400000" flipH="1" flipV="1">
            <a:off x="6758666" y="1485413"/>
            <a:ext cx="377525" cy="1169853"/>
          </a:xfrm>
          <a:prstGeom prst="bentConnector3">
            <a:avLst>
              <a:gd name="adj1" fmla="val -80736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73" name="矩形 1272"/>
          <p:cNvSpPr/>
          <p:nvPr/>
        </p:nvSpPr>
        <p:spPr>
          <a:xfrm>
            <a:off x="6466649" y="720912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>
                <a:solidFill>
                  <a:srgbClr val="FF0000"/>
                </a:solidFill>
              </a:rPr>
              <a:t>归并排序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274" name="矩形 1273"/>
          <p:cNvSpPr/>
          <p:nvPr/>
        </p:nvSpPr>
        <p:spPr>
          <a:xfrm>
            <a:off x="6517695" y="230389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>
                <a:solidFill>
                  <a:srgbClr val="FF0000"/>
                </a:solidFill>
              </a:rPr>
              <a:t>归并排序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275" name="矩形 1274"/>
          <p:cNvSpPr/>
          <p:nvPr/>
        </p:nvSpPr>
        <p:spPr>
          <a:xfrm>
            <a:off x="6435501" y="160944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>
                <a:solidFill>
                  <a:srgbClr val="FF0000"/>
                </a:solidFill>
              </a:rPr>
              <a:t>合并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276" name="矩形 1275"/>
          <p:cNvSpPr/>
          <p:nvPr/>
        </p:nvSpPr>
        <p:spPr>
          <a:xfrm>
            <a:off x="4864844" y="794953"/>
            <a:ext cx="11128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>
                <a:solidFill>
                  <a:srgbClr val="FF0000"/>
                </a:solidFill>
              </a:rPr>
              <a:t>Combiner</a:t>
            </a:r>
            <a:r>
              <a:rPr lang="zh-CN" altLang="en-US" sz="800" b="1" dirty="0">
                <a:solidFill>
                  <a:srgbClr val="FF0000"/>
                </a:solidFill>
              </a:rPr>
              <a:t>为可选流程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277" name="矩形 1276"/>
          <p:cNvSpPr/>
          <p:nvPr/>
        </p:nvSpPr>
        <p:spPr>
          <a:xfrm>
            <a:off x="8198563" y="1358480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>
                <a:solidFill>
                  <a:srgbClr val="FF0000"/>
                </a:solidFill>
              </a:rPr>
              <a:t>压缩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278" name="流程图: 磁盘 1277"/>
          <p:cNvSpPr/>
          <p:nvPr/>
        </p:nvSpPr>
        <p:spPr>
          <a:xfrm>
            <a:off x="7836103" y="2357098"/>
            <a:ext cx="1123366" cy="574692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9" name="矩形 1278"/>
          <p:cNvSpPr/>
          <p:nvPr/>
        </p:nvSpPr>
        <p:spPr>
          <a:xfrm>
            <a:off x="7333706" y="2590006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>
                <a:solidFill>
                  <a:srgbClr val="FF0000"/>
                </a:solidFill>
              </a:rPr>
              <a:t>写磁盘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280" name="矩形 1279"/>
          <p:cNvSpPr/>
          <p:nvPr/>
        </p:nvSpPr>
        <p:spPr>
          <a:xfrm>
            <a:off x="2627784" y="1978103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分区</a:t>
            </a:r>
            <a:r>
              <a:rPr lang="en-US" altLang="zh-CN" sz="900" dirty="0"/>
              <a:t>1</a:t>
            </a:r>
            <a:endParaRPr lang="zh-CN" altLang="en-US" sz="900" dirty="0"/>
          </a:p>
        </p:txBody>
      </p:sp>
      <p:sp>
        <p:nvSpPr>
          <p:cNvPr id="1281" name="矩形 1280"/>
          <p:cNvSpPr/>
          <p:nvPr/>
        </p:nvSpPr>
        <p:spPr>
          <a:xfrm>
            <a:off x="3101011" y="1978103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分区</a:t>
            </a:r>
            <a:r>
              <a:rPr lang="en-US" altLang="zh-CN" sz="900" dirty="0"/>
              <a:t>2</a:t>
            </a:r>
            <a:endParaRPr lang="zh-CN" altLang="en-US" sz="900" dirty="0"/>
          </a:p>
        </p:txBody>
      </p:sp>
      <p:cxnSp>
        <p:nvCxnSpPr>
          <p:cNvPr id="1282" name="直接箭头连接符 1281"/>
          <p:cNvCxnSpPr>
            <a:endCxn id="1256" idx="1"/>
          </p:cNvCxnSpPr>
          <p:nvPr/>
        </p:nvCxnSpPr>
        <p:spPr>
          <a:xfrm>
            <a:off x="2155105" y="1341691"/>
            <a:ext cx="473308" cy="13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83" name="矩形 1282"/>
          <p:cNvSpPr/>
          <p:nvPr/>
        </p:nvSpPr>
        <p:spPr>
          <a:xfrm>
            <a:off x="3779912" y="1216089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分区</a:t>
            </a:r>
            <a:r>
              <a:rPr lang="en-US" altLang="zh-CN" sz="900" dirty="0"/>
              <a:t>1</a:t>
            </a:r>
            <a:r>
              <a:rPr lang="zh-CN" altLang="en-US" sz="900" dirty="0"/>
              <a:t>排序</a:t>
            </a:r>
            <a:endParaRPr lang="zh-CN" altLang="en-US" sz="900" dirty="0"/>
          </a:p>
        </p:txBody>
      </p:sp>
      <p:sp>
        <p:nvSpPr>
          <p:cNvPr id="1284" name="矩形 1283"/>
          <p:cNvSpPr/>
          <p:nvPr/>
        </p:nvSpPr>
        <p:spPr>
          <a:xfrm>
            <a:off x="4253139" y="1216089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分区</a:t>
            </a:r>
            <a:r>
              <a:rPr lang="en-US" altLang="zh-CN" sz="900" dirty="0"/>
              <a:t>2</a:t>
            </a:r>
            <a:r>
              <a:rPr lang="zh-CN" altLang="en-US" sz="900" dirty="0"/>
              <a:t>排序</a:t>
            </a:r>
            <a:endParaRPr lang="zh-CN" altLang="en-US" sz="900" dirty="0"/>
          </a:p>
        </p:txBody>
      </p:sp>
      <p:cxnSp>
        <p:nvCxnSpPr>
          <p:cNvPr id="1285" name="直接箭头连接符 1284"/>
          <p:cNvCxnSpPr>
            <a:stCxn id="1281" idx="3"/>
            <a:endCxn id="1287" idx="1"/>
          </p:cNvCxnSpPr>
          <p:nvPr/>
        </p:nvCxnSpPr>
        <p:spPr>
          <a:xfrm>
            <a:off x="3581020" y="2122119"/>
            <a:ext cx="211988" cy="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86" name="矩形 1285"/>
          <p:cNvSpPr/>
          <p:nvPr/>
        </p:nvSpPr>
        <p:spPr>
          <a:xfrm>
            <a:off x="4029645" y="1724456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>
                <a:solidFill>
                  <a:srgbClr val="FF0000"/>
                </a:solidFill>
              </a:rPr>
              <a:t>排序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287" name="矩形 1286"/>
          <p:cNvSpPr/>
          <p:nvPr/>
        </p:nvSpPr>
        <p:spPr>
          <a:xfrm>
            <a:off x="3793008" y="1983330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分区</a:t>
            </a:r>
            <a:r>
              <a:rPr lang="en-US" altLang="zh-CN" sz="900" dirty="0"/>
              <a:t>1</a:t>
            </a:r>
            <a:r>
              <a:rPr lang="zh-CN" altLang="en-US" sz="900" dirty="0"/>
              <a:t>排序</a:t>
            </a:r>
            <a:endParaRPr lang="zh-CN" altLang="en-US" sz="900" dirty="0"/>
          </a:p>
        </p:txBody>
      </p:sp>
      <p:sp>
        <p:nvSpPr>
          <p:cNvPr id="1288" name="矩形 1287"/>
          <p:cNvSpPr/>
          <p:nvPr/>
        </p:nvSpPr>
        <p:spPr>
          <a:xfrm>
            <a:off x="4266235" y="1983330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分区</a:t>
            </a:r>
            <a:r>
              <a:rPr lang="en-US" altLang="zh-CN" sz="900" dirty="0"/>
              <a:t>2</a:t>
            </a:r>
            <a:r>
              <a:rPr lang="zh-CN" altLang="en-US" sz="900" dirty="0"/>
              <a:t>排序</a:t>
            </a:r>
            <a:endParaRPr lang="zh-CN" altLang="en-US" sz="900" dirty="0"/>
          </a:p>
        </p:txBody>
      </p:sp>
      <p:sp>
        <p:nvSpPr>
          <p:cNvPr id="1289" name="矩形 1288"/>
          <p:cNvSpPr/>
          <p:nvPr/>
        </p:nvSpPr>
        <p:spPr>
          <a:xfrm>
            <a:off x="5626021" y="1216089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分区</a:t>
            </a:r>
            <a:r>
              <a:rPr lang="en-US" altLang="zh-CN" sz="900" dirty="0"/>
              <a:t>1</a:t>
            </a:r>
            <a:r>
              <a:rPr lang="zh-CN" altLang="en-US" sz="900" dirty="0"/>
              <a:t>合并</a:t>
            </a:r>
            <a:endParaRPr lang="zh-CN" altLang="en-US" sz="900" dirty="0"/>
          </a:p>
        </p:txBody>
      </p:sp>
      <p:sp>
        <p:nvSpPr>
          <p:cNvPr id="1290" name="矩形 1289"/>
          <p:cNvSpPr/>
          <p:nvPr/>
        </p:nvSpPr>
        <p:spPr>
          <a:xfrm>
            <a:off x="6099248" y="1216089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分区</a:t>
            </a:r>
            <a:r>
              <a:rPr lang="en-US" altLang="zh-CN" sz="900" dirty="0"/>
              <a:t>2</a:t>
            </a:r>
            <a:r>
              <a:rPr lang="zh-CN" altLang="en-US" sz="900" dirty="0"/>
              <a:t>合并</a:t>
            </a:r>
            <a:endParaRPr lang="zh-CN" altLang="en-US" sz="900" dirty="0"/>
          </a:p>
        </p:txBody>
      </p:sp>
      <p:sp>
        <p:nvSpPr>
          <p:cNvPr id="1291" name="矩形 1290"/>
          <p:cNvSpPr/>
          <p:nvPr/>
        </p:nvSpPr>
        <p:spPr>
          <a:xfrm>
            <a:off x="5649271" y="1971070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分区</a:t>
            </a:r>
            <a:r>
              <a:rPr lang="en-US" altLang="zh-CN" sz="900" dirty="0"/>
              <a:t>1</a:t>
            </a:r>
            <a:r>
              <a:rPr lang="zh-CN" altLang="en-US" sz="900" dirty="0"/>
              <a:t>合并</a:t>
            </a:r>
            <a:endParaRPr lang="zh-CN" altLang="en-US" sz="900" dirty="0"/>
          </a:p>
        </p:txBody>
      </p:sp>
      <p:sp>
        <p:nvSpPr>
          <p:cNvPr id="1292" name="矩形 1291"/>
          <p:cNvSpPr/>
          <p:nvPr/>
        </p:nvSpPr>
        <p:spPr>
          <a:xfrm>
            <a:off x="6122498" y="1971070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分区</a:t>
            </a:r>
            <a:r>
              <a:rPr lang="en-US" altLang="zh-CN" sz="900" dirty="0"/>
              <a:t>2</a:t>
            </a:r>
            <a:r>
              <a:rPr lang="zh-CN" altLang="en-US" sz="900" dirty="0"/>
              <a:t>合并</a:t>
            </a:r>
            <a:endParaRPr lang="zh-CN" altLang="en-US" sz="900" dirty="0"/>
          </a:p>
        </p:txBody>
      </p:sp>
      <p:sp>
        <p:nvSpPr>
          <p:cNvPr id="1293" name="矩形 1292"/>
          <p:cNvSpPr/>
          <p:nvPr/>
        </p:nvSpPr>
        <p:spPr>
          <a:xfrm>
            <a:off x="6819124" y="1593545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分区</a:t>
            </a:r>
            <a:r>
              <a:rPr lang="en-US" altLang="zh-CN" sz="900" dirty="0"/>
              <a:t>1</a:t>
            </a:r>
            <a:r>
              <a:rPr lang="zh-CN" altLang="en-US" sz="900" dirty="0"/>
              <a:t>归并</a:t>
            </a:r>
            <a:endParaRPr lang="zh-CN" altLang="en-US" sz="900" dirty="0"/>
          </a:p>
        </p:txBody>
      </p:sp>
      <p:sp>
        <p:nvSpPr>
          <p:cNvPr id="1294" name="矩形 1293"/>
          <p:cNvSpPr/>
          <p:nvPr/>
        </p:nvSpPr>
        <p:spPr>
          <a:xfrm>
            <a:off x="7292351" y="1593545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分区</a:t>
            </a:r>
            <a:r>
              <a:rPr lang="en-US" altLang="zh-CN" sz="900" dirty="0"/>
              <a:t>2</a:t>
            </a:r>
            <a:r>
              <a:rPr lang="zh-CN" altLang="en-US" sz="900" dirty="0"/>
              <a:t>归并</a:t>
            </a:r>
            <a:endParaRPr lang="zh-CN" altLang="en-US" sz="900" dirty="0"/>
          </a:p>
        </p:txBody>
      </p:sp>
      <p:sp>
        <p:nvSpPr>
          <p:cNvPr id="1295" name="矩形 1294"/>
          <p:cNvSpPr/>
          <p:nvPr/>
        </p:nvSpPr>
        <p:spPr>
          <a:xfrm>
            <a:off x="7924559" y="1589190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分区</a:t>
            </a:r>
            <a:r>
              <a:rPr lang="en-US" altLang="zh-CN" sz="900" dirty="0"/>
              <a:t>1</a:t>
            </a:r>
            <a:r>
              <a:rPr lang="zh-CN" altLang="en-US" sz="900" dirty="0"/>
              <a:t>压缩</a:t>
            </a:r>
            <a:endParaRPr lang="zh-CN" altLang="en-US" sz="900" dirty="0"/>
          </a:p>
        </p:txBody>
      </p:sp>
      <p:sp>
        <p:nvSpPr>
          <p:cNvPr id="1296" name="矩形 1295"/>
          <p:cNvSpPr/>
          <p:nvPr/>
        </p:nvSpPr>
        <p:spPr>
          <a:xfrm>
            <a:off x="8397786" y="1589190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分区</a:t>
            </a:r>
            <a:r>
              <a:rPr lang="en-US" altLang="zh-CN" sz="900" dirty="0"/>
              <a:t>2</a:t>
            </a:r>
            <a:r>
              <a:rPr lang="zh-CN" altLang="en-US" sz="900" dirty="0"/>
              <a:t>压缩</a:t>
            </a:r>
            <a:endParaRPr lang="zh-CN" altLang="en-US" sz="900" dirty="0"/>
          </a:p>
        </p:txBody>
      </p:sp>
      <p:cxnSp>
        <p:nvCxnSpPr>
          <p:cNvPr id="1297" name="直接箭头连接符 1296"/>
          <p:cNvCxnSpPr>
            <a:stCxn id="1295" idx="2"/>
            <a:endCxn id="1299" idx="0"/>
          </p:cNvCxnSpPr>
          <p:nvPr/>
        </p:nvCxnSpPr>
        <p:spPr>
          <a:xfrm flipH="1">
            <a:off x="8162577" y="1877222"/>
            <a:ext cx="804" cy="70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98" name="直接箭头连接符 1297"/>
          <p:cNvCxnSpPr>
            <a:stCxn id="1296" idx="2"/>
            <a:endCxn id="1300" idx="0"/>
          </p:cNvCxnSpPr>
          <p:nvPr/>
        </p:nvCxnSpPr>
        <p:spPr>
          <a:xfrm flipH="1">
            <a:off x="8636987" y="1877222"/>
            <a:ext cx="804" cy="70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9" name="矩形 1298"/>
          <p:cNvSpPr/>
          <p:nvPr/>
        </p:nvSpPr>
        <p:spPr>
          <a:xfrm>
            <a:off x="7923755" y="2584437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分区</a:t>
            </a:r>
            <a:r>
              <a:rPr lang="en-US" altLang="zh-CN" sz="900" dirty="0"/>
              <a:t>1</a:t>
            </a:r>
            <a:r>
              <a:rPr lang="zh-CN" altLang="en-US" sz="900" dirty="0"/>
              <a:t>输出</a:t>
            </a:r>
            <a:endParaRPr lang="zh-CN" altLang="en-US" sz="900" dirty="0"/>
          </a:p>
        </p:txBody>
      </p:sp>
      <p:sp>
        <p:nvSpPr>
          <p:cNvPr id="1300" name="矩形 1299"/>
          <p:cNvSpPr/>
          <p:nvPr/>
        </p:nvSpPr>
        <p:spPr>
          <a:xfrm>
            <a:off x="8396982" y="2584437"/>
            <a:ext cx="480009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分区</a:t>
            </a:r>
            <a:r>
              <a:rPr lang="en-US" altLang="zh-CN" sz="900" dirty="0"/>
              <a:t>2</a:t>
            </a:r>
            <a:r>
              <a:rPr lang="zh-CN" altLang="en-US" sz="900" dirty="0"/>
              <a:t>输出</a:t>
            </a:r>
            <a:endParaRPr lang="zh-CN" altLang="en-US" sz="900" dirty="0"/>
          </a:p>
        </p:txBody>
      </p:sp>
      <p:sp>
        <p:nvSpPr>
          <p:cNvPr id="1301" name="矩形 1300"/>
          <p:cNvSpPr/>
          <p:nvPr/>
        </p:nvSpPr>
        <p:spPr>
          <a:xfrm>
            <a:off x="7925773" y="1017031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分区</a:t>
            </a:r>
            <a:r>
              <a:rPr lang="en-US" altLang="zh-CN" sz="900" dirty="0"/>
              <a:t>1</a:t>
            </a:r>
            <a:r>
              <a:rPr lang="zh-CN" altLang="en-US" sz="900" dirty="0"/>
              <a:t>合并</a:t>
            </a:r>
            <a:endParaRPr lang="zh-CN" altLang="en-US" sz="900" dirty="0"/>
          </a:p>
        </p:txBody>
      </p:sp>
      <p:sp>
        <p:nvSpPr>
          <p:cNvPr id="1302" name="矩形 1301"/>
          <p:cNvSpPr/>
          <p:nvPr/>
        </p:nvSpPr>
        <p:spPr>
          <a:xfrm>
            <a:off x="8399000" y="1017031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分区</a:t>
            </a:r>
            <a:r>
              <a:rPr lang="en-US" altLang="zh-CN" sz="900" dirty="0"/>
              <a:t>2</a:t>
            </a:r>
            <a:r>
              <a:rPr lang="zh-CN" altLang="en-US" sz="900" dirty="0"/>
              <a:t>合并</a:t>
            </a:r>
            <a:endParaRPr lang="zh-CN" altLang="en-US" sz="900" dirty="0"/>
          </a:p>
        </p:txBody>
      </p:sp>
      <p:cxnSp>
        <p:nvCxnSpPr>
          <p:cNvPr id="1303" name="肘形连接符 1302"/>
          <p:cNvCxnSpPr>
            <a:stCxn id="1293" idx="0"/>
            <a:endCxn id="1301" idx="0"/>
          </p:cNvCxnSpPr>
          <p:nvPr/>
        </p:nvCxnSpPr>
        <p:spPr>
          <a:xfrm rot="5400000" flipH="1" flipV="1">
            <a:off x="7323013" y="751964"/>
            <a:ext cx="576514" cy="1106649"/>
          </a:xfrm>
          <a:prstGeom prst="bentConnector3">
            <a:avLst>
              <a:gd name="adj1" fmla="val 139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4" name="肘形连接符 1303"/>
          <p:cNvCxnSpPr>
            <a:stCxn id="1294" idx="0"/>
            <a:endCxn id="1302" idx="0"/>
          </p:cNvCxnSpPr>
          <p:nvPr/>
        </p:nvCxnSpPr>
        <p:spPr>
          <a:xfrm rot="5400000" flipH="1" flipV="1">
            <a:off x="7797423" y="751964"/>
            <a:ext cx="576514" cy="1106649"/>
          </a:xfrm>
          <a:prstGeom prst="bentConnector3">
            <a:avLst>
              <a:gd name="adj1" fmla="val 1515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5" name="直接箭头连接符 1304"/>
          <p:cNvCxnSpPr>
            <a:stCxn id="1301" idx="2"/>
            <a:endCxn id="1295" idx="0"/>
          </p:cNvCxnSpPr>
          <p:nvPr/>
        </p:nvCxnSpPr>
        <p:spPr>
          <a:xfrm flipH="1">
            <a:off x="8163381" y="1305063"/>
            <a:ext cx="1214" cy="28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6" name="直接箭头连接符 1305"/>
          <p:cNvCxnSpPr>
            <a:stCxn id="1302" idx="2"/>
            <a:endCxn id="1296" idx="0"/>
          </p:cNvCxnSpPr>
          <p:nvPr/>
        </p:nvCxnSpPr>
        <p:spPr>
          <a:xfrm flipH="1">
            <a:off x="8637791" y="1305063"/>
            <a:ext cx="1214" cy="28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7" name="矩形 1306"/>
          <p:cNvSpPr/>
          <p:nvPr/>
        </p:nvSpPr>
        <p:spPr>
          <a:xfrm>
            <a:off x="8107086" y="735021"/>
            <a:ext cx="5886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>
                <a:solidFill>
                  <a:srgbClr val="FF0000"/>
                </a:solidFill>
              </a:rPr>
              <a:t>combiner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308" name="矩形 1307"/>
          <p:cNvSpPr/>
          <p:nvPr/>
        </p:nvSpPr>
        <p:spPr>
          <a:xfrm>
            <a:off x="7550683" y="542329"/>
            <a:ext cx="11128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>
                <a:solidFill>
                  <a:srgbClr val="FF0000"/>
                </a:solidFill>
              </a:rPr>
              <a:t>Combiner</a:t>
            </a:r>
            <a:r>
              <a:rPr lang="zh-CN" altLang="en-US" sz="800" b="1" dirty="0">
                <a:solidFill>
                  <a:srgbClr val="FF0000"/>
                </a:solidFill>
              </a:rPr>
              <a:t>为可选流程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309" name="矩形 1308"/>
          <p:cNvSpPr/>
          <p:nvPr/>
        </p:nvSpPr>
        <p:spPr>
          <a:xfrm>
            <a:off x="2915816" y="938053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>
                <a:solidFill>
                  <a:srgbClr val="FF0000"/>
                </a:solidFill>
              </a:rPr>
              <a:t>分区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310" name="矩形 1309"/>
          <p:cNvSpPr/>
          <p:nvPr/>
        </p:nvSpPr>
        <p:spPr>
          <a:xfrm>
            <a:off x="2913223" y="1762659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>
                <a:solidFill>
                  <a:srgbClr val="FF0000"/>
                </a:solidFill>
              </a:rPr>
              <a:t>分区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311" name="流程图: 磁盘 1310"/>
          <p:cNvSpPr/>
          <p:nvPr/>
        </p:nvSpPr>
        <p:spPr>
          <a:xfrm>
            <a:off x="623515" y="3423773"/>
            <a:ext cx="1123366" cy="574692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2" name="矩形 1311"/>
          <p:cNvSpPr/>
          <p:nvPr/>
        </p:nvSpPr>
        <p:spPr>
          <a:xfrm>
            <a:off x="711167" y="3651112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分区</a:t>
            </a:r>
            <a:r>
              <a:rPr lang="en-US" altLang="zh-CN" sz="900" dirty="0"/>
              <a:t>1</a:t>
            </a:r>
            <a:r>
              <a:rPr lang="zh-CN" altLang="en-US" sz="900" dirty="0"/>
              <a:t>输出</a:t>
            </a:r>
            <a:endParaRPr lang="zh-CN" altLang="en-US" sz="900" dirty="0"/>
          </a:p>
        </p:txBody>
      </p:sp>
      <p:sp>
        <p:nvSpPr>
          <p:cNvPr id="1313" name="矩形 1312"/>
          <p:cNvSpPr/>
          <p:nvPr/>
        </p:nvSpPr>
        <p:spPr>
          <a:xfrm>
            <a:off x="1184394" y="3651112"/>
            <a:ext cx="480009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分区</a:t>
            </a:r>
            <a:r>
              <a:rPr lang="en-US" altLang="zh-CN" sz="900" dirty="0"/>
              <a:t>2</a:t>
            </a:r>
            <a:r>
              <a:rPr lang="zh-CN" altLang="en-US" sz="900" dirty="0"/>
              <a:t>输出</a:t>
            </a:r>
            <a:endParaRPr lang="zh-CN" altLang="en-US" sz="900" dirty="0"/>
          </a:p>
        </p:txBody>
      </p:sp>
      <p:sp>
        <p:nvSpPr>
          <p:cNvPr id="1314" name="流程图: 磁盘 1313"/>
          <p:cNvSpPr/>
          <p:nvPr/>
        </p:nvSpPr>
        <p:spPr>
          <a:xfrm>
            <a:off x="622711" y="4517338"/>
            <a:ext cx="1123366" cy="574692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5" name="矩形 1314"/>
          <p:cNvSpPr/>
          <p:nvPr/>
        </p:nvSpPr>
        <p:spPr>
          <a:xfrm>
            <a:off x="710363" y="4744677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分区</a:t>
            </a:r>
            <a:r>
              <a:rPr lang="en-US" altLang="zh-CN" sz="900" dirty="0"/>
              <a:t>1</a:t>
            </a:r>
            <a:r>
              <a:rPr lang="zh-CN" altLang="en-US" sz="900" dirty="0"/>
              <a:t>输出</a:t>
            </a:r>
            <a:endParaRPr lang="zh-CN" altLang="en-US" sz="900" dirty="0"/>
          </a:p>
        </p:txBody>
      </p:sp>
      <p:sp>
        <p:nvSpPr>
          <p:cNvPr id="1316" name="矩形 1315"/>
          <p:cNvSpPr/>
          <p:nvPr/>
        </p:nvSpPr>
        <p:spPr>
          <a:xfrm>
            <a:off x="1183590" y="4744677"/>
            <a:ext cx="480009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分区</a:t>
            </a:r>
            <a:r>
              <a:rPr lang="en-US" altLang="zh-CN" sz="900" dirty="0"/>
              <a:t>2</a:t>
            </a:r>
            <a:r>
              <a:rPr lang="zh-CN" altLang="en-US" sz="900" dirty="0"/>
              <a:t>输出</a:t>
            </a:r>
            <a:endParaRPr lang="zh-CN" altLang="en-US" sz="900" dirty="0"/>
          </a:p>
        </p:txBody>
      </p:sp>
      <p:sp>
        <p:nvSpPr>
          <p:cNvPr id="1317" name="矩形 1316"/>
          <p:cNvSpPr/>
          <p:nvPr/>
        </p:nvSpPr>
        <p:spPr>
          <a:xfrm>
            <a:off x="2416725" y="3085711"/>
            <a:ext cx="778891" cy="11037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8" name="矩形 1317"/>
          <p:cNvSpPr/>
          <p:nvPr/>
        </p:nvSpPr>
        <p:spPr>
          <a:xfrm>
            <a:off x="2563345" y="3377760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分区</a:t>
            </a:r>
            <a:r>
              <a:rPr lang="en-US" altLang="zh-CN" sz="900" dirty="0"/>
              <a:t>1</a:t>
            </a:r>
            <a:r>
              <a:rPr lang="zh-CN" altLang="en-US" sz="900" dirty="0"/>
              <a:t>输出</a:t>
            </a:r>
            <a:endParaRPr lang="zh-CN" altLang="en-US" sz="900" dirty="0"/>
          </a:p>
        </p:txBody>
      </p:sp>
      <p:sp>
        <p:nvSpPr>
          <p:cNvPr id="1319" name="矩形 1318"/>
          <p:cNvSpPr/>
          <p:nvPr/>
        </p:nvSpPr>
        <p:spPr>
          <a:xfrm>
            <a:off x="2563344" y="3821370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分区</a:t>
            </a:r>
            <a:r>
              <a:rPr lang="en-US" altLang="zh-CN" sz="900" dirty="0"/>
              <a:t>1</a:t>
            </a:r>
            <a:r>
              <a:rPr lang="zh-CN" altLang="en-US" sz="900" dirty="0"/>
              <a:t>输出</a:t>
            </a:r>
            <a:endParaRPr lang="zh-CN" altLang="en-US" sz="900" dirty="0"/>
          </a:p>
        </p:txBody>
      </p:sp>
      <p:sp>
        <p:nvSpPr>
          <p:cNvPr id="1320" name="矩形 1319"/>
          <p:cNvSpPr/>
          <p:nvPr/>
        </p:nvSpPr>
        <p:spPr>
          <a:xfrm>
            <a:off x="2504647" y="3126615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>
                <a:solidFill>
                  <a:srgbClr val="FF0000"/>
                </a:solidFill>
              </a:rPr>
              <a:t>内存缓冲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321" name="矩形 1320"/>
          <p:cNvSpPr/>
          <p:nvPr/>
        </p:nvSpPr>
        <p:spPr>
          <a:xfrm>
            <a:off x="3580658" y="3567103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磁盘数据</a:t>
            </a:r>
            <a:endParaRPr lang="zh-CN" altLang="en-US" sz="900" dirty="0"/>
          </a:p>
        </p:txBody>
      </p:sp>
      <p:sp>
        <p:nvSpPr>
          <p:cNvPr id="1322" name="矩形 1321"/>
          <p:cNvSpPr/>
          <p:nvPr/>
        </p:nvSpPr>
        <p:spPr>
          <a:xfrm>
            <a:off x="3195616" y="3299491"/>
            <a:ext cx="11079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>
                <a:solidFill>
                  <a:srgbClr val="FF0000"/>
                </a:solidFill>
              </a:rPr>
              <a:t>内存不够溢出到磁盘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323" name="矩形 1322"/>
          <p:cNvSpPr/>
          <p:nvPr/>
        </p:nvSpPr>
        <p:spPr>
          <a:xfrm>
            <a:off x="4443343" y="3557479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归并排序</a:t>
            </a:r>
            <a:endParaRPr lang="zh-CN" altLang="en-US" sz="900" dirty="0"/>
          </a:p>
        </p:txBody>
      </p:sp>
      <p:sp>
        <p:nvSpPr>
          <p:cNvPr id="1324" name="矩形 1323"/>
          <p:cNvSpPr/>
          <p:nvPr/>
        </p:nvSpPr>
        <p:spPr>
          <a:xfrm>
            <a:off x="5352917" y="3550220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分组</a:t>
            </a:r>
            <a:endParaRPr lang="zh-CN" altLang="en-US" sz="900" dirty="0"/>
          </a:p>
        </p:txBody>
      </p:sp>
      <p:sp>
        <p:nvSpPr>
          <p:cNvPr id="1325" name="矩形 1324"/>
          <p:cNvSpPr/>
          <p:nvPr/>
        </p:nvSpPr>
        <p:spPr>
          <a:xfrm>
            <a:off x="6502491" y="3415498"/>
            <a:ext cx="774987" cy="547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Reduce</a:t>
            </a:r>
            <a:r>
              <a:rPr lang="zh-CN" altLang="en-US" sz="800" dirty="0"/>
              <a:t>方法</a:t>
            </a:r>
            <a:endParaRPr lang="zh-CN" altLang="en-US" sz="800" dirty="0"/>
          </a:p>
        </p:txBody>
      </p:sp>
      <p:cxnSp>
        <p:nvCxnSpPr>
          <p:cNvPr id="1326" name="肘形连接符 1325"/>
          <p:cNvCxnSpPr>
            <a:stCxn id="1312" idx="0"/>
            <a:endCxn id="1318" idx="0"/>
          </p:cNvCxnSpPr>
          <p:nvPr/>
        </p:nvCxnSpPr>
        <p:spPr>
          <a:xfrm rot="5400000" flipH="1" flipV="1">
            <a:off x="1739402" y="2588347"/>
            <a:ext cx="273352" cy="1852178"/>
          </a:xfrm>
          <a:prstGeom prst="bentConnector3">
            <a:avLst>
              <a:gd name="adj1" fmla="val 2310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7" name="肘形连接符 1326"/>
          <p:cNvCxnSpPr>
            <a:stCxn id="1315" idx="0"/>
            <a:endCxn id="1319" idx="2"/>
          </p:cNvCxnSpPr>
          <p:nvPr/>
        </p:nvCxnSpPr>
        <p:spPr>
          <a:xfrm rot="5400000" flipH="1" flipV="1">
            <a:off x="1558038" y="3500550"/>
            <a:ext cx="635275" cy="18529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8" name="直接箭头连接符 1327"/>
          <p:cNvCxnSpPr>
            <a:stCxn id="1318" idx="3"/>
            <a:endCxn id="1321" idx="1"/>
          </p:cNvCxnSpPr>
          <p:nvPr/>
        </p:nvCxnSpPr>
        <p:spPr>
          <a:xfrm>
            <a:off x="3040988" y="3521776"/>
            <a:ext cx="539670" cy="18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9" name="直接箭头连接符 1328"/>
          <p:cNvCxnSpPr>
            <a:stCxn id="1319" idx="3"/>
            <a:endCxn id="1321" idx="1"/>
          </p:cNvCxnSpPr>
          <p:nvPr/>
        </p:nvCxnSpPr>
        <p:spPr>
          <a:xfrm flipV="1">
            <a:off x="3040987" y="3711119"/>
            <a:ext cx="539671" cy="25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0" name="肘形连接符 1329"/>
          <p:cNvCxnSpPr>
            <a:stCxn id="1318" idx="0"/>
            <a:endCxn id="1323" idx="0"/>
          </p:cNvCxnSpPr>
          <p:nvPr/>
        </p:nvCxnSpPr>
        <p:spPr>
          <a:xfrm rot="16200000" flipH="1">
            <a:off x="3652306" y="2527620"/>
            <a:ext cx="179719" cy="1879998"/>
          </a:xfrm>
          <a:prstGeom prst="bentConnector3">
            <a:avLst>
              <a:gd name="adj1" fmla="val -195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1" name="肘形连接符 1330"/>
          <p:cNvCxnSpPr>
            <a:stCxn id="1317" idx="2"/>
            <a:endCxn id="1323" idx="2"/>
          </p:cNvCxnSpPr>
          <p:nvPr/>
        </p:nvCxnSpPr>
        <p:spPr>
          <a:xfrm rot="5400000" flipH="1" flipV="1">
            <a:off x="3572208" y="3079474"/>
            <a:ext cx="343919" cy="1875994"/>
          </a:xfrm>
          <a:prstGeom prst="bentConnector3">
            <a:avLst>
              <a:gd name="adj1" fmla="val -686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2" name="直接箭头连接符 1331"/>
          <p:cNvCxnSpPr>
            <a:stCxn id="1321" idx="3"/>
            <a:endCxn id="1323" idx="1"/>
          </p:cNvCxnSpPr>
          <p:nvPr/>
        </p:nvCxnSpPr>
        <p:spPr>
          <a:xfrm flipV="1">
            <a:off x="4058301" y="3701495"/>
            <a:ext cx="385042" cy="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" name="矩形 1332"/>
          <p:cNvSpPr/>
          <p:nvPr/>
        </p:nvSpPr>
        <p:spPr>
          <a:xfrm>
            <a:off x="3846565" y="3913546"/>
            <a:ext cx="9362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800" b="1" dirty="0">
                <a:solidFill>
                  <a:srgbClr val="FF0000"/>
                </a:solidFill>
              </a:rPr>
              <a:t>对每个</a:t>
            </a:r>
            <a:r>
              <a:rPr lang="en-US" altLang="zh-CN" sz="800" b="1" dirty="0">
                <a:solidFill>
                  <a:srgbClr val="FF0000"/>
                </a:solidFill>
              </a:rPr>
              <a:t>map</a:t>
            </a:r>
            <a:r>
              <a:rPr lang="zh-CN" altLang="en-US" sz="800" b="1" dirty="0">
                <a:solidFill>
                  <a:srgbClr val="FF0000"/>
                </a:solidFill>
              </a:rPr>
              <a:t>来的数据归并排序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334" name="直接箭头连接符 1333"/>
          <p:cNvCxnSpPr>
            <a:stCxn id="1323" idx="3"/>
            <a:endCxn id="1324" idx="1"/>
          </p:cNvCxnSpPr>
          <p:nvPr/>
        </p:nvCxnSpPr>
        <p:spPr>
          <a:xfrm flipV="1">
            <a:off x="4920986" y="3694236"/>
            <a:ext cx="431931" cy="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5" name="矩形 1334"/>
          <p:cNvSpPr/>
          <p:nvPr/>
        </p:nvSpPr>
        <p:spPr>
          <a:xfrm>
            <a:off x="4798919" y="3329727"/>
            <a:ext cx="949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>
                <a:solidFill>
                  <a:srgbClr val="FF0000"/>
                </a:solidFill>
              </a:rPr>
              <a:t>按照相同</a:t>
            </a:r>
            <a:r>
              <a:rPr lang="en-US" altLang="zh-CN" sz="800" b="1" dirty="0">
                <a:solidFill>
                  <a:srgbClr val="FF0000"/>
                </a:solidFill>
              </a:rPr>
              <a:t>key</a:t>
            </a:r>
            <a:r>
              <a:rPr lang="zh-CN" altLang="en-US" sz="800" b="1" dirty="0">
                <a:solidFill>
                  <a:srgbClr val="FF0000"/>
                </a:solidFill>
              </a:rPr>
              <a:t>分组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336" name="直接箭头连接符 1335"/>
          <p:cNvCxnSpPr>
            <a:stCxn id="1324" idx="3"/>
            <a:endCxn id="1325" idx="1"/>
          </p:cNvCxnSpPr>
          <p:nvPr/>
        </p:nvCxnSpPr>
        <p:spPr>
          <a:xfrm flipV="1">
            <a:off x="5830560" y="3689186"/>
            <a:ext cx="671931" cy="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7" name="矩形 1336"/>
          <p:cNvSpPr/>
          <p:nvPr/>
        </p:nvSpPr>
        <p:spPr>
          <a:xfrm>
            <a:off x="107503" y="2247714"/>
            <a:ext cx="647371" cy="4680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Map2</a:t>
            </a:r>
            <a:r>
              <a:rPr lang="zh-CN" altLang="en-US" sz="800" dirty="0"/>
              <a:t>方法</a:t>
            </a:r>
            <a:endParaRPr lang="zh-CN" altLang="en-US" sz="800" dirty="0"/>
          </a:p>
        </p:txBody>
      </p:sp>
      <p:sp>
        <p:nvSpPr>
          <p:cNvPr id="1338" name="矩形 1337"/>
          <p:cNvSpPr/>
          <p:nvPr/>
        </p:nvSpPr>
        <p:spPr>
          <a:xfrm>
            <a:off x="34721" y="4189430"/>
            <a:ext cx="7441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/>
              <a:t>Map2</a:t>
            </a:r>
            <a:r>
              <a:rPr lang="zh-CN" altLang="en-US" sz="1000" dirty="0"/>
              <a:t>方法</a:t>
            </a:r>
            <a:endParaRPr lang="en-US" altLang="zh-CN" sz="1000" dirty="0"/>
          </a:p>
          <a:p>
            <a:pPr algn="ctr"/>
            <a:r>
              <a:rPr lang="zh-CN" altLang="en-US" sz="1000" dirty="0"/>
              <a:t>输出数据</a:t>
            </a:r>
            <a:endParaRPr lang="zh-CN" altLang="en-US" sz="1000" dirty="0"/>
          </a:p>
        </p:txBody>
      </p:sp>
      <p:sp>
        <p:nvSpPr>
          <p:cNvPr id="1339" name="矩形 1338"/>
          <p:cNvSpPr/>
          <p:nvPr/>
        </p:nvSpPr>
        <p:spPr>
          <a:xfrm>
            <a:off x="23414" y="3146150"/>
            <a:ext cx="7441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/>
              <a:t>Map1</a:t>
            </a:r>
            <a:r>
              <a:rPr lang="zh-CN" altLang="en-US" sz="1000" dirty="0"/>
              <a:t>方法</a:t>
            </a:r>
            <a:endParaRPr lang="en-US" altLang="zh-CN" sz="1000" dirty="0"/>
          </a:p>
          <a:p>
            <a:pPr algn="ctr"/>
            <a:r>
              <a:rPr lang="zh-CN" altLang="en-US" sz="1000" dirty="0"/>
              <a:t>输出数据</a:t>
            </a:r>
            <a:endParaRPr lang="zh-CN" altLang="en-US" sz="1000" dirty="0"/>
          </a:p>
        </p:txBody>
      </p:sp>
      <p:sp>
        <p:nvSpPr>
          <p:cNvPr id="1340" name="矩形 1339"/>
          <p:cNvSpPr/>
          <p:nvPr/>
        </p:nvSpPr>
        <p:spPr>
          <a:xfrm>
            <a:off x="830297" y="2293928"/>
            <a:ext cx="1407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/>
              <a:t>。。。</a:t>
            </a:r>
            <a:endParaRPr lang="en-US" altLang="zh-CN" sz="1000" dirty="0"/>
          </a:p>
          <a:p>
            <a:pPr algn="ctr"/>
            <a:r>
              <a:rPr lang="zh-CN" altLang="en-US" sz="1000" dirty="0"/>
              <a:t>和</a:t>
            </a:r>
            <a:r>
              <a:rPr lang="en-US" altLang="zh-CN" sz="1000" dirty="0"/>
              <a:t>Map1</a:t>
            </a:r>
            <a:r>
              <a:rPr lang="zh-CN" altLang="en-US" sz="1000" dirty="0"/>
              <a:t>方法处理一样 </a:t>
            </a:r>
            <a:endParaRPr lang="zh-CN" altLang="en-US" sz="1000" dirty="0"/>
          </a:p>
        </p:txBody>
      </p:sp>
      <p:sp>
        <p:nvSpPr>
          <p:cNvPr id="1341" name="矩形 1340"/>
          <p:cNvSpPr/>
          <p:nvPr/>
        </p:nvSpPr>
        <p:spPr>
          <a:xfrm>
            <a:off x="4672720" y="2874986"/>
            <a:ext cx="11496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/>
              <a:t>Reduce1</a:t>
            </a:r>
            <a:r>
              <a:rPr lang="zh-CN" altLang="en-US" sz="1000" dirty="0"/>
              <a:t>处理流程</a:t>
            </a:r>
            <a:endParaRPr lang="zh-CN" altLang="en-US" sz="1000" dirty="0"/>
          </a:p>
        </p:txBody>
      </p:sp>
      <p:sp>
        <p:nvSpPr>
          <p:cNvPr id="1342" name="矩形 1341"/>
          <p:cNvSpPr/>
          <p:nvPr/>
        </p:nvSpPr>
        <p:spPr>
          <a:xfrm>
            <a:off x="2296788" y="2890444"/>
            <a:ext cx="5036918" cy="1626894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3" name="矩形 1342"/>
          <p:cNvSpPr/>
          <p:nvPr/>
        </p:nvSpPr>
        <p:spPr>
          <a:xfrm>
            <a:off x="2334067" y="4788037"/>
            <a:ext cx="19864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/>
              <a:t>Reduce2</a:t>
            </a:r>
            <a:r>
              <a:rPr lang="zh-CN" altLang="en-US" sz="1000" dirty="0"/>
              <a:t>处理流程和</a:t>
            </a:r>
            <a:r>
              <a:rPr lang="en-US" altLang="zh-CN" sz="1000" dirty="0"/>
              <a:t>Reduce1</a:t>
            </a:r>
            <a:r>
              <a:rPr lang="zh-CN" altLang="en-US" sz="1000" dirty="0"/>
              <a:t>一样</a:t>
            </a:r>
            <a:endParaRPr lang="zh-CN" altLang="en-US" sz="1000" dirty="0"/>
          </a:p>
        </p:txBody>
      </p:sp>
      <p:sp>
        <p:nvSpPr>
          <p:cNvPr id="1344" name="矩形 1343"/>
          <p:cNvSpPr/>
          <p:nvPr/>
        </p:nvSpPr>
        <p:spPr>
          <a:xfrm>
            <a:off x="1599466" y="3039315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>
                <a:solidFill>
                  <a:srgbClr val="FF0000"/>
                </a:solidFill>
              </a:rPr>
              <a:t>拷贝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345" name="矩形 1344"/>
          <p:cNvSpPr/>
          <p:nvPr/>
        </p:nvSpPr>
        <p:spPr>
          <a:xfrm>
            <a:off x="1599466" y="419836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>
                <a:solidFill>
                  <a:srgbClr val="FF0000"/>
                </a:solidFill>
              </a:rPr>
              <a:t>拷贝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346" name="右弧形箭头 1345"/>
          <p:cNvSpPr/>
          <p:nvPr/>
        </p:nvSpPr>
        <p:spPr>
          <a:xfrm>
            <a:off x="1985372" y="1300682"/>
            <a:ext cx="303583" cy="858790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47" name="左弧形箭头 1346"/>
          <p:cNvSpPr/>
          <p:nvPr/>
        </p:nvSpPr>
        <p:spPr>
          <a:xfrm>
            <a:off x="1556936" y="1276130"/>
            <a:ext cx="303239" cy="871774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48" name="矩形 1347"/>
          <p:cNvSpPr/>
          <p:nvPr/>
        </p:nvSpPr>
        <p:spPr>
          <a:xfrm>
            <a:off x="1086195" y="1973724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 err="1">
                <a:solidFill>
                  <a:srgbClr val="FF0000"/>
                </a:solidFill>
              </a:rPr>
              <a:t>kvindex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349" name="矩形 1348"/>
          <p:cNvSpPr/>
          <p:nvPr/>
        </p:nvSpPr>
        <p:spPr>
          <a:xfrm>
            <a:off x="2228497" y="1576891"/>
            <a:ext cx="5549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 err="1">
                <a:solidFill>
                  <a:srgbClr val="FF0000"/>
                </a:solidFill>
              </a:rPr>
              <a:t>bufindex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350" name="矩形 1349"/>
          <p:cNvSpPr/>
          <p:nvPr/>
        </p:nvSpPr>
        <p:spPr>
          <a:xfrm>
            <a:off x="2372767" y="1458975"/>
            <a:ext cx="4058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>
                <a:solidFill>
                  <a:srgbClr val="FF0000"/>
                </a:solidFill>
              </a:rPr>
              <a:t>&lt;</a:t>
            </a:r>
            <a:r>
              <a:rPr lang="en-US" altLang="zh-CN" sz="800" dirty="0" err="1">
                <a:solidFill>
                  <a:srgbClr val="FF0000"/>
                </a:solidFill>
              </a:rPr>
              <a:t>k,v</a:t>
            </a:r>
            <a:r>
              <a:rPr lang="en-US" altLang="zh-CN" sz="800" dirty="0">
                <a:solidFill>
                  <a:srgbClr val="FF0000"/>
                </a:solidFill>
              </a:rPr>
              <a:t>&gt;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351" name="矩形 1350"/>
          <p:cNvSpPr/>
          <p:nvPr/>
        </p:nvSpPr>
        <p:spPr>
          <a:xfrm>
            <a:off x="987263" y="1802195"/>
            <a:ext cx="4940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 err="1">
                <a:solidFill>
                  <a:srgbClr val="FF0000"/>
                </a:solidFill>
              </a:rPr>
              <a:t>kvmeta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352" name="流程图: 磁盘 1351"/>
          <p:cNvSpPr/>
          <p:nvPr/>
        </p:nvSpPr>
        <p:spPr>
          <a:xfrm>
            <a:off x="5544378" y="997145"/>
            <a:ext cx="1123366" cy="574692"/>
          </a:xfrm>
          <a:prstGeom prst="flowChartMagneticDisk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3" name="流程图: 磁盘 1352"/>
          <p:cNvSpPr/>
          <p:nvPr/>
        </p:nvSpPr>
        <p:spPr>
          <a:xfrm>
            <a:off x="5569741" y="1764608"/>
            <a:ext cx="1123366" cy="574692"/>
          </a:xfrm>
          <a:prstGeom prst="flowChartMagneticDisk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4" name="矩形 1353"/>
          <p:cNvSpPr/>
          <p:nvPr/>
        </p:nvSpPr>
        <p:spPr>
          <a:xfrm>
            <a:off x="6017154" y="1530599"/>
            <a:ext cx="5357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err="1">
                <a:solidFill>
                  <a:srgbClr val="FF0000"/>
                </a:solidFill>
              </a:rPr>
              <a:t>Spill.out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355" name="矩形 1354"/>
          <p:cNvSpPr/>
          <p:nvPr/>
        </p:nvSpPr>
        <p:spPr>
          <a:xfrm>
            <a:off x="5413148" y="1547244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err="1">
                <a:solidFill>
                  <a:srgbClr val="FF0000"/>
                </a:solidFill>
              </a:rPr>
              <a:t>spill.index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356" name="矩形 1355"/>
          <p:cNvSpPr/>
          <p:nvPr/>
        </p:nvSpPr>
        <p:spPr>
          <a:xfrm>
            <a:off x="5322255" y="2279532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err="1">
                <a:solidFill>
                  <a:srgbClr val="FF0000"/>
                </a:solidFill>
              </a:rPr>
              <a:t>spill.index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357" name="矩形 1356"/>
          <p:cNvSpPr/>
          <p:nvPr/>
        </p:nvSpPr>
        <p:spPr>
          <a:xfrm>
            <a:off x="5899777" y="2298367"/>
            <a:ext cx="5357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err="1">
                <a:solidFill>
                  <a:srgbClr val="FF0000"/>
                </a:solidFill>
              </a:rPr>
              <a:t>Spill.out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358" name="文本框 1357"/>
          <p:cNvSpPr txBox="1"/>
          <p:nvPr/>
        </p:nvSpPr>
        <p:spPr>
          <a:xfrm>
            <a:off x="1652670" y="969787"/>
            <a:ext cx="814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rgbClr val="FF0000"/>
                </a:solidFill>
              </a:rPr>
              <a:t>默认</a:t>
            </a:r>
            <a:r>
              <a:rPr lang="en-US" altLang="zh-CN" sz="800" dirty="0">
                <a:solidFill>
                  <a:srgbClr val="FF0000"/>
                </a:solidFill>
              </a:rPr>
              <a:t>100M</a:t>
            </a:r>
            <a:endParaRPr lang="en-US" altLang="zh-CN" sz="800" dirty="0">
              <a:solidFill>
                <a:srgbClr val="FF0000"/>
              </a:solidFill>
            </a:endParaRPr>
          </a:p>
        </p:txBody>
      </p:sp>
      <p:sp>
        <p:nvSpPr>
          <p:cNvPr id="1359" name="文本框 1358"/>
          <p:cNvSpPr txBox="1"/>
          <p:nvPr/>
        </p:nvSpPr>
        <p:spPr>
          <a:xfrm>
            <a:off x="1568662" y="2227045"/>
            <a:ext cx="814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FF0000"/>
                </a:solidFill>
              </a:rPr>
              <a:t>80%,</a:t>
            </a:r>
            <a:r>
              <a:rPr lang="zh-CN" altLang="en-US" sz="800" dirty="0">
                <a:solidFill>
                  <a:srgbClr val="FF0000"/>
                </a:solidFill>
              </a:rPr>
              <a:t>后反向</a:t>
            </a:r>
            <a:endParaRPr lang="en-US" altLang="zh-CN" sz="800" dirty="0">
              <a:solidFill>
                <a:srgbClr val="FF0000"/>
              </a:solidFill>
            </a:endParaRPr>
          </a:p>
        </p:txBody>
      </p:sp>
      <p:sp>
        <p:nvSpPr>
          <p:cNvPr id="1360" name="矩形 1359"/>
          <p:cNvSpPr/>
          <p:nvPr/>
        </p:nvSpPr>
        <p:spPr>
          <a:xfrm>
            <a:off x="830298" y="916101"/>
            <a:ext cx="4025760" cy="148295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361" name="文本框 1360"/>
          <p:cNvSpPr txBox="1"/>
          <p:nvPr/>
        </p:nvSpPr>
        <p:spPr>
          <a:xfrm>
            <a:off x="2297219" y="908947"/>
            <a:ext cx="814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rgbClr val="FF0000"/>
                </a:solidFill>
              </a:rPr>
              <a:t>环形缓冲区</a:t>
            </a:r>
            <a:endParaRPr lang="en-US" altLang="zh-CN" sz="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3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3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2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3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3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1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1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2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13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13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1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1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13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1000"/>
                                        <p:tgtEl>
                                          <p:spTgt spid="13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1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1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000"/>
                                        <p:tgtEl>
                                          <p:spTgt spid="1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1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000"/>
                                        <p:tgtEl>
                                          <p:spTgt spid="1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1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1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1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1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1000"/>
                                        <p:tgtEl>
                                          <p:spTgt spid="1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1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1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1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10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1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1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000"/>
                                        <p:tgtEl>
                                          <p:spTgt spid="1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1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0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0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1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1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1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000"/>
                                        <p:tgtEl>
                                          <p:spTgt spid="1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1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1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100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1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1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13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1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1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13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1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1000" fill="hold"/>
                                        <p:tgtEl>
                                          <p:spTgt spid="1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1000"/>
                                        <p:tgtEl>
                                          <p:spTgt spid="13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8" dur="1000" fill="hold"/>
                                        <p:tgtEl>
                                          <p:spTgt spid="1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9" dur="1000" fill="hold"/>
                                        <p:tgtEl>
                                          <p:spTgt spid="1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1000"/>
                                        <p:tgtEl>
                                          <p:spTgt spid="1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1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1000" fill="hold"/>
                                        <p:tgtEl>
                                          <p:spTgt spid="1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100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1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1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000"/>
                                        <p:tgtEl>
                                          <p:spTgt spid="1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1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1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1000"/>
                                        <p:tgtEl>
                                          <p:spTgt spid="1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1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3" dur="1000" fill="hold"/>
                                        <p:tgtEl>
                                          <p:spTgt spid="1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1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1000"/>
                                        <p:tgtEl>
                                          <p:spTgt spid="1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1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1000" fill="hold"/>
                                        <p:tgtEl>
                                          <p:spTgt spid="1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5" dur="1000" fill="hold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1000"/>
                                        <p:tgtEl>
                                          <p:spTgt spid="13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0" dur="1000" fill="hold"/>
                                        <p:tgtEl>
                                          <p:spTgt spid="1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1" dur="1000" fill="hold"/>
                                        <p:tgtEl>
                                          <p:spTgt spid="1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000"/>
                                        <p:tgtEl>
                                          <p:spTgt spid="1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1000" fill="hold"/>
                                        <p:tgtEl>
                                          <p:spTgt spid="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100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1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1000"/>
                                        <p:tgtEl>
                                          <p:spTgt spid="1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1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1000"/>
                                        <p:tgtEl>
                                          <p:spTgt spid="13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13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5" dur="1000" fill="hold"/>
                                        <p:tgtEl>
                                          <p:spTgt spid="1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1000" fill="hold"/>
                                        <p:tgtEl>
                                          <p:spTgt spid="1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1000"/>
                                        <p:tgtEl>
                                          <p:spTgt spid="1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0" dur="1000" fill="hold"/>
                                        <p:tgtEl>
                                          <p:spTgt spid="1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1" dur="1000" fill="hold"/>
                                        <p:tgtEl>
                                          <p:spTgt spid="1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1000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1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1000" fill="hold"/>
                                        <p:tgtEl>
                                          <p:spTgt spid="1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1000"/>
                                        <p:tgtEl>
                                          <p:spTgt spid="13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1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1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1000"/>
                                        <p:tgtEl>
                                          <p:spTgt spid="1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1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1000" fill="hold"/>
                                        <p:tgtEl>
                                          <p:spTgt spid="1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1" dur="1000"/>
                                        <p:tgtEl>
                                          <p:spTgt spid="13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000"/>
                                        <p:tgtEl>
                                          <p:spTgt spid="1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1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1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1" dur="100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2" dur="1000" fill="hold"/>
                                        <p:tgtEl>
                                          <p:spTgt spid="1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1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000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1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3" dur="1000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4" dur="1000" fill="hold"/>
                                        <p:tgtEl>
                                          <p:spTgt spid="1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1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13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9" dur="1000" fill="hold"/>
                                        <p:tgtEl>
                                          <p:spTgt spid="1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0" dur="1000" fill="hold"/>
                                        <p:tgtEl>
                                          <p:spTgt spid="1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1000"/>
                                        <p:tgtEl>
                                          <p:spTgt spid="1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4" dur="1000" fill="hold"/>
                                        <p:tgtEl>
                                          <p:spTgt spid="1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5" dur="1000" fill="hold"/>
                                        <p:tgtEl>
                                          <p:spTgt spid="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000"/>
                                        <p:tgtEl>
                                          <p:spTgt spid="13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1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0" dur="1000" fill="hold"/>
                                        <p:tgtEl>
                                          <p:spTgt spid="1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5" dur="1000"/>
                                        <p:tgtEl>
                                          <p:spTgt spid="13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6" dur="1000" fill="hold"/>
                                        <p:tgtEl>
                                          <p:spTgt spid="1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7" dur="1000" fill="hold"/>
                                        <p:tgtEl>
                                          <p:spTgt spid="1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0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2" dur="1000" fill="hold"/>
                                        <p:tgtEl>
                                          <p:spTgt spid="1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5" dur="1000"/>
                                        <p:tgtEl>
                                          <p:spTgt spid="1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0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4" dur="1000" fill="hold"/>
                                        <p:tgtEl>
                                          <p:spTgt spid="1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7" dur="10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000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6" dur="1000" fill="hold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4" grpId="0" bldLvl="0" animBg="1"/>
      <p:bldP spid="1255" grpId="0" bldLvl="0" animBg="1"/>
      <p:bldP spid="1256" grpId="0" bldLvl="0" animBg="1"/>
      <p:bldP spid="1257" grpId="0" bldLvl="0" animBg="1"/>
      <p:bldP spid="1259" grpId="0"/>
      <p:bldP spid="1260" grpId="0"/>
      <p:bldP spid="1262" grpId="0"/>
      <p:bldP spid="1264" grpId="0"/>
      <p:bldP spid="1266" grpId="0"/>
      <p:bldP spid="1268" grpId="0"/>
      <p:bldP spid="1273" grpId="0"/>
      <p:bldP spid="1274" grpId="0"/>
      <p:bldP spid="1275" grpId="0"/>
      <p:bldP spid="1276" grpId="0"/>
      <p:bldP spid="1277" grpId="0"/>
      <p:bldP spid="1278" grpId="0" bldLvl="0" animBg="1"/>
      <p:bldP spid="1279" grpId="0"/>
      <p:bldP spid="1280" grpId="0" bldLvl="0" animBg="1"/>
      <p:bldP spid="1281" grpId="0" bldLvl="0" animBg="1"/>
      <p:bldP spid="1283" grpId="0" bldLvl="0" animBg="1"/>
      <p:bldP spid="1284" grpId="0" bldLvl="0" animBg="1"/>
      <p:bldP spid="1286" grpId="0"/>
      <p:bldP spid="1287" grpId="0" bldLvl="0" animBg="1"/>
      <p:bldP spid="1288" grpId="0" bldLvl="0" animBg="1"/>
      <p:bldP spid="1289" grpId="0" bldLvl="0" animBg="1"/>
      <p:bldP spid="1290" grpId="0" bldLvl="0" animBg="1"/>
      <p:bldP spid="1291" grpId="0" bldLvl="0" animBg="1"/>
      <p:bldP spid="1292" grpId="0" bldLvl="0" animBg="1"/>
      <p:bldP spid="1293" grpId="0" bldLvl="0" animBg="1"/>
      <p:bldP spid="1294" grpId="0" bldLvl="0" animBg="1"/>
      <p:bldP spid="1295" grpId="0" bldLvl="0" animBg="1"/>
      <p:bldP spid="1296" grpId="0" bldLvl="0" animBg="1"/>
      <p:bldP spid="1299" grpId="0" bldLvl="0" animBg="1"/>
      <p:bldP spid="1300" grpId="0" bldLvl="0" animBg="1"/>
      <p:bldP spid="1301" grpId="0" bldLvl="0" animBg="1"/>
      <p:bldP spid="1302" grpId="0" bldLvl="0" animBg="1"/>
      <p:bldP spid="1307" grpId="0"/>
      <p:bldP spid="1308" grpId="0"/>
      <p:bldP spid="1309" grpId="0"/>
      <p:bldP spid="1310" grpId="0"/>
      <p:bldP spid="1311" grpId="0" bldLvl="0" animBg="1"/>
      <p:bldP spid="1312" grpId="0" bldLvl="0" animBg="1"/>
      <p:bldP spid="1313" grpId="0" bldLvl="0" animBg="1"/>
      <p:bldP spid="1314" grpId="0" bldLvl="0" animBg="1"/>
      <p:bldP spid="1315" grpId="0" bldLvl="0" animBg="1"/>
      <p:bldP spid="1316" grpId="0" bldLvl="0" animBg="1"/>
      <p:bldP spid="1317" grpId="0" bldLvl="0" animBg="1"/>
      <p:bldP spid="1318" grpId="0" bldLvl="0" animBg="1"/>
      <p:bldP spid="1319" grpId="0" bldLvl="0" animBg="1"/>
      <p:bldP spid="1320" grpId="0"/>
      <p:bldP spid="1321" grpId="0" bldLvl="0" animBg="1"/>
      <p:bldP spid="1322" grpId="0"/>
      <p:bldP spid="1323" grpId="0" bldLvl="0" animBg="1"/>
      <p:bldP spid="1324" grpId="0" bldLvl="0" animBg="1"/>
      <p:bldP spid="1325" grpId="0" bldLvl="0" animBg="1"/>
      <p:bldP spid="1333" grpId="0"/>
      <p:bldP spid="1335" grpId="0"/>
      <p:bldP spid="1337" grpId="0" bldLvl="0" animBg="1"/>
      <p:bldP spid="1338" grpId="0"/>
      <p:bldP spid="1339" grpId="0"/>
      <p:bldP spid="1340" grpId="0"/>
      <p:bldP spid="1341" grpId="0"/>
      <p:bldP spid="1342" grpId="0" bldLvl="0" animBg="1"/>
      <p:bldP spid="1343" grpId="0"/>
      <p:bldP spid="1344" grpId="0"/>
      <p:bldP spid="1345" grpId="0"/>
      <p:bldP spid="1346" grpId="0" bldLvl="0" animBg="1"/>
      <p:bldP spid="1347" grpId="0" bldLvl="0" animBg="1"/>
      <p:bldP spid="1348" grpId="0"/>
      <p:bldP spid="1349" grpId="0"/>
      <p:bldP spid="1350" grpId="0"/>
      <p:bldP spid="1351" grpId="0"/>
      <p:bldP spid="1352" grpId="0" bldLvl="0" animBg="1"/>
      <p:bldP spid="1353" grpId="0" bldLvl="0" animBg="1"/>
      <p:bldP spid="1354" grpId="0"/>
      <p:bldP spid="1355" grpId="0"/>
      <p:bldP spid="1356" grpId="0"/>
      <p:bldP spid="1357" grpId="0"/>
      <p:bldP spid="1358" grpId="0"/>
      <p:bldP spid="1359" grpId="0"/>
      <p:bldP spid="1360" grpId="0" bldLvl="0" animBg="1"/>
      <p:bldP spid="136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矩形 1423"/>
          <p:cNvSpPr/>
          <p:nvPr/>
        </p:nvSpPr>
        <p:spPr>
          <a:xfrm>
            <a:off x="2880320" y="627535"/>
            <a:ext cx="4320480" cy="17828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425" name="矩形 1424"/>
          <p:cNvSpPr/>
          <p:nvPr/>
        </p:nvSpPr>
        <p:spPr>
          <a:xfrm>
            <a:off x="3034983" y="1173228"/>
            <a:ext cx="1234236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&lt;a,1&gt;&lt;a,1&gt;&lt;c,1&gt;&lt;e,1&gt;</a:t>
            </a:r>
            <a:endParaRPr lang="zh-CN" altLang="en-US" sz="800" dirty="0"/>
          </a:p>
        </p:txBody>
      </p:sp>
      <p:sp>
        <p:nvSpPr>
          <p:cNvPr id="1426" name="矩形 1425"/>
          <p:cNvSpPr/>
          <p:nvPr/>
        </p:nvSpPr>
        <p:spPr>
          <a:xfrm>
            <a:off x="261835" y="1173228"/>
            <a:ext cx="1257024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&lt;a,1&gt;&lt;a,1&gt;&lt;c,1&gt;&lt;e,1&gt;</a:t>
            </a:r>
            <a:endParaRPr lang="zh-CN" altLang="en-US" sz="800" dirty="0"/>
          </a:p>
        </p:txBody>
      </p:sp>
      <p:sp>
        <p:nvSpPr>
          <p:cNvPr id="1427" name="矩形 1426"/>
          <p:cNvSpPr/>
          <p:nvPr/>
        </p:nvSpPr>
        <p:spPr>
          <a:xfrm>
            <a:off x="1518858" y="1173228"/>
            <a:ext cx="120596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&lt;b,1&gt;&lt;b,1&gt;&lt;d,1&gt;&lt;f,1&gt;</a:t>
            </a:r>
            <a:endParaRPr lang="zh-CN" altLang="en-US" sz="800" dirty="0"/>
          </a:p>
        </p:txBody>
      </p:sp>
      <p:cxnSp>
        <p:nvCxnSpPr>
          <p:cNvPr id="1428" name="直接箭头连接符 1427"/>
          <p:cNvCxnSpPr>
            <a:endCxn id="1426" idx="1"/>
          </p:cNvCxnSpPr>
          <p:nvPr/>
        </p:nvCxnSpPr>
        <p:spPr>
          <a:xfrm flipV="1">
            <a:off x="112112" y="1286026"/>
            <a:ext cx="149723" cy="150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直接箭头连接符 1428"/>
          <p:cNvCxnSpPr/>
          <p:nvPr/>
        </p:nvCxnSpPr>
        <p:spPr>
          <a:xfrm>
            <a:off x="107504" y="1149244"/>
            <a:ext cx="149722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0" name="文本框 1429"/>
          <p:cNvSpPr txBox="1"/>
          <p:nvPr/>
        </p:nvSpPr>
        <p:spPr>
          <a:xfrm>
            <a:off x="321875" y="959316"/>
            <a:ext cx="1395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10 Merge </a:t>
            </a:r>
            <a:r>
              <a:rPr lang="zh-CN" altLang="en-US" sz="1000" dirty="0"/>
              <a:t>归并排序</a:t>
            </a:r>
            <a:endParaRPr lang="en-US" altLang="zh-CN" sz="1000" dirty="0"/>
          </a:p>
        </p:txBody>
      </p:sp>
      <p:sp>
        <p:nvSpPr>
          <p:cNvPr id="1431" name="文本框 1430"/>
          <p:cNvSpPr txBox="1"/>
          <p:nvPr/>
        </p:nvSpPr>
        <p:spPr>
          <a:xfrm>
            <a:off x="587681" y="1414195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partition0</a:t>
            </a:r>
            <a:endParaRPr lang="en-US" altLang="zh-CN" sz="1000" dirty="0"/>
          </a:p>
        </p:txBody>
      </p:sp>
      <p:sp>
        <p:nvSpPr>
          <p:cNvPr id="1432" name="文本框 1431"/>
          <p:cNvSpPr txBox="1"/>
          <p:nvPr/>
        </p:nvSpPr>
        <p:spPr>
          <a:xfrm>
            <a:off x="1755491" y="1388749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partition1</a:t>
            </a:r>
            <a:endParaRPr lang="en-US" altLang="zh-CN" sz="1000" dirty="0"/>
          </a:p>
        </p:txBody>
      </p:sp>
      <p:sp>
        <p:nvSpPr>
          <p:cNvPr id="1433" name="矩形 1432"/>
          <p:cNvSpPr/>
          <p:nvPr/>
        </p:nvSpPr>
        <p:spPr>
          <a:xfrm>
            <a:off x="409425" y="3349758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&lt;g,1&gt;</a:t>
            </a:r>
            <a:endParaRPr lang="zh-CN" altLang="en-US" sz="800" dirty="0"/>
          </a:p>
        </p:txBody>
      </p:sp>
      <p:sp>
        <p:nvSpPr>
          <p:cNvPr id="1434" name="矩形 1433"/>
          <p:cNvSpPr/>
          <p:nvPr/>
        </p:nvSpPr>
        <p:spPr>
          <a:xfrm>
            <a:off x="1561264" y="3349758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&lt;h,1&gt;</a:t>
            </a:r>
            <a:endParaRPr lang="zh-CN" altLang="en-US" sz="800" dirty="0"/>
          </a:p>
        </p:txBody>
      </p:sp>
      <p:cxnSp>
        <p:nvCxnSpPr>
          <p:cNvPr id="1435" name="直接箭头连接符 1434"/>
          <p:cNvCxnSpPr>
            <a:endCxn id="1433" idx="1"/>
          </p:cNvCxnSpPr>
          <p:nvPr/>
        </p:nvCxnSpPr>
        <p:spPr>
          <a:xfrm flipV="1">
            <a:off x="144016" y="3462556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6" name="直接箭头连接符 1435"/>
          <p:cNvCxnSpPr>
            <a:endCxn id="1433" idx="1"/>
          </p:cNvCxnSpPr>
          <p:nvPr/>
        </p:nvCxnSpPr>
        <p:spPr>
          <a:xfrm>
            <a:off x="144017" y="3325774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7" name="文本框 1436"/>
          <p:cNvSpPr txBox="1"/>
          <p:nvPr/>
        </p:nvSpPr>
        <p:spPr>
          <a:xfrm>
            <a:off x="261834" y="3064858"/>
            <a:ext cx="1299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10 Merge </a:t>
            </a:r>
            <a:r>
              <a:rPr lang="zh-CN" altLang="en-US" sz="1000" dirty="0"/>
              <a:t>归并排序</a:t>
            </a:r>
            <a:endParaRPr lang="en-US" altLang="zh-CN" sz="1000" dirty="0"/>
          </a:p>
        </p:txBody>
      </p:sp>
      <p:sp>
        <p:nvSpPr>
          <p:cNvPr id="1438" name="文本框 1437"/>
          <p:cNvSpPr txBox="1"/>
          <p:nvPr/>
        </p:nvSpPr>
        <p:spPr>
          <a:xfrm>
            <a:off x="622337" y="3595979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partition0</a:t>
            </a:r>
            <a:endParaRPr lang="en-US" altLang="zh-CN" sz="1000" dirty="0"/>
          </a:p>
        </p:txBody>
      </p:sp>
      <p:sp>
        <p:nvSpPr>
          <p:cNvPr id="1439" name="文本框 1438"/>
          <p:cNvSpPr txBox="1"/>
          <p:nvPr/>
        </p:nvSpPr>
        <p:spPr>
          <a:xfrm>
            <a:off x="1807557" y="3621673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partition1</a:t>
            </a:r>
            <a:endParaRPr lang="en-US" altLang="zh-CN" sz="1000" dirty="0"/>
          </a:p>
        </p:txBody>
      </p:sp>
      <p:sp>
        <p:nvSpPr>
          <p:cNvPr id="1440" name="矩形 1439"/>
          <p:cNvSpPr/>
          <p:nvPr/>
        </p:nvSpPr>
        <p:spPr>
          <a:xfrm>
            <a:off x="3034982" y="1554543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&lt;g,1&gt;</a:t>
            </a:r>
            <a:endParaRPr lang="zh-CN" altLang="en-US" sz="800" dirty="0"/>
          </a:p>
        </p:txBody>
      </p:sp>
      <p:sp>
        <p:nvSpPr>
          <p:cNvPr id="1441" name="矩形 1440"/>
          <p:cNvSpPr/>
          <p:nvPr/>
        </p:nvSpPr>
        <p:spPr>
          <a:xfrm>
            <a:off x="3024335" y="3094449"/>
            <a:ext cx="131714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&lt;b,1&gt;&lt;b,1&gt;&lt;d,1&gt;&lt;f,1&gt;</a:t>
            </a:r>
            <a:endParaRPr lang="zh-CN" altLang="en-US" sz="800" dirty="0"/>
          </a:p>
        </p:txBody>
      </p:sp>
      <p:sp>
        <p:nvSpPr>
          <p:cNvPr id="1442" name="矩形 1441"/>
          <p:cNvSpPr/>
          <p:nvPr/>
        </p:nvSpPr>
        <p:spPr>
          <a:xfrm>
            <a:off x="3024336" y="3498283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&lt;h,1&gt;</a:t>
            </a:r>
            <a:endParaRPr lang="zh-CN" altLang="en-US" sz="800" dirty="0"/>
          </a:p>
        </p:txBody>
      </p:sp>
      <p:sp>
        <p:nvSpPr>
          <p:cNvPr id="1443" name="矩形 1442"/>
          <p:cNvSpPr/>
          <p:nvPr/>
        </p:nvSpPr>
        <p:spPr>
          <a:xfrm>
            <a:off x="4417603" y="1342508"/>
            <a:ext cx="1516404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&lt;a,1&gt;&lt;a,1&gt;&lt;c,1&gt;&lt;e,1&gt;&lt;g,1&gt;</a:t>
            </a:r>
            <a:endParaRPr lang="zh-CN" altLang="en-US" sz="800" dirty="0"/>
          </a:p>
        </p:txBody>
      </p:sp>
      <p:sp>
        <p:nvSpPr>
          <p:cNvPr id="1444" name="文本框 1443"/>
          <p:cNvSpPr txBox="1"/>
          <p:nvPr/>
        </p:nvSpPr>
        <p:spPr>
          <a:xfrm>
            <a:off x="124169" y="637553"/>
            <a:ext cx="834686" cy="250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MapTask1</a:t>
            </a:r>
            <a:endParaRPr lang="en-US" altLang="zh-CN" sz="1000" dirty="0"/>
          </a:p>
        </p:txBody>
      </p:sp>
      <p:sp>
        <p:nvSpPr>
          <p:cNvPr id="1445" name="文本框 1444"/>
          <p:cNvSpPr txBox="1"/>
          <p:nvPr/>
        </p:nvSpPr>
        <p:spPr>
          <a:xfrm>
            <a:off x="108238" y="2734445"/>
            <a:ext cx="773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MapTask2</a:t>
            </a:r>
            <a:endParaRPr lang="en-US" altLang="zh-CN" sz="1000" dirty="0"/>
          </a:p>
        </p:txBody>
      </p:sp>
      <p:sp>
        <p:nvSpPr>
          <p:cNvPr id="1446" name="矩形 1445"/>
          <p:cNvSpPr/>
          <p:nvPr/>
        </p:nvSpPr>
        <p:spPr>
          <a:xfrm>
            <a:off x="4439557" y="1986115"/>
            <a:ext cx="1516403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GroupingComparator</a:t>
            </a:r>
            <a:r>
              <a:rPr lang="en-US" altLang="zh-CN" sz="800" dirty="0"/>
              <a:t>(</a:t>
            </a:r>
            <a:r>
              <a:rPr lang="en-US" altLang="zh-CN" sz="800" dirty="0" err="1"/>
              <a:t>k,knext</a:t>
            </a:r>
            <a:r>
              <a:rPr lang="en-US" altLang="zh-CN" sz="800" dirty="0"/>
              <a:t>)</a:t>
            </a:r>
            <a:endParaRPr lang="zh-CN" altLang="en-US" sz="800" dirty="0"/>
          </a:p>
        </p:txBody>
      </p:sp>
      <p:sp>
        <p:nvSpPr>
          <p:cNvPr id="1447" name="文本框 1446"/>
          <p:cNvSpPr txBox="1"/>
          <p:nvPr/>
        </p:nvSpPr>
        <p:spPr>
          <a:xfrm>
            <a:off x="2826532" y="810548"/>
            <a:ext cx="1954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13</a:t>
            </a:r>
            <a:r>
              <a:rPr lang="zh-CN" altLang="en-US" sz="1000" dirty="0"/>
              <a:t>下载到</a:t>
            </a:r>
            <a:r>
              <a:rPr lang="en-US" altLang="zh-CN" sz="1000" dirty="0" err="1"/>
              <a:t>ReduceTask</a:t>
            </a:r>
            <a:r>
              <a:rPr lang="zh-CN" altLang="en-US" sz="1000" dirty="0"/>
              <a:t>本地磁盘</a:t>
            </a:r>
            <a:endParaRPr lang="en-US" altLang="zh-CN" sz="1000" dirty="0"/>
          </a:p>
        </p:txBody>
      </p:sp>
      <p:sp>
        <p:nvSpPr>
          <p:cNvPr id="1448" name="文本框 1447"/>
          <p:cNvSpPr txBox="1"/>
          <p:nvPr/>
        </p:nvSpPr>
        <p:spPr>
          <a:xfrm>
            <a:off x="4341485" y="1090800"/>
            <a:ext cx="1461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13 </a:t>
            </a:r>
            <a:r>
              <a:rPr lang="zh-CN" altLang="en-US" sz="1000" dirty="0"/>
              <a:t>合并文件 归并排序</a:t>
            </a:r>
            <a:endParaRPr lang="en-US" altLang="zh-CN" sz="1000" dirty="0"/>
          </a:p>
        </p:txBody>
      </p:sp>
      <p:sp>
        <p:nvSpPr>
          <p:cNvPr id="1449" name="矩形 1448"/>
          <p:cNvSpPr/>
          <p:nvPr/>
        </p:nvSpPr>
        <p:spPr>
          <a:xfrm>
            <a:off x="6055371" y="992634"/>
            <a:ext cx="949336" cy="824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Reduce(</a:t>
            </a:r>
            <a:r>
              <a:rPr lang="en-US" altLang="zh-CN" sz="800" dirty="0" err="1"/>
              <a:t>k,v</a:t>
            </a:r>
            <a:r>
              <a:rPr lang="en-US" altLang="zh-CN" sz="800" dirty="0"/>
              <a:t>)</a:t>
            </a:r>
            <a:endParaRPr lang="en-US" altLang="zh-CN" sz="800" dirty="0"/>
          </a:p>
          <a:p>
            <a:pPr algn="ctr"/>
            <a:r>
              <a:rPr lang="en-US" altLang="zh-CN" sz="800" dirty="0" err="1"/>
              <a:t>Context.write</a:t>
            </a:r>
            <a:r>
              <a:rPr lang="en-US" altLang="zh-CN" sz="800" dirty="0"/>
              <a:t>(</a:t>
            </a:r>
            <a:r>
              <a:rPr lang="en-US" altLang="zh-CN" sz="800" dirty="0" err="1"/>
              <a:t>kv</a:t>
            </a:r>
            <a:r>
              <a:rPr lang="en-US" altLang="zh-CN" sz="800" dirty="0"/>
              <a:t>)</a:t>
            </a:r>
            <a:endParaRPr lang="zh-CN" altLang="en-US" sz="800" dirty="0"/>
          </a:p>
        </p:txBody>
      </p:sp>
      <p:sp>
        <p:nvSpPr>
          <p:cNvPr id="1450" name="文本框 1449"/>
          <p:cNvSpPr txBox="1"/>
          <p:nvPr/>
        </p:nvSpPr>
        <p:spPr>
          <a:xfrm>
            <a:off x="6137748" y="735811"/>
            <a:ext cx="727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Reducer</a:t>
            </a:r>
            <a:endParaRPr lang="en-US" altLang="zh-CN" sz="1000" dirty="0"/>
          </a:p>
        </p:txBody>
      </p:sp>
      <p:sp>
        <p:nvSpPr>
          <p:cNvPr id="1451" name="矩形 1450"/>
          <p:cNvSpPr/>
          <p:nvPr/>
        </p:nvSpPr>
        <p:spPr>
          <a:xfrm>
            <a:off x="4501509" y="1286026"/>
            <a:ext cx="558826" cy="346997"/>
          </a:xfrm>
          <a:prstGeom prst="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52" name="直接箭头连接符 1451"/>
          <p:cNvCxnSpPr>
            <a:stCxn id="1446" idx="0"/>
            <a:endCxn id="1451" idx="2"/>
          </p:cNvCxnSpPr>
          <p:nvPr/>
        </p:nvCxnSpPr>
        <p:spPr>
          <a:xfrm flipH="1" flipV="1">
            <a:off x="4780922" y="1633023"/>
            <a:ext cx="416837" cy="35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3" name="矩形 1452"/>
          <p:cNvSpPr/>
          <p:nvPr/>
        </p:nvSpPr>
        <p:spPr>
          <a:xfrm>
            <a:off x="4453574" y="1398823"/>
            <a:ext cx="187789" cy="158678"/>
          </a:xfrm>
          <a:prstGeom prst="rect">
            <a:avLst/>
          </a:prstGeom>
          <a:noFill/>
          <a:ln w="63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4" name="文本框 1453"/>
          <p:cNvSpPr txBox="1"/>
          <p:nvPr/>
        </p:nvSpPr>
        <p:spPr>
          <a:xfrm>
            <a:off x="4787260" y="627534"/>
            <a:ext cx="1031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ReduceTask1</a:t>
            </a:r>
            <a:endParaRPr lang="en-US" altLang="zh-CN" sz="1000" dirty="0"/>
          </a:p>
        </p:txBody>
      </p:sp>
      <p:cxnSp>
        <p:nvCxnSpPr>
          <p:cNvPr id="1455" name="曲线连接符 1454"/>
          <p:cNvCxnSpPr>
            <a:stCxn id="1430" idx="2"/>
            <a:endCxn id="1425" idx="0"/>
          </p:cNvCxnSpPr>
          <p:nvPr/>
        </p:nvCxnSpPr>
        <p:spPr>
          <a:xfrm rot="5400000" flipH="1" flipV="1">
            <a:off x="2319599" y="-126964"/>
            <a:ext cx="32309" cy="2632693"/>
          </a:xfrm>
          <a:prstGeom prst="curvedConnector5">
            <a:avLst>
              <a:gd name="adj1" fmla="val 952459"/>
              <a:gd name="adj2" fmla="val 52529"/>
              <a:gd name="adj3" fmla="val 480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6" name="曲线连接符 1455"/>
          <p:cNvCxnSpPr>
            <a:stCxn id="1433" idx="0"/>
            <a:endCxn id="1440" idx="2"/>
          </p:cNvCxnSpPr>
          <p:nvPr/>
        </p:nvCxnSpPr>
        <p:spPr>
          <a:xfrm rot="5400000" flipH="1" flipV="1">
            <a:off x="1513313" y="1252170"/>
            <a:ext cx="1569620" cy="26255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7" name="矩形 1456"/>
          <p:cNvSpPr/>
          <p:nvPr/>
        </p:nvSpPr>
        <p:spPr>
          <a:xfrm>
            <a:off x="2849328" y="2743370"/>
            <a:ext cx="4320480" cy="14074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1458" name="曲线连接符 1457"/>
          <p:cNvCxnSpPr>
            <a:stCxn id="1432" idx="0"/>
            <a:endCxn id="1441" idx="0"/>
          </p:cNvCxnSpPr>
          <p:nvPr/>
        </p:nvCxnSpPr>
        <p:spPr>
          <a:xfrm rot="16200000" flipH="1">
            <a:off x="2071244" y="1482784"/>
            <a:ext cx="1705700" cy="15176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9" name="曲线连接符 1458"/>
          <p:cNvCxnSpPr>
            <a:stCxn id="1434" idx="2"/>
            <a:endCxn id="1442" idx="2"/>
          </p:cNvCxnSpPr>
          <p:nvPr/>
        </p:nvCxnSpPr>
        <p:spPr>
          <a:xfrm rot="16200000" flipH="1">
            <a:off x="2794602" y="2918079"/>
            <a:ext cx="148525" cy="1463072"/>
          </a:xfrm>
          <a:prstGeom prst="curvedConnector3">
            <a:avLst>
              <a:gd name="adj1" fmla="val 2539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0" name="直接箭头连接符 1459"/>
          <p:cNvCxnSpPr>
            <a:stCxn id="1425" idx="3"/>
            <a:endCxn id="1443" idx="1"/>
          </p:cNvCxnSpPr>
          <p:nvPr/>
        </p:nvCxnSpPr>
        <p:spPr>
          <a:xfrm>
            <a:off x="4269219" y="1286026"/>
            <a:ext cx="148384" cy="16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1" name="直接箭头连接符 1460"/>
          <p:cNvCxnSpPr>
            <a:stCxn id="1440" idx="3"/>
            <a:endCxn id="1443" idx="1"/>
          </p:cNvCxnSpPr>
          <p:nvPr/>
        </p:nvCxnSpPr>
        <p:spPr>
          <a:xfrm flipV="1">
            <a:off x="4186821" y="1455306"/>
            <a:ext cx="230782" cy="21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2" name="矩形 1461"/>
          <p:cNvSpPr/>
          <p:nvPr/>
        </p:nvSpPr>
        <p:spPr>
          <a:xfrm>
            <a:off x="141329" y="627534"/>
            <a:ext cx="2608012" cy="17828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463" name="矩形 1462"/>
          <p:cNvSpPr/>
          <p:nvPr/>
        </p:nvSpPr>
        <p:spPr>
          <a:xfrm>
            <a:off x="137917" y="2742150"/>
            <a:ext cx="2608012" cy="14087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1464" name="曲线连接符 1463"/>
          <p:cNvCxnSpPr/>
          <p:nvPr/>
        </p:nvCxnSpPr>
        <p:spPr>
          <a:xfrm flipV="1">
            <a:off x="4617871" y="1023142"/>
            <a:ext cx="1519878" cy="307364"/>
          </a:xfrm>
          <a:prstGeom prst="curvedConnector3">
            <a:avLst>
              <a:gd name="adj1" fmla="val -3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5" name="文本框 1464"/>
          <p:cNvSpPr txBox="1"/>
          <p:nvPr/>
        </p:nvSpPr>
        <p:spPr>
          <a:xfrm>
            <a:off x="4697181" y="2763461"/>
            <a:ext cx="1009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ReduceTask2</a:t>
            </a:r>
            <a:endParaRPr lang="en-US" altLang="zh-CN" sz="1000" dirty="0"/>
          </a:p>
        </p:txBody>
      </p:sp>
      <p:sp>
        <p:nvSpPr>
          <p:cNvPr id="1466" name="文本框 1465"/>
          <p:cNvSpPr txBox="1"/>
          <p:nvPr/>
        </p:nvSpPr>
        <p:spPr>
          <a:xfrm>
            <a:off x="4917405" y="835982"/>
            <a:ext cx="1220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14 </a:t>
            </a:r>
            <a:r>
              <a:rPr lang="zh-CN" altLang="en-US" sz="1000" dirty="0"/>
              <a:t>一次读取一组</a:t>
            </a:r>
            <a:endParaRPr lang="en-US" altLang="zh-CN" sz="1000" dirty="0"/>
          </a:p>
        </p:txBody>
      </p:sp>
      <p:cxnSp>
        <p:nvCxnSpPr>
          <p:cNvPr id="1467" name="曲线连接符 1466"/>
          <p:cNvCxnSpPr>
            <a:stCxn id="1453" idx="2"/>
          </p:cNvCxnSpPr>
          <p:nvPr/>
        </p:nvCxnSpPr>
        <p:spPr>
          <a:xfrm rot="5400000" flipH="1" flipV="1">
            <a:off x="5477793" y="355701"/>
            <a:ext cx="271476" cy="2132124"/>
          </a:xfrm>
          <a:prstGeom prst="curvedConnector4">
            <a:avLst>
              <a:gd name="adj1" fmla="val -84206"/>
              <a:gd name="adj2" fmla="val 656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8" name="矩形 1467"/>
          <p:cNvSpPr/>
          <p:nvPr/>
        </p:nvSpPr>
        <p:spPr>
          <a:xfrm>
            <a:off x="6055372" y="3028422"/>
            <a:ext cx="941874" cy="824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Reduce(</a:t>
            </a:r>
            <a:r>
              <a:rPr lang="en-US" altLang="zh-CN" sz="800" dirty="0" err="1"/>
              <a:t>k,v</a:t>
            </a:r>
            <a:r>
              <a:rPr lang="en-US" altLang="zh-CN" sz="800" dirty="0"/>
              <a:t>)</a:t>
            </a:r>
            <a:endParaRPr lang="en-US" altLang="zh-CN" sz="800" dirty="0"/>
          </a:p>
          <a:p>
            <a:pPr algn="ctr"/>
            <a:r>
              <a:rPr lang="en-US" altLang="zh-CN" sz="800" dirty="0" err="1"/>
              <a:t>Context.write</a:t>
            </a:r>
            <a:r>
              <a:rPr lang="en-US" altLang="zh-CN" sz="800" dirty="0"/>
              <a:t>(</a:t>
            </a:r>
            <a:r>
              <a:rPr lang="en-US" altLang="zh-CN" sz="800" dirty="0" err="1"/>
              <a:t>kv</a:t>
            </a:r>
            <a:r>
              <a:rPr lang="en-US" altLang="zh-CN" sz="800" dirty="0"/>
              <a:t>)</a:t>
            </a:r>
            <a:endParaRPr lang="zh-CN" altLang="en-US" sz="800" dirty="0"/>
          </a:p>
        </p:txBody>
      </p:sp>
      <p:sp>
        <p:nvSpPr>
          <p:cNvPr id="1469" name="文本框 1468"/>
          <p:cNvSpPr txBox="1"/>
          <p:nvPr/>
        </p:nvSpPr>
        <p:spPr>
          <a:xfrm>
            <a:off x="6161417" y="2782202"/>
            <a:ext cx="7040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Reducer</a:t>
            </a:r>
            <a:endParaRPr lang="en-US" altLang="zh-CN" sz="1000" dirty="0"/>
          </a:p>
        </p:txBody>
      </p:sp>
      <p:sp>
        <p:nvSpPr>
          <p:cNvPr id="1470" name="矩形 1469"/>
          <p:cNvSpPr/>
          <p:nvPr/>
        </p:nvSpPr>
        <p:spPr>
          <a:xfrm>
            <a:off x="454504" y="11400"/>
            <a:ext cx="26773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dirty="0" err="1">
                <a:solidFill>
                  <a:srgbClr val="FF0000"/>
                </a:solidFill>
              </a:rPr>
              <a:t>ReduceTask</a:t>
            </a:r>
            <a:r>
              <a:rPr lang="zh-CN" altLang="en-US" sz="2000" dirty="0">
                <a:solidFill>
                  <a:srgbClr val="FF0000"/>
                </a:solidFill>
              </a:rPr>
              <a:t>工作机制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71" name="文本框 1470"/>
          <p:cNvSpPr txBox="1"/>
          <p:nvPr/>
        </p:nvSpPr>
        <p:spPr>
          <a:xfrm>
            <a:off x="4748507" y="2189946"/>
            <a:ext cx="1220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15 </a:t>
            </a:r>
            <a:r>
              <a:rPr lang="zh-CN" altLang="en-US" sz="1000" dirty="0"/>
              <a:t>分组</a:t>
            </a:r>
            <a:endParaRPr lang="en-US" altLang="zh-CN" sz="1000" dirty="0"/>
          </a:p>
        </p:txBody>
      </p:sp>
      <p:sp>
        <p:nvSpPr>
          <p:cNvPr id="1472" name="矩形 1471"/>
          <p:cNvSpPr/>
          <p:nvPr/>
        </p:nvSpPr>
        <p:spPr>
          <a:xfrm>
            <a:off x="1013705" y="4324984"/>
            <a:ext cx="114646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</a:rPr>
              <a:t>Copy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1473" name="矩形 1472"/>
          <p:cNvSpPr/>
          <p:nvPr/>
        </p:nvSpPr>
        <p:spPr>
          <a:xfrm>
            <a:off x="2852822" y="4324984"/>
            <a:ext cx="124489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</a:rPr>
              <a:t>Merge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1474" name="矩形 1473"/>
          <p:cNvSpPr/>
          <p:nvPr/>
        </p:nvSpPr>
        <p:spPr>
          <a:xfrm>
            <a:off x="4547468" y="4324984"/>
            <a:ext cx="103105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</a:rPr>
              <a:t>Sort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1475" name="矩形 1474"/>
          <p:cNvSpPr/>
          <p:nvPr/>
        </p:nvSpPr>
        <p:spPr>
          <a:xfrm>
            <a:off x="6010179" y="4324984"/>
            <a:ext cx="13388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</a:rPr>
              <a:t>Reduce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1476" name="矩形 1475"/>
          <p:cNvSpPr/>
          <p:nvPr/>
        </p:nvSpPr>
        <p:spPr>
          <a:xfrm>
            <a:off x="7011263" y="1589451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OutPutFormat</a:t>
            </a:r>
            <a:endParaRPr lang="zh-CN" altLang="en-US" sz="800" dirty="0"/>
          </a:p>
        </p:txBody>
      </p:sp>
      <p:sp>
        <p:nvSpPr>
          <p:cNvPr id="1477" name="矩形 1476"/>
          <p:cNvSpPr/>
          <p:nvPr/>
        </p:nvSpPr>
        <p:spPr>
          <a:xfrm>
            <a:off x="7331779" y="1913221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RecordWriter</a:t>
            </a:r>
            <a:endParaRPr lang="zh-CN" altLang="en-US" sz="800" dirty="0"/>
          </a:p>
        </p:txBody>
      </p:sp>
      <p:sp>
        <p:nvSpPr>
          <p:cNvPr id="1478" name="文本框 1477"/>
          <p:cNvSpPr txBox="1"/>
          <p:nvPr/>
        </p:nvSpPr>
        <p:spPr>
          <a:xfrm>
            <a:off x="7458492" y="2283718"/>
            <a:ext cx="70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Write(</a:t>
            </a:r>
            <a:r>
              <a:rPr lang="en-US" altLang="zh-CN" sz="1000" dirty="0" err="1"/>
              <a:t>k,v</a:t>
            </a:r>
            <a:r>
              <a:rPr lang="en-US" altLang="zh-CN" sz="1000" dirty="0"/>
              <a:t>)</a:t>
            </a:r>
            <a:endParaRPr lang="en-US" altLang="zh-CN" sz="1000" dirty="0"/>
          </a:p>
        </p:txBody>
      </p:sp>
      <p:sp>
        <p:nvSpPr>
          <p:cNvPr id="1479" name="矩形 1478"/>
          <p:cNvSpPr/>
          <p:nvPr/>
        </p:nvSpPr>
        <p:spPr>
          <a:xfrm>
            <a:off x="8591610" y="1827193"/>
            <a:ext cx="346344" cy="7445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a 2</a:t>
            </a:r>
            <a:endParaRPr lang="en-US" altLang="zh-CN" sz="800" dirty="0"/>
          </a:p>
          <a:p>
            <a:pPr algn="ctr"/>
            <a:r>
              <a:rPr lang="en-US" altLang="zh-CN" sz="800" dirty="0"/>
              <a:t>b 1</a:t>
            </a:r>
            <a:endParaRPr lang="en-US" altLang="zh-CN" sz="800" dirty="0"/>
          </a:p>
          <a:p>
            <a:pPr algn="ctr"/>
            <a:r>
              <a:rPr lang="en-US" altLang="zh-CN" sz="800" dirty="0"/>
              <a:t>c 1</a:t>
            </a:r>
            <a:endParaRPr lang="en-US" altLang="zh-CN" sz="800" dirty="0"/>
          </a:p>
          <a:p>
            <a:pPr algn="ctr"/>
            <a:r>
              <a:rPr lang="en-US" altLang="zh-CN" sz="800" dirty="0"/>
              <a:t>d 1</a:t>
            </a:r>
            <a:endParaRPr lang="en-US" altLang="zh-CN" sz="800" dirty="0"/>
          </a:p>
          <a:p>
            <a:pPr algn="ctr"/>
            <a:r>
              <a:rPr lang="en-US" altLang="zh-CN" sz="800" dirty="0"/>
              <a:t>…</a:t>
            </a:r>
            <a:endParaRPr lang="zh-CN" altLang="en-US" sz="800" dirty="0"/>
          </a:p>
        </p:txBody>
      </p:sp>
      <p:sp>
        <p:nvSpPr>
          <p:cNvPr id="1480" name="文本框 1479"/>
          <p:cNvSpPr txBox="1"/>
          <p:nvPr/>
        </p:nvSpPr>
        <p:spPr>
          <a:xfrm>
            <a:off x="8352779" y="1633023"/>
            <a:ext cx="827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Part-r-000000</a:t>
            </a:r>
            <a:endParaRPr lang="en-US" altLang="zh-CN" sz="800" dirty="0"/>
          </a:p>
        </p:txBody>
      </p:sp>
      <p:sp>
        <p:nvSpPr>
          <p:cNvPr id="1481" name="文本框 1480"/>
          <p:cNvSpPr txBox="1"/>
          <p:nvPr/>
        </p:nvSpPr>
        <p:spPr>
          <a:xfrm>
            <a:off x="7169808" y="1312732"/>
            <a:ext cx="1712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16 </a:t>
            </a:r>
            <a:r>
              <a:rPr lang="zh-CN" altLang="en-US" sz="1000" dirty="0"/>
              <a:t>默认</a:t>
            </a:r>
            <a:r>
              <a:rPr lang="en-US" altLang="zh-CN" sz="1000" dirty="0" err="1"/>
              <a:t>TextOutputFormat</a:t>
            </a:r>
            <a:endParaRPr lang="en-US" altLang="zh-CN" sz="1000" dirty="0"/>
          </a:p>
        </p:txBody>
      </p:sp>
      <p:cxnSp>
        <p:nvCxnSpPr>
          <p:cNvPr id="1482" name="直接箭头连接符 1481"/>
          <p:cNvCxnSpPr>
            <a:stCxn id="1476" idx="2"/>
            <a:endCxn id="1477" idx="0"/>
          </p:cNvCxnSpPr>
          <p:nvPr/>
        </p:nvCxnSpPr>
        <p:spPr>
          <a:xfrm>
            <a:off x="7437433" y="1815046"/>
            <a:ext cx="320516" cy="9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直接箭头连接符 1482"/>
          <p:cNvCxnSpPr>
            <a:stCxn id="1477" idx="2"/>
            <a:endCxn id="1478" idx="0"/>
          </p:cNvCxnSpPr>
          <p:nvPr/>
        </p:nvCxnSpPr>
        <p:spPr>
          <a:xfrm>
            <a:off x="7757949" y="2138816"/>
            <a:ext cx="54188" cy="14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直接箭头连接符 1483"/>
          <p:cNvCxnSpPr>
            <a:stCxn id="1478" idx="3"/>
            <a:endCxn id="1479" idx="1"/>
          </p:cNvCxnSpPr>
          <p:nvPr/>
        </p:nvCxnSpPr>
        <p:spPr>
          <a:xfrm flipV="1">
            <a:off x="8165782" y="2199472"/>
            <a:ext cx="425828" cy="20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5" name="矩形 1484"/>
          <p:cNvSpPr/>
          <p:nvPr/>
        </p:nvSpPr>
        <p:spPr>
          <a:xfrm>
            <a:off x="6994194" y="3615612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OutPutFormat</a:t>
            </a:r>
            <a:endParaRPr lang="zh-CN" altLang="en-US" sz="800" dirty="0"/>
          </a:p>
        </p:txBody>
      </p:sp>
      <p:sp>
        <p:nvSpPr>
          <p:cNvPr id="1486" name="矩形 1485"/>
          <p:cNvSpPr/>
          <p:nvPr/>
        </p:nvSpPr>
        <p:spPr>
          <a:xfrm>
            <a:off x="7314710" y="3939382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RecordWriter</a:t>
            </a:r>
            <a:endParaRPr lang="zh-CN" altLang="en-US" sz="800" dirty="0"/>
          </a:p>
        </p:txBody>
      </p:sp>
      <p:sp>
        <p:nvSpPr>
          <p:cNvPr id="1487" name="文本框 1486"/>
          <p:cNvSpPr txBox="1"/>
          <p:nvPr/>
        </p:nvSpPr>
        <p:spPr>
          <a:xfrm>
            <a:off x="7441423" y="4309879"/>
            <a:ext cx="70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Write(</a:t>
            </a:r>
            <a:r>
              <a:rPr lang="en-US" altLang="zh-CN" sz="1000" dirty="0" err="1"/>
              <a:t>k,v</a:t>
            </a:r>
            <a:r>
              <a:rPr lang="en-US" altLang="zh-CN" sz="1000" dirty="0"/>
              <a:t>)</a:t>
            </a:r>
            <a:endParaRPr lang="en-US" altLang="zh-CN" sz="1000" dirty="0"/>
          </a:p>
        </p:txBody>
      </p:sp>
      <p:sp>
        <p:nvSpPr>
          <p:cNvPr id="1488" name="矩形 1487"/>
          <p:cNvSpPr/>
          <p:nvPr/>
        </p:nvSpPr>
        <p:spPr>
          <a:xfrm>
            <a:off x="8574541" y="3853354"/>
            <a:ext cx="346344" cy="7445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a 2</a:t>
            </a:r>
            <a:endParaRPr lang="en-US" altLang="zh-CN" sz="800" dirty="0"/>
          </a:p>
          <a:p>
            <a:pPr algn="ctr"/>
            <a:r>
              <a:rPr lang="en-US" altLang="zh-CN" sz="800" dirty="0"/>
              <a:t>b 1</a:t>
            </a:r>
            <a:endParaRPr lang="en-US" altLang="zh-CN" sz="800" dirty="0"/>
          </a:p>
          <a:p>
            <a:pPr algn="ctr"/>
            <a:r>
              <a:rPr lang="en-US" altLang="zh-CN" sz="800" dirty="0"/>
              <a:t>c 1</a:t>
            </a:r>
            <a:endParaRPr lang="en-US" altLang="zh-CN" sz="800" dirty="0"/>
          </a:p>
          <a:p>
            <a:pPr algn="ctr"/>
            <a:r>
              <a:rPr lang="en-US" altLang="zh-CN" sz="800" dirty="0"/>
              <a:t>d 1</a:t>
            </a:r>
            <a:endParaRPr lang="en-US" altLang="zh-CN" sz="800" dirty="0"/>
          </a:p>
          <a:p>
            <a:pPr algn="ctr"/>
            <a:r>
              <a:rPr lang="en-US" altLang="zh-CN" sz="800" dirty="0"/>
              <a:t>…</a:t>
            </a:r>
            <a:endParaRPr lang="zh-CN" altLang="en-US" sz="800" dirty="0"/>
          </a:p>
        </p:txBody>
      </p:sp>
      <p:sp>
        <p:nvSpPr>
          <p:cNvPr id="1489" name="文本框 1488"/>
          <p:cNvSpPr txBox="1"/>
          <p:nvPr/>
        </p:nvSpPr>
        <p:spPr>
          <a:xfrm>
            <a:off x="8335710" y="3659184"/>
            <a:ext cx="827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Part-r-000001</a:t>
            </a:r>
            <a:endParaRPr lang="en-US" altLang="zh-CN" sz="800" dirty="0"/>
          </a:p>
        </p:txBody>
      </p:sp>
      <p:sp>
        <p:nvSpPr>
          <p:cNvPr id="1490" name="文本框 1489"/>
          <p:cNvSpPr txBox="1"/>
          <p:nvPr/>
        </p:nvSpPr>
        <p:spPr>
          <a:xfrm>
            <a:off x="7152739" y="3338893"/>
            <a:ext cx="1569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默认</a:t>
            </a:r>
            <a:r>
              <a:rPr lang="en-US" altLang="zh-CN" sz="1000" dirty="0" err="1"/>
              <a:t>TextOutputFormat</a:t>
            </a:r>
            <a:endParaRPr lang="en-US" altLang="zh-CN" sz="1000" dirty="0"/>
          </a:p>
        </p:txBody>
      </p:sp>
      <p:cxnSp>
        <p:nvCxnSpPr>
          <p:cNvPr id="1491" name="直接箭头连接符 1490"/>
          <p:cNvCxnSpPr>
            <a:stCxn id="1485" idx="2"/>
            <a:endCxn id="1486" idx="0"/>
          </p:cNvCxnSpPr>
          <p:nvPr/>
        </p:nvCxnSpPr>
        <p:spPr>
          <a:xfrm>
            <a:off x="7420364" y="3841207"/>
            <a:ext cx="320516" cy="9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直接箭头连接符 1491"/>
          <p:cNvCxnSpPr>
            <a:stCxn id="1486" idx="2"/>
            <a:endCxn id="1487" idx="0"/>
          </p:cNvCxnSpPr>
          <p:nvPr/>
        </p:nvCxnSpPr>
        <p:spPr>
          <a:xfrm>
            <a:off x="7740880" y="4164977"/>
            <a:ext cx="54188" cy="14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直接箭头连接符 1492"/>
          <p:cNvCxnSpPr>
            <a:stCxn id="1487" idx="3"/>
            <a:endCxn id="1488" idx="1"/>
          </p:cNvCxnSpPr>
          <p:nvPr/>
        </p:nvCxnSpPr>
        <p:spPr>
          <a:xfrm flipV="1">
            <a:off x="8148713" y="4225633"/>
            <a:ext cx="425828" cy="20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4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4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4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4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4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4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4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4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4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4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4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1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4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14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4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4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4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4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4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14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14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4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14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14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4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1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14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14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14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1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1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1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14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14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14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1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14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14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14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14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4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1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4" grpId="0" bldLvl="0" animBg="1"/>
      <p:bldP spid="1425" grpId="0" bldLvl="0" animBg="1"/>
      <p:bldP spid="1426" grpId="0" bldLvl="0" animBg="1"/>
      <p:bldP spid="1427" grpId="0" bldLvl="0" animBg="1"/>
      <p:bldP spid="1430" grpId="0"/>
      <p:bldP spid="1431" grpId="0"/>
      <p:bldP spid="1432" grpId="0"/>
      <p:bldP spid="1433" grpId="0" bldLvl="0" animBg="1"/>
      <p:bldP spid="1434" grpId="0" bldLvl="0" animBg="1"/>
      <p:bldP spid="1437" grpId="0"/>
      <p:bldP spid="1438" grpId="0"/>
      <p:bldP spid="1439" grpId="0"/>
      <p:bldP spid="1440" grpId="0" bldLvl="0" animBg="1"/>
      <p:bldP spid="1441" grpId="0" bldLvl="0" animBg="1"/>
      <p:bldP spid="1442" grpId="0" bldLvl="0" animBg="1"/>
      <p:bldP spid="1443" grpId="0" bldLvl="0" animBg="1"/>
      <p:bldP spid="1444" grpId="0"/>
      <p:bldP spid="1445" grpId="0"/>
      <p:bldP spid="1446" grpId="0" bldLvl="0" animBg="1"/>
      <p:bldP spid="1447" grpId="0"/>
      <p:bldP spid="1448" grpId="0"/>
      <p:bldP spid="1449" grpId="0" bldLvl="0" animBg="1"/>
      <p:bldP spid="1450" grpId="0"/>
      <p:bldP spid="1451" grpId="0" bldLvl="0" animBg="1"/>
      <p:bldP spid="1453" grpId="0" bldLvl="0" animBg="1"/>
      <p:bldP spid="1454" grpId="0"/>
      <p:bldP spid="1457" grpId="0" bldLvl="0" animBg="1"/>
      <p:bldP spid="1462" grpId="0" bldLvl="0" animBg="1"/>
      <p:bldP spid="1463" grpId="0" bldLvl="0" animBg="1"/>
      <p:bldP spid="1465" grpId="0"/>
      <p:bldP spid="1466" grpId="0"/>
      <p:bldP spid="1468" grpId="0" bldLvl="0" animBg="1"/>
      <p:bldP spid="1469" grpId="0"/>
      <p:bldP spid="1471" grpId="0"/>
      <p:bldP spid="1476" grpId="0" bldLvl="0" animBg="1"/>
      <p:bldP spid="1477" grpId="0" bldLvl="0" animBg="1"/>
      <p:bldP spid="1478" grpId="0"/>
      <p:bldP spid="1479" grpId="0" bldLvl="0" animBg="1"/>
      <p:bldP spid="1480" grpId="0"/>
      <p:bldP spid="1481" grpId="0"/>
      <p:bldP spid="1485" grpId="0" bldLvl="0" animBg="1"/>
      <p:bldP spid="1486" grpId="0" bldLvl="0" animBg="1"/>
      <p:bldP spid="1487" grpId="0"/>
      <p:bldP spid="1488" grpId="0" bldLvl="0" animBg="1"/>
      <p:bldP spid="1489" grpId="0"/>
      <p:bldP spid="149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矩形 227"/>
          <p:cNvSpPr/>
          <p:nvPr/>
        </p:nvSpPr>
        <p:spPr>
          <a:xfrm>
            <a:off x="3426320" y="540834"/>
            <a:ext cx="2000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err="1" smtClean="0">
                <a:solidFill>
                  <a:srgbClr val="FF0000"/>
                </a:solidFill>
              </a:rPr>
              <a:t>MapReduce</a:t>
            </a:r>
            <a:r>
              <a:rPr lang="zh-CN" altLang="en-US" sz="1600" dirty="0" smtClean="0">
                <a:solidFill>
                  <a:srgbClr val="FF0000"/>
                </a:solidFill>
              </a:rPr>
              <a:t>数据压缩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206252" y="1348454"/>
            <a:ext cx="575799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sz="1600" b="1" dirty="0" smtClean="0">
                <a:solidFill>
                  <a:schemeClr val="tx1"/>
                </a:solidFill>
              </a:rPr>
              <a:t>Map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591429" y="1348454"/>
            <a:ext cx="1346844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sz="1600" b="1" dirty="0" smtClean="0">
                <a:solidFill>
                  <a:schemeClr val="tx1"/>
                </a:solidFill>
              </a:rPr>
              <a:t>Shuffle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和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Sort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929790" y="1348454"/>
            <a:ext cx="810030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sz="1600" b="1" dirty="0" smtClean="0">
                <a:solidFill>
                  <a:schemeClr val="tx1"/>
                </a:solidFill>
              </a:rPr>
              <a:t>Reduce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55576" y="2500582"/>
            <a:ext cx="1596912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chemeClr val="tx1"/>
                </a:solidFill>
              </a:rPr>
              <a:t>给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map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输入数据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58970" y="3745364"/>
            <a:ext cx="1390124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chemeClr val="tx1"/>
                </a:solidFill>
              </a:rPr>
              <a:t>压缩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map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输入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426320" y="2510714"/>
            <a:ext cx="1803699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chemeClr val="tx1"/>
                </a:solidFill>
              </a:rPr>
              <a:t>中间（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map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）输出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489638" y="3745364"/>
            <a:ext cx="1677062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chemeClr val="tx1"/>
                </a:solidFill>
              </a:rPr>
              <a:t>压缩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mapper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输出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516216" y="2510714"/>
            <a:ext cx="1637179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chemeClr val="tx1"/>
                </a:solidFill>
              </a:rPr>
              <a:t>最终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Reduce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输出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516216" y="3745364"/>
            <a:ext cx="1669944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chemeClr val="tx1"/>
                </a:solidFill>
              </a:rPr>
              <a:t>压缩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reducer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输出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70" idx="3"/>
            <a:endCxn id="71" idx="1"/>
          </p:cNvCxnSpPr>
          <p:nvPr/>
        </p:nvCxnSpPr>
        <p:spPr>
          <a:xfrm>
            <a:off x="1782051" y="1517731"/>
            <a:ext cx="1809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endCxn id="72" idx="1"/>
          </p:cNvCxnSpPr>
          <p:nvPr/>
        </p:nvCxnSpPr>
        <p:spPr>
          <a:xfrm>
            <a:off x="4938273" y="1517731"/>
            <a:ext cx="1991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3" idx="3"/>
            <a:endCxn id="75" idx="1"/>
          </p:cNvCxnSpPr>
          <p:nvPr/>
        </p:nvCxnSpPr>
        <p:spPr>
          <a:xfrm>
            <a:off x="2352488" y="2669859"/>
            <a:ext cx="1073832" cy="1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endCxn id="77" idx="1"/>
          </p:cNvCxnSpPr>
          <p:nvPr/>
        </p:nvCxnSpPr>
        <p:spPr>
          <a:xfrm>
            <a:off x="5230019" y="2679991"/>
            <a:ext cx="1286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74" idx="3"/>
            <a:endCxn id="76" idx="1"/>
          </p:cNvCxnSpPr>
          <p:nvPr/>
        </p:nvCxnSpPr>
        <p:spPr>
          <a:xfrm>
            <a:off x="2249094" y="3914641"/>
            <a:ext cx="1240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78" idx="1"/>
          </p:cNvCxnSpPr>
          <p:nvPr/>
        </p:nvCxnSpPr>
        <p:spPr>
          <a:xfrm flipV="1">
            <a:off x="5166700" y="3914641"/>
            <a:ext cx="1349516" cy="15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ldLvl="0" animBg="1"/>
      <p:bldP spid="71" grpId="0" bldLvl="0" animBg="1"/>
      <p:bldP spid="72" grpId="0" bldLvl="0" animBg="1"/>
      <p:bldP spid="73" grpId="0" bldLvl="0" animBg="1"/>
      <p:bldP spid="74" grpId="0" bldLvl="0" animBg="1"/>
      <p:bldP spid="75" grpId="0" bldLvl="0" animBg="1"/>
      <p:bldP spid="76" grpId="0" bldLvl="0" animBg="1"/>
      <p:bldP spid="77" grpId="0" bldLvl="0" animBg="1"/>
      <p:bldP spid="7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 140"/>
          <p:cNvSpPr/>
          <p:nvPr/>
        </p:nvSpPr>
        <p:spPr>
          <a:xfrm>
            <a:off x="488371" y="0"/>
            <a:ext cx="3435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000" dirty="0">
                <a:solidFill>
                  <a:srgbClr val="FF0000"/>
                </a:solidFill>
              </a:rPr>
              <a:t>Hadoop1.x</a:t>
            </a:r>
            <a:r>
              <a:rPr lang="zh-CN" altLang="en-US" sz="2000" dirty="0">
                <a:solidFill>
                  <a:srgbClr val="FF0000"/>
                </a:solidFill>
              </a:rPr>
              <a:t>和</a:t>
            </a:r>
            <a:r>
              <a:rPr lang="en-US" altLang="zh-CN" sz="2000" dirty="0">
                <a:solidFill>
                  <a:srgbClr val="FF0000"/>
                </a:solidFill>
              </a:rPr>
              <a:t>Hadoop2.x</a:t>
            </a:r>
            <a:r>
              <a:rPr lang="zh-CN" altLang="en-US" sz="2000" dirty="0">
                <a:solidFill>
                  <a:srgbClr val="FF0000"/>
                </a:solidFill>
              </a:rPr>
              <a:t>区别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42" name="圆角矩形 141"/>
          <p:cNvSpPr/>
          <p:nvPr/>
        </p:nvSpPr>
        <p:spPr>
          <a:xfrm>
            <a:off x="3491880" y="1009264"/>
            <a:ext cx="2772001" cy="3146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600"/>
          </a:p>
        </p:txBody>
      </p:sp>
      <p:sp>
        <p:nvSpPr>
          <p:cNvPr id="143" name="矩形 142"/>
          <p:cNvSpPr/>
          <p:nvPr/>
        </p:nvSpPr>
        <p:spPr>
          <a:xfrm>
            <a:off x="3772068" y="1263550"/>
            <a:ext cx="2183362" cy="3965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MapReduce</a:t>
            </a:r>
            <a:r>
              <a:rPr lang="zh-CN" altLang="en-US" sz="1600" dirty="0">
                <a:solidFill>
                  <a:srgbClr val="FF0000"/>
                </a:solidFill>
              </a:rPr>
              <a:t>（计算）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3759394" y="2669224"/>
            <a:ext cx="2196036" cy="3633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HDFS</a:t>
            </a:r>
            <a:r>
              <a:rPr lang="zh-CN" altLang="en-US" sz="1600" dirty="0"/>
              <a:t>（数据存储）</a:t>
            </a:r>
            <a:endParaRPr lang="zh-CN" altLang="en-US" sz="1600" dirty="0"/>
          </a:p>
        </p:txBody>
      </p:sp>
      <p:sp>
        <p:nvSpPr>
          <p:cNvPr id="145" name="矩形 144"/>
          <p:cNvSpPr/>
          <p:nvPr/>
        </p:nvSpPr>
        <p:spPr>
          <a:xfrm>
            <a:off x="3772068" y="1948125"/>
            <a:ext cx="2183362" cy="3782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Yarn</a:t>
            </a:r>
            <a:r>
              <a:rPr lang="zh-CN" altLang="en-US" sz="1600" dirty="0">
                <a:solidFill>
                  <a:srgbClr val="FF0000"/>
                </a:solidFill>
              </a:rPr>
              <a:t>（资源调度）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3759394" y="3309639"/>
            <a:ext cx="2196036" cy="630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Common</a:t>
            </a:r>
            <a:r>
              <a:rPr lang="zh-CN" altLang="en-US" sz="1600" dirty="0"/>
              <a:t>（辅助工具）</a:t>
            </a:r>
            <a:endParaRPr lang="zh-CN" altLang="en-US" sz="1600" dirty="0"/>
          </a:p>
        </p:txBody>
      </p:sp>
      <p:sp>
        <p:nvSpPr>
          <p:cNvPr id="12" name="圆角矩形 11"/>
          <p:cNvSpPr/>
          <p:nvPr/>
        </p:nvSpPr>
        <p:spPr>
          <a:xfrm>
            <a:off x="395536" y="1009264"/>
            <a:ext cx="2772001" cy="3146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600"/>
          </a:p>
        </p:txBody>
      </p:sp>
      <p:sp>
        <p:nvSpPr>
          <p:cNvPr id="13" name="矩形 12"/>
          <p:cNvSpPr/>
          <p:nvPr/>
        </p:nvSpPr>
        <p:spPr>
          <a:xfrm>
            <a:off x="675724" y="1263549"/>
            <a:ext cx="2183362" cy="6214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MapReduce</a:t>
            </a:r>
            <a:endParaRPr lang="en-US" altLang="zh-CN" sz="1600" dirty="0"/>
          </a:p>
          <a:p>
            <a:pPr algn="ctr"/>
            <a:r>
              <a:rPr lang="zh-CN" altLang="en-US" sz="1600" dirty="0"/>
              <a:t>（计算</a:t>
            </a:r>
            <a:r>
              <a:rPr lang="en-US" altLang="zh-CN" sz="1600" dirty="0"/>
              <a:t>+</a:t>
            </a:r>
            <a:r>
              <a:rPr lang="zh-CN" altLang="en-US" sz="1600" dirty="0"/>
              <a:t>资源调度）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663050" y="2655314"/>
            <a:ext cx="2196036" cy="3633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HDFS</a:t>
            </a:r>
            <a:r>
              <a:rPr lang="zh-CN" altLang="en-US" sz="1600" dirty="0"/>
              <a:t>（数据存储）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663050" y="3309639"/>
            <a:ext cx="2196036" cy="630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Common</a:t>
            </a:r>
            <a:r>
              <a:rPr lang="zh-CN" altLang="en-US" sz="1600" dirty="0"/>
              <a:t>（辅助工具）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 flipH="1">
            <a:off x="675724" y="4218642"/>
            <a:ext cx="18722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dirty="0">
                <a:solidFill>
                  <a:srgbClr val="FF0000"/>
                </a:solidFill>
              </a:rPr>
              <a:t>Hadoop1.x</a:t>
            </a:r>
            <a:r>
              <a:rPr lang="zh-CN" altLang="en-US" dirty="0">
                <a:solidFill>
                  <a:srgbClr val="FF0000"/>
                </a:solidFill>
              </a:rPr>
              <a:t>组成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flipH="1">
            <a:off x="3895575" y="4205319"/>
            <a:ext cx="18722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dirty="0">
                <a:solidFill>
                  <a:srgbClr val="FF0000"/>
                </a:solidFill>
              </a:rPr>
              <a:t>Hadoop2.x</a:t>
            </a:r>
            <a:r>
              <a:rPr lang="zh-CN" altLang="en-US" dirty="0">
                <a:solidFill>
                  <a:srgbClr val="FF0000"/>
                </a:solidFill>
              </a:rPr>
              <a:t>组成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77515" y="1108938"/>
            <a:ext cx="224295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 dirty="0">
                <a:latin typeface="Times New Roman" panose="02020603050405020304" pitchFamily="18" charset="0"/>
              </a:rPr>
              <a:t>在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Hadoop1.x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时代，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Hadoop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中的</a:t>
            </a:r>
            <a:r>
              <a:rPr lang="en-US" altLang="zh-CN" sz="1600" kern="100" dirty="0" err="1">
                <a:latin typeface="Times New Roman" panose="02020603050405020304" pitchFamily="18" charset="0"/>
              </a:rPr>
              <a:t>MapReduce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同时处理业务逻辑运算和资源的调度，耦合性较大，在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Hadoop2.x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时代，增加了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Yarn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。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Yarn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只负责资源的调度，</a:t>
            </a:r>
            <a:r>
              <a:rPr lang="en-US" altLang="zh-CN" sz="1600" kern="100" dirty="0" err="1">
                <a:latin typeface="Times New Roman" panose="02020603050405020304" pitchFamily="18" charset="0"/>
              </a:rPr>
              <a:t>MapReduce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只负责运算</a:t>
            </a:r>
            <a:r>
              <a:rPr lang="zh-CN" altLang="en-US" sz="1600" kern="100" dirty="0">
                <a:latin typeface="Times New Roman" panose="02020603050405020304" pitchFamily="18" charset="0"/>
              </a:rPr>
              <a:t>。</a:t>
            </a:r>
            <a:endParaRPr lang="zh-CN" altLang="zh-CN" sz="1600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bldLvl="0" animBg="1"/>
      <p:bldP spid="143" grpId="0" bldLvl="0" animBg="1"/>
      <p:bldP spid="144" grpId="0" bldLvl="0" animBg="1"/>
      <p:bldP spid="145" grpId="0" bldLvl="0" animBg="1"/>
      <p:bldP spid="146" grpId="0" bldLvl="0" animBg="1"/>
      <p:bldP spid="12" grpId="0" bldLvl="0" animBg="1"/>
      <p:bldP spid="13" grpId="0" bldLvl="0" animBg="1"/>
      <p:bldP spid="14" grpId="0" bldLvl="0" animBg="1"/>
      <p:bldP spid="16" grpId="0" bldLvl="0" animBg="1"/>
      <p:bldP spid="17" grpId="0"/>
      <p:bldP spid="18" grpId="0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矩形 227"/>
          <p:cNvSpPr/>
          <p:nvPr/>
        </p:nvSpPr>
        <p:spPr>
          <a:xfrm>
            <a:off x="4067944" y="531634"/>
            <a:ext cx="1043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smtClean="0">
                <a:solidFill>
                  <a:srgbClr val="FF0000"/>
                </a:solidFill>
              </a:rPr>
              <a:t>YARN</a:t>
            </a:r>
            <a:r>
              <a:rPr lang="zh-CN" altLang="en-US" sz="1600" dirty="0" smtClean="0">
                <a:solidFill>
                  <a:srgbClr val="FF0000"/>
                </a:solidFill>
              </a:rPr>
              <a:t>架构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352325" y="2808969"/>
            <a:ext cx="766941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sz="1200" b="1" dirty="0" smtClean="0">
                <a:solidFill>
                  <a:schemeClr val="tx1"/>
                </a:solidFill>
              </a:rPr>
              <a:t>Resource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pPr lvl="0"/>
            <a:r>
              <a:rPr lang="en-US" altLang="zh-CN" sz="1200" b="1" dirty="0" smtClean="0">
                <a:solidFill>
                  <a:schemeClr val="tx1"/>
                </a:solidFill>
              </a:rPr>
              <a:t>Manager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342178" y="2474208"/>
            <a:ext cx="864096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client</a:t>
            </a:r>
            <a:endParaRPr lang="zh-CN" altLang="en-US" sz="1000" dirty="0"/>
          </a:p>
        </p:txBody>
      </p:sp>
      <p:sp>
        <p:nvSpPr>
          <p:cNvPr id="19" name="椭圆 18"/>
          <p:cNvSpPr/>
          <p:nvPr/>
        </p:nvSpPr>
        <p:spPr>
          <a:xfrm>
            <a:off x="342178" y="3122280"/>
            <a:ext cx="864096" cy="43204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client</a:t>
            </a:r>
            <a:endParaRPr lang="zh-CN" altLang="en-US" sz="1000" dirty="0"/>
          </a:p>
        </p:txBody>
      </p:sp>
      <p:sp>
        <p:nvSpPr>
          <p:cNvPr id="4" name="圆角矩形 3"/>
          <p:cNvSpPr/>
          <p:nvPr/>
        </p:nvSpPr>
        <p:spPr>
          <a:xfrm>
            <a:off x="2123728" y="2499742"/>
            <a:ext cx="1224136" cy="108012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753789" y="1088866"/>
            <a:ext cx="660758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sz="1000" b="1" dirty="0" smtClean="0">
                <a:solidFill>
                  <a:schemeClr val="tx1"/>
                </a:solidFill>
              </a:rPr>
              <a:t>Node</a:t>
            </a:r>
            <a:endParaRPr lang="en-US" altLang="zh-CN" sz="1000" b="1" dirty="0" smtClean="0">
              <a:solidFill>
                <a:schemeClr val="tx1"/>
              </a:solidFill>
            </a:endParaRPr>
          </a:p>
          <a:p>
            <a:pPr lvl="0"/>
            <a:r>
              <a:rPr lang="en-US" altLang="zh-CN" sz="1000" b="1" dirty="0" smtClean="0">
                <a:solidFill>
                  <a:schemeClr val="tx1"/>
                </a:solidFill>
              </a:rPr>
              <a:t>Manager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788024" y="987574"/>
            <a:ext cx="2592288" cy="1224136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864603" y="1590268"/>
            <a:ext cx="1201608" cy="5494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Container</a:t>
            </a:r>
            <a:endParaRPr lang="zh-CN" altLang="en-US" sz="1000" dirty="0"/>
          </a:p>
        </p:txBody>
      </p:sp>
      <p:sp>
        <p:nvSpPr>
          <p:cNvPr id="29" name="椭圆 28"/>
          <p:cNvSpPr/>
          <p:nvPr/>
        </p:nvSpPr>
        <p:spPr>
          <a:xfrm>
            <a:off x="6122457" y="1590268"/>
            <a:ext cx="1201608" cy="5494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App </a:t>
            </a:r>
            <a:r>
              <a:rPr lang="en-US" altLang="zh-CN" sz="1000" dirty="0" err="1" smtClean="0"/>
              <a:t>Mstr</a:t>
            </a:r>
            <a:endParaRPr lang="zh-CN" altLang="en-US" sz="1000" dirty="0"/>
          </a:p>
        </p:txBody>
      </p:sp>
      <p:sp>
        <p:nvSpPr>
          <p:cNvPr id="30" name="矩形 29"/>
          <p:cNvSpPr/>
          <p:nvPr/>
        </p:nvSpPr>
        <p:spPr>
          <a:xfrm>
            <a:off x="5753789" y="2503747"/>
            <a:ext cx="660758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sz="1000" b="1" dirty="0" smtClean="0">
                <a:solidFill>
                  <a:schemeClr val="tx1"/>
                </a:solidFill>
              </a:rPr>
              <a:t>Node</a:t>
            </a:r>
            <a:endParaRPr lang="en-US" altLang="zh-CN" sz="1000" b="1" dirty="0" smtClean="0">
              <a:solidFill>
                <a:schemeClr val="tx1"/>
              </a:solidFill>
            </a:endParaRPr>
          </a:p>
          <a:p>
            <a:pPr lvl="0"/>
            <a:r>
              <a:rPr lang="en-US" altLang="zh-CN" sz="1000" b="1" dirty="0" smtClean="0">
                <a:solidFill>
                  <a:schemeClr val="tx1"/>
                </a:solidFill>
              </a:rPr>
              <a:t>Manager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788024" y="2402455"/>
            <a:ext cx="2592288" cy="1224136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864603" y="3005149"/>
            <a:ext cx="1201608" cy="5494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App </a:t>
            </a:r>
            <a:r>
              <a:rPr lang="en-US" altLang="zh-CN" sz="1000" dirty="0" err="1" smtClean="0"/>
              <a:t>Mstr</a:t>
            </a:r>
            <a:endParaRPr lang="zh-CN" altLang="en-US" sz="1000" dirty="0"/>
          </a:p>
        </p:txBody>
      </p:sp>
      <p:sp>
        <p:nvSpPr>
          <p:cNvPr id="33" name="椭圆 32"/>
          <p:cNvSpPr/>
          <p:nvPr/>
        </p:nvSpPr>
        <p:spPr>
          <a:xfrm>
            <a:off x="6122457" y="3005149"/>
            <a:ext cx="1201608" cy="5494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Container</a:t>
            </a:r>
            <a:endParaRPr lang="zh-CN" altLang="en-US" sz="1000" dirty="0"/>
          </a:p>
        </p:txBody>
      </p:sp>
      <p:sp>
        <p:nvSpPr>
          <p:cNvPr id="34" name="矩形 33"/>
          <p:cNvSpPr/>
          <p:nvPr/>
        </p:nvSpPr>
        <p:spPr>
          <a:xfrm>
            <a:off x="5754480" y="3881654"/>
            <a:ext cx="660758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sz="1000" b="1" dirty="0" smtClean="0">
                <a:solidFill>
                  <a:schemeClr val="tx1"/>
                </a:solidFill>
              </a:rPr>
              <a:t>Node</a:t>
            </a:r>
            <a:endParaRPr lang="en-US" altLang="zh-CN" sz="1000" b="1" dirty="0" smtClean="0">
              <a:solidFill>
                <a:schemeClr val="tx1"/>
              </a:solidFill>
            </a:endParaRPr>
          </a:p>
          <a:p>
            <a:pPr lvl="0"/>
            <a:r>
              <a:rPr lang="en-US" altLang="zh-CN" sz="1000" b="1" dirty="0" smtClean="0">
                <a:solidFill>
                  <a:schemeClr val="tx1"/>
                </a:solidFill>
              </a:rPr>
              <a:t>Manager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788715" y="3780362"/>
            <a:ext cx="2592288" cy="1224136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4865294" y="4383056"/>
            <a:ext cx="1201608" cy="5494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Container</a:t>
            </a:r>
            <a:endParaRPr lang="zh-CN" altLang="en-US" sz="1000" dirty="0"/>
          </a:p>
        </p:txBody>
      </p:sp>
      <p:sp>
        <p:nvSpPr>
          <p:cNvPr id="38" name="椭圆 37"/>
          <p:cNvSpPr/>
          <p:nvPr/>
        </p:nvSpPr>
        <p:spPr>
          <a:xfrm>
            <a:off x="6122457" y="4368414"/>
            <a:ext cx="1201608" cy="5494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Container</a:t>
            </a:r>
            <a:endParaRPr lang="zh-CN" altLang="en-US" sz="1000" dirty="0"/>
          </a:p>
        </p:txBody>
      </p:sp>
      <p:cxnSp>
        <p:nvCxnSpPr>
          <p:cNvPr id="10" name="直接箭头连接符 9"/>
          <p:cNvCxnSpPr>
            <a:stCxn id="2" idx="6"/>
            <a:endCxn id="4" idx="1"/>
          </p:cNvCxnSpPr>
          <p:nvPr/>
        </p:nvCxnSpPr>
        <p:spPr>
          <a:xfrm>
            <a:off x="1206274" y="2690232"/>
            <a:ext cx="917454" cy="34957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9" idx="6"/>
            <a:endCxn id="4" idx="1"/>
          </p:cNvCxnSpPr>
          <p:nvPr/>
        </p:nvCxnSpPr>
        <p:spPr>
          <a:xfrm flipV="1">
            <a:off x="1206274" y="3039802"/>
            <a:ext cx="917454" cy="298502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5" idx="1"/>
            <a:endCxn id="74" idx="0"/>
          </p:cNvCxnSpPr>
          <p:nvPr/>
        </p:nvCxnSpPr>
        <p:spPr>
          <a:xfrm flipH="1">
            <a:off x="2735796" y="1288921"/>
            <a:ext cx="3017993" cy="1520048"/>
          </a:xfrm>
          <a:prstGeom prst="straightConnector1">
            <a:avLst/>
          </a:prstGeom>
          <a:ln w="12700">
            <a:solidFill>
              <a:srgbClr val="0070C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0" idx="1"/>
            <a:endCxn id="74" idx="3"/>
          </p:cNvCxnSpPr>
          <p:nvPr/>
        </p:nvCxnSpPr>
        <p:spPr>
          <a:xfrm flipH="1">
            <a:off x="3119266" y="2703802"/>
            <a:ext cx="2634523" cy="336000"/>
          </a:xfrm>
          <a:prstGeom prst="straightConnector1">
            <a:avLst/>
          </a:prstGeom>
          <a:ln w="12700">
            <a:solidFill>
              <a:srgbClr val="0070C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34" idx="1"/>
            <a:endCxn id="74" idx="2"/>
          </p:cNvCxnSpPr>
          <p:nvPr/>
        </p:nvCxnSpPr>
        <p:spPr>
          <a:xfrm flipH="1" flipV="1">
            <a:off x="2735796" y="3270634"/>
            <a:ext cx="3018684" cy="811075"/>
          </a:xfrm>
          <a:prstGeom prst="straightConnector1">
            <a:avLst/>
          </a:prstGeom>
          <a:ln w="12700">
            <a:solidFill>
              <a:srgbClr val="0070C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9" idx="4"/>
          </p:cNvCxnSpPr>
          <p:nvPr/>
        </p:nvCxnSpPr>
        <p:spPr>
          <a:xfrm flipH="1">
            <a:off x="3119266" y="2139702"/>
            <a:ext cx="3603995" cy="669267"/>
          </a:xfrm>
          <a:prstGeom prst="straightConnector1">
            <a:avLst/>
          </a:prstGeom>
          <a:ln w="1270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2" idx="2"/>
            <a:endCxn id="74" idx="3"/>
          </p:cNvCxnSpPr>
          <p:nvPr/>
        </p:nvCxnSpPr>
        <p:spPr>
          <a:xfrm flipH="1" flipV="1">
            <a:off x="3119266" y="3039802"/>
            <a:ext cx="1745337" cy="240064"/>
          </a:xfrm>
          <a:prstGeom prst="straightConnector1">
            <a:avLst/>
          </a:prstGeom>
          <a:ln w="1270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6" idx="0"/>
            <a:endCxn id="32" idx="4"/>
          </p:cNvCxnSpPr>
          <p:nvPr/>
        </p:nvCxnSpPr>
        <p:spPr>
          <a:xfrm flipH="1" flipV="1">
            <a:off x="5465407" y="3554583"/>
            <a:ext cx="691" cy="8284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8" idx="7"/>
            <a:endCxn id="32" idx="5"/>
          </p:cNvCxnSpPr>
          <p:nvPr/>
        </p:nvCxnSpPr>
        <p:spPr>
          <a:xfrm flipH="1" flipV="1">
            <a:off x="5890240" y="3474120"/>
            <a:ext cx="1257854" cy="974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3" idx="0"/>
            <a:endCxn id="29" idx="4"/>
          </p:cNvCxnSpPr>
          <p:nvPr/>
        </p:nvCxnSpPr>
        <p:spPr>
          <a:xfrm flipV="1">
            <a:off x="6723261" y="2139702"/>
            <a:ext cx="0" cy="8654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32" idx="0"/>
          </p:cNvCxnSpPr>
          <p:nvPr/>
        </p:nvCxnSpPr>
        <p:spPr>
          <a:xfrm>
            <a:off x="5465407" y="2139702"/>
            <a:ext cx="0" cy="8654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820221" y="2165485"/>
            <a:ext cx="11608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>
                <a:solidFill>
                  <a:srgbClr val="FF0000"/>
                </a:solidFill>
              </a:rPr>
              <a:t>MapReduce</a:t>
            </a:r>
            <a:r>
              <a:rPr lang="en-US" altLang="zh-CN" sz="1000" dirty="0" smtClean="0">
                <a:solidFill>
                  <a:srgbClr val="FF0000"/>
                </a:solidFill>
              </a:rPr>
              <a:t> Status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MR</a:t>
            </a:r>
            <a:r>
              <a:rPr lang="zh-CN" altLang="en-US" sz="1000" dirty="0" smtClean="0">
                <a:solidFill>
                  <a:srgbClr val="FF0000"/>
                </a:solidFill>
              </a:rPr>
              <a:t>状态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210509" y="3289418"/>
            <a:ext cx="9781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Job Submission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rgbClr val="FF0000"/>
                </a:solidFill>
              </a:rPr>
              <a:t>作业提交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94694" y="1926499"/>
            <a:ext cx="8194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Node Status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rgbClr val="FF0000"/>
                </a:solidFill>
              </a:rPr>
              <a:t>节点状态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456737" y="3141095"/>
            <a:ext cx="11192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Resource Request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rgbClr val="FF0000"/>
                </a:solidFill>
              </a:rPr>
              <a:t>资源请求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ldLvl="0" animBg="1"/>
      <p:bldP spid="25" grpId="0" bldLvl="0" animBg="1"/>
      <p:bldP spid="30" grpId="0" bldLvl="0" animBg="1"/>
      <p:bldP spid="34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矩形 227"/>
          <p:cNvSpPr/>
          <p:nvPr/>
        </p:nvSpPr>
        <p:spPr>
          <a:xfrm>
            <a:off x="3385061" y="540834"/>
            <a:ext cx="1453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smtClean="0">
                <a:solidFill>
                  <a:srgbClr val="FF0000"/>
                </a:solidFill>
              </a:rPr>
              <a:t>YARN</a:t>
            </a:r>
            <a:r>
              <a:rPr lang="zh-CN" altLang="en-US" sz="1600" dirty="0" smtClean="0">
                <a:solidFill>
                  <a:srgbClr val="FF0000"/>
                </a:solidFill>
              </a:rPr>
              <a:t>工作机制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82269" y="1131590"/>
            <a:ext cx="1406335" cy="90747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71" name="文本框 70"/>
          <p:cNvSpPr txBox="1"/>
          <p:nvPr/>
        </p:nvSpPr>
        <p:spPr>
          <a:xfrm>
            <a:off x="426284" y="771550"/>
            <a:ext cx="1278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0 </a:t>
            </a:r>
            <a:r>
              <a:rPr lang="en-US" altLang="zh-CN" sz="1000" dirty="0" err="1" smtClean="0"/>
              <a:t>Mr</a:t>
            </a:r>
            <a:r>
              <a:rPr lang="zh-CN" altLang="en-US" sz="1000" dirty="0" smtClean="0"/>
              <a:t>程序提交到客户端所在的节点</a:t>
            </a:r>
            <a:endParaRPr lang="en-US" altLang="zh-CN" sz="1000" dirty="0" smtClean="0"/>
          </a:p>
        </p:txBody>
      </p:sp>
      <p:sp>
        <p:nvSpPr>
          <p:cNvPr id="72" name="文本框 71"/>
          <p:cNvSpPr txBox="1"/>
          <p:nvPr/>
        </p:nvSpPr>
        <p:spPr>
          <a:xfrm>
            <a:off x="299180" y="1131590"/>
            <a:ext cx="14063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/home/</a:t>
            </a:r>
            <a:r>
              <a:rPr lang="en-US" altLang="zh-CN" sz="1000" dirty="0" err="1" smtClean="0"/>
              <a:t>neuedu</a:t>
            </a:r>
            <a:r>
              <a:rPr lang="en-US" altLang="zh-CN" sz="1000" dirty="0" smtClean="0"/>
              <a:t>/wc.jar</a:t>
            </a:r>
            <a:endParaRPr lang="en-US" altLang="zh-CN" sz="1000" dirty="0" smtClean="0"/>
          </a:p>
        </p:txBody>
      </p:sp>
      <p:sp>
        <p:nvSpPr>
          <p:cNvPr id="73" name="文本框 72"/>
          <p:cNvSpPr txBox="1"/>
          <p:nvPr/>
        </p:nvSpPr>
        <p:spPr>
          <a:xfrm>
            <a:off x="322702" y="1380429"/>
            <a:ext cx="14063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main(){</a:t>
            </a:r>
            <a:endParaRPr lang="en-US" altLang="zh-CN" sz="1000" dirty="0" smtClean="0"/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  </a:t>
            </a:r>
            <a:r>
              <a:rPr lang="en-US" altLang="zh-CN" sz="1000" dirty="0" err="1" smtClean="0"/>
              <a:t>job.submit</a:t>
            </a:r>
            <a:r>
              <a:rPr lang="en-US" altLang="zh-CN" sz="1000" dirty="0" smtClean="0"/>
              <a:t>();</a:t>
            </a:r>
            <a:endParaRPr lang="en-US" altLang="zh-CN" sz="1000" dirty="0"/>
          </a:p>
          <a:p>
            <a:r>
              <a:rPr lang="en-US" altLang="zh-CN" sz="1000" dirty="0" smtClean="0"/>
              <a:t>}</a:t>
            </a:r>
            <a:endParaRPr lang="en-US" altLang="zh-CN" sz="1000" dirty="0" smtClean="0"/>
          </a:p>
        </p:txBody>
      </p:sp>
      <p:sp>
        <p:nvSpPr>
          <p:cNvPr id="74" name="文本框 73"/>
          <p:cNvSpPr txBox="1"/>
          <p:nvPr/>
        </p:nvSpPr>
        <p:spPr>
          <a:xfrm>
            <a:off x="899592" y="1738154"/>
            <a:ext cx="781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yarnrunner</a:t>
            </a:r>
            <a:endParaRPr lang="en-US" altLang="zh-CN" sz="1000" dirty="0" smtClean="0"/>
          </a:p>
        </p:txBody>
      </p:sp>
      <p:sp>
        <p:nvSpPr>
          <p:cNvPr id="75" name="矩形 74"/>
          <p:cNvSpPr/>
          <p:nvPr/>
        </p:nvSpPr>
        <p:spPr>
          <a:xfrm>
            <a:off x="4774051" y="882378"/>
            <a:ext cx="2921914" cy="13227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76" name="文本框 75"/>
          <p:cNvSpPr txBox="1"/>
          <p:nvPr/>
        </p:nvSpPr>
        <p:spPr>
          <a:xfrm>
            <a:off x="1956493" y="873389"/>
            <a:ext cx="1361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 </a:t>
            </a:r>
            <a:r>
              <a:rPr lang="zh-CN" altLang="en-US" sz="1000" dirty="0" smtClean="0"/>
              <a:t>申请一个</a:t>
            </a:r>
            <a:r>
              <a:rPr lang="en-US" altLang="zh-CN" sz="1000" dirty="0" smtClean="0"/>
              <a:t>application</a:t>
            </a:r>
            <a:endParaRPr lang="en-US" altLang="zh-CN" sz="1000" dirty="0" smtClean="0"/>
          </a:p>
        </p:txBody>
      </p:sp>
      <p:sp>
        <p:nvSpPr>
          <p:cNvPr id="77" name="文本框 76"/>
          <p:cNvSpPr txBox="1"/>
          <p:nvPr/>
        </p:nvSpPr>
        <p:spPr>
          <a:xfrm>
            <a:off x="2510849" y="1143652"/>
            <a:ext cx="2127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 application</a:t>
            </a:r>
            <a:r>
              <a:rPr lang="zh-CN" altLang="en-US" sz="1000" dirty="0" smtClean="0"/>
              <a:t>资源提交路径</a:t>
            </a:r>
            <a:endParaRPr lang="en-US" altLang="zh-CN" sz="1000" dirty="0" smtClean="0"/>
          </a:p>
          <a:p>
            <a:r>
              <a:rPr lang="en-US" altLang="zh-CN" sz="1000" dirty="0" err="1" smtClean="0"/>
              <a:t>hdfs</a:t>
            </a:r>
            <a:r>
              <a:rPr lang="en-US" altLang="zh-CN" sz="1000" dirty="0" smtClean="0"/>
              <a:t>://…./.staging</a:t>
            </a:r>
            <a:r>
              <a:rPr lang="zh-CN" altLang="en-US" sz="1000" dirty="0" smtClean="0"/>
              <a:t>以及</a:t>
            </a:r>
            <a:r>
              <a:rPr lang="en-US" altLang="zh-CN" sz="1000" dirty="0" err="1" smtClean="0"/>
              <a:t>application_id</a:t>
            </a:r>
            <a:endParaRPr lang="en-US" altLang="zh-CN" sz="1000" dirty="0" smtClean="0"/>
          </a:p>
        </p:txBody>
      </p:sp>
      <p:sp>
        <p:nvSpPr>
          <p:cNvPr id="78" name="文本框 77"/>
          <p:cNvSpPr txBox="1"/>
          <p:nvPr/>
        </p:nvSpPr>
        <p:spPr>
          <a:xfrm>
            <a:off x="1910558" y="1819096"/>
            <a:ext cx="244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4 </a:t>
            </a:r>
            <a:r>
              <a:rPr lang="zh-CN" altLang="en-US" sz="1000" dirty="0" smtClean="0"/>
              <a:t>资源提交完毕，申请运行</a:t>
            </a:r>
            <a:r>
              <a:rPr lang="en-US" altLang="zh-CN" sz="1000" dirty="0" err="1" smtClean="0"/>
              <a:t>mrAppMaster</a:t>
            </a:r>
            <a:endParaRPr lang="en-US" altLang="zh-CN" sz="1000" dirty="0" smtClean="0"/>
          </a:p>
        </p:txBody>
      </p:sp>
      <p:sp>
        <p:nvSpPr>
          <p:cNvPr id="2" name="云形 1"/>
          <p:cNvSpPr/>
          <p:nvPr/>
        </p:nvSpPr>
        <p:spPr>
          <a:xfrm>
            <a:off x="85751" y="3507853"/>
            <a:ext cx="1980915" cy="144069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405087" y="2167850"/>
            <a:ext cx="89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 </a:t>
            </a:r>
            <a:r>
              <a:rPr lang="zh-CN" altLang="en-US" sz="1000" dirty="0" smtClean="0"/>
              <a:t>提交</a:t>
            </a:r>
            <a:r>
              <a:rPr lang="en-US" altLang="zh-CN" sz="1000" dirty="0" smtClean="0"/>
              <a:t>job</a:t>
            </a:r>
            <a:r>
              <a:rPr lang="zh-CN" altLang="en-US" sz="1000" dirty="0" smtClean="0"/>
              <a:t>运行所需资源</a:t>
            </a:r>
            <a:endParaRPr lang="en-US" altLang="zh-CN" sz="1000" dirty="0" smtClean="0"/>
          </a:p>
        </p:txBody>
      </p:sp>
      <p:sp>
        <p:nvSpPr>
          <p:cNvPr id="81" name="文本框 80"/>
          <p:cNvSpPr txBox="1"/>
          <p:nvPr/>
        </p:nvSpPr>
        <p:spPr>
          <a:xfrm>
            <a:off x="5554931" y="632624"/>
            <a:ext cx="151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Resourcemanager</a:t>
            </a:r>
            <a:endParaRPr lang="en-US" altLang="zh-CN" sz="1000" dirty="0" smtClean="0"/>
          </a:p>
        </p:txBody>
      </p:sp>
      <p:sp>
        <p:nvSpPr>
          <p:cNvPr id="82" name="文本框 81"/>
          <p:cNvSpPr txBox="1"/>
          <p:nvPr/>
        </p:nvSpPr>
        <p:spPr>
          <a:xfrm>
            <a:off x="4774051" y="915566"/>
            <a:ext cx="2035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 </a:t>
            </a:r>
            <a:r>
              <a:rPr lang="zh-CN" altLang="en-US" sz="1000" dirty="0" smtClean="0"/>
              <a:t>将用户的请求初始化成一个</a:t>
            </a:r>
            <a:r>
              <a:rPr lang="en-US" altLang="zh-CN" sz="1000" dirty="0" smtClean="0"/>
              <a:t>task</a:t>
            </a:r>
            <a:endParaRPr lang="en-US" altLang="zh-CN" sz="1000" dirty="0" smtClean="0"/>
          </a:p>
        </p:txBody>
      </p:sp>
      <p:sp>
        <p:nvSpPr>
          <p:cNvPr id="83" name="矩形 82"/>
          <p:cNvSpPr/>
          <p:nvPr/>
        </p:nvSpPr>
        <p:spPr>
          <a:xfrm>
            <a:off x="4938846" y="1778477"/>
            <a:ext cx="1960543" cy="3612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84" name="文本框 83"/>
          <p:cNvSpPr txBox="1"/>
          <p:nvPr/>
        </p:nvSpPr>
        <p:spPr>
          <a:xfrm>
            <a:off x="6033082" y="1539687"/>
            <a:ext cx="1017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FIFO</a:t>
            </a:r>
            <a:r>
              <a:rPr lang="zh-CN" altLang="en-US" sz="1000" dirty="0" smtClean="0"/>
              <a:t>调度队列</a:t>
            </a:r>
            <a:endParaRPr lang="en-US" altLang="zh-CN" sz="1000" dirty="0" smtClean="0"/>
          </a:p>
        </p:txBody>
      </p:sp>
      <p:sp>
        <p:nvSpPr>
          <p:cNvPr id="86" name="文本框 85"/>
          <p:cNvSpPr txBox="1"/>
          <p:nvPr/>
        </p:nvSpPr>
        <p:spPr>
          <a:xfrm>
            <a:off x="7023135" y="1750978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Fair</a:t>
            </a:r>
            <a:endParaRPr lang="en-US" altLang="zh-CN" sz="1000" dirty="0" smtClean="0"/>
          </a:p>
          <a:p>
            <a:r>
              <a:rPr lang="en-US" altLang="zh-CN" sz="1000" dirty="0" smtClean="0"/>
              <a:t>Capacity</a:t>
            </a:r>
            <a:endParaRPr lang="en-US" altLang="zh-CN" sz="1000" dirty="0" smtClean="0"/>
          </a:p>
        </p:txBody>
      </p:sp>
      <p:sp>
        <p:nvSpPr>
          <p:cNvPr id="3" name="流程图: 联系 2"/>
          <p:cNvSpPr/>
          <p:nvPr/>
        </p:nvSpPr>
        <p:spPr>
          <a:xfrm>
            <a:off x="5004048" y="1867348"/>
            <a:ext cx="262954" cy="216024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2442510" y="2643154"/>
            <a:ext cx="1232520" cy="122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0" name="文本框 89"/>
          <p:cNvSpPr txBox="1"/>
          <p:nvPr/>
        </p:nvSpPr>
        <p:spPr>
          <a:xfrm>
            <a:off x="2522839" y="236924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sp>
        <p:nvSpPr>
          <p:cNvPr id="92" name="矩形 91"/>
          <p:cNvSpPr/>
          <p:nvPr/>
        </p:nvSpPr>
        <p:spPr>
          <a:xfrm>
            <a:off x="2594910" y="2899676"/>
            <a:ext cx="927720" cy="544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3" name="文本框 92"/>
          <p:cNvSpPr txBox="1"/>
          <p:nvPr/>
        </p:nvSpPr>
        <p:spPr>
          <a:xfrm>
            <a:off x="2594910" y="266283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94" name="文本框 93"/>
          <p:cNvSpPr txBox="1"/>
          <p:nvPr/>
        </p:nvSpPr>
        <p:spPr>
          <a:xfrm>
            <a:off x="2891325" y="2899676"/>
            <a:ext cx="775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cpu+ram</a:t>
            </a:r>
            <a:endParaRPr lang="en-US" altLang="zh-CN" sz="1000" dirty="0" smtClean="0"/>
          </a:p>
        </p:txBody>
      </p:sp>
      <p:sp>
        <p:nvSpPr>
          <p:cNvPr id="95" name="文本框 94"/>
          <p:cNvSpPr txBox="1"/>
          <p:nvPr/>
        </p:nvSpPr>
        <p:spPr>
          <a:xfrm>
            <a:off x="2605702" y="3136513"/>
            <a:ext cx="927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MRAppmaster</a:t>
            </a:r>
            <a:endParaRPr lang="en-US" altLang="zh-CN" sz="1000" dirty="0" smtClean="0"/>
          </a:p>
        </p:txBody>
      </p:sp>
      <p:sp>
        <p:nvSpPr>
          <p:cNvPr id="96" name="文本框 95"/>
          <p:cNvSpPr txBox="1"/>
          <p:nvPr/>
        </p:nvSpPr>
        <p:spPr>
          <a:xfrm>
            <a:off x="992770" y="3995251"/>
            <a:ext cx="637795" cy="5539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Job.split</a:t>
            </a:r>
            <a:endParaRPr lang="en-US" altLang="zh-CN" sz="1000" dirty="0" smtClean="0"/>
          </a:p>
          <a:p>
            <a:r>
              <a:rPr lang="en-US" altLang="zh-CN" sz="1000" dirty="0" smtClean="0"/>
              <a:t>Job.xml</a:t>
            </a:r>
            <a:endParaRPr lang="en-US" altLang="zh-CN" sz="1000" dirty="0" smtClean="0"/>
          </a:p>
          <a:p>
            <a:r>
              <a:rPr lang="en-US" altLang="zh-CN" sz="1000" dirty="0"/>
              <a:t>w</a:t>
            </a:r>
            <a:r>
              <a:rPr lang="en-US" altLang="zh-CN" sz="1000" dirty="0" smtClean="0"/>
              <a:t>c.jar</a:t>
            </a:r>
            <a:endParaRPr lang="en-US" altLang="zh-CN" sz="1000" dirty="0" smtClean="0"/>
          </a:p>
        </p:txBody>
      </p:sp>
      <p:sp>
        <p:nvSpPr>
          <p:cNvPr id="5" name="矩形 4"/>
          <p:cNvSpPr/>
          <p:nvPr/>
        </p:nvSpPr>
        <p:spPr>
          <a:xfrm>
            <a:off x="219743" y="3767364"/>
            <a:ext cx="18998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hdfs</a:t>
            </a:r>
            <a:r>
              <a:rPr lang="en-US" altLang="zh-CN" sz="1000" dirty="0"/>
              <a:t>://…./.</a:t>
            </a:r>
            <a:r>
              <a:rPr lang="en-US" altLang="zh-CN" sz="1000" dirty="0" smtClean="0"/>
              <a:t>staging/</a:t>
            </a:r>
            <a:r>
              <a:rPr lang="en-US" altLang="zh-CN" sz="1000" dirty="0" err="1" smtClean="0"/>
              <a:t>application_id</a:t>
            </a:r>
            <a:endParaRPr lang="en-US" altLang="zh-CN" sz="1000" dirty="0"/>
          </a:p>
        </p:txBody>
      </p:sp>
      <p:sp>
        <p:nvSpPr>
          <p:cNvPr id="97" name="文本框 96"/>
          <p:cNvSpPr txBox="1"/>
          <p:nvPr/>
        </p:nvSpPr>
        <p:spPr>
          <a:xfrm>
            <a:off x="139822" y="4033976"/>
            <a:ext cx="9572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这些文件在</a:t>
            </a:r>
            <a:r>
              <a:rPr lang="en-US" altLang="zh-CN" sz="1000" dirty="0" err="1" smtClean="0"/>
              <a:t>job.submit</a:t>
            </a:r>
            <a:r>
              <a:rPr lang="en-US" altLang="zh-CN" sz="1000" dirty="0" smtClean="0"/>
              <a:t>()</a:t>
            </a:r>
            <a:r>
              <a:rPr lang="zh-CN" altLang="en-US" sz="1000" dirty="0" smtClean="0"/>
              <a:t>后生成</a:t>
            </a:r>
            <a:endParaRPr lang="en-US" altLang="zh-CN" sz="1000" dirty="0" smtClean="0"/>
          </a:p>
        </p:txBody>
      </p:sp>
      <p:sp>
        <p:nvSpPr>
          <p:cNvPr id="98" name="矩形 97"/>
          <p:cNvSpPr/>
          <p:nvPr/>
        </p:nvSpPr>
        <p:spPr>
          <a:xfrm>
            <a:off x="5355704" y="2643154"/>
            <a:ext cx="1232520" cy="122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5355704" y="236924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sp>
        <p:nvSpPr>
          <p:cNvPr id="101" name="矩形 100"/>
          <p:cNvSpPr/>
          <p:nvPr/>
        </p:nvSpPr>
        <p:spPr>
          <a:xfrm>
            <a:off x="5508104" y="2899676"/>
            <a:ext cx="927720" cy="544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02" name="文本框 101"/>
          <p:cNvSpPr txBox="1"/>
          <p:nvPr/>
        </p:nvSpPr>
        <p:spPr>
          <a:xfrm>
            <a:off x="5508104" y="266283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103" name="文本框 102"/>
          <p:cNvSpPr txBox="1"/>
          <p:nvPr/>
        </p:nvSpPr>
        <p:spPr>
          <a:xfrm>
            <a:off x="5652120" y="2899676"/>
            <a:ext cx="908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cpu+ram+jar</a:t>
            </a:r>
            <a:endParaRPr lang="en-US" altLang="zh-CN" sz="1000" dirty="0" smtClean="0"/>
          </a:p>
        </p:txBody>
      </p:sp>
      <p:sp>
        <p:nvSpPr>
          <p:cNvPr id="104" name="文本框 103"/>
          <p:cNvSpPr txBox="1"/>
          <p:nvPr/>
        </p:nvSpPr>
        <p:spPr>
          <a:xfrm>
            <a:off x="5518895" y="3136513"/>
            <a:ext cx="988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maptask</a:t>
            </a:r>
            <a:endParaRPr lang="en-US" altLang="zh-CN" sz="1000" dirty="0" smtClean="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827584" y="1312282"/>
            <a:ext cx="641887" cy="17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74" idx="2"/>
            <a:endCxn id="2" idx="3"/>
          </p:cNvCxnSpPr>
          <p:nvPr/>
        </p:nvCxnSpPr>
        <p:spPr>
          <a:xfrm flipH="1">
            <a:off x="1076209" y="1984375"/>
            <a:ext cx="214289" cy="1605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74" idx="3"/>
          </p:cNvCxnSpPr>
          <p:nvPr/>
        </p:nvCxnSpPr>
        <p:spPr>
          <a:xfrm flipV="1">
            <a:off x="1681404" y="882378"/>
            <a:ext cx="3099846" cy="978887"/>
          </a:xfrm>
          <a:prstGeom prst="curvedConnector3">
            <a:avLst>
              <a:gd name="adj1" fmla="val 4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曲线连接符 118"/>
          <p:cNvCxnSpPr>
            <a:endCxn id="74" idx="3"/>
          </p:cNvCxnSpPr>
          <p:nvPr/>
        </p:nvCxnSpPr>
        <p:spPr>
          <a:xfrm rot="10800000" flipV="1">
            <a:off x="1681404" y="1008479"/>
            <a:ext cx="3099846" cy="852786"/>
          </a:xfrm>
          <a:prstGeom prst="curvedConnector3">
            <a:avLst>
              <a:gd name="adj1" fmla="val 91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endCxn id="74" idx="0"/>
          </p:cNvCxnSpPr>
          <p:nvPr/>
        </p:nvCxnSpPr>
        <p:spPr>
          <a:xfrm>
            <a:off x="1169328" y="1679318"/>
            <a:ext cx="121170" cy="5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曲线连接符 133"/>
          <p:cNvCxnSpPr/>
          <p:nvPr/>
        </p:nvCxnSpPr>
        <p:spPr>
          <a:xfrm flipV="1">
            <a:off x="1722426" y="1199704"/>
            <a:ext cx="3055461" cy="639170"/>
          </a:xfrm>
          <a:prstGeom prst="curvedConnector3">
            <a:avLst>
              <a:gd name="adj1" fmla="val 93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流程图: 联系 139"/>
          <p:cNvSpPr/>
          <p:nvPr/>
        </p:nvSpPr>
        <p:spPr>
          <a:xfrm>
            <a:off x="6760181" y="934710"/>
            <a:ext cx="262954" cy="216024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5" name="曲线连接符 144"/>
          <p:cNvCxnSpPr>
            <a:stCxn id="140" idx="3"/>
            <a:endCxn id="3" idx="0"/>
          </p:cNvCxnSpPr>
          <p:nvPr/>
        </p:nvCxnSpPr>
        <p:spPr>
          <a:xfrm rot="5400000">
            <a:off x="5592983" y="661641"/>
            <a:ext cx="748250" cy="1663165"/>
          </a:xfrm>
          <a:prstGeom prst="curvedConnector3">
            <a:avLst>
              <a:gd name="adj1" fmla="val 59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416449" y="2167850"/>
            <a:ext cx="68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 </a:t>
            </a:r>
            <a:r>
              <a:rPr lang="zh-CN" altLang="en-US" sz="1000" dirty="0" smtClean="0"/>
              <a:t>领取到</a:t>
            </a:r>
            <a:r>
              <a:rPr lang="en-US" altLang="zh-CN" sz="1000" dirty="0" smtClean="0"/>
              <a:t>task</a:t>
            </a:r>
            <a:r>
              <a:rPr lang="zh-CN" altLang="en-US" sz="1000" dirty="0" smtClean="0"/>
              <a:t>任务</a:t>
            </a:r>
            <a:endParaRPr lang="en-US" altLang="zh-CN" sz="1000" dirty="0" smtClean="0"/>
          </a:p>
        </p:txBody>
      </p:sp>
      <p:sp>
        <p:nvSpPr>
          <p:cNvPr id="152" name="文本框 151"/>
          <p:cNvSpPr txBox="1"/>
          <p:nvPr/>
        </p:nvSpPr>
        <p:spPr>
          <a:xfrm>
            <a:off x="1523896" y="2603767"/>
            <a:ext cx="837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7 </a:t>
            </a:r>
            <a:r>
              <a:rPr lang="zh-CN" altLang="en-US" sz="1000" dirty="0" smtClean="0"/>
              <a:t>创建容器</a:t>
            </a:r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154" name="文本框 153"/>
          <p:cNvSpPr txBox="1"/>
          <p:nvPr/>
        </p:nvSpPr>
        <p:spPr>
          <a:xfrm>
            <a:off x="1530957" y="3069018"/>
            <a:ext cx="837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 </a:t>
            </a:r>
            <a:r>
              <a:rPr lang="zh-CN" altLang="en-US" sz="1000" dirty="0" smtClean="0"/>
              <a:t>下载</a:t>
            </a:r>
            <a:r>
              <a:rPr lang="en-US" altLang="zh-CN" sz="1000" dirty="0" smtClean="0"/>
              <a:t>job</a:t>
            </a:r>
            <a:r>
              <a:rPr lang="zh-CN" altLang="en-US" sz="1000" dirty="0" smtClean="0"/>
              <a:t>资源到本地</a:t>
            </a:r>
            <a:endParaRPr lang="en-US" altLang="zh-CN" sz="1000" dirty="0" smtClean="0"/>
          </a:p>
        </p:txBody>
      </p:sp>
      <p:cxnSp>
        <p:nvCxnSpPr>
          <p:cNvPr id="155" name="直接箭头连接符 154"/>
          <p:cNvCxnSpPr/>
          <p:nvPr/>
        </p:nvCxnSpPr>
        <p:spPr>
          <a:xfrm flipV="1">
            <a:off x="1865948" y="2909060"/>
            <a:ext cx="739753" cy="76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3" idx="2"/>
          </p:cNvCxnSpPr>
          <p:nvPr/>
        </p:nvCxnSpPr>
        <p:spPr>
          <a:xfrm flipH="1">
            <a:off x="3656089" y="1975360"/>
            <a:ext cx="1347959" cy="673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95" idx="3"/>
          </p:cNvCxnSpPr>
          <p:nvPr/>
        </p:nvCxnSpPr>
        <p:spPr>
          <a:xfrm flipV="1">
            <a:off x="3533422" y="2185905"/>
            <a:ext cx="1464973" cy="107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/>
          <p:cNvSpPr txBox="1"/>
          <p:nvPr/>
        </p:nvSpPr>
        <p:spPr>
          <a:xfrm>
            <a:off x="4385898" y="2527373"/>
            <a:ext cx="913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9 </a:t>
            </a:r>
            <a:r>
              <a:rPr lang="zh-CN" altLang="en-US" sz="1000" dirty="0" smtClean="0"/>
              <a:t>申请运行</a:t>
            </a:r>
            <a:r>
              <a:rPr lang="en-US" altLang="zh-CN" sz="1000" dirty="0" err="1" smtClean="0"/>
              <a:t>maptask</a:t>
            </a:r>
            <a:r>
              <a:rPr lang="zh-CN" altLang="en-US" sz="1000" dirty="0" smtClean="0"/>
              <a:t>容器</a:t>
            </a:r>
            <a:endParaRPr lang="en-US" altLang="zh-CN" sz="1000" dirty="0" smtClean="0"/>
          </a:p>
        </p:txBody>
      </p:sp>
      <p:sp>
        <p:nvSpPr>
          <p:cNvPr id="178" name="矩形 177"/>
          <p:cNvSpPr/>
          <p:nvPr/>
        </p:nvSpPr>
        <p:spPr>
          <a:xfrm>
            <a:off x="7695965" y="2647254"/>
            <a:ext cx="1232520" cy="122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82" name="文本框 181"/>
          <p:cNvSpPr txBox="1"/>
          <p:nvPr/>
        </p:nvSpPr>
        <p:spPr>
          <a:xfrm>
            <a:off x="7695965" y="237334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sp>
        <p:nvSpPr>
          <p:cNvPr id="183" name="矩形 182"/>
          <p:cNvSpPr/>
          <p:nvPr/>
        </p:nvSpPr>
        <p:spPr>
          <a:xfrm>
            <a:off x="7848365" y="2903776"/>
            <a:ext cx="927720" cy="544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84" name="文本框 183"/>
          <p:cNvSpPr txBox="1"/>
          <p:nvPr/>
        </p:nvSpPr>
        <p:spPr>
          <a:xfrm>
            <a:off x="7848365" y="266693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185" name="文本框 184"/>
          <p:cNvSpPr txBox="1"/>
          <p:nvPr/>
        </p:nvSpPr>
        <p:spPr>
          <a:xfrm>
            <a:off x="7992381" y="2903776"/>
            <a:ext cx="927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cpu+ram+jar</a:t>
            </a:r>
            <a:endParaRPr lang="en-US" altLang="zh-CN" sz="1000" dirty="0" smtClean="0"/>
          </a:p>
        </p:txBody>
      </p:sp>
      <p:sp>
        <p:nvSpPr>
          <p:cNvPr id="186" name="文本框 185"/>
          <p:cNvSpPr txBox="1"/>
          <p:nvPr/>
        </p:nvSpPr>
        <p:spPr>
          <a:xfrm>
            <a:off x="7859156" y="3140613"/>
            <a:ext cx="988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maptask</a:t>
            </a:r>
            <a:endParaRPr lang="en-US" altLang="zh-CN" sz="1000" dirty="0" smtClean="0"/>
          </a:p>
        </p:txBody>
      </p:sp>
      <p:cxnSp>
        <p:nvCxnSpPr>
          <p:cNvPr id="190" name="直接箭头连接符 189"/>
          <p:cNvCxnSpPr/>
          <p:nvPr/>
        </p:nvCxnSpPr>
        <p:spPr>
          <a:xfrm>
            <a:off x="5026229" y="2198885"/>
            <a:ext cx="492666" cy="73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>
            <a:off x="5036674" y="2205146"/>
            <a:ext cx="2834838" cy="732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文本框 191"/>
          <p:cNvSpPr txBox="1"/>
          <p:nvPr/>
        </p:nvSpPr>
        <p:spPr>
          <a:xfrm>
            <a:off x="6496906" y="2253141"/>
            <a:ext cx="974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</a:t>
            </a:r>
            <a:r>
              <a:rPr lang="zh-CN" altLang="en-US" sz="1000" dirty="0" smtClean="0"/>
              <a:t>领取到任务，创建容器</a:t>
            </a:r>
            <a:endParaRPr lang="en-US" altLang="zh-CN" sz="1000" dirty="0" smtClean="0"/>
          </a:p>
        </p:txBody>
      </p:sp>
      <p:cxnSp>
        <p:nvCxnSpPr>
          <p:cNvPr id="195" name="直接箭头连接符 194"/>
          <p:cNvCxnSpPr>
            <a:endCxn id="101" idx="1"/>
          </p:cNvCxnSpPr>
          <p:nvPr/>
        </p:nvCxnSpPr>
        <p:spPr>
          <a:xfrm flipV="1">
            <a:off x="3533422" y="3171709"/>
            <a:ext cx="1974682" cy="132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/>
          <p:cNvSpPr txBox="1"/>
          <p:nvPr/>
        </p:nvSpPr>
        <p:spPr>
          <a:xfrm>
            <a:off x="4150049" y="2920587"/>
            <a:ext cx="83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11 </a:t>
            </a:r>
            <a:r>
              <a:rPr lang="zh-CN" altLang="en-US" sz="1000" dirty="0" smtClean="0"/>
              <a:t>发送程序启动脚本</a:t>
            </a:r>
            <a:endParaRPr lang="en-US" altLang="zh-CN" sz="1000" dirty="0" smtClean="0"/>
          </a:p>
        </p:txBody>
      </p:sp>
      <p:cxnSp>
        <p:nvCxnSpPr>
          <p:cNvPr id="200" name="直接箭头连接符 199"/>
          <p:cNvCxnSpPr>
            <a:stCxn id="95" idx="3"/>
            <a:endCxn id="183" idx="1"/>
          </p:cNvCxnSpPr>
          <p:nvPr/>
        </p:nvCxnSpPr>
        <p:spPr>
          <a:xfrm flipV="1">
            <a:off x="3533422" y="3175809"/>
            <a:ext cx="4314943" cy="8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本框 202"/>
          <p:cNvSpPr txBox="1"/>
          <p:nvPr/>
        </p:nvSpPr>
        <p:spPr>
          <a:xfrm>
            <a:off x="5950946" y="3384743"/>
            <a:ext cx="7333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204" name="文本框 203"/>
          <p:cNvSpPr txBox="1"/>
          <p:nvPr/>
        </p:nvSpPr>
        <p:spPr>
          <a:xfrm>
            <a:off x="8261486" y="3381975"/>
            <a:ext cx="70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215" name="矩形 214"/>
          <p:cNvSpPr/>
          <p:nvPr/>
        </p:nvSpPr>
        <p:spPr>
          <a:xfrm>
            <a:off x="5525488" y="3629243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24" name="矩形 223"/>
          <p:cNvSpPr/>
          <p:nvPr/>
        </p:nvSpPr>
        <p:spPr>
          <a:xfrm>
            <a:off x="5807963" y="3629243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26" name="文本框 225"/>
          <p:cNvSpPr txBox="1"/>
          <p:nvPr/>
        </p:nvSpPr>
        <p:spPr>
          <a:xfrm>
            <a:off x="5528470" y="3624351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0</a:t>
            </a:r>
            <a:endParaRPr lang="en-US" altLang="zh-CN" sz="1000" dirty="0" smtClean="0"/>
          </a:p>
        </p:txBody>
      </p:sp>
      <p:sp>
        <p:nvSpPr>
          <p:cNvPr id="227" name="文本框 226"/>
          <p:cNvSpPr txBox="1"/>
          <p:nvPr/>
        </p:nvSpPr>
        <p:spPr>
          <a:xfrm>
            <a:off x="5813520" y="3611479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</a:t>
            </a:r>
            <a:endParaRPr lang="en-US" altLang="zh-CN" sz="1000" dirty="0" smtClean="0"/>
          </a:p>
        </p:txBody>
      </p:sp>
      <p:sp>
        <p:nvSpPr>
          <p:cNvPr id="231" name="矩形 230"/>
          <p:cNvSpPr/>
          <p:nvPr/>
        </p:nvSpPr>
        <p:spPr>
          <a:xfrm>
            <a:off x="7871512" y="3642682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32" name="矩形 231"/>
          <p:cNvSpPr/>
          <p:nvPr/>
        </p:nvSpPr>
        <p:spPr>
          <a:xfrm>
            <a:off x="8153987" y="3642682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35" name="文本框 234"/>
          <p:cNvSpPr txBox="1"/>
          <p:nvPr/>
        </p:nvSpPr>
        <p:spPr>
          <a:xfrm>
            <a:off x="7874494" y="3637790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0</a:t>
            </a:r>
            <a:endParaRPr lang="en-US" altLang="zh-CN" sz="1000" dirty="0" smtClean="0"/>
          </a:p>
        </p:txBody>
      </p:sp>
      <p:sp>
        <p:nvSpPr>
          <p:cNvPr id="236" name="文本框 235"/>
          <p:cNvSpPr txBox="1"/>
          <p:nvPr/>
        </p:nvSpPr>
        <p:spPr>
          <a:xfrm>
            <a:off x="8159544" y="3624918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</a:t>
            </a:r>
            <a:endParaRPr lang="en-US" altLang="zh-CN" sz="1000" dirty="0" smtClean="0"/>
          </a:p>
        </p:txBody>
      </p:sp>
      <p:sp>
        <p:nvSpPr>
          <p:cNvPr id="238" name="矩形 237"/>
          <p:cNvSpPr/>
          <p:nvPr/>
        </p:nvSpPr>
        <p:spPr>
          <a:xfrm>
            <a:off x="3750701" y="4155926"/>
            <a:ext cx="1232520" cy="9121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39" name="文本框 238"/>
          <p:cNvSpPr txBox="1"/>
          <p:nvPr/>
        </p:nvSpPr>
        <p:spPr>
          <a:xfrm>
            <a:off x="4743787" y="1172382"/>
            <a:ext cx="134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14 </a:t>
            </a:r>
            <a:r>
              <a:rPr lang="zh-CN" altLang="en-US" sz="1000" dirty="0" smtClean="0"/>
              <a:t>程序运行完后，</a:t>
            </a:r>
            <a:r>
              <a:rPr lang="en-US" altLang="zh-CN" sz="1000" dirty="0" smtClean="0"/>
              <a:t>MR</a:t>
            </a:r>
            <a:r>
              <a:rPr lang="zh-CN" altLang="en-US" sz="1000" dirty="0" smtClean="0"/>
              <a:t>会向</a:t>
            </a:r>
            <a:r>
              <a:rPr lang="en-US" altLang="zh-CN" sz="1000" dirty="0" smtClean="0"/>
              <a:t>RM</a:t>
            </a:r>
            <a:r>
              <a:rPr lang="zh-CN" altLang="en-US" sz="1000" dirty="0" smtClean="0"/>
              <a:t>注销自己</a:t>
            </a:r>
            <a:endParaRPr lang="en-US" altLang="zh-CN" sz="1000" dirty="0" smtClean="0"/>
          </a:p>
        </p:txBody>
      </p:sp>
      <p:sp>
        <p:nvSpPr>
          <p:cNvPr id="240" name="文本框 239"/>
          <p:cNvSpPr txBox="1"/>
          <p:nvPr/>
        </p:nvSpPr>
        <p:spPr>
          <a:xfrm>
            <a:off x="3690593" y="3391495"/>
            <a:ext cx="11963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12 </a:t>
            </a:r>
            <a:r>
              <a:rPr lang="zh-CN" altLang="en-US" sz="1000" dirty="0" smtClean="0"/>
              <a:t>向</a:t>
            </a:r>
            <a:r>
              <a:rPr lang="en-US" altLang="zh-CN" sz="1000" dirty="0" smtClean="0"/>
              <a:t>RM</a:t>
            </a:r>
            <a:r>
              <a:rPr lang="zh-CN" altLang="en-US" sz="1000" dirty="0" smtClean="0"/>
              <a:t>申请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个容器，运行</a:t>
            </a:r>
            <a:r>
              <a:rPr lang="en-US" altLang="zh-CN" sz="1000" dirty="0" smtClean="0"/>
              <a:t>reduce task</a:t>
            </a:r>
            <a:r>
              <a:rPr lang="zh-CN" altLang="en-US" sz="1000" dirty="0" smtClean="0"/>
              <a:t>程序</a:t>
            </a:r>
            <a:endParaRPr lang="en-US" altLang="zh-CN" sz="1000" dirty="0" smtClean="0"/>
          </a:p>
        </p:txBody>
      </p:sp>
      <p:sp>
        <p:nvSpPr>
          <p:cNvPr id="241" name="矩形 240"/>
          <p:cNvSpPr/>
          <p:nvPr/>
        </p:nvSpPr>
        <p:spPr>
          <a:xfrm>
            <a:off x="3905561" y="4371811"/>
            <a:ext cx="927720" cy="5440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42" name="文本框 241"/>
          <p:cNvSpPr txBox="1"/>
          <p:nvPr/>
        </p:nvSpPr>
        <p:spPr>
          <a:xfrm>
            <a:off x="3905561" y="413497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243" name="文本框 242"/>
          <p:cNvSpPr txBox="1"/>
          <p:nvPr/>
        </p:nvSpPr>
        <p:spPr>
          <a:xfrm>
            <a:off x="4333672" y="4868851"/>
            <a:ext cx="70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244" name="文本框 243"/>
          <p:cNvSpPr txBox="1"/>
          <p:nvPr/>
        </p:nvSpPr>
        <p:spPr>
          <a:xfrm>
            <a:off x="4016226" y="4546219"/>
            <a:ext cx="870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 task0</a:t>
            </a:r>
            <a:endParaRPr lang="en-US" altLang="zh-CN" sz="1000" dirty="0" smtClean="0"/>
          </a:p>
        </p:txBody>
      </p:sp>
      <p:sp>
        <p:nvSpPr>
          <p:cNvPr id="245" name="文本框 244"/>
          <p:cNvSpPr txBox="1"/>
          <p:nvPr/>
        </p:nvSpPr>
        <p:spPr>
          <a:xfrm>
            <a:off x="5081674" y="3950330"/>
            <a:ext cx="9747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13 reduce</a:t>
            </a:r>
            <a:r>
              <a:rPr lang="zh-CN" altLang="en-US" sz="1000" dirty="0" smtClean="0"/>
              <a:t>向</a:t>
            </a:r>
            <a:r>
              <a:rPr lang="en-US" altLang="zh-CN" sz="1000" dirty="0" smtClean="0"/>
              <a:t>map</a:t>
            </a:r>
            <a:r>
              <a:rPr lang="zh-CN" altLang="en-US" sz="1000" dirty="0" smtClean="0"/>
              <a:t>获取相应分区的数据</a:t>
            </a:r>
            <a:endParaRPr lang="en-US" altLang="zh-CN" sz="1000" dirty="0" smtClean="0"/>
          </a:p>
        </p:txBody>
      </p:sp>
      <p:cxnSp>
        <p:nvCxnSpPr>
          <p:cNvPr id="246" name="直接箭头连接符 245"/>
          <p:cNvCxnSpPr>
            <a:endCxn id="215" idx="0"/>
          </p:cNvCxnSpPr>
          <p:nvPr/>
        </p:nvCxnSpPr>
        <p:spPr>
          <a:xfrm flipH="1">
            <a:off x="5667442" y="3337699"/>
            <a:ext cx="158664" cy="29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/>
          <p:nvPr/>
        </p:nvCxnSpPr>
        <p:spPr>
          <a:xfrm flipH="1">
            <a:off x="8040859" y="3359313"/>
            <a:ext cx="158664" cy="29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/>
          <p:cNvCxnSpPr>
            <a:stCxn id="95" idx="3"/>
          </p:cNvCxnSpPr>
          <p:nvPr/>
        </p:nvCxnSpPr>
        <p:spPr>
          <a:xfrm>
            <a:off x="3533422" y="3259624"/>
            <a:ext cx="217279" cy="89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文本框 248"/>
          <p:cNvSpPr txBox="1"/>
          <p:nvPr/>
        </p:nvSpPr>
        <p:spPr>
          <a:xfrm>
            <a:off x="3884693" y="3921426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sp>
        <p:nvSpPr>
          <p:cNvPr id="250" name="矩形 249"/>
          <p:cNvSpPr/>
          <p:nvPr/>
        </p:nvSpPr>
        <p:spPr>
          <a:xfrm>
            <a:off x="6392887" y="4188599"/>
            <a:ext cx="1232520" cy="9121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51" name="矩形 250"/>
          <p:cNvSpPr/>
          <p:nvPr/>
        </p:nvSpPr>
        <p:spPr>
          <a:xfrm>
            <a:off x="6547747" y="4404484"/>
            <a:ext cx="927720" cy="5440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52" name="文本框 251"/>
          <p:cNvSpPr txBox="1"/>
          <p:nvPr/>
        </p:nvSpPr>
        <p:spPr>
          <a:xfrm>
            <a:off x="6547747" y="416764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253" name="文本框 252"/>
          <p:cNvSpPr txBox="1"/>
          <p:nvPr/>
        </p:nvSpPr>
        <p:spPr>
          <a:xfrm>
            <a:off x="6975858" y="4901524"/>
            <a:ext cx="70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254" name="文本框 253"/>
          <p:cNvSpPr txBox="1"/>
          <p:nvPr/>
        </p:nvSpPr>
        <p:spPr>
          <a:xfrm>
            <a:off x="6658412" y="4578892"/>
            <a:ext cx="946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 task1</a:t>
            </a:r>
            <a:endParaRPr lang="en-US" altLang="zh-CN" sz="1000" dirty="0" smtClean="0"/>
          </a:p>
        </p:txBody>
      </p:sp>
      <p:sp>
        <p:nvSpPr>
          <p:cNvPr id="255" name="文本框 254"/>
          <p:cNvSpPr txBox="1"/>
          <p:nvPr/>
        </p:nvSpPr>
        <p:spPr>
          <a:xfrm>
            <a:off x="6526879" y="395409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cxnSp>
        <p:nvCxnSpPr>
          <p:cNvPr id="257" name="直接箭头连接符 256"/>
          <p:cNvCxnSpPr>
            <a:stCxn id="226" idx="2"/>
          </p:cNvCxnSpPr>
          <p:nvPr/>
        </p:nvCxnSpPr>
        <p:spPr>
          <a:xfrm flipH="1">
            <a:off x="4805782" y="3870572"/>
            <a:ext cx="829209" cy="5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/>
          <p:cNvCxnSpPr>
            <a:stCxn id="235" idx="1"/>
          </p:cNvCxnSpPr>
          <p:nvPr/>
        </p:nvCxnSpPr>
        <p:spPr>
          <a:xfrm flipH="1">
            <a:off x="4833281" y="3760901"/>
            <a:ext cx="3041213" cy="65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92" idx="3"/>
            <a:endCxn id="75" idx="1"/>
          </p:cNvCxnSpPr>
          <p:nvPr/>
        </p:nvCxnSpPr>
        <p:spPr>
          <a:xfrm flipV="1">
            <a:off x="3522630" y="1543762"/>
            <a:ext cx="1251421" cy="162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3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5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ldLvl="0" animBg="1"/>
      <p:bldP spid="71" grpId="0"/>
      <p:bldP spid="72" grpId="0"/>
      <p:bldP spid="73" grpId="0"/>
      <p:bldP spid="74" grpId="0"/>
      <p:bldP spid="75" grpId="0" bldLvl="0" animBg="1"/>
      <p:bldP spid="76" grpId="0"/>
      <p:bldP spid="77" grpId="0"/>
      <p:bldP spid="78" grpId="0"/>
      <p:bldP spid="2" grpId="0" bldLvl="0" animBg="1"/>
      <p:bldP spid="80" grpId="0"/>
      <p:bldP spid="81" grpId="0"/>
      <p:bldP spid="82" grpId="0"/>
      <p:bldP spid="83" grpId="0" bldLvl="0" animBg="1"/>
      <p:bldP spid="84" grpId="0"/>
      <p:bldP spid="86" grpId="0"/>
      <p:bldP spid="3" grpId="0" bldLvl="0" animBg="1"/>
      <p:bldP spid="88" grpId="0" bldLvl="0" animBg="1"/>
      <p:bldP spid="90" grpId="0"/>
      <p:bldP spid="92" grpId="0" bldLvl="0" animBg="1"/>
      <p:bldP spid="93" grpId="0"/>
      <p:bldP spid="94" grpId="0"/>
      <p:bldP spid="95" grpId="0"/>
      <p:bldP spid="96" grpId="0" bldLvl="0" animBg="1"/>
      <p:bldP spid="5" grpId="0"/>
      <p:bldP spid="97" grpId="0"/>
      <p:bldP spid="98" grpId="0" bldLvl="0" animBg="1"/>
      <p:bldP spid="100" grpId="0"/>
      <p:bldP spid="101" grpId="0" bldLvl="0" animBg="1"/>
      <p:bldP spid="102" grpId="0"/>
      <p:bldP spid="103" grpId="0"/>
      <p:bldP spid="104" grpId="0"/>
      <p:bldP spid="140" grpId="0" bldLvl="0" animBg="1"/>
      <p:bldP spid="151" grpId="0"/>
      <p:bldP spid="152" grpId="0"/>
      <p:bldP spid="154" grpId="0"/>
      <p:bldP spid="173" grpId="0"/>
      <p:bldP spid="178" grpId="0" bldLvl="0" animBg="1"/>
      <p:bldP spid="182" grpId="0"/>
      <p:bldP spid="183" grpId="0" bldLvl="0" animBg="1"/>
      <p:bldP spid="184" grpId="0"/>
      <p:bldP spid="185" grpId="0"/>
      <p:bldP spid="186" grpId="0"/>
      <p:bldP spid="192" grpId="0"/>
      <p:bldP spid="196" grpId="0"/>
      <p:bldP spid="203" grpId="0"/>
      <p:bldP spid="204" grpId="0"/>
      <p:bldP spid="215" grpId="0" bldLvl="0" animBg="1"/>
      <p:bldP spid="224" grpId="0" bldLvl="0" animBg="1"/>
      <p:bldP spid="226" grpId="0"/>
      <p:bldP spid="227" grpId="0"/>
      <p:bldP spid="231" grpId="0" bldLvl="0" animBg="1"/>
      <p:bldP spid="232" grpId="0" bldLvl="0" animBg="1"/>
      <p:bldP spid="235" grpId="0"/>
      <p:bldP spid="236" grpId="0"/>
      <p:bldP spid="238" grpId="0" bldLvl="0" animBg="1"/>
      <p:bldP spid="239" grpId="0"/>
      <p:bldP spid="240" grpId="0"/>
      <p:bldP spid="241" grpId="0" bldLvl="0" animBg="1"/>
      <p:bldP spid="242" grpId="0"/>
      <p:bldP spid="243" grpId="0"/>
      <p:bldP spid="244" grpId="0"/>
      <p:bldP spid="245" grpId="0"/>
      <p:bldP spid="249" grpId="0"/>
      <p:bldP spid="250" grpId="0" bldLvl="0" animBg="1"/>
      <p:bldP spid="251" grpId="0" bldLvl="0" animBg="1"/>
      <p:bldP spid="252" grpId="0"/>
      <p:bldP spid="253" grpId="0"/>
      <p:bldP spid="254" grpId="0"/>
      <p:bldP spid="25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矩形 227"/>
          <p:cNvSpPr/>
          <p:nvPr/>
        </p:nvSpPr>
        <p:spPr>
          <a:xfrm>
            <a:off x="3505960" y="589915"/>
            <a:ext cx="16002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rgbClr val="FF0000"/>
                </a:solidFill>
              </a:rPr>
              <a:t>资源调度器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FIFO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52714" y="1414427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job1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2572794" y="1419622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job2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3292874" y="1419622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job3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4012954" y="1419525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job4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4733034" y="1414427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job5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5453114" y="1414427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job6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6173194" y="1414427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job7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6893274" y="1414427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job8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3114979" y="1049160"/>
            <a:ext cx="2698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按照到达时间排序，先到先服务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7668482" y="1440558"/>
            <a:ext cx="647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queue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3292874" y="2643758"/>
            <a:ext cx="3240360" cy="1800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644064" y="2787774"/>
            <a:ext cx="100811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Map task0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3644064" y="3184768"/>
            <a:ext cx="100811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Map task1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3635896" y="3579862"/>
            <a:ext cx="100811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Map task2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3635896" y="3970382"/>
            <a:ext cx="100811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Map task3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5220072" y="3184768"/>
            <a:ext cx="100811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reduce task0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5220072" y="3579862"/>
            <a:ext cx="100811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reduce task1</a:t>
            </a:r>
            <a:endParaRPr lang="zh-CN" altLang="en-US" sz="1200" dirty="0"/>
          </a:p>
        </p:txBody>
      </p:sp>
      <p:cxnSp>
        <p:nvCxnSpPr>
          <p:cNvPr id="16" name="直接箭头连接符 15"/>
          <p:cNvCxnSpPr>
            <a:stCxn id="32" idx="7"/>
            <a:endCxn id="25" idx="1"/>
          </p:cNvCxnSpPr>
          <p:nvPr/>
        </p:nvCxnSpPr>
        <p:spPr>
          <a:xfrm flipV="1">
            <a:off x="922567" y="1594257"/>
            <a:ext cx="875019" cy="79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78209" y="1553882"/>
            <a:ext cx="13933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1 </a:t>
            </a:r>
            <a:r>
              <a:rPr lang="zh-CN" altLang="en-US" sz="1400" dirty="0" smtClean="0"/>
              <a:t>有新的服务器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节点资源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1797586" y="1373021"/>
            <a:ext cx="5870896" cy="44247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stCxn id="4" idx="1"/>
            <a:endCxn id="32" idx="5"/>
          </p:cNvCxnSpPr>
          <p:nvPr/>
        </p:nvCxnSpPr>
        <p:spPr>
          <a:xfrm flipH="1" flipV="1">
            <a:off x="922567" y="2779792"/>
            <a:ext cx="2370307" cy="76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477803" y="2313577"/>
            <a:ext cx="521074" cy="546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136921" y="3282248"/>
            <a:ext cx="12452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3 </a:t>
            </a:r>
            <a:r>
              <a:rPr lang="zh-CN" altLang="en-US" sz="1400" dirty="0" smtClean="0"/>
              <a:t>分配一个</a:t>
            </a:r>
            <a:r>
              <a:rPr lang="en-US" altLang="zh-CN" sz="1400" dirty="0" smtClean="0"/>
              <a:t>task</a:t>
            </a:r>
            <a:r>
              <a:rPr lang="zh-CN" altLang="en-US" sz="1400" dirty="0" smtClean="0"/>
              <a:t>给该节点</a:t>
            </a:r>
            <a:endParaRPr lang="zh-CN" altLang="en-US" sz="1400" dirty="0"/>
          </a:p>
        </p:txBody>
      </p:sp>
      <p:cxnSp>
        <p:nvCxnSpPr>
          <p:cNvPr id="46" name="直接箭头连接符 45"/>
          <p:cNvCxnSpPr>
            <a:stCxn id="2" idx="2"/>
            <a:endCxn id="4" idx="1"/>
          </p:cNvCxnSpPr>
          <p:nvPr/>
        </p:nvCxnSpPr>
        <p:spPr>
          <a:xfrm>
            <a:off x="2212754" y="1774467"/>
            <a:ext cx="1080120" cy="176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299708" y="1859815"/>
            <a:ext cx="17998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2 Job1</a:t>
            </a:r>
            <a:r>
              <a:rPr lang="zh-CN" altLang="en-US" sz="1400" dirty="0" smtClean="0"/>
              <a:t>里面包含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个</a:t>
            </a:r>
            <a:r>
              <a:rPr lang="en-US" altLang="zh-CN" sz="1400" dirty="0" err="1" smtClean="0"/>
              <a:t>maptask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个</a:t>
            </a:r>
            <a:r>
              <a:rPr lang="en-US" altLang="zh-CN" sz="1400" dirty="0" err="1" smtClean="0"/>
              <a:t>reducetask</a:t>
            </a:r>
            <a:endParaRPr lang="zh-CN" altLang="en-US" sz="1400" dirty="0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6311784" y="1993912"/>
            <a:ext cx="11629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3" grpId="0"/>
      <p:bldP spid="15" grpId="0"/>
      <p:bldP spid="4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9" grpId="0"/>
      <p:bldP spid="25" grpId="0" bldLvl="0" animBg="1"/>
      <p:bldP spid="32" grpId="0" bldLvl="0" animBg="1"/>
      <p:bldP spid="45" grpId="0"/>
      <p:bldP spid="5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矩形 227"/>
          <p:cNvSpPr/>
          <p:nvPr/>
        </p:nvSpPr>
        <p:spPr>
          <a:xfrm>
            <a:off x="3353826" y="578179"/>
            <a:ext cx="24593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rgbClr val="FF0000"/>
                </a:solidFill>
              </a:rPr>
              <a:t>资源调度器之容量调度器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74800" y="1476226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job11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2394880" y="1481421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job12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114960" y="1481421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job13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3835040" y="1481324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job14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3114979" y="1049160"/>
            <a:ext cx="2698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按照到达时间排序，先到先服务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7658062" y="1497506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 smtClean="0"/>
              <a:t>queueA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1619672" y="1434820"/>
            <a:ext cx="4752528" cy="44247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6254516" y="1306533"/>
            <a:ext cx="11629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691548" y="203709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job21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2411628" y="2042287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job22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3131708" y="2042287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job23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3851788" y="2042190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job24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4571868" y="2037092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job25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7678016" y="2058372"/>
            <a:ext cx="6623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 smtClean="0"/>
              <a:t>queueB</a:t>
            </a:r>
            <a:endParaRPr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1636420" y="1995686"/>
            <a:ext cx="5870896" cy="44247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8" name="矩形 27"/>
          <p:cNvSpPr/>
          <p:nvPr/>
        </p:nvSpPr>
        <p:spPr>
          <a:xfrm>
            <a:off x="1691548" y="2613156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job31</a:t>
            </a:r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2411628" y="2618351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job32</a:t>
            </a:r>
            <a:endParaRPr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3131708" y="2618351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job33</a:t>
            </a:r>
            <a:endParaRPr lang="zh-CN" alt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3851788" y="2618254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job34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4571868" y="2613156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job35</a:t>
            </a:r>
            <a:endParaRPr lang="zh-CN" alt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7678818" y="2634436"/>
            <a:ext cx="6607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 smtClean="0"/>
              <a:t>queueC</a:t>
            </a:r>
            <a:endParaRPr lang="zh-CN" alt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1636420" y="2571750"/>
            <a:ext cx="5174510" cy="44247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" name="矩形 1"/>
          <p:cNvSpPr/>
          <p:nvPr/>
        </p:nvSpPr>
        <p:spPr>
          <a:xfrm>
            <a:off x="323526" y="3363838"/>
            <a:ext cx="53824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zh-CN" sz="12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支持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多个队列，每个队列可配置一定的资源量，每个队列采用</a:t>
            </a:r>
            <a:r>
              <a:rPr lang="en-US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FIFO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调度</a:t>
            </a:r>
            <a:r>
              <a:rPr lang="zh-CN" altLang="zh-CN" sz="12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策略</a:t>
            </a:r>
            <a:r>
              <a:rPr lang="zh-CN" altLang="en-US" sz="12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1200" dirty="0"/>
          </a:p>
        </p:txBody>
      </p:sp>
      <p:sp>
        <p:nvSpPr>
          <p:cNvPr id="3" name="矩形 2"/>
          <p:cNvSpPr/>
          <p:nvPr/>
        </p:nvSpPr>
        <p:spPr>
          <a:xfrm>
            <a:off x="323527" y="3656827"/>
            <a:ext cx="52686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12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sz="12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了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防止同一个用户的作业独占队列中的资源，该调度器会对同一用户提交的作业所占资源量进行限定。</a:t>
            </a:r>
            <a:endParaRPr lang="zh-CN" altLang="en-US" sz="1200" dirty="0"/>
          </a:p>
        </p:txBody>
      </p:sp>
      <p:sp>
        <p:nvSpPr>
          <p:cNvPr id="4" name="矩形 3"/>
          <p:cNvSpPr/>
          <p:nvPr/>
        </p:nvSpPr>
        <p:spPr>
          <a:xfrm>
            <a:off x="323528" y="4118492"/>
            <a:ext cx="5184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首先，</a:t>
            </a:r>
            <a:r>
              <a:rPr lang="zh-CN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每个队列中正在运行的任务数与其应该分得的计算资源之间的比值，选择一个该比值最小的</a:t>
            </a:r>
            <a:r>
              <a:rPr lang="zh-CN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队列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1200" dirty="0"/>
          </a:p>
        </p:txBody>
      </p:sp>
      <p:sp>
        <p:nvSpPr>
          <p:cNvPr id="39" name="矩形 38"/>
          <p:cNvSpPr/>
          <p:nvPr/>
        </p:nvSpPr>
        <p:spPr>
          <a:xfrm>
            <a:off x="323528" y="4599007"/>
            <a:ext cx="52686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其次，</a:t>
            </a:r>
            <a:r>
              <a:rPr lang="zh-CN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按照</a:t>
            </a: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作业优先级和提交时间</a:t>
            </a:r>
            <a:r>
              <a:rPr lang="zh-CN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顺序，</a:t>
            </a: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同时考虑用户资源量限制和内存</a:t>
            </a:r>
            <a:r>
              <a:rPr lang="zh-CN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限制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对队列内任务排序</a:t>
            </a:r>
            <a:r>
              <a:rPr lang="zh-CN" altLang="zh-CN" sz="12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4718449" y="1531516"/>
            <a:ext cx="14847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20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%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资源，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15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个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task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326228" y="2105324"/>
            <a:ext cx="14847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50%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资源，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25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个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task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326228" y="2634435"/>
            <a:ext cx="14847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30%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资源，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25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个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task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898470" y="3363838"/>
            <a:ext cx="30380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zh-CN" altLang="zh-CN" sz="12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个队列同时按照任务的先后顺序依次执行，比如，</a:t>
            </a:r>
            <a:r>
              <a:rPr lang="en-US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job11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job21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job31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分别排在队列最前面，是最先运行，也是同时运行。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13" grpId="0"/>
      <p:bldP spid="14" grpId="0"/>
      <p:bldP spid="15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5" grpId="0"/>
      <p:bldP spid="26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6" grpId="0"/>
      <p:bldP spid="37" grpId="0" bldLvl="0" animBg="1"/>
      <p:bldP spid="2" grpId="0"/>
      <p:bldP spid="3" grpId="0"/>
      <p:bldP spid="4" grpId="0"/>
      <p:bldP spid="39" grpId="0"/>
      <p:bldP spid="40" grpId="0"/>
      <p:bldP spid="44" grpId="0"/>
      <p:bldP spid="45" grpId="0"/>
      <p:bldP spid="4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矩形 227"/>
          <p:cNvSpPr/>
          <p:nvPr/>
        </p:nvSpPr>
        <p:spPr>
          <a:xfrm>
            <a:off x="3345442" y="599349"/>
            <a:ext cx="24593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600" b="1" dirty="0">
                <a:solidFill>
                  <a:srgbClr val="FF0000"/>
                </a:solidFill>
              </a:rPr>
              <a:t>资源调度器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之公平调度器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74800" y="1476226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job11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2394880" y="1481421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job12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114960" y="1481421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job13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3835040" y="1481324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job14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3114979" y="1049160"/>
            <a:ext cx="2698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按照到达时间排序，先到先服务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7658062" y="1497506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 smtClean="0"/>
              <a:t>queueA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1619672" y="1434820"/>
            <a:ext cx="4752528" cy="44247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6254516" y="1306533"/>
            <a:ext cx="11629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691548" y="203709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job21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2411628" y="2042287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job22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3131708" y="2042287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job23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3851788" y="2042190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job24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4571868" y="203709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job25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7678016" y="2058372"/>
            <a:ext cx="6623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 smtClean="0"/>
              <a:t>queueB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1636420" y="1995686"/>
            <a:ext cx="5870896" cy="44247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0" name="矩形 19"/>
          <p:cNvSpPr/>
          <p:nvPr/>
        </p:nvSpPr>
        <p:spPr>
          <a:xfrm>
            <a:off x="1691548" y="2613156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job31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2411628" y="2618351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job32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3131708" y="2618351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job33</a:t>
            </a:r>
            <a:endParaRPr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3851788" y="2618254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job34</a:t>
            </a:r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4571868" y="2613156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job35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7678818" y="2634436"/>
            <a:ext cx="6607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 smtClean="0"/>
              <a:t>queueC</a:t>
            </a:r>
            <a:endParaRPr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1636420" y="2571750"/>
            <a:ext cx="5174510" cy="44247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" name="矩形 1"/>
          <p:cNvSpPr/>
          <p:nvPr/>
        </p:nvSpPr>
        <p:spPr>
          <a:xfrm>
            <a:off x="179512" y="3435846"/>
            <a:ext cx="23762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支持多队列多用户，每个队列中的资源量可以配置，同一队列中的作业公平共享队列中所有资源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31874" y="3320132"/>
            <a:ext cx="60250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比如有三个队列：</a:t>
            </a:r>
            <a:r>
              <a:rPr lang="en-US" altLang="zh-CN" sz="12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queueA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12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queueB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12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queueC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每个队列中</a:t>
            </a:r>
            <a:r>
              <a:rPr lang="zh-CN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job</a:t>
            </a:r>
            <a:r>
              <a:rPr lang="zh-CN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按照</a:t>
            </a: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优先级分配资源，优先级越高分配的资源越多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，但是每个</a:t>
            </a:r>
            <a:r>
              <a:rPr lang="en-US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job 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都会分配到资源以确保公平。在资源有限的情况下，</a:t>
            </a:r>
            <a:r>
              <a:rPr lang="zh-CN" altLang="zh-CN" sz="1200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每个</a:t>
            </a:r>
            <a:r>
              <a:rPr lang="en-US" altLang="zh-CN" sz="1200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job</a:t>
            </a:r>
            <a:r>
              <a:rPr lang="zh-CN" altLang="zh-CN" sz="1200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理想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情况下获得的计算资源与实际获得的计算资源存在一种差距， 这个差距就叫做</a:t>
            </a: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缺额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。在同一个队列中，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job</a:t>
            </a: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的资源缺额越大，越先获得资源优先执行。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作业是按照缺额的高低来先后执行的，而且可以看到上图有</a:t>
            </a: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多个作业同时运行。</a:t>
            </a:r>
            <a:endParaRPr lang="zh-CN" altLang="zh-CN" sz="120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/>
      <p:bldP spid="10" grpId="0"/>
      <p:bldP spid="11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/>
      <p:bldP spid="26" grpId="0" bldLvl="0" animBg="1"/>
      <p:bldP spid="2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矩形 227"/>
          <p:cNvSpPr/>
          <p:nvPr/>
        </p:nvSpPr>
        <p:spPr>
          <a:xfrm>
            <a:off x="3335646" y="592108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600" dirty="0" smtClean="0">
                <a:solidFill>
                  <a:srgbClr val="FF0000"/>
                </a:solidFill>
              </a:rPr>
              <a:t>推测执行算法原理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879388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 smtClean="0">
                <a:latin typeface="Times New Roman" panose="02020603050405020304" pitchFamily="18" charset="0"/>
              </a:rPr>
              <a:t>        </a:t>
            </a:r>
            <a:r>
              <a:rPr lang="zh-CN" altLang="zh-CN" sz="1200" kern="100" dirty="0" smtClean="0">
                <a:latin typeface="Times New Roman" panose="02020603050405020304" pitchFamily="18" charset="0"/>
              </a:rPr>
              <a:t>假设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某一时刻，任务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T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的执行进度为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progress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，则可通过一定的算法推测出该任务的最终完成时刻</a:t>
            </a:r>
            <a:r>
              <a:rPr lang="en-US" altLang="zh-CN" sz="12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estimateEndTime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。另一方面，如果此刻为该任务启动一个备份任务，则可推断出它可能的完成时刻</a:t>
            </a:r>
            <a:r>
              <a:rPr lang="en-US" altLang="zh-CN" sz="12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estimateEndTime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`,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于是可得出以下几个公式：</a:t>
            </a:r>
            <a:endParaRPr lang="zh-CN" altLang="zh-CN" sz="1200" kern="10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503284"/>
            <a:ext cx="540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estimateEndTime</a:t>
            </a:r>
            <a:r>
              <a:rPr lang="en-US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  =   </a:t>
            </a:r>
            <a:r>
              <a:rPr lang="en-US" altLang="zh-CN" sz="1400" kern="100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estimatedRunTime</a:t>
            </a:r>
            <a:r>
              <a:rPr lang="en-US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       +      </a:t>
            </a:r>
            <a:r>
              <a:rPr lang="en-US" altLang="zh-CN" sz="1400" kern="100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taskStartTime</a:t>
            </a:r>
            <a:endParaRPr lang="en-US" altLang="zh-CN" sz="1400" kern="100" dirty="0" smtClean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推测执行完时刻</a:t>
            </a:r>
            <a:r>
              <a:rPr lang="en-US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60  =   </a:t>
            </a:r>
            <a:r>
              <a:rPr lang="zh-CN" altLang="en-US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推测运行时间（</a:t>
            </a:r>
            <a:r>
              <a:rPr lang="en-US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60s</a:t>
            </a:r>
            <a:r>
              <a:rPr lang="zh-CN" altLang="en-US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） </a:t>
            </a:r>
            <a:r>
              <a:rPr lang="en-US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    任务启动时刻（</a:t>
            </a:r>
            <a:r>
              <a:rPr lang="en-US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）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2012715"/>
            <a:ext cx="7776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 err="1" smtClean="0">
                <a:solidFill>
                  <a:srgbClr val="FFC000"/>
                </a:solidFill>
                <a:latin typeface="Times New Roman" panose="02020603050405020304" pitchFamily="18" charset="0"/>
              </a:rPr>
              <a:t>estimatedRunTime</a:t>
            </a:r>
            <a:r>
              <a:rPr lang="en-US" altLang="zh-CN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 =          (</a:t>
            </a:r>
            <a:r>
              <a:rPr lang="en-US" altLang="zh-CN" sz="1400" kern="100" dirty="0" err="1" smtClean="0">
                <a:solidFill>
                  <a:srgbClr val="FFC000"/>
                </a:solidFill>
                <a:latin typeface="Times New Roman" panose="02020603050405020304" pitchFamily="18" charset="0"/>
              </a:rPr>
              <a:t>currentTimestamp</a:t>
            </a:r>
            <a:r>
              <a:rPr lang="en-US" altLang="zh-CN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   -   </a:t>
            </a:r>
            <a:r>
              <a:rPr lang="en-US" altLang="zh-CN" sz="1400" kern="100" dirty="0" err="1" smtClean="0">
                <a:solidFill>
                  <a:srgbClr val="FFC000"/>
                </a:solidFill>
                <a:latin typeface="Times New Roman" panose="02020603050405020304" pitchFamily="18" charset="0"/>
              </a:rPr>
              <a:t>taskStartTime</a:t>
            </a:r>
            <a:r>
              <a:rPr lang="en-US" altLang="zh-CN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)              /     progress</a:t>
            </a:r>
            <a:endParaRPr lang="en-US" altLang="zh-CN" sz="1400" kern="100" dirty="0" smtClean="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推测运行时间（</a:t>
            </a:r>
            <a:r>
              <a:rPr lang="en-US" altLang="zh-CN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60s</a:t>
            </a:r>
            <a:r>
              <a:rPr lang="zh-CN" altLang="en-US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）  </a:t>
            </a:r>
            <a:r>
              <a:rPr lang="en-US" altLang="zh-CN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（当前时刻（</a:t>
            </a:r>
            <a:r>
              <a:rPr lang="en-US" altLang="zh-CN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） </a:t>
            </a:r>
            <a:r>
              <a:rPr lang="en-US" altLang="zh-CN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   -    </a:t>
            </a:r>
            <a:r>
              <a:rPr lang="zh-CN" altLang="en-US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任务启动时刻（</a:t>
            </a:r>
            <a:r>
              <a:rPr lang="en-US" altLang="zh-CN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）） </a:t>
            </a:r>
            <a:r>
              <a:rPr lang="en-US" altLang="zh-CN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/     </a:t>
            </a:r>
            <a:r>
              <a:rPr lang="zh-CN" altLang="en-US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任务运行比例（</a:t>
            </a:r>
            <a:r>
              <a:rPr lang="en-US" altLang="zh-CN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10%</a:t>
            </a:r>
            <a:r>
              <a:rPr lang="zh-CN" altLang="en-US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）</a:t>
            </a:r>
            <a:endParaRPr lang="zh-CN" altLang="zh-CN" sz="1400" kern="100" dirty="0">
              <a:solidFill>
                <a:srgbClr val="FF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2697182"/>
            <a:ext cx="72728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 err="1">
                <a:solidFill>
                  <a:srgbClr val="00B0F0"/>
                </a:solidFill>
                <a:latin typeface="Times New Roman" panose="02020603050405020304" pitchFamily="18" charset="0"/>
              </a:rPr>
              <a:t>estimateEndTime</a:t>
            </a:r>
            <a:r>
              <a:rPr lang="en-US" altLang="zh-CN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`                          = </a:t>
            </a:r>
            <a:r>
              <a:rPr lang="en-US" altLang="zh-CN" sz="1400" kern="100" dirty="0" err="1" smtClean="0">
                <a:solidFill>
                  <a:srgbClr val="00B0F0"/>
                </a:solidFill>
                <a:latin typeface="Times New Roman" panose="02020603050405020304" pitchFamily="18" charset="0"/>
              </a:rPr>
              <a:t>currentTimestamp</a:t>
            </a:r>
            <a:r>
              <a:rPr lang="en-US" altLang="zh-CN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     +    </a:t>
            </a:r>
            <a:r>
              <a:rPr lang="en-US" altLang="zh-CN" sz="1400" kern="100" dirty="0" err="1" smtClean="0">
                <a:solidFill>
                  <a:srgbClr val="00B0F0"/>
                </a:solidFill>
                <a:latin typeface="Times New Roman" panose="02020603050405020304" pitchFamily="18" charset="0"/>
              </a:rPr>
              <a:t>averageRunTime</a:t>
            </a:r>
            <a:endParaRPr lang="en-US" altLang="zh-CN" sz="1400" kern="100" dirty="0" smtClean="0">
              <a:solidFill>
                <a:srgbClr val="00B0F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备份任务推测完成时刻（</a:t>
            </a:r>
            <a:r>
              <a:rPr lang="en-US" altLang="zh-CN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）    </a:t>
            </a:r>
            <a:r>
              <a:rPr lang="en-US" altLang="zh-CN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  当前时刻（</a:t>
            </a:r>
            <a:r>
              <a:rPr lang="en-US" altLang="zh-CN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）       </a:t>
            </a:r>
            <a:r>
              <a:rPr lang="en-US" altLang="zh-CN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+   </a:t>
            </a:r>
            <a:r>
              <a:rPr lang="zh-CN" altLang="en-US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运行完成任务的平均时间（</a:t>
            </a:r>
            <a:r>
              <a:rPr lang="en-US" altLang="zh-CN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10s</a:t>
            </a:r>
            <a:r>
              <a:rPr lang="zh-CN" altLang="en-US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） </a:t>
            </a:r>
            <a:endParaRPr lang="zh-CN" altLang="zh-CN" sz="1400" kern="100" dirty="0">
              <a:solidFill>
                <a:srgbClr val="00B0F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3507854"/>
            <a:ext cx="8136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 MR</a:t>
            </a:r>
            <a:r>
              <a:rPr lang="zh-CN" altLang="zh-CN" sz="14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总是</a:t>
            </a:r>
            <a:r>
              <a:rPr lang="zh-CN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选择（</a:t>
            </a:r>
            <a:r>
              <a:rPr lang="en-US" altLang="zh-CN" sz="14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estimateEndTime</a:t>
            </a:r>
            <a:r>
              <a:rPr lang="en-US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- </a:t>
            </a:r>
            <a:r>
              <a:rPr lang="en-US" altLang="zh-CN" sz="1400" kern="1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estimateEndTime</a:t>
            </a:r>
            <a:r>
              <a:rPr lang="en-US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 ` </a:t>
            </a:r>
            <a:r>
              <a:rPr lang="zh-CN" altLang="zh-CN" sz="14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差值最大的任务，并为之启动备份任务。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3855500"/>
            <a:ext cx="87484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zh-CN" sz="14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为了</a:t>
            </a:r>
            <a:r>
              <a:rPr lang="zh-CN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防止大量任务同时启动备份任务造成的资源浪费，</a:t>
            </a:r>
            <a:r>
              <a:rPr lang="en-US" altLang="zh-CN" sz="14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MR</a:t>
            </a:r>
            <a:r>
              <a:rPr lang="zh-CN" altLang="zh-CN" sz="14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每个作业设置了同时启动的备份任务数目上限。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9694" y="4248940"/>
            <a:ext cx="85689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推测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执行机制实际上采用了经典的优化算法</a:t>
            </a:r>
            <a:r>
              <a:rPr lang="zh-CN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：以空间换时间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，它同时启动多个相同任务处理相同的数据，并让这些任务竞争以缩短数据处理时间。显然，这种方法需要占用更多的计算资源。</a:t>
            </a:r>
            <a:r>
              <a:rPr lang="zh-CN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在集群资源紧缺的情况下，应合理使用该机制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，争取在多用少量资源的情况下，减少作业的计算时间。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750841" y="1170977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Order_0000001	222.8</a:t>
            </a:r>
            <a:endParaRPr lang="zh-CN" altLang="en-US" sz="1100" dirty="0"/>
          </a:p>
        </p:txBody>
      </p:sp>
      <p:sp>
        <p:nvSpPr>
          <p:cNvPr id="7" name="矩形 6"/>
          <p:cNvSpPr/>
          <p:nvPr/>
        </p:nvSpPr>
        <p:spPr>
          <a:xfrm>
            <a:off x="6750841" y="1540309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Order_0000002	722.4</a:t>
            </a:r>
            <a:endParaRPr lang="zh-CN" altLang="en-US" sz="1100" dirty="0"/>
          </a:p>
        </p:txBody>
      </p:sp>
      <p:sp>
        <p:nvSpPr>
          <p:cNvPr id="9" name="矩形 8"/>
          <p:cNvSpPr/>
          <p:nvPr/>
        </p:nvSpPr>
        <p:spPr>
          <a:xfrm>
            <a:off x="6750841" y="1971196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Order_0000003	222.8</a:t>
            </a:r>
            <a:endParaRPr lang="zh-CN" altLang="en-US" sz="1100" dirty="0"/>
          </a:p>
        </p:txBody>
      </p:sp>
      <p:sp>
        <p:nvSpPr>
          <p:cNvPr id="99" name="矩形 98"/>
          <p:cNvSpPr/>
          <p:nvPr/>
        </p:nvSpPr>
        <p:spPr>
          <a:xfrm>
            <a:off x="789261" y="826123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输入数据</a:t>
            </a:r>
            <a:endParaRPr lang="zh-CN" altLang="en-US" sz="1100" dirty="0"/>
          </a:p>
        </p:txBody>
      </p:sp>
      <p:sp>
        <p:nvSpPr>
          <p:cNvPr id="105" name="矩形 104"/>
          <p:cNvSpPr/>
          <p:nvPr/>
        </p:nvSpPr>
        <p:spPr>
          <a:xfrm>
            <a:off x="6907456" y="740090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预期输出数据</a:t>
            </a:r>
            <a:endParaRPr lang="zh-CN" altLang="en-US" sz="1100" dirty="0"/>
          </a:p>
        </p:txBody>
      </p:sp>
      <p:sp>
        <p:nvSpPr>
          <p:cNvPr id="106" name="矩形 105"/>
          <p:cNvSpPr/>
          <p:nvPr/>
        </p:nvSpPr>
        <p:spPr>
          <a:xfrm>
            <a:off x="2589511" y="2401361"/>
            <a:ext cx="6703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 smtClean="0"/>
              <a:t>maptask</a:t>
            </a:r>
            <a:endParaRPr lang="zh-CN" altLang="en-US" sz="1100" dirty="0"/>
          </a:p>
        </p:txBody>
      </p:sp>
      <p:sp>
        <p:nvSpPr>
          <p:cNvPr id="107" name="矩形 106"/>
          <p:cNvSpPr/>
          <p:nvPr/>
        </p:nvSpPr>
        <p:spPr>
          <a:xfrm>
            <a:off x="331912" y="1067966"/>
            <a:ext cx="2448272" cy="12772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100" dirty="0"/>
              <a:t>Order_0000001	</a:t>
            </a:r>
            <a:r>
              <a:rPr lang="zh-CN" altLang="en-US" sz="1100" dirty="0" smtClean="0"/>
              <a:t>   Pdt</a:t>
            </a:r>
            <a:r>
              <a:rPr lang="zh-CN" altLang="en-US" sz="1100" dirty="0"/>
              <a:t>_01	222.8</a:t>
            </a:r>
            <a:endParaRPr lang="zh-CN" altLang="en-US" sz="1100" dirty="0"/>
          </a:p>
          <a:p>
            <a:r>
              <a:rPr lang="zh-CN" altLang="en-US" sz="1100" dirty="0"/>
              <a:t>Order_0000002	</a:t>
            </a:r>
            <a:r>
              <a:rPr lang="zh-CN" altLang="en-US" sz="1100" dirty="0" smtClean="0"/>
              <a:t>   Pdt</a:t>
            </a:r>
            <a:r>
              <a:rPr lang="zh-CN" altLang="en-US" sz="1100" dirty="0"/>
              <a:t>_05	722.4</a:t>
            </a:r>
            <a:endParaRPr lang="zh-CN" altLang="en-US" sz="1100" dirty="0"/>
          </a:p>
          <a:p>
            <a:r>
              <a:rPr lang="zh-CN" altLang="en-US" sz="1100" dirty="0"/>
              <a:t>Order_0000001	</a:t>
            </a:r>
            <a:r>
              <a:rPr lang="zh-CN" altLang="en-US" sz="1100" dirty="0" smtClean="0"/>
              <a:t>   Pdt</a:t>
            </a:r>
            <a:r>
              <a:rPr lang="zh-CN" altLang="en-US" sz="1100" dirty="0"/>
              <a:t>_05	25.8</a:t>
            </a:r>
            <a:endParaRPr lang="zh-CN" altLang="en-US" sz="1100" dirty="0"/>
          </a:p>
          <a:p>
            <a:r>
              <a:rPr lang="zh-CN" altLang="en-US" sz="1100" dirty="0"/>
              <a:t>Order_0000003	</a:t>
            </a:r>
            <a:r>
              <a:rPr lang="zh-CN" altLang="en-US" sz="1100" dirty="0" smtClean="0"/>
              <a:t>   Pdt</a:t>
            </a:r>
            <a:r>
              <a:rPr lang="zh-CN" altLang="en-US" sz="1100" dirty="0"/>
              <a:t>_01	222.8</a:t>
            </a:r>
            <a:endParaRPr lang="zh-CN" altLang="en-US" sz="1100" dirty="0"/>
          </a:p>
          <a:p>
            <a:r>
              <a:rPr lang="zh-CN" altLang="en-US" sz="1100" dirty="0"/>
              <a:t>Order_0000003	</a:t>
            </a:r>
            <a:r>
              <a:rPr lang="zh-CN" altLang="en-US" sz="1100" dirty="0" smtClean="0"/>
              <a:t>   Pdt</a:t>
            </a:r>
            <a:r>
              <a:rPr lang="zh-CN" altLang="en-US" sz="1100" dirty="0"/>
              <a:t>_01	33.8</a:t>
            </a:r>
            <a:endParaRPr lang="zh-CN" altLang="en-US" sz="1100" dirty="0"/>
          </a:p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0000002    Pdt</a:t>
            </a:r>
            <a:r>
              <a:rPr lang="zh-CN" altLang="en-US" sz="1100" dirty="0"/>
              <a:t>_03	522.8</a:t>
            </a:r>
            <a:endParaRPr lang="zh-CN" altLang="en-US" sz="1100" dirty="0"/>
          </a:p>
          <a:p>
            <a:r>
              <a:rPr lang="zh-CN" altLang="en-US" sz="1100" dirty="0"/>
              <a:t>Order_0000002	</a:t>
            </a:r>
            <a:r>
              <a:rPr lang="zh-CN" altLang="en-US" sz="1100" dirty="0" smtClean="0"/>
              <a:t>    Pdt</a:t>
            </a:r>
            <a:r>
              <a:rPr lang="zh-CN" altLang="en-US" sz="1100" dirty="0"/>
              <a:t>_04	122.4</a:t>
            </a:r>
            <a:endParaRPr lang="zh-CN" altLang="en-US" sz="1100" dirty="0"/>
          </a:p>
        </p:txBody>
      </p:sp>
      <p:sp>
        <p:nvSpPr>
          <p:cNvPr id="109" name="矩形 108"/>
          <p:cNvSpPr/>
          <p:nvPr/>
        </p:nvSpPr>
        <p:spPr>
          <a:xfrm>
            <a:off x="280550" y="2643741"/>
            <a:ext cx="15295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1</a:t>
            </a:r>
            <a:r>
              <a:rPr lang="zh-CN" altLang="en-US" sz="1100" dirty="0" smtClean="0"/>
              <a:t>）</a:t>
            </a:r>
            <a:r>
              <a:rPr lang="en-US" altLang="zh-CN" sz="1100" dirty="0" smtClean="0"/>
              <a:t>map</a:t>
            </a:r>
            <a:r>
              <a:rPr lang="zh-CN" altLang="en-US" sz="1100" dirty="0" smtClean="0"/>
              <a:t>中处理的事情</a:t>
            </a:r>
            <a:endParaRPr lang="en-US" altLang="zh-CN" sz="1100" dirty="0" smtClean="0"/>
          </a:p>
          <a:p>
            <a:r>
              <a:rPr lang="zh-CN" altLang="en-US" sz="1100" dirty="0" smtClean="0"/>
              <a:t>（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）获取一行</a:t>
            </a:r>
            <a:endParaRPr lang="en-US" altLang="zh-CN" sz="1100" dirty="0" smtClean="0"/>
          </a:p>
          <a:p>
            <a:r>
              <a:rPr lang="zh-CN" altLang="en-US" sz="1100" dirty="0" smtClean="0"/>
              <a:t>（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）切割出每个字段</a:t>
            </a:r>
            <a:endParaRPr lang="en-US" altLang="zh-CN" sz="1100" dirty="0" smtClean="0"/>
          </a:p>
          <a:p>
            <a:r>
              <a:rPr lang="zh-CN" altLang="en-US" sz="1100" dirty="0" smtClean="0"/>
              <a:t>（</a:t>
            </a:r>
            <a:r>
              <a:rPr lang="en-US" altLang="zh-CN" sz="1100" dirty="0" smtClean="0"/>
              <a:t>3</a:t>
            </a:r>
            <a:r>
              <a:rPr lang="zh-CN" altLang="en-US" sz="1100" dirty="0" smtClean="0"/>
              <a:t>）封装成</a:t>
            </a:r>
            <a:r>
              <a:rPr lang="en-US" altLang="zh-CN" sz="1100" dirty="0" smtClean="0"/>
              <a:t>bean</a:t>
            </a:r>
            <a:r>
              <a:rPr lang="zh-CN" altLang="en-US" sz="1100" dirty="0" smtClean="0"/>
              <a:t>对象</a:t>
            </a:r>
            <a:endParaRPr lang="zh-CN" altLang="en-US" sz="1100" dirty="0"/>
          </a:p>
        </p:txBody>
      </p:sp>
      <p:sp>
        <p:nvSpPr>
          <p:cNvPr id="111" name="矩形 110"/>
          <p:cNvSpPr/>
          <p:nvPr/>
        </p:nvSpPr>
        <p:spPr>
          <a:xfrm>
            <a:off x="280551" y="3413199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bean1,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0" name="矩形 9"/>
          <p:cNvSpPr/>
          <p:nvPr/>
        </p:nvSpPr>
        <p:spPr>
          <a:xfrm>
            <a:off x="1558970" y="3419371"/>
            <a:ext cx="15904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0000001    222</a:t>
            </a:r>
            <a:r>
              <a:rPr lang="zh-CN" altLang="en-US" sz="1100" dirty="0"/>
              <a:t>.</a:t>
            </a:r>
            <a:r>
              <a:rPr lang="zh-CN" altLang="en-US" sz="1100" dirty="0" smtClean="0"/>
              <a:t>8</a:t>
            </a:r>
            <a:endParaRPr lang="zh-CN" altLang="en-US" sz="1100" dirty="0"/>
          </a:p>
        </p:txBody>
      </p:sp>
      <p:sp>
        <p:nvSpPr>
          <p:cNvPr id="113" name="矩形 112"/>
          <p:cNvSpPr/>
          <p:nvPr/>
        </p:nvSpPr>
        <p:spPr>
          <a:xfrm>
            <a:off x="280550" y="3579862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bean2,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14" name="矩形 113"/>
          <p:cNvSpPr/>
          <p:nvPr/>
        </p:nvSpPr>
        <p:spPr>
          <a:xfrm>
            <a:off x="1558969" y="3586034"/>
            <a:ext cx="15904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Order_0000002</a:t>
            </a:r>
            <a:r>
              <a:rPr lang="en-US" altLang="zh-CN" sz="1100" dirty="0" smtClean="0"/>
              <a:t>   </a:t>
            </a:r>
            <a:r>
              <a:rPr lang="zh-CN" altLang="en-US" sz="1100" dirty="0" smtClean="0"/>
              <a:t>722</a:t>
            </a:r>
            <a:r>
              <a:rPr lang="zh-CN" altLang="en-US" sz="1100" dirty="0"/>
              <a:t>.</a:t>
            </a:r>
            <a:r>
              <a:rPr lang="zh-CN" altLang="en-US" sz="1100" dirty="0" smtClean="0"/>
              <a:t>4</a:t>
            </a:r>
            <a:endParaRPr lang="zh-CN" altLang="en-US" sz="1100" dirty="0"/>
          </a:p>
        </p:txBody>
      </p:sp>
      <p:sp>
        <p:nvSpPr>
          <p:cNvPr id="115" name="矩形 114"/>
          <p:cNvSpPr/>
          <p:nvPr/>
        </p:nvSpPr>
        <p:spPr>
          <a:xfrm>
            <a:off x="280550" y="3723878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bean3,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16" name="矩形 115"/>
          <p:cNvSpPr/>
          <p:nvPr/>
        </p:nvSpPr>
        <p:spPr>
          <a:xfrm>
            <a:off x="1558970" y="3730050"/>
            <a:ext cx="14464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1   </a:t>
            </a:r>
            <a:r>
              <a:rPr lang="zh-CN" altLang="en-US" sz="1100" dirty="0" smtClean="0"/>
              <a:t>25</a:t>
            </a:r>
            <a:r>
              <a:rPr lang="zh-CN" altLang="en-US" sz="1100" dirty="0"/>
              <a:t>.8 </a:t>
            </a:r>
            <a:endParaRPr lang="zh-CN" altLang="en-US" sz="1100" dirty="0"/>
          </a:p>
        </p:txBody>
      </p:sp>
      <p:sp>
        <p:nvSpPr>
          <p:cNvPr id="123" name="矩形 122"/>
          <p:cNvSpPr/>
          <p:nvPr/>
        </p:nvSpPr>
        <p:spPr>
          <a:xfrm>
            <a:off x="269245" y="3952510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bean4,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24" name="矩形 123"/>
          <p:cNvSpPr/>
          <p:nvPr/>
        </p:nvSpPr>
        <p:spPr>
          <a:xfrm>
            <a:off x="1547665" y="3958682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3   222.8</a:t>
            </a:r>
            <a:r>
              <a:rPr lang="zh-CN" altLang="en-US" sz="1100" dirty="0" smtClean="0"/>
              <a:t> </a:t>
            </a:r>
            <a:endParaRPr lang="zh-CN" altLang="en-US" sz="1100" dirty="0"/>
          </a:p>
        </p:txBody>
      </p:sp>
      <p:sp>
        <p:nvSpPr>
          <p:cNvPr id="125" name="矩形 124"/>
          <p:cNvSpPr/>
          <p:nvPr/>
        </p:nvSpPr>
        <p:spPr>
          <a:xfrm>
            <a:off x="269245" y="4155926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bean5,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26" name="矩形 125"/>
          <p:cNvSpPr/>
          <p:nvPr/>
        </p:nvSpPr>
        <p:spPr>
          <a:xfrm>
            <a:off x="1547664" y="4162098"/>
            <a:ext cx="14577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3   33.8</a:t>
            </a:r>
            <a:endParaRPr lang="zh-CN" altLang="en-US" sz="1100" dirty="0"/>
          </a:p>
        </p:txBody>
      </p:sp>
      <p:sp>
        <p:nvSpPr>
          <p:cNvPr id="128" name="矩形 127"/>
          <p:cNvSpPr/>
          <p:nvPr/>
        </p:nvSpPr>
        <p:spPr>
          <a:xfrm>
            <a:off x="269245" y="4389803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bean6,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29" name="矩形 128"/>
          <p:cNvSpPr/>
          <p:nvPr/>
        </p:nvSpPr>
        <p:spPr>
          <a:xfrm>
            <a:off x="1547664" y="4395975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2   522.8</a:t>
            </a:r>
            <a:endParaRPr lang="zh-CN" altLang="en-US" sz="1100" dirty="0"/>
          </a:p>
        </p:txBody>
      </p:sp>
      <p:sp>
        <p:nvSpPr>
          <p:cNvPr id="130" name="矩形 129"/>
          <p:cNvSpPr/>
          <p:nvPr/>
        </p:nvSpPr>
        <p:spPr>
          <a:xfrm>
            <a:off x="269245" y="4587974"/>
            <a:ext cx="12939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bean7,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31" name="矩形 130"/>
          <p:cNvSpPr/>
          <p:nvPr/>
        </p:nvSpPr>
        <p:spPr>
          <a:xfrm>
            <a:off x="1547664" y="4594146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2   122.4</a:t>
            </a:r>
            <a:endParaRPr lang="zh-CN" altLang="en-US" sz="1100" dirty="0"/>
          </a:p>
        </p:txBody>
      </p:sp>
      <p:sp>
        <p:nvSpPr>
          <p:cNvPr id="132" name="矩形 131"/>
          <p:cNvSpPr/>
          <p:nvPr/>
        </p:nvSpPr>
        <p:spPr>
          <a:xfrm>
            <a:off x="3954535" y="2744808"/>
            <a:ext cx="1084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2</a:t>
            </a:r>
            <a:r>
              <a:rPr lang="zh-CN" altLang="en-US" sz="1100" dirty="0" smtClean="0"/>
              <a:t>）排序分区</a:t>
            </a:r>
            <a:endParaRPr lang="zh-CN" altLang="en-US" sz="1100" dirty="0"/>
          </a:p>
        </p:txBody>
      </p:sp>
      <p:sp>
        <p:nvSpPr>
          <p:cNvPr id="133" name="矩形 132"/>
          <p:cNvSpPr/>
          <p:nvPr/>
        </p:nvSpPr>
        <p:spPr>
          <a:xfrm>
            <a:off x="3347982" y="3363838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bean1,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35" name="矩形 134"/>
          <p:cNvSpPr/>
          <p:nvPr/>
        </p:nvSpPr>
        <p:spPr>
          <a:xfrm>
            <a:off x="4657652" y="3370010"/>
            <a:ext cx="15904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0000001    222</a:t>
            </a:r>
            <a:r>
              <a:rPr lang="zh-CN" altLang="en-US" sz="1100" dirty="0"/>
              <a:t>.</a:t>
            </a:r>
            <a:r>
              <a:rPr lang="zh-CN" altLang="en-US" sz="1100" dirty="0" smtClean="0"/>
              <a:t>8</a:t>
            </a:r>
            <a:endParaRPr lang="zh-CN" altLang="en-US" sz="1100" dirty="0"/>
          </a:p>
        </p:txBody>
      </p:sp>
      <p:sp>
        <p:nvSpPr>
          <p:cNvPr id="136" name="矩形 135"/>
          <p:cNvSpPr/>
          <p:nvPr/>
        </p:nvSpPr>
        <p:spPr>
          <a:xfrm>
            <a:off x="3349415" y="3602260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bean3,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37" name="矩形 136"/>
          <p:cNvSpPr/>
          <p:nvPr/>
        </p:nvSpPr>
        <p:spPr>
          <a:xfrm>
            <a:off x="4659086" y="3608432"/>
            <a:ext cx="14464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1   </a:t>
            </a:r>
            <a:r>
              <a:rPr lang="zh-CN" altLang="en-US" sz="1100" dirty="0" smtClean="0"/>
              <a:t>25</a:t>
            </a:r>
            <a:r>
              <a:rPr lang="zh-CN" altLang="en-US" sz="1100" dirty="0"/>
              <a:t>.8 </a:t>
            </a:r>
            <a:endParaRPr lang="zh-CN" altLang="en-US" sz="1100" dirty="0"/>
          </a:p>
        </p:txBody>
      </p:sp>
      <p:sp>
        <p:nvSpPr>
          <p:cNvPr id="138" name="矩形 137"/>
          <p:cNvSpPr/>
          <p:nvPr/>
        </p:nvSpPr>
        <p:spPr>
          <a:xfrm>
            <a:off x="3347982" y="3897322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bean2,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39" name="矩形 138"/>
          <p:cNvSpPr/>
          <p:nvPr/>
        </p:nvSpPr>
        <p:spPr>
          <a:xfrm>
            <a:off x="4657652" y="3903494"/>
            <a:ext cx="15904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Order_0000002</a:t>
            </a:r>
            <a:r>
              <a:rPr lang="en-US" altLang="zh-CN" sz="1100" dirty="0" smtClean="0"/>
              <a:t>   </a:t>
            </a:r>
            <a:r>
              <a:rPr lang="zh-CN" altLang="en-US" sz="1100" dirty="0" smtClean="0"/>
              <a:t>722</a:t>
            </a:r>
            <a:r>
              <a:rPr lang="zh-CN" altLang="en-US" sz="1100" dirty="0"/>
              <a:t>.</a:t>
            </a:r>
            <a:r>
              <a:rPr lang="zh-CN" altLang="en-US" sz="1100" dirty="0" smtClean="0"/>
              <a:t>4</a:t>
            </a:r>
            <a:endParaRPr lang="zh-CN" altLang="en-US" sz="1100" dirty="0"/>
          </a:p>
        </p:txBody>
      </p:sp>
      <p:sp>
        <p:nvSpPr>
          <p:cNvPr id="141" name="矩形 140"/>
          <p:cNvSpPr/>
          <p:nvPr/>
        </p:nvSpPr>
        <p:spPr>
          <a:xfrm>
            <a:off x="3334338" y="4106841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bean6,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42" name="矩形 141"/>
          <p:cNvSpPr/>
          <p:nvPr/>
        </p:nvSpPr>
        <p:spPr>
          <a:xfrm>
            <a:off x="4644008" y="4113013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2   522.8</a:t>
            </a:r>
            <a:endParaRPr lang="zh-CN" altLang="en-US" sz="1100" dirty="0"/>
          </a:p>
        </p:txBody>
      </p:sp>
      <p:sp>
        <p:nvSpPr>
          <p:cNvPr id="143" name="矩形 142"/>
          <p:cNvSpPr/>
          <p:nvPr/>
        </p:nvSpPr>
        <p:spPr>
          <a:xfrm>
            <a:off x="3334338" y="4305012"/>
            <a:ext cx="12939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bean7,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44" name="矩形 143"/>
          <p:cNvSpPr/>
          <p:nvPr/>
        </p:nvSpPr>
        <p:spPr>
          <a:xfrm>
            <a:off x="4644008" y="4311184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2   122.4</a:t>
            </a:r>
            <a:endParaRPr lang="zh-CN" altLang="en-US" sz="1100" dirty="0"/>
          </a:p>
        </p:txBody>
      </p:sp>
      <p:sp>
        <p:nvSpPr>
          <p:cNvPr id="146" name="矩形 145"/>
          <p:cNvSpPr/>
          <p:nvPr/>
        </p:nvSpPr>
        <p:spPr>
          <a:xfrm>
            <a:off x="3347981" y="4551006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bean4,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47" name="矩形 146"/>
          <p:cNvSpPr/>
          <p:nvPr/>
        </p:nvSpPr>
        <p:spPr>
          <a:xfrm>
            <a:off x="7886115" y="4295385"/>
            <a:ext cx="5930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222.8</a:t>
            </a:r>
            <a:r>
              <a:rPr lang="zh-CN" altLang="en-US" sz="1100" dirty="0" smtClean="0"/>
              <a:t> </a:t>
            </a:r>
            <a:endParaRPr lang="zh-CN" altLang="en-US" sz="1100" dirty="0"/>
          </a:p>
        </p:txBody>
      </p:sp>
      <p:sp>
        <p:nvSpPr>
          <p:cNvPr id="148" name="矩形 147"/>
          <p:cNvSpPr/>
          <p:nvPr/>
        </p:nvSpPr>
        <p:spPr>
          <a:xfrm>
            <a:off x="3347981" y="4754422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bean5,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49" name="矩形 148"/>
          <p:cNvSpPr/>
          <p:nvPr/>
        </p:nvSpPr>
        <p:spPr>
          <a:xfrm>
            <a:off x="4657651" y="4760594"/>
            <a:ext cx="14577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3   33.8</a:t>
            </a:r>
            <a:endParaRPr lang="zh-CN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3275856" y="3271151"/>
            <a:ext cx="2969910" cy="5967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3280143" y="3923400"/>
            <a:ext cx="2980482" cy="5967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3275978" y="4551003"/>
            <a:ext cx="2984647" cy="46503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/>
          <p:cNvSpPr/>
          <p:nvPr/>
        </p:nvSpPr>
        <p:spPr>
          <a:xfrm>
            <a:off x="7164288" y="2409568"/>
            <a:ext cx="814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 smtClean="0"/>
              <a:t>reducetask</a:t>
            </a:r>
            <a:endParaRPr lang="zh-CN" altLang="en-US" sz="1100" dirty="0"/>
          </a:p>
        </p:txBody>
      </p:sp>
      <p:sp>
        <p:nvSpPr>
          <p:cNvPr id="157" name="矩形 156"/>
          <p:cNvSpPr/>
          <p:nvPr/>
        </p:nvSpPr>
        <p:spPr>
          <a:xfrm>
            <a:off x="6907780" y="3241457"/>
            <a:ext cx="2016224" cy="5967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6988748" y="2680918"/>
            <a:ext cx="19352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3</a:t>
            </a:r>
            <a:r>
              <a:rPr lang="zh-CN" altLang="en-US" sz="1100" dirty="0" smtClean="0"/>
              <a:t>）</a:t>
            </a:r>
            <a:r>
              <a:rPr lang="en-US" altLang="zh-CN" sz="1100" dirty="0" smtClean="0"/>
              <a:t>reduce</a:t>
            </a:r>
            <a:r>
              <a:rPr lang="zh-CN" altLang="en-US" sz="1100" dirty="0" smtClean="0"/>
              <a:t>方法只把一组</a:t>
            </a:r>
            <a:r>
              <a:rPr lang="en-US" altLang="zh-CN" sz="1100" dirty="0" smtClean="0"/>
              <a:t>key</a:t>
            </a:r>
            <a:r>
              <a:rPr lang="zh-CN" altLang="en-US" sz="1100" dirty="0" smtClean="0"/>
              <a:t>的第一个写出去</a:t>
            </a:r>
            <a:endParaRPr lang="zh-CN" altLang="en-US" sz="1100" dirty="0"/>
          </a:p>
        </p:txBody>
      </p:sp>
      <p:sp>
        <p:nvSpPr>
          <p:cNvPr id="160" name="矩形 159"/>
          <p:cNvSpPr/>
          <p:nvPr/>
        </p:nvSpPr>
        <p:spPr>
          <a:xfrm>
            <a:off x="6907456" y="3919223"/>
            <a:ext cx="2016548" cy="5967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6911255" y="4587974"/>
            <a:ext cx="2012750" cy="46503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6855165" y="3294348"/>
            <a:ext cx="15904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0000001    222</a:t>
            </a:r>
            <a:r>
              <a:rPr lang="zh-CN" altLang="en-US" sz="1100" dirty="0"/>
              <a:t>.</a:t>
            </a:r>
            <a:r>
              <a:rPr lang="zh-CN" altLang="en-US" sz="1100" dirty="0" smtClean="0"/>
              <a:t>8</a:t>
            </a:r>
            <a:endParaRPr lang="zh-CN" altLang="en-US" sz="1100" dirty="0"/>
          </a:p>
        </p:txBody>
      </p:sp>
      <p:sp>
        <p:nvSpPr>
          <p:cNvPr id="163" name="矩形 162"/>
          <p:cNvSpPr/>
          <p:nvPr/>
        </p:nvSpPr>
        <p:spPr>
          <a:xfrm>
            <a:off x="7899446" y="3506176"/>
            <a:ext cx="45910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/>
              <a:t>25</a:t>
            </a:r>
            <a:r>
              <a:rPr lang="zh-CN" altLang="en-US" sz="1100" dirty="0"/>
              <a:t>.8 </a:t>
            </a:r>
            <a:endParaRPr lang="zh-CN" altLang="en-US" sz="1100" dirty="0"/>
          </a:p>
        </p:txBody>
      </p:sp>
      <p:sp>
        <p:nvSpPr>
          <p:cNvPr id="165" name="矩形 164"/>
          <p:cNvSpPr/>
          <p:nvPr/>
        </p:nvSpPr>
        <p:spPr>
          <a:xfrm>
            <a:off x="6855165" y="3951477"/>
            <a:ext cx="15904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Order_0000002</a:t>
            </a:r>
            <a:r>
              <a:rPr lang="en-US" altLang="zh-CN" sz="1100" dirty="0" smtClean="0"/>
              <a:t>   </a:t>
            </a:r>
            <a:r>
              <a:rPr lang="zh-CN" altLang="en-US" sz="1100" dirty="0" smtClean="0"/>
              <a:t>722</a:t>
            </a:r>
            <a:r>
              <a:rPr lang="zh-CN" altLang="en-US" sz="1100" dirty="0"/>
              <a:t>.</a:t>
            </a:r>
            <a:r>
              <a:rPr lang="zh-CN" altLang="en-US" sz="1100" dirty="0" smtClean="0"/>
              <a:t>4</a:t>
            </a:r>
            <a:endParaRPr lang="zh-CN" altLang="en-US" sz="1100" dirty="0"/>
          </a:p>
        </p:txBody>
      </p:sp>
      <p:sp>
        <p:nvSpPr>
          <p:cNvPr id="166" name="矩形 165"/>
          <p:cNvSpPr/>
          <p:nvPr/>
        </p:nvSpPr>
        <p:spPr>
          <a:xfrm>
            <a:off x="7860757" y="4138920"/>
            <a:ext cx="52514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522.8</a:t>
            </a:r>
            <a:endParaRPr lang="zh-CN" altLang="en-US" sz="1100" dirty="0"/>
          </a:p>
        </p:txBody>
      </p:sp>
      <p:sp>
        <p:nvSpPr>
          <p:cNvPr id="167" name="矩形 166"/>
          <p:cNvSpPr/>
          <p:nvPr/>
        </p:nvSpPr>
        <p:spPr>
          <a:xfrm>
            <a:off x="4658774" y="4551006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3   122.4</a:t>
            </a:r>
            <a:endParaRPr lang="zh-CN" altLang="en-US" sz="1100" dirty="0"/>
          </a:p>
        </p:txBody>
      </p:sp>
      <p:sp>
        <p:nvSpPr>
          <p:cNvPr id="168" name="矩形 167"/>
          <p:cNvSpPr/>
          <p:nvPr/>
        </p:nvSpPr>
        <p:spPr>
          <a:xfrm>
            <a:off x="6877413" y="4587974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3   122.4</a:t>
            </a:r>
            <a:endParaRPr lang="zh-CN" altLang="en-US" sz="1100" dirty="0"/>
          </a:p>
        </p:txBody>
      </p:sp>
      <p:sp>
        <p:nvSpPr>
          <p:cNvPr id="169" name="矩形 168"/>
          <p:cNvSpPr/>
          <p:nvPr/>
        </p:nvSpPr>
        <p:spPr>
          <a:xfrm>
            <a:off x="7929383" y="4783518"/>
            <a:ext cx="5962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33.8</a:t>
            </a:r>
            <a:endParaRPr lang="zh-CN" altLang="en-US" sz="1100" dirty="0"/>
          </a:p>
        </p:txBody>
      </p:sp>
      <p:sp>
        <p:nvSpPr>
          <p:cNvPr id="170" name="矩形 169"/>
          <p:cNvSpPr/>
          <p:nvPr/>
        </p:nvSpPr>
        <p:spPr>
          <a:xfrm>
            <a:off x="6588224" y="1107467"/>
            <a:ext cx="1937417" cy="123009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03496" y="565254"/>
            <a:ext cx="44516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求每个订单中最贵的商品（</a:t>
            </a:r>
            <a:r>
              <a:rPr lang="en-US" altLang="zh-CN" sz="1600" kern="100" dirty="0" err="1">
                <a:latin typeface="Times New Roman" panose="02020603050405020304" pitchFamily="18" charset="0"/>
              </a:rPr>
              <a:t>GroupingComparator</a:t>
            </a:r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99" grpId="0"/>
      <p:bldP spid="105" grpId="0"/>
      <p:bldP spid="106" grpId="0"/>
      <p:bldP spid="107" grpId="0" bldLvl="0" animBg="1"/>
      <p:bldP spid="109" grpId="0"/>
      <p:bldP spid="111" grpId="0"/>
      <p:bldP spid="10" grpId="0"/>
      <p:bldP spid="113" grpId="0"/>
      <p:bldP spid="114" grpId="0"/>
      <p:bldP spid="115" grpId="0"/>
      <p:bldP spid="116" grpId="0"/>
      <p:bldP spid="123" grpId="0"/>
      <p:bldP spid="124" grpId="0"/>
      <p:bldP spid="125" grpId="0"/>
      <p:bldP spid="126" grpId="0"/>
      <p:bldP spid="128" grpId="0"/>
      <p:bldP spid="129" grpId="0"/>
      <p:bldP spid="130" grpId="0"/>
      <p:bldP spid="131" grpId="0"/>
      <p:bldP spid="132" grpId="0"/>
      <p:bldP spid="133" grpId="0"/>
      <p:bldP spid="135" grpId="0"/>
      <p:bldP spid="136" grpId="0"/>
      <p:bldP spid="137" grpId="0"/>
      <p:bldP spid="138" grpId="0"/>
      <p:bldP spid="139" grpId="0"/>
      <p:bldP spid="141" grpId="0"/>
      <p:bldP spid="142" grpId="0"/>
      <p:bldP spid="143" grpId="0"/>
      <p:bldP spid="144" grpId="0"/>
      <p:bldP spid="146" grpId="0"/>
      <p:bldP spid="147" grpId="0"/>
      <p:bldP spid="148" grpId="0"/>
      <p:bldP spid="149" grpId="0"/>
      <p:bldP spid="11" grpId="0" bldLvl="0" animBg="1"/>
      <p:bldP spid="150" grpId="0" bldLvl="0" animBg="1"/>
      <p:bldP spid="153" grpId="0" bldLvl="0" animBg="1"/>
      <p:bldP spid="156" grpId="0"/>
      <p:bldP spid="157" grpId="0" bldLvl="0" animBg="1"/>
      <p:bldP spid="158" grpId="0"/>
      <p:bldP spid="160" grpId="0" bldLvl="0" animBg="1"/>
      <p:bldP spid="161" grpId="0" bldLvl="0" animBg="1"/>
      <p:bldP spid="162" grpId="0"/>
      <p:bldP spid="163" grpId="0"/>
      <p:bldP spid="165" grpId="0"/>
      <p:bldP spid="166" grpId="0"/>
      <p:bldP spid="167" grpId="0"/>
      <p:bldP spid="168" grpId="0"/>
      <p:bldP spid="169" grpId="0"/>
      <p:bldP spid="170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519880" y="1157539"/>
            <a:ext cx="210346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1001	</a:t>
            </a:r>
            <a:r>
              <a:rPr lang="zh-CN" altLang="en-US" sz="1100" dirty="0" smtClean="0"/>
              <a:t>小米</a:t>
            </a:r>
            <a:r>
              <a:rPr lang="en-US" altLang="zh-CN" sz="1100" dirty="0"/>
              <a:t>	1</a:t>
            </a:r>
            <a:endParaRPr lang="en-US" altLang="zh-CN" sz="1100" dirty="0"/>
          </a:p>
          <a:p>
            <a:r>
              <a:rPr lang="en-US" altLang="zh-CN" sz="1100" dirty="0" smtClean="0"/>
              <a:t>1001</a:t>
            </a:r>
            <a:r>
              <a:rPr lang="en-US" altLang="zh-CN" sz="1100" dirty="0"/>
              <a:t>	</a:t>
            </a:r>
            <a:r>
              <a:rPr lang="zh-CN" altLang="en-US" sz="1100" dirty="0" smtClean="0"/>
              <a:t>小米</a:t>
            </a:r>
            <a:r>
              <a:rPr lang="en-US" altLang="zh-CN" sz="1100" dirty="0"/>
              <a:t>	1</a:t>
            </a:r>
            <a:endParaRPr lang="en-US" altLang="zh-CN" sz="1100" dirty="0"/>
          </a:p>
          <a:p>
            <a:r>
              <a:rPr lang="en-US" altLang="zh-CN" sz="1100" dirty="0" smtClean="0"/>
              <a:t>1002	</a:t>
            </a:r>
            <a:r>
              <a:rPr lang="zh-CN" altLang="en-US" sz="1100" dirty="0" smtClean="0"/>
              <a:t>华为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2</a:t>
            </a:r>
            <a:endParaRPr lang="en-US" altLang="zh-CN" sz="1100" dirty="0" smtClean="0"/>
          </a:p>
          <a:p>
            <a:r>
              <a:rPr lang="en-US" altLang="zh-CN" sz="1100" dirty="0"/>
              <a:t>1002	</a:t>
            </a:r>
            <a:r>
              <a:rPr lang="zh-CN" altLang="en-US" sz="1100" dirty="0" smtClean="0"/>
              <a:t>华为</a:t>
            </a:r>
            <a:r>
              <a:rPr lang="en-US" altLang="zh-CN" sz="1100" dirty="0"/>
              <a:t>	2</a:t>
            </a:r>
            <a:endParaRPr lang="en-US" altLang="zh-CN" sz="1100" dirty="0"/>
          </a:p>
          <a:p>
            <a:r>
              <a:rPr lang="en-US" altLang="zh-CN" sz="1100" dirty="0"/>
              <a:t>1003	</a:t>
            </a:r>
            <a:r>
              <a:rPr lang="zh-CN" altLang="en-US" sz="1100" dirty="0" smtClean="0"/>
              <a:t>格力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3</a:t>
            </a:r>
            <a:endParaRPr lang="en-US" altLang="zh-CN" sz="1100" dirty="0"/>
          </a:p>
          <a:p>
            <a:r>
              <a:rPr lang="en-US" altLang="zh-CN" sz="1100" dirty="0"/>
              <a:t>1003	</a:t>
            </a:r>
            <a:r>
              <a:rPr lang="zh-CN" altLang="en-US" sz="1100" dirty="0" smtClean="0"/>
              <a:t>格力</a:t>
            </a:r>
            <a:r>
              <a:rPr lang="en-US" altLang="zh-CN" sz="1100" dirty="0"/>
              <a:t>	3</a:t>
            </a:r>
            <a:endParaRPr lang="zh-CN" altLang="en-US" sz="1100" dirty="0"/>
          </a:p>
        </p:txBody>
      </p:sp>
      <p:sp>
        <p:nvSpPr>
          <p:cNvPr id="99" name="矩形 98"/>
          <p:cNvSpPr/>
          <p:nvPr/>
        </p:nvSpPr>
        <p:spPr>
          <a:xfrm>
            <a:off x="848669" y="711762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输入数据</a:t>
            </a:r>
            <a:endParaRPr lang="zh-CN" altLang="en-US" sz="1100" dirty="0"/>
          </a:p>
        </p:txBody>
      </p:sp>
      <p:sp>
        <p:nvSpPr>
          <p:cNvPr id="105" name="矩形 104"/>
          <p:cNvSpPr/>
          <p:nvPr/>
        </p:nvSpPr>
        <p:spPr>
          <a:xfrm>
            <a:off x="6907456" y="740090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预期输出数据</a:t>
            </a:r>
            <a:endParaRPr lang="zh-CN" altLang="en-US" sz="1100" dirty="0"/>
          </a:p>
        </p:txBody>
      </p:sp>
      <p:sp>
        <p:nvSpPr>
          <p:cNvPr id="106" name="矩形 105"/>
          <p:cNvSpPr/>
          <p:nvPr/>
        </p:nvSpPr>
        <p:spPr>
          <a:xfrm>
            <a:off x="2589511" y="2401361"/>
            <a:ext cx="6703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 smtClean="0"/>
              <a:t>maptask</a:t>
            </a:r>
            <a:endParaRPr lang="zh-CN" altLang="en-US" sz="1100" dirty="0"/>
          </a:p>
        </p:txBody>
      </p:sp>
      <p:sp>
        <p:nvSpPr>
          <p:cNvPr id="107" name="矩形 106"/>
          <p:cNvSpPr/>
          <p:nvPr/>
        </p:nvSpPr>
        <p:spPr>
          <a:xfrm>
            <a:off x="331912" y="1175722"/>
            <a:ext cx="2448272" cy="11079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/>
              <a:t>1001	01	1</a:t>
            </a:r>
            <a:endParaRPr lang="en-US" altLang="zh-CN" sz="1100" dirty="0"/>
          </a:p>
          <a:p>
            <a:r>
              <a:rPr lang="en-US" altLang="zh-CN" sz="1100" dirty="0"/>
              <a:t>1002	02	2</a:t>
            </a:r>
            <a:endParaRPr lang="en-US" altLang="zh-CN" sz="1100" dirty="0"/>
          </a:p>
          <a:p>
            <a:r>
              <a:rPr lang="en-US" altLang="zh-CN" sz="1100" dirty="0"/>
              <a:t>1003	03	3</a:t>
            </a:r>
            <a:endParaRPr lang="en-US" altLang="zh-CN" sz="1100" dirty="0"/>
          </a:p>
          <a:p>
            <a:r>
              <a:rPr lang="en-US" altLang="zh-CN" sz="1100" dirty="0"/>
              <a:t>1001	01	1</a:t>
            </a:r>
            <a:endParaRPr lang="en-US" altLang="zh-CN" sz="1100" dirty="0"/>
          </a:p>
          <a:p>
            <a:r>
              <a:rPr lang="en-US" altLang="zh-CN" sz="1100" dirty="0"/>
              <a:t>1002	02	2</a:t>
            </a:r>
            <a:endParaRPr lang="en-US" altLang="zh-CN" sz="1100" dirty="0"/>
          </a:p>
          <a:p>
            <a:r>
              <a:rPr lang="en-US" altLang="zh-CN" sz="1100" dirty="0"/>
              <a:t>1003	03	3</a:t>
            </a:r>
            <a:endParaRPr lang="zh-CN" altLang="en-US" sz="1100" dirty="0"/>
          </a:p>
        </p:txBody>
      </p:sp>
      <p:sp>
        <p:nvSpPr>
          <p:cNvPr id="109" name="矩形 108"/>
          <p:cNvSpPr/>
          <p:nvPr/>
        </p:nvSpPr>
        <p:spPr>
          <a:xfrm>
            <a:off x="280550" y="2643741"/>
            <a:ext cx="1667444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1</a:t>
            </a:r>
            <a:r>
              <a:rPr lang="zh-CN" altLang="en-US" sz="1100" dirty="0" smtClean="0"/>
              <a:t>）</a:t>
            </a:r>
            <a:r>
              <a:rPr lang="en-US" altLang="zh-CN" sz="1100" dirty="0" smtClean="0"/>
              <a:t>map</a:t>
            </a:r>
            <a:r>
              <a:rPr lang="zh-CN" altLang="en-US" sz="1100" dirty="0" smtClean="0"/>
              <a:t>中处理的事情</a:t>
            </a:r>
            <a:endParaRPr lang="en-US" altLang="zh-CN" sz="1100" dirty="0" smtClean="0"/>
          </a:p>
          <a:p>
            <a:r>
              <a:rPr lang="zh-CN" altLang="en-US" sz="1100" dirty="0" smtClean="0"/>
              <a:t>（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）</a:t>
            </a:r>
            <a:r>
              <a:rPr lang="zh-CN" altLang="zh-CN" sz="1100" dirty="0" smtClean="0"/>
              <a:t>获取</a:t>
            </a:r>
            <a:r>
              <a:rPr lang="zh-CN" altLang="zh-CN" sz="1100" dirty="0"/>
              <a:t>输入</a:t>
            </a:r>
            <a:r>
              <a:rPr lang="zh-CN" altLang="zh-CN" sz="1100" dirty="0" smtClean="0"/>
              <a:t>文件类型</a:t>
            </a:r>
            <a:endParaRPr lang="en-US" altLang="zh-CN" sz="1100" dirty="0" smtClean="0"/>
          </a:p>
          <a:p>
            <a:r>
              <a:rPr lang="zh-CN" altLang="en-US" sz="1100" dirty="0" smtClean="0"/>
              <a:t>（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）</a:t>
            </a:r>
            <a:r>
              <a:rPr lang="zh-CN" altLang="zh-CN" sz="1100" dirty="0" smtClean="0"/>
              <a:t>获取输入数据</a:t>
            </a:r>
            <a:endParaRPr lang="en-US" altLang="zh-CN" sz="1100" dirty="0" smtClean="0"/>
          </a:p>
          <a:p>
            <a:r>
              <a:rPr lang="zh-CN" altLang="en-US" sz="1100" dirty="0" smtClean="0"/>
              <a:t>（</a:t>
            </a:r>
            <a:r>
              <a:rPr lang="en-US" altLang="zh-CN" sz="1100" dirty="0" smtClean="0"/>
              <a:t>3</a:t>
            </a:r>
            <a:r>
              <a:rPr lang="zh-CN" altLang="en-US" sz="1100" dirty="0" smtClean="0"/>
              <a:t>）</a:t>
            </a:r>
            <a:r>
              <a:rPr lang="zh-CN" altLang="zh-CN" sz="1100" dirty="0" smtClean="0"/>
              <a:t>不同</a:t>
            </a:r>
            <a:r>
              <a:rPr lang="zh-CN" altLang="zh-CN" sz="1100" dirty="0"/>
              <a:t>文件分别</a:t>
            </a:r>
            <a:r>
              <a:rPr lang="zh-CN" altLang="zh-CN" sz="1100" dirty="0" smtClean="0"/>
              <a:t>处理</a:t>
            </a:r>
            <a:endParaRPr lang="en-US" altLang="zh-CN" sz="1100" dirty="0" smtClean="0"/>
          </a:p>
          <a:p>
            <a:r>
              <a:rPr lang="zh-CN" altLang="en-US" sz="1100" dirty="0" smtClean="0"/>
              <a:t>（</a:t>
            </a:r>
            <a:r>
              <a:rPr lang="en-US" altLang="zh-CN" sz="1100" dirty="0" smtClean="0"/>
              <a:t>4</a:t>
            </a:r>
            <a:r>
              <a:rPr lang="zh-CN" altLang="en-US" sz="1100" dirty="0" smtClean="0"/>
              <a:t>）封装</a:t>
            </a:r>
            <a:r>
              <a:rPr lang="en-US" altLang="zh-CN" sz="1100" dirty="0" smtClean="0"/>
              <a:t>bean</a:t>
            </a:r>
            <a:r>
              <a:rPr lang="zh-CN" altLang="en-US" sz="1100" dirty="0" smtClean="0"/>
              <a:t>对象输出</a:t>
            </a:r>
            <a:endParaRPr lang="zh-CN" altLang="en-US" sz="1100" dirty="0"/>
          </a:p>
        </p:txBody>
      </p:sp>
      <p:sp>
        <p:nvSpPr>
          <p:cNvPr id="132" name="矩形 131"/>
          <p:cNvSpPr/>
          <p:nvPr/>
        </p:nvSpPr>
        <p:spPr>
          <a:xfrm>
            <a:off x="3298654" y="2765556"/>
            <a:ext cx="16333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2</a:t>
            </a:r>
            <a:r>
              <a:rPr lang="zh-CN" altLang="en-US" sz="1100" dirty="0" smtClean="0"/>
              <a:t>）默认对产品</a:t>
            </a:r>
            <a:r>
              <a:rPr lang="en-US" altLang="zh-CN" sz="1100" dirty="0" smtClean="0"/>
              <a:t>id</a:t>
            </a:r>
            <a:r>
              <a:rPr lang="zh-CN" altLang="en-US" sz="1100" dirty="0" smtClean="0"/>
              <a:t>排序</a:t>
            </a:r>
            <a:endParaRPr lang="zh-CN" altLang="en-US" sz="1100" dirty="0"/>
          </a:p>
        </p:txBody>
      </p:sp>
      <p:sp>
        <p:nvSpPr>
          <p:cNvPr id="156" name="矩形 155"/>
          <p:cNvSpPr/>
          <p:nvPr/>
        </p:nvSpPr>
        <p:spPr>
          <a:xfrm>
            <a:off x="6766443" y="2420290"/>
            <a:ext cx="814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 smtClean="0"/>
              <a:t>reducetask</a:t>
            </a:r>
            <a:endParaRPr lang="zh-CN" altLang="en-US" sz="1100" dirty="0"/>
          </a:p>
        </p:txBody>
      </p:sp>
      <p:sp>
        <p:nvSpPr>
          <p:cNvPr id="158" name="矩形 157"/>
          <p:cNvSpPr/>
          <p:nvPr/>
        </p:nvSpPr>
        <p:spPr>
          <a:xfrm>
            <a:off x="6196659" y="2756130"/>
            <a:ext cx="232898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3</a:t>
            </a:r>
            <a:r>
              <a:rPr lang="zh-CN" altLang="en-US" sz="1100" dirty="0" smtClean="0"/>
              <a:t>）</a:t>
            </a:r>
            <a:r>
              <a:rPr lang="en-US" altLang="zh-CN" sz="1100" dirty="0" smtClean="0"/>
              <a:t>reduce</a:t>
            </a:r>
            <a:r>
              <a:rPr lang="zh-CN" altLang="en-US" sz="1100" dirty="0" smtClean="0"/>
              <a:t>方法缓存订单数据集合，和产品表，然后合并</a:t>
            </a:r>
            <a:endParaRPr lang="zh-CN" altLang="en-US" sz="1100" dirty="0"/>
          </a:p>
        </p:txBody>
      </p:sp>
      <p:sp>
        <p:nvSpPr>
          <p:cNvPr id="170" name="矩形 169"/>
          <p:cNvSpPr/>
          <p:nvPr/>
        </p:nvSpPr>
        <p:spPr>
          <a:xfrm>
            <a:off x="6156176" y="1107467"/>
            <a:ext cx="2369465" cy="123009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111962" y="1166175"/>
            <a:ext cx="2208602" cy="600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100" dirty="0"/>
              <a:t>01	小米</a:t>
            </a:r>
            <a:endParaRPr lang="zh-CN" altLang="en-US" sz="1100" dirty="0"/>
          </a:p>
          <a:p>
            <a:r>
              <a:rPr lang="zh-CN" altLang="en-US" sz="1100" dirty="0"/>
              <a:t>02	华为</a:t>
            </a:r>
            <a:endParaRPr lang="zh-CN" altLang="en-US" sz="1100" dirty="0"/>
          </a:p>
          <a:p>
            <a:r>
              <a:rPr lang="zh-CN" altLang="en-US" sz="1100" dirty="0"/>
              <a:t>03	格力</a:t>
            </a:r>
            <a:endParaRPr lang="zh-CN" altLang="en-US" sz="1100" dirty="0"/>
          </a:p>
        </p:txBody>
      </p:sp>
      <p:sp>
        <p:nvSpPr>
          <p:cNvPr id="56" name="矩形 55"/>
          <p:cNvSpPr/>
          <p:nvPr/>
        </p:nvSpPr>
        <p:spPr>
          <a:xfrm>
            <a:off x="1222474" y="924700"/>
            <a:ext cx="7104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order.txt</a:t>
            </a:r>
            <a:endParaRPr lang="zh-CN" altLang="en-US" sz="1100" dirty="0"/>
          </a:p>
        </p:txBody>
      </p:sp>
      <p:sp>
        <p:nvSpPr>
          <p:cNvPr id="57" name="矩形 56"/>
          <p:cNvSpPr/>
          <p:nvPr/>
        </p:nvSpPr>
        <p:spPr>
          <a:xfrm>
            <a:off x="3406148" y="906436"/>
            <a:ext cx="5212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pd.txt</a:t>
            </a:r>
            <a:endParaRPr lang="zh-CN" altLang="en-US" sz="1100" dirty="0"/>
          </a:p>
        </p:txBody>
      </p:sp>
      <p:sp>
        <p:nvSpPr>
          <p:cNvPr id="4" name="矩形 3"/>
          <p:cNvSpPr/>
          <p:nvPr/>
        </p:nvSpPr>
        <p:spPr>
          <a:xfrm>
            <a:off x="264680" y="3539828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01 </a:t>
            </a:r>
            <a:r>
              <a:rPr lang="en-US" altLang="zh-CN" sz="1100" dirty="0" smtClean="0"/>
              <a:t>	1001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1</a:t>
            </a:r>
            <a:endParaRPr lang="en-US" altLang="zh-CN" sz="1100" dirty="0"/>
          </a:p>
        </p:txBody>
      </p:sp>
      <p:sp>
        <p:nvSpPr>
          <p:cNvPr id="5" name="矩形 4"/>
          <p:cNvSpPr/>
          <p:nvPr/>
        </p:nvSpPr>
        <p:spPr>
          <a:xfrm>
            <a:off x="251520" y="3723878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02 </a:t>
            </a:r>
            <a:r>
              <a:rPr lang="en-US" altLang="zh-CN" sz="1100" dirty="0" smtClean="0"/>
              <a:t>	1002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2</a:t>
            </a:r>
            <a:endParaRPr lang="en-US" altLang="zh-CN" sz="1100" dirty="0"/>
          </a:p>
        </p:txBody>
      </p:sp>
      <p:sp>
        <p:nvSpPr>
          <p:cNvPr id="61" name="矩形 60"/>
          <p:cNvSpPr/>
          <p:nvPr/>
        </p:nvSpPr>
        <p:spPr>
          <a:xfrm>
            <a:off x="251520" y="3867894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03	1003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3</a:t>
            </a:r>
            <a:endParaRPr lang="en-US" altLang="zh-CN" sz="1100" dirty="0"/>
          </a:p>
        </p:txBody>
      </p:sp>
      <p:sp>
        <p:nvSpPr>
          <p:cNvPr id="62" name="矩形 61"/>
          <p:cNvSpPr/>
          <p:nvPr/>
        </p:nvSpPr>
        <p:spPr>
          <a:xfrm>
            <a:off x="251520" y="4051944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01 </a:t>
            </a:r>
            <a:r>
              <a:rPr lang="en-US" altLang="zh-CN" sz="1100" dirty="0" smtClean="0"/>
              <a:t>	1001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1</a:t>
            </a:r>
            <a:endParaRPr lang="en-US" altLang="zh-CN" sz="1100" dirty="0"/>
          </a:p>
        </p:txBody>
      </p:sp>
      <p:sp>
        <p:nvSpPr>
          <p:cNvPr id="63" name="矩形 62"/>
          <p:cNvSpPr/>
          <p:nvPr/>
        </p:nvSpPr>
        <p:spPr>
          <a:xfrm>
            <a:off x="238360" y="4235994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02 </a:t>
            </a:r>
            <a:r>
              <a:rPr lang="en-US" altLang="zh-CN" sz="1100" dirty="0" smtClean="0"/>
              <a:t>	1002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2</a:t>
            </a:r>
            <a:endParaRPr lang="en-US" altLang="zh-CN" sz="1100" dirty="0"/>
          </a:p>
        </p:txBody>
      </p:sp>
      <p:sp>
        <p:nvSpPr>
          <p:cNvPr id="64" name="矩形 63"/>
          <p:cNvSpPr/>
          <p:nvPr/>
        </p:nvSpPr>
        <p:spPr>
          <a:xfrm>
            <a:off x="238360" y="4380010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03	1003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3</a:t>
            </a:r>
            <a:endParaRPr lang="en-US" altLang="zh-CN" sz="1100" dirty="0"/>
          </a:p>
        </p:txBody>
      </p:sp>
      <p:sp>
        <p:nvSpPr>
          <p:cNvPr id="8" name="矩形 7"/>
          <p:cNvSpPr/>
          <p:nvPr/>
        </p:nvSpPr>
        <p:spPr>
          <a:xfrm>
            <a:off x="238360" y="4587974"/>
            <a:ext cx="13901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01	小米</a:t>
            </a:r>
            <a:endParaRPr lang="zh-CN" altLang="en-US" sz="1100" dirty="0"/>
          </a:p>
        </p:txBody>
      </p:sp>
      <p:sp>
        <p:nvSpPr>
          <p:cNvPr id="12" name="矩形 11"/>
          <p:cNvSpPr/>
          <p:nvPr/>
        </p:nvSpPr>
        <p:spPr>
          <a:xfrm>
            <a:off x="232185" y="4731990"/>
            <a:ext cx="13901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02	华为</a:t>
            </a:r>
            <a:endParaRPr lang="zh-CN" altLang="en-US" sz="1100" dirty="0"/>
          </a:p>
        </p:txBody>
      </p:sp>
      <p:sp>
        <p:nvSpPr>
          <p:cNvPr id="13" name="矩形 12"/>
          <p:cNvSpPr/>
          <p:nvPr/>
        </p:nvSpPr>
        <p:spPr>
          <a:xfrm>
            <a:off x="238360" y="4876006"/>
            <a:ext cx="13901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03	格力</a:t>
            </a:r>
            <a:endParaRPr lang="zh-CN" altLang="en-US" sz="1100" dirty="0"/>
          </a:p>
        </p:txBody>
      </p:sp>
      <p:sp>
        <p:nvSpPr>
          <p:cNvPr id="68" name="矩形 67"/>
          <p:cNvSpPr/>
          <p:nvPr/>
        </p:nvSpPr>
        <p:spPr>
          <a:xfrm>
            <a:off x="3133181" y="3363838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01 </a:t>
            </a:r>
            <a:r>
              <a:rPr lang="en-US" altLang="zh-CN" sz="1100" dirty="0" smtClean="0"/>
              <a:t>	1001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1</a:t>
            </a:r>
            <a:endParaRPr lang="en-US" altLang="zh-CN" sz="1100" dirty="0"/>
          </a:p>
        </p:txBody>
      </p:sp>
      <p:sp>
        <p:nvSpPr>
          <p:cNvPr id="69" name="矩形 68"/>
          <p:cNvSpPr/>
          <p:nvPr/>
        </p:nvSpPr>
        <p:spPr>
          <a:xfrm>
            <a:off x="3125122" y="3569630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01 </a:t>
            </a:r>
            <a:r>
              <a:rPr lang="en-US" altLang="zh-CN" sz="1100" dirty="0" smtClean="0"/>
              <a:t>	1001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1</a:t>
            </a:r>
            <a:endParaRPr lang="en-US" altLang="zh-CN" sz="1100" dirty="0"/>
          </a:p>
        </p:txBody>
      </p:sp>
      <p:sp>
        <p:nvSpPr>
          <p:cNvPr id="70" name="矩形 69"/>
          <p:cNvSpPr/>
          <p:nvPr/>
        </p:nvSpPr>
        <p:spPr>
          <a:xfrm>
            <a:off x="3135711" y="3952497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02 </a:t>
            </a:r>
            <a:r>
              <a:rPr lang="en-US" altLang="zh-CN" sz="1100" dirty="0" smtClean="0"/>
              <a:t>	1002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2</a:t>
            </a:r>
            <a:endParaRPr lang="en-US" altLang="zh-CN" sz="1100" dirty="0"/>
          </a:p>
        </p:txBody>
      </p:sp>
      <p:sp>
        <p:nvSpPr>
          <p:cNvPr id="71" name="矩形 70"/>
          <p:cNvSpPr/>
          <p:nvPr/>
        </p:nvSpPr>
        <p:spPr>
          <a:xfrm>
            <a:off x="3122551" y="4105484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02 </a:t>
            </a:r>
            <a:r>
              <a:rPr lang="en-US" altLang="zh-CN" sz="1100" dirty="0" smtClean="0"/>
              <a:t>	1002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2</a:t>
            </a:r>
            <a:endParaRPr lang="en-US" altLang="zh-CN" sz="1100" dirty="0"/>
          </a:p>
        </p:txBody>
      </p:sp>
      <p:sp>
        <p:nvSpPr>
          <p:cNvPr id="72" name="矩形 71"/>
          <p:cNvSpPr/>
          <p:nvPr/>
        </p:nvSpPr>
        <p:spPr>
          <a:xfrm>
            <a:off x="3120774" y="4463087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03	1003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3</a:t>
            </a:r>
            <a:endParaRPr lang="en-US" altLang="zh-CN" sz="1100" dirty="0"/>
          </a:p>
        </p:txBody>
      </p:sp>
      <p:sp>
        <p:nvSpPr>
          <p:cNvPr id="73" name="矩形 72"/>
          <p:cNvSpPr/>
          <p:nvPr/>
        </p:nvSpPr>
        <p:spPr>
          <a:xfrm>
            <a:off x="3118229" y="4616074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03	1003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3</a:t>
            </a:r>
            <a:endParaRPr lang="en-US" altLang="zh-CN" sz="1100" dirty="0"/>
          </a:p>
        </p:txBody>
      </p:sp>
      <p:sp>
        <p:nvSpPr>
          <p:cNvPr id="74" name="矩形 73"/>
          <p:cNvSpPr/>
          <p:nvPr/>
        </p:nvSpPr>
        <p:spPr>
          <a:xfrm>
            <a:off x="3111962" y="3717144"/>
            <a:ext cx="13901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01	小米</a:t>
            </a:r>
            <a:endParaRPr lang="zh-CN" altLang="en-US" sz="1100" dirty="0"/>
          </a:p>
        </p:txBody>
      </p:sp>
      <p:sp>
        <p:nvSpPr>
          <p:cNvPr id="75" name="矩形 74"/>
          <p:cNvSpPr/>
          <p:nvPr/>
        </p:nvSpPr>
        <p:spPr>
          <a:xfrm>
            <a:off x="3133181" y="4279546"/>
            <a:ext cx="13901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02	华为</a:t>
            </a:r>
            <a:endParaRPr lang="zh-CN" altLang="en-US" sz="1100" dirty="0"/>
          </a:p>
        </p:txBody>
      </p:sp>
      <p:sp>
        <p:nvSpPr>
          <p:cNvPr id="76" name="矩形 75"/>
          <p:cNvSpPr/>
          <p:nvPr/>
        </p:nvSpPr>
        <p:spPr>
          <a:xfrm>
            <a:off x="3145971" y="4771985"/>
            <a:ext cx="13901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03	格力</a:t>
            </a:r>
            <a:endParaRPr lang="zh-CN" altLang="en-US" sz="1100" dirty="0"/>
          </a:p>
        </p:txBody>
      </p:sp>
      <p:sp>
        <p:nvSpPr>
          <p:cNvPr id="77" name="矩形 76"/>
          <p:cNvSpPr/>
          <p:nvPr/>
        </p:nvSpPr>
        <p:spPr>
          <a:xfrm>
            <a:off x="6375864" y="3477568"/>
            <a:ext cx="210346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1001	</a:t>
            </a:r>
            <a:r>
              <a:rPr lang="zh-CN" altLang="en-US" sz="1100" dirty="0" smtClean="0"/>
              <a:t>小米</a:t>
            </a:r>
            <a:r>
              <a:rPr lang="en-US" altLang="zh-CN" sz="1100" dirty="0"/>
              <a:t>	1</a:t>
            </a:r>
            <a:endParaRPr lang="en-US" altLang="zh-CN" sz="1100" dirty="0"/>
          </a:p>
          <a:p>
            <a:r>
              <a:rPr lang="en-US" altLang="zh-CN" sz="1100" dirty="0" smtClean="0"/>
              <a:t>1001	</a:t>
            </a:r>
            <a:r>
              <a:rPr lang="zh-CN" altLang="en-US" sz="1100" dirty="0" smtClean="0"/>
              <a:t>小米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1</a:t>
            </a:r>
            <a:endParaRPr lang="en-US" altLang="zh-CN" sz="1100" dirty="0" smtClean="0"/>
          </a:p>
          <a:p>
            <a:endParaRPr lang="en-US" altLang="zh-CN" sz="1100" dirty="0"/>
          </a:p>
          <a:p>
            <a:r>
              <a:rPr lang="en-US" altLang="zh-CN" sz="1100" dirty="0" smtClean="0"/>
              <a:t>1002	</a:t>
            </a:r>
            <a:r>
              <a:rPr lang="zh-CN" altLang="en-US" sz="1100" dirty="0" smtClean="0"/>
              <a:t>华为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2</a:t>
            </a:r>
            <a:endParaRPr lang="en-US" altLang="zh-CN" sz="1100" dirty="0" smtClean="0"/>
          </a:p>
          <a:p>
            <a:r>
              <a:rPr lang="en-US" altLang="zh-CN" sz="1100" dirty="0" smtClean="0"/>
              <a:t>1002	</a:t>
            </a:r>
            <a:r>
              <a:rPr lang="zh-CN" altLang="en-US" sz="1100" dirty="0" smtClean="0"/>
              <a:t>华为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2</a:t>
            </a:r>
            <a:endParaRPr lang="en-US" altLang="zh-CN" sz="1100" dirty="0" smtClean="0"/>
          </a:p>
          <a:p>
            <a:endParaRPr lang="en-US" altLang="zh-CN" sz="1100" dirty="0"/>
          </a:p>
          <a:p>
            <a:r>
              <a:rPr lang="en-US" altLang="zh-CN" sz="1100" dirty="0"/>
              <a:t>1003	</a:t>
            </a:r>
            <a:r>
              <a:rPr lang="zh-CN" altLang="en-US" sz="1100" dirty="0" smtClean="0"/>
              <a:t>格力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3</a:t>
            </a:r>
            <a:endParaRPr lang="en-US" altLang="zh-CN" sz="1100" dirty="0"/>
          </a:p>
          <a:p>
            <a:r>
              <a:rPr lang="en-US" altLang="zh-CN" sz="1100" dirty="0"/>
              <a:t>1003	</a:t>
            </a:r>
            <a:r>
              <a:rPr lang="zh-CN" altLang="en-US" sz="1100" dirty="0" smtClean="0"/>
              <a:t>格力</a:t>
            </a:r>
            <a:r>
              <a:rPr lang="en-US" altLang="zh-CN" sz="1100" dirty="0"/>
              <a:t>	3</a:t>
            </a:r>
            <a:endParaRPr lang="zh-CN" altLang="en-US" sz="1100" dirty="0"/>
          </a:p>
        </p:txBody>
      </p:sp>
      <p:sp>
        <p:nvSpPr>
          <p:cNvPr id="78" name="矩形 77"/>
          <p:cNvSpPr/>
          <p:nvPr/>
        </p:nvSpPr>
        <p:spPr>
          <a:xfrm>
            <a:off x="6156176" y="3427496"/>
            <a:ext cx="2369465" cy="149662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32185" y="3539828"/>
            <a:ext cx="2228191" cy="160367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3092373" y="3403139"/>
            <a:ext cx="2228191" cy="160367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063843" y="543441"/>
            <a:ext cx="27847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latin typeface="Times New Roman" panose="02020603050405020304" pitchFamily="18" charset="0"/>
              </a:rPr>
              <a:t>reduce</a:t>
            </a:r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端表合并（数据倾斜）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9" grpId="0"/>
      <p:bldP spid="105" grpId="0"/>
      <p:bldP spid="106" grpId="0"/>
      <p:bldP spid="107" grpId="0" bldLvl="0" animBg="1"/>
      <p:bldP spid="109" grpId="0"/>
      <p:bldP spid="132" grpId="0"/>
      <p:bldP spid="156" grpId="0"/>
      <p:bldP spid="158" grpId="0"/>
      <p:bldP spid="170" grpId="0" bldLvl="0" animBg="1"/>
      <p:bldP spid="2" grpId="0" bldLvl="0" animBg="1"/>
      <p:bldP spid="56" grpId="0"/>
      <p:bldP spid="57" grpId="0"/>
      <p:bldP spid="4" grpId="0"/>
      <p:bldP spid="5" grpId="0"/>
      <p:bldP spid="61" grpId="0"/>
      <p:bldP spid="62" grpId="0"/>
      <p:bldP spid="63" grpId="0"/>
      <p:bldP spid="64" grpId="0"/>
      <p:bldP spid="8" grpId="0"/>
      <p:bldP spid="12" grpId="0"/>
      <p:bldP spid="13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 bldLvl="0" animBg="1"/>
      <p:bldP spid="14" grpId="0" bldLvl="0" animBg="1"/>
      <p:bldP spid="80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63843" y="543441"/>
            <a:ext cx="31936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map</a:t>
            </a:r>
            <a:r>
              <a:rPr lang="zh-CN" altLang="zh-CN" sz="1600" dirty="0"/>
              <a:t>端表合并（</a:t>
            </a:r>
            <a:r>
              <a:rPr lang="en-US" altLang="zh-CN" sz="1600" dirty="0" err="1"/>
              <a:t>Distributedcache</a:t>
            </a:r>
            <a:r>
              <a:rPr lang="zh-CN" altLang="zh-CN" sz="1600" dirty="0"/>
              <a:t>）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179512" y="1157065"/>
            <a:ext cx="3788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kern="100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DistributedCacheDriver</a:t>
            </a:r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缓存文件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504" y="1779662"/>
            <a:ext cx="38884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// 1 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加载缓存数据</a:t>
            </a:r>
            <a:endParaRPr lang="zh-CN" altLang="zh-CN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job.addCacheFile</a:t>
            </a:r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(new 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URI("file</a:t>
            </a:r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:///e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:/cache/pd.txt"));</a:t>
            </a:r>
            <a:endParaRPr lang="zh-CN" altLang="zh-CN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		</a:t>
            </a:r>
            <a:endParaRPr lang="zh-CN" altLang="zh-CN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//2 map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端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join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的逻辑不需要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reduce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阶段，设置</a:t>
            </a:r>
            <a:r>
              <a:rPr lang="en-US" altLang="zh-CN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reducetask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数量为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0</a:t>
            </a:r>
            <a:endParaRPr lang="zh-CN" altLang="zh-CN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job.setNumReduceTasks</a:t>
            </a:r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(0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);</a:t>
            </a:r>
            <a:endParaRPr lang="zh-CN" altLang="zh-CN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23932" y="1074978"/>
            <a:ext cx="2877711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）读取缓存的文件数据</a:t>
            </a:r>
            <a:endParaRPr lang="zh-CN" altLang="zh-CN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37451" y="1783533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setup()</a:t>
            </a:r>
            <a:r>
              <a:rPr lang="zh-CN" altLang="en-US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方法中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37451" y="2231294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// 1 </a:t>
            </a:r>
            <a:r>
              <a:rPr lang="zh-CN" altLang="zh-CN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获取缓存的文件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37451" y="2724396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// 2 </a:t>
            </a:r>
            <a:r>
              <a:rPr lang="zh-CN" altLang="en-US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循环读取缓存文件一行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28188" y="3218302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3 </a:t>
            </a:r>
            <a:r>
              <a:rPr lang="zh-CN" altLang="zh-CN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切割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26854" y="3697808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4 </a:t>
            </a:r>
            <a:r>
              <a:rPr lang="zh-CN" altLang="zh-CN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缓存数据到集合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37451" y="4212736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5 </a:t>
            </a:r>
            <a:r>
              <a:rPr lang="zh-CN" altLang="zh-CN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关流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64289" y="1779662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map</a:t>
            </a:r>
            <a:r>
              <a:rPr lang="zh-CN" altLang="en-US" kern="1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方法中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164289" y="2252033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1 </a:t>
            </a:r>
            <a:r>
              <a:rPr lang="zh-CN" altLang="zh-CN" kern="1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获取一行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64289" y="2724396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2 </a:t>
            </a:r>
            <a:r>
              <a:rPr lang="zh-CN" altLang="zh-CN" kern="1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截取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64289" y="3196759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3 </a:t>
            </a:r>
            <a:r>
              <a:rPr lang="zh-CN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获取订单</a:t>
            </a:r>
            <a:r>
              <a:rPr lang="en-US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id</a:t>
            </a:r>
            <a:endParaRPr lang="zh-CN" altLang="zh-CN" kern="1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164289" y="3669122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4 </a:t>
            </a:r>
            <a:r>
              <a:rPr lang="zh-CN" altLang="zh-CN" kern="1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获取商品名称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64289" y="4097709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5 </a:t>
            </a:r>
            <a:r>
              <a:rPr lang="zh-CN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拼接</a:t>
            </a:r>
            <a:endParaRPr lang="zh-CN" altLang="zh-CN" kern="1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64288" y="457288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6 </a:t>
            </a:r>
            <a:r>
              <a:rPr lang="zh-CN" altLang="zh-CN" kern="1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写出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1680" y="771550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3.1.1 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需求</a:t>
            </a:r>
            <a:r>
              <a:rPr lang="en-US" altLang="zh-CN" kern="100" dirty="0">
                <a:latin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：统计一堆文件中单词出现的个数（</a:t>
            </a:r>
            <a:r>
              <a:rPr lang="en-US" altLang="zh-CN" kern="100" dirty="0" err="1">
                <a:latin typeface="Times New Roman" panose="02020603050405020304" pitchFamily="18" charset="0"/>
              </a:rPr>
              <a:t>WordCount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案例）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9552" y="1419622"/>
            <a:ext cx="7441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Mapper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48264" y="1419622"/>
            <a:ext cx="631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</a:rPr>
              <a:t>Driver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47811" y="1419622"/>
            <a:ext cx="7841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Reducer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3528" y="1923678"/>
            <a:ext cx="2528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// 1 </a:t>
            </a:r>
            <a:r>
              <a:rPr lang="zh-CN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将</a:t>
            </a:r>
            <a:r>
              <a:rPr lang="en-US" altLang="zh-CN" sz="1400" u="sng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maptask</a:t>
            </a:r>
            <a:r>
              <a:rPr lang="zh-CN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传给我们的文本内容先转换成</a:t>
            </a: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String</a:t>
            </a:r>
            <a:endParaRPr lang="zh-CN" altLang="zh-CN" sz="1400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3528" y="3147814"/>
            <a:ext cx="2528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// 2 </a:t>
            </a:r>
            <a:r>
              <a:rPr lang="zh-CN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根据空格将这一行切分成单词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3529" y="4227934"/>
            <a:ext cx="2528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// 3 </a:t>
            </a:r>
            <a:r>
              <a:rPr lang="zh-CN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将单词输出为</a:t>
            </a: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&lt;</a:t>
            </a:r>
            <a:r>
              <a:rPr lang="zh-CN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单词，</a:t>
            </a: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1&gt;</a:t>
            </a:r>
            <a:endParaRPr lang="zh-CN" altLang="zh-CN" sz="1400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91880" y="1923678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// 1 </a:t>
            </a:r>
            <a:r>
              <a:rPr lang="zh-CN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汇总各个</a:t>
            </a:r>
            <a:r>
              <a:rPr lang="en-US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key</a:t>
            </a:r>
            <a:r>
              <a:rPr lang="zh-CN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的个数</a:t>
            </a:r>
            <a:endParaRPr lang="zh-CN" altLang="zh-CN" sz="1400" kern="100" dirty="0">
              <a:solidFill>
                <a:srgbClr val="00B0F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91880" y="3075806"/>
            <a:ext cx="19351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// 2</a:t>
            </a:r>
            <a:r>
              <a:rPr lang="zh-CN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输出该</a:t>
            </a:r>
            <a:r>
              <a:rPr lang="en-US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key</a:t>
            </a:r>
            <a:r>
              <a:rPr lang="zh-CN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的总次数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72386" y="1863809"/>
            <a:ext cx="30320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// 1 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获取配置信息，或者</a:t>
            </a:r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job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对象实例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70561" y="2669671"/>
            <a:ext cx="30338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3 </a:t>
            </a:r>
            <a:r>
              <a:rPr lang="zh-CN" altLang="en-US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关联</a:t>
            </a:r>
            <a:r>
              <a:rPr lang="en-US" altLang="zh-CN" sz="1400" u="sng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mapper</a:t>
            </a:r>
            <a:r>
              <a:rPr lang="en-US" altLang="zh-CN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/Reducer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业务类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72386" y="3053889"/>
            <a:ext cx="27975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4 </a:t>
            </a:r>
            <a:r>
              <a:rPr lang="zh-CN" altLang="zh-CN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指定</a:t>
            </a:r>
            <a:r>
              <a:rPr lang="en-US" altLang="zh-CN" sz="1400" u="sng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mapper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输出数据的</a:t>
            </a:r>
            <a:r>
              <a:rPr lang="en-US" altLang="zh-CN" sz="1400" u="sng" kern="1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kv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类型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72386" y="3492059"/>
            <a:ext cx="27975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5 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指定最终输出的数据的</a:t>
            </a:r>
            <a:r>
              <a:rPr lang="en-US" altLang="zh-CN" sz="1400" u="sng" kern="1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kv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类型</a:t>
            </a:r>
            <a:endParaRPr lang="zh-CN" altLang="zh-CN" sz="1400" kern="1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877644" y="3914035"/>
            <a:ext cx="3026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6 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指定</a:t>
            </a:r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job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的输入原始文件所在目录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870561" y="4352205"/>
            <a:ext cx="8226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// 7 </a:t>
            </a:r>
            <a:r>
              <a:rPr lang="zh-CN" altLang="en-US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提交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870561" y="2243699"/>
            <a:ext cx="3166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2 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指定本程序的</a:t>
            </a:r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jar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包所在的本地路径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矩形 154"/>
          <p:cNvSpPr/>
          <p:nvPr/>
        </p:nvSpPr>
        <p:spPr>
          <a:xfrm>
            <a:off x="467544" y="0"/>
            <a:ext cx="19111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000" dirty="0">
                <a:solidFill>
                  <a:srgbClr val="FF0000"/>
                </a:solidFill>
              </a:rPr>
              <a:t>HDFS</a:t>
            </a:r>
            <a:r>
              <a:rPr lang="zh-CN" altLang="en-US" sz="2000" dirty="0">
                <a:solidFill>
                  <a:srgbClr val="FF0000"/>
                </a:solidFill>
              </a:rPr>
              <a:t>架构概述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565632" y="627534"/>
            <a:ext cx="7462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1200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NameNode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1200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nn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）：存储文件的元数据，如文件名，文件目录结构，文件属性（生成时间、副本数、文件权限），以及每个文件的块列表和块所在的</a:t>
            </a:r>
            <a:r>
              <a:rPr lang="en-US" altLang="zh-CN" sz="1200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DataNode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等。</a:t>
            </a:r>
            <a:endParaRPr lang="zh-CN" altLang="zh-CN" sz="1200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34" name="Picture 2" descr="D:\ppts\图片素材\韦小宝-2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37" y="1351113"/>
            <a:ext cx="252095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3" descr="D:\ppts\图片素材\韦小宝-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016" y="1347614"/>
            <a:ext cx="24574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矩形 156"/>
          <p:cNvSpPr/>
          <p:nvPr/>
        </p:nvSpPr>
        <p:spPr>
          <a:xfrm>
            <a:off x="349607" y="2787774"/>
            <a:ext cx="5997655" cy="33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1200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DataNode</a:t>
            </a: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200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dn</a:t>
            </a: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)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：在本地文件系统存储文件块数据，以及块数据的校验和。</a:t>
            </a:r>
            <a:endParaRPr lang="zh-CN" altLang="zh-CN" sz="1200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36" name="Picture 2" descr="D:\ppts\图片素材\韦小宝-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10" y="3205832"/>
            <a:ext cx="2544763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3" descr="D:\ppts\图片素材\韦小宝-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641" y="3205832"/>
            <a:ext cx="248126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矩形 157"/>
          <p:cNvSpPr/>
          <p:nvPr/>
        </p:nvSpPr>
        <p:spPr>
          <a:xfrm>
            <a:off x="349608" y="4685763"/>
            <a:ext cx="7678776" cy="33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Secondary </a:t>
            </a:r>
            <a:r>
              <a:rPr lang="en-US" altLang="zh-CN" sz="1200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NameNode</a:t>
            </a: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(2nn)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：用来监控</a:t>
            </a: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HDFS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状态的辅助后台程序，每隔一段时间获取</a:t>
            </a: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HDFS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元数据的快照。</a:t>
            </a:r>
            <a:endParaRPr lang="zh-CN" altLang="zh-CN" sz="1200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157" grpId="0"/>
      <p:bldP spid="15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65542" y="624021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3.1.2 </a:t>
            </a:r>
            <a:r>
              <a:rPr lang="zh-CN" altLang="zh-CN" dirty="0"/>
              <a:t>需求</a:t>
            </a:r>
            <a:r>
              <a:rPr lang="en-US" altLang="zh-CN" dirty="0"/>
              <a:t>2</a:t>
            </a:r>
            <a:r>
              <a:rPr lang="zh-CN" altLang="zh-CN" dirty="0"/>
              <a:t>：把单词按照</a:t>
            </a:r>
            <a:r>
              <a:rPr lang="en-US" altLang="zh-CN" dirty="0"/>
              <a:t>ASCII</a:t>
            </a:r>
            <a:r>
              <a:rPr lang="zh-CN" altLang="zh-CN" dirty="0"/>
              <a:t>码奇偶分区（</a:t>
            </a:r>
            <a:r>
              <a:rPr lang="en-US" altLang="zh-CN" dirty="0" err="1"/>
              <a:t>Partitioner</a:t>
            </a:r>
            <a:r>
              <a:rPr lang="zh-CN" altLang="zh-CN" dirty="0"/>
              <a:t>）</a:t>
            </a:r>
            <a:endParaRPr lang="zh-CN" altLang="zh-CN" dirty="0"/>
          </a:p>
        </p:txBody>
      </p:sp>
      <p:sp>
        <p:nvSpPr>
          <p:cNvPr id="2" name="矩形 1"/>
          <p:cNvSpPr/>
          <p:nvPr/>
        </p:nvSpPr>
        <p:spPr>
          <a:xfrm>
            <a:off x="611560" y="1419622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）自定义分区</a:t>
            </a:r>
            <a:endParaRPr lang="zh-CN" altLang="zh-CN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51920" y="1350372"/>
            <a:ext cx="5166320" cy="45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）在驱动中配置加载分区，设置</a:t>
            </a:r>
            <a:r>
              <a:rPr lang="en-US" altLang="zh-CN" kern="100" dirty="0" err="1">
                <a:solidFill>
                  <a:srgbClr val="00B0F0"/>
                </a:solidFill>
                <a:latin typeface="Times New Roman" panose="02020603050405020304" pitchFamily="18" charset="0"/>
              </a:rPr>
              <a:t>reducetask</a:t>
            </a:r>
            <a:r>
              <a:rPr lang="zh-CN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个数</a:t>
            </a:r>
            <a:endParaRPr lang="zh-CN" altLang="zh-CN" kern="100" dirty="0">
              <a:solidFill>
                <a:srgbClr val="00B0F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206769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// 1 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获取单词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key</a:t>
            </a:r>
            <a:endParaRPr lang="zh-CN" altLang="zh-CN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2859782"/>
            <a:ext cx="244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2 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根据奇数偶数分区</a:t>
            </a:r>
            <a:endParaRPr lang="zh-CN" altLang="zh-CN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75963" y="2015129"/>
            <a:ext cx="50165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err="1">
                <a:solidFill>
                  <a:srgbClr val="00B0F0"/>
                </a:solidFill>
                <a:latin typeface="Times New Roman" panose="02020603050405020304" pitchFamily="18" charset="0"/>
              </a:rPr>
              <a:t>job.setPartitionerClass</a:t>
            </a:r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solidFill>
                  <a:srgbClr val="00B0F0"/>
                </a:solidFill>
                <a:latin typeface="Times New Roman" panose="02020603050405020304" pitchFamily="18" charset="0"/>
              </a:rPr>
              <a:t>WordCountPartitioner.</a:t>
            </a:r>
            <a:r>
              <a:rPr lang="en-US" altLang="zh-CN" b="1" kern="100" dirty="0" err="1">
                <a:solidFill>
                  <a:srgbClr val="00B0F0"/>
                </a:solidFill>
                <a:latin typeface="Times New Roman" panose="02020603050405020304" pitchFamily="18" charset="0"/>
              </a:rPr>
              <a:t>class</a:t>
            </a:r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);</a:t>
            </a:r>
            <a:endParaRPr lang="zh-CN" altLang="zh-CN" kern="100" dirty="0">
              <a:solidFill>
                <a:srgbClr val="00B0F0"/>
              </a:solidFill>
              <a:latin typeface="Times New Roman" panose="02020603050405020304" pitchFamily="18" charset="0"/>
            </a:endParaRPr>
          </a:p>
          <a:p>
            <a:endParaRPr lang="en-US" altLang="zh-CN" kern="100" dirty="0" smtClean="0">
              <a:solidFill>
                <a:srgbClr val="00B0F0"/>
              </a:solidFill>
              <a:latin typeface="Times New Roman" panose="02020603050405020304" pitchFamily="18" charset="0"/>
            </a:endParaRPr>
          </a:p>
          <a:p>
            <a:endParaRPr lang="en-US" altLang="zh-CN" kern="100" dirty="0">
              <a:solidFill>
                <a:srgbClr val="00B0F0"/>
              </a:solidFill>
              <a:latin typeface="Times New Roman" panose="02020603050405020304" pitchFamily="18" charset="0"/>
            </a:endParaRPr>
          </a:p>
          <a:p>
            <a:r>
              <a:rPr lang="en-US" altLang="zh-CN" kern="100" dirty="0" err="1" smtClean="0">
                <a:solidFill>
                  <a:srgbClr val="00B0F0"/>
                </a:solidFill>
                <a:latin typeface="Times New Roman" panose="02020603050405020304" pitchFamily="18" charset="0"/>
              </a:rPr>
              <a:t>job.setNumReduceTasks</a:t>
            </a:r>
            <a:r>
              <a:rPr lang="en-US" altLang="zh-CN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(2</a:t>
            </a:r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);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65542" y="624021"/>
            <a:ext cx="6306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3.1.3 </a:t>
            </a:r>
            <a:r>
              <a:rPr lang="zh-CN" altLang="zh-CN" dirty="0"/>
              <a:t>需求</a:t>
            </a:r>
            <a:r>
              <a:rPr lang="en-US" altLang="zh-CN" dirty="0"/>
              <a:t>3</a:t>
            </a:r>
            <a:r>
              <a:rPr lang="zh-CN" altLang="zh-CN" dirty="0"/>
              <a:t>：对每一个</a:t>
            </a:r>
            <a:r>
              <a:rPr lang="en-US" altLang="zh-CN" dirty="0" err="1"/>
              <a:t>maptask</a:t>
            </a:r>
            <a:r>
              <a:rPr lang="zh-CN" altLang="zh-CN" dirty="0"/>
              <a:t>的输出局部汇总（</a:t>
            </a:r>
            <a:r>
              <a:rPr lang="en-US" altLang="zh-CN" dirty="0"/>
              <a:t>Combiner</a:t>
            </a:r>
            <a:r>
              <a:rPr lang="zh-CN" altLang="zh-CN" dirty="0"/>
              <a:t>）</a:t>
            </a:r>
            <a:endParaRPr lang="zh-CN" altLang="zh-CN" dirty="0"/>
          </a:p>
        </p:txBody>
      </p:sp>
      <p:sp>
        <p:nvSpPr>
          <p:cNvPr id="2" name="矩形 1"/>
          <p:cNvSpPr/>
          <p:nvPr/>
        </p:nvSpPr>
        <p:spPr>
          <a:xfrm>
            <a:off x="611560" y="1350372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7030A0"/>
                </a:solidFill>
              </a:rPr>
              <a:t>方案一</a:t>
            </a:r>
            <a:endParaRPr lang="zh-CN" altLang="zh-CN" dirty="0">
              <a:solidFill>
                <a:srgbClr val="7030A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851670"/>
            <a:ext cx="3456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1</a:t>
            </a:r>
            <a:r>
              <a:rPr lang="zh-CN" altLang="zh-CN" dirty="0">
                <a:solidFill>
                  <a:srgbClr val="7030A0"/>
                </a:solidFill>
              </a:rPr>
              <a:t>）增加一个</a:t>
            </a:r>
            <a:r>
              <a:rPr lang="en-US" altLang="zh-CN" dirty="0" err="1">
                <a:solidFill>
                  <a:srgbClr val="7030A0"/>
                </a:solidFill>
              </a:rPr>
              <a:t>WordcountCombiner</a:t>
            </a:r>
            <a:r>
              <a:rPr lang="zh-CN" altLang="zh-CN" dirty="0">
                <a:solidFill>
                  <a:srgbClr val="7030A0"/>
                </a:solidFill>
              </a:rPr>
              <a:t>类继承</a:t>
            </a:r>
            <a:r>
              <a:rPr lang="en-US" altLang="zh-CN" dirty="0">
                <a:solidFill>
                  <a:srgbClr val="7030A0"/>
                </a:solidFill>
              </a:rPr>
              <a:t>Reducer</a:t>
            </a:r>
            <a:endParaRPr lang="zh-CN" altLang="zh-CN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20072" y="1281123"/>
            <a:ext cx="881973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方案二</a:t>
            </a:r>
            <a:endParaRPr lang="zh-CN" altLang="zh-CN" kern="1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55976" y="1758204"/>
            <a:ext cx="4572000" cy="87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）将</a:t>
            </a:r>
            <a:r>
              <a:rPr lang="en-US" altLang="zh-CN" kern="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WordcountReducer</a:t>
            </a:r>
            <a:r>
              <a:rPr lang="zh-CN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作为</a:t>
            </a:r>
            <a:r>
              <a:rPr lang="en-US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combiner</a:t>
            </a:r>
            <a:r>
              <a:rPr lang="zh-CN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kern="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WordcountDriver</a:t>
            </a:r>
            <a:r>
              <a:rPr lang="zh-CN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驱动类中指定</a:t>
            </a:r>
            <a:endParaRPr lang="zh-CN" altLang="zh-CN" kern="1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55976" y="2977591"/>
            <a:ext cx="4716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job.setCombinerClass</a:t>
            </a:r>
            <a:r>
              <a:rPr lang="en-US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WordcountReducer.</a:t>
            </a:r>
            <a:r>
              <a:rPr lang="en-US" altLang="zh-CN" b="1" kern="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class</a:t>
            </a:r>
            <a:r>
              <a:rPr lang="en-US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);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2801860"/>
            <a:ext cx="3168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2</a:t>
            </a:r>
            <a:r>
              <a:rPr lang="zh-CN" altLang="zh-CN" dirty="0" smtClean="0">
                <a:solidFill>
                  <a:srgbClr val="7030A0"/>
                </a:solidFill>
              </a:rPr>
              <a:t>）</a:t>
            </a:r>
            <a:r>
              <a:rPr lang="zh-CN" altLang="en-US" dirty="0" smtClean="0">
                <a:solidFill>
                  <a:srgbClr val="7030A0"/>
                </a:solidFill>
              </a:rPr>
              <a:t>在</a:t>
            </a:r>
            <a:r>
              <a:rPr lang="en-US" altLang="zh-CN" dirty="0" err="1" smtClean="0">
                <a:solidFill>
                  <a:srgbClr val="7030A0"/>
                </a:solidFill>
              </a:rPr>
              <a:t>WordcountCombiner</a:t>
            </a:r>
            <a:r>
              <a:rPr lang="zh-CN" altLang="en-US" dirty="0" smtClean="0">
                <a:solidFill>
                  <a:srgbClr val="7030A0"/>
                </a:solidFill>
              </a:rPr>
              <a:t>中</a:t>
            </a:r>
            <a:endParaRPr lang="en-US" altLang="zh-CN" dirty="0" smtClean="0">
              <a:solidFill>
                <a:srgbClr val="7030A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9552" y="3291508"/>
            <a:ext cx="24892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（</a:t>
            </a:r>
            <a:r>
              <a:rPr lang="en-US" altLang="zh-CN" dirty="0">
                <a:solidFill>
                  <a:srgbClr val="7030A0"/>
                </a:solidFill>
              </a:rPr>
              <a:t>1</a:t>
            </a:r>
            <a:r>
              <a:rPr lang="zh-CN" altLang="en-US" dirty="0">
                <a:solidFill>
                  <a:srgbClr val="7030A0"/>
                </a:solidFill>
              </a:rPr>
              <a:t>）统计单词汇总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	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dirty="0" smtClean="0">
                <a:solidFill>
                  <a:srgbClr val="7030A0"/>
                </a:solidFill>
              </a:rPr>
              <a:t>（</a:t>
            </a:r>
            <a:r>
              <a:rPr lang="en-US" altLang="zh-CN" dirty="0">
                <a:solidFill>
                  <a:srgbClr val="7030A0"/>
                </a:solidFill>
              </a:rPr>
              <a:t>2</a:t>
            </a:r>
            <a:r>
              <a:rPr lang="zh-CN" altLang="en-US" dirty="0">
                <a:solidFill>
                  <a:srgbClr val="7030A0"/>
                </a:solidFill>
              </a:rPr>
              <a:t>）将统计结果输出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10" grpId="0"/>
      <p:bldP spid="11" grpId="0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2773680" y="567680"/>
            <a:ext cx="2068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600" dirty="0" smtClean="0">
                <a:solidFill>
                  <a:srgbClr val="FF0000"/>
                </a:solidFill>
              </a:rPr>
              <a:t>作业提交过程之</a:t>
            </a:r>
            <a:r>
              <a:rPr lang="en-US" altLang="zh-CN" sz="1600" dirty="0" smtClean="0">
                <a:solidFill>
                  <a:srgbClr val="FF0000"/>
                </a:solidFill>
              </a:rPr>
              <a:t>YARN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82269" y="1131590"/>
            <a:ext cx="1406335" cy="90747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06" name="文本框 105"/>
          <p:cNvSpPr txBox="1"/>
          <p:nvPr/>
        </p:nvSpPr>
        <p:spPr>
          <a:xfrm>
            <a:off x="426284" y="771550"/>
            <a:ext cx="1278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0 </a:t>
            </a:r>
            <a:r>
              <a:rPr lang="en-US" altLang="zh-CN" sz="1000" dirty="0" err="1" smtClean="0"/>
              <a:t>Mr</a:t>
            </a:r>
            <a:r>
              <a:rPr lang="zh-CN" altLang="en-US" sz="1000" dirty="0" smtClean="0"/>
              <a:t>程序提交到客户端所在的节点</a:t>
            </a:r>
            <a:endParaRPr lang="en-US" altLang="zh-CN" sz="1000" dirty="0" smtClean="0"/>
          </a:p>
        </p:txBody>
      </p:sp>
      <p:sp>
        <p:nvSpPr>
          <p:cNvPr id="107" name="文本框 106"/>
          <p:cNvSpPr txBox="1"/>
          <p:nvPr/>
        </p:nvSpPr>
        <p:spPr>
          <a:xfrm>
            <a:off x="299180" y="1131590"/>
            <a:ext cx="14063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/home/</a:t>
            </a:r>
            <a:r>
              <a:rPr lang="en-US" altLang="zh-CN" sz="1000" dirty="0" err="1" smtClean="0"/>
              <a:t>neuedu</a:t>
            </a:r>
            <a:r>
              <a:rPr lang="en-US" altLang="zh-CN" sz="1000" dirty="0" smtClean="0"/>
              <a:t>/wc.jar</a:t>
            </a:r>
            <a:endParaRPr lang="en-US" altLang="zh-CN" sz="1000" dirty="0" smtClean="0"/>
          </a:p>
        </p:txBody>
      </p:sp>
      <p:sp>
        <p:nvSpPr>
          <p:cNvPr id="109" name="文本框 108"/>
          <p:cNvSpPr txBox="1"/>
          <p:nvPr/>
        </p:nvSpPr>
        <p:spPr>
          <a:xfrm>
            <a:off x="322702" y="1380429"/>
            <a:ext cx="14063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main(){</a:t>
            </a:r>
            <a:endParaRPr lang="en-US" altLang="zh-CN" sz="1000" dirty="0" smtClean="0"/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  </a:t>
            </a:r>
            <a:r>
              <a:rPr lang="en-US" altLang="zh-CN" sz="1000" dirty="0" err="1" smtClean="0"/>
              <a:t>job.submit</a:t>
            </a:r>
            <a:r>
              <a:rPr lang="en-US" altLang="zh-CN" sz="1000" dirty="0" smtClean="0"/>
              <a:t>();</a:t>
            </a:r>
            <a:endParaRPr lang="en-US" altLang="zh-CN" sz="1000" dirty="0"/>
          </a:p>
          <a:p>
            <a:r>
              <a:rPr lang="en-US" altLang="zh-CN" sz="1000" dirty="0" smtClean="0"/>
              <a:t>}</a:t>
            </a:r>
            <a:endParaRPr lang="en-US" altLang="zh-CN" sz="1000" dirty="0" smtClean="0"/>
          </a:p>
        </p:txBody>
      </p:sp>
      <p:sp>
        <p:nvSpPr>
          <p:cNvPr id="110" name="文本框 109"/>
          <p:cNvSpPr txBox="1"/>
          <p:nvPr/>
        </p:nvSpPr>
        <p:spPr>
          <a:xfrm>
            <a:off x="899592" y="1738154"/>
            <a:ext cx="781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yarnrunner</a:t>
            </a:r>
            <a:endParaRPr lang="en-US" altLang="zh-CN" sz="1000" dirty="0" smtClean="0"/>
          </a:p>
        </p:txBody>
      </p:sp>
      <p:sp>
        <p:nvSpPr>
          <p:cNvPr id="111" name="矩形 110"/>
          <p:cNvSpPr/>
          <p:nvPr/>
        </p:nvSpPr>
        <p:spPr>
          <a:xfrm>
            <a:off x="4774051" y="882378"/>
            <a:ext cx="2921914" cy="13227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12" name="文本框 111"/>
          <p:cNvSpPr txBox="1"/>
          <p:nvPr/>
        </p:nvSpPr>
        <p:spPr>
          <a:xfrm>
            <a:off x="1956493" y="873389"/>
            <a:ext cx="1361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 </a:t>
            </a:r>
            <a:r>
              <a:rPr lang="zh-CN" altLang="en-US" sz="1000" dirty="0" smtClean="0"/>
              <a:t>申请一个</a:t>
            </a:r>
            <a:r>
              <a:rPr lang="en-US" altLang="zh-CN" sz="1000" dirty="0" smtClean="0"/>
              <a:t>application</a:t>
            </a:r>
            <a:endParaRPr lang="en-US" altLang="zh-CN" sz="1000" dirty="0" smtClean="0"/>
          </a:p>
        </p:txBody>
      </p:sp>
      <p:sp>
        <p:nvSpPr>
          <p:cNvPr id="113" name="文本框 112"/>
          <p:cNvSpPr txBox="1"/>
          <p:nvPr/>
        </p:nvSpPr>
        <p:spPr>
          <a:xfrm>
            <a:off x="2510849" y="1143652"/>
            <a:ext cx="2127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 application</a:t>
            </a:r>
            <a:r>
              <a:rPr lang="zh-CN" altLang="en-US" sz="1000" dirty="0" smtClean="0"/>
              <a:t>资源提交路径</a:t>
            </a:r>
            <a:endParaRPr lang="en-US" altLang="zh-CN" sz="1000" dirty="0" smtClean="0"/>
          </a:p>
          <a:p>
            <a:r>
              <a:rPr lang="en-US" altLang="zh-CN" sz="1000" dirty="0" err="1" smtClean="0"/>
              <a:t>hdfs</a:t>
            </a:r>
            <a:r>
              <a:rPr lang="en-US" altLang="zh-CN" sz="1000" dirty="0" smtClean="0"/>
              <a:t>://…./.staging</a:t>
            </a:r>
            <a:r>
              <a:rPr lang="zh-CN" altLang="en-US" sz="1000" dirty="0" smtClean="0"/>
              <a:t>以及</a:t>
            </a:r>
            <a:r>
              <a:rPr lang="en-US" altLang="zh-CN" sz="1000" dirty="0" err="1" smtClean="0"/>
              <a:t>application_id</a:t>
            </a:r>
            <a:endParaRPr lang="en-US" altLang="zh-CN" sz="1000" dirty="0" smtClean="0"/>
          </a:p>
        </p:txBody>
      </p:sp>
      <p:sp>
        <p:nvSpPr>
          <p:cNvPr id="114" name="文本框 113"/>
          <p:cNvSpPr txBox="1"/>
          <p:nvPr/>
        </p:nvSpPr>
        <p:spPr>
          <a:xfrm>
            <a:off x="1910558" y="1819096"/>
            <a:ext cx="244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4 </a:t>
            </a:r>
            <a:r>
              <a:rPr lang="zh-CN" altLang="en-US" sz="1000" dirty="0" smtClean="0"/>
              <a:t>资源提交完毕，申请运行</a:t>
            </a:r>
            <a:r>
              <a:rPr lang="en-US" altLang="zh-CN" sz="1000" dirty="0" err="1" smtClean="0"/>
              <a:t>mrAppMaster</a:t>
            </a:r>
            <a:endParaRPr lang="en-US" altLang="zh-CN" sz="1000" dirty="0" smtClean="0"/>
          </a:p>
        </p:txBody>
      </p:sp>
      <p:sp>
        <p:nvSpPr>
          <p:cNvPr id="115" name="云形 114"/>
          <p:cNvSpPr/>
          <p:nvPr/>
        </p:nvSpPr>
        <p:spPr>
          <a:xfrm>
            <a:off x="85751" y="3507853"/>
            <a:ext cx="1980915" cy="144069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文本框 115"/>
          <p:cNvSpPr txBox="1"/>
          <p:nvPr/>
        </p:nvSpPr>
        <p:spPr>
          <a:xfrm>
            <a:off x="405087" y="2167850"/>
            <a:ext cx="89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 </a:t>
            </a:r>
            <a:r>
              <a:rPr lang="zh-CN" altLang="en-US" sz="1000" dirty="0" smtClean="0"/>
              <a:t>提交</a:t>
            </a:r>
            <a:r>
              <a:rPr lang="en-US" altLang="zh-CN" sz="1000" dirty="0" smtClean="0"/>
              <a:t>job</a:t>
            </a:r>
            <a:r>
              <a:rPr lang="zh-CN" altLang="en-US" sz="1000" dirty="0" smtClean="0"/>
              <a:t>运行所需资源</a:t>
            </a:r>
            <a:endParaRPr lang="en-US" altLang="zh-CN" sz="1000" dirty="0" smtClean="0"/>
          </a:p>
        </p:txBody>
      </p:sp>
      <p:sp>
        <p:nvSpPr>
          <p:cNvPr id="117" name="文本框 116"/>
          <p:cNvSpPr txBox="1"/>
          <p:nvPr/>
        </p:nvSpPr>
        <p:spPr>
          <a:xfrm>
            <a:off x="5554931" y="632624"/>
            <a:ext cx="151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Resourcemanager</a:t>
            </a:r>
            <a:endParaRPr lang="en-US" altLang="zh-CN" sz="1000" dirty="0" smtClean="0"/>
          </a:p>
        </p:txBody>
      </p:sp>
      <p:sp>
        <p:nvSpPr>
          <p:cNvPr id="118" name="文本框 117"/>
          <p:cNvSpPr txBox="1"/>
          <p:nvPr/>
        </p:nvSpPr>
        <p:spPr>
          <a:xfrm>
            <a:off x="4774051" y="915566"/>
            <a:ext cx="2035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 </a:t>
            </a:r>
            <a:r>
              <a:rPr lang="zh-CN" altLang="en-US" sz="1000" dirty="0" smtClean="0"/>
              <a:t>将用户的请求初始化成一个</a:t>
            </a:r>
            <a:r>
              <a:rPr lang="en-US" altLang="zh-CN" sz="1000" dirty="0" smtClean="0"/>
              <a:t>task</a:t>
            </a:r>
            <a:endParaRPr lang="en-US" altLang="zh-CN" sz="1000" dirty="0" smtClean="0"/>
          </a:p>
        </p:txBody>
      </p:sp>
      <p:sp>
        <p:nvSpPr>
          <p:cNvPr id="120" name="矩形 119"/>
          <p:cNvSpPr/>
          <p:nvPr/>
        </p:nvSpPr>
        <p:spPr>
          <a:xfrm>
            <a:off x="4938846" y="1778477"/>
            <a:ext cx="1960543" cy="3612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1" name="文本框 120"/>
          <p:cNvSpPr txBox="1"/>
          <p:nvPr/>
        </p:nvSpPr>
        <p:spPr>
          <a:xfrm>
            <a:off x="6033082" y="1539687"/>
            <a:ext cx="1017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FIFO</a:t>
            </a:r>
            <a:r>
              <a:rPr lang="zh-CN" altLang="en-US" sz="1000" dirty="0" smtClean="0"/>
              <a:t>调度队列</a:t>
            </a:r>
            <a:endParaRPr lang="en-US" altLang="zh-CN" sz="1000" dirty="0" smtClean="0"/>
          </a:p>
        </p:txBody>
      </p:sp>
      <p:sp>
        <p:nvSpPr>
          <p:cNvPr id="122" name="文本框 121"/>
          <p:cNvSpPr txBox="1"/>
          <p:nvPr/>
        </p:nvSpPr>
        <p:spPr>
          <a:xfrm>
            <a:off x="7023135" y="1750978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Fair</a:t>
            </a:r>
            <a:endParaRPr lang="en-US" altLang="zh-CN" sz="1000" dirty="0" smtClean="0"/>
          </a:p>
          <a:p>
            <a:r>
              <a:rPr lang="en-US" altLang="zh-CN" sz="1000" dirty="0" smtClean="0"/>
              <a:t>Capacity</a:t>
            </a:r>
            <a:endParaRPr lang="en-US" altLang="zh-CN" sz="1000" dirty="0" smtClean="0"/>
          </a:p>
        </p:txBody>
      </p:sp>
      <p:sp>
        <p:nvSpPr>
          <p:cNvPr id="123" name="流程图: 联系 122"/>
          <p:cNvSpPr/>
          <p:nvPr/>
        </p:nvSpPr>
        <p:spPr>
          <a:xfrm>
            <a:off x="5004048" y="1867348"/>
            <a:ext cx="262954" cy="216024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2442510" y="2643154"/>
            <a:ext cx="1232520" cy="122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2522839" y="236924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sp>
        <p:nvSpPr>
          <p:cNvPr id="126" name="矩形 125"/>
          <p:cNvSpPr/>
          <p:nvPr/>
        </p:nvSpPr>
        <p:spPr>
          <a:xfrm>
            <a:off x="2594910" y="2899676"/>
            <a:ext cx="927720" cy="544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2594910" y="266283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129" name="文本框 128"/>
          <p:cNvSpPr txBox="1"/>
          <p:nvPr/>
        </p:nvSpPr>
        <p:spPr>
          <a:xfrm>
            <a:off x="2891325" y="2899676"/>
            <a:ext cx="775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cpu+ram</a:t>
            </a:r>
            <a:endParaRPr lang="en-US" altLang="zh-CN" sz="1000" dirty="0" smtClean="0"/>
          </a:p>
        </p:txBody>
      </p:sp>
      <p:sp>
        <p:nvSpPr>
          <p:cNvPr id="130" name="文本框 129"/>
          <p:cNvSpPr txBox="1"/>
          <p:nvPr/>
        </p:nvSpPr>
        <p:spPr>
          <a:xfrm>
            <a:off x="2605702" y="3136513"/>
            <a:ext cx="927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MRAppmaster</a:t>
            </a:r>
            <a:endParaRPr lang="en-US" altLang="zh-CN" sz="1000" dirty="0" smtClean="0"/>
          </a:p>
        </p:txBody>
      </p:sp>
      <p:sp>
        <p:nvSpPr>
          <p:cNvPr id="131" name="文本框 130"/>
          <p:cNvSpPr txBox="1"/>
          <p:nvPr/>
        </p:nvSpPr>
        <p:spPr>
          <a:xfrm>
            <a:off x="992770" y="3995251"/>
            <a:ext cx="637795" cy="5539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Job.split</a:t>
            </a:r>
            <a:endParaRPr lang="en-US" altLang="zh-CN" sz="1000" dirty="0" smtClean="0"/>
          </a:p>
          <a:p>
            <a:r>
              <a:rPr lang="en-US" altLang="zh-CN" sz="1000" dirty="0" smtClean="0"/>
              <a:t>Job.xml</a:t>
            </a:r>
            <a:endParaRPr lang="en-US" altLang="zh-CN" sz="1000" dirty="0" smtClean="0"/>
          </a:p>
          <a:p>
            <a:r>
              <a:rPr lang="en-US" altLang="zh-CN" sz="1000" dirty="0"/>
              <a:t>w</a:t>
            </a:r>
            <a:r>
              <a:rPr lang="en-US" altLang="zh-CN" sz="1000" dirty="0" smtClean="0"/>
              <a:t>c.jar</a:t>
            </a:r>
            <a:endParaRPr lang="en-US" altLang="zh-CN" sz="1000" dirty="0" smtClean="0"/>
          </a:p>
        </p:txBody>
      </p:sp>
      <p:sp>
        <p:nvSpPr>
          <p:cNvPr id="132" name="矩形 131"/>
          <p:cNvSpPr/>
          <p:nvPr/>
        </p:nvSpPr>
        <p:spPr>
          <a:xfrm>
            <a:off x="219743" y="3767364"/>
            <a:ext cx="18998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hdfs</a:t>
            </a:r>
            <a:r>
              <a:rPr lang="en-US" altLang="zh-CN" sz="1000" dirty="0"/>
              <a:t>://…./.</a:t>
            </a:r>
            <a:r>
              <a:rPr lang="en-US" altLang="zh-CN" sz="1000" dirty="0" smtClean="0"/>
              <a:t>staging/</a:t>
            </a:r>
            <a:r>
              <a:rPr lang="en-US" altLang="zh-CN" sz="1000" dirty="0" err="1" smtClean="0"/>
              <a:t>application_id</a:t>
            </a:r>
            <a:endParaRPr lang="en-US" altLang="zh-CN" sz="10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139822" y="4033976"/>
            <a:ext cx="9572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这些文件在</a:t>
            </a:r>
            <a:r>
              <a:rPr lang="en-US" altLang="zh-CN" sz="1000" dirty="0" err="1" smtClean="0"/>
              <a:t>job.submit</a:t>
            </a:r>
            <a:r>
              <a:rPr lang="en-US" altLang="zh-CN" sz="1000" dirty="0" smtClean="0"/>
              <a:t>()</a:t>
            </a:r>
            <a:r>
              <a:rPr lang="zh-CN" altLang="en-US" sz="1000" dirty="0" smtClean="0"/>
              <a:t>后生成</a:t>
            </a:r>
            <a:endParaRPr lang="en-US" altLang="zh-CN" sz="1000" dirty="0" smtClean="0"/>
          </a:p>
        </p:txBody>
      </p:sp>
      <p:sp>
        <p:nvSpPr>
          <p:cNvPr id="135" name="矩形 134"/>
          <p:cNvSpPr/>
          <p:nvPr/>
        </p:nvSpPr>
        <p:spPr>
          <a:xfrm>
            <a:off x="5355704" y="2643154"/>
            <a:ext cx="1232520" cy="122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36" name="文本框 135"/>
          <p:cNvSpPr txBox="1"/>
          <p:nvPr/>
        </p:nvSpPr>
        <p:spPr>
          <a:xfrm>
            <a:off x="5355704" y="236924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sp>
        <p:nvSpPr>
          <p:cNvPr id="137" name="矩形 136"/>
          <p:cNvSpPr/>
          <p:nvPr/>
        </p:nvSpPr>
        <p:spPr>
          <a:xfrm>
            <a:off x="5508104" y="2899676"/>
            <a:ext cx="927720" cy="544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38" name="文本框 137"/>
          <p:cNvSpPr txBox="1"/>
          <p:nvPr/>
        </p:nvSpPr>
        <p:spPr>
          <a:xfrm>
            <a:off x="5508104" y="266283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139" name="文本框 138"/>
          <p:cNvSpPr txBox="1"/>
          <p:nvPr/>
        </p:nvSpPr>
        <p:spPr>
          <a:xfrm>
            <a:off x="5652120" y="2899676"/>
            <a:ext cx="908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cpu+ram+jar</a:t>
            </a:r>
            <a:endParaRPr lang="en-US" altLang="zh-CN" sz="1000" dirty="0" smtClean="0"/>
          </a:p>
        </p:txBody>
      </p:sp>
      <p:sp>
        <p:nvSpPr>
          <p:cNvPr id="141" name="文本框 140"/>
          <p:cNvSpPr txBox="1"/>
          <p:nvPr/>
        </p:nvSpPr>
        <p:spPr>
          <a:xfrm>
            <a:off x="5518895" y="3136513"/>
            <a:ext cx="988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maptask</a:t>
            </a:r>
            <a:endParaRPr lang="en-US" altLang="zh-CN" sz="1000" dirty="0" smtClean="0"/>
          </a:p>
        </p:txBody>
      </p:sp>
      <p:cxnSp>
        <p:nvCxnSpPr>
          <p:cNvPr id="142" name="直接箭头连接符 141"/>
          <p:cNvCxnSpPr/>
          <p:nvPr/>
        </p:nvCxnSpPr>
        <p:spPr>
          <a:xfrm flipH="1">
            <a:off x="827584" y="1312282"/>
            <a:ext cx="641887" cy="17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110" idx="2"/>
            <a:endCxn id="115" idx="3"/>
          </p:cNvCxnSpPr>
          <p:nvPr/>
        </p:nvCxnSpPr>
        <p:spPr>
          <a:xfrm flipH="1">
            <a:off x="1076209" y="1984375"/>
            <a:ext cx="214289" cy="1605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曲线连接符 143"/>
          <p:cNvCxnSpPr>
            <a:stCxn id="110" idx="3"/>
          </p:cNvCxnSpPr>
          <p:nvPr/>
        </p:nvCxnSpPr>
        <p:spPr>
          <a:xfrm flipV="1">
            <a:off x="1681404" y="882378"/>
            <a:ext cx="3099846" cy="978887"/>
          </a:xfrm>
          <a:prstGeom prst="curvedConnector3">
            <a:avLst>
              <a:gd name="adj1" fmla="val 4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曲线连接符 145"/>
          <p:cNvCxnSpPr>
            <a:endCxn id="110" idx="3"/>
          </p:cNvCxnSpPr>
          <p:nvPr/>
        </p:nvCxnSpPr>
        <p:spPr>
          <a:xfrm rot="10800000" flipV="1">
            <a:off x="1681404" y="1008479"/>
            <a:ext cx="3099846" cy="852786"/>
          </a:xfrm>
          <a:prstGeom prst="curvedConnector3">
            <a:avLst>
              <a:gd name="adj1" fmla="val 91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endCxn id="110" idx="0"/>
          </p:cNvCxnSpPr>
          <p:nvPr/>
        </p:nvCxnSpPr>
        <p:spPr>
          <a:xfrm>
            <a:off x="1169328" y="1679318"/>
            <a:ext cx="121170" cy="5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曲线连接符 147"/>
          <p:cNvCxnSpPr/>
          <p:nvPr/>
        </p:nvCxnSpPr>
        <p:spPr>
          <a:xfrm flipV="1">
            <a:off x="1722426" y="1199704"/>
            <a:ext cx="3055461" cy="639170"/>
          </a:xfrm>
          <a:prstGeom prst="curvedConnector3">
            <a:avLst>
              <a:gd name="adj1" fmla="val 93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流程图: 联系 148"/>
          <p:cNvSpPr/>
          <p:nvPr/>
        </p:nvSpPr>
        <p:spPr>
          <a:xfrm>
            <a:off x="6760181" y="934710"/>
            <a:ext cx="262954" cy="216024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0" name="曲线连接符 149"/>
          <p:cNvCxnSpPr>
            <a:stCxn id="149" idx="3"/>
            <a:endCxn id="123" idx="0"/>
          </p:cNvCxnSpPr>
          <p:nvPr/>
        </p:nvCxnSpPr>
        <p:spPr>
          <a:xfrm rot="5400000">
            <a:off x="5592983" y="661641"/>
            <a:ext cx="748250" cy="1663165"/>
          </a:xfrm>
          <a:prstGeom prst="curvedConnector3">
            <a:avLst>
              <a:gd name="adj1" fmla="val 59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/>
          <p:cNvSpPr txBox="1"/>
          <p:nvPr/>
        </p:nvSpPr>
        <p:spPr>
          <a:xfrm>
            <a:off x="3416449" y="2167850"/>
            <a:ext cx="68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 </a:t>
            </a:r>
            <a:r>
              <a:rPr lang="zh-CN" altLang="en-US" sz="1000" dirty="0" smtClean="0"/>
              <a:t>领取到</a:t>
            </a:r>
            <a:r>
              <a:rPr lang="en-US" altLang="zh-CN" sz="1000" dirty="0" smtClean="0"/>
              <a:t>task</a:t>
            </a:r>
            <a:r>
              <a:rPr lang="zh-CN" altLang="en-US" sz="1000" dirty="0" smtClean="0"/>
              <a:t>任务</a:t>
            </a:r>
            <a:endParaRPr lang="en-US" altLang="zh-CN" sz="1000" dirty="0" smtClean="0"/>
          </a:p>
        </p:txBody>
      </p:sp>
      <p:sp>
        <p:nvSpPr>
          <p:cNvPr id="156" name="文本框 155"/>
          <p:cNvSpPr txBox="1"/>
          <p:nvPr/>
        </p:nvSpPr>
        <p:spPr>
          <a:xfrm>
            <a:off x="1523896" y="2603767"/>
            <a:ext cx="837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7 </a:t>
            </a:r>
            <a:r>
              <a:rPr lang="zh-CN" altLang="en-US" sz="1000" dirty="0" smtClean="0"/>
              <a:t>创建容器</a:t>
            </a:r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157" name="文本框 156"/>
          <p:cNvSpPr txBox="1"/>
          <p:nvPr/>
        </p:nvSpPr>
        <p:spPr>
          <a:xfrm>
            <a:off x="1530957" y="3069018"/>
            <a:ext cx="837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 </a:t>
            </a:r>
            <a:r>
              <a:rPr lang="zh-CN" altLang="en-US" sz="1000" dirty="0" smtClean="0"/>
              <a:t>下载</a:t>
            </a:r>
            <a:r>
              <a:rPr lang="en-US" altLang="zh-CN" sz="1000" dirty="0" smtClean="0"/>
              <a:t>job</a:t>
            </a:r>
            <a:r>
              <a:rPr lang="zh-CN" altLang="en-US" sz="1000" dirty="0" smtClean="0"/>
              <a:t>资源到本地</a:t>
            </a:r>
            <a:endParaRPr lang="en-US" altLang="zh-CN" sz="1000" dirty="0" smtClean="0"/>
          </a:p>
        </p:txBody>
      </p:sp>
      <p:cxnSp>
        <p:nvCxnSpPr>
          <p:cNvPr id="158" name="直接箭头连接符 157"/>
          <p:cNvCxnSpPr/>
          <p:nvPr/>
        </p:nvCxnSpPr>
        <p:spPr>
          <a:xfrm flipV="1">
            <a:off x="1865948" y="2909060"/>
            <a:ext cx="739753" cy="76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stCxn id="123" idx="2"/>
          </p:cNvCxnSpPr>
          <p:nvPr/>
        </p:nvCxnSpPr>
        <p:spPr>
          <a:xfrm flipH="1">
            <a:off x="3656089" y="1975360"/>
            <a:ext cx="1347959" cy="673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stCxn id="130" idx="3"/>
          </p:cNvCxnSpPr>
          <p:nvPr/>
        </p:nvCxnSpPr>
        <p:spPr>
          <a:xfrm flipV="1">
            <a:off x="3533422" y="2185905"/>
            <a:ext cx="1464973" cy="107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4385898" y="2527373"/>
            <a:ext cx="913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9 </a:t>
            </a:r>
            <a:r>
              <a:rPr lang="zh-CN" altLang="en-US" sz="1000" dirty="0" smtClean="0"/>
              <a:t>申请运行</a:t>
            </a:r>
            <a:r>
              <a:rPr lang="en-US" altLang="zh-CN" sz="1000" dirty="0" err="1" smtClean="0"/>
              <a:t>maptask</a:t>
            </a:r>
            <a:r>
              <a:rPr lang="zh-CN" altLang="en-US" sz="1000" dirty="0" smtClean="0"/>
              <a:t>容器</a:t>
            </a:r>
            <a:endParaRPr lang="en-US" altLang="zh-CN" sz="1000" dirty="0" smtClean="0"/>
          </a:p>
        </p:txBody>
      </p:sp>
      <p:sp>
        <p:nvSpPr>
          <p:cNvPr id="163" name="矩形 162"/>
          <p:cNvSpPr/>
          <p:nvPr/>
        </p:nvSpPr>
        <p:spPr>
          <a:xfrm>
            <a:off x="7695965" y="2647254"/>
            <a:ext cx="1232520" cy="122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65" name="文本框 164"/>
          <p:cNvSpPr txBox="1"/>
          <p:nvPr/>
        </p:nvSpPr>
        <p:spPr>
          <a:xfrm>
            <a:off x="7695965" y="237334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sp>
        <p:nvSpPr>
          <p:cNvPr id="166" name="矩形 165"/>
          <p:cNvSpPr/>
          <p:nvPr/>
        </p:nvSpPr>
        <p:spPr>
          <a:xfrm>
            <a:off x="7848365" y="2903776"/>
            <a:ext cx="927720" cy="544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67" name="文本框 166"/>
          <p:cNvSpPr txBox="1"/>
          <p:nvPr/>
        </p:nvSpPr>
        <p:spPr>
          <a:xfrm>
            <a:off x="7848365" y="266693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168" name="文本框 167"/>
          <p:cNvSpPr txBox="1"/>
          <p:nvPr/>
        </p:nvSpPr>
        <p:spPr>
          <a:xfrm>
            <a:off x="7992381" y="2903776"/>
            <a:ext cx="927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cpu+ram+jar</a:t>
            </a:r>
            <a:endParaRPr lang="en-US" altLang="zh-CN" sz="1000" dirty="0" smtClean="0"/>
          </a:p>
        </p:txBody>
      </p:sp>
      <p:sp>
        <p:nvSpPr>
          <p:cNvPr id="169" name="文本框 168"/>
          <p:cNvSpPr txBox="1"/>
          <p:nvPr/>
        </p:nvSpPr>
        <p:spPr>
          <a:xfrm>
            <a:off x="7859156" y="3140613"/>
            <a:ext cx="988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maptask</a:t>
            </a:r>
            <a:endParaRPr lang="en-US" altLang="zh-CN" sz="1000" dirty="0" smtClean="0"/>
          </a:p>
        </p:txBody>
      </p:sp>
      <p:cxnSp>
        <p:nvCxnSpPr>
          <p:cNvPr id="170" name="直接箭头连接符 169"/>
          <p:cNvCxnSpPr/>
          <p:nvPr/>
        </p:nvCxnSpPr>
        <p:spPr>
          <a:xfrm>
            <a:off x="5026229" y="2198885"/>
            <a:ext cx="492666" cy="73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>
            <a:off x="5036674" y="2205146"/>
            <a:ext cx="2834838" cy="732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文本框 171"/>
          <p:cNvSpPr txBox="1"/>
          <p:nvPr/>
        </p:nvSpPr>
        <p:spPr>
          <a:xfrm>
            <a:off x="6496906" y="2253141"/>
            <a:ext cx="974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</a:t>
            </a:r>
            <a:r>
              <a:rPr lang="zh-CN" altLang="en-US" sz="1000" dirty="0" smtClean="0"/>
              <a:t>领取到任务，创建容器</a:t>
            </a:r>
            <a:endParaRPr lang="en-US" altLang="zh-CN" sz="1000" dirty="0" smtClean="0"/>
          </a:p>
        </p:txBody>
      </p:sp>
      <p:cxnSp>
        <p:nvCxnSpPr>
          <p:cNvPr id="174" name="直接箭头连接符 173"/>
          <p:cNvCxnSpPr>
            <a:endCxn id="137" idx="1"/>
          </p:cNvCxnSpPr>
          <p:nvPr/>
        </p:nvCxnSpPr>
        <p:spPr>
          <a:xfrm flipV="1">
            <a:off x="3533422" y="3171709"/>
            <a:ext cx="1974682" cy="132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/>
          <p:cNvSpPr txBox="1"/>
          <p:nvPr/>
        </p:nvSpPr>
        <p:spPr>
          <a:xfrm>
            <a:off x="4150049" y="2920587"/>
            <a:ext cx="83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11 </a:t>
            </a:r>
            <a:r>
              <a:rPr lang="zh-CN" altLang="en-US" sz="1000" dirty="0" smtClean="0"/>
              <a:t>发送程序启动脚本</a:t>
            </a:r>
            <a:endParaRPr lang="en-US" altLang="zh-CN" sz="1000" dirty="0" smtClean="0"/>
          </a:p>
        </p:txBody>
      </p:sp>
      <p:cxnSp>
        <p:nvCxnSpPr>
          <p:cNvPr id="176" name="直接箭头连接符 175"/>
          <p:cNvCxnSpPr>
            <a:stCxn id="130" idx="3"/>
            <a:endCxn id="166" idx="1"/>
          </p:cNvCxnSpPr>
          <p:nvPr/>
        </p:nvCxnSpPr>
        <p:spPr>
          <a:xfrm flipV="1">
            <a:off x="3533422" y="3175809"/>
            <a:ext cx="4314943" cy="8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/>
          <p:cNvSpPr txBox="1"/>
          <p:nvPr/>
        </p:nvSpPr>
        <p:spPr>
          <a:xfrm>
            <a:off x="5950946" y="3384743"/>
            <a:ext cx="7333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179" name="文本框 178"/>
          <p:cNvSpPr txBox="1"/>
          <p:nvPr/>
        </p:nvSpPr>
        <p:spPr>
          <a:xfrm>
            <a:off x="8261486" y="3381975"/>
            <a:ext cx="70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180" name="矩形 179"/>
          <p:cNvSpPr/>
          <p:nvPr/>
        </p:nvSpPr>
        <p:spPr>
          <a:xfrm>
            <a:off x="5525488" y="3629243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81" name="矩形 180"/>
          <p:cNvSpPr/>
          <p:nvPr/>
        </p:nvSpPr>
        <p:spPr>
          <a:xfrm>
            <a:off x="5807963" y="3629243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87" name="文本框 186"/>
          <p:cNvSpPr txBox="1"/>
          <p:nvPr/>
        </p:nvSpPr>
        <p:spPr>
          <a:xfrm>
            <a:off x="5528470" y="3624351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0</a:t>
            </a:r>
            <a:endParaRPr lang="en-US" altLang="zh-CN" sz="1000" dirty="0" smtClean="0"/>
          </a:p>
        </p:txBody>
      </p:sp>
      <p:sp>
        <p:nvSpPr>
          <p:cNvPr id="188" name="文本框 187"/>
          <p:cNvSpPr txBox="1"/>
          <p:nvPr/>
        </p:nvSpPr>
        <p:spPr>
          <a:xfrm>
            <a:off x="5813520" y="3611479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</a:t>
            </a:r>
            <a:endParaRPr lang="en-US" altLang="zh-CN" sz="1000" dirty="0" smtClean="0"/>
          </a:p>
        </p:txBody>
      </p:sp>
      <p:sp>
        <p:nvSpPr>
          <p:cNvPr id="189" name="矩形 188"/>
          <p:cNvSpPr/>
          <p:nvPr/>
        </p:nvSpPr>
        <p:spPr>
          <a:xfrm>
            <a:off x="7871512" y="3642682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93" name="矩形 192"/>
          <p:cNvSpPr/>
          <p:nvPr/>
        </p:nvSpPr>
        <p:spPr>
          <a:xfrm>
            <a:off x="8153987" y="3642682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94" name="文本框 193"/>
          <p:cNvSpPr txBox="1"/>
          <p:nvPr/>
        </p:nvSpPr>
        <p:spPr>
          <a:xfrm>
            <a:off x="7874494" y="3637790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0</a:t>
            </a:r>
            <a:endParaRPr lang="en-US" altLang="zh-CN" sz="1000" dirty="0" smtClean="0"/>
          </a:p>
        </p:txBody>
      </p:sp>
      <p:sp>
        <p:nvSpPr>
          <p:cNvPr id="197" name="文本框 196"/>
          <p:cNvSpPr txBox="1"/>
          <p:nvPr/>
        </p:nvSpPr>
        <p:spPr>
          <a:xfrm>
            <a:off x="8159544" y="3624918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</a:t>
            </a:r>
            <a:endParaRPr lang="en-US" altLang="zh-CN" sz="1000" dirty="0" smtClean="0"/>
          </a:p>
        </p:txBody>
      </p:sp>
      <p:sp>
        <p:nvSpPr>
          <p:cNvPr id="198" name="矩形 197"/>
          <p:cNvSpPr/>
          <p:nvPr/>
        </p:nvSpPr>
        <p:spPr>
          <a:xfrm>
            <a:off x="3750701" y="4155926"/>
            <a:ext cx="1232520" cy="9121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99" name="文本框 198"/>
          <p:cNvSpPr txBox="1"/>
          <p:nvPr/>
        </p:nvSpPr>
        <p:spPr>
          <a:xfrm>
            <a:off x="4743787" y="1172382"/>
            <a:ext cx="134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14 </a:t>
            </a:r>
            <a:r>
              <a:rPr lang="zh-CN" altLang="en-US" sz="1000" dirty="0" smtClean="0"/>
              <a:t>程序运行完后，</a:t>
            </a:r>
            <a:r>
              <a:rPr lang="en-US" altLang="zh-CN" sz="1000" dirty="0" smtClean="0"/>
              <a:t>MR</a:t>
            </a:r>
            <a:r>
              <a:rPr lang="zh-CN" altLang="en-US" sz="1000" dirty="0" smtClean="0"/>
              <a:t>会向</a:t>
            </a:r>
            <a:r>
              <a:rPr lang="en-US" altLang="zh-CN" sz="1000" dirty="0" smtClean="0"/>
              <a:t>RM</a:t>
            </a:r>
            <a:r>
              <a:rPr lang="zh-CN" altLang="en-US" sz="1000" dirty="0" smtClean="0"/>
              <a:t>注销自己</a:t>
            </a:r>
            <a:endParaRPr lang="en-US" altLang="zh-CN" sz="1000" dirty="0" smtClean="0"/>
          </a:p>
        </p:txBody>
      </p:sp>
      <p:sp>
        <p:nvSpPr>
          <p:cNvPr id="201" name="文本框 200"/>
          <p:cNvSpPr txBox="1"/>
          <p:nvPr/>
        </p:nvSpPr>
        <p:spPr>
          <a:xfrm>
            <a:off x="3690593" y="3391495"/>
            <a:ext cx="11963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12 </a:t>
            </a:r>
            <a:r>
              <a:rPr lang="zh-CN" altLang="en-US" sz="1000" dirty="0" smtClean="0"/>
              <a:t>向</a:t>
            </a:r>
            <a:r>
              <a:rPr lang="en-US" altLang="zh-CN" sz="1000" dirty="0" smtClean="0"/>
              <a:t>RM</a:t>
            </a:r>
            <a:r>
              <a:rPr lang="zh-CN" altLang="en-US" sz="1000" dirty="0" smtClean="0"/>
              <a:t>申请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个容器，运行</a:t>
            </a:r>
            <a:r>
              <a:rPr lang="en-US" altLang="zh-CN" sz="1000" dirty="0" smtClean="0"/>
              <a:t>reduce task</a:t>
            </a:r>
            <a:r>
              <a:rPr lang="zh-CN" altLang="en-US" sz="1000" dirty="0" smtClean="0"/>
              <a:t>程序</a:t>
            </a:r>
            <a:endParaRPr lang="en-US" altLang="zh-CN" sz="1000" dirty="0" smtClean="0"/>
          </a:p>
        </p:txBody>
      </p:sp>
      <p:sp>
        <p:nvSpPr>
          <p:cNvPr id="202" name="矩形 201"/>
          <p:cNvSpPr/>
          <p:nvPr/>
        </p:nvSpPr>
        <p:spPr>
          <a:xfrm>
            <a:off x="3905561" y="4371811"/>
            <a:ext cx="927720" cy="5440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05" name="文本框 204"/>
          <p:cNvSpPr txBox="1"/>
          <p:nvPr/>
        </p:nvSpPr>
        <p:spPr>
          <a:xfrm>
            <a:off x="3905561" y="413497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206" name="文本框 205"/>
          <p:cNvSpPr txBox="1"/>
          <p:nvPr/>
        </p:nvSpPr>
        <p:spPr>
          <a:xfrm>
            <a:off x="4333672" y="4868851"/>
            <a:ext cx="70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207" name="文本框 206"/>
          <p:cNvSpPr txBox="1"/>
          <p:nvPr/>
        </p:nvSpPr>
        <p:spPr>
          <a:xfrm>
            <a:off x="4016226" y="4546219"/>
            <a:ext cx="870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 task0</a:t>
            </a:r>
            <a:endParaRPr lang="en-US" altLang="zh-CN" sz="1000" dirty="0" smtClean="0"/>
          </a:p>
        </p:txBody>
      </p:sp>
      <p:sp>
        <p:nvSpPr>
          <p:cNvPr id="208" name="文本框 207"/>
          <p:cNvSpPr txBox="1"/>
          <p:nvPr/>
        </p:nvSpPr>
        <p:spPr>
          <a:xfrm>
            <a:off x="5081674" y="3950330"/>
            <a:ext cx="9747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13 reduce</a:t>
            </a:r>
            <a:r>
              <a:rPr lang="zh-CN" altLang="en-US" sz="1000" dirty="0" smtClean="0"/>
              <a:t>向</a:t>
            </a:r>
            <a:r>
              <a:rPr lang="en-US" altLang="zh-CN" sz="1000" dirty="0" smtClean="0"/>
              <a:t>map</a:t>
            </a:r>
            <a:r>
              <a:rPr lang="zh-CN" altLang="en-US" sz="1000" dirty="0" smtClean="0"/>
              <a:t>获取相应分区的数据</a:t>
            </a:r>
            <a:endParaRPr lang="en-US" altLang="zh-CN" sz="1000" dirty="0" smtClean="0"/>
          </a:p>
        </p:txBody>
      </p:sp>
      <p:cxnSp>
        <p:nvCxnSpPr>
          <p:cNvPr id="209" name="直接箭头连接符 208"/>
          <p:cNvCxnSpPr>
            <a:endCxn id="180" idx="0"/>
          </p:cNvCxnSpPr>
          <p:nvPr/>
        </p:nvCxnSpPr>
        <p:spPr>
          <a:xfrm flipH="1">
            <a:off x="5667442" y="3337699"/>
            <a:ext cx="158664" cy="29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/>
          <p:nvPr/>
        </p:nvCxnSpPr>
        <p:spPr>
          <a:xfrm flipH="1">
            <a:off x="8040859" y="3359313"/>
            <a:ext cx="158664" cy="29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130" idx="3"/>
          </p:cNvCxnSpPr>
          <p:nvPr/>
        </p:nvCxnSpPr>
        <p:spPr>
          <a:xfrm>
            <a:off x="3533422" y="3259624"/>
            <a:ext cx="217279" cy="89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本框 211"/>
          <p:cNvSpPr txBox="1"/>
          <p:nvPr/>
        </p:nvSpPr>
        <p:spPr>
          <a:xfrm>
            <a:off x="3884693" y="3921426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sp>
        <p:nvSpPr>
          <p:cNvPr id="213" name="矩形 212"/>
          <p:cNvSpPr/>
          <p:nvPr/>
        </p:nvSpPr>
        <p:spPr>
          <a:xfrm>
            <a:off x="6392887" y="4188599"/>
            <a:ext cx="1232520" cy="9121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14" name="矩形 213"/>
          <p:cNvSpPr/>
          <p:nvPr/>
        </p:nvSpPr>
        <p:spPr>
          <a:xfrm>
            <a:off x="6547747" y="4404484"/>
            <a:ext cx="927720" cy="5440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16" name="文本框 215"/>
          <p:cNvSpPr txBox="1"/>
          <p:nvPr/>
        </p:nvSpPr>
        <p:spPr>
          <a:xfrm>
            <a:off x="6547747" y="416764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217" name="文本框 216"/>
          <p:cNvSpPr txBox="1"/>
          <p:nvPr/>
        </p:nvSpPr>
        <p:spPr>
          <a:xfrm>
            <a:off x="6975858" y="4901524"/>
            <a:ext cx="70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218" name="文本框 217"/>
          <p:cNvSpPr txBox="1"/>
          <p:nvPr/>
        </p:nvSpPr>
        <p:spPr>
          <a:xfrm>
            <a:off x="6658412" y="4578892"/>
            <a:ext cx="946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 task1</a:t>
            </a:r>
            <a:endParaRPr lang="en-US" altLang="zh-CN" sz="1000" dirty="0" smtClean="0"/>
          </a:p>
        </p:txBody>
      </p:sp>
      <p:sp>
        <p:nvSpPr>
          <p:cNvPr id="219" name="文本框 218"/>
          <p:cNvSpPr txBox="1"/>
          <p:nvPr/>
        </p:nvSpPr>
        <p:spPr>
          <a:xfrm>
            <a:off x="6526879" y="395409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cxnSp>
        <p:nvCxnSpPr>
          <p:cNvPr id="220" name="直接箭头连接符 219"/>
          <p:cNvCxnSpPr>
            <a:stCxn id="187" idx="2"/>
          </p:cNvCxnSpPr>
          <p:nvPr/>
        </p:nvCxnSpPr>
        <p:spPr>
          <a:xfrm flipH="1">
            <a:off x="4805782" y="3870572"/>
            <a:ext cx="829209" cy="5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>
            <a:stCxn id="194" idx="1"/>
          </p:cNvCxnSpPr>
          <p:nvPr/>
        </p:nvCxnSpPr>
        <p:spPr>
          <a:xfrm flipH="1">
            <a:off x="4833281" y="3760901"/>
            <a:ext cx="3041213" cy="65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stCxn id="126" idx="3"/>
            <a:endCxn id="111" idx="1"/>
          </p:cNvCxnSpPr>
          <p:nvPr/>
        </p:nvCxnSpPr>
        <p:spPr>
          <a:xfrm flipV="1">
            <a:off x="3522630" y="1543762"/>
            <a:ext cx="1251421" cy="162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3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5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bldLvl="0" animBg="1"/>
      <p:bldP spid="106" grpId="0"/>
      <p:bldP spid="107" grpId="0"/>
      <p:bldP spid="109" grpId="0"/>
      <p:bldP spid="110" grpId="0"/>
      <p:bldP spid="111" grpId="0" bldLvl="0" animBg="1"/>
      <p:bldP spid="112" grpId="0"/>
      <p:bldP spid="113" grpId="0"/>
      <p:bldP spid="114" grpId="0"/>
      <p:bldP spid="115" grpId="0" bldLvl="0" animBg="1"/>
      <p:bldP spid="116" grpId="0"/>
      <p:bldP spid="117" grpId="0"/>
      <p:bldP spid="118" grpId="0"/>
      <p:bldP spid="120" grpId="0" bldLvl="0" animBg="1"/>
      <p:bldP spid="121" grpId="0"/>
      <p:bldP spid="122" grpId="0"/>
      <p:bldP spid="123" grpId="0" bldLvl="0" animBg="1"/>
      <p:bldP spid="124" grpId="0" bldLvl="0" animBg="1"/>
      <p:bldP spid="125" grpId="0"/>
      <p:bldP spid="126" grpId="0" bldLvl="0" animBg="1"/>
      <p:bldP spid="128" grpId="0"/>
      <p:bldP spid="129" grpId="0"/>
      <p:bldP spid="130" grpId="0"/>
      <p:bldP spid="131" grpId="0" bldLvl="0" animBg="1"/>
      <p:bldP spid="132" grpId="0"/>
      <p:bldP spid="133" grpId="0"/>
      <p:bldP spid="135" grpId="0" bldLvl="0" animBg="1"/>
      <p:bldP spid="136" grpId="0"/>
      <p:bldP spid="137" grpId="0" bldLvl="0" animBg="1"/>
      <p:bldP spid="138" grpId="0"/>
      <p:bldP spid="139" grpId="0"/>
      <p:bldP spid="141" grpId="0"/>
      <p:bldP spid="149" grpId="0" bldLvl="0" animBg="1"/>
      <p:bldP spid="153" grpId="0"/>
      <p:bldP spid="156" grpId="0"/>
      <p:bldP spid="157" grpId="0"/>
      <p:bldP spid="162" grpId="0"/>
      <p:bldP spid="163" grpId="0" bldLvl="0" animBg="1"/>
      <p:bldP spid="165" grpId="0"/>
      <p:bldP spid="166" grpId="0" bldLvl="0" animBg="1"/>
      <p:bldP spid="167" grpId="0"/>
      <p:bldP spid="168" grpId="0"/>
      <p:bldP spid="169" grpId="0"/>
      <p:bldP spid="172" grpId="0"/>
      <p:bldP spid="175" grpId="0"/>
      <p:bldP spid="177" grpId="0"/>
      <p:bldP spid="179" grpId="0"/>
      <p:bldP spid="180" grpId="0" bldLvl="0" animBg="1"/>
      <p:bldP spid="181" grpId="0" bldLvl="0" animBg="1"/>
      <p:bldP spid="187" grpId="0"/>
      <p:bldP spid="188" grpId="0"/>
      <p:bldP spid="189" grpId="0" bldLvl="0" animBg="1"/>
      <p:bldP spid="193" grpId="0" bldLvl="0" animBg="1"/>
      <p:bldP spid="194" grpId="0"/>
      <p:bldP spid="197" grpId="0"/>
      <p:bldP spid="198" grpId="0" bldLvl="0" animBg="1"/>
      <p:bldP spid="199" grpId="0"/>
      <p:bldP spid="201" grpId="0"/>
      <p:bldP spid="202" grpId="0" bldLvl="0" animBg="1"/>
      <p:bldP spid="205" grpId="0"/>
      <p:bldP spid="206" grpId="0"/>
      <p:bldP spid="207" grpId="0"/>
      <p:bldP spid="208" grpId="0"/>
      <p:bldP spid="212" grpId="0"/>
      <p:bldP spid="213" grpId="0" bldLvl="0" animBg="1"/>
      <p:bldP spid="214" grpId="0" bldLvl="0" animBg="1"/>
      <p:bldP spid="216" grpId="0"/>
      <p:bldP spid="217" grpId="0"/>
      <p:bldP spid="218" grpId="0"/>
      <p:bldP spid="21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412" y="1923678"/>
            <a:ext cx="246538" cy="9810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a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b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c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a</a:t>
            </a:r>
            <a:endParaRPr lang="en-US" altLang="zh-CN" sz="1000" dirty="0" smtClean="0"/>
          </a:p>
          <a:p>
            <a:pPr algn="ctr"/>
            <a:r>
              <a:rPr lang="en-US" altLang="zh-CN" sz="1000" dirty="0"/>
              <a:t>b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…</a:t>
            </a:r>
            <a:endParaRPr lang="zh-CN" altLang="en-US" sz="1000" dirty="0"/>
          </a:p>
        </p:txBody>
      </p:sp>
      <p:sp>
        <p:nvSpPr>
          <p:cNvPr id="3" name="文本框 2"/>
          <p:cNvSpPr txBox="1"/>
          <p:nvPr/>
        </p:nvSpPr>
        <p:spPr>
          <a:xfrm>
            <a:off x="390066" y="1967941"/>
            <a:ext cx="10239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 HDFS </a:t>
            </a:r>
            <a:r>
              <a:rPr lang="zh-CN" altLang="en-US" sz="1000" dirty="0" smtClean="0"/>
              <a:t>上待处理文本</a:t>
            </a:r>
            <a:endParaRPr lang="en-US" altLang="zh-CN" sz="1000" dirty="0" smtClean="0"/>
          </a:p>
          <a:p>
            <a:r>
              <a:rPr lang="en-US" altLang="zh-CN" sz="1000" dirty="0" smtClean="0"/>
              <a:t>/user/input</a:t>
            </a:r>
            <a:endParaRPr lang="zh-CN" altLang="en-US" sz="1000" dirty="0"/>
          </a:p>
        </p:txBody>
      </p:sp>
      <p:sp>
        <p:nvSpPr>
          <p:cNvPr id="76" name="矩形 75"/>
          <p:cNvSpPr/>
          <p:nvPr/>
        </p:nvSpPr>
        <p:spPr>
          <a:xfrm>
            <a:off x="2118130" y="915566"/>
            <a:ext cx="1260000" cy="1589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5" name="文本框 94"/>
          <p:cNvSpPr txBox="1"/>
          <p:nvPr/>
        </p:nvSpPr>
        <p:spPr>
          <a:xfrm>
            <a:off x="414035" y="2480219"/>
            <a:ext cx="537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200m</a:t>
            </a:r>
            <a:endParaRPr lang="en-US" altLang="zh-CN" sz="1000" dirty="0" smtClean="0"/>
          </a:p>
        </p:txBody>
      </p:sp>
      <p:sp>
        <p:nvSpPr>
          <p:cNvPr id="60" name="矩形 59"/>
          <p:cNvSpPr/>
          <p:nvPr/>
        </p:nvSpPr>
        <p:spPr>
          <a:xfrm>
            <a:off x="1423178" y="1104050"/>
            <a:ext cx="864963" cy="216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InputFormat</a:t>
            </a:r>
            <a:endParaRPr lang="zh-CN" altLang="en-US" sz="1000" dirty="0"/>
          </a:p>
        </p:txBody>
      </p:sp>
      <p:sp>
        <p:nvSpPr>
          <p:cNvPr id="126" name="矩形 125"/>
          <p:cNvSpPr/>
          <p:nvPr/>
        </p:nvSpPr>
        <p:spPr>
          <a:xfrm>
            <a:off x="2295211" y="1094746"/>
            <a:ext cx="737664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2529194" y="882046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  <a:endParaRPr lang="en-US" altLang="zh-CN" sz="1000" dirty="0" smtClean="0"/>
          </a:p>
        </p:txBody>
      </p:sp>
      <p:sp>
        <p:nvSpPr>
          <p:cNvPr id="61" name="矩形 60"/>
          <p:cNvSpPr/>
          <p:nvPr/>
        </p:nvSpPr>
        <p:spPr>
          <a:xfrm>
            <a:off x="2167876" y="1479410"/>
            <a:ext cx="614470" cy="235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Mapper</a:t>
            </a:r>
            <a:endParaRPr lang="zh-CN" altLang="en-US" sz="1000" dirty="0"/>
          </a:p>
        </p:txBody>
      </p:sp>
      <p:sp>
        <p:nvSpPr>
          <p:cNvPr id="62" name="矩形 61"/>
          <p:cNvSpPr/>
          <p:nvPr/>
        </p:nvSpPr>
        <p:spPr>
          <a:xfrm>
            <a:off x="2174553" y="2274147"/>
            <a:ext cx="1095287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outputCollector</a:t>
            </a:r>
            <a:endParaRPr lang="zh-CN" altLang="en-US" sz="1000" dirty="0"/>
          </a:p>
        </p:txBody>
      </p:sp>
      <p:sp>
        <p:nvSpPr>
          <p:cNvPr id="131" name="文本框 130"/>
          <p:cNvSpPr txBox="1"/>
          <p:nvPr/>
        </p:nvSpPr>
        <p:spPr>
          <a:xfrm>
            <a:off x="2753419" y="1074379"/>
            <a:ext cx="3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K,v</a:t>
            </a:r>
            <a:endParaRPr lang="en-US" altLang="zh-CN" sz="1000" dirty="0" smtClean="0"/>
          </a:p>
        </p:txBody>
      </p:sp>
      <p:sp>
        <p:nvSpPr>
          <p:cNvPr id="133" name="文本框 132"/>
          <p:cNvSpPr txBox="1"/>
          <p:nvPr/>
        </p:nvSpPr>
        <p:spPr>
          <a:xfrm>
            <a:off x="2159959" y="1748674"/>
            <a:ext cx="1119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  <a:p>
            <a:r>
              <a:rPr lang="en-US" altLang="zh-CN" sz="1000" dirty="0" err="1" smtClean="0"/>
              <a:t>Context.write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</p:txBody>
      </p:sp>
      <p:cxnSp>
        <p:nvCxnSpPr>
          <p:cNvPr id="103" name="肘形连接符 102"/>
          <p:cNvCxnSpPr>
            <a:stCxn id="61" idx="1"/>
            <a:endCxn id="133" idx="1"/>
          </p:cNvCxnSpPr>
          <p:nvPr/>
        </p:nvCxnSpPr>
        <p:spPr>
          <a:xfrm rot="10800000" flipV="1">
            <a:off x="2159960" y="1597287"/>
            <a:ext cx="7917" cy="351441"/>
          </a:xfrm>
          <a:prstGeom prst="bentConnector3">
            <a:avLst>
              <a:gd name="adj1" fmla="val 2987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31" idx="2"/>
            <a:endCxn id="61" idx="0"/>
          </p:cNvCxnSpPr>
          <p:nvPr/>
        </p:nvCxnSpPr>
        <p:spPr>
          <a:xfrm flipH="1">
            <a:off x="2475111" y="1320600"/>
            <a:ext cx="448068" cy="15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/>
          <p:cNvSpPr/>
          <p:nvPr/>
        </p:nvSpPr>
        <p:spPr>
          <a:xfrm>
            <a:off x="3492812" y="1137664"/>
            <a:ext cx="1751073" cy="3417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73" name="文本框 172"/>
          <p:cNvSpPr txBox="1"/>
          <p:nvPr/>
        </p:nvSpPr>
        <p:spPr>
          <a:xfrm>
            <a:off x="2628670" y="686258"/>
            <a:ext cx="81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0-128</a:t>
            </a:r>
            <a:endParaRPr lang="en-US" altLang="zh-CN" sz="1000" dirty="0" smtClean="0"/>
          </a:p>
        </p:txBody>
      </p:sp>
      <p:sp>
        <p:nvSpPr>
          <p:cNvPr id="226" name="文本框 225"/>
          <p:cNvSpPr txBox="1"/>
          <p:nvPr/>
        </p:nvSpPr>
        <p:spPr>
          <a:xfrm>
            <a:off x="721106" y="806027"/>
            <a:ext cx="1455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 </a:t>
            </a:r>
            <a:r>
              <a:rPr lang="zh-CN" altLang="en-US" sz="1000" dirty="0" smtClean="0"/>
              <a:t>默认</a:t>
            </a:r>
            <a:r>
              <a:rPr lang="en-US" altLang="zh-CN" sz="1000" dirty="0" err="1" smtClean="0"/>
              <a:t>TextInputFormat</a:t>
            </a:r>
            <a:endParaRPr lang="en-US" altLang="zh-CN" sz="1000" dirty="0" smtClean="0"/>
          </a:p>
        </p:txBody>
      </p:sp>
      <p:sp>
        <p:nvSpPr>
          <p:cNvPr id="227" name="文本框 226"/>
          <p:cNvSpPr txBox="1"/>
          <p:nvPr/>
        </p:nvSpPr>
        <p:spPr>
          <a:xfrm>
            <a:off x="1259632" y="1635486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 </a:t>
            </a:r>
            <a:r>
              <a:rPr lang="zh-CN" altLang="en-US" sz="1000" dirty="0" smtClean="0"/>
              <a:t>逻辑运算</a:t>
            </a:r>
            <a:endParaRPr lang="en-US" altLang="zh-CN" sz="1000" dirty="0" smtClean="0"/>
          </a:p>
        </p:txBody>
      </p:sp>
      <p:sp>
        <p:nvSpPr>
          <p:cNvPr id="82" name="矩形 81"/>
          <p:cNvSpPr/>
          <p:nvPr/>
        </p:nvSpPr>
        <p:spPr>
          <a:xfrm>
            <a:off x="107504" y="1097490"/>
            <a:ext cx="1067968" cy="216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RecorderReader</a:t>
            </a:r>
            <a:endParaRPr lang="zh-CN" altLang="en-US" sz="1000" dirty="0"/>
          </a:p>
        </p:txBody>
      </p:sp>
      <p:sp>
        <p:nvSpPr>
          <p:cNvPr id="84" name="文本框 83"/>
          <p:cNvSpPr txBox="1"/>
          <p:nvPr/>
        </p:nvSpPr>
        <p:spPr>
          <a:xfrm>
            <a:off x="179512" y="1436696"/>
            <a:ext cx="656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 reader()</a:t>
            </a:r>
            <a:endParaRPr lang="en-US" altLang="zh-CN" sz="1000" dirty="0" smtClean="0"/>
          </a:p>
        </p:txBody>
      </p:sp>
      <p:cxnSp>
        <p:nvCxnSpPr>
          <p:cNvPr id="85" name="直接箭头连接符 84"/>
          <p:cNvCxnSpPr>
            <a:stCxn id="84" idx="2"/>
            <a:endCxn id="2" idx="0"/>
          </p:cNvCxnSpPr>
          <p:nvPr/>
        </p:nvCxnSpPr>
        <p:spPr>
          <a:xfrm flipH="1">
            <a:off x="297681" y="1836806"/>
            <a:ext cx="209969" cy="8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82" idx="2"/>
            <a:endCxn id="84" idx="0"/>
          </p:cNvCxnSpPr>
          <p:nvPr/>
        </p:nvCxnSpPr>
        <p:spPr>
          <a:xfrm flipH="1">
            <a:off x="507650" y="1313780"/>
            <a:ext cx="133838" cy="122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60" idx="1"/>
            <a:endCxn id="82" idx="3"/>
          </p:cNvCxnSpPr>
          <p:nvPr/>
        </p:nvCxnSpPr>
        <p:spPr>
          <a:xfrm flipH="1" flipV="1">
            <a:off x="1175472" y="1205635"/>
            <a:ext cx="247706" cy="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127" idx="1"/>
          </p:cNvCxnSpPr>
          <p:nvPr/>
        </p:nvCxnSpPr>
        <p:spPr>
          <a:xfrm flipH="1">
            <a:off x="2032380" y="1005157"/>
            <a:ext cx="496814" cy="98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84" idx="3"/>
            <a:endCxn id="131" idx="1"/>
          </p:cNvCxnSpPr>
          <p:nvPr/>
        </p:nvCxnSpPr>
        <p:spPr>
          <a:xfrm flipV="1">
            <a:off x="835788" y="1197490"/>
            <a:ext cx="1917631" cy="43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133" idx="2"/>
            <a:endCxn id="62" idx="0"/>
          </p:cNvCxnSpPr>
          <p:nvPr/>
        </p:nvCxnSpPr>
        <p:spPr>
          <a:xfrm>
            <a:off x="2719898" y="2148784"/>
            <a:ext cx="2299" cy="12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3602356" y="882046"/>
            <a:ext cx="949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7 </a:t>
            </a:r>
            <a:r>
              <a:rPr lang="zh-CN" altLang="en-US" sz="1000" dirty="0" smtClean="0"/>
              <a:t>环形缓冲区</a:t>
            </a:r>
            <a:endParaRPr lang="en-US" altLang="zh-CN" sz="1000" dirty="0" smtClean="0"/>
          </a:p>
        </p:txBody>
      </p:sp>
      <p:sp>
        <p:nvSpPr>
          <p:cNvPr id="121" name="文本框 120"/>
          <p:cNvSpPr txBox="1"/>
          <p:nvPr/>
        </p:nvSpPr>
        <p:spPr>
          <a:xfrm>
            <a:off x="3400531" y="1212195"/>
            <a:ext cx="1904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… …&lt;a,1&gt;&lt; c,1&gt;&lt;b,1&gt;&lt;a,1&gt;&lt;b,1&gt;</a:t>
            </a:r>
            <a:endParaRPr lang="en-US" altLang="zh-CN" sz="1000" dirty="0" smtClean="0"/>
          </a:p>
        </p:txBody>
      </p:sp>
      <p:sp>
        <p:nvSpPr>
          <p:cNvPr id="123" name="矩形 122"/>
          <p:cNvSpPr/>
          <p:nvPr/>
        </p:nvSpPr>
        <p:spPr>
          <a:xfrm>
            <a:off x="5266286" y="1139915"/>
            <a:ext cx="222477" cy="3417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4544866" y="879302"/>
            <a:ext cx="81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默认</a:t>
            </a:r>
            <a:r>
              <a:rPr lang="en-US" altLang="zh-CN" sz="1000" dirty="0" smtClean="0"/>
              <a:t>100M</a:t>
            </a:r>
            <a:endParaRPr lang="en-US" altLang="zh-CN" sz="1000" dirty="0" smtClean="0"/>
          </a:p>
        </p:txBody>
      </p:sp>
      <p:sp>
        <p:nvSpPr>
          <p:cNvPr id="128" name="文本框 127"/>
          <p:cNvSpPr txBox="1"/>
          <p:nvPr/>
        </p:nvSpPr>
        <p:spPr>
          <a:xfrm>
            <a:off x="5002016" y="1472704"/>
            <a:ext cx="42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80%</a:t>
            </a:r>
            <a:endParaRPr lang="en-US" altLang="zh-CN" sz="1000" dirty="0" smtClean="0"/>
          </a:p>
        </p:txBody>
      </p:sp>
      <p:sp>
        <p:nvSpPr>
          <p:cNvPr id="129" name="矩形 128"/>
          <p:cNvSpPr/>
          <p:nvPr/>
        </p:nvSpPr>
        <p:spPr>
          <a:xfrm>
            <a:off x="3488894" y="1860213"/>
            <a:ext cx="1422366" cy="10715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30" name="矩形 129"/>
          <p:cNvSpPr/>
          <p:nvPr/>
        </p:nvSpPr>
        <p:spPr>
          <a:xfrm>
            <a:off x="3543135" y="2093099"/>
            <a:ext cx="1320502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HashPartitioner</a:t>
            </a:r>
            <a:r>
              <a:rPr lang="zh-CN" altLang="en-US" sz="1000" dirty="0" smtClean="0"/>
              <a:t>分区</a:t>
            </a:r>
            <a:endParaRPr lang="zh-CN" altLang="en-US" sz="1000" dirty="0"/>
          </a:p>
        </p:txBody>
      </p:sp>
      <p:sp>
        <p:nvSpPr>
          <p:cNvPr id="132" name="矩形 131"/>
          <p:cNvSpPr/>
          <p:nvPr/>
        </p:nvSpPr>
        <p:spPr>
          <a:xfrm>
            <a:off x="3539842" y="2384958"/>
            <a:ext cx="1323795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Key.compareTo</a:t>
            </a:r>
            <a:r>
              <a:rPr lang="zh-CN" altLang="en-US" sz="1000" dirty="0" smtClean="0"/>
              <a:t>排序</a:t>
            </a:r>
            <a:endParaRPr lang="zh-CN" altLang="en-US" sz="1000" dirty="0"/>
          </a:p>
        </p:txBody>
      </p:sp>
      <p:sp>
        <p:nvSpPr>
          <p:cNvPr id="135" name="矩形 134"/>
          <p:cNvSpPr/>
          <p:nvPr/>
        </p:nvSpPr>
        <p:spPr>
          <a:xfrm>
            <a:off x="3539842" y="2655405"/>
            <a:ext cx="1323795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Combiner</a:t>
            </a:r>
            <a:r>
              <a:rPr lang="zh-CN" altLang="en-US" sz="1000" dirty="0" smtClean="0"/>
              <a:t>合并</a:t>
            </a:r>
            <a:endParaRPr lang="zh-CN" altLang="en-US" sz="1000" dirty="0"/>
          </a:p>
        </p:txBody>
      </p:sp>
      <p:sp>
        <p:nvSpPr>
          <p:cNvPr id="45" name="下弧形箭头 44"/>
          <p:cNvSpPr/>
          <p:nvPr/>
        </p:nvSpPr>
        <p:spPr>
          <a:xfrm>
            <a:off x="4213606" y="1410973"/>
            <a:ext cx="597035" cy="249977"/>
          </a:xfrm>
          <a:prstGeom prst="curved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137" name="直接箭头连接符 136"/>
          <p:cNvCxnSpPr>
            <a:stCxn id="45" idx="3"/>
            <a:endCxn id="129" idx="0"/>
          </p:cNvCxnSpPr>
          <p:nvPr/>
        </p:nvCxnSpPr>
        <p:spPr>
          <a:xfrm flipH="1">
            <a:off x="4200077" y="1660950"/>
            <a:ext cx="296423" cy="19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62" idx="3"/>
          </p:cNvCxnSpPr>
          <p:nvPr/>
        </p:nvCxnSpPr>
        <p:spPr>
          <a:xfrm flipV="1">
            <a:off x="3269840" y="1434853"/>
            <a:ext cx="133338" cy="9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5143346" y="2093099"/>
            <a:ext cx="67541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&lt;a,1&gt;&lt;c,1&gt;</a:t>
            </a:r>
            <a:endParaRPr lang="zh-CN" altLang="en-US" sz="800" dirty="0"/>
          </a:p>
        </p:txBody>
      </p:sp>
      <p:sp>
        <p:nvSpPr>
          <p:cNvPr id="146" name="矩形 145"/>
          <p:cNvSpPr/>
          <p:nvPr/>
        </p:nvSpPr>
        <p:spPr>
          <a:xfrm>
            <a:off x="5818760" y="2088438"/>
            <a:ext cx="648072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&lt;b,1&gt;&lt;b,1&gt;</a:t>
            </a:r>
            <a:endParaRPr lang="zh-CN" altLang="en-US" sz="800" dirty="0"/>
          </a:p>
        </p:txBody>
      </p:sp>
      <p:sp>
        <p:nvSpPr>
          <p:cNvPr id="148" name="文本框 147"/>
          <p:cNvSpPr txBox="1"/>
          <p:nvPr/>
        </p:nvSpPr>
        <p:spPr>
          <a:xfrm>
            <a:off x="4955080" y="1783969"/>
            <a:ext cx="2020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9 </a:t>
            </a:r>
            <a:r>
              <a:rPr lang="zh-CN" altLang="en-US" sz="1000" dirty="0" smtClean="0"/>
              <a:t>溢出到文件（分区且区内有序）</a:t>
            </a:r>
            <a:endParaRPr lang="en-US" altLang="zh-CN" sz="1000" dirty="0" smtClean="0"/>
          </a:p>
        </p:txBody>
      </p:sp>
      <p:sp>
        <p:nvSpPr>
          <p:cNvPr id="149" name="矩形 148"/>
          <p:cNvSpPr/>
          <p:nvPr/>
        </p:nvSpPr>
        <p:spPr>
          <a:xfrm>
            <a:off x="5143345" y="2380612"/>
            <a:ext cx="67541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&lt;a,1&gt;&lt;e,1&gt;</a:t>
            </a:r>
            <a:endParaRPr lang="zh-CN" altLang="en-US" sz="800" dirty="0"/>
          </a:p>
        </p:txBody>
      </p:sp>
      <p:sp>
        <p:nvSpPr>
          <p:cNvPr id="150" name="矩形 149"/>
          <p:cNvSpPr/>
          <p:nvPr/>
        </p:nvSpPr>
        <p:spPr>
          <a:xfrm>
            <a:off x="5818759" y="2375951"/>
            <a:ext cx="648072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&lt;d,1&gt;&lt;f,1&gt;</a:t>
            </a:r>
            <a:endParaRPr lang="zh-CN" altLang="en-US" sz="800" dirty="0"/>
          </a:p>
        </p:txBody>
      </p:sp>
      <p:sp>
        <p:nvSpPr>
          <p:cNvPr id="154" name="矩形 153"/>
          <p:cNvSpPr/>
          <p:nvPr/>
        </p:nvSpPr>
        <p:spPr>
          <a:xfrm>
            <a:off x="5137645" y="2663464"/>
            <a:ext cx="68111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&lt;a,1&gt;&lt;c,1&gt;</a:t>
            </a:r>
            <a:endParaRPr lang="zh-CN" altLang="en-US" sz="800" dirty="0"/>
          </a:p>
        </p:txBody>
      </p:sp>
      <p:sp>
        <p:nvSpPr>
          <p:cNvPr id="155" name="矩形 154"/>
          <p:cNvSpPr/>
          <p:nvPr/>
        </p:nvSpPr>
        <p:spPr>
          <a:xfrm>
            <a:off x="5818758" y="2665586"/>
            <a:ext cx="64807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&lt;b,2&gt;</a:t>
            </a:r>
            <a:endParaRPr lang="zh-CN" altLang="en-US" sz="800" dirty="0"/>
          </a:p>
        </p:txBody>
      </p:sp>
      <p:cxnSp>
        <p:nvCxnSpPr>
          <p:cNvPr id="156" name="直接箭头连接符 155"/>
          <p:cNvCxnSpPr>
            <a:stCxn id="129" idx="3"/>
            <a:endCxn id="145" idx="1"/>
          </p:cNvCxnSpPr>
          <p:nvPr/>
        </p:nvCxnSpPr>
        <p:spPr>
          <a:xfrm flipV="1">
            <a:off x="4911260" y="2205897"/>
            <a:ext cx="232086" cy="190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129" idx="3"/>
            <a:endCxn id="149" idx="1"/>
          </p:cNvCxnSpPr>
          <p:nvPr/>
        </p:nvCxnSpPr>
        <p:spPr>
          <a:xfrm>
            <a:off x="4911260" y="2396002"/>
            <a:ext cx="232085" cy="9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6732240" y="2225220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166" name="矩形 165"/>
          <p:cNvSpPr/>
          <p:nvPr/>
        </p:nvSpPr>
        <p:spPr>
          <a:xfrm>
            <a:off x="7884079" y="2225220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</a:t>
            </a:r>
            <a:r>
              <a:rPr lang="en-US" altLang="zh-CN" sz="800" dirty="0" smtClean="0"/>
              <a:t>&gt;</a:t>
            </a:r>
            <a:r>
              <a:rPr lang="en-US" altLang="zh-CN" sz="800" dirty="0"/>
              <a:t>&lt;d,1&gt;&lt;f,1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cxnSp>
        <p:nvCxnSpPr>
          <p:cNvPr id="178" name="直接箭头连接符 177"/>
          <p:cNvCxnSpPr>
            <a:stCxn id="150" idx="3"/>
            <a:endCxn id="164" idx="1"/>
          </p:cNvCxnSpPr>
          <p:nvPr/>
        </p:nvCxnSpPr>
        <p:spPr>
          <a:xfrm flipV="1">
            <a:off x="6466831" y="2338018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>
            <a:stCxn id="146" idx="3"/>
            <a:endCxn id="164" idx="1"/>
          </p:cNvCxnSpPr>
          <p:nvPr/>
        </p:nvCxnSpPr>
        <p:spPr>
          <a:xfrm>
            <a:off x="6466832" y="2201236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/>
          <p:cNvSpPr/>
          <p:nvPr/>
        </p:nvSpPr>
        <p:spPr>
          <a:xfrm>
            <a:off x="6732240" y="2663464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&lt;a,2&gt;&lt;c,1&gt;&lt;e,1&gt;</a:t>
            </a:r>
            <a:endParaRPr lang="zh-CN" altLang="en-US" sz="800" dirty="0"/>
          </a:p>
        </p:txBody>
      </p:sp>
      <p:sp>
        <p:nvSpPr>
          <p:cNvPr id="184" name="矩形 183"/>
          <p:cNvSpPr/>
          <p:nvPr/>
        </p:nvSpPr>
        <p:spPr>
          <a:xfrm>
            <a:off x="7884079" y="2663464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&lt;b,2&gt;&lt;</a:t>
            </a:r>
            <a:r>
              <a:rPr lang="en-US" altLang="zh-CN" sz="800" dirty="0"/>
              <a:t>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cxnSp>
        <p:nvCxnSpPr>
          <p:cNvPr id="185" name="直接箭头连接符 184"/>
          <p:cNvCxnSpPr>
            <a:stCxn id="135" idx="3"/>
            <a:endCxn id="154" idx="1"/>
          </p:cNvCxnSpPr>
          <p:nvPr/>
        </p:nvCxnSpPr>
        <p:spPr>
          <a:xfrm>
            <a:off x="4863637" y="2768203"/>
            <a:ext cx="274008" cy="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>
            <a:stCxn id="155" idx="3"/>
            <a:endCxn id="183" idx="1"/>
          </p:cNvCxnSpPr>
          <p:nvPr/>
        </p:nvCxnSpPr>
        <p:spPr>
          <a:xfrm flipV="1">
            <a:off x="6466831" y="2776262"/>
            <a:ext cx="265409" cy="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文本框 189"/>
          <p:cNvSpPr txBox="1"/>
          <p:nvPr/>
        </p:nvSpPr>
        <p:spPr>
          <a:xfrm>
            <a:off x="6584138" y="2030140"/>
            <a:ext cx="1395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Merge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sp>
        <p:nvSpPr>
          <p:cNvPr id="191" name="文本框 190"/>
          <p:cNvSpPr txBox="1"/>
          <p:nvPr/>
        </p:nvSpPr>
        <p:spPr>
          <a:xfrm>
            <a:off x="6975670" y="2880329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partition0</a:t>
            </a:r>
            <a:endParaRPr lang="en-US" altLang="zh-CN" sz="1000" dirty="0" smtClean="0"/>
          </a:p>
        </p:txBody>
      </p:sp>
      <p:sp>
        <p:nvSpPr>
          <p:cNvPr id="192" name="文本框 191"/>
          <p:cNvSpPr txBox="1"/>
          <p:nvPr/>
        </p:nvSpPr>
        <p:spPr>
          <a:xfrm>
            <a:off x="8127653" y="2889059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partition1</a:t>
            </a:r>
            <a:endParaRPr lang="en-US" altLang="zh-CN" sz="1000" dirty="0" smtClean="0"/>
          </a:p>
        </p:txBody>
      </p:sp>
      <p:sp>
        <p:nvSpPr>
          <p:cNvPr id="244" name="文本框 243"/>
          <p:cNvSpPr txBox="1"/>
          <p:nvPr/>
        </p:nvSpPr>
        <p:spPr>
          <a:xfrm>
            <a:off x="3661113" y="2958916"/>
            <a:ext cx="1055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 </a:t>
            </a:r>
            <a:r>
              <a:rPr lang="zh-CN" altLang="en-US" sz="1000" dirty="0" smtClean="0"/>
              <a:t>分区、排序</a:t>
            </a:r>
            <a:endParaRPr lang="en-US" altLang="zh-CN" sz="1000" dirty="0" smtClean="0"/>
          </a:p>
        </p:txBody>
      </p:sp>
      <p:sp>
        <p:nvSpPr>
          <p:cNvPr id="245" name="文本框 244"/>
          <p:cNvSpPr txBox="1"/>
          <p:nvPr/>
        </p:nvSpPr>
        <p:spPr>
          <a:xfrm>
            <a:off x="5496739" y="2952838"/>
            <a:ext cx="1055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11 </a:t>
            </a:r>
            <a:r>
              <a:rPr lang="zh-CN" altLang="en-US" sz="1000" dirty="0" smtClean="0"/>
              <a:t>合并</a:t>
            </a:r>
            <a:endParaRPr lang="en-US" altLang="zh-CN" sz="1000" dirty="0" smtClean="0"/>
          </a:p>
        </p:txBody>
      </p:sp>
      <p:sp>
        <p:nvSpPr>
          <p:cNvPr id="86" name="矩形 85"/>
          <p:cNvSpPr/>
          <p:nvPr/>
        </p:nvSpPr>
        <p:spPr>
          <a:xfrm>
            <a:off x="2053366" y="3233771"/>
            <a:ext cx="4320480" cy="17828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87" name="矩形 86"/>
          <p:cNvSpPr/>
          <p:nvPr/>
        </p:nvSpPr>
        <p:spPr>
          <a:xfrm>
            <a:off x="2208029" y="3779464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88" name="矩形 87"/>
          <p:cNvSpPr/>
          <p:nvPr/>
        </p:nvSpPr>
        <p:spPr>
          <a:xfrm>
            <a:off x="2208028" y="4160779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&lt;g,1&gt;</a:t>
            </a:r>
            <a:endParaRPr lang="zh-CN" altLang="en-US" sz="800" dirty="0"/>
          </a:p>
        </p:txBody>
      </p:sp>
      <p:sp>
        <p:nvSpPr>
          <p:cNvPr id="89" name="矩形 88"/>
          <p:cNvSpPr/>
          <p:nvPr/>
        </p:nvSpPr>
        <p:spPr>
          <a:xfrm>
            <a:off x="3590649" y="3948744"/>
            <a:ext cx="1347781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&lt;a,1&gt;&lt;a,1&gt;&lt;c,1&gt;&lt;e,1&gt;&lt;g,1&gt;</a:t>
            </a:r>
            <a:endParaRPr lang="zh-CN" altLang="en-US" sz="800" dirty="0"/>
          </a:p>
        </p:txBody>
      </p:sp>
      <p:sp>
        <p:nvSpPr>
          <p:cNvPr id="97" name="矩形 96"/>
          <p:cNvSpPr/>
          <p:nvPr/>
        </p:nvSpPr>
        <p:spPr>
          <a:xfrm>
            <a:off x="3612604" y="4592351"/>
            <a:ext cx="1465098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GroupingComparator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k,knext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99" name="文本框 98"/>
          <p:cNvSpPr txBox="1"/>
          <p:nvPr/>
        </p:nvSpPr>
        <p:spPr>
          <a:xfrm>
            <a:off x="1999578" y="3416784"/>
            <a:ext cx="1774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13</a:t>
            </a:r>
            <a:r>
              <a:rPr lang="zh-CN" altLang="en-US" sz="1000" dirty="0" smtClean="0"/>
              <a:t>下载到</a:t>
            </a:r>
            <a:r>
              <a:rPr lang="en-US" altLang="zh-CN" sz="1000" dirty="0" err="1" smtClean="0"/>
              <a:t>reducetask</a:t>
            </a:r>
            <a:r>
              <a:rPr lang="zh-CN" altLang="en-US" sz="1000" dirty="0" smtClean="0"/>
              <a:t>本地磁盘</a:t>
            </a:r>
            <a:endParaRPr lang="en-US" altLang="zh-CN" sz="1000" dirty="0" smtClean="0"/>
          </a:p>
        </p:txBody>
      </p:sp>
      <p:sp>
        <p:nvSpPr>
          <p:cNvPr id="101" name="文本框 100"/>
          <p:cNvSpPr txBox="1"/>
          <p:nvPr/>
        </p:nvSpPr>
        <p:spPr>
          <a:xfrm>
            <a:off x="3514531" y="3697036"/>
            <a:ext cx="1395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13 </a:t>
            </a:r>
            <a:r>
              <a:rPr lang="zh-CN" altLang="en-US" sz="1000" dirty="0" smtClean="0"/>
              <a:t>合并文件 归并排序</a:t>
            </a:r>
            <a:endParaRPr lang="en-US" altLang="zh-CN" sz="1000" dirty="0" smtClean="0"/>
          </a:p>
        </p:txBody>
      </p:sp>
      <p:sp>
        <p:nvSpPr>
          <p:cNvPr id="102" name="矩形 101"/>
          <p:cNvSpPr/>
          <p:nvPr/>
        </p:nvSpPr>
        <p:spPr>
          <a:xfrm>
            <a:off x="5310795" y="3608497"/>
            <a:ext cx="876565" cy="824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Reduce(</a:t>
            </a:r>
            <a:r>
              <a:rPr lang="en-US" altLang="zh-CN" sz="800" dirty="0" err="1" smtClean="0"/>
              <a:t>k,v</a:t>
            </a:r>
            <a:r>
              <a:rPr lang="en-US" altLang="zh-CN" sz="800" dirty="0" smtClean="0"/>
              <a:t>)</a:t>
            </a:r>
            <a:endParaRPr lang="en-US" altLang="zh-CN" sz="800" dirty="0" smtClean="0"/>
          </a:p>
          <a:p>
            <a:pPr algn="ctr"/>
            <a:r>
              <a:rPr lang="en-US" altLang="zh-CN" sz="800" dirty="0" err="1" smtClean="0"/>
              <a:t>Context.write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kv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5351532" y="3362277"/>
            <a:ext cx="628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reducer</a:t>
            </a:r>
            <a:endParaRPr lang="en-US" altLang="zh-CN" sz="1000" dirty="0" smtClean="0"/>
          </a:p>
        </p:txBody>
      </p:sp>
      <p:sp>
        <p:nvSpPr>
          <p:cNvPr id="105" name="矩形 104"/>
          <p:cNvSpPr/>
          <p:nvPr/>
        </p:nvSpPr>
        <p:spPr>
          <a:xfrm>
            <a:off x="3674555" y="3892262"/>
            <a:ext cx="467043" cy="346997"/>
          </a:xfrm>
          <a:prstGeom prst="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箭头连接符 105"/>
          <p:cNvCxnSpPr>
            <a:stCxn id="97" idx="0"/>
            <a:endCxn id="105" idx="2"/>
          </p:cNvCxnSpPr>
          <p:nvPr/>
        </p:nvCxnSpPr>
        <p:spPr>
          <a:xfrm flipH="1" flipV="1">
            <a:off x="3908077" y="4239259"/>
            <a:ext cx="437076" cy="35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3626620" y="4005059"/>
            <a:ext cx="187789" cy="158678"/>
          </a:xfrm>
          <a:prstGeom prst="rect">
            <a:avLst/>
          </a:prstGeom>
          <a:noFill/>
          <a:ln w="63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6184309" y="4195687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OutPutFormat</a:t>
            </a:r>
            <a:endParaRPr lang="zh-CN" altLang="en-US" sz="800" dirty="0"/>
          </a:p>
        </p:txBody>
      </p:sp>
      <p:sp>
        <p:nvSpPr>
          <p:cNvPr id="110" name="矩形 109"/>
          <p:cNvSpPr/>
          <p:nvPr/>
        </p:nvSpPr>
        <p:spPr>
          <a:xfrm>
            <a:off x="6504825" y="4519457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RecordWriter</a:t>
            </a:r>
            <a:endParaRPr lang="zh-CN" altLang="en-US" sz="800" dirty="0"/>
          </a:p>
        </p:txBody>
      </p:sp>
      <p:sp>
        <p:nvSpPr>
          <p:cNvPr id="111" name="文本框 110"/>
          <p:cNvSpPr txBox="1"/>
          <p:nvPr/>
        </p:nvSpPr>
        <p:spPr>
          <a:xfrm>
            <a:off x="6631538" y="4889954"/>
            <a:ext cx="70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Write(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</p:txBody>
      </p:sp>
      <p:sp>
        <p:nvSpPr>
          <p:cNvPr id="112" name="矩形 111"/>
          <p:cNvSpPr/>
          <p:nvPr/>
        </p:nvSpPr>
        <p:spPr>
          <a:xfrm>
            <a:off x="7764656" y="4433429"/>
            <a:ext cx="346344" cy="7445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a 2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b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c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d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…</a:t>
            </a:r>
            <a:endParaRPr lang="zh-CN" altLang="en-US" sz="8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7525825" y="4239259"/>
            <a:ext cx="827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Part-r-000000</a:t>
            </a:r>
            <a:endParaRPr lang="en-US" altLang="zh-CN" sz="800" dirty="0" smtClean="0"/>
          </a:p>
        </p:txBody>
      </p:sp>
      <p:sp>
        <p:nvSpPr>
          <p:cNvPr id="116" name="文本框 115"/>
          <p:cNvSpPr txBox="1"/>
          <p:nvPr/>
        </p:nvSpPr>
        <p:spPr>
          <a:xfrm>
            <a:off x="6342854" y="3918968"/>
            <a:ext cx="1569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16 </a:t>
            </a:r>
            <a:r>
              <a:rPr lang="zh-CN" altLang="en-US" sz="1000" dirty="0" smtClean="0"/>
              <a:t>默认</a:t>
            </a:r>
            <a:r>
              <a:rPr lang="en-US" altLang="zh-CN" sz="1000" dirty="0" err="1" smtClean="0"/>
              <a:t>TextOutputFormat</a:t>
            </a:r>
            <a:endParaRPr lang="en-US" altLang="zh-CN" sz="1000" dirty="0" smtClean="0"/>
          </a:p>
        </p:txBody>
      </p:sp>
      <p:sp>
        <p:nvSpPr>
          <p:cNvPr id="117" name="文本框 116"/>
          <p:cNvSpPr txBox="1"/>
          <p:nvPr/>
        </p:nvSpPr>
        <p:spPr>
          <a:xfrm>
            <a:off x="3960306" y="3233770"/>
            <a:ext cx="949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Reducetask1</a:t>
            </a:r>
            <a:endParaRPr lang="en-US" altLang="zh-CN" sz="1000" dirty="0" smtClean="0"/>
          </a:p>
        </p:txBody>
      </p:sp>
      <p:cxnSp>
        <p:nvCxnSpPr>
          <p:cNvPr id="118" name="直接箭头连接符 117"/>
          <p:cNvCxnSpPr>
            <a:stCxn id="87" idx="3"/>
            <a:endCxn id="89" idx="1"/>
          </p:cNvCxnSpPr>
          <p:nvPr/>
        </p:nvCxnSpPr>
        <p:spPr>
          <a:xfrm>
            <a:off x="3359868" y="3892262"/>
            <a:ext cx="230781" cy="16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88" idx="3"/>
            <a:endCxn id="89" idx="1"/>
          </p:cNvCxnSpPr>
          <p:nvPr/>
        </p:nvCxnSpPr>
        <p:spPr>
          <a:xfrm flipV="1">
            <a:off x="3359867" y="4061542"/>
            <a:ext cx="230782" cy="21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曲线连接符 123"/>
          <p:cNvCxnSpPr/>
          <p:nvPr/>
        </p:nvCxnSpPr>
        <p:spPr>
          <a:xfrm flipV="1">
            <a:off x="3790917" y="3629378"/>
            <a:ext cx="1519878" cy="307364"/>
          </a:xfrm>
          <a:prstGeom prst="curvedConnector3">
            <a:avLst>
              <a:gd name="adj1" fmla="val -3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4090451" y="3442218"/>
            <a:ext cx="1220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14 </a:t>
            </a:r>
            <a:r>
              <a:rPr lang="zh-CN" altLang="en-US" sz="1000" dirty="0" smtClean="0"/>
              <a:t>一次读取一组</a:t>
            </a:r>
            <a:endParaRPr lang="en-US" altLang="zh-CN" sz="1000" dirty="0" smtClean="0"/>
          </a:p>
        </p:txBody>
      </p:sp>
      <p:cxnSp>
        <p:nvCxnSpPr>
          <p:cNvPr id="138" name="曲线连接符 137"/>
          <p:cNvCxnSpPr>
            <a:stCxn id="107" idx="2"/>
          </p:cNvCxnSpPr>
          <p:nvPr/>
        </p:nvCxnSpPr>
        <p:spPr>
          <a:xfrm rot="5400000" flipH="1" flipV="1">
            <a:off x="4650839" y="2961937"/>
            <a:ext cx="271476" cy="2132124"/>
          </a:xfrm>
          <a:prstGeom prst="curvedConnector4">
            <a:avLst>
              <a:gd name="adj1" fmla="val -84206"/>
              <a:gd name="adj2" fmla="val 652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09" idx="2"/>
            <a:endCxn id="110" idx="0"/>
          </p:cNvCxnSpPr>
          <p:nvPr/>
        </p:nvCxnSpPr>
        <p:spPr>
          <a:xfrm>
            <a:off x="6610479" y="4421282"/>
            <a:ext cx="320516" cy="9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10" idx="2"/>
            <a:endCxn id="111" idx="0"/>
          </p:cNvCxnSpPr>
          <p:nvPr/>
        </p:nvCxnSpPr>
        <p:spPr>
          <a:xfrm>
            <a:off x="6930995" y="4745052"/>
            <a:ext cx="54188" cy="14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11" idx="3"/>
            <a:endCxn id="112" idx="1"/>
          </p:cNvCxnSpPr>
          <p:nvPr/>
        </p:nvCxnSpPr>
        <p:spPr>
          <a:xfrm flipV="1">
            <a:off x="7338828" y="4805708"/>
            <a:ext cx="425828" cy="20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/>
          <p:cNvSpPr txBox="1"/>
          <p:nvPr/>
        </p:nvSpPr>
        <p:spPr>
          <a:xfrm>
            <a:off x="3921553" y="4796182"/>
            <a:ext cx="1220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15 </a:t>
            </a:r>
            <a:r>
              <a:rPr lang="zh-CN" altLang="en-US" sz="1000" dirty="0" smtClean="0"/>
              <a:t>分组</a:t>
            </a:r>
            <a:endParaRPr lang="en-US" altLang="zh-CN" sz="1000" dirty="0" smtClean="0"/>
          </a:p>
        </p:txBody>
      </p:sp>
      <p:sp>
        <p:nvSpPr>
          <p:cNvPr id="144" name="文本框 143"/>
          <p:cNvSpPr txBox="1"/>
          <p:nvPr/>
        </p:nvSpPr>
        <p:spPr>
          <a:xfrm>
            <a:off x="170734" y="3016847"/>
            <a:ext cx="102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HDFS</a:t>
            </a:r>
            <a:r>
              <a:rPr lang="zh-CN" altLang="en-US" sz="1000" b="1" dirty="0" smtClean="0">
                <a:solidFill>
                  <a:srgbClr val="FF0000"/>
                </a:solidFill>
              </a:rPr>
              <a:t>上文件读取过程</a:t>
            </a:r>
            <a:endParaRPr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8247091" y="4592351"/>
            <a:ext cx="83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HDFS</a:t>
            </a:r>
            <a:r>
              <a:rPr lang="zh-CN" altLang="en-US" sz="1000" b="1" dirty="0" smtClean="0">
                <a:solidFill>
                  <a:srgbClr val="FF0000"/>
                </a:solidFill>
              </a:rPr>
              <a:t>上文件写入过程</a:t>
            </a:r>
            <a:endParaRPr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5843317" y="620485"/>
            <a:ext cx="26160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600" dirty="0" smtClean="0">
                <a:solidFill>
                  <a:srgbClr val="FF0000"/>
                </a:solidFill>
              </a:rPr>
              <a:t>作业提交过程之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MapReduce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76" grpId="0" bldLvl="0" animBg="1"/>
      <p:bldP spid="95" grpId="0"/>
      <p:bldP spid="60" grpId="0" bldLvl="0" animBg="1"/>
      <p:bldP spid="126" grpId="0" bldLvl="0" animBg="1"/>
      <p:bldP spid="127" grpId="0"/>
      <p:bldP spid="61" grpId="0" bldLvl="0" animBg="1"/>
      <p:bldP spid="62" grpId="0" bldLvl="0" animBg="1"/>
      <p:bldP spid="131" grpId="0"/>
      <p:bldP spid="133" grpId="0"/>
      <p:bldP spid="162" grpId="0" bldLvl="0" animBg="1"/>
      <p:bldP spid="173" grpId="0"/>
      <p:bldP spid="226" grpId="0"/>
      <p:bldP spid="227" grpId="0"/>
      <p:bldP spid="82" grpId="0" bldLvl="0" animBg="1"/>
      <p:bldP spid="84" grpId="0"/>
      <p:bldP spid="119" grpId="0"/>
      <p:bldP spid="121" grpId="0"/>
      <p:bldP spid="123" grpId="0" bldLvl="0" animBg="1"/>
      <p:bldP spid="125" grpId="0"/>
      <p:bldP spid="128" grpId="0"/>
      <p:bldP spid="129" grpId="0" bldLvl="0" animBg="1"/>
      <p:bldP spid="130" grpId="0" bldLvl="0" animBg="1"/>
      <p:bldP spid="132" grpId="0" bldLvl="0" animBg="1"/>
      <p:bldP spid="135" grpId="0" bldLvl="0" animBg="1"/>
      <p:bldP spid="45" grpId="0" bldLvl="0" animBg="1"/>
      <p:bldP spid="145" grpId="0" bldLvl="0" animBg="1"/>
      <p:bldP spid="146" grpId="0" bldLvl="0" animBg="1"/>
      <p:bldP spid="148" grpId="0"/>
      <p:bldP spid="149" grpId="0" bldLvl="0" animBg="1"/>
      <p:bldP spid="150" grpId="0" bldLvl="0" animBg="1"/>
      <p:bldP spid="154" grpId="0" bldLvl="0" animBg="1"/>
      <p:bldP spid="155" grpId="0" bldLvl="0" animBg="1"/>
      <p:bldP spid="164" grpId="0" bldLvl="0" animBg="1"/>
      <p:bldP spid="166" grpId="0" bldLvl="0" animBg="1"/>
      <p:bldP spid="183" grpId="0" bldLvl="0" animBg="1"/>
      <p:bldP spid="184" grpId="0" bldLvl="0" animBg="1"/>
      <p:bldP spid="190" grpId="0"/>
      <p:bldP spid="191" grpId="0"/>
      <p:bldP spid="192" grpId="0"/>
      <p:bldP spid="244" grpId="0"/>
      <p:bldP spid="245" grpId="0"/>
      <p:bldP spid="86" grpId="0" bldLvl="0" animBg="1"/>
      <p:bldP spid="87" grpId="0" bldLvl="0" animBg="1"/>
      <p:bldP spid="88" grpId="0" bldLvl="0" animBg="1"/>
      <p:bldP spid="89" grpId="0" bldLvl="0" animBg="1"/>
      <p:bldP spid="97" grpId="0" bldLvl="0" animBg="1"/>
      <p:bldP spid="99" grpId="0"/>
      <p:bldP spid="101" grpId="0"/>
      <p:bldP spid="102" grpId="0" bldLvl="0" animBg="1"/>
      <p:bldP spid="104" grpId="0"/>
      <p:bldP spid="105" grpId="0" bldLvl="0" animBg="1"/>
      <p:bldP spid="107" grpId="0" bldLvl="0" animBg="1"/>
      <p:bldP spid="109" grpId="0" bldLvl="0" animBg="1"/>
      <p:bldP spid="110" grpId="0" bldLvl="0" animBg="1"/>
      <p:bldP spid="111" grpId="0"/>
      <p:bldP spid="112" grpId="0" bldLvl="0" animBg="1"/>
      <p:bldP spid="115" grpId="0"/>
      <p:bldP spid="116" grpId="0"/>
      <p:bldP spid="117" grpId="0"/>
      <p:bldP spid="136" grpId="0"/>
      <p:bldP spid="143" grpId="0"/>
      <p:bldP spid="144" grpId="0"/>
      <p:bldP spid="14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3477383" y="577525"/>
            <a:ext cx="2677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600" dirty="0" smtClean="0">
                <a:solidFill>
                  <a:srgbClr val="FF0000"/>
                </a:solidFill>
              </a:rPr>
              <a:t>作业提交过程之</a:t>
            </a:r>
            <a:r>
              <a:rPr lang="en-US" altLang="zh-CN" sz="1600" dirty="0" smtClean="0">
                <a:solidFill>
                  <a:srgbClr val="FF0000"/>
                </a:solidFill>
              </a:rPr>
              <a:t>HDFS</a:t>
            </a:r>
            <a:r>
              <a:rPr lang="zh-CN" altLang="en-US" sz="1600" dirty="0" smtClean="0">
                <a:solidFill>
                  <a:srgbClr val="FF0000"/>
                </a:solidFill>
              </a:rPr>
              <a:t>读数据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46" name="圆角矩形 145"/>
          <p:cNvSpPr/>
          <p:nvPr/>
        </p:nvSpPr>
        <p:spPr>
          <a:xfrm>
            <a:off x="5111278" y="1334785"/>
            <a:ext cx="3290176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47" name="文本框 9"/>
          <p:cNvSpPr txBox="1">
            <a:spLocks noChangeArrowheads="1"/>
          </p:cNvSpPr>
          <p:nvPr/>
        </p:nvSpPr>
        <p:spPr bwMode="auto">
          <a:xfrm>
            <a:off x="2019340" y="1284577"/>
            <a:ext cx="3199448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请求下载文件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/user/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neuedu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8" name="直接箭头连接符 147"/>
          <p:cNvCxnSpPr/>
          <p:nvPr/>
        </p:nvCxnSpPr>
        <p:spPr>
          <a:xfrm flipH="1" flipV="1">
            <a:off x="1919203" y="1866383"/>
            <a:ext cx="3192075" cy="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3"/>
          <p:cNvSpPr txBox="1">
            <a:spLocks noChangeArrowheads="1"/>
          </p:cNvSpPr>
          <p:nvPr/>
        </p:nvSpPr>
        <p:spPr bwMode="auto">
          <a:xfrm>
            <a:off x="3405863" y="1622250"/>
            <a:ext cx="1812925" cy="21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返回目标文件的元数据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0" name="直接箭头连接符 149"/>
          <p:cNvCxnSpPr/>
          <p:nvPr/>
        </p:nvCxnSpPr>
        <p:spPr>
          <a:xfrm flipV="1">
            <a:off x="1934844" y="1503217"/>
            <a:ext cx="3176434" cy="12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文本框 22"/>
          <p:cNvSpPr txBox="1">
            <a:spLocks noChangeArrowheads="1"/>
          </p:cNvSpPr>
          <p:nvPr/>
        </p:nvSpPr>
        <p:spPr bwMode="auto">
          <a:xfrm>
            <a:off x="6366361" y="1340553"/>
            <a:ext cx="829005" cy="34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5302096" y="1866383"/>
            <a:ext cx="2950564" cy="821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53" name="文本框 25"/>
          <p:cNvSpPr txBox="1">
            <a:spLocks noChangeArrowheads="1"/>
          </p:cNvSpPr>
          <p:nvPr/>
        </p:nvSpPr>
        <p:spPr bwMode="auto">
          <a:xfrm>
            <a:off x="6502366" y="1915273"/>
            <a:ext cx="5080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4" name="圆角矩形 153"/>
          <p:cNvSpPr/>
          <p:nvPr/>
        </p:nvSpPr>
        <p:spPr>
          <a:xfrm>
            <a:off x="7908230" y="3537297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55" name="圆角矩形 154"/>
          <p:cNvSpPr/>
          <p:nvPr/>
        </p:nvSpPr>
        <p:spPr>
          <a:xfrm>
            <a:off x="3030795" y="3552537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56" name="圆角矩形 155"/>
          <p:cNvSpPr/>
          <p:nvPr/>
        </p:nvSpPr>
        <p:spPr>
          <a:xfrm>
            <a:off x="5716210" y="3553172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57" name="文本框 30"/>
          <p:cNvSpPr txBox="1">
            <a:spLocks noChangeArrowheads="1"/>
          </p:cNvSpPr>
          <p:nvPr/>
        </p:nvSpPr>
        <p:spPr bwMode="auto">
          <a:xfrm>
            <a:off x="3144675" y="3609640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8" name="文本框 31"/>
          <p:cNvSpPr txBox="1">
            <a:spLocks noChangeArrowheads="1"/>
          </p:cNvSpPr>
          <p:nvPr/>
        </p:nvSpPr>
        <p:spPr bwMode="auto">
          <a:xfrm>
            <a:off x="5846183" y="3600163"/>
            <a:ext cx="736600" cy="22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9" name="文本框 32"/>
          <p:cNvSpPr txBox="1">
            <a:spLocks noChangeArrowheads="1"/>
          </p:cNvSpPr>
          <p:nvPr/>
        </p:nvSpPr>
        <p:spPr bwMode="auto">
          <a:xfrm>
            <a:off x="8045707" y="3600163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0" name="肘形连接符 159"/>
          <p:cNvCxnSpPr>
            <a:endCxn id="155" idx="1"/>
          </p:cNvCxnSpPr>
          <p:nvPr/>
        </p:nvCxnSpPr>
        <p:spPr>
          <a:xfrm rot="16200000" flipH="1">
            <a:off x="1266857" y="2522023"/>
            <a:ext cx="1801049" cy="1726828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圆柱形 160"/>
          <p:cNvSpPr/>
          <p:nvPr/>
        </p:nvSpPr>
        <p:spPr>
          <a:xfrm>
            <a:off x="179512" y="2696809"/>
            <a:ext cx="563906" cy="84048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62" name="文本框 35"/>
          <p:cNvSpPr txBox="1">
            <a:spLocks noChangeArrowheads="1"/>
          </p:cNvSpPr>
          <p:nvPr/>
        </p:nvSpPr>
        <p:spPr bwMode="auto">
          <a:xfrm>
            <a:off x="291718" y="3610024"/>
            <a:ext cx="398627" cy="24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" name="文本框 36"/>
          <p:cNvSpPr txBox="1">
            <a:spLocks noChangeArrowheads="1"/>
          </p:cNvSpPr>
          <p:nvPr/>
        </p:nvSpPr>
        <p:spPr bwMode="auto">
          <a:xfrm>
            <a:off x="232444" y="3198581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4" name="文本框 37"/>
          <p:cNvSpPr txBox="1">
            <a:spLocks noChangeArrowheads="1"/>
          </p:cNvSpPr>
          <p:nvPr/>
        </p:nvSpPr>
        <p:spPr bwMode="auto">
          <a:xfrm>
            <a:off x="379053" y="2434452"/>
            <a:ext cx="3619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200m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5" name="直接连接符 164"/>
          <p:cNvCxnSpPr/>
          <p:nvPr/>
        </p:nvCxnSpPr>
        <p:spPr>
          <a:xfrm flipV="1">
            <a:off x="179512" y="3110845"/>
            <a:ext cx="563906" cy="1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91" idx="1"/>
          </p:cNvCxnSpPr>
          <p:nvPr/>
        </p:nvCxnSpPr>
        <p:spPr>
          <a:xfrm flipH="1">
            <a:off x="171057" y="1725832"/>
            <a:ext cx="296488" cy="107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40"/>
          <p:cNvSpPr txBox="1">
            <a:spLocks noChangeArrowheads="1"/>
          </p:cNvSpPr>
          <p:nvPr/>
        </p:nvSpPr>
        <p:spPr bwMode="auto">
          <a:xfrm>
            <a:off x="1547640" y="4000493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</a:t>
            </a:r>
            <a:r>
              <a:rPr lang="zh-CN" altLang="en-US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读数据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blk_1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8" name="肘形连接符 167"/>
          <p:cNvCxnSpPr/>
          <p:nvPr/>
        </p:nvCxnSpPr>
        <p:spPr>
          <a:xfrm rot="16200000" flipV="1">
            <a:off x="991660" y="2552008"/>
            <a:ext cx="2114169" cy="1952227"/>
          </a:xfrm>
          <a:prstGeom prst="bentConnector3">
            <a:avLst>
              <a:gd name="adj1" fmla="val 3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70"/>
          <p:cNvSpPr txBox="1">
            <a:spLocks noChangeArrowheads="1"/>
          </p:cNvSpPr>
          <p:nvPr/>
        </p:nvSpPr>
        <p:spPr bwMode="auto">
          <a:xfrm>
            <a:off x="1528101" y="4374984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3247685" y="4285962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71" name="文本框 81"/>
          <p:cNvSpPr txBox="1">
            <a:spLocks noChangeArrowheads="1"/>
          </p:cNvSpPr>
          <p:nvPr/>
        </p:nvSpPr>
        <p:spPr bwMode="auto">
          <a:xfrm>
            <a:off x="3292604" y="4336466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5997040" y="2137135"/>
            <a:ext cx="142875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/user/</a:t>
            </a:r>
            <a:r>
              <a:rPr lang="en-US" altLang="zh-CN" sz="1200" dirty="0" err="1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neuedu</a:t>
            </a:r>
            <a:r>
              <a:rPr lang="en-US" altLang="zh-CN" sz="12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/ss.avi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5328461" y="2380469"/>
            <a:ext cx="29562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</a:rPr>
              <a:t>{[blk_1,blk_2],[blk_1,blk_2],[blk_1,blk_2]}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5953875" y="4270722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76" name="文本框 81"/>
          <p:cNvSpPr txBox="1">
            <a:spLocks noChangeArrowheads="1"/>
          </p:cNvSpPr>
          <p:nvPr/>
        </p:nvSpPr>
        <p:spPr bwMode="auto">
          <a:xfrm>
            <a:off x="5998101" y="4342151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7" name="肘形连接符 176"/>
          <p:cNvCxnSpPr>
            <a:endCxn id="156" idx="1"/>
          </p:cNvCxnSpPr>
          <p:nvPr/>
        </p:nvCxnSpPr>
        <p:spPr>
          <a:xfrm>
            <a:off x="1932773" y="2091772"/>
            <a:ext cx="3783437" cy="2194825"/>
          </a:xfrm>
          <a:prstGeom prst="bentConnector3">
            <a:avLst>
              <a:gd name="adj1" fmla="val 70463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endCxn id="192" idx="3"/>
          </p:cNvCxnSpPr>
          <p:nvPr/>
        </p:nvCxnSpPr>
        <p:spPr>
          <a:xfrm rot="10800000">
            <a:off x="1815542" y="2265988"/>
            <a:ext cx="3900671" cy="2318526"/>
          </a:xfrm>
          <a:prstGeom prst="bentConnector3">
            <a:avLst>
              <a:gd name="adj1" fmla="val 3452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40"/>
          <p:cNvSpPr txBox="1">
            <a:spLocks noChangeArrowheads="1"/>
          </p:cNvSpPr>
          <p:nvPr/>
        </p:nvSpPr>
        <p:spPr bwMode="auto">
          <a:xfrm>
            <a:off x="4652589" y="3044969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</a:t>
            </a:r>
            <a:r>
              <a:rPr lang="zh-CN" altLang="en-US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读数据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blk_2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0" name="文本框 70"/>
          <p:cNvSpPr txBox="1">
            <a:spLocks noChangeArrowheads="1"/>
          </p:cNvSpPr>
          <p:nvPr/>
        </p:nvSpPr>
        <p:spPr bwMode="auto">
          <a:xfrm>
            <a:off x="4699008" y="4349618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3247685" y="4665050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2" name="文本框 81"/>
          <p:cNvSpPr txBox="1">
            <a:spLocks noChangeArrowheads="1"/>
          </p:cNvSpPr>
          <p:nvPr/>
        </p:nvSpPr>
        <p:spPr bwMode="auto">
          <a:xfrm>
            <a:off x="3292604" y="4715554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5953182" y="4660221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4" name="文本框 81"/>
          <p:cNvSpPr txBox="1">
            <a:spLocks noChangeArrowheads="1"/>
          </p:cNvSpPr>
          <p:nvPr/>
        </p:nvSpPr>
        <p:spPr bwMode="auto">
          <a:xfrm>
            <a:off x="5998101" y="4710725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8126219" y="4225362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6" name="文本框 81"/>
          <p:cNvSpPr txBox="1">
            <a:spLocks noChangeArrowheads="1"/>
          </p:cNvSpPr>
          <p:nvPr/>
        </p:nvSpPr>
        <p:spPr bwMode="auto">
          <a:xfrm>
            <a:off x="8170445" y="4296791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8125526" y="4614861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8" name="文本框 81"/>
          <p:cNvSpPr txBox="1">
            <a:spLocks noChangeArrowheads="1"/>
          </p:cNvSpPr>
          <p:nvPr/>
        </p:nvSpPr>
        <p:spPr bwMode="auto">
          <a:xfrm>
            <a:off x="8170445" y="4665365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9" name="文本框 23"/>
          <p:cNvSpPr txBox="1">
            <a:spLocks noChangeArrowheads="1"/>
          </p:cNvSpPr>
          <p:nvPr/>
        </p:nvSpPr>
        <p:spPr bwMode="auto">
          <a:xfrm>
            <a:off x="1040680" y="781273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客户端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1118292" y="1167037"/>
            <a:ext cx="800911" cy="750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Distributed </a:t>
            </a:r>
            <a:r>
              <a:rPr lang="en-US" altLang="zh-CN" sz="1000" dirty="0" err="1" smtClean="0"/>
              <a:t>FileSystem</a:t>
            </a:r>
            <a:endParaRPr lang="zh-CN" altLang="en-US" sz="1000" dirty="0"/>
          </a:p>
        </p:txBody>
      </p:sp>
      <p:sp>
        <p:nvSpPr>
          <p:cNvPr id="191" name="圆角矩形 190"/>
          <p:cNvSpPr/>
          <p:nvPr/>
        </p:nvSpPr>
        <p:spPr>
          <a:xfrm>
            <a:off x="467545" y="992407"/>
            <a:ext cx="1467300" cy="146685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>
              <a:noFill/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953941" y="2091772"/>
            <a:ext cx="861600" cy="34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FSDataInputStream</a:t>
            </a:r>
            <a:endParaRPr lang="zh-CN" altLang="en-US" sz="1000" dirty="0"/>
          </a:p>
        </p:txBody>
      </p:sp>
      <p:sp>
        <p:nvSpPr>
          <p:cNvPr id="193" name="矩形 192"/>
          <p:cNvSpPr/>
          <p:nvPr/>
        </p:nvSpPr>
        <p:spPr>
          <a:xfrm>
            <a:off x="510713" y="1175726"/>
            <a:ext cx="432865" cy="336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HDFS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client</a:t>
            </a:r>
            <a:endParaRPr lang="zh-CN" altLang="en-US" sz="800" dirty="0"/>
          </a:p>
        </p:txBody>
      </p:sp>
      <p:cxnSp>
        <p:nvCxnSpPr>
          <p:cNvPr id="194" name="直接箭头连接符 193"/>
          <p:cNvCxnSpPr>
            <a:stCxn id="193" idx="3"/>
            <a:endCxn id="190" idx="1"/>
          </p:cNvCxnSpPr>
          <p:nvPr/>
        </p:nvCxnSpPr>
        <p:spPr>
          <a:xfrm>
            <a:off x="943578" y="1343816"/>
            <a:ext cx="174714" cy="19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>
            <a:stCxn id="193" idx="2"/>
            <a:endCxn id="192" idx="1"/>
          </p:cNvCxnSpPr>
          <p:nvPr/>
        </p:nvCxnSpPr>
        <p:spPr>
          <a:xfrm>
            <a:off x="727146" y="1511906"/>
            <a:ext cx="226795" cy="754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>
            <a:stCxn id="193" idx="2"/>
          </p:cNvCxnSpPr>
          <p:nvPr/>
        </p:nvCxnSpPr>
        <p:spPr>
          <a:xfrm>
            <a:off x="727146" y="1511906"/>
            <a:ext cx="375135" cy="55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文本框 23"/>
          <p:cNvSpPr txBox="1">
            <a:spLocks noChangeArrowheads="1"/>
          </p:cNvSpPr>
          <p:nvPr/>
        </p:nvSpPr>
        <p:spPr bwMode="auto">
          <a:xfrm>
            <a:off x="928883" y="1048346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open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8" name="文本框 23"/>
          <p:cNvSpPr txBox="1">
            <a:spLocks noChangeArrowheads="1"/>
          </p:cNvSpPr>
          <p:nvPr/>
        </p:nvSpPr>
        <p:spPr bwMode="auto">
          <a:xfrm>
            <a:off x="862223" y="1585654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read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9" name="文本框 23"/>
          <p:cNvSpPr txBox="1">
            <a:spLocks noChangeArrowheads="1"/>
          </p:cNvSpPr>
          <p:nvPr/>
        </p:nvSpPr>
        <p:spPr bwMode="auto">
          <a:xfrm>
            <a:off x="594281" y="1814250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close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ldLvl="0" animBg="1"/>
      <p:bldP spid="147" grpId="0"/>
      <p:bldP spid="149" grpId="0"/>
      <p:bldP spid="151" grpId="0"/>
      <p:bldP spid="152" grpId="0" bldLvl="0" animBg="1"/>
      <p:bldP spid="153" grpId="0"/>
      <p:bldP spid="154" grpId="0" bldLvl="0" animBg="1"/>
      <p:bldP spid="155" grpId="0" bldLvl="0" animBg="1"/>
      <p:bldP spid="156" grpId="0" bldLvl="0" animBg="1"/>
      <p:bldP spid="157" grpId="0"/>
      <p:bldP spid="158" grpId="0"/>
      <p:bldP spid="159" grpId="0"/>
      <p:bldP spid="161" grpId="0" bldLvl="0" animBg="1"/>
      <p:bldP spid="162" grpId="0"/>
      <p:bldP spid="163" grpId="0"/>
      <p:bldP spid="164" grpId="0"/>
      <p:bldP spid="167" grpId="0"/>
      <p:bldP spid="169" grpId="0"/>
      <p:bldP spid="170" grpId="0" bldLvl="0" animBg="1"/>
      <p:bldP spid="171" grpId="0"/>
      <p:bldP spid="173" grpId="0"/>
      <p:bldP spid="174" grpId="0"/>
      <p:bldP spid="175" grpId="0" bldLvl="0" animBg="1"/>
      <p:bldP spid="176" grpId="0"/>
      <p:bldP spid="179" grpId="0"/>
      <p:bldP spid="180" grpId="0"/>
      <p:bldP spid="181" grpId="0" bldLvl="0" animBg="1"/>
      <p:bldP spid="182" grpId="0"/>
      <p:bldP spid="183" grpId="0" bldLvl="0" animBg="1"/>
      <p:bldP spid="184" grpId="0"/>
      <p:bldP spid="185" grpId="0" bldLvl="0" animBg="1"/>
      <p:bldP spid="186" grpId="0"/>
      <p:bldP spid="187" grpId="0" bldLvl="0" animBg="1"/>
      <p:bldP spid="188" grpId="0"/>
      <p:bldP spid="189" grpId="0"/>
      <p:bldP spid="190" grpId="0" bldLvl="0" animBg="1"/>
      <p:bldP spid="191" grpId="0" bldLvl="0" animBg="1"/>
      <p:bldP spid="192" grpId="0" bldLvl="0" animBg="1"/>
      <p:bldP spid="193" grpId="0" bldLvl="0" animBg="1"/>
      <p:bldP spid="197" grpId="0"/>
      <p:bldP spid="198" grpId="0"/>
      <p:bldP spid="19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 182"/>
          <p:cNvSpPr/>
          <p:nvPr/>
        </p:nvSpPr>
        <p:spPr>
          <a:xfrm>
            <a:off x="3274504" y="560507"/>
            <a:ext cx="2677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600" dirty="0" smtClean="0">
                <a:solidFill>
                  <a:srgbClr val="FF0000"/>
                </a:solidFill>
              </a:rPr>
              <a:t>作业提交过程之</a:t>
            </a:r>
            <a:r>
              <a:rPr lang="en-US" altLang="zh-CN" sz="1600" dirty="0" smtClean="0">
                <a:solidFill>
                  <a:srgbClr val="FF0000"/>
                </a:solidFill>
              </a:rPr>
              <a:t>HDFS</a:t>
            </a:r>
            <a:r>
              <a:rPr lang="zh-CN" altLang="en-US" sz="1600" dirty="0" smtClean="0">
                <a:solidFill>
                  <a:srgbClr val="FF0000"/>
                </a:solidFill>
              </a:rPr>
              <a:t>写数据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49" name="圆角矩形 148"/>
          <p:cNvSpPr/>
          <p:nvPr/>
        </p:nvSpPr>
        <p:spPr>
          <a:xfrm>
            <a:off x="6890956" y="1193537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51" name="文本框 9"/>
          <p:cNvSpPr txBox="1">
            <a:spLocks noChangeArrowheads="1"/>
          </p:cNvSpPr>
          <p:nvPr/>
        </p:nvSpPr>
        <p:spPr bwMode="auto">
          <a:xfrm>
            <a:off x="2639688" y="1079275"/>
            <a:ext cx="3199448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向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请求上传文件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/user/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neuedu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2" name="直接箭头连接符 151"/>
          <p:cNvCxnSpPr/>
          <p:nvPr/>
        </p:nvCxnSpPr>
        <p:spPr>
          <a:xfrm flipH="1" flipV="1">
            <a:off x="2155709" y="1650882"/>
            <a:ext cx="4750807" cy="79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3"/>
          <p:cNvSpPr txBox="1">
            <a:spLocks noChangeArrowheads="1"/>
          </p:cNvSpPr>
          <p:nvPr/>
        </p:nvSpPr>
        <p:spPr bwMode="auto">
          <a:xfrm>
            <a:off x="5468568" y="1473177"/>
            <a:ext cx="1556373" cy="21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响应可以上传文件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4" name="直接箭头连接符 153"/>
          <p:cNvCxnSpPr>
            <a:stCxn id="225" idx="3"/>
          </p:cNvCxnSpPr>
          <p:nvPr/>
        </p:nvCxnSpPr>
        <p:spPr>
          <a:xfrm>
            <a:off x="2160188" y="1912195"/>
            <a:ext cx="4756723" cy="92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5" name="文本框 15"/>
          <p:cNvSpPr txBox="1">
            <a:spLocks noChangeArrowheads="1"/>
          </p:cNvSpPr>
          <p:nvPr/>
        </p:nvSpPr>
        <p:spPr bwMode="auto">
          <a:xfrm>
            <a:off x="2637566" y="1738031"/>
            <a:ext cx="360448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请求上传第一个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），请返回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6" name="直接箭头连接符 155"/>
          <p:cNvCxnSpPr/>
          <p:nvPr/>
        </p:nvCxnSpPr>
        <p:spPr>
          <a:xfrm flipV="1">
            <a:off x="2163533" y="1385400"/>
            <a:ext cx="4745203" cy="2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flipH="1" flipV="1">
            <a:off x="2155709" y="2126215"/>
            <a:ext cx="4750807" cy="178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21"/>
          <p:cNvSpPr txBox="1">
            <a:spLocks noChangeArrowheads="1"/>
          </p:cNvSpPr>
          <p:nvPr/>
        </p:nvSpPr>
        <p:spPr bwMode="auto">
          <a:xfrm>
            <a:off x="3000854" y="1998742"/>
            <a:ext cx="424863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返回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dn1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dn2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dn3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节点，表示采用这三个节点存储数据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9" name="文本框 22"/>
          <p:cNvSpPr txBox="1">
            <a:spLocks noChangeArrowheads="1"/>
          </p:cNvSpPr>
          <p:nvPr/>
        </p:nvSpPr>
        <p:spPr bwMode="auto">
          <a:xfrm>
            <a:off x="7016368" y="964343"/>
            <a:ext cx="829005" cy="34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0" name="文本框 23"/>
          <p:cNvSpPr txBox="1">
            <a:spLocks noChangeArrowheads="1"/>
          </p:cNvSpPr>
          <p:nvPr/>
        </p:nvSpPr>
        <p:spPr bwMode="auto">
          <a:xfrm>
            <a:off x="1351061" y="967635"/>
            <a:ext cx="5080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客户端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7042567" y="1714401"/>
            <a:ext cx="692132" cy="281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62" name="文本框 25"/>
          <p:cNvSpPr txBox="1">
            <a:spLocks noChangeArrowheads="1"/>
          </p:cNvSpPr>
          <p:nvPr/>
        </p:nvSpPr>
        <p:spPr bwMode="auto">
          <a:xfrm>
            <a:off x="7151584" y="1781500"/>
            <a:ext cx="5080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" name="圆角矩形 162"/>
          <p:cNvSpPr/>
          <p:nvPr/>
        </p:nvSpPr>
        <p:spPr>
          <a:xfrm>
            <a:off x="7980238" y="3396049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64" name="圆角矩形 163"/>
          <p:cNvSpPr/>
          <p:nvPr/>
        </p:nvSpPr>
        <p:spPr>
          <a:xfrm>
            <a:off x="3102803" y="3411289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65" name="圆角矩形 164"/>
          <p:cNvSpPr/>
          <p:nvPr/>
        </p:nvSpPr>
        <p:spPr>
          <a:xfrm>
            <a:off x="5788218" y="3411924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66" name="文本框 30"/>
          <p:cNvSpPr txBox="1">
            <a:spLocks noChangeArrowheads="1"/>
          </p:cNvSpPr>
          <p:nvPr/>
        </p:nvSpPr>
        <p:spPr bwMode="auto">
          <a:xfrm>
            <a:off x="3257336" y="3209226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7" name="文本框 31"/>
          <p:cNvSpPr txBox="1">
            <a:spLocks noChangeArrowheads="1"/>
          </p:cNvSpPr>
          <p:nvPr/>
        </p:nvSpPr>
        <p:spPr bwMode="auto">
          <a:xfrm>
            <a:off x="5929466" y="3197703"/>
            <a:ext cx="736600" cy="22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8" name="文本框 32"/>
          <p:cNvSpPr txBox="1">
            <a:spLocks noChangeArrowheads="1"/>
          </p:cNvSpPr>
          <p:nvPr/>
        </p:nvSpPr>
        <p:spPr bwMode="auto">
          <a:xfrm>
            <a:off x="8091482" y="3157237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9" name="肘形连接符 168"/>
          <p:cNvCxnSpPr>
            <a:endCxn id="164" idx="1"/>
          </p:cNvCxnSpPr>
          <p:nvPr/>
        </p:nvCxnSpPr>
        <p:spPr>
          <a:xfrm rot="16200000" flipH="1">
            <a:off x="1611769" y="2653679"/>
            <a:ext cx="1484327" cy="1497741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0" name="圆柱形 169"/>
          <p:cNvSpPr/>
          <p:nvPr/>
        </p:nvSpPr>
        <p:spPr>
          <a:xfrm>
            <a:off x="183441" y="2714331"/>
            <a:ext cx="563906" cy="84048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71" name="文本框 35"/>
          <p:cNvSpPr txBox="1">
            <a:spLocks noChangeArrowheads="1"/>
          </p:cNvSpPr>
          <p:nvPr/>
        </p:nvSpPr>
        <p:spPr bwMode="auto">
          <a:xfrm>
            <a:off x="295647" y="3627546"/>
            <a:ext cx="398627" cy="24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2" name="文本框 36"/>
          <p:cNvSpPr txBox="1">
            <a:spLocks noChangeArrowheads="1"/>
          </p:cNvSpPr>
          <p:nvPr/>
        </p:nvSpPr>
        <p:spPr bwMode="auto">
          <a:xfrm>
            <a:off x="236146" y="3115651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" name="文本框 37"/>
          <p:cNvSpPr txBox="1">
            <a:spLocks noChangeArrowheads="1"/>
          </p:cNvSpPr>
          <p:nvPr/>
        </p:nvSpPr>
        <p:spPr bwMode="auto">
          <a:xfrm>
            <a:off x="295647" y="2520997"/>
            <a:ext cx="3619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200m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4" name="直接连接符 173"/>
          <p:cNvCxnSpPr/>
          <p:nvPr/>
        </p:nvCxnSpPr>
        <p:spPr>
          <a:xfrm flipV="1">
            <a:off x="183441" y="3035677"/>
            <a:ext cx="563906" cy="1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>
            <a:endCxn id="225" idx="1"/>
          </p:cNvCxnSpPr>
          <p:nvPr/>
        </p:nvCxnSpPr>
        <p:spPr>
          <a:xfrm flipV="1">
            <a:off x="183439" y="1912195"/>
            <a:ext cx="441151" cy="87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文本框 40"/>
          <p:cNvSpPr txBox="1">
            <a:spLocks noChangeArrowheads="1"/>
          </p:cNvSpPr>
          <p:nvPr/>
        </p:nvSpPr>
        <p:spPr bwMode="auto">
          <a:xfrm>
            <a:off x="1619648" y="3859245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传输通道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3278063" y="4299654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78" name="文本框 42"/>
          <p:cNvSpPr txBox="1">
            <a:spLocks noChangeArrowheads="1"/>
          </p:cNvSpPr>
          <p:nvPr/>
        </p:nvSpPr>
        <p:spPr bwMode="auto">
          <a:xfrm>
            <a:off x="3287508" y="4096136"/>
            <a:ext cx="74120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9" name="流程图: 联系 178"/>
          <p:cNvSpPr/>
          <p:nvPr/>
        </p:nvSpPr>
        <p:spPr>
          <a:xfrm>
            <a:off x="3334578" y="436696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0" name="流程图: 联系 179"/>
          <p:cNvSpPr/>
          <p:nvPr/>
        </p:nvSpPr>
        <p:spPr>
          <a:xfrm>
            <a:off x="3460308" y="437013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1" name="流程图: 联系 180"/>
          <p:cNvSpPr/>
          <p:nvPr/>
        </p:nvSpPr>
        <p:spPr>
          <a:xfrm>
            <a:off x="3635568" y="437013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2" name="流程图: 联系 181"/>
          <p:cNvSpPr/>
          <p:nvPr/>
        </p:nvSpPr>
        <p:spPr>
          <a:xfrm>
            <a:off x="3143443" y="43847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4" name="流程图: 联系 183"/>
          <p:cNvSpPr/>
          <p:nvPr/>
        </p:nvSpPr>
        <p:spPr>
          <a:xfrm>
            <a:off x="3231073" y="437712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5" name="矩形 184"/>
          <p:cNvSpPr/>
          <p:nvPr/>
        </p:nvSpPr>
        <p:spPr>
          <a:xfrm>
            <a:off x="6009198" y="4288859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6" name="文本框 51"/>
          <p:cNvSpPr txBox="1">
            <a:spLocks noChangeArrowheads="1"/>
          </p:cNvSpPr>
          <p:nvPr/>
        </p:nvSpPr>
        <p:spPr bwMode="auto">
          <a:xfrm>
            <a:off x="5995206" y="4071221"/>
            <a:ext cx="699774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7" name="流程图: 联系 186"/>
          <p:cNvSpPr/>
          <p:nvPr/>
        </p:nvSpPr>
        <p:spPr>
          <a:xfrm>
            <a:off x="6065713" y="435616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8" name="流程图: 联系 187"/>
          <p:cNvSpPr/>
          <p:nvPr/>
        </p:nvSpPr>
        <p:spPr>
          <a:xfrm>
            <a:off x="6191443" y="43593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9" name="流程图: 联系 188"/>
          <p:cNvSpPr/>
          <p:nvPr/>
        </p:nvSpPr>
        <p:spPr>
          <a:xfrm>
            <a:off x="6366703" y="43593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90" name="矩形 189"/>
          <p:cNvSpPr/>
          <p:nvPr/>
        </p:nvSpPr>
        <p:spPr>
          <a:xfrm>
            <a:off x="8202488" y="4289494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91" name="文本框 56"/>
          <p:cNvSpPr txBox="1">
            <a:spLocks noChangeArrowheads="1"/>
          </p:cNvSpPr>
          <p:nvPr/>
        </p:nvSpPr>
        <p:spPr bwMode="auto">
          <a:xfrm>
            <a:off x="8161966" y="4071221"/>
            <a:ext cx="690418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2" name="流程图: 联系 191"/>
          <p:cNvSpPr/>
          <p:nvPr/>
        </p:nvSpPr>
        <p:spPr>
          <a:xfrm>
            <a:off x="8259003" y="435680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93" name="流程图: 联系 192"/>
          <p:cNvSpPr/>
          <p:nvPr/>
        </p:nvSpPr>
        <p:spPr>
          <a:xfrm>
            <a:off x="8384733" y="435997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94" name="流程图: 联系 193"/>
          <p:cNvSpPr/>
          <p:nvPr/>
        </p:nvSpPr>
        <p:spPr>
          <a:xfrm>
            <a:off x="8559993" y="435997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cxnSp>
        <p:nvCxnSpPr>
          <p:cNvPr id="195" name="直接箭头连接符 194"/>
          <p:cNvCxnSpPr/>
          <p:nvPr/>
        </p:nvCxnSpPr>
        <p:spPr>
          <a:xfrm>
            <a:off x="4089593" y="4194879"/>
            <a:ext cx="1709103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/>
          <p:nvPr/>
        </p:nvCxnSpPr>
        <p:spPr>
          <a:xfrm>
            <a:off x="6773738" y="4213294"/>
            <a:ext cx="1206500" cy="1587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流程图: 联系 196"/>
          <p:cNvSpPr/>
          <p:nvPr/>
        </p:nvSpPr>
        <p:spPr>
          <a:xfrm>
            <a:off x="3922588" y="43847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98" name="流程图: 联系 197"/>
          <p:cNvSpPr/>
          <p:nvPr/>
        </p:nvSpPr>
        <p:spPr>
          <a:xfrm>
            <a:off x="5886008" y="440125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99" name="流程图: 联系 198"/>
          <p:cNvSpPr/>
          <p:nvPr/>
        </p:nvSpPr>
        <p:spPr>
          <a:xfrm>
            <a:off x="6653723" y="437077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200" name="流程图: 联系 199"/>
          <p:cNvSpPr/>
          <p:nvPr/>
        </p:nvSpPr>
        <p:spPr>
          <a:xfrm>
            <a:off x="8057073" y="439934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cxnSp>
        <p:nvCxnSpPr>
          <p:cNvPr id="201" name="直接箭头连接符 200"/>
          <p:cNvCxnSpPr/>
          <p:nvPr/>
        </p:nvCxnSpPr>
        <p:spPr>
          <a:xfrm flipH="1">
            <a:off x="6767389" y="3783533"/>
            <a:ext cx="1212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/>
          <p:nvPr/>
        </p:nvCxnSpPr>
        <p:spPr>
          <a:xfrm flipH="1">
            <a:off x="4104198" y="3779088"/>
            <a:ext cx="1694498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肘形连接符 202"/>
          <p:cNvCxnSpPr/>
          <p:nvPr/>
        </p:nvCxnSpPr>
        <p:spPr>
          <a:xfrm rot="10800000">
            <a:off x="1444621" y="2660386"/>
            <a:ext cx="1658185" cy="1150847"/>
          </a:xfrm>
          <a:prstGeom prst="bentConnector3">
            <a:avLst>
              <a:gd name="adj1" fmla="val 9999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文本框 70"/>
          <p:cNvSpPr txBox="1">
            <a:spLocks noChangeArrowheads="1"/>
          </p:cNvSpPr>
          <p:nvPr/>
        </p:nvSpPr>
        <p:spPr bwMode="auto">
          <a:xfrm>
            <a:off x="1619648" y="3464037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 dn1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" name="文本框 71"/>
          <p:cNvSpPr txBox="1">
            <a:spLocks noChangeArrowheads="1"/>
          </p:cNvSpPr>
          <p:nvPr/>
        </p:nvSpPr>
        <p:spPr bwMode="auto">
          <a:xfrm>
            <a:off x="6868350" y="3504937"/>
            <a:ext cx="1081259" cy="16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 dn3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" name="文本框 72"/>
          <p:cNvSpPr txBox="1">
            <a:spLocks noChangeArrowheads="1"/>
          </p:cNvSpPr>
          <p:nvPr/>
        </p:nvSpPr>
        <p:spPr bwMode="auto">
          <a:xfrm>
            <a:off x="4195998" y="3517859"/>
            <a:ext cx="1379261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 dn2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7" name="文本框 74"/>
          <p:cNvSpPr txBox="1">
            <a:spLocks noChangeArrowheads="1"/>
          </p:cNvSpPr>
          <p:nvPr/>
        </p:nvSpPr>
        <p:spPr bwMode="auto">
          <a:xfrm>
            <a:off x="4169906" y="4019649"/>
            <a:ext cx="120094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请求建立通道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8" name="文本框 75"/>
          <p:cNvSpPr txBox="1">
            <a:spLocks noChangeArrowheads="1"/>
          </p:cNvSpPr>
          <p:nvPr/>
        </p:nvSpPr>
        <p:spPr bwMode="auto">
          <a:xfrm>
            <a:off x="6897721" y="3985873"/>
            <a:ext cx="1051888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请求建立通道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9" name="肘形连接符 208"/>
          <p:cNvCxnSpPr/>
          <p:nvPr/>
        </p:nvCxnSpPr>
        <p:spPr>
          <a:xfrm rot="16200000" flipH="1">
            <a:off x="1225311" y="2641234"/>
            <a:ext cx="1887872" cy="1867113"/>
          </a:xfrm>
          <a:prstGeom prst="bentConnector3">
            <a:avLst>
              <a:gd name="adj1" fmla="val 10005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/>
          <p:nvPr/>
        </p:nvCxnSpPr>
        <p:spPr>
          <a:xfrm>
            <a:off x="4087053" y="4409538"/>
            <a:ext cx="1696085" cy="34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>
            <a:off x="6790883" y="4399349"/>
            <a:ext cx="1189355" cy="10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2" name="文本框 79"/>
          <p:cNvSpPr txBox="1">
            <a:spLocks noChangeArrowheads="1"/>
          </p:cNvSpPr>
          <p:nvPr/>
        </p:nvSpPr>
        <p:spPr bwMode="auto">
          <a:xfrm>
            <a:off x="1611197" y="4232820"/>
            <a:ext cx="1268086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 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packet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3334579" y="4656524"/>
            <a:ext cx="483870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214" name="文本框 81"/>
          <p:cNvSpPr txBox="1">
            <a:spLocks noChangeArrowheads="1"/>
          </p:cNvSpPr>
          <p:nvPr/>
        </p:nvSpPr>
        <p:spPr bwMode="auto">
          <a:xfrm>
            <a:off x="3348483" y="4645094"/>
            <a:ext cx="519998" cy="24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6009198" y="4649539"/>
            <a:ext cx="553085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216" name="文本框 83"/>
          <p:cNvSpPr txBox="1">
            <a:spLocks noChangeArrowheads="1"/>
          </p:cNvSpPr>
          <p:nvPr/>
        </p:nvSpPr>
        <p:spPr bwMode="auto">
          <a:xfrm>
            <a:off x="6094266" y="4634266"/>
            <a:ext cx="555457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8202489" y="4645094"/>
            <a:ext cx="560704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218" name="文本框 85"/>
          <p:cNvSpPr txBox="1">
            <a:spLocks noChangeArrowheads="1"/>
          </p:cNvSpPr>
          <p:nvPr/>
        </p:nvSpPr>
        <p:spPr bwMode="auto">
          <a:xfrm>
            <a:off x="8339099" y="4637238"/>
            <a:ext cx="469093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9" name="直接箭头连接符 218"/>
          <p:cNvCxnSpPr/>
          <p:nvPr/>
        </p:nvCxnSpPr>
        <p:spPr>
          <a:xfrm>
            <a:off x="3552383" y="4537144"/>
            <a:ext cx="118745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/>
          <p:nvPr/>
        </p:nvCxnSpPr>
        <p:spPr>
          <a:xfrm>
            <a:off x="6309553" y="4528889"/>
            <a:ext cx="95250" cy="13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/>
          <p:nvPr/>
        </p:nvCxnSpPr>
        <p:spPr>
          <a:xfrm>
            <a:off x="8505383" y="4528889"/>
            <a:ext cx="66675" cy="13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/>
          <p:nvPr/>
        </p:nvCxnSpPr>
        <p:spPr>
          <a:xfrm>
            <a:off x="2162245" y="2176923"/>
            <a:ext cx="4831557" cy="453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3" name="文本框 79"/>
          <p:cNvSpPr txBox="1">
            <a:spLocks noChangeArrowheads="1"/>
          </p:cNvSpPr>
          <p:nvPr/>
        </p:nvSpPr>
        <p:spPr bwMode="auto">
          <a:xfrm>
            <a:off x="2644015" y="2401195"/>
            <a:ext cx="10890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8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传输数据完成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1375836" y="1353400"/>
            <a:ext cx="768710" cy="750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Distributed </a:t>
            </a:r>
            <a:r>
              <a:rPr lang="en-US" altLang="zh-CN" sz="1000" dirty="0" err="1" smtClean="0"/>
              <a:t>FileSystem</a:t>
            </a:r>
            <a:endParaRPr lang="zh-CN" altLang="en-US" sz="1000" dirty="0"/>
          </a:p>
        </p:txBody>
      </p:sp>
      <p:sp>
        <p:nvSpPr>
          <p:cNvPr id="225" name="圆角矩形 224"/>
          <p:cNvSpPr/>
          <p:nvPr/>
        </p:nvSpPr>
        <p:spPr>
          <a:xfrm>
            <a:off x="624590" y="1178770"/>
            <a:ext cx="1535598" cy="146685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>
              <a:noFill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1179284" y="2278135"/>
            <a:ext cx="760843" cy="34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FSDataOutputStream</a:t>
            </a:r>
            <a:endParaRPr lang="zh-CN" altLang="en-US" sz="1000" dirty="0"/>
          </a:p>
        </p:txBody>
      </p:sp>
      <p:sp>
        <p:nvSpPr>
          <p:cNvPr id="227" name="矩形 226"/>
          <p:cNvSpPr/>
          <p:nvPr/>
        </p:nvSpPr>
        <p:spPr>
          <a:xfrm>
            <a:off x="657597" y="1353400"/>
            <a:ext cx="454031" cy="34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HDFS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client</a:t>
            </a:r>
            <a:endParaRPr lang="zh-CN" altLang="en-US" sz="800" dirty="0"/>
          </a:p>
        </p:txBody>
      </p:sp>
      <p:sp>
        <p:nvSpPr>
          <p:cNvPr id="228" name="文本框 23"/>
          <p:cNvSpPr txBox="1">
            <a:spLocks noChangeArrowheads="1"/>
          </p:cNvSpPr>
          <p:nvPr/>
        </p:nvSpPr>
        <p:spPr bwMode="auto">
          <a:xfrm>
            <a:off x="1111648" y="1240004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create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29" name="直接箭头连接符 228"/>
          <p:cNvCxnSpPr>
            <a:stCxn id="227" idx="3"/>
            <a:endCxn id="224" idx="1"/>
          </p:cNvCxnSpPr>
          <p:nvPr/>
        </p:nvCxnSpPr>
        <p:spPr>
          <a:xfrm>
            <a:off x="1111628" y="1527616"/>
            <a:ext cx="264208" cy="20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/>
          <p:cNvCxnSpPr>
            <a:stCxn id="227" idx="2"/>
          </p:cNvCxnSpPr>
          <p:nvPr/>
        </p:nvCxnSpPr>
        <p:spPr>
          <a:xfrm>
            <a:off x="884613" y="1701831"/>
            <a:ext cx="436304" cy="56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>
            <a:stCxn id="227" idx="2"/>
            <a:endCxn id="226" idx="1"/>
          </p:cNvCxnSpPr>
          <p:nvPr/>
        </p:nvCxnSpPr>
        <p:spPr>
          <a:xfrm>
            <a:off x="884613" y="1701831"/>
            <a:ext cx="294671" cy="75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文本框 23"/>
          <p:cNvSpPr txBox="1">
            <a:spLocks noChangeArrowheads="1"/>
          </p:cNvSpPr>
          <p:nvPr/>
        </p:nvSpPr>
        <p:spPr bwMode="auto">
          <a:xfrm>
            <a:off x="1101968" y="1847554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write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3" name="文本框 23"/>
          <p:cNvSpPr txBox="1">
            <a:spLocks noChangeArrowheads="1"/>
          </p:cNvSpPr>
          <p:nvPr/>
        </p:nvSpPr>
        <p:spPr bwMode="auto">
          <a:xfrm>
            <a:off x="739291" y="2007350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close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bldLvl="0" animBg="1"/>
      <p:bldP spid="151" grpId="0"/>
      <p:bldP spid="153" grpId="0"/>
      <p:bldP spid="155" grpId="0"/>
      <p:bldP spid="158" grpId="0"/>
      <p:bldP spid="159" grpId="0"/>
      <p:bldP spid="160" grpId="0"/>
      <p:bldP spid="161" grpId="0" bldLvl="0" animBg="1"/>
      <p:bldP spid="162" grpId="0"/>
      <p:bldP spid="163" grpId="0" bldLvl="0" animBg="1"/>
      <p:bldP spid="164" grpId="0" bldLvl="0" animBg="1"/>
      <p:bldP spid="165" grpId="0" bldLvl="0" animBg="1"/>
      <p:bldP spid="166" grpId="0"/>
      <p:bldP spid="167" grpId="0"/>
      <p:bldP spid="168" grpId="0"/>
      <p:bldP spid="170" grpId="0" bldLvl="0" animBg="1"/>
      <p:bldP spid="171" grpId="0"/>
      <p:bldP spid="172" grpId="0"/>
      <p:bldP spid="173" grpId="0"/>
      <p:bldP spid="176" grpId="0"/>
      <p:bldP spid="177" grpId="0" bldLvl="0" animBg="1"/>
      <p:bldP spid="178" grpId="0"/>
      <p:bldP spid="179" grpId="0" bldLvl="0" animBg="1"/>
      <p:bldP spid="180" grpId="0" bldLvl="0" animBg="1"/>
      <p:bldP spid="181" grpId="0" bldLvl="0" animBg="1"/>
      <p:bldP spid="182" grpId="0" bldLvl="0" animBg="1"/>
      <p:bldP spid="184" grpId="0" bldLvl="0" animBg="1"/>
      <p:bldP spid="185" grpId="0" bldLvl="0" animBg="1"/>
      <p:bldP spid="186" grpId="0"/>
      <p:bldP spid="187" grpId="0" bldLvl="0" animBg="1"/>
      <p:bldP spid="188" grpId="0" bldLvl="0" animBg="1"/>
      <p:bldP spid="189" grpId="0" bldLvl="0" animBg="1"/>
      <p:bldP spid="190" grpId="0" bldLvl="0" animBg="1"/>
      <p:bldP spid="191" grpId="0"/>
      <p:bldP spid="192" grpId="0" bldLvl="0" animBg="1"/>
      <p:bldP spid="193" grpId="0" bldLvl="0" animBg="1"/>
      <p:bldP spid="194" grpId="0" bldLvl="0" animBg="1"/>
      <p:bldP spid="197" grpId="0" bldLvl="0" animBg="1"/>
      <p:bldP spid="198" grpId="0" bldLvl="0" animBg="1"/>
      <p:bldP spid="199" grpId="0" bldLvl="0" animBg="1"/>
      <p:bldP spid="200" grpId="0" bldLvl="0" animBg="1"/>
      <p:bldP spid="204" grpId="0"/>
      <p:bldP spid="205" grpId="0"/>
      <p:bldP spid="206" grpId="0"/>
      <p:bldP spid="207" grpId="0"/>
      <p:bldP spid="208" grpId="0"/>
      <p:bldP spid="212" grpId="0"/>
      <p:bldP spid="213" grpId="0" bldLvl="0" animBg="1"/>
      <p:bldP spid="214" grpId="0"/>
      <p:bldP spid="215" grpId="0" bldLvl="0" animBg="1"/>
      <p:bldP spid="216" grpId="0"/>
      <p:bldP spid="217" grpId="0" bldLvl="0" animBg="1"/>
      <p:bldP spid="218" grpId="0"/>
      <p:bldP spid="223" grpId="0"/>
      <p:bldP spid="224" grpId="0" bldLvl="0" animBg="1"/>
      <p:bldP spid="225" grpId="0" bldLvl="0" animBg="1"/>
      <p:bldP spid="226" grpId="0" bldLvl="0" animBg="1"/>
      <p:bldP spid="227" grpId="0" bldLvl="0" animBg="1"/>
      <p:bldP spid="228" grpId="0"/>
      <p:bldP spid="232" grpId="0"/>
      <p:bldP spid="23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圆角矩形 90"/>
          <p:cNvSpPr/>
          <p:nvPr/>
        </p:nvSpPr>
        <p:spPr>
          <a:xfrm>
            <a:off x="5643820" y="2421165"/>
            <a:ext cx="984250" cy="1220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2" name="圆角矩形 91"/>
          <p:cNvSpPr/>
          <p:nvPr/>
        </p:nvSpPr>
        <p:spPr>
          <a:xfrm>
            <a:off x="1907704" y="987574"/>
            <a:ext cx="3240360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3" name="圆角矩形 92"/>
          <p:cNvSpPr/>
          <p:nvPr/>
        </p:nvSpPr>
        <p:spPr>
          <a:xfrm>
            <a:off x="467544" y="2427734"/>
            <a:ext cx="984250" cy="12155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3" name="矩形 182"/>
          <p:cNvSpPr/>
          <p:nvPr/>
        </p:nvSpPr>
        <p:spPr>
          <a:xfrm>
            <a:off x="4418532" y="578832"/>
            <a:ext cx="2166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smtClean="0">
                <a:solidFill>
                  <a:srgbClr val="FF0000"/>
                </a:solidFill>
              </a:rPr>
              <a:t>HDFS-HA</a:t>
            </a:r>
            <a:r>
              <a:rPr lang="zh-CN" altLang="en-US" sz="1600" dirty="0" smtClean="0">
                <a:solidFill>
                  <a:srgbClr val="FF0000"/>
                </a:solidFill>
              </a:rPr>
              <a:t>故障转移机制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95736" y="1059582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>
            <a:off x="3350318" y="10513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>
            <a:off x="4519011" y="1059582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圆角矩形 154"/>
          <p:cNvSpPr/>
          <p:nvPr/>
        </p:nvSpPr>
        <p:spPr>
          <a:xfrm>
            <a:off x="1907704" y="1679188"/>
            <a:ext cx="3240360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56" name="矩形 155"/>
          <p:cNvSpPr/>
          <p:nvPr/>
        </p:nvSpPr>
        <p:spPr>
          <a:xfrm>
            <a:off x="2195736" y="17511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3347864" y="1751196"/>
            <a:ext cx="360040" cy="2721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4519011" y="17511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8281" y="2368051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Name node</a:t>
            </a:r>
            <a:endParaRPr lang="zh-CN" altLang="en-US" sz="1000" dirty="0"/>
          </a:p>
        </p:txBody>
      </p:sp>
      <p:sp>
        <p:nvSpPr>
          <p:cNvPr id="163" name="文本框 162"/>
          <p:cNvSpPr txBox="1"/>
          <p:nvPr/>
        </p:nvSpPr>
        <p:spPr>
          <a:xfrm>
            <a:off x="5779162" y="2390968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Name node</a:t>
            </a:r>
            <a:endParaRPr lang="zh-CN" altLang="en-US" sz="1000" dirty="0"/>
          </a:p>
        </p:txBody>
      </p:sp>
      <p:sp>
        <p:nvSpPr>
          <p:cNvPr id="164" name="文本框 163"/>
          <p:cNvSpPr txBox="1"/>
          <p:nvPr/>
        </p:nvSpPr>
        <p:spPr>
          <a:xfrm>
            <a:off x="1434769" y="2364271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active</a:t>
            </a:r>
            <a:endParaRPr lang="zh-CN" altLang="en-US" sz="1000" dirty="0"/>
          </a:p>
        </p:txBody>
      </p:sp>
      <p:sp>
        <p:nvSpPr>
          <p:cNvPr id="165" name="文本框 164"/>
          <p:cNvSpPr txBox="1"/>
          <p:nvPr/>
        </p:nvSpPr>
        <p:spPr>
          <a:xfrm>
            <a:off x="6635650" y="2390968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standby</a:t>
            </a:r>
            <a:endParaRPr lang="zh-CN" altLang="en-US" sz="1000" dirty="0"/>
          </a:p>
        </p:txBody>
      </p:sp>
      <p:sp>
        <p:nvSpPr>
          <p:cNvPr id="167" name="文本框 166"/>
          <p:cNvSpPr txBox="1"/>
          <p:nvPr/>
        </p:nvSpPr>
        <p:spPr>
          <a:xfrm>
            <a:off x="395536" y="2613561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内存中的元数据</a:t>
            </a:r>
            <a:endParaRPr lang="zh-CN" altLang="en-US" sz="1000" dirty="0"/>
          </a:p>
        </p:txBody>
      </p:sp>
      <p:sp>
        <p:nvSpPr>
          <p:cNvPr id="168" name="文本框 167"/>
          <p:cNvSpPr txBox="1"/>
          <p:nvPr/>
        </p:nvSpPr>
        <p:spPr>
          <a:xfrm>
            <a:off x="5622756" y="2643758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内存中的元数据</a:t>
            </a:r>
            <a:endParaRPr lang="zh-CN" altLang="en-US" sz="1000" dirty="0"/>
          </a:p>
        </p:txBody>
      </p:sp>
      <p:sp>
        <p:nvSpPr>
          <p:cNvPr id="169" name="文本框 168"/>
          <p:cNvSpPr txBox="1"/>
          <p:nvPr/>
        </p:nvSpPr>
        <p:spPr>
          <a:xfrm>
            <a:off x="858380" y="3318520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 smtClean="0"/>
              <a:t>fsimage</a:t>
            </a:r>
            <a:endParaRPr lang="zh-CN" altLang="en-US" sz="1000" dirty="0"/>
          </a:p>
        </p:txBody>
      </p:sp>
      <p:sp>
        <p:nvSpPr>
          <p:cNvPr id="170" name="文本框 169"/>
          <p:cNvSpPr txBox="1"/>
          <p:nvPr/>
        </p:nvSpPr>
        <p:spPr>
          <a:xfrm>
            <a:off x="6042956" y="3318520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 smtClean="0"/>
              <a:t>fsimage</a:t>
            </a:r>
            <a:endParaRPr lang="zh-CN" altLang="en-US" sz="1000" dirty="0"/>
          </a:p>
        </p:txBody>
      </p:sp>
      <p:sp>
        <p:nvSpPr>
          <p:cNvPr id="171" name="文本框 170"/>
          <p:cNvSpPr txBox="1"/>
          <p:nvPr/>
        </p:nvSpPr>
        <p:spPr>
          <a:xfrm>
            <a:off x="467544" y="3003798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edits</a:t>
            </a:r>
            <a:endParaRPr lang="zh-CN" altLang="en-US" sz="1000" dirty="0"/>
          </a:p>
        </p:txBody>
      </p:sp>
      <p:sp>
        <p:nvSpPr>
          <p:cNvPr id="172" name="文本框 171"/>
          <p:cNvSpPr txBox="1"/>
          <p:nvPr/>
        </p:nvSpPr>
        <p:spPr>
          <a:xfrm>
            <a:off x="5618176" y="3003798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edits</a:t>
            </a:r>
            <a:endParaRPr lang="zh-CN" altLang="en-US" sz="1000" dirty="0"/>
          </a:p>
        </p:txBody>
      </p:sp>
      <p:sp>
        <p:nvSpPr>
          <p:cNvPr id="173" name="文本框 172"/>
          <p:cNvSpPr txBox="1"/>
          <p:nvPr/>
        </p:nvSpPr>
        <p:spPr>
          <a:xfrm>
            <a:off x="2156786" y="1777152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edits</a:t>
            </a:r>
            <a:endParaRPr lang="zh-CN" altLang="en-US" sz="1000" dirty="0"/>
          </a:p>
        </p:txBody>
      </p:sp>
      <p:sp>
        <p:nvSpPr>
          <p:cNvPr id="174" name="文本框 173"/>
          <p:cNvSpPr txBox="1"/>
          <p:nvPr/>
        </p:nvSpPr>
        <p:spPr>
          <a:xfrm>
            <a:off x="3318423" y="1761509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edits</a:t>
            </a:r>
            <a:endParaRPr lang="zh-CN" altLang="en-US" sz="1000" dirty="0"/>
          </a:p>
        </p:txBody>
      </p:sp>
      <p:sp>
        <p:nvSpPr>
          <p:cNvPr id="175" name="文本框 174"/>
          <p:cNvSpPr txBox="1"/>
          <p:nvPr/>
        </p:nvSpPr>
        <p:spPr>
          <a:xfrm>
            <a:off x="4480061" y="1761509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edits</a:t>
            </a:r>
            <a:endParaRPr lang="zh-CN" altLang="en-US" sz="1000" dirty="0"/>
          </a:p>
        </p:txBody>
      </p:sp>
      <p:sp>
        <p:nvSpPr>
          <p:cNvPr id="176" name="文本框 175"/>
          <p:cNvSpPr txBox="1"/>
          <p:nvPr/>
        </p:nvSpPr>
        <p:spPr>
          <a:xfrm>
            <a:off x="2157675" y="1091846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zk1</a:t>
            </a:r>
            <a:endParaRPr lang="zh-CN" altLang="en-US" sz="1000" dirty="0"/>
          </a:p>
        </p:txBody>
      </p:sp>
      <p:sp>
        <p:nvSpPr>
          <p:cNvPr id="177" name="文本框 176"/>
          <p:cNvSpPr txBox="1"/>
          <p:nvPr/>
        </p:nvSpPr>
        <p:spPr>
          <a:xfrm>
            <a:off x="3357696" y="1074497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zk2</a:t>
            </a:r>
            <a:endParaRPr lang="zh-CN" altLang="en-US" sz="1000" dirty="0"/>
          </a:p>
        </p:txBody>
      </p:sp>
      <p:sp>
        <p:nvSpPr>
          <p:cNvPr id="178" name="文本框 177"/>
          <p:cNvSpPr txBox="1"/>
          <p:nvPr/>
        </p:nvSpPr>
        <p:spPr>
          <a:xfrm>
            <a:off x="4537037" y="1072270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zk3</a:t>
            </a:r>
            <a:endParaRPr lang="zh-CN" altLang="en-US" sz="1000" dirty="0"/>
          </a:p>
        </p:txBody>
      </p:sp>
      <p:sp>
        <p:nvSpPr>
          <p:cNvPr id="179" name="矩形 178"/>
          <p:cNvSpPr/>
          <p:nvPr/>
        </p:nvSpPr>
        <p:spPr>
          <a:xfrm>
            <a:off x="386104" y="3936395"/>
            <a:ext cx="114712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Zkfc</a:t>
            </a:r>
            <a:r>
              <a:rPr lang="en-US" altLang="zh-CN" sz="1000" dirty="0" smtClean="0"/>
              <a:t> 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Failover controller</a:t>
            </a:r>
            <a:endParaRPr lang="zh-CN" altLang="en-US" sz="1000" dirty="0"/>
          </a:p>
        </p:txBody>
      </p:sp>
      <p:sp>
        <p:nvSpPr>
          <p:cNvPr id="180" name="矩形 179"/>
          <p:cNvSpPr/>
          <p:nvPr/>
        </p:nvSpPr>
        <p:spPr>
          <a:xfrm>
            <a:off x="5570681" y="3921275"/>
            <a:ext cx="114712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Zkfc</a:t>
            </a:r>
            <a:r>
              <a:rPr lang="en-US" altLang="zh-CN" sz="1000" dirty="0" smtClean="0"/>
              <a:t> 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Failover controller</a:t>
            </a:r>
            <a:endParaRPr lang="zh-CN" altLang="en-US" sz="1000" dirty="0"/>
          </a:p>
        </p:txBody>
      </p:sp>
      <p:sp>
        <p:nvSpPr>
          <p:cNvPr id="181" name="文本框 180"/>
          <p:cNvSpPr txBox="1"/>
          <p:nvPr/>
        </p:nvSpPr>
        <p:spPr>
          <a:xfrm>
            <a:off x="3170946" y="771520"/>
            <a:ext cx="1117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Zookeeper</a:t>
            </a:r>
            <a:r>
              <a:rPr lang="zh-CN" altLang="en-US" sz="1000" dirty="0" smtClean="0"/>
              <a:t>服务端</a:t>
            </a:r>
            <a:endParaRPr lang="zh-CN" altLang="en-US" sz="1000" dirty="0"/>
          </a:p>
        </p:txBody>
      </p:sp>
      <p:sp>
        <p:nvSpPr>
          <p:cNvPr id="182" name="文本框 181"/>
          <p:cNvSpPr txBox="1"/>
          <p:nvPr/>
        </p:nvSpPr>
        <p:spPr>
          <a:xfrm>
            <a:off x="2697471" y="1427181"/>
            <a:ext cx="1768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Edits</a:t>
            </a:r>
            <a:r>
              <a:rPr lang="zh-CN" altLang="en-US" sz="1000" dirty="0" smtClean="0"/>
              <a:t>文件管理系统：</a:t>
            </a:r>
            <a:r>
              <a:rPr lang="en-US" altLang="zh-CN" sz="1000" dirty="0" err="1" smtClean="0"/>
              <a:t>qjournal</a:t>
            </a:r>
            <a:endParaRPr lang="zh-CN" altLang="en-US" sz="1000" dirty="0"/>
          </a:p>
        </p:txBody>
      </p:sp>
      <p:cxnSp>
        <p:nvCxnSpPr>
          <p:cNvPr id="186" name="直接箭头连接符 185"/>
          <p:cNvCxnSpPr>
            <a:stCxn id="93" idx="0"/>
          </p:cNvCxnSpPr>
          <p:nvPr/>
        </p:nvCxnSpPr>
        <p:spPr>
          <a:xfrm flipV="1">
            <a:off x="959669" y="2063103"/>
            <a:ext cx="1425956" cy="36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stCxn id="158" idx="2"/>
            <a:endCxn id="91" idx="0"/>
          </p:cNvCxnSpPr>
          <p:nvPr/>
        </p:nvCxnSpPr>
        <p:spPr>
          <a:xfrm>
            <a:off x="4699031" y="2039228"/>
            <a:ext cx="1436914" cy="38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51520" y="2355184"/>
            <a:ext cx="1512168" cy="13686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79" idx="0"/>
            <a:endCxn id="93" idx="2"/>
          </p:cNvCxnSpPr>
          <p:nvPr/>
        </p:nvCxnSpPr>
        <p:spPr>
          <a:xfrm flipV="1">
            <a:off x="959668" y="3643290"/>
            <a:ext cx="1" cy="29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9" idx="3"/>
            <a:endCxn id="180" idx="1"/>
          </p:cNvCxnSpPr>
          <p:nvPr/>
        </p:nvCxnSpPr>
        <p:spPr>
          <a:xfrm flipV="1">
            <a:off x="1533232" y="4065291"/>
            <a:ext cx="4037449" cy="1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>
            <a:endCxn id="93" idx="3"/>
          </p:cNvCxnSpPr>
          <p:nvPr/>
        </p:nvCxnSpPr>
        <p:spPr>
          <a:xfrm flipH="1" flipV="1">
            <a:off x="1451794" y="3035512"/>
            <a:ext cx="4118887" cy="88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本框 188"/>
          <p:cNvSpPr txBox="1"/>
          <p:nvPr/>
        </p:nvSpPr>
        <p:spPr>
          <a:xfrm>
            <a:off x="4558485" y="4364803"/>
            <a:ext cx="948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5 </a:t>
            </a:r>
            <a:r>
              <a:rPr lang="zh-CN" altLang="en-US" sz="1000" dirty="0" smtClean="0">
                <a:solidFill>
                  <a:srgbClr val="7030A0"/>
                </a:solidFill>
              </a:rPr>
              <a:t>如果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ssh</a:t>
            </a:r>
            <a:r>
              <a:rPr lang="zh-CN" altLang="en-US" sz="1000" dirty="0" smtClean="0">
                <a:solidFill>
                  <a:srgbClr val="7030A0"/>
                </a:solidFill>
              </a:rPr>
              <a:t>补刀失败则调用用户自定义脚本程序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6407635" y="4275222"/>
            <a:ext cx="94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6 </a:t>
            </a:r>
            <a:r>
              <a:rPr lang="zh-CN" altLang="en-US" sz="1000" dirty="0" smtClean="0">
                <a:solidFill>
                  <a:srgbClr val="7030A0"/>
                </a:solidFill>
              </a:rPr>
              <a:t>获取命令运行结果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5703396" y="4712016"/>
            <a:ext cx="121013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/home/neuedu/kill/poweroff.sh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cxnSp>
        <p:nvCxnSpPr>
          <p:cNvPr id="193" name="直接箭头连接符 192"/>
          <p:cNvCxnSpPr>
            <a:stCxn id="180" idx="0"/>
            <a:endCxn id="91" idx="2"/>
          </p:cNvCxnSpPr>
          <p:nvPr/>
        </p:nvCxnSpPr>
        <p:spPr>
          <a:xfrm flipH="1" flipV="1">
            <a:off x="6135945" y="3641794"/>
            <a:ext cx="8300" cy="279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本框 193"/>
          <p:cNvSpPr txBox="1"/>
          <p:nvPr/>
        </p:nvSpPr>
        <p:spPr>
          <a:xfrm>
            <a:off x="934848" y="2838876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1 </a:t>
            </a:r>
            <a:r>
              <a:rPr lang="zh-CN" altLang="en-US" sz="1000" dirty="0" smtClean="0">
                <a:solidFill>
                  <a:srgbClr val="7030A0"/>
                </a:solidFill>
              </a:rPr>
              <a:t>假死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934848" y="3698863"/>
            <a:ext cx="920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2 </a:t>
            </a:r>
            <a:r>
              <a:rPr lang="zh-CN" altLang="en-US" sz="1000" dirty="0" smtClean="0">
                <a:solidFill>
                  <a:srgbClr val="7030A0"/>
                </a:solidFill>
              </a:rPr>
              <a:t>检测到假死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2855202" y="3834190"/>
            <a:ext cx="1843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3 </a:t>
            </a:r>
            <a:r>
              <a:rPr lang="zh-CN" altLang="en-US" sz="1000" dirty="0" smtClean="0">
                <a:solidFill>
                  <a:srgbClr val="7030A0"/>
                </a:solidFill>
              </a:rPr>
              <a:t>通知另一台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NameNode</a:t>
            </a:r>
            <a:r>
              <a:rPr lang="zh-CN" altLang="en-US" sz="1000" dirty="0" smtClean="0">
                <a:solidFill>
                  <a:srgbClr val="7030A0"/>
                </a:solidFill>
              </a:rPr>
              <a:t>的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zkfc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2632550" y="2971942"/>
            <a:ext cx="189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4 </a:t>
            </a:r>
            <a:r>
              <a:rPr lang="zh-CN" altLang="en-US" sz="1000" dirty="0" smtClean="0">
                <a:solidFill>
                  <a:srgbClr val="7030A0"/>
                </a:solidFill>
              </a:rPr>
              <a:t>强行杀死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namenode</a:t>
            </a:r>
            <a:r>
              <a:rPr lang="en-US" altLang="zh-CN" sz="1000" dirty="0" smtClean="0">
                <a:solidFill>
                  <a:srgbClr val="7030A0"/>
                </a:solidFill>
              </a:rPr>
              <a:t>,</a:t>
            </a:r>
            <a:r>
              <a:rPr lang="zh-CN" altLang="en-US" sz="1000" dirty="0" smtClean="0">
                <a:solidFill>
                  <a:srgbClr val="7030A0"/>
                </a:solidFill>
              </a:rPr>
              <a:t>防止脑裂</a:t>
            </a:r>
            <a:endParaRPr lang="en-US" altLang="zh-CN" sz="1000" dirty="0" smtClean="0">
              <a:solidFill>
                <a:srgbClr val="7030A0"/>
              </a:solidFill>
            </a:endParaRPr>
          </a:p>
          <a:p>
            <a:r>
              <a:rPr lang="en-US" altLang="zh-CN" sz="1000" dirty="0" err="1" smtClean="0">
                <a:solidFill>
                  <a:srgbClr val="7030A0"/>
                </a:solidFill>
              </a:rPr>
              <a:t>ssh</a:t>
            </a:r>
            <a:r>
              <a:rPr lang="en-US" altLang="zh-CN" sz="1000" dirty="0" smtClean="0">
                <a:solidFill>
                  <a:srgbClr val="7030A0"/>
                </a:solidFill>
              </a:rPr>
              <a:t> kill -9 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namenode</a:t>
            </a:r>
            <a:r>
              <a:rPr lang="zh-CN" altLang="en-US" sz="1000" dirty="0" smtClean="0">
                <a:solidFill>
                  <a:srgbClr val="7030A0"/>
                </a:solidFill>
              </a:rPr>
              <a:t>进程号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cxnSp>
        <p:nvCxnSpPr>
          <p:cNvPr id="37" name="直接箭头连接符 36"/>
          <p:cNvCxnSpPr>
            <a:stCxn id="180" idx="2"/>
            <a:endCxn id="189" idx="0"/>
          </p:cNvCxnSpPr>
          <p:nvPr/>
        </p:nvCxnSpPr>
        <p:spPr>
          <a:xfrm flipH="1">
            <a:off x="5032879" y="4209307"/>
            <a:ext cx="1111366" cy="15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89" idx="3"/>
            <a:endCxn id="191" idx="1"/>
          </p:cNvCxnSpPr>
          <p:nvPr/>
        </p:nvCxnSpPr>
        <p:spPr>
          <a:xfrm>
            <a:off x="5507272" y="4719381"/>
            <a:ext cx="196215" cy="19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91" idx="0"/>
            <a:endCxn id="180" idx="2"/>
          </p:cNvCxnSpPr>
          <p:nvPr/>
        </p:nvCxnSpPr>
        <p:spPr>
          <a:xfrm flipH="1" flipV="1">
            <a:off x="6144635" y="4209731"/>
            <a:ext cx="163830" cy="50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本框 197"/>
          <p:cNvSpPr txBox="1"/>
          <p:nvPr/>
        </p:nvSpPr>
        <p:spPr>
          <a:xfrm>
            <a:off x="6138595" y="3627042"/>
            <a:ext cx="2253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7 </a:t>
            </a:r>
            <a:r>
              <a:rPr lang="zh-CN" altLang="en-US" sz="1000" dirty="0" smtClean="0">
                <a:solidFill>
                  <a:srgbClr val="7030A0"/>
                </a:solidFill>
              </a:rPr>
              <a:t>激活本台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namenode</a:t>
            </a:r>
            <a:r>
              <a:rPr lang="zh-CN" altLang="en-US" sz="1000" dirty="0" smtClean="0">
                <a:solidFill>
                  <a:srgbClr val="7030A0"/>
                </a:solidFill>
              </a:rPr>
              <a:t>，切换为</a:t>
            </a:r>
            <a:r>
              <a:rPr lang="en-US" altLang="zh-CN" sz="1000" dirty="0" smtClean="0">
                <a:solidFill>
                  <a:srgbClr val="7030A0"/>
                </a:solidFill>
              </a:rPr>
              <a:t>Active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6854164" y="868603"/>
            <a:ext cx="2057992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同时出现两个</a:t>
            </a:r>
            <a:r>
              <a:rPr lang="en-US" altLang="zh-CN" sz="1000" dirty="0" smtClean="0">
                <a:solidFill>
                  <a:srgbClr val="FF0000"/>
                </a:solidFill>
              </a:rPr>
              <a:t>Active</a:t>
            </a:r>
            <a:r>
              <a:rPr lang="zh-CN" altLang="en-US" sz="1000" dirty="0" smtClean="0">
                <a:solidFill>
                  <a:srgbClr val="FF0000"/>
                </a:solidFill>
              </a:rPr>
              <a:t>状态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namenode</a:t>
            </a:r>
            <a:r>
              <a:rPr lang="zh-CN" altLang="en-US" sz="1000" dirty="0" smtClean="0">
                <a:solidFill>
                  <a:srgbClr val="FF0000"/>
                </a:solidFill>
              </a:rPr>
              <a:t>的术语叫脑裂</a:t>
            </a:r>
            <a:r>
              <a:rPr lang="en-US" altLang="zh-CN" sz="1000" dirty="0" smtClean="0">
                <a:solidFill>
                  <a:srgbClr val="FF0000"/>
                </a:solidFill>
              </a:rPr>
              <a:t>brain split</a:t>
            </a:r>
            <a:r>
              <a:rPr lang="zh-CN" altLang="en-US" sz="1000" dirty="0" smtClean="0">
                <a:solidFill>
                  <a:srgbClr val="FF0000"/>
                </a:solidFill>
              </a:rPr>
              <a:t>。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zh-CN" altLang="en-US" sz="1000" dirty="0" smtClean="0">
                <a:solidFill>
                  <a:srgbClr val="FF0000"/>
                </a:solidFill>
              </a:rPr>
              <a:t>防止脑裂的两种方式：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1</a:t>
            </a:r>
            <a:r>
              <a:rPr lang="zh-CN" altLang="en-US" sz="1000" dirty="0" smtClean="0">
                <a:solidFill>
                  <a:srgbClr val="FF0000"/>
                </a:solidFill>
              </a:rPr>
              <a:t>）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ssh</a:t>
            </a:r>
            <a:r>
              <a:rPr lang="zh-CN" altLang="en-US" sz="1000" dirty="0" smtClean="0">
                <a:solidFill>
                  <a:srgbClr val="FF0000"/>
                </a:solidFill>
              </a:rPr>
              <a:t>发送</a:t>
            </a:r>
            <a:r>
              <a:rPr lang="en-US" altLang="zh-CN" sz="1000" dirty="0" smtClean="0">
                <a:solidFill>
                  <a:srgbClr val="FF0000"/>
                </a:solidFill>
              </a:rPr>
              <a:t>kill</a:t>
            </a:r>
            <a:r>
              <a:rPr lang="zh-CN" altLang="en-US" sz="1000" dirty="0" smtClean="0">
                <a:solidFill>
                  <a:srgbClr val="FF0000"/>
                </a:solidFill>
              </a:rPr>
              <a:t>指令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2</a:t>
            </a:r>
            <a:r>
              <a:rPr lang="zh-CN" altLang="en-US" sz="1000" dirty="0" smtClean="0">
                <a:solidFill>
                  <a:srgbClr val="FF0000"/>
                </a:solidFill>
              </a:rPr>
              <a:t>）调用用户自定义脚本程序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51" name="肘形连接符 50"/>
          <p:cNvCxnSpPr>
            <a:stCxn id="93" idx="0"/>
            <a:endCxn id="92" idx="1"/>
          </p:cNvCxnSpPr>
          <p:nvPr/>
        </p:nvCxnSpPr>
        <p:spPr>
          <a:xfrm rot="5400000" flipH="1" flipV="1">
            <a:off x="821618" y="1341649"/>
            <a:ext cx="1224136" cy="9480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肘形连接符 199"/>
          <p:cNvCxnSpPr>
            <a:stCxn id="91" idx="0"/>
            <a:endCxn id="92" idx="3"/>
          </p:cNvCxnSpPr>
          <p:nvPr/>
        </p:nvCxnSpPr>
        <p:spPr>
          <a:xfrm rot="16200000" flipV="1">
            <a:off x="5033222" y="1318441"/>
            <a:ext cx="1217567" cy="9878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368517" y="4264118"/>
            <a:ext cx="1125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Zookeeper</a:t>
            </a:r>
            <a:r>
              <a:rPr lang="zh-CN" altLang="en-US" sz="1000" dirty="0" smtClean="0"/>
              <a:t>客户端</a:t>
            </a:r>
            <a:endParaRPr lang="zh-CN" altLang="en-US" sz="1000" dirty="0"/>
          </a:p>
        </p:txBody>
      </p:sp>
      <p:sp>
        <p:nvSpPr>
          <p:cNvPr id="57" name="文本框 56"/>
          <p:cNvSpPr txBox="1"/>
          <p:nvPr/>
        </p:nvSpPr>
        <p:spPr>
          <a:xfrm>
            <a:off x="6757531" y="3942180"/>
            <a:ext cx="1125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Zookeeper</a:t>
            </a:r>
            <a:r>
              <a:rPr lang="zh-CN" altLang="en-US" sz="1000" dirty="0" smtClean="0"/>
              <a:t>客户端</a:t>
            </a:r>
            <a:endParaRPr lang="zh-CN" altLang="en-US" sz="1000" dirty="0"/>
          </a:p>
        </p:txBody>
      </p:sp>
      <p:sp>
        <p:nvSpPr>
          <p:cNvPr id="58" name="文本框 57"/>
          <p:cNvSpPr txBox="1"/>
          <p:nvPr/>
        </p:nvSpPr>
        <p:spPr>
          <a:xfrm>
            <a:off x="1376779" y="201093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写</a:t>
            </a:r>
            <a:endParaRPr lang="zh-CN" altLang="en-US" sz="1000" dirty="0"/>
          </a:p>
        </p:txBody>
      </p:sp>
      <p:sp>
        <p:nvSpPr>
          <p:cNvPr id="59" name="文本框 58"/>
          <p:cNvSpPr txBox="1"/>
          <p:nvPr/>
        </p:nvSpPr>
        <p:spPr>
          <a:xfrm>
            <a:off x="5356920" y="1988252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读</a:t>
            </a:r>
            <a:endParaRPr lang="zh-CN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ldLvl="0" animBg="1"/>
      <p:bldP spid="92" grpId="0" bldLvl="0" animBg="1"/>
      <p:bldP spid="93" grpId="0" bldLvl="0" animBg="1"/>
      <p:bldP spid="2" grpId="0" bldLvl="0" animBg="1"/>
      <p:bldP spid="149" grpId="0" bldLvl="0" animBg="1"/>
      <p:bldP spid="151" grpId="0" bldLvl="0" animBg="1"/>
      <p:bldP spid="155" grpId="0" bldLvl="0" animBg="1"/>
      <p:bldP spid="156" grpId="0" bldLvl="0" animBg="1"/>
      <p:bldP spid="157" grpId="0" bldLvl="0" animBg="1"/>
      <p:bldP spid="158" grpId="0" bldLvl="0" animBg="1"/>
      <p:bldP spid="3" grpId="0"/>
      <p:bldP spid="163" grpId="0"/>
      <p:bldP spid="164" grpId="0"/>
      <p:bldP spid="165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 bldLvl="0" animBg="1"/>
      <p:bldP spid="180" grpId="0" bldLvl="0" animBg="1"/>
      <p:bldP spid="181" grpId="0"/>
      <p:bldP spid="182" grpId="0"/>
      <p:bldP spid="189" grpId="0"/>
      <p:bldP spid="190" grpId="0"/>
      <p:bldP spid="191" grpId="0"/>
      <p:bldP spid="194" grpId="0"/>
      <p:bldP spid="195" grpId="0"/>
      <p:bldP spid="196" grpId="0"/>
      <p:bldP spid="197" grpId="0"/>
      <p:bldP spid="198" grpId="0"/>
      <p:bldP spid="199" grpId="0" bldLvl="0" animBg="1"/>
      <p:bldP spid="54" grpId="0"/>
      <p:bldP spid="57" grpId="0"/>
      <p:bldP spid="58" grpId="0"/>
      <p:bldP spid="5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148"/>
          <p:cNvSpPr/>
          <p:nvPr/>
        </p:nvSpPr>
        <p:spPr>
          <a:xfrm>
            <a:off x="3520172" y="55057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solidFill>
                  <a:srgbClr val="FF0000"/>
                </a:solidFill>
              </a:rPr>
              <a:t>免密登录原理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539552" y="987575"/>
            <a:ext cx="2592288" cy="40324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600" dirty="0"/>
          </a:p>
        </p:txBody>
      </p:sp>
      <p:sp>
        <p:nvSpPr>
          <p:cNvPr id="2" name="矩形 1"/>
          <p:cNvSpPr/>
          <p:nvPr/>
        </p:nvSpPr>
        <p:spPr>
          <a:xfrm>
            <a:off x="611560" y="1857437"/>
            <a:ext cx="1080120" cy="2298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公钥（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1871700" y="1857437"/>
            <a:ext cx="1080120" cy="23058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私钥（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9" name="圆角矩形 8"/>
          <p:cNvSpPr/>
          <p:nvPr/>
        </p:nvSpPr>
        <p:spPr>
          <a:xfrm>
            <a:off x="5436096" y="997707"/>
            <a:ext cx="2592288" cy="40324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600"/>
          </a:p>
        </p:txBody>
      </p:sp>
      <p:sp>
        <p:nvSpPr>
          <p:cNvPr id="10" name="矩形 9"/>
          <p:cNvSpPr/>
          <p:nvPr/>
        </p:nvSpPr>
        <p:spPr>
          <a:xfrm>
            <a:off x="5616116" y="3867894"/>
            <a:ext cx="2232248" cy="648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1259632" y="1137031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 </a:t>
            </a:r>
            <a:r>
              <a:rPr lang="en-US" altLang="zh-CN" sz="1600" dirty="0" err="1" smtClean="0"/>
              <a:t>ssh</a:t>
            </a:r>
            <a:r>
              <a:rPr lang="en-US" altLang="zh-CN" sz="1600" dirty="0" smtClean="0"/>
              <a:t>-key-gen</a:t>
            </a:r>
            <a:endParaRPr lang="en-US" altLang="zh-CN" sz="1600" dirty="0" smtClean="0"/>
          </a:p>
          <a:p>
            <a:r>
              <a:rPr lang="zh-CN" altLang="en-US" sz="1600" dirty="0" smtClean="0"/>
              <a:t>生成密钥对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603265" y="4020294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公钥（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864951" y="3210853"/>
            <a:ext cx="156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授权</a:t>
            </a:r>
            <a:r>
              <a:rPr lang="en-US" altLang="zh-CN" sz="1600" dirty="0" smtClean="0"/>
              <a:t>key</a:t>
            </a:r>
            <a:endParaRPr lang="en-US" altLang="zh-CN" sz="1600" dirty="0" smtClean="0"/>
          </a:p>
          <a:p>
            <a:r>
              <a:rPr lang="en-US" altLang="zh-CN" sz="1600" dirty="0" err="1" smtClean="0"/>
              <a:t>Authorized_keys</a:t>
            </a:r>
            <a:endParaRPr lang="zh-CN" altLang="en-US" sz="1600" dirty="0"/>
          </a:p>
        </p:txBody>
      </p:sp>
      <p:cxnSp>
        <p:nvCxnSpPr>
          <p:cNvPr id="5" name="曲线连接符 4"/>
          <p:cNvCxnSpPr>
            <a:stCxn id="2" idx="2"/>
            <a:endCxn id="12" idx="2"/>
          </p:cNvCxnSpPr>
          <p:nvPr/>
        </p:nvCxnSpPr>
        <p:spPr>
          <a:xfrm rot="16200000" flipH="1">
            <a:off x="3556988" y="1750558"/>
            <a:ext cx="202922" cy="5013658"/>
          </a:xfrm>
          <a:prstGeom prst="curvedConnector3">
            <a:avLst>
              <a:gd name="adj1" fmla="val 212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40930" y="426813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2 </a:t>
            </a:r>
            <a:r>
              <a:rPr lang="zh-CN" altLang="en-US" sz="1600" dirty="0" smtClean="0"/>
              <a:t>拷贝</a:t>
            </a:r>
            <a:endParaRPr lang="zh-CN" altLang="en-US" sz="1600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131840" y="1851670"/>
            <a:ext cx="2291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329909" y="1194887"/>
            <a:ext cx="1748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3 </a:t>
            </a:r>
            <a:r>
              <a:rPr lang="en-US" altLang="zh-CN" sz="1600" dirty="0" err="1" smtClean="0"/>
              <a:t>ssh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访问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（</a:t>
            </a:r>
            <a:r>
              <a:rPr lang="zh-CN" altLang="en-US" sz="1600" dirty="0"/>
              <a:t>数据用私钥</a:t>
            </a:r>
            <a:r>
              <a:rPr lang="en-US" altLang="zh-CN" sz="1600" dirty="0"/>
              <a:t>A</a:t>
            </a:r>
            <a:r>
              <a:rPr lang="zh-CN" altLang="en-US" sz="1600" dirty="0" smtClean="0"/>
              <a:t>加密）</a:t>
            </a:r>
            <a:endParaRPr lang="zh-CN" altLang="en-US" sz="1600" dirty="0"/>
          </a:p>
        </p:txBody>
      </p:sp>
      <p:sp>
        <p:nvSpPr>
          <p:cNvPr id="25" name="文本框 24"/>
          <p:cNvSpPr txBox="1"/>
          <p:nvPr/>
        </p:nvSpPr>
        <p:spPr>
          <a:xfrm>
            <a:off x="1368514" y="657837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</a:t>
            </a:r>
            <a:r>
              <a:rPr lang="zh-CN" altLang="en-US" sz="1600" dirty="0" smtClean="0"/>
              <a:t>服务器</a:t>
            </a:r>
            <a:endParaRPr lang="zh-CN" altLang="en-US" sz="1600" dirty="0"/>
          </a:p>
        </p:txBody>
      </p:sp>
      <p:sp>
        <p:nvSpPr>
          <p:cNvPr id="26" name="文本框 25"/>
          <p:cNvSpPr txBox="1"/>
          <p:nvPr/>
        </p:nvSpPr>
        <p:spPr>
          <a:xfrm>
            <a:off x="6211754" y="652853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B</a:t>
            </a:r>
            <a:r>
              <a:rPr lang="zh-CN" altLang="en-US" sz="1600" dirty="0" smtClean="0"/>
              <a:t>服务器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5616116" y="1755210"/>
            <a:ext cx="2340260" cy="12485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 </a:t>
            </a:r>
            <a:r>
              <a:rPr lang="zh-CN" altLang="en-US" sz="1600" dirty="0" smtClean="0"/>
              <a:t>接收到数据后，去授权</a:t>
            </a:r>
            <a:r>
              <a:rPr lang="en-US" altLang="zh-CN" sz="1600" dirty="0" smtClean="0"/>
              <a:t>key</a:t>
            </a:r>
            <a:r>
              <a:rPr lang="zh-CN" altLang="en-US" sz="1600" dirty="0" smtClean="0"/>
              <a:t>中查找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的公钥，并解密数据。</a:t>
            </a:r>
            <a:endParaRPr lang="zh-CN" altLang="en-US" sz="1600" dirty="0"/>
          </a:p>
        </p:txBody>
      </p:sp>
      <p:cxnSp>
        <p:nvCxnSpPr>
          <p:cNvPr id="19" name="直接箭头连接符 18"/>
          <p:cNvCxnSpPr>
            <a:stCxn id="10" idx="0"/>
            <a:endCxn id="27" idx="2"/>
          </p:cNvCxnSpPr>
          <p:nvPr/>
        </p:nvCxnSpPr>
        <p:spPr>
          <a:xfrm flipV="1">
            <a:off x="6732240" y="3003798"/>
            <a:ext cx="54006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3131840" y="2859782"/>
            <a:ext cx="2291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368849" y="2202999"/>
            <a:ext cx="1748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5 </a:t>
            </a:r>
            <a:r>
              <a:rPr lang="zh-CN" altLang="en-US" sz="1600" dirty="0" smtClean="0"/>
              <a:t>采用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公钥加密的数据返回给</a:t>
            </a:r>
            <a:r>
              <a:rPr lang="en-US" altLang="zh-CN" sz="1600" dirty="0" smtClean="0"/>
              <a:t>A</a:t>
            </a:r>
            <a:endParaRPr lang="zh-CN" altLang="en-US" sz="1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1845120" y="1998653"/>
            <a:ext cx="12048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6 </a:t>
            </a:r>
            <a:r>
              <a:rPr lang="zh-CN" altLang="en-US" sz="1400" dirty="0" smtClean="0"/>
              <a:t>接收到数据后，用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的私钥解密数据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ldLvl="0" animBg="1"/>
      <p:bldP spid="2" grpId="0" bldLvl="0" animBg="1"/>
      <p:bldP spid="8" grpId="0" bldLvl="0" animBg="1"/>
      <p:bldP spid="9" grpId="0" bldLvl="0" animBg="1"/>
      <p:bldP spid="10" grpId="0" bldLvl="0" animBg="1"/>
      <p:bldP spid="3" grpId="0"/>
      <p:bldP spid="12" grpId="0"/>
      <p:bldP spid="13" grpId="0"/>
      <p:bldP spid="21" grpId="0"/>
      <p:bldP spid="24" grpId="0"/>
      <p:bldP spid="25" grpId="0"/>
      <p:bldP spid="26" grpId="0"/>
      <p:bldP spid="27" grpId="0" bldLvl="0" animBg="1"/>
      <p:bldP spid="35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矩形 1559"/>
          <p:cNvSpPr/>
          <p:nvPr/>
        </p:nvSpPr>
        <p:spPr>
          <a:xfrm>
            <a:off x="467544" y="4910"/>
            <a:ext cx="13935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dirty="0">
                <a:solidFill>
                  <a:srgbClr val="FF0000"/>
                </a:solidFill>
              </a:rPr>
              <a:t>YARN</a:t>
            </a:r>
            <a:r>
              <a:rPr lang="zh-CN" altLang="en-US" sz="2000" dirty="0">
                <a:solidFill>
                  <a:srgbClr val="FF0000"/>
                </a:solidFill>
              </a:rPr>
              <a:t>架构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61" name="矩形 1560"/>
          <p:cNvSpPr/>
          <p:nvPr/>
        </p:nvSpPr>
        <p:spPr>
          <a:xfrm>
            <a:off x="1989656" y="2736961"/>
            <a:ext cx="766941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sz="1200" b="1" dirty="0">
                <a:solidFill>
                  <a:schemeClr val="tx1"/>
                </a:solidFill>
              </a:rPr>
              <a:t>Resource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1200" b="1" dirty="0">
                <a:solidFill>
                  <a:schemeClr val="tx1"/>
                </a:solidFill>
              </a:rPr>
              <a:t>Manager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562" name="椭圆 1561"/>
          <p:cNvSpPr/>
          <p:nvPr/>
        </p:nvSpPr>
        <p:spPr>
          <a:xfrm>
            <a:off x="123525" y="2493586"/>
            <a:ext cx="720080" cy="340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client</a:t>
            </a:r>
            <a:endParaRPr lang="zh-CN" altLang="en-US" sz="1000" dirty="0"/>
          </a:p>
        </p:txBody>
      </p:sp>
      <p:sp>
        <p:nvSpPr>
          <p:cNvPr id="1563" name="椭圆 1562"/>
          <p:cNvSpPr/>
          <p:nvPr/>
        </p:nvSpPr>
        <p:spPr>
          <a:xfrm>
            <a:off x="107504" y="3066011"/>
            <a:ext cx="720080" cy="28369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client</a:t>
            </a:r>
            <a:endParaRPr lang="zh-CN" altLang="en-US" sz="1000" dirty="0"/>
          </a:p>
        </p:txBody>
      </p:sp>
      <p:sp>
        <p:nvSpPr>
          <p:cNvPr id="1564" name="圆角矩形 1563"/>
          <p:cNvSpPr/>
          <p:nvPr/>
        </p:nvSpPr>
        <p:spPr>
          <a:xfrm>
            <a:off x="1761059" y="2427734"/>
            <a:ext cx="1224136" cy="108012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5" name="矩形 1564"/>
          <p:cNvSpPr/>
          <p:nvPr/>
        </p:nvSpPr>
        <p:spPr>
          <a:xfrm>
            <a:off x="5249733" y="1016858"/>
            <a:ext cx="660758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sz="1000" b="1" dirty="0">
                <a:solidFill>
                  <a:schemeClr val="tx1"/>
                </a:solidFill>
              </a:rPr>
              <a:t>Node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1000" b="1" dirty="0">
                <a:solidFill>
                  <a:schemeClr val="tx1"/>
                </a:solidFill>
              </a:rPr>
              <a:t>Manager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1566" name="圆角矩形 1565"/>
          <p:cNvSpPr/>
          <p:nvPr/>
        </p:nvSpPr>
        <p:spPr>
          <a:xfrm>
            <a:off x="4283968" y="915566"/>
            <a:ext cx="2592288" cy="1224136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7" name="椭圆 1566"/>
          <p:cNvSpPr/>
          <p:nvPr/>
        </p:nvSpPr>
        <p:spPr>
          <a:xfrm>
            <a:off x="4360547" y="1518260"/>
            <a:ext cx="1201608" cy="5494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Container</a:t>
            </a:r>
            <a:endParaRPr lang="zh-CN" altLang="en-US" sz="1000" dirty="0"/>
          </a:p>
        </p:txBody>
      </p:sp>
      <p:sp>
        <p:nvSpPr>
          <p:cNvPr id="1568" name="椭圆 1567"/>
          <p:cNvSpPr/>
          <p:nvPr/>
        </p:nvSpPr>
        <p:spPr>
          <a:xfrm>
            <a:off x="5618401" y="1518260"/>
            <a:ext cx="1201608" cy="5494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App </a:t>
            </a:r>
            <a:r>
              <a:rPr lang="en-US" altLang="zh-CN" sz="1000" dirty="0" err="1"/>
              <a:t>Mstr</a:t>
            </a:r>
            <a:endParaRPr lang="zh-CN" altLang="en-US" sz="1000" dirty="0"/>
          </a:p>
        </p:txBody>
      </p:sp>
      <p:sp>
        <p:nvSpPr>
          <p:cNvPr id="1569" name="矩形 1568"/>
          <p:cNvSpPr/>
          <p:nvPr/>
        </p:nvSpPr>
        <p:spPr>
          <a:xfrm>
            <a:off x="5249733" y="2431739"/>
            <a:ext cx="660758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sz="1000" b="1" dirty="0">
                <a:solidFill>
                  <a:schemeClr val="tx1"/>
                </a:solidFill>
              </a:rPr>
              <a:t>Node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1000" b="1" dirty="0">
                <a:solidFill>
                  <a:schemeClr val="tx1"/>
                </a:solidFill>
              </a:rPr>
              <a:t>Manager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1570" name="圆角矩形 1569"/>
          <p:cNvSpPr/>
          <p:nvPr/>
        </p:nvSpPr>
        <p:spPr>
          <a:xfrm>
            <a:off x="4283968" y="2330447"/>
            <a:ext cx="2592288" cy="1224136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1" name="椭圆 1570"/>
          <p:cNvSpPr/>
          <p:nvPr/>
        </p:nvSpPr>
        <p:spPr>
          <a:xfrm>
            <a:off x="4360547" y="2933141"/>
            <a:ext cx="1201608" cy="5494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App </a:t>
            </a:r>
            <a:r>
              <a:rPr lang="en-US" altLang="zh-CN" sz="1000" dirty="0" err="1"/>
              <a:t>Mstr</a:t>
            </a:r>
            <a:endParaRPr lang="zh-CN" altLang="en-US" sz="1000" dirty="0"/>
          </a:p>
        </p:txBody>
      </p:sp>
      <p:sp>
        <p:nvSpPr>
          <p:cNvPr id="1572" name="椭圆 1571"/>
          <p:cNvSpPr/>
          <p:nvPr/>
        </p:nvSpPr>
        <p:spPr>
          <a:xfrm>
            <a:off x="5618401" y="2933141"/>
            <a:ext cx="1201608" cy="5494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Container</a:t>
            </a:r>
            <a:endParaRPr lang="zh-CN" altLang="en-US" sz="1000" dirty="0"/>
          </a:p>
        </p:txBody>
      </p:sp>
      <p:sp>
        <p:nvSpPr>
          <p:cNvPr id="1573" name="矩形 1572"/>
          <p:cNvSpPr/>
          <p:nvPr/>
        </p:nvSpPr>
        <p:spPr>
          <a:xfrm>
            <a:off x="5250424" y="3809646"/>
            <a:ext cx="660758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sz="1000" b="1" dirty="0">
                <a:solidFill>
                  <a:schemeClr val="tx1"/>
                </a:solidFill>
              </a:rPr>
              <a:t>Node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1000" b="1" dirty="0">
                <a:solidFill>
                  <a:schemeClr val="tx1"/>
                </a:solidFill>
              </a:rPr>
              <a:t>Manager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1574" name="圆角矩形 1573"/>
          <p:cNvSpPr/>
          <p:nvPr/>
        </p:nvSpPr>
        <p:spPr>
          <a:xfrm>
            <a:off x="4284659" y="3708354"/>
            <a:ext cx="2592288" cy="1224136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5" name="椭圆 1574"/>
          <p:cNvSpPr/>
          <p:nvPr/>
        </p:nvSpPr>
        <p:spPr>
          <a:xfrm>
            <a:off x="4361238" y="4311048"/>
            <a:ext cx="1201608" cy="5494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Container</a:t>
            </a:r>
            <a:endParaRPr lang="zh-CN" altLang="en-US" sz="1000" dirty="0"/>
          </a:p>
        </p:txBody>
      </p:sp>
      <p:sp>
        <p:nvSpPr>
          <p:cNvPr id="1576" name="椭圆 1575"/>
          <p:cNvSpPr/>
          <p:nvPr/>
        </p:nvSpPr>
        <p:spPr>
          <a:xfrm>
            <a:off x="5618401" y="4296406"/>
            <a:ext cx="1201608" cy="5494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Container</a:t>
            </a:r>
            <a:endParaRPr lang="zh-CN" altLang="en-US" sz="1000" dirty="0"/>
          </a:p>
        </p:txBody>
      </p:sp>
      <p:cxnSp>
        <p:nvCxnSpPr>
          <p:cNvPr id="1577" name="直接箭头连接符 1576"/>
          <p:cNvCxnSpPr>
            <a:stCxn id="1562" idx="6"/>
            <a:endCxn id="1564" idx="1"/>
          </p:cNvCxnSpPr>
          <p:nvPr/>
        </p:nvCxnSpPr>
        <p:spPr>
          <a:xfrm>
            <a:off x="843605" y="2663917"/>
            <a:ext cx="917454" cy="303877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8" name="直接箭头连接符 1577"/>
          <p:cNvCxnSpPr>
            <a:stCxn id="1563" idx="6"/>
            <a:endCxn id="1564" idx="1"/>
          </p:cNvCxnSpPr>
          <p:nvPr/>
        </p:nvCxnSpPr>
        <p:spPr>
          <a:xfrm flipV="1">
            <a:off x="827584" y="2967794"/>
            <a:ext cx="933475" cy="24006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9" name="直接箭头连接符 1578"/>
          <p:cNvCxnSpPr>
            <a:stCxn id="1565" idx="1"/>
            <a:endCxn id="1561" idx="0"/>
          </p:cNvCxnSpPr>
          <p:nvPr/>
        </p:nvCxnSpPr>
        <p:spPr>
          <a:xfrm flipH="1">
            <a:off x="2373127" y="1216913"/>
            <a:ext cx="2876606" cy="1520048"/>
          </a:xfrm>
          <a:prstGeom prst="straightConnector1">
            <a:avLst/>
          </a:prstGeom>
          <a:ln w="12700">
            <a:solidFill>
              <a:srgbClr val="0070C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0" name="直接箭头连接符 1579"/>
          <p:cNvCxnSpPr>
            <a:stCxn id="1569" idx="1"/>
            <a:endCxn id="1561" idx="3"/>
          </p:cNvCxnSpPr>
          <p:nvPr/>
        </p:nvCxnSpPr>
        <p:spPr>
          <a:xfrm flipH="1">
            <a:off x="2756597" y="2631794"/>
            <a:ext cx="2493136" cy="336000"/>
          </a:xfrm>
          <a:prstGeom prst="straightConnector1">
            <a:avLst/>
          </a:prstGeom>
          <a:ln w="12700">
            <a:solidFill>
              <a:srgbClr val="0070C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1" name="直接箭头连接符 1580"/>
          <p:cNvCxnSpPr>
            <a:stCxn id="1573" idx="1"/>
            <a:endCxn id="1561" idx="2"/>
          </p:cNvCxnSpPr>
          <p:nvPr/>
        </p:nvCxnSpPr>
        <p:spPr>
          <a:xfrm flipH="1" flipV="1">
            <a:off x="2373127" y="3198626"/>
            <a:ext cx="2877297" cy="811075"/>
          </a:xfrm>
          <a:prstGeom prst="straightConnector1">
            <a:avLst/>
          </a:prstGeom>
          <a:ln w="12700">
            <a:solidFill>
              <a:srgbClr val="0070C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2" name="直接箭头连接符 1581"/>
          <p:cNvCxnSpPr>
            <a:stCxn id="1568" idx="4"/>
          </p:cNvCxnSpPr>
          <p:nvPr/>
        </p:nvCxnSpPr>
        <p:spPr>
          <a:xfrm flipH="1">
            <a:off x="2615210" y="2067694"/>
            <a:ext cx="3603995" cy="669267"/>
          </a:xfrm>
          <a:prstGeom prst="straightConnector1">
            <a:avLst/>
          </a:prstGeom>
          <a:ln w="1270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3" name="直接箭头连接符 1582"/>
          <p:cNvCxnSpPr>
            <a:stCxn id="1571" idx="2"/>
            <a:endCxn id="1561" idx="3"/>
          </p:cNvCxnSpPr>
          <p:nvPr/>
        </p:nvCxnSpPr>
        <p:spPr>
          <a:xfrm flipH="1" flipV="1">
            <a:off x="2756597" y="2967794"/>
            <a:ext cx="1603950" cy="240064"/>
          </a:xfrm>
          <a:prstGeom prst="straightConnector1">
            <a:avLst/>
          </a:prstGeom>
          <a:ln w="1270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4" name="直接箭头连接符 1583"/>
          <p:cNvCxnSpPr>
            <a:stCxn id="1575" idx="0"/>
            <a:endCxn id="1571" idx="4"/>
          </p:cNvCxnSpPr>
          <p:nvPr/>
        </p:nvCxnSpPr>
        <p:spPr>
          <a:xfrm flipH="1" flipV="1">
            <a:off x="4961351" y="3482575"/>
            <a:ext cx="691" cy="8284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5" name="直接箭头连接符 1584"/>
          <p:cNvCxnSpPr>
            <a:stCxn id="1576" idx="7"/>
            <a:endCxn id="1571" idx="5"/>
          </p:cNvCxnSpPr>
          <p:nvPr/>
        </p:nvCxnSpPr>
        <p:spPr>
          <a:xfrm flipH="1" flipV="1">
            <a:off x="5386184" y="3402112"/>
            <a:ext cx="1257854" cy="974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6" name="直接箭头连接符 1585"/>
          <p:cNvCxnSpPr>
            <a:stCxn id="1572" idx="0"/>
            <a:endCxn id="1568" idx="4"/>
          </p:cNvCxnSpPr>
          <p:nvPr/>
        </p:nvCxnSpPr>
        <p:spPr>
          <a:xfrm flipV="1">
            <a:off x="6219205" y="2067694"/>
            <a:ext cx="0" cy="8654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7" name="直接箭头连接符 1586"/>
          <p:cNvCxnSpPr>
            <a:endCxn id="1571" idx="0"/>
          </p:cNvCxnSpPr>
          <p:nvPr/>
        </p:nvCxnSpPr>
        <p:spPr>
          <a:xfrm>
            <a:off x="4961351" y="2067694"/>
            <a:ext cx="0" cy="8654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8" name="矩形 1587"/>
          <p:cNvSpPr/>
          <p:nvPr/>
        </p:nvSpPr>
        <p:spPr>
          <a:xfrm>
            <a:off x="6334815" y="2093477"/>
            <a:ext cx="11608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>
                <a:solidFill>
                  <a:srgbClr val="FF0000"/>
                </a:solidFill>
              </a:rPr>
              <a:t>MapReduce</a:t>
            </a:r>
            <a:r>
              <a:rPr lang="en-US" altLang="zh-CN" sz="1000" dirty="0">
                <a:solidFill>
                  <a:srgbClr val="FF0000"/>
                </a:solidFill>
              </a:rPr>
              <a:t> Status</a:t>
            </a:r>
            <a:endParaRPr lang="en-US" altLang="zh-CN" sz="1000" dirty="0">
              <a:solidFill>
                <a:srgbClr val="FF0000"/>
              </a:solidFill>
            </a:endParaRPr>
          </a:p>
          <a:p>
            <a:pPr algn="ctr"/>
            <a:r>
              <a:rPr lang="en-US" altLang="zh-CN" sz="1000" dirty="0">
                <a:solidFill>
                  <a:srgbClr val="FF0000"/>
                </a:solidFill>
              </a:rPr>
              <a:t>MR</a:t>
            </a:r>
            <a:r>
              <a:rPr lang="zh-CN" altLang="en-US" sz="1000" dirty="0">
                <a:solidFill>
                  <a:srgbClr val="FF0000"/>
                </a:solidFill>
              </a:rPr>
              <a:t>状态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589" name="矩形 1588"/>
          <p:cNvSpPr/>
          <p:nvPr/>
        </p:nvSpPr>
        <p:spPr>
          <a:xfrm>
            <a:off x="792460" y="3146425"/>
            <a:ext cx="9781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</a:rPr>
              <a:t>Job Submission</a:t>
            </a:r>
            <a:endParaRPr lang="en-US" altLang="zh-CN" sz="1000" dirty="0">
              <a:solidFill>
                <a:srgbClr val="FF0000"/>
              </a:solidFill>
            </a:endParaRPr>
          </a:p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作业提交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590" name="矩形 1589"/>
          <p:cNvSpPr/>
          <p:nvPr/>
        </p:nvSpPr>
        <p:spPr>
          <a:xfrm>
            <a:off x="3032025" y="1854491"/>
            <a:ext cx="8194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</a:rPr>
              <a:t>Node Status</a:t>
            </a:r>
            <a:endParaRPr lang="en-US" altLang="zh-CN" sz="1000" dirty="0">
              <a:solidFill>
                <a:srgbClr val="FF0000"/>
              </a:solidFill>
            </a:endParaRPr>
          </a:p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节点状态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591" name="矩形 1590"/>
          <p:cNvSpPr/>
          <p:nvPr/>
        </p:nvSpPr>
        <p:spPr>
          <a:xfrm>
            <a:off x="3094068" y="3069087"/>
            <a:ext cx="11192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</a:rPr>
              <a:t>Resource Request</a:t>
            </a:r>
            <a:endParaRPr lang="en-US" altLang="zh-CN" sz="1000" dirty="0">
              <a:solidFill>
                <a:srgbClr val="FF0000"/>
              </a:solidFill>
            </a:endParaRPr>
          </a:p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资源请求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592" name="矩形 1591"/>
          <p:cNvSpPr/>
          <p:nvPr/>
        </p:nvSpPr>
        <p:spPr>
          <a:xfrm>
            <a:off x="205379" y="483518"/>
            <a:ext cx="2831396" cy="29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1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）</a:t>
            </a:r>
            <a:r>
              <a:rPr lang="en-US" altLang="zh-CN" sz="1000" kern="100" dirty="0" err="1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ResourceManager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（</a:t>
            </a: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RM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）主要作用如下</a:t>
            </a:r>
            <a:endParaRPr lang="zh-CN" altLang="zh-CN" sz="1000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1593" name="矩形 1592"/>
          <p:cNvSpPr/>
          <p:nvPr/>
        </p:nvSpPr>
        <p:spPr>
          <a:xfrm>
            <a:off x="6644038" y="555526"/>
            <a:ext cx="278789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3</a:t>
            </a:r>
            <a:r>
              <a:rPr lang="zh-CN" altLang="en-US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）</a:t>
            </a:r>
            <a:r>
              <a:rPr lang="en-US" altLang="zh-CN" sz="1000" kern="100" dirty="0" err="1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ApplicationMaster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（</a:t>
            </a: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AM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）作用如下</a:t>
            </a:r>
            <a:endParaRPr lang="zh-CN" altLang="zh-CN" sz="1000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1594" name="矩形 1593"/>
          <p:cNvSpPr/>
          <p:nvPr/>
        </p:nvSpPr>
        <p:spPr>
          <a:xfrm>
            <a:off x="6961396" y="1313703"/>
            <a:ext cx="180428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（</a:t>
            </a: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3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）任务的监控与容错</a:t>
            </a:r>
            <a:endParaRPr lang="zh-CN" altLang="zh-CN" sz="1000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1595" name="矩形 1594"/>
          <p:cNvSpPr/>
          <p:nvPr/>
        </p:nvSpPr>
        <p:spPr>
          <a:xfrm>
            <a:off x="131244" y="3942784"/>
            <a:ext cx="277329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2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）</a:t>
            </a:r>
            <a:r>
              <a:rPr lang="en-US" altLang="zh-CN" sz="1000" kern="100" dirty="0" err="1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NodeManager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（</a:t>
            </a: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NM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）主要作用如下</a:t>
            </a:r>
            <a:endParaRPr lang="zh-CN" altLang="zh-CN" sz="1000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1596" name="矩形 1595"/>
          <p:cNvSpPr/>
          <p:nvPr/>
        </p:nvSpPr>
        <p:spPr>
          <a:xfrm>
            <a:off x="6953526" y="2779645"/>
            <a:ext cx="19896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Container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是</a:t>
            </a: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YARN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中的资源抽象，它封装了某个节点上的多维度资源，</a:t>
            </a:r>
            <a:r>
              <a:rPr lang="zh-CN" altLang="zh-CN" sz="1000" kern="100" dirty="0">
                <a:solidFill>
                  <a:srgbClr val="FF0000"/>
                </a:solidFill>
                <a:latin typeface="Calibri" panose="020F0502020204030204" charset="0"/>
                <a:cs typeface="Times New Roman" panose="02020603050405020304" pitchFamily="18" charset="0"/>
              </a:rPr>
              <a:t>如内存、</a:t>
            </a:r>
            <a:r>
              <a:rPr lang="en-US" altLang="zh-CN" sz="1000" kern="100" dirty="0">
                <a:solidFill>
                  <a:srgbClr val="FF0000"/>
                </a:solidFill>
                <a:latin typeface="Calibri" panose="020F0502020204030204" charset="0"/>
                <a:cs typeface="Times New Roman" panose="02020603050405020304" pitchFamily="18" charset="0"/>
              </a:rPr>
              <a:t>CPU</a:t>
            </a:r>
            <a:r>
              <a:rPr lang="zh-CN" altLang="zh-CN" sz="1000" kern="100" dirty="0">
                <a:solidFill>
                  <a:srgbClr val="FF0000"/>
                </a:solidFill>
                <a:latin typeface="Calibri" panose="020F0502020204030204" charset="0"/>
                <a:cs typeface="Times New Roman" panose="02020603050405020304" pitchFamily="18" charset="0"/>
              </a:rPr>
              <a:t>、磁盘、网络等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。</a:t>
            </a:r>
            <a:endParaRPr lang="zh-CN" altLang="zh-CN" sz="1000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1597" name="矩形 1596"/>
          <p:cNvSpPr/>
          <p:nvPr/>
        </p:nvSpPr>
        <p:spPr>
          <a:xfrm>
            <a:off x="325434" y="1280246"/>
            <a:ext cx="204769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（</a:t>
            </a: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4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）资源的分配与调度</a:t>
            </a:r>
            <a:endParaRPr lang="zh-CN" altLang="zh-CN" sz="1000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1598" name="矩形 1597"/>
          <p:cNvSpPr/>
          <p:nvPr/>
        </p:nvSpPr>
        <p:spPr>
          <a:xfrm>
            <a:off x="339121" y="711997"/>
            <a:ext cx="167385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（</a:t>
            </a: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1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）处理客户端请求</a:t>
            </a:r>
            <a:endParaRPr lang="zh-CN" altLang="zh-CN" sz="1000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1599" name="矩形 1598"/>
          <p:cNvSpPr/>
          <p:nvPr/>
        </p:nvSpPr>
        <p:spPr>
          <a:xfrm>
            <a:off x="339121" y="1084565"/>
            <a:ext cx="237250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（</a:t>
            </a: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3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）启动或监控</a:t>
            </a:r>
            <a:r>
              <a:rPr lang="en-US" altLang="zh-CN" sz="1000" kern="100" dirty="0" err="1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ApplicationMaster</a:t>
            </a:r>
            <a:endParaRPr lang="zh-CN" altLang="zh-CN" sz="1000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1600" name="矩形 1599"/>
          <p:cNvSpPr/>
          <p:nvPr/>
        </p:nvSpPr>
        <p:spPr>
          <a:xfrm>
            <a:off x="340402" y="889592"/>
            <a:ext cx="178900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（</a:t>
            </a: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2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）监控</a:t>
            </a:r>
            <a:r>
              <a:rPr lang="en-US" altLang="zh-CN" sz="1000" kern="100" dirty="0" err="1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NodeManager</a:t>
            </a:r>
            <a:endParaRPr lang="zh-CN" altLang="zh-CN" sz="1000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1601" name="矩形 1600"/>
          <p:cNvSpPr/>
          <p:nvPr/>
        </p:nvSpPr>
        <p:spPr>
          <a:xfrm>
            <a:off x="268893" y="4178234"/>
            <a:ext cx="208743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 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（</a:t>
            </a: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1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）管理单个节点上的资源</a:t>
            </a:r>
            <a:endParaRPr lang="zh-CN" altLang="zh-CN" sz="1000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1602" name="矩形 1601"/>
          <p:cNvSpPr/>
          <p:nvPr/>
        </p:nvSpPr>
        <p:spPr>
          <a:xfrm>
            <a:off x="262453" y="4365538"/>
            <a:ext cx="264649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 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（</a:t>
            </a: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2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）处理来自</a:t>
            </a:r>
            <a:r>
              <a:rPr lang="en-US" altLang="zh-CN" sz="1000" kern="100" dirty="0" err="1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ResourceManager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的命令</a:t>
            </a:r>
            <a:endParaRPr lang="zh-CN" altLang="zh-CN" sz="1000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1603" name="矩形 1602"/>
          <p:cNvSpPr/>
          <p:nvPr/>
        </p:nvSpPr>
        <p:spPr>
          <a:xfrm>
            <a:off x="286827" y="4552841"/>
            <a:ext cx="262898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（</a:t>
            </a: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3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）处理来自</a:t>
            </a:r>
            <a:r>
              <a:rPr lang="en-US" altLang="zh-CN" sz="1000" kern="100" dirty="0" err="1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ApplicationMaster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的命令</a:t>
            </a:r>
            <a:endParaRPr lang="zh-CN" altLang="zh-CN" sz="1000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1604" name="矩形 1603"/>
          <p:cNvSpPr/>
          <p:nvPr/>
        </p:nvSpPr>
        <p:spPr>
          <a:xfrm>
            <a:off x="6961396" y="699542"/>
            <a:ext cx="167385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（</a:t>
            </a: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1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）负责数据的切分</a:t>
            </a:r>
            <a:endParaRPr lang="zh-CN" altLang="zh-CN" sz="1000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1605" name="矩形 1604"/>
          <p:cNvSpPr/>
          <p:nvPr/>
        </p:nvSpPr>
        <p:spPr>
          <a:xfrm>
            <a:off x="6961396" y="892125"/>
            <a:ext cx="19952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（</a:t>
            </a: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2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）为应用程序申请资源并分配给内部的任务</a:t>
            </a:r>
            <a:endParaRPr lang="zh-CN" altLang="zh-CN" sz="1000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1606" name="矩形 1605"/>
          <p:cNvSpPr/>
          <p:nvPr/>
        </p:nvSpPr>
        <p:spPr>
          <a:xfrm>
            <a:off x="6682245" y="2528603"/>
            <a:ext cx="11581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4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）</a:t>
            </a: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Container</a:t>
            </a:r>
            <a:endParaRPr lang="zh-CN" altLang="zh-CN" sz="1000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5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6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5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5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5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5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5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5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5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5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5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5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1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6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5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5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5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5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15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5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15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15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1" grpId="0" bldLvl="0" animBg="1"/>
      <p:bldP spid="1562" grpId="0" bldLvl="0" animBg="1"/>
      <p:bldP spid="1563" grpId="0" bldLvl="0" animBg="1"/>
      <p:bldP spid="1564" grpId="0" bldLvl="0" animBg="1"/>
      <p:bldP spid="1565" grpId="0" bldLvl="0" animBg="1"/>
      <p:bldP spid="1566" grpId="0" bldLvl="0" animBg="1"/>
      <p:bldP spid="1567" grpId="0" bldLvl="0" animBg="1"/>
      <p:bldP spid="1568" grpId="0" bldLvl="0" animBg="1"/>
      <p:bldP spid="1569" grpId="0" bldLvl="0" animBg="1"/>
      <p:bldP spid="1570" grpId="0" bldLvl="0" animBg="1"/>
      <p:bldP spid="1571" grpId="0" bldLvl="0" animBg="1"/>
      <p:bldP spid="1572" grpId="0" bldLvl="0" animBg="1"/>
      <p:bldP spid="1573" grpId="0" bldLvl="0" animBg="1"/>
      <p:bldP spid="1574" grpId="0" bldLvl="0" animBg="1"/>
      <p:bldP spid="1575" grpId="0" bldLvl="0" animBg="1"/>
      <p:bldP spid="1576" grpId="0" bldLvl="0" animBg="1"/>
      <p:bldP spid="1588" grpId="0"/>
      <p:bldP spid="1589" grpId="0"/>
      <p:bldP spid="1590" grpId="0"/>
      <p:bldP spid="1591" grpId="0"/>
      <p:bldP spid="1592" grpId="0"/>
      <p:bldP spid="1593" grpId="0"/>
      <p:bldP spid="1594" grpId="0"/>
      <p:bldP spid="1595" grpId="0"/>
      <p:bldP spid="1596" grpId="0"/>
      <p:bldP spid="1597" grpId="0"/>
      <p:bldP spid="1598" grpId="0"/>
      <p:bldP spid="1599" grpId="0"/>
      <p:bldP spid="1600" grpId="0"/>
      <p:bldP spid="1601" grpId="0"/>
      <p:bldP spid="1602" grpId="0"/>
      <p:bldP spid="1603" grpId="0"/>
      <p:bldP spid="1604" grpId="0"/>
      <p:bldP spid="1605" grpId="0"/>
      <p:bldP spid="16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圆柱形 193"/>
          <p:cNvSpPr/>
          <p:nvPr/>
        </p:nvSpPr>
        <p:spPr>
          <a:xfrm>
            <a:off x="914400" y="2539365"/>
            <a:ext cx="575945" cy="100584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105410" y="2658745"/>
            <a:ext cx="8089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ss.avi</a:t>
            </a:r>
            <a:endParaRPr lang="en-US" altLang="zh-CN" sz="1000" dirty="0"/>
          </a:p>
          <a:p>
            <a:r>
              <a:rPr lang="en-US" altLang="zh-CN" sz="1000" dirty="0"/>
              <a:t>yangge.avi</a:t>
            </a:r>
            <a:endParaRPr lang="en-US" altLang="zh-CN" sz="1000" dirty="0"/>
          </a:p>
          <a:p>
            <a:r>
              <a:rPr lang="en-US" altLang="zh-CN" sz="1000" dirty="0"/>
              <a:t>haibo.avi</a:t>
            </a:r>
            <a:endParaRPr lang="en-US" altLang="zh-CN" sz="1000" dirty="0"/>
          </a:p>
          <a:p>
            <a:r>
              <a:rPr lang="en-US" altLang="zh-CN" sz="1000" dirty="0">
                <a:solidFill>
                  <a:srgbClr val="FF0000"/>
                </a:solidFill>
              </a:rPr>
              <a:t>ss1505.avi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altLang="zh-CN" sz="1400" dirty="0"/>
              <a:t>...</a:t>
            </a:r>
            <a:endParaRPr lang="en-US" altLang="zh-CN" sz="1400" dirty="0"/>
          </a:p>
        </p:txBody>
      </p:sp>
      <p:sp>
        <p:nvSpPr>
          <p:cNvPr id="196" name="文本框 195"/>
          <p:cNvSpPr txBox="1"/>
          <p:nvPr/>
        </p:nvSpPr>
        <p:spPr>
          <a:xfrm>
            <a:off x="789305" y="2983230"/>
            <a:ext cx="826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100T</a:t>
            </a:r>
            <a:endParaRPr lang="en-US" altLang="zh-CN"/>
          </a:p>
        </p:txBody>
      </p:sp>
      <p:sp>
        <p:nvSpPr>
          <p:cNvPr id="197" name="文本框 196"/>
          <p:cNvSpPr txBox="1"/>
          <p:nvPr/>
        </p:nvSpPr>
        <p:spPr>
          <a:xfrm>
            <a:off x="2218055" y="709295"/>
            <a:ext cx="4081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任务需求</a:t>
            </a:r>
            <a:r>
              <a:rPr lang="en-US" altLang="zh-CN" dirty="0"/>
              <a:t>:</a:t>
            </a:r>
            <a:r>
              <a:rPr lang="zh-CN" altLang="en-US" dirty="0"/>
              <a:t>找出</a:t>
            </a:r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月份的教学视频</a:t>
            </a:r>
            <a:endParaRPr lang="zh-CN" altLang="en-US" dirty="0"/>
          </a:p>
        </p:txBody>
      </p:sp>
      <p:sp>
        <p:nvSpPr>
          <p:cNvPr id="198" name="矩形 197"/>
          <p:cNvSpPr/>
          <p:nvPr/>
        </p:nvSpPr>
        <p:spPr>
          <a:xfrm>
            <a:off x="3419475" y="1344930"/>
            <a:ext cx="1368425" cy="4324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/>
          <p:cNvSpPr/>
          <p:nvPr/>
        </p:nvSpPr>
        <p:spPr>
          <a:xfrm>
            <a:off x="3419475" y="2085975"/>
            <a:ext cx="1368425" cy="4324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 199"/>
          <p:cNvSpPr/>
          <p:nvPr/>
        </p:nvSpPr>
        <p:spPr>
          <a:xfrm>
            <a:off x="3419475" y="2826385"/>
            <a:ext cx="1368425" cy="4324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 200"/>
          <p:cNvSpPr/>
          <p:nvPr/>
        </p:nvSpPr>
        <p:spPr>
          <a:xfrm>
            <a:off x="3419475" y="3545205"/>
            <a:ext cx="1368425" cy="4324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箭头连接符 201"/>
          <p:cNvCxnSpPr>
            <a:stCxn id="194" idx="4"/>
          </p:cNvCxnSpPr>
          <p:nvPr/>
        </p:nvCxnSpPr>
        <p:spPr>
          <a:xfrm flipV="1">
            <a:off x="1490345" y="1561465"/>
            <a:ext cx="1929130" cy="148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>
            <a:stCxn id="194" idx="4"/>
            <a:endCxn id="199" idx="1"/>
          </p:cNvCxnSpPr>
          <p:nvPr/>
        </p:nvCxnSpPr>
        <p:spPr>
          <a:xfrm flipV="1">
            <a:off x="1490345" y="2302510"/>
            <a:ext cx="1929130" cy="739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/>
          <p:cNvCxnSpPr>
            <a:stCxn id="194" idx="4"/>
            <a:endCxn id="200" idx="1"/>
          </p:cNvCxnSpPr>
          <p:nvPr/>
        </p:nvCxnSpPr>
        <p:spPr>
          <a:xfrm>
            <a:off x="1490345" y="3042285"/>
            <a:ext cx="192913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stCxn id="194" idx="4"/>
            <a:endCxn id="201" idx="1"/>
          </p:cNvCxnSpPr>
          <p:nvPr/>
        </p:nvCxnSpPr>
        <p:spPr>
          <a:xfrm>
            <a:off x="1490345" y="3042285"/>
            <a:ext cx="1929130" cy="719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矩形 205"/>
          <p:cNvSpPr/>
          <p:nvPr/>
        </p:nvSpPr>
        <p:spPr>
          <a:xfrm>
            <a:off x="6659245" y="2826385"/>
            <a:ext cx="1604645" cy="4324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7" name="直接箭头连接符 206"/>
          <p:cNvCxnSpPr>
            <a:stCxn id="198" idx="3"/>
            <a:endCxn id="206" idx="1"/>
          </p:cNvCxnSpPr>
          <p:nvPr/>
        </p:nvCxnSpPr>
        <p:spPr>
          <a:xfrm>
            <a:off x="4787900" y="1561465"/>
            <a:ext cx="1871345" cy="1481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/>
          <p:cNvCxnSpPr>
            <a:stCxn id="199" idx="3"/>
            <a:endCxn id="206" idx="1"/>
          </p:cNvCxnSpPr>
          <p:nvPr/>
        </p:nvCxnSpPr>
        <p:spPr>
          <a:xfrm>
            <a:off x="4787900" y="2302510"/>
            <a:ext cx="1871345" cy="740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>
            <a:stCxn id="200" idx="3"/>
            <a:endCxn id="206" idx="1"/>
          </p:cNvCxnSpPr>
          <p:nvPr/>
        </p:nvCxnSpPr>
        <p:spPr>
          <a:xfrm>
            <a:off x="4787900" y="3042920"/>
            <a:ext cx="18713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>
            <a:stCxn id="201" idx="3"/>
            <a:endCxn id="206" idx="1"/>
          </p:cNvCxnSpPr>
          <p:nvPr/>
        </p:nvCxnSpPr>
        <p:spPr>
          <a:xfrm flipV="1">
            <a:off x="4787900" y="3042920"/>
            <a:ext cx="1871345" cy="718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文本框 210"/>
          <p:cNvSpPr txBox="1"/>
          <p:nvPr/>
        </p:nvSpPr>
        <p:spPr>
          <a:xfrm>
            <a:off x="2051050" y="2842895"/>
            <a:ext cx="1063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Map</a:t>
            </a:r>
            <a:endParaRPr lang="en-US" altLang="zh-CN" sz="2000" b="1"/>
          </a:p>
        </p:txBody>
      </p:sp>
      <p:sp>
        <p:nvSpPr>
          <p:cNvPr id="212" name="文本框 211"/>
          <p:cNvSpPr txBox="1"/>
          <p:nvPr/>
        </p:nvSpPr>
        <p:spPr>
          <a:xfrm>
            <a:off x="5093335" y="2842895"/>
            <a:ext cx="9563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Reduce</a:t>
            </a:r>
            <a:endParaRPr lang="en-US" altLang="zh-CN" sz="2000" b="1"/>
          </a:p>
        </p:txBody>
      </p:sp>
      <p:cxnSp>
        <p:nvCxnSpPr>
          <p:cNvPr id="213" name="直接箭头连接符 212"/>
          <p:cNvCxnSpPr>
            <a:stCxn id="194" idx="4"/>
          </p:cNvCxnSpPr>
          <p:nvPr/>
        </p:nvCxnSpPr>
        <p:spPr>
          <a:xfrm>
            <a:off x="1490345" y="3042285"/>
            <a:ext cx="1929130" cy="1545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>
            <a:stCxn id="215" idx="3"/>
            <a:endCxn id="206" idx="1"/>
          </p:cNvCxnSpPr>
          <p:nvPr/>
        </p:nvCxnSpPr>
        <p:spPr>
          <a:xfrm flipV="1">
            <a:off x="4787900" y="3042920"/>
            <a:ext cx="1871345" cy="1504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 214"/>
          <p:cNvSpPr/>
          <p:nvPr/>
        </p:nvSpPr>
        <p:spPr>
          <a:xfrm>
            <a:off x="3419475" y="4331335"/>
            <a:ext cx="1368425" cy="4324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文本框 215"/>
          <p:cNvSpPr txBox="1"/>
          <p:nvPr/>
        </p:nvSpPr>
        <p:spPr>
          <a:xfrm>
            <a:off x="3483610" y="1409065"/>
            <a:ext cx="1240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hadoop101</a:t>
            </a:r>
            <a:endParaRPr lang="en-US" altLang="zh-CN"/>
          </a:p>
        </p:txBody>
      </p:sp>
      <p:sp>
        <p:nvSpPr>
          <p:cNvPr id="217" name="文本框 216"/>
          <p:cNvSpPr txBox="1"/>
          <p:nvPr/>
        </p:nvSpPr>
        <p:spPr>
          <a:xfrm>
            <a:off x="3483610" y="2150110"/>
            <a:ext cx="1240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hadoop102</a:t>
            </a:r>
            <a:endParaRPr lang="en-US" altLang="zh-CN"/>
          </a:p>
        </p:txBody>
      </p:sp>
      <p:sp>
        <p:nvSpPr>
          <p:cNvPr id="218" name="文本框 217"/>
          <p:cNvSpPr txBox="1"/>
          <p:nvPr/>
        </p:nvSpPr>
        <p:spPr>
          <a:xfrm>
            <a:off x="3483610" y="2890520"/>
            <a:ext cx="1240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hadoop103</a:t>
            </a:r>
            <a:endParaRPr lang="en-US" altLang="zh-CN"/>
          </a:p>
        </p:txBody>
      </p:sp>
      <p:sp>
        <p:nvSpPr>
          <p:cNvPr id="219" name="文本框 218"/>
          <p:cNvSpPr txBox="1"/>
          <p:nvPr/>
        </p:nvSpPr>
        <p:spPr>
          <a:xfrm>
            <a:off x="3483610" y="3609340"/>
            <a:ext cx="1240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hadoop104</a:t>
            </a:r>
            <a:endParaRPr lang="en-US" altLang="zh-CN"/>
          </a:p>
        </p:txBody>
      </p:sp>
      <p:sp>
        <p:nvSpPr>
          <p:cNvPr id="220" name="文本框 219"/>
          <p:cNvSpPr txBox="1"/>
          <p:nvPr/>
        </p:nvSpPr>
        <p:spPr>
          <a:xfrm>
            <a:off x="3740150" y="4363085"/>
            <a:ext cx="581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 ...</a:t>
            </a:r>
            <a:endParaRPr lang="en-US" altLang="zh-CN"/>
          </a:p>
        </p:txBody>
      </p:sp>
      <p:sp>
        <p:nvSpPr>
          <p:cNvPr id="221" name="文本框 220"/>
          <p:cNvSpPr txBox="1"/>
          <p:nvPr/>
        </p:nvSpPr>
        <p:spPr>
          <a:xfrm>
            <a:off x="6659245" y="2920365"/>
            <a:ext cx="1075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/>
              <a:t>520M  </a:t>
            </a:r>
            <a:r>
              <a:rPr lang="en-US" altLang="zh-CN" sz="1000" dirty="0">
                <a:solidFill>
                  <a:srgbClr val="FF0000"/>
                </a:solidFill>
                <a:sym typeface="+mn-ea"/>
              </a:rPr>
              <a:t>ss1505.avi</a:t>
            </a:r>
            <a:endParaRPr lang="en-US" altLang="zh-CN" sz="1000" dirty="0">
              <a:solidFill>
                <a:srgbClr val="FF0000"/>
              </a:solidFill>
            </a:endParaRPr>
          </a:p>
          <a:p>
            <a:endParaRPr lang="en-US" altLang="zh-CN" sz="1000" dirty="0"/>
          </a:p>
        </p:txBody>
      </p:sp>
      <p:sp>
        <p:nvSpPr>
          <p:cNvPr id="222" name="文本框 221"/>
          <p:cNvSpPr txBox="1"/>
          <p:nvPr/>
        </p:nvSpPr>
        <p:spPr>
          <a:xfrm>
            <a:off x="193675" y="2164715"/>
            <a:ext cx="9480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待分析数据</a:t>
            </a:r>
            <a:endParaRPr lang="zh-CN" altLang="en-US" sz="1200" b="1"/>
          </a:p>
        </p:txBody>
      </p:sp>
      <p:sp>
        <p:nvSpPr>
          <p:cNvPr id="223" name="文本框 222"/>
          <p:cNvSpPr txBox="1"/>
          <p:nvPr/>
        </p:nvSpPr>
        <p:spPr>
          <a:xfrm>
            <a:off x="6659245" y="2440305"/>
            <a:ext cx="1651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汇总服务器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2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1" dur="2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4" dur="2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7" dur="2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0" dur="2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3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7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bldLvl="0" animBg="1"/>
      <p:bldP spid="195" grpId="0"/>
      <p:bldP spid="196" grpId="0"/>
      <p:bldP spid="197" grpId="0"/>
      <p:bldP spid="198" grpId="0" bldLvl="0" animBg="1"/>
      <p:bldP spid="199" grpId="0" bldLvl="0" animBg="1"/>
      <p:bldP spid="200" grpId="0" bldLvl="0" animBg="1"/>
      <p:bldP spid="201" grpId="0" bldLvl="0" animBg="1"/>
      <p:bldP spid="206" grpId="0" bldLvl="0" animBg="1"/>
      <p:bldP spid="211" grpId="0"/>
      <p:bldP spid="212" grpId="0"/>
      <p:bldP spid="215" grpId="0" bldLvl="0" animBg="1"/>
      <p:bldP spid="216" grpId="0"/>
      <p:bldP spid="217" grpId="0"/>
      <p:bldP spid="218" grpId="0"/>
      <p:bldP spid="219" grpId="0"/>
      <p:bldP spid="220" grpId="0"/>
      <p:bldP spid="221" grpId="0"/>
      <p:bldP spid="221" grpId="1"/>
      <p:bldP spid="221" grpId="2"/>
      <p:bldP spid="221" grpId="3"/>
      <p:bldP spid="222" grpId="0"/>
      <p:bldP spid="2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矩形 223"/>
          <p:cNvSpPr/>
          <p:nvPr/>
        </p:nvSpPr>
        <p:spPr>
          <a:xfrm>
            <a:off x="456396" y="3905"/>
            <a:ext cx="30963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大数据技术生态体系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25" name="Rectangle 2"/>
          <p:cNvSpPr>
            <a:spLocks noChangeArrowheads="1"/>
          </p:cNvSpPr>
          <p:nvPr/>
        </p:nvSpPr>
        <p:spPr bwMode="auto">
          <a:xfrm>
            <a:off x="2123728" y="91556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6" name="矩形 225"/>
          <p:cNvSpPr/>
          <p:nvPr/>
        </p:nvSpPr>
        <p:spPr>
          <a:xfrm>
            <a:off x="276376" y="4371950"/>
            <a:ext cx="1728192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数据库（结构化数据）</a:t>
            </a:r>
            <a:endParaRPr lang="zh-CN" altLang="en-US" dirty="0"/>
          </a:p>
        </p:txBody>
      </p:sp>
      <p:sp>
        <p:nvSpPr>
          <p:cNvPr id="227" name="矩形 226"/>
          <p:cNvSpPr/>
          <p:nvPr/>
        </p:nvSpPr>
        <p:spPr>
          <a:xfrm>
            <a:off x="2292599" y="4371950"/>
            <a:ext cx="1883965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文件日志（半结构化数据）</a:t>
            </a:r>
            <a:endParaRPr lang="zh-CN" altLang="en-US" dirty="0"/>
          </a:p>
        </p:txBody>
      </p:sp>
      <p:sp>
        <p:nvSpPr>
          <p:cNvPr id="229" name="矩形 228"/>
          <p:cNvSpPr/>
          <p:nvPr/>
        </p:nvSpPr>
        <p:spPr>
          <a:xfrm>
            <a:off x="4512444" y="4371950"/>
            <a:ext cx="2460676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视频、</a:t>
            </a:r>
            <a:r>
              <a:rPr lang="en-US" altLang="zh-CN" sz="1200" dirty="0" err="1"/>
              <a:t>ppt</a:t>
            </a:r>
            <a:r>
              <a:rPr lang="zh-CN" altLang="en-US" sz="1200" dirty="0"/>
              <a:t>等（非结构化数据）</a:t>
            </a:r>
            <a:endParaRPr lang="zh-CN" altLang="en-US" dirty="0"/>
          </a:p>
        </p:txBody>
      </p:sp>
      <p:sp>
        <p:nvSpPr>
          <p:cNvPr id="230" name="矩形 229"/>
          <p:cNvSpPr/>
          <p:nvPr/>
        </p:nvSpPr>
        <p:spPr>
          <a:xfrm>
            <a:off x="276376" y="3939902"/>
            <a:ext cx="172819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Sqoop</a:t>
            </a:r>
            <a:r>
              <a:rPr lang="zh-CN" altLang="en-US" sz="1200" dirty="0"/>
              <a:t>数据传递</a:t>
            </a:r>
            <a:endParaRPr lang="zh-CN" altLang="en-US" sz="1200" dirty="0"/>
          </a:p>
        </p:txBody>
      </p:sp>
      <p:sp>
        <p:nvSpPr>
          <p:cNvPr id="231" name="矩形 230"/>
          <p:cNvSpPr/>
          <p:nvPr/>
        </p:nvSpPr>
        <p:spPr>
          <a:xfrm>
            <a:off x="2275442" y="3939902"/>
            <a:ext cx="1901121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Flume</a:t>
            </a:r>
            <a:r>
              <a:rPr lang="zh-CN" altLang="en-US" sz="1200" dirty="0"/>
              <a:t>日志收集</a:t>
            </a:r>
            <a:endParaRPr lang="zh-CN" altLang="en-US" sz="1200" dirty="0"/>
          </a:p>
        </p:txBody>
      </p:sp>
      <p:sp>
        <p:nvSpPr>
          <p:cNvPr id="232" name="矩形 231"/>
          <p:cNvSpPr/>
          <p:nvPr/>
        </p:nvSpPr>
        <p:spPr>
          <a:xfrm>
            <a:off x="4512444" y="3219822"/>
            <a:ext cx="2460676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Kafka</a:t>
            </a:r>
            <a:r>
              <a:rPr lang="zh-CN" altLang="en-US" sz="1200" dirty="0"/>
              <a:t>消息队列</a:t>
            </a:r>
            <a:endParaRPr lang="zh-CN" altLang="en-US" sz="1200" dirty="0"/>
          </a:p>
        </p:txBody>
      </p:sp>
      <p:sp>
        <p:nvSpPr>
          <p:cNvPr id="233" name="矩形 232"/>
          <p:cNvSpPr/>
          <p:nvPr/>
        </p:nvSpPr>
        <p:spPr>
          <a:xfrm>
            <a:off x="276375" y="3507854"/>
            <a:ext cx="3900187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HDFS</a:t>
            </a:r>
            <a:r>
              <a:rPr lang="zh-CN" altLang="en-US" sz="1200" dirty="0"/>
              <a:t>文件存储</a:t>
            </a:r>
            <a:endParaRPr lang="zh-CN" altLang="en-US" sz="1200" dirty="0"/>
          </a:p>
        </p:txBody>
      </p:sp>
      <p:sp>
        <p:nvSpPr>
          <p:cNvPr id="234" name="矩形 233"/>
          <p:cNvSpPr/>
          <p:nvPr/>
        </p:nvSpPr>
        <p:spPr>
          <a:xfrm>
            <a:off x="2448370" y="3219822"/>
            <a:ext cx="1728192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HBase</a:t>
            </a:r>
            <a:r>
              <a:rPr lang="zh-CN" altLang="en-US" sz="1200" dirty="0"/>
              <a:t>非关系型数据库</a:t>
            </a:r>
            <a:endParaRPr lang="zh-CN" altLang="en-US" sz="1200" dirty="0"/>
          </a:p>
        </p:txBody>
      </p:sp>
      <p:sp>
        <p:nvSpPr>
          <p:cNvPr id="235" name="矩形 234"/>
          <p:cNvSpPr/>
          <p:nvPr/>
        </p:nvSpPr>
        <p:spPr>
          <a:xfrm>
            <a:off x="251520" y="2787774"/>
            <a:ext cx="3925042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YARN</a:t>
            </a:r>
            <a:r>
              <a:rPr lang="zh-CN" altLang="en-US" sz="1200" dirty="0"/>
              <a:t>资源管理</a:t>
            </a:r>
            <a:endParaRPr lang="zh-CN" altLang="en-US" sz="1200" dirty="0"/>
          </a:p>
        </p:txBody>
      </p:sp>
      <p:sp>
        <p:nvSpPr>
          <p:cNvPr id="236" name="矩形 235"/>
          <p:cNvSpPr/>
          <p:nvPr/>
        </p:nvSpPr>
        <p:spPr>
          <a:xfrm>
            <a:off x="251520" y="2319722"/>
            <a:ext cx="175304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MapReduce</a:t>
            </a:r>
            <a:r>
              <a:rPr lang="zh-CN" altLang="en-US" sz="1200" dirty="0"/>
              <a:t>离线计算</a:t>
            </a:r>
            <a:endParaRPr lang="zh-CN" altLang="en-US" sz="1200" dirty="0"/>
          </a:p>
        </p:txBody>
      </p:sp>
      <p:sp>
        <p:nvSpPr>
          <p:cNvPr id="237" name="矩形 236"/>
          <p:cNvSpPr/>
          <p:nvPr/>
        </p:nvSpPr>
        <p:spPr>
          <a:xfrm>
            <a:off x="2448371" y="2319722"/>
            <a:ext cx="172336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Spark Core</a:t>
            </a:r>
            <a:r>
              <a:rPr lang="zh-CN" altLang="en-US" sz="1200" dirty="0"/>
              <a:t>内存计算</a:t>
            </a:r>
            <a:endParaRPr lang="zh-CN" altLang="en-US" sz="1200" dirty="0"/>
          </a:p>
        </p:txBody>
      </p:sp>
      <p:sp>
        <p:nvSpPr>
          <p:cNvPr id="238" name="矩形 237"/>
          <p:cNvSpPr/>
          <p:nvPr/>
        </p:nvSpPr>
        <p:spPr>
          <a:xfrm>
            <a:off x="251520" y="1664091"/>
            <a:ext cx="816944" cy="4695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Hive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数据查询</a:t>
            </a:r>
            <a:endParaRPr lang="zh-CN" altLang="en-US" sz="1200" dirty="0"/>
          </a:p>
        </p:txBody>
      </p:sp>
      <p:sp>
        <p:nvSpPr>
          <p:cNvPr id="239" name="矩形 238"/>
          <p:cNvSpPr/>
          <p:nvPr/>
        </p:nvSpPr>
        <p:spPr>
          <a:xfrm>
            <a:off x="1788544" y="1665548"/>
            <a:ext cx="864096" cy="4741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Mahout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数据挖掘</a:t>
            </a:r>
            <a:endParaRPr lang="zh-CN" altLang="en-US" sz="1200" dirty="0"/>
          </a:p>
        </p:txBody>
      </p:sp>
      <p:sp>
        <p:nvSpPr>
          <p:cNvPr id="240" name="矩形 239"/>
          <p:cNvSpPr/>
          <p:nvPr/>
        </p:nvSpPr>
        <p:spPr>
          <a:xfrm>
            <a:off x="2771800" y="1664091"/>
            <a:ext cx="949172" cy="4689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Spark </a:t>
            </a:r>
            <a:r>
              <a:rPr lang="en-US" altLang="zh-CN" sz="1200" dirty="0" err="1"/>
              <a:t>Mlib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数据挖掘</a:t>
            </a:r>
            <a:endParaRPr lang="zh-CN" altLang="en-US" sz="1200" dirty="0"/>
          </a:p>
        </p:txBody>
      </p:sp>
      <p:sp>
        <p:nvSpPr>
          <p:cNvPr id="241" name="矩形 240"/>
          <p:cNvSpPr/>
          <p:nvPr/>
        </p:nvSpPr>
        <p:spPr>
          <a:xfrm>
            <a:off x="3779912" y="1660994"/>
            <a:ext cx="827257" cy="4689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Spark R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数据分析</a:t>
            </a:r>
            <a:endParaRPr lang="zh-CN" altLang="en-US" sz="1200" dirty="0"/>
          </a:p>
        </p:txBody>
      </p:sp>
      <p:sp>
        <p:nvSpPr>
          <p:cNvPr id="242" name="矩形 241"/>
          <p:cNvSpPr/>
          <p:nvPr/>
        </p:nvSpPr>
        <p:spPr>
          <a:xfrm>
            <a:off x="5671105" y="1646867"/>
            <a:ext cx="1201117" cy="475688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Spark Streaming</a:t>
            </a:r>
            <a:endParaRPr lang="en-US" altLang="zh-CN" sz="1200" dirty="0"/>
          </a:p>
          <a:p>
            <a:pPr algn="ctr"/>
            <a:r>
              <a:rPr lang="zh-CN" altLang="en-US" sz="1200" dirty="0"/>
              <a:t>实时计算</a:t>
            </a:r>
            <a:endParaRPr lang="zh-CN" altLang="en-US" sz="1200" dirty="0"/>
          </a:p>
        </p:txBody>
      </p:sp>
      <p:sp>
        <p:nvSpPr>
          <p:cNvPr id="243" name="矩形 242"/>
          <p:cNvSpPr/>
          <p:nvPr/>
        </p:nvSpPr>
        <p:spPr>
          <a:xfrm>
            <a:off x="4716015" y="1660994"/>
            <a:ext cx="884451" cy="4705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Spark </a:t>
            </a:r>
            <a:r>
              <a:rPr lang="en-US" altLang="zh-CN" sz="1200" dirty="0" err="1"/>
              <a:t>Sql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数据查询</a:t>
            </a:r>
            <a:endParaRPr lang="zh-CN" altLang="en-US" sz="1200" dirty="0"/>
          </a:p>
        </p:txBody>
      </p:sp>
      <p:sp>
        <p:nvSpPr>
          <p:cNvPr id="244" name="矩形 243"/>
          <p:cNvSpPr/>
          <p:nvPr/>
        </p:nvSpPr>
        <p:spPr>
          <a:xfrm>
            <a:off x="251520" y="1199454"/>
            <a:ext cx="1753048" cy="288032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Oozie</a:t>
            </a:r>
            <a:r>
              <a:rPr lang="zh-CN" altLang="en-US" sz="1200" dirty="0"/>
              <a:t>任务调度</a:t>
            </a:r>
            <a:endParaRPr lang="zh-CN" altLang="en-US" sz="1200" dirty="0"/>
          </a:p>
        </p:txBody>
      </p:sp>
      <p:sp>
        <p:nvSpPr>
          <p:cNvPr id="245" name="矩形 244"/>
          <p:cNvSpPr/>
          <p:nvPr/>
        </p:nvSpPr>
        <p:spPr>
          <a:xfrm>
            <a:off x="2448370" y="1203598"/>
            <a:ext cx="1703336" cy="288032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Azkaban</a:t>
            </a:r>
            <a:r>
              <a:rPr lang="zh-CN" altLang="en-US" sz="1200" dirty="0"/>
              <a:t>任务调度</a:t>
            </a:r>
            <a:endParaRPr lang="zh-CN" altLang="en-US" sz="1200" dirty="0"/>
          </a:p>
        </p:txBody>
      </p:sp>
      <p:sp>
        <p:nvSpPr>
          <p:cNvPr id="246" name="矩形 245"/>
          <p:cNvSpPr/>
          <p:nvPr/>
        </p:nvSpPr>
        <p:spPr>
          <a:xfrm>
            <a:off x="251520" y="767406"/>
            <a:ext cx="3900186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业务模型、数据可视化、业务应用</a:t>
            </a:r>
            <a:endParaRPr lang="zh-CN" altLang="en-US" sz="1200" dirty="0"/>
          </a:p>
        </p:txBody>
      </p:sp>
      <p:sp>
        <p:nvSpPr>
          <p:cNvPr id="247" name="矩形 246"/>
          <p:cNvSpPr/>
          <p:nvPr/>
        </p:nvSpPr>
        <p:spPr>
          <a:xfrm>
            <a:off x="7099837" y="1199454"/>
            <a:ext cx="221265" cy="302557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Zookeeper</a:t>
            </a:r>
            <a:r>
              <a:rPr lang="zh-CN" altLang="en-US" sz="1000" dirty="0"/>
              <a:t>数据平台配置和调度</a:t>
            </a:r>
            <a:endParaRPr lang="zh-CN" altLang="en-US" sz="1000" dirty="0"/>
          </a:p>
        </p:txBody>
      </p:sp>
      <p:sp>
        <p:nvSpPr>
          <p:cNvPr id="248" name="矩形 247"/>
          <p:cNvSpPr/>
          <p:nvPr/>
        </p:nvSpPr>
        <p:spPr>
          <a:xfrm>
            <a:off x="7617000" y="4371156"/>
            <a:ext cx="1016496" cy="288032"/>
          </a:xfrm>
          <a:prstGeom prst="rect">
            <a:avLst/>
          </a:prstGeom>
          <a:ln w="127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数据来源层</a:t>
            </a:r>
            <a:endParaRPr lang="zh-CN" altLang="en-US" sz="1200" dirty="0"/>
          </a:p>
        </p:txBody>
      </p:sp>
      <p:sp>
        <p:nvSpPr>
          <p:cNvPr id="249" name="矩形 248"/>
          <p:cNvSpPr/>
          <p:nvPr/>
        </p:nvSpPr>
        <p:spPr>
          <a:xfrm>
            <a:off x="7617000" y="3937001"/>
            <a:ext cx="1016496" cy="288032"/>
          </a:xfrm>
          <a:prstGeom prst="rect">
            <a:avLst/>
          </a:prstGeom>
          <a:ln w="127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数据传输层</a:t>
            </a:r>
            <a:endParaRPr lang="zh-CN" altLang="en-US" sz="1200" dirty="0"/>
          </a:p>
        </p:txBody>
      </p:sp>
      <p:sp>
        <p:nvSpPr>
          <p:cNvPr id="250" name="矩形 249"/>
          <p:cNvSpPr/>
          <p:nvPr/>
        </p:nvSpPr>
        <p:spPr>
          <a:xfrm>
            <a:off x="7607455" y="3356516"/>
            <a:ext cx="1026041" cy="288032"/>
          </a:xfrm>
          <a:prstGeom prst="rect">
            <a:avLst/>
          </a:prstGeom>
          <a:ln w="12700"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数据存储层</a:t>
            </a:r>
            <a:endParaRPr lang="zh-CN" altLang="en-US" sz="1200" dirty="0"/>
          </a:p>
        </p:txBody>
      </p:sp>
      <p:sp>
        <p:nvSpPr>
          <p:cNvPr id="251" name="矩形 250"/>
          <p:cNvSpPr/>
          <p:nvPr/>
        </p:nvSpPr>
        <p:spPr>
          <a:xfrm>
            <a:off x="7607455" y="2787774"/>
            <a:ext cx="1026041" cy="288032"/>
          </a:xfrm>
          <a:prstGeom prst="rect">
            <a:avLst/>
          </a:prstGeom>
          <a:ln w="12700"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资源管理层</a:t>
            </a:r>
            <a:endParaRPr lang="zh-CN" altLang="en-US" sz="1200" dirty="0"/>
          </a:p>
        </p:txBody>
      </p:sp>
      <p:sp>
        <p:nvSpPr>
          <p:cNvPr id="252" name="矩形 251"/>
          <p:cNvSpPr/>
          <p:nvPr/>
        </p:nvSpPr>
        <p:spPr>
          <a:xfrm>
            <a:off x="7601718" y="1978539"/>
            <a:ext cx="1031778" cy="288032"/>
          </a:xfrm>
          <a:prstGeom prst="rect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数据计算层</a:t>
            </a:r>
            <a:endParaRPr lang="zh-CN" altLang="en-US" sz="1200" dirty="0"/>
          </a:p>
        </p:txBody>
      </p:sp>
      <p:sp>
        <p:nvSpPr>
          <p:cNvPr id="253" name="矩形 252"/>
          <p:cNvSpPr/>
          <p:nvPr/>
        </p:nvSpPr>
        <p:spPr>
          <a:xfrm>
            <a:off x="7601718" y="1203598"/>
            <a:ext cx="1031778" cy="288032"/>
          </a:xfrm>
          <a:prstGeom prst="rect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任务调度层</a:t>
            </a:r>
            <a:endParaRPr lang="zh-CN" altLang="en-US" sz="1200" dirty="0"/>
          </a:p>
        </p:txBody>
      </p:sp>
      <p:sp>
        <p:nvSpPr>
          <p:cNvPr id="254" name="矩形 253"/>
          <p:cNvSpPr/>
          <p:nvPr/>
        </p:nvSpPr>
        <p:spPr>
          <a:xfrm>
            <a:off x="7617000" y="764228"/>
            <a:ext cx="1030222" cy="288032"/>
          </a:xfrm>
          <a:prstGeom prst="rect">
            <a:avLst/>
          </a:prstGeom>
          <a:ln w="127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业务模型层</a:t>
            </a:r>
            <a:endParaRPr lang="zh-CN" altLang="en-US" sz="1200" dirty="0"/>
          </a:p>
        </p:txBody>
      </p:sp>
      <p:sp>
        <p:nvSpPr>
          <p:cNvPr id="255" name="矩形 254"/>
          <p:cNvSpPr/>
          <p:nvPr/>
        </p:nvSpPr>
        <p:spPr>
          <a:xfrm>
            <a:off x="5671105" y="2317249"/>
            <a:ext cx="1201118" cy="2880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Storm</a:t>
            </a:r>
            <a:r>
              <a:rPr lang="zh-CN" altLang="en-US" sz="1200" dirty="0"/>
              <a:t>实时计算</a:t>
            </a:r>
            <a:endParaRPr lang="zh-CN" altLang="en-US" sz="1200" dirty="0"/>
          </a:p>
        </p:txBody>
      </p:sp>
      <p:cxnSp>
        <p:nvCxnSpPr>
          <p:cNvPr id="256" name="直接连接符 255"/>
          <p:cNvCxnSpPr/>
          <p:nvPr/>
        </p:nvCxnSpPr>
        <p:spPr>
          <a:xfrm>
            <a:off x="179512" y="4299942"/>
            <a:ext cx="8640960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7" name="直接连接符 256"/>
          <p:cNvCxnSpPr/>
          <p:nvPr/>
        </p:nvCxnSpPr>
        <p:spPr>
          <a:xfrm>
            <a:off x="179512" y="3867894"/>
            <a:ext cx="8640960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8" name="直接连接符 257"/>
          <p:cNvCxnSpPr/>
          <p:nvPr/>
        </p:nvCxnSpPr>
        <p:spPr>
          <a:xfrm>
            <a:off x="179512" y="3147814"/>
            <a:ext cx="8640960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9" name="直接连接符 258"/>
          <p:cNvCxnSpPr/>
          <p:nvPr/>
        </p:nvCxnSpPr>
        <p:spPr>
          <a:xfrm>
            <a:off x="179512" y="2715766"/>
            <a:ext cx="8640960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0" name="直接连接符 259"/>
          <p:cNvCxnSpPr/>
          <p:nvPr/>
        </p:nvCxnSpPr>
        <p:spPr>
          <a:xfrm>
            <a:off x="179512" y="1563638"/>
            <a:ext cx="8640960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1" name="直接连接符 260"/>
          <p:cNvCxnSpPr/>
          <p:nvPr/>
        </p:nvCxnSpPr>
        <p:spPr>
          <a:xfrm>
            <a:off x="179512" y="1131590"/>
            <a:ext cx="8640960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236" idx="0"/>
            <a:endCxn id="238" idx="2"/>
          </p:cNvCxnSpPr>
          <p:nvPr/>
        </p:nvCxnSpPr>
        <p:spPr>
          <a:xfrm flipH="1" flipV="1">
            <a:off x="659992" y="2133600"/>
            <a:ext cx="468052" cy="186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/>
          <p:cNvCxnSpPr>
            <a:stCxn id="236" idx="0"/>
            <a:endCxn id="239" idx="2"/>
          </p:cNvCxnSpPr>
          <p:nvPr/>
        </p:nvCxnSpPr>
        <p:spPr>
          <a:xfrm flipV="1">
            <a:off x="1128044" y="2139702"/>
            <a:ext cx="1092548" cy="18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>
            <a:stCxn id="237" idx="0"/>
            <a:endCxn id="239" idx="2"/>
          </p:cNvCxnSpPr>
          <p:nvPr/>
        </p:nvCxnSpPr>
        <p:spPr>
          <a:xfrm flipH="1" flipV="1">
            <a:off x="2220592" y="2139702"/>
            <a:ext cx="1089461" cy="18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264"/>
          <p:cNvCxnSpPr>
            <a:stCxn id="237" idx="0"/>
            <a:endCxn id="240" idx="2"/>
          </p:cNvCxnSpPr>
          <p:nvPr/>
        </p:nvCxnSpPr>
        <p:spPr>
          <a:xfrm flipH="1" flipV="1">
            <a:off x="3246386" y="2133046"/>
            <a:ext cx="63667" cy="186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>
            <a:stCxn id="237" idx="0"/>
            <a:endCxn id="241" idx="2"/>
          </p:cNvCxnSpPr>
          <p:nvPr/>
        </p:nvCxnSpPr>
        <p:spPr>
          <a:xfrm flipV="1">
            <a:off x="3310053" y="2129949"/>
            <a:ext cx="883488" cy="18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/>
          <p:cNvCxnSpPr>
            <a:stCxn id="237" idx="0"/>
            <a:endCxn id="243" idx="2"/>
          </p:cNvCxnSpPr>
          <p:nvPr/>
        </p:nvCxnSpPr>
        <p:spPr>
          <a:xfrm flipV="1">
            <a:off x="3310053" y="2131527"/>
            <a:ext cx="1848188" cy="18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/>
          <p:cNvCxnSpPr>
            <a:stCxn id="237" idx="0"/>
            <a:endCxn id="242" idx="2"/>
          </p:cNvCxnSpPr>
          <p:nvPr/>
        </p:nvCxnSpPr>
        <p:spPr>
          <a:xfrm flipV="1">
            <a:off x="3310053" y="2122555"/>
            <a:ext cx="2961611" cy="19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ldLvl="0" animBg="1"/>
      <p:bldP spid="227" grpId="0" bldLvl="0" animBg="1"/>
      <p:bldP spid="229" grpId="0" bldLvl="0" animBg="1"/>
      <p:bldP spid="230" grpId="0" bldLvl="0" animBg="1"/>
      <p:bldP spid="231" grpId="0" bldLvl="0" animBg="1"/>
      <p:bldP spid="232" grpId="0" bldLvl="0" animBg="1"/>
      <p:bldP spid="233" grpId="0" bldLvl="0" animBg="1"/>
      <p:bldP spid="234" grpId="0" bldLvl="0" animBg="1"/>
      <p:bldP spid="235" grpId="0" bldLvl="0" animBg="1"/>
      <p:bldP spid="236" grpId="0" bldLvl="0" animBg="1"/>
      <p:bldP spid="237" grpId="0" bldLvl="0" animBg="1"/>
      <p:bldP spid="238" grpId="0" bldLvl="0" animBg="1"/>
      <p:bldP spid="239" grpId="0" bldLvl="0" animBg="1"/>
      <p:bldP spid="240" grpId="0" bldLvl="0" animBg="1"/>
      <p:bldP spid="241" grpId="0" bldLvl="0" animBg="1"/>
      <p:bldP spid="242" grpId="0" bldLvl="0" animBg="1"/>
      <p:bldP spid="243" grpId="0" bldLvl="0" animBg="1"/>
      <p:bldP spid="244" grpId="0" bldLvl="0" animBg="1"/>
      <p:bldP spid="245" grpId="0" bldLvl="0" animBg="1"/>
      <p:bldP spid="246" grpId="0" bldLvl="0" animBg="1"/>
      <p:bldP spid="247" grpId="0" bldLvl="0" animBg="1"/>
      <p:bldP spid="248" grpId="0" bldLvl="0" animBg="1"/>
      <p:bldP spid="249" grpId="0" bldLvl="0" animBg="1"/>
      <p:bldP spid="250" grpId="0" bldLvl="0" animBg="1"/>
      <p:bldP spid="251" grpId="0" bldLvl="0" animBg="1"/>
      <p:bldP spid="252" grpId="0" bldLvl="0" animBg="1"/>
      <p:bldP spid="253" grpId="0" bldLvl="0" animBg="1"/>
      <p:bldP spid="254" grpId="0" bldLvl="0" animBg="1"/>
      <p:bldP spid="25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矩形 268"/>
          <p:cNvSpPr/>
          <p:nvPr/>
        </p:nvSpPr>
        <p:spPr>
          <a:xfrm>
            <a:off x="431540" y="23908"/>
            <a:ext cx="30963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推荐系统项目框架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70" name="矩形 269"/>
          <p:cNvSpPr/>
          <p:nvPr/>
        </p:nvSpPr>
        <p:spPr>
          <a:xfrm>
            <a:off x="2267744" y="4477097"/>
            <a:ext cx="1512168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数据库（结构化数据）</a:t>
            </a:r>
            <a:endParaRPr lang="zh-CN" altLang="en-US" sz="1100" dirty="0"/>
          </a:p>
        </p:txBody>
      </p:sp>
      <p:sp>
        <p:nvSpPr>
          <p:cNvPr id="271" name="矩形 270"/>
          <p:cNvSpPr/>
          <p:nvPr/>
        </p:nvSpPr>
        <p:spPr>
          <a:xfrm>
            <a:off x="3888530" y="4477097"/>
            <a:ext cx="1728194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文件日志（半结构化数据）</a:t>
            </a:r>
            <a:endParaRPr lang="zh-CN" altLang="en-US" sz="1100" dirty="0"/>
          </a:p>
        </p:txBody>
      </p:sp>
      <p:sp>
        <p:nvSpPr>
          <p:cNvPr id="272" name="矩形 271"/>
          <p:cNvSpPr/>
          <p:nvPr/>
        </p:nvSpPr>
        <p:spPr>
          <a:xfrm>
            <a:off x="5724129" y="4477097"/>
            <a:ext cx="1944216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视频、</a:t>
            </a:r>
            <a:r>
              <a:rPr lang="en-US" altLang="zh-CN" sz="1100" dirty="0" err="1"/>
              <a:t>ppt</a:t>
            </a:r>
            <a:r>
              <a:rPr lang="zh-CN" altLang="en-US" sz="1100" dirty="0"/>
              <a:t>等（非结构化数据）</a:t>
            </a:r>
            <a:endParaRPr lang="zh-CN" altLang="en-US" sz="1100" dirty="0"/>
          </a:p>
        </p:txBody>
      </p:sp>
      <p:sp>
        <p:nvSpPr>
          <p:cNvPr id="273" name="矩形 272"/>
          <p:cNvSpPr/>
          <p:nvPr/>
        </p:nvSpPr>
        <p:spPr>
          <a:xfrm>
            <a:off x="2267744" y="4045049"/>
            <a:ext cx="1512168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Sqoop</a:t>
            </a:r>
            <a:r>
              <a:rPr lang="zh-CN" altLang="en-US" sz="1100" dirty="0"/>
              <a:t>数据传递</a:t>
            </a:r>
            <a:endParaRPr lang="zh-CN" altLang="en-US" sz="1100" dirty="0"/>
          </a:p>
        </p:txBody>
      </p:sp>
      <p:sp>
        <p:nvSpPr>
          <p:cNvPr id="274" name="矩形 273"/>
          <p:cNvSpPr/>
          <p:nvPr/>
        </p:nvSpPr>
        <p:spPr>
          <a:xfrm>
            <a:off x="3888530" y="4045049"/>
            <a:ext cx="1728193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Flume</a:t>
            </a:r>
            <a:r>
              <a:rPr lang="zh-CN" altLang="en-US" sz="1100" dirty="0"/>
              <a:t>日志收集</a:t>
            </a:r>
            <a:endParaRPr lang="zh-CN" altLang="en-US" sz="1100" dirty="0"/>
          </a:p>
        </p:txBody>
      </p:sp>
      <p:sp>
        <p:nvSpPr>
          <p:cNvPr id="275" name="矩形 274"/>
          <p:cNvSpPr/>
          <p:nvPr/>
        </p:nvSpPr>
        <p:spPr>
          <a:xfrm>
            <a:off x="5724128" y="3337972"/>
            <a:ext cx="1944217" cy="995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Kafka</a:t>
            </a:r>
            <a:r>
              <a:rPr lang="zh-CN" altLang="en-US" sz="1100" dirty="0"/>
              <a:t>消息队列</a:t>
            </a:r>
            <a:endParaRPr lang="zh-CN" altLang="en-US" sz="1100" dirty="0"/>
          </a:p>
        </p:txBody>
      </p:sp>
      <p:sp>
        <p:nvSpPr>
          <p:cNvPr id="276" name="矩形 275"/>
          <p:cNvSpPr/>
          <p:nvPr/>
        </p:nvSpPr>
        <p:spPr>
          <a:xfrm>
            <a:off x="2267744" y="3613001"/>
            <a:ext cx="3348978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HDFS</a:t>
            </a:r>
            <a:r>
              <a:rPr lang="zh-CN" altLang="en-US" sz="1100" dirty="0"/>
              <a:t>文件存储</a:t>
            </a:r>
            <a:endParaRPr lang="zh-CN" altLang="en-US" sz="1100" dirty="0"/>
          </a:p>
        </p:txBody>
      </p:sp>
      <p:sp>
        <p:nvSpPr>
          <p:cNvPr id="277" name="矩形 276"/>
          <p:cNvSpPr/>
          <p:nvPr/>
        </p:nvSpPr>
        <p:spPr>
          <a:xfrm>
            <a:off x="3888530" y="3324969"/>
            <a:ext cx="1728192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HBase</a:t>
            </a:r>
            <a:r>
              <a:rPr lang="zh-CN" altLang="en-US" sz="1100" dirty="0"/>
              <a:t>非关系型数据库</a:t>
            </a:r>
            <a:endParaRPr lang="zh-CN" altLang="en-US" sz="1100" dirty="0"/>
          </a:p>
        </p:txBody>
      </p:sp>
      <p:sp>
        <p:nvSpPr>
          <p:cNvPr id="278" name="矩形 277"/>
          <p:cNvSpPr/>
          <p:nvPr/>
        </p:nvSpPr>
        <p:spPr>
          <a:xfrm>
            <a:off x="2267744" y="2892921"/>
            <a:ext cx="3348978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YARN</a:t>
            </a:r>
            <a:r>
              <a:rPr lang="zh-CN" altLang="en-US" sz="1100" dirty="0"/>
              <a:t>资源管理</a:t>
            </a:r>
            <a:endParaRPr lang="zh-CN" altLang="en-US" sz="1100" dirty="0"/>
          </a:p>
        </p:txBody>
      </p:sp>
      <p:sp>
        <p:nvSpPr>
          <p:cNvPr id="279" name="矩形 278"/>
          <p:cNvSpPr/>
          <p:nvPr/>
        </p:nvSpPr>
        <p:spPr>
          <a:xfrm>
            <a:off x="2267743" y="2424869"/>
            <a:ext cx="1512169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MapReduce</a:t>
            </a:r>
            <a:r>
              <a:rPr lang="zh-CN" altLang="en-US" sz="1100" dirty="0"/>
              <a:t>离线计算</a:t>
            </a:r>
            <a:endParaRPr lang="zh-CN" altLang="en-US" sz="1100" dirty="0"/>
          </a:p>
        </p:txBody>
      </p:sp>
      <p:sp>
        <p:nvSpPr>
          <p:cNvPr id="280" name="矩形 279"/>
          <p:cNvSpPr/>
          <p:nvPr/>
        </p:nvSpPr>
        <p:spPr>
          <a:xfrm>
            <a:off x="3888531" y="2424869"/>
            <a:ext cx="172336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Spark Core</a:t>
            </a:r>
            <a:r>
              <a:rPr lang="zh-CN" altLang="en-US" sz="1100" dirty="0"/>
              <a:t>内存计算</a:t>
            </a:r>
            <a:endParaRPr lang="zh-CN" altLang="en-US" sz="1100" dirty="0"/>
          </a:p>
        </p:txBody>
      </p:sp>
      <p:sp>
        <p:nvSpPr>
          <p:cNvPr id="281" name="矩形 280"/>
          <p:cNvSpPr/>
          <p:nvPr/>
        </p:nvSpPr>
        <p:spPr>
          <a:xfrm>
            <a:off x="2267743" y="1762628"/>
            <a:ext cx="816944" cy="4695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Hive</a:t>
            </a:r>
            <a:endParaRPr lang="en-US" altLang="zh-CN" sz="1100" dirty="0"/>
          </a:p>
          <a:p>
            <a:pPr algn="ctr"/>
            <a:r>
              <a:rPr lang="zh-CN" altLang="en-US" sz="1100" dirty="0"/>
              <a:t>数据查询</a:t>
            </a:r>
            <a:endParaRPr lang="zh-CN" altLang="en-US" sz="1100" dirty="0"/>
          </a:p>
        </p:txBody>
      </p:sp>
      <p:sp>
        <p:nvSpPr>
          <p:cNvPr id="282" name="矩形 281"/>
          <p:cNvSpPr/>
          <p:nvPr/>
        </p:nvSpPr>
        <p:spPr>
          <a:xfrm>
            <a:off x="3228704" y="1770695"/>
            <a:ext cx="864096" cy="4741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Mahout</a:t>
            </a:r>
            <a:endParaRPr lang="en-US" altLang="zh-CN" sz="1100" dirty="0"/>
          </a:p>
          <a:p>
            <a:pPr algn="ctr"/>
            <a:r>
              <a:rPr lang="zh-CN" altLang="en-US" sz="1100" dirty="0"/>
              <a:t>数据挖掘</a:t>
            </a:r>
            <a:endParaRPr lang="zh-CN" altLang="en-US" sz="1100" dirty="0"/>
          </a:p>
        </p:txBody>
      </p:sp>
      <p:sp>
        <p:nvSpPr>
          <p:cNvPr id="283" name="矩形 282"/>
          <p:cNvSpPr/>
          <p:nvPr/>
        </p:nvSpPr>
        <p:spPr>
          <a:xfrm>
            <a:off x="4139952" y="1769238"/>
            <a:ext cx="881395" cy="4689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Spark </a:t>
            </a:r>
            <a:r>
              <a:rPr lang="en-US" altLang="zh-CN" sz="1100" dirty="0" err="1"/>
              <a:t>Mlib</a:t>
            </a:r>
            <a:endParaRPr lang="en-US" altLang="zh-CN" sz="1100" dirty="0"/>
          </a:p>
          <a:p>
            <a:pPr algn="ctr"/>
            <a:r>
              <a:rPr lang="zh-CN" altLang="en-US" sz="1100" dirty="0"/>
              <a:t>数据挖掘</a:t>
            </a:r>
            <a:endParaRPr lang="zh-CN" altLang="en-US" sz="1100" dirty="0"/>
          </a:p>
        </p:txBody>
      </p:sp>
      <p:sp>
        <p:nvSpPr>
          <p:cNvPr id="284" name="矩形 283"/>
          <p:cNvSpPr/>
          <p:nvPr/>
        </p:nvSpPr>
        <p:spPr>
          <a:xfrm>
            <a:off x="5076056" y="1766141"/>
            <a:ext cx="822861" cy="4689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Spark R</a:t>
            </a:r>
            <a:endParaRPr lang="en-US" altLang="zh-CN" sz="1100" dirty="0"/>
          </a:p>
          <a:p>
            <a:pPr algn="ctr"/>
            <a:r>
              <a:rPr lang="zh-CN" altLang="en-US" sz="1100" dirty="0"/>
              <a:t>数据分析</a:t>
            </a:r>
            <a:endParaRPr lang="zh-CN" altLang="en-US" sz="1100" dirty="0"/>
          </a:p>
        </p:txBody>
      </p:sp>
      <p:sp>
        <p:nvSpPr>
          <p:cNvPr id="285" name="矩形 284"/>
          <p:cNvSpPr/>
          <p:nvPr/>
        </p:nvSpPr>
        <p:spPr>
          <a:xfrm>
            <a:off x="6804248" y="1752014"/>
            <a:ext cx="864097" cy="475688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Spark Streaming</a:t>
            </a:r>
            <a:endParaRPr lang="en-US" altLang="zh-CN" sz="1100" dirty="0"/>
          </a:p>
          <a:p>
            <a:pPr algn="ctr"/>
            <a:r>
              <a:rPr lang="zh-CN" altLang="en-US" sz="1100" dirty="0"/>
              <a:t>实时计算</a:t>
            </a:r>
            <a:endParaRPr lang="zh-CN" altLang="en-US" sz="1100" dirty="0"/>
          </a:p>
        </p:txBody>
      </p:sp>
      <p:sp>
        <p:nvSpPr>
          <p:cNvPr id="286" name="矩形 285"/>
          <p:cNvSpPr/>
          <p:nvPr/>
        </p:nvSpPr>
        <p:spPr>
          <a:xfrm>
            <a:off x="5940152" y="1766141"/>
            <a:ext cx="822861" cy="4705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Spark </a:t>
            </a:r>
            <a:r>
              <a:rPr lang="en-US" altLang="zh-CN" sz="1100" dirty="0" err="1"/>
              <a:t>Sql</a:t>
            </a:r>
            <a:endParaRPr lang="en-US" altLang="zh-CN" sz="1100" dirty="0"/>
          </a:p>
          <a:p>
            <a:pPr algn="ctr"/>
            <a:r>
              <a:rPr lang="zh-CN" altLang="en-US" sz="1100" dirty="0"/>
              <a:t>数据查询</a:t>
            </a:r>
            <a:endParaRPr lang="zh-CN" altLang="en-US" sz="1100" dirty="0"/>
          </a:p>
        </p:txBody>
      </p:sp>
      <p:sp>
        <p:nvSpPr>
          <p:cNvPr id="287" name="矩形 286"/>
          <p:cNvSpPr/>
          <p:nvPr/>
        </p:nvSpPr>
        <p:spPr>
          <a:xfrm>
            <a:off x="2267742" y="1304601"/>
            <a:ext cx="1368153" cy="288032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Oozie</a:t>
            </a:r>
            <a:r>
              <a:rPr lang="zh-CN" altLang="en-US" sz="1100" dirty="0"/>
              <a:t>任务调度</a:t>
            </a:r>
            <a:endParaRPr lang="zh-CN" altLang="en-US" sz="1100" dirty="0"/>
          </a:p>
        </p:txBody>
      </p:sp>
      <p:sp>
        <p:nvSpPr>
          <p:cNvPr id="288" name="矩形 287"/>
          <p:cNvSpPr/>
          <p:nvPr/>
        </p:nvSpPr>
        <p:spPr>
          <a:xfrm>
            <a:off x="3888530" y="1308745"/>
            <a:ext cx="1703336" cy="288032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Azkaban</a:t>
            </a:r>
            <a:r>
              <a:rPr lang="zh-CN" altLang="en-US" sz="1100" dirty="0"/>
              <a:t>任务调度</a:t>
            </a:r>
            <a:endParaRPr lang="zh-CN" altLang="en-US" sz="1100" dirty="0"/>
          </a:p>
        </p:txBody>
      </p:sp>
      <p:sp>
        <p:nvSpPr>
          <p:cNvPr id="289" name="矩形 288"/>
          <p:cNvSpPr/>
          <p:nvPr/>
        </p:nvSpPr>
        <p:spPr>
          <a:xfrm>
            <a:off x="7740352" y="1304601"/>
            <a:ext cx="221265" cy="302557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Zookeeper</a:t>
            </a:r>
            <a:r>
              <a:rPr lang="zh-CN" altLang="en-US" sz="1100" dirty="0"/>
              <a:t>数据平台配置和调度</a:t>
            </a:r>
            <a:endParaRPr lang="zh-CN" altLang="en-US" sz="1100" dirty="0"/>
          </a:p>
        </p:txBody>
      </p:sp>
      <p:sp>
        <p:nvSpPr>
          <p:cNvPr id="290" name="矩形 289"/>
          <p:cNvSpPr/>
          <p:nvPr/>
        </p:nvSpPr>
        <p:spPr>
          <a:xfrm>
            <a:off x="8115674" y="4476303"/>
            <a:ext cx="920822" cy="288032"/>
          </a:xfrm>
          <a:prstGeom prst="rect">
            <a:avLst/>
          </a:prstGeom>
          <a:ln w="127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数据来源层</a:t>
            </a:r>
            <a:endParaRPr lang="zh-CN" altLang="en-US" sz="1100" dirty="0"/>
          </a:p>
        </p:txBody>
      </p:sp>
      <p:sp>
        <p:nvSpPr>
          <p:cNvPr id="291" name="矩形 290"/>
          <p:cNvSpPr/>
          <p:nvPr/>
        </p:nvSpPr>
        <p:spPr>
          <a:xfrm>
            <a:off x="8115674" y="4042148"/>
            <a:ext cx="920822" cy="288032"/>
          </a:xfrm>
          <a:prstGeom prst="rect">
            <a:avLst/>
          </a:prstGeom>
          <a:ln w="127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数据传输层</a:t>
            </a:r>
            <a:endParaRPr lang="zh-CN" altLang="en-US" sz="1100" dirty="0"/>
          </a:p>
        </p:txBody>
      </p:sp>
      <p:sp>
        <p:nvSpPr>
          <p:cNvPr id="292" name="矩形 291"/>
          <p:cNvSpPr/>
          <p:nvPr/>
        </p:nvSpPr>
        <p:spPr>
          <a:xfrm>
            <a:off x="8106129" y="3461663"/>
            <a:ext cx="930367" cy="288032"/>
          </a:xfrm>
          <a:prstGeom prst="rect">
            <a:avLst/>
          </a:prstGeom>
          <a:ln w="12700"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数据存储层</a:t>
            </a:r>
            <a:endParaRPr lang="zh-CN" altLang="en-US" sz="1100" dirty="0"/>
          </a:p>
        </p:txBody>
      </p:sp>
      <p:sp>
        <p:nvSpPr>
          <p:cNvPr id="293" name="矩形 292"/>
          <p:cNvSpPr/>
          <p:nvPr/>
        </p:nvSpPr>
        <p:spPr>
          <a:xfrm>
            <a:off x="8106129" y="2892921"/>
            <a:ext cx="930367" cy="288032"/>
          </a:xfrm>
          <a:prstGeom prst="rect">
            <a:avLst/>
          </a:prstGeom>
          <a:ln w="12700"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资源管理层</a:t>
            </a:r>
            <a:endParaRPr lang="zh-CN" altLang="en-US" sz="1100" dirty="0"/>
          </a:p>
        </p:txBody>
      </p:sp>
      <p:sp>
        <p:nvSpPr>
          <p:cNvPr id="294" name="矩形 293"/>
          <p:cNvSpPr/>
          <p:nvPr/>
        </p:nvSpPr>
        <p:spPr>
          <a:xfrm>
            <a:off x="8100392" y="2083686"/>
            <a:ext cx="936104" cy="288032"/>
          </a:xfrm>
          <a:prstGeom prst="rect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数据计算层</a:t>
            </a:r>
            <a:endParaRPr lang="zh-CN" altLang="en-US" sz="1100" dirty="0"/>
          </a:p>
        </p:txBody>
      </p:sp>
      <p:sp>
        <p:nvSpPr>
          <p:cNvPr id="295" name="矩形 294"/>
          <p:cNvSpPr/>
          <p:nvPr/>
        </p:nvSpPr>
        <p:spPr>
          <a:xfrm>
            <a:off x="8100392" y="1308745"/>
            <a:ext cx="936104" cy="288032"/>
          </a:xfrm>
          <a:prstGeom prst="rect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任务调度层</a:t>
            </a:r>
            <a:endParaRPr lang="zh-CN" altLang="en-US" sz="1100" dirty="0"/>
          </a:p>
        </p:txBody>
      </p:sp>
      <p:sp>
        <p:nvSpPr>
          <p:cNvPr id="296" name="矩形 295"/>
          <p:cNvSpPr/>
          <p:nvPr/>
        </p:nvSpPr>
        <p:spPr>
          <a:xfrm>
            <a:off x="6467227" y="2415476"/>
            <a:ext cx="1201118" cy="2880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Storm</a:t>
            </a:r>
            <a:r>
              <a:rPr lang="zh-CN" altLang="en-US" sz="1100" dirty="0"/>
              <a:t>实时计算</a:t>
            </a:r>
            <a:endParaRPr lang="zh-CN" altLang="en-US" sz="1100" dirty="0"/>
          </a:p>
        </p:txBody>
      </p:sp>
      <p:cxnSp>
        <p:nvCxnSpPr>
          <p:cNvPr id="297" name="直接连接符 296"/>
          <p:cNvCxnSpPr/>
          <p:nvPr/>
        </p:nvCxnSpPr>
        <p:spPr>
          <a:xfrm>
            <a:off x="2195736" y="2816769"/>
            <a:ext cx="6840760" cy="4144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8" name="直接箭头连接符 297"/>
          <p:cNvCxnSpPr>
            <a:stCxn id="279" idx="0"/>
            <a:endCxn id="281" idx="2"/>
          </p:cNvCxnSpPr>
          <p:nvPr/>
        </p:nvCxnSpPr>
        <p:spPr>
          <a:xfrm flipH="1" flipV="1">
            <a:off x="2676215" y="2232137"/>
            <a:ext cx="347613" cy="192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/>
          <p:cNvCxnSpPr>
            <a:stCxn id="279" idx="0"/>
          </p:cNvCxnSpPr>
          <p:nvPr/>
        </p:nvCxnSpPr>
        <p:spPr>
          <a:xfrm flipV="1">
            <a:off x="3023828" y="2244849"/>
            <a:ext cx="828092" cy="18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/>
          <p:cNvCxnSpPr>
            <a:stCxn id="280" idx="0"/>
            <a:endCxn id="282" idx="2"/>
          </p:cNvCxnSpPr>
          <p:nvPr/>
        </p:nvCxnSpPr>
        <p:spPr>
          <a:xfrm flipH="1" flipV="1">
            <a:off x="3660752" y="2244849"/>
            <a:ext cx="1089461" cy="18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箭头连接符 300"/>
          <p:cNvCxnSpPr>
            <a:stCxn id="280" idx="0"/>
            <a:endCxn id="283" idx="2"/>
          </p:cNvCxnSpPr>
          <p:nvPr/>
        </p:nvCxnSpPr>
        <p:spPr>
          <a:xfrm flipH="1" flipV="1">
            <a:off x="4580650" y="2238193"/>
            <a:ext cx="169563" cy="186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箭头连接符 301"/>
          <p:cNvCxnSpPr>
            <a:stCxn id="280" idx="0"/>
            <a:endCxn id="284" idx="2"/>
          </p:cNvCxnSpPr>
          <p:nvPr/>
        </p:nvCxnSpPr>
        <p:spPr>
          <a:xfrm flipV="1">
            <a:off x="4750213" y="2235096"/>
            <a:ext cx="737274" cy="18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箭头连接符 302"/>
          <p:cNvCxnSpPr>
            <a:stCxn id="280" idx="0"/>
            <a:endCxn id="286" idx="2"/>
          </p:cNvCxnSpPr>
          <p:nvPr/>
        </p:nvCxnSpPr>
        <p:spPr>
          <a:xfrm flipV="1">
            <a:off x="4750213" y="2236674"/>
            <a:ext cx="1601370" cy="18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>
            <a:stCxn id="280" idx="0"/>
            <a:endCxn id="285" idx="2"/>
          </p:cNvCxnSpPr>
          <p:nvPr/>
        </p:nvCxnSpPr>
        <p:spPr>
          <a:xfrm flipV="1">
            <a:off x="4750213" y="2227702"/>
            <a:ext cx="2486084" cy="19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/>
          <p:nvPr/>
        </p:nvCxnSpPr>
        <p:spPr>
          <a:xfrm>
            <a:off x="2195736" y="1673069"/>
            <a:ext cx="6840760" cy="4144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6" name="直接连接符 305"/>
          <p:cNvCxnSpPr/>
          <p:nvPr/>
        </p:nvCxnSpPr>
        <p:spPr>
          <a:xfrm>
            <a:off x="2195736" y="3265964"/>
            <a:ext cx="6840760" cy="4144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7" name="直接连接符 306"/>
          <p:cNvCxnSpPr/>
          <p:nvPr/>
        </p:nvCxnSpPr>
        <p:spPr>
          <a:xfrm>
            <a:off x="2195736" y="3974233"/>
            <a:ext cx="6840760" cy="4144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8" name="直接连接符 307"/>
          <p:cNvCxnSpPr/>
          <p:nvPr/>
        </p:nvCxnSpPr>
        <p:spPr>
          <a:xfrm>
            <a:off x="2191515" y="4400945"/>
            <a:ext cx="6840760" cy="4144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9" name="矩形 308"/>
          <p:cNvSpPr/>
          <p:nvPr/>
        </p:nvSpPr>
        <p:spPr>
          <a:xfrm>
            <a:off x="179511" y="2892921"/>
            <a:ext cx="1527305" cy="568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某某电商平台购买手机</a:t>
            </a:r>
            <a:endParaRPr lang="zh-CN" altLang="en-US" sz="1100" dirty="0"/>
          </a:p>
        </p:txBody>
      </p:sp>
      <p:sp>
        <p:nvSpPr>
          <p:cNvPr id="310" name="矩形 309"/>
          <p:cNvSpPr/>
          <p:nvPr/>
        </p:nvSpPr>
        <p:spPr>
          <a:xfrm>
            <a:off x="622658" y="3621947"/>
            <a:ext cx="609104" cy="352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Nginx</a:t>
            </a:r>
            <a:endParaRPr lang="en-US" altLang="zh-CN" sz="1100" dirty="0"/>
          </a:p>
        </p:txBody>
      </p:sp>
      <p:sp>
        <p:nvSpPr>
          <p:cNvPr id="311" name="矩形 310"/>
          <p:cNvSpPr/>
          <p:nvPr/>
        </p:nvSpPr>
        <p:spPr>
          <a:xfrm>
            <a:off x="107504" y="4195027"/>
            <a:ext cx="648073" cy="569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Tomcat</a:t>
            </a:r>
            <a:endParaRPr lang="en-US" altLang="zh-CN" sz="1100" dirty="0"/>
          </a:p>
          <a:p>
            <a:pPr algn="ctr"/>
            <a:r>
              <a:rPr lang="zh-CN" altLang="en-US" sz="1100" dirty="0"/>
              <a:t>收集访问日志</a:t>
            </a:r>
            <a:endParaRPr lang="en-US" altLang="zh-CN" sz="1100" dirty="0"/>
          </a:p>
        </p:txBody>
      </p:sp>
      <p:sp>
        <p:nvSpPr>
          <p:cNvPr id="312" name="矩形 311"/>
          <p:cNvSpPr/>
          <p:nvPr/>
        </p:nvSpPr>
        <p:spPr>
          <a:xfrm>
            <a:off x="1187623" y="4195027"/>
            <a:ext cx="648073" cy="569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Tomcat</a:t>
            </a:r>
            <a:endParaRPr lang="en-US" altLang="zh-CN" sz="1100" dirty="0"/>
          </a:p>
          <a:p>
            <a:pPr algn="ctr"/>
            <a:r>
              <a:rPr lang="zh-CN" altLang="en-US" sz="1100" dirty="0"/>
              <a:t>收集访问日志</a:t>
            </a:r>
            <a:endParaRPr lang="en-US" altLang="zh-CN" sz="1100" dirty="0"/>
          </a:p>
        </p:txBody>
      </p:sp>
      <p:sp>
        <p:nvSpPr>
          <p:cNvPr id="313" name="矩形 312"/>
          <p:cNvSpPr/>
          <p:nvPr/>
        </p:nvSpPr>
        <p:spPr>
          <a:xfrm>
            <a:off x="179511" y="1874903"/>
            <a:ext cx="760456" cy="569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Tomcat</a:t>
            </a:r>
            <a:endParaRPr lang="en-US" altLang="zh-CN" sz="1100" dirty="0"/>
          </a:p>
          <a:p>
            <a:pPr algn="ctr"/>
            <a:r>
              <a:rPr lang="zh-CN" altLang="en-US" sz="1100" dirty="0"/>
              <a:t>推荐业务</a:t>
            </a:r>
            <a:endParaRPr lang="en-US" altLang="zh-CN" sz="1100" dirty="0"/>
          </a:p>
        </p:txBody>
      </p:sp>
      <p:sp>
        <p:nvSpPr>
          <p:cNvPr id="314" name="圆柱形 313"/>
          <p:cNvSpPr/>
          <p:nvPr/>
        </p:nvSpPr>
        <p:spPr>
          <a:xfrm>
            <a:off x="1292671" y="872553"/>
            <a:ext cx="437663" cy="51248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5" name="直接连接符 314"/>
          <p:cNvCxnSpPr/>
          <p:nvPr/>
        </p:nvCxnSpPr>
        <p:spPr>
          <a:xfrm>
            <a:off x="2191515" y="1160585"/>
            <a:ext cx="0" cy="3744416"/>
          </a:xfrm>
          <a:prstGeom prst="line">
            <a:avLst/>
          </a:prstGeom>
          <a:ln w="1270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波形 315"/>
          <p:cNvSpPr/>
          <p:nvPr/>
        </p:nvSpPr>
        <p:spPr>
          <a:xfrm>
            <a:off x="1301406" y="1626911"/>
            <a:ext cx="427780" cy="284653"/>
          </a:xfrm>
          <a:prstGeom prst="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7" name="直接箭头连接符 316"/>
          <p:cNvCxnSpPr>
            <a:stCxn id="314" idx="2"/>
            <a:endCxn id="313" idx="0"/>
          </p:cNvCxnSpPr>
          <p:nvPr/>
        </p:nvCxnSpPr>
        <p:spPr>
          <a:xfrm flipH="1">
            <a:off x="559739" y="1128795"/>
            <a:ext cx="732932" cy="746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/>
          <p:cNvCxnSpPr>
            <a:stCxn id="316" idx="1"/>
            <a:endCxn id="313" idx="0"/>
          </p:cNvCxnSpPr>
          <p:nvPr/>
        </p:nvCxnSpPr>
        <p:spPr>
          <a:xfrm flipH="1">
            <a:off x="559739" y="1769238"/>
            <a:ext cx="741667" cy="10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/>
          <p:cNvCxnSpPr>
            <a:stCxn id="313" idx="2"/>
            <a:endCxn id="309" idx="0"/>
          </p:cNvCxnSpPr>
          <p:nvPr/>
        </p:nvCxnSpPr>
        <p:spPr>
          <a:xfrm>
            <a:off x="559739" y="2444210"/>
            <a:ext cx="383425" cy="448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/>
          <p:cNvCxnSpPr>
            <a:stCxn id="309" idx="2"/>
            <a:endCxn id="310" idx="0"/>
          </p:cNvCxnSpPr>
          <p:nvPr/>
        </p:nvCxnSpPr>
        <p:spPr>
          <a:xfrm flipH="1">
            <a:off x="927210" y="3461663"/>
            <a:ext cx="15954" cy="160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/>
          <p:cNvCxnSpPr>
            <a:stCxn id="310" idx="2"/>
            <a:endCxn id="311" idx="0"/>
          </p:cNvCxnSpPr>
          <p:nvPr/>
        </p:nvCxnSpPr>
        <p:spPr>
          <a:xfrm flipH="1">
            <a:off x="431541" y="3974233"/>
            <a:ext cx="495669" cy="220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/>
          <p:cNvCxnSpPr>
            <a:stCxn id="310" idx="2"/>
            <a:endCxn id="312" idx="0"/>
          </p:cNvCxnSpPr>
          <p:nvPr/>
        </p:nvCxnSpPr>
        <p:spPr>
          <a:xfrm>
            <a:off x="927210" y="3974233"/>
            <a:ext cx="584450" cy="220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/>
          <p:cNvCxnSpPr>
            <a:endCxn id="314" idx="4"/>
          </p:cNvCxnSpPr>
          <p:nvPr/>
        </p:nvCxnSpPr>
        <p:spPr>
          <a:xfrm flipH="1" flipV="1">
            <a:off x="1730334" y="1128795"/>
            <a:ext cx="451517" cy="1030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/>
          <p:cNvCxnSpPr>
            <a:endCxn id="316" idx="3"/>
          </p:cNvCxnSpPr>
          <p:nvPr/>
        </p:nvCxnSpPr>
        <p:spPr>
          <a:xfrm flipH="1" flipV="1">
            <a:off x="1729186" y="1769238"/>
            <a:ext cx="452665" cy="390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矩形 324"/>
          <p:cNvSpPr/>
          <p:nvPr/>
        </p:nvSpPr>
        <p:spPr>
          <a:xfrm>
            <a:off x="86456" y="4042148"/>
            <a:ext cx="1821248" cy="86285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流程图: 联系 325"/>
          <p:cNvSpPr/>
          <p:nvPr/>
        </p:nvSpPr>
        <p:spPr>
          <a:xfrm>
            <a:off x="827584" y="4427234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流程图: 联系 326"/>
          <p:cNvSpPr/>
          <p:nvPr/>
        </p:nvSpPr>
        <p:spPr>
          <a:xfrm>
            <a:off x="971600" y="4427234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流程图: 联系 327"/>
          <p:cNvSpPr/>
          <p:nvPr/>
        </p:nvSpPr>
        <p:spPr>
          <a:xfrm>
            <a:off x="1069897" y="4427234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9" name="直接箭头连接符 328"/>
          <p:cNvCxnSpPr>
            <a:stCxn id="325" idx="3"/>
          </p:cNvCxnSpPr>
          <p:nvPr/>
        </p:nvCxnSpPr>
        <p:spPr>
          <a:xfrm>
            <a:off x="1907704" y="4473575"/>
            <a:ext cx="274147" cy="14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文本框 329"/>
          <p:cNvSpPr txBox="1"/>
          <p:nvPr/>
        </p:nvSpPr>
        <p:spPr>
          <a:xfrm>
            <a:off x="1017319" y="627534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分析结果数据库</a:t>
            </a:r>
            <a:endParaRPr lang="zh-CN" altLang="en-US" sz="1050" dirty="0"/>
          </a:p>
        </p:txBody>
      </p:sp>
      <p:sp>
        <p:nvSpPr>
          <p:cNvPr id="331" name="文本框 330"/>
          <p:cNvSpPr txBox="1"/>
          <p:nvPr/>
        </p:nvSpPr>
        <p:spPr>
          <a:xfrm>
            <a:off x="1051320" y="1916006"/>
            <a:ext cx="9987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分析结果文件</a:t>
            </a:r>
            <a:endParaRPr lang="zh-CN" alt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 bldLvl="0" animBg="1"/>
      <p:bldP spid="271" grpId="0" bldLvl="0" animBg="1"/>
      <p:bldP spid="272" grpId="0" bldLvl="0" animBg="1"/>
      <p:bldP spid="273" grpId="0" bldLvl="0" animBg="1"/>
      <p:bldP spid="274" grpId="0" bldLvl="0" animBg="1"/>
      <p:bldP spid="275" grpId="0" bldLvl="0" animBg="1"/>
      <p:bldP spid="276" grpId="0" bldLvl="0" animBg="1"/>
      <p:bldP spid="277" grpId="0" bldLvl="0" animBg="1"/>
      <p:bldP spid="278" grpId="0" bldLvl="0" animBg="1"/>
      <p:bldP spid="279" grpId="0" bldLvl="0" animBg="1"/>
      <p:bldP spid="280" grpId="0" bldLvl="0" animBg="1"/>
      <p:bldP spid="281" grpId="0" bldLvl="0" animBg="1"/>
      <p:bldP spid="282" grpId="0" bldLvl="0" animBg="1"/>
      <p:bldP spid="283" grpId="0" bldLvl="0" animBg="1"/>
      <p:bldP spid="284" grpId="0" bldLvl="0" animBg="1"/>
      <p:bldP spid="285" grpId="0" bldLvl="0" animBg="1"/>
      <p:bldP spid="286" grpId="0" bldLvl="0" animBg="1"/>
      <p:bldP spid="287" grpId="0" bldLvl="0" animBg="1"/>
      <p:bldP spid="288" grpId="0" bldLvl="0" animBg="1"/>
      <p:bldP spid="289" grpId="0" bldLvl="0" animBg="1"/>
      <p:bldP spid="290" grpId="0" bldLvl="0" animBg="1"/>
      <p:bldP spid="291" grpId="0" bldLvl="0" animBg="1"/>
      <p:bldP spid="292" grpId="0" bldLvl="0" animBg="1"/>
      <p:bldP spid="293" grpId="0" bldLvl="0" animBg="1"/>
      <p:bldP spid="294" grpId="0" bldLvl="0" animBg="1"/>
      <p:bldP spid="295" grpId="0" bldLvl="0" animBg="1"/>
      <p:bldP spid="296" grpId="0" bldLvl="0" animBg="1"/>
      <p:bldP spid="309" grpId="0" bldLvl="0" animBg="1"/>
      <p:bldP spid="310" grpId="0" bldLvl="0" animBg="1"/>
      <p:bldP spid="311" grpId="0" bldLvl="0" animBg="1"/>
      <p:bldP spid="312" grpId="0" bldLvl="0" animBg="1"/>
      <p:bldP spid="313" grpId="0" bldLvl="0" animBg="1"/>
      <p:bldP spid="314" grpId="0" bldLvl="0" animBg="1"/>
      <p:bldP spid="316" grpId="0" bldLvl="0" animBg="1"/>
      <p:bldP spid="325" grpId="0" bldLvl="0" animBg="1"/>
      <p:bldP spid="326" grpId="0" bldLvl="0" animBg="1"/>
      <p:bldP spid="327" grpId="0" bldLvl="0" animBg="1"/>
      <p:bldP spid="328" grpId="0" bldLvl="0" animBg="1"/>
      <p:bldP spid="330" grpId="0"/>
      <p:bldP spid="33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17845</Words>
  <Application>WPS 演示</Application>
  <PresentationFormat>全屏显示(16:9)</PresentationFormat>
  <Paragraphs>2827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5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bbzha</cp:lastModifiedBy>
  <cp:revision>138</cp:revision>
  <dcterms:created xsi:type="dcterms:W3CDTF">2013-03-04T07:19:00Z</dcterms:created>
  <dcterms:modified xsi:type="dcterms:W3CDTF">2020-07-29T15:35:19Z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2052-11.1.0.9827</vt:lpwstr>
  </property>
</Properties>
</file>