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87" r:id="rId44"/>
    <p:sldId id="388" r:id="rId4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642" y="84"/>
      </p:cViewPr>
      <p:guideLst>
        <p:guide orient="horz" pos="1620"/>
        <p:guide pos="29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923678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zh-CN" alt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大数据技术图解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47864" y="3651870"/>
            <a:ext cx="3214710" cy="910835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签名：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WHAlex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3765007" y="59900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网络拓扑概念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563638"/>
            <a:ext cx="8599502" cy="34563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539552" y="1869433"/>
            <a:ext cx="3960440" cy="29345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749588" y="2256755"/>
            <a:ext cx="928506" cy="2331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971600" y="2588993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n-0</a:t>
            </a:r>
            <a:endParaRPr lang="zh-CN" altLang="en-US" sz="1000" dirty="0"/>
          </a:p>
        </p:txBody>
      </p:sp>
      <p:sp>
        <p:nvSpPr>
          <p:cNvPr id="167" name="矩形 166"/>
          <p:cNvSpPr/>
          <p:nvPr/>
        </p:nvSpPr>
        <p:spPr>
          <a:xfrm>
            <a:off x="989398" y="3222985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n-1</a:t>
            </a:r>
            <a:endParaRPr lang="zh-CN" altLang="en-US" sz="1000" dirty="0"/>
          </a:p>
        </p:txBody>
      </p:sp>
      <p:sp>
        <p:nvSpPr>
          <p:cNvPr id="168" name="矩形 167"/>
          <p:cNvSpPr/>
          <p:nvPr/>
        </p:nvSpPr>
        <p:spPr>
          <a:xfrm>
            <a:off x="971600" y="3871057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n-2</a:t>
            </a:r>
            <a:endParaRPr lang="zh-CN" altLang="en-US" sz="1000" dirty="0"/>
          </a:p>
        </p:txBody>
      </p:sp>
      <p:sp>
        <p:nvSpPr>
          <p:cNvPr id="169" name="矩形 168"/>
          <p:cNvSpPr/>
          <p:nvPr/>
        </p:nvSpPr>
        <p:spPr>
          <a:xfrm>
            <a:off x="2080548" y="2256754"/>
            <a:ext cx="928506" cy="2331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3378157" y="2249760"/>
            <a:ext cx="928506" cy="23382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4722004" y="1869433"/>
            <a:ext cx="3960440" cy="2934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4932040" y="2249760"/>
            <a:ext cx="928506" cy="2338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5154052" y="2588993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n-0</a:t>
            </a:r>
            <a:endParaRPr lang="zh-CN" altLang="en-US" sz="1000" dirty="0"/>
          </a:p>
        </p:txBody>
      </p:sp>
      <p:sp>
        <p:nvSpPr>
          <p:cNvPr id="192" name="矩形 191"/>
          <p:cNvSpPr/>
          <p:nvPr/>
        </p:nvSpPr>
        <p:spPr>
          <a:xfrm>
            <a:off x="5171850" y="3222985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n-1</a:t>
            </a:r>
            <a:endParaRPr lang="zh-CN" altLang="en-US" sz="1000" dirty="0"/>
          </a:p>
        </p:txBody>
      </p:sp>
      <p:sp>
        <p:nvSpPr>
          <p:cNvPr id="193" name="矩形 192"/>
          <p:cNvSpPr/>
          <p:nvPr/>
        </p:nvSpPr>
        <p:spPr>
          <a:xfrm>
            <a:off x="5154052" y="3871057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n-2</a:t>
            </a:r>
            <a:endParaRPr lang="zh-CN" altLang="en-US" sz="1000" dirty="0"/>
          </a:p>
        </p:txBody>
      </p:sp>
      <p:sp>
        <p:nvSpPr>
          <p:cNvPr id="194" name="矩形 193"/>
          <p:cNvSpPr/>
          <p:nvPr/>
        </p:nvSpPr>
        <p:spPr>
          <a:xfrm>
            <a:off x="6263000" y="2249760"/>
            <a:ext cx="928506" cy="2338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/>
          <p:cNvSpPr/>
          <p:nvPr/>
        </p:nvSpPr>
        <p:spPr>
          <a:xfrm>
            <a:off x="7560609" y="2249759"/>
            <a:ext cx="928506" cy="2338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03313" y="1628284"/>
            <a:ext cx="5741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集群</a:t>
            </a:r>
            <a:r>
              <a:rPr lang="en-US" altLang="zh-CN" sz="1000" dirty="0" smtClean="0"/>
              <a:t>d1</a:t>
            </a:r>
            <a:endParaRPr lang="zh-CN" altLang="en-US" sz="1000" dirty="0"/>
          </a:p>
        </p:txBody>
      </p:sp>
      <p:sp>
        <p:nvSpPr>
          <p:cNvPr id="202" name="矩形 201"/>
          <p:cNvSpPr/>
          <p:nvPr/>
        </p:nvSpPr>
        <p:spPr>
          <a:xfrm>
            <a:off x="1130945" y="2002681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机架</a:t>
            </a:r>
            <a:r>
              <a:rPr lang="en-US" altLang="zh-CN" sz="1000" dirty="0" smtClean="0"/>
              <a:t>r1</a:t>
            </a:r>
            <a:endParaRPr lang="zh-CN" altLang="en-US" sz="1000" dirty="0"/>
          </a:p>
        </p:txBody>
      </p:sp>
      <p:sp>
        <p:nvSpPr>
          <p:cNvPr id="203" name="矩形 202"/>
          <p:cNvSpPr/>
          <p:nvPr/>
        </p:nvSpPr>
        <p:spPr>
          <a:xfrm>
            <a:off x="2468216" y="1995688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机架</a:t>
            </a:r>
            <a:r>
              <a:rPr lang="en-US" altLang="zh-CN" sz="1000" dirty="0" smtClean="0"/>
              <a:t>r2</a:t>
            </a:r>
            <a:endParaRPr lang="zh-CN" altLang="en-US" sz="1000" dirty="0"/>
          </a:p>
        </p:txBody>
      </p:sp>
      <p:sp>
        <p:nvSpPr>
          <p:cNvPr id="204" name="矩形 203"/>
          <p:cNvSpPr/>
          <p:nvPr/>
        </p:nvSpPr>
        <p:spPr>
          <a:xfrm>
            <a:off x="3768767" y="1995687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机架</a:t>
            </a:r>
            <a:r>
              <a:rPr lang="en-US" altLang="zh-CN" sz="1000" dirty="0" smtClean="0"/>
              <a:t>r3</a:t>
            </a:r>
            <a:endParaRPr lang="zh-CN" altLang="en-US" sz="1000" dirty="0"/>
          </a:p>
        </p:txBody>
      </p:sp>
      <p:sp>
        <p:nvSpPr>
          <p:cNvPr id="205" name="矩形 204"/>
          <p:cNvSpPr/>
          <p:nvPr/>
        </p:nvSpPr>
        <p:spPr>
          <a:xfrm>
            <a:off x="5077924" y="1635646"/>
            <a:ext cx="5741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集群</a:t>
            </a:r>
            <a:r>
              <a:rPr lang="en-US" altLang="zh-CN" sz="1000" dirty="0" smtClean="0"/>
              <a:t>d2</a:t>
            </a:r>
            <a:endParaRPr lang="zh-CN" altLang="en-US" sz="1000" dirty="0"/>
          </a:p>
        </p:txBody>
      </p:sp>
      <p:sp>
        <p:nvSpPr>
          <p:cNvPr id="206" name="矩形 205"/>
          <p:cNvSpPr/>
          <p:nvPr/>
        </p:nvSpPr>
        <p:spPr>
          <a:xfrm>
            <a:off x="5270856" y="2002680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机架</a:t>
            </a:r>
            <a:r>
              <a:rPr lang="en-US" altLang="zh-CN" sz="1000" dirty="0" smtClean="0"/>
              <a:t>r4</a:t>
            </a:r>
            <a:endParaRPr lang="zh-CN" altLang="en-US" sz="1000" dirty="0"/>
          </a:p>
        </p:txBody>
      </p:sp>
      <p:sp>
        <p:nvSpPr>
          <p:cNvPr id="207" name="矩形 206"/>
          <p:cNvSpPr/>
          <p:nvPr/>
        </p:nvSpPr>
        <p:spPr>
          <a:xfrm>
            <a:off x="6608127" y="1995687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机架</a:t>
            </a:r>
            <a:r>
              <a:rPr lang="en-US" altLang="zh-CN" sz="1000" dirty="0" smtClean="0"/>
              <a:t>r5</a:t>
            </a:r>
            <a:endParaRPr lang="zh-CN" altLang="en-US" sz="1000" dirty="0"/>
          </a:p>
        </p:txBody>
      </p:sp>
      <p:sp>
        <p:nvSpPr>
          <p:cNvPr id="208" name="矩形 207"/>
          <p:cNvSpPr/>
          <p:nvPr/>
        </p:nvSpPr>
        <p:spPr>
          <a:xfrm>
            <a:off x="7908678" y="1995686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机架</a:t>
            </a:r>
            <a:r>
              <a:rPr lang="en-US" altLang="zh-CN" sz="1000" dirty="0" smtClean="0"/>
              <a:t>r6</a:t>
            </a:r>
            <a:endParaRPr lang="zh-CN" altLang="en-US" sz="1000" dirty="0"/>
          </a:p>
        </p:txBody>
      </p:sp>
      <p:sp>
        <p:nvSpPr>
          <p:cNvPr id="209" name="矩形 208"/>
          <p:cNvSpPr/>
          <p:nvPr/>
        </p:nvSpPr>
        <p:spPr>
          <a:xfrm>
            <a:off x="737288" y="2126533"/>
            <a:ext cx="393657" cy="1232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/>
          <p:cNvSpPr/>
          <p:nvPr/>
        </p:nvSpPr>
        <p:spPr>
          <a:xfrm>
            <a:off x="2077263" y="2133528"/>
            <a:ext cx="393657" cy="1232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/>
          <p:cNvSpPr/>
          <p:nvPr/>
        </p:nvSpPr>
        <p:spPr>
          <a:xfrm>
            <a:off x="3371993" y="2126398"/>
            <a:ext cx="393657" cy="1232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/>
          <p:cNvSpPr/>
          <p:nvPr/>
        </p:nvSpPr>
        <p:spPr>
          <a:xfrm>
            <a:off x="4924199" y="2117944"/>
            <a:ext cx="393657" cy="123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/>
          <p:cNvSpPr/>
          <p:nvPr/>
        </p:nvSpPr>
        <p:spPr>
          <a:xfrm>
            <a:off x="6261977" y="2117944"/>
            <a:ext cx="393657" cy="123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/>
          <p:cNvSpPr/>
          <p:nvPr/>
        </p:nvSpPr>
        <p:spPr>
          <a:xfrm>
            <a:off x="7557077" y="2126263"/>
            <a:ext cx="393657" cy="123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540459" y="1735533"/>
            <a:ext cx="393657" cy="123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/>
          <p:cNvSpPr/>
          <p:nvPr/>
        </p:nvSpPr>
        <p:spPr>
          <a:xfrm>
            <a:off x="4718056" y="1742942"/>
            <a:ext cx="393657" cy="1232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/>
          <p:cNvSpPr/>
          <p:nvPr/>
        </p:nvSpPr>
        <p:spPr>
          <a:xfrm>
            <a:off x="323528" y="1440412"/>
            <a:ext cx="393657" cy="1232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/>
          <p:cNvSpPr/>
          <p:nvPr/>
        </p:nvSpPr>
        <p:spPr>
          <a:xfrm>
            <a:off x="2326330" y="2585830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n-0</a:t>
            </a:r>
            <a:endParaRPr lang="zh-CN" altLang="en-US" sz="1000" dirty="0"/>
          </a:p>
        </p:txBody>
      </p:sp>
      <p:sp>
        <p:nvSpPr>
          <p:cNvPr id="219" name="矩形 218"/>
          <p:cNvSpPr/>
          <p:nvPr/>
        </p:nvSpPr>
        <p:spPr>
          <a:xfrm>
            <a:off x="2344128" y="3219822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n-1</a:t>
            </a:r>
            <a:endParaRPr lang="zh-CN" altLang="en-US" sz="1000" dirty="0"/>
          </a:p>
        </p:txBody>
      </p:sp>
      <p:sp>
        <p:nvSpPr>
          <p:cNvPr id="220" name="矩形 219"/>
          <p:cNvSpPr/>
          <p:nvPr/>
        </p:nvSpPr>
        <p:spPr>
          <a:xfrm>
            <a:off x="2326330" y="3867894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n-2</a:t>
            </a:r>
            <a:endParaRPr lang="zh-CN" altLang="en-US" sz="1000" dirty="0"/>
          </a:p>
        </p:txBody>
      </p:sp>
      <p:sp>
        <p:nvSpPr>
          <p:cNvPr id="221" name="矩形 220"/>
          <p:cNvSpPr/>
          <p:nvPr/>
        </p:nvSpPr>
        <p:spPr>
          <a:xfrm>
            <a:off x="3631364" y="2585830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n-0</a:t>
            </a:r>
            <a:endParaRPr lang="zh-CN" altLang="en-US" sz="1000" dirty="0"/>
          </a:p>
        </p:txBody>
      </p:sp>
      <p:sp>
        <p:nvSpPr>
          <p:cNvPr id="222" name="矩形 221"/>
          <p:cNvSpPr/>
          <p:nvPr/>
        </p:nvSpPr>
        <p:spPr>
          <a:xfrm>
            <a:off x="3649162" y="3219822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n-1</a:t>
            </a:r>
            <a:endParaRPr lang="zh-CN" altLang="en-US" sz="1000" dirty="0"/>
          </a:p>
        </p:txBody>
      </p:sp>
      <p:sp>
        <p:nvSpPr>
          <p:cNvPr id="223" name="矩形 222"/>
          <p:cNvSpPr/>
          <p:nvPr/>
        </p:nvSpPr>
        <p:spPr>
          <a:xfrm>
            <a:off x="3631364" y="3867894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n-2</a:t>
            </a:r>
            <a:endParaRPr lang="zh-CN" altLang="en-US" sz="1000" dirty="0"/>
          </a:p>
        </p:txBody>
      </p:sp>
      <p:sp>
        <p:nvSpPr>
          <p:cNvPr id="227" name="矩形 226"/>
          <p:cNvSpPr/>
          <p:nvPr/>
        </p:nvSpPr>
        <p:spPr>
          <a:xfrm>
            <a:off x="6516216" y="2585830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n-0</a:t>
            </a:r>
            <a:endParaRPr lang="zh-CN" altLang="en-US" sz="1000" dirty="0"/>
          </a:p>
        </p:txBody>
      </p:sp>
      <p:sp>
        <p:nvSpPr>
          <p:cNvPr id="228" name="矩形 227"/>
          <p:cNvSpPr/>
          <p:nvPr/>
        </p:nvSpPr>
        <p:spPr>
          <a:xfrm>
            <a:off x="6534014" y="3219822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n-1</a:t>
            </a:r>
            <a:endParaRPr lang="zh-CN" altLang="en-US" sz="1000" dirty="0"/>
          </a:p>
        </p:txBody>
      </p:sp>
      <p:sp>
        <p:nvSpPr>
          <p:cNvPr id="229" name="矩形 228"/>
          <p:cNvSpPr/>
          <p:nvPr/>
        </p:nvSpPr>
        <p:spPr>
          <a:xfrm>
            <a:off x="6516216" y="3867894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n-2</a:t>
            </a:r>
            <a:endParaRPr lang="zh-CN" altLang="en-US" sz="1000" dirty="0"/>
          </a:p>
        </p:txBody>
      </p:sp>
      <p:sp>
        <p:nvSpPr>
          <p:cNvPr id="230" name="矩形 229"/>
          <p:cNvSpPr/>
          <p:nvPr/>
        </p:nvSpPr>
        <p:spPr>
          <a:xfrm>
            <a:off x="7812360" y="2585830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n-0</a:t>
            </a:r>
            <a:endParaRPr lang="zh-CN" altLang="en-US" sz="1000" dirty="0"/>
          </a:p>
        </p:txBody>
      </p:sp>
      <p:sp>
        <p:nvSpPr>
          <p:cNvPr id="231" name="矩形 230"/>
          <p:cNvSpPr/>
          <p:nvPr/>
        </p:nvSpPr>
        <p:spPr>
          <a:xfrm>
            <a:off x="7830158" y="3219822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n-1</a:t>
            </a:r>
            <a:endParaRPr lang="zh-CN" altLang="en-US" sz="1000" dirty="0"/>
          </a:p>
        </p:txBody>
      </p:sp>
      <p:sp>
        <p:nvSpPr>
          <p:cNvPr id="232" name="矩形 231"/>
          <p:cNvSpPr/>
          <p:nvPr/>
        </p:nvSpPr>
        <p:spPr>
          <a:xfrm>
            <a:off x="7812360" y="3867894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n-2</a:t>
            </a:r>
            <a:endParaRPr lang="zh-CN" altLang="en-US" sz="1000" dirty="0"/>
          </a:p>
        </p:txBody>
      </p:sp>
      <p:cxnSp>
        <p:nvCxnSpPr>
          <p:cNvPr id="7" name="肘形连接符 6"/>
          <p:cNvCxnSpPr>
            <a:endCxn id="166" idx="3"/>
          </p:cNvCxnSpPr>
          <p:nvPr/>
        </p:nvCxnSpPr>
        <p:spPr>
          <a:xfrm>
            <a:off x="1170026" y="2585830"/>
            <a:ext cx="250460" cy="201445"/>
          </a:xfrm>
          <a:prstGeom prst="bentConnector3">
            <a:avLst>
              <a:gd name="adj1" fmla="val 1647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215" idx="2"/>
            <a:endCxn id="209" idx="0"/>
          </p:cNvCxnSpPr>
          <p:nvPr/>
        </p:nvCxnSpPr>
        <p:spPr>
          <a:xfrm rot="16200000" flipH="1">
            <a:off x="701815" y="1894231"/>
            <a:ext cx="267774" cy="1968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09" idx="2"/>
            <a:endCxn id="167" idx="1"/>
          </p:cNvCxnSpPr>
          <p:nvPr/>
        </p:nvCxnSpPr>
        <p:spPr>
          <a:xfrm rot="16200000" flipH="1">
            <a:off x="376003" y="2807872"/>
            <a:ext cx="1171508" cy="552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09" idx="2"/>
            <a:endCxn id="168" idx="1"/>
          </p:cNvCxnSpPr>
          <p:nvPr/>
        </p:nvCxnSpPr>
        <p:spPr>
          <a:xfrm rot="16200000" flipH="1">
            <a:off x="43068" y="3140807"/>
            <a:ext cx="1819580" cy="37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15" idx="2"/>
            <a:endCxn id="210" idx="0"/>
          </p:cNvCxnSpPr>
          <p:nvPr/>
        </p:nvCxnSpPr>
        <p:spPr>
          <a:xfrm rot="16200000" flipH="1">
            <a:off x="1368306" y="1227741"/>
            <a:ext cx="274769" cy="1536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0" idx="2"/>
            <a:endCxn id="218" idx="1"/>
          </p:cNvCxnSpPr>
          <p:nvPr/>
        </p:nvCxnSpPr>
        <p:spPr>
          <a:xfrm rot="16200000" flipH="1">
            <a:off x="2036532" y="2494314"/>
            <a:ext cx="527358" cy="52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15" idx="2"/>
            <a:endCxn id="211" idx="0"/>
          </p:cNvCxnSpPr>
          <p:nvPr/>
        </p:nvCxnSpPr>
        <p:spPr>
          <a:xfrm rot="16200000" flipH="1">
            <a:off x="2019236" y="576811"/>
            <a:ext cx="267639" cy="28315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11" idx="2"/>
            <a:endCxn id="223" idx="1"/>
          </p:cNvCxnSpPr>
          <p:nvPr/>
        </p:nvCxnSpPr>
        <p:spPr>
          <a:xfrm rot="16200000" flipH="1">
            <a:off x="2691817" y="3126629"/>
            <a:ext cx="1816552" cy="62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10" idx="2"/>
            <a:endCxn id="219" idx="1"/>
          </p:cNvCxnSpPr>
          <p:nvPr/>
        </p:nvCxnSpPr>
        <p:spPr>
          <a:xfrm rot="16200000" flipH="1">
            <a:off x="1728435" y="2802411"/>
            <a:ext cx="1161350" cy="700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216" idx="2"/>
            <a:endCxn id="212" idx="0"/>
          </p:cNvCxnSpPr>
          <p:nvPr/>
        </p:nvCxnSpPr>
        <p:spPr>
          <a:xfrm rot="16200000" flipH="1">
            <a:off x="4892068" y="1888984"/>
            <a:ext cx="251776" cy="206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12" idx="2"/>
            <a:endCxn id="192" idx="1"/>
          </p:cNvCxnSpPr>
          <p:nvPr/>
        </p:nvCxnSpPr>
        <p:spPr>
          <a:xfrm rot="16200000" flipH="1">
            <a:off x="4556391" y="2805807"/>
            <a:ext cx="1180097" cy="50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17" idx="2"/>
            <a:endCxn id="215" idx="0"/>
          </p:cNvCxnSpPr>
          <p:nvPr/>
        </p:nvCxnSpPr>
        <p:spPr>
          <a:xfrm rot="16200000" flipH="1">
            <a:off x="542875" y="1541119"/>
            <a:ext cx="171895" cy="216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17" idx="2"/>
            <a:endCxn id="216" idx="0"/>
          </p:cNvCxnSpPr>
          <p:nvPr/>
        </p:nvCxnSpPr>
        <p:spPr>
          <a:xfrm rot="16200000" flipH="1">
            <a:off x="2627969" y="-543974"/>
            <a:ext cx="179304" cy="4394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77349" y="931176"/>
            <a:ext cx="37049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</a:rPr>
              <a:t>Distance(/</a:t>
            </a:r>
            <a:r>
              <a:rPr lang="en-US" altLang="zh-CN" sz="1000" kern="100" dirty="0" smtClean="0">
                <a:latin typeface="Times New Roman" panose="02020603050405020304" pitchFamily="18" charset="0"/>
              </a:rPr>
              <a:t>d1/r1/n0, 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/</a:t>
            </a:r>
            <a:r>
              <a:rPr lang="en-US" altLang="zh-CN" sz="1000" kern="100" dirty="0" smtClean="0">
                <a:latin typeface="Times New Roman" panose="02020603050405020304" pitchFamily="18" charset="0"/>
              </a:rPr>
              <a:t>d1/r1/n0)=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0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（同一节点上的进程</a:t>
            </a:r>
            <a:r>
              <a:rPr lang="zh-CN" altLang="zh-CN" sz="1000" kern="100" dirty="0" smtClean="0">
                <a:latin typeface="Times New Roman" panose="02020603050405020304" pitchFamily="18" charset="0"/>
              </a:rPr>
              <a:t>）</a:t>
            </a:r>
            <a:endParaRPr lang="zh-CN" altLang="zh-CN" sz="1000" kern="100" dirty="0">
              <a:latin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454659" y="908857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</a:rPr>
              <a:t>Distance(/d1/r2/n0, /</a:t>
            </a:r>
            <a:r>
              <a:rPr lang="en-US" altLang="zh-CN" sz="1000" kern="100" dirty="0" smtClean="0">
                <a:latin typeface="Times New Roman" panose="02020603050405020304" pitchFamily="18" charset="0"/>
              </a:rPr>
              <a:t>d1/r3/n2)=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4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（同一数据中心不同机架上的节点</a:t>
            </a:r>
            <a:r>
              <a:rPr lang="zh-CN" altLang="zh-CN" sz="1000" kern="100" dirty="0" smtClean="0">
                <a:latin typeface="Times New Roman" panose="02020603050405020304" pitchFamily="18" charset="0"/>
              </a:rPr>
              <a:t>）</a:t>
            </a:r>
            <a:endParaRPr lang="zh-CN" altLang="zh-CN" sz="1000" kern="100" dirty="0">
              <a:latin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63286" y="1164367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</a:rPr>
              <a:t>Distance(/d1/r1/n1, /d1/r1/n2)=2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（同一机架上的不同节点）</a:t>
            </a:r>
            <a:endParaRPr lang="zh-CN" altLang="zh-CN" sz="1000" kern="100" dirty="0">
              <a:latin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458229" y="1131590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</a:rPr>
              <a:t>Distance(/d1/r2/n1, /d2/r4/n1)=6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（不同数据中心的节点）</a:t>
            </a:r>
            <a:endParaRPr lang="zh-CN" altLang="zh-CN" sz="1000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58" grpId="0" bldLvl="0" animBg="1"/>
      <p:bldP spid="160" grpId="0" bldLvl="0" animBg="1"/>
      <p:bldP spid="166" grpId="0" bldLvl="0" animBg="1"/>
      <p:bldP spid="167" grpId="0" bldLvl="0" animBg="1"/>
      <p:bldP spid="168" grpId="0" bldLvl="0" animBg="1"/>
      <p:bldP spid="169" grpId="0" bldLvl="0" animBg="1"/>
      <p:bldP spid="173" grpId="0" bldLvl="0" animBg="1"/>
      <p:bldP spid="189" grpId="0" bldLvl="0" animBg="1"/>
      <p:bldP spid="190" grpId="0" bldLvl="0" animBg="1"/>
      <p:bldP spid="191" grpId="0" bldLvl="0" animBg="1"/>
      <p:bldP spid="192" grpId="0" bldLvl="0" animBg="1"/>
      <p:bldP spid="193" grpId="0" bldLvl="0" animBg="1"/>
      <p:bldP spid="194" grpId="0" bldLvl="0" animBg="1"/>
      <p:bldP spid="198" grpId="0" bldLvl="0" animBg="1"/>
      <p:bldP spid="5" grpId="0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 bldLvl="0" animBg="1"/>
      <p:bldP spid="210" grpId="0" bldLvl="0" animBg="1"/>
      <p:bldP spid="211" grpId="0" bldLvl="0" animBg="1"/>
      <p:bldP spid="212" grpId="0" bldLvl="0" animBg="1"/>
      <p:bldP spid="213" grpId="0" bldLvl="0" animBg="1"/>
      <p:bldP spid="214" grpId="0" bldLvl="0" animBg="1"/>
      <p:bldP spid="215" grpId="0" bldLvl="0" animBg="1"/>
      <p:bldP spid="216" grpId="0" bldLvl="0" animBg="1"/>
      <p:bldP spid="217" grpId="0" bldLvl="0" animBg="1"/>
      <p:bldP spid="218" grpId="0" bldLvl="0" animBg="1"/>
      <p:bldP spid="219" grpId="0" bldLvl="0" animBg="1"/>
      <p:bldP spid="220" grpId="0" bldLvl="0" animBg="1"/>
      <p:bldP spid="221" grpId="0" bldLvl="0" animBg="1"/>
      <p:bldP spid="222" grpId="0" bldLvl="0" animBg="1"/>
      <p:bldP spid="223" grpId="0" bldLvl="0" animBg="1"/>
      <p:bldP spid="227" grpId="0" bldLvl="0" animBg="1"/>
      <p:bldP spid="228" grpId="0" bldLvl="0" animBg="1"/>
      <p:bldP spid="229" grpId="0" bldLvl="0" animBg="1"/>
      <p:bldP spid="230" grpId="0" bldLvl="0" animBg="1"/>
      <p:bldP spid="231" grpId="0" bldLvl="0" animBg="1"/>
      <p:bldP spid="232" grpId="0" bldLvl="0" animBg="1"/>
      <p:bldP spid="53" grpId="0"/>
      <p:bldP spid="54" grpId="0"/>
      <p:bldP spid="55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111278" y="1334785"/>
            <a:ext cx="3290176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4" name="文本框 9"/>
          <p:cNvSpPr txBox="1">
            <a:spLocks noChangeArrowheads="1"/>
          </p:cNvSpPr>
          <p:nvPr/>
        </p:nvSpPr>
        <p:spPr bwMode="auto">
          <a:xfrm>
            <a:off x="2019340" y="1284577"/>
            <a:ext cx="3199448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请求下载文件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neuedu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1919203" y="1866383"/>
            <a:ext cx="3192075" cy="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13"/>
          <p:cNvSpPr txBox="1">
            <a:spLocks noChangeArrowheads="1"/>
          </p:cNvSpPr>
          <p:nvPr/>
        </p:nvSpPr>
        <p:spPr bwMode="auto">
          <a:xfrm>
            <a:off x="3405863" y="1622250"/>
            <a:ext cx="1812925" cy="21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返回目标文件的元数据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934844" y="1503217"/>
            <a:ext cx="3176434" cy="1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22"/>
          <p:cNvSpPr txBox="1">
            <a:spLocks noChangeArrowheads="1"/>
          </p:cNvSpPr>
          <p:nvPr/>
        </p:nvSpPr>
        <p:spPr bwMode="auto">
          <a:xfrm>
            <a:off x="6366361" y="1340553"/>
            <a:ext cx="829005" cy="3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02096" y="1866383"/>
            <a:ext cx="2950564" cy="821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" name="文本框 25"/>
          <p:cNvSpPr txBox="1">
            <a:spLocks noChangeArrowheads="1"/>
          </p:cNvSpPr>
          <p:nvPr/>
        </p:nvSpPr>
        <p:spPr bwMode="auto">
          <a:xfrm>
            <a:off x="6502366" y="1915273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908230" y="3537297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7" name="圆角矩形 16"/>
          <p:cNvSpPr/>
          <p:nvPr/>
        </p:nvSpPr>
        <p:spPr>
          <a:xfrm>
            <a:off x="3030795" y="3552537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" name="圆角矩形 17"/>
          <p:cNvSpPr/>
          <p:nvPr/>
        </p:nvSpPr>
        <p:spPr>
          <a:xfrm>
            <a:off x="5716210" y="3553172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9" name="文本框 30"/>
          <p:cNvSpPr txBox="1">
            <a:spLocks noChangeArrowheads="1"/>
          </p:cNvSpPr>
          <p:nvPr/>
        </p:nvSpPr>
        <p:spPr bwMode="auto">
          <a:xfrm>
            <a:off x="3144675" y="3609640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文本框 31"/>
          <p:cNvSpPr txBox="1">
            <a:spLocks noChangeArrowheads="1"/>
          </p:cNvSpPr>
          <p:nvPr/>
        </p:nvSpPr>
        <p:spPr bwMode="auto">
          <a:xfrm>
            <a:off x="5846183" y="3600163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文本框 32"/>
          <p:cNvSpPr txBox="1">
            <a:spLocks noChangeArrowheads="1"/>
          </p:cNvSpPr>
          <p:nvPr/>
        </p:nvSpPr>
        <p:spPr bwMode="auto">
          <a:xfrm>
            <a:off x="8045707" y="3600163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" name="肘形连接符 21"/>
          <p:cNvCxnSpPr>
            <a:endCxn id="17" idx="1"/>
          </p:cNvCxnSpPr>
          <p:nvPr/>
        </p:nvCxnSpPr>
        <p:spPr>
          <a:xfrm rot="16200000" flipH="1">
            <a:off x="1266857" y="2522023"/>
            <a:ext cx="1801049" cy="1726828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圆柱形 22"/>
          <p:cNvSpPr/>
          <p:nvPr/>
        </p:nvSpPr>
        <p:spPr>
          <a:xfrm>
            <a:off x="179512" y="2696809"/>
            <a:ext cx="563906" cy="8404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4" name="文本框 35"/>
          <p:cNvSpPr txBox="1">
            <a:spLocks noChangeArrowheads="1"/>
          </p:cNvSpPr>
          <p:nvPr/>
        </p:nvSpPr>
        <p:spPr bwMode="auto">
          <a:xfrm>
            <a:off x="291718" y="3610024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36"/>
          <p:cNvSpPr txBox="1">
            <a:spLocks noChangeArrowheads="1"/>
          </p:cNvSpPr>
          <p:nvPr/>
        </p:nvSpPr>
        <p:spPr bwMode="auto">
          <a:xfrm>
            <a:off x="232444" y="3198581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文本框 37"/>
          <p:cNvSpPr txBox="1">
            <a:spLocks noChangeArrowheads="1"/>
          </p:cNvSpPr>
          <p:nvPr/>
        </p:nvSpPr>
        <p:spPr bwMode="auto">
          <a:xfrm>
            <a:off x="379053" y="2434452"/>
            <a:ext cx="3619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179512" y="3110845"/>
            <a:ext cx="563906" cy="1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9" idx="1"/>
          </p:cNvCxnSpPr>
          <p:nvPr/>
        </p:nvCxnSpPr>
        <p:spPr>
          <a:xfrm flipH="1">
            <a:off x="171057" y="1725832"/>
            <a:ext cx="296488" cy="107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40"/>
          <p:cNvSpPr txBox="1">
            <a:spLocks noChangeArrowheads="1"/>
          </p:cNvSpPr>
          <p:nvPr/>
        </p:nvSpPr>
        <p:spPr bwMode="auto">
          <a:xfrm>
            <a:off x="1547640" y="4000493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读数据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blk_1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5" name="肘形连接符 54"/>
          <p:cNvCxnSpPr/>
          <p:nvPr/>
        </p:nvCxnSpPr>
        <p:spPr>
          <a:xfrm rot="16200000" flipV="1">
            <a:off x="991660" y="2552008"/>
            <a:ext cx="2114169" cy="1952227"/>
          </a:xfrm>
          <a:prstGeom prst="bentConnector3">
            <a:avLst>
              <a:gd name="adj1" fmla="val 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70"/>
          <p:cNvSpPr txBox="1">
            <a:spLocks noChangeArrowheads="1"/>
          </p:cNvSpPr>
          <p:nvPr/>
        </p:nvSpPr>
        <p:spPr bwMode="auto">
          <a:xfrm>
            <a:off x="1528101" y="4374984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247685" y="428596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66" name="文本框 81"/>
          <p:cNvSpPr txBox="1">
            <a:spLocks noChangeArrowheads="1"/>
          </p:cNvSpPr>
          <p:nvPr/>
        </p:nvSpPr>
        <p:spPr bwMode="auto">
          <a:xfrm>
            <a:off x="3292604" y="4336466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673312" y="552630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</a:t>
            </a:r>
            <a:r>
              <a:rPr lang="zh-CN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997040" y="2137135"/>
            <a:ext cx="142875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/user/</a:t>
            </a:r>
            <a:r>
              <a:rPr lang="en-US" altLang="zh-CN" sz="1200" dirty="0" err="1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neuedu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/ss.avi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328461" y="2380469"/>
            <a:ext cx="29562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</a:rPr>
              <a:t>{[blk_1,blk_2],[blk_1,blk_2],[blk_1,blk_2]}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953875" y="427072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87" name="文本框 81"/>
          <p:cNvSpPr txBox="1">
            <a:spLocks noChangeArrowheads="1"/>
          </p:cNvSpPr>
          <p:nvPr/>
        </p:nvSpPr>
        <p:spPr bwMode="auto">
          <a:xfrm>
            <a:off x="5998101" y="4342151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9" name="肘形连接符 88"/>
          <p:cNvCxnSpPr>
            <a:endCxn id="18" idx="1"/>
          </p:cNvCxnSpPr>
          <p:nvPr/>
        </p:nvCxnSpPr>
        <p:spPr>
          <a:xfrm>
            <a:off x="1932773" y="2091772"/>
            <a:ext cx="3783437" cy="2194825"/>
          </a:xfrm>
          <a:prstGeom prst="bentConnector3">
            <a:avLst>
              <a:gd name="adj1" fmla="val 70463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endCxn id="50" idx="3"/>
          </p:cNvCxnSpPr>
          <p:nvPr/>
        </p:nvCxnSpPr>
        <p:spPr>
          <a:xfrm rot="10800000">
            <a:off x="1815542" y="2265988"/>
            <a:ext cx="3900671" cy="2318526"/>
          </a:xfrm>
          <a:prstGeom prst="bentConnector3">
            <a:avLst>
              <a:gd name="adj1" fmla="val 3452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40"/>
          <p:cNvSpPr txBox="1">
            <a:spLocks noChangeArrowheads="1"/>
          </p:cNvSpPr>
          <p:nvPr/>
        </p:nvSpPr>
        <p:spPr bwMode="auto">
          <a:xfrm>
            <a:off x="4652589" y="3044969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读数据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blk_2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文本框 70"/>
          <p:cNvSpPr txBox="1">
            <a:spLocks noChangeArrowheads="1"/>
          </p:cNvSpPr>
          <p:nvPr/>
        </p:nvSpPr>
        <p:spPr bwMode="auto">
          <a:xfrm>
            <a:off x="4699008" y="4349618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247685" y="4665050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08" name="文本框 81"/>
          <p:cNvSpPr txBox="1">
            <a:spLocks noChangeArrowheads="1"/>
          </p:cNvSpPr>
          <p:nvPr/>
        </p:nvSpPr>
        <p:spPr bwMode="auto">
          <a:xfrm>
            <a:off x="3292604" y="4715554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953182" y="4660221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0" name="文本框 81"/>
          <p:cNvSpPr txBox="1">
            <a:spLocks noChangeArrowheads="1"/>
          </p:cNvSpPr>
          <p:nvPr/>
        </p:nvSpPr>
        <p:spPr bwMode="auto">
          <a:xfrm>
            <a:off x="5998101" y="4710725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8126219" y="422536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2" name="文本框 81"/>
          <p:cNvSpPr txBox="1">
            <a:spLocks noChangeArrowheads="1"/>
          </p:cNvSpPr>
          <p:nvPr/>
        </p:nvSpPr>
        <p:spPr bwMode="auto">
          <a:xfrm>
            <a:off x="8170445" y="4296791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125526" y="4614861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4" name="文本框 81"/>
          <p:cNvSpPr txBox="1">
            <a:spLocks noChangeArrowheads="1"/>
          </p:cNvSpPr>
          <p:nvPr/>
        </p:nvSpPr>
        <p:spPr bwMode="auto">
          <a:xfrm>
            <a:off x="8170445" y="4665365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23"/>
          <p:cNvSpPr txBox="1">
            <a:spLocks noChangeArrowheads="1"/>
          </p:cNvSpPr>
          <p:nvPr/>
        </p:nvSpPr>
        <p:spPr bwMode="auto">
          <a:xfrm>
            <a:off x="1040680" y="781273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18292" y="1167037"/>
            <a:ext cx="800911" cy="750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Distributed </a:t>
            </a:r>
            <a:r>
              <a:rPr lang="en-US" altLang="zh-CN" sz="1000" dirty="0" err="1" smtClean="0"/>
              <a:t>FileSystem</a:t>
            </a:r>
            <a:endParaRPr lang="zh-CN" altLang="en-US" sz="1000" dirty="0"/>
          </a:p>
        </p:txBody>
      </p:sp>
      <p:sp>
        <p:nvSpPr>
          <p:cNvPr id="49" name="圆角矩形 48"/>
          <p:cNvSpPr/>
          <p:nvPr/>
        </p:nvSpPr>
        <p:spPr>
          <a:xfrm>
            <a:off x="467545" y="992407"/>
            <a:ext cx="1467300" cy="146685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>
              <a:noFill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53941" y="2091772"/>
            <a:ext cx="861600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FSDataInputStream</a:t>
            </a:r>
            <a:endParaRPr lang="zh-CN" altLang="en-US" sz="1000" dirty="0"/>
          </a:p>
        </p:txBody>
      </p:sp>
      <p:sp>
        <p:nvSpPr>
          <p:cNvPr id="51" name="矩形 50"/>
          <p:cNvSpPr/>
          <p:nvPr/>
        </p:nvSpPr>
        <p:spPr>
          <a:xfrm>
            <a:off x="510713" y="1175726"/>
            <a:ext cx="432865" cy="336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HDFS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client</a:t>
            </a:r>
            <a:endParaRPr lang="zh-CN" altLang="en-US" sz="800" dirty="0"/>
          </a:p>
        </p:txBody>
      </p:sp>
      <p:cxnSp>
        <p:nvCxnSpPr>
          <p:cNvPr id="10" name="直接箭头连接符 9"/>
          <p:cNvCxnSpPr>
            <a:stCxn id="51" idx="3"/>
            <a:endCxn id="48" idx="1"/>
          </p:cNvCxnSpPr>
          <p:nvPr/>
        </p:nvCxnSpPr>
        <p:spPr>
          <a:xfrm>
            <a:off x="943578" y="1343816"/>
            <a:ext cx="174714" cy="19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1" idx="2"/>
            <a:endCxn id="50" idx="1"/>
          </p:cNvCxnSpPr>
          <p:nvPr/>
        </p:nvCxnSpPr>
        <p:spPr>
          <a:xfrm>
            <a:off x="727146" y="1511906"/>
            <a:ext cx="226795" cy="75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1" idx="2"/>
          </p:cNvCxnSpPr>
          <p:nvPr/>
        </p:nvCxnSpPr>
        <p:spPr>
          <a:xfrm>
            <a:off x="727146" y="1511906"/>
            <a:ext cx="375135" cy="55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23"/>
          <p:cNvSpPr txBox="1">
            <a:spLocks noChangeArrowheads="1"/>
          </p:cNvSpPr>
          <p:nvPr/>
        </p:nvSpPr>
        <p:spPr bwMode="auto">
          <a:xfrm>
            <a:off x="928883" y="1048346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open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文本框 23"/>
          <p:cNvSpPr txBox="1">
            <a:spLocks noChangeArrowheads="1"/>
          </p:cNvSpPr>
          <p:nvPr/>
        </p:nvSpPr>
        <p:spPr bwMode="auto">
          <a:xfrm>
            <a:off x="862223" y="1585654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read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文本框 23"/>
          <p:cNvSpPr txBox="1">
            <a:spLocks noChangeArrowheads="1"/>
          </p:cNvSpPr>
          <p:nvPr/>
        </p:nvSpPr>
        <p:spPr bwMode="auto">
          <a:xfrm>
            <a:off x="594281" y="1814250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close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6" grpId="0"/>
      <p:bldP spid="12" grpId="0"/>
      <p:bldP spid="14" grpId="0" bldLvl="0" animBg="1"/>
      <p:bldP spid="15" grpId="0"/>
      <p:bldP spid="16" grpId="0" bldLvl="0" animBg="1"/>
      <p:bldP spid="17" grpId="0" bldLvl="0" animBg="1"/>
      <p:bldP spid="18" grpId="0" bldLvl="0" animBg="1"/>
      <p:bldP spid="19" grpId="0"/>
      <p:bldP spid="20" grpId="0"/>
      <p:bldP spid="21" grpId="0"/>
      <p:bldP spid="23" grpId="0" bldLvl="0" animBg="1"/>
      <p:bldP spid="24" grpId="0"/>
      <p:bldP spid="25" grpId="0"/>
      <p:bldP spid="26" grpId="0"/>
      <p:bldP spid="29" grpId="0"/>
      <p:bldP spid="56" grpId="0"/>
      <p:bldP spid="65" grpId="0" bldLvl="0" animBg="1"/>
      <p:bldP spid="66" grpId="0"/>
      <p:bldP spid="76" grpId="0"/>
      <p:bldP spid="78" grpId="0"/>
      <p:bldP spid="86" grpId="0" bldLvl="0" animBg="1"/>
      <p:bldP spid="87" grpId="0"/>
      <p:bldP spid="104" grpId="0"/>
      <p:bldP spid="105" grpId="0"/>
      <p:bldP spid="107" grpId="0" bldLvl="0" animBg="1"/>
      <p:bldP spid="108" grpId="0"/>
      <p:bldP spid="109" grpId="0" bldLvl="0" animBg="1"/>
      <p:bldP spid="110" grpId="0"/>
      <p:bldP spid="111" grpId="0" bldLvl="0" animBg="1"/>
      <p:bldP spid="112" grpId="0"/>
      <p:bldP spid="113" grpId="0" bldLvl="0" animBg="1"/>
      <p:bldP spid="114" grpId="0"/>
      <p:bldP spid="47" grpId="0"/>
      <p:bldP spid="48" grpId="0" bldLvl="0" animBg="1"/>
      <p:bldP spid="49" grpId="0" bldLvl="0" animBg="1"/>
      <p:bldP spid="50" grpId="0" bldLvl="0" animBg="1"/>
      <p:bldP spid="51" grpId="0" bldLvl="0" animBg="1"/>
      <p:bldP spid="59" grpId="0"/>
      <p:bldP spid="60" grpId="0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07504" y="1347614"/>
            <a:ext cx="720080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1835696" y="771550"/>
            <a:ext cx="3462977" cy="4248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50" name="圆角矩形 49"/>
          <p:cNvSpPr/>
          <p:nvPr/>
        </p:nvSpPr>
        <p:spPr>
          <a:xfrm>
            <a:off x="6052436" y="771551"/>
            <a:ext cx="2933932" cy="4248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51" name="文本框 9"/>
          <p:cNvSpPr txBox="1">
            <a:spLocks noChangeArrowheads="1"/>
          </p:cNvSpPr>
          <p:nvPr/>
        </p:nvSpPr>
        <p:spPr bwMode="auto">
          <a:xfrm>
            <a:off x="172797" y="2489276"/>
            <a:ext cx="1728192" cy="52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元数据的增删改查请求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lang="en-US" altLang="zh-CN" sz="1200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neuedu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文本框 9"/>
          <p:cNvSpPr txBox="1">
            <a:spLocks noChangeArrowheads="1"/>
          </p:cNvSpPr>
          <p:nvPr/>
        </p:nvSpPr>
        <p:spPr bwMode="auto">
          <a:xfrm>
            <a:off x="310610" y="1592981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文本框 9"/>
          <p:cNvSpPr txBox="1">
            <a:spLocks noChangeArrowheads="1"/>
          </p:cNvSpPr>
          <p:nvPr/>
        </p:nvSpPr>
        <p:spPr bwMode="auto">
          <a:xfrm>
            <a:off x="6504681" y="597574"/>
            <a:ext cx="1575917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42150" y="898953"/>
            <a:ext cx="2401384" cy="922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406958" y="4163840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3745655" y="2724912"/>
            <a:ext cx="923823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421047" y="2715766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9"/>
          <p:cNvSpPr txBox="1">
            <a:spLocks noChangeArrowheads="1"/>
          </p:cNvSpPr>
          <p:nvPr/>
        </p:nvSpPr>
        <p:spPr bwMode="auto">
          <a:xfrm>
            <a:off x="2462670" y="4253510"/>
            <a:ext cx="111970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edits.inprogress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文本框 9"/>
          <p:cNvSpPr txBox="1">
            <a:spLocks noChangeArrowheads="1"/>
          </p:cNvSpPr>
          <p:nvPr/>
        </p:nvSpPr>
        <p:spPr bwMode="auto">
          <a:xfrm>
            <a:off x="3510911" y="555526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文本框 9"/>
          <p:cNvSpPr txBox="1">
            <a:spLocks noChangeArrowheads="1"/>
          </p:cNvSpPr>
          <p:nvPr/>
        </p:nvSpPr>
        <p:spPr bwMode="auto">
          <a:xfrm>
            <a:off x="2626848" y="2804841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 smtClean="0">
                <a:latin typeface="Arial" panose="020B0604020202020204" pitchFamily="34" charset="0"/>
              </a:rPr>
              <a:t>s.001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406958" y="3463258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9"/>
          <p:cNvSpPr txBox="1">
            <a:spLocks noChangeArrowheads="1"/>
          </p:cNvSpPr>
          <p:nvPr/>
        </p:nvSpPr>
        <p:spPr bwMode="auto">
          <a:xfrm>
            <a:off x="2612759" y="3552333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 smtClean="0">
                <a:latin typeface="Arial" panose="020B0604020202020204" pitchFamily="34" charset="0"/>
              </a:rPr>
              <a:t>s.002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文本框 9"/>
          <p:cNvSpPr txBox="1">
            <a:spLocks noChangeArrowheads="1"/>
          </p:cNvSpPr>
          <p:nvPr/>
        </p:nvSpPr>
        <p:spPr bwMode="auto">
          <a:xfrm>
            <a:off x="3869202" y="2799769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文本框 9"/>
          <p:cNvSpPr txBox="1">
            <a:spLocks noChangeArrowheads="1"/>
          </p:cNvSpPr>
          <p:nvPr/>
        </p:nvSpPr>
        <p:spPr bwMode="auto">
          <a:xfrm>
            <a:off x="3297250" y="947610"/>
            <a:ext cx="800215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dirty="0" smtClean="0">
                <a:latin typeface="Arial" panose="020B0604020202020204" pitchFamily="34" charset="0"/>
              </a:rPr>
              <a:t>内存</a:t>
            </a:r>
            <a:r>
              <a:rPr lang="en-US" altLang="zh-CN" sz="1200" dirty="0" smtClean="0">
                <a:latin typeface="Arial" panose="020B0604020202020204" pitchFamily="34" charset="0"/>
              </a:rPr>
              <a:t>128G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文本框 9"/>
          <p:cNvSpPr txBox="1">
            <a:spLocks noChangeArrowheads="1"/>
          </p:cNvSpPr>
          <p:nvPr/>
        </p:nvSpPr>
        <p:spPr bwMode="auto">
          <a:xfrm>
            <a:off x="3006079" y="1582963"/>
            <a:ext cx="137572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latin typeface="Arial" panose="020B0604020202020204" pitchFamily="34" charset="0"/>
              </a:rPr>
              <a:t>4 </a:t>
            </a:r>
            <a:r>
              <a:rPr lang="zh-CN" altLang="en-US" sz="1200" dirty="0" smtClean="0">
                <a:latin typeface="Arial" panose="020B0604020202020204" pitchFamily="34" charset="0"/>
              </a:rPr>
              <a:t>内存数据增删改查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7" name="直接箭头连接符 36"/>
          <p:cNvCxnSpPr>
            <a:stCxn id="61" idx="0"/>
          </p:cNvCxnSpPr>
          <p:nvPr/>
        </p:nvCxnSpPr>
        <p:spPr>
          <a:xfrm flipV="1">
            <a:off x="3023588" y="1835233"/>
            <a:ext cx="623643" cy="88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0" idx="0"/>
          </p:cNvCxnSpPr>
          <p:nvPr/>
        </p:nvCxnSpPr>
        <p:spPr>
          <a:xfrm flipH="1" flipV="1">
            <a:off x="3683655" y="1847199"/>
            <a:ext cx="523912" cy="87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9"/>
          <p:cNvSpPr txBox="1">
            <a:spLocks noChangeArrowheads="1"/>
          </p:cNvSpPr>
          <p:nvPr/>
        </p:nvSpPr>
        <p:spPr bwMode="auto">
          <a:xfrm>
            <a:off x="2416537" y="2398451"/>
            <a:ext cx="228236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latin typeface="Arial" panose="020B0604020202020204" pitchFamily="34" charset="0"/>
              </a:rPr>
              <a:t>1 </a:t>
            </a:r>
            <a:r>
              <a:rPr lang="zh-CN" altLang="en-US" sz="1200" dirty="0" smtClean="0">
                <a:latin typeface="Arial" panose="020B0604020202020204" pitchFamily="34" charset="0"/>
              </a:rPr>
              <a:t>加载编辑日志和镜像文件到内存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3" name="肘形连接符 42"/>
          <p:cNvCxnSpPr>
            <a:stCxn id="30" idx="1"/>
            <a:endCxn id="59" idx="1"/>
          </p:cNvCxnSpPr>
          <p:nvPr/>
        </p:nvCxnSpPr>
        <p:spPr>
          <a:xfrm rot="10800000" flipV="1">
            <a:off x="2406958" y="1360332"/>
            <a:ext cx="35192" cy="2983528"/>
          </a:xfrm>
          <a:prstGeom prst="bentConnector3">
            <a:avLst>
              <a:gd name="adj1" fmla="val 749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30" idx="1"/>
            <a:endCxn id="70" idx="1"/>
          </p:cNvCxnSpPr>
          <p:nvPr/>
        </p:nvCxnSpPr>
        <p:spPr>
          <a:xfrm rot="10800000" flipV="1">
            <a:off x="2406958" y="1360332"/>
            <a:ext cx="35192" cy="2282946"/>
          </a:xfrm>
          <a:prstGeom prst="bentConnector3">
            <a:avLst>
              <a:gd name="adj1" fmla="val 749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"/>
          <p:cNvSpPr txBox="1">
            <a:spLocks noChangeArrowheads="1"/>
          </p:cNvSpPr>
          <p:nvPr/>
        </p:nvSpPr>
        <p:spPr bwMode="auto">
          <a:xfrm>
            <a:off x="1979712" y="1948114"/>
            <a:ext cx="1162100" cy="37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记录操作日志、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更新滚动日志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文本框 9"/>
          <p:cNvSpPr txBox="1">
            <a:spLocks noChangeArrowheads="1"/>
          </p:cNvSpPr>
          <p:nvPr/>
        </p:nvSpPr>
        <p:spPr bwMode="auto">
          <a:xfrm>
            <a:off x="5157380" y="983172"/>
            <a:ext cx="195874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1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请求是否需要</a:t>
            </a: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checkpoint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文本框 9"/>
          <p:cNvSpPr txBox="1">
            <a:spLocks noChangeArrowheads="1"/>
          </p:cNvSpPr>
          <p:nvPr/>
        </p:nvSpPr>
        <p:spPr bwMode="auto">
          <a:xfrm>
            <a:off x="5172607" y="1386868"/>
            <a:ext cx="195874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2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请求执行</a:t>
            </a: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checkpoint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文本框 9"/>
          <p:cNvSpPr txBox="1">
            <a:spLocks noChangeArrowheads="1"/>
          </p:cNvSpPr>
          <p:nvPr/>
        </p:nvSpPr>
        <p:spPr bwMode="auto">
          <a:xfrm>
            <a:off x="3723879" y="3901480"/>
            <a:ext cx="141016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3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滚动正在写的</a:t>
            </a: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edits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682744" y="4163840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9"/>
          <p:cNvSpPr txBox="1">
            <a:spLocks noChangeArrowheads="1"/>
          </p:cNvSpPr>
          <p:nvPr/>
        </p:nvSpPr>
        <p:spPr bwMode="auto">
          <a:xfrm>
            <a:off x="3888545" y="4252915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 smtClean="0">
                <a:latin typeface="Arial" panose="020B0604020202020204" pitchFamily="34" charset="0"/>
              </a:rPr>
              <a:t>s.003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683540" y="4587974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9"/>
          <p:cNvSpPr txBox="1">
            <a:spLocks noChangeArrowheads="1"/>
          </p:cNvSpPr>
          <p:nvPr/>
        </p:nvSpPr>
        <p:spPr bwMode="auto">
          <a:xfrm>
            <a:off x="3739252" y="4677644"/>
            <a:ext cx="111970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edits.inprogress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348275" y="3507854"/>
            <a:ext cx="729644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9"/>
          <p:cNvSpPr txBox="1">
            <a:spLocks noChangeArrowheads="1"/>
          </p:cNvSpPr>
          <p:nvPr/>
        </p:nvSpPr>
        <p:spPr bwMode="auto">
          <a:xfrm>
            <a:off x="6471821" y="3582711"/>
            <a:ext cx="5323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561505" y="4019824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9"/>
          <p:cNvSpPr txBox="1">
            <a:spLocks noChangeArrowheads="1"/>
          </p:cNvSpPr>
          <p:nvPr/>
        </p:nvSpPr>
        <p:spPr bwMode="auto">
          <a:xfrm>
            <a:off x="7767306" y="4108899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 smtClean="0">
                <a:latin typeface="Arial" panose="020B0604020202020204" pitchFamily="34" charset="0"/>
              </a:rPr>
              <a:t>s.002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7562301" y="4443958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9"/>
          <p:cNvSpPr txBox="1">
            <a:spLocks noChangeArrowheads="1"/>
          </p:cNvSpPr>
          <p:nvPr/>
        </p:nvSpPr>
        <p:spPr bwMode="auto">
          <a:xfrm>
            <a:off x="7772776" y="4519923"/>
            <a:ext cx="111970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latin typeface="Arial" panose="020B0604020202020204" pitchFamily="34" charset="0"/>
              </a:rPr>
              <a:t>edits.003</a:t>
            </a:r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21" name="文本框 9"/>
          <p:cNvSpPr txBox="1">
            <a:spLocks noChangeArrowheads="1"/>
          </p:cNvSpPr>
          <p:nvPr/>
        </p:nvSpPr>
        <p:spPr bwMode="auto">
          <a:xfrm>
            <a:off x="6150742" y="4227934"/>
            <a:ext cx="797522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4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拷贝到</a:t>
            </a:r>
            <a:r>
              <a:rPr lang="en-US" altLang="zh-CN" sz="1200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sn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655571" y="1632853"/>
            <a:ext cx="1571221" cy="5559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9"/>
          <p:cNvSpPr txBox="1">
            <a:spLocks noChangeArrowheads="1"/>
          </p:cNvSpPr>
          <p:nvPr/>
        </p:nvSpPr>
        <p:spPr bwMode="auto">
          <a:xfrm>
            <a:off x="7242019" y="1707654"/>
            <a:ext cx="327720" cy="22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dirty="0">
                <a:latin typeface="Arial" panose="020B0604020202020204" pitchFamily="34" charset="0"/>
              </a:rPr>
              <a:t>内存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文本框 9"/>
          <p:cNvSpPr txBox="1">
            <a:spLocks noChangeArrowheads="1"/>
          </p:cNvSpPr>
          <p:nvPr/>
        </p:nvSpPr>
        <p:spPr bwMode="auto">
          <a:xfrm>
            <a:off x="6838986" y="1923678"/>
            <a:ext cx="1461503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加载到内存并合并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307111" y="2608203"/>
            <a:ext cx="1345567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文本框 9"/>
          <p:cNvSpPr txBox="1">
            <a:spLocks noChangeArrowheads="1"/>
          </p:cNvSpPr>
          <p:nvPr/>
        </p:nvSpPr>
        <p:spPr bwMode="auto">
          <a:xfrm>
            <a:off x="6362823" y="2697873"/>
            <a:ext cx="1206915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fsimage.chkpoint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文本框 9"/>
          <p:cNvSpPr txBox="1">
            <a:spLocks noChangeArrowheads="1"/>
          </p:cNvSpPr>
          <p:nvPr/>
        </p:nvSpPr>
        <p:spPr bwMode="auto">
          <a:xfrm>
            <a:off x="6150742" y="3045846"/>
            <a:ext cx="797522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7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拷贝到</a:t>
            </a:r>
            <a:r>
              <a:rPr lang="en-US" altLang="zh-CN" sz="1200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nn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文本框 9"/>
          <p:cNvSpPr txBox="1">
            <a:spLocks noChangeArrowheads="1"/>
          </p:cNvSpPr>
          <p:nvPr/>
        </p:nvSpPr>
        <p:spPr bwMode="auto">
          <a:xfrm>
            <a:off x="3867013" y="3129793"/>
            <a:ext cx="1371822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8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重命名成</a:t>
            </a:r>
            <a:r>
              <a:rPr lang="en-US" altLang="zh-CN" sz="1200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5257469" y="1229089"/>
            <a:ext cx="82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5298673" y="1632852"/>
            <a:ext cx="753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>
            <a:off x="4878206" y="1632852"/>
            <a:ext cx="420467" cy="231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100" idx="3"/>
            <a:endCxn id="119" idx="1"/>
          </p:cNvCxnSpPr>
          <p:nvPr/>
        </p:nvCxnSpPr>
        <p:spPr>
          <a:xfrm>
            <a:off x="4887826" y="4343860"/>
            <a:ext cx="2674475" cy="28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72" idx="3"/>
            <a:endCxn id="115" idx="1"/>
          </p:cNvCxnSpPr>
          <p:nvPr/>
        </p:nvCxnSpPr>
        <p:spPr>
          <a:xfrm>
            <a:off x="4688728" y="2922761"/>
            <a:ext cx="1659547" cy="76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115" idx="0"/>
            <a:endCxn id="122" idx="2"/>
          </p:cNvCxnSpPr>
          <p:nvPr/>
        </p:nvCxnSpPr>
        <p:spPr>
          <a:xfrm flipV="1">
            <a:off x="6713097" y="2188813"/>
            <a:ext cx="728085" cy="131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3638086" y="3680153"/>
            <a:ext cx="3923419" cy="57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17" idx="0"/>
            <a:endCxn id="122" idx="2"/>
          </p:cNvCxnSpPr>
          <p:nvPr/>
        </p:nvCxnSpPr>
        <p:spPr>
          <a:xfrm flipH="1" flipV="1">
            <a:off x="7441182" y="2188813"/>
            <a:ext cx="722864" cy="183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19" idx="0"/>
            <a:endCxn id="122" idx="2"/>
          </p:cNvCxnSpPr>
          <p:nvPr/>
        </p:nvCxnSpPr>
        <p:spPr>
          <a:xfrm flipH="1" flipV="1">
            <a:off x="7441182" y="2188813"/>
            <a:ext cx="723660" cy="225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2" name="文本框 9"/>
          <p:cNvSpPr txBox="1">
            <a:spLocks noChangeArrowheads="1"/>
          </p:cNvSpPr>
          <p:nvPr/>
        </p:nvSpPr>
        <p:spPr bwMode="auto">
          <a:xfrm>
            <a:off x="6130148" y="2283718"/>
            <a:ext cx="139418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6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生成新的</a:t>
            </a:r>
            <a:r>
              <a:rPr lang="en-US" altLang="zh-CN" sz="1200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4" name="直接箭头连接符 143"/>
          <p:cNvCxnSpPr>
            <a:stCxn id="122" idx="1"/>
          </p:cNvCxnSpPr>
          <p:nvPr/>
        </p:nvCxnSpPr>
        <p:spPr>
          <a:xfrm flipH="1">
            <a:off x="6362823" y="1910833"/>
            <a:ext cx="292748" cy="67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25" idx="1"/>
            <a:endCxn id="168" idx="3"/>
          </p:cNvCxnSpPr>
          <p:nvPr/>
        </p:nvCxnSpPr>
        <p:spPr>
          <a:xfrm flipH="1">
            <a:off x="5011796" y="2788223"/>
            <a:ext cx="1295315" cy="75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肘形连接符 161"/>
          <p:cNvCxnSpPr>
            <a:stCxn id="7" idx="4"/>
            <a:endCxn id="48" idx="1"/>
          </p:cNvCxnSpPr>
          <p:nvPr/>
        </p:nvCxnSpPr>
        <p:spPr>
          <a:xfrm rot="16200000" flipH="1">
            <a:off x="701570" y="1761660"/>
            <a:ext cx="900100" cy="136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9"/>
          <p:cNvSpPr txBox="1">
            <a:spLocks noChangeArrowheads="1"/>
          </p:cNvSpPr>
          <p:nvPr/>
        </p:nvSpPr>
        <p:spPr bwMode="auto">
          <a:xfrm>
            <a:off x="7405879" y="1029335"/>
            <a:ext cx="1840279" cy="62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checkpoint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触发条件：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）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定时时间到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）</a:t>
            </a: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edits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中的数据满了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64329" y="701164"/>
            <a:ext cx="1939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NameNode</a:t>
            </a: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工作机制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3730892" y="3363838"/>
            <a:ext cx="1280904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9"/>
          <p:cNvSpPr txBox="1">
            <a:spLocks noChangeArrowheads="1"/>
          </p:cNvSpPr>
          <p:nvPr/>
        </p:nvSpPr>
        <p:spPr bwMode="auto">
          <a:xfrm>
            <a:off x="3786603" y="3453508"/>
            <a:ext cx="1206915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fsimage.chkpoint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8" name="直接箭头连接符 187"/>
          <p:cNvCxnSpPr/>
          <p:nvPr/>
        </p:nvCxnSpPr>
        <p:spPr>
          <a:xfrm flipV="1">
            <a:off x="3759719" y="3073317"/>
            <a:ext cx="0" cy="27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文本框 9"/>
          <p:cNvSpPr txBox="1">
            <a:spLocks noChangeArrowheads="1"/>
          </p:cNvSpPr>
          <p:nvPr/>
        </p:nvSpPr>
        <p:spPr bwMode="auto">
          <a:xfrm>
            <a:off x="2580017" y="1143662"/>
            <a:ext cx="2217588" cy="19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（每个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占元数据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150byte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48" grpId="0" bldLvl="0" animBg="1"/>
      <p:bldP spid="50" grpId="0" bldLvl="0" animBg="1"/>
      <p:bldP spid="51" grpId="0"/>
      <p:bldP spid="57" grpId="0"/>
      <p:bldP spid="58" grpId="0"/>
      <p:bldP spid="30" grpId="0" bldLvl="0" animBg="1"/>
      <p:bldP spid="59" grpId="0" bldLvl="0" animBg="1"/>
      <p:bldP spid="60" grpId="0" bldLvl="0" animBg="1"/>
      <p:bldP spid="61" grpId="0" bldLvl="0" animBg="1"/>
      <p:bldP spid="63" grpId="0"/>
      <p:bldP spid="67" grpId="0"/>
      <p:bldP spid="69" grpId="0"/>
      <p:bldP spid="70" grpId="0" bldLvl="0" animBg="1"/>
      <p:bldP spid="71" grpId="0"/>
      <p:bldP spid="72" grpId="0"/>
      <p:bldP spid="73" grpId="0"/>
      <p:bldP spid="75" grpId="0"/>
      <p:bldP spid="79" grpId="0"/>
      <p:bldP spid="93" grpId="0"/>
      <p:bldP spid="95" grpId="0"/>
      <p:bldP spid="97" grpId="0"/>
      <p:bldP spid="98" grpId="0"/>
      <p:bldP spid="100" grpId="0" bldLvl="0" animBg="1"/>
      <p:bldP spid="101" grpId="0"/>
      <p:bldP spid="102" grpId="0" bldLvl="0" animBg="1"/>
      <p:bldP spid="103" grpId="0"/>
      <p:bldP spid="115" grpId="0" bldLvl="0" animBg="1"/>
      <p:bldP spid="116" grpId="0"/>
      <p:bldP spid="117" grpId="0" bldLvl="0" animBg="1"/>
      <p:bldP spid="118" grpId="0"/>
      <p:bldP spid="119" grpId="0" bldLvl="0" animBg="1"/>
      <p:bldP spid="120" grpId="0"/>
      <p:bldP spid="121" grpId="0"/>
      <p:bldP spid="122" grpId="0" bldLvl="0" animBg="1"/>
      <p:bldP spid="123" grpId="0"/>
      <p:bldP spid="124" grpId="0"/>
      <p:bldP spid="125" grpId="0" bldLvl="0" animBg="1"/>
      <p:bldP spid="126" grpId="0"/>
      <p:bldP spid="127" grpId="0"/>
      <p:bldP spid="128" grpId="0"/>
      <p:bldP spid="142" grpId="0"/>
      <p:bldP spid="163" grpId="0"/>
      <p:bldP spid="168" grpId="0" bldLvl="0" animBg="1"/>
      <p:bldP spid="169" grpId="0"/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563888" y="546389"/>
            <a:ext cx="1837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DataNode</a:t>
            </a: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工作机制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323528" y="3003798"/>
            <a:ext cx="1806279" cy="1946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 dirty="0"/>
          </a:p>
        </p:txBody>
      </p:sp>
      <p:sp>
        <p:nvSpPr>
          <p:cNvPr id="105" name="圆角矩形 104"/>
          <p:cNvSpPr/>
          <p:nvPr/>
        </p:nvSpPr>
        <p:spPr>
          <a:xfrm>
            <a:off x="4925961" y="3003798"/>
            <a:ext cx="1806279" cy="1946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06" name="圆角矩形 105"/>
          <p:cNvSpPr/>
          <p:nvPr/>
        </p:nvSpPr>
        <p:spPr>
          <a:xfrm>
            <a:off x="7020272" y="3003798"/>
            <a:ext cx="1806279" cy="1946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" name="矩形 1"/>
          <p:cNvSpPr/>
          <p:nvPr/>
        </p:nvSpPr>
        <p:spPr>
          <a:xfrm>
            <a:off x="373732" y="3498209"/>
            <a:ext cx="166306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3251988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block1</a:t>
            </a:r>
            <a:endParaRPr lang="zh-CN" altLang="en-US" sz="1000" dirty="0"/>
          </a:p>
        </p:txBody>
      </p:sp>
      <p:sp>
        <p:nvSpPr>
          <p:cNvPr id="107" name="矩形 106"/>
          <p:cNvSpPr/>
          <p:nvPr/>
        </p:nvSpPr>
        <p:spPr>
          <a:xfrm>
            <a:off x="5016364" y="3507854"/>
            <a:ext cx="1663068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966160" y="3261633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block2</a:t>
            </a:r>
            <a:endParaRPr lang="zh-CN" altLang="en-US" sz="1000" dirty="0"/>
          </a:p>
        </p:txBody>
      </p:sp>
      <p:sp>
        <p:nvSpPr>
          <p:cNvPr id="109" name="矩形 108"/>
          <p:cNvSpPr/>
          <p:nvPr/>
        </p:nvSpPr>
        <p:spPr>
          <a:xfrm>
            <a:off x="4998468" y="4216162"/>
            <a:ext cx="166306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948264" y="3969941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block1</a:t>
            </a:r>
            <a:endParaRPr lang="zh-CN" altLang="en-US" sz="1000" dirty="0"/>
          </a:p>
        </p:txBody>
      </p:sp>
      <p:sp>
        <p:nvSpPr>
          <p:cNvPr id="111" name="矩形 110"/>
          <p:cNvSpPr/>
          <p:nvPr/>
        </p:nvSpPr>
        <p:spPr>
          <a:xfrm>
            <a:off x="7081258" y="4299942"/>
            <a:ext cx="1663068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7031054" y="4053721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block2</a:t>
            </a:r>
            <a:endParaRPr lang="zh-CN" altLang="en-US" sz="1000" dirty="0"/>
          </a:p>
        </p:txBody>
      </p:sp>
      <p:sp>
        <p:nvSpPr>
          <p:cNvPr id="113" name="矩形 112"/>
          <p:cNvSpPr/>
          <p:nvPr/>
        </p:nvSpPr>
        <p:spPr>
          <a:xfrm>
            <a:off x="7101933" y="3498815"/>
            <a:ext cx="1663068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7051729" y="3252594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block3</a:t>
            </a:r>
            <a:endParaRPr lang="zh-CN" altLang="en-US" sz="1000" dirty="0"/>
          </a:p>
        </p:txBody>
      </p:sp>
      <p:sp>
        <p:nvSpPr>
          <p:cNvPr id="129" name="矩形 128"/>
          <p:cNvSpPr/>
          <p:nvPr/>
        </p:nvSpPr>
        <p:spPr>
          <a:xfrm>
            <a:off x="378271" y="4223901"/>
            <a:ext cx="1663068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328067" y="3977680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block3</a:t>
            </a:r>
            <a:endParaRPr lang="zh-CN" altLang="en-US" sz="1000" dirty="0"/>
          </a:p>
        </p:txBody>
      </p:sp>
      <p:sp>
        <p:nvSpPr>
          <p:cNvPr id="132" name="圆角矩形 131"/>
          <p:cNvSpPr/>
          <p:nvPr/>
        </p:nvSpPr>
        <p:spPr>
          <a:xfrm>
            <a:off x="3016526" y="987574"/>
            <a:ext cx="3290176" cy="11054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34" name="文本框 22"/>
          <p:cNvSpPr txBox="1">
            <a:spLocks noChangeArrowheads="1"/>
          </p:cNvSpPr>
          <p:nvPr/>
        </p:nvSpPr>
        <p:spPr bwMode="auto">
          <a:xfrm>
            <a:off x="4271609" y="1059582"/>
            <a:ext cx="1057608" cy="22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207344" y="1352011"/>
            <a:ext cx="2950564" cy="627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36" name="文本框 25"/>
          <p:cNvSpPr txBox="1">
            <a:spLocks noChangeArrowheads="1"/>
          </p:cNvSpPr>
          <p:nvPr/>
        </p:nvSpPr>
        <p:spPr bwMode="auto">
          <a:xfrm>
            <a:off x="4380681" y="1432377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箭头连接符 4"/>
          <p:cNvCxnSpPr>
            <a:stCxn id="68" idx="0"/>
            <a:endCxn id="132" idx="2"/>
          </p:cNvCxnSpPr>
          <p:nvPr/>
        </p:nvCxnSpPr>
        <p:spPr>
          <a:xfrm flipV="1">
            <a:off x="1226668" y="2093034"/>
            <a:ext cx="3434946" cy="910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30"/>
          <p:cNvSpPr txBox="1">
            <a:spLocks noChangeArrowheads="1"/>
          </p:cNvSpPr>
          <p:nvPr/>
        </p:nvSpPr>
        <p:spPr bwMode="auto">
          <a:xfrm>
            <a:off x="2338224" y="2222871"/>
            <a:ext cx="1457162" cy="40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启动后向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注册。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>
            <a:stCxn id="132" idx="1"/>
            <a:endCxn id="68" idx="0"/>
          </p:cNvCxnSpPr>
          <p:nvPr/>
        </p:nvCxnSpPr>
        <p:spPr>
          <a:xfrm flipH="1">
            <a:off x="1226668" y="1540304"/>
            <a:ext cx="1789858" cy="146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5" name="文本框 30"/>
          <p:cNvSpPr txBox="1">
            <a:spLocks noChangeArrowheads="1"/>
          </p:cNvSpPr>
          <p:nvPr/>
        </p:nvSpPr>
        <p:spPr bwMode="auto">
          <a:xfrm>
            <a:off x="1856255" y="1728852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注册成功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6" name="文本框 25"/>
          <p:cNvSpPr txBox="1">
            <a:spLocks noChangeArrowheads="1"/>
          </p:cNvSpPr>
          <p:nvPr/>
        </p:nvSpPr>
        <p:spPr bwMode="auto">
          <a:xfrm>
            <a:off x="3324237" y="1720409"/>
            <a:ext cx="1564444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Datanode1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注册成功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99381" y="2703317"/>
            <a:ext cx="1277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3 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以后</a:t>
            </a:r>
            <a:r>
              <a:rPr lang="zh-CN" altLang="en-US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每周期（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1</a:t>
            </a:r>
            <a:r>
              <a:rPr lang="zh-CN" altLang="en-US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小时）上报所有块信息。</a:t>
            </a:r>
            <a:endParaRPr lang="en-US" altLang="zh-CN" sz="1200" dirty="0">
              <a:latin typeface="Arial" panose="020B0604020202020204" pitchFamily="34" charset="0"/>
            </a:endParaRPr>
          </a:p>
        </p:txBody>
      </p:sp>
      <p:cxnSp>
        <p:nvCxnSpPr>
          <p:cNvPr id="15" name="直接箭头连接符 14"/>
          <p:cNvCxnSpPr>
            <a:stCxn id="132" idx="2"/>
            <a:endCxn id="105" idx="0"/>
          </p:cNvCxnSpPr>
          <p:nvPr/>
        </p:nvCxnSpPr>
        <p:spPr>
          <a:xfrm>
            <a:off x="4661614" y="2093034"/>
            <a:ext cx="1167487" cy="910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25"/>
          <p:cNvSpPr txBox="1">
            <a:spLocks noChangeArrowheads="1"/>
          </p:cNvSpPr>
          <p:nvPr/>
        </p:nvSpPr>
        <p:spPr bwMode="auto">
          <a:xfrm>
            <a:off x="3876275" y="2429986"/>
            <a:ext cx="1048075" cy="100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心跳每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秒一次，</a:t>
            </a:r>
            <a:r>
              <a:rPr lang="zh-CN" altLang="zh-CN" sz="1200" dirty="0"/>
              <a:t>心跳返回结果带有</a:t>
            </a:r>
            <a:r>
              <a:rPr lang="en-US" altLang="zh-CN" sz="1200" dirty="0" err="1"/>
              <a:t>namenode</a:t>
            </a:r>
            <a:r>
              <a:rPr lang="zh-CN" altLang="zh-CN" sz="1200" dirty="0"/>
              <a:t>给该</a:t>
            </a:r>
            <a:r>
              <a:rPr lang="en-US" altLang="zh-CN" sz="1200" dirty="0" err="1"/>
              <a:t>datanode</a:t>
            </a:r>
            <a:r>
              <a:rPr lang="zh-CN" altLang="zh-CN" sz="1200" dirty="0"/>
              <a:t>的命令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文本框 31"/>
          <p:cNvSpPr txBox="1">
            <a:spLocks noChangeArrowheads="1"/>
          </p:cNvSpPr>
          <p:nvPr/>
        </p:nvSpPr>
        <p:spPr bwMode="auto">
          <a:xfrm>
            <a:off x="5573934" y="3049166"/>
            <a:ext cx="736600" cy="25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文本框 32"/>
          <p:cNvSpPr txBox="1">
            <a:spLocks noChangeArrowheads="1"/>
          </p:cNvSpPr>
          <p:nvPr/>
        </p:nvSpPr>
        <p:spPr bwMode="auto">
          <a:xfrm>
            <a:off x="7604540" y="3003798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文本框 30"/>
          <p:cNvSpPr txBox="1">
            <a:spLocks noChangeArrowheads="1"/>
          </p:cNvSpPr>
          <p:nvPr/>
        </p:nvSpPr>
        <p:spPr bwMode="auto">
          <a:xfrm>
            <a:off x="863845" y="3049166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2" name="文本框 25"/>
          <p:cNvSpPr txBox="1">
            <a:spLocks noChangeArrowheads="1"/>
          </p:cNvSpPr>
          <p:nvPr/>
        </p:nvSpPr>
        <p:spPr bwMode="auto">
          <a:xfrm>
            <a:off x="5694404" y="2217125"/>
            <a:ext cx="1593106" cy="64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zh-CN" altLang="zh-CN" sz="1200" dirty="0" smtClean="0"/>
              <a:t>超过</a:t>
            </a:r>
            <a:r>
              <a:rPr lang="en-US" altLang="zh-CN" sz="1200" dirty="0"/>
              <a:t>10</a:t>
            </a:r>
            <a:r>
              <a:rPr lang="zh-CN" altLang="zh-CN" sz="1200" dirty="0"/>
              <a:t>分钟没有</a:t>
            </a:r>
            <a:r>
              <a:rPr lang="zh-CN" altLang="zh-CN" sz="1200" dirty="0" smtClean="0"/>
              <a:t>收到</a:t>
            </a:r>
            <a:r>
              <a:rPr lang="en-US" altLang="zh-CN" sz="1200" dirty="0" smtClean="0"/>
              <a:t>datanode2</a:t>
            </a:r>
            <a:r>
              <a:rPr lang="zh-CN" altLang="zh-CN" sz="1200" dirty="0" smtClean="0"/>
              <a:t>的</a:t>
            </a:r>
            <a:r>
              <a:rPr lang="zh-CN" altLang="zh-CN" sz="1200" dirty="0"/>
              <a:t>心跳，则认为该</a:t>
            </a:r>
            <a:r>
              <a:rPr lang="zh-CN" altLang="zh-CN" sz="1200" dirty="0" smtClean="0"/>
              <a:t>节点</a:t>
            </a:r>
            <a:r>
              <a:rPr lang="zh-CN" altLang="en-US" sz="1200" dirty="0" smtClean="0"/>
              <a:t>不可用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ldLvl="0" animBg="1"/>
      <p:bldP spid="105" grpId="0" bldLvl="0" animBg="1"/>
      <p:bldP spid="106" grpId="0" bldLvl="0" animBg="1"/>
      <p:bldP spid="2" grpId="0" bldLvl="0" animBg="1"/>
      <p:bldP spid="3" grpId="0"/>
      <p:bldP spid="107" grpId="0" bldLvl="0" animBg="1"/>
      <p:bldP spid="108" grpId="0"/>
      <p:bldP spid="109" grpId="0" bldLvl="0" animBg="1"/>
      <p:bldP spid="110" grpId="0"/>
      <p:bldP spid="111" grpId="0" bldLvl="0" animBg="1"/>
      <p:bldP spid="112" grpId="0"/>
      <p:bldP spid="113" grpId="0" bldLvl="0" animBg="1"/>
      <p:bldP spid="114" grpId="0"/>
      <p:bldP spid="129" grpId="0" bldLvl="0" animBg="1"/>
      <p:bldP spid="130" grpId="0"/>
      <p:bldP spid="132" grpId="0" bldLvl="0" animBg="1"/>
      <p:bldP spid="134" grpId="0"/>
      <p:bldP spid="135" grpId="0" bldLvl="0" animBg="1"/>
      <p:bldP spid="136" grpId="0"/>
      <p:bldP spid="143" grpId="0"/>
      <p:bldP spid="145" grpId="0"/>
      <p:bldP spid="146" grpId="0"/>
      <p:bldP spid="9" grpId="0"/>
      <p:bldP spid="147" grpId="0"/>
      <p:bldP spid="148" grpId="0"/>
      <p:bldP spid="149" grpId="0"/>
      <p:bldP spid="150" grpId="0"/>
      <p:bldP spid="1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563888" y="54638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数据完整性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4" name="文本框 22"/>
          <p:cNvSpPr txBox="1">
            <a:spLocks noChangeArrowheads="1"/>
          </p:cNvSpPr>
          <p:nvPr/>
        </p:nvSpPr>
        <p:spPr bwMode="auto">
          <a:xfrm>
            <a:off x="971600" y="2071885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0100 0001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923678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99886" y="1923678"/>
            <a:ext cx="50405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22"/>
          <p:cNvSpPr txBox="1">
            <a:spLocks noChangeArrowheads="1"/>
          </p:cNvSpPr>
          <p:nvPr/>
        </p:nvSpPr>
        <p:spPr bwMode="auto">
          <a:xfrm>
            <a:off x="2587780" y="2071884"/>
            <a:ext cx="216024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文本框 22"/>
          <p:cNvSpPr txBox="1">
            <a:spLocks noChangeArrowheads="1"/>
          </p:cNvSpPr>
          <p:nvPr/>
        </p:nvSpPr>
        <p:spPr bwMode="auto">
          <a:xfrm>
            <a:off x="2202677" y="1397813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奇偶校验位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文本框 22"/>
          <p:cNvSpPr txBox="1">
            <a:spLocks noChangeArrowheads="1"/>
          </p:cNvSpPr>
          <p:nvPr/>
        </p:nvSpPr>
        <p:spPr bwMode="auto">
          <a:xfrm>
            <a:off x="918985" y="1397813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331640" y="1597802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695792" y="1597802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文本框 22"/>
          <p:cNvSpPr txBox="1">
            <a:spLocks noChangeArrowheads="1"/>
          </p:cNvSpPr>
          <p:nvPr/>
        </p:nvSpPr>
        <p:spPr bwMode="auto">
          <a:xfrm>
            <a:off x="971600" y="3304771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0100 1001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11560" y="3156564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399886" y="3156564"/>
            <a:ext cx="50405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22"/>
          <p:cNvSpPr txBox="1">
            <a:spLocks noChangeArrowheads="1"/>
          </p:cNvSpPr>
          <p:nvPr/>
        </p:nvSpPr>
        <p:spPr bwMode="auto">
          <a:xfrm>
            <a:off x="2587780" y="3304770"/>
            <a:ext cx="216024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文本框 22"/>
          <p:cNvSpPr txBox="1">
            <a:spLocks noChangeArrowheads="1"/>
          </p:cNvSpPr>
          <p:nvPr/>
        </p:nvSpPr>
        <p:spPr bwMode="auto">
          <a:xfrm>
            <a:off x="2202677" y="2630699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奇偶校验位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22"/>
          <p:cNvSpPr txBox="1">
            <a:spLocks noChangeArrowheads="1"/>
          </p:cNvSpPr>
          <p:nvPr/>
        </p:nvSpPr>
        <p:spPr bwMode="auto">
          <a:xfrm>
            <a:off x="918985" y="2630699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1331640" y="2830688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2695792" y="2830688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文本框 22"/>
          <p:cNvSpPr txBox="1">
            <a:spLocks noChangeArrowheads="1"/>
          </p:cNvSpPr>
          <p:nvPr/>
        </p:nvSpPr>
        <p:spPr bwMode="auto">
          <a:xfrm>
            <a:off x="5337539" y="2071885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0100 00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977499" y="1923678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765825" y="1923678"/>
            <a:ext cx="50405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22"/>
          <p:cNvSpPr txBox="1">
            <a:spLocks noChangeArrowheads="1"/>
          </p:cNvSpPr>
          <p:nvPr/>
        </p:nvSpPr>
        <p:spPr bwMode="auto">
          <a:xfrm>
            <a:off x="6953719" y="2071884"/>
            <a:ext cx="216024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文本框 22"/>
          <p:cNvSpPr txBox="1">
            <a:spLocks noChangeArrowheads="1"/>
          </p:cNvSpPr>
          <p:nvPr/>
        </p:nvSpPr>
        <p:spPr bwMode="auto">
          <a:xfrm>
            <a:off x="6568616" y="1397813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奇偶校验位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文本框 22"/>
          <p:cNvSpPr txBox="1">
            <a:spLocks noChangeArrowheads="1"/>
          </p:cNvSpPr>
          <p:nvPr/>
        </p:nvSpPr>
        <p:spPr bwMode="auto">
          <a:xfrm>
            <a:off x="5284924" y="1397813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5697579" y="1597802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7061731" y="1597802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文本框 22"/>
          <p:cNvSpPr txBox="1">
            <a:spLocks noChangeArrowheads="1"/>
          </p:cNvSpPr>
          <p:nvPr/>
        </p:nvSpPr>
        <p:spPr bwMode="auto">
          <a:xfrm>
            <a:off x="5337539" y="3304771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0100 1001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977499" y="3156564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765825" y="3156564"/>
            <a:ext cx="50405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22"/>
          <p:cNvSpPr txBox="1">
            <a:spLocks noChangeArrowheads="1"/>
          </p:cNvSpPr>
          <p:nvPr/>
        </p:nvSpPr>
        <p:spPr bwMode="auto">
          <a:xfrm>
            <a:off x="6953719" y="3304770"/>
            <a:ext cx="216024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文本框 22"/>
          <p:cNvSpPr txBox="1">
            <a:spLocks noChangeArrowheads="1"/>
          </p:cNvSpPr>
          <p:nvPr/>
        </p:nvSpPr>
        <p:spPr bwMode="auto">
          <a:xfrm>
            <a:off x="6568616" y="2630699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奇偶校验位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文本框 22"/>
          <p:cNvSpPr txBox="1">
            <a:spLocks noChangeArrowheads="1"/>
          </p:cNvSpPr>
          <p:nvPr/>
        </p:nvSpPr>
        <p:spPr bwMode="auto">
          <a:xfrm>
            <a:off x="5284924" y="2630699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5697579" y="2830688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7061731" y="2830688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右箭头 10"/>
          <p:cNvSpPr/>
          <p:nvPr/>
        </p:nvSpPr>
        <p:spPr>
          <a:xfrm>
            <a:off x="3622654" y="2581362"/>
            <a:ext cx="881911" cy="498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22"/>
          <p:cNvSpPr txBox="1">
            <a:spLocks noChangeArrowheads="1"/>
          </p:cNvSpPr>
          <p:nvPr/>
        </p:nvSpPr>
        <p:spPr bwMode="auto">
          <a:xfrm>
            <a:off x="3617720" y="2251628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网络传输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文本框 22"/>
          <p:cNvSpPr txBox="1">
            <a:spLocks noChangeArrowheads="1"/>
          </p:cNvSpPr>
          <p:nvPr/>
        </p:nvSpPr>
        <p:spPr bwMode="auto">
          <a:xfrm>
            <a:off x="1331640" y="934716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原始数据封装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文本框 22"/>
          <p:cNvSpPr txBox="1">
            <a:spLocks noChangeArrowheads="1"/>
          </p:cNvSpPr>
          <p:nvPr/>
        </p:nvSpPr>
        <p:spPr bwMode="auto">
          <a:xfrm>
            <a:off x="5188925" y="945345"/>
            <a:ext cx="2759382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对接收到的数据重新校验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文本框 22"/>
          <p:cNvSpPr txBox="1">
            <a:spLocks noChangeArrowheads="1"/>
          </p:cNvSpPr>
          <p:nvPr/>
        </p:nvSpPr>
        <p:spPr bwMode="auto">
          <a:xfrm>
            <a:off x="971600" y="4524585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0100 1001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11560" y="4376378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399885" y="4376378"/>
            <a:ext cx="699881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22"/>
          <p:cNvSpPr txBox="1">
            <a:spLocks noChangeArrowheads="1"/>
          </p:cNvSpPr>
          <p:nvPr/>
        </p:nvSpPr>
        <p:spPr bwMode="auto">
          <a:xfrm>
            <a:off x="2587780" y="4524584"/>
            <a:ext cx="616068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110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文本框 22"/>
          <p:cNvSpPr txBox="1">
            <a:spLocks noChangeArrowheads="1"/>
          </p:cNvSpPr>
          <p:nvPr/>
        </p:nvSpPr>
        <p:spPr bwMode="auto">
          <a:xfrm>
            <a:off x="2170604" y="3850512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校验位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文本框 22"/>
          <p:cNvSpPr txBox="1">
            <a:spLocks noChangeArrowheads="1"/>
          </p:cNvSpPr>
          <p:nvPr/>
        </p:nvSpPr>
        <p:spPr bwMode="auto">
          <a:xfrm>
            <a:off x="886912" y="3850512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1299567" y="4050501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2663719" y="4050501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文本框 22"/>
          <p:cNvSpPr txBox="1">
            <a:spLocks noChangeArrowheads="1"/>
          </p:cNvSpPr>
          <p:nvPr/>
        </p:nvSpPr>
        <p:spPr bwMode="auto">
          <a:xfrm>
            <a:off x="5337539" y="4545643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0100 1001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977499" y="4397436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6765824" y="4397436"/>
            <a:ext cx="699879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22"/>
          <p:cNvSpPr txBox="1">
            <a:spLocks noChangeArrowheads="1"/>
          </p:cNvSpPr>
          <p:nvPr/>
        </p:nvSpPr>
        <p:spPr bwMode="auto">
          <a:xfrm>
            <a:off x="6953719" y="4545642"/>
            <a:ext cx="511984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110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文本框 22"/>
          <p:cNvSpPr txBox="1">
            <a:spLocks noChangeArrowheads="1"/>
          </p:cNvSpPr>
          <p:nvPr/>
        </p:nvSpPr>
        <p:spPr bwMode="auto">
          <a:xfrm>
            <a:off x="6536543" y="3871570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校验位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文本框 22"/>
          <p:cNvSpPr txBox="1">
            <a:spLocks noChangeArrowheads="1"/>
          </p:cNvSpPr>
          <p:nvPr/>
        </p:nvSpPr>
        <p:spPr bwMode="auto">
          <a:xfrm>
            <a:off x="5252851" y="3871570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>
            <a:off x="5665506" y="4071559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7029658" y="4071559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文本框 22"/>
          <p:cNvSpPr txBox="1">
            <a:spLocks noChangeArrowheads="1"/>
          </p:cNvSpPr>
          <p:nvPr/>
        </p:nvSpPr>
        <p:spPr bwMode="auto">
          <a:xfrm>
            <a:off x="3454296" y="3785341"/>
            <a:ext cx="1440160" cy="87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对原始数据重新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计算，然后和传输过来的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校验位比较，看是否一致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008776" y="1965891"/>
            <a:ext cx="523664" cy="5338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8008776" y="1947320"/>
            <a:ext cx="557249" cy="5524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008776" y="3275219"/>
            <a:ext cx="429488" cy="3760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8442268" y="2852135"/>
            <a:ext cx="390824" cy="7991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4" grpId="0" bldLvl="0" animBg="1"/>
      <p:bldP spid="6" grpId="0" bldLvl="0" animBg="1"/>
      <p:bldP spid="36" grpId="0"/>
      <p:bldP spid="37" grpId="0"/>
      <p:bldP spid="38" grpId="0"/>
      <p:bldP spid="42" grpId="0"/>
      <p:bldP spid="43" grpId="0" bldLvl="0" animBg="1"/>
      <p:bldP spid="44" grpId="0" bldLvl="0" animBg="1"/>
      <p:bldP spid="45" grpId="0"/>
      <p:bldP spid="46" grpId="0"/>
      <p:bldP spid="47" grpId="0"/>
      <p:bldP spid="50" grpId="0"/>
      <p:bldP spid="51" grpId="0" bldLvl="0" animBg="1"/>
      <p:bldP spid="52" grpId="0" bldLvl="0" animBg="1"/>
      <p:bldP spid="53" grpId="0"/>
      <p:bldP spid="54" grpId="0"/>
      <p:bldP spid="55" grpId="0"/>
      <p:bldP spid="58" grpId="0"/>
      <p:bldP spid="59" grpId="0" bldLvl="0" animBg="1"/>
      <p:bldP spid="60" grpId="0" bldLvl="0" animBg="1"/>
      <p:bldP spid="61" grpId="0"/>
      <p:bldP spid="62" grpId="0"/>
      <p:bldP spid="63" grpId="0"/>
      <p:bldP spid="11" grpId="0" bldLvl="0" animBg="1"/>
      <p:bldP spid="67" grpId="0"/>
      <p:bldP spid="69" grpId="0"/>
      <p:bldP spid="70" grpId="0"/>
      <p:bldP spid="71" grpId="0"/>
      <p:bldP spid="72" grpId="0" bldLvl="0" animBg="1"/>
      <p:bldP spid="73" grpId="0" bldLvl="0" animBg="1"/>
      <p:bldP spid="74" grpId="0"/>
      <p:bldP spid="75" grpId="0"/>
      <p:bldP spid="76" grpId="0"/>
      <p:bldP spid="79" grpId="0"/>
      <p:bldP spid="80" grpId="0" bldLvl="0" animBg="1"/>
      <p:bldP spid="81" grpId="0" bldLvl="0" animBg="1"/>
      <p:bldP spid="82" grpId="0"/>
      <p:bldP spid="83" grpId="0"/>
      <p:bldP spid="84" grpId="0"/>
      <p:bldP spid="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142882" y="565171"/>
            <a:ext cx="2324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Wordcount</a:t>
            </a:r>
            <a:r>
              <a:rPr lang="zh-CN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案例简单分析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流程图: 资料带 7"/>
          <p:cNvSpPr/>
          <p:nvPr/>
        </p:nvSpPr>
        <p:spPr>
          <a:xfrm>
            <a:off x="389602" y="1598333"/>
            <a:ext cx="1368152" cy="864096"/>
          </a:xfrm>
          <a:prstGeom prst="flowChartPunchedTap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 wish to wish</a:t>
            </a:r>
            <a:endParaRPr lang="zh-CN" altLang="en-US" sz="1400" dirty="0"/>
          </a:p>
        </p:txBody>
      </p:sp>
      <p:sp>
        <p:nvSpPr>
          <p:cNvPr id="88" name="流程图: 资料带 87"/>
          <p:cNvSpPr/>
          <p:nvPr/>
        </p:nvSpPr>
        <p:spPr>
          <a:xfrm>
            <a:off x="379516" y="2931365"/>
            <a:ext cx="1368152" cy="648072"/>
          </a:xfrm>
          <a:prstGeom prst="flowChartPunchedTap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if you wish</a:t>
            </a:r>
            <a:endParaRPr lang="zh-CN" altLang="en-US" sz="1400" dirty="0"/>
          </a:p>
        </p:txBody>
      </p:sp>
      <p:sp>
        <p:nvSpPr>
          <p:cNvPr id="89" name="流程图: 资料带 88"/>
          <p:cNvSpPr/>
          <p:nvPr/>
        </p:nvSpPr>
        <p:spPr>
          <a:xfrm>
            <a:off x="395536" y="4120347"/>
            <a:ext cx="1368152" cy="720080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you wish to wish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2915816" y="1492098"/>
            <a:ext cx="936104" cy="1079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920427" y="1553328"/>
            <a:ext cx="9178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I </a:t>
            </a:r>
            <a:r>
              <a:rPr lang="en-US" altLang="zh-CN" sz="1400" dirty="0" smtClean="0"/>
              <a:t>        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wish  1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to       1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wish  1</a:t>
            </a:r>
            <a:endParaRPr lang="en-US" altLang="zh-CN" sz="1400" dirty="0" smtClean="0"/>
          </a:p>
        </p:txBody>
      </p:sp>
      <p:sp>
        <p:nvSpPr>
          <p:cNvPr id="91" name="矩形 90"/>
          <p:cNvSpPr/>
          <p:nvPr/>
        </p:nvSpPr>
        <p:spPr>
          <a:xfrm>
            <a:off x="2915816" y="2714916"/>
            <a:ext cx="936104" cy="10809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2" name="矩形 91"/>
          <p:cNvSpPr/>
          <p:nvPr/>
        </p:nvSpPr>
        <p:spPr>
          <a:xfrm>
            <a:off x="2981779" y="2859782"/>
            <a:ext cx="773832" cy="73866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if        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you    1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wish  1</a:t>
            </a:r>
            <a:endParaRPr lang="en-US" altLang="zh-CN" sz="1400" dirty="0" smtClean="0"/>
          </a:p>
        </p:txBody>
      </p:sp>
      <p:sp>
        <p:nvSpPr>
          <p:cNvPr id="93" name="矩形 92"/>
          <p:cNvSpPr/>
          <p:nvPr/>
        </p:nvSpPr>
        <p:spPr>
          <a:xfrm>
            <a:off x="2915816" y="3932676"/>
            <a:ext cx="922459" cy="10873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964619" y="4004685"/>
            <a:ext cx="845840" cy="9541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you    1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wish  1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to      1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wish 1</a:t>
            </a:r>
            <a:endParaRPr lang="en-US" altLang="zh-CN" sz="1400" dirty="0" smtClean="0"/>
          </a:p>
        </p:txBody>
      </p:sp>
      <p:sp>
        <p:nvSpPr>
          <p:cNvPr id="96" name="矩形 95"/>
          <p:cNvSpPr/>
          <p:nvPr/>
        </p:nvSpPr>
        <p:spPr>
          <a:xfrm>
            <a:off x="5079832" y="1491631"/>
            <a:ext cx="7964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if        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wish  1</a:t>
            </a:r>
            <a:endParaRPr lang="en-US" altLang="zh-CN" sz="1400" dirty="0" smtClean="0"/>
          </a:p>
          <a:p>
            <a:pPr algn="ctr"/>
            <a:r>
              <a:rPr lang="en-US" altLang="zh-CN" sz="1400" dirty="0"/>
              <a:t>wish  1</a:t>
            </a:r>
            <a:endParaRPr lang="en-US" altLang="zh-CN" sz="1400" dirty="0"/>
          </a:p>
          <a:p>
            <a:pPr algn="ctr"/>
            <a:r>
              <a:rPr lang="en-US" altLang="zh-CN" sz="1400" dirty="0"/>
              <a:t>wish  </a:t>
            </a:r>
            <a:r>
              <a:rPr lang="en-US" altLang="zh-CN" sz="1400" dirty="0" smtClean="0"/>
              <a:t>1</a:t>
            </a:r>
            <a:endParaRPr lang="en-US" altLang="zh-CN" sz="1400" dirty="0" smtClean="0"/>
          </a:p>
          <a:p>
            <a:pPr algn="ctr"/>
            <a:r>
              <a:rPr lang="en-US" altLang="zh-CN" sz="1400" dirty="0"/>
              <a:t>wish  1</a:t>
            </a:r>
            <a:endParaRPr lang="en-US" altLang="zh-CN" sz="1400" dirty="0"/>
          </a:p>
          <a:p>
            <a:pPr algn="ctr"/>
            <a:r>
              <a:rPr lang="en-US" altLang="zh-CN" sz="1400" dirty="0"/>
              <a:t>wish  </a:t>
            </a:r>
            <a:r>
              <a:rPr lang="en-US" altLang="zh-CN" sz="1400" dirty="0" smtClean="0"/>
              <a:t>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you    1</a:t>
            </a:r>
            <a:endParaRPr lang="en-US" altLang="zh-CN" sz="1400" dirty="0" smtClean="0"/>
          </a:p>
          <a:p>
            <a:pPr algn="ctr"/>
            <a:r>
              <a:rPr lang="en-US" altLang="zh-CN" sz="1400" dirty="0"/>
              <a:t>you    </a:t>
            </a:r>
            <a:r>
              <a:rPr lang="en-US" altLang="zh-CN" sz="1400" dirty="0" smtClean="0"/>
              <a:t>1</a:t>
            </a:r>
            <a:endParaRPr lang="en-US" altLang="zh-CN" dirty="0" smtClean="0"/>
          </a:p>
        </p:txBody>
      </p:sp>
      <p:sp>
        <p:nvSpPr>
          <p:cNvPr id="97" name="矩形 96"/>
          <p:cNvSpPr/>
          <p:nvPr/>
        </p:nvSpPr>
        <p:spPr>
          <a:xfrm>
            <a:off x="5009982" y="1491630"/>
            <a:ext cx="936104" cy="185863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160804" y="3932676"/>
            <a:ext cx="6480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to  1</a:t>
            </a:r>
            <a:endParaRPr lang="en-US" altLang="zh-CN" sz="1400" dirty="0" smtClean="0"/>
          </a:p>
          <a:p>
            <a:pPr algn="ctr"/>
            <a:r>
              <a:rPr lang="en-US" altLang="zh-CN" sz="1400" dirty="0"/>
              <a:t>to 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I    1</a:t>
            </a:r>
            <a:endParaRPr lang="en-US" altLang="zh-CN" dirty="0" smtClean="0"/>
          </a:p>
        </p:txBody>
      </p:sp>
      <p:sp>
        <p:nvSpPr>
          <p:cNvPr id="100" name="矩形 99"/>
          <p:cNvSpPr/>
          <p:nvPr/>
        </p:nvSpPr>
        <p:spPr>
          <a:xfrm>
            <a:off x="5009982" y="3651870"/>
            <a:ext cx="936104" cy="136815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7132809" y="1880886"/>
            <a:ext cx="936104" cy="10801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7209800" y="2062334"/>
            <a:ext cx="7964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if        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wish  5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you    2</a:t>
            </a:r>
            <a:endParaRPr lang="en-US" altLang="zh-CN" sz="1400" dirty="0" smtClean="0"/>
          </a:p>
        </p:txBody>
      </p:sp>
      <p:sp>
        <p:nvSpPr>
          <p:cNvPr id="104" name="矩形 103"/>
          <p:cNvSpPr/>
          <p:nvPr/>
        </p:nvSpPr>
        <p:spPr>
          <a:xfrm>
            <a:off x="7132809" y="3905628"/>
            <a:ext cx="936104" cy="86409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7283966" y="4074336"/>
            <a:ext cx="648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to  2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I    1</a:t>
            </a:r>
            <a:endParaRPr lang="en-US" altLang="zh-CN" dirty="0" smtClean="0"/>
          </a:p>
        </p:txBody>
      </p:sp>
      <p:sp>
        <p:nvSpPr>
          <p:cNvPr id="108" name="矩形 107"/>
          <p:cNvSpPr/>
          <p:nvPr/>
        </p:nvSpPr>
        <p:spPr>
          <a:xfrm>
            <a:off x="681410" y="1019755"/>
            <a:ext cx="796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split</a:t>
            </a:r>
            <a:endParaRPr lang="en-US" altLang="zh-CN" sz="1400" dirty="0" smtClean="0"/>
          </a:p>
        </p:txBody>
      </p:sp>
      <p:sp>
        <p:nvSpPr>
          <p:cNvPr id="112" name="矩形 111"/>
          <p:cNvSpPr/>
          <p:nvPr/>
        </p:nvSpPr>
        <p:spPr>
          <a:xfrm>
            <a:off x="2915816" y="1019755"/>
            <a:ext cx="957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map task</a:t>
            </a:r>
            <a:endParaRPr lang="en-US" altLang="zh-CN" sz="1400" dirty="0" smtClean="0"/>
          </a:p>
        </p:txBody>
      </p:sp>
      <p:sp>
        <p:nvSpPr>
          <p:cNvPr id="113" name="矩形 112"/>
          <p:cNvSpPr/>
          <p:nvPr/>
        </p:nvSpPr>
        <p:spPr>
          <a:xfrm>
            <a:off x="4741496" y="1019755"/>
            <a:ext cx="14866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g</a:t>
            </a:r>
            <a:r>
              <a:rPr lang="en-US" altLang="zh-CN" sz="1400" dirty="0" smtClean="0"/>
              <a:t>roup by sorting</a:t>
            </a:r>
            <a:endParaRPr lang="en-US" altLang="zh-CN" sz="1400" dirty="0" smtClean="0"/>
          </a:p>
        </p:txBody>
      </p:sp>
      <p:sp>
        <p:nvSpPr>
          <p:cNvPr id="120" name="矩形 119"/>
          <p:cNvSpPr/>
          <p:nvPr/>
        </p:nvSpPr>
        <p:spPr>
          <a:xfrm>
            <a:off x="7029321" y="1019755"/>
            <a:ext cx="11430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reduce task</a:t>
            </a:r>
            <a:endParaRPr lang="en-US" altLang="zh-CN" sz="1400" dirty="0" smtClean="0"/>
          </a:p>
        </p:txBody>
      </p:sp>
      <p:cxnSp>
        <p:nvCxnSpPr>
          <p:cNvPr id="14" name="直接箭头连接符 13"/>
          <p:cNvCxnSpPr>
            <a:stCxn id="8" idx="3"/>
            <a:endCxn id="9" idx="1"/>
          </p:cNvCxnSpPr>
          <p:nvPr/>
        </p:nvCxnSpPr>
        <p:spPr>
          <a:xfrm>
            <a:off x="1757754" y="2030381"/>
            <a:ext cx="1158062" cy="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8" idx="3"/>
            <a:endCxn id="91" idx="1"/>
          </p:cNvCxnSpPr>
          <p:nvPr/>
        </p:nvCxnSpPr>
        <p:spPr>
          <a:xfrm>
            <a:off x="1747668" y="3255401"/>
            <a:ext cx="116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9" idx="3"/>
            <a:endCxn id="93" idx="1"/>
          </p:cNvCxnSpPr>
          <p:nvPr/>
        </p:nvCxnSpPr>
        <p:spPr>
          <a:xfrm flipV="1">
            <a:off x="1763688" y="4476349"/>
            <a:ext cx="1152128" cy="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endCxn id="100" idx="1"/>
          </p:cNvCxnSpPr>
          <p:nvPr/>
        </p:nvCxnSpPr>
        <p:spPr>
          <a:xfrm>
            <a:off x="3866936" y="2062334"/>
            <a:ext cx="1143046" cy="227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endCxn id="97" idx="1"/>
          </p:cNvCxnSpPr>
          <p:nvPr/>
        </p:nvCxnSpPr>
        <p:spPr>
          <a:xfrm>
            <a:off x="3851920" y="2070237"/>
            <a:ext cx="1158062" cy="350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endCxn id="97" idx="1"/>
          </p:cNvCxnSpPr>
          <p:nvPr/>
        </p:nvCxnSpPr>
        <p:spPr>
          <a:xfrm flipV="1">
            <a:off x="3836904" y="2420947"/>
            <a:ext cx="1173078" cy="88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endCxn id="100" idx="1"/>
          </p:cNvCxnSpPr>
          <p:nvPr/>
        </p:nvCxnSpPr>
        <p:spPr>
          <a:xfrm flipV="1">
            <a:off x="3836904" y="4335946"/>
            <a:ext cx="1173078" cy="13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93" idx="3"/>
            <a:endCxn id="97" idx="1"/>
          </p:cNvCxnSpPr>
          <p:nvPr/>
        </p:nvCxnSpPr>
        <p:spPr>
          <a:xfrm flipV="1">
            <a:off x="3838275" y="2420947"/>
            <a:ext cx="1171707" cy="205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97" idx="3"/>
            <a:endCxn id="102" idx="1"/>
          </p:cNvCxnSpPr>
          <p:nvPr/>
        </p:nvCxnSpPr>
        <p:spPr>
          <a:xfrm flipV="1">
            <a:off x="5946086" y="2420946"/>
            <a:ext cx="11867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00" idx="3"/>
            <a:endCxn id="104" idx="1"/>
          </p:cNvCxnSpPr>
          <p:nvPr/>
        </p:nvCxnSpPr>
        <p:spPr>
          <a:xfrm>
            <a:off x="5946086" y="4335946"/>
            <a:ext cx="1186723" cy="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8" grpId="0" bldLvl="0" animBg="1"/>
      <p:bldP spid="89" grpId="0" bldLvl="0" animBg="1"/>
      <p:bldP spid="9" grpId="0" bldLvl="0" animBg="1"/>
      <p:bldP spid="10" grpId="0"/>
      <p:bldP spid="91" grpId="0" bldLvl="0" animBg="1"/>
      <p:bldP spid="92" grpId="0" bldLvl="0" animBg="1"/>
      <p:bldP spid="93" grpId="0" bldLvl="0" animBg="1"/>
      <p:bldP spid="95" grpId="0" bldLvl="0" animBg="1"/>
      <p:bldP spid="96" grpId="0"/>
      <p:bldP spid="97" grpId="0" bldLvl="0" animBg="1"/>
      <p:bldP spid="98" grpId="0"/>
      <p:bldP spid="100" grpId="0" bldLvl="0" animBg="1"/>
      <p:bldP spid="102" grpId="0" bldLvl="0" animBg="1"/>
      <p:bldP spid="103" grpId="0"/>
      <p:bldP spid="104" grpId="0" bldLvl="0" animBg="1"/>
      <p:bldP spid="107" grpId="0"/>
      <p:bldP spid="108" grpId="0"/>
      <p:bldP spid="112" grpId="0"/>
      <p:bldP spid="113" grpId="0"/>
      <p:bldP spid="1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142882" y="565171"/>
            <a:ext cx="24080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MapReduce</a:t>
            </a:r>
            <a:r>
              <a:rPr lang="zh-CN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核心编程思想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048" y="1779662"/>
            <a:ext cx="1080120" cy="12241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Hadoop</a:t>
            </a:r>
            <a:r>
              <a:rPr lang="en-US" altLang="zh-CN" sz="1200" dirty="0" smtClean="0"/>
              <a:t> spark hive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Hbase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Hadoop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spark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68" name="矩形 67"/>
          <p:cNvSpPr/>
          <p:nvPr/>
        </p:nvSpPr>
        <p:spPr>
          <a:xfrm>
            <a:off x="181162" y="3075806"/>
            <a:ext cx="1080120" cy="12766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Java </a:t>
            </a:r>
            <a:r>
              <a:rPr lang="en-US" altLang="zh-CN" sz="1200" dirty="0" err="1" smtClean="0"/>
              <a:t>php</a:t>
            </a:r>
            <a:r>
              <a:rPr lang="en-US" altLang="zh-CN" sz="1200" dirty="0" smtClean="0"/>
              <a:t> 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Android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Html5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Bigdata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python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160613" y="767774"/>
            <a:ext cx="1484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需求：统计其中每一个单词出现的总次数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查询结果：</a:t>
            </a:r>
            <a:r>
              <a:rPr lang="en-US" altLang="zh-CN" sz="1200" dirty="0" smtClean="0"/>
              <a:t>a-p</a:t>
            </a:r>
            <a:r>
              <a:rPr lang="zh-CN" altLang="en-US" sz="1200" dirty="0" smtClean="0"/>
              <a:t>一个文件，</a:t>
            </a:r>
            <a:r>
              <a:rPr lang="en-US" altLang="zh-CN" sz="1200" dirty="0" smtClean="0"/>
              <a:t>q-z</a:t>
            </a:r>
            <a:r>
              <a:rPr lang="zh-CN" altLang="en-US" sz="1200" dirty="0" smtClean="0"/>
              <a:t>一个文件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428441" y="1129911"/>
            <a:ext cx="3003353" cy="1186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7" name="矩形 76"/>
          <p:cNvSpPr/>
          <p:nvPr/>
        </p:nvSpPr>
        <p:spPr>
          <a:xfrm>
            <a:off x="2572457" y="1598967"/>
            <a:ext cx="216024" cy="2295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4" name="椭圆 3"/>
          <p:cNvSpPr/>
          <p:nvPr/>
        </p:nvSpPr>
        <p:spPr>
          <a:xfrm>
            <a:off x="3108278" y="1746403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2428442" y="2636085"/>
            <a:ext cx="1311576" cy="1128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6" name="矩形 85"/>
          <p:cNvSpPr/>
          <p:nvPr/>
        </p:nvSpPr>
        <p:spPr>
          <a:xfrm>
            <a:off x="2572457" y="2777575"/>
            <a:ext cx="216024" cy="2295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90" name="椭圆 89"/>
          <p:cNvSpPr/>
          <p:nvPr/>
        </p:nvSpPr>
        <p:spPr>
          <a:xfrm>
            <a:off x="3131513" y="3007249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2428442" y="4039825"/>
            <a:ext cx="1311576" cy="934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9" name="矩形 98"/>
          <p:cNvSpPr/>
          <p:nvPr/>
        </p:nvSpPr>
        <p:spPr>
          <a:xfrm>
            <a:off x="2572457" y="4544775"/>
            <a:ext cx="216024" cy="19963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105" name="椭圆 104"/>
          <p:cNvSpPr/>
          <p:nvPr/>
        </p:nvSpPr>
        <p:spPr>
          <a:xfrm>
            <a:off x="3112127" y="4410989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2936130" y="1458371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sp>
        <p:nvSpPr>
          <p:cNvPr id="110" name="文本框 109"/>
          <p:cNvSpPr txBox="1"/>
          <p:nvPr/>
        </p:nvSpPr>
        <p:spPr>
          <a:xfrm>
            <a:off x="2940308" y="2723970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2940308" y="4119305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sp>
        <p:nvSpPr>
          <p:cNvPr id="114" name="矩形 113"/>
          <p:cNvSpPr/>
          <p:nvPr/>
        </p:nvSpPr>
        <p:spPr>
          <a:xfrm>
            <a:off x="4032770" y="2948139"/>
            <a:ext cx="1399024" cy="672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29" name="椭圆 128"/>
          <p:cNvSpPr/>
          <p:nvPr/>
        </p:nvSpPr>
        <p:spPr>
          <a:xfrm>
            <a:off x="4207658" y="3137271"/>
            <a:ext cx="288032" cy="2999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4495690" y="3137271"/>
            <a:ext cx="869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reducetask</a:t>
            </a:r>
            <a:endParaRPr lang="zh-CN" altLang="en-US" sz="1200" dirty="0"/>
          </a:p>
        </p:txBody>
      </p:sp>
      <p:sp>
        <p:nvSpPr>
          <p:cNvPr id="132" name="矩形 131"/>
          <p:cNvSpPr/>
          <p:nvPr/>
        </p:nvSpPr>
        <p:spPr>
          <a:xfrm>
            <a:off x="4032770" y="4255849"/>
            <a:ext cx="1399024" cy="672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34" name="椭圆 133"/>
          <p:cNvSpPr/>
          <p:nvPr/>
        </p:nvSpPr>
        <p:spPr>
          <a:xfrm>
            <a:off x="4207658" y="4444981"/>
            <a:ext cx="288032" cy="2999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4495690" y="4444981"/>
            <a:ext cx="869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reducetask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2195736" y="1059579"/>
            <a:ext cx="3332682" cy="1368155"/>
          </a:xfrm>
          <a:prstGeom prst="rect">
            <a:avLst/>
          </a:prstGeom>
          <a:noFill/>
          <a:ln w="12700">
            <a:solidFill>
              <a:srgbClr val="00206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2195736" y="2556246"/>
            <a:ext cx="3332682" cy="1315008"/>
          </a:xfrm>
          <a:prstGeom prst="rect">
            <a:avLst/>
          </a:prstGeom>
          <a:noFill/>
          <a:ln w="12700">
            <a:solidFill>
              <a:srgbClr val="00206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2195736" y="3969496"/>
            <a:ext cx="3332682" cy="1050526"/>
          </a:xfrm>
          <a:prstGeom prst="rect">
            <a:avLst/>
          </a:prstGeom>
          <a:noFill/>
          <a:ln w="12700">
            <a:solidFill>
              <a:srgbClr val="00206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文本框 147"/>
          <p:cNvSpPr txBox="1"/>
          <p:nvPr/>
        </p:nvSpPr>
        <p:spPr>
          <a:xfrm>
            <a:off x="3944242" y="2659012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统计</a:t>
            </a:r>
            <a:r>
              <a:rPr lang="en-US" altLang="zh-CN" sz="1050" dirty="0" smtClean="0"/>
              <a:t>a-p</a:t>
            </a:r>
            <a:r>
              <a:rPr lang="zh-CN" altLang="en-US" sz="1050" dirty="0" smtClean="0"/>
              <a:t>开头的单词</a:t>
            </a:r>
            <a:endParaRPr lang="zh-CN" altLang="en-US" sz="1050" dirty="0"/>
          </a:p>
        </p:txBody>
      </p:sp>
      <p:sp>
        <p:nvSpPr>
          <p:cNvPr id="149" name="文本框 148"/>
          <p:cNvSpPr txBox="1"/>
          <p:nvPr/>
        </p:nvSpPr>
        <p:spPr>
          <a:xfrm>
            <a:off x="3990568" y="3967817"/>
            <a:ext cx="1292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统计</a:t>
            </a:r>
            <a:r>
              <a:rPr lang="en-US" altLang="zh-CN" sz="1050" dirty="0" smtClean="0"/>
              <a:t>q-z</a:t>
            </a:r>
            <a:r>
              <a:rPr lang="zh-CN" altLang="en-US" sz="1050" dirty="0" smtClean="0"/>
              <a:t>开头的单词</a:t>
            </a:r>
            <a:endParaRPr lang="zh-CN" altLang="en-US" sz="1050" dirty="0"/>
          </a:p>
        </p:txBody>
      </p:sp>
      <p:cxnSp>
        <p:nvCxnSpPr>
          <p:cNvPr id="16" name="直接箭头连接符 15"/>
          <p:cNvCxnSpPr>
            <a:stCxn id="2" idx="3"/>
            <a:endCxn id="77" idx="1"/>
          </p:cNvCxnSpPr>
          <p:nvPr/>
        </p:nvCxnSpPr>
        <p:spPr>
          <a:xfrm flipV="1">
            <a:off x="1255168" y="1713759"/>
            <a:ext cx="1317289" cy="67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" idx="3"/>
            <a:endCxn id="86" idx="1"/>
          </p:cNvCxnSpPr>
          <p:nvPr/>
        </p:nvCxnSpPr>
        <p:spPr>
          <a:xfrm>
            <a:off x="1255168" y="2391730"/>
            <a:ext cx="1317289" cy="50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8" idx="3"/>
            <a:endCxn id="99" idx="1"/>
          </p:cNvCxnSpPr>
          <p:nvPr/>
        </p:nvCxnSpPr>
        <p:spPr>
          <a:xfrm>
            <a:off x="1261282" y="3714156"/>
            <a:ext cx="1311175" cy="93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5693066" y="972831"/>
            <a:ext cx="328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 smtClean="0">
                <a:solidFill>
                  <a:srgbClr val="7030A0"/>
                </a:solidFill>
              </a:rPr>
              <a:t>1</a:t>
            </a:r>
            <a:r>
              <a:rPr lang="zh-CN" altLang="en-US" sz="1050" dirty="0" smtClean="0">
                <a:solidFill>
                  <a:srgbClr val="7030A0"/>
                </a:solidFill>
              </a:rPr>
              <a:t>）</a:t>
            </a:r>
            <a:r>
              <a:rPr lang="zh-CN" altLang="zh-CN" sz="1050" dirty="0">
                <a:solidFill>
                  <a:srgbClr val="7030A0"/>
                </a:solidFill>
              </a:rPr>
              <a:t>分布式的运算程序往往需要分成至少</a:t>
            </a:r>
            <a:r>
              <a:rPr lang="en-US" altLang="zh-CN" sz="1050" dirty="0">
                <a:solidFill>
                  <a:srgbClr val="7030A0"/>
                </a:solidFill>
              </a:rPr>
              <a:t>2</a:t>
            </a:r>
            <a:r>
              <a:rPr lang="zh-CN" altLang="zh-CN" sz="1050" dirty="0">
                <a:solidFill>
                  <a:srgbClr val="7030A0"/>
                </a:solidFill>
              </a:rPr>
              <a:t>个阶段</a:t>
            </a:r>
            <a:endParaRPr lang="en-US" altLang="zh-CN" sz="1050" dirty="0">
              <a:solidFill>
                <a:srgbClr val="7030A0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5696788" y="1188666"/>
            <a:ext cx="32855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 smtClean="0">
                <a:solidFill>
                  <a:srgbClr val="7030A0"/>
                </a:solidFill>
              </a:rPr>
              <a:t>2</a:t>
            </a:r>
            <a:r>
              <a:rPr lang="zh-CN" altLang="en-US" sz="1050" dirty="0" smtClean="0">
                <a:solidFill>
                  <a:srgbClr val="7030A0"/>
                </a:solidFill>
              </a:rPr>
              <a:t>）</a:t>
            </a:r>
            <a:r>
              <a:rPr lang="zh-CN" altLang="zh-CN" sz="1050" dirty="0">
                <a:solidFill>
                  <a:srgbClr val="7030A0"/>
                </a:solidFill>
              </a:rPr>
              <a:t>第一个阶段的</a:t>
            </a:r>
            <a:r>
              <a:rPr lang="en-US" altLang="zh-CN" sz="1050" dirty="0" err="1">
                <a:solidFill>
                  <a:srgbClr val="7030A0"/>
                </a:solidFill>
              </a:rPr>
              <a:t>maptask</a:t>
            </a:r>
            <a:r>
              <a:rPr lang="zh-CN" altLang="zh-CN" sz="1050" dirty="0">
                <a:solidFill>
                  <a:srgbClr val="7030A0"/>
                </a:solidFill>
              </a:rPr>
              <a:t>并发</a:t>
            </a:r>
            <a:r>
              <a:rPr lang="zh-CN" altLang="zh-CN" sz="1050" dirty="0" smtClean="0">
                <a:solidFill>
                  <a:srgbClr val="7030A0"/>
                </a:solidFill>
              </a:rPr>
              <a:t>实例，</a:t>
            </a:r>
            <a:r>
              <a:rPr lang="zh-CN" altLang="zh-CN" sz="1050" dirty="0">
                <a:solidFill>
                  <a:srgbClr val="7030A0"/>
                </a:solidFill>
              </a:rPr>
              <a:t>完全</a:t>
            </a:r>
            <a:r>
              <a:rPr lang="zh-CN" altLang="zh-CN" sz="1050" dirty="0" smtClean="0">
                <a:solidFill>
                  <a:srgbClr val="7030A0"/>
                </a:solidFill>
              </a:rPr>
              <a:t>并行</a:t>
            </a:r>
            <a:r>
              <a:rPr lang="zh-CN" altLang="en-US" sz="1050" dirty="0" smtClean="0">
                <a:solidFill>
                  <a:srgbClr val="7030A0"/>
                </a:solidFill>
              </a:rPr>
              <a:t>运行，互不相干</a:t>
            </a:r>
            <a:endParaRPr lang="en-US" altLang="zh-CN" sz="1050" dirty="0">
              <a:solidFill>
                <a:srgbClr val="7030A0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5691693" y="1588273"/>
            <a:ext cx="329068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 smtClean="0">
                <a:solidFill>
                  <a:srgbClr val="7030A0"/>
                </a:solidFill>
              </a:rPr>
              <a:t>3</a:t>
            </a:r>
            <a:r>
              <a:rPr lang="zh-CN" altLang="en-US" sz="1050" dirty="0" smtClean="0">
                <a:solidFill>
                  <a:srgbClr val="7030A0"/>
                </a:solidFill>
              </a:rPr>
              <a:t>）</a:t>
            </a:r>
            <a:r>
              <a:rPr lang="zh-CN" altLang="zh-CN" sz="1050" dirty="0">
                <a:solidFill>
                  <a:srgbClr val="7030A0"/>
                </a:solidFill>
              </a:rPr>
              <a:t>第二个阶段的</a:t>
            </a:r>
            <a:r>
              <a:rPr lang="en-US" altLang="zh-CN" sz="1050" dirty="0">
                <a:solidFill>
                  <a:srgbClr val="7030A0"/>
                </a:solidFill>
              </a:rPr>
              <a:t>reduce task</a:t>
            </a:r>
            <a:r>
              <a:rPr lang="zh-CN" altLang="zh-CN" sz="1050" dirty="0">
                <a:solidFill>
                  <a:srgbClr val="7030A0"/>
                </a:solidFill>
              </a:rPr>
              <a:t>并发实例互不相干，但是他们的数据依赖于上一个阶段的</a:t>
            </a:r>
            <a:r>
              <a:rPr lang="zh-CN" altLang="zh-CN" sz="1050" dirty="0" smtClean="0">
                <a:solidFill>
                  <a:srgbClr val="7030A0"/>
                </a:solidFill>
              </a:rPr>
              <a:t>所有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maptask</a:t>
            </a:r>
            <a:r>
              <a:rPr lang="zh-CN" altLang="zh-CN" sz="1050" dirty="0">
                <a:solidFill>
                  <a:srgbClr val="7030A0"/>
                </a:solidFill>
              </a:rPr>
              <a:t>并发实例的输出</a:t>
            </a:r>
            <a:endParaRPr lang="en-US" altLang="zh-CN" sz="1050" dirty="0">
              <a:solidFill>
                <a:srgbClr val="7030A0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5691694" y="2155744"/>
            <a:ext cx="32906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 smtClean="0">
                <a:solidFill>
                  <a:srgbClr val="7030A0"/>
                </a:solidFill>
              </a:rPr>
              <a:t>4</a:t>
            </a:r>
            <a:r>
              <a:rPr lang="zh-CN" altLang="en-US" sz="1050" dirty="0" smtClean="0">
                <a:solidFill>
                  <a:srgbClr val="7030A0"/>
                </a:solidFill>
              </a:rPr>
              <a:t>）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MapReduce</a:t>
            </a:r>
            <a:r>
              <a:rPr lang="zh-CN" altLang="zh-CN" sz="1050" dirty="0">
                <a:solidFill>
                  <a:srgbClr val="7030A0"/>
                </a:solidFill>
              </a:rPr>
              <a:t>编程模型只能包含一个</a:t>
            </a:r>
            <a:r>
              <a:rPr lang="en-US" altLang="zh-CN" sz="1050" dirty="0">
                <a:solidFill>
                  <a:srgbClr val="7030A0"/>
                </a:solidFill>
              </a:rPr>
              <a:t>map</a:t>
            </a:r>
            <a:r>
              <a:rPr lang="zh-CN" altLang="zh-CN" sz="1050" dirty="0">
                <a:solidFill>
                  <a:srgbClr val="7030A0"/>
                </a:solidFill>
              </a:rPr>
              <a:t>阶段和一个</a:t>
            </a:r>
            <a:r>
              <a:rPr lang="en-US" altLang="zh-CN" sz="1050" dirty="0">
                <a:solidFill>
                  <a:srgbClr val="7030A0"/>
                </a:solidFill>
              </a:rPr>
              <a:t>reduce</a:t>
            </a:r>
            <a:r>
              <a:rPr lang="zh-CN" altLang="zh-CN" sz="1050" dirty="0">
                <a:solidFill>
                  <a:srgbClr val="7030A0"/>
                </a:solidFill>
              </a:rPr>
              <a:t>阶段，如果用户的业务逻辑非常复杂，那就只能多个</a:t>
            </a:r>
            <a:r>
              <a:rPr lang="en-US" altLang="zh-CN" sz="1050" dirty="0" err="1">
                <a:solidFill>
                  <a:srgbClr val="7030A0"/>
                </a:solidFill>
              </a:rPr>
              <a:t>mapreduce</a:t>
            </a:r>
            <a:r>
              <a:rPr lang="zh-CN" altLang="zh-CN" sz="1050" dirty="0">
                <a:solidFill>
                  <a:srgbClr val="7030A0"/>
                </a:solidFill>
              </a:rPr>
              <a:t>程序，串行运行</a:t>
            </a:r>
            <a:endParaRPr lang="en-US" altLang="zh-CN" sz="1050" dirty="0">
              <a:solidFill>
                <a:srgbClr val="7030A0"/>
              </a:solidFill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2754282" y="3448698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Hashmap</a:t>
            </a:r>
            <a:r>
              <a:rPr lang="en-US" altLang="zh-CN" sz="1200" dirty="0" smtClean="0"/>
              <a:t>(q-z)</a:t>
            </a:r>
            <a:endParaRPr lang="zh-CN" altLang="en-US" sz="1200" dirty="0"/>
          </a:p>
        </p:txBody>
      </p:sp>
      <p:sp>
        <p:nvSpPr>
          <p:cNvPr id="166" name="文本框 165"/>
          <p:cNvSpPr txBox="1"/>
          <p:nvPr/>
        </p:nvSpPr>
        <p:spPr>
          <a:xfrm>
            <a:off x="2756686" y="3245947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Hashmap</a:t>
            </a:r>
            <a:r>
              <a:rPr lang="en-US" altLang="zh-CN" sz="1200" dirty="0" smtClean="0"/>
              <a:t>(a-p)</a:t>
            </a:r>
            <a:endParaRPr lang="zh-CN" altLang="en-US" sz="1200" dirty="0"/>
          </a:p>
        </p:txBody>
      </p:sp>
      <p:sp>
        <p:nvSpPr>
          <p:cNvPr id="66" name="文本框 65"/>
          <p:cNvSpPr txBox="1"/>
          <p:nvPr/>
        </p:nvSpPr>
        <p:spPr>
          <a:xfrm>
            <a:off x="3554762" y="1131590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00" dirty="0" smtClean="0">
                <a:solidFill>
                  <a:srgbClr val="FF0000"/>
                </a:solidFill>
              </a:rPr>
              <a:t>1</a:t>
            </a:r>
            <a:r>
              <a:rPr lang="zh-CN" altLang="en-US" sz="1000" dirty="0" smtClean="0">
                <a:solidFill>
                  <a:srgbClr val="FF0000"/>
                </a:solidFill>
              </a:rPr>
              <a:t>）</a:t>
            </a:r>
            <a:r>
              <a:rPr lang="zh-CN" altLang="zh-CN" sz="1000" dirty="0" smtClean="0">
                <a:solidFill>
                  <a:srgbClr val="FF0000"/>
                </a:solidFill>
              </a:rPr>
              <a:t>读数据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549107" y="1275606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r>
              <a:rPr lang="zh-CN" altLang="en-US" sz="1000" dirty="0">
                <a:solidFill>
                  <a:srgbClr val="FF0000"/>
                </a:solidFill>
              </a:rPr>
              <a:t>）</a:t>
            </a:r>
            <a:r>
              <a:rPr lang="zh-CN" altLang="zh-CN" sz="1000" dirty="0">
                <a:solidFill>
                  <a:srgbClr val="FF0000"/>
                </a:solidFill>
              </a:rPr>
              <a:t>按行处理</a:t>
            </a:r>
            <a:endParaRPr lang="zh-CN" altLang="zh-CN" sz="1000" dirty="0">
              <a:solidFill>
                <a:srgbClr val="FF00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549107" y="1419622"/>
            <a:ext cx="1532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00" dirty="0">
                <a:solidFill>
                  <a:srgbClr val="FF0000"/>
                </a:solidFill>
              </a:rPr>
              <a:t>3</a:t>
            </a:r>
            <a:r>
              <a:rPr lang="zh-CN" altLang="en-US" sz="1000" dirty="0">
                <a:solidFill>
                  <a:srgbClr val="FF0000"/>
                </a:solidFill>
              </a:rPr>
              <a:t>）</a:t>
            </a:r>
            <a:r>
              <a:rPr lang="zh-CN" altLang="zh-CN" sz="1000" dirty="0">
                <a:solidFill>
                  <a:srgbClr val="FF0000"/>
                </a:solidFill>
              </a:rPr>
              <a:t>按空格切分行内单词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549107" y="1563638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4</a:t>
            </a:r>
            <a:r>
              <a:rPr lang="zh-CN" altLang="en-US" sz="1000" dirty="0">
                <a:solidFill>
                  <a:srgbClr val="FF0000"/>
                </a:solidFill>
              </a:rPr>
              <a:t>）</a:t>
            </a:r>
            <a:r>
              <a:rPr lang="en-US" altLang="zh-CN" sz="1000" dirty="0" err="1">
                <a:solidFill>
                  <a:srgbClr val="FF0000"/>
                </a:solidFill>
              </a:rPr>
              <a:t>Hashmap</a:t>
            </a:r>
            <a:r>
              <a:rPr lang="zh-CN" altLang="zh-CN" sz="1000" dirty="0">
                <a:solidFill>
                  <a:srgbClr val="FF0000"/>
                </a:solidFill>
              </a:rPr>
              <a:t>（单词，</a:t>
            </a:r>
            <a:r>
              <a:rPr lang="en-US" altLang="zh-CN" sz="1000" dirty="0">
                <a:solidFill>
                  <a:srgbClr val="FF0000"/>
                </a:solidFill>
              </a:rPr>
              <a:t>value+1</a:t>
            </a:r>
            <a:r>
              <a:rPr lang="zh-CN" altLang="zh-CN" sz="1000" dirty="0">
                <a:solidFill>
                  <a:srgbClr val="FF0000"/>
                </a:solidFill>
              </a:rPr>
              <a:t>）</a:t>
            </a:r>
            <a:endParaRPr lang="zh-CN" altLang="zh-CN" sz="1000" dirty="0">
              <a:solidFill>
                <a:srgbClr val="FF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428075" y="1780674"/>
            <a:ext cx="20313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</a:rPr>
              <a:t>等到分给自己的数据片全部读完之后</a:t>
            </a:r>
            <a:endParaRPr lang="zh-CN" altLang="zh-CN" sz="900" dirty="0">
              <a:solidFill>
                <a:srgbClr val="FF00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545181" y="1923678"/>
            <a:ext cx="1886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5</a:t>
            </a:r>
            <a:r>
              <a:rPr lang="zh-CN" altLang="en-US" sz="1000" dirty="0" smtClean="0">
                <a:solidFill>
                  <a:srgbClr val="FF0000"/>
                </a:solidFill>
              </a:rPr>
              <a:t>）将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hashmap</a:t>
            </a:r>
            <a:r>
              <a:rPr lang="zh-CN" altLang="en-US" sz="1000" dirty="0" smtClean="0">
                <a:solidFill>
                  <a:srgbClr val="FF0000"/>
                </a:solidFill>
              </a:rPr>
              <a:t>按照首个字母范围分成</a:t>
            </a:r>
            <a:r>
              <a:rPr lang="en-US" altLang="zh-CN" sz="1000" dirty="0" smtClean="0">
                <a:solidFill>
                  <a:srgbClr val="FF0000"/>
                </a:solidFill>
              </a:rPr>
              <a:t>2</a:t>
            </a:r>
            <a:r>
              <a:rPr lang="zh-CN" altLang="en-US" sz="1000" dirty="0" smtClean="0">
                <a:solidFill>
                  <a:srgbClr val="FF0000"/>
                </a:solidFill>
              </a:rPr>
              <a:t>个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hashmap</a:t>
            </a:r>
            <a:endParaRPr lang="zh-CN" altLang="zh-CN" sz="10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endCxn id="129" idx="2"/>
          </p:cNvCxnSpPr>
          <p:nvPr/>
        </p:nvCxnSpPr>
        <p:spPr>
          <a:xfrm flipV="1">
            <a:off x="3694067" y="3287251"/>
            <a:ext cx="513591" cy="11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34" idx="2"/>
          </p:cNvCxnSpPr>
          <p:nvPr/>
        </p:nvCxnSpPr>
        <p:spPr>
          <a:xfrm>
            <a:off x="3682597" y="3602629"/>
            <a:ext cx="525061" cy="99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5741867" y="3096149"/>
            <a:ext cx="864946" cy="3765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输出结果到文件</a:t>
            </a:r>
            <a:endParaRPr lang="zh-CN" altLang="en-US" sz="1200" dirty="0"/>
          </a:p>
        </p:txBody>
      </p:sp>
      <p:cxnSp>
        <p:nvCxnSpPr>
          <p:cNvPr id="24" name="直接箭头连接符 23"/>
          <p:cNvCxnSpPr>
            <a:stCxn id="77" idx="3"/>
            <a:endCxn id="4" idx="2"/>
          </p:cNvCxnSpPr>
          <p:nvPr/>
        </p:nvCxnSpPr>
        <p:spPr>
          <a:xfrm>
            <a:off x="2788481" y="1713759"/>
            <a:ext cx="319797" cy="18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6" idx="3"/>
            <a:endCxn id="90" idx="2"/>
          </p:cNvCxnSpPr>
          <p:nvPr/>
        </p:nvCxnSpPr>
        <p:spPr>
          <a:xfrm>
            <a:off x="2788481" y="2892367"/>
            <a:ext cx="343032" cy="26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14" idx="3"/>
            <a:endCxn id="82" idx="1"/>
          </p:cNvCxnSpPr>
          <p:nvPr/>
        </p:nvCxnSpPr>
        <p:spPr>
          <a:xfrm>
            <a:off x="5431794" y="3284405"/>
            <a:ext cx="310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5724128" y="4371950"/>
            <a:ext cx="882686" cy="4267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输出结果到文件</a:t>
            </a:r>
            <a:endParaRPr lang="zh-CN" altLang="en-US" sz="12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6674607" y="3259326"/>
            <a:ext cx="19303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50" dirty="0" smtClean="0"/>
              <a:t>1</a:t>
            </a:r>
            <a:r>
              <a:rPr lang="zh-CN" altLang="en-US" sz="1050" dirty="0" smtClean="0"/>
              <a:t>）</a:t>
            </a:r>
            <a:r>
              <a:rPr lang="en-US" altLang="zh-CN" sz="1050" dirty="0" err="1" smtClean="0"/>
              <a:t>maptask</a:t>
            </a:r>
            <a:r>
              <a:rPr lang="zh-CN" altLang="zh-CN" sz="1050" dirty="0"/>
              <a:t>如何进行任务分配</a:t>
            </a:r>
            <a:endParaRPr lang="en-US" altLang="zh-CN" sz="1050" dirty="0">
              <a:solidFill>
                <a:srgbClr val="FF0000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6675189" y="3481562"/>
            <a:ext cx="21563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50" dirty="0" smtClean="0"/>
              <a:t>2</a:t>
            </a:r>
            <a:r>
              <a:rPr lang="zh-CN" altLang="en-US" sz="1050" dirty="0" smtClean="0"/>
              <a:t>）</a:t>
            </a:r>
            <a:r>
              <a:rPr lang="en-US" altLang="zh-CN" sz="1050" dirty="0"/>
              <a:t>Reduce task </a:t>
            </a:r>
            <a:r>
              <a:rPr lang="zh-CN" altLang="zh-CN" sz="1050" dirty="0" smtClean="0"/>
              <a:t>如何</a:t>
            </a:r>
            <a:r>
              <a:rPr lang="zh-CN" altLang="en-US" sz="1050" dirty="0" smtClean="0"/>
              <a:t>进行任务分配</a:t>
            </a:r>
            <a:endParaRPr lang="zh-CN" altLang="zh-CN" sz="105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6677701" y="3718511"/>
            <a:ext cx="2464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50" dirty="0" smtClean="0"/>
              <a:t>3</a:t>
            </a:r>
            <a:r>
              <a:rPr lang="zh-CN" altLang="en-US" sz="1050" dirty="0" smtClean="0"/>
              <a:t>）</a:t>
            </a:r>
            <a:r>
              <a:rPr lang="en-US" altLang="zh-CN" sz="1050" dirty="0" err="1"/>
              <a:t>Maptask</a:t>
            </a:r>
            <a:r>
              <a:rPr lang="zh-CN" altLang="zh-CN" sz="1050" dirty="0"/>
              <a:t>和</a:t>
            </a:r>
            <a:r>
              <a:rPr lang="en-US" altLang="zh-CN" sz="1050" dirty="0"/>
              <a:t>Reduce task</a:t>
            </a:r>
            <a:r>
              <a:rPr lang="zh-CN" altLang="zh-CN" sz="1050" dirty="0"/>
              <a:t>之间如何衔接</a:t>
            </a:r>
            <a:endParaRPr lang="zh-CN" altLang="zh-CN" sz="105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6674607" y="3983789"/>
            <a:ext cx="23257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 smtClean="0"/>
              <a:t>4</a:t>
            </a:r>
            <a:r>
              <a:rPr lang="zh-CN" altLang="en-US" sz="1050" dirty="0" smtClean="0"/>
              <a:t>）</a:t>
            </a:r>
            <a:r>
              <a:rPr lang="en-US" altLang="zh-CN" sz="1050" dirty="0" err="1"/>
              <a:t>Maptask</a:t>
            </a:r>
            <a:r>
              <a:rPr lang="zh-CN" altLang="zh-CN" sz="1050" dirty="0"/>
              <a:t>如果都要自己负责</a:t>
            </a:r>
            <a:r>
              <a:rPr lang="zh-CN" altLang="zh-CN" sz="1050" dirty="0" smtClean="0"/>
              <a:t>输出数据</a:t>
            </a:r>
            <a:r>
              <a:rPr lang="zh-CN" altLang="zh-CN" sz="1050" dirty="0"/>
              <a:t>的分区，很麻烦</a:t>
            </a:r>
            <a:endParaRPr lang="zh-CN" altLang="zh-CN" sz="1050" dirty="0"/>
          </a:p>
        </p:txBody>
      </p:sp>
      <p:sp>
        <p:nvSpPr>
          <p:cNvPr id="119" name="文本框 118"/>
          <p:cNvSpPr txBox="1"/>
          <p:nvPr/>
        </p:nvSpPr>
        <p:spPr>
          <a:xfrm>
            <a:off x="6660232" y="3075806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050" b="1" dirty="0" smtClean="0"/>
              <a:t>若干问题细节</a:t>
            </a:r>
            <a:endParaRPr lang="en-US" altLang="zh-CN" sz="1050" b="1" dirty="0"/>
          </a:p>
        </p:txBody>
      </p:sp>
      <p:cxnSp>
        <p:nvCxnSpPr>
          <p:cNvPr id="7" name="直接箭头连接符 6"/>
          <p:cNvCxnSpPr>
            <a:stCxn id="132" idx="3"/>
            <a:endCxn id="101" idx="1"/>
          </p:cNvCxnSpPr>
          <p:nvPr/>
        </p:nvCxnSpPr>
        <p:spPr>
          <a:xfrm flipV="1">
            <a:off x="5431794" y="4585315"/>
            <a:ext cx="292334" cy="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9" idx="3"/>
          </p:cNvCxnSpPr>
          <p:nvPr/>
        </p:nvCxnSpPr>
        <p:spPr>
          <a:xfrm flipV="1">
            <a:off x="2788481" y="4544775"/>
            <a:ext cx="319797" cy="9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87790" y="4506092"/>
            <a:ext cx="85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输入数据</a:t>
            </a:r>
            <a:endParaRPr lang="zh-CN" altLang="en-US" sz="1200" b="1" dirty="0"/>
          </a:p>
        </p:txBody>
      </p:sp>
      <p:sp>
        <p:nvSpPr>
          <p:cNvPr id="74" name="文本框 73"/>
          <p:cNvSpPr txBox="1"/>
          <p:nvPr/>
        </p:nvSpPr>
        <p:spPr>
          <a:xfrm>
            <a:off x="3275529" y="810299"/>
            <a:ext cx="191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Map</a:t>
            </a:r>
            <a:r>
              <a:rPr lang="zh-CN" altLang="en-US" sz="1200" b="1" dirty="0" smtClean="0"/>
              <a:t>和</a:t>
            </a:r>
            <a:r>
              <a:rPr lang="en-US" altLang="zh-CN" sz="1200" b="1" dirty="0" smtClean="0"/>
              <a:t>Reduce</a:t>
            </a:r>
            <a:r>
              <a:rPr lang="zh-CN" altLang="en-US" sz="1200" b="1" dirty="0" smtClean="0"/>
              <a:t>阶段</a:t>
            </a:r>
            <a:endParaRPr lang="zh-CN" altLang="en-US" sz="1200" b="1" dirty="0"/>
          </a:p>
        </p:txBody>
      </p:sp>
      <p:sp>
        <p:nvSpPr>
          <p:cNvPr id="75" name="文本框 74"/>
          <p:cNvSpPr txBox="1"/>
          <p:nvPr/>
        </p:nvSpPr>
        <p:spPr>
          <a:xfrm>
            <a:off x="5747022" y="2820818"/>
            <a:ext cx="85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输出数据</a:t>
            </a:r>
            <a:endParaRPr lang="zh-CN" altLang="en-US" sz="1200" b="1" dirty="0"/>
          </a:p>
        </p:txBody>
      </p:sp>
      <p:sp>
        <p:nvSpPr>
          <p:cNvPr id="6" name="矩形 5"/>
          <p:cNvSpPr/>
          <p:nvPr/>
        </p:nvSpPr>
        <p:spPr>
          <a:xfrm>
            <a:off x="5515754" y="4826147"/>
            <a:ext cx="36134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MrAppMaster</a:t>
            </a:r>
            <a:r>
              <a:rPr lang="zh-CN" altLang="zh-CN" sz="1200" b="1" dirty="0"/>
              <a:t>负责整个程序的过程调度及状态协调</a:t>
            </a:r>
            <a:endParaRPr lang="zh-CN" altLang="en-US" sz="1200" b="1" dirty="0"/>
          </a:p>
        </p:txBody>
      </p:sp>
      <p:sp>
        <p:nvSpPr>
          <p:cNvPr id="78" name="文本框 77"/>
          <p:cNvSpPr txBox="1"/>
          <p:nvPr/>
        </p:nvSpPr>
        <p:spPr>
          <a:xfrm>
            <a:off x="2741567" y="4597951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Hashmap</a:t>
            </a:r>
            <a:r>
              <a:rPr lang="en-US" altLang="zh-CN" sz="1200" dirty="0" smtClean="0"/>
              <a:t>(a-p)</a:t>
            </a:r>
            <a:endParaRPr lang="zh-CN" altLang="en-US" sz="1200" dirty="0"/>
          </a:p>
        </p:txBody>
      </p:sp>
      <p:sp>
        <p:nvSpPr>
          <p:cNvPr id="79" name="文本框 78"/>
          <p:cNvSpPr txBox="1"/>
          <p:nvPr/>
        </p:nvSpPr>
        <p:spPr>
          <a:xfrm>
            <a:off x="2728686" y="4739786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Hashmap</a:t>
            </a:r>
            <a:r>
              <a:rPr lang="en-US" altLang="zh-CN" sz="1200" dirty="0" smtClean="0"/>
              <a:t>(q-z)</a:t>
            </a:r>
            <a:endParaRPr lang="zh-CN" altLang="en-US" sz="1200" dirty="0"/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3731368" y="3315728"/>
            <a:ext cx="455380" cy="139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3703560" y="4570224"/>
            <a:ext cx="483188" cy="35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3331708" y="2106700"/>
            <a:ext cx="855040" cy="116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2377447" y="1933913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Hashmap</a:t>
            </a:r>
            <a:r>
              <a:rPr lang="en-US" altLang="zh-CN" sz="1200" dirty="0" smtClean="0"/>
              <a:t>(a-p)</a:t>
            </a:r>
            <a:endParaRPr lang="zh-CN" altLang="en-US" sz="1200" dirty="0"/>
          </a:p>
        </p:txBody>
      </p:sp>
      <p:sp>
        <p:nvSpPr>
          <p:cNvPr id="87" name="文本框 86"/>
          <p:cNvSpPr txBox="1"/>
          <p:nvPr/>
        </p:nvSpPr>
        <p:spPr>
          <a:xfrm>
            <a:off x="2377447" y="2067694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Hashmap</a:t>
            </a:r>
            <a:r>
              <a:rPr lang="en-US" altLang="zh-CN" sz="1200" dirty="0" smtClean="0"/>
              <a:t>(q-z)</a:t>
            </a:r>
            <a:endParaRPr lang="zh-CN" altLang="en-US" sz="1200" dirty="0"/>
          </a:p>
        </p:txBody>
      </p:sp>
      <p:cxnSp>
        <p:nvCxnSpPr>
          <p:cNvPr id="88" name="直接箭头连接符 87"/>
          <p:cNvCxnSpPr>
            <a:endCxn id="134" idx="2"/>
          </p:cNvCxnSpPr>
          <p:nvPr/>
        </p:nvCxnSpPr>
        <p:spPr>
          <a:xfrm>
            <a:off x="3309086" y="2300376"/>
            <a:ext cx="898572" cy="2294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8" grpId="0" bldLvl="0" animBg="1"/>
      <p:bldP spid="3" grpId="0"/>
      <p:bldP spid="76" grpId="0" bldLvl="0" animBg="1"/>
      <p:bldP spid="77" grpId="0" bldLvl="0" animBg="1"/>
      <p:bldP spid="4" grpId="0" bldLvl="0" animBg="1"/>
      <p:bldP spid="85" grpId="0" bldLvl="0" animBg="1"/>
      <p:bldP spid="86" grpId="0" bldLvl="0" animBg="1"/>
      <p:bldP spid="90" grpId="0" bldLvl="0" animBg="1"/>
      <p:bldP spid="94" grpId="0" bldLvl="0" animBg="1"/>
      <p:bldP spid="99" grpId="0" bldLvl="0" animBg="1"/>
      <p:bldP spid="105" grpId="0" bldLvl="0" animBg="1"/>
      <p:bldP spid="109" grpId="0"/>
      <p:bldP spid="110" grpId="0"/>
      <p:bldP spid="111" grpId="0"/>
      <p:bldP spid="114" grpId="0" bldLvl="0" animBg="1"/>
      <p:bldP spid="129" grpId="0" bldLvl="0" animBg="1"/>
      <p:bldP spid="130" grpId="0"/>
      <p:bldP spid="132" grpId="0" bldLvl="0" animBg="1"/>
      <p:bldP spid="134" grpId="0" bldLvl="0" animBg="1"/>
      <p:bldP spid="135" grpId="0"/>
      <p:bldP spid="5" grpId="0" bldLvl="0" animBg="1"/>
      <p:bldP spid="136" grpId="0" bldLvl="0" animBg="1"/>
      <p:bldP spid="138" grpId="0" bldLvl="0" animBg="1"/>
      <p:bldP spid="148" grpId="0"/>
      <p:bldP spid="149" grpId="0"/>
      <p:bldP spid="157" grpId="0"/>
      <p:bldP spid="158" grpId="0"/>
      <p:bldP spid="159" grpId="0"/>
      <p:bldP spid="160" grpId="0"/>
      <p:bldP spid="161" grpId="0"/>
      <p:bldP spid="166" grpId="0"/>
      <p:bldP spid="66" grpId="0"/>
      <p:bldP spid="67" grpId="0"/>
      <p:bldP spid="69" grpId="0"/>
      <p:bldP spid="70" grpId="0"/>
      <p:bldP spid="71" grpId="0"/>
      <p:bldP spid="72" grpId="0"/>
      <p:bldP spid="82" grpId="0" bldLvl="0" animBg="1"/>
      <p:bldP spid="101" grpId="0" bldLvl="0" animBg="1"/>
      <p:bldP spid="106" grpId="0"/>
      <p:bldP spid="115" grpId="0"/>
      <p:bldP spid="116" grpId="0"/>
      <p:bldP spid="118" grpId="0"/>
      <p:bldP spid="119" grpId="0"/>
      <p:bldP spid="73" grpId="0"/>
      <p:bldP spid="74" grpId="0"/>
      <p:bldP spid="75" grpId="0"/>
      <p:bldP spid="6" grpId="0"/>
      <p:bldP spid="78" grpId="0"/>
      <p:bldP spid="79" grpId="0"/>
      <p:bldP spid="81" grpId="0"/>
      <p:bldP spid="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142882" y="565171"/>
            <a:ext cx="28184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MapReduce</a:t>
            </a:r>
            <a:r>
              <a:rPr lang="zh-CN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程序运行流程分析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047" y="1347614"/>
            <a:ext cx="652536" cy="9774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/>
              <a:t>neuedu</a:t>
            </a:r>
            <a:r>
              <a:rPr lang="en-US" altLang="zh-CN" sz="1050" dirty="0" smtClean="0"/>
              <a:t> </a:t>
            </a:r>
            <a:r>
              <a:rPr lang="en-US" altLang="zh-CN" sz="1050" dirty="0" err="1" smtClean="0"/>
              <a:t>bigdata</a:t>
            </a:r>
            <a:r>
              <a:rPr lang="en-US" altLang="zh-CN" sz="1050" dirty="0" smtClean="0"/>
              <a:t> </a:t>
            </a:r>
            <a:r>
              <a:rPr lang="en-US" altLang="zh-CN" sz="1050" dirty="0" err="1" smtClean="0"/>
              <a:t>Hbase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hive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spark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…</a:t>
            </a:r>
            <a:endParaRPr lang="zh-CN" altLang="en-US" sz="1050" dirty="0"/>
          </a:p>
        </p:txBody>
      </p:sp>
      <p:sp>
        <p:nvSpPr>
          <p:cNvPr id="68" name="矩形 67"/>
          <p:cNvSpPr/>
          <p:nvPr/>
        </p:nvSpPr>
        <p:spPr>
          <a:xfrm>
            <a:off x="533614" y="1703105"/>
            <a:ext cx="701800" cy="10970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Java </a:t>
            </a:r>
            <a:r>
              <a:rPr lang="en-US" altLang="zh-CN" sz="1050" dirty="0" err="1" smtClean="0"/>
              <a:t>php</a:t>
            </a:r>
            <a:r>
              <a:rPr lang="en-US" altLang="zh-CN" sz="1050" dirty="0" smtClean="0"/>
              <a:t> 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Android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Html5</a:t>
            </a:r>
            <a:endParaRPr lang="en-US" altLang="zh-CN" sz="1050" dirty="0" smtClean="0"/>
          </a:p>
          <a:p>
            <a:pPr algn="ctr"/>
            <a:r>
              <a:rPr lang="en-US" altLang="zh-CN" sz="1050" dirty="0" err="1" smtClean="0"/>
              <a:t>Bigdata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python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…</a:t>
            </a:r>
            <a:endParaRPr lang="zh-CN" altLang="en-US" sz="1050" dirty="0"/>
          </a:p>
        </p:txBody>
      </p:sp>
      <p:sp>
        <p:nvSpPr>
          <p:cNvPr id="3" name="文本框 2"/>
          <p:cNvSpPr txBox="1"/>
          <p:nvPr/>
        </p:nvSpPr>
        <p:spPr>
          <a:xfrm>
            <a:off x="153118" y="915566"/>
            <a:ext cx="1484094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 </a:t>
            </a:r>
            <a:r>
              <a:rPr lang="zh-CN" altLang="en-US" sz="1050" dirty="0" smtClean="0"/>
              <a:t>待处理文本</a:t>
            </a:r>
            <a:endParaRPr lang="en-US" altLang="zh-CN" sz="1050" dirty="0" smtClean="0"/>
          </a:p>
          <a:p>
            <a:r>
              <a:rPr lang="en-US" altLang="zh-CN" sz="1050" dirty="0" smtClean="0"/>
              <a:t>/user/</a:t>
            </a:r>
            <a:r>
              <a:rPr lang="en-US" altLang="zh-CN" sz="1050" dirty="0" err="1" smtClean="0"/>
              <a:t>neuedu</a:t>
            </a:r>
            <a:r>
              <a:rPr lang="en-US" altLang="zh-CN" sz="1050" dirty="0" smtClean="0"/>
              <a:t>/input</a:t>
            </a:r>
            <a:endParaRPr lang="zh-CN" altLang="en-US" sz="1050" dirty="0"/>
          </a:p>
        </p:txBody>
      </p:sp>
      <p:sp>
        <p:nvSpPr>
          <p:cNvPr id="76" name="矩形 75"/>
          <p:cNvSpPr/>
          <p:nvPr/>
        </p:nvSpPr>
        <p:spPr>
          <a:xfrm>
            <a:off x="2301048" y="915566"/>
            <a:ext cx="1495487" cy="1312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8" name="矩形 87"/>
          <p:cNvSpPr/>
          <p:nvPr/>
        </p:nvSpPr>
        <p:spPr>
          <a:xfrm>
            <a:off x="2295715" y="2470863"/>
            <a:ext cx="1495487" cy="64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9" name="矩形 88"/>
          <p:cNvSpPr/>
          <p:nvPr/>
        </p:nvSpPr>
        <p:spPr>
          <a:xfrm>
            <a:off x="2295715" y="3362950"/>
            <a:ext cx="1495487" cy="64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1" name="矩形 90"/>
          <p:cNvSpPr/>
          <p:nvPr/>
        </p:nvSpPr>
        <p:spPr>
          <a:xfrm>
            <a:off x="2295715" y="4297383"/>
            <a:ext cx="1495487" cy="64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Mr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appmaster</a:t>
            </a:r>
            <a:endParaRPr lang="en-US" altLang="zh-CN" sz="1000" dirty="0" smtClean="0"/>
          </a:p>
          <a:p>
            <a:pPr algn="ctr"/>
            <a:endParaRPr lang="en-US" altLang="zh-CN" sz="1000" dirty="0" smtClean="0"/>
          </a:p>
          <a:p>
            <a:pPr algn="ctr"/>
            <a:r>
              <a:rPr lang="en-US" altLang="zh-CN" sz="1000" dirty="0" err="1" smtClean="0"/>
              <a:t>NodeManager</a:t>
            </a:r>
            <a:endParaRPr lang="zh-CN" altLang="en-US" sz="1000" dirty="0"/>
          </a:p>
        </p:txBody>
      </p:sp>
      <p:sp>
        <p:nvSpPr>
          <p:cNvPr id="8" name="椭圆 7"/>
          <p:cNvSpPr/>
          <p:nvPr/>
        </p:nvSpPr>
        <p:spPr>
          <a:xfrm>
            <a:off x="175048" y="4446554"/>
            <a:ext cx="800950" cy="3574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客户端</a:t>
            </a:r>
            <a:endParaRPr lang="zh-CN" altLang="en-US" sz="1000" dirty="0"/>
          </a:p>
        </p:txBody>
      </p:sp>
      <p:cxnSp>
        <p:nvCxnSpPr>
          <p:cNvPr id="13" name="曲线连接符 12"/>
          <p:cNvCxnSpPr>
            <a:stCxn id="8" idx="2"/>
          </p:cNvCxnSpPr>
          <p:nvPr/>
        </p:nvCxnSpPr>
        <p:spPr>
          <a:xfrm rot="10800000" flipH="1">
            <a:off x="175048" y="2355858"/>
            <a:ext cx="28406" cy="2269418"/>
          </a:xfrm>
          <a:prstGeom prst="curvedConnector4">
            <a:avLst>
              <a:gd name="adj1" fmla="val -36915"/>
              <a:gd name="adj2" fmla="val 53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30964" y="2859782"/>
            <a:ext cx="1606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</a:t>
            </a:r>
            <a:r>
              <a:rPr lang="zh-CN" altLang="en-US" sz="1000" dirty="0" smtClean="0"/>
              <a:t>客户端</a:t>
            </a:r>
            <a:r>
              <a:rPr lang="en-US" altLang="zh-CN" sz="1000" dirty="0" smtClean="0"/>
              <a:t>submit()</a:t>
            </a:r>
            <a:r>
              <a:rPr lang="zh-CN" altLang="en-US" sz="1000" dirty="0" smtClean="0"/>
              <a:t>前，获取待处理数据的信息，然后根据参数配置，形成一个任务分配的规划。</a:t>
            </a:r>
            <a:endParaRPr lang="zh-CN" altLang="en-US" sz="1000" dirty="0"/>
          </a:p>
        </p:txBody>
      </p:sp>
      <p:sp>
        <p:nvSpPr>
          <p:cNvPr id="93" name="文本框 92"/>
          <p:cNvSpPr txBox="1"/>
          <p:nvPr/>
        </p:nvSpPr>
        <p:spPr>
          <a:xfrm>
            <a:off x="273870" y="3507854"/>
            <a:ext cx="1008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 0-128</a:t>
            </a:r>
            <a:endParaRPr lang="en-US" altLang="zh-CN" sz="1000" dirty="0" smtClean="0"/>
          </a:p>
          <a:p>
            <a:r>
              <a:rPr lang="en-US" altLang="zh-CN" sz="1000" dirty="0" smtClean="0"/>
              <a:t>ss.txt  128-200</a:t>
            </a:r>
            <a:endParaRPr lang="en-US" altLang="zh-CN" sz="1000" dirty="0" smtClean="0"/>
          </a:p>
          <a:p>
            <a:r>
              <a:rPr lang="en-US" altLang="zh-CN" sz="1000" dirty="0" smtClean="0"/>
              <a:t>bb.txt</a:t>
            </a:r>
            <a:endParaRPr lang="en-US" altLang="zh-CN" sz="1000" dirty="0" smtClean="0"/>
          </a:p>
        </p:txBody>
      </p:sp>
      <p:sp>
        <p:nvSpPr>
          <p:cNvPr id="95" name="文本框 94"/>
          <p:cNvSpPr txBox="1"/>
          <p:nvPr/>
        </p:nvSpPr>
        <p:spPr>
          <a:xfrm>
            <a:off x="998574" y="1347614"/>
            <a:ext cx="53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200m</a:t>
            </a:r>
            <a:endParaRPr lang="en-US" altLang="zh-CN" sz="1000" dirty="0" smtClean="0"/>
          </a:p>
        </p:txBody>
      </p:sp>
      <p:sp>
        <p:nvSpPr>
          <p:cNvPr id="97" name="文本框 96"/>
          <p:cNvSpPr txBox="1"/>
          <p:nvPr/>
        </p:nvSpPr>
        <p:spPr>
          <a:xfrm>
            <a:off x="1225638" y="2192330"/>
            <a:ext cx="802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bb.txt</a:t>
            </a:r>
            <a:endParaRPr lang="en-US" altLang="zh-CN" sz="1000" dirty="0" smtClean="0"/>
          </a:p>
          <a:p>
            <a:r>
              <a:rPr lang="en-US" altLang="zh-CN" sz="1000" dirty="0" smtClean="0"/>
              <a:t>100m</a:t>
            </a:r>
            <a:endParaRPr lang="en-US" altLang="zh-CN" sz="1000" dirty="0" smtClean="0"/>
          </a:p>
        </p:txBody>
      </p:sp>
      <p:sp>
        <p:nvSpPr>
          <p:cNvPr id="100" name="矩形 99"/>
          <p:cNvSpPr/>
          <p:nvPr/>
        </p:nvSpPr>
        <p:spPr>
          <a:xfrm>
            <a:off x="1187624" y="3900920"/>
            <a:ext cx="617137" cy="4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Job.split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wc.jar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Job.xml</a:t>
            </a:r>
            <a:endParaRPr lang="zh-CN" altLang="en-US" sz="1000" dirty="0"/>
          </a:p>
        </p:txBody>
      </p:sp>
      <p:cxnSp>
        <p:nvCxnSpPr>
          <p:cNvPr id="27" name="直接箭头连接符 26"/>
          <p:cNvCxnSpPr>
            <a:stCxn id="100" idx="2"/>
          </p:cNvCxnSpPr>
          <p:nvPr/>
        </p:nvCxnSpPr>
        <p:spPr>
          <a:xfrm flipH="1">
            <a:off x="1021722" y="4371950"/>
            <a:ext cx="474471" cy="32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云形 42"/>
          <p:cNvSpPr/>
          <p:nvPr/>
        </p:nvSpPr>
        <p:spPr>
          <a:xfrm>
            <a:off x="1221572" y="4622259"/>
            <a:ext cx="772543" cy="41151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Yarn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RM</a:t>
            </a:r>
            <a:endParaRPr lang="zh-CN" altLang="en-US" sz="1050" dirty="0"/>
          </a:p>
        </p:txBody>
      </p:sp>
      <p:cxnSp>
        <p:nvCxnSpPr>
          <p:cNvPr id="108" name="直接箭头连接符 107"/>
          <p:cNvCxnSpPr>
            <a:stCxn id="8" idx="6"/>
            <a:endCxn id="43" idx="2"/>
          </p:cNvCxnSpPr>
          <p:nvPr/>
        </p:nvCxnSpPr>
        <p:spPr>
          <a:xfrm>
            <a:off x="975998" y="4625276"/>
            <a:ext cx="247970" cy="20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43" idx="0"/>
            <a:endCxn id="91" idx="1"/>
          </p:cNvCxnSpPr>
          <p:nvPr/>
        </p:nvCxnSpPr>
        <p:spPr>
          <a:xfrm flipV="1">
            <a:off x="1993471" y="4622259"/>
            <a:ext cx="302244" cy="20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725005" y="1104050"/>
            <a:ext cx="878970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InputFormat</a:t>
            </a:r>
            <a:endParaRPr lang="zh-CN" altLang="en-US" sz="1000" dirty="0"/>
          </a:p>
        </p:txBody>
      </p:sp>
      <p:sp>
        <p:nvSpPr>
          <p:cNvPr id="126" name="矩形 125"/>
          <p:cNvSpPr/>
          <p:nvPr/>
        </p:nvSpPr>
        <p:spPr>
          <a:xfrm>
            <a:off x="2603975" y="1094746"/>
            <a:ext cx="878970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2712112" y="882046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61" name="矩形 60"/>
          <p:cNvSpPr/>
          <p:nvPr/>
        </p:nvSpPr>
        <p:spPr>
          <a:xfrm>
            <a:off x="2350794" y="1479410"/>
            <a:ext cx="792088" cy="3298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wordcountMapper</a:t>
            </a:r>
            <a:endParaRPr lang="zh-CN" altLang="en-US" sz="1000" dirty="0"/>
          </a:p>
        </p:txBody>
      </p:sp>
      <p:sp>
        <p:nvSpPr>
          <p:cNvPr id="62" name="矩形 61"/>
          <p:cNvSpPr/>
          <p:nvPr/>
        </p:nvSpPr>
        <p:spPr>
          <a:xfrm>
            <a:off x="3394362" y="1094746"/>
            <a:ext cx="1055345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outputCollector</a:t>
            </a:r>
            <a:endParaRPr lang="zh-CN" altLang="en-US" sz="10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2936337" y="1074379"/>
            <a:ext cx="3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endParaRPr lang="en-US" altLang="zh-CN" sz="1000" dirty="0" smtClean="0"/>
          </a:p>
        </p:txBody>
      </p:sp>
      <p:sp>
        <p:nvSpPr>
          <p:cNvPr id="133" name="文本框 132"/>
          <p:cNvSpPr txBox="1"/>
          <p:nvPr/>
        </p:nvSpPr>
        <p:spPr>
          <a:xfrm>
            <a:off x="2377390" y="1828417"/>
            <a:ext cx="114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cxnSp>
        <p:nvCxnSpPr>
          <p:cNvPr id="103" name="肘形连接符 102"/>
          <p:cNvCxnSpPr>
            <a:stCxn id="61" idx="1"/>
            <a:endCxn id="133" idx="1"/>
          </p:cNvCxnSpPr>
          <p:nvPr/>
        </p:nvCxnSpPr>
        <p:spPr>
          <a:xfrm rot="10800000" flipH="1" flipV="1">
            <a:off x="2350794" y="1644332"/>
            <a:ext cx="26596" cy="384140"/>
          </a:xfrm>
          <a:prstGeom prst="bentConnector3">
            <a:avLst>
              <a:gd name="adj1" fmla="val -8595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31" idx="2"/>
            <a:endCxn id="61" idx="0"/>
          </p:cNvCxnSpPr>
          <p:nvPr/>
        </p:nvCxnSpPr>
        <p:spPr>
          <a:xfrm flipH="1">
            <a:off x="2746838" y="1320600"/>
            <a:ext cx="359259" cy="15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endCxn id="60" idx="1"/>
          </p:cNvCxnSpPr>
          <p:nvPr/>
        </p:nvCxnSpPr>
        <p:spPr>
          <a:xfrm flipV="1">
            <a:off x="827584" y="1212195"/>
            <a:ext cx="897421" cy="13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68" idx="3"/>
            <a:endCxn id="60" idx="1"/>
          </p:cNvCxnSpPr>
          <p:nvPr/>
        </p:nvCxnSpPr>
        <p:spPr>
          <a:xfrm flipV="1">
            <a:off x="1235414" y="1212195"/>
            <a:ext cx="489591" cy="103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60" idx="3"/>
            <a:endCxn id="131" idx="1"/>
          </p:cNvCxnSpPr>
          <p:nvPr/>
        </p:nvCxnSpPr>
        <p:spPr>
          <a:xfrm flipV="1">
            <a:off x="2603975" y="1197490"/>
            <a:ext cx="332362" cy="1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肘形连接符 152"/>
          <p:cNvCxnSpPr>
            <a:endCxn id="62" idx="2"/>
          </p:cNvCxnSpPr>
          <p:nvPr/>
        </p:nvCxnSpPr>
        <p:spPr>
          <a:xfrm rot="5400000" flipH="1" flipV="1">
            <a:off x="3294356" y="1400793"/>
            <a:ext cx="708131" cy="547228"/>
          </a:xfrm>
          <a:prstGeom prst="bentConnector3">
            <a:avLst>
              <a:gd name="adj1" fmla="val -9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4151715" y="1579168"/>
            <a:ext cx="523685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2712110" y="2435933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168" name="文本框 167"/>
          <p:cNvSpPr txBox="1"/>
          <p:nvPr/>
        </p:nvSpPr>
        <p:spPr>
          <a:xfrm>
            <a:off x="2712109" y="3333641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169" name="矩形 168"/>
          <p:cNvSpPr/>
          <p:nvPr/>
        </p:nvSpPr>
        <p:spPr>
          <a:xfrm>
            <a:off x="2599736" y="3551055"/>
            <a:ext cx="878970" cy="3498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70" name="矩形 169"/>
          <p:cNvSpPr/>
          <p:nvPr/>
        </p:nvSpPr>
        <p:spPr>
          <a:xfrm>
            <a:off x="2599736" y="2678823"/>
            <a:ext cx="878970" cy="3498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71" name="文本框 170"/>
          <p:cNvSpPr txBox="1"/>
          <p:nvPr/>
        </p:nvSpPr>
        <p:spPr>
          <a:xfrm>
            <a:off x="3401366" y="2451733"/>
            <a:ext cx="981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128-200</a:t>
            </a:r>
            <a:endParaRPr lang="en-US" altLang="zh-CN" sz="1000" dirty="0" smtClean="0"/>
          </a:p>
        </p:txBody>
      </p:sp>
      <p:sp>
        <p:nvSpPr>
          <p:cNvPr id="172" name="文本框 171"/>
          <p:cNvSpPr txBox="1"/>
          <p:nvPr/>
        </p:nvSpPr>
        <p:spPr>
          <a:xfrm>
            <a:off x="3374804" y="3352871"/>
            <a:ext cx="981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bb.txt 0-100</a:t>
            </a:r>
            <a:endParaRPr lang="en-US" altLang="zh-CN" sz="1000" dirty="0" smtClean="0"/>
          </a:p>
        </p:txBody>
      </p:sp>
      <p:sp>
        <p:nvSpPr>
          <p:cNvPr id="173" name="文本框 172"/>
          <p:cNvSpPr txBox="1"/>
          <p:nvPr/>
        </p:nvSpPr>
        <p:spPr>
          <a:xfrm>
            <a:off x="3432365" y="888459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0-128</a:t>
            </a:r>
            <a:endParaRPr lang="en-US" altLang="zh-CN" sz="1000" dirty="0" smtClean="0"/>
          </a:p>
        </p:txBody>
      </p:sp>
      <p:sp>
        <p:nvSpPr>
          <p:cNvPr id="174" name="文本框 173"/>
          <p:cNvSpPr txBox="1"/>
          <p:nvPr/>
        </p:nvSpPr>
        <p:spPr>
          <a:xfrm>
            <a:off x="4950741" y="1203598"/>
            <a:ext cx="1063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 </a:t>
            </a:r>
            <a:r>
              <a:rPr lang="zh-CN" altLang="en-US" sz="1000" dirty="0" smtClean="0"/>
              <a:t>按照</a:t>
            </a:r>
            <a:r>
              <a:rPr lang="en-US" altLang="zh-CN" sz="1000" dirty="0" smtClean="0"/>
              <a:t>k</a:t>
            </a:r>
            <a:r>
              <a:rPr lang="zh-CN" altLang="en-US" sz="1000" dirty="0" smtClean="0"/>
              <a:t>分区排序后写入磁盘</a:t>
            </a:r>
            <a:endParaRPr lang="en-US" altLang="zh-CN" sz="1000" dirty="0" smtClean="0"/>
          </a:p>
        </p:txBody>
      </p:sp>
      <p:cxnSp>
        <p:nvCxnSpPr>
          <p:cNvPr id="175" name="直接箭头连接符 174"/>
          <p:cNvCxnSpPr>
            <a:endCxn id="180" idx="0"/>
          </p:cNvCxnSpPr>
          <p:nvPr/>
        </p:nvCxnSpPr>
        <p:spPr>
          <a:xfrm>
            <a:off x="4453424" y="1199312"/>
            <a:ext cx="491398" cy="376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175"/>
          <p:cNvSpPr txBox="1"/>
          <p:nvPr/>
        </p:nvSpPr>
        <p:spPr>
          <a:xfrm>
            <a:off x="4067944" y="1807711"/>
            <a:ext cx="74345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&lt;neuedu,1&gt;</a:t>
            </a:r>
            <a:endParaRPr lang="en-US" altLang="zh-CN" sz="800" dirty="0" smtClean="0"/>
          </a:p>
          <a:p>
            <a:r>
              <a:rPr lang="en-US" altLang="zh-CN" sz="800" dirty="0" smtClean="0"/>
              <a:t>&lt;bigdata,1&gt;</a:t>
            </a:r>
            <a:endParaRPr lang="en-US" altLang="zh-CN" sz="800" dirty="0" smtClean="0"/>
          </a:p>
          <a:p>
            <a:r>
              <a:rPr lang="en-US" altLang="zh-CN" sz="800" dirty="0" smtClean="0"/>
              <a:t>…</a:t>
            </a:r>
            <a:endParaRPr lang="en-US" altLang="zh-CN" sz="800" dirty="0" smtClean="0"/>
          </a:p>
        </p:txBody>
      </p:sp>
      <p:sp>
        <p:nvSpPr>
          <p:cNvPr id="177" name="文本框 176"/>
          <p:cNvSpPr txBox="1"/>
          <p:nvPr/>
        </p:nvSpPr>
        <p:spPr>
          <a:xfrm>
            <a:off x="4665309" y="1807711"/>
            <a:ext cx="634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&lt;Hbase,1&gt;</a:t>
            </a:r>
            <a:endParaRPr lang="en-US" altLang="zh-CN" sz="800" dirty="0" smtClean="0"/>
          </a:p>
          <a:p>
            <a:r>
              <a:rPr lang="en-US" altLang="zh-CN" sz="800" dirty="0" smtClean="0"/>
              <a:t>&lt;hive,1&gt;</a:t>
            </a:r>
            <a:endParaRPr lang="en-US" altLang="zh-CN" sz="800" dirty="0" smtClean="0"/>
          </a:p>
          <a:p>
            <a:r>
              <a:rPr lang="en-US" altLang="zh-CN" sz="800" dirty="0" smtClean="0"/>
              <a:t>…</a:t>
            </a:r>
            <a:endParaRPr lang="en-US" altLang="zh-CN" sz="800" dirty="0" smtClean="0"/>
          </a:p>
        </p:txBody>
      </p:sp>
      <p:sp>
        <p:nvSpPr>
          <p:cNvPr id="179" name="文本框 178"/>
          <p:cNvSpPr txBox="1"/>
          <p:nvPr/>
        </p:nvSpPr>
        <p:spPr>
          <a:xfrm>
            <a:off x="5210583" y="1822053"/>
            <a:ext cx="634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&lt;spark,1&gt;</a:t>
            </a:r>
            <a:endParaRPr lang="en-US" altLang="zh-CN" sz="800" dirty="0" smtClean="0"/>
          </a:p>
          <a:p>
            <a:r>
              <a:rPr lang="en-US" altLang="zh-CN" sz="800" dirty="0" smtClean="0"/>
              <a:t>…</a:t>
            </a:r>
            <a:endParaRPr lang="en-US" altLang="zh-CN" sz="800" dirty="0" smtClean="0"/>
          </a:p>
        </p:txBody>
      </p:sp>
      <p:sp>
        <p:nvSpPr>
          <p:cNvPr id="180" name="矩形 179"/>
          <p:cNvSpPr/>
          <p:nvPr/>
        </p:nvSpPr>
        <p:spPr>
          <a:xfrm>
            <a:off x="4682979" y="1576220"/>
            <a:ext cx="523685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1" name="矩形 180"/>
          <p:cNvSpPr/>
          <p:nvPr/>
        </p:nvSpPr>
        <p:spPr>
          <a:xfrm>
            <a:off x="5206664" y="1576220"/>
            <a:ext cx="523685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7" name="矩形 186"/>
          <p:cNvSpPr/>
          <p:nvPr/>
        </p:nvSpPr>
        <p:spPr>
          <a:xfrm>
            <a:off x="5863513" y="2917100"/>
            <a:ext cx="1495487" cy="983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88" name="文本框 187"/>
          <p:cNvSpPr txBox="1"/>
          <p:nvPr/>
        </p:nvSpPr>
        <p:spPr>
          <a:xfrm>
            <a:off x="6247489" y="2894514"/>
            <a:ext cx="891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</a:t>
            </a:r>
            <a:endParaRPr lang="en-US" altLang="zh-CN" sz="1000" dirty="0" smtClean="0"/>
          </a:p>
        </p:txBody>
      </p:sp>
      <p:sp>
        <p:nvSpPr>
          <p:cNvPr id="189" name="文本框 188"/>
          <p:cNvSpPr txBox="1"/>
          <p:nvPr/>
        </p:nvSpPr>
        <p:spPr>
          <a:xfrm>
            <a:off x="6014517" y="3112101"/>
            <a:ext cx="1193477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wordcountReduce</a:t>
            </a:r>
            <a:r>
              <a:rPr lang="en-US" altLang="zh-CN" sz="1000" dirty="0" smtClean="0"/>
              <a:t>{</a:t>
            </a:r>
            <a:endParaRPr lang="en-US" altLang="zh-CN" sz="1000" dirty="0" smtClean="0"/>
          </a:p>
          <a:p>
            <a:r>
              <a:rPr lang="en-US" altLang="zh-CN" sz="1000" dirty="0" smtClean="0"/>
              <a:t>reduce(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);</a:t>
            </a:r>
            <a:endParaRPr lang="en-US" altLang="zh-CN" sz="1000" dirty="0" smtClean="0"/>
          </a:p>
          <a:p>
            <a:r>
              <a:rPr lang="en-US" altLang="zh-CN" sz="1000" dirty="0" smtClean="0"/>
              <a:t>}</a:t>
            </a:r>
            <a:endParaRPr lang="en-US" altLang="zh-CN" sz="1000" dirty="0" smtClean="0"/>
          </a:p>
        </p:txBody>
      </p:sp>
      <p:sp>
        <p:nvSpPr>
          <p:cNvPr id="193" name="矩形 192"/>
          <p:cNvSpPr/>
          <p:nvPr/>
        </p:nvSpPr>
        <p:spPr>
          <a:xfrm>
            <a:off x="5863513" y="1788078"/>
            <a:ext cx="1495487" cy="983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4" name="文本框 193"/>
          <p:cNvSpPr txBox="1"/>
          <p:nvPr/>
        </p:nvSpPr>
        <p:spPr>
          <a:xfrm>
            <a:off x="6247489" y="1765492"/>
            <a:ext cx="891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</a:t>
            </a:r>
            <a:endParaRPr lang="en-US" altLang="zh-CN" sz="1000" dirty="0" smtClean="0"/>
          </a:p>
        </p:txBody>
      </p:sp>
      <p:sp>
        <p:nvSpPr>
          <p:cNvPr id="195" name="文本框 194"/>
          <p:cNvSpPr txBox="1"/>
          <p:nvPr/>
        </p:nvSpPr>
        <p:spPr>
          <a:xfrm>
            <a:off x="6014517" y="1983079"/>
            <a:ext cx="1193477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wordcountReduce</a:t>
            </a:r>
            <a:r>
              <a:rPr lang="en-US" altLang="zh-CN" sz="1000" dirty="0" smtClean="0"/>
              <a:t>{</a:t>
            </a:r>
            <a:endParaRPr lang="en-US" altLang="zh-CN" sz="1000" dirty="0" smtClean="0"/>
          </a:p>
          <a:p>
            <a:r>
              <a:rPr lang="en-US" altLang="zh-CN" sz="1000" dirty="0" smtClean="0"/>
              <a:t>reduce(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);</a:t>
            </a:r>
            <a:endParaRPr lang="en-US" altLang="zh-CN" sz="1000" dirty="0" smtClean="0"/>
          </a:p>
          <a:p>
            <a:r>
              <a:rPr lang="en-US" altLang="zh-CN" sz="1000" dirty="0" smtClean="0"/>
              <a:t>}</a:t>
            </a:r>
            <a:endParaRPr lang="en-US" altLang="zh-CN" sz="1000" dirty="0" smtClean="0"/>
          </a:p>
        </p:txBody>
      </p:sp>
      <p:sp>
        <p:nvSpPr>
          <p:cNvPr id="196" name="矩形 195"/>
          <p:cNvSpPr/>
          <p:nvPr/>
        </p:nvSpPr>
        <p:spPr>
          <a:xfrm>
            <a:off x="5863513" y="4042755"/>
            <a:ext cx="1495487" cy="983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7" name="文本框 196"/>
          <p:cNvSpPr txBox="1"/>
          <p:nvPr/>
        </p:nvSpPr>
        <p:spPr>
          <a:xfrm>
            <a:off x="6247489" y="4020169"/>
            <a:ext cx="891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</a:t>
            </a:r>
            <a:endParaRPr lang="en-US" altLang="zh-CN" sz="1000" dirty="0" smtClean="0"/>
          </a:p>
        </p:txBody>
      </p:sp>
      <p:sp>
        <p:nvSpPr>
          <p:cNvPr id="198" name="文本框 197"/>
          <p:cNvSpPr txBox="1"/>
          <p:nvPr/>
        </p:nvSpPr>
        <p:spPr>
          <a:xfrm>
            <a:off x="6014517" y="4237756"/>
            <a:ext cx="1193477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wordcountReduce</a:t>
            </a:r>
            <a:r>
              <a:rPr lang="en-US" altLang="zh-CN" sz="1000" dirty="0" smtClean="0"/>
              <a:t>{</a:t>
            </a:r>
            <a:endParaRPr lang="en-US" altLang="zh-CN" sz="1000" dirty="0" smtClean="0"/>
          </a:p>
          <a:p>
            <a:r>
              <a:rPr lang="en-US" altLang="zh-CN" sz="1000" dirty="0" smtClean="0"/>
              <a:t>reduce(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);</a:t>
            </a:r>
            <a:endParaRPr lang="en-US" altLang="zh-CN" sz="1000" dirty="0" smtClean="0"/>
          </a:p>
          <a:p>
            <a:r>
              <a:rPr lang="en-US" altLang="zh-CN" sz="1000" dirty="0" smtClean="0"/>
              <a:t>}</a:t>
            </a:r>
            <a:endParaRPr lang="en-US" altLang="zh-CN" sz="1000" dirty="0" smtClean="0"/>
          </a:p>
        </p:txBody>
      </p:sp>
      <p:cxnSp>
        <p:nvCxnSpPr>
          <p:cNvPr id="200" name="肘形连接符 199"/>
          <p:cNvCxnSpPr>
            <a:stCxn id="176" idx="0"/>
            <a:endCxn id="193" idx="1"/>
          </p:cNvCxnSpPr>
          <p:nvPr/>
        </p:nvCxnSpPr>
        <p:spPr>
          <a:xfrm rot="16200000" flipH="1">
            <a:off x="4915535" y="1332230"/>
            <a:ext cx="472440" cy="1423670"/>
          </a:xfrm>
          <a:prstGeom prst="bentConnector4">
            <a:avLst>
              <a:gd name="adj1" fmla="val -54570"/>
              <a:gd name="adj2" fmla="val 63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连接符 201"/>
          <p:cNvCxnSpPr>
            <a:stCxn id="177" idx="0"/>
            <a:endCxn id="187" idx="1"/>
          </p:cNvCxnSpPr>
          <p:nvPr/>
        </p:nvCxnSpPr>
        <p:spPr>
          <a:xfrm rot="16200000" flipH="1">
            <a:off x="4622275" y="2167773"/>
            <a:ext cx="1601299" cy="881175"/>
          </a:xfrm>
          <a:prstGeom prst="bentConnector4">
            <a:avLst>
              <a:gd name="adj1" fmla="val 99931"/>
              <a:gd name="adj2" fmla="val 67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肘形连接符 207"/>
          <p:cNvCxnSpPr>
            <a:stCxn id="179" idx="0"/>
            <a:endCxn id="196" idx="1"/>
          </p:cNvCxnSpPr>
          <p:nvPr/>
        </p:nvCxnSpPr>
        <p:spPr>
          <a:xfrm rot="16200000" flipH="1">
            <a:off x="4339256" y="3010409"/>
            <a:ext cx="2712612" cy="335901"/>
          </a:xfrm>
          <a:prstGeom prst="bentConnector4">
            <a:avLst>
              <a:gd name="adj1" fmla="val 100123"/>
              <a:gd name="adj2" fmla="val 97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/>
          <p:cNvSpPr/>
          <p:nvPr/>
        </p:nvSpPr>
        <p:spPr>
          <a:xfrm>
            <a:off x="7215816" y="1983079"/>
            <a:ext cx="956584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OutputFormat</a:t>
            </a:r>
            <a:endParaRPr lang="zh-CN" altLang="en-US" sz="1000" dirty="0"/>
          </a:p>
        </p:txBody>
      </p:sp>
      <p:sp>
        <p:nvSpPr>
          <p:cNvPr id="216" name="文本框 215"/>
          <p:cNvSpPr txBox="1"/>
          <p:nvPr/>
        </p:nvSpPr>
        <p:spPr>
          <a:xfrm>
            <a:off x="8193451" y="2376631"/>
            <a:ext cx="855380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Part-r-00000</a:t>
            </a:r>
            <a:endParaRPr lang="en-US" altLang="zh-CN" sz="1000" dirty="0" smtClean="0"/>
          </a:p>
        </p:txBody>
      </p:sp>
      <p:cxnSp>
        <p:nvCxnSpPr>
          <p:cNvPr id="217" name="直接箭头连接符 216"/>
          <p:cNvCxnSpPr/>
          <p:nvPr/>
        </p:nvCxnSpPr>
        <p:spPr>
          <a:xfrm>
            <a:off x="8158449" y="2098227"/>
            <a:ext cx="501040" cy="26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7211487" y="3107243"/>
            <a:ext cx="956584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OutputFormat</a:t>
            </a:r>
            <a:endParaRPr lang="zh-CN" altLang="en-US" sz="1000" dirty="0"/>
          </a:p>
        </p:txBody>
      </p:sp>
      <p:sp>
        <p:nvSpPr>
          <p:cNvPr id="219" name="文本框 218"/>
          <p:cNvSpPr txBox="1"/>
          <p:nvPr/>
        </p:nvSpPr>
        <p:spPr>
          <a:xfrm>
            <a:off x="8189122" y="3500795"/>
            <a:ext cx="855380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Part-r-00001</a:t>
            </a:r>
            <a:endParaRPr lang="en-US" altLang="zh-CN" sz="1000" dirty="0" smtClean="0"/>
          </a:p>
        </p:txBody>
      </p:sp>
      <p:cxnSp>
        <p:nvCxnSpPr>
          <p:cNvPr id="220" name="直接箭头连接符 219"/>
          <p:cNvCxnSpPr/>
          <p:nvPr/>
        </p:nvCxnSpPr>
        <p:spPr>
          <a:xfrm>
            <a:off x="8154120" y="3222391"/>
            <a:ext cx="501040" cy="26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7208597" y="4240114"/>
            <a:ext cx="956584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OutputFormat</a:t>
            </a:r>
            <a:endParaRPr lang="zh-CN" altLang="en-US" sz="1000" dirty="0"/>
          </a:p>
        </p:txBody>
      </p:sp>
      <p:sp>
        <p:nvSpPr>
          <p:cNvPr id="222" name="文本框 221"/>
          <p:cNvSpPr txBox="1"/>
          <p:nvPr/>
        </p:nvSpPr>
        <p:spPr>
          <a:xfrm>
            <a:off x="8186232" y="4633666"/>
            <a:ext cx="855380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Part-r-00002</a:t>
            </a:r>
            <a:endParaRPr lang="en-US" altLang="zh-CN" sz="1000" dirty="0" smtClean="0"/>
          </a:p>
        </p:txBody>
      </p:sp>
      <p:cxnSp>
        <p:nvCxnSpPr>
          <p:cNvPr id="223" name="直接箭头连接符 222"/>
          <p:cNvCxnSpPr/>
          <p:nvPr/>
        </p:nvCxnSpPr>
        <p:spPr>
          <a:xfrm>
            <a:off x="8151230" y="4355262"/>
            <a:ext cx="501040" cy="26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/>
          <p:cNvSpPr txBox="1"/>
          <p:nvPr/>
        </p:nvSpPr>
        <p:spPr>
          <a:xfrm>
            <a:off x="1101422" y="3678602"/>
            <a:ext cx="1099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提交切片信息</a:t>
            </a:r>
            <a:endParaRPr lang="en-US" altLang="zh-CN" sz="1000" dirty="0" smtClean="0"/>
          </a:p>
        </p:txBody>
      </p:sp>
      <p:sp>
        <p:nvSpPr>
          <p:cNvPr id="225" name="文本框 224"/>
          <p:cNvSpPr txBox="1"/>
          <p:nvPr/>
        </p:nvSpPr>
        <p:spPr>
          <a:xfrm>
            <a:off x="2508283" y="4064614"/>
            <a:ext cx="1474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 </a:t>
            </a:r>
            <a:r>
              <a:rPr lang="zh-CN" altLang="en-US" sz="1000" dirty="0" smtClean="0"/>
              <a:t>计算出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数量</a:t>
            </a:r>
            <a:endParaRPr lang="en-US" altLang="zh-CN" sz="1000" dirty="0" smtClean="0"/>
          </a:p>
        </p:txBody>
      </p:sp>
      <p:sp>
        <p:nvSpPr>
          <p:cNvPr id="226" name="文本框 225"/>
          <p:cNvSpPr txBox="1"/>
          <p:nvPr/>
        </p:nvSpPr>
        <p:spPr>
          <a:xfrm>
            <a:off x="1551829" y="869656"/>
            <a:ext cx="88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读取数据</a:t>
            </a:r>
            <a:endParaRPr lang="en-US" altLang="zh-CN" sz="1000" dirty="0" smtClean="0"/>
          </a:p>
        </p:txBody>
      </p:sp>
      <p:sp>
        <p:nvSpPr>
          <p:cNvPr id="227" name="文本框 226"/>
          <p:cNvSpPr txBox="1"/>
          <p:nvPr/>
        </p:nvSpPr>
        <p:spPr>
          <a:xfrm>
            <a:off x="1558679" y="1742477"/>
            <a:ext cx="88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逻辑运算</a:t>
            </a:r>
            <a:endParaRPr lang="en-US" altLang="zh-CN" sz="1000" dirty="0" smtClean="0"/>
          </a:p>
        </p:txBody>
      </p:sp>
      <p:sp>
        <p:nvSpPr>
          <p:cNvPr id="228" name="文本框 227"/>
          <p:cNvSpPr txBox="1"/>
          <p:nvPr/>
        </p:nvSpPr>
        <p:spPr>
          <a:xfrm>
            <a:off x="4358147" y="896577"/>
            <a:ext cx="1169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</a:t>
            </a:r>
            <a:r>
              <a:rPr lang="zh-CN" altLang="en-US" sz="1000" dirty="0" smtClean="0"/>
              <a:t> 收集</a:t>
            </a:r>
            <a:r>
              <a:rPr lang="en-US" altLang="zh-CN" sz="1000" dirty="0" err="1" smtClean="0"/>
              <a:t>kv</a:t>
            </a:r>
            <a:r>
              <a:rPr lang="zh-CN" altLang="en-US" sz="1000" dirty="0" smtClean="0"/>
              <a:t>到缓存</a:t>
            </a:r>
            <a:endParaRPr lang="en-US" altLang="zh-CN" sz="1000" dirty="0" smtClean="0"/>
          </a:p>
        </p:txBody>
      </p:sp>
      <p:sp>
        <p:nvSpPr>
          <p:cNvPr id="233" name="文本框 232"/>
          <p:cNvSpPr txBox="1"/>
          <p:nvPr/>
        </p:nvSpPr>
        <p:spPr>
          <a:xfrm>
            <a:off x="3761176" y="4222264"/>
            <a:ext cx="14749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</a:t>
            </a:r>
            <a:r>
              <a:rPr lang="zh-CN" altLang="en-US" sz="1000" dirty="0" smtClean="0"/>
              <a:t>所有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任务完成后，启动相应数量的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，并告知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处理数据范围（数据分区）</a:t>
            </a:r>
            <a:endParaRPr lang="en-US" altLang="zh-CN" sz="1000" dirty="0" smtClean="0"/>
          </a:p>
        </p:txBody>
      </p:sp>
      <p:sp>
        <p:nvSpPr>
          <p:cNvPr id="234" name="文本框 233"/>
          <p:cNvSpPr txBox="1"/>
          <p:nvPr/>
        </p:nvSpPr>
        <p:spPr>
          <a:xfrm>
            <a:off x="4820597" y="3425252"/>
            <a:ext cx="117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reduce task</a:t>
            </a:r>
            <a:r>
              <a:rPr lang="zh-CN" altLang="en-US" sz="1000" dirty="0" smtClean="0"/>
              <a:t>获取数据，并运算</a:t>
            </a:r>
            <a:endParaRPr lang="en-US" altLang="zh-CN" sz="1000" dirty="0" smtClean="0"/>
          </a:p>
        </p:txBody>
      </p:sp>
      <p:sp>
        <p:nvSpPr>
          <p:cNvPr id="235" name="文本框 234"/>
          <p:cNvSpPr txBox="1"/>
          <p:nvPr/>
        </p:nvSpPr>
        <p:spPr>
          <a:xfrm>
            <a:off x="7405440" y="1748104"/>
            <a:ext cx="127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11 </a:t>
            </a:r>
            <a:r>
              <a:rPr lang="zh-CN" altLang="en-US" sz="1000" dirty="0" smtClean="0"/>
              <a:t>输出结果到文件</a:t>
            </a:r>
            <a:endParaRPr lang="en-US" altLang="zh-CN" sz="1000" dirty="0" smtClean="0"/>
          </a:p>
        </p:txBody>
      </p:sp>
      <p:sp>
        <p:nvSpPr>
          <p:cNvPr id="80" name="文本框 79"/>
          <p:cNvSpPr txBox="1"/>
          <p:nvPr/>
        </p:nvSpPr>
        <p:spPr>
          <a:xfrm>
            <a:off x="5754599" y="1577085"/>
            <a:ext cx="764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处理</a:t>
            </a:r>
            <a:r>
              <a:rPr lang="en-US" altLang="zh-CN" sz="1000" dirty="0" smtClean="0"/>
              <a:t>a-g</a:t>
            </a:r>
            <a:endParaRPr lang="en-US" altLang="zh-CN" sz="1000" dirty="0" smtClean="0"/>
          </a:p>
        </p:txBody>
      </p:sp>
      <p:sp>
        <p:nvSpPr>
          <p:cNvPr id="81" name="文本框 80"/>
          <p:cNvSpPr txBox="1"/>
          <p:nvPr/>
        </p:nvSpPr>
        <p:spPr>
          <a:xfrm>
            <a:off x="5748690" y="2730644"/>
            <a:ext cx="764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处理</a:t>
            </a:r>
            <a:r>
              <a:rPr lang="en-US" altLang="zh-CN" sz="1000" dirty="0" smtClean="0"/>
              <a:t>h-r</a:t>
            </a:r>
            <a:endParaRPr lang="en-US" altLang="zh-CN" sz="1000" dirty="0" smtClean="0"/>
          </a:p>
        </p:txBody>
      </p:sp>
      <p:sp>
        <p:nvSpPr>
          <p:cNvPr id="83" name="文本框 82"/>
          <p:cNvSpPr txBox="1"/>
          <p:nvPr/>
        </p:nvSpPr>
        <p:spPr>
          <a:xfrm>
            <a:off x="5748690" y="3853149"/>
            <a:ext cx="764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处理</a:t>
            </a:r>
            <a:r>
              <a:rPr lang="en-US" altLang="zh-CN" sz="1000" dirty="0" smtClean="0"/>
              <a:t>s-z</a:t>
            </a:r>
            <a:endParaRPr lang="en-US" altLang="zh-CN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8" grpId="0" bldLvl="0" animBg="1"/>
      <p:bldP spid="3" grpId="0"/>
      <p:bldP spid="76" grpId="0" bldLvl="0" animBg="1"/>
      <p:bldP spid="88" grpId="0" bldLvl="0" animBg="1"/>
      <p:bldP spid="89" grpId="0" bldLvl="0" animBg="1"/>
      <p:bldP spid="91" grpId="0" bldLvl="0" animBg="1"/>
      <p:bldP spid="8" grpId="0" bldLvl="0" animBg="1"/>
      <p:bldP spid="92" grpId="0"/>
      <p:bldP spid="93" grpId="0"/>
      <p:bldP spid="95" grpId="0"/>
      <p:bldP spid="97" grpId="0"/>
      <p:bldP spid="100" grpId="0" bldLvl="0" animBg="1"/>
      <p:bldP spid="43" grpId="0" bldLvl="0" animBg="1"/>
      <p:bldP spid="60" grpId="0" bldLvl="0" animBg="1"/>
      <p:bldP spid="126" grpId="0" bldLvl="0" animBg="1"/>
      <p:bldP spid="127" grpId="0"/>
      <p:bldP spid="61" grpId="0" bldLvl="0" animBg="1"/>
      <p:bldP spid="62" grpId="0" bldLvl="0" animBg="1"/>
      <p:bldP spid="131" grpId="0"/>
      <p:bldP spid="133" grpId="0"/>
      <p:bldP spid="162" grpId="0" bldLvl="0" animBg="1"/>
      <p:bldP spid="167" grpId="0"/>
      <p:bldP spid="168" grpId="0"/>
      <p:bldP spid="169" grpId="0" bldLvl="0" animBg="1"/>
      <p:bldP spid="170" grpId="0" bldLvl="0" animBg="1"/>
      <p:bldP spid="171" grpId="0"/>
      <p:bldP spid="172" grpId="0"/>
      <p:bldP spid="173" grpId="0"/>
      <p:bldP spid="174" grpId="0"/>
      <p:bldP spid="176" grpId="0"/>
      <p:bldP spid="177" grpId="0"/>
      <p:bldP spid="179" grpId="0"/>
      <p:bldP spid="180" grpId="0" bldLvl="0" animBg="1"/>
      <p:bldP spid="181" grpId="0" bldLvl="0" animBg="1"/>
      <p:bldP spid="187" grpId="0" bldLvl="0" animBg="1"/>
      <p:bldP spid="188" grpId="0"/>
      <p:bldP spid="189" grpId="0" bldLvl="0" animBg="1"/>
      <p:bldP spid="193" grpId="0" bldLvl="0" animBg="1"/>
      <p:bldP spid="194" grpId="0"/>
      <p:bldP spid="195" grpId="0" bldLvl="0" animBg="1"/>
      <p:bldP spid="196" grpId="0" bldLvl="0" animBg="1"/>
      <p:bldP spid="197" grpId="0"/>
      <p:bldP spid="198" grpId="0" bldLvl="0" animBg="1"/>
      <p:bldP spid="212" grpId="0" bldLvl="0" animBg="1"/>
      <p:bldP spid="216" grpId="0" bldLvl="0" animBg="1"/>
      <p:bldP spid="218" grpId="0" bldLvl="0" animBg="1"/>
      <p:bldP spid="219" grpId="0" bldLvl="0" animBg="1"/>
      <p:bldP spid="221" grpId="0" bldLvl="0" animBg="1"/>
      <p:bldP spid="222" grpId="0" bldLvl="0" animBg="1"/>
      <p:bldP spid="224" grpId="0"/>
      <p:bldP spid="225" grpId="0"/>
      <p:bldP spid="226" grpId="0"/>
      <p:bldP spid="227" grpId="0"/>
      <p:bldP spid="228" grpId="0"/>
      <p:bldP spid="233" grpId="0"/>
      <p:bldP spid="234" grpId="0"/>
      <p:bldP spid="235" grpId="0"/>
      <p:bldP spid="80" grpId="0"/>
      <p:bldP spid="81" grpId="0"/>
      <p:bldP spid="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777126" y="534095"/>
            <a:ext cx="1739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MapTask</a:t>
            </a:r>
            <a:r>
              <a:rPr lang="zh-CN" altLang="zh-CN" sz="1600" dirty="0">
                <a:solidFill>
                  <a:srgbClr val="FF0000"/>
                </a:solidFill>
              </a:rPr>
              <a:t>工作机制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74412" y="1923678"/>
            <a:ext cx="246538" cy="9810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b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c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a</a:t>
            </a:r>
            <a:endParaRPr lang="en-US" altLang="zh-CN" sz="1000" dirty="0" smtClean="0"/>
          </a:p>
          <a:p>
            <a:pPr algn="ctr"/>
            <a:r>
              <a:rPr lang="en-US" altLang="zh-CN" sz="1000" dirty="0"/>
              <a:t>b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…</a:t>
            </a:r>
            <a:endParaRPr lang="zh-CN" altLang="en-US" sz="1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390066" y="1967941"/>
            <a:ext cx="102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 </a:t>
            </a:r>
            <a:r>
              <a:rPr lang="zh-CN" altLang="en-US" sz="1000" dirty="0" smtClean="0"/>
              <a:t>待处理文本</a:t>
            </a:r>
            <a:endParaRPr lang="en-US" altLang="zh-CN" sz="1000" dirty="0" smtClean="0"/>
          </a:p>
          <a:p>
            <a:r>
              <a:rPr lang="en-US" altLang="zh-CN" sz="1000" dirty="0" smtClean="0"/>
              <a:t>/user/input</a:t>
            </a:r>
            <a:endParaRPr lang="zh-CN" altLang="en-US" sz="1000" dirty="0"/>
          </a:p>
        </p:txBody>
      </p:sp>
      <p:sp>
        <p:nvSpPr>
          <p:cNvPr id="85" name="矩形 84"/>
          <p:cNvSpPr/>
          <p:nvPr/>
        </p:nvSpPr>
        <p:spPr>
          <a:xfrm>
            <a:off x="2118130" y="915566"/>
            <a:ext cx="1260000" cy="1589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6" name="文本框 85"/>
          <p:cNvSpPr txBox="1"/>
          <p:nvPr/>
        </p:nvSpPr>
        <p:spPr>
          <a:xfrm>
            <a:off x="148166" y="2881355"/>
            <a:ext cx="1606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</a:t>
            </a:r>
            <a:r>
              <a:rPr lang="zh-CN" altLang="en-US" sz="1000" dirty="0" smtClean="0"/>
              <a:t>客户端</a:t>
            </a:r>
            <a:r>
              <a:rPr lang="en-US" altLang="zh-CN" sz="1000" dirty="0" smtClean="0"/>
              <a:t>submit()</a:t>
            </a:r>
            <a:r>
              <a:rPr lang="zh-CN" altLang="en-US" sz="1000" dirty="0" smtClean="0"/>
              <a:t>前，获取待处理数据的信息，然后根据参数配置，形成一个任务分配的规划。</a:t>
            </a:r>
            <a:endParaRPr lang="zh-CN" altLang="en-US" sz="1000" dirty="0"/>
          </a:p>
        </p:txBody>
      </p:sp>
      <p:sp>
        <p:nvSpPr>
          <p:cNvPr id="87" name="文本框 86"/>
          <p:cNvSpPr txBox="1"/>
          <p:nvPr/>
        </p:nvSpPr>
        <p:spPr>
          <a:xfrm>
            <a:off x="403785" y="2315656"/>
            <a:ext cx="53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200m</a:t>
            </a:r>
            <a:endParaRPr lang="en-US" altLang="zh-CN" sz="1000" dirty="0" smtClean="0"/>
          </a:p>
        </p:txBody>
      </p:sp>
      <p:sp>
        <p:nvSpPr>
          <p:cNvPr id="90" name="矩形 89"/>
          <p:cNvSpPr/>
          <p:nvPr/>
        </p:nvSpPr>
        <p:spPr>
          <a:xfrm>
            <a:off x="1423178" y="1104050"/>
            <a:ext cx="864963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InputFormat</a:t>
            </a:r>
            <a:endParaRPr lang="zh-CN" altLang="en-US" sz="1000" dirty="0"/>
          </a:p>
        </p:txBody>
      </p:sp>
      <p:sp>
        <p:nvSpPr>
          <p:cNvPr id="94" name="矩形 93"/>
          <p:cNvSpPr/>
          <p:nvPr/>
        </p:nvSpPr>
        <p:spPr>
          <a:xfrm>
            <a:off x="2295211" y="1094746"/>
            <a:ext cx="73766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6" name="文本框 95"/>
          <p:cNvSpPr txBox="1"/>
          <p:nvPr/>
        </p:nvSpPr>
        <p:spPr>
          <a:xfrm>
            <a:off x="2529194" y="882046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98" name="矩形 97"/>
          <p:cNvSpPr/>
          <p:nvPr/>
        </p:nvSpPr>
        <p:spPr>
          <a:xfrm>
            <a:off x="2167876" y="1479410"/>
            <a:ext cx="614470" cy="235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Mapper</a:t>
            </a:r>
            <a:endParaRPr lang="zh-CN" altLang="en-US" sz="1000" dirty="0"/>
          </a:p>
        </p:txBody>
      </p:sp>
      <p:sp>
        <p:nvSpPr>
          <p:cNvPr id="99" name="矩形 98"/>
          <p:cNvSpPr/>
          <p:nvPr/>
        </p:nvSpPr>
        <p:spPr>
          <a:xfrm>
            <a:off x="2174553" y="2274147"/>
            <a:ext cx="1095287" cy="2255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outputCollector</a:t>
            </a:r>
            <a:endParaRPr lang="zh-CN" altLang="en-US" sz="1000" dirty="0"/>
          </a:p>
        </p:txBody>
      </p:sp>
      <p:sp>
        <p:nvSpPr>
          <p:cNvPr id="101" name="文本框 100"/>
          <p:cNvSpPr txBox="1"/>
          <p:nvPr/>
        </p:nvSpPr>
        <p:spPr>
          <a:xfrm>
            <a:off x="2753419" y="1074379"/>
            <a:ext cx="3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endParaRPr lang="en-US" altLang="zh-CN" sz="1000" dirty="0" smtClean="0"/>
          </a:p>
        </p:txBody>
      </p:sp>
      <p:sp>
        <p:nvSpPr>
          <p:cNvPr id="102" name="文本框 101"/>
          <p:cNvSpPr txBox="1"/>
          <p:nvPr/>
        </p:nvSpPr>
        <p:spPr>
          <a:xfrm>
            <a:off x="2159959" y="1748674"/>
            <a:ext cx="111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cxnSp>
        <p:nvCxnSpPr>
          <p:cNvPr id="104" name="肘形连接符 103"/>
          <p:cNvCxnSpPr>
            <a:stCxn id="98" idx="1"/>
            <a:endCxn id="102" idx="1"/>
          </p:cNvCxnSpPr>
          <p:nvPr/>
        </p:nvCxnSpPr>
        <p:spPr>
          <a:xfrm rot="10800000" flipV="1">
            <a:off x="2159960" y="1597287"/>
            <a:ext cx="7917" cy="351441"/>
          </a:xfrm>
          <a:prstGeom prst="bentConnector3">
            <a:avLst>
              <a:gd name="adj1" fmla="val 2987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101" idx="2"/>
            <a:endCxn id="98" idx="0"/>
          </p:cNvCxnSpPr>
          <p:nvPr/>
        </p:nvCxnSpPr>
        <p:spPr>
          <a:xfrm flipH="1">
            <a:off x="2475111" y="1320600"/>
            <a:ext cx="448068" cy="15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3492812" y="1137664"/>
            <a:ext cx="1751073" cy="34174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2628670" y="686258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0-128</a:t>
            </a:r>
            <a:endParaRPr lang="en-US" altLang="zh-CN" sz="1000" dirty="0" smtClean="0"/>
          </a:p>
        </p:txBody>
      </p:sp>
      <p:sp>
        <p:nvSpPr>
          <p:cNvPr id="109" name="文本框 108"/>
          <p:cNvSpPr txBox="1"/>
          <p:nvPr/>
        </p:nvSpPr>
        <p:spPr>
          <a:xfrm>
            <a:off x="721106" y="806027"/>
            <a:ext cx="1455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TextInputFormat</a:t>
            </a:r>
            <a:endParaRPr lang="en-US" altLang="zh-CN" sz="1000" dirty="0" smtClean="0"/>
          </a:p>
        </p:txBody>
      </p:sp>
      <p:sp>
        <p:nvSpPr>
          <p:cNvPr id="110" name="文本框 109"/>
          <p:cNvSpPr txBox="1"/>
          <p:nvPr/>
        </p:nvSpPr>
        <p:spPr>
          <a:xfrm>
            <a:off x="1259632" y="1635486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逻辑运算</a:t>
            </a:r>
            <a:endParaRPr lang="en-US" altLang="zh-CN" sz="1000" dirty="0" smtClean="0"/>
          </a:p>
        </p:txBody>
      </p:sp>
      <p:sp>
        <p:nvSpPr>
          <p:cNvPr id="111" name="矩形 110"/>
          <p:cNvSpPr/>
          <p:nvPr/>
        </p:nvSpPr>
        <p:spPr>
          <a:xfrm>
            <a:off x="107504" y="1097490"/>
            <a:ext cx="1067968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RecorderReader</a:t>
            </a:r>
            <a:endParaRPr lang="zh-CN" altLang="en-US" sz="10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179512" y="1436696"/>
            <a:ext cx="656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 reader()</a:t>
            </a:r>
            <a:endParaRPr lang="en-US" altLang="zh-CN" sz="1000" dirty="0" smtClean="0"/>
          </a:p>
        </p:txBody>
      </p:sp>
      <p:cxnSp>
        <p:nvCxnSpPr>
          <p:cNvPr id="114" name="直接箭头连接符 113"/>
          <p:cNvCxnSpPr>
            <a:stCxn id="112" idx="2"/>
            <a:endCxn id="82" idx="0"/>
          </p:cNvCxnSpPr>
          <p:nvPr/>
        </p:nvCxnSpPr>
        <p:spPr>
          <a:xfrm flipH="1">
            <a:off x="297681" y="1836806"/>
            <a:ext cx="209969" cy="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11" idx="2"/>
            <a:endCxn id="112" idx="0"/>
          </p:cNvCxnSpPr>
          <p:nvPr/>
        </p:nvCxnSpPr>
        <p:spPr>
          <a:xfrm flipH="1">
            <a:off x="507650" y="1313780"/>
            <a:ext cx="133838" cy="12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90" idx="1"/>
            <a:endCxn id="111" idx="3"/>
          </p:cNvCxnSpPr>
          <p:nvPr/>
        </p:nvCxnSpPr>
        <p:spPr>
          <a:xfrm flipH="1" flipV="1">
            <a:off x="1175472" y="1205635"/>
            <a:ext cx="247706" cy="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96" idx="1"/>
          </p:cNvCxnSpPr>
          <p:nvPr/>
        </p:nvCxnSpPr>
        <p:spPr>
          <a:xfrm flipH="1">
            <a:off x="2032380" y="1005157"/>
            <a:ext cx="496814" cy="9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12" idx="3"/>
            <a:endCxn id="101" idx="1"/>
          </p:cNvCxnSpPr>
          <p:nvPr/>
        </p:nvCxnSpPr>
        <p:spPr>
          <a:xfrm flipV="1">
            <a:off x="835788" y="1197490"/>
            <a:ext cx="1917631" cy="43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02" idx="2"/>
            <a:endCxn id="99" idx="0"/>
          </p:cNvCxnSpPr>
          <p:nvPr/>
        </p:nvCxnSpPr>
        <p:spPr>
          <a:xfrm>
            <a:off x="2719898" y="2148784"/>
            <a:ext cx="2299" cy="12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3602356" y="882046"/>
            <a:ext cx="949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环形缓冲区</a:t>
            </a:r>
            <a:endParaRPr lang="en-US" altLang="zh-CN" sz="1000" dirty="0" smtClean="0"/>
          </a:p>
        </p:txBody>
      </p:sp>
      <p:sp>
        <p:nvSpPr>
          <p:cNvPr id="123" name="文本框 122"/>
          <p:cNvSpPr txBox="1"/>
          <p:nvPr/>
        </p:nvSpPr>
        <p:spPr>
          <a:xfrm>
            <a:off x="3400531" y="1212195"/>
            <a:ext cx="1904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… …&lt;a,1&gt;&lt; c,1&gt;&lt;b,1&gt;&lt;a,1&gt;&lt;b,1&gt;</a:t>
            </a:r>
            <a:endParaRPr lang="en-US" altLang="zh-CN" sz="1000" dirty="0" smtClean="0"/>
          </a:p>
        </p:txBody>
      </p:sp>
      <p:sp>
        <p:nvSpPr>
          <p:cNvPr id="125" name="矩形 124"/>
          <p:cNvSpPr/>
          <p:nvPr/>
        </p:nvSpPr>
        <p:spPr>
          <a:xfrm>
            <a:off x="5220072" y="1139915"/>
            <a:ext cx="222477" cy="34174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544866" y="879302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默认</a:t>
            </a:r>
            <a:r>
              <a:rPr lang="en-US" altLang="zh-CN" sz="1000" dirty="0" smtClean="0"/>
              <a:t>100M</a:t>
            </a:r>
            <a:endParaRPr lang="en-US" altLang="zh-CN" sz="1000" dirty="0" smtClean="0"/>
          </a:p>
        </p:txBody>
      </p:sp>
      <p:sp>
        <p:nvSpPr>
          <p:cNvPr id="129" name="文本框 128"/>
          <p:cNvSpPr txBox="1"/>
          <p:nvPr/>
        </p:nvSpPr>
        <p:spPr>
          <a:xfrm>
            <a:off x="5002016" y="1472704"/>
            <a:ext cx="42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80%</a:t>
            </a:r>
            <a:endParaRPr lang="en-US" altLang="zh-CN" sz="1000" dirty="0" smtClean="0"/>
          </a:p>
        </p:txBody>
      </p:sp>
      <p:sp>
        <p:nvSpPr>
          <p:cNvPr id="130" name="矩形 129"/>
          <p:cNvSpPr/>
          <p:nvPr/>
        </p:nvSpPr>
        <p:spPr>
          <a:xfrm>
            <a:off x="3488894" y="1860213"/>
            <a:ext cx="1422366" cy="85555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32" name="矩形 131"/>
          <p:cNvSpPr/>
          <p:nvPr/>
        </p:nvSpPr>
        <p:spPr>
          <a:xfrm>
            <a:off x="3543135" y="2093099"/>
            <a:ext cx="1320502" cy="2255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HashPartitioner</a:t>
            </a:r>
            <a:r>
              <a:rPr lang="zh-CN" altLang="en-US" sz="1000" dirty="0" smtClean="0"/>
              <a:t>分区</a:t>
            </a:r>
            <a:endParaRPr lang="zh-CN" altLang="en-US" sz="1000" dirty="0"/>
          </a:p>
        </p:txBody>
      </p:sp>
      <p:sp>
        <p:nvSpPr>
          <p:cNvPr id="134" name="矩形 133"/>
          <p:cNvSpPr/>
          <p:nvPr/>
        </p:nvSpPr>
        <p:spPr>
          <a:xfrm>
            <a:off x="3539842" y="2384958"/>
            <a:ext cx="1323795" cy="2255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Key.compareTo</a:t>
            </a:r>
            <a:r>
              <a:rPr lang="zh-CN" altLang="en-US" sz="1000" dirty="0" smtClean="0"/>
              <a:t>排序</a:t>
            </a:r>
            <a:endParaRPr lang="zh-CN" altLang="en-US" sz="1000" dirty="0"/>
          </a:p>
        </p:txBody>
      </p:sp>
      <p:sp>
        <p:nvSpPr>
          <p:cNvPr id="137" name="下弧形箭头 136"/>
          <p:cNvSpPr/>
          <p:nvPr/>
        </p:nvSpPr>
        <p:spPr>
          <a:xfrm>
            <a:off x="4213606" y="1410973"/>
            <a:ext cx="597035" cy="249977"/>
          </a:xfrm>
          <a:prstGeom prst="curved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138" name="直接箭头连接符 137"/>
          <p:cNvCxnSpPr>
            <a:stCxn id="137" idx="3"/>
            <a:endCxn id="130" idx="0"/>
          </p:cNvCxnSpPr>
          <p:nvPr/>
        </p:nvCxnSpPr>
        <p:spPr>
          <a:xfrm flipH="1">
            <a:off x="4200077" y="1660950"/>
            <a:ext cx="296423" cy="19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99" idx="3"/>
          </p:cNvCxnSpPr>
          <p:nvPr/>
        </p:nvCxnSpPr>
        <p:spPr>
          <a:xfrm flipV="1">
            <a:off x="3269840" y="1434853"/>
            <a:ext cx="133338" cy="9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5143346" y="2093099"/>
            <a:ext cx="675413" cy="2255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141" name="矩形 140"/>
          <p:cNvSpPr/>
          <p:nvPr/>
        </p:nvSpPr>
        <p:spPr>
          <a:xfrm>
            <a:off x="5818760" y="2088438"/>
            <a:ext cx="648072" cy="2255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&lt;b,1&gt;&lt;b,1&gt;</a:t>
            </a:r>
            <a:endParaRPr lang="zh-CN" altLang="en-US" sz="800" dirty="0"/>
          </a:p>
        </p:txBody>
      </p:sp>
      <p:sp>
        <p:nvSpPr>
          <p:cNvPr id="142" name="文本框 141"/>
          <p:cNvSpPr txBox="1"/>
          <p:nvPr/>
        </p:nvSpPr>
        <p:spPr>
          <a:xfrm>
            <a:off x="4955080" y="1783969"/>
            <a:ext cx="202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溢出到文件（分区且区内有序）</a:t>
            </a:r>
            <a:endParaRPr lang="en-US" altLang="zh-CN" sz="1000" dirty="0" smtClean="0"/>
          </a:p>
        </p:txBody>
      </p:sp>
      <p:sp>
        <p:nvSpPr>
          <p:cNvPr id="143" name="矩形 142"/>
          <p:cNvSpPr/>
          <p:nvPr/>
        </p:nvSpPr>
        <p:spPr>
          <a:xfrm>
            <a:off x="5143345" y="2380612"/>
            <a:ext cx="675413" cy="2255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&lt;a,1&gt;&lt;e,1&gt;</a:t>
            </a:r>
            <a:endParaRPr lang="zh-CN" altLang="en-US" sz="800" dirty="0"/>
          </a:p>
        </p:txBody>
      </p:sp>
      <p:sp>
        <p:nvSpPr>
          <p:cNvPr id="144" name="矩形 143"/>
          <p:cNvSpPr/>
          <p:nvPr/>
        </p:nvSpPr>
        <p:spPr>
          <a:xfrm>
            <a:off x="5818759" y="2375951"/>
            <a:ext cx="648072" cy="2255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&lt;d,1&gt;&lt;f,1&gt;</a:t>
            </a:r>
            <a:endParaRPr lang="zh-CN" altLang="en-US" sz="800" dirty="0"/>
          </a:p>
        </p:txBody>
      </p:sp>
      <p:cxnSp>
        <p:nvCxnSpPr>
          <p:cNvPr id="148" name="直接箭头连接符 147"/>
          <p:cNvCxnSpPr>
            <a:stCxn id="130" idx="3"/>
            <a:endCxn id="140" idx="1"/>
          </p:cNvCxnSpPr>
          <p:nvPr/>
        </p:nvCxnSpPr>
        <p:spPr>
          <a:xfrm flipV="1">
            <a:off x="4911260" y="2205897"/>
            <a:ext cx="232086" cy="8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30" idx="3"/>
            <a:endCxn id="143" idx="1"/>
          </p:cNvCxnSpPr>
          <p:nvPr/>
        </p:nvCxnSpPr>
        <p:spPr>
          <a:xfrm>
            <a:off x="4911260" y="2287990"/>
            <a:ext cx="232085" cy="20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6732240" y="2225220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51" name="矩形 150"/>
          <p:cNvSpPr/>
          <p:nvPr/>
        </p:nvSpPr>
        <p:spPr>
          <a:xfrm>
            <a:off x="7884079" y="2225220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52" name="直接箭头连接符 151"/>
          <p:cNvCxnSpPr>
            <a:stCxn id="144" idx="3"/>
            <a:endCxn id="150" idx="1"/>
          </p:cNvCxnSpPr>
          <p:nvPr/>
        </p:nvCxnSpPr>
        <p:spPr>
          <a:xfrm flipV="1">
            <a:off x="6466831" y="2338018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41" idx="3"/>
            <a:endCxn id="150" idx="1"/>
          </p:cNvCxnSpPr>
          <p:nvPr/>
        </p:nvCxnSpPr>
        <p:spPr>
          <a:xfrm>
            <a:off x="6466832" y="2201236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6584138" y="2030140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203" name="矩形 202"/>
          <p:cNvSpPr/>
          <p:nvPr/>
        </p:nvSpPr>
        <p:spPr>
          <a:xfrm>
            <a:off x="2174553" y="2893362"/>
            <a:ext cx="1065637" cy="731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04" name="文本框 203"/>
          <p:cNvSpPr txBox="1"/>
          <p:nvPr/>
        </p:nvSpPr>
        <p:spPr>
          <a:xfrm>
            <a:off x="2326512" y="2904339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205" name="文本框 204"/>
          <p:cNvSpPr txBox="1"/>
          <p:nvPr/>
        </p:nvSpPr>
        <p:spPr>
          <a:xfrm>
            <a:off x="2416435" y="2648264"/>
            <a:ext cx="1030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128-200</a:t>
            </a:r>
            <a:endParaRPr lang="en-US" altLang="zh-CN" sz="1000" dirty="0" smtClean="0"/>
          </a:p>
        </p:txBody>
      </p:sp>
      <p:sp>
        <p:nvSpPr>
          <p:cNvPr id="7" name="矩形 6"/>
          <p:cNvSpPr/>
          <p:nvPr/>
        </p:nvSpPr>
        <p:spPr>
          <a:xfrm>
            <a:off x="420950" y="4146634"/>
            <a:ext cx="112082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Read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07607" y="4146634"/>
            <a:ext cx="10695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Map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18405" y="4146634"/>
            <a:ext cx="131318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Collect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55053" y="4146634"/>
            <a:ext cx="110799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溢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732240" y="4146634"/>
            <a:ext cx="14927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Combine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ldLvl="0" animBg="1"/>
      <p:bldP spid="84" grpId="0"/>
      <p:bldP spid="85" grpId="0" bldLvl="0" animBg="1"/>
      <p:bldP spid="86" grpId="0"/>
      <p:bldP spid="87" grpId="0"/>
      <p:bldP spid="90" grpId="0" bldLvl="0" animBg="1"/>
      <p:bldP spid="94" grpId="0" bldLvl="0" animBg="1"/>
      <p:bldP spid="96" grpId="0"/>
      <p:bldP spid="98" grpId="0" bldLvl="0" animBg="1"/>
      <p:bldP spid="99" grpId="0" bldLvl="0" animBg="1"/>
      <p:bldP spid="101" grpId="0"/>
      <p:bldP spid="102" grpId="0"/>
      <p:bldP spid="106" grpId="0" bldLvl="0" animBg="1"/>
      <p:bldP spid="107" grpId="0"/>
      <p:bldP spid="109" grpId="0"/>
      <p:bldP spid="110" grpId="0"/>
      <p:bldP spid="111" grpId="0" bldLvl="0" animBg="1"/>
      <p:bldP spid="112" grpId="0"/>
      <p:bldP spid="121" grpId="0"/>
      <p:bldP spid="123" grpId="0"/>
      <p:bldP spid="125" grpId="0" bldLvl="0" animBg="1"/>
      <p:bldP spid="128" grpId="0"/>
      <p:bldP spid="129" grpId="0"/>
      <p:bldP spid="130" grpId="0" bldLvl="0" animBg="1"/>
      <p:bldP spid="132" grpId="0" bldLvl="0" animBg="1"/>
      <p:bldP spid="134" grpId="0" bldLvl="0" animBg="1"/>
      <p:bldP spid="137" grpId="0" bldLvl="0" animBg="1"/>
      <p:bldP spid="140" grpId="0" bldLvl="0" animBg="1"/>
      <p:bldP spid="141" grpId="0" bldLvl="0" animBg="1"/>
      <p:bldP spid="142" grpId="0"/>
      <p:bldP spid="143" grpId="0" bldLvl="0" animBg="1"/>
      <p:bldP spid="144" grpId="0" bldLvl="0" animBg="1"/>
      <p:bldP spid="150" grpId="0" bldLvl="0" animBg="1"/>
      <p:bldP spid="151" grpId="0" bldLvl="0" animBg="1"/>
      <p:bldP spid="159" grpId="0"/>
      <p:bldP spid="203" grpId="0" bldLvl="0" animBg="1"/>
      <p:bldP spid="204" grpId="0"/>
      <p:bldP spid="20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圆角矩形 65"/>
          <p:cNvSpPr/>
          <p:nvPr/>
        </p:nvSpPr>
        <p:spPr>
          <a:xfrm>
            <a:off x="6291334" y="2969597"/>
            <a:ext cx="1251638" cy="19027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5" name="圆角矩形 74"/>
          <p:cNvSpPr/>
          <p:nvPr/>
        </p:nvSpPr>
        <p:spPr>
          <a:xfrm>
            <a:off x="2787262" y="2980637"/>
            <a:ext cx="1380042" cy="1897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6" name="圆角矩形 75"/>
          <p:cNvSpPr/>
          <p:nvPr/>
        </p:nvSpPr>
        <p:spPr>
          <a:xfrm>
            <a:off x="4644008" y="2980637"/>
            <a:ext cx="1206270" cy="1897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8" name="文本框 30"/>
          <p:cNvSpPr txBox="1">
            <a:spLocks noChangeArrowheads="1"/>
          </p:cNvSpPr>
          <p:nvPr/>
        </p:nvSpPr>
        <p:spPr bwMode="auto">
          <a:xfrm>
            <a:off x="3093886" y="2702648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文本框 31"/>
          <p:cNvSpPr txBox="1">
            <a:spLocks noChangeArrowheads="1"/>
          </p:cNvSpPr>
          <p:nvPr/>
        </p:nvSpPr>
        <p:spPr bwMode="auto">
          <a:xfrm>
            <a:off x="4830983" y="2718874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文本框 32"/>
          <p:cNvSpPr txBox="1">
            <a:spLocks noChangeArrowheads="1"/>
          </p:cNvSpPr>
          <p:nvPr/>
        </p:nvSpPr>
        <p:spPr bwMode="auto">
          <a:xfrm>
            <a:off x="6534482" y="2702648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圆柱形 84"/>
          <p:cNvSpPr/>
          <p:nvPr/>
        </p:nvSpPr>
        <p:spPr>
          <a:xfrm rot="5400000">
            <a:off x="1142973" y="1487268"/>
            <a:ext cx="563906" cy="154162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87" name="文本框 35"/>
          <p:cNvSpPr txBox="1">
            <a:spLocks noChangeArrowheads="1"/>
          </p:cNvSpPr>
          <p:nvPr/>
        </p:nvSpPr>
        <p:spPr bwMode="auto">
          <a:xfrm>
            <a:off x="232578" y="2165950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文本框 36"/>
          <p:cNvSpPr txBox="1">
            <a:spLocks noChangeArrowheads="1"/>
          </p:cNvSpPr>
          <p:nvPr/>
        </p:nvSpPr>
        <p:spPr bwMode="auto">
          <a:xfrm>
            <a:off x="660779" y="1794196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162647" y="4360738"/>
            <a:ext cx="550469" cy="2992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0" name="矩形 89"/>
          <p:cNvSpPr/>
          <p:nvPr/>
        </p:nvSpPr>
        <p:spPr>
          <a:xfrm>
            <a:off x="2583725" y="612022"/>
            <a:ext cx="3901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数据切片及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MapTask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并行度决定机制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944823" y="4344863"/>
            <a:ext cx="550469" cy="2992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2" name="矩形 91"/>
          <p:cNvSpPr/>
          <p:nvPr/>
        </p:nvSpPr>
        <p:spPr>
          <a:xfrm>
            <a:off x="6644004" y="4309615"/>
            <a:ext cx="550469" cy="2992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3" name="椭圆 92"/>
          <p:cNvSpPr/>
          <p:nvPr/>
        </p:nvSpPr>
        <p:spPr>
          <a:xfrm>
            <a:off x="3259029" y="3383273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3086881" y="3095241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sp>
        <p:nvSpPr>
          <p:cNvPr id="95" name="文本框 94"/>
          <p:cNvSpPr txBox="1"/>
          <p:nvPr/>
        </p:nvSpPr>
        <p:spPr>
          <a:xfrm>
            <a:off x="3030052" y="40949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96" name="文本框 95"/>
          <p:cNvSpPr txBox="1"/>
          <p:nvPr/>
        </p:nvSpPr>
        <p:spPr>
          <a:xfrm>
            <a:off x="3419872" y="4083829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128M</a:t>
            </a:r>
            <a:endParaRPr lang="zh-CN" altLang="en-US" sz="1200" dirty="0"/>
          </a:p>
        </p:txBody>
      </p:sp>
      <p:sp>
        <p:nvSpPr>
          <p:cNvPr id="97" name="文本框 96"/>
          <p:cNvSpPr txBox="1"/>
          <p:nvPr/>
        </p:nvSpPr>
        <p:spPr>
          <a:xfrm>
            <a:off x="4668946" y="4066993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128M</a:t>
            </a:r>
            <a:endParaRPr lang="zh-CN" altLang="en-US" sz="12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5217582" y="4066993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256M</a:t>
            </a:r>
            <a:endParaRPr lang="zh-CN" altLang="en-US" sz="12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6368620" y="404924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256M</a:t>
            </a:r>
            <a:endParaRPr lang="zh-CN" altLang="en-US" sz="12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6917256" y="404924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300M</a:t>
            </a:r>
            <a:endParaRPr lang="zh-CN" altLang="en-US" sz="1200" dirty="0"/>
          </a:p>
        </p:txBody>
      </p:sp>
      <p:sp>
        <p:nvSpPr>
          <p:cNvPr id="108" name="椭圆 107"/>
          <p:cNvSpPr/>
          <p:nvPr/>
        </p:nvSpPr>
        <p:spPr>
          <a:xfrm>
            <a:off x="5031779" y="3379352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4859631" y="3091320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sp>
        <p:nvSpPr>
          <p:cNvPr id="110" name="椭圆 109"/>
          <p:cNvSpPr/>
          <p:nvPr/>
        </p:nvSpPr>
        <p:spPr>
          <a:xfrm>
            <a:off x="6783194" y="3407082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6611046" y="3119050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cxnSp>
        <p:nvCxnSpPr>
          <p:cNvPr id="113" name="直接连接符 112"/>
          <p:cNvCxnSpPr/>
          <p:nvPr/>
        </p:nvCxnSpPr>
        <p:spPr>
          <a:xfrm>
            <a:off x="1259632" y="1635646"/>
            <a:ext cx="0" cy="130095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1763688" y="1643546"/>
            <a:ext cx="0" cy="130095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36"/>
          <p:cNvSpPr txBox="1">
            <a:spLocks noChangeArrowheads="1"/>
          </p:cNvSpPr>
          <p:nvPr/>
        </p:nvSpPr>
        <p:spPr bwMode="auto">
          <a:xfrm>
            <a:off x="1985913" y="1749864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922536" y="300008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B0F0"/>
                </a:solidFill>
              </a:rPr>
              <a:t>128M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1512502" y="3001653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B0F0"/>
                </a:solidFill>
              </a:rPr>
              <a:t>256M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162275" y="1635646"/>
            <a:ext cx="0" cy="130095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1619672" y="1648541"/>
            <a:ext cx="0" cy="130095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989710" y="1373925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100M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474290" y="1382879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200M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28" name="直接箭头连接符 127"/>
          <p:cNvCxnSpPr>
            <a:stCxn id="95" idx="2"/>
            <a:endCxn id="93" idx="4"/>
          </p:cNvCxnSpPr>
          <p:nvPr/>
        </p:nvCxnSpPr>
        <p:spPr>
          <a:xfrm flipV="1">
            <a:off x="3161659" y="3683232"/>
            <a:ext cx="241386" cy="68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96" idx="2"/>
          </p:cNvCxnSpPr>
          <p:nvPr/>
        </p:nvCxnSpPr>
        <p:spPr>
          <a:xfrm flipH="1" flipV="1">
            <a:off x="3419872" y="3707041"/>
            <a:ext cx="275877" cy="65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97" idx="2"/>
            <a:endCxn id="108" idx="4"/>
          </p:cNvCxnSpPr>
          <p:nvPr/>
        </p:nvCxnSpPr>
        <p:spPr>
          <a:xfrm flipV="1">
            <a:off x="4944823" y="3679311"/>
            <a:ext cx="230972" cy="66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104" idx="2"/>
          </p:cNvCxnSpPr>
          <p:nvPr/>
        </p:nvCxnSpPr>
        <p:spPr>
          <a:xfrm flipH="1" flipV="1">
            <a:off x="5217582" y="3707041"/>
            <a:ext cx="275877" cy="63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05" idx="2"/>
            <a:endCxn id="110" idx="4"/>
          </p:cNvCxnSpPr>
          <p:nvPr/>
        </p:nvCxnSpPr>
        <p:spPr>
          <a:xfrm flipV="1">
            <a:off x="6644497" y="3707041"/>
            <a:ext cx="282713" cy="61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07" idx="2"/>
          </p:cNvCxnSpPr>
          <p:nvPr/>
        </p:nvCxnSpPr>
        <p:spPr>
          <a:xfrm flipH="1" flipV="1">
            <a:off x="6917256" y="3707041"/>
            <a:ext cx="275877" cy="61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H="1" flipV="1">
            <a:off x="3413036" y="3707041"/>
            <a:ext cx="128706" cy="636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endCxn id="108" idx="4"/>
          </p:cNvCxnSpPr>
          <p:nvPr/>
        </p:nvCxnSpPr>
        <p:spPr>
          <a:xfrm flipV="1">
            <a:off x="3541742" y="3679311"/>
            <a:ext cx="1634053" cy="664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 flipH="1" flipV="1">
            <a:off x="5175795" y="3707041"/>
            <a:ext cx="151607" cy="636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endCxn id="110" idx="4"/>
          </p:cNvCxnSpPr>
          <p:nvPr/>
        </p:nvCxnSpPr>
        <p:spPr>
          <a:xfrm flipV="1">
            <a:off x="5309857" y="3707041"/>
            <a:ext cx="1617353" cy="627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107" idx="2"/>
          </p:cNvCxnSpPr>
          <p:nvPr/>
        </p:nvCxnSpPr>
        <p:spPr>
          <a:xfrm flipH="1" flipV="1">
            <a:off x="6927212" y="3707043"/>
            <a:ext cx="265921" cy="619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3461161" y="1306836"/>
            <a:ext cx="41026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每一个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切片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分配一个</a:t>
            </a:r>
            <a:r>
              <a:rPr lang="en-US" altLang="zh-CN" sz="1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mapTask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并行实例处理</a:t>
            </a:r>
            <a:endParaRPr lang="zh-CN" altLang="en-US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455437" y="1669660"/>
            <a:ext cx="3029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默认情况下，切片大小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blocksize</a:t>
            </a:r>
            <a:endParaRPr lang="zh-CN" altLang="en-US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3455436" y="2034788"/>
            <a:ext cx="5293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切片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时不考虑数据集整体，而是逐个针对每一个文件单独切片</a:t>
            </a:r>
            <a:endParaRPr lang="zh-CN" altLang="en-US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3461160" y="964637"/>
            <a:ext cx="51432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job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map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阶段并行度由客户端在提交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job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时决定</a:t>
            </a:r>
            <a:endParaRPr lang="zh-CN" altLang="en-US" sz="1400" dirty="0"/>
          </a:p>
        </p:txBody>
      </p:sp>
      <p:sp>
        <p:nvSpPr>
          <p:cNvPr id="145" name="圆柱形 144"/>
          <p:cNvSpPr/>
          <p:nvPr/>
        </p:nvSpPr>
        <p:spPr>
          <a:xfrm rot="5400000">
            <a:off x="548535" y="3568808"/>
            <a:ext cx="563906" cy="398566"/>
          </a:xfrm>
          <a:prstGeom prst="can">
            <a:avLst>
              <a:gd name="adj" fmla="val 35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6" name="文本框 36"/>
          <p:cNvSpPr txBox="1">
            <a:spLocks noChangeArrowheads="1"/>
          </p:cNvSpPr>
          <p:nvPr/>
        </p:nvSpPr>
        <p:spPr bwMode="auto">
          <a:xfrm>
            <a:off x="631205" y="4174992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文本框 35"/>
          <p:cNvSpPr txBox="1">
            <a:spLocks noChangeArrowheads="1"/>
          </p:cNvSpPr>
          <p:nvPr/>
        </p:nvSpPr>
        <p:spPr bwMode="auto">
          <a:xfrm>
            <a:off x="159459" y="3647917"/>
            <a:ext cx="481929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ss2.avi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圆角矩形 147"/>
          <p:cNvSpPr/>
          <p:nvPr/>
        </p:nvSpPr>
        <p:spPr>
          <a:xfrm>
            <a:off x="7740352" y="2980637"/>
            <a:ext cx="1251638" cy="19027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9" name="文本框 32"/>
          <p:cNvSpPr txBox="1">
            <a:spLocks noChangeArrowheads="1"/>
          </p:cNvSpPr>
          <p:nvPr/>
        </p:nvSpPr>
        <p:spPr bwMode="auto">
          <a:xfrm>
            <a:off x="7983500" y="2713688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DataNode4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8122942" y="4307754"/>
            <a:ext cx="550469" cy="2992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1" name="椭圆 150"/>
          <p:cNvSpPr/>
          <p:nvPr/>
        </p:nvSpPr>
        <p:spPr>
          <a:xfrm>
            <a:off x="8194131" y="3467482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2" name="直接箭头连接符 151"/>
          <p:cNvCxnSpPr>
            <a:stCxn id="97" idx="2"/>
          </p:cNvCxnSpPr>
          <p:nvPr/>
        </p:nvCxnSpPr>
        <p:spPr>
          <a:xfrm flipV="1">
            <a:off x="4944823" y="3707041"/>
            <a:ext cx="182572" cy="636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95" idx="2"/>
          </p:cNvCxnSpPr>
          <p:nvPr/>
        </p:nvCxnSpPr>
        <p:spPr>
          <a:xfrm flipV="1">
            <a:off x="3161659" y="3707040"/>
            <a:ext cx="211078" cy="6649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/>
          <p:cNvSpPr txBox="1"/>
          <p:nvPr/>
        </p:nvSpPr>
        <p:spPr>
          <a:xfrm>
            <a:off x="8442794" y="404684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100M</a:t>
            </a:r>
            <a:endParaRPr lang="zh-CN" altLang="en-US" sz="1200" dirty="0"/>
          </a:p>
        </p:txBody>
      </p:sp>
      <p:sp>
        <p:nvSpPr>
          <p:cNvPr id="155" name="文本框 154"/>
          <p:cNvSpPr txBox="1"/>
          <p:nvPr/>
        </p:nvSpPr>
        <p:spPr>
          <a:xfrm>
            <a:off x="7888047" y="40339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cxnSp>
        <p:nvCxnSpPr>
          <p:cNvPr id="156" name="直接箭头连接符 155"/>
          <p:cNvCxnSpPr>
            <a:endCxn id="151" idx="4"/>
          </p:cNvCxnSpPr>
          <p:nvPr/>
        </p:nvCxnSpPr>
        <p:spPr>
          <a:xfrm flipV="1">
            <a:off x="8151261" y="3767441"/>
            <a:ext cx="186886" cy="52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endCxn id="151" idx="4"/>
          </p:cNvCxnSpPr>
          <p:nvPr/>
        </p:nvCxnSpPr>
        <p:spPr>
          <a:xfrm flipH="1" flipV="1">
            <a:off x="8338147" y="3767441"/>
            <a:ext cx="266300" cy="52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/>
          <p:cNvSpPr txBox="1"/>
          <p:nvPr/>
        </p:nvSpPr>
        <p:spPr>
          <a:xfrm>
            <a:off x="3189997" y="464624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100M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5079643" y="4623526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200M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60" name="直接连接符 159"/>
          <p:cNvCxnSpPr/>
          <p:nvPr/>
        </p:nvCxnSpPr>
        <p:spPr>
          <a:xfrm>
            <a:off x="3541591" y="4356205"/>
            <a:ext cx="151" cy="32052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5319712" y="4331162"/>
            <a:ext cx="151" cy="32052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ldLvl="0" animBg="1"/>
      <p:bldP spid="75" grpId="0" bldLvl="0" animBg="1"/>
      <p:bldP spid="76" grpId="0" bldLvl="0" animBg="1"/>
      <p:bldP spid="78" grpId="0"/>
      <p:bldP spid="79" grpId="0"/>
      <p:bldP spid="84" grpId="0"/>
      <p:bldP spid="85" grpId="0" bldLvl="0" animBg="1"/>
      <p:bldP spid="87" grpId="0"/>
      <p:bldP spid="88" grpId="0"/>
      <p:bldP spid="89" grpId="0" bldLvl="0" animBg="1"/>
      <p:bldP spid="91" grpId="0" bldLvl="0" animBg="1"/>
      <p:bldP spid="92" grpId="0" bldLvl="0" animBg="1"/>
      <p:bldP spid="93" grpId="0" bldLvl="0" animBg="1"/>
      <p:bldP spid="94" grpId="0"/>
      <p:bldP spid="95" grpId="0"/>
      <p:bldP spid="96" grpId="0"/>
      <p:bldP spid="97" grpId="0"/>
      <p:bldP spid="104" grpId="0"/>
      <p:bldP spid="105" grpId="0"/>
      <p:bldP spid="107" grpId="0"/>
      <p:bldP spid="108" grpId="0" bldLvl="0" animBg="1"/>
      <p:bldP spid="109" grpId="0"/>
      <p:bldP spid="110" grpId="0" bldLvl="0" animBg="1"/>
      <p:bldP spid="112" grpId="0"/>
      <p:bldP spid="116" grpId="0"/>
      <p:bldP spid="121" grpId="0"/>
      <p:bldP spid="122" grpId="0"/>
      <p:bldP spid="126" grpId="0"/>
      <p:bldP spid="127" grpId="0"/>
      <p:bldP spid="141" grpId="0"/>
      <p:bldP spid="142" grpId="0"/>
      <p:bldP spid="143" grpId="0"/>
      <p:bldP spid="144" grpId="0"/>
      <p:bldP spid="145" grpId="0" bldLvl="0" animBg="1"/>
      <p:bldP spid="146" grpId="0"/>
      <p:bldP spid="147" grpId="0"/>
      <p:bldP spid="148" grpId="0" bldLvl="0" animBg="1"/>
      <p:bldP spid="149" grpId="0"/>
      <p:bldP spid="150" grpId="0" bldLvl="0" animBg="1"/>
      <p:bldP spid="151" grpId="0" bldLvl="0" animBg="1"/>
      <p:bldP spid="154" grpId="0"/>
      <p:bldP spid="155" grpId="0"/>
      <p:bldP spid="158" grpId="0"/>
      <p:bldP spid="1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35896" y="699542"/>
            <a:ext cx="1440160" cy="3796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企业数据部的一般组织结构</a:t>
            </a:r>
            <a:endParaRPr lang="zh-CN" altLang="en-US" sz="1000" dirty="0"/>
          </a:p>
        </p:txBody>
      </p:sp>
      <p:sp>
        <p:nvSpPr>
          <p:cNvPr id="150" name="矩形 149"/>
          <p:cNvSpPr/>
          <p:nvPr/>
        </p:nvSpPr>
        <p:spPr>
          <a:xfrm>
            <a:off x="2627784" y="1635647"/>
            <a:ext cx="706988" cy="2880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数据仓库组</a:t>
            </a:r>
            <a:endParaRPr lang="zh-CN" altLang="en-US" sz="800" dirty="0"/>
          </a:p>
        </p:txBody>
      </p:sp>
      <p:sp>
        <p:nvSpPr>
          <p:cNvPr id="151" name="矩形 150"/>
          <p:cNvSpPr/>
          <p:nvPr/>
        </p:nvSpPr>
        <p:spPr>
          <a:xfrm>
            <a:off x="395536" y="1635647"/>
            <a:ext cx="648072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平台组</a:t>
            </a:r>
            <a:endParaRPr lang="zh-CN" altLang="en-US" sz="800" dirty="0"/>
          </a:p>
        </p:txBody>
      </p:sp>
      <p:sp>
        <p:nvSpPr>
          <p:cNvPr id="8" name="矩形 7"/>
          <p:cNvSpPr/>
          <p:nvPr/>
        </p:nvSpPr>
        <p:spPr>
          <a:xfrm>
            <a:off x="4940308" y="1617725"/>
            <a:ext cx="711812" cy="3059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数据挖掘组</a:t>
            </a:r>
            <a:endParaRPr lang="zh-CN" altLang="en-US" sz="800" dirty="0"/>
          </a:p>
        </p:txBody>
      </p:sp>
      <p:sp>
        <p:nvSpPr>
          <p:cNvPr id="9" name="矩形 8"/>
          <p:cNvSpPr/>
          <p:nvPr/>
        </p:nvSpPr>
        <p:spPr>
          <a:xfrm>
            <a:off x="7308304" y="1617725"/>
            <a:ext cx="720080" cy="305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报表开发组</a:t>
            </a:r>
            <a:endParaRPr lang="zh-CN" altLang="en-US" sz="800" dirty="0"/>
          </a:p>
        </p:txBody>
      </p:sp>
      <p:sp>
        <p:nvSpPr>
          <p:cNvPr id="15" name="矩形 14"/>
          <p:cNvSpPr/>
          <p:nvPr/>
        </p:nvSpPr>
        <p:spPr>
          <a:xfrm>
            <a:off x="982325" y="3939902"/>
            <a:ext cx="1081608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集群平台性能调优</a:t>
            </a:r>
            <a:endParaRPr lang="zh-CN" altLang="en-US" sz="800" dirty="0"/>
          </a:p>
        </p:txBody>
      </p:sp>
      <p:sp>
        <p:nvSpPr>
          <p:cNvPr id="17" name="矩形 16"/>
          <p:cNvSpPr/>
          <p:nvPr/>
        </p:nvSpPr>
        <p:spPr>
          <a:xfrm>
            <a:off x="971600" y="2107481"/>
            <a:ext cx="1086904" cy="576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Hadoop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Flume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Kafka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Storm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spark</a:t>
            </a:r>
            <a:r>
              <a:rPr lang="zh-CN" altLang="en-US" sz="800" dirty="0" smtClean="0"/>
              <a:t>等框架平台搭建</a:t>
            </a:r>
            <a:endParaRPr lang="zh-CN" altLang="en-US" sz="800" dirty="0"/>
          </a:p>
        </p:txBody>
      </p:sp>
      <p:sp>
        <p:nvSpPr>
          <p:cNvPr id="18" name="矩形 17"/>
          <p:cNvSpPr/>
          <p:nvPr/>
        </p:nvSpPr>
        <p:spPr>
          <a:xfrm>
            <a:off x="3212116" y="3826842"/>
            <a:ext cx="1071852" cy="4010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Hive</a:t>
            </a:r>
            <a:r>
              <a:rPr lang="zh-CN" altLang="en-US" sz="800" dirty="0" smtClean="0"/>
              <a:t>工程师</a:t>
            </a:r>
            <a:r>
              <a:rPr lang="en-US" altLang="zh-CN" sz="800" dirty="0" smtClean="0"/>
              <a:t>-</a:t>
            </a:r>
            <a:r>
              <a:rPr lang="zh-CN" altLang="en-US" sz="800" dirty="0" smtClean="0"/>
              <a:t>数据分析、数据仓库建模</a:t>
            </a:r>
            <a:endParaRPr lang="zh-CN" altLang="en-US" sz="800" dirty="0"/>
          </a:p>
        </p:txBody>
      </p:sp>
      <p:sp>
        <p:nvSpPr>
          <p:cNvPr id="19" name="矩形 18"/>
          <p:cNvSpPr/>
          <p:nvPr/>
        </p:nvSpPr>
        <p:spPr>
          <a:xfrm>
            <a:off x="3212116" y="2107481"/>
            <a:ext cx="1071852" cy="2880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ETL</a:t>
            </a:r>
            <a:r>
              <a:rPr lang="zh-CN" altLang="en-US" sz="800" dirty="0" smtClean="0"/>
              <a:t>工程师</a:t>
            </a:r>
            <a:r>
              <a:rPr lang="en-US" altLang="zh-CN" sz="800" dirty="0" smtClean="0"/>
              <a:t>-</a:t>
            </a:r>
            <a:r>
              <a:rPr lang="zh-CN" altLang="en-US" sz="800" dirty="0" smtClean="0"/>
              <a:t>数据清洗</a:t>
            </a:r>
            <a:endParaRPr lang="zh-CN" altLang="en-US" sz="800" dirty="0"/>
          </a:p>
        </p:txBody>
      </p:sp>
      <p:sp>
        <p:nvSpPr>
          <p:cNvPr id="20" name="矩形 19"/>
          <p:cNvSpPr/>
          <p:nvPr/>
        </p:nvSpPr>
        <p:spPr>
          <a:xfrm>
            <a:off x="5523523" y="2107481"/>
            <a:ext cx="920685" cy="2880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算法工程师</a:t>
            </a:r>
            <a:endParaRPr lang="zh-CN" altLang="en-US" sz="800" dirty="0"/>
          </a:p>
        </p:txBody>
      </p:sp>
      <p:sp>
        <p:nvSpPr>
          <p:cNvPr id="21" name="矩形 20"/>
          <p:cNvSpPr/>
          <p:nvPr/>
        </p:nvSpPr>
        <p:spPr>
          <a:xfrm>
            <a:off x="5523523" y="2931790"/>
            <a:ext cx="920685" cy="2880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推荐系统工程师</a:t>
            </a:r>
            <a:endParaRPr lang="zh-CN" altLang="en-US" sz="800" dirty="0"/>
          </a:p>
        </p:txBody>
      </p:sp>
      <p:sp>
        <p:nvSpPr>
          <p:cNvPr id="22" name="矩形 21"/>
          <p:cNvSpPr/>
          <p:nvPr/>
        </p:nvSpPr>
        <p:spPr>
          <a:xfrm>
            <a:off x="5527314" y="3867894"/>
            <a:ext cx="911819" cy="2880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用户画像工程师</a:t>
            </a:r>
            <a:endParaRPr lang="zh-CN" altLang="en-US" sz="800" dirty="0"/>
          </a:p>
        </p:txBody>
      </p:sp>
      <p:sp>
        <p:nvSpPr>
          <p:cNvPr id="23" name="矩形 22"/>
          <p:cNvSpPr/>
          <p:nvPr/>
        </p:nvSpPr>
        <p:spPr>
          <a:xfrm>
            <a:off x="976896" y="3155380"/>
            <a:ext cx="1081608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集群性能监控</a:t>
            </a:r>
            <a:endParaRPr lang="zh-CN" altLang="en-US" sz="800" dirty="0"/>
          </a:p>
        </p:txBody>
      </p:sp>
      <p:sp>
        <p:nvSpPr>
          <p:cNvPr id="24" name="矩形 23"/>
          <p:cNvSpPr/>
          <p:nvPr/>
        </p:nvSpPr>
        <p:spPr>
          <a:xfrm>
            <a:off x="7899787" y="2107481"/>
            <a:ext cx="920685" cy="2880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JavaEE</a:t>
            </a:r>
            <a:r>
              <a:rPr lang="zh-CN" altLang="en-US" sz="800" dirty="0" smtClean="0"/>
              <a:t>工程师</a:t>
            </a:r>
            <a:endParaRPr lang="zh-CN" altLang="en-US" sz="800" dirty="0"/>
          </a:p>
        </p:txBody>
      </p:sp>
      <p:cxnSp>
        <p:nvCxnSpPr>
          <p:cNvPr id="4" name="直接箭头连接符 3"/>
          <p:cNvCxnSpPr>
            <a:stCxn id="2" idx="2"/>
            <a:endCxn id="151" idx="0"/>
          </p:cNvCxnSpPr>
          <p:nvPr/>
        </p:nvCxnSpPr>
        <p:spPr>
          <a:xfrm flipH="1">
            <a:off x="719572" y="1079211"/>
            <a:ext cx="3636404" cy="55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" idx="2"/>
            <a:endCxn id="150" idx="0"/>
          </p:cNvCxnSpPr>
          <p:nvPr/>
        </p:nvCxnSpPr>
        <p:spPr>
          <a:xfrm flipH="1">
            <a:off x="2981278" y="1079211"/>
            <a:ext cx="1374698" cy="55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" idx="2"/>
            <a:endCxn id="8" idx="0"/>
          </p:cNvCxnSpPr>
          <p:nvPr/>
        </p:nvCxnSpPr>
        <p:spPr>
          <a:xfrm>
            <a:off x="4355976" y="1079211"/>
            <a:ext cx="940238" cy="53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" idx="2"/>
            <a:endCxn id="9" idx="0"/>
          </p:cNvCxnSpPr>
          <p:nvPr/>
        </p:nvCxnSpPr>
        <p:spPr>
          <a:xfrm>
            <a:off x="4355976" y="1079211"/>
            <a:ext cx="3312368" cy="53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51" idx="2"/>
            <a:endCxn id="17" idx="1"/>
          </p:cNvCxnSpPr>
          <p:nvPr/>
        </p:nvCxnSpPr>
        <p:spPr>
          <a:xfrm rot="16200000" flipH="1">
            <a:off x="609669" y="2033582"/>
            <a:ext cx="471835" cy="252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51" idx="2"/>
            <a:endCxn id="15" idx="1"/>
          </p:cNvCxnSpPr>
          <p:nvPr/>
        </p:nvCxnSpPr>
        <p:spPr>
          <a:xfrm rot="16200000" flipH="1">
            <a:off x="-229171" y="2872421"/>
            <a:ext cx="2160239" cy="2627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51" idx="2"/>
            <a:endCxn id="23" idx="1"/>
          </p:cNvCxnSpPr>
          <p:nvPr/>
        </p:nvCxnSpPr>
        <p:spPr>
          <a:xfrm rot="16200000" flipH="1">
            <a:off x="160376" y="2482875"/>
            <a:ext cx="1375717" cy="257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50" idx="2"/>
            <a:endCxn id="19" idx="1"/>
          </p:cNvCxnSpPr>
          <p:nvPr/>
        </p:nvCxnSpPr>
        <p:spPr>
          <a:xfrm rot="16200000" flipH="1">
            <a:off x="2932788" y="1972170"/>
            <a:ext cx="327818" cy="230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50" idx="2"/>
            <a:endCxn id="18" idx="1"/>
          </p:cNvCxnSpPr>
          <p:nvPr/>
        </p:nvCxnSpPr>
        <p:spPr>
          <a:xfrm rot="16200000" flipH="1">
            <a:off x="2044843" y="2860115"/>
            <a:ext cx="2103708" cy="230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8" idx="2"/>
            <a:endCxn id="20" idx="1"/>
          </p:cNvCxnSpPr>
          <p:nvPr/>
        </p:nvCxnSpPr>
        <p:spPr>
          <a:xfrm rot="16200000" flipH="1">
            <a:off x="5245959" y="1973933"/>
            <a:ext cx="327819" cy="2273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8" idx="2"/>
            <a:endCxn id="21" idx="1"/>
          </p:cNvCxnSpPr>
          <p:nvPr/>
        </p:nvCxnSpPr>
        <p:spPr>
          <a:xfrm rot="16200000" flipH="1">
            <a:off x="4833804" y="2386088"/>
            <a:ext cx="1152128" cy="2273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8" idx="2"/>
            <a:endCxn id="22" idx="1"/>
          </p:cNvCxnSpPr>
          <p:nvPr/>
        </p:nvCxnSpPr>
        <p:spPr>
          <a:xfrm rot="16200000" flipH="1">
            <a:off x="4367648" y="2852245"/>
            <a:ext cx="2088232" cy="231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9" idx="2"/>
            <a:endCxn id="24" idx="1"/>
          </p:cNvCxnSpPr>
          <p:nvPr/>
        </p:nvCxnSpPr>
        <p:spPr>
          <a:xfrm rot="16200000" flipH="1">
            <a:off x="7620156" y="1971866"/>
            <a:ext cx="327819" cy="2314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ldLvl="0" animBg="1"/>
      <p:bldP spid="151" grpId="0" bldLvl="0" animBg="1"/>
      <p:bldP spid="8" grpId="0" bldLvl="0" animBg="1"/>
      <p:bldP spid="9" grpId="0" bldLvl="0" animBg="1"/>
      <p:bldP spid="15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3118347" y="570506"/>
            <a:ext cx="2348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Job</a:t>
            </a:r>
            <a:r>
              <a:rPr lang="zh-CN" altLang="en-US" dirty="0" smtClean="0"/>
              <a:t>提交流程源码解析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79513" y="1059582"/>
            <a:ext cx="230425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/>
              <a:t>Configuration </a:t>
            </a:r>
            <a:r>
              <a:rPr lang="en-US" altLang="zh-CN" sz="1000" dirty="0" err="1" smtClean="0"/>
              <a:t>conf</a:t>
            </a:r>
            <a:r>
              <a:rPr lang="en-US" altLang="zh-CN" sz="1000" dirty="0" smtClean="0"/>
              <a:t>=new </a:t>
            </a:r>
            <a:r>
              <a:rPr lang="en-US" altLang="zh-CN" sz="1000" dirty="0"/>
              <a:t>Configuration();</a:t>
            </a:r>
            <a:endParaRPr lang="en-US" altLang="zh-CN" sz="1000" dirty="0"/>
          </a:p>
          <a:p>
            <a:r>
              <a:rPr lang="en-US" altLang="zh-CN" sz="1000" dirty="0" smtClean="0"/>
              <a:t>Job=</a:t>
            </a:r>
            <a:r>
              <a:rPr lang="en-US" altLang="zh-CN" sz="1000" dirty="0" err="1" smtClean="0"/>
              <a:t>job.getInstance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conf</a:t>
            </a:r>
            <a:r>
              <a:rPr lang="en-US" altLang="zh-CN" sz="1000" dirty="0" smtClean="0"/>
              <a:t>);</a:t>
            </a:r>
            <a:endParaRPr lang="en-US" altLang="zh-CN" sz="1000" dirty="0" smtClean="0"/>
          </a:p>
          <a:p>
            <a:r>
              <a:rPr lang="en-US" altLang="zh-CN" sz="1000" dirty="0" smtClean="0"/>
              <a:t>… …</a:t>
            </a:r>
            <a:endParaRPr lang="en-US" altLang="zh-CN" sz="1000" dirty="0"/>
          </a:p>
          <a:p>
            <a:r>
              <a:rPr lang="en-US" altLang="zh-CN" sz="1000" dirty="0" err="1" smtClean="0"/>
              <a:t>Job.waitForCompletion</a:t>
            </a:r>
            <a:r>
              <a:rPr lang="en-US" altLang="zh-CN" sz="1000" dirty="0" smtClean="0"/>
              <a:t>(true)</a:t>
            </a:r>
            <a:endParaRPr lang="zh-CN" altLang="en-US" sz="1000" dirty="0"/>
          </a:p>
        </p:txBody>
      </p:sp>
      <p:sp>
        <p:nvSpPr>
          <p:cNvPr id="66" name="矩形 65"/>
          <p:cNvSpPr/>
          <p:nvPr/>
        </p:nvSpPr>
        <p:spPr>
          <a:xfrm>
            <a:off x="179512" y="2056152"/>
            <a:ext cx="1296143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 smtClean="0"/>
              <a:t>Job.submit</a:t>
            </a:r>
            <a:r>
              <a:rPr lang="en-US" altLang="zh-CN" sz="1000" dirty="0" smtClean="0"/>
              <a:t>();</a:t>
            </a:r>
            <a:endParaRPr lang="zh-CN" altLang="en-US" sz="1000" dirty="0"/>
          </a:p>
        </p:txBody>
      </p:sp>
      <p:sp>
        <p:nvSpPr>
          <p:cNvPr id="76" name="矩形 75"/>
          <p:cNvSpPr/>
          <p:nvPr/>
        </p:nvSpPr>
        <p:spPr>
          <a:xfrm>
            <a:off x="1475656" y="4515966"/>
            <a:ext cx="99864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 smtClean="0"/>
              <a:t>mr</a:t>
            </a:r>
            <a:r>
              <a:rPr lang="zh-CN" altLang="en-US" sz="1000" dirty="0" smtClean="0"/>
              <a:t>程序运行在本地模拟器</a:t>
            </a:r>
            <a:endParaRPr lang="zh-CN" altLang="en-US" sz="1000" dirty="0"/>
          </a:p>
        </p:txBody>
      </p:sp>
      <p:sp>
        <p:nvSpPr>
          <p:cNvPr id="2" name="云形 1"/>
          <p:cNvSpPr/>
          <p:nvPr/>
        </p:nvSpPr>
        <p:spPr>
          <a:xfrm>
            <a:off x="179512" y="4424625"/>
            <a:ext cx="936104" cy="57606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yarn</a:t>
            </a:r>
            <a:endParaRPr lang="zh-CN" altLang="en-US" sz="1050" dirty="0"/>
          </a:p>
        </p:txBody>
      </p:sp>
      <p:sp>
        <p:nvSpPr>
          <p:cNvPr id="3" name="矩形 2"/>
          <p:cNvSpPr/>
          <p:nvPr/>
        </p:nvSpPr>
        <p:spPr>
          <a:xfrm>
            <a:off x="179513" y="2914883"/>
            <a:ext cx="1296143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4" name="矩形 3"/>
          <p:cNvSpPr/>
          <p:nvPr/>
        </p:nvSpPr>
        <p:spPr>
          <a:xfrm>
            <a:off x="323528" y="2404512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/>
              <a:t>JobSubmiter</a:t>
            </a:r>
            <a:endParaRPr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95536" y="3090837"/>
            <a:ext cx="808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Cluster</a:t>
            </a:r>
            <a:r>
              <a:rPr lang="zh-CN" altLang="en-US" sz="1000" dirty="0" smtClean="0"/>
              <a:t>成员</a:t>
            </a:r>
            <a:endParaRPr lang="en-US" altLang="zh-CN" sz="1000" dirty="0" smtClean="0"/>
          </a:p>
          <a:p>
            <a:pPr algn="ctr"/>
            <a:r>
              <a:rPr lang="en-US" altLang="zh-CN" sz="1000" dirty="0"/>
              <a:t>proxy</a:t>
            </a:r>
            <a:endParaRPr lang="zh-CN" altLang="en-US" sz="1000" dirty="0"/>
          </a:p>
        </p:txBody>
      </p:sp>
      <p:cxnSp>
        <p:nvCxnSpPr>
          <p:cNvPr id="6" name="直接箭头连接符 5"/>
          <p:cNvCxnSpPr>
            <a:stCxn id="3" idx="2"/>
            <a:endCxn id="2" idx="3"/>
          </p:cNvCxnSpPr>
          <p:nvPr/>
        </p:nvCxnSpPr>
        <p:spPr>
          <a:xfrm flipH="1">
            <a:off x="647564" y="3634963"/>
            <a:ext cx="180021" cy="82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2"/>
            <a:endCxn id="76" idx="0"/>
          </p:cNvCxnSpPr>
          <p:nvPr/>
        </p:nvCxnSpPr>
        <p:spPr>
          <a:xfrm>
            <a:off x="827585" y="3634963"/>
            <a:ext cx="1147395" cy="88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6790" y="3881498"/>
            <a:ext cx="8002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YarnRunner</a:t>
            </a:r>
            <a:endParaRPr lang="zh-CN" altLang="en-US" sz="1000" dirty="0"/>
          </a:p>
        </p:txBody>
      </p:sp>
      <p:sp>
        <p:nvSpPr>
          <p:cNvPr id="84" name="矩形 83"/>
          <p:cNvSpPr/>
          <p:nvPr/>
        </p:nvSpPr>
        <p:spPr>
          <a:xfrm>
            <a:off x="1428716" y="3932145"/>
            <a:ext cx="10070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LocalJobRunner</a:t>
            </a:r>
            <a:endParaRPr lang="zh-CN" altLang="en-US" sz="1000" dirty="0"/>
          </a:p>
        </p:txBody>
      </p:sp>
      <p:cxnSp>
        <p:nvCxnSpPr>
          <p:cNvPr id="11" name="直接箭头连接符 10"/>
          <p:cNvCxnSpPr>
            <a:stCxn id="83" idx="2"/>
            <a:endCxn id="66" idx="0"/>
          </p:cNvCxnSpPr>
          <p:nvPr/>
        </p:nvCxnSpPr>
        <p:spPr>
          <a:xfrm flipH="1">
            <a:off x="827584" y="1767468"/>
            <a:ext cx="504057" cy="28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6" idx="2"/>
            <a:endCxn id="3" idx="0"/>
          </p:cNvCxnSpPr>
          <p:nvPr/>
        </p:nvCxnSpPr>
        <p:spPr>
          <a:xfrm>
            <a:off x="827584" y="2302373"/>
            <a:ext cx="1" cy="61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635897" y="1274044"/>
            <a:ext cx="1296143" cy="5117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7" name="矩形 86"/>
          <p:cNvSpPr/>
          <p:nvPr/>
        </p:nvSpPr>
        <p:spPr>
          <a:xfrm>
            <a:off x="3948782" y="987574"/>
            <a:ext cx="7088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stagingDir</a:t>
            </a:r>
            <a:endParaRPr lang="zh-CN" altLang="en-US" sz="1000" dirty="0"/>
          </a:p>
        </p:txBody>
      </p:sp>
      <p:sp>
        <p:nvSpPr>
          <p:cNvPr id="88" name="矩形 87"/>
          <p:cNvSpPr/>
          <p:nvPr/>
        </p:nvSpPr>
        <p:spPr>
          <a:xfrm>
            <a:off x="3612921" y="1309759"/>
            <a:ext cx="10807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</a:t>
            </a:r>
            <a:endParaRPr lang="zh-CN" altLang="en-US" sz="1000" dirty="0"/>
          </a:p>
        </p:txBody>
      </p:sp>
      <p:sp>
        <p:nvSpPr>
          <p:cNvPr id="89" name="矩形 88"/>
          <p:cNvSpPr/>
          <p:nvPr/>
        </p:nvSpPr>
        <p:spPr>
          <a:xfrm>
            <a:off x="3592083" y="1529922"/>
            <a:ext cx="11224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</a:t>
            </a:r>
            <a:endParaRPr lang="zh-CN" altLang="en-US" sz="1000" dirty="0"/>
          </a:p>
        </p:txBody>
      </p:sp>
      <p:sp>
        <p:nvSpPr>
          <p:cNvPr id="90" name="矩形 89"/>
          <p:cNvSpPr/>
          <p:nvPr/>
        </p:nvSpPr>
        <p:spPr>
          <a:xfrm>
            <a:off x="3612921" y="1994185"/>
            <a:ext cx="1296143" cy="2748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5" name="矩形 94"/>
          <p:cNvSpPr/>
          <p:nvPr/>
        </p:nvSpPr>
        <p:spPr>
          <a:xfrm>
            <a:off x="4059894" y="1989601"/>
            <a:ext cx="4459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jobid</a:t>
            </a:r>
            <a:endParaRPr lang="zh-CN" altLang="en-US" sz="1000" dirty="0"/>
          </a:p>
        </p:txBody>
      </p:sp>
      <p:cxnSp>
        <p:nvCxnSpPr>
          <p:cNvPr id="30" name="直接箭头连接符 29"/>
          <p:cNvCxnSpPr>
            <a:stCxn id="3" idx="3"/>
            <a:endCxn id="85" idx="1"/>
          </p:cNvCxnSpPr>
          <p:nvPr/>
        </p:nvCxnSpPr>
        <p:spPr>
          <a:xfrm flipV="1">
            <a:off x="1475656" y="1529923"/>
            <a:ext cx="2160241" cy="174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3" idx="3"/>
            <a:endCxn id="90" idx="1"/>
          </p:cNvCxnSpPr>
          <p:nvPr/>
        </p:nvCxnSpPr>
        <p:spPr>
          <a:xfrm flipV="1">
            <a:off x="1475656" y="2131616"/>
            <a:ext cx="2137265" cy="114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6904251" y="1581430"/>
            <a:ext cx="1463333" cy="48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7" name="矩形 106"/>
          <p:cNvSpPr/>
          <p:nvPr/>
        </p:nvSpPr>
        <p:spPr>
          <a:xfrm>
            <a:off x="6927227" y="1607443"/>
            <a:ext cx="13917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File://..../.staging/</a:t>
            </a:r>
            <a:r>
              <a:rPr lang="en-US" altLang="zh-CN" sz="1000" dirty="0" err="1" smtClean="0"/>
              <a:t>jobid</a:t>
            </a:r>
            <a:endParaRPr lang="zh-CN" altLang="en-US" sz="1000" dirty="0"/>
          </a:p>
        </p:txBody>
      </p:sp>
      <p:sp>
        <p:nvSpPr>
          <p:cNvPr id="108" name="矩形 107"/>
          <p:cNvSpPr/>
          <p:nvPr/>
        </p:nvSpPr>
        <p:spPr>
          <a:xfrm>
            <a:off x="6932359" y="1821473"/>
            <a:ext cx="14334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://..../.staging/</a:t>
            </a:r>
            <a:r>
              <a:rPr lang="en-US" altLang="zh-CN" sz="1000" dirty="0" err="1" smtClean="0"/>
              <a:t>jobid</a:t>
            </a:r>
            <a:endParaRPr lang="zh-CN" altLang="en-US" sz="1000" dirty="0"/>
          </a:p>
        </p:txBody>
      </p:sp>
      <p:cxnSp>
        <p:nvCxnSpPr>
          <p:cNvPr id="109" name="直接箭头连接符 108"/>
          <p:cNvCxnSpPr>
            <a:stCxn id="85" idx="3"/>
            <a:endCxn id="105" idx="1"/>
          </p:cNvCxnSpPr>
          <p:nvPr/>
        </p:nvCxnSpPr>
        <p:spPr>
          <a:xfrm>
            <a:off x="4932040" y="1529923"/>
            <a:ext cx="1972211" cy="29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90" idx="3"/>
            <a:endCxn id="105" idx="1"/>
          </p:cNvCxnSpPr>
          <p:nvPr/>
        </p:nvCxnSpPr>
        <p:spPr>
          <a:xfrm flipV="1">
            <a:off x="4909064" y="1824562"/>
            <a:ext cx="1995187" cy="30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23551" y="2461905"/>
            <a:ext cx="1296143" cy="10818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16" name="矩形 115"/>
          <p:cNvSpPr/>
          <p:nvPr/>
        </p:nvSpPr>
        <p:spPr>
          <a:xfrm>
            <a:off x="3635897" y="2485337"/>
            <a:ext cx="12447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/>
              <a:t>调用</a:t>
            </a:r>
            <a:r>
              <a:rPr lang="en-US" altLang="zh-CN" sz="1000" dirty="0" err="1" smtClean="0"/>
              <a:t>FileInputFormat.getSplits</a:t>
            </a:r>
            <a:r>
              <a:rPr lang="en-US" altLang="zh-CN" sz="1000" dirty="0" smtClean="0"/>
              <a:t>()</a:t>
            </a:r>
            <a:r>
              <a:rPr lang="zh-CN" altLang="en-US" sz="1000" dirty="0" smtClean="0"/>
              <a:t>获取切片规划</a:t>
            </a:r>
            <a:r>
              <a:rPr lang="en-US" altLang="zh-CN" sz="1000" dirty="0" smtClean="0"/>
              <a:t>List&lt;</a:t>
            </a:r>
            <a:r>
              <a:rPr lang="en-US" altLang="zh-CN" sz="1000" dirty="0" err="1" smtClean="0"/>
              <a:t>FileSplit</a:t>
            </a:r>
            <a:r>
              <a:rPr lang="en-US" altLang="zh-CN" sz="1000" dirty="0" smtClean="0"/>
              <a:t>&gt;</a:t>
            </a:r>
            <a:r>
              <a:rPr lang="zh-CN" altLang="en-US" sz="1000" dirty="0" smtClean="0"/>
              <a:t>，并序列化成文件</a:t>
            </a:r>
            <a:endParaRPr lang="zh-CN" altLang="en-US" sz="1000" dirty="0"/>
          </a:p>
        </p:txBody>
      </p:sp>
      <p:sp>
        <p:nvSpPr>
          <p:cNvPr id="121" name="矩形 120"/>
          <p:cNvSpPr/>
          <p:nvPr/>
        </p:nvSpPr>
        <p:spPr>
          <a:xfrm>
            <a:off x="3966090" y="3314449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Job.split</a:t>
            </a:r>
            <a:endParaRPr lang="zh-CN" altLang="en-US" sz="1000" dirty="0"/>
          </a:p>
        </p:txBody>
      </p:sp>
      <p:sp>
        <p:nvSpPr>
          <p:cNvPr id="122" name="矩形 121"/>
          <p:cNvSpPr/>
          <p:nvPr/>
        </p:nvSpPr>
        <p:spPr>
          <a:xfrm>
            <a:off x="3635897" y="3708841"/>
            <a:ext cx="1296143" cy="571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4" name="矩形 123"/>
          <p:cNvSpPr/>
          <p:nvPr/>
        </p:nvSpPr>
        <p:spPr>
          <a:xfrm>
            <a:off x="3925242" y="4053721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Job.xml</a:t>
            </a:r>
            <a:endParaRPr lang="zh-CN" altLang="en-US" sz="1000" dirty="0"/>
          </a:p>
        </p:txBody>
      </p:sp>
      <p:cxnSp>
        <p:nvCxnSpPr>
          <p:cNvPr id="138" name="直接箭头连接符 137"/>
          <p:cNvCxnSpPr>
            <a:stCxn id="3" idx="3"/>
            <a:endCxn id="114" idx="1"/>
          </p:cNvCxnSpPr>
          <p:nvPr/>
        </p:nvCxnSpPr>
        <p:spPr>
          <a:xfrm flipV="1">
            <a:off x="1475656" y="3002834"/>
            <a:ext cx="2147895" cy="27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3738545" y="3704686"/>
            <a:ext cx="10661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/>
              <a:t>将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相关参数写到文件</a:t>
            </a:r>
            <a:endParaRPr lang="zh-CN" altLang="en-US" sz="1000" dirty="0"/>
          </a:p>
        </p:txBody>
      </p:sp>
      <p:sp>
        <p:nvSpPr>
          <p:cNvPr id="144" name="矩形 143"/>
          <p:cNvSpPr/>
          <p:nvPr/>
        </p:nvSpPr>
        <p:spPr>
          <a:xfrm>
            <a:off x="3635897" y="4480982"/>
            <a:ext cx="1296143" cy="571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45" name="矩形 144"/>
          <p:cNvSpPr/>
          <p:nvPr/>
        </p:nvSpPr>
        <p:spPr>
          <a:xfrm>
            <a:off x="3725178" y="4487651"/>
            <a:ext cx="10661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/>
              <a:t>获取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的</a:t>
            </a:r>
            <a:r>
              <a:rPr lang="en-US" altLang="zh-CN" sz="1000" dirty="0" smtClean="0"/>
              <a:t>jar</a:t>
            </a:r>
            <a:r>
              <a:rPr lang="zh-CN" altLang="en-US" sz="1000" dirty="0" smtClean="0"/>
              <a:t>包</a:t>
            </a:r>
            <a:endParaRPr lang="zh-CN" altLang="en-US" sz="1000" dirty="0"/>
          </a:p>
        </p:txBody>
      </p:sp>
      <p:sp>
        <p:nvSpPr>
          <p:cNvPr id="146" name="矩形 145"/>
          <p:cNvSpPr/>
          <p:nvPr/>
        </p:nvSpPr>
        <p:spPr>
          <a:xfrm>
            <a:off x="4010973" y="4778148"/>
            <a:ext cx="5212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xxx.jar</a:t>
            </a:r>
            <a:endParaRPr lang="zh-CN" altLang="en-US" sz="1000" dirty="0"/>
          </a:p>
        </p:txBody>
      </p:sp>
      <p:cxnSp>
        <p:nvCxnSpPr>
          <p:cNvPr id="147" name="直接箭头连接符 146"/>
          <p:cNvCxnSpPr>
            <a:stCxn id="3" idx="3"/>
            <a:endCxn id="122" idx="1"/>
          </p:cNvCxnSpPr>
          <p:nvPr/>
        </p:nvCxnSpPr>
        <p:spPr>
          <a:xfrm>
            <a:off x="1475656" y="3274923"/>
            <a:ext cx="2160241" cy="71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3" idx="3"/>
            <a:endCxn id="144" idx="1"/>
          </p:cNvCxnSpPr>
          <p:nvPr/>
        </p:nvCxnSpPr>
        <p:spPr>
          <a:xfrm>
            <a:off x="1475656" y="3274923"/>
            <a:ext cx="2160241" cy="149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6904251" y="2733558"/>
            <a:ext cx="1463334" cy="48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54" name="矩形 153"/>
          <p:cNvSpPr/>
          <p:nvPr/>
        </p:nvSpPr>
        <p:spPr>
          <a:xfrm>
            <a:off x="6876256" y="2759571"/>
            <a:ext cx="15456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File://..../.staging/</a:t>
            </a:r>
            <a:r>
              <a:rPr lang="en-US" altLang="zh-CN" sz="1000" dirty="0" err="1" smtClean="0"/>
              <a:t>job.split</a:t>
            </a:r>
            <a:endParaRPr lang="zh-CN" altLang="en-US" sz="1000" dirty="0"/>
          </a:p>
        </p:txBody>
      </p:sp>
      <p:sp>
        <p:nvSpPr>
          <p:cNvPr id="155" name="矩形 154"/>
          <p:cNvSpPr/>
          <p:nvPr/>
        </p:nvSpPr>
        <p:spPr>
          <a:xfrm>
            <a:off x="6855417" y="2973601"/>
            <a:ext cx="15872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://..../.staging/</a:t>
            </a:r>
            <a:r>
              <a:rPr lang="en-US" altLang="zh-CN" sz="1000" dirty="0" err="1" smtClean="0"/>
              <a:t>job.split</a:t>
            </a:r>
            <a:endParaRPr lang="zh-CN" altLang="en-US" sz="1000" dirty="0"/>
          </a:p>
        </p:txBody>
      </p:sp>
      <p:sp>
        <p:nvSpPr>
          <p:cNvPr id="158" name="矩形 157"/>
          <p:cNvSpPr/>
          <p:nvPr/>
        </p:nvSpPr>
        <p:spPr>
          <a:xfrm>
            <a:off x="6904251" y="3722491"/>
            <a:ext cx="1463334" cy="48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59" name="矩形 158"/>
          <p:cNvSpPr/>
          <p:nvPr/>
        </p:nvSpPr>
        <p:spPr>
          <a:xfrm>
            <a:off x="6891486" y="3748504"/>
            <a:ext cx="15151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File://..../.staging/job.xml</a:t>
            </a:r>
            <a:endParaRPr lang="zh-CN" altLang="en-US" sz="1000" dirty="0"/>
          </a:p>
        </p:txBody>
      </p:sp>
      <p:sp>
        <p:nvSpPr>
          <p:cNvPr id="160" name="矩形 159"/>
          <p:cNvSpPr/>
          <p:nvPr/>
        </p:nvSpPr>
        <p:spPr>
          <a:xfrm>
            <a:off x="6870646" y="3962534"/>
            <a:ext cx="1556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://..../.staging/job.xml</a:t>
            </a:r>
            <a:endParaRPr lang="zh-CN" altLang="en-US" sz="1000" dirty="0"/>
          </a:p>
        </p:txBody>
      </p:sp>
      <p:sp>
        <p:nvSpPr>
          <p:cNvPr id="161" name="矩形 160"/>
          <p:cNvSpPr/>
          <p:nvPr/>
        </p:nvSpPr>
        <p:spPr>
          <a:xfrm>
            <a:off x="6904251" y="4518722"/>
            <a:ext cx="1463334" cy="48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2" name="矩形 161"/>
          <p:cNvSpPr/>
          <p:nvPr/>
        </p:nvSpPr>
        <p:spPr>
          <a:xfrm>
            <a:off x="6915531" y="4544735"/>
            <a:ext cx="1467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File://..../.staging/xxx.jar</a:t>
            </a:r>
            <a:endParaRPr lang="zh-CN" altLang="en-US" sz="1000" dirty="0"/>
          </a:p>
        </p:txBody>
      </p:sp>
      <p:sp>
        <p:nvSpPr>
          <p:cNvPr id="163" name="矩形 162"/>
          <p:cNvSpPr/>
          <p:nvPr/>
        </p:nvSpPr>
        <p:spPr>
          <a:xfrm>
            <a:off x="6896294" y="4758765"/>
            <a:ext cx="15055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://..../.staging/job.jar</a:t>
            </a:r>
            <a:endParaRPr lang="zh-CN" altLang="en-US" sz="1000" dirty="0"/>
          </a:p>
        </p:txBody>
      </p:sp>
      <p:cxnSp>
        <p:nvCxnSpPr>
          <p:cNvPr id="164" name="直接箭头连接符 163"/>
          <p:cNvCxnSpPr>
            <a:stCxn id="114" idx="3"/>
            <a:endCxn id="153" idx="1"/>
          </p:cNvCxnSpPr>
          <p:nvPr/>
        </p:nvCxnSpPr>
        <p:spPr>
          <a:xfrm flipV="1">
            <a:off x="4919694" y="2976690"/>
            <a:ext cx="1984557" cy="2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22" idx="3"/>
            <a:endCxn id="158" idx="1"/>
          </p:cNvCxnSpPr>
          <p:nvPr/>
        </p:nvCxnSpPr>
        <p:spPr>
          <a:xfrm flipV="1">
            <a:off x="4932040" y="3965623"/>
            <a:ext cx="1972211" cy="2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144" idx="3"/>
            <a:endCxn id="161" idx="1"/>
          </p:cNvCxnSpPr>
          <p:nvPr/>
        </p:nvCxnSpPr>
        <p:spPr>
          <a:xfrm flipV="1">
            <a:off x="4932040" y="4761854"/>
            <a:ext cx="1972211" cy="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ldLvl="0" animBg="1"/>
      <p:bldP spid="66" grpId="0" bldLvl="0" animBg="1"/>
      <p:bldP spid="76" grpId="0" bldLvl="0" animBg="1"/>
      <p:bldP spid="2" grpId="0" bldLvl="0" animBg="1"/>
      <p:bldP spid="3" grpId="0" bldLvl="0" animBg="1"/>
      <p:bldP spid="4" grpId="0"/>
      <p:bldP spid="78" grpId="0"/>
      <p:bldP spid="79" grpId="0"/>
      <p:bldP spid="84" grpId="0"/>
      <p:bldP spid="85" grpId="0" bldLvl="0" animBg="1"/>
      <p:bldP spid="87" grpId="0"/>
      <p:bldP spid="88" grpId="0"/>
      <p:bldP spid="89" grpId="0"/>
      <p:bldP spid="90" grpId="0" bldLvl="0" animBg="1"/>
      <p:bldP spid="95" grpId="0"/>
      <p:bldP spid="105" grpId="0" bldLvl="0" animBg="1"/>
      <p:bldP spid="107" grpId="0"/>
      <p:bldP spid="108" grpId="0"/>
      <p:bldP spid="114" grpId="0" bldLvl="0" animBg="1"/>
      <p:bldP spid="116" grpId="0"/>
      <p:bldP spid="121" grpId="0"/>
      <p:bldP spid="122" grpId="0" bldLvl="0" animBg="1"/>
      <p:bldP spid="124" grpId="0"/>
      <p:bldP spid="141" grpId="0"/>
      <p:bldP spid="144" grpId="0" bldLvl="0" animBg="1"/>
      <p:bldP spid="145" grpId="0"/>
      <p:bldP spid="146" grpId="0"/>
      <p:bldP spid="153" grpId="0" bldLvl="0" animBg="1"/>
      <p:bldP spid="154" grpId="0"/>
      <p:bldP spid="155" grpId="0"/>
      <p:bldP spid="158" grpId="0" bldLvl="0" animBg="1"/>
      <p:bldP spid="159" grpId="0"/>
      <p:bldP spid="160" grpId="0"/>
      <p:bldP spid="161" grpId="0" bldLvl="0" animBg="1"/>
      <p:bldP spid="162" grpId="0"/>
      <p:bldP spid="1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5768468" y="577012"/>
            <a:ext cx="302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err="1" smtClean="0">
                <a:solidFill>
                  <a:srgbClr val="FF0000"/>
                </a:solidFill>
              </a:rPr>
              <a:t>MapReduce</a:t>
            </a:r>
            <a:r>
              <a:rPr lang="zh-CN" altLang="en-US" sz="1600" dirty="0" smtClean="0">
                <a:solidFill>
                  <a:srgbClr val="FF0000"/>
                </a:solidFill>
              </a:rPr>
              <a:t>详细工作流程（一）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4412" y="1923678"/>
            <a:ext cx="246538" cy="9810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b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c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a</a:t>
            </a:r>
            <a:endParaRPr lang="en-US" altLang="zh-CN" sz="1000" dirty="0" smtClean="0"/>
          </a:p>
          <a:p>
            <a:pPr algn="ctr"/>
            <a:r>
              <a:rPr lang="en-US" altLang="zh-CN" sz="1000" dirty="0"/>
              <a:t>b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…</a:t>
            </a:r>
            <a:endParaRPr lang="zh-CN" altLang="en-US" sz="1000" dirty="0"/>
          </a:p>
        </p:txBody>
      </p:sp>
      <p:sp>
        <p:nvSpPr>
          <p:cNvPr id="3" name="文本框 2"/>
          <p:cNvSpPr txBox="1"/>
          <p:nvPr/>
        </p:nvSpPr>
        <p:spPr>
          <a:xfrm>
            <a:off x="390066" y="1967941"/>
            <a:ext cx="102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 </a:t>
            </a:r>
            <a:r>
              <a:rPr lang="zh-CN" altLang="en-US" sz="1000" dirty="0" smtClean="0"/>
              <a:t>待处理文本</a:t>
            </a:r>
            <a:endParaRPr lang="en-US" altLang="zh-CN" sz="1000" dirty="0" smtClean="0"/>
          </a:p>
          <a:p>
            <a:r>
              <a:rPr lang="en-US" altLang="zh-CN" sz="1000" dirty="0" smtClean="0"/>
              <a:t>/user/input</a:t>
            </a:r>
            <a:endParaRPr lang="zh-CN" altLang="en-US" sz="1000" dirty="0"/>
          </a:p>
        </p:txBody>
      </p:sp>
      <p:sp>
        <p:nvSpPr>
          <p:cNvPr id="76" name="矩形 75"/>
          <p:cNvSpPr/>
          <p:nvPr/>
        </p:nvSpPr>
        <p:spPr>
          <a:xfrm>
            <a:off x="2118130" y="915566"/>
            <a:ext cx="1260000" cy="1589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1" name="矩形 90"/>
          <p:cNvSpPr/>
          <p:nvPr/>
        </p:nvSpPr>
        <p:spPr>
          <a:xfrm>
            <a:off x="2295715" y="4478213"/>
            <a:ext cx="1059531" cy="468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Mr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appmaster</a:t>
            </a:r>
            <a:endParaRPr lang="en-US" altLang="zh-CN" sz="1000" dirty="0" smtClean="0"/>
          </a:p>
          <a:p>
            <a:pPr algn="ctr"/>
            <a:endParaRPr lang="en-US" altLang="zh-CN" sz="1000" dirty="0" smtClean="0"/>
          </a:p>
          <a:p>
            <a:pPr algn="ctr"/>
            <a:r>
              <a:rPr lang="en-US" altLang="zh-CN" sz="1000" dirty="0" err="1" smtClean="0"/>
              <a:t>NodeManager</a:t>
            </a:r>
            <a:endParaRPr lang="zh-CN" altLang="en-US" sz="1000" dirty="0"/>
          </a:p>
        </p:txBody>
      </p:sp>
      <p:sp>
        <p:nvSpPr>
          <p:cNvPr id="8" name="椭圆 7"/>
          <p:cNvSpPr/>
          <p:nvPr/>
        </p:nvSpPr>
        <p:spPr>
          <a:xfrm>
            <a:off x="175048" y="4446554"/>
            <a:ext cx="800950" cy="3574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客户端</a:t>
            </a:r>
            <a:endParaRPr lang="zh-CN" altLang="en-US" sz="1000" dirty="0"/>
          </a:p>
        </p:txBody>
      </p:sp>
      <p:cxnSp>
        <p:nvCxnSpPr>
          <p:cNvPr id="13" name="曲线连接符 12"/>
          <p:cNvCxnSpPr>
            <a:stCxn id="8" idx="2"/>
          </p:cNvCxnSpPr>
          <p:nvPr/>
        </p:nvCxnSpPr>
        <p:spPr>
          <a:xfrm rot="10800000" flipH="1">
            <a:off x="175048" y="2697954"/>
            <a:ext cx="5830" cy="1927322"/>
          </a:xfrm>
          <a:prstGeom prst="curvedConnector4">
            <a:avLst>
              <a:gd name="adj1" fmla="val -3921098"/>
              <a:gd name="adj2" fmla="val 546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48166" y="2881355"/>
            <a:ext cx="1606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</a:t>
            </a:r>
            <a:r>
              <a:rPr lang="zh-CN" altLang="en-US" sz="1000" dirty="0" smtClean="0"/>
              <a:t>客户端</a:t>
            </a:r>
            <a:r>
              <a:rPr lang="en-US" altLang="zh-CN" sz="1000" dirty="0" smtClean="0"/>
              <a:t>submit()</a:t>
            </a:r>
            <a:r>
              <a:rPr lang="zh-CN" altLang="en-US" sz="1000" dirty="0" smtClean="0"/>
              <a:t>前，获取待处理数据的信息，然后根据参数配置，形成一个任务分配的规划。</a:t>
            </a:r>
            <a:endParaRPr lang="zh-CN" altLang="en-US" sz="1000" dirty="0"/>
          </a:p>
        </p:txBody>
      </p:sp>
      <p:sp>
        <p:nvSpPr>
          <p:cNvPr id="93" name="文本框 92"/>
          <p:cNvSpPr txBox="1"/>
          <p:nvPr/>
        </p:nvSpPr>
        <p:spPr>
          <a:xfrm>
            <a:off x="273870" y="3507854"/>
            <a:ext cx="1008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 0-128</a:t>
            </a:r>
            <a:endParaRPr lang="en-US" altLang="zh-CN" sz="1000" dirty="0" smtClean="0"/>
          </a:p>
          <a:p>
            <a:r>
              <a:rPr lang="en-US" altLang="zh-CN" sz="1000" dirty="0" smtClean="0"/>
              <a:t>ss.txt  128-200</a:t>
            </a:r>
            <a:endParaRPr lang="en-US" altLang="zh-CN" sz="1000" dirty="0" smtClean="0"/>
          </a:p>
          <a:p>
            <a:r>
              <a:rPr lang="en-US" altLang="zh-CN" sz="1000" dirty="0" smtClean="0"/>
              <a:t>bb.txt</a:t>
            </a:r>
            <a:endParaRPr lang="en-US" altLang="zh-CN" sz="1000" dirty="0" smtClean="0"/>
          </a:p>
        </p:txBody>
      </p:sp>
      <p:sp>
        <p:nvSpPr>
          <p:cNvPr id="95" name="文本框 94"/>
          <p:cNvSpPr txBox="1"/>
          <p:nvPr/>
        </p:nvSpPr>
        <p:spPr>
          <a:xfrm>
            <a:off x="403785" y="2315656"/>
            <a:ext cx="53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200m</a:t>
            </a:r>
            <a:endParaRPr lang="en-US" altLang="zh-CN" sz="1000" dirty="0" smtClean="0"/>
          </a:p>
        </p:txBody>
      </p:sp>
      <p:sp>
        <p:nvSpPr>
          <p:cNvPr id="100" name="矩形 99"/>
          <p:cNvSpPr/>
          <p:nvPr/>
        </p:nvSpPr>
        <p:spPr>
          <a:xfrm>
            <a:off x="1187624" y="3900920"/>
            <a:ext cx="617137" cy="4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Job.split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wc.jar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Job.xml</a:t>
            </a:r>
            <a:endParaRPr lang="zh-CN" altLang="en-US" sz="1000" dirty="0"/>
          </a:p>
        </p:txBody>
      </p:sp>
      <p:cxnSp>
        <p:nvCxnSpPr>
          <p:cNvPr id="27" name="直接箭头连接符 26"/>
          <p:cNvCxnSpPr>
            <a:stCxn id="100" idx="2"/>
          </p:cNvCxnSpPr>
          <p:nvPr/>
        </p:nvCxnSpPr>
        <p:spPr>
          <a:xfrm flipH="1">
            <a:off x="1021722" y="4371950"/>
            <a:ext cx="474471" cy="32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云形 42"/>
          <p:cNvSpPr/>
          <p:nvPr/>
        </p:nvSpPr>
        <p:spPr>
          <a:xfrm>
            <a:off x="1221572" y="4622259"/>
            <a:ext cx="772543" cy="41151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Yarn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RM</a:t>
            </a:r>
            <a:endParaRPr lang="zh-CN" altLang="en-US" sz="1000" dirty="0"/>
          </a:p>
        </p:txBody>
      </p:sp>
      <p:cxnSp>
        <p:nvCxnSpPr>
          <p:cNvPr id="108" name="直接箭头连接符 107"/>
          <p:cNvCxnSpPr>
            <a:stCxn id="8" idx="6"/>
            <a:endCxn id="43" idx="2"/>
          </p:cNvCxnSpPr>
          <p:nvPr/>
        </p:nvCxnSpPr>
        <p:spPr>
          <a:xfrm>
            <a:off x="975998" y="4625276"/>
            <a:ext cx="247970" cy="20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43" idx="0"/>
            <a:endCxn id="91" idx="1"/>
          </p:cNvCxnSpPr>
          <p:nvPr/>
        </p:nvCxnSpPr>
        <p:spPr>
          <a:xfrm flipV="1">
            <a:off x="1993471" y="4712674"/>
            <a:ext cx="302244" cy="11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423178" y="1104050"/>
            <a:ext cx="864963" cy="21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InputFormat</a:t>
            </a:r>
            <a:endParaRPr lang="zh-CN" altLang="en-US" sz="1000" dirty="0"/>
          </a:p>
        </p:txBody>
      </p:sp>
      <p:sp>
        <p:nvSpPr>
          <p:cNvPr id="126" name="矩形 125"/>
          <p:cNvSpPr/>
          <p:nvPr/>
        </p:nvSpPr>
        <p:spPr>
          <a:xfrm>
            <a:off x="2295211" y="1094746"/>
            <a:ext cx="737664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2529194" y="882046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61" name="矩形 60"/>
          <p:cNvSpPr/>
          <p:nvPr/>
        </p:nvSpPr>
        <p:spPr>
          <a:xfrm>
            <a:off x="2167876" y="1479410"/>
            <a:ext cx="614470" cy="235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Mapper</a:t>
            </a:r>
            <a:endParaRPr lang="zh-CN" altLang="en-US" sz="1000" dirty="0"/>
          </a:p>
        </p:txBody>
      </p:sp>
      <p:sp>
        <p:nvSpPr>
          <p:cNvPr id="62" name="矩形 61"/>
          <p:cNvSpPr/>
          <p:nvPr/>
        </p:nvSpPr>
        <p:spPr>
          <a:xfrm>
            <a:off x="2174553" y="2274147"/>
            <a:ext cx="1095287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outputCollector</a:t>
            </a:r>
            <a:endParaRPr lang="zh-CN" altLang="en-US" sz="10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2753419" y="1074379"/>
            <a:ext cx="3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endParaRPr lang="en-US" altLang="zh-CN" sz="1000" dirty="0" smtClean="0"/>
          </a:p>
        </p:txBody>
      </p:sp>
      <p:sp>
        <p:nvSpPr>
          <p:cNvPr id="133" name="文本框 132"/>
          <p:cNvSpPr txBox="1"/>
          <p:nvPr/>
        </p:nvSpPr>
        <p:spPr>
          <a:xfrm>
            <a:off x="2159959" y="1748674"/>
            <a:ext cx="111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cxnSp>
        <p:nvCxnSpPr>
          <p:cNvPr id="103" name="肘形连接符 102"/>
          <p:cNvCxnSpPr>
            <a:stCxn id="61" idx="1"/>
            <a:endCxn id="133" idx="1"/>
          </p:cNvCxnSpPr>
          <p:nvPr/>
        </p:nvCxnSpPr>
        <p:spPr>
          <a:xfrm rot="10800000" flipV="1">
            <a:off x="2159960" y="1597287"/>
            <a:ext cx="7917" cy="351441"/>
          </a:xfrm>
          <a:prstGeom prst="bentConnector3">
            <a:avLst>
              <a:gd name="adj1" fmla="val 2987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31" idx="2"/>
            <a:endCxn id="61" idx="0"/>
          </p:cNvCxnSpPr>
          <p:nvPr/>
        </p:nvCxnSpPr>
        <p:spPr>
          <a:xfrm flipH="1">
            <a:off x="2475111" y="1320600"/>
            <a:ext cx="448068" cy="15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/>
          <p:cNvSpPr txBox="1"/>
          <p:nvPr/>
        </p:nvSpPr>
        <p:spPr>
          <a:xfrm>
            <a:off x="2628670" y="686258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0-128</a:t>
            </a:r>
            <a:endParaRPr lang="en-US" altLang="zh-CN" sz="1000" dirty="0" smtClean="0"/>
          </a:p>
        </p:txBody>
      </p:sp>
      <p:sp>
        <p:nvSpPr>
          <p:cNvPr id="224" name="文本框 223"/>
          <p:cNvSpPr txBox="1"/>
          <p:nvPr/>
        </p:nvSpPr>
        <p:spPr>
          <a:xfrm>
            <a:off x="1101422" y="3678602"/>
            <a:ext cx="1099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提交切片信息</a:t>
            </a:r>
            <a:endParaRPr lang="en-US" altLang="zh-CN" sz="1000" dirty="0" smtClean="0"/>
          </a:p>
        </p:txBody>
      </p:sp>
      <p:sp>
        <p:nvSpPr>
          <p:cNvPr id="225" name="文本框 224"/>
          <p:cNvSpPr txBox="1"/>
          <p:nvPr/>
        </p:nvSpPr>
        <p:spPr>
          <a:xfrm>
            <a:off x="2256586" y="4231991"/>
            <a:ext cx="1474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 </a:t>
            </a:r>
            <a:r>
              <a:rPr lang="zh-CN" altLang="en-US" sz="1000" dirty="0" smtClean="0"/>
              <a:t>计算出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数量</a:t>
            </a:r>
            <a:endParaRPr lang="en-US" altLang="zh-CN" sz="1000" dirty="0" smtClean="0"/>
          </a:p>
        </p:txBody>
      </p:sp>
      <p:sp>
        <p:nvSpPr>
          <p:cNvPr id="226" name="文本框 225"/>
          <p:cNvSpPr txBox="1"/>
          <p:nvPr/>
        </p:nvSpPr>
        <p:spPr>
          <a:xfrm>
            <a:off x="721106" y="806027"/>
            <a:ext cx="1455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TextInputFormat</a:t>
            </a:r>
            <a:endParaRPr lang="en-US" altLang="zh-CN" sz="1000" dirty="0" smtClean="0"/>
          </a:p>
        </p:txBody>
      </p:sp>
      <p:sp>
        <p:nvSpPr>
          <p:cNvPr id="227" name="文本框 226"/>
          <p:cNvSpPr txBox="1"/>
          <p:nvPr/>
        </p:nvSpPr>
        <p:spPr>
          <a:xfrm>
            <a:off x="1259632" y="1635486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逻辑运算</a:t>
            </a:r>
            <a:endParaRPr lang="en-US" altLang="zh-CN" sz="1000" dirty="0" smtClean="0"/>
          </a:p>
        </p:txBody>
      </p:sp>
      <p:sp>
        <p:nvSpPr>
          <p:cNvPr id="82" name="矩形 81"/>
          <p:cNvSpPr/>
          <p:nvPr/>
        </p:nvSpPr>
        <p:spPr>
          <a:xfrm>
            <a:off x="107504" y="1097490"/>
            <a:ext cx="1067968" cy="21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RecorderReader</a:t>
            </a:r>
            <a:endParaRPr lang="zh-CN" altLang="en-US" sz="1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179512" y="1436696"/>
            <a:ext cx="656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 reader()</a:t>
            </a:r>
            <a:endParaRPr lang="en-US" altLang="zh-CN" sz="1000" dirty="0" smtClean="0"/>
          </a:p>
        </p:txBody>
      </p:sp>
      <p:cxnSp>
        <p:nvCxnSpPr>
          <p:cNvPr id="85" name="直接箭头连接符 84"/>
          <p:cNvCxnSpPr>
            <a:stCxn id="84" idx="2"/>
            <a:endCxn id="2" idx="0"/>
          </p:cNvCxnSpPr>
          <p:nvPr/>
        </p:nvCxnSpPr>
        <p:spPr>
          <a:xfrm flipH="1">
            <a:off x="297681" y="1836806"/>
            <a:ext cx="209969" cy="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82" idx="2"/>
            <a:endCxn id="84" idx="0"/>
          </p:cNvCxnSpPr>
          <p:nvPr/>
        </p:nvCxnSpPr>
        <p:spPr>
          <a:xfrm flipH="1">
            <a:off x="507650" y="1313780"/>
            <a:ext cx="133838" cy="12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0" idx="1"/>
            <a:endCxn id="82" idx="3"/>
          </p:cNvCxnSpPr>
          <p:nvPr/>
        </p:nvCxnSpPr>
        <p:spPr>
          <a:xfrm flipH="1" flipV="1">
            <a:off x="1175472" y="1205635"/>
            <a:ext cx="247706" cy="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27" idx="1"/>
          </p:cNvCxnSpPr>
          <p:nvPr/>
        </p:nvCxnSpPr>
        <p:spPr>
          <a:xfrm flipH="1">
            <a:off x="2032380" y="1005157"/>
            <a:ext cx="496814" cy="9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4" idx="3"/>
            <a:endCxn id="131" idx="1"/>
          </p:cNvCxnSpPr>
          <p:nvPr/>
        </p:nvCxnSpPr>
        <p:spPr>
          <a:xfrm flipV="1">
            <a:off x="835788" y="1197490"/>
            <a:ext cx="1917631" cy="43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33" idx="2"/>
            <a:endCxn id="62" idx="0"/>
          </p:cNvCxnSpPr>
          <p:nvPr/>
        </p:nvCxnSpPr>
        <p:spPr>
          <a:xfrm>
            <a:off x="2719898" y="2148784"/>
            <a:ext cx="2299" cy="12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3491880" y="2115219"/>
            <a:ext cx="1422366" cy="8032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30" name="矩形 129"/>
          <p:cNvSpPr/>
          <p:nvPr/>
        </p:nvSpPr>
        <p:spPr>
          <a:xfrm>
            <a:off x="3554887" y="2172743"/>
            <a:ext cx="632304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分区</a:t>
            </a:r>
            <a:r>
              <a:rPr lang="en-US" altLang="zh-CN" sz="800" dirty="0" smtClean="0"/>
              <a:t>1</a:t>
            </a:r>
            <a:endParaRPr lang="zh-CN" altLang="en-US" sz="800" dirty="0"/>
          </a:p>
        </p:txBody>
      </p:sp>
      <p:sp>
        <p:nvSpPr>
          <p:cNvPr id="132" name="矩形 131"/>
          <p:cNvSpPr/>
          <p:nvPr/>
        </p:nvSpPr>
        <p:spPr>
          <a:xfrm>
            <a:off x="3542829" y="2507869"/>
            <a:ext cx="644362" cy="351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分区</a:t>
            </a:r>
            <a:r>
              <a:rPr lang="en-US" altLang="zh-CN" sz="800" dirty="0" smtClean="0"/>
              <a:t>1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排序</a:t>
            </a:r>
            <a:endParaRPr lang="zh-CN" altLang="en-US" sz="800" dirty="0"/>
          </a:p>
        </p:txBody>
      </p:sp>
      <p:cxnSp>
        <p:nvCxnSpPr>
          <p:cNvPr id="137" name="直接箭头连接符 136"/>
          <p:cNvCxnSpPr>
            <a:stCxn id="86" idx="4"/>
            <a:endCxn id="129" idx="0"/>
          </p:cNvCxnSpPr>
          <p:nvPr/>
        </p:nvCxnSpPr>
        <p:spPr>
          <a:xfrm flipH="1">
            <a:off x="4203063" y="1772831"/>
            <a:ext cx="331930" cy="34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62" idx="3"/>
          </p:cNvCxnSpPr>
          <p:nvPr/>
        </p:nvCxnSpPr>
        <p:spPr>
          <a:xfrm flipV="1">
            <a:off x="3269840" y="1094746"/>
            <a:ext cx="779391" cy="1292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5139741" y="2348105"/>
            <a:ext cx="6754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146" name="矩形 145"/>
          <p:cNvSpPr/>
          <p:nvPr/>
        </p:nvSpPr>
        <p:spPr>
          <a:xfrm>
            <a:off x="5815154" y="2353303"/>
            <a:ext cx="648072" cy="2230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&lt;b,1&gt;&lt;b,1&gt;</a:t>
            </a:r>
            <a:endParaRPr lang="zh-CN" altLang="en-US" sz="800" dirty="0"/>
          </a:p>
        </p:txBody>
      </p:sp>
      <p:sp>
        <p:nvSpPr>
          <p:cNvPr id="148" name="文本框 147"/>
          <p:cNvSpPr txBox="1"/>
          <p:nvPr/>
        </p:nvSpPr>
        <p:spPr>
          <a:xfrm>
            <a:off x="4951475" y="2038975"/>
            <a:ext cx="202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</a:t>
            </a:r>
            <a:r>
              <a:rPr lang="zh-CN" altLang="en-US" sz="1000" dirty="0" smtClean="0"/>
              <a:t>溢出到文件（分区且区内有序）</a:t>
            </a:r>
            <a:endParaRPr lang="en-US" altLang="zh-CN" sz="1000" dirty="0" smtClean="0"/>
          </a:p>
        </p:txBody>
      </p:sp>
      <p:sp>
        <p:nvSpPr>
          <p:cNvPr id="149" name="矩形 148"/>
          <p:cNvSpPr/>
          <p:nvPr/>
        </p:nvSpPr>
        <p:spPr>
          <a:xfrm>
            <a:off x="5139740" y="2635618"/>
            <a:ext cx="6754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&lt;a,1&gt;&lt;e,1&gt;</a:t>
            </a:r>
            <a:endParaRPr lang="zh-CN" altLang="en-US" sz="800" dirty="0"/>
          </a:p>
        </p:txBody>
      </p:sp>
      <p:sp>
        <p:nvSpPr>
          <p:cNvPr id="150" name="矩形 149"/>
          <p:cNvSpPr/>
          <p:nvPr/>
        </p:nvSpPr>
        <p:spPr>
          <a:xfrm>
            <a:off x="5815154" y="2637753"/>
            <a:ext cx="648072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&lt;d,1&gt;&lt;f,1&gt;</a:t>
            </a:r>
            <a:endParaRPr lang="zh-CN" altLang="en-US" sz="800" dirty="0"/>
          </a:p>
        </p:txBody>
      </p:sp>
      <p:sp>
        <p:nvSpPr>
          <p:cNvPr id="154" name="矩形 153"/>
          <p:cNvSpPr/>
          <p:nvPr/>
        </p:nvSpPr>
        <p:spPr>
          <a:xfrm>
            <a:off x="5134040" y="2964030"/>
            <a:ext cx="6811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155" name="矩形 154"/>
          <p:cNvSpPr/>
          <p:nvPr/>
        </p:nvSpPr>
        <p:spPr>
          <a:xfrm>
            <a:off x="5822020" y="2964030"/>
            <a:ext cx="64807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&lt;b,2&gt;</a:t>
            </a:r>
            <a:endParaRPr lang="zh-CN" altLang="en-US" sz="800" dirty="0"/>
          </a:p>
        </p:txBody>
      </p:sp>
      <p:cxnSp>
        <p:nvCxnSpPr>
          <p:cNvPr id="156" name="直接箭头连接符 155"/>
          <p:cNvCxnSpPr>
            <a:endCxn id="145" idx="1"/>
          </p:cNvCxnSpPr>
          <p:nvPr/>
        </p:nvCxnSpPr>
        <p:spPr>
          <a:xfrm flipV="1">
            <a:off x="4907655" y="2460903"/>
            <a:ext cx="232086" cy="19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endCxn id="149" idx="1"/>
          </p:cNvCxnSpPr>
          <p:nvPr/>
        </p:nvCxnSpPr>
        <p:spPr>
          <a:xfrm>
            <a:off x="4907655" y="2651008"/>
            <a:ext cx="232085" cy="9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6728635" y="2480226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66" name="矩形 165"/>
          <p:cNvSpPr/>
          <p:nvPr/>
        </p:nvSpPr>
        <p:spPr>
          <a:xfrm>
            <a:off x="7880474" y="2480226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78" name="直接箭头连接符 177"/>
          <p:cNvCxnSpPr>
            <a:stCxn id="150" idx="3"/>
            <a:endCxn id="164" idx="1"/>
          </p:cNvCxnSpPr>
          <p:nvPr/>
        </p:nvCxnSpPr>
        <p:spPr>
          <a:xfrm flipV="1">
            <a:off x="6463226" y="2593024"/>
            <a:ext cx="265409" cy="15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stCxn id="146" idx="3"/>
            <a:endCxn id="164" idx="1"/>
          </p:cNvCxnSpPr>
          <p:nvPr/>
        </p:nvCxnSpPr>
        <p:spPr>
          <a:xfrm>
            <a:off x="6463226" y="2464838"/>
            <a:ext cx="265409" cy="12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/>
          <p:cNvSpPr/>
          <p:nvPr/>
        </p:nvSpPr>
        <p:spPr>
          <a:xfrm>
            <a:off x="6728635" y="2964030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&lt;a,2&gt;&lt;c,1&gt;&lt;e,1&gt;</a:t>
            </a:r>
            <a:endParaRPr lang="zh-CN" altLang="en-US" sz="800" dirty="0"/>
          </a:p>
        </p:txBody>
      </p:sp>
      <p:sp>
        <p:nvSpPr>
          <p:cNvPr id="184" name="矩形 183"/>
          <p:cNvSpPr/>
          <p:nvPr/>
        </p:nvSpPr>
        <p:spPr>
          <a:xfrm>
            <a:off x="7880474" y="2964030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&lt;b,2&gt;&lt;</a:t>
            </a:r>
            <a:r>
              <a:rPr lang="en-US" altLang="zh-CN" sz="800" dirty="0"/>
              <a:t>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86" name="直接箭头连接符 185"/>
          <p:cNvCxnSpPr>
            <a:stCxn id="155" idx="3"/>
            <a:endCxn id="183" idx="1"/>
          </p:cNvCxnSpPr>
          <p:nvPr/>
        </p:nvCxnSpPr>
        <p:spPr>
          <a:xfrm>
            <a:off x="6470093" y="3076828"/>
            <a:ext cx="258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文本框 189"/>
          <p:cNvSpPr txBox="1"/>
          <p:nvPr/>
        </p:nvSpPr>
        <p:spPr>
          <a:xfrm>
            <a:off x="6580533" y="2285146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91" name="文本框 190"/>
          <p:cNvSpPr txBox="1"/>
          <p:nvPr/>
        </p:nvSpPr>
        <p:spPr>
          <a:xfrm>
            <a:off x="6972065" y="3180895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分区</a:t>
            </a:r>
            <a:r>
              <a:rPr lang="en-US" altLang="zh-CN" sz="1000" dirty="0" smtClean="0"/>
              <a:t>1</a:t>
            </a:r>
            <a:endParaRPr lang="en-US" altLang="zh-CN" sz="1000" dirty="0" smtClean="0"/>
          </a:p>
        </p:txBody>
      </p:sp>
      <p:sp>
        <p:nvSpPr>
          <p:cNvPr id="192" name="文本框 191"/>
          <p:cNvSpPr txBox="1"/>
          <p:nvPr/>
        </p:nvSpPr>
        <p:spPr>
          <a:xfrm>
            <a:off x="8124048" y="3189625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分区</a:t>
            </a:r>
            <a:r>
              <a:rPr lang="en-US" altLang="zh-CN" sz="1000" dirty="0" smtClean="0"/>
              <a:t>2</a:t>
            </a:r>
            <a:endParaRPr lang="en-US" altLang="zh-CN" sz="1000" dirty="0" smtClean="0"/>
          </a:p>
        </p:txBody>
      </p:sp>
      <p:sp>
        <p:nvSpPr>
          <p:cNvPr id="199" name="矩形 198"/>
          <p:cNvSpPr/>
          <p:nvPr/>
        </p:nvSpPr>
        <p:spPr>
          <a:xfrm>
            <a:off x="2287312" y="3424198"/>
            <a:ext cx="1065637" cy="731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03" name="文本框 202"/>
          <p:cNvSpPr txBox="1"/>
          <p:nvPr/>
        </p:nvSpPr>
        <p:spPr>
          <a:xfrm>
            <a:off x="2439271" y="3435175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215" name="矩形 214"/>
          <p:cNvSpPr/>
          <p:nvPr/>
        </p:nvSpPr>
        <p:spPr>
          <a:xfrm>
            <a:off x="6728635" y="3637790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229" name="矩形 228"/>
          <p:cNvSpPr/>
          <p:nvPr/>
        </p:nvSpPr>
        <p:spPr>
          <a:xfrm>
            <a:off x="7880474" y="3637790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&lt;h,1&gt;</a:t>
            </a:r>
            <a:endParaRPr lang="zh-CN" altLang="en-US" sz="800" dirty="0"/>
          </a:p>
        </p:txBody>
      </p:sp>
      <p:cxnSp>
        <p:nvCxnSpPr>
          <p:cNvPr id="230" name="直接箭头连接符 229"/>
          <p:cNvCxnSpPr>
            <a:endCxn id="215" idx="1"/>
          </p:cNvCxnSpPr>
          <p:nvPr/>
        </p:nvCxnSpPr>
        <p:spPr>
          <a:xfrm flipV="1">
            <a:off x="6463226" y="3750588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>
            <a:endCxn id="215" idx="1"/>
          </p:cNvCxnSpPr>
          <p:nvPr/>
        </p:nvCxnSpPr>
        <p:spPr>
          <a:xfrm>
            <a:off x="6463227" y="3613806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文本框 237"/>
          <p:cNvSpPr txBox="1"/>
          <p:nvPr/>
        </p:nvSpPr>
        <p:spPr>
          <a:xfrm>
            <a:off x="6580533" y="3442710"/>
            <a:ext cx="120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239" name="文本框 238"/>
          <p:cNvSpPr txBox="1"/>
          <p:nvPr/>
        </p:nvSpPr>
        <p:spPr>
          <a:xfrm>
            <a:off x="6941547" y="3884011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分区</a:t>
            </a:r>
            <a:r>
              <a:rPr lang="en-US" altLang="zh-CN" sz="1000" dirty="0" smtClean="0"/>
              <a:t>1</a:t>
            </a:r>
            <a:endParaRPr lang="en-US" altLang="zh-CN" sz="1000" dirty="0" smtClean="0"/>
          </a:p>
        </p:txBody>
      </p:sp>
      <p:sp>
        <p:nvSpPr>
          <p:cNvPr id="240" name="文本框 239"/>
          <p:cNvSpPr txBox="1"/>
          <p:nvPr/>
        </p:nvSpPr>
        <p:spPr>
          <a:xfrm>
            <a:off x="8126767" y="3909705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分区</a:t>
            </a:r>
            <a:r>
              <a:rPr lang="en-US" altLang="zh-CN" sz="1000" dirty="0" smtClean="0"/>
              <a:t>2</a:t>
            </a:r>
            <a:endParaRPr lang="en-US" altLang="zh-CN" sz="1000" dirty="0" smtClean="0"/>
          </a:p>
        </p:txBody>
      </p:sp>
      <p:sp>
        <p:nvSpPr>
          <p:cNvPr id="241" name="文本框 240"/>
          <p:cNvSpPr txBox="1"/>
          <p:nvPr/>
        </p:nvSpPr>
        <p:spPr>
          <a:xfrm>
            <a:off x="4509417" y="3477029"/>
            <a:ext cx="147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 …</a:t>
            </a:r>
            <a:endParaRPr lang="en-US" altLang="zh-CN" sz="3200" dirty="0" smtClean="0"/>
          </a:p>
        </p:txBody>
      </p:sp>
      <p:sp>
        <p:nvSpPr>
          <p:cNvPr id="242" name="文本框 241"/>
          <p:cNvSpPr txBox="1"/>
          <p:nvPr/>
        </p:nvSpPr>
        <p:spPr>
          <a:xfrm>
            <a:off x="2529194" y="3179100"/>
            <a:ext cx="1030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128-200</a:t>
            </a:r>
            <a:endParaRPr lang="en-US" altLang="zh-CN" sz="1000" dirty="0" smtClean="0"/>
          </a:p>
        </p:txBody>
      </p:sp>
      <p:sp>
        <p:nvSpPr>
          <p:cNvPr id="244" name="文本框 243"/>
          <p:cNvSpPr txBox="1"/>
          <p:nvPr/>
        </p:nvSpPr>
        <p:spPr>
          <a:xfrm>
            <a:off x="3659535" y="3009624"/>
            <a:ext cx="1055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 </a:t>
            </a:r>
            <a:r>
              <a:rPr lang="zh-CN" altLang="en-US" sz="1000" dirty="0" smtClean="0"/>
              <a:t>分区、排序</a:t>
            </a:r>
            <a:endParaRPr lang="en-US" altLang="zh-CN" sz="1000" dirty="0" smtClean="0"/>
          </a:p>
        </p:txBody>
      </p:sp>
      <p:sp>
        <p:nvSpPr>
          <p:cNvPr id="245" name="文本框 244"/>
          <p:cNvSpPr txBox="1"/>
          <p:nvPr/>
        </p:nvSpPr>
        <p:spPr>
          <a:xfrm>
            <a:off x="5057549" y="3478561"/>
            <a:ext cx="1331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11 </a:t>
            </a:r>
            <a:r>
              <a:rPr lang="zh-CN" altLang="en-US" sz="1000" dirty="0" smtClean="0"/>
              <a:t>合并</a:t>
            </a:r>
            <a:endParaRPr lang="zh-CN" altLang="en-US" sz="1000" dirty="0"/>
          </a:p>
        </p:txBody>
      </p:sp>
      <p:sp>
        <p:nvSpPr>
          <p:cNvPr id="86" name="同心圆 85"/>
          <p:cNvSpPr/>
          <p:nvPr/>
        </p:nvSpPr>
        <p:spPr>
          <a:xfrm>
            <a:off x="3994933" y="692711"/>
            <a:ext cx="1080120" cy="10801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136240" y="1472258"/>
            <a:ext cx="873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smtClean="0">
                <a:solidFill>
                  <a:srgbClr val="FF0000"/>
                </a:solidFill>
              </a:rPr>
              <a:t>7 </a:t>
            </a:r>
            <a:r>
              <a:rPr lang="zh-CN" altLang="en-US" sz="800" dirty="0" smtClean="0">
                <a:solidFill>
                  <a:srgbClr val="FF0000"/>
                </a:solidFill>
              </a:rPr>
              <a:t>向环形缓冲区</a:t>
            </a:r>
            <a:endParaRPr lang="en-US" altLang="zh-CN" sz="800" dirty="0" smtClean="0">
              <a:solidFill>
                <a:srgbClr val="FF0000"/>
              </a:solidFill>
            </a:endParaRPr>
          </a:p>
          <a:p>
            <a:pPr lvl="0"/>
            <a:r>
              <a:rPr lang="zh-CN" altLang="en-US" sz="800" dirty="0" smtClean="0">
                <a:solidFill>
                  <a:srgbClr val="FF0000"/>
                </a:solidFill>
              </a:rPr>
              <a:t>写入</a:t>
            </a:r>
            <a:r>
              <a:rPr lang="en-US" altLang="zh-CN" sz="800" dirty="0" smtClean="0">
                <a:solidFill>
                  <a:srgbClr val="FF0000"/>
                </a:solidFill>
              </a:rPr>
              <a:t>&lt;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k,v</a:t>
            </a:r>
            <a:r>
              <a:rPr lang="en-US" altLang="zh-CN" sz="800" dirty="0" smtClean="0">
                <a:solidFill>
                  <a:srgbClr val="FF0000"/>
                </a:solidFill>
              </a:rPr>
              <a:t>&gt;</a:t>
            </a:r>
            <a:r>
              <a:rPr lang="zh-CN" altLang="en-US" sz="800" dirty="0" smtClean="0">
                <a:solidFill>
                  <a:srgbClr val="FF0000"/>
                </a:solidFill>
              </a:rPr>
              <a:t>数据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88" name="右弧形箭头 87"/>
          <p:cNvSpPr/>
          <p:nvPr/>
        </p:nvSpPr>
        <p:spPr>
          <a:xfrm>
            <a:off x="4595208" y="800247"/>
            <a:ext cx="303583" cy="85879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9" name="左弧形箭头 88"/>
          <p:cNvSpPr/>
          <p:nvPr/>
        </p:nvSpPr>
        <p:spPr>
          <a:xfrm>
            <a:off x="4166772" y="775695"/>
            <a:ext cx="303239" cy="871774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503327" y="959092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err="1" smtClean="0">
                <a:solidFill>
                  <a:srgbClr val="FF0000"/>
                </a:solidFill>
              </a:rPr>
              <a:t>kvindex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838333" y="1076456"/>
            <a:ext cx="5549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err="1" smtClean="0">
                <a:solidFill>
                  <a:srgbClr val="FF0000"/>
                </a:solidFill>
              </a:rPr>
              <a:t>bufindex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987413" y="897434"/>
            <a:ext cx="4058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smtClean="0">
                <a:solidFill>
                  <a:srgbClr val="FF0000"/>
                </a:solidFill>
              </a:rPr>
              <a:t>&lt;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k,v</a:t>
            </a:r>
            <a:r>
              <a:rPr lang="en-US" altLang="zh-CN" sz="800" dirty="0" smtClean="0">
                <a:solidFill>
                  <a:srgbClr val="FF0000"/>
                </a:solidFill>
              </a:rPr>
              <a:t>&gt;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628110" y="744308"/>
            <a:ext cx="4940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err="1" smtClean="0">
                <a:solidFill>
                  <a:srgbClr val="FF0000"/>
                </a:solidFill>
              </a:rPr>
              <a:t>kvmeta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3930700" y="1722668"/>
            <a:ext cx="814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FF0000"/>
                </a:solidFill>
              </a:rPr>
              <a:t>默认</a:t>
            </a:r>
            <a:r>
              <a:rPr lang="en-US" altLang="zh-CN" sz="800" dirty="0" smtClean="0">
                <a:solidFill>
                  <a:srgbClr val="FF0000"/>
                </a:solidFill>
              </a:rPr>
              <a:t>100M</a:t>
            </a:r>
            <a:endParaRPr lang="en-US" altLang="zh-CN" sz="800" dirty="0" smtClean="0">
              <a:solidFill>
                <a:srgbClr val="FF0000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4579168" y="1726123"/>
            <a:ext cx="814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</a:rPr>
              <a:t>80%,</a:t>
            </a:r>
            <a:r>
              <a:rPr lang="zh-CN" altLang="en-US" sz="800" dirty="0" smtClean="0">
                <a:solidFill>
                  <a:srgbClr val="FF0000"/>
                </a:solidFill>
              </a:rPr>
              <a:t>后反向</a:t>
            </a:r>
            <a:endParaRPr lang="en-US" altLang="zh-CN" sz="800" dirty="0" smtClean="0">
              <a:solidFill>
                <a:srgbClr val="FF0000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4180859" y="2167515"/>
            <a:ext cx="587961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分区</a:t>
            </a:r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07" name="矩形 106"/>
          <p:cNvSpPr/>
          <p:nvPr/>
        </p:nvSpPr>
        <p:spPr>
          <a:xfrm>
            <a:off x="4201615" y="2507869"/>
            <a:ext cx="573538" cy="351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分区</a:t>
            </a:r>
            <a:r>
              <a:rPr lang="en-US" altLang="zh-CN" sz="800" dirty="0" smtClean="0"/>
              <a:t>2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排序</a:t>
            </a:r>
            <a:endParaRPr lang="zh-CN" altLang="en-US" sz="800" dirty="0"/>
          </a:p>
        </p:txBody>
      </p:sp>
      <p:sp>
        <p:nvSpPr>
          <p:cNvPr id="109" name="矩形 108"/>
          <p:cNvSpPr/>
          <p:nvPr/>
        </p:nvSpPr>
        <p:spPr>
          <a:xfrm>
            <a:off x="5167966" y="3241980"/>
            <a:ext cx="1225992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Combiner</a:t>
            </a:r>
            <a:r>
              <a:rPr lang="zh-CN" altLang="en-US" sz="800" dirty="0" smtClean="0"/>
              <a:t>合并</a:t>
            </a:r>
            <a:endParaRPr lang="zh-CN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76" grpId="0" bldLvl="0" animBg="1"/>
      <p:bldP spid="91" grpId="0" bldLvl="0" animBg="1"/>
      <p:bldP spid="8" grpId="0" bldLvl="0" animBg="1"/>
      <p:bldP spid="92" grpId="0"/>
      <p:bldP spid="93" grpId="0"/>
      <p:bldP spid="95" grpId="0"/>
      <p:bldP spid="100" grpId="0" bldLvl="0" animBg="1"/>
      <p:bldP spid="43" grpId="0" bldLvl="0" animBg="1"/>
      <p:bldP spid="60" grpId="0" bldLvl="0" animBg="1"/>
      <p:bldP spid="126" grpId="0" bldLvl="0" animBg="1"/>
      <p:bldP spid="127" grpId="0"/>
      <p:bldP spid="61" grpId="0" bldLvl="0" animBg="1"/>
      <p:bldP spid="62" grpId="0" bldLvl="0" animBg="1"/>
      <p:bldP spid="131" grpId="0"/>
      <p:bldP spid="133" grpId="0"/>
      <p:bldP spid="173" grpId="0"/>
      <p:bldP spid="224" grpId="0"/>
      <p:bldP spid="225" grpId="0"/>
      <p:bldP spid="226" grpId="0"/>
      <p:bldP spid="227" grpId="0"/>
      <p:bldP spid="82" grpId="0" bldLvl="0" animBg="1"/>
      <p:bldP spid="84" grpId="0"/>
      <p:bldP spid="129" grpId="0" bldLvl="0" animBg="1"/>
      <p:bldP spid="130" grpId="0" bldLvl="0" animBg="1"/>
      <p:bldP spid="132" grpId="0" bldLvl="0" animBg="1"/>
      <p:bldP spid="145" grpId="0" bldLvl="0" animBg="1"/>
      <p:bldP spid="146" grpId="0" bldLvl="0" animBg="1"/>
      <p:bldP spid="148" grpId="0"/>
      <p:bldP spid="149" grpId="0" bldLvl="0" animBg="1"/>
      <p:bldP spid="150" grpId="0" bldLvl="0" animBg="1"/>
      <p:bldP spid="154" grpId="0" bldLvl="0" animBg="1"/>
      <p:bldP spid="155" grpId="0" bldLvl="0" animBg="1"/>
      <p:bldP spid="164" grpId="0" bldLvl="0" animBg="1"/>
      <p:bldP spid="166" grpId="0" bldLvl="0" animBg="1"/>
      <p:bldP spid="183" grpId="0" bldLvl="0" animBg="1"/>
      <p:bldP spid="184" grpId="0" bldLvl="0" animBg="1"/>
      <p:bldP spid="190" grpId="0"/>
      <p:bldP spid="191" grpId="0"/>
      <p:bldP spid="192" grpId="0"/>
      <p:bldP spid="199" grpId="0" bldLvl="0" animBg="1"/>
      <p:bldP spid="203" grpId="0"/>
      <p:bldP spid="215" grpId="0" bldLvl="0" animBg="1"/>
      <p:bldP spid="229" grpId="0" bldLvl="0" animBg="1"/>
      <p:bldP spid="238" grpId="0"/>
      <p:bldP spid="239" grpId="0"/>
      <p:bldP spid="240" grpId="0"/>
      <p:bldP spid="241" grpId="0"/>
      <p:bldP spid="242" grpId="0"/>
      <p:bldP spid="244" grpId="0"/>
      <p:bldP spid="245" grpId="0"/>
      <p:bldP spid="86" grpId="0" bldLvl="0" animBg="1"/>
      <p:bldP spid="87" grpId="0"/>
      <p:bldP spid="88" grpId="0" bldLvl="0" animBg="1"/>
      <p:bldP spid="89" grpId="0" bldLvl="0" animBg="1"/>
      <p:bldP spid="97" grpId="0"/>
      <p:bldP spid="99" grpId="0"/>
      <p:bldP spid="101" grpId="0"/>
      <p:bldP spid="102" grpId="0"/>
      <p:bldP spid="104" grpId="0"/>
      <p:bldP spid="105" grpId="0"/>
      <p:bldP spid="106" grpId="0" bldLvl="0" animBg="1"/>
      <p:bldP spid="107" grpId="0" bldLvl="0" animBg="1"/>
      <p:bldP spid="109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/>
        </p:nvSpPr>
        <p:spPr>
          <a:xfrm>
            <a:off x="124169" y="4539645"/>
            <a:ext cx="1059531" cy="468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Mr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appmaster</a:t>
            </a:r>
            <a:endParaRPr lang="en-US" altLang="zh-CN" sz="1000" dirty="0" smtClean="0"/>
          </a:p>
        </p:txBody>
      </p:sp>
      <p:sp>
        <p:nvSpPr>
          <p:cNvPr id="89" name="矩形 88"/>
          <p:cNvSpPr/>
          <p:nvPr/>
        </p:nvSpPr>
        <p:spPr>
          <a:xfrm>
            <a:off x="2880320" y="848495"/>
            <a:ext cx="4320480" cy="1782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9" name="矩形 98"/>
          <p:cNvSpPr/>
          <p:nvPr/>
        </p:nvSpPr>
        <p:spPr>
          <a:xfrm>
            <a:off x="3034983" y="1394188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05" name="矩形 104"/>
          <p:cNvSpPr/>
          <p:nvPr/>
        </p:nvSpPr>
        <p:spPr>
          <a:xfrm>
            <a:off x="409425" y="1394188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06" name="矩形 105"/>
          <p:cNvSpPr/>
          <p:nvPr/>
        </p:nvSpPr>
        <p:spPr>
          <a:xfrm>
            <a:off x="1561264" y="1394188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07" name="直接箭头连接符 106"/>
          <p:cNvCxnSpPr>
            <a:endCxn id="105" idx="1"/>
          </p:cNvCxnSpPr>
          <p:nvPr/>
        </p:nvCxnSpPr>
        <p:spPr>
          <a:xfrm flipV="1">
            <a:off x="144016" y="1506986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endCxn id="105" idx="1"/>
          </p:cNvCxnSpPr>
          <p:nvPr/>
        </p:nvCxnSpPr>
        <p:spPr>
          <a:xfrm>
            <a:off x="144017" y="1370204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321875" y="1180276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16" name="文本框 115"/>
          <p:cNvSpPr txBox="1"/>
          <p:nvPr/>
        </p:nvSpPr>
        <p:spPr>
          <a:xfrm>
            <a:off x="587681" y="1635155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分区</a:t>
            </a:r>
            <a:r>
              <a:rPr lang="en-US" altLang="zh-CN" sz="1000" dirty="0" smtClean="0"/>
              <a:t>1</a:t>
            </a:r>
            <a:endParaRPr lang="en-US" altLang="zh-CN" sz="1000" dirty="0" smtClean="0"/>
          </a:p>
        </p:txBody>
      </p:sp>
      <p:sp>
        <p:nvSpPr>
          <p:cNvPr id="117" name="文本框 116"/>
          <p:cNvSpPr txBox="1"/>
          <p:nvPr/>
        </p:nvSpPr>
        <p:spPr>
          <a:xfrm>
            <a:off x="1755491" y="1609709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分区</a:t>
            </a:r>
            <a:r>
              <a:rPr lang="en-US" altLang="zh-CN" sz="1000" dirty="0" smtClean="0"/>
              <a:t>2</a:t>
            </a:r>
            <a:endParaRPr lang="en-US" altLang="zh-CN" sz="1000" dirty="0" smtClean="0"/>
          </a:p>
        </p:txBody>
      </p:sp>
      <p:sp>
        <p:nvSpPr>
          <p:cNvPr id="118" name="矩形 117"/>
          <p:cNvSpPr/>
          <p:nvPr/>
        </p:nvSpPr>
        <p:spPr>
          <a:xfrm>
            <a:off x="409425" y="3570718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122" name="矩形 121"/>
          <p:cNvSpPr/>
          <p:nvPr/>
        </p:nvSpPr>
        <p:spPr>
          <a:xfrm>
            <a:off x="1561264" y="3570718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&lt;h,1&gt;</a:t>
            </a:r>
            <a:endParaRPr lang="zh-CN" altLang="en-US" sz="800" dirty="0"/>
          </a:p>
        </p:txBody>
      </p:sp>
      <p:cxnSp>
        <p:nvCxnSpPr>
          <p:cNvPr id="124" name="直接箭头连接符 123"/>
          <p:cNvCxnSpPr>
            <a:endCxn id="118" idx="1"/>
          </p:cNvCxnSpPr>
          <p:nvPr/>
        </p:nvCxnSpPr>
        <p:spPr>
          <a:xfrm flipV="1">
            <a:off x="144016" y="3683516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endCxn id="118" idx="1"/>
          </p:cNvCxnSpPr>
          <p:nvPr/>
        </p:nvCxnSpPr>
        <p:spPr>
          <a:xfrm>
            <a:off x="144017" y="3546734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261834" y="3285818"/>
            <a:ext cx="1299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39" name="文本框 138"/>
          <p:cNvSpPr txBox="1"/>
          <p:nvPr/>
        </p:nvSpPr>
        <p:spPr>
          <a:xfrm>
            <a:off x="622337" y="3816939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分区</a:t>
            </a:r>
            <a:r>
              <a:rPr lang="en-US" altLang="zh-CN" sz="1000" dirty="0" smtClean="0"/>
              <a:t>1</a:t>
            </a:r>
            <a:endParaRPr lang="en-US" altLang="zh-CN" sz="1000" dirty="0" smtClean="0"/>
          </a:p>
        </p:txBody>
      </p:sp>
      <p:sp>
        <p:nvSpPr>
          <p:cNvPr id="141" name="文本框 140"/>
          <p:cNvSpPr txBox="1"/>
          <p:nvPr/>
        </p:nvSpPr>
        <p:spPr>
          <a:xfrm>
            <a:off x="1807557" y="3842633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分区</a:t>
            </a:r>
            <a:r>
              <a:rPr lang="en-US" altLang="zh-CN" sz="1000" dirty="0" smtClean="0"/>
              <a:t>2</a:t>
            </a:r>
            <a:endParaRPr lang="en-US" altLang="zh-CN" sz="1000" dirty="0" smtClean="0"/>
          </a:p>
        </p:txBody>
      </p:sp>
      <p:sp>
        <p:nvSpPr>
          <p:cNvPr id="142" name="矩形 141"/>
          <p:cNvSpPr/>
          <p:nvPr/>
        </p:nvSpPr>
        <p:spPr>
          <a:xfrm>
            <a:off x="3034982" y="1775503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143" name="矩形 142"/>
          <p:cNvSpPr/>
          <p:nvPr/>
        </p:nvSpPr>
        <p:spPr>
          <a:xfrm>
            <a:off x="3024336" y="3315409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sp>
        <p:nvSpPr>
          <p:cNvPr id="144" name="矩形 143"/>
          <p:cNvSpPr/>
          <p:nvPr/>
        </p:nvSpPr>
        <p:spPr>
          <a:xfrm>
            <a:off x="3024336" y="3719243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&lt;h,1&gt;</a:t>
            </a:r>
            <a:endParaRPr lang="zh-CN" altLang="en-US" sz="800" dirty="0"/>
          </a:p>
        </p:txBody>
      </p:sp>
      <p:sp>
        <p:nvSpPr>
          <p:cNvPr id="147" name="矩形 146"/>
          <p:cNvSpPr/>
          <p:nvPr/>
        </p:nvSpPr>
        <p:spPr>
          <a:xfrm>
            <a:off x="4417603" y="1563468"/>
            <a:ext cx="1347781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&lt;a,1&gt;&lt;a,1&gt;&lt;c,1&gt;&lt;e,1&gt;&lt;g,1&gt;</a:t>
            </a:r>
            <a:endParaRPr lang="zh-CN" altLang="en-US" sz="800" dirty="0"/>
          </a:p>
        </p:txBody>
      </p:sp>
      <p:sp>
        <p:nvSpPr>
          <p:cNvPr id="153" name="文本框 152"/>
          <p:cNvSpPr txBox="1"/>
          <p:nvPr/>
        </p:nvSpPr>
        <p:spPr>
          <a:xfrm>
            <a:off x="124169" y="858513"/>
            <a:ext cx="834686" cy="25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maptask1</a:t>
            </a:r>
            <a:endParaRPr lang="en-US" altLang="zh-CN" sz="1000" dirty="0" smtClean="0"/>
          </a:p>
        </p:txBody>
      </p:sp>
      <p:sp>
        <p:nvSpPr>
          <p:cNvPr id="157" name="文本框 156"/>
          <p:cNvSpPr txBox="1"/>
          <p:nvPr/>
        </p:nvSpPr>
        <p:spPr>
          <a:xfrm>
            <a:off x="108239" y="2955405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maptask2</a:t>
            </a:r>
            <a:endParaRPr lang="en-US" altLang="zh-CN" sz="1000" dirty="0" smtClean="0"/>
          </a:p>
        </p:txBody>
      </p:sp>
      <p:sp>
        <p:nvSpPr>
          <p:cNvPr id="158" name="矩形 157"/>
          <p:cNvSpPr/>
          <p:nvPr/>
        </p:nvSpPr>
        <p:spPr>
          <a:xfrm>
            <a:off x="4439558" y="2207075"/>
            <a:ext cx="1465098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GroupingComparator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k,knext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160" name="文本框 159"/>
          <p:cNvSpPr txBox="1"/>
          <p:nvPr/>
        </p:nvSpPr>
        <p:spPr>
          <a:xfrm>
            <a:off x="2826532" y="1031508"/>
            <a:ext cx="1774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</a:t>
            </a:r>
            <a:r>
              <a:rPr lang="zh-CN" altLang="en-US" sz="1000" dirty="0" smtClean="0"/>
              <a:t>下载到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本地磁盘</a:t>
            </a:r>
            <a:endParaRPr lang="en-US" altLang="zh-CN" sz="1000" dirty="0" smtClean="0"/>
          </a:p>
        </p:txBody>
      </p:sp>
      <p:sp>
        <p:nvSpPr>
          <p:cNvPr id="161" name="文本框 160"/>
          <p:cNvSpPr txBox="1"/>
          <p:nvPr/>
        </p:nvSpPr>
        <p:spPr>
          <a:xfrm>
            <a:off x="4341485" y="1311760"/>
            <a:ext cx="1395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 </a:t>
            </a:r>
            <a:r>
              <a:rPr lang="zh-CN" altLang="en-US" sz="1000" dirty="0" smtClean="0"/>
              <a:t>合并文件 归并排序</a:t>
            </a:r>
            <a:endParaRPr lang="en-US" altLang="zh-CN" sz="1000" dirty="0" smtClean="0"/>
          </a:p>
        </p:txBody>
      </p:sp>
      <p:sp>
        <p:nvSpPr>
          <p:cNvPr id="163" name="矩形 162"/>
          <p:cNvSpPr/>
          <p:nvPr/>
        </p:nvSpPr>
        <p:spPr>
          <a:xfrm>
            <a:off x="6137749" y="1223221"/>
            <a:ext cx="876565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Reduce(</a:t>
            </a:r>
            <a:r>
              <a:rPr lang="en-US" altLang="zh-CN" sz="800" dirty="0" err="1" smtClean="0"/>
              <a:t>k,v</a:t>
            </a:r>
            <a:r>
              <a:rPr lang="en-US" altLang="zh-CN" sz="800" dirty="0" smtClean="0"/>
              <a:t>)</a:t>
            </a:r>
            <a:endParaRPr lang="en-US" altLang="zh-CN" sz="800" dirty="0" smtClean="0"/>
          </a:p>
          <a:p>
            <a:pPr algn="ctr"/>
            <a:r>
              <a:rPr lang="en-US" altLang="zh-CN" sz="800" dirty="0" err="1" smtClean="0"/>
              <a:t>Context.write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kv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6178486" y="977001"/>
            <a:ext cx="628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reducer</a:t>
            </a:r>
            <a:endParaRPr lang="en-US" altLang="zh-CN" sz="1000" dirty="0" smtClean="0"/>
          </a:p>
        </p:txBody>
      </p:sp>
      <p:sp>
        <p:nvSpPr>
          <p:cNvPr id="4" name="矩形 3"/>
          <p:cNvSpPr/>
          <p:nvPr/>
        </p:nvSpPr>
        <p:spPr>
          <a:xfrm>
            <a:off x="4501509" y="1506986"/>
            <a:ext cx="467043" cy="346997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箭头连接符 167"/>
          <p:cNvCxnSpPr>
            <a:stCxn id="158" idx="0"/>
            <a:endCxn id="4" idx="2"/>
          </p:cNvCxnSpPr>
          <p:nvPr/>
        </p:nvCxnSpPr>
        <p:spPr>
          <a:xfrm flipH="1" flipV="1">
            <a:off x="4735031" y="1853983"/>
            <a:ext cx="437076" cy="35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4453574" y="1619783"/>
            <a:ext cx="187789" cy="158678"/>
          </a:xfrm>
          <a:prstGeom prst="rect">
            <a:avLst/>
          </a:prstGeom>
          <a:noFill/>
          <a:ln w="63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7011263" y="1810411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OutPutFormat</a:t>
            </a:r>
            <a:endParaRPr lang="zh-CN" altLang="en-US" sz="800" dirty="0"/>
          </a:p>
        </p:txBody>
      </p:sp>
      <p:sp>
        <p:nvSpPr>
          <p:cNvPr id="171" name="矩形 170"/>
          <p:cNvSpPr/>
          <p:nvPr/>
        </p:nvSpPr>
        <p:spPr>
          <a:xfrm>
            <a:off x="7331779" y="2134181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RecordWriter</a:t>
            </a:r>
            <a:endParaRPr lang="zh-CN" altLang="en-US" sz="800" dirty="0"/>
          </a:p>
        </p:txBody>
      </p:sp>
      <p:sp>
        <p:nvSpPr>
          <p:cNvPr id="172" name="文本框 171"/>
          <p:cNvSpPr txBox="1"/>
          <p:nvPr/>
        </p:nvSpPr>
        <p:spPr>
          <a:xfrm>
            <a:off x="7458492" y="2504678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Write(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sp>
        <p:nvSpPr>
          <p:cNvPr id="174" name="矩形 173"/>
          <p:cNvSpPr/>
          <p:nvPr/>
        </p:nvSpPr>
        <p:spPr>
          <a:xfrm>
            <a:off x="8591610" y="2048153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 2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b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d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…</a:t>
            </a:r>
            <a:endParaRPr lang="zh-CN" altLang="en-US" sz="800" dirty="0"/>
          </a:p>
        </p:txBody>
      </p:sp>
      <p:sp>
        <p:nvSpPr>
          <p:cNvPr id="175" name="文本框 174"/>
          <p:cNvSpPr txBox="1"/>
          <p:nvPr/>
        </p:nvSpPr>
        <p:spPr>
          <a:xfrm>
            <a:off x="8352779" y="1853983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Part-r-000000</a:t>
            </a:r>
            <a:endParaRPr lang="en-US" altLang="zh-CN" sz="800" dirty="0" smtClean="0"/>
          </a:p>
        </p:txBody>
      </p:sp>
      <p:sp>
        <p:nvSpPr>
          <p:cNvPr id="176" name="文本框 175"/>
          <p:cNvSpPr txBox="1"/>
          <p:nvPr/>
        </p:nvSpPr>
        <p:spPr>
          <a:xfrm>
            <a:off x="7169808" y="1533692"/>
            <a:ext cx="1569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16 </a:t>
            </a:r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TextOutputFormat</a:t>
            </a:r>
            <a:endParaRPr lang="en-US" altLang="zh-CN" sz="1000" dirty="0" smtClean="0"/>
          </a:p>
        </p:txBody>
      </p:sp>
      <p:sp>
        <p:nvSpPr>
          <p:cNvPr id="177" name="文本框 176"/>
          <p:cNvSpPr txBox="1"/>
          <p:nvPr/>
        </p:nvSpPr>
        <p:spPr>
          <a:xfrm>
            <a:off x="4787260" y="848494"/>
            <a:ext cx="94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Reducetask1</a:t>
            </a:r>
            <a:endParaRPr lang="en-US" altLang="zh-CN" sz="1000" dirty="0" smtClean="0"/>
          </a:p>
        </p:txBody>
      </p:sp>
      <p:cxnSp>
        <p:nvCxnSpPr>
          <p:cNvPr id="14" name="曲线连接符 13"/>
          <p:cNvCxnSpPr>
            <a:stCxn id="115" idx="2"/>
            <a:endCxn id="99" idx="0"/>
          </p:cNvCxnSpPr>
          <p:nvPr/>
        </p:nvCxnSpPr>
        <p:spPr>
          <a:xfrm rot="5400000" flipH="1" flipV="1">
            <a:off x="2299000" y="114595"/>
            <a:ext cx="32309" cy="2591495"/>
          </a:xfrm>
          <a:prstGeom prst="curvedConnector5">
            <a:avLst>
              <a:gd name="adj1" fmla="val 1550237"/>
              <a:gd name="adj2" fmla="val 53139"/>
              <a:gd name="adj3" fmla="val 15707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曲线连接符 178"/>
          <p:cNvCxnSpPr>
            <a:stCxn id="118" idx="0"/>
            <a:endCxn id="142" idx="2"/>
          </p:cNvCxnSpPr>
          <p:nvPr/>
        </p:nvCxnSpPr>
        <p:spPr>
          <a:xfrm rot="5400000" flipH="1" flipV="1">
            <a:off x="1513313" y="1473130"/>
            <a:ext cx="1569620" cy="26255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2849328" y="2964330"/>
            <a:ext cx="4320480" cy="14074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181" name="曲线连接符 180"/>
          <p:cNvCxnSpPr>
            <a:stCxn id="117" idx="0"/>
            <a:endCxn id="143" idx="0"/>
          </p:cNvCxnSpPr>
          <p:nvPr/>
        </p:nvCxnSpPr>
        <p:spPr>
          <a:xfrm rot="16200000" flipH="1">
            <a:off x="2029989" y="1744999"/>
            <a:ext cx="1705700" cy="1435121"/>
          </a:xfrm>
          <a:prstGeom prst="curvedConnector3">
            <a:avLst>
              <a:gd name="adj1" fmla="val -13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曲线连接符 186"/>
          <p:cNvCxnSpPr>
            <a:stCxn id="122" idx="2"/>
            <a:endCxn id="144" idx="2"/>
          </p:cNvCxnSpPr>
          <p:nvPr/>
        </p:nvCxnSpPr>
        <p:spPr>
          <a:xfrm rot="16200000" flipH="1">
            <a:off x="2794602" y="3139039"/>
            <a:ext cx="148525" cy="1463072"/>
          </a:xfrm>
          <a:prstGeom prst="curvedConnector3">
            <a:avLst>
              <a:gd name="adj1" fmla="val 253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99" idx="3"/>
            <a:endCxn id="147" idx="1"/>
          </p:cNvCxnSpPr>
          <p:nvPr/>
        </p:nvCxnSpPr>
        <p:spPr>
          <a:xfrm>
            <a:off x="4186822" y="1506986"/>
            <a:ext cx="230781" cy="16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142" idx="3"/>
            <a:endCxn id="147" idx="1"/>
          </p:cNvCxnSpPr>
          <p:nvPr/>
        </p:nvCxnSpPr>
        <p:spPr>
          <a:xfrm flipV="1">
            <a:off x="4186821" y="1676266"/>
            <a:ext cx="230782" cy="21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矩形 192"/>
          <p:cNvSpPr/>
          <p:nvPr/>
        </p:nvSpPr>
        <p:spPr>
          <a:xfrm>
            <a:off x="141329" y="848494"/>
            <a:ext cx="2608012" cy="17828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94" name="矩形 193"/>
          <p:cNvSpPr/>
          <p:nvPr/>
        </p:nvSpPr>
        <p:spPr>
          <a:xfrm>
            <a:off x="137917" y="2963110"/>
            <a:ext cx="2608012" cy="14087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205" name="曲线连接符 204"/>
          <p:cNvCxnSpPr/>
          <p:nvPr/>
        </p:nvCxnSpPr>
        <p:spPr>
          <a:xfrm flipV="1">
            <a:off x="4617871" y="1244102"/>
            <a:ext cx="1519878" cy="307364"/>
          </a:xfrm>
          <a:prstGeom prst="curvedConnector3">
            <a:avLst>
              <a:gd name="adj1" fmla="val -3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4697181" y="2984421"/>
            <a:ext cx="94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Reducetask2</a:t>
            </a:r>
            <a:endParaRPr lang="en-US" altLang="zh-CN" sz="1000" dirty="0" smtClean="0"/>
          </a:p>
        </p:txBody>
      </p:sp>
      <p:sp>
        <p:nvSpPr>
          <p:cNvPr id="207" name="文本框 206"/>
          <p:cNvSpPr txBox="1"/>
          <p:nvPr/>
        </p:nvSpPr>
        <p:spPr>
          <a:xfrm>
            <a:off x="4917405" y="1056942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14 </a:t>
            </a:r>
            <a:r>
              <a:rPr lang="zh-CN" altLang="en-US" sz="1000" dirty="0" smtClean="0"/>
              <a:t>一次读取一组</a:t>
            </a:r>
            <a:endParaRPr lang="en-US" altLang="zh-CN" sz="1000" dirty="0" smtClean="0"/>
          </a:p>
        </p:txBody>
      </p:sp>
      <p:cxnSp>
        <p:nvCxnSpPr>
          <p:cNvPr id="208" name="曲线连接符 207"/>
          <p:cNvCxnSpPr>
            <a:stCxn id="169" idx="2"/>
          </p:cNvCxnSpPr>
          <p:nvPr/>
        </p:nvCxnSpPr>
        <p:spPr>
          <a:xfrm rot="5400000" flipH="1" flipV="1">
            <a:off x="5477793" y="576661"/>
            <a:ext cx="271476" cy="2132124"/>
          </a:xfrm>
          <a:prstGeom prst="curvedConnector4">
            <a:avLst>
              <a:gd name="adj1" fmla="val -84206"/>
              <a:gd name="adj2" fmla="val 65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>
            <a:stCxn id="170" idx="2"/>
            <a:endCxn id="171" idx="0"/>
          </p:cNvCxnSpPr>
          <p:nvPr/>
        </p:nvCxnSpPr>
        <p:spPr>
          <a:xfrm>
            <a:off x="7437433" y="2036006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>
            <a:stCxn id="171" idx="2"/>
            <a:endCxn id="172" idx="0"/>
          </p:cNvCxnSpPr>
          <p:nvPr/>
        </p:nvCxnSpPr>
        <p:spPr>
          <a:xfrm>
            <a:off x="7757949" y="2359776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72" idx="3"/>
            <a:endCxn id="174" idx="1"/>
          </p:cNvCxnSpPr>
          <p:nvPr/>
        </p:nvCxnSpPr>
        <p:spPr>
          <a:xfrm flipV="1">
            <a:off x="8165782" y="2420432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/>
          <p:cNvSpPr/>
          <p:nvPr/>
        </p:nvSpPr>
        <p:spPr>
          <a:xfrm>
            <a:off x="6120680" y="3249382"/>
            <a:ext cx="876565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Reduce(</a:t>
            </a:r>
            <a:r>
              <a:rPr lang="en-US" altLang="zh-CN" sz="800" dirty="0" err="1" smtClean="0"/>
              <a:t>k,v</a:t>
            </a:r>
            <a:r>
              <a:rPr lang="en-US" altLang="zh-CN" sz="800" dirty="0" smtClean="0"/>
              <a:t>)</a:t>
            </a:r>
            <a:endParaRPr lang="en-US" altLang="zh-CN" sz="800" dirty="0" smtClean="0"/>
          </a:p>
          <a:p>
            <a:pPr algn="ctr"/>
            <a:r>
              <a:rPr lang="en-US" altLang="zh-CN" sz="800" dirty="0" err="1" smtClean="0"/>
              <a:t>Context.write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kv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213" name="文本框 212"/>
          <p:cNvSpPr txBox="1"/>
          <p:nvPr/>
        </p:nvSpPr>
        <p:spPr>
          <a:xfrm>
            <a:off x="6161417" y="3003162"/>
            <a:ext cx="628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reducer</a:t>
            </a:r>
            <a:endParaRPr lang="en-US" altLang="zh-CN" sz="1000" dirty="0" smtClean="0"/>
          </a:p>
        </p:txBody>
      </p:sp>
      <p:sp>
        <p:nvSpPr>
          <p:cNvPr id="214" name="矩形 213"/>
          <p:cNvSpPr/>
          <p:nvPr/>
        </p:nvSpPr>
        <p:spPr>
          <a:xfrm>
            <a:off x="6994194" y="3836572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OutPutFormat</a:t>
            </a:r>
            <a:endParaRPr lang="zh-CN" altLang="en-US" sz="800" dirty="0"/>
          </a:p>
        </p:txBody>
      </p:sp>
      <p:sp>
        <p:nvSpPr>
          <p:cNvPr id="216" name="矩形 215"/>
          <p:cNvSpPr/>
          <p:nvPr/>
        </p:nvSpPr>
        <p:spPr>
          <a:xfrm>
            <a:off x="7314710" y="4160342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RecordWriter</a:t>
            </a:r>
            <a:endParaRPr lang="zh-CN" altLang="en-US" sz="800" dirty="0"/>
          </a:p>
        </p:txBody>
      </p:sp>
      <p:sp>
        <p:nvSpPr>
          <p:cNvPr id="217" name="文本框 216"/>
          <p:cNvSpPr txBox="1"/>
          <p:nvPr/>
        </p:nvSpPr>
        <p:spPr>
          <a:xfrm>
            <a:off x="7441423" y="4530839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Write(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sp>
        <p:nvSpPr>
          <p:cNvPr id="218" name="矩形 217"/>
          <p:cNvSpPr/>
          <p:nvPr/>
        </p:nvSpPr>
        <p:spPr>
          <a:xfrm>
            <a:off x="8574541" y="4074314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 2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b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d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…</a:t>
            </a:r>
            <a:endParaRPr lang="zh-CN" altLang="en-US" sz="800" dirty="0"/>
          </a:p>
        </p:txBody>
      </p:sp>
      <p:sp>
        <p:nvSpPr>
          <p:cNvPr id="219" name="文本框 218"/>
          <p:cNvSpPr txBox="1"/>
          <p:nvPr/>
        </p:nvSpPr>
        <p:spPr>
          <a:xfrm>
            <a:off x="8335710" y="3880144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Part-r-000001</a:t>
            </a:r>
            <a:endParaRPr lang="en-US" altLang="zh-CN" sz="800" dirty="0" smtClean="0"/>
          </a:p>
        </p:txBody>
      </p:sp>
      <p:sp>
        <p:nvSpPr>
          <p:cNvPr id="220" name="文本框 219"/>
          <p:cNvSpPr txBox="1"/>
          <p:nvPr/>
        </p:nvSpPr>
        <p:spPr>
          <a:xfrm>
            <a:off x="7152739" y="3559853"/>
            <a:ext cx="1569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TextOutputFormat</a:t>
            </a:r>
            <a:endParaRPr lang="en-US" altLang="zh-CN" sz="1000" dirty="0" smtClean="0"/>
          </a:p>
        </p:txBody>
      </p:sp>
      <p:cxnSp>
        <p:nvCxnSpPr>
          <p:cNvPr id="221" name="直接箭头连接符 220"/>
          <p:cNvCxnSpPr>
            <a:stCxn id="214" idx="2"/>
            <a:endCxn id="216" idx="0"/>
          </p:cNvCxnSpPr>
          <p:nvPr/>
        </p:nvCxnSpPr>
        <p:spPr>
          <a:xfrm>
            <a:off x="7420364" y="4062167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216" idx="2"/>
            <a:endCxn id="217" idx="0"/>
          </p:cNvCxnSpPr>
          <p:nvPr/>
        </p:nvCxnSpPr>
        <p:spPr>
          <a:xfrm>
            <a:off x="7740880" y="4385937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/>
          <p:cNvCxnSpPr>
            <a:stCxn id="217" idx="3"/>
            <a:endCxn id="218" idx="1"/>
          </p:cNvCxnSpPr>
          <p:nvPr/>
        </p:nvCxnSpPr>
        <p:spPr>
          <a:xfrm flipV="1">
            <a:off x="8148713" y="4446593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矩形 227"/>
          <p:cNvSpPr/>
          <p:nvPr/>
        </p:nvSpPr>
        <p:spPr>
          <a:xfrm>
            <a:off x="3426320" y="540834"/>
            <a:ext cx="302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err="1" smtClean="0">
                <a:solidFill>
                  <a:srgbClr val="FF0000"/>
                </a:solidFill>
              </a:rPr>
              <a:t>MapReduce</a:t>
            </a:r>
            <a:r>
              <a:rPr lang="zh-CN" altLang="en-US" sz="1600" dirty="0" smtClean="0">
                <a:solidFill>
                  <a:srgbClr val="FF0000"/>
                </a:solidFill>
              </a:rPr>
              <a:t>详细工作流程（二）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214147" y="4520350"/>
            <a:ext cx="2167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12 </a:t>
            </a:r>
            <a:r>
              <a:rPr lang="zh-CN" altLang="en-US" sz="1000" dirty="0" smtClean="0"/>
              <a:t>所有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任务完成后，启动相应数量的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，并告知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处理数据范围（数据分区）</a:t>
            </a:r>
            <a:endParaRPr lang="en-US" altLang="zh-CN" sz="1000" dirty="0" smtClean="0"/>
          </a:p>
        </p:txBody>
      </p:sp>
      <p:sp>
        <p:nvSpPr>
          <p:cNvPr id="69" name="文本框 68"/>
          <p:cNvSpPr txBox="1"/>
          <p:nvPr/>
        </p:nvSpPr>
        <p:spPr>
          <a:xfrm>
            <a:off x="4748507" y="2410906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15 </a:t>
            </a:r>
            <a:r>
              <a:rPr lang="zh-CN" altLang="en-US" sz="1000" dirty="0" smtClean="0"/>
              <a:t>分组</a:t>
            </a:r>
            <a:endParaRPr lang="en-US" altLang="zh-CN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ldLvl="0" animBg="1"/>
      <p:bldP spid="89" grpId="0" bldLvl="0" animBg="1"/>
      <p:bldP spid="99" grpId="0" bldLvl="0" animBg="1"/>
      <p:bldP spid="105" grpId="0" bldLvl="0" animBg="1"/>
      <p:bldP spid="106" grpId="0" bldLvl="0" animBg="1"/>
      <p:bldP spid="115" grpId="0"/>
      <p:bldP spid="116" grpId="0"/>
      <p:bldP spid="117" grpId="0"/>
      <p:bldP spid="118" grpId="0" bldLvl="0" animBg="1"/>
      <p:bldP spid="122" grpId="0" bldLvl="0" animBg="1"/>
      <p:bldP spid="138" grpId="0"/>
      <p:bldP spid="139" grpId="0"/>
      <p:bldP spid="141" grpId="0"/>
      <p:bldP spid="142" grpId="0" bldLvl="0" animBg="1"/>
      <p:bldP spid="143" grpId="0" bldLvl="0" animBg="1"/>
      <p:bldP spid="144" grpId="0" bldLvl="0" animBg="1"/>
      <p:bldP spid="147" grpId="0" bldLvl="0" animBg="1"/>
      <p:bldP spid="153" grpId="0"/>
      <p:bldP spid="157" grpId="0"/>
      <p:bldP spid="158" grpId="0" bldLvl="0" animBg="1"/>
      <p:bldP spid="160" grpId="0"/>
      <p:bldP spid="161" grpId="0"/>
      <p:bldP spid="163" grpId="0" bldLvl="0" animBg="1"/>
      <p:bldP spid="167" grpId="0"/>
      <p:bldP spid="4" grpId="0" bldLvl="0" animBg="1"/>
      <p:bldP spid="169" grpId="0" bldLvl="0" animBg="1"/>
      <p:bldP spid="170" grpId="0" bldLvl="0" animBg="1"/>
      <p:bldP spid="171" grpId="0" bldLvl="0" animBg="1"/>
      <p:bldP spid="172" grpId="0"/>
      <p:bldP spid="174" grpId="0" bldLvl="0" animBg="1"/>
      <p:bldP spid="175" grpId="0"/>
      <p:bldP spid="176" grpId="0"/>
      <p:bldP spid="177" grpId="0"/>
      <p:bldP spid="180" grpId="0" bldLvl="0" animBg="1"/>
      <p:bldP spid="193" grpId="0" bldLvl="0" animBg="1"/>
      <p:bldP spid="194" grpId="0" bldLvl="0" animBg="1"/>
      <p:bldP spid="206" grpId="0"/>
      <p:bldP spid="207" grpId="0"/>
      <p:bldP spid="212" grpId="0" bldLvl="0" animBg="1"/>
      <p:bldP spid="213" grpId="0"/>
      <p:bldP spid="214" grpId="0" bldLvl="0" animBg="1"/>
      <p:bldP spid="216" grpId="0" bldLvl="0" animBg="1"/>
      <p:bldP spid="217" grpId="0"/>
      <p:bldP spid="218" grpId="0" bldLvl="0" animBg="1"/>
      <p:bldP spid="219" grpId="0"/>
      <p:bldP spid="220" grpId="0"/>
      <p:bldP spid="234" grpId="0"/>
      <p:bldP spid="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/>
          <p:cNvSpPr/>
          <p:nvPr/>
        </p:nvSpPr>
        <p:spPr>
          <a:xfrm>
            <a:off x="2880320" y="848495"/>
            <a:ext cx="4320480" cy="1782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9" name="矩形 98"/>
          <p:cNvSpPr/>
          <p:nvPr/>
        </p:nvSpPr>
        <p:spPr>
          <a:xfrm>
            <a:off x="3034983" y="1394188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05" name="矩形 104"/>
          <p:cNvSpPr/>
          <p:nvPr/>
        </p:nvSpPr>
        <p:spPr>
          <a:xfrm>
            <a:off x="409425" y="1394188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06" name="矩形 105"/>
          <p:cNvSpPr/>
          <p:nvPr/>
        </p:nvSpPr>
        <p:spPr>
          <a:xfrm>
            <a:off x="1561264" y="1394188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07" name="直接箭头连接符 106"/>
          <p:cNvCxnSpPr>
            <a:endCxn id="105" idx="1"/>
          </p:cNvCxnSpPr>
          <p:nvPr/>
        </p:nvCxnSpPr>
        <p:spPr>
          <a:xfrm flipV="1">
            <a:off x="144016" y="1506986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endCxn id="105" idx="1"/>
          </p:cNvCxnSpPr>
          <p:nvPr/>
        </p:nvCxnSpPr>
        <p:spPr>
          <a:xfrm>
            <a:off x="144017" y="1370204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321875" y="1180276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16" name="文本框 115"/>
          <p:cNvSpPr txBox="1"/>
          <p:nvPr/>
        </p:nvSpPr>
        <p:spPr>
          <a:xfrm>
            <a:off x="587681" y="1635155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partition0</a:t>
            </a:r>
            <a:endParaRPr lang="en-US" altLang="zh-CN" sz="1000" dirty="0" smtClean="0"/>
          </a:p>
        </p:txBody>
      </p:sp>
      <p:sp>
        <p:nvSpPr>
          <p:cNvPr id="117" name="文本框 116"/>
          <p:cNvSpPr txBox="1"/>
          <p:nvPr/>
        </p:nvSpPr>
        <p:spPr>
          <a:xfrm>
            <a:off x="1755491" y="1609709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partition1</a:t>
            </a:r>
            <a:endParaRPr lang="en-US" altLang="zh-CN" sz="1000" dirty="0" smtClean="0"/>
          </a:p>
        </p:txBody>
      </p:sp>
      <p:sp>
        <p:nvSpPr>
          <p:cNvPr id="118" name="矩形 117"/>
          <p:cNvSpPr/>
          <p:nvPr/>
        </p:nvSpPr>
        <p:spPr>
          <a:xfrm>
            <a:off x="409425" y="3570718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122" name="矩形 121"/>
          <p:cNvSpPr/>
          <p:nvPr/>
        </p:nvSpPr>
        <p:spPr>
          <a:xfrm>
            <a:off x="1561264" y="3570718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&lt;h,1&gt;</a:t>
            </a:r>
            <a:endParaRPr lang="zh-CN" altLang="en-US" sz="800" dirty="0"/>
          </a:p>
        </p:txBody>
      </p:sp>
      <p:cxnSp>
        <p:nvCxnSpPr>
          <p:cNvPr id="124" name="直接箭头连接符 123"/>
          <p:cNvCxnSpPr>
            <a:endCxn id="118" idx="1"/>
          </p:cNvCxnSpPr>
          <p:nvPr/>
        </p:nvCxnSpPr>
        <p:spPr>
          <a:xfrm flipV="1">
            <a:off x="144016" y="3683516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endCxn id="118" idx="1"/>
          </p:cNvCxnSpPr>
          <p:nvPr/>
        </p:nvCxnSpPr>
        <p:spPr>
          <a:xfrm>
            <a:off x="144017" y="3546734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261834" y="3285818"/>
            <a:ext cx="1299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39" name="文本框 138"/>
          <p:cNvSpPr txBox="1"/>
          <p:nvPr/>
        </p:nvSpPr>
        <p:spPr>
          <a:xfrm>
            <a:off x="622337" y="3816939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partition0</a:t>
            </a:r>
            <a:endParaRPr lang="en-US" altLang="zh-CN" sz="1000" dirty="0" smtClean="0"/>
          </a:p>
        </p:txBody>
      </p:sp>
      <p:sp>
        <p:nvSpPr>
          <p:cNvPr id="141" name="文本框 140"/>
          <p:cNvSpPr txBox="1"/>
          <p:nvPr/>
        </p:nvSpPr>
        <p:spPr>
          <a:xfrm>
            <a:off x="1807557" y="3842633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partition1</a:t>
            </a:r>
            <a:endParaRPr lang="en-US" altLang="zh-CN" sz="1000" dirty="0" smtClean="0"/>
          </a:p>
        </p:txBody>
      </p:sp>
      <p:sp>
        <p:nvSpPr>
          <p:cNvPr id="142" name="矩形 141"/>
          <p:cNvSpPr/>
          <p:nvPr/>
        </p:nvSpPr>
        <p:spPr>
          <a:xfrm>
            <a:off x="3034982" y="1775503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143" name="矩形 142"/>
          <p:cNvSpPr/>
          <p:nvPr/>
        </p:nvSpPr>
        <p:spPr>
          <a:xfrm>
            <a:off x="3024336" y="3315409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sp>
        <p:nvSpPr>
          <p:cNvPr id="144" name="矩形 143"/>
          <p:cNvSpPr/>
          <p:nvPr/>
        </p:nvSpPr>
        <p:spPr>
          <a:xfrm>
            <a:off x="3024336" y="3719243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&lt;h,1&gt;</a:t>
            </a:r>
            <a:endParaRPr lang="zh-CN" altLang="en-US" sz="800" dirty="0"/>
          </a:p>
        </p:txBody>
      </p:sp>
      <p:sp>
        <p:nvSpPr>
          <p:cNvPr id="147" name="矩形 146"/>
          <p:cNvSpPr/>
          <p:nvPr/>
        </p:nvSpPr>
        <p:spPr>
          <a:xfrm>
            <a:off x="4417603" y="1563468"/>
            <a:ext cx="1347781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&lt;a,1&gt;&lt;a,1&gt;&lt;c,1&gt;&lt;e,1&gt;&lt;g,1&gt;</a:t>
            </a:r>
            <a:endParaRPr lang="zh-CN" altLang="en-US" sz="800" dirty="0"/>
          </a:p>
        </p:txBody>
      </p:sp>
      <p:sp>
        <p:nvSpPr>
          <p:cNvPr id="153" name="文本框 152"/>
          <p:cNvSpPr txBox="1"/>
          <p:nvPr/>
        </p:nvSpPr>
        <p:spPr>
          <a:xfrm>
            <a:off x="124169" y="858513"/>
            <a:ext cx="834686" cy="25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maptask1</a:t>
            </a:r>
            <a:endParaRPr lang="en-US" altLang="zh-CN" sz="1000" dirty="0" smtClean="0"/>
          </a:p>
        </p:txBody>
      </p:sp>
      <p:sp>
        <p:nvSpPr>
          <p:cNvPr id="157" name="文本框 156"/>
          <p:cNvSpPr txBox="1"/>
          <p:nvPr/>
        </p:nvSpPr>
        <p:spPr>
          <a:xfrm>
            <a:off x="108239" y="2955405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maptask2</a:t>
            </a:r>
            <a:endParaRPr lang="en-US" altLang="zh-CN" sz="1000" dirty="0" smtClean="0"/>
          </a:p>
        </p:txBody>
      </p:sp>
      <p:sp>
        <p:nvSpPr>
          <p:cNvPr id="158" name="矩形 157"/>
          <p:cNvSpPr/>
          <p:nvPr/>
        </p:nvSpPr>
        <p:spPr>
          <a:xfrm>
            <a:off x="4439558" y="2207075"/>
            <a:ext cx="1465098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GroupingComparator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k,knext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160" name="文本框 159"/>
          <p:cNvSpPr txBox="1"/>
          <p:nvPr/>
        </p:nvSpPr>
        <p:spPr>
          <a:xfrm>
            <a:off x="2826532" y="1031508"/>
            <a:ext cx="1774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</a:t>
            </a:r>
            <a:r>
              <a:rPr lang="zh-CN" altLang="en-US" sz="1000" dirty="0" smtClean="0"/>
              <a:t>下载到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本地磁盘</a:t>
            </a:r>
            <a:endParaRPr lang="en-US" altLang="zh-CN" sz="1000" dirty="0" smtClean="0"/>
          </a:p>
        </p:txBody>
      </p:sp>
      <p:sp>
        <p:nvSpPr>
          <p:cNvPr id="161" name="文本框 160"/>
          <p:cNvSpPr txBox="1"/>
          <p:nvPr/>
        </p:nvSpPr>
        <p:spPr>
          <a:xfrm>
            <a:off x="4341485" y="1311760"/>
            <a:ext cx="1395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 </a:t>
            </a:r>
            <a:r>
              <a:rPr lang="zh-CN" altLang="en-US" sz="1000" dirty="0" smtClean="0"/>
              <a:t>合并文件 归并排序</a:t>
            </a:r>
            <a:endParaRPr lang="en-US" altLang="zh-CN" sz="1000" dirty="0" smtClean="0"/>
          </a:p>
        </p:txBody>
      </p:sp>
      <p:sp>
        <p:nvSpPr>
          <p:cNvPr id="163" name="矩形 162"/>
          <p:cNvSpPr/>
          <p:nvPr/>
        </p:nvSpPr>
        <p:spPr>
          <a:xfrm>
            <a:off x="6137749" y="1223221"/>
            <a:ext cx="876565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Reduce(</a:t>
            </a:r>
            <a:r>
              <a:rPr lang="en-US" altLang="zh-CN" sz="800" dirty="0" err="1" smtClean="0"/>
              <a:t>k,v</a:t>
            </a:r>
            <a:r>
              <a:rPr lang="en-US" altLang="zh-CN" sz="800" dirty="0" smtClean="0"/>
              <a:t>)</a:t>
            </a:r>
            <a:endParaRPr lang="en-US" altLang="zh-CN" sz="800" dirty="0" smtClean="0"/>
          </a:p>
          <a:p>
            <a:pPr algn="ctr"/>
            <a:r>
              <a:rPr lang="en-US" altLang="zh-CN" sz="800" dirty="0" err="1" smtClean="0"/>
              <a:t>Context.write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kv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6178486" y="977001"/>
            <a:ext cx="628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reducer</a:t>
            </a:r>
            <a:endParaRPr lang="en-US" altLang="zh-CN" sz="1000" dirty="0" smtClean="0"/>
          </a:p>
        </p:txBody>
      </p:sp>
      <p:sp>
        <p:nvSpPr>
          <p:cNvPr id="4" name="矩形 3"/>
          <p:cNvSpPr/>
          <p:nvPr/>
        </p:nvSpPr>
        <p:spPr>
          <a:xfrm>
            <a:off x="4501509" y="1506986"/>
            <a:ext cx="467043" cy="346997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箭头连接符 167"/>
          <p:cNvCxnSpPr>
            <a:stCxn id="158" idx="0"/>
            <a:endCxn id="4" idx="2"/>
          </p:cNvCxnSpPr>
          <p:nvPr/>
        </p:nvCxnSpPr>
        <p:spPr>
          <a:xfrm flipH="1" flipV="1">
            <a:off x="4735031" y="1853983"/>
            <a:ext cx="437076" cy="35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4453574" y="1619783"/>
            <a:ext cx="187789" cy="158678"/>
          </a:xfrm>
          <a:prstGeom prst="rect">
            <a:avLst/>
          </a:prstGeom>
          <a:noFill/>
          <a:ln w="63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文本框 176"/>
          <p:cNvSpPr txBox="1"/>
          <p:nvPr/>
        </p:nvSpPr>
        <p:spPr>
          <a:xfrm>
            <a:off x="4787260" y="848494"/>
            <a:ext cx="94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Reducetask1</a:t>
            </a:r>
            <a:endParaRPr lang="en-US" altLang="zh-CN" sz="1000" dirty="0" smtClean="0"/>
          </a:p>
        </p:txBody>
      </p:sp>
      <p:cxnSp>
        <p:nvCxnSpPr>
          <p:cNvPr id="14" name="曲线连接符 13"/>
          <p:cNvCxnSpPr>
            <a:stCxn id="115" idx="2"/>
            <a:endCxn id="99" idx="0"/>
          </p:cNvCxnSpPr>
          <p:nvPr/>
        </p:nvCxnSpPr>
        <p:spPr>
          <a:xfrm rot="5400000" flipH="1" flipV="1">
            <a:off x="2299000" y="114595"/>
            <a:ext cx="32309" cy="2591495"/>
          </a:xfrm>
          <a:prstGeom prst="curvedConnector5">
            <a:avLst>
              <a:gd name="adj1" fmla="val 1550237"/>
              <a:gd name="adj2" fmla="val 53139"/>
              <a:gd name="adj3" fmla="val 15707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曲线连接符 178"/>
          <p:cNvCxnSpPr>
            <a:stCxn id="118" idx="0"/>
            <a:endCxn id="142" idx="2"/>
          </p:cNvCxnSpPr>
          <p:nvPr/>
        </p:nvCxnSpPr>
        <p:spPr>
          <a:xfrm rot="5400000" flipH="1" flipV="1">
            <a:off x="1513313" y="1473130"/>
            <a:ext cx="1569620" cy="26255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2849328" y="2964330"/>
            <a:ext cx="4320480" cy="14074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181" name="曲线连接符 180"/>
          <p:cNvCxnSpPr>
            <a:stCxn id="117" idx="0"/>
            <a:endCxn id="143" idx="0"/>
          </p:cNvCxnSpPr>
          <p:nvPr/>
        </p:nvCxnSpPr>
        <p:spPr>
          <a:xfrm rot="16200000" flipH="1">
            <a:off x="2029989" y="1744999"/>
            <a:ext cx="1705700" cy="1435121"/>
          </a:xfrm>
          <a:prstGeom prst="curvedConnector3">
            <a:avLst>
              <a:gd name="adj1" fmla="val -13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曲线连接符 186"/>
          <p:cNvCxnSpPr>
            <a:stCxn id="122" idx="2"/>
            <a:endCxn id="144" idx="2"/>
          </p:cNvCxnSpPr>
          <p:nvPr/>
        </p:nvCxnSpPr>
        <p:spPr>
          <a:xfrm rot="16200000" flipH="1">
            <a:off x="2794602" y="3139039"/>
            <a:ext cx="148525" cy="1463072"/>
          </a:xfrm>
          <a:prstGeom prst="curvedConnector3">
            <a:avLst>
              <a:gd name="adj1" fmla="val 253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99" idx="3"/>
            <a:endCxn id="147" idx="1"/>
          </p:cNvCxnSpPr>
          <p:nvPr/>
        </p:nvCxnSpPr>
        <p:spPr>
          <a:xfrm>
            <a:off x="4186822" y="1506986"/>
            <a:ext cx="230781" cy="16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142" idx="3"/>
            <a:endCxn id="147" idx="1"/>
          </p:cNvCxnSpPr>
          <p:nvPr/>
        </p:nvCxnSpPr>
        <p:spPr>
          <a:xfrm flipV="1">
            <a:off x="4186821" y="1676266"/>
            <a:ext cx="230782" cy="21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矩形 192"/>
          <p:cNvSpPr/>
          <p:nvPr/>
        </p:nvSpPr>
        <p:spPr>
          <a:xfrm>
            <a:off x="141329" y="848494"/>
            <a:ext cx="2608012" cy="17828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94" name="矩形 193"/>
          <p:cNvSpPr/>
          <p:nvPr/>
        </p:nvSpPr>
        <p:spPr>
          <a:xfrm>
            <a:off x="137917" y="2963110"/>
            <a:ext cx="2608012" cy="14087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205" name="曲线连接符 204"/>
          <p:cNvCxnSpPr/>
          <p:nvPr/>
        </p:nvCxnSpPr>
        <p:spPr>
          <a:xfrm flipV="1">
            <a:off x="4617871" y="1244102"/>
            <a:ext cx="1519878" cy="307364"/>
          </a:xfrm>
          <a:prstGeom prst="curvedConnector3">
            <a:avLst>
              <a:gd name="adj1" fmla="val -3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4697181" y="2984421"/>
            <a:ext cx="94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Reducetask2</a:t>
            </a:r>
            <a:endParaRPr lang="en-US" altLang="zh-CN" sz="1000" dirty="0" smtClean="0"/>
          </a:p>
        </p:txBody>
      </p:sp>
      <p:sp>
        <p:nvSpPr>
          <p:cNvPr id="207" name="文本框 206"/>
          <p:cNvSpPr txBox="1"/>
          <p:nvPr/>
        </p:nvSpPr>
        <p:spPr>
          <a:xfrm>
            <a:off x="4917405" y="1056942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14 </a:t>
            </a:r>
            <a:r>
              <a:rPr lang="zh-CN" altLang="en-US" sz="1000" dirty="0" smtClean="0"/>
              <a:t>一次读取一组</a:t>
            </a:r>
            <a:endParaRPr lang="en-US" altLang="zh-CN" sz="1000" dirty="0" smtClean="0"/>
          </a:p>
        </p:txBody>
      </p:sp>
      <p:cxnSp>
        <p:nvCxnSpPr>
          <p:cNvPr id="208" name="曲线连接符 207"/>
          <p:cNvCxnSpPr>
            <a:stCxn id="169" idx="2"/>
          </p:cNvCxnSpPr>
          <p:nvPr/>
        </p:nvCxnSpPr>
        <p:spPr>
          <a:xfrm rot="5400000" flipH="1" flipV="1">
            <a:off x="5477793" y="576661"/>
            <a:ext cx="271476" cy="2132124"/>
          </a:xfrm>
          <a:prstGeom prst="curvedConnector4">
            <a:avLst>
              <a:gd name="adj1" fmla="val -84206"/>
              <a:gd name="adj2" fmla="val 65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/>
          <p:cNvSpPr/>
          <p:nvPr/>
        </p:nvSpPr>
        <p:spPr>
          <a:xfrm>
            <a:off x="6120680" y="3249382"/>
            <a:ext cx="876565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Reduce(</a:t>
            </a:r>
            <a:r>
              <a:rPr lang="en-US" altLang="zh-CN" sz="800" dirty="0" err="1" smtClean="0"/>
              <a:t>k,v</a:t>
            </a:r>
            <a:r>
              <a:rPr lang="en-US" altLang="zh-CN" sz="800" dirty="0" smtClean="0"/>
              <a:t>)</a:t>
            </a:r>
            <a:endParaRPr lang="en-US" altLang="zh-CN" sz="800" dirty="0" smtClean="0"/>
          </a:p>
          <a:p>
            <a:pPr algn="ctr"/>
            <a:r>
              <a:rPr lang="en-US" altLang="zh-CN" sz="800" dirty="0" err="1" smtClean="0"/>
              <a:t>Context.write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kv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213" name="文本框 212"/>
          <p:cNvSpPr txBox="1"/>
          <p:nvPr/>
        </p:nvSpPr>
        <p:spPr>
          <a:xfrm>
            <a:off x="6161417" y="3003162"/>
            <a:ext cx="628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reducer</a:t>
            </a:r>
            <a:endParaRPr lang="en-US" altLang="zh-CN" sz="1000" dirty="0" smtClean="0"/>
          </a:p>
        </p:txBody>
      </p:sp>
      <p:sp>
        <p:nvSpPr>
          <p:cNvPr id="228" name="矩形 227"/>
          <p:cNvSpPr/>
          <p:nvPr/>
        </p:nvSpPr>
        <p:spPr>
          <a:xfrm>
            <a:off x="3426320" y="540834"/>
            <a:ext cx="1974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err="1" smtClean="0">
                <a:solidFill>
                  <a:srgbClr val="FF0000"/>
                </a:solidFill>
              </a:rPr>
              <a:t>ReduceTask</a:t>
            </a:r>
            <a:r>
              <a:rPr lang="zh-CN" altLang="en-US" sz="1600" dirty="0" smtClean="0">
                <a:solidFill>
                  <a:srgbClr val="FF0000"/>
                </a:solidFill>
              </a:rPr>
              <a:t>工作机制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748507" y="2410906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15 </a:t>
            </a:r>
            <a:r>
              <a:rPr lang="zh-CN" altLang="en-US" sz="1000" dirty="0" smtClean="0"/>
              <a:t>分组</a:t>
            </a:r>
            <a:endParaRPr lang="en-US" altLang="zh-CN" sz="1000" dirty="0" smtClean="0"/>
          </a:p>
        </p:txBody>
      </p:sp>
      <p:sp>
        <p:nvSpPr>
          <p:cNvPr id="2" name="矩形 1"/>
          <p:cNvSpPr/>
          <p:nvPr/>
        </p:nvSpPr>
        <p:spPr>
          <a:xfrm>
            <a:off x="1013705" y="4545944"/>
            <a:ext cx="114646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Copy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52822" y="4545944"/>
            <a:ext cx="124489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Merge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47468" y="4545944"/>
            <a:ext cx="103105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Sort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0179" y="4545944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Reduce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7011263" y="1810411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OutPutFormat</a:t>
            </a:r>
            <a:endParaRPr lang="zh-CN" altLang="en-US" sz="800" dirty="0"/>
          </a:p>
        </p:txBody>
      </p:sp>
      <p:sp>
        <p:nvSpPr>
          <p:cNvPr id="75" name="矩形 74"/>
          <p:cNvSpPr/>
          <p:nvPr/>
        </p:nvSpPr>
        <p:spPr>
          <a:xfrm>
            <a:off x="7331779" y="2134181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RecordWriter</a:t>
            </a:r>
            <a:endParaRPr lang="zh-CN" altLang="en-US" sz="800" dirty="0"/>
          </a:p>
        </p:txBody>
      </p:sp>
      <p:sp>
        <p:nvSpPr>
          <p:cNvPr id="76" name="文本框 75"/>
          <p:cNvSpPr txBox="1"/>
          <p:nvPr/>
        </p:nvSpPr>
        <p:spPr>
          <a:xfrm>
            <a:off x="7458492" y="2504678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Write(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sp>
        <p:nvSpPr>
          <p:cNvPr id="77" name="矩形 76"/>
          <p:cNvSpPr/>
          <p:nvPr/>
        </p:nvSpPr>
        <p:spPr>
          <a:xfrm>
            <a:off x="8591610" y="2048153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 2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b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d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…</a:t>
            </a:r>
            <a:endParaRPr lang="zh-CN" altLang="en-US" sz="800" dirty="0"/>
          </a:p>
        </p:txBody>
      </p:sp>
      <p:sp>
        <p:nvSpPr>
          <p:cNvPr id="78" name="文本框 77"/>
          <p:cNvSpPr txBox="1"/>
          <p:nvPr/>
        </p:nvSpPr>
        <p:spPr>
          <a:xfrm>
            <a:off x="8352779" y="1853983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Part-r-000000</a:t>
            </a:r>
            <a:endParaRPr lang="en-US" altLang="zh-CN" sz="800" dirty="0" smtClean="0"/>
          </a:p>
        </p:txBody>
      </p:sp>
      <p:sp>
        <p:nvSpPr>
          <p:cNvPr id="79" name="文本框 78"/>
          <p:cNvSpPr txBox="1"/>
          <p:nvPr/>
        </p:nvSpPr>
        <p:spPr>
          <a:xfrm>
            <a:off x="7169808" y="1533692"/>
            <a:ext cx="1569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16 </a:t>
            </a:r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TextOutputFormat</a:t>
            </a:r>
            <a:endParaRPr lang="en-US" altLang="zh-CN" sz="1000" dirty="0" smtClean="0"/>
          </a:p>
        </p:txBody>
      </p:sp>
      <p:cxnSp>
        <p:nvCxnSpPr>
          <p:cNvPr id="80" name="直接箭头连接符 79"/>
          <p:cNvCxnSpPr>
            <a:stCxn id="74" idx="2"/>
            <a:endCxn id="75" idx="0"/>
          </p:cNvCxnSpPr>
          <p:nvPr/>
        </p:nvCxnSpPr>
        <p:spPr>
          <a:xfrm>
            <a:off x="7437433" y="2036006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5" idx="2"/>
            <a:endCxn id="76" idx="0"/>
          </p:cNvCxnSpPr>
          <p:nvPr/>
        </p:nvCxnSpPr>
        <p:spPr>
          <a:xfrm>
            <a:off x="7757949" y="2359776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6" idx="3"/>
            <a:endCxn id="77" idx="1"/>
          </p:cNvCxnSpPr>
          <p:nvPr/>
        </p:nvCxnSpPr>
        <p:spPr>
          <a:xfrm flipV="1">
            <a:off x="8165782" y="2420432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6994194" y="3836572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OutPutFormat</a:t>
            </a:r>
            <a:endParaRPr lang="zh-CN" altLang="en-US" sz="800" dirty="0"/>
          </a:p>
        </p:txBody>
      </p:sp>
      <p:sp>
        <p:nvSpPr>
          <p:cNvPr id="84" name="矩形 83"/>
          <p:cNvSpPr/>
          <p:nvPr/>
        </p:nvSpPr>
        <p:spPr>
          <a:xfrm>
            <a:off x="7314710" y="4160342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RecordWriter</a:t>
            </a:r>
            <a:endParaRPr lang="zh-CN" altLang="en-US" sz="800" dirty="0"/>
          </a:p>
        </p:txBody>
      </p:sp>
      <p:sp>
        <p:nvSpPr>
          <p:cNvPr id="85" name="文本框 84"/>
          <p:cNvSpPr txBox="1"/>
          <p:nvPr/>
        </p:nvSpPr>
        <p:spPr>
          <a:xfrm>
            <a:off x="7441423" y="4530839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Write(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sp>
        <p:nvSpPr>
          <p:cNvPr id="86" name="矩形 85"/>
          <p:cNvSpPr/>
          <p:nvPr/>
        </p:nvSpPr>
        <p:spPr>
          <a:xfrm>
            <a:off x="8574541" y="4074314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 2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b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d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…</a:t>
            </a:r>
            <a:endParaRPr lang="zh-CN" altLang="en-US" sz="800" dirty="0"/>
          </a:p>
        </p:txBody>
      </p:sp>
      <p:sp>
        <p:nvSpPr>
          <p:cNvPr id="87" name="文本框 86"/>
          <p:cNvSpPr txBox="1"/>
          <p:nvPr/>
        </p:nvSpPr>
        <p:spPr>
          <a:xfrm>
            <a:off x="8335710" y="3880144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Part-r-000001</a:t>
            </a:r>
            <a:endParaRPr lang="en-US" altLang="zh-CN" sz="800" dirty="0" smtClean="0"/>
          </a:p>
        </p:txBody>
      </p:sp>
      <p:sp>
        <p:nvSpPr>
          <p:cNvPr id="88" name="文本框 87"/>
          <p:cNvSpPr txBox="1"/>
          <p:nvPr/>
        </p:nvSpPr>
        <p:spPr>
          <a:xfrm>
            <a:off x="7152739" y="3559853"/>
            <a:ext cx="1569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TextOutputFormat</a:t>
            </a:r>
            <a:endParaRPr lang="en-US" altLang="zh-CN" sz="1000" dirty="0" smtClean="0"/>
          </a:p>
        </p:txBody>
      </p:sp>
      <p:cxnSp>
        <p:nvCxnSpPr>
          <p:cNvPr id="90" name="直接箭头连接符 89"/>
          <p:cNvCxnSpPr>
            <a:stCxn id="83" idx="2"/>
            <a:endCxn id="84" idx="0"/>
          </p:cNvCxnSpPr>
          <p:nvPr/>
        </p:nvCxnSpPr>
        <p:spPr>
          <a:xfrm>
            <a:off x="7420364" y="4062167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4" idx="2"/>
            <a:endCxn id="85" idx="0"/>
          </p:cNvCxnSpPr>
          <p:nvPr/>
        </p:nvCxnSpPr>
        <p:spPr>
          <a:xfrm>
            <a:off x="7740880" y="4385937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5" idx="3"/>
            <a:endCxn id="86" idx="1"/>
          </p:cNvCxnSpPr>
          <p:nvPr/>
        </p:nvCxnSpPr>
        <p:spPr>
          <a:xfrm flipV="1">
            <a:off x="8148713" y="4446593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ldLvl="0" animBg="1"/>
      <p:bldP spid="99" grpId="0" bldLvl="0" animBg="1"/>
      <p:bldP spid="105" grpId="0" bldLvl="0" animBg="1"/>
      <p:bldP spid="106" grpId="0" bldLvl="0" animBg="1"/>
      <p:bldP spid="115" grpId="0"/>
      <p:bldP spid="116" grpId="0"/>
      <p:bldP spid="117" grpId="0"/>
      <p:bldP spid="118" grpId="0" bldLvl="0" animBg="1"/>
      <p:bldP spid="122" grpId="0" bldLvl="0" animBg="1"/>
      <p:bldP spid="138" grpId="0"/>
      <p:bldP spid="139" grpId="0"/>
      <p:bldP spid="141" grpId="0"/>
      <p:bldP spid="142" grpId="0" bldLvl="0" animBg="1"/>
      <p:bldP spid="143" grpId="0" bldLvl="0" animBg="1"/>
      <p:bldP spid="144" grpId="0" bldLvl="0" animBg="1"/>
      <p:bldP spid="147" grpId="0" bldLvl="0" animBg="1"/>
      <p:bldP spid="153" grpId="0"/>
      <p:bldP spid="157" grpId="0"/>
      <p:bldP spid="158" grpId="0" bldLvl="0" animBg="1"/>
      <p:bldP spid="160" grpId="0"/>
      <p:bldP spid="161" grpId="0"/>
      <p:bldP spid="163" grpId="0" bldLvl="0" animBg="1"/>
      <p:bldP spid="167" grpId="0"/>
      <p:bldP spid="4" grpId="0" bldLvl="0" animBg="1"/>
      <p:bldP spid="169" grpId="0" bldLvl="0" animBg="1"/>
      <p:bldP spid="177" grpId="0"/>
      <p:bldP spid="180" grpId="0" bldLvl="0" animBg="1"/>
      <p:bldP spid="193" grpId="0" bldLvl="0" animBg="1"/>
      <p:bldP spid="194" grpId="0" bldLvl="0" animBg="1"/>
      <p:bldP spid="206" grpId="0"/>
      <p:bldP spid="207" grpId="0"/>
      <p:bldP spid="212" grpId="0" bldLvl="0" animBg="1"/>
      <p:bldP spid="213" grpId="0"/>
      <p:bldP spid="69" grpId="0"/>
      <p:bldP spid="74" grpId="0" bldLvl="0" animBg="1"/>
      <p:bldP spid="75" grpId="0" bldLvl="0" animBg="1"/>
      <p:bldP spid="76" grpId="0"/>
      <p:bldP spid="77" grpId="0" bldLvl="0" animBg="1"/>
      <p:bldP spid="78" grpId="0"/>
      <p:bldP spid="79" grpId="0"/>
      <p:bldP spid="83" grpId="0" bldLvl="0" animBg="1"/>
      <p:bldP spid="84" grpId="0" bldLvl="0" animBg="1"/>
      <p:bldP spid="85" grpId="0"/>
      <p:bldP spid="86" grpId="0" bldLvl="0" animBg="1"/>
      <p:bldP spid="87" grpId="0"/>
      <p:bldP spid="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841600" y="541847"/>
            <a:ext cx="11765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rgbClr val="FF0000"/>
                </a:solidFill>
              </a:rPr>
              <a:t>Shuffle</a:t>
            </a:r>
            <a:r>
              <a:rPr lang="zh-CN" altLang="en-US" sz="1600" dirty="0" smtClean="0">
                <a:solidFill>
                  <a:srgbClr val="FF0000"/>
                </a:solidFill>
              </a:rPr>
              <a:t>机制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04" y="1499180"/>
            <a:ext cx="646568" cy="468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Map1</a:t>
            </a:r>
            <a:r>
              <a:rPr lang="zh-CN" altLang="en-US" sz="800" dirty="0" smtClean="0"/>
              <a:t>方法</a:t>
            </a:r>
            <a:endParaRPr lang="zh-CN" altLang="en-US" sz="800" dirty="0"/>
          </a:p>
        </p:txBody>
      </p:sp>
      <p:sp>
        <p:nvSpPr>
          <p:cNvPr id="8" name="同心圆 7"/>
          <p:cNvSpPr/>
          <p:nvPr/>
        </p:nvSpPr>
        <p:spPr>
          <a:xfrm>
            <a:off x="1385097" y="1193146"/>
            <a:ext cx="1080120" cy="10801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916514" y="1211148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sp>
        <p:nvSpPr>
          <p:cNvPr id="94" name="矩形 93"/>
          <p:cNvSpPr/>
          <p:nvPr/>
        </p:nvSpPr>
        <p:spPr>
          <a:xfrm>
            <a:off x="3389741" y="1211148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endParaRPr lang="zh-CN" altLang="en-US" sz="900" dirty="0"/>
          </a:p>
        </p:txBody>
      </p:sp>
      <p:cxnSp>
        <p:nvCxnSpPr>
          <p:cNvPr id="102" name="直接箭头连接符 101"/>
          <p:cNvCxnSpPr>
            <a:stCxn id="7" idx="3"/>
            <a:endCxn id="8" idx="2"/>
          </p:cNvCxnSpPr>
          <p:nvPr/>
        </p:nvCxnSpPr>
        <p:spPr>
          <a:xfrm>
            <a:off x="754072" y="1733206"/>
            <a:ext cx="63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707360" y="1321550"/>
            <a:ext cx="8162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dirty="0" smtClean="0">
                <a:solidFill>
                  <a:srgbClr val="FF0000"/>
                </a:solidFill>
              </a:rPr>
              <a:t>写入</a:t>
            </a:r>
            <a:r>
              <a:rPr lang="en-US" altLang="zh-CN" sz="800" dirty="0" smtClean="0">
                <a:solidFill>
                  <a:srgbClr val="FF0000"/>
                </a:solidFill>
              </a:rPr>
              <a:t>&lt;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k,v</a:t>
            </a:r>
            <a:r>
              <a:rPr lang="en-US" altLang="zh-CN" sz="800" dirty="0" smtClean="0">
                <a:solidFill>
                  <a:srgbClr val="FF0000"/>
                </a:solidFill>
              </a:rPr>
              <a:t>&gt;</a:t>
            </a:r>
            <a:r>
              <a:rPr lang="zh-CN" altLang="en-US" sz="800" dirty="0" smtClean="0">
                <a:solidFill>
                  <a:srgbClr val="FF0000"/>
                </a:solidFill>
              </a:rPr>
              <a:t>数据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249938" y="1096986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第一次溢出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14" name="直接箭头连接符 113"/>
          <p:cNvCxnSpPr>
            <a:stCxn id="94" idx="3"/>
            <a:endCxn id="173" idx="1"/>
          </p:cNvCxnSpPr>
          <p:nvPr/>
        </p:nvCxnSpPr>
        <p:spPr>
          <a:xfrm>
            <a:off x="3869750" y="1355164"/>
            <a:ext cx="340981" cy="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3852927" y="1145675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排序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23" name="直接箭头连接符 122"/>
          <p:cNvCxnSpPr>
            <a:stCxn id="8" idx="5"/>
            <a:endCxn id="166" idx="1"/>
          </p:cNvCxnSpPr>
          <p:nvPr/>
        </p:nvCxnSpPr>
        <p:spPr>
          <a:xfrm>
            <a:off x="2307037" y="2115086"/>
            <a:ext cx="608848" cy="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2237443" y="2151380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第二次溢出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5183167" y="2128360"/>
            <a:ext cx="459963" cy="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5027944" y="1790077"/>
            <a:ext cx="5886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smtClean="0">
                <a:solidFill>
                  <a:srgbClr val="FF0000"/>
                </a:solidFill>
              </a:rPr>
              <a:t>combiner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32" name="直接箭头连接符 131"/>
          <p:cNvCxnSpPr/>
          <p:nvPr/>
        </p:nvCxnSpPr>
        <p:spPr>
          <a:xfrm>
            <a:off x="5164812" y="1369755"/>
            <a:ext cx="459963" cy="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5020650" y="1017506"/>
            <a:ext cx="5886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smtClean="0">
                <a:solidFill>
                  <a:srgbClr val="FF0000"/>
                </a:solidFill>
              </a:rPr>
              <a:t>combiner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28" name="肘形连接符 27"/>
          <p:cNvCxnSpPr>
            <a:stCxn id="185" idx="0"/>
            <a:endCxn id="196" idx="0"/>
          </p:cNvCxnSpPr>
          <p:nvPr/>
        </p:nvCxnSpPr>
        <p:spPr>
          <a:xfrm rot="16200000" flipH="1">
            <a:off x="6272666" y="808266"/>
            <a:ext cx="377456" cy="1193103"/>
          </a:xfrm>
          <a:prstGeom prst="bentConnector3">
            <a:avLst>
              <a:gd name="adj1" fmla="val -6056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90" idx="2"/>
            <a:endCxn id="196" idx="2"/>
          </p:cNvCxnSpPr>
          <p:nvPr/>
        </p:nvCxnSpPr>
        <p:spPr>
          <a:xfrm rot="5400000" flipH="1" flipV="1">
            <a:off x="6284256" y="1485413"/>
            <a:ext cx="377525" cy="1169853"/>
          </a:xfrm>
          <a:prstGeom prst="bentConnector3">
            <a:avLst>
              <a:gd name="adj1" fmla="val -6055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86" idx="0"/>
            <a:endCxn id="197" idx="0"/>
          </p:cNvCxnSpPr>
          <p:nvPr/>
        </p:nvCxnSpPr>
        <p:spPr>
          <a:xfrm rot="16200000" flipH="1">
            <a:off x="6747076" y="808266"/>
            <a:ext cx="377456" cy="1193103"/>
          </a:xfrm>
          <a:prstGeom prst="bentConnector3">
            <a:avLst>
              <a:gd name="adj1" fmla="val -7873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91" idx="2"/>
            <a:endCxn id="197" idx="2"/>
          </p:cNvCxnSpPr>
          <p:nvPr/>
        </p:nvCxnSpPr>
        <p:spPr>
          <a:xfrm rot="5400000" flipH="1" flipV="1">
            <a:off x="6758666" y="1485413"/>
            <a:ext cx="377525" cy="1169853"/>
          </a:xfrm>
          <a:prstGeom prst="bentConnector3">
            <a:avLst>
              <a:gd name="adj1" fmla="val -8073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6466649" y="720912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归并排序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6517695" y="230389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归并排序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6435501" y="160944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合并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4662087" y="839846"/>
            <a:ext cx="11128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smtClean="0">
                <a:solidFill>
                  <a:srgbClr val="FF0000"/>
                </a:solidFill>
              </a:rPr>
              <a:t>Combiner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为可选流程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8198563" y="1358480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压缩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7836103" y="2357098"/>
            <a:ext cx="1123366" cy="57469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7333706" y="2590006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写磁盘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2915885" y="1978103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sp>
        <p:nvSpPr>
          <p:cNvPr id="170" name="矩形 169"/>
          <p:cNvSpPr/>
          <p:nvPr/>
        </p:nvSpPr>
        <p:spPr>
          <a:xfrm>
            <a:off x="3389112" y="1978103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endParaRPr lang="zh-CN" altLang="en-US" sz="900" dirty="0"/>
          </a:p>
        </p:txBody>
      </p:sp>
      <p:cxnSp>
        <p:nvCxnSpPr>
          <p:cNvPr id="171" name="直接箭头连接符 170"/>
          <p:cNvCxnSpPr/>
          <p:nvPr/>
        </p:nvCxnSpPr>
        <p:spPr>
          <a:xfrm>
            <a:off x="2299121" y="1341691"/>
            <a:ext cx="608848" cy="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4210731" y="1216089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排序</a:t>
            </a:r>
            <a:endParaRPr lang="zh-CN" altLang="en-US" sz="900" dirty="0"/>
          </a:p>
        </p:txBody>
      </p:sp>
      <p:sp>
        <p:nvSpPr>
          <p:cNvPr id="174" name="矩形 173"/>
          <p:cNvSpPr/>
          <p:nvPr/>
        </p:nvSpPr>
        <p:spPr>
          <a:xfrm>
            <a:off x="4683958" y="1216089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排序</a:t>
            </a:r>
            <a:endParaRPr lang="zh-CN" altLang="en-US" sz="900" dirty="0"/>
          </a:p>
        </p:txBody>
      </p:sp>
      <p:cxnSp>
        <p:nvCxnSpPr>
          <p:cNvPr id="178" name="直接箭头连接符 177"/>
          <p:cNvCxnSpPr>
            <a:endCxn id="183" idx="1"/>
          </p:cNvCxnSpPr>
          <p:nvPr/>
        </p:nvCxnSpPr>
        <p:spPr>
          <a:xfrm>
            <a:off x="3882846" y="2122405"/>
            <a:ext cx="340981" cy="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3866023" y="1912916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排序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4223827" y="1983330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排序</a:t>
            </a:r>
            <a:endParaRPr lang="zh-CN" altLang="en-US" sz="900" dirty="0"/>
          </a:p>
        </p:txBody>
      </p:sp>
      <p:sp>
        <p:nvSpPr>
          <p:cNvPr id="184" name="矩形 183"/>
          <p:cNvSpPr/>
          <p:nvPr/>
        </p:nvSpPr>
        <p:spPr>
          <a:xfrm>
            <a:off x="4697054" y="1983330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/>
              <a:t>排序</a:t>
            </a:r>
            <a:endParaRPr lang="zh-CN" altLang="en-US" sz="900" dirty="0"/>
          </a:p>
        </p:txBody>
      </p:sp>
      <p:sp>
        <p:nvSpPr>
          <p:cNvPr id="185" name="矩形 184"/>
          <p:cNvSpPr/>
          <p:nvPr/>
        </p:nvSpPr>
        <p:spPr>
          <a:xfrm>
            <a:off x="5626021" y="1216089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合并</a:t>
            </a:r>
            <a:endParaRPr lang="zh-CN" altLang="en-US" sz="900" dirty="0"/>
          </a:p>
        </p:txBody>
      </p:sp>
      <p:sp>
        <p:nvSpPr>
          <p:cNvPr id="186" name="矩形 185"/>
          <p:cNvSpPr/>
          <p:nvPr/>
        </p:nvSpPr>
        <p:spPr>
          <a:xfrm>
            <a:off x="6099248" y="1216089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合并</a:t>
            </a:r>
            <a:endParaRPr lang="zh-CN" altLang="en-US" sz="900" dirty="0"/>
          </a:p>
        </p:txBody>
      </p:sp>
      <p:sp>
        <p:nvSpPr>
          <p:cNvPr id="190" name="矩形 189"/>
          <p:cNvSpPr/>
          <p:nvPr/>
        </p:nvSpPr>
        <p:spPr>
          <a:xfrm>
            <a:off x="5649271" y="1971070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合并</a:t>
            </a:r>
            <a:endParaRPr lang="zh-CN" altLang="en-US" sz="900" dirty="0"/>
          </a:p>
        </p:txBody>
      </p:sp>
      <p:sp>
        <p:nvSpPr>
          <p:cNvPr id="191" name="矩形 190"/>
          <p:cNvSpPr/>
          <p:nvPr/>
        </p:nvSpPr>
        <p:spPr>
          <a:xfrm>
            <a:off x="6122498" y="1971070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合并</a:t>
            </a:r>
            <a:endParaRPr lang="zh-CN" altLang="en-US" sz="900" dirty="0"/>
          </a:p>
        </p:txBody>
      </p:sp>
      <p:sp>
        <p:nvSpPr>
          <p:cNvPr id="196" name="矩形 195"/>
          <p:cNvSpPr/>
          <p:nvPr/>
        </p:nvSpPr>
        <p:spPr>
          <a:xfrm>
            <a:off x="6819124" y="1593545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归并</a:t>
            </a:r>
            <a:endParaRPr lang="zh-CN" altLang="en-US" sz="900" dirty="0"/>
          </a:p>
        </p:txBody>
      </p:sp>
      <p:sp>
        <p:nvSpPr>
          <p:cNvPr id="197" name="矩形 196"/>
          <p:cNvSpPr/>
          <p:nvPr/>
        </p:nvSpPr>
        <p:spPr>
          <a:xfrm>
            <a:off x="7292351" y="1593545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归并</a:t>
            </a:r>
            <a:endParaRPr lang="zh-CN" altLang="en-US" sz="900" dirty="0"/>
          </a:p>
        </p:txBody>
      </p:sp>
      <p:sp>
        <p:nvSpPr>
          <p:cNvPr id="209" name="矩形 208"/>
          <p:cNvSpPr/>
          <p:nvPr/>
        </p:nvSpPr>
        <p:spPr>
          <a:xfrm>
            <a:off x="7924559" y="1589190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压缩</a:t>
            </a:r>
            <a:endParaRPr lang="zh-CN" altLang="en-US" sz="900" dirty="0"/>
          </a:p>
        </p:txBody>
      </p:sp>
      <p:sp>
        <p:nvSpPr>
          <p:cNvPr id="210" name="矩形 209"/>
          <p:cNvSpPr/>
          <p:nvPr/>
        </p:nvSpPr>
        <p:spPr>
          <a:xfrm>
            <a:off x="8397786" y="1589190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压缩</a:t>
            </a:r>
            <a:endParaRPr lang="zh-CN" altLang="en-US" sz="900" dirty="0"/>
          </a:p>
        </p:txBody>
      </p:sp>
      <p:cxnSp>
        <p:nvCxnSpPr>
          <p:cNvPr id="220" name="直接箭头连接符 219"/>
          <p:cNvCxnSpPr>
            <a:stCxn id="209" idx="2"/>
            <a:endCxn id="224" idx="0"/>
          </p:cNvCxnSpPr>
          <p:nvPr/>
        </p:nvCxnSpPr>
        <p:spPr>
          <a:xfrm flipH="1">
            <a:off x="8162577" y="1877222"/>
            <a:ext cx="804" cy="70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210" idx="2"/>
            <a:endCxn id="225" idx="0"/>
          </p:cNvCxnSpPr>
          <p:nvPr/>
        </p:nvCxnSpPr>
        <p:spPr>
          <a:xfrm flipH="1">
            <a:off x="8636987" y="1877222"/>
            <a:ext cx="804" cy="70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7923755" y="2584437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25" name="矩形 224"/>
          <p:cNvSpPr/>
          <p:nvPr/>
        </p:nvSpPr>
        <p:spPr>
          <a:xfrm>
            <a:off x="8396982" y="2584437"/>
            <a:ext cx="480009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35" name="矩形 234"/>
          <p:cNvSpPr/>
          <p:nvPr/>
        </p:nvSpPr>
        <p:spPr>
          <a:xfrm>
            <a:off x="7925773" y="1017031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合并</a:t>
            </a:r>
            <a:endParaRPr lang="zh-CN" altLang="en-US" sz="900" dirty="0"/>
          </a:p>
        </p:txBody>
      </p:sp>
      <p:sp>
        <p:nvSpPr>
          <p:cNvPr id="236" name="矩形 235"/>
          <p:cNvSpPr/>
          <p:nvPr/>
        </p:nvSpPr>
        <p:spPr>
          <a:xfrm>
            <a:off x="8399000" y="1017031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合并</a:t>
            </a:r>
            <a:endParaRPr lang="zh-CN" altLang="en-US" sz="900" dirty="0"/>
          </a:p>
        </p:txBody>
      </p:sp>
      <p:cxnSp>
        <p:nvCxnSpPr>
          <p:cNvPr id="238" name="肘形连接符 237"/>
          <p:cNvCxnSpPr>
            <a:stCxn id="196" idx="0"/>
            <a:endCxn id="235" idx="0"/>
          </p:cNvCxnSpPr>
          <p:nvPr/>
        </p:nvCxnSpPr>
        <p:spPr>
          <a:xfrm rot="5400000" flipH="1" flipV="1">
            <a:off x="7323013" y="751964"/>
            <a:ext cx="576514" cy="1106649"/>
          </a:xfrm>
          <a:prstGeom prst="bentConnector3">
            <a:avLst>
              <a:gd name="adj1" fmla="val 139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肘形连接符 239"/>
          <p:cNvCxnSpPr>
            <a:stCxn id="197" idx="0"/>
            <a:endCxn id="236" idx="0"/>
          </p:cNvCxnSpPr>
          <p:nvPr/>
        </p:nvCxnSpPr>
        <p:spPr>
          <a:xfrm rot="5400000" flipH="1" flipV="1">
            <a:off x="7797423" y="751964"/>
            <a:ext cx="576514" cy="1106649"/>
          </a:xfrm>
          <a:prstGeom prst="bentConnector3">
            <a:avLst>
              <a:gd name="adj1" fmla="val 151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235" idx="2"/>
            <a:endCxn id="209" idx="0"/>
          </p:cNvCxnSpPr>
          <p:nvPr/>
        </p:nvCxnSpPr>
        <p:spPr>
          <a:xfrm flipH="1">
            <a:off x="8163381" y="1305063"/>
            <a:ext cx="1214" cy="28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236" idx="2"/>
            <a:endCxn id="210" idx="0"/>
          </p:cNvCxnSpPr>
          <p:nvPr/>
        </p:nvCxnSpPr>
        <p:spPr>
          <a:xfrm flipH="1">
            <a:off x="8637791" y="1305063"/>
            <a:ext cx="1214" cy="28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矩形 248"/>
          <p:cNvSpPr/>
          <p:nvPr/>
        </p:nvSpPr>
        <p:spPr>
          <a:xfrm>
            <a:off x="8107086" y="735021"/>
            <a:ext cx="5886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smtClean="0">
                <a:solidFill>
                  <a:srgbClr val="FF0000"/>
                </a:solidFill>
              </a:rPr>
              <a:t>combiner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7550683" y="542329"/>
            <a:ext cx="11128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smtClean="0">
                <a:solidFill>
                  <a:srgbClr val="FF0000"/>
                </a:solidFill>
              </a:rPr>
              <a:t>Combiner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为可选流程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3190651" y="938053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分区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3201324" y="1762659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分区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53" name="流程图: 磁盘 252"/>
          <p:cNvSpPr/>
          <p:nvPr/>
        </p:nvSpPr>
        <p:spPr>
          <a:xfrm>
            <a:off x="623515" y="3423773"/>
            <a:ext cx="1123366" cy="57469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>
            <a:off x="711167" y="3651112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55" name="矩形 254"/>
          <p:cNvSpPr/>
          <p:nvPr/>
        </p:nvSpPr>
        <p:spPr>
          <a:xfrm>
            <a:off x="1184394" y="3651112"/>
            <a:ext cx="480009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58" name="流程图: 磁盘 257"/>
          <p:cNvSpPr/>
          <p:nvPr/>
        </p:nvSpPr>
        <p:spPr>
          <a:xfrm>
            <a:off x="622711" y="4517338"/>
            <a:ext cx="1123366" cy="57469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>
            <a:off x="710363" y="4744677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60" name="矩形 259"/>
          <p:cNvSpPr/>
          <p:nvPr/>
        </p:nvSpPr>
        <p:spPr>
          <a:xfrm>
            <a:off x="1183590" y="4744677"/>
            <a:ext cx="480009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61" name="矩形 260"/>
          <p:cNvSpPr/>
          <p:nvPr/>
        </p:nvSpPr>
        <p:spPr>
          <a:xfrm>
            <a:off x="2416725" y="3085711"/>
            <a:ext cx="778891" cy="11037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 267"/>
          <p:cNvSpPr/>
          <p:nvPr/>
        </p:nvSpPr>
        <p:spPr>
          <a:xfrm>
            <a:off x="2563345" y="3377760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69" name="矩形 268"/>
          <p:cNvSpPr/>
          <p:nvPr/>
        </p:nvSpPr>
        <p:spPr>
          <a:xfrm>
            <a:off x="2563344" y="3821370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70" name="矩形 269"/>
          <p:cNvSpPr/>
          <p:nvPr/>
        </p:nvSpPr>
        <p:spPr>
          <a:xfrm>
            <a:off x="2504647" y="3126615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内存缓冲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3580658" y="3567103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磁盘数据</a:t>
            </a:r>
            <a:endParaRPr lang="zh-CN" altLang="en-US" sz="900" dirty="0"/>
          </a:p>
        </p:txBody>
      </p:sp>
      <p:sp>
        <p:nvSpPr>
          <p:cNvPr id="272" name="矩形 271"/>
          <p:cNvSpPr/>
          <p:nvPr/>
        </p:nvSpPr>
        <p:spPr>
          <a:xfrm>
            <a:off x="3195616" y="3299491"/>
            <a:ext cx="1107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内存不够溢出到磁盘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4443343" y="3557479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归并排序</a:t>
            </a:r>
            <a:endParaRPr lang="zh-CN" altLang="en-US" sz="900" dirty="0"/>
          </a:p>
        </p:txBody>
      </p:sp>
      <p:sp>
        <p:nvSpPr>
          <p:cNvPr id="274" name="矩形 273"/>
          <p:cNvSpPr/>
          <p:nvPr/>
        </p:nvSpPr>
        <p:spPr>
          <a:xfrm>
            <a:off x="5352917" y="3550220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分组</a:t>
            </a:r>
            <a:endParaRPr lang="zh-CN" altLang="en-US" sz="900" dirty="0"/>
          </a:p>
        </p:txBody>
      </p:sp>
      <p:sp>
        <p:nvSpPr>
          <p:cNvPr id="276" name="矩形 275"/>
          <p:cNvSpPr/>
          <p:nvPr/>
        </p:nvSpPr>
        <p:spPr>
          <a:xfrm>
            <a:off x="6502492" y="3415498"/>
            <a:ext cx="733968" cy="547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</a:t>
            </a:r>
            <a:r>
              <a:rPr lang="zh-CN" altLang="en-US" sz="800" dirty="0" smtClean="0"/>
              <a:t>方法</a:t>
            </a:r>
            <a:endParaRPr lang="zh-CN" altLang="en-US" sz="800" dirty="0"/>
          </a:p>
        </p:txBody>
      </p:sp>
      <p:cxnSp>
        <p:nvCxnSpPr>
          <p:cNvPr id="286" name="肘形连接符 285"/>
          <p:cNvCxnSpPr>
            <a:stCxn id="254" idx="0"/>
            <a:endCxn id="268" idx="0"/>
          </p:cNvCxnSpPr>
          <p:nvPr/>
        </p:nvCxnSpPr>
        <p:spPr>
          <a:xfrm rot="5400000" flipH="1" flipV="1">
            <a:off x="1739402" y="2588347"/>
            <a:ext cx="273352" cy="1852178"/>
          </a:xfrm>
          <a:prstGeom prst="bentConnector3">
            <a:avLst>
              <a:gd name="adj1" fmla="val 231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肘形连接符 286"/>
          <p:cNvCxnSpPr>
            <a:stCxn id="259" idx="0"/>
            <a:endCxn id="269" idx="2"/>
          </p:cNvCxnSpPr>
          <p:nvPr/>
        </p:nvCxnSpPr>
        <p:spPr>
          <a:xfrm rot="5400000" flipH="1" flipV="1">
            <a:off x="1558038" y="3500550"/>
            <a:ext cx="635275" cy="1852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/>
          <p:cNvCxnSpPr>
            <a:stCxn id="268" idx="3"/>
            <a:endCxn id="271" idx="1"/>
          </p:cNvCxnSpPr>
          <p:nvPr/>
        </p:nvCxnSpPr>
        <p:spPr>
          <a:xfrm>
            <a:off x="3040988" y="3521776"/>
            <a:ext cx="539670" cy="18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/>
          <p:cNvCxnSpPr>
            <a:stCxn id="269" idx="3"/>
            <a:endCxn id="271" idx="1"/>
          </p:cNvCxnSpPr>
          <p:nvPr/>
        </p:nvCxnSpPr>
        <p:spPr>
          <a:xfrm flipV="1">
            <a:off x="3040987" y="3711119"/>
            <a:ext cx="539671" cy="25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肘形连接符 298"/>
          <p:cNvCxnSpPr>
            <a:stCxn id="268" idx="0"/>
            <a:endCxn id="273" idx="0"/>
          </p:cNvCxnSpPr>
          <p:nvPr/>
        </p:nvCxnSpPr>
        <p:spPr>
          <a:xfrm rot="16200000" flipH="1">
            <a:off x="3652306" y="2527620"/>
            <a:ext cx="179719" cy="1879998"/>
          </a:xfrm>
          <a:prstGeom prst="bentConnector3">
            <a:avLst>
              <a:gd name="adj1" fmla="val -195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肘形连接符 302"/>
          <p:cNvCxnSpPr>
            <a:stCxn id="261" idx="2"/>
            <a:endCxn id="273" idx="2"/>
          </p:cNvCxnSpPr>
          <p:nvPr/>
        </p:nvCxnSpPr>
        <p:spPr>
          <a:xfrm rot="5400000" flipH="1" flipV="1">
            <a:off x="3572208" y="3079474"/>
            <a:ext cx="343919" cy="1875994"/>
          </a:xfrm>
          <a:prstGeom prst="bentConnector3">
            <a:avLst>
              <a:gd name="adj1" fmla="val -68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>
            <a:stCxn id="271" idx="3"/>
            <a:endCxn id="273" idx="1"/>
          </p:cNvCxnSpPr>
          <p:nvPr/>
        </p:nvCxnSpPr>
        <p:spPr>
          <a:xfrm flipV="1">
            <a:off x="4058301" y="3701495"/>
            <a:ext cx="385042" cy="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矩形 309"/>
          <p:cNvSpPr/>
          <p:nvPr/>
        </p:nvSpPr>
        <p:spPr>
          <a:xfrm>
            <a:off x="3846565" y="3913546"/>
            <a:ext cx="9362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对每个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map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来的数据归并排序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11" name="直接箭头连接符 310"/>
          <p:cNvCxnSpPr>
            <a:stCxn id="273" idx="3"/>
            <a:endCxn id="274" idx="1"/>
          </p:cNvCxnSpPr>
          <p:nvPr/>
        </p:nvCxnSpPr>
        <p:spPr>
          <a:xfrm flipV="1">
            <a:off x="4920986" y="3694236"/>
            <a:ext cx="431931" cy="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矩形 313"/>
          <p:cNvSpPr/>
          <p:nvPr/>
        </p:nvSpPr>
        <p:spPr>
          <a:xfrm>
            <a:off x="4798919" y="3329727"/>
            <a:ext cx="949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按照相同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key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分组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18" name="直接箭头连接符 317"/>
          <p:cNvCxnSpPr>
            <a:stCxn id="274" idx="3"/>
            <a:endCxn id="276" idx="1"/>
          </p:cNvCxnSpPr>
          <p:nvPr/>
        </p:nvCxnSpPr>
        <p:spPr>
          <a:xfrm flipV="1">
            <a:off x="5830560" y="3689186"/>
            <a:ext cx="671932" cy="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矩形 320"/>
          <p:cNvSpPr/>
          <p:nvPr/>
        </p:nvSpPr>
        <p:spPr>
          <a:xfrm>
            <a:off x="107503" y="2247714"/>
            <a:ext cx="647371" cy="468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Map2</a:t>
            </a:r>
            <a:r>
              <a:rPr lang="zh-CN" altLang="en-US" sz="800" dirty="0" smtClean="0"/>
              <a:t>方法</a:t>
            </a:r>
            <a:endParaRPr lang="zh-CN" altLang="en-US" sz="800" dirty="0"/>
          </a:p>
        </p:txBody>
      </p:sp>
      <p:sp>
        <p:nvSpPr>
          <p:cNvPr id="323" name="矩形 322"/>
          <p:cNvSpPr/>
          <p:nvPr/>
        </p:nvSpPr>
        <p:spPr>
          <a:xfrm>
            <a:off x="34721" y="4189430"/>
            <a:ext cx="7441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/>
              <a:t>Map2</a:t>
            </a:r>
            <a:r>
              <a:rPr lang="zh-CN" altLang="en-US" sz="1000" dirty="0" smtClean="0"/>
              <a:t>方法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输出数据</a:t>
            </a:r>
            <a:endParaRPr lang="zh-CN" altLang="en-US" sz="1000" dirty="0"/>
          </a:p>
        </p:txBody>
      </p:sp>
      <p:sp>
        <p:nvSpPr>
          <p:cNvPr id="324" name="矩形 323"/>
          <p:cNvSpPr/>
          <p:nvPr/>
        </p:nvSpPr>
        <p:spPr>
          <a:xfrm>
            <a:off x="23414" y="3146150"/>
            <a:ext cx="7441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Map1</a:t>
            </a:r>
            <a:r>
              <a:rPr lang="zh-CN" altLang="en-US" sz="1000" dirty="0" smtClean="0"/>
              <a:t>方法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输出数据</a:t>
            </a:r>
            <a:endParaRPr lang="zh-CN" altLang="en-US" sz="1000" dirty="0"/>
          </a:p>
        </p:txBody>
      </p:sp>
      <p:sp>
        <p:nvSpPr>
          <p:cNvPr id="325" name="矩形 324"/>
          <p:cNvSpPr/>
          <p:nvPr/>
        </p:nvSpPr>
        <p:spPr>
          <a:xfrm>
            <a:off x="830297" y="2293928"/>
            <a:ext cx="1407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/>
              <a:t>。。。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和</a:t>
            </a:r>
            <a:r>
              <a:rPr lang="en-US" altLang="zh-CN" sz="1000" dirty="0" smtClean="0"/>
              <a:t>Map1</a:t>
            </a:r>
            <a:r>
              <a:rPr lang="zh-CN" altLang="en-US" sz="1000" dirty="0" smtClean="0"/>
              <a:t>方法处理一样 </a:t>
            </a:r>
            <a:endParaRPr lang="zh-CN" altLang="en-US" sz="1000" dirty="0"/>
          </a:p>
        </p:txBody>
      </p:sp>
      <p:sp>
        <p:nvSpPr>
          <p:cNvPr id="326" name="矩形 325"/>
          <p:cNvSpPr/>
          <p:nvPr/>
        </p:nvSpPr>
        <p:spPr>
          <a:xfrm>
            <a:off x="4672720" y="2874986"/>
            <a:ext cx="11496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Reduce1</a:t>
            </a:r>
            <a:r>
              <a:rPr lang="zh-CN" altLang="en-US" sz="1000" dirty="0" smtClean="0"/>
              <a:t>处理流程</a:t>
            </a:r>
            <a:endParaRPr lang="zh-CN" altLang="en-US" sz="1000" dirty="0"/>
          </a:p>
        </p:txBody>
      </p:sp>
      <p:sp>
        <p:nvSpPr>
          <p:cNvPr id="327" name="矩形 326"/>
          <p:cNvSpPr/>
          <p:nvPr/>
        </p:nvSpPr>
        <p:spPr>
          <a:xfrm>
            <a:off x="2296788" y="2890444"/>
            <a:ext cx="5036918" cy="162689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2334067" y="4788037"/>
            <a:ext cx="19864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Reduce2</a:t>
            </a:r>
            <a:r>
              <a:rPr lang="zh-CN" altLang="en-US" sz="1000" dirty="0" smtClean="0"/>
              <a:t>处理流程和</a:t>
            </a:r>
            <a:r>
              <a:rPr lang="en-US" altLang="zh-CN" sz="1000" dirty="0" smtClean="0"/>
              <a:t>Reduce1</a:t>
            </a:r>
            <a:r>
              <a:rPr lang="zh-CN" altLang="en-US" sz="1000" dirty="0" smtClean="0"/>
              <a:t>一样</a:t>
            </a:r>
            <a:endParaRPr lang="zh-CN" altLang="en-US" sz="1000" dirty="0"/>
          </a:p>
        </p:txBody>
      </p:sp>
      <p:sp>
        <p:nvSpPr>
          <p:cNvPr id="329" name="矩形 328"/>
          <p:cNvSpPr/>
          <p:nvPr/>
        </p:nvSpPr>
        <p:spPr>
          <a:xfrm>
            <a:off x="1599466" y="3039315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>
                <a:solidFill>
                  <a:srgbClr val="FF0000"/>
                </a:solidFill>
              </a:rPr>
              <a:t>拷贝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1599466" y="419836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>
                <a:solidFill>
                  <a:srgbClr val="FF0000"/>
                </a:solidFill>
              </a:rPr>
              <a:t>拷贝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" name="右弧形箭头 1"/>
          <p:cNvSpPr/>
          <p:nvPr/>
        </p:nvSpPr>
        <p:spPr>
          <a:xfrm>
            <a:off x="1985372" y="1300682"/>
            <a:ext cx="303583" cy="85879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左弧形箭头 2"/>
          <p:cNvSpPr/>
          <p:nvPr/>
        </p:nvSpPr>
        <p:spPr>
          <a:xfrm>
            <a:off x="1556936" y="1276130"/>
            <a:ext cx="303239" cy="871774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086195" y="1973724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err="1" smtClean="0">
                <a:solidFill>
                  <a:srgbClr val="FF0000"/>
                </a:solidFill>
              </a:rPr>
              <a:t>kvindex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228497" y="1576891"/>
            <a:ext cx="5549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err="1" smtClean="0">
                <a:solidFill>
                  <a:srgbClr val="FF0000"/>
                </a:solidFill>
              </a:rPr>
              <a:t>bufindex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372767" y="1458975"/>
            <a:ext cx="4058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smtClean="0">
                <a:solidFill>
                  <a:srgbClr val="FF0000"/>
                </a:solidFill>
              </a:rPr>
              <a:t>&lt;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k,v</a:t>
            </a:r>
            <a:r>
              <a:rPr lang="en-US" altLang="zh-CN" sz="800" dirty="0" smtClean="0">
                <a:solidFill>
                  <a:srgbClr val="FF0000"/>
                </a:solidFill>
              </a:rPr>
              <a:t>&gt;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87263" y="1802195"/>
            <a:ext cx="4940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err="1" smtClean="0">
                <a:solidFill>
                  <a:srgbClr val="FF0000"/>
                </a:solidFill>
              </a:rPr>
              <a:t>kvmeta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4" name="流程图: 磁盘 103"/>
          <p:cNvSpPr/>
          <p:nvPr/>
        </p:nvSpPr>
        <p:spPr>
          <a:xfrm>
            <a:off x="5544378" y="997145"/>
            <a:ext cx="1123366" cy="574692"/>
          </a:xfrm>
          <a:prstGeom prst="flowChartMagneticDisk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磁盘 104"/>
          <p:cNvSpPr/>
          <p:nvPr/>
        </p:nvSpPr>
        <p:spPr>
          <a:xfrm>
            <a:off x="5569741" y="1764608"/>
            <a:ext cx="1123366" cy="574692"/>
          </a:xfrm>
          <a:prstGeom prst="flowChartMagneticDisk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6017154" y="1530599"/>
            <a:ext cx="5357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err="1" smtClean="0">
                <a:solidFill>
                  <a:srgbClr val="FF0000"/>
                </a:solidFill>
              </a:rPr>
              <a:t>Spill.out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413148" y="154724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err="1" smtClean="0">
                <a:solidFill>
                  <a:srgbClr val="FF0000"/>
                </a:solidFill>
              </a:rPr>
              <a:t>spill.index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322255" y="2279532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err="1" smtClean="0">
                <a:solidFill>
                  <a:srgbClr val="FF0000"/>
                </a:solidFill>
              </a:rPr>
              <a:t>spill.index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899777" y="2298367"/>
            <a:ext cx="5357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err="1" smtClean="0">
                <a:solidFill>
                  <a:srgbClr val="FF0000"/>
                </a:solidFill>
              </a:rPr>
              <a:t>Spill.out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652670" y="969787"/>
            <a:ext cx="814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FF0000"/>
                </a:solidFill>
              </a:rPr>
              <a:t>默认</a:t>
            </a:r>
            <a:r>
              <a:rPr lang="en-US" altLang="zh-CN" sz="800" dirty="0" smtClean="0">
                <a:solidFill>
                  <a:srgbClr val="FF0000"/>
                </a:solidFill>
              </a:rPr>
              <a:t>100M</a:t>
            </a:r>
            <a:endParaRPr lang="en-US" altLang="zh-CN" sz="800" dirty="0" smtClean="0">
              <a:solidFill>
                <a:srgbClr val="FF000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568662" y="2227045"/>
            <a:ext cx="814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</a:rPr>
              <a:t>80%,</a:t>
            </a:r>
            <a:r>
              <a:rPr lang="zh-CN" altLang="en-US" sz="800" dirty="0" smtClean="0">
                <a:solidFill>
                  <a:srgbClr val="FF0000"/>
                </a:solidFill>
              </a:rPr>
              <a:t>后反向</a:t>
            </a:r>
            <a:endParaRPr lang="en-US" altLang="zh-CN" sz="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0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7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2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4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5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0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1" grpId="0" bldLvl="0" animBg="1"/>
      <p:bldP spid="94" grpId="0" bldLvl="0" animBg="1"/>
      <p:bldP spid="110" grpId="0"/>
      <p:bldP spid="113" grpId="0"/>
      <p:bldP spid="119" grpId="0"/>
      <p:bldP spid="125" grpId="0"/>
      <p:bldP spid="129" grpId="0"/>
      <p:bldP spid="133" grpId="0"/>
      <p:bldP spid="140" grpId="0"/>
      <p:bldP spid="145" grpId="0"/>
      <p:bldP spid="146" grpId="0"/>
      <p:bldP spid="148" grpId="0"/>
      <p:bldP spid="151" grpId="0"/>
      <p:bldP spid="41" grpId="0" bldLvl="0" animBg="1"/>
      <p:bldP spid="155" grpId="0"/>
      <p:bldP spid="166" grpId="0" bldLvl="0" animBg="1"/>
      <p:bldP spid="170" grpId="0" bldLvl="0" animBg="1"/>
      <p:bldP spid="173" grpId="0" bldLvl="0" animBg="1"/>
      <p:bldP spid="174" grpId="0" bldLvl="0" animBg="1"/>
      <p:bldP spid="182" grpId="0"/>
      <p:bldP spid="183" grpId="0" bldLvl="0" animBg="1"/>
      <p:bldP spid="184" grpId="0" bldLvl="0" animBg="1"/>
      <p:bldP spid="185" grpId="0" bldLvl="0" animBg="1"/>
      <p:bldP spid="186" grpId="0" bldLvl="0" animBg="1"/>
      <p:bldP spid="190" grpId="0" bldLvl="0" animBg="1"/>
      <p:bldP spid="191" grpId="0" bldLvl="0" animBg="1"/>
      <p:bldP spid="196" grpId="0" bldLvl="0" animBg="1"/>
      <p:bldP spid="197" grpId="0" bldLvl="0" animBg="1"/>
      <p:bldP spid="209" grpId="0" bldLvl="0" animBg="1"/>
      <p:bldP spid="210" grpId="0" bldLvl="0" animBg="1"/>
      <p:bldP spid="224" grpId="0" bldLvl="0" animBg="1"/>
      <p:bldP spid="225" grpId="0" bldLvl="0" animBg="1"/>
      <p:bldP spid="235" grpId="0" bldLvl="0" animBg="1"/>
      <p:bldP spid="236" grpId="0" bldLvl="0" animBg="1"/>
      <p:bldP spid="249" grpId="0"/>
      <p:bldP spid="250" grpId="0"/>
      <p:bldP spid="251" grpId="0"/>
      <p:bldP spid="252" grpId="0"/>
      <p:bldP spid="253" grpId="0" bldLvl="0" animBg="1"/>
      <p:bldP spid="254" grpId="0" bldLvl="0" animBg="1"/>
      <p:bldP spid="255" grpId="0" bldLvl="0" animBg="1"/>
      <p:bldP spid="258" grpId="0" bldLvl="0" animBg="1"/>
      <p:bldP spid="259" grpId="0" bldLvl="0" animBg="1"/>
      <p:bldP spid="260" grpId="0" bldLvl="0" animBg="1"/>
      <p:bldP spid="261" grpId="0" bldLvl="0" animBg="1"/>
      <p:bldP spid="268" grpId="0" bldLvl="0" animBg="1"/>
      <p:bldP spid="269" grpId="0" bldLvl="0" animBg="1"/>
      <p:bldP spid="270" grpId="0"/>
      <p:bldP spid="271" grpId="0" bldLvl="0" animBg="1"/>
      <p:bldP spid="272" grpId="0"/>
      <p:bldP spid="273" grpId="0" bldLvl="0" animBg="1"/>
      <p:bldP spid="274" grpId="0" bldLvl="0" animBg="1"/>
      <p:bldP spid="276" grpId="0" bldLvl="0" animBg="1"/>
      <p:bldP spid="310" grpId="0"/>
      <p:bldP spid="314" grpId="0"/>
      <p:bldP spid="321" grpId="0" bldLvl="0" animBg="1"/>
      <p:bldP spid="323" grpId="0"/>
      <p:bldP spid="324" grpId="0"/>
      <p:bldP spid="325" grpId="0"/>
      <p:bldP spid="326" grpId="0"/>
      <p:bldP spid="327" grpId="0" bldLvl="0" animBg="1"/>
      <p:bldP spid="328" grpId="0"/>
      <p:bldP spid="329" grpId="0"/>
      <p:bldP spid="330" grpId="0"/>
      <p:bldP spid="2" grpId="0" bldLvl="0" animBg="1"/>
      <p:bldP spid="3" grpId="0" bldLvl="0" animBg="1"/>
      <p:bldP spid="97" grpId="0"/>
      <p:bldP spid="98" grpId="0"/>
      <p:bldP spid="99" grpId="0"/>
      <p:bldP spid="100" grpId="0"/>
      <p:bldP spid="104" grpId="0" bldLvl="0" animBg="1"/>
      <p:bldP spid="105" grpId="0" bldLvl="0" animBg="1"/>
      <p:bldP spid="106" grpId="0"/>
      <p:bldP spid="107" grpId="0"/>
      <p:bldP spid="108" grpId="0"/>
      <p:bldP spid="109" grpId="0"/>
      <p:bldP spid="111" grpId="0"/>
      <p:bldP spid="1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426320" y="540834"/>
            <a:ext cx="2000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err="1" smtClean="0">
                <a:solidFill>
                  <a:srgbClr val="FF0000"/>
                </a:solidFill>
              </a:rPr>
              <a:t>MapReduce</a:t>
            </a:r>
            <a:r>
              <a:rPr lang="zh-CN" altLang="en-US" sz="1600" dirty="0" smtClean="0">
                <a:solidFill>
                  <a:srgbClr val="FF0000"/>
                </a:solidFill>
              </a:rPr>
              <a:t>数据压缩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206252" y="1348454"/>
            <a:ext cx="575799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600" b="1" dirty="0" smtClean="0">
                <a:solidFill>
                  <a:schemeClr val="tx1"/>
                </a:solidFill>
              </a:rPr>
              <a:t>Map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591429" y="1348454"/>
            <a:ext cx="1346844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600" b="1" dirty="0" smtClean="0">
                <a:solidFill>
                  <a:schemeClr val="tx1"/>
                </a:solidFill>
              </a:rPr>
              <a:t>Shuffle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和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Sort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929790" y="1348454"/>
            <a:ext cx="810030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600" b="1" dirty="0" smtClean="0">
                <a:solidFill>
                  <a:schemeClr val="tx1"/>
                </a:solidFill>
              </a:rPr>
              <a:t>Reduce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55576" y="2500582"/>
            <a:ext cx="1596912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给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map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输入数据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58970" y="3745364"/>
            <a:ext cx="1390124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压缩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map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输入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426320" y="2510714"/>
            <a:ext cx="1803699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中间（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map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）输出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489638" y="3745364"/>
            <a:ext cx="1677062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压缩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mapper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输出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516216" y="2510714"/>
            <a:ext cx="1637179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最终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Reduce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输出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516216" y="3745364"/>
            <a:ext cx="1669944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压缩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reducer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输出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0" idx="3"/>
            <a:endCxn id="71" idx="1"/>
          </p:cNvCxnSpPr>
          <p:nvPr/>
        </p:nvCxnSpPr>
        <p:spPr>
          <a:xfrm>
            <a:off x="1782051" y="1517731"/>
            <a:ext cx="1809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72" idx="1"/>
          </p:cNvCxnSpPr>
          <p:nvPr/>
        </p:nvCxnSpPr>
        <p:spPr>
          <a:xfrm>
            <a:off x="4938273" y="1517731"/>
            <a:ext cx="1991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3" idx="3"/>
            <a:endCxn id="75" idx="1"/>
          </p:cNvCxnSpPr>
          <p:nvPr/>
        </p:nvCxnSpPr>
        <p:spPr>
          <a:xfrm>
            <a:off x="2352488" y="2669859"/>
            <a:ext cx="1073832" cy="1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endCxn id="77" idx="1"/>
          </p:cNvCxnSpPr>
          <p:nvPr/>
        </p:nvCxnSpPr>
        <p:spPr>
          <a:xfrm>
            <a:off x="5230019" y="2679991"/>
            <a:ext cx="1286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74" idx="3"/>
            <a:endCxn id="76" idx="1"/>
          </p:cNvCxnSpPr>
          <p:nvPr/>
        </p:nvCxnSpPr>
        <p:spPr>
          <a:xfrm>
            <a:off x="2249094" y="3914641"/>
            <a:ext cx="1240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78" idx="1"/>
          </p:cNvCxnSpPr>
          <p:nvPr/>
        </p:nvCxnSpPr>
        <p:spPr>
          <a:xfrm flipV="1">
            <a:off x="5166700" y="3914641"/>
            <a:ext cx="1349516" cy="1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ldLvl="0" animBg="1"/>
      <p:bldP spid="71" grpId="0" bldLvl="0" animBg="1"/>
      <p:bldP spid="72" grpId="0" bldLvl="0" animBg="1"/>
      <p:bldP spid="73" grpId="0" bldLvl="0" animBg="1"/>
      <p:bldP spid="74" grpId="0" bldLvl="0" animBg="1"/>
      <p:bldP spid="75" grpId="0" bldLvl="0" animBg="1"/>
      <p:bldP spid="76" grpId="0" bldLvl="0" animBg="1"/>
      <p:bldP spid="77" grpId="0" bldLvl="0" animBg="1"/>
      <p:bldP spid="78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4067944" y="531634"/>
            <a:ext cx="1043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rgbClr val="FF0000"/>
                </a:solidFill>
              </a:rPr>
              <a:t>YARN</a:t>
            </a:r>
            <a:r>
              <a:rPr lang="zh-CN" altLang="en-US" sz="1600" dirty="0" smtClean="0">
                <a:solidFill>
                  <a:srgbClr val="FF0000"/>
                </a:solidFill>
              </a:rPr>
              <a:t>架构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52325" y="2808969"/>
            <a:ext cx="766941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200" b="1" dirty="0" smtClean="0">
                <a:solidFill>
                  <a:schemeClr val="tx1"/>
                </a:solidFill>
              </a:rPr>
              <a:t>Resource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lvl="0"/>
            <a:r>
              <a:rPr lang="en-US" altLang="zh-CN" sz="1200" b="1" dirty="0" smtClean="0">
                <a:solidFill>
                  <a:schemeClr val="tx1"/>
                </a:solidFill>
              </a:rPr>
              <a:t>Manager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342178" y="2474208"/>
            <a:ext cx="864096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client</a:t>
            </a:r>
            <a:endParaRPr lang="zh-CN" altLang="en-US" sz="1000" dirty="0"/>
          </a:p>
        </p:txBody>
      </p:sp>
      <p:sp>
        <p:nvSpPr>
          <p:cNvPr id="19" name="椭圆 18"/>
          <p:cNvSpPr/>
          <p:nvPr/>
        </p:nvSpPr>
        <p:spPr>
          <a:xfrm>
            <a:off x="342178" y="3122280"/>
            <a:ext cx="864096" cy="43204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client</a:t>
            </a:r>
            <a:endParaRPr lang="zh-CN" altLang="en-US" sz="1000" dirty="0"/>
          </a:p>
        </p:txBody>
      </p:sp>
      <p:sp>
        <p:nvSpPr>
          <p:cNvPr id="4" name="圆角矩形 3"/>
          <p:cNvSpPr/>
          <p:nvPr/>
        </p:nvSpPr>
        <p:spPr>
          <a:xfrm>
            <a:off x="2123728" y="2499742"/>
            <a:ext cx="1224136" cy="108012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753789" y="1088866"/>
            <a:ext cx="66075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000" b="1" dirty="0" smtClean="0">
                <a:solidFill>
                  <a:schemeClr val="tx1"/>
                </a:solidFill>
              </a:rPr>
              <a:t>Node</a:t>
            </a:r>
            <a:endParaRPr lang="en-US" altLang="zh-CN" sz="1000" b="1" dirty="0" smtClean="0">
              <a:solidFill>
                <a:schemeClr val="tx1"/>
              </a:solidFill>
            </a:endParaRPr>
          </a:p>
          <a:p>
            <a:pPr lvl="0"/>
            <a:r>
              <a:rPr lang="en-US" altLang="zh-CN" sz="1000" b="1" dirty="0" smtClean="0">
                <a:solidFill>
                  <a:schemeClr val="tx1"/>
                </a:solidFill>
              </a:rPr>
              <a:t>Manager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788024" y="987574"/>
            <a:ext cx="2592288" cy="122413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864603" y="1590268"/>
            <a:ext cx="1201608" cy="549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Container</a:t>
            </a:r>
            <a:endParaRPr lang="zh-CN" altLang="en-US" sz="1000" dirty="0"/>
          </a:p>
        </p:txBody>
      </p:sp>
      <p:sp>
        <p:nvSpPr>
          <p:cNvPr id="29" name="椭圆 28"/>
          <p:cNvSpPr/>
          <p:nvPr/>
        </p:nvSpPr>
        <p:spPr>
          <a:xfrm>
            <a:off x="6122457" y="1590268"/>
            <a:ext cx="1201608" cy="5494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App </a:t>
            </a:r>
            <a:r>
              <a:rPr lang="en-US" altLang="zh-CN" sz="1000" dirty="0" err="1" smtClean="0"/>
              <a:t>Mstr</a:t>
            </a:r>
            <a:endParaRPr lang="zh-CN" altLang="en-US" sz="1000" dirty="0"/>
          </a:p>
        </p:txBody>
      </p:sp>
      <p:sp>
        <p:nvSpPr>
          <p:cNvPr id="30" name="矩形 29"/>
          <p:cNvSpPr/>
          <p:nvPr/>
        </p:nvSpPr>
        <p:spPr>
          <a:xfrm>
            <a:off x="5753789" y="2503747"/>
            <a:ext cx="66075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000" b="1" dirty="0" smtClean="0">
                <a:solidFill>
                  <a:schemeClr val="tx1"/>
                </a:solidFill>
              </a:rPr>
              <a:t>Node</a:t>
            </a:r>
            <a:endParaRPr lang="en-US" altLang="zh-CN" sz="1000" b="1" dirty="0" smtClean="0">
              <a:solidFill>
                <a:schemeClr val="tx1"/>
              </a:solidFill>
            </a:endParaRPr>
          </a:p>
          <a:p>
            <a:pPr lvl="0"/>
            <a:r>
              <a:rPr lang="en-US" altLang="zh-CN" sz="1000" b="1" dirty="0" smtClean="0">
                <a:solidFill>
                  <a:schemeClr val="tx1"/>
                </a:solidFill>
              </a:rPr>
              <a:t>Manager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788024" y="2402455"/>
            <a:ext cx="2592288" cy="122413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864603" y="3005149"/>
            <a:ext cx="1201608" cy="549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App </a:t>
            </a:r>
            <a:r>
              <a:rPr lang="en-US" altLang="zh-CN" sz="1000" dirty="0" err="1" smtClean="0"/>
              <a:t>Mstr</a:t>
            </a:r>
            <a:endParaRPr lang="zh-CN" altLang="en-US" sz="1000" dirty="0"/>
          </a:p>
        </p:txBody>
      </p:sp>
      <p:sp>
        <p:nvSpPr>
          <p:cNvPr id="33" name="椭圆 32"/>
          <p:cNvSpPr/>
          <p:nvPr/>
        </p:nvSpPr>
        <p:spPr>
          <a:xfrm>
            <a:off x="6122457" y="3005149"/>
            <a:ext cx="1201608" cy="5494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Container</a:t>
            </a:r>
            <a:endParaRPr lang="zh-CN" altLang="en-US" sz="1000" dirty="0"/>
          </a:p>
        </p:txBody>
      </p:sp>
      <p:sp>
        <p:nvSpPr>
          <p:cNvPr id="34" name="矩形 33"/>
          <p:cNvSpPr/>
          <p:nvPr/>
        </p:nvSpPr>
        <p:spPr>
          <a:xfrm>
            <a:off x="5754480" y="3881654"/>
            <a:ext cx="66075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000" b="1" dirty="0" smtClean="0">
                <a:solidFill>
                  <a:schemeClr val="tx1"/>
                </a:solidFill>
              </a:rPr>
              <a:t>Node</a:t>
            </a:r>
            <a:endParaRPr lang="en-US" altLang="zh-CN" sz="1000" b="1" dirty="0" smtClean="0">
              <a:solidFill>
                <a:schemeClr val="tx1"/>
              </a:solidFill>
            </a:endParaRPr>
          </a:p>
          <a:p>
            <a:pPr lvl="0"/>
            <a:r>
              <a:rPr lang="en-US" altLang="zh-CN" sz="1000" b="1" dirty="0" smtClean="0">
                <a:solidFill>
                  <a:schemeClr val="tx1"/>
                </a:solidFill>
              </a:rPr>
              <a:t>Manager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788715" y="3780362"/>
            <a:ext cx="2592288" cy="122413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865294" y="4383056"/>
            <a:ext cx="1201608" cy="549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Container</a:t>
            </a:r>
            <a:endParaRPr lang="zh-CN" altLang="en-US" sz="1000" dirty="0"/>
          </a:p>
        </p:txBody>
      </p:sp>
      <p:sp>
        <p:nvSpPr>
          <p:cNvPr id="38" name="椭圆 37"/>
          <p:cNvSpPr/>
          <p:nvPr/>
        </p:nvSpPr>
        <p:spPr>
          <a:xfrm>
            <a:off x="6122457" y="4368414"/>
            <a:ext cx="1201608" cy="549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Container</a:t>
            </a:r>
            <a:endParaRPr lang="zh-CN" altLang="en-US" sz="1000" dirty="0"/>
          </a:p>
        </p:txBody>
      </p:sp>
      <p:cxnSp>
        <p:nvCxnSpPr>
          <p:cNvPr id="10" name="直接箭头连接符 9"/>
          <p:cNvCxnSpPr>
            <a:stCxn id="2" idx="6"/>
            <a:endCxn id="4" idx="1"/>
          </p:cNvCxnSpPr>
          <p:nvPr/>
        </p:nvCxnSpPr>
        <p:spPr>
          <a:xfrm>
            <a:off x="1206274" y="2690232"/>
            <a:ext cx="917454" cy="34957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9" idx="6"/>
            <a:endCxn id="4" idx="1"/>
          </p:cNvCxnSpPr>
          <p:nvPr/>
        </p:nvCxnSpPr>
        <p:spPr>
          <a:xfrm flipV="1">
            <a:off x="1206274" y="3039802"/>
            <a:ext cx="917454" cy="298502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5" idx="1"/>
            <a:endCxn id="74" idx="0"/>
          </p:cNvCxnSpPr>
          <p:nvPr/>
        </p:nvCxnSpPr>
        <p:spPr>
          <a:xfrm flipH="1">
            <a:off x="2735796" y="1288921"/>
            <a:ext cx="3017993" cy="1520048"/>
          </a:xfrm>
          <a:prstGeom prst="straightConnector1">
            <a:avLst/>
          </a:prstGeom>
          <a:ln w="12700">
            <a:solidFill>
              <a:srgbClr val="0070C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0" idx="1"/>
            <a:endCxn id="74" idx="3"/>
          </p:cNvCxnSpPr>
          <p:nvPr/>
        </p:nvCxnSpPr>
        <p:spPr>
          <a:xfrm flipH="1">
            <a:off x="3119266" y="2703802"/>
            <a:ext cx="2634523" cy="336000"/>
          </a:xfrm>
          <a:prstGeom prst="straightConnector1">
            <a:avLst/>
          </a:prstGeom>
          <a:ln w="12700">
            <a:solidFill>
              <a:srgbClr val="0070C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4" idx="1"/>
            <a:endCxn id="74" idx="2"/>
          </p:cNvCxnSpPr>
          <p:nvPr/>
        </p:nvCxnSpPr>
        <p:spPr>
          <a:xfrm flipH="1" flipV="1">
            <a:off x="2735796" y="3270634"/>
            <a:ext cx="3018684" cy="811075"/>
          </a:xfrm>
          <a:prstGeom prst="straightConnector1">
            <a:avLst/>
          </a:prstGeom>
          <a:ln w="12700">
            <a:solidFill>
              <a:srgbClr val="0070C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9" idx="4"/>
          </p:cNvCxnSpPr>
          <p:nvPr/>
        </p:nvCxnSpPr>
        <p:spPr>
          <a:xfrm flipH="1">
            <a:off x="3119266" y="2139702"/>
            <a:ext cx="3603995" cy="669267"/>
          </a:xfrm>
          <a:prstGeom prst="straightConnector1">
            <a:avLst/>
          </a:prstGeom>
          <a:ln w="127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2" idx="2"/>
            <a:endCxn id="74" idx="3"/>
          </p:cNvCxnSpPr>
          <p:nvPr/>
        </p:nvCxnSpPr>
        <p:spPr>
          <a:xfrm flipH="1" flipV="1">
            <a:off x="3119266" y="3039802"/>
            <a:ext cx="1745337" cy="240064"/>
          </a:xfrm>
          <a:prstGeom prst="straightConnector1">
            <a:avLst/>
          </a:prstGeom>
          <a:ln w="127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6" idx="0"/>
            <a:endCxn id="32" idx="4"/>
          </p:cNvCxnSpPr>
          <p:nvPr/>
        </p:nvCxnSpPr>
        <p:spPr>
          <a:xfrm flipH="1" flipV="1">
            <a:off x="5465407" y="3554583"/>
            <a:ext cx="691" cy="828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7"/>
            <a:endCxn id="32" idx="5"/>
          </p:cNvCxnSpPr>
          <p:nvPr/>
        </p:nvCxnSpPr>
        <p:spPr>
          <a:xfrm flipH="1" flipV="1">
            <a:off x="5890240" y="3474120"/>
            <a:ext cx="1257854" cy="974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3" idx="0"/>
            <a:endCxn id="29" idx="4"/>
          </p:cNvCxnSpPr>
          <p:nvPr/>
        </p:nvCxnSpPr>
        <p:spPr>
          <a:xfrm flipV="1">
            <a:off x="6723261" y="2139702"/>
            <a:ext cx="0" cy="8654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32" idx="0"/>
          </p:cNvCxnSpPr>
          <p:nvPr/>
        </p:nvCxnSpPr>
        <p:spPr>
          <a:xfrm>
            <a:off x="5465407" y="2139702"/>
            <a:ext cx="0" cy="8654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820221" y="2165485"/>
            <a:ext cx="11608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>
                <a:solidFill>
                  <a:srgbClr val="FF0000"/>
                </a:solidFill>
              </a:rPr>
              <a:t>MapReduce</a:t>
            </a:r>
            <a:r>
              <a:rPr lang="en-US" altLang="zh-CN" sz="1000" dirty="0" smtClean="0">
                <a:solidFill>
                  <a:srgbClr val="FF0000"/>
                </a:solidFill>
              </a:rPr>
              <a:t> Status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MR</a:t>
            </a:r>
            <a:r>
              <a:rPr lang="zh-CN" altLang="en-US" sz="1000" dirty="0" smtClean="0">
                <a:solidFill>
                  <a:srgbClr val="FF0000"/>
                </a:solidFill>
              </a:rPr>
              <a:t>状态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210509" y="3289418"/>
            <a:ext cx="978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Job Submission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作业提交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94694" y="1926499"/>
            <a:ext cx="819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Node Status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节点状态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456737" y="3141095"/>
            <a:ext cx="1119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Resource Request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资源请求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ldLvl="0" animBg="1"/>
      <p:bldP spid="25" grpId="0" bldLvl="0" animBg="1"/>
      <p:bldP spid="30" grpId="0" bldLvl="0" animBg="1"/>
      <p:bldP spid="34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385061" y="540834"/>
            <a:ext cx="1453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rgbClr val="FF0000"/>
                </a:solidFill>
              </a:rPr>
              <a:t>YARN</a:t>
            </a:r>
            <a:r>
              <a:rPr lang="zh-CN" altLang="en-US" sz="1600" dirty="0" smtClean="0">
                <a:solidFill>
                  <a:srgbClr val="FF0000"/>
                </a:solidFill>
              </a:rPr>
              <a:t>工作机制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82269" y="1131590"/>
            <a:ext cx="1406335" cy="9074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71" name="文本框 70"/>
          <p:cNvSpPr txBox="1"/>
          <p:nvPr/>
        </p:nvSpPr>
        <p:spPr>
          <a:xfrm>
            <a:off x="426284" y="771550"/>
            <a:ext cx="1278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 </a:t>
            </a:r>
            <a:r>
              <a:rPr lang="en-US" altLang="zh-CN" sz="1000" dirty="0" err="1" smtClean="0"/>
              <a:t>Mr</a:t>
            </a:r>
            <a:r>
              <a:rPr lang="zh-CN" altLang="en-US" sz="1000" dirty="0" smtClean="0"/>
              <a:t>程序提交到客户端所在的节点</a:t>
            </a:r>
            <a:endParaRPr lang="en-US" altLang="zh-CN" sz="1000" dirty="0" smtClean="0"/>
          </a:p>
        </p:txBody>
      </p:sp>
      <p:sp>
        <p:nvSpPr>
          <p:cNvPr id="72" name="文本框 71"/>
          <p:cNvSpPr txBox="1"/>
          <p:nvPr/>
        </p:nvSpPr>
        <p:spPr>
          <a:xfrm>
            <a:off x="299180" y="1131590"/>
            <a:ext cx="1406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/home/</a:t>
            </a:r>
            <a:r>
              <a:rPr lang="en-US" altLang="zh-CN" sz="1000" dirty="0" err="1" smtClean="0"/>
              <a:t>neuedu</a:t>
            </a:r>
            <a:r>
              <a:rPr lang="en-US" altLang="zh-CN" sz="1000" dirty="0" smtClean="0"/>
              <a:t>/wc.jar</a:t>
            </a:r>
            <a:endParaRPr lang="en-US" altLang="zh-CN" sz="1000" dirty="0" smtClean="0"/>
          </a:p>
        </p:txBody>
      </p:sp>
      <p:sp>
        <p:nvSpPr>
          <p:cNvPr id="73" name="文本框 72"/>
          <p:cNvSpPr txBox="1"/>
          <p:nvPr/>
        </p:nvSpPr>
        <p:spPr>
          <a:xfrm>
            <a:off x="322702" y="1380429"/>
            <a:ext cx="1406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main(){</a:t>
            </a:r>
            <a:endParaRPr lang="en-US" altLang="zh-CN" sz="1000" dirty="0" smtClean="0"/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</a:t>
            </a:r>
            <a:r>
              <a:rPr lang="en-US" altLang="zh-CN" sz="1000" dirty="0" err="1" smtClean="0"/>
              <a:t>job.submit</a:t>
            </a:r>
            <a:r>
              <a:rPr lang="en-US" altLang="zh-CN" sz="1000" dirty="0" smtClean="0"/>
              <a:t>();</a:t>
            </a:r>
            <a:endParaRPr lang="en-US" altLang="zh-CN" sz="1000" dirty="0"/>
          </a:p>
          <a:p>
            <a:r>
              <a:rPr lang="en-US" altLang="zh-CN" sz="1000" dirty="0" smtClean="0"/>
              <a:t>}</a:t>
            </a:r>
            <a:endParaRPr lang="en-US" altLang="zh-CN" sz="1000" dirty="0" smtClean="0"/>
          </a:p>
        </p:txBody>
      </p:sp>
      <p:sp>
        <p:nvSpPr>
          <p:cNvPr id="74" name="文本框 73"/>
          <p:cNvSpPr txBox="1"/>
          <p:nvPr/>
        </p:nvSpPr>
        <p:spPr>
          <a:xfrm>
            <a:off x="899592" y="1738154"/>
            <a:ext cx="781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yarnrunner</a:t>
            </a:r>
            <a:endParaRPr lang="en-US" altLang="zh-CN" sz="1000" dirty="0" smtClean="0"/>
          </a:p>
        </p:txBody>
      </p:sp>
      <p:sp>
        <p:nvSpPr>
          <p:cNvPr id="75" name="矩形 74"/>
          <p:cNvSpPr/>
          <p:nvPr/>
        </p:nvSpPr>
        <p:spPr>
          <a:xfrm>
            <a:off x="4774051" y="882378"/>
            <a:ext cx="2921914" cy="1322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1956493" y="873389"/>
            <a:ext cx="1361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 </a:t>
            </a:r>
            <a:r>
              <a:rPr lang="zh-CN" altLang="en-US" sz="1000" dirty="0" smtClean="0"/>
              <a:t>申请一个</a:t>
            </a:r>
            <a:r>
              <a:rPr lang="en-US" altLang="zh-CN" sz="1000" dirty="0" smtClean="0"/>
              <a:t>application</a:t>
            </a:r>
            <a:endParaRPr lang="en-US" altLang="zh-CN" sz="1000" dirty="0" smtClean="0"/>
          </a:p>
        </p:txBody>
      </p:sp>
      <p:sp>
        <p:nvSpPr>
          <p:cNvPr id="77" name="文本框 76"/>
          <p:cNvSpPr txBox="1"/>
          <p:nvPr/>
        </p:nvSpPr>
        <p:spPr>
          <a:xfrm>
            <a:off x="2510849" y="1143652"/>
            <a:ext cx="212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application</a:t>
            </a:r>
            <a:r>
              <a:rPr lang="zh-CN" altLang="en-US" sz="1000" dirty="0" smtClean="0"/>
              <a:t>资源提交路径</a:t>
            </a:r>
            <a:endParaRPr lang="en-US" altLang="zh-CN" sz="1000" dirty="0" smtClean="0"/>
          </a:p>
          <a:p>
            <a:r>
              <a:rPr lang="en-US" altLang="zh-CN" sz="1000" dirty="0" err="1" smtClean="0"/>
              <a:t>hdfs</a:t>
            </a:r>
            <a:r>
              <a:rPr lang="en-US" altLang="zh-CN" sz="1000" dirty="0" smtClean="0"/>
              <a:t>://…./.staging</a:t>
            </a:r>
            <a:r>
              <a:rPr lang="zh-CN" altLang="en-US" sz="1000" dirty="0" smtClean="0"/>
              <a:t>以及</a:t>
            </a:r>
            <a:r>
              <a:rPr lang="en-US" altLang="zh-CN" sz="1000" dirty="0" err="1" smtClean="0"/>
              <a:t>application_id</a:t>
            </a:r>
            <a:endParaRPr lang="en-US" altLang="zh-CN" sz="1000" dirty="0" smtClean="0"/>
          </a:p>
        </p:txBody>
      </p:sp>
      <p:sp>
        <p:nvSpPr>
          <p:cNvPr id="78" name="文本框 77"/>
          <p:cNvSpPr txBox="1"/>
          <p:nvPr/>
        </p:nvSpPr>
        <p:spPr>
          <a:xfrm>
            <a:off x="1910558" y="1819096"/>
            <a:ext cx="244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 </a:t>
            </a:r>
            <a:r>
              <a:rPr lang="zh-CN" altLang="en-US" sz="1000" dirty="0" smtClean="0"/>
              <a:t>资源提交完毕，申请运行</a:t>
            </a:r>
            <a:r>
              <a:rPr lang="en-US" altLang="zh-CN" sz="1000" dirty="0" err="1" smtClean="0"/>
              <a:t>mrAppMaster</a:t>
            </a:r>
            <a:endParaRPr lang="en-US" altLang="zh-CN" sz="1000" dirty="0" smtClean="0"/>
          </a:p>
        </p:txBody>
      </p:sp>
      <p:sp>
        <p:nvSpPr>
          <p:cNvPr id="2" name="云形 1"/>
          <p:cNvSpPr/>
          <p:nvPr/>
        </p:nvSpPr>
        <p:spPr>
          <a:xfrm>
            <a:off x="85751" y="3507853"/>
            <a:ext cx="1980915" cy="144069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405087" y="2167850"/>
            <a:ext cx="89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提交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运行所需资源</a:t>
            </a:r>
            <a:endParaRPr lang="en-US" altLang="zh-CN" sz="1000" dirty="0" smtClean="0"/>
          </a:p>
        </p:txBody>
      </p:sp>
      <p:sp>
        <p:nvSpPr>
          <p:cNvPr id="81" name="文本框 80"/>
          <p:cNvSpPr txBox="1"/>
          <p:nvPr/>
        </p:nvSpPr>
        <p:spPr>
          <a:xfrm>
            <a:off x="5554931" y="632624"/>
            <a:ext cx="151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Resourcemanager</a:t>
            </a:r>
            <a:endParaRPr lang="en-US" altLang="zh-CN" sz="1000" dirty="0" smtClean="0"/>
          </a:p>
        </p:txBody>
      </p:sp>
      <p:sp>
        <p:nvSpPr>
          <p:cNvPr id="82" name="文本框 81"/>
          <p:cNvSpPr txBox="1"/>
          <p:nvPr/>
        </p:nvSpPr>
        <p:spPr>
          <a:xfrm>
            <a:off x="4774051" y="915566"/>
            <a:ext cx="2035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将用户的请求初始化成一个</a:t>
            </a:r>
            <a:r>
              <a:rPr lang="en-US" altLang="zh-CN" sz="1000" dirty="0" smtClean="0"/>
              <a:t>task</a:t>
            </a:r>
            <a:endParaRPr lang="en-US" altLang="zh-CN" sz="1000" dirty="0" smtClean="0"/>
          </a:p>
        </p:txBody>
      </p:sp>
      <p:sp>
        <p:nvSpPr>
          <p:cNvPr id="83" name="矩形 82"/>
          <p:cNvSpPr/>
          <p:nvPr/>
        </p:nvSpPr>
        <p:spPr>
          <a:xfrm>
            <a:off x="4938846" y="1778477"/>
            <a:ext cx="1960543" cy="3612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6033082" y="1539687"/>
            <a:ext cx="1017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FIFO</a:t>
            </a:r>
            <a:r>
              <a:rPr lang="zh-CN" altLang="en-US" sz="1000" dirty="0" smtClean="0"/>
              <a:t>调度队列</a:t>
            </a:r>
            <a:endParaRPr lang="en-US" altLang="zh-CN" sz="1000" dirty="0" smtClean="0"/>
          </a:p>
        </p:txBody>
      </p:sp>
      <p:sp>
        <p:nvSpPr>
          <p:cNvPr id="86" name="文本框 85"/>
          <p:cNvSpPr txBox="1"/>
          <p:nvPr/>
        </p:nvSpPr>
        <p:spPr>
          <a:xfrm>
            <a:off x="7023135" y="175097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Fair</a:t>
            </a:r>
            <a:endParaRPr lang="en-US" altLang="zh-CN" sz="1000" dirty="0" smtClean="0"/>
          </a:p>
          <a:p>
            <a:r>
              <a:rPr lang="en-US" altLang="zh-CN" sz="1000" dirty="0" smtClean="0"/>
              <a:t>Capacity</a:t>
            </a:r>
            <a:endParaRPr lang="en-US" altLang="zh-CN" sz="1000" dirty="0" smtClean="0"/>
          </a:p>
        </p:txBody>
      </p:sp>
      <p:sp>
        <p:nvSpPr>
          <p:cNvPr id="3" name="流程图: 联系 2"/>
          <p:cNvSpPr/>
          <p:nvPr/>
        </p:nvSpPr>
        <p:spPr>
          <a:xfrm>
            <a:off x="5004048" y="1867348"/>
            <a:ext cx="262954" cy="21602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442510" y="26431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0" name="文本框 89"/>
          <p:cNvSpPr txBox="1"/>
          <p:nvPr/>
        </p:nvSpPr>
        <p:spPr>
          <a:xfrm>
            <a:off x="2522839" y="23692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92" name="矩形 91"/>
          <p:cNvSpPr/>
          <p:nvPr/>
        </p:nvSpPr>
        <p:spPr>
          <a:xfrm>
            <a:off x="2594910" y="28996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3" name="文本框 92"/>
          <p:cNvSpPr txBox="1"/>
          <p:nvPr/>
        </p:nvSpPr>
        <p:spPr>
          <a:xfrm>
            <a:off x="2594910" y="26628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94" name="文本框 93"/>
          <p:cNvSpPr txBox="1"/>
          <p:nvPr/>
        </p:nvSpPr>
        <p:spPr>
          <a:xfrm>
            <a:off x="2891325" y="2899676"/>
            <a:ext cx="775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</a:t>
            </a:r>
            <a:endParaRPr lang="en-US" altLang="zh-CN" sz="1000" dirty="0" smtClean="0"/>
          </a:p>
        </p:txBody>
      </p:sp>
      <p:sp>
        <p:nvSpPr>
          <p:cNvPr id="95" name="文本框 94"/>
          <p:cNvSpPr txBox="1"/>
          <p:nvPr/>
        </p:nvSpPr>
        <p:spPr>
          <a:xfrm>
            <a:off x="2605702" y="3136513"/>
            <a:ext cx="927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MRAppmaster</a:t>
            </a:r>
            <a:endParaRPr lang="en-US" altLang="zh-CN" sz="1000" dirty="0" smtClean="0"/>
          </a:p>
        </p:txBody>
      </p:sp>
      <p:sp>
        <p:nvSpPr>
          <p:cNvPr id="96" name="文本框 95"/>
          <p:cNvSpPr txBox="1"/>
          <p:nvPr/>
        </p:nvSpPr>
        <p:spPr>
          <a:xfrm>
            <a:off x="992770" y="3995251"/>
            <a:ext cx="637795" cy="553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Job.split</a:t>
            </a:r>
            <a:endParaRPr lang="en-US" altLang="zh-CN" sz="1000" dirty="0" smtClean="0"/>
          </a:p>
          <a:p>
            <a:r>
              <a:rPr lang="en-US" altLang="zh-CN" sz="1000" dirty="0" smtClean="0"/>
              <a:t>Job.xml</a:t>
            </a:r>
            <a:endParaRPr lang="en-US" altLang="zh-CN" sz="1000" dirty="0" smtClean="0"/>
          </a:p>
          <a:p>
            <a:r>
              <a:rPr lang="en-US" altLang="zh-CN" sz="1000" dirty="0"/>
              <a:t>w</a:t>
            </a:r>
            <a:r>
              <a:rPr lang="en-US" altLang="zh-CN" sz="1000" dirty="0" smtClean="0"/>
              <a:t>c.jar</a:t>
            </a:r>
            <a:endParaRPr lang="en-US" altLang="zh-CN" sz="1000" dirty="0" smtClean="0"/>
          </a:p>
        </p:txBody>
      </p:sp>
      <p:sp>
        <p:nvSpPr>
          <p:cNvPr id="5" name="矩形 4"/>
          <p:cNvSpPr/>
          <p:nvPr/>
        </p:nvSpPr>
        <p:spPr>
          <a:xfrm>
            <a:off x="219743" y="3767364"/>
            <a:ext cx="18998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hdfs</a:t>
            </a:r>
            <a:r>
              <a:rPr lang="en-US" altLang="zh-CN" sz="1000" dirty="0"/>
              <a:t>://…./.</a:t>
            </a:r>
            <a:r>
              <a:rPr lang="en-US" altLang="zh-CN" sz="1000" dirty="0" smtClean="0"/>
              <a:t>staging/</a:t>
            </a:r>
            <a:r>
              <a:rPr lang="en-US" altLang="zh-CN" sz="1000" dirty="0" err="1" smtClean="0"/>
              <a:t>application_id</a:t>
            </a:r>
            <a:endParaRPr lang="en-US" altLang="zh-CN" sz="1000" dirty="0"/>
          </a:p>
        </p:txBody>
      </p:sp>
      <p:sp>
        <p:nvSpPr>
          <p:cNvPr id="97" name="文本框 96"/>
          <p:cNvSpPr txBox="1"/>
          <p:nvPr/>
        </p:nvSpPr>
        <p:spPr>
          <a:xfrm>
            <a:off x="139822" y="4033976"/>
            <a:ext cx="9572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这些文件在</a:t>
            </a:r>
            <a:r>
              <a:rPr lang="en-US" altLang="zh-CN" sz="1000" dirty="0" err="1" smtClean="0"/>
              <a:t>job.submit</a:t>
            </a:r>
            <a:r>
              <a:rPr lang="en-US" altLang="zh-CN" sz="1000" dirty="0" smtClean="0"/>
              <a:t>()</a:t>
            </a:r>
            <a:r>
              <a:rPr lang="zh-CN" altLang="en-US" sz="1000" dirty="0" smtClean="0"/>
              <a:t>后生成</a:t>
            </a:r>
            <a:endParaRPr lang="en-US" altLang="zh-CN" sz="1000" dirty="0" smtClean="0"/>
          </a:p>
        </p:txBody>
      </p:sp>
      <p:sp>
        <p:nvSpPr>
          <p:cNvPr id="98" name="矩形 97"/>
          <p:cNvSpPr/>
          <p:nvPr/>
        </p:nvSpPr>
        <p:spPr>
          <a:xfrm>
            <a:off x="5355704" y="26431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5355704" y="23692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101" name="矩形 100"/>
          <p:cNvSpPr/>
          <p:nvPr/>
        </p:nvSpPr>
        <p:spPr>
          <a:xfrm>
            <a:off x="5508104" y="28996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2" name="文本框 101"/>
          <p:cNvSpPr txBox="1"/>
          <p:nvPr/>
        </p:nvSpPr>
        <p:spPr>
          <a:xfrm>
            <a:off x="5508104" y="26628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03" name="文本框 102"/>
          <p:cNvSpPr txBox="1"/>
          <p:nvPr/>
        </p:nvSpPr>
        <p:spPr>
          <a:xfrm>
            <a:off x="5652120" y="2899676"/>
            <a:ext cx="908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cpu+ram+jar</a:t>
            </a:r>
            <a:endParaRPr lang="en-US" altLang="zh-CN" sz="1000" dirty="0" smtClean="0"/>
          </a:p>
        </p:txBody>
      </p:sp>
      <p:sp>
        <p:nvSpPr>
          <p:cNvPr id="104" name="文本框 103"/>
          <p:cNvSpPr txBox="1"/>
          <p:nvPr/>
        </p:nvSpPr>
        <p:spPr>
          <a:xfrm>
            <a:off x="5518895" y="3136513"/>
            <a:ext cx="98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maptask</a:t>
            </a:r>
            <a:endParaRPr lang="en-US" altLang="zh-CN" sz="1000" dirty="0" smtClean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827584" y="1312282"/>
            <a:ext cx="641887" cy="17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74" idx="2"/>
            <a:endCxn id="2" idx="3"/>
          </p:cNvCxnSpPr>
          <p:nvPr/>
        </p:nvCxnSpPr>
        <p:spPr>
          <a:xfrm flipH="1">
            <a:off x="1076209" y="1984375"/>
            <a:ext cx="214289" cy="160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74" idx="3"/>
          </p:cNvCxnSpPr>
          <p:nvPr/>
        </p:nvCxnSpPr>
        <p:spPr>
          <a:xfrm flipV="1">
            <a:off x="1681404" y="882378"/>
            <a:ext cx="3099846" cy="978887"/>
          </a:xfrm>
          <a:prstGeom prst="curvedConnector3">
            <a:avLst>
              <a:gd name="adj1" fmla="val 4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曲线连接符 118"/>
          <p:cNvCxnSpPr>
            <a:endCxn id="74" idx="3"/>
          </p:cNvCxnSpPr>
          <p:nvPr/>
        </p:nvCxnSpPr>
        <p:spPr>
          <a:xfrm rot="10800000" flipV="1">
            <a:off x="1681404" y="1008479"/>
            <a:ext cx="3099846" cy="852786"/>
          </a:xfrm>
          <a:prstGeom prst="curvedConnector3">
            <a:avLst>
              <a:gd name="adj1" fmla="val 91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endCxn id="74" idx="0"/>
          </p:cNvCxnSpPr>
          <p:nvPr/>
        </p:nvCxnSpPr>
        <p:spPr>
          <a:xfrm>
            <a:off x="1169328" y="1679318"/>
            <a:ext cx="121170" cy="5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/>
          <p:cNvCxnSpPr/>
          <p:nvPr/>
        </p:nvCxnSpPr>
        <p:spPr>
          <a:xfrm flipV="1">
            <a:off x="1722426" y="1199704"/>
            <a:ext cx="3055461" cy="639170"/>
          </a:xfrm>
          <a:prstGeom prst="curvedConnector3">
            <a:avLst>
              <a:gd name="adj1" fmla="val 93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图: 联系 139"/>
          <p:cNvSpPr/>
          <p:nvPr/>
        </p:nvSpPr>
        <p:spPr>
          <a:xfrm>
            <a:off x="6760181" y="934710"/>
            <a:ext cx="262954" cy="21602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5" name="曲线连接符 144"/>
          <p:cNvCxnSpPr>
            <a:stCxn id="140" idx="3"/>
            <a:endCxn id="3" idx="0"/>
          </p:cNvCxnSpPr>
          <p:nvPr/>
        </p:nvCxnSpPr>
        <p:spPr>
          <a:xfrm rot="5400000">
            <a:off x="5592983" y="661641"/>
            <a:ext cx="748250" cy="1663165"/>
          </a:xfrm>
          <a:prstGeom prst="curvedConnector3">
            <a:avLst>
              <a:gd name="adj1" fmla="val 59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416449" y="2167850"/>
            <a:ext cx="68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领取到</a:t>
            </a:r>
            <a:r>
              <a:rPr lang="en-US" altLang="zh-CN" sz="1000" dirty="0" smtClean="0"/>
              <a:t>task</a:t>
            </a:r>
            <a:r>
              <a:rPr lang="zh-CN" altLang="en-US" sz="1000" dirty="0" smtClean="0"/>
              <a:t>任务</a:t>
            </a:r>
            <a:endParaRPr lang="en-US" altLang="zh-CN" sz="1000" dirty="0" smtClean="0"/>
          </a:p>
        </p:txBody>
      </p:sp>
      <p:sp>
        <p:nvSpPr>
          <p:cNvPr id="152" name="文本框 151"/>
          <p:cNvSpPr txBox="1"/>
          <p:nvPr/>
        </p:nvSpPr>
        <p:spPr>
          <a:xfrm>
            <a:off x="1523896" y="2603767"/>
            <a:ext cx="83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 </a:t>
            </a:r>
            <a:r>
              <a:rPr lang="zh-CN" altLang="en-US" sz="1000" dirty="0" smtClean="0"/>
              <a:t>创建容器</a:t>
            </a:r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54" name="文本框 153"/>
          <p:cNvSpPr txBox="1"/>
          <p:nvPr/>
        </p:nvSpPr>
        <p:spPr>
          <a:xfrm>
            <a:off x="1530957" y="3069018"/>
            <a:ext cx="83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 </a:t>
            </a:r>
            <a:r>
              <a:rPr lang="zh-CN" altLang="en-US" sz="1000" dirty="0" smtClean="0"/>
              <a:t>下载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资源到本地</a:t>
            </a:r>
            <a:endParaRPr lang="en-US" altLang="zh-CN" sz="1000" dirty="0" smtClean="0"/>
          </a:p>
        </p:txBody>
      </p:sp>
      <p:cxnSp>
        <p:nvCxnSpPr>
          <p:cNvPr id="155" name="直接箭头连接符 154"/>
          <p:cNvCxnSpPr/>
          <p:nvPr/>
        </p:nvCxnSpPr>
        <p:spPr>
          <a:xfrm flipV="1">
            <a:off x="1865948" y="2909060"/>
            <a:ext cx="739753" cy="76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3" idx="2"/>
          </p:cNvCxnSpPr>
          <p:nvPr/>
        </p:nvCxnSpPr>
        <p:spPr>
          <a:xfrm flipH="1">
            <a:off x="3656089" y="1975360"/>
            <a:ext cx="1347959" cy="67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95" idx="3"/>
          </p:cNvCxnSpPr>
          <p:nvPr/>
        </p:nvCxnSpPr>
        <p:spPr>
          <a:xfrm flipV="1">
            <a:off x="3533422" y="2185905"/>
            <a:ext cx="1464973" cy="107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/>
          <p:cNvSpPr txBox="1"/>
          <p:nvPr/>
        </p:nvSpPr>
        <p:spPr>
          <a:xfrm>
            <a:off x="4385898" y="2527373"/>
            <a:ext cx="913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</a:t>
            </a:r>
            <a:r>
              <a:rPr lang="zh-CN" altLang="en-US" sz="1000" dirty="0" smtClean="0"/>
              <a:t>申请运行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容器</a:t>
            </a:r>
            <a:endParaRPr lang="en-US" altLang="zh-CN" sz="1000" dirty="0" smtClean="0"/>
          </a:p>
        </p:txBody>
      </p:sp>
      <p:sp>
        <p:nvSpPr>
          <p:cNvPr id="178" name="矩形 177"/>
          <p:cNvSpPr/>
          <p:nvPr/>
        </p:nvSpPr>
        <p:spPr>
          <a:xfrm>
            <a:off x="7695965" y="26472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2" name="文本框 181"/>
          <p:cNvSpPr txBox="1"/>
          <p:nvPr/>
        </p:nvSpPr>
        <p:spPr>
          <a:xfrm>
            <a:off x="7695965" y="23733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183" name="矩形 182"/>
          <p:cNvSpPr/>
          <p:nvPr/>
        </p:nvSpPr>
        <p:spPr>
          <a:xfrm>
            <a:off x="7848365" y="29037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4" name="文本框 183"/>
          <p:cNvSpPr txBox="1"/>
          <p:nvPr/>
        </p:nvSpPr>
        <p:spPr>
          <a:xfrm>
            <a:off x="7848365" y="26669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85" name="文本框 184"/>
          <p:cNvSpPr txBox="1"/>
          <p:nvPr/>
        </p:nvSpPr>
        <p:spPr>
          <a:xfrm>
            <a:off x="7992381" y="2903776"/>
            <a:ext cx="927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cpu+ram+jar</a:t>
            </a:r>
            <a:endParaRPr lang="en-US" altLang="zh-CN" sz="1000" dirty="0" smtClean="0"/>
          </a:p>
        </p:txBody>
      </p:sp>
      <p:sp>
        <p:nvSpPr>
          <p:cNvPr id="186" name="文本框 185"/>
          <p:cNvSpPr txBox="1"/>
          <p:nvPr/>
        </p:nvSpPr>
        <p:spPr>
          <a:xfrm>
            <a:off x="7859156" y="3140613"/>
            <a:ext cx="98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maptask</a:t>
            </a:r>
            <a:endParaRPr lang="en-US" altLang="zh-CN" sz="1000" dirty="0" smtClean="0"/>
          </a:p>
        </p:txBody>
      </p:sp>
      <p:cxnSp>
        <p:nvCxnSpPr>
          <p:cNvPr id="190" name="直接箭头连接符 189"/>
          <p:cNvCxnSpPr/>
          <p:nvPr/>
        </p:nvCxnSpPr>
        <p:spPr>
          <a:xfrm>
            <a:off x="5026229" y="2198885"/>
            <a:ext cx="492666" cy="73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>
            <a:off x="5036674" y="2205146"/>
            <a:ext cx="2834838" cy="732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191"/>
          <p:cNvSpPr txBox="1"/>
          <p:nvPr/>
        </p:nvSpPr>
        <p:spPr>
          <a:xfrm>
            <a:off x="6496906" y="2253141"/>
            <a:ext cx="974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</a:t>
            </a:r>
            <a:r>
              <a:rPr lang="zh-CN" altLang="en-US" sz="1000" dirty="0" smtClean="0"/>
              <a:t>领取到任务，创建容器</a:t>
            </a:r>
            <a:endParaRPr lang="en-US" altLang="zh-CN" sz="1000" dirty="0" smtClean="0"/>
          </a:p>
        </p:txBody>
      </p:sp>
      <p:cxnSp>
        <p:nvCxnSpPr>
          <p:cNvPr id="195" name="直接箭头连接符 194"/>
          <p:cNvCxnSpPr>
            <a:endCxn id="101" idx="1"/>
          </p:cNvCxnSpPr>
          <p:nvPr/>
        </p:nvCxnSpPr>
        <p:spPr>
          <a:xfrm flipV="1">
            <a:off x="3533422" y="3171709"/>
            <a:ext cx="1974682" cy="13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4150049" y="2920587"/>
            <a:ext cx="83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11 </a:t>
            </a:r>
            <a:r>
              <a:rPr lang="zh-CN" altLang="en-US" sz="1000" dirty="0" smtClean="0"/>
              <a:t>发送程序启动脚本</a:t>
            </a:r>
            <a:endParaRPr lang="en-US" altLang="zh-CN" sz="1000" dirty="0" smtClean="0"/>
          </a:p>
        </p:txBody>
      </p:sp>
      <p:cxnSp>
        <p:nvCxnSpPr>
          <p:cNvPr id="200" name="直接箭头连接符 199"/>
          <p:cNvCxnSpPr>
            <a:stCxn id="95" idx="3"/>
            <a:endCxn id="183" idx="1"/>
          </p:cNvCxnSpPr>
          <p:nvPr/>
        </p:nvCxnSpPr>
        <p:spPr>
          <a:xfrm flipV="1">
            <a:off x="3533422" y="3175809"/>
            <a:ext cx="4314943" cy="8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/>
          <p:cNvSpPr txBox="1"/>
          <p:nvPr/>
        </p:nvSpPr>
        <p:spPr>
          <a:xfrm>
            <a:off x="5950946" y="3384743"/>
            <a:ext cx="733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04" name="文本框 203"/>
          <p:cNvSpPr txBox="1"/>
          <p:nvPr/>
        </p:nvSpPr>
        <p:spPr>
          <a:xfrm>
            <a:off x="8261486" y="3381975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15" name="矩形 214"/>
          <p:cNvSpPr/>
          <p:nvPr/>
        </p:nvSpPr>
        <p:spPr>
          <a:xfrm>
            <a:off x="5525488" y="3629243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24" name="矩形 223"/>
          <p:cNvSpPr/>
          <p:nvPr/>
        </p:nvSpPr>
        <p:spPr>
          <a:xfrm>
            <a:off x="5807963" y="3629243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26" name="文本框 225"/>
          <p:cNvSpPr txBox="1"/>
          <p:nvPr/>
        </p:nvSpPr>
        <p:spPr>
          <a:xfrm>
            <a:off x="5528470" y="3624351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</a:t>
            </a:r>
            <a:endParaRPr lang="en-US" altLang="zh-CN" sz="1000" dirty="0" smtClean="0"/>
          </a:p>
        </p:txBody>
      </p:sp>
      <p:sp>
        <p:nvSpPr>
          <p:cNvPr id="227" name="文本框 226"/>
          <p:cNvSpPr txBox="1"/>
          <p:nvPr/>
        </p:nvSpPr>
        <p:spPr>
          <a:xfrm>
            <a:off x="5813520" y="3611479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en-US" altLang="zh-CN" sz="1000" dirty="0" smtClean="0"/>
          </a:p>
        </p:txBody>
      </p:sp>
      <p:sp>
        <p:nvSpPr>
          <p:cNvPr id="231" name="矩形 230"/>
          <p:cNvSpPr/>
          <p:nvPr/>
        </p:nvSpPr>
        <p:spPr>
          <a:xfrm>
            <a:off x="7871512" y="3642682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32" name="矩形 231"/>
          <p:cNvSpPr/>
          <p:nvPr/>
        </p:nvSpPr>
        <p:spPr>
          <a:xfrm>
            <a:off x="8153987" y="3642682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35" name="文本框 234"/>
          <p:cNvSpPr txBox="1"/>
          <p:nvPr/>
        </p:nvSpPr>
        <p:spPr>
          <a:xfrm>
            <a:off x="7874494" y="3637790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</a:t>
            </a:r>
            <a:endParaRPr lang="en-US" altLang="zh-CN" sz="1000" dirty="0" smtClean="0"/>
          </a:p>
        </p:txBody>
      </p:sp>
      <p:sp>
        <p:nvSpPr>
          <p:cNvPr id="236" name="文本框 235"/>
          <p:cNvSpPr txBox="1"/>
          <p:nvPr/>
        </p:nvSpPr>
        <p:spPr>
          <a:xfrm>
            <a:off x="8159544" y="3624918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en-US" altLang="zh-CN" sz="1000" dirty="0" smtClean="0"/>
          </a:p>
        </p:txBody>
      </p:sp>
      <p:sp>
        <p:nvSpPr>
          <p:cNvPr id="238" name="矩形 237"/>
          <p:cNvSpPr/>
          <p:nvPr/>
        </p:nvSpPr>
        <p:spPr>
          <a:xfrm>
            <a:off x="3750701" y="4155926"/>
            <a:ext cx="1232520" cy="912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39" name="文本框 238"/>
          <p:cNvSpPr txBox="1"/>
          <p:nvPr/>
        </p:nvSpPr>
        <p:spPr>
          <a:xfrm>
            <a:off x="4743787" y="1172382"/>
            <a:ext cx="134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14 </a:t>
            </a:r>
            <a:r>
              <a:rPr lang="zh-CN" altLang="en-US" sz="1000" dirty="0" smtClean="0"/>
              <a:t>程序运行完后，</a:t>
            </a:r>
            <a:r>
              <a:rPr lang="en-US" altLang="zh-CN" sz="1000" dirty="0" smtClean="0"/>
              <a:t>MR</a:t>
            </a:r>
            <a:r>
              <a:rPr lang="zh-CN" altLang="en-US" sz="1000" dirty="0" smtClean="0"/>
              <a:t>会向</a:t>
            </a:r>
            <a:r>
              <a:rPr lang="en-US" altLang="zh-CN" sz="1000" dirty="0" smtClean="0"/>
              <a:t>RM</a:t>
            </a:r>
            <a:r>
              <a:rPr lang="zh-CN" altLang="en-US" sz="1000" dirty="0" smtClean="0"/>
              <a:t>注销自己</a:t>
            </a:r>
            <a:endParaRPr lang="en-US" altLang="zh-CN" sz="1000" dirty="0" smtClean="0"/>
          </a:p>
        </p:txBody>
      </p:sp>
      <p:sp>
        <p:nvSpPr>
          <p:cNvPr id="240" name="文本框 239"/>
          <p:cNvSpPr txBox="1"/>
          <p:nvPr/>
        </p:nvSpPr>
        <p:spPr>
          <a:xfrm>
            <a:off x="3690593" y="3391495"/>
            <a:ext cx="1196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12 </a:t>
            </a:r>
            <a:r>
              <a:rPr lang="zh-CN" altLang="en-US" sz="1000" dirty="0" smtClean="0"/>
              <a:t>向</a:t>
            </a:r>
            <a:r>
              <a:rPr lang="en-US" altLang="zh-CN" sz="1000" dirty="0" smtClean="0"/>
              <a:t>RM</a:t>
            </a:r>
            <a:r>
              <a:rPr lang="zh-CN" altLang="en-US" sz="1000" dirty="0" smtClean="0"/>
              <a:t>申请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个容器，运行</a:t>
            </a:r>
            <a:r>
              <a:rPr lang="en-US" altLang="zh-CN" sz="1000" dirty="0" smtClean="0"/>
              <a:t>reduce task</a:t>
            </a:r>
            <a:r>
              <a:rPr lang="zh-CN" altLang="en-US" sz="1000" dirty="0" smtClean="0"/>
              <a:t>程序</a:t>
            </a:r>
            <a:endParaRPr lang="en-US" altLang="zh-CN" sz="1000" dirty="0" smtClean="0"/>
          </a:p>
        </p:txBody>
      </p:sp>
      <p:sp>
        <p:nvSpPr>
          <p:cNvPr id="241" name="矩形 240"/>
          <p:cNvSpPr/>
          <p:nvPr/>
        </p:nvSpPr>
        <p:spPr>
          <a:xfrm>
            <a:off x="3905561" y="4371811"/>
            <a:ext cx="927720" cy="544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42" name="文本框 241"/>
          <p:cNvSpPr txBox="1"/>
          <p:nvPr/>
        </p:nvSpPr>
        <p:spPr>
          <a:xfrm>
            <a:off x="3905561" y="413497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243" name="文本框 242"/>
          <p:cNvSpPr txBox="1"/>
          <p:nvPr/>
        </p:nvSpPr>
        <p:spPr>
          <a:xfrm>
            <a:off x="4333672" y="4868851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44" name="文本框 243"/>
          <p:cNvSpPr txBox="1"/>
          <p:nvPr/>
        </p:nvSpPr>
        <p:spPr>
          <a:xfrm>
            <a:off x="4016226" y="4546219"/>
            <a:ext cx="870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task0</a:t>
            </a:r>
            <a:endParaRPr lang="en-US" altLang="zh-CN" sz="1000" dirty="0" smtClean="0"/>
          </a:p>
        </p:txBody>
      </p:sp>
      <p:sp>
        <p:nvSpPr>
          <p:cNvPr id="245" name="文本框 244"/>
          <p:cNvSpPr txBox="1"/>
          <p:nvPr/>
        </p:nvSpPr>
        <p:spPr>
          <a:xfrm>
            <a:off x="5081674" y="3950330"/>
            <a:ext cx="974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 reduce</a:t>
            </a:r>
            <a:r>
              <a:rPr lang="zh-CN" altLang="en-US" sz="1000" dirty="0" smtClean="0"/>
              <a:t>向</a:t>
            </a:r>
            <a:r>
              <a:rPr lang="en-US" altLang="zh-CN" sz="1000" dirty="0" smtClean="0"/>
              <a:t>map</a:t>
            </a:r>
            <a:r>
              <a:rPr lang="zh-CN" altLang="en-US" sz="1000" dirty="0" smtClean="0"/>
              <a:t>获取相应分区的数据</a:t>
            </a:r>
            <a:endParaRPr lang="en-US" altLang="zh-CN" sz="1000" dirty="0" smtClean="0"/>
          </a:p>
        </p:txBody>
      </p:sp>
      <p:cxnSp>
        <p:nvCxnSpPr>
          <p:cNvPr id="246" name="直接箭头连接符 245"/>
          <p:cNvCxnSpPr>
            <a:endCxn id="215" idx="0"/>
          </p:cNvCxnSpPr>
          <p:nvPr/>
        </p:nvCxnSpPr>
        <p:spPr>
          <a:xfrm flipH="1">
            <a:off x="5667442" y="3337699"/>
            <a:ext cx="158664" cy="29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/>
          <p:nvPr/>
        </p:nvCxnSpPr>
        <p:spPr>
          <a:xfrm flipH="1">
            <a:off x="8040859" y="3359313"/>
            <a:ext cx="158664" cy="29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>
            <a:stCxn id="95" idx="3"/>
          </p:cNvCxnSpPr>
          <p:nvPr/>
        </p:nvCxnSpPr>
        <p:spPr>
          <a:xfrm>
            <a:off x="3533422" y="3259624"/>
            <a:ext cx="217279" cy="89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文本框 248"/>
          <p:cNvSpPr txBox="1"/>
          <p:nvPr/>
        </p:nvSpPr>
        <p:spPr>
          <a:xfrm>
            <a:off x="3884693" y="3921426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250" name="矩形 249"/>
          <p:cNvSpPr/>
          <p:nvPr/>
        </p:nvSpPr>
        <p:spPr>
          <a:xfrm>
            <a:off x="6392887" y="4188599"/>
            <a:ext cx="1232520" cy="912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51" name="矩形 250"/>
          <p:cNvSpPr/>
          <p:nvPr/>
        </p:nvSpPr>
        <p:spPr>
          <a:xfrm>
            <a:off x="6547747" y="4404484"/>
            <a:ext cx="927720" cy="544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52" name="文本框 251"/>
          <p:cNvSpPr txBox="1"/>
          <p:nvPr/>
        </p:nvSpPr>
        <p:spPr>
          <a:xfrm>
            <a:off x="6547747" y="416764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253" name="文本框 252"/>
          <p:cNvSpPr txBox="1"/>
          <p:nvPr/>
        </p:nvSpPr>
        <p:spPr>
          <a:xfrm>
            <a:off x="6975858" y="4901524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54" name="文本框 253"/>
          <p:cNvSpPr txBox="1"/>
          <p:nvPr/>
        </p:nvSpPr>
        <p:spPr>
          <a:xfrm>
            <a:off x="6658412" y="4578892"/>
            <a:ext cx="946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task1</a:t>
            </a:r>
            <a:endParaRPr lang="en-US" altLang="zh-CN" sz="1000" dirty="0" smtClean="0"/>
          </a:p>
        </p:txBody>
      </p:sp>
      <p:sp>
        <p:nvSpPr>
          <p:cNvPr id="255" name="文本框 254"/>
          <p:cNvSpPr txBox="1"/>
          <p:nvPr/>
        </p:nvSpPr>
        <p:spPr>
          <a:xfrm>
            <a:off x="6526879" y="395409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cxnSp>
        <p:nvCxnSpPr>
          <p:cNvPr id="257" name="直接箭头连接符 256"/>
          <p:cNvCxnSpPr>
            <a:stCxn id="226" idx="2"/>
          </p:cNvCxnSpPr>
          <p:nvPr/>
        </p:nvCxnSpPr>
        <p:spPr>
          <a:xfrm flipH="1">
            <a:off x="4805782" y="3870572"/>
            <a:ext cx="829209" cy="5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/>
          <p:cNvCxnSpPr>
            <a:stCxn id="235" idx="1"/>
          </p:cNvCxnSpPr>
          <p:nvPr/>
        </p:nvCxnSpPr>
        <p:spPr>
          <a:xfrm flipH="1">
            <a:off x="4833281" y="3760901"/>
            <a:ext cx="3041213" cy="65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92" idx="3"/>
            <a:endCxn id="75" idx="1"/>
          </p:cNvCxnSpPr>
          <p:nvPr/>
        </p:nvCxnSpPr>
        <p:spPr>
          <a:xfrm flipV="1">
            <a:off x="3522630" y="1543762"/>
            <a:ext cx="1251421" cy="162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ldLvl="0" animBg="1"/>
      <p:bldP spid="71" grpId="0"/>
      <p:bldP spid="72" grpId="0"/>
      <p:bldP spid="73" grpId="0"/>
      <p:bldP spid="74" grpId="0"/>
      <p:bldP spid="75" grpId="0" bldLvl="0" animBg="1"/>
      <p:bldP spid="76" grpId="0"/>
      <p:bldP spid="77" grpId="0"/>
      <p:bldP spid="78" grpId="0"/>
      <p:bldP spid="2" grpId="0" bldLvl="0" animBg="1"/>
      <p:bldP spid="80" grpId="0"/>
      <p:bldP spid="81" grpId="0"/>
      <p:bldP spid="82" grpId="0"/>
      <p:bldP spid="83" grpId="0" bldLvl="0" animBg="1"/>
      <p:bldP spid="84" grpId="0"/>
      <p:bldP spid="86" grpId="0"/>
      <p:bldP spid="3" grpId="0" bldLvl="0" animBg="1"/>
      <p:bldP spid="88" grpId="0" bldLvl="0" animBg="1"/>
      <p:bldP spid="90" grpId="0"/>
      <p:bldP spid="92" grpId="0" bldLvl="0" animBg="1"/>
      <p:bldP spid="93" grpId="0"/>
      <p:bldP spid="94" grpId="0"/>
      <p:bldP spid="95" grpId="0"/>
      <p:bldP spid="96" grpId="0" bldLvl="0" animBg="1"/>
      <p:bldP spid="5" grpId="0"/>
      <p:bldP spid="97" grpId="0"/>
      <p:bldP spid="98" grpId="0" bldLvl="0" animBg="1"/>
      <p:bldP spid="100" grpId="0"/>
      <p:bldP spid="101" grpId="0" bldLvl="0" animBg="1"/>
      <p:bldP spid="102" grpId="0"/>
      <p:bldP spid="103" grpId="0"/>
      <p:bldP spid="104" grpId="0"/>
      <p:bldP spid="140" grpId="0" bldLvl="0" animBg="1"/>
      <p:bldP spid="151" grpId="0"/>
      <p:bldP spid="152" grpId="0"/>
      <p:bldP spid="154" grpId="0"/>
      <p:bldP spid="173" grpId="0"/>
      <p:bldP spid="178" grpId="0" bldLvl="0" animBg="1"/>
      <p:bldP spid="182" grpId="0"/>
      <p:bldP spid="183" grpId="0" bldLvl="0" animBg="1"/>
      <p:bldP spid="184" grpId="0"/>
      <p:bldP spid="185" grpId="0"/>
      <p:bldP spid="186" grpId="0"/>
      <p:bldP spid="192" grpId="0"/>
      <p:bldP spid="196" grpId="0"/>
      <p:bldP spid="203" grpId="0"/>
      <p:bldP spid="204" grpId="0"/>
      <p:bldP spid="215" grpId="0" bldLvl="0" animBg="1"/>
      <p:bldP spid="224" grpId="0" bldLvl="0" animBg="1"/>
      <p:bldP spid="226" grpId="0"/>
      <p:bldP spid="227" grpId="0"/>
      <p:bldP spid="231" grpId="0" bldLvl="0" animBg="1"/>
      <p:bldP spid="232" grpId="0" bldLvl="0" animBg="1"/>
      <p:bldP spid="235" grpId="0"/>
      <p:bldP spid="236" grpId="0"/>
      <p:bldP spid="238" grpId="0" bldLvl="0" animBg="1"/>
      <p:bldP spid="239" grpId="0"/>
      <p:bldP spid="240" grpId="0"/>
      <p:bldP spid="241" grpId="0" bldLvl="0" animBg="1"/>
      <p:bldP spid="242" grpId="0"/>
      <p:bldP spid="243" grpId="0"/>
      <p:bldP spid="244" grpId="0"/>
      <p:bldP spid="245" grpId="0"/>
      <p:bldP spid="249" grpId="0"/>
      <p:bldP spid="250" grpId="0" bldLvl="0" animBg="1"/>
      <p:bldP spid="251" grpId="0" bldLvl="0" animBg="1"/>
      <p:bldP spid="252" grpId="0"/>
      <p:bldP spid="253" grpId="0"/>
      <p:bldP spid="254" grpId="0"/>
      <p:bldP spid="2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505960" y="589915"/>
            <a:ext cx="16002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FF0000"/>
                </a:solidFill>
              </a:rPr>
              <a:t>资源调度器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FIFO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52714" y="1414427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job1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572794" y="1419622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job2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292874" y="1419622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job3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4012954" y="1419525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job4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4733034" y="1414427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job5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5453114" y="1414427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job6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6173194" y="1414427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job7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6893274" y="1414427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job8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3114979" y="1049160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按照到达时间排序，先到先服务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7668482" y="1440558"/>
            <a:ext cx="647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queue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3292874" y="2643758"/>
            <a:ext cx="3240360" cy="1800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644064" y="2787774"/>
            <a:ext cx="100811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 task0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3644064" y="3184768"/>
            <a:ext cx="100811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 task1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3635896" y="3579862"/>
            <a:ext cx="100811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 task2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3635896" y="3970382"/>
            <a:ext cx="100811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 task3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5220072" y="3184768"/>
            <a:ext cx="100811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reduce task0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5220072" y="3579862"/>
            <a:ext cx="100811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reduce task1</a:t>
            </a:r>
            <a:endParaRPr lang="zh-CN" altLang="en-US" sz="1200" dirty="0"/>
          </a:p>
        </p:txBody>
      </p:sp>
      <p:cxnSp>
        <p:nvCxnSpPr>
          <p:cNvPr id="16" name="直接箭头连接符 15"/>
          <p:cNvCxnSpPr>
            <a:stCxn id="32" idx="7"/>
            <a:endCxn id="25" idx="1"/>
          </p:cNvCxnSpPr>
          <p:nvPr/>
        </p:nvCxnSpPr>
        <p:spPr>
          <a:xfrm flipV="1">
            <a:off x="922567" y="1594257"/>
            <a:ext cx="875019" cy="7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78209" y="1553882"/>
            <a:ext cx="13933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1 </a:t>
            </a:r>
            <a:r>
              <a:rPr lang="zh-CN" altLang="en-US" sz="1400" dirty="0" smtClean="0"/>
              <a:t>有新的服务器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节点资源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1797586" y="1373021"/>
            <a:ext cx="5870896" cy="44247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4" idx="1"/>
            <a:endCxn id="32" idx="5"/>
          </p:cNvCxnSpPr>
          <p:nvPr/>
        </p:nvCxnSpPr>
        <p:spPr>
          <a:xfrm flipH="1" flipV="1">
            <a:off x="922567" y="2779792"/>
            <a:ext cx="2370307" cy="76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477803" y="2313577"/>
            <a:ext cx="521074" cy="546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136921" y="3282248"/>
            <a:ext cx="12452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3 </a:t>
            </a:r>
            <a:r>
              <a:rPr lang="zh-CN" altLang="en-US" sz="1400" dirty="0" smtClean="0"/>
              <a:t>分配一个</a:t>
            </a:r>
            <a:r>
              <a:rPr lang="en-US" altLang="zh-CN" sz="1400" dirty="0" smtClean="0"/>
              <a:t>task</a:t>
            </a:r>
            <a:r>
              <a:rPr lang="zh-CN" altLang="en-US" sz="1400" dirty="0" smtClean="0"/>
              <a:t>给该节点</a:t>
            </a:r>
            <a:endParaRPr lang="zh-CN" altLang="en-US" sz="1400" dirty="0"/>
          </a:p>
        </p:txBody>
      </p:sp>
      <p:cxnSp>
        <p:nvCxnSpPr>
          <p:cNvPr id="46" name="直接箭头连接符 45"/>
          <p:cNvCxnSpPr>
            <a:stCxn id="2" idx="2"/>
            <a:endCxn id="4" idx="1"/>
          </p:cNvCxnSpPr>
          <p:nvPr/>
        </p:nvCxnSpPr>
        <p:spPr>
          <a:xfrm>
            <a:off x="2212754" y="1774467"/>
            <a:ext cx="1080120" cy="176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299708" y="1859815"/>
            <a:ext cx="17998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2 Job1</a:t>
            </a:r>
            <a:r>
              <a:rPr lang="zh-CN" altLang="en-US" sz="1400" dirty="0" smtClean="0"/>
              <a:t>里面包含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</a:t>
            </a:r>
            <a:r>
              <a:rPr lang="en-US" altLang="zh-CN" sz="1400" dirty="0" err="1" smtClean="0"/>
              <a:t>maptask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</a:t>
            </a:r>
            <a:r>
              <a:rPr lang="en-US" altLang="zh-CN" sz="1400" dirty="0" err="1" smtClean="0"/>
              <a:t>reducetask</a:t>
            </a:r>
            <a:endParaRPr lang="zh-CN" altLang="en-US" sz="1400" dirty="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6311784" y="1993912"/>
            <a:ext cx="11629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3" grpId="0"/>
      <p:bldP spid="15" grpId="0"/>
      <p:bldP spid="4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9" grpId="0"/>
      <p:bldP spid="25" grpId="0" bldLvl="0" animBg="1"/>
      <p:bldP spid="32" grpId="0" bldLvl="0" animBg="1"/>
      <p:bldP spid="45" grpId="0"/>
      <p:bldP spid="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353826" y="578179"/>
            <a:ext cx="24593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FF0000"/>
                </a:solidFill>
              </a:rPr>
              <a:t>资源调度器之容量调度器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4800" y="1476226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job11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2394880" y="1481421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job12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114960" y="1481421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job13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3835040" y="1481324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job14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3114979" y="1049160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按照到达时间排序，先到先服务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7658062" y="1497506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 smtClean="0"/>
              <a:t>queueA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1619672" y="1434820"/>
            <a:ext cx="4752528" cy="44247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6254516" y="1306533"/>
            <a:ext cx="11629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691548" y="203709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job21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2411628" y="2042287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job22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3131708" y="2042287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job23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3851788" y="2042190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job24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4571868" y="2037092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job25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7678016" y="2058372"/>
            <a:ext cx="6623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 smtClean="0"/>
              <a:t>queueB</a:t>
            </a:r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1636420" y="1995686"/>
            <a:ext cx="5870896" cy="44247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8" name="矩形 27"/>
          <p:cNvSpPr/>
          <p:nvPr/>
        </p:nvSpPr>
        <p:spPr>
          <a:xfrm>
            <a:off x="1691548" y="2613156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job31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2411628" y="2618351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job32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3131708" y="2618351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job33</a:t>
            </a:r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3851788" y="2618254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job34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4571868" y="2613156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job35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7678818" y="2634436"/>
            <a:ext cx="660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 smtClean="0"/>
              <a:t>queueC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1636420" y="2571750"/>
            <a:ext cx="5174510" cy="44247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" name="矩形 1"/>
          <p:cNvSpPr/>
          <p:nvPr/>
        </p:nvSpPr>
        <p:spPr>
          <a:xfrm>
            <a:off x="323526" y="3363838"/>
            <a:ext cx="53824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支持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多个队列，每个队列可配置一定的资源量，每个队列采用</a:t>
            </a:r>
            <a:r>
              <a:rPr lang="en-US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FIFO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调度</a:t>
            </a:r>
            <a:r>
              <a:rPr lang="zh-CN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策略</a:t>
            </a:r>
            <a:r>
              <a:rPr lang="zh-CN" altLang="en-US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1200" dirty="0"/>
          </a:p>
        </p:txBody>
      </p:sp>
      <p:sp>
        <p:nvSpPr>
          <p:cNvPr id="3" name="矩形 2"/>
          <p:cNvSpPr/>
          <p:nvPr/>
        </p:nvSpPr>
        <p:spPr>
          <a:xfrm>
            <a:off x="323527" y="3656827"/>
            <a:ext cx="5268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了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防止同一个用户的作业独占队列中的资源，该调度器会对同一用户提交的作业所占资源量进行限定。</a:t>
            </a:r>
            <a:endParaRPr lang="zh-CN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323528" y="4118492"/>
            <a:ext cx="5184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首先，</a:t>
            </a:r>
            <a:r>
              <a:rPr lang="zh-CN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每个队列中正在运行的任务数与其应该分得的计算资源之间的比值，选择一个该比值最小的</a:t>
            </a:r>
            <a:r>
              <a:rPr lang="zh-CN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队列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323528" y="4599007"/>
            <a:ext cx="5268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其次，</a:t>
            </a:r>
            <a:r>
              <a:rPr lang="zh-CN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按照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作业优先级和提交时间</a:t>
            </a:r>
            <a:r>
              <a:rPr lang="zh-CN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顺序，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同时考虑用户资源量限制和内存</a:t>
            </a:r>
            <a:r>
              <a:rPr lang="zh-CN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限制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对队列内任务排序</a:t>
            </a:r>
            <a:r>
              <a:rPr lang="zh-CN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4718449" y="1531516"/>
            <a:ext cx="14847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20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资源，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15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task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26228" y="2105324"/>
            <a:ext cx="14847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50%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资源，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25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task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326228" y="2634435"/>
            <a:ext cx="14847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30%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资源，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25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task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898470" y="3363838"/>
            <a:ext cx="30380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个队列同时按照任务的先后顺序依次执行，比如，</a:t>
            </a:r>
            <a:r>
              <a:rPr lang="en-US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job11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job21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job31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分别排在队列最前面，是最先运行，也是同时运行。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13" grpId="0"/>
      <p:bldP spid="14" grpId="0"/>
      <p:bldP spid="15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5" grpId="0"/>
      <p:bldP spid="26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6" grpId="0"/>
      <p:bldP spid="37" grpId="0" bldLvl="0" animBg="1"/>
      <p:bldP spid="2" grpId="0"/>
      <p:bldP spid="3" grpId="0"/>
      <p:bldP spid="4" grpId="0"/>
      <p:bldP spid="39" grpId="0"/>
      <p:bldP spid="40" grpId="0"/>
      <p:bldP spid="44" grpId="0"/>
      <p:bldP spid="45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5536" y="1491631"/>
            <a:ext cx="1542472" cy="8963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产品人员提需求</a:t>
            </a:r>
            <a:r>
              <a:rPr lang="zh-CN" altLang="en-US" sz="1400" dirty="0"/>
              <a:t>（统计总用户</a:t>
            </a:r>
            <a:r>
              <a:rPr lang="zh-CN" altLang="en-US" sz="1400" dirty="0" smtClean="0"/>
              <a:t>数、日活跃用户数、回流用户数等）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3563888" y="1491630"/>
            <a:ext cx="1584176" cy="8963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数据部门搭建数据平台、分析数据指标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114361" y="62753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企业数据</a:t>
            </a:r>
            <a:r>
              <a:rPr lang="zh-CN" altLang="en-US" dirty="0" smtClean="0">
                <a:solidFill>
                  <a:srgbClr val="FF0000"/>
                </a:solidFill>
              </a:rPr>
              <a:t>部的业务流程分析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20272" y="1491631"/>
            <a:ext cx="1656184" cy="8963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数据可视化（报表展示、邮件发送、大屏幕展示等）</a:t>
            </a:r>
            <a:endParaRPr lang="zh-CN" altLang="en-US" sz="1400" dirty="0"/>
          </a:p>
        </p:txBody>
      </p:sp>
      <p:sp>
        <p:nvSpPr>
          <p:cNvPr id="12" name="右箭头 11"/>
          <p:cNvSpPr/>
          <p:nvPr/>
        </p:nvSpPr>
        <p:spPr>
          <a:xfrm>
            <a:off x="2411760" y="1759769"/>
            <a:ext cx="720080" cy="2880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右箭头 12"/>
          <p:cNvSpPr/>
          <p:nvPr/>
        </p:nvSpPr>
        <p:spPr>
          <a:xfrm>
            <a:off x="5796136" y="1759769"/>
            <a:ext cx="720080" cy="288032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14" name="Picture 2" descr="https://ss2.bdstatic.com/70cFvnSh_Q1YnxGkpoWK1HF6hhy/it/u=3520329060,651172820&amp;fm=27&amp;gp=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4" r="18681"/>
          <a:stretch>
            <a:fillRect/>
          </a:stretch>
        </p:blipFill>
        <p:spPr bwMode="auto">
          <a:xfrm>
            <a:off x="323528" y="2931790"/>
            <a:ext cx="1801225" cy="178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4"/>
          <a:stretch>
            <a:fillRect/>
          </a:stretch>
        </p:blipFill>
        <p:spPr>
          <a:xfrm>
            <a:off x="2843808" y="2925411"/>
            <a:ext cx="2433263" cy="177924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925411"/>
            <a:ext cx="3167064" cy="177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345442" y="599349"/>
            <a:ext cx="24593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FF0000"/>
                </a:solidFill>
              </a:rPr>
              <a:t>资源调度器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之公平调度器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4800" y="1476226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job11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2394880" y="1481421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job12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114960" y="1481421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job13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3835040" y="1481324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job14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3114979" y="1049160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按照到达时间排序，先到先服务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7658062" y="1497506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 smtClean="0"/>
              <a:t>queueA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1619672" y="1434820"/>
            <a:ext cx="4752528" cy="44247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6254516" y="1306533"/>
            <a:ext cx="11629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691548" y="203709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job21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2411628" y="2042287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job22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3131708" y="2042287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job23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3851788" y="2042190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job24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4571868" y="203709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job25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7678016" y="2058372"/>
            <a:ext cx="6623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 smtClean="0"/>
              <a:t>queueB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1636420" y="1995686"/>
            <a:ext cx="5870896" cy="44247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矩形 19"/>
          <p:cNvSpPr/>
          <p:nvPr/>
        </p:nvSpPr>
        <p:spPr>
          <a:xfrm>
            <a:off x="1691548" y="2613156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job31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2411628" y="2618351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job32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3131708" y="2618351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job33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3851788" y="2618254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job34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4571868" y="2613156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job35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7678818" y="2634436"/>
            <a:ext cx="660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 smtClean="0"/>
              <a:t>queueC</a:t>
            </a:r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1636420" y="2571750"/>
            <a:ext cx="5174510" cy="44247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" name="矩形 1"/>
          <p:cNvSpPr/>
          <p:nvPr/>
        </p:nvSpPr>
        <p:spPr>
          <a:xfrm>
            <a:off x="179512" y="3435846"/>
            <a:ext cx="23762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支持多队列多用户，每个队列中的资源量可以配置，同一队列中的作业公平共享队列中所有资源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31874" y="3320132"/>
            <a:ext cx="60250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比如有三个队列：</a:t>
            </a:r>
            <a:r>
              <a:rPr lang="en-US" altLang="zh-CN" sz="12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queueA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12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queueB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12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queueC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每个队列中</a:t>
            </a:r>
            <a:r>
              <a:rPr lang="zh-CN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job</a:t>
            </a:r>
            <a:r>
              <a:rPr lang="zh-CN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按照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优先级分配资源，优先级越高分配的资源越多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，但是每个</a:t>
            </a:r>
            <a:r>
              <a:rPr lang="en-US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job 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都会分配到资源以确保公平。在资源有限的情况下，</a:t>
            </a:r>
            <a:r>
              <a:rPr lang="zh-CN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每个</a:t>
            </a:r>
            <a:r>
              <a:rPr lang="en-US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job</a:t>
            </a:r>
            <a:r>
              <a:rPr lang="zh-CN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理想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情况下获得的计算资源与实际获得的计算资源存在一种差距， 这个差距就叫做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缺额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。在同一个队列中，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job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的资源缺额越大，越先获得资源优先执行。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作业是按照缺额的高低来先后执行的，而且可以看到上图有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多个作业同时运行。</a:t>
            </a:r>
            <a:endParaRPr lang="zh-CN" altLang="zh-CN" sz="12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/>
      <p:bldP spid="10" grpId="0"/>
      <p:bldP spid="11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/>
      <p:bldP spid="26" grpId="0" bldLvl="0" animBg="1"/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335646" y="592108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FF0000"/>
                </a:solidFill>
              </a:rPr>
              <a:t>推测执行算法原理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87938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Times New Roman" panose="02020603050405020304" pitchFamily="18" charset="0"/>
              </a:rPr>
              <a:t>        </a:t>
            </a:r>
            <a:r>
              <a:rPr lang="zh-CN" altLang="zh-CN" sz="1200" kern="100" dirty="0" smtClean="0">
                <a:latin typeface="Times New Roman" panose="02020603050405020304" pitchFamily="18" charset="0"/>
              </a:rPr>
              <a:t>假设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某一时刻，任务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T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的执行进度为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progress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，则可通过一定的算法推测出该任务的最终完成时刻</a:t>
            </a:r>
            <a:r>
              <a:rPr lang="en-US" altLang="zh-CN" sz="12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estimateEndTime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。另一方面，如果此刻为该任务启动一个备份任务，则可推断出它可能的完成时刻</a:t>
            </a:r>
            <a:r>
              <a:rPr lang="en-US" altLang="zh-CN" sz="12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estimateEndTime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`,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于是可得出以下几个公式：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503284"/>
            <a:ext cx="540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estimateEndTime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  =   </a:t>
            </a:r>
            <a:r>
              <a:rPr lang="en-US" altLang="zh-CN" sz="1400" kern="1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estimatedRunTime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       +      </a:t>
            </a:r>
            <a:r>
              <a:rPr lang="en-US" altLang="zh-CN" sz="1400" kern="1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taskStartTime</a:t>
            </a:r>
            <a:endParaRPr lang="en-US" altLang="zh-CN" sz="1400" kern="100" dirty="0" smtClean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推测执行完时刻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60  =   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推测运行时间（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60s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） 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    任务启动时刻（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2012715"/>
            <a:ext cx="7776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err="1" smtClean="0">
                <a:solidFill>
                  <a:srgbClr val="FFC000"/>
                </a:solidFill>
                <a:latin typeface="Times New Roman" panose="02020603050405020304" pitchFamily="18" charset="0"/>
              </a:rPr>
              <a:t>estimatedRunTime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 =          (</a:t>
            </a:r>
            <a:r>
              <a:rPr lang="en-US" altLang="zh-CN" sz="1400" kern="100" dirty="0" err="1" smtClean="0">
                <a:solidFill>
                  <a:srgbClr val="FFC000"/>
                </a:solidFill>
                <a:latin typeface="Times New Roman" panose="02020603050405020304" pitchFamily="18" charset="0"/>
              </a:rPr>
              <a:t>currentTimestamp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   -   </a:t>
            </a:r>
            <a:r>
              <a:rPr lang="en-US" altLang="zh-CN" sz="1400" kern="100" dirty="0" err="1" smtClean="0">
                <a:solidFill>
                  <a:srgbClr val="FFC000"/>
                </a:solidFill>
                <a:latin typeface="Times New Roman" panose="02020603050405020304" pitchFamily="18" charset="0"/>
              </a:rPr>
              <a:t>taskStartTime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)              /     progress</a:t>
            </a:r>
            <a:endParaRPr lang="en-US" altLang="zh-CN" sz="1400" kern="100" dirty="0" smtClean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推测运行时间（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60s</a:t>
            </a:r>
            <a:r>
              <a:rPr lang="zh-CN" altLang="en-US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）  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（当前时刻（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） 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   -    </a:t>
            </a:r>
            <a:r>
              <a:rPr lang="zh-CN" altLang="en-US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任务启动时刻（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）） 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/     </a:t>
            </a:r>
            <a:r>
              <a:rPr lang="zh-CN" altLang="en-US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任务运行比例（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10%</a:t>
            </a:r>
            <a:r>
              <a:rPr lang="zh-CN" altLang="en-US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）</a:t>
            </a:r>
            <a:endParaRPr lang="zh-CN" altLang="zh-CN" sz="1400" kern="100" dirty="0">
              <a:solidFill>
                <a:srgbClr val="FF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2697182"/>
            <a:ext cx="72728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estimateEndTime</a:t>
            </a:r>
            <a:r>
              <a:rPr lang="en-US" altLang="zh-CN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`                          = </a:t>
            </a:r>
            <a:r>
              <a:rPr lang="en-US" altLang="zh-CN" sz="1400" kern="100" dirty="0" err="1" smtClean="0">
                <a:solidFill>
                  <a:srgbClr val="00B0F0"/>
                </a:solidFill>
                <a:latin typeface="Times New Roman" panose="02020603050405020304" pitchFamily="18" charset="0"/>
              </a:rPr>
              <a:t>currentTimestamp</a:t>
            </a:r>
            <a:r>
              <a:rPr lang="en-US" altLang="zh-CN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     +    </a:t>
            </a:r>
            <a:r>
              <a:rPr lang="en-US" altLang="zh-CN" sz="1400" kern="100" dirty="0" err="1" smtClean="0">
                <a:solidFill>
                  <a:srgbClr val="00B0F0"/>
                </a:solidFill>
                <a:latin typeface="Times New Roman" panose="02020603050405020304" pitchFamily="18" charset="0"/>
              </a:rPr>
              <a:t>averageRunTime</a:t>
            </a:r>
            <a:endParaRPr lang="en-US" altLang="zh-CN" sz="1400" kern="100" dirty="0" smtClean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备份任务推测完成时刻（</a:t>
            </a:r>
            <a:r>
              <a:rPr lang="en-US" altLang="zh-CN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）    </a:t>
            </a:r>
            <a:r>
              <a:rPr lang="en-US" altLang="zh-CN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  当前时刻（</a:t>
            </a:r>
            <a:r>
              <a:rPr lang="en-US" altLang="zh-CN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）       </a:t>
            </a:r>
            <a:r>
              <a:rPr lang="en-US" altLang="zh-CN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+   </a:t>
            </a:r>
            <a:r>
              <a:rPr lang="zh-CN" altLang="en-US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运行完成任务的平均时间（</a:t>
            </a:r>
            <a:r>
              <a:rPr lang="en-US" altLang="zh-CN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10s</a:t>
            </a:r>
            <a:r>
              <a:rPr lang="zh-CN" altLang="en-US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） </a:t>
            </a:r>
            <a:endParaRPr lang="zh-CN" altLang="zh-CN" sz="1400" kern="100" dirty="0">
              <a:solidFill>
                <a:srgbClr val="00B0F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3507854"/>
            <a:ext cx="813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 MR</a:t>
            </a:r>
            <a:r>
              <a:rPr lang="zh-CN" altLang="zh-CN" sz="1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总是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选择（</a:t>
            </a:r>
            <a:r>
              <a:rPr lang="en-US" altLang="zh-CN" sz="14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estimateEndTime</a:t>
            </a:r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- </a:t>
            </a:r>
            <a:r>
              <a:rPr lang="en-US" altLang="zh-CN" sz="1400" kern="1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estimateEndTime</a:t>
            </a:r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 ` </a:t>
            </a:r>
            <a:r>
              <a:rPr lang="zh-CN" altLang="zh-CN" sz="1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差值最大的任务，并为之启动备份任务。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3855500"/>
            <a:ext cx="8748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zh-CN" sz="1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为了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防止大量任务同时启动备份任务造成的资源浪费，</a:t>
            </a:r>
            <a:r>
              <a:rPr lang="en-US" altLang="zh-CN" sz="14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MR</a:t>
            </a:r>
            <a:r>
              <a:rPr lang="zh-CN" altLang="zh-CN" sz="1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每个作业设置了同时启动的备份任务数目上限。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9694" y="4248940"/>
            <a:ext cx="8568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推测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执行机制实际上采用了经典的优化算法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：以空间换时间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，它同时启动多个相同任务处理相同的数据，并让这些任务竞争以缩短数据处理时间。显然，这种方法需要占用更多的计算资源。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在集群资源紧缺的情况下，应合理使用该机制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，争取在多用少量资源的情况下，减少作业的计算时间。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750841" y="1170977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Order_0000001	222.8</a:t>
            </a:r>
            <a:endParaRPr lang="zh-CN" altLang="en-US" sz="1100" dirty="0"/>
          </a:p>
        </p:txBody>
      </p:sp>
      <p:sp>
        <p:nvSpPr>
          <p:cNvPr id="7" name="矩形 6"/>
          <p:cNvSpPr/>
          <p:nvPr/>
        </p:nvSpPr>
        <p:spPr>
          <a:xfrm>
            <a:off x="6750841" y="1540309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Order_0000002	722.4</a:t>
            </a:r>
            <a:endParaRPr lang="zh-CN" altLang="en-US" sz="1100" dirty="0"/>
          </a:p>
        </p:txBody>
      </p:sp>
      <p:sp>
        <p:nvSpPr>
          <p:cNvPr id="9" name="矩形 8"/>
          <p:cNvSpPr/>
          <p:nvPr/>
        </p:nvSpPr>
        <p:spPr>
          <a:xfrm>
            <a:off x="6750841" y="1971196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Order_0000003	222.8</a:t>
            </a:r>
            <a:endParaRPr lang="zh-CN" altLang="en-US" sz="1100" dirty="0"/>
          </a:p>
        </p:txBody>
      </p:sp>
      <p:sp>
        <p:nvSpPr>
          <p:cNvPr id="99" name="矩形 98"/>
          <p:cNvSpPr/>
          <p:nvPr/>
        </p:nvSpPr>
        <p:spPr>
          <a:xfrm>
            <a:off x="789261" y="826123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输入数据</a:t>
            </a:r>
            <a:endParaRPr lang="zh-CN" altLang="en-US" sz="1100" dirty="0"/>
          </a:p>
        </p:txBody>
      </p:sp>
      <p:sp>
        <p:nvSpPr>
          <p:cNvPr id="105" name="矩形 104"/>
          <p:cNvSpPr/>
          <p:nvPr/>
        </p:nvSpPr>
        <p:spPr>
          <a:xfrm>
            <a:off x="6907456" y="740090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预期输出数据</a:t>
            </a:r>
            <a:endParaRPr lang="zh-CN" altLang="en-US" sz="1100" dirty="0"/>
          </a:p>
        </p:txBody>
      </p:sp>
      <p:sp>
        <p:nvSpPr>
          <p:cNvPr id="106" name="矩形 105"/>
          <p:cNvSpPr/>
          <p:nvPr/>
        </p:nvSpPr>
        <p:spPr>
          <a:xfrm>
            <a:off x="2589511" y="2401361"/>
            <a:ext cx="6703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/>
              <a:t>maptask</a:t>
            </a:r>
            <a:endParaRPr lang="zh-CN" altLang="en-US" sz="1100" dirty="0"/>
          </a:p>
        </p:txBody>
      </p:sp>
      <p:sp>
        <p:nvSpPr>
          <p:cNvPr id="107" name="矩形 106"/>
          <p:cNvSpPr/>
          <p:nvPr/>
        </p:nvSpPr>
        <p:spPr>
          <a:xfrm>
            <a:off x="331912" y="1067966"/>
            <a:ext cx="2448272" cy="1277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100" dirty="0"/>
              <a:t>Order_0000001	</a:t>
            </a:r>
            <a:r>
              <a:rPr lang="zh-CN" altLang="en-US" sz="1100" dirty="0" smtClean="0"/>
              <a:t>   Pdt</a:t>
            </a:r>
            <a:r>
              <a:rPr lang="zh-CN" altLang="en-US" sz="1100" dirty="0"/>
              <a:t>_01	222.8</a:t>
            </a:r>
            <a:endParaRPr lang="zh-CN" altLang="en-US" sz="1100" dirty="0"/>
          </a:p>
          <a:p>
            <a:r>
              <a:rPr lang="zh-CN" altLang="en-US" sz="1100" dirty="0"/>
              <a:t>Order_0000002	</a:t>
            </a:r>
            <a:r>
              <a:rPr lang="zh-CN" altLang="en-US" sz="1100" dirty="0" smtClean="0"/>
              <a:t>   Pdt</a:t>
            </a:r>
            <a:r>
              <a:rPr lang="zh-CN" altLang="en-US" sz="1100" dirty="0"/>
              <a:t>_05	722.4</a:t>
            </a:r>
            <a:endParaRPr lang="zh-CN" altLang="en-US" sz="1100" dirty="0"/>
          </a:p>
          <a:p>
            <a:r>
              <a:rPr lang="zh-CN" altLang="en-US" sz="1100" dirty="0"/>
              <a:t>Order_0000001	</a:t>
            </a:r>
            <a:r>
              <a:rPr lang="zh-CN" altLang="en-US" sz="1100" dirty="0" smtClean="0"/>
              <a:t>   Pdt</a:t>
            </a:r>
            <a:r>
              <a:rPr lang="zh-CN" altLang="en-US" sz="1100" dirty="0"/>
              <a:t>_05	25.8</a:t>
            </a:r>
            <a:endParaRPr lang="zh-CN" altLang="en-US" sz="1100" dirty="0"/>
          </a:p>
          <a:p>
            <a:r>
              <a:rPr lang="zh-CN" altLang="en-US" sz="1100" dirty="0"/>
              <a:t>Order_0000003	</a:t>
            </a:r>
            <a:r>
              <a:rPr lang="zh-CN" altLang="en-US" sz="1100" dirty="0" smtClean="0"/>
              <a:t>   Pdt</a:t>
            </a:r>
            <a:r>
              <a:rPr lang="zh-CN" altLang="en-US" sz="1100" dirty="0"/>
              <a:t>_01	222.8</a:t>
            </a:r>
            <a:endParaRPr lang="zh-CN" altLang="en-US" sz="1100" dirty="0"/>
          </a:p>
          <a:p>
            <a:r>
              <a:rPr lang="zh-CN" altLang="en-US" sz="1100" dirty="0"/>
              <a:t>Order_0000003	</a:t>
            </a:r>
            <a:r>
              <a:rPr lang="zh-CN" altLang="en-US" sz="1100" dirty="0" smtClean="0"/>
              <a:t>   Pdt</a:t>
            </a:r>
            <a:r>
              <a:rPr lang="zh-CN" altLang="en-US" sz="1100" dirty="0"/>
              <a:t>_01	33.8</a:t>
            </a:r>
            <a:endParaRPr lang="zh-CN" altLang="en-US" sz="1100" dirty="0"/>
          </a:p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0000002    Pdt</a:t>
            </a:r>
            <a:r>
              <a:rPr lang="zh-CN" altLang="en-US" sz="1100" dirty="0"/>
              <a:t>_03	522.8</a:t>
            </a:r>
            <a:endParaRPr lang="zh-CN" altLang="en-US" sz="1100" dirty="0"/>
          </a:p>
          <a:p>
            <a:r>
              <a:rPr lang="zh-CN" altLang="en-US" sz="1100" dirty="0"/>
              <a:t>Order_0000002	</a:t>
            </a:r>
            <a:r>
              <a:rPr lang="zh-CN" altLang="en-US" sz="1100" dirty="0" smtClean="0"/>
              <a:t>    Pdt</a:t>
            </a:r>
            <a:r>
              <a:rPr lang="zh-CN" altLang="en-US" sz="1100" dirty="0"/>
              <a:t>_04	122.4</a:t>
            </a:r>
            <a:endParaRPr lang="zh-CN" altLang="en-US" sz="1100" dirty="0"/>
          </a:p>
        </p:txBody>
      </p:sp>
      <p:sp>
        <p:nvSpPr>
          <p:cNvPr id="109" name="矩形 108"/>
          <p:cNvSpPr/>
          <p:nvPr/>
        </p:nvSpPr>
        <p:spPr>
          <a:xfrm>
            <a:off x="280550" y="2643741"/>
            <a:ext cx="15295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1</a:t>
            </a:r>
            <a:r>
              <a:rPr lang="zh-CN" altLang="en-US" sz="1100" dirty="0" smtClean="0"/>
              <a:t>）</a:t>
            </a:r>
            <a:r>
              <a:rPr lang="en-US" altLang="zh-CN" sz="1100" dirty="0" smtClean="0"/>
              <a:t>map</a:t>
            </a:r>
            <a:r>
              <a:rPr lang="zh-CN" altLang="en-US" sz="1100" dirty="0" smtClean="0"/>
              <a:t>中处理的事情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）获取一行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）切割出每个字段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）封装成</a:t>
            </a:r>
            <a:r>
              <a:rPr lang="en-US" altLang="zh-CN" sz="1100" dirty="0" smtClean="0"/>
              <a:t>bean</a:t>
            </a:r>
            <a:r>
              <a:rPr lang="zh-CN" altLang="en-US" sz="1100" dirty="0" smtClean="0"/>
              <a:t>对象</a:t>
            </a:r>
            <a:endParaRPr lang="zh-CN" altLang="en-US" sz="1100" dirty="0"/>
          </a:p>
        </p:txBody>
      </p:sp>
      <p:sp>
        <p:nvSpPr>
          <p:cNvPr id="111" name="矩形 110"/>
          <p:cNvSpPr/>
          <p:nvPr/>
        </p:nvSpPr>
        <p:spPr>
          <a:xfrm>
            <a:off x="280551" y="3413199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bean1,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0" name="矩形 9"/>
          <p:cNvSpPr/>
          <p:nvPr/>
        </p:nvSpPr>
        <p:spPr>
          <a:xfrm>
            <a:off x="1558970" y="3419371"/>
            <a:ext cx="15904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0000001    222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8</a:t>
            </a:r>
            <a:endParaRPr lang="zh-CN" altLang="en-US" sz="1100" dirty="0"/>
          </a:p>
        </p:txBody>
      </p:sp>
      <p:sp>
        <p:nvSpPr>
          <p:cNvPr id="113" name="矩形 112"/>
          <p:cNvSpPr/>
          <p:nvPr/>
        </p:nvSpPr>
        <p:spPr>
          <a:xfrm>
            <a:off x="280550" y="3579862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bean2,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14" name="矩形 113"/>
          <p:cNvSpPr/>
          <p:nvPr/>
        </p:nvSpPr>
        <p:spPr>
          <a:xfrm>
            <a:off x="1558969" y="3586034"/>
            <a:ext cx="15904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Order_0000002</a:t>
            </a:r>
            <a:r>
              <a:rPr lang="en-US" altLang="zh-CN" sz="1100" dirty="0" smtClean="0"/>
              <a:t>   </a:t>
            </a:r>
            <a:r>
              <a:rPr lang="zh-CN" altLang="en-US" sz="1100" dirty="0" smtClean="0"/>
              <a:t>722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4</a:t>
            </a:r>
            <a:endParaRPr lang="zh-CN" altLang="en-US" sz="1100" dirty="0"/>
          </a:p>
        </p:txBody>
      </p:sp>
      <p:sp>
        <p:nvSpPr>
          <p:cNvPr id="115" name="矩形 114"/>
          <p:cNvSpPr/>
          <p:nvPr/>
        </p:nvSpPr>
        <p:spPr>
          <a:xfrm>
            <a:off x="280550" y="3723878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bean3,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16" name="矩形 115"/>
          <p:cNvSpPr/>
          <p:nvPr/>
        </p:nvSpPr>
        <p:spPr>
          <a:xfrm>
            <a:off x="1558970" y="3730050"/>
            <a:ext cx="14464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1   </a:t>
            </a:r>
            <a:r>
              <a:rPr lang="zh-CN" altLang="en-US" sz="1100" dirty="0" smtClean="0"/>
              <a:t>25</a:t>
            </a:r>
            <a:r>
              <a:rPr lang="zh-CN" altLang="en-US" sz="1100" dirty="0"/>
              <a:t>.8 </a:t>
            </a:r>
            <a:endParaRPr lang="zh-CN" altLang="en-US" sz="1100" dirty="0"/>
          </a:p>
        </p:txBody>
      </p:sp>
      <p:sp>
        <p:nvSpPr>
          <p:cNvPr id="123" name="矩形 122"/>
          <p:cNvSpPr/>
          <p:nvPr/>
        </p:nvSpPr>
        <p:spPr>
          <a:xfrm>
            <a:off x="269245" y="3952510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bean4,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24" name="矩形 123"/>
          <p:cNvSpPr/>
          <p:nvPr/>
        </p:nvSpPr>
        <p:spPr>
          <a:xfrm>
            <a:off x="1547665" y="3958682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3   222.8</a:t>
            </a:r>
            <a:r>
              <a:rPr lang="zh-CN" altLang="en-US" sz="1100" dirty="0" smtClean="0"/>
              <a:t> </a:t>
            </a:r>
            <a:endParaRPr lang="zh-CN" altLang="en-US" sz="1100" dirty="0"/>
          </a:p>
        </p:txBody>
      </p:sp>
      <p:sp>
        <p:nvSpPr>
          <p:cNvPr id="125" name="矩形 124"/>
          <p:cNvSpPr/>
          <p:nvPr/>
        </p:nvSpPr>
        <p:spPr>
          <a:xfrm>
            <a:off x="269245" y="4155926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bean5,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26" name="矩形 125"/>
          <p:cNvSpPr/>
          <p:nvPr/>
        </p:nvSpPr>
        <p:spPr>
          <a:xfrm>
            <a:off x="1547664" y="4162098"/>
            <a:ext cx="14577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3   33.8</a:t>
            </a:r>
            <a:endParaRPr lang="zh-CN" altLang="en-US" sz="1100" dirty="0"/>
          </a:p>
        </p:txBody>
      </p:sp>
      <p:sp>
        <p:nvSpPr>
          <p:cNvPr id="128" name="矩形 127"/>
          <p:cNvSpPr/>
          <p:nvPr/>
        </p:nvSpPr>
        <p:spPr>
          <a:xfrm>
            <a:off x="269245" y="4389803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bean6,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29" name="矩形 128"/>
          <p:cNvSpPr/>
          <p:nvPr/>
        </p:nvSpPr>
        <p:spPr>
          <a:xfrm>
            <a:off x="1547664" y="4395975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2   522.8</a:t>
            </a:r>
            <a:endParaRPr lang="zh-CN" altLang="en-US" sz="1100" dirty="0"/>
          </a:p>
        </p:txBody>
      </p:sp>
      <p:sp>
        <p:nvSpPr>
          <p:cNvPr id="130" name="矩形 129"/>
          <p:cNvSpPr/>
          <p:nvPr/>
        </p:nvSpPr>
        <p:spPr>
          <a:xfrm>
            <a:off x="269245" y="4587974"/>
            <a:ext cx="12939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bean7,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31" name="矩形 130"/>
          <p:cNvSpPr/>
          <p:nvPr/>
        </p:nvSpPr>
        <p:spPr>
          <a:xfrm>
            <a:off x="1547664" y="4594146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2   122.4</a:t>
            </a:r>
            <a:endParaRPr lang="zh-CN" altLang="en-US" sz="1100" dirty="0"/>
          </a:p>
        </p:txBody>
      </p:sp>
      <p:sp>
        <p:nvSpPr>
          <p:cNvPr id="132" name="矩形 131"/>
          <p:cNvSpPr/>
          <p:nvPr/>
        </p:nvSpPr>
        <p:spPr>
          <a:xfrm>
            <a:off x="3954535" y="2744808"/>
            <a:ext cx="1084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2</a:t>
            </a:r>
            <a:r>
              <a:rPr lang="zh-CN" altLang="en-US" sz="1100" dirty="0" smtClean="0"/>
              <a:t>）排序分区</a:t>
            </a:r>
            <a:endParaRPr lang="zh-CN" altLang="en-US" sz="1100" dirty="0"/>
          </a:p>
        </p:txBody>
      </p:sp>
      <p:sp>
        <p:nvSpPr>
          <p:cNvPr id="133" name="矩形 132"/>
          <p:cNvSpPr/>
          <p:nvPr/>
        </p:nvSpPr>
        <p:spPr>
          <a:xfrm>
            <a:off x="3347982" y="3363838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bean1,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35" name="矩形 134"/>
          <p:cNvSpPr/>
          <p:nvPr/>
        </p:nvSpPr>
        <p:spPr>
          <a:xfrm>
            <a:off x="4657652" y="3370010"/>
            <a:ext cx="15904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0000001    222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8</a:t>
            </a:r>
            <a:endParaRPr lang="zh-CN" altLang="en-US" sz="1100" dirty="0"/>
          </a:p>
        </p:txBody>
      </p:sp>
      <p:sp>
        <p:nvSpPr>
          <p:cNvPr id="136" name="矩形 135"/>
          <p:cNvSpPr/>
          <p:nvPr/>
        </p:nvSpPr>
        <p:spPr>
          <a:xfrm>
            <a:off x="3349415" y="3602260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bean3,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37" name="矩形 136"/>
          <p:cNvSpPr/>
          <p:nvPr/>
        </p:nvSpPr>
        <p:spPr>
          <a:xfrm>
            <a:off x="4659086" y="3608432"/>
            <a:ext cx="14464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1   </a:t>
            </a:r>
            <a:r>
              <a:rPr lang="zh-CN" altLang="en-US" sz="1100" dirty="0" smtClean="0"/>
              <a:t>25</a:t>
            </a:r>
            <a:r>
              <a:rPr lang="zh-CN" altLang="en-US" sz="1100" dirty="0"/>
              <a:t>.8 </a:t>
            </a:r>
            <a:endParaRPr lang="zh-CN" altLang="en-US" sz="1100" dirty="0"/>
          </a:p>
        </p:txBody>
      </p:sp>
      <p:sp>
        <p:nvSpPr>
          <p:cNvPr id="138" name="矩形 137"/>
          <p:cNvSpPr/>
          <p:nvPr/>
        </p:nvSpPr>
        <p:spPr>
          <a:xfrm>
            <a:off x="3347982" y="3897322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bean2,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39" name="矩形 138"/>
          <p:cNvSpPr/>
          <p:nvPr/>
        </p:nvSpPr>
        <p:spPr>
          <a:xfrm>
            <a:off x="4657652" y="3903494"/>
            <a:ext cx="15904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Order_0000002</a:t>
            </a:r>
            <a:r>
              <a:rPr lang="en-US" altLang="zh-CN" sz="1100" dirty="0" smtClean="0"/>
              <a:t>   </a:t>
            </a:r>
            <a:r>
              <a:rPr lang="zh-CN" altLang="en-US" sz="1100" dirty="0" smtClean="0"/>
              <a:t>722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4</a:t>
            </a:r>
            <a:endParaRPr lang="zh-CN" altLang="en-US" sz="1100" dirty="0"/>
          </a:p>
        </p:txBody>
      </p:sp>
      <p:sp>
        <p:nvSpPr>
          <p:cNvPr id="141" name="矩形 140"/>
          <p:cNvSpPr/>
          <p:nvPr/>
        </p:nvSpPr>
        <p:spPr>
          <a:xfrm>
            <a:off x="3334338" y="4106841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bean6,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42" name="矩形 141"/>
          <p:cNvSpPr/>
          <p:nvPr/>
        </p:nvSpPr>
        <p:spPr>
          <a:xfrm>
            <a:off x="4644008" y="4113013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2   522.8</a:t>
            </a:r>
            <a:endParaRPr lang="zh-CN" altLang="en-US" sz="1100" dirty="0"/>
          </a:p>
        </p:txBody>
      </p:sp>
      <p:sp>
        <p:nvSpPr>
          <p:cNvPr id="143" name="矩形 142"/>
          <p:cNvSpPr/>
          <p:nvPr/>
        </p:nvSpPr>
        <p:spPr>
          <a:xfrm>
            <a:off x="3334338" y="4305012"/>
            <a:ext cx="12939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bean7,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44" name="矩形 143"/>
          <p:cNvSpPr/>
          <p:nvPr/>
        </p:nvSpPr>
        <p:spPr>
          <a:xfrm>
            <a:off x="4644008" y="4311184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2   122.4</a:t>
            </a:r>
            <a:endParaRPr lang="zh-CN" altLang="en-US" sz="1100" dirty="0"/>
          </a:p>
        </p:txBody>
      </p:sp>
      <p:sp>
        <p:nvSpPr>
          <p:cNvPr id="146" name="矩形 145"/>
          <p:cNvSpPr/>
          <p:nvPr/>
        </p:nvSpPr>
        <p:spPr>
          <a:xfrm>
            <a:off x="3347981" y="4551006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bean4,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47" name="矩形 146"/>
          <p:cNvSpPr/>
          <p:nvPr/>
        </p:nvSpPr>
        <p:spPr>
          <a:xfrm>
            <a:off x="7886115" y="4295385"/>
            <a:ext cx="5930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222.8</a:t>
            </a:r>
            <a:r>
              <a:rPr lang="zh-CN" altLang="en-US" sz="1100" dirty="0" smtClean="0"/>
              <a:t> </a:t>
            </a:r>
            <a:endParaRPr lang="zh-CN" altLang="en-US" sz="1100" dirty="0"/>
          </a:p>
        </p:txBody>
      </p:sp>
      <p:sp>
        <p:nvSpPr>
          <p:cNvPr id="148" name="矩形 147"/>
          <p:cNvSpPr/>
          <p:nvPr/>
        </p:nvSpPr>
        <p:spPr>
          <a:xfrm>
            <a:off x="3347981" y="4754422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bean5,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49" name="矩形 148"/>
          <p:cNvSpPr/>
          <p:nvPr/>
        </p:nvSpPr>
        <p:spPr>
          <a:xfrm>
            <a:off x="4657651" y="4760594"/>
            <a:ext cx="14577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3   33.8</a:t>
            </a:r>
            <a:endParaRPr lang="zh-CN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3275856" y="3271151"/>
            <a:ext cx="2969910" cy="5967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3280143" y="3923400"/>
            <a:ext cx="2980482" cy="5967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3275978" y="4551003"/>
            <a:ext cx="2984647" cy="46503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7164288" y="2409568"/>
            <a:ext cx="814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/>
              <a:t>reducetask</a:t>
            </a:r>
            <a:endParaRPr lang="zh-CN" altLang="en-US" sz="1100" dirty="0"/>
          </a:p>
        </p:txBody>
      </p:sp>
      <p:sp>
        <p:nvSpPr>
          <p:cNvPr id="157" name="矩形 156"/>
          <p:cNvSpPr/>
          <p:nvPr/>
        </p:nvSpPr>
        <p:spPr>
          <a:xfrm>
            <a:off x="6907780" y="3241457"/>
            <a:ext cx="2016224" cy="5967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6988748" y="2680918"/>
            <a:ext cx="19352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3</a:t>
            </a:r>
            <a:r>
              <a:rPr lang="zh-CN" altLang="en-US" sz="1100" dirty="0" smtClean="0"/>
              <a:t>）</a:t>
            </a:r>
            <a:r>
              <a:rPr lang="en-US" altLang="zh-CN" sz="1100" dirty="0" smtClean="0"/>
              <a:t>reduce</a:t>
            </a:r>
            <a:r>
              <a:rPr lang="zh-CN" altLang="en-US" sz="1100" dirty="0" smtClean="0"/>
              <a:t>方法只把一组</a:t>
            </a:r>
            <a:r>
              <a:rPr lang="en-US" altLang="zh-CN" sz="1100" dirty="0" smtClean="0"/>
              <a:t>key</a:t>
            </a:r>
            <a:r>
              <a:rPr lang="zh-CN" altLang="en-US" sz="1100" dirty="0" smtClean="0"/>
              <a:t>的第一个写出去</a:t>
            </a:r>
            <a:endParaRPr lang="zh-CN" altLang="en-US" sz="1100" dirty="0"/>
          </a:p>
        </p:txBody>
      </p:sp>
      <p:sp>
        <p:nvSpPr>
          <p:cNvPr id="160" name="矩形 159"/>
          <p:cNvSpPr/>
          <p:nvPr/>
        </p:nvSpPr>
        <p:spPr>
          <a:xfrm>
            <a:off x="6907456" y="3919223"/>
            <a:ext cx="2016548" cy="5967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6911255" y="4587974"/>
            <a:ext cx="2012750" cy="46503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6855165" y="3294348"/>
            <a:ext cx="15904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0000001    222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8</a:t>
            </a:r>
            <a:endParaRPr lang="zh-CN" altLang="en-US" sz="1100" dirty="0"/>
          </a:p>
        </p:txBody>
      </p:sp>
      <p:sp>
        <p:nvSpPr>
          <p:cNvPr id="163" name="矩形 162"/>
          <p:cNvSpPr/>
          <p:nvPr/>
        </p:nvSpPr>
        <p:spPr>
          <a:xfrm>
            <a:off x="7899446" y="3506176"/>
            <a:ext cx="4591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/>
              <a:t>25</a:t>
            </a:r>
            <a:r>
              <a:rPr lang="zh-CN" altLang="en-US" sz="1100" dirty="0"/>
              <a:t>.8 </a:t>
            </a:r>
            <a:endParaRPr lang="zh-CN" altLang="en-US" sz="1100" dirty="0"/>
          </a:p>
        </p:txBody>
      </p:sp>
      <p:sp>
        <p:nvSpPr>
          <p:cNvPr id="165" name="矩形 164"/>
          <p:cNvSpPr/>
          <p:nvPr/>
        </p:nvSpPr>
        <p:spPr>
          <a:xfrm>
            <a:off x="6855165" y="3951477"/>
            <a:ext cx="15904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Order_0000002</a:t>
            </a:r>
            <a:r>
              <a:rPr lang="en-US" altLang="zh-CN" sz="1100" dirty="0" smtClean="0"/>
              <a:t>   </a:t>
            </a:r>
            <a:r>
              <a:rPr lang="zh-CN" altLang="en-US" sz="1100" dirty="0" smtClean="0"/>
              <a:t>722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4</a:t>
            </a:r>
            <a:endParaRPr lang="zh-CN" altLang="en-US" sz="1100" dirty="0"/>
          </a:p>
        </p:txBody>
      </p:sp>
      <p:sp>
        <p:nvSpPr>
          <p:cNvPr id="166" name="矩形 165"/>
          <p:cNvSpPr/>
          <p:nvPr/>
        </p:nvSpPr>
        <p:spPr>
          <a:xfrm>
            <a:off x="7860757" y="4138920"/>
            <a:ext cx="52514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522.8</a:t>
            </a:r>
            <a:endParaRPr lang="zh-CN" altLang="en-US" sz="1100" dirty="0"/>
          </a:p>
        </p:txBody>
      </p:sp>
      <p:sp>
        <p:nvSpPr>
          <p:cNvPr id="167" name="矩形 166"/>
          <p:cNvSpPr/>
          <p:nvPr/>
        </p:nvSpPr>
        <p:spPr>
          <a:xfrm>
            <a:off x="4658774" y="4551006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3   122.4</a:t>
            </a:r>
            <a:endParaRPr lang="zh-CN" altLang="en-US" sz="1100" dirty="0"/>
          </a:p>
        </p:txBody>
      </p:sp>
      <p:sp>
        <p:nvSpPr>
          <p:cNvPr id="168" name="矩形 167"/>
          <p:cNvSpPr/>
          <p:nvPr/>
        </p:nvSpPr>
        <p:spPr>
          <a:xfrm>
            <a:off x="6877413" y="4587974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3   122.4</a:t>
            </a:r>
            <a:endParaRPr lang="zh-CN" altLang="en-US" sz="1100" dirty="0"/>
          </a:p>
        </p:txBody>
      </p:sp>
      <p:sp>
        <p:nvSpPr>
          <p:cNvPr id="169" name="矩形 168"/>
          <p:cNvSpPr/>
          <p:nvPr/>
        </p:nvSpPr>
        <p:spPr>
          <a:xfrm>
            <a:off x="7929383" y="4783518"/>
            <a:ext cx="5962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33.8</a:t>
            </a:r>
            <a:endParaRPr lang="zh-CN" altLang="en-US" sz="1100" dirty="0"/>
          </a:p>
        </p:txBody>
      </p:sp>
      <p:sp>
        <p:nvSpPr>
          <p:cNvPr id="170" name="矩形 169"/>
          <p:cNvSpPr/>
          <p:nvPr/>
        </p:nvSpPr>
        <p:spPr>
          <a:xfrm>
            <a:off x="6588224" y="1107467"/>
            <a:ext cx="1937417" cy="12300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03496" y="565254"/>
            <a:ext cx="44516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求每个订单中最贵的商品（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GroupingComparator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99" grpId="0"/>
      <p:bldP spid="105" grpId="0"/>
      <p:bldP spid="106" grpId="0"/>
      <p:bldP spid="107" grpId="0" bldLvl="0" animBg="1"/>
      <p:bldP spid="109" grpId="0"/>
      <p:bldP spid="111" grpId="0"/>
      <p:bldP spid="10" grpId="0"/>
      <p:bldP spid="113" grpId="0"/>
      <p:bldP spid="114" grpId="0"/>
      <p:bldP spid="115" grpId="0"/>
      <p:bldP spid="116" grpId="0"/>
      <p:bldP spid="123" grpId="0"/>
      <p:bldP spid="124" grpId="0"/>
      <p:bldP spid="125" grpId="0"/>
      <p:bldP spid="126" grpId="0"/>
      <p:bldP spid="128" grpId="0"/>
      <p:bldP spid="129" grpId="0"/>
      <p:bldP spid="130" grpId="0"/>
      <p:bldP spid="131" grpId="0"/>
      <p:bldP spid="132" grpId="0"/>
      <p:bldP spid="133" grpId="0"/>
      <p:bldP spid="135" grpId="0"/>
      <p:bldP spid="136" grpId="0"/>
      <p:bldP spid="137" grpId="0"/>
      <p:bldP spid="138" grpId="0"/>
      <p:bldP spid="139" grpId="0"/>
      <p:bldP spid="141" grpId="0"/>
      <p:bldP spid="142" grpId="0"/>
      <p:bldP spid="143" grpId="0"/>
      <p:bldP spid="144" grpId="0"/>
      <p:bldP spid="146" grpId="0"/>
      <p:bldP spid="147" grpId="0"/>
      <p:bldP spid="148" grpId="0"/>
      <p:bldP spid="149" grpId="0"/>
      <p:bldP spid="11" grpId="0" bldLvl="0" animBg="1"/>
      <p:bldP spid="150" grpId="0" bldLvl="0" animBg="1"/>
      <p:bldP spid="153" grpId="0" bldLvl="0" animBg="1"/>
      <p:bldP spid="156" grpId="0"/>
      <p:bldP spid="157" grpId="0" bldLvl="0" animBg="1"/>
      <p:bldP spid="158" grpId="0"/>
      <p:bldP spid="160" grpId="0" bldLvl="0" animBg="1"/>
      <p:bldP spid="161" grpId="0" bldLvl="0" animBg="1"/>
      <p:bldP spid="162" grpId="0"/>
      <p:bldP spid="163" grpId="0"/>
      <p:bldP spid="165" grpId="0"/>
      <p:bldP spid="166" grpId="0"/>
      <p:bldP spid="167" grpId="0"/>
      <p:bldP spid="168" grpId="0"/>
      <p:bldP spid="169" grpId="0"/>
      <p:bldP spid="170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519880" y="1157539"/>
            <a:ext cx="210346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1001	</a:t>
            </a:r>
            <a:r>
              <a:rPr lang="zh-CN" altLang="en-US" sz="1100" dirty="0" smtClean="0"/>
              <a:t>小米</a:t>
            </a:r>
            <a:r>
              <a:rPr lang="en-US" altLang="zh-CN" sz="1100" dirty="0"/>
              <a:t>	1</a:t>
            </a:r>
            <a:endParaRPr lang="en-US" altLang="zh-CN" sz="1100" dirty="0"/>
          </a:p>
          <a:p>
            <a:r>
              <a:rPr lang="en-US" altLang="zh-CN" sz="1100" dirty="0" smtClean="0"/>
              <a:t>1001</a:t>
            </a:r>
            <a:r>
              <a:rPr lang="en-US" altLang="zh-CN" sz="1100" dirty="0"/>
              <a:t>	</a:t>
            </a:r>
            <a:r>
              <a:rPr lang="zh-CN" altLang="en-US" sz="1100" dirty="0" smtClean="0"/>
              <a:t>小米</a:t>
            </a:r>
            <a:r>
              <a:rPr lang="en-US" altLang="zh-CN" sz="1100" dirty="0"/>
              <a:t>	1</a:t>
            </a:r>
            <a:endParaRPr lang="en-US" altLang="zh-CN" sz="1100" dirty="0"/>
          </a:p>
          <a:p>
            <a:r>
              <a:rPr lang="en-US" altLang="zh-CN" sz="1100" dirty="0" smtClean="0"/>
              <a:t>1002	</a:t>
            </a:r>
            <a:r>
              <a:rPr lang="zh-CN" altLang="en-US" sz="1100" dirty="0" smtClean="0"/>
              <a:t>华为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 smtClean="0"/>
          </a:p>
          <a:p>
            <a:r>
              <a:rPr lang="en-US" altLang="zh-CN" sz="1100" dirty="0"/>
              <a:t>1002	</a:t>
            </a:r>
            <a:r>
              <a:rPr lang="zh-CN" altLang="en-US" sz="1100" dirty="0" smtClean="0"/>
              <a:t>华为</a:t>
            </a:r>
            <a:r>
              <a:rPr lang="en-US" altLang="zh-CN" sz="1100" dirty="0"/>
              <a:t>	2</a:t>
            </a:r>
            <a:endParaRPr lang="en-US" altLang="zh-CN" sz="1100" dirty="0"/>
          </a:p>
          <a:p>
            <a:r>
              <a:rPr lang="en-US" altLang="zh-CN" sz="1100" dirty="0"/>
              <a:t>1003	</a:t>
            </a:r>
            <a:r>
              <a:rPr lang="zh-CN" altLang="en-US" sz="1100" dirty="0" smtClean="0"/>
              <a:t>格力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  <a:p>
            <a:r>
              <a:rPr lang="en-US" altLang="zh-CN" sz="1100" dirty="0"/>
              <a:t>1003	</a:t>
            </a:r>
            <a:r>
              <a:rPr lang="zh-CN" altLang="en-US" sz="1100" dirty="0" smtClean="0"/>
              <a:t>格力</a:t>
            </a:r>
            <a:r>
              <a:rPr lang="en-US" altLang="zh-CN" sz="1100" dirty="0"/>
              <a:t>	3</a:t>
            </a:r>
            <a:endParaRPr lang="zh-CN" altLang="en-US" sz="1100" dirty="0"/>
          </a:p>
        </p:txBody>
      </p:sp>
      <p:sp>
        <p:nvSpPr>
          <p:cNvPr id="99" name="矩形 98"/>
          <p:cNvSpPr/>
          <p:nvPr/>
        </p:nvSpPr>
        <p:spPr>
          <a:xfrm>
            <a:off x="848669" y="711762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输入数据</a:t>
            </a:r>
            <a:endParaRPr lang="zh-CN" altLang="en-US" sz="1100" dirty="0"/>
          </a:p>
        </p:txBody>
      </p:sp>
      <p:sp>
        <p:nvSpPr>
          <p:cNvPr id="105" name="矩形 104"/>
          <p:cNvSpPr/>
          <p:nvPr/>
        </p:nvSpPr>
        <p:spPr>
          <a:xfrm>
            <a:off x="6907456" y="740090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预期输出数据</a:t>
            </a:r>
            <a:endParaRPr lang="zh-CN" altLang="en-US" sz="1100" dirty="0"/>
          </a:p>
        </p:txBody>
      </p:sp>
      <p:sp>
        <p:nvSpPr>
          <p:cNvPr id="106" name="矩形 105"/>
          <p:cNvSpPr/>
          <p:nvPr/>
        </p:nvSpPr>
        <p:spPr>
          <a:xfrm>
            <a:off x="2589511" y="2401361"/>
            <a:ext cx="6703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/>
              <a:t>maptask</a:t>
            </a:r>
            <a:endParaRPr lang="zh-CN" altLang="en-US" sz="1100" dirty="0"/>
          </a:p>
        </p:txBody>
      </p:sp>
      <p:sp>
        <p:nvSpPr>
          <p:cNvPr id="107" name="矩形 106"/>
          <p:cNvSpPr/>
          <p:nvPr/>
        </p:nvSpPr>
        <p:spPr>
          <a:xfrm>
            <a:off x="331912" y="1175722"/>
            <a:ext cx="2448272" cy="1107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/>
              <a:t>1001	01	1</a:t>
            </a:r>
            <a:endParaRPr lang="en-US" altLang="zh-CN" sz="1100" dirty="0"/>
          </a:p>
          <a:p>
            <a:r>
              <a:rPr lang="en-US" altLang="zh-CN" sz="1100" dirty="0"/>
              <a:t>1002	02	2</a:t>
            </a:r>
            <a:endParaRPr lang="en-US" altLang="zh-CN" sz="1100" dirty="0"/>
          </a:p>
          <a:p>
            <a:r>
              <a:rPr lang="en-US" altLang="zh-CN" sz="1100" dirty="0"/>
              <a:t>1003	03	3</a:t>
            </a:r>
            <a:endParaRPr lang="en-US" altLang="zh-CN" sz="1100" dirty="0"/>
          </a:p>
          <a:p>
            <a:r>
              <a:rPr lang="en-US" altLang="zh-CN" sz="1100" dirty="0"/>
              <a:t>1001	01	1</a:t>
            </a:r>
            <a:endParaRPr lang="en-US" altLang="zh-CN" sz="1100" dirty="0"/>
          </a:p>
          <a:p>
            <a:r>
              <a:rPr lang="en-US" altLang="zh-CN" sz="1100" dirty="0"/>
              <a:t>1002	02	2</a:t>
            </a:r>
            <a:endParaRPr lang="en-US" altLang="zh-CN" sz="1100" dirty="0"/>
          </a:p>
          <a:p>
            <a:r>
              <a:rPr lang="en-US" altLang="zh-CN" sz="1100" dirty="0"/>
              <a:t>1003	03	3</a:t>
            </a:r>
            <a:endParaRPr lang="zh-CN" altLang="en-US" sz="1100" dirty="0"/>
          </a:p>
        </p:txBody>
      </p:sp>
      <p:sp>
        <p:nvSpPr>
          <p:cNvPr id="109" name="矩形 108"/>
          <p:cNvSpPr/>
          <p:nvPr/>
        </p:nvSpPr>
        <p:spPr>
          <a:xfrm>
            <a:off x="280550" y="2643741"/>
            <a:ext cx="1667444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1</a:t>
            </a:r>
            <a:r>
              <a:rPr lang="zh-CN" altLang="en-US" sz="1100" dirty="0" smtClean="0"/>
              <a:t>）</a:t>
            </a:r>
            <a:r>
              <a:rPr lang="en-US" altLang="zh-CN" sz="1100" dirty="0" smtClean="0"/>
              <a:t>map</a:t>
            </a:r>
            <a:r>
              <a:rPr lang="zh-CN" altLang="en-US" sz="1100" dirty="0" smtClean="0"/>
              <a:t>中处理的事情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）</a:t>
            </a:r>
            <a:r>
              <a:rPr lang="zh-CN" altLang="zh-CN" sz="1100" dirty="0" smtClean="0"/>
              <a:t>获取</a:t>
            </a:r>
            <a:r>
              <a:rPr lang="zh-CN" altLang="zh-CN" sz="1100" dirty="0"/>
              <a:t>输入</a:t>
            </a:r>
            <a:r>
              <a:rPr lang="zh-CN" altLang="zh-CN" sz="1100" dirty="0" smtClean="0"/>
              <a:t>文件类型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）</a:t>
            </a:r>
            <a:r>
              <a:rPr lang="zh-CN" altLang="zh-CN" sz="1100" dirty="0" smtClean="0"/>
              <a:t>获取输入数据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）</a:t>
            </a:r>
            <a:r>
              <a:rPr lang="zh-CN" altLang="zh-CN" sz="1100" dirty="0" smtClean="0"/>
              <a:t>不同</a:t>
            </a:r>
            <a:r>
              <a:rPr lang="zh-CN" altLang="zh-CN" sz="1100" dirty="0"/>
              <a:t>文件分别</a:t>
            </a:r>
            <a:r>
              <a:rPr lang="zh-CN" altLang="zh-CN" sz="1100" dirty="0" smtClean="0"/>
              <a:t>处理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4</a:t>
            </a:r>
            <a:r>
              <a:rPr lang="zh-CN" altLang="en-US" sz="1100" dirty="0" smtClean="0"/>
              <a:t>）封装</a:t>
            </a:r>
            <a:r>
              <a:rPr lang="en-US" altLang="zh-CN" sz="1100" dirty="0" smtClean="0"/>
              <a:t>bean</a:t>
            </a:r>
            <a:r>
              <a:rPr lang="zh-CN" altLang="en-US" sz="1100" dirty="0" smtClean="0"/>
              <a:t>对象输出</a:t>
            </a:r>
            <a:endParaRPr lang="zh-CN" altLang="en-US" sz="1100" dirty="0"/>
          </a:p>
        </p:txBody>
      </p:sp>
      <p:sp>
        <p:nvSpPr>
          <p:cNvPr id="132" name="矩形 131"/>
          <p:cNvSpPr/>
          <p:nvPr/>
        </p:nvSpPr>
        <p:spPr>
          <a:xfrm>
            <a:off x="3298654" y="2765556"/>
            <a:ext cx="16333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2</a:t>
            </a:r>
            <a:r>
              <a:rPr lang="zh-CN" altLang="en-US" sz="1100" dirty="0" smtClean="0"/>
              <a:t>）默认对产品</a:t>
            </a:r>
            <a:r>
              <a:rPr lang="en-US" altLang="zh-CN" sz="1100" dirty="0" smtClean="0"/>
              <a:t>id</a:t>
            </a:r>
            <a:r>
              <a:rPr lang="zh-CN" altLang="en-US" sz="1100" dirty="0" smtClean="0"/>
              <a:t>排序</a:t>
            </a:r>
            <a:endParaRPr lang="zh-CN" altLang="en-US" sz="1100" dirty="0"/>
          </a:p>
        </p:txBody>
      </p:sp>
      <p:sp>
        <p:nvSpPr>
          <p:cNvPr id="156" name="矩形 155"/>
          <p:cNvSpPr/>
          <p:nvPr/>
        </p:nvSpPr>
        <p:spPr>
          <a:xfrm>
            <a:off x="6766443" y="2420290"/>
            <a:ext cx="814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/>
              <a:t>reducetask</a:t>
            </a:r>
            <a:endParaRPr lang="zh-CN" altLang="en-US" sz="1100" dirty="0"/>
          </a:p>
        </p:txBody>
      </p:sp>
      <p:sp>
        <p:nvSpPr>
          <p:cNvPr id="158" name="矩形 157"/>
          <p:cNvSpPr/>
          <p:nvPr/>
        </p:nvSpPr>
        <p:spPr>
          <a:xfrm>
            <a:off x="6196659" y="2756130"/>
            <a:ext cx="232898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3</a:t>
            </a:r>
            <a:r>
              <a:rPr lang="zh-CN" altLang="en-US" sz="1100" dirty="0" smtClean="0"/>
              <a:t>）</a:t>
            </a:r>
            <a:r>
              <a:rPr lang="en-US" altLang="zh-CN" sz="1100" dirty="0" smtClean="0"/>
              <a:t>reduce</a:t>
            </a:r>
            <a:r>
              <a:rPr lang="zh-CN" altLang="en-US" sz="1100" dirty="0" smtClean="0"/>
              <a:t>方法缓存订单数据集合，和产品表，然后合并</a:t>
            </a:r>
            <a:endParaRPr lang="zh-CN" altLang="en-US" sz="1100" dirty="0"/>
          </a:p>
        </p:txBody>
      </p:sp>
      <p:sp>
        <p:nvSpPr>
          <p:cNvPr id="170" name="矩形 169"/>
          <p:cNvSpPr/>
          <p:nvPr/>
        </p:nvSpPr>
        <p:spPr>
          <a:xfrm>
            <a:off x="6156176" y="1107467"/>
            <a:ext cx="2369465" cy="12300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111962" y="1166175"/>
            <a:ext cx="2208602" cy="600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100" dirty="0"/>
              <a:t>01	小米</a:t>
            </a:r>
            <a:endParaRPr lang="zh-CN" altLang="en-US" sz="1100" dirty="0"/>
          </a:p>
          <a:p>
            <a:r>
              <a:rPr lang="zh-CN" altLang="en-US" sz="1100" dirty="0"/>
              <a:t>02	华为</a:t>
            </a:r>
            <a:endParaRPr lang="zh-CN" altLang="en-US" sz="1100" dirty="0"/>
          </a:p>
          <a:p>
            <a:r>
              <a:rPr lang="zh-CN" altLang="en-US" sz="1100" dirty="0"/>
              <a:t>03	格力</a:t>
            </a:r>
            <a:endParaRPr lang="zh-CN" altLang="en-US" sz="1100" dirty="0"/>
          </a:p>
        </p:txBody>
      </p:sp>
      <p:sp>
        <p:nvSpPr>
          <p:cNvPr id="56" name="矩形 55"/>
          <p:cNvSpPr/>
          <p:nvPr/>
        </p:nvSpPr>
        <p:spPr>
          <a:xfrm>
            <a:off x="1222474" y="92470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order.txt</a:t>
            </a:r>
            <a:endParaRPr lang="zh-CN" altLang="en-US" sz="1100" dirty="0"/>
          </a:p>
        </p:txBody>
      </p:sp>
      <p:sp>
        <p:nvSpPr>
          <p:cNvPr id="57" name="矩形 56"/>
          <p:cNvSpPr/>
          <p:nvPr/>
        </p:nvSpPr>
        <p:spPr>
          <a:xfrm>
            <a:off x="3406148" y="906436"/>
            <a:ext cx="5212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pd.txt</a:t>
            </a:r>
            <a:endParaRPr lang="zh-CN" altLang="en-US" sz="1100" dirty="0"/>
          </a:p>
        </p:txBody>
      </p:sp>
      <p:sp>
        <p:nvSpPr>
          <p:cNvPr id="4" name="矩形 3"/>
          <p:cNvSpPr/>
          <p:nvPr/>
        </p:nvSpPr>
        <p:spPr>
          <a:xfrm>
            <a:off x="264680" y="3539828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01 </a:t>
            </a:r>
            <a:r>
              <a:rPr lang="en-US" altLang="zh-CN" sz="1100" dirty="0" smtClean="0"/>
              <a:t>	1001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1</a:t>
            </a:r>
            <a:endParaRPr lang="en-US" altLang="zh-CN" sz="1100" dirty="0"/>
          </a:p>
        </p:txBody>
      </p:sp>
      <p:sp>
        <p:nvSpPr>
          <p:cNvPr id="5" name="矩形 4"/>
          <p:cNvSpPr/>
          <p:nvPr/>
        </p:nvSpPr>
        <p:spPr>
          <a:xfrm>
            <a:off x="251520" y="3723878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02 </a:t>
            </a:r>
            <a:r>
              <a:rPr lang="en-US" altLang="zh-CN" sz="1100" dirty="0" smtClean="0"/>
              <a:t>	1002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/>
          </a:p>
        </p:txBody>
      </p:sp>
      <p:sp>
        <p:nvSpPr>
          <p:cNvPr id="61" name="矩形 60"/>
          <p:cNvSpPr/>
          <p:nvPr/>
        </p:nvSpPr>
        <p:spPr>
          <a:xfrm>
            <a:off x="251520" y="386789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03	1003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</p:txBody>
      </p:sp>
      <p:sp>
        <p:nvSpPr>
          <p:cNvPr id="62" name="矩形 61"/>
          <p:cNvSpPr/>
          <p:nvPr/>
        </p:nvSpPr>
        <p:spPr>
          <a:xfrm>
            <a:off x="251520" y="405194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01 </a:t>
            </a:r>
            <a:r>
              <a:rPr lang="en-US" altLang="zh-CN" sz="1100" dirty="0" smtClean="0"/>
              <a:t>	1001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1</a:t>
            </a:r>
            <a:endParaRPr lang="en-US" altLang="zh-CN" sz="1100" dirty="0"/>
          </a:p>
        </p:txBody>
      </p:sp>
      <p:sp>
        <p:nvSpPr>
          <p:cNvPr id="63" name="矩形 62"/>
          <p:cNvSpPr/>
          <p:nvPr/>
        </p:nvSpPr>
        <p:spPr>
          <a:xfrm>
            <a:off x="238360" y="423599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02 </a:t>
            </a:r>
            <a:r>
              <a:rPr lang="en-US" altLang="zh-CN" sz="1100" dirty="0" smtClean="0"/>
              <a:t>	1002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/>
          </a:p>
        </p:txBody>
      </p:sp>
      <p:sp>
        <p:nvSpPr>
          <p:cNvPr id="64" name="矩形 63"/>
          <p:cNvSpPr/>
          <p:nvPr/>
        </p:nvSpPr>
        <p:spPr>
          <a:xfrm>
            <a:off x="238360" y="4380010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03	1003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</p:txBody>
      </p:sp>
      <p:sp>
        <p:nvSpPr>
          <p:cNvPr id="8" name="矩形 7"/>
          <p:cNvSpPr/>
          <p:nvPr/>
        </p:nvSpPr>
        <p:spPr>
          <a:xfrm>
            <a:off x="238360" y="4587974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01	小米</a:t>
            </a:r>
            <a:endParaRPr lang="zh-CN" altLang="en-US" sz="1100" dirty="0"/>
          </a:p>
        </p:txBody>
      </p:sp>
      <p:sp>
        <p:nvSpPr>
          <p:cNvPr id="12" name="矩形 11"/>
          <p:cNvSpPr/>
          <p:nvPr/>
        </p:nvSpPr>
        <p:spPr>
          <a:xfrm>
            <a:off x="232185" y="4731990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02	华为</a:t>
            </a:r>
            <a:endParaRPr lang="zh-CN" altLang="en-US" sz="1100" dirty="0"/>
          </a:p>
        </p:txBody>
      </p:sp>
      <p:sp>
        <p:nvSpPr>
          <p:cNvPr id="13" name="矩形 12"/>
          <p:cNvSpPr/>
          <p:nvPr/>
        </p:nvSpPr>
        <p:spPr>
          <a:xfrm>
            <a:off x="238360" y="4876006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03	格力</a:t>
            </a:r>
            <a:endParaRPr lang="zh-CN" altLang="en-US" sz="1100" dirty="0"/>
          </a:p>
        </p:txBody>
      </p:sp>
      <p:sp>
        <p:nvSpPr>
          <p:cNvPr id="68" name="矩形 67"/>
          <p:cNvSpPr/>
          <p:nvPr/>
        </p:nvSpPr>
        <p:spPr>
          <a:xfrm>
            <a:off x="3133181" y="3363838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01 </a:t>
            </a:r>
            <a:r>
              <a:rPr lang="en-US" altLang="zh-CN" sz="1100" dirty="0" smtClean="0"/>
              <a:t>	1001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1</a:t>
            </a:r>
            <a:endParaRPr lang="en-US" altLang="zh-CN" sz="1100" dirty="0"/>
          </a:p>
        </p:txBody>
      </p:sp>
      <p:sp>
        <p:nvSpPr>
          <p:cNvPr id="69" name="矩形 68"/>
          <p:cNvSpPr/>
          <p:nvPr/>
        </p:nvSpPr>
        <p:spPr>
          <a:xfrm>
            <a:off x="3125122" y="3569630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01 </a:t>
            </a:r>
            <a:r>
              <a:rPr lang="en-US" altLang="zh-CN" sz="1100" dirty="0" smtClean="0"/>
              <a:t>	1001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1</a:t>
            </a:r>
            <a:endParaRPr lang="en-US" altLang="zh-CN" sz="1100" dirty="0"/>
          </a:p>
        </p:txBody>
      </p:sp>
      <p:sp>
        <p:nvSpPr>
          <p:cNvPr id="70" name="矩形 69"/>
          <p:cNvSpPr/>
          <p:nvPr/>
        </p:nvSpPr>
        <p:spPr>
          <a:xfrm>
            <a:off x="3135711" y="3952497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02 </a:t>
            </a:r>
            <a:r>
              <a:rPr lang="en-US" altLang="zh-CN" sz="1100" dirty="0" smtClean="0"/>
              <a:t>	1002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/>
          </a:p>
        </p:txBody>
      </p:sp>
      <p:sp>
        <p:nvSpPr>
          <p:cNvPr id="71" name="矩形 70"/>
          <p:cNvSpPr/>
          <p:nvPr/>
        </p:nvSpPr>
        <p:spPr>
          <a:xfrm>
            <a:off x="3122551" y="410548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02 </a:t>
            </a:r>
            <a:r>
              <a:rPr lang="en-US" altLang="zh-CN" sz="1100" dirty="0" smtClean="0"/>
              <a:t>	1002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/>
          </a:p>
        </p:txBody>
      </p:sp>
      <p:sp>
        <p:nvSpPr>
          <p:cNvPr id="72" name="矩形 71"/>
          <p:cNvSpPr/>
          <p:nvPr/>
        </p:nvSpPr>
        <p:spPr>
          <a:xfrm>
            <a:off x="3120774" y="4463087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03	1003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</p:txBody>
      </p:sp>
      <p:sp>
        <p:nvSpPr>
          <p:cNvPr id="73" name="矩形 72"/>
          <p:cNvSpPr/>
          <p:nvPr/>
        </p:nvSpPr>
        <p:spPr>
          <a:xfrm>
            <a:off x="3118229" y="461607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03	1003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</p:txBody>
      </p:sp>
      <p:sp>
        <p:nvSpPr>
          <p:cNvPr id="74" name="矩形 73"/>
          <p:cNvSpPr/>
          <p:nvPr/>
        </p:nvSpPr>
        <p:spPr>
          <a:xfrm>
            <a:off x="3111962" y="3717144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01	小米</a:t>
            </a:r>
            <a:endParaRPr lang="zh-CN" altLang="en-US" sz="1100" dirty="0"/>
          </a:p>
        </p:txBody>
      </p:sp>
      <p:sp>
        <p:nvSpPr>
          <p:cNvPr id="75" name="矩形 74"/>
          <p:cNvSpPr/>
          <p:nvPr/>
        </p:nvSpPr>
        <p:spPr>
          <a:xfrm>
            <a:off x="3133181" y="4279546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02	华为</a:t>
            </a:r>
            <a:endParaRPr lang="zh-CN" altLang="en-US" sz="1100" dirty="0"/>
          </a:p>
        </p:txBody>
      </p:sp>
      <p:sp>
        <p:nvSpPr>
          <p:cNvPr id="76" name="矩形 75"/>
          <p:cNvSpPr/>
          <p:nvPr/>
        </p:nvSpPr>
        <p:spPr>
          <a:xfrm>
            <a:off x="3145971" y="4771985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03	格力</a:t>
            </a:r>
            <a:endParaRPr lang="zh-CN" altLang="en-US" sz="1100" dirty="0"/>
          </a:p>
        </p:txBody>
      </p:sp>
      <p:sp>
        <p:nvSpPr>
          <p:cNvPr id="77" name="矩形 76"/>
          <p:cNvSpPr/>
          <p:nvPr/>
        </p:nvSpPr>
        <p:spPr>
          <a:xfrm>
            <a:off x="6375864" y="3477568"/>
            <a:ext cx="210346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1001	</a:t>
            </a:r>
            <a:r>
              <a:rPr lang="zh-CN" altLang="en-US" sz="1100" dirty="0" smtClean="0"/>
              <a:t>小米</a:t>
            </a:r>
            <a:r>
              <a:rPr lang="en-US" altLang="zh-CN" sz="1100" dirty="0"/>
              <a:t>	1</a:t>
            </a:r>
            <a:endParaRPr lang="en-US" altLang="zh-CN" sz="1100" dirty="0"/>
          </a:p>
          <a:p>
            <a:r>
              <a:rPr lang="en-US" altLang="zh-CN" sz="1100" dirty="0" smtClean="0"/>
              <a:t>1001	</a:t>
            </a:r>
            <a:r>
              <a:rPr lang="zh-CN" altLang="en-US" sz="1100" dirty="0" smtClean="0"/>
              <a:t>小米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1</a:t>
            </a:r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en-US" altLang="zh-CN" sz="1100" dirty="0" smtClean="0"/>
              <a:t>1002	</a:t>
            </a:r>
            <a:r>
              <a:rPr lang="zh-CN" altLang="en-US" sz="1100" dirty="0" smtClean="0"/>
              <a:t>华为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 smtClean="0"/>
          </a:p>
          <a:p>
            <a:r>
              <a:rPr lang="en-US" altLang="zh-CN" sz="1100" dirty="0" smtClean="0"/>
              <a:t>1002	</a:t>
            </a:r>
            <a:r>
              <a:rPr lang="zh-CN" altLang="en-US" sz="1100" dirty="0" smtClean="0"/>
              <a:t>华为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en-US" altLang="zh-CN" sz="1100" dirty="0"/>
              <a:t>1003	</a:t>
            </a:r>
            <a:r>
              <a:rPr lang="zh-CN" altLang="en-US" sz="1100" dirty="0" smtClean="0"/>
              <a:t>格力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  <a:p>
            <a:r>
              <a:rPr lang="en-US" altLang="zh-CN" sz="1100" dirty="0"/>
              <a:t>1003	</a:t>
            </a:r>
            <a:r>
              <a:rPr lang="zh-CN" altLang="en-US" sz="1100" dirty="0" smtClean="0"/>
              <a:t>格力</a:t>
            </a:r>
            <a:r>
              <a:rPr lang="en-US" altLang="zh-CN" sz="1100" dirty="0"/>
              <a:t>	3</a:t>
            </a:r>
            <a:endParaRPr lang="zh-CN" altLang="en-US" sz="1100" dirty="0"/>
          </a:p>
        </p:txBody>
      </p:sp>
      <p:sp>
        <p:nvSpPr>
          <p:cNvPr id="78" name="矩形 77"/>
          <p:cNvSpPr/>
          <p:nvPr/>
        </p:nvSpPr>
        <p:spPr>
          <a:xfrm>
            <a:off x="6156176" y="3427496"/>
            <a:ext cx="2369465" cy="14966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32185" y="3539828"/>
            <a:ext cx="2228191" cy="160367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3092373" y="3403139"/>
            <a:ext cx="2228191" cy="160367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063843" y="543441"/>
            <a:ext cx="27847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latin typeface="Times New Roman" panose="02020603050405020304" pitchFamily="18" charset="0"/>
              </a:rPr>
              <a:t>reduce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端表合并（数据倾斜）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9" grpId="0"/>
      <p:bldP spid="105" grpId="0"/>
      <p:bldP spid="106" grpId="0"/>
      <p:bldP spid="107" grpId="0" bldLvl="0" animBg="1"/>
      <p:bldP spid="109" grpId="0"/>
      <p:bldP spid="132" grpId="0"/>
      <p:bldP spid="156" grpId="0"/>
      <p:bldP spid="158" grpId="0"/>
      <p:bldP spid="170" grpId="0" bldLvl="0" animBg="1"/>
      <p:bldP spid="2" grpId="0" bldLvl="0" animBg="1"/>
      <p:bldP spid="56" grpId="0"/>
      <p:bldP spid="57" grpId="0"/>
      <p:bldP spid="4" grpId="0"/>
      <p:bldP spid="5" grpId="0"/>
      <p:bldP spid="61" grpId="0"/>
      <p:bldP spid="62" grpId="0"/>
      <p:bldP spid="63" grpId="0"/>
      <p:bldP spid="64" grpId="0"/>
      <p:bldP spid="8" grpId="0"/>
      <p:bldP spid="12" grpId="0"/>
      <p:bldP spid="13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 bldLvl="0" animBg="1"/>
      <p:bldP spid="14" grpId="0" bldLvl="0" animBg="1"/>
      <p:bldP spid="80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63843" y="543441"/>
            <a:ext cx="31936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map</a:t>
            </a:r>
            <a:r>
              <a:rPr lang="zh-CN" altLang="zh-CN" sz="1600" dirty="0"/>
              <a:t>端表合并（</a:t>
            </a:r>
            <a:r>
              <a:rPr lang="en-US" altLang="zh-CN" sz="1600" dirty="0" err="1"/>
              <a:t>Distributedcache</a:t>
            </a:r>
            <a:r>
              <a:rPr lang="zh-CN" altLang="zh-CN" sz="1600" dirty="0"/>
              <a:t>）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79512" y="1157065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kern="1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DistributedCacheDriver</a:t>
            </a: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缓存文件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04" y="1779662"/>
            <a:ext cx="38884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加载缓存数据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job.addCacheFile</a:t>
            </a: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(new 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URI("file</a:t>
            </a: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:///e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:/cache/pd.txt"));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		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//2 map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端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join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的逻辑不需要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reduce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阶段，设置</a:t>
            </a:r>
            <a:r>
              <a:rPr lang="en-US" altLang="zh-CN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reducetask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数量为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0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job.setNumReduceTasks</a:t>
            </a: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(0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);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23932" y="1074978"/>
            <a:ext cx="2877711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）读取缓存的文件数据</a:t>
            </a:r>
            <a:endParaRPr lang="zh-CN" altLang="zh-CN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37451" y="178353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setup()</a:t>
            </a:r>
            <a:r>
              <a:rPr lang="zh-CN" altLang="en-US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方法中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37451" y="2231294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获取缓存的文件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37451" y="2724396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2 </a:t>
            </a:r>
            <a:r>
              <a:rPr lang="zh-CN" altLang="en-US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循环读取缓存文件一行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28188" y="3218302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3 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切割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26854" y="3697808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4 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缓存数据到集合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37451" y="4212736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5 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关流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64289" y="1779662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map</a:t>
            </a:r>
            <a:r>
              <a:rPr lang="zh-CN" altLang="en-US" kern="1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方法中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64289" y="2252033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获取一行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64289" y="2724396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2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截取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64289" y="3196759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3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获取订单</a:t>
            </a:r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id</a:t>
            </a:r>
            <a:endParaRPr lang="zh-CN" altLang="zh-CN" kern="1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64289" y="3669122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4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获取商品名称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64289" y="4097709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5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拼接</a:t>
            </a:r>
            <a:endParaRPr lang="zh-CN" altLang="zh-CN" kern="1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64288" y="457288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6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写出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1680" y="771550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3.1.1 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需求</a:t>
            </a:r>
            <a:r>
              <a:rPr lang="en-US" altLang="zh-CN" kern="100" dirty="0">
                <a:latin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：统计一堆文件中单词出现的个数（</a:t>
            </a:r>
            <a:r>
              <a:rPr lang="en-US" altLang="zh-CN" kern="100" dirty="0" err="1">
                <a:latin typeface="Times New Roman" panose="02020603050405020304" pitchFamily="18" charset="0"/>
              </a:rPr>
              <a:t>WordCount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案例）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1419622"/>
            <a:ext cx="7441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Mapper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48264" y="1419622"/>
            <a:ext cx="631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</a:rPr>
              <a:t>Driver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47811" y="1419622"/>
            <a:ext cx="7841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Reducer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528" y="1923678"/>
            <a:ext cx="2528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将</a:t>
            </a:r>
            <a:r>
              <a:rPr lang="en-US" altLang="zh-CN" sz="1400" u="sng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maptask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传给我们的文本内容先转换成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String</a:t>
            </a:r>
            <a:endParaRPr lang="zh-CN" altLang="zh-CN" sz="1400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3528" y="3147814"/>
            <a:ext cx="2528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// 2 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根据空格将这一行切分成单词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3529" y="4227934"/>
            <a:ext cx="2528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// 3 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将单词输出为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&lt;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单词，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1&gt;</a:t>
            </a:r>
            <a:endParaRPr lang="zh-CN" altLang="zh-CN" sz="1400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91880" y="1923678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汇总各个</a:t>
            </a:r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key</a:t>
            </a:r>
            <a:r>
              <a:rPr lang="zh-CN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的个数</a:t>
            </a:r>
            <a:endParaRPr lang="zh-CN" altLang="zh-CN" sz="1400" kern="100" dirty="0">
              <a:solidFill>
                <a:srgbClr val="00B0F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91880" y="3075806"/>
            <a:ext cx="1935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2</a:t>
            </a:r>
            <a:r>
              <a:rPr lang="zh-CN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输出该</a:t>
            </a:r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key</a:t>
            </a:r>
            <a:r>
              <a:rPr lang="zh-CN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的总次数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72386" y="1863809"/>
            <a:ext cx="30320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获取配置信息，或者</a:t>
            </a:r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job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对象实例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70561" y="2669671"/>
            <a:ext cx="30338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关联</a:t>
            </a:r>
            <a:r>
              <a:rPr lang="en-US" altLang="zh-CN" sz="1400" u="sng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mapper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/Reducer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业务类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72386" y="3053889"/>
            <a:ext cx="2797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4 </a:t>
            </a:r>
            <a:r>
              <a:rPr lang="zh-CN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指定</a:t>
            </a:r>
            <a:r>
              <a:rPr lang="en-US" altLang="zh-CN" sz="1400" u="sng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mapper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输出数据的</a:t>
            </a:r>
            <a:r>
              <a:rPr lang="en-US" altLang="zh-CN" sz="1400" u="sng" kern="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kv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72386" y="3492059"/>
            <a:ext cx="2797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5 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指定最终输出的数据的</a:t>
            </a:r>
            <a:r>
              <a:rPr lang="en-US" altLang="zh-CN" sz="1400" u="sng" kern="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kv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类型</a:t>
            </a:r>
            <a:endParaRPr lang="zh-CN" altLang="zh-CN" sz="1400" kern="1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77644" y="3914035"/>
            <a:ext cx="3026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6 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指定</a:t>
            </a:r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job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的输入原始文件所在目录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870561" y="4352205"/>
            <a:ext cx="8226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7 </a:t>
            </a:r>
            <a:r>
              <a:rPr lang="zh-CN" altLang="en-US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提交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870561" y="2243699"/>
            <a:ext cx="316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2 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指定本程序的</a:t>
            </a:r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jar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包所在的本地路径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65542" y="624021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3.1.2 </a:t>
            </a:r>
            <a:r>
              <a:rPr lang="zh-CN" altLang="zh-CN" dirty="0"/>
              <a:t>需求</a:t>
            </a:r>
            <a:r>
              <a:rPr lang="en-US" altLang="zh-CN" dirty="0"/>
              <a:t>2</a:t>
            </a:r>
            <a:r>
              <a:rPr lang="zh-CN" altLang="zh-CN" dirty="0"/>
              <a:t>：把单词按照</a:t>
            </a:r>
            <a:r>
              <a:rPr lang="en-US" altLang="zh-CN" dirty="0"/>
              <a:t>ASCII</a:t>
            </a:r>
            <a:r>
              <a:rPr lang="zh-CN" altLang="zh-CN" dirty="0"/>
              <a:t>码奇偶分区（</a:t>
            </a:r>
            <a:r>
              <a:rPr lang="en-US" altLang="zh-CN" dirty="0" err="1"/>
              <a:t>Partitioner</a:t>
            </a:r>
            <a:r>
              <a:rPr lang="zh-CN" altLang="zh-CN" dirty="0"/>
              <a:t>）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611560" y="1419622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）自定义分区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51920" y="1350372"/>
            <a:ext cx="5166320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）在驱动中配置加载分区，设置</a:t>
            </a:r>
            <a:r>
              <a:rPr lang="en-US" altLang="zh-CN" kern="1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reducetask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个数</a:t>
            </a:r>
            <a:endParaRPr lang="zh-CN" altLang="zh-CN" kern="100" dirty="0">
              <a:solidFill>
                <a:srgbClr val="00B0F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206769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获取单词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key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2859782"/>
            <a:ext cx="24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2 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根据奇数偶数分区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75963" y="2015129"/>
            <a:ext cx="50165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job.setPartitionerClass</a:t>
            </a:r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WordCountPartitioner.</a:t>
            </a:r>
            <a:r>
              <a:rPr lang="en-US" altLang="zh-CN" b="1" kern="1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class</a:t>
            </a:r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);</a:t>
            </a:r>
            <a:endParaRPr lang="zh-CN" altLang="zh-CN" kern="100" dirty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endParaRPr lang="en-US" altLang="zh-CN" kern="100" dirty="0" smtClean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endParaRPr lang="en-US" altLang="zh-CN" kern="100" dirty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r>
              <a:rPr lang="en-US" altLang="zh-CN" kern="100" dirty="0" err="1" smtClean="0">
                <a:solidFill>
                  <a:srgbClr val="00B0F0"/>
                </a:solidFill>
                <a:latin typeface="Times New Roman" panose="02020603050405020304" pitchFamily="18" charset="0"/>
              </a:rPr>
              <a:t>job.setNumReduceTasks</a:t>
            </a:r>
            <a:r>
              <a:rPr lang="en-US" altLang="zh-CN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(2</a:t>
            </a:r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);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65542" y="624021"/>
            <a:ext cx="6306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3.1.3 </a:t>
            </a:r>
            <a:r>
              <a:rPr lang="zh-CN" altLang="zh-CN" dirty="0"/>
              <a:t>需求</a:t>
            </a:r>
            <a:r>
              <a:rPr lang="en-US" altLang="zh-CN" dirty="0"/>
              <a:t>3</a:t>
            </a:r>
            <a:r>
              <a:rPr lang="zh-CN" altLang="zh-CN" dirty="0"/>
              <a:t>：对每一个</a:t>
            </a:r>
            <a:r>
              <a:rPr lang="en-US" altLang="zh-CN" dirty="0" err="1"/>
              <a:t>maptask</a:t>
            </a:r>
            <a:r>
              <a:rPr lang="zh-CN" altLang="zh-CN" dirty="0"/>
              <a:t>的输出局部汇总（</a:t>
            </a:r>
            <a:r>
              <a:rPr lang="en-US" altLang="zh-CN" dirty="0"/>
              <a:t>Combiner</a:t>
            </a:r>
            <a:r>
              <a:rPr lang="zh-CN" altLang="zh-CN" dirty="0"/>
              <a:t>）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611560" y="1350372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7030A0"/>
                </a:solidFill>
              </a:rPr>
              <a:t>方案一</a:t>
            </a:r>
            <a:endParaRPr lang="zh-CN" altLang="zh-CN" dirty="0">
              <a:solidFill>
                <a:srgbClr val="7030A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851670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zh-CN" altLang="zh-CN" dirty="0">
                <a:solidFill>
                  <a:srgbClr val="7030A0"/>
                </a:solidFill>
              </a:rPr>
              <a:t>）增加一个</a:t>
            </a:r>
            <a:r>
              <a:rPr lang="en-US" altLang="zh-CN" dirty="0" err="1">
                <a:solidFill>
                  <a:srgbClr val="7030A0"/>
                </a:solidFill>
              </a:rPr>
              <a:t>WordcountCombiner</a:t>
            </a:r>
            <a:r>
              <a:rPr lang="zh-CN" altLang="zh-CN" dirty="0">
                <a:solidFill>
                  <a:srgbClr val="7030A0"/>
                </a:solidFill>
              </a:rPr>
              <a:t>类继承</a:t>
            </a:r>
            <a:r>
              <a:rPr lang="en-US" altLang="zh-CN" dirty="0">
                <a:solidFill>
                  <a:srgbClr val="7030A0"/>
                </a:solidFill>
              </a:rPr>
              <a:t>Reducer</a:t>
            </a:r>
            <a:endParaRPr lang="zh-CN" altLang="zh-CN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20072" y="1281123"/>
            <a:ext cx="881973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方案二</a:t>
            </a:r>
            <a:endParaRPr lang="zh-CN" altLang="zh-CN" kern="1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55976" y="1758204"/>
            <a:ext cx="4572000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）将</a:t>
            </a:r>
            <a:r>
              <a:rPr lang="en-US" altLang="zh-CN" kern="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WordcountReducer</a:t>
            </a:r>
            <a:r>
              <a:rPr lang="zh-CN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作为</a:t>
            </a:r>
            <a:r>
              <a:rPr lang="en-US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combiner</a:t>
            </a:r>
            <a:r>
              <a:rPr lang="zh-CN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kern="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WordcountDriver</a:t>
            </a:r>
            <a:r>
              <a:rPr lang="zh-CN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驱动类中指定</a:t>
            </a:r>
            <a:endParaRPr lang="zh-CN" altLang="zh-CN" kern="1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55976" y="2977591"/>
            <a:ext cx="4716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job.setCombinerClass</a:t>
            </a:r>
            <a:r>
              <a:rPr lang="en-US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WordcountReducer.</a:t>
            </a:r>
            <a:r>
              <a:rPr lang="en-US" altLang="zh-CN" b="1" kern="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class</a:t>
            </a:r>
            <a:r>
              <a:rPr lang="en-US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);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2801860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2</a:t>
            </a:r>
            <a:r>
              <a:rPr lang="zh-CN" altLang="zh-CN" dirty="0" smtClean="0">
                <a:solidFill>
                  <a:srgbClr val="7030A0"/>
                </a:solidFill>
              </a:rPr>
              <a:t>）</a:t>
            </a:r>
            <a:r>
              <a:rPr lang="zh-CN" altLang="en-US" dirty="0" smtClean="0">
                <a:solidFill>
                  <a:srgbClr val="7030A0"/>
                </a:solidFill>
              </a:rPr>
              <a:t>在</a:t>
            </a:r>
            <a:r>
              <a:rPr lang="en-US" altLang="zh-CN" dirty="0" err="1" smtClean="0">
                <a:solidFill>
                  <a:srgbClr val="7030A0"/>
                </a:solidFill>
              </a:rPr>
              <a:t>WordcountCombiner</a:t>
            </a:r>
            <a:r>
              <a:rPr lang="zh-CN" altLang="en-US" dirty="0" smtClean="0">
                <a:solidFill>
                  <a:srgbClr val="7030A0"/>
                </a:solidFill>
              </a:rPr>
              <a:t>中</a:t>
            </a:r>
            <a:endParaRPr lang="en-US" altLang="zh-CN" dirty="0" smtClean="0">
              <a:solidFill>
                <a:srgbClr val="7030A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9552" y="3291508"/>
            <a:ext cx="24892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（</a:t>
            </a:r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zh-CN" altLang="en-US" dirty="0">
                <a:solidFill>
                  <a:srgbClr val="7030A0"/>
                </a:solidFill>
              </a:rPr>
              <a:t>）统计单词汇总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	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 smtClean="0">
                <a:solidFill>
                  <a:srgbClr val="7030A0"/>
                </a:solidFill>
              </a:rPr>
              <a:t>（</a:t>
            </a:r>
            <a:r>
              <a:rPr lang="en-US" altLang="zh-CN" dirty="0">
                <a:solidFill>
                  <a:srgbClr val="7030A0"/>
                </a:solidFill>
              </a:rPr>
              <a:t>2</a:t>
            </a:r>
            <a:r>
              <a:rPr lang="zh-CN" altLang="en-US" dirty="0">
                <a:solidFill>
                  <a:srgbClr val="7030A0"/>
                </a:solidFill>
              </a:rPr>
              <a:t>）将统计结果输出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10" grpId="0"/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2773680" y="567680"/>
            <a:ext cx="2068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FF0000"/>
                </a:solidFill>
              </a:rPr>
              <a:t>作业提交过程之</a:t>
            </a:r>
            <a:r>
              <a:rPr lang="en-US" altLang="zh-CN" sz="1600" dirty="0" smtClean="0">
                <a:solidFill>
                  <a:srgbClr val="FF0000"/>
                </a:solidFill>
              </a:rPr>
              <a:t>YARN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82269" y="1131590"/>
            <a:ext cx="1406335" cy="9074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426284" y="771550"/>
            <a:ext cx="1278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 </a:t>
            </a:r>
            <a:r>
              <a:rPr lang="en-US" altLang="zh-CN" sz="1000" dirty="0" err="1" smtClean="0"/>
              <a:t>Mr</a:t>
            </a:r>
            <a:r>
              <a:rPr lang="zh-CN" altLang="en-US" sz="1000" dirty="0" smtClean="0"/>
              <a:t>程序提交到客户端所在的节点</a:t>
            </a:r>
            <a:endParaRPr lang="en-US" altLang="zh-CN" sz="1000" dirty="0" smtClean="0"/>
          </a:p>
        </p:txBody>
      </p:sp>
      <p:sp>
        <p:nvSpPr>
          <p:cNvPr id="107" name="文本框 106"/>
          <p:cNvSpPr txBox="1"/>
          <p:nvPr/>
        </p:nvSpPr>
        <p:spPr>
          <a:xfrm>
            <a:off x="299180" y="1131590"/>
            <a:ext cx="1406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/home/</a:t>
            </a:r>
            <a:r>
              <a:rPr lang="en-US" altLang="zh-CN" sz="1000" dirty="0" err="1" smtClean="0"/>
              <a:t>neuedu</a:t>
            </a:r>
            <a:r>
              <a:rPr lang="en-US" altLang="zh-CN" sz="1000" dirty="0" smtClean="0"/>
              <a:t>/wc.jar</a:t>
            </a:r>
            <a:endParaRPr lang="en-US" altLang="zh-CN" sz="1000" dirty="0" smtClean="0"/>
          </a:p>
        </p:txBody>
      </p:sp>
      <p:sp>
        <p:nvSpPr>
          <p:cNvPr id="109" name="文本框 108"/>
          <p:cNvSpPr txBox="1"/>
          <p:nvPr/>
        </p:nvSpPr>
        <p:spPr>
          <a:xfrm>
            <a:off x="322702" y="1380429"/>
            <a:ext cx="1406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main(){</a:t>
            </a:r>
            <a:endParaRPr lang="en-US" altLang="zh-CN" sz="1000" dirty="0" smtClean="0"/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</a:t>
            </a:r>
            <a:r>
              <a:rPr lang="en-US" altLang="zh-CN" sz="1000" dirty="0" err="1" smtClean="0"/>
              <a:t>job.submit</a:t>
            </a:r>
            <a:r>
              <a:rPr lang="en-US" altLang="zh-CN" sz="1000" dirty="0" smtClean="0"/>
              <a:t>();</a:t>
            </a:r>
            <a:endParaRPr lang="en-US" altLang="zh-CN" sz="1000" dirty="0"/>
          </a:p>
          <a:p>
            <a:r>
              <a:rPr lang="en-US" altLang="zh-CN" sz="1000" dirty="0" smtClean="0"/>
              <a:t>}</a:t>
            </a:r>
            <a:endParaRPr lang="en-US" altLang="zh-CN" sz="1000" dirty="0" smtClean="0"/>
          </a:p>
        </p:txBody>
      </p:sp>
      <p:sp>
        <p:nvSpPr>
          <p:cNvPr id="110" name="文本框 109"/>
          <p:cNvSpPr txBox="1"/>
          <p:nvPr/>
        </p:nvSpPr>
        <p:spPr>
          <a:xfrm>
            <a:off x="899592" y="1738154"/>
            <a:ext cx="781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yarnrunner</a:t>
            </a:r>
            <a:endParaRPr lang="en-US" altLang="zh-CN" sz="1000" dirty="0" smtClean="0"/>
          </a:p>
        </p:txBody>
      </p:sp>
      <p:sp>
        <p:nvSpPr>
          <p:cNvPr id="111" name="矩形 110"/>
          <p:cNvSpPr/>
          <p:nvPr/>
        </p:nvSpPr>
        <p:spPr>
          <a:xfrm>
            <a:off x="4774051" y="882378"/>
            <a:ext cx="2921914" cy="1322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1956493" y="873389"/>
            <a:ext cx="1361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 </a:t>
            </a:r>
            <a:r>
              <a:rPr lang="zh-CN" altLang="en-US" sz="1000" dirty="0" smtClean="0"/>
              <a:t>申请一个</a:t>
            </a:r>
            <a:r>
              <a:rPr lang="en-US" altLang="zh-CN" sz="1000" dirty="0" smtClean="0"/>
              <a:t>application</a:t>
            </a:r>
            <a:endParaRPr lang="en-US" altLang="zh-CN" sz="1000" dirty="0" smtClean="0"/>
          </a:p>
        </p:txBody>
      </p:sp>
      <p:sp>
        <p:nvSpPr>
          <p:cNvPr id="113" name="文本框 112"/>
          <p:cNvSpPr txBox="1"/>
          <p:nvPr/>
        </p:nvSpPr>
        <p:spPr>
          <a:xfrm>
            <a:off x="2510849" y="1143652"/>
            <a:ext cx="212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application</a:t>
            </a:r>
            <a:r>
              <a:rPr lang="zh-CN" altLang="en-US" sz="1000" dirty="0" smtClean="0"/>
              <a:t>资源提交路径</a:t>
            </a:r>
            <a:endParaRPr lang="en-US" altLang="zh-CN" sz="1000" dirty="0" smtClean="0"/>
          </a:p>
          <a:p>
            <a:r>
              <a:rPr lang="en-US" altLang="zh-CN" sz="1000" dirty="0" err="1" smtClean="0"/>
              <a:t>hdfs</a:t>
            </a:r>
            <a:r>
              <a:rPr lang="en-US" altLang="zh-CN" sz="1000" dirty="0" smtClean="0"/>
              <a:t>://…./.staging</a:t>
            </a:r>
            <a:r>
              <a:rPr lang="zh-CN" altLang="en-US" sz="1000" dirty="0" smtClean="0"/>
              <a:t>以及</a:t>
            </a:r>
            <a:r>
              <a:rPr lang="en-US" altLang="zh-CN" sz="1000" dirty="0" err="1" smtClean="0"/>
              <a:t>application_id</a:t>
            </a:r>
            <a:endParaRPr lang="en-US" altLang="zh-CN" sz="1000" dirty="0" smtClean="0"/>
          </a:p>
        </p:txBody>
      </p:sp>
      <p:sp>
        <p:nvSpPr>
          <p:cNvPr id="114" name="文本框 113"/>
          <p:cNvSpPr txBox="1"/>
          <p:nvPr/>
        </p:nvSpPr>
        <p:spPr>
          <a:xfrm>
            <a:off x="1910558" y="1819096"/>
            <a:ext cx="244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 </a:t>
            </a:r>
            <a:r>
              <a:rPr lang="zh-CN" altLang="en-US" sz="1000" dirty="0" smtClean="0"/>
              <a:t>资源提交完毕，申请运行</a:t>
            </a:r>
            <a:r>
              <a:rPr lang="en-US" altLang="zh-CN" sz="1000" dirty="0" err="1" smtClean="0"/>
              <a:t>mrAppMaster</a:t>
            </a:r>
            <a:endParaRPr lang="en-US" altLang="zh-CN" sz="1000" dirty="0" smtClean="0"/>
          </a:p>
        </p:txBody>
      </p:sp>
      <p:sp>
        <p:nvSpPr>
          <p:cNvPr id="115" name="云形 114"/>
          <p:cNvSpPr/>
          <p:nvPr/>
        </p:nvSpPr>
        <p:spPr>
          <a:xfrm>
            <a:off x="85751" y="3507853"/>
            <a:ext cx="1980915" cy="144069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405087" y="2167850"/>
            <a:ext cx="89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提交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运行所需资源</a:t>
            </a:r>
            <a:endParaRPr lang="en-US" altLang="zh-CN" sz="1000" dirty="0" smtClean="0"/>
          </a:p>
        </p:txBody>
      </p:sp>
      <p:sp>
        <p:nvSpPr>
          <p:cNvPr id="117" name="文本框 116"/>
          <p:cNvSpPr txBox="1"/>
          <p:nvPr/>
        </p:nvSpPr>
        <p:spPr>
          <a:xfrm>
            <a:off x="5554931" y="632624"/>
            <a:ext cx="151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Resourcemanager</a:t>
            </a:r>
            <a:endParaRPr lang="en-US" altLang="zh-CN" sz="1000" dirty="0" smtClean="0"/>
          </a:p>
        </p:txBody>
      </p:sp>
      <p:sp>
        <p:nvSpPr>
          <p:cNvPr id="118" name="文本框 117"/>
          <p:cNvSpPr txBox="1"/>
          <p:nvPr/>
        </p:nvSpPr>
        <p:spPr>
          <a:xfrm>
            <a:off x="4774051" y="915566"/>
            <a:ext cx="2035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将用户的请求初始化成一个</a:t>
            </a:r>
            <a:r>
              <a:rPr lang="en-US" altLang="zh-CN" sz="1000" dirty="0" smtClean="0"/>
              <a:t>task</a:t>
            </a:r>
            <a:endParaRPr lang="en-US" altLang="zh-CN" sz="1000" dirty="0" smtClean="0"/>
          </a:p>
        </p:txBody>
      </p:sp>
      <p:sp>
        <p:nvSpPr>
          <p:cNvPr id="120" name="矩形 119"/>
          <p:cNvSpPr/>
          <p:nvPr/>
        </p:nvSpPr>
        <p:spPr>
          <a:xfrm>
            <a:off x="4938846" y="1778477"/>
            <a:ext cx="1960543" cy="3612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6033082" y="1539687"/>
            <a:ext cx="1017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FIFO</a:t>
            </a:r>
            <a:r>
              <a:rPr lang="zh-CN" altLang="en-US" sz="1000" dirty="0" smtClean="0"/>
              <a:t>调度队列</a:t>
            </a:r>
            <a:endParaRPr lang="en-US" altLang="zh-CN" sz="1000" dirty="0" smtClean="0"/>
          </a:p>
        </p:txBody>
      </p:sp>
      <p:sp>
        <p:nvSpPr>
          <p:cNvPr id="122" name="文本框 121"/>
          <p:cNvSpPr txBox="1"/>
          <p:nvPr/>
        </p:nvSpPr>
        <p:spPr>
          <a:xfrm>
            <a:off x="7023135" y="175097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Fair</a:t>
            </a:r>
            <a:endParaRPr lang="en-US" altLang="zh-CN" sz="1000" dirty="0" smtClean="0"/>
          </a:p>
          <a:p>
            <a:r>
              <a:rPr lang="en-US" altLang="zh-CN" sz="1000" dirty="0" smtClean="0"/>
              <a:t>Capacity</a:t>
            </a:r>
            <a:endParaRPr lang="en-US" altLang="zh-CN" sz="1000" dirty="0" smtClean="0"/>
          </a:p>
        </p:txBody>
      </p:sp>
      <p:sp>
        <p:nvSpPr>
          <p:cNvPr id="123" name="流程图: 联系 122"/>
          <p:cNvSpPr/>
          <p:nvPr/>
        </p:nvSpPr>
        <p:spPr>
          <a:xfrm>
            <a:off x="5004048" y="1867348"/>
            <a:ext cx="262954" cy="21602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2442510" y="26431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2522839" y="23692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126" name="矩形 125"/>
          <p:cNvSpPr/>
          <p:nvPr/>
        </p:nvSpPr>
        <p:spPr>
          <a:xfrm>
            <a:off x="2594910" y="28996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2594910" y="26628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29" name="文本框 128"/>
          <p:cNvSpPr txBox="1"/>
          <p:nvPr/>
        </p:nvSpPr>
        <p:spPr>
          <a:xfrm>
            <a:off x="2891325" y="2899676"/>
            <a:ext cx="775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</a:t>
            </a:r>
            <a:endParaRPr lang="en-US" altLang="zh-CN" sz="1000" dirty="0" smtClean="0"/>
          </a:p>
        </p:txBody>
      </p:sp>
      <p:sp>
        <p:nvSpPr>
          <p:cNvPr id="130" name="文本框 129"/>
          <p:cNvSpPr txBox="1"/>
          <p:nvPr/>
        </p:nvSpPr>
        <p:spPr>
          <a:xfrm>
            <a:off x="2605702" y="3136513"/>
            <a:ext cx="927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MRAppmaster</a:t>
            </a:r>
            <a:endParaRPr lang="en-US" altLang="zh-CN" sz="1000" dirty="0" smtClean="0"/>
          </a:p>
        </p:txBody>
      </p:sp>
      <p:sp>
        <p:nvSpPr>
          <p:cNvPr id="131" name="文本框 130"/>
          <p:cNvSpPr txBox="1"/>
          <p:nvPr/>
        </p:nvSpPr>
        <p:spPr>
          <a:xfrm>
            <a:off x="992770" y="3995251"/>
            <a:ext cx="637795" cy="553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Job.split</a:t>
            </a:r>
            <a:endParaRPr lang="en-US" altLang="zh-CN" sz="1000" dirty="0" smtClean="0"/>
          </a:p>
          <a:p>
            <a:r>
              <a:rPr lang="en-US" altLang="zh-CN" sz="1000" dirty="0" smtClean="0"/>
              <a:t>Job.xml</a:t>
            </a:r>
            <a:endParaRPr lang="en-US" altLang="zh-CN" sz="1000" dirty="0" smtClean="0"/>
          </a:p>
          <a:p>
            <a:r>
              <a:rPr lang="en-US" altLang="zh-CN" sz="1000" dirty="0"/>
              <a:t>w</a:t>
            </a:r>
            <a:r>
              <a:rPr lang="en-US" altLang="zh-CN" sz="1000" dirty="0" smtClean="0"/>
              <a:t>c.jar</a:t>
            </a:r>
            <a:endParaRPr lang="en-US" altLang="zh-CN" sz="1000" dirty="0" smtClean="0"/>
          </a:p>
        </p:txBody>
      </p:sp>
      <p:sp>
        <p:nvSpPr>
          <p:cNvPr id="132" name="矩形 131"/>
          <p:cNvSpPr/>
          <p:nvPr/>
        </p:nvSpPr>
        <p:spPr>
          <a:xfrm>
            <a:off x="219743" y="3767364"/>
            <a:ext cx="18998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hdfs</a:t>
            </a:r>
            <a:r>
              <a:rPr lang="en-US" altLang="zh-CN" sz="1000" dirty="0"/>
              <a:t>://…./.</a:t>
            </a:r>
            <a:r>
              <a:rPr lang="en-US" altLang="zh-CN" sz="1000" dirty="0" smtClean="0"/>
              <a:t>staging/</a:t>
            </a:r>
            <a:r>
              <a:rPr lang="en-US" altLang="zh-CN" sz="1000" dirty="0" err="1" smtClean="0"/>
              <a:t>application_id</a:t>
            </a:r>
            <a:endParaRPr lang="en-US" altLang="zh-CN" sz="10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139822" y="4033976"/>
            <a:ext cx="9572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这些文件在</a:t>
            </a:r>
            <a:r>
              <a:rPr lang="en-US" altLang="zh-CN" sz="1000" dirty="0" err="1" smtClean="0"/>
              <a:t>job.submit</a:t>
            </a:r>
            <a:r>
              <a:rPr lang="en-US" altLang="zh-CN" sz="1000" dirty="0" smtClean="0"/>
              <a:t>()</a:t>
            </a:r>
            <a:r>
              <a:rPr lang="zh-CN" altLang="en-US" sz="1000" dirty="0" smtClean="0"/>
              <a:t>后生成</a:t>
            </a:r>
            <a:endParaRPr lang="en-US" altLang="zh-CN" sz="1000" dirty="0" smtClean="0"/>
          </a:p>
        </p:txBody>
      </p:sp>
      <p:sp>
        <p:nvSpPr>
          <p:cNvPr id="135" name="矩形 134"/>
          <p:cNvSpPr/>
          <p:nvPr/>
        </p:nvSpPr>
        <p:spPr>
          <a:xfrm>
            <a:off x="5355704" y="26431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5355704" y="23692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137" name="矩形 136"/>
          <p:cNvSpPr/>
          <p:nvPr/>
        </p:nvSpPr>
        <p:spPr>
          <a:xfrm>
            <a:off x="5508104" y="28996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38" name="文本框 137"/>
          <p:cNvSpPr txBox="1"/>
          <p:nvPr/>
        </p:nvSpPr>
        <p:spPr>
          <a:xfrm>
            <a:off x="5508104" y="26628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39" name="文本框 138"/>
          <p:cNvSpPr txBox="1"/>
          <p:nvPr/>
        </p:nvSpPr>
        <p:spPr>
          <a:xfrm>
            <a:off x="5652120" y="2899676"/>
            <a:ext cx="908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cpu+ram+jar</a:t>
            </a:r>
            <a:endParaRPr lang="en-US" altLang="zh-CN" sz="1000" dirty="0" smtClean="0"/>
          </a:p>
        </p:txBody>
      </p:sp>
      <p:sp>
        <p:nvSpPr>
          <p:cNvPr id="141" name="文本框 140"/>
          <p:cNvSpPr txBox="1"/>
          <p:nvPr/>
        </p:nvSpPr>
        <p:spPr>
          <a:xfrm>
            <a:off x="5518895" y="3136513"/>
            <a:ext cx="98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maptask</a:t>
            </a:r>
            <a:endParaRPr lang="en-US" altLang="zh-CN" sz="1000" dirty="0" smtClean="0"/>
          </a:p>
        </p:txBody>
      </p:sp>
      <p:cxnSp>
        <p:nvCxnSpPr>
          <p:cNvPr id="142" name="直接箭头连接符 141"/>
          <p:cNvCxnSpPr/>
          <p:nvPr/>
        </p:nvCxnSpPr>
        <p:spPr>
          <a:xfrm flipH="1">
            <a:off x="827584" y="1312282"/>
            <a:ext cx="641887" cy="17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10" idx="2"/>
            <a:endCxn id="115" idx="3"/>
          </p:cNvCxnSpPr>
          <p:nvPr/>
        </p:nvCxnSpPr>
        <p:spPr>
          <a:xfrm flipH="1">
            <a:off x="1076209" y="1984375"/>
            <a:ext cx="214289" cy="160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曲线连接符 143"/>
          <p:cNvCxnSpPr>
            <a:stCxn id="110" idx="3"/>
          </p:cNvCxnSpPr>
          <p:nvPr/>
        </p:nvCxnSpPr>
        <p:spPr>
          <a:xfrm flipV="1">
            <a:off x="1681404" y="882378"/>
            <a:ext cx="3099846" cy="978887"/>
          </a:xfrm>
          <a:prstGeom prst="curvedConnector3">
            <a:avLst>
              <a:gd name="adj1" fmla="val 4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曲线连接符 145"/>
          <p:cNvCxnSpPr>
            <a:endCxn id="110" idx="3"/>
          </p:cNvCxnSpPr>
          <p:nvPr/>
        </p:nvCxnSpPr>
        <p:spPr>
          <a:xfrm rot="10800000" flipV="1">
            <a:off x="1681404" y="1008479"/>
            <a:ext cx="3099846" cy="852786"/>
          </a:xfrm>
          <a:prstGeom prst="curvedConnector3">
            <a:avLst>
              <a:gd name="adj1" fmla="val 91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endCxn id="110" idx="0"/>
          </p:cNvCxnSpPr>
          <p:nvPr/>
        </p:nvCxnSpPr>
        <p:spPr>
          <a:xfrm>
            <a:off x="1169328" y="1679318"/>
            <a:ext cx="121170" cy="5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曲线连接符 147"/>
          <p:cNvCxnSpPr/>
          <p:nvPr/>
        </p:nvCxnSpPr>
        <p:spPr>
          <a:xfrm flipV="1">
            <a:off x="1722426" y="1199704"/>
            <a:ext cx="3055461" cy="639170"/>
          </a:xfrm>
          <a:prstGeom prst="curvedConnector3">
            <a:avLst>
              <a:gd name="adj1" fmla="val 93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流程图: 联系 148"/>
          <p:cNvSpPr/>
          <p:nvPr/>
        </p:nvSpPr>
        <p:spPr>
          <a:xfrm>
            <a:off x="6760181" y="934710"/>
            <a:ext cx="262954" cy="21602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曲线连接符 149"/>
          <p:cNvCxnSpPr>
            <a:stCxn id="149" idx="3"/>
            <a:endCxn id="123" idx="0"/>
          </p:cNvCxnSpPr>
          <p:nvPr/>
        </p:nvCxnSpPr>
        <p:spPr>
          <a:xfrm rot="5400000">
            <a:off x="5592983" y="661641"/>
            <a:ext cx="748250" cy="1663165"/>
          </a:xfrm>
          <a:prstGeom prst="curvedConnector3">
            <a:avLst>
              <a:gd name="adj1" fmla="val 59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/>
          <p:cNvSpPr txBox="1"/>
          <p:nvPr/>
        </p:nvSpPr>
        <p:spPr>
          <a:xfrm>
            <a:off x="3416449" y="2167850"/>
            <a:ext cx="68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领取到</a:t>
            </a:r>
            <a:r>
              <a:rPr lang="en-US" altLang="zh-CN" sz="1000" dirty="0" smtClean="0"/>
              <a:t>task</a:t>
            </a:r>
            <a:r>
              <a:rPr lang="zh-CN" altLang="en-US" sz="1000" dirty="0" smtClean="0"/>
              <a:t>任务</a:t>
            </a:r>
            <a:endParaRPr lang="en-US" altLang="zh-CN" sz="1000" dirty="0" smtClean="0"/>
          </a:p>
        </p:txBody>
      </p:sp>
      <p:sp>
        <p:nvSpPr>
          <p:cNvPr id="156" name="文本框 155"/>
          <p:cNvSpPr txBox="1"/>
          <p:nvPr/>
        </p:nvSpPr>
        <p:spPr>
          <a:xfrm>
            <a:off x="1523896" y="2603767"/>
            <a:ext cx="83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 </a:t>
            </a:r>
            <a:r>
              <a:rPr lang="zh-CN" altLang="en-US" sz="1000" dirty="0" smtClean="0"/>
              <a:t>创建容器</a:t>
            </a:r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57" name="文本框 156"/>
          <p:cNvSpPr txBox="1"/>
          <p:nvPr/>
        </p:nvSpPr>
        <p:spPr>
          <a:xfrm>
            <a:off x="1530957" y="3069018"/>
            <a:ext cx="83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 </a:t>
            </a:r>
            <a:r>
              <a:rPr lang="zh-CN" altLang="en-US" sz="1000" dirty="0" smtClean="0"/>
              <a:t>下载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资源到本地</a:t>
            </a:r>
            <a:endParaRPr lang="en-US" altLang="zh-CN" sz="1000" dirty="0" smtClean="0"/>
          </a:p>
        </p:txBody>
      </p:sp>
      <p:cxnSp>
        <p:nvCxnSpPr>
          <p:cNvPr id="158" name="直接箭头连接符 157"/>
          <p:cNvCxnSpPr/>
          <p:nvPr/>
        </p:nvCxnSpPr>
        <p:spPr>
          <a:xfrm flipV="1">
            <a:off x="1865948" y="2909060"/>
            <a:ext cx="739753" cy="76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123" idx="2"/>
          </p:cNvCxnSpPr>
          <p:nvPr/>
        </p:nvCxnSpPr>
        <p:spPr>
          <a:xfrm flipH="1">
            <a:off x="3656089" y="1975360"/>
            <a:ext cx="1347959" cy="67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130" idx="3"/>
          </p:cNvCxnSpPr>
          <p:nvPr/>
        </p:nvCxnSpPr>
        <p:spPr>
          <a:xfrm flipV="1">
            <a:off x="3533422" y="2185905"/>
            <a:ext cx="1464973" cy="107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4385898" y="2527373"/>
            <a:ext cx="913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</a:t>
            </a:r>
            <a:r>
              <a:rPr lang="zh-CN" altLang="en-US" sz="1000" dirty="0" smtClean="0"/>
              <a:t>申请运行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容器</a:t>
            </a:r>
            <a:endParaRPr lang="en-US" altLang="zh-CN" sz="1000" dirty="0" smtClean="0"/>
          </a:p>
        </p:txBody>
      </p:sp>
      <p:sp>
        <p:nvSpPr>
          <p:cNvPr id="163" name="矩形 162"/>
          <p:cNvSpPr/>
          <p:nvPr/>
        </p:nvSpPr>
        <p:spPr>
          <a:xfrm>
            <a:off x="7695965" y="26472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5" name="文本框 164"/>
          <p:cNvSpPr txBox="1"/>
          <p:nvPr/>
        </p:nvSpPr>
        <p:spPr>
          <a:xfrm>
            <a:off x="7695965" y="23733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166" name="矩形 165"/>
          <p:cNvSpPr/>
          <p:nvPr/>
        </p:nvSpPr>
        <p:spPr>
          <a:xfrm>
            <a:off x="7848365" y="29037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7848365" y="26669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68" name="文本框 167"/>
          <p:cNvSpPr txBox="1"/>
          <p:nvPr/>
        </p:nvSpPr>
        <p:spPr>
          <a:xfrm>
            <a:off x="7992381" y="2903776"/>
            <a:ext cx="927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cpu+ram+jar</a:t>
            </a:r>
            <a:endParaRPr lang="en-US" altLang="zh-CN" sz="1000" dirty="0" smtClean="0"/>
          </a:p>
        </p:txBody>
      </p:sp>
      <p:sp>
        <p:nvSpPr>
          <p:cNvPr id="169" name="文本框 168"/>
          <p:cNvSpPr txBox="1"/>
          <p:nvPr/>
        </p:nvSpPr>
        <p:spPr>
          <a:xfrm>
            <a:off x="7859156" y="3140613"/>
            <a:ext cx="98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maptask</a:t>
            </a:r>
            <a:endParaRPr lang="en-US" altLang="zh-CN" sz="1000" dirty="0" smtClean="0"/>
          </a:p>
        </p:txBody>
      </p:sp>
      <p:cxnSp>
        <p:nvCxnSpPr>
          <p:cNvPr id="170" name="直接箭头连接符 169"/>
          <p:cNvCxnSpPr/>
          <p:nvPr/>
        </p:nvCxnSpPr>
        <p:spPr>
          <a:xfrm>
            <a:off x="5026229" y="2198885"/>
            <a:ext cx="492666" cy="73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>
            <a:off x="5036674" y="2205146"/>
            <a:ext cx="2834838" cy="732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/>
          <p:cNvSpPr txBox="1"/>
          <p:nvPr/>
        </p:nvSpPr>
        <p:spPr>
          <a:xfrm>
            <a:off x="6496906" y="2253141"/>
            <a:ext cx="974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</a:t>
            </a:r>
            <a:r>
              <a:rPr lang="zh-CN" altLang="en-US" sz="1000" dirty="0" smtClean="0"/>
              <a:t>领取到任务，创建容器</a:t>
            </a:r>
            <a:endParaRPr lang="en-US" altLang="zh-CN" sz="1000" dirty="0" smtClean="0"/>
          </a:p>
        </p:txBody>
      </p:sp>
      <p:cxnSp>
        <p:nvCxnSpPr>
          <p:cNvPr id="174" name="直接箭头连接符 173"/>
          <p:cNvCxnSpPr>
            <a:endCxn id="137" idx="1"/>
          </p:cNvCxnSpPr>
          <p:nvPr/>
        </p:nvCxnSpPr>
        <p:spPr>
          <a:xfrm flipV="1">
            <a:off x="3533422" y="3171709"/>
            <a:ext cx="1974682" cy="13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/>
          <p:cNvSpPr txBox="1"/>
          <p:nvPr/>
        </p:nvSpPr>
        <p:spPr>
          <a:xfrm>
            <a:off x="4150049" y="2920587"/>
            <a:ext cx="83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11 </a:t>
            </a:r>
            <a:r>
              <a:rPr lang="zh-CN" altLang="en-US" sz="1000" dirty="0" smtClean="0"/>
              <a:t>发送程序启动脚本</a:t>
            </a:r>
            <a:endParaRPr lang="en-US" altLang="zh-CN" sz="1000" dirty="0" smtClean="0"/>
          </a:p>
        </p:txBody>
      </p:sp>
      <p:cxnSp>
        <p:nvCxnSpPr>
          <p:cNvPr id="176" name="直接箭头连接符 175"/>
          <p:cNvCxnSpPr>
            <a:stCxn id="130" idx="3"/>
            <a:endCxn id="166" idx="1"/>
          </p:cNvCxnSpPr>
          <p:nvPr/>
        </p:nvCxnSpPr>
        <p:spPr>
          <a:xfrm flipV="1">
            <a:off x="3533422" y="3175809"/>
            <a:ext cx="4314943" cy="8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5950946" y="3384743"/>
            <a:ext cx="733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179" name="文本框 178"/>
          <p:cNvSpPr txBox="1"/>
          <p:nvPr/>
        </p:nvSpPr>
        <p:spPr>
          <a:xfrm>
            <a:off x="8261486" y="3381975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180" name="矩形 179"/>
          <p:cNvSpPr/>
          <p:nvPr/>
        </p:nvSpPr>
        <p:spPr>
          <a:xfrm>
            <a:off x="5525488" y="3629243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1" name="矩形 180"/>
          <p:cNvSpPr/>
          <p:nvPr/>
        </p:nvSpPr>
        <p:spPr>
          <a:xfrm>
            <a:off x="5807963" y="3629243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7" name="文本框 186"/>
          <p:cNvSpPr txBox="1"/>
          <p:nvPr/>
        </p:nvSpPr>
        <p:spPr>
          <a:xfrm>
            <a:off x="5528470" y="3624351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</a:t>
            </a:r>
            <a:endParaRPr lang="en-US" altLang="zh-CN" sz="1000" dirty="0" smtClean="0"/>
          </a:p>
        </p:txBody>
      </p:sp>
      <p:sp>
        <p:nvSpPr>
          <p:cNvPr id="188" name="文本框 187"/>
          <p:cNvSpPr txBox="1"/>
          <p:nvPr/>
        </p:nvSpPr>
        <p:spPr>
          <a:xfrm>
            <a:off x="5813520" y="3611479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en-US" altLang="zh-CN" sz="1000" dirty="0" smtClean="0"/>
          </a:p>
        </p:txBody>
      </p:sp>
      <p:sp>
        <p:nvSpPr>
          <p:cNvPr id="189" name="矩形 188"/>
          <p:cNvSpPr/>
          <p:nvPr/>
        </p:nvSpPr>
        <p:spPr>
          <a:xfrm>
            <a:off x="7871512" y="3642682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93" name="矩形 192"/>
          <p:cNvSpPr/>
          <p:nvPr/>
        </p:nvSpPr>
        <p:spPr>
          <a:xfrm>
            <a:off x="8153987" y="3642682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94" name="文本框 193"/>
          <p:cNvSpPr txBox="1"/>
          <p:nvPr/>
        </p:nvSpPr>
        <p:spPr>
          <a:xfrm>
            <a:off x="7874494" y="3637790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</a:t>
            </a:r>
            <a:endParaRPr lang="en-US" altLang="zh-CN" sz="1000" dirty="0" smtClean="0"/>
          </a:p>
        </p:txBody>
      </p:sp>
      <p:sp>
        <p:nvSpPr>
          <p:cNvPr id="197" name="文本框 196"/>
          <p:cNvSpPr txBox="1"/>
          <p:nvPr/>
        </p:nvSpPr>
        <p:spPr>
          <a:xfrm>
            <a:off x="8159544" y="3624918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en-US" altLang="zh-CN" sz="1000" dirty="0" smtClean="0"/>
          </a:p>
        </p:txBody>
      </p:sp>
      <p:sp>
        <p:nvSpPr>
          <p:cNvPr id="198" name="矩形 197"/>
          <p:cNvSpPr/>
          <p:nvPr/>
        </p:nvSpPr>
        <p:spPr>
          <a:xfrm>
            <a:off x="3750701" y="4155926"/>
            <a:ext cx="1232520" cy="912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99" name="文本框 198"/>
          <p:cNvSpPr txBox="1"/>
          <p:nvPr/>
        </p:nvSpPr>
        <p:spPr>
          <a:xfrm>
            <a:off x="4743787" y="1172382"/>
            <a:ext cx="134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14 </a:t>
            </a:r>
            <a:r>
              <a:rPr lang="zh-CN" altLang="en-US" sz="1000" dirty="0" smtClean="0"/>
              <a:t>程序运行完后，</a:t>
            </a:r>
            <a:r>
              <a:rPr lang="en-US" altLang="zh-CN" sz="1000" dirty="0" smtClean="0"/>
              <a:t>MR</a:t>
            </a:r>
            <a:r>
              <a:rPr lang="zh-CN" altLang="en-US" sz="1000" dirty="0" smtClean="0"/>
              <a:t>会向</a:t>
            </a:r>
            <a:r>
              <a:rPr lang="en-US" altLang="zh-CN" sz="1000" dirty="0" smtClean="0"/>
              <a:t>RM</a:t>
            </a:r>
            <a:r>
              <a:rPr lang="zh-CN" altLang="en-US" sz="1000" dirty="0" smtClean="0"/>
              <a:t>注销自己</a:t>
            </a:r>
            <a:endParaRPr lang="en-US" altLang="zh-CN" sz="1000" dirty="0" smtClean="0"/>
          </a:p>
        </p:txBody>
      </p:sp>
      <p:sp>
        <p:nvSpPr>
          <p:cNvPr id="201" name="文本框 200"/>
          <p:cNvSpPr txBox="1"/>
          <p:nvPr/>
        </p:nvSpPr>
        <p:spPr>
          <a:xfrm>
            <a:off x="3690593" y="3391495"/>
            <a:ext cx="1196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12 </a:t>
            </a:r>
            <a:r>
              <a:rPr lang="zh-CN" altLang="en-US" sz="1000" dirty="0" smtClean="0"/>
              <a:t>向</a:t>
            </a:r>
            <a:r>
              <a:rPr lang="en-US" altLang="zh-CN" sz="1000" dirty="0" smtClean="0"/>
              <a:t>RM</a:t>
            </a:r>
            <a:r>
              <a:rPr lang="zh-CN" altLang="en-US" sz="1000" dirty="0" smtClean="0"/>
              <a:t>申请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个容器，运行</a:t>
            </a:r>
            <a:r>
              <a:rPr lang="en-US" altLang="zh-CN" sz="1000" dirty="0" smtClean="0"/>
              <a:t>reduce task</a:t>
            </a:r>
            <a:r>
              <a:rPr lang="zh-CN" altLang="en-US" sz="1000" dirty="0" smtClean="0"/>
              <a:t>程序</a:t>
            </a:r>
            <a:endParaRPr lang="en-US" altLang="zh-CN" sz="1000" dirty="0" smtClean="0"/>
          </a:p>
        </p:txBody>
      </p:sp>
      <p:sp>
        <p:nvSpPr>
          <p:cNvPr id="202" name="矩形 201"/>
          <p:cNvSpPr/>
          <p:nvPr/>
        </p:nvSpPr>
        <p:spPr>
          <a:xfrm>
            <a:off x="3905561" y="4371811"/>
            <a:ext cx="927720" cy="544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05" name="文本框 204"/>
          <p:cNvSpPr txBox="1"/>
          <p:nvPr/>
        </p:nvSpPr>
        <p:spPr>
          <a:xfrm>
            <a:off x="3905561" y="413497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206" name="文本框 205"/>
          <p:cNvSpPr txBox="1"/>
          <p:nvPr/>
        </p:nvSpPr>
        <p:spPr>
          <a:xfrm>
            <a:off x="4333672" y="4868851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07" name="文本框 206"/>
          <p:cNvSpPr txBox="1"/>
          <p:nvPr/>
        </p:nvSpPr>
        <p:spPr>
          <a:xfrm>
            <a:off x="4016226" y="4546219"/>
            <a:ext cx="870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task0</a:t>
            </a:r>
            <a:endParaRPr lang="en-US" altLang="zh-CN" sz="1000" dirty="0" smtClean="0"/>
          </a:p>
        </p:txBody>
      </p:sp>
      <p:sp>
        <p:nvSpPr>
          <p:cNvPr id="208" name="文本框 207"/>
          <p:cNvSpPr txBox="1"/>
          <p:nvPr/>
        </p:nvSpPr>
        <p:spPr>
          <a:xfrm>
            <a:off x="5081674" y="3950330"/>
            <a:ext cx="974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 reduce</a:t>
            </a:r>
            <a:r>
              <a:rPr lang="zh-CN" altLang="en-US" sz="1000" dirty="0" smtClean="0"/>
              <a:t>向</a:t>
            </a:r>
            <a:r>
              <a:rPr lang="en-US" altLang="zh-CN" sz="1000" dirty="0" smtClean="0"/>
              <a:t>map</a:t>
            </a:r>
            <a:r>
              <a:rPr lang="zh-CN" altLang="en-US" sz="1000" dirty="0" smtClean="0"/>
              <a:t>获取相应分区的数据</a:t>
            </a:r>
            <a:endParaRPr lang="en-US" altLang="zh-CN" sz="1000" dirty="0" smtClean="0"/>
          </a:p>
        </p:txBody>
      </p:sp>
      <p:cxnSp>
        <p:nvCxnSpPr>
          <p:cNvPr id="209" name="直接箭头连接符 208"/>
          <p:cNvCxnSpPr>
            <a:endCxn id="180" idx="0"/>
          </p:cNvCxnSpPr>
          <p:nvPr/>
        </p:nvCxnSpPr>
        <p:spPr>
          <a:xfrm flipH="1">
            <a:off x="5667442" y="3337699"/>
            <a:ext cx="158664" cy="29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/>
          <p:nvPr/>
        </p:nvCxnSpPr>
        <p:spPr>
          <a:xfrm flipH="1">
            <a:off x="8040859" y="3359313"/>
            <a:ext cx="158664" cy="29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30" idx="3"/>
          </p:cNvCxnSpPr>
          <p:nvPr/>
        </p:nvCxnSpPr>
        <p:spPr>
          <a:xfrm>
            <a:off x="3533422" y="3259624"/>
            <a:ext cx="217279" cy="89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211"/>
          <p:cNvSpPr txBox="1"/>
          <p:nvPr/>
        </p:nvSpPr>
        <p:spPr>
          <a:xfrm>
            <a:off x="3884693" y="3921426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213" name="矩形 212"/>
          <p:cNvSpPr/>
          <p:nvPr/>
        </p:nvSpPr>
        <p:spPr>
          <a:xfrm>
            <a:off x="6392887" y="4188599"/>
            <a:ext cx="1232520" cy="912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14" name="矩形 213"/>
          <p:cNvSpPr/>
          <p:nvPr/>
        </p:nvSpPr>
        <p:spPr>
          <a:xfrm>
            <a:off x="6547747" y="4404484"/>
            <a:ext cx="927720" cy="544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16" name="文本框 215"/>
          <p:cNvSpPr txBox="1"/>
          <p:nvPr/>
        </p:nvSpPr>
        <p:spPr>
          <a:xfrm>
            <a:off x="6547747" y="416764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217" name="文本框 216"/>
          <p:cNvSpPr txBox="1"/>
          <p:nvPr/>
        </p:nvSpPr>
        <p:spPr>
          <a:xfrm>
            <a:off x="6975858" y="4901524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18" name="文本框 217"/>
          <p:cNvSpPr txBox="1"/>
          <p:nvPr/>
        </p:nvSpPr>
        <p:spPr>
          <a:xfrm>
            <a:off x="6658412" y="4578892"/>
            <a:ext cx="946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task1</a:t>
            </a:r>
            <a:endParaRPr lang="en-US" altLang="zh-CN" sz="1000" dirty="0" smtClean="0"/>
          </a:p>
        </p:txBody>
      </p:sp>
      <p:sp>
        <p:nvSpPr>
          <p:cNvPr id="219" name="文本框 218"/>
          <p:cNvSpPr txBox="1"/>
          <p:nvPr/>
        </p:nvSpPr>
        <p:spPr>
          <a:xfrm>
            <a:off x="6526879" y="395409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cxnSp>
        <p:nvCxnSpPr>
          <p:cNvPr id="220" name="直接箭头连接符 219"/>
          <p:cNvCxnSpPr>
            <a:stCxn id="187" idx="2"/>
          </p:cNvCxnSpPr>
          <p:nvPr/>
        </p:nvCxnSpPr>
        <p:spPr>
          <a:xfrm flipH="1">
            <a:off x="4805782" y="3870572"/>
            <a:ext cx="829209" cy="5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>
            <a:stCxn id="194" idx="1"/>
          </p:cNvCxnSpPr>
          <p:nvPr/>
        </p:nvCxnSpPr>
        <p:spPr>
          <a:xfrm flipH="1">
            <a:off x="4833281" y="3760901"/>
            <a:ext cx="3041213" cy="65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126" idx="3"/>
            <a:endCxn id="111" idx="1"/>
          </p:cNvCxnSpPr>
          <p:nvPr/>
        </p:nvCxnSpPr>
        <p:spPr>
          <a:xfrm flipV="1">
            <a:off x="3522630" y="1543762"/>
            <a:ext cx="1251421" cy="162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ldLvl="0" animBg="1"/>
      <p:bldP spid="106" grpId="0"/>
      <p:bldP spid="107" grpId="0"/>
      <p:bldP spid="109" grpId="0"/>
      <p:bldP spid="110" grpId="0"/>
      <p:bldP spid="111" grpId="0" bldLvl="0" animBg="1"/>
      <p:bldP spid="112" grpId="0"/>
      <p:bldP spid="113" grpId="0"/>
      <p:bldP spid="114" grpId="0"/>
      <p:bldP spid="115" grpId="0" bldLvl="0" animBg="1"/>
      <p:bldP spid="116" grpId="0"/>
      <p:bldP spid="117" grpId="0"/>
      <p:bldP spid="118" grpId="0"/>
      <p:bldP spid="120" grpId="0" bldLvl="0" animBg="1"/>
      <p:bldP spid="121" grpId="0"/>
      <p:bldP spid="122" grpId="0"/>
      <p:bldP spid="123" grpId="0" bldLvl="0" animBg="1"/>
      <p:bldP spid="124" grpId="0" bldLvl="0" animBg="1"/>
      <p:bldP spid="125" grpId="0"/>
      <p:bldP spid="126" grpId="0" bldLvl="0" animBg="1"/>
      <p:bldP spid="128" grpId="0"/>
      <p:bldP spid="129" grpId="0"/>
      <p:bldP spid="130" grpId="0"/>
      <p:bldP spid="131" grpId="0" bldLvl="0" animBg="1"/>
      <p:bldP spid="132" grpId="0"/>
      <p:bldP spid="133" grpId="0"/>
      <p:bldP spid="135" grpId="0" bldLvl="0" animBg="1"/>
      <p:bldP spid="136" grpId="0"/>
      <p:bldP spid="137" grpId="0" bldLvl="0" animBg="1"/>
      <p:bldP spid="138" grpId="0"/>
      <p:bldP spid="139" grpId="0"/>
      <p:bldP spid="141" grpId="0"/>
      <p:bldP spid="149" grpId="0" bldLvl="0" animBg="1"/>
      <p:bldP spid="153" grpId="0"/>
      <p:bldP spid="156" grpId="0"/>
      <p:bldP spid="157" grpId="0"/>
      <p:bldP spid="162" grpId="0"/>
      <p:bldP spid="163" grpId="0" bldLvl="0" animBg="1"/>
      <p:bldP spid="165" grpId="0"/>
      <p:bldP spid="166" grpId="0" bldLvl="0" animBg="1"/>
      <p:bldP spid="167" grpId="0"/>
      <p:bldP spid="168" grpId="0"/>
      <p:bldP spid="169" grpId="0"/>
      <p:bldP spid="172" grpId="0"/>
      <p:bldP spid="175" grpId="0"/>
      <p:bldP spid="177" grpId="0"/>
      <p:bldP spid="179" grpId="0"/>
      <p:bldP spid="180" grpId="0" bldLvl="0" animBg="1"/>
      <p:bldP spid="181" grpId="0" bldLvl="0" animBg="1"/>
      <p:bldP spid="187" grpId="0"/>
      <p:bldP spid="188" grpId="0"/>
      <p:bldP spid="189" grpId="0" bldLvl="0" animBg="1"/>
      <p:bldP spid="193" grpId="0" bldLvl="0" animBg="1"/>
      <p:bldP spid="194" grpId="0"/>
      <p:bldP spid="197" grpId="0"/>
      <p:bldP spid="198" grpId="0" bldLvl="0" animBg="1"/>
      <p:bldP spid="199" grpId="0"/>
      <p:bldP spid="201" grpId="0"/>
      <p:bldP spid="202" grpId="0" bldLvl="0" animBg="1"/>
      <p:bldP spid="205" grpId="0"/>
      <p:bldP spid="206" grpId="0"/>
      <p:bldP spid="207" grpId="0"/>
      <p:bldP spid="208" grpId="0"/>
      <p:bldP spid="212" grpId="0"/>
      <p:bldP spid="213" grpId="0" bldLvl="0" animBg="1"/>
      <p:bldP spid="214" grpId="0" bldLvl="0" animBg="1"/>
      <p:bldP spid="216" grpId="0"/>
      <p:bldP spid="217" grpId="0"/>
      <p:bldP spid="218" grpId="0"/>
      <p:bldP spid="2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412" y="1923678"/>
            <a:ext cx="246538" cy="9810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b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c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a</a:t>
            </a:r>
            <a:endParaRPr lang="en-US" altLang="zh-CN" sz="1000" dirty="0" smtClean="0"/>
          </a:p>
          <a:p>
            <a:pPr algn="ctr"/>
            <a:r>
              <a:rPr lang="en-US" altLang="zh-CN" sz="1000" dirty="0"/>
              <a:t>b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…</a:t>
            </a:r>
            <a:endParaRPr lang="zh-CN" altLang="en-US" sz="1000" dirty="0"/>
          </a:p>
        </p:txBody>
      </p:sp>
      <p:sp>
        <p:nvSpPr>
          <p:cNvPr id="3" name="文本框 2"/>
          <p:cNvSpPr txBox="1"/>
          <p:nvPr/>
        </p:nvSpPr>
        <p:spPr>
          <a:xfrm>
            <a:off x="390066" y="1967941"/>
            <a:ext cx="1023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 HDFS </a:t>
            </a:r>
            <a:r>
              <a:rPr lang="zh-CN" altLang="en-US" sz="1000" dirty="0" smtClean="0"/>
              <a:t>上待处理文本</a:t>
            </a:r>
            <a:endParaRPr lang="en-US" altLang="zh-CN" sz="1000" dirty="0" smtClean="0"/>
          </a:p>
          <a:p>
            <a:r>
              <a:rPr lang="en-US" altLang="zh-CN" sz="1000" dirty="0" smtClean="0"/>
              <a:t>/user/input</a:t>
            </a:r>
            <a:endParaRPr lang="zh-CN" altLang="en-US" sz="1000" dirty="0"/>
          </a:p>
        </p:txBody>
      </p:sp>
      <p:sp>
        <p:nvSpPr>
          <p:cNvPr id="76" name="矩形 75"/>
          <p:cNvSpPr/>
          <p:nvPr/>
        </p:nvSpPr>
        <p:spPr>
          <a:xfrm>
            <a:off x="2118130" y="915566"/>
            <a:ext cx="1260000" cy="1589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5" name="文本框 94"/>
          <p:cNvSpPr txBox="1"/>
          <p:nvPr/>
        </p:nvSpPr>
        <p:spPr>
          <a:xfrm>
            <a:off x="414035" y="2480219"/>
            <a:ext cx="53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200m</a:t>
            </a:r>
            <a:endParaRPr lang="en-US" altLang="zh-CN" sz="1000" dirty="0" smtClean="0"/>
          </a:p>
        </p:txBody>
      </p:sp>
      <p:sp>
        <p:nvSpPr>
          <p:cNvPr id="60" name="矩形 59"/>
          <p:cNvSpPr/>
          <p:nvPr/>
        </p:nvSpPr>
        <p:spPr>
          <a:xfrm>
            <a:off x="1423178" y="1104050"/>
            <a:ext cx="864963" cy="21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InputFormat</a:t>
            </a:r>
            <a:endParaRPr lang="zh-CN" altLang="en-US" sz="1000" dirty="0"/>
          </a:p>
        </p:txBody>
      </p:sp>
      <p:sp>
        <p:nvSpPr>
          <p:cNvPr id="126" name="矩形 125"/>
          <p:cNvSpPr/>
          <p:nvPr/>
        </p:nvSpPr>
        <p:spPr>
          <a:xfrm>
            <a:off x="2295211" y="1094746"/>
            <a:ext cx="737664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2529194" y="882046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61" name="矩形 60"/>
          <p:cNvSpPr/>
          <p:nvPr/>
        </p:nvSpPr>
        <p:spPr>
          <a:xfrm>
            <a:off x="2167876" y="1479410"/>
            <a:ext cx="614470" cy="235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Mapper</a:t>
            </a:r>
            <a:endParaRPr lang="zh-CN" altLang="en-US" sz="1000" dirty="0"/>
          </a:p>
        </p:txBody>
      </p:sp>
      <p:sp>
        <p:nvSpPr>
          <p:cNvPr id="62" name="矩形 61"/>
          <p:cNvSpPr/>
          <p:nvPr/>
        </p:nvSpPr>
        <p:spPr>
          <a:xfrm>
            <a:off x="2174553" y="2274147"/>
            <a:ext cx="1095287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outputCollector</a:t>
            </a:r>
            <a:endParaRPr lang="zh-CN" altLang="en-US" sz="10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2753419" y="1074379"/>
            <a:ext cx="3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endParaRPr lang="en-US" altLang="zh-CN" sz="1000" dirty="0" smtClean="0"/>
          </a:p>
        </p:txBody>
      </p:sp>
      <p:sp>
        <p:nvSpPr>
          <p:cNvPr id="133" name="文本框 132"/>
          <p:cNvSpPr txBox="1"/>
          <p:nvPr/>
        </p:nvSpPr>
        <p:spPr>
          <a:xfrm>
            <a:off x="2159959" y="1748674"/>
            <a:ext cx="111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cxnSp>
        <p:nvCxnSpPr>
          <p:cNvPr id="103" name="肘形连接符 102"/>
          <p:cNvCxnSpPr>
            <a:stCxn id="61" idx="1"/>
            <a:endCxn id="133" idx="1"/>
          </p:cNvCxnSpPr>
          <p:nvPr/>
        </p:nvCxnSpPr>
        <p:spPr>
          <a:xfrm rot="10800000" flipV="1">
            <a:off x="2159960" y="1597287"/>
            <a:ext cx="7917" cy="351441"/>
          </a:xfrm>
          <a:prstGeom prst="bentConnector3">
            <a:avLst>
              <a:gd name="adj1" fmla="val 2987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31" idx="2"/>
            <a:endCxn id="61" idx="0"/>
          </p:cNvCxnSpPr>
          <p:nvPr/>
        </p:nvCxnSpPr>
        <p:spPr>
          <a:xfrm flipH="1">
            <a:off x="2475111" y="1320600"/>
            <a:ext cx="448068" cy="15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3492812" y="1137664"/>
            <a:ext cx="1751073" cy="3417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73" name="文本框 172"/>
          <p:cNvSpPr txBox="1"/>
          <p:nvPr/>
        </p:nvSpPr>
        <p:spPr>
          <a:xfrm>
            <a:off x="2628670" y="686258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0-128</a:t>
            </a:r>
            <a:endParaRPr lang="en-US" altLang="zh-CN" sz="1000" dirty="0" smtClean="0"/>
          </a:p>
        </p:txBody>
      </p:sp>
      <p:sp>
        <p:nvSpPr>
          <p:cNvPr id="226" name="文本框 225"/>
          <p:cNvSpPr txBox="1"/>
          <p:nvPr/>
        </p:nvSpPr>
        <p:spPr>
          <a:xfrm>
            <a:off x="721106" y="806027"/>
            <a:ext cx="1455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TextInputFormat</a:t>
            </a:r>
            <a:endParaRPr lang="en-US" altLang="zh-CN" sz="1000" dirty="0" smtClean="0"/>
          </a:p>
        </p:txBody>
      </p:sp>
      <p:sp>
        <p:nvSpPr>
          <p:cNvPr id="227" name="文本框 226"/>
          <p:cNvSpPr txBox="1"/>
          <p:nvPr/>
        </p:nvSpPr>
        <p:spPr>
          <a:xfrm>
            <a:off x="1259632" y="1635486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逻辑运算</a:t>
            </a:r>
            <a:endParaRPr lang="en-US" altLang="zh-CN" sz="1000" dirty="0" smtClean="0"/>
          </a:p>
        </p:txBody>
      </p:sp>
      <p:sp>
        <p:nvSpPr>
          <p:cNvPr id="82" name="矩形 81"/>
          <p:cNvSpPr/>
          <p:nvPr/>
        </p:nvSpPr>
        <p:spPr>
          <a:xfrm>
            <a:off x="107504" y="1097490"/>
            <a:ext cx="1067968" cy="21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RecorderReader</a:t>
            </a:r>
            <a:endParaRPr lang="zh-CN" altLang="en-US" sz="1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179512" y="1436696"/>
            <a:ext cx="656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 reader()</a:t>
            </a:r>
            <a:endParaRPr lang="en-US" altLang="zh-CN" sz="1000" dirty="0" smtClean="0"/>
          </a:p>
        </p:txBody>
      </p:sp>
      <p:cxnSp>
        <p:nvCxnSpPr>
          <p:cNvPr id="85" name="直接箭头连接符 84"/>
          <p:cNvCxnSpPr>
            <a:stCxn id="84" idx="2"/>
            <a:endCxn id="2" idx="0"/>
          </p:cNvCxnSpPr>
          <p:nvPr/>
        </p:nvCxnSpPr>
        <p:spPr>
          <a:xfrm flipH="1">
            <a:off x="297681" y="1836806"/>
            <a:ext cx="209969" cy="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82" idx="2"/>
            <a:endCxn id="84" idx="0"/>
          </p:cNvCxnSpPr>
          <p:nvPr/>
        </p:nvCxnSpPr>
        <p:spPr>
          <a:xfrm flipH="1">
            <a:off x="507650" y="1313780"/>
            <a:ext cx="133838" cy="12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0" idx="1"/>
            <a:endCxn id="82" idx="3"/>
          </p:cNvCxnSpPr>
          <p:nvPr/>
        </p:nvCxnSpPr>
        <p:spPr>
          <a:xfrm flipH="1" flipV="1">
            <a:off x="1175472" y="1205635"/>
            <a:ext cx="247706" cy="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27" idx="1"/>
          </p:cNvCxnSpPr>
          <p:nvPr/>
        </p:nvCxnSpPr>
        <p:spPr>
          <a:xfrm flipH="1">
            <a:off x="2032380" y="1005157"/>
            <a:ext cx="496814" cy="9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4" idx="3"/>
            <a:endCxn id="131" idx="1"/>
          </p:cNvCxnSpPr>
          <p:nvPr/>
        </p:nvCxnSpPr>
        <p:spPr>
          <a:xfrm flipV="1">
            <a:off x="835788" y="1197490"/>
            <a:ext cx="1917631" cy="43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33" idx="2"/>
            <a:endCxn id="62" idx="0"/>
          </p:cNvCxnSpPr>
          <p:nvPr/>
        </p:nvCxnSpPr>
        <p:spPr>
          <a:xfrm>
            <a:off x="2719898" y="2148784"/>
            <a:ext cx="2299" cy="12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3602356" y="882046"/>
            <a:ext cx="949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 </a:t>
            </a:r>
            <a:r>
              <a:rPr lang="zh-CN" altLang="en-US" sz="1000" dirty="0" smtClean="0"/>
              <a:t>环形缓冲区</a:t>
            </a:r>
            <a:endParaRPr lang="en-US" altLang="zh-CN" sz="1000" dirty="0" smtClean="0"/>
          </a:p>
        </p:txBody>
      </p:sp>
      <p:sp>
        <p:nvSpPr>
          <p:cNvPr id="121" name="文本框 120"/>
          <p:cNvSpPr txBox="1"/>
          <p:nvPr/>
        </p:nvSpPr>
        <p:spPr>
          <a:xfrm>
            <a:off x="3400531" y="1212195"/>
            <a:ext cx="1904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… …&lt;a,1&gt;&lt; c,1&gt;&lt;b,1&gt;&lt;a,1&gt;&lt;b,1&gt;</a:t>
            </a:r>
            <a:endParaRPr lang="en-US" altLang="zh-CN" sz="1000" dirty="0" smtClean="0"/>
          </a:p>
        </p:txBody>
      </p:sp>
      <p:sp>
        <p:nvSpPr>
          <p:cNvPr id="123" name="矩形 122"/>
          <p:cNvSpPr/>
          <p:nvPr/>
        </p:nvSpPr>
        <p:spPr>
          <a:xfrm>
            <a:off x="5266286" y="1139915"/>
            <a:ext cx="222477" cy="3417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544866" y="879302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默认</a:t>
            </a:r>
            <a:r>
              <a:rPr lang="en-US" altLang="zh-CN" sz="1000" dirty="0" smtClean="0"/>
              <a:t>100M</a:t>
            </a:r>
            <a:endParaRPr lang="en-US" altLang="zh-CN" sz="1000" dirty="0" smtClean="0"/>
          </a:p>
        </p:txBody>
      </p:sp>
      <p:sp>
        <p:nvSpPr>
          <p:cNvPr id="128" name="文本框 127"/>
          <p:cNvSpPr txBox="1"/>
          <p:nvPr/>
        </p:nvSpPr>
        <p:spPr>
          <a:xfrm>
            <a:off x="5002016" y="1472704"/>
            <a:ext cx="42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80%</a:t>
            </a:r>
            <a:endParaRPr lang="en-US" altLang="zh-CN" sz="1000" dirty="0" smtClean="0"/>
          </a:p>
        </p:txBody>
      </p:sp>
      <p:sp>
        <p:nvSpPr>
          <p:cNvPr id="129" name="矩形 128"/>
          <p:cNvSpPr/>
          <p:nvPr/>
        </p:nvSpPr>
        <p:spPr>
          <a:xfrm>
            <a:off x="3488894" y="1860213"/>
            <a:ext cx="1422366" cy="10715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30" name="矩形 129"/>
          <p:cNvSpPr/>
          <p:nvPr/>
        </p:nvSpPr>
        <p:spPr>
          <a:xfrm>
            <a:off x="3543135" y="2093099"/>
            <a:ext cx="1320502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HashPartitioner</a:t>
            </a:r>
            <a:r>
              <a:rPr lang="zh-CN" altLang="en-US" sz="1000" dirty="0" smtClean="0"/>
              <a:t>分区</a:t>
            </a:r>
            <a:endParaRPr lang="zh-CN" altLang="en-US" sz="1000" dirty="0"/>
          </a:p>
        </p:txBody>
      </p:sp>
      <p:sp>
        <p:nvSpPr>
          <p:cNvPr id="132" name="矩形 131"/>
          <p:cNvSpPr/>
          <p:nvPr/>
        </p:nvSpPr>
        <p:spPr>
          <a:xfrm>
            <a:off x="3539842" y="2384958"/>
            <a:ext cx="1323795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Key.compareTo</a:t>
            </a:r>
            <a:r>
              <a:rPr lang="zh-CN" altLang="en-US" sz="1000" dirty="0" smtClean="0"/>
              <a:t>排序</a:t>
            </a:r>
            <a:endParaRPr lang="zh-CN" altLang="en-US" sz="1000" dirty="0"/>
          </a:p>
        </p:txBody>
      </p:sp>
      <p:sp>
        <p:nvSpPr>
          <p:cNvPr id="135" name="矩形 134"/>
          <p:cNvSpPr/>
          <p:nvPr/>
        </p:nvSpPr>
        <p:spPr>
          <a:xfrm>
            <a:off x="3539842" y="2655405"/>
            <a:ext cx="1323795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Combiner</a:t>
            </a:r>
            <a:r>
              <a:rPr lang="zh-CN" altLang="en-US" sz="1000" dirty="0" smtClean="0"/>
              <a:t>合并</a:t>
            </a:r>
            <a:endParaRPr lang="zh-CN" altLang="en-US" sz="1000" dirty="0"/>
          </a:p>
        </p:txBody>
      </p:sp>
      <p:sp>
        <p:nvSpPr>
          <p:cNvPr id="45" name="下弧形箭头 44"/>
          <p:cNvSpPr/>
          <p:nvPr/>
        </p:nvSpPr>
        <p:spPr>
          <a:xfrm>
            <a:off x="4213606" y="1410973"/>
            <a:ext cx="597035" cy="249977"/>
          </a:xfrm>
          <a:prstGeom prst="curved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137" name="直接箭头连接符 136"/>
          <p:cNvCxnSpPr>
            <a:stCxn id="45" idx="3"/>
            <a:endCxn id="129" idx="0"/>
          </p:cNvCxnSpPr>
          <p:nvPr/>
        </p:nvCxnSpPr>
        <p:spPr>
          <a:xfrm flipH="1">
            <a:off x="4200077" y="1660950"/>
            <a:ext cx="296423" cy="19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62" idx="3"/>
          </p:cNvCxnSpPr>
          <p:nvPr/>
        </p:nvCxnSpPr>
        <p:spPr>
          <a:xfrm flipV="1">
            <a:off x="3269840" y="1434853"/>
            <a:ext cx="133338" cy="9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5143346" y="2093099"/>
            <a:ext cx="6754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146" name="矩形 145"/>
          <p:cNvSpPr/>
          <p:nvPr/>
        </p:nvSpPr>
        <p:spPr>
          <a:xfrm>
            <a:off x="5818760" y="2088438"/>
            <a:ext cx="648072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&lt;b,1&gt;&lt;b,1&gt;</a:t>
            </a:r>
            <a:endParaRPr lang="zh-CN" altLang="en-US" sz="800" dirty="0"/>
          </a:p>
        </p:txBody>
      </p:sp>
      <p:sp>
        <p:nvSpPr>
          <p:cNvPr id="148" name="文本框 147"/>
          <p:cNvSpPr txBox="1"/>
          <p:nvPr/>
        </p:nvSpPr>
        <p:spPr>
          <a:xfrm>
            <a:off x="4955080" y="1783969"/>
            <a:ext cx="202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</a:t>
            </a:r>
            <a:r>
              <a:rPr lang="zh-CN" altLang="en-US" sz="1000" dirty="0" smtClean="0"/>
              <a:t>溢出到文件（分区且区内有序）</a:t>
            </a:r>
            <a:endParaRPr lang="en-US" altLang="zh-CN" sz="1000" dirty="0" smtClean="0"/>
          </a:p>
        </p:txBody>
      </p:sp>
      <p:sp>
        <p:nvSpPr>
          <p:cNvPr id="149" name="矩形 148"/>
          <p:cNvSpPr/>
          <p:nvPr/>
        </p:nvSpPr>
        <p:spPr>
          <a:xfrm>
            <a:off x="5143345" y="2380612"/>
            <a:ext cx="6754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&lt;a,1&gt;&lt;e,1&gt;</a:t>
            </a:r>
            <a:endParaRPr lang="zh-CN" altLang="en-US" sz="800" dirty="0"/>
          </a:p>
        </p:txBody>
      </p:sp>
      <p:sp>
        <p:nvSpPr>
          <p:cNvPr id="150" name="矩形 149"/>
          <p:cNvSpPr/>
          <p:nvPr/>
        </p:nvSpPr>
        <p:spPr>
          <a:xfrm>
            <a:off x="5818759" y="2375951"/>
            <a:ext cx="648072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&lt;d,1&gt;&lt;f,1&gt;</a:t>
            </a:r>
            <a:endParaRPr lang="zh-CN" altLang="en-US" sz="800" dirty="0"/>
          </a:p>
        </p:txBody>
      </p:sp>
      <p:sp>
        <p:nvSpPr>
          <p:cNvPr id="154" name="矩形 153"/>
          <p:cNvSpPr/>
          <p:nvPr/>
        </p:nvSpPr>
        <p:spPr>
          <a:xfrm>
            <a:off x="5137645" y="2663464"/>
            <a:ext cx="6811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155" name="矩形 154"/>
          <p:cNvSpPr/>
          <p:nvPr/>
        </p:nvSpPr>
        <p:spPr>
          <a:xfrm>
            <a:off x="5818758" y="2665586"/>
            <a:ext cx="64807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&lt;b,2&gt;</a:t>
            </a:r>
            <a:endParaRPr lang="zh-CN" altLang="en-US" sz="800" dirty="0"/>
          </a:p>
        </p:txBody>
      </p:sp>
      <p:cxnSp>
        <p:nvCxnSpPr>
          <p:cNvPr id="156" name="直接箭头连接符 155"/>
          <p:cNvCxnSpPr>
            <a:stCxn id="129" idx="3"/>
            <a:endCxn id="145" idx="1"/>
          </p:cNvCxnSpPr>
          <p:nvPr/>
        </p:nvCxnSpPr>
        <p:spPr>
          <a:xfrm flipV="1">
            <a:off x="4911260" y="2205897"/>
            <a:ext cx="232086" cy="19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129" idx="3"/>
            <a:endCxn id="149" idx="1"/>
          </p:cNvCxnSpPr>
          <p:nvPr/>
        </p:nvCxnSpPr>
        <p:spPr>
          <a:xfrm>
            <a:off x="4911260" y="2396002"/>
            <a:ext cx="232085" cy="9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6732240" y="2225220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66" name="矩形 165"/>
          <p:cNvSpPr/>
          <p:nvPr/>
        </p:nvSpPr>
        <p:spPr>
          <a:xfrm>
            <a:off x="7884079" y="2225220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78" name="直接箭头连接符 177"/>
          <p:cNvCxnSpPr>
            <a:stCxn id="150" idx="3"/>
            <a:endCxn id="164" idx="1"/>
          </p:cNvCxnSpPr>
          <p:nvPr/>
        </p:nvCxnSpPr>
        <p:spPr>
          <a:xfrm flipV="1">
            <a:off x="6466831" y="2338018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stCxn id="146" idx="3"/>
            <a:endCxn id="164" idx="1"/>
          </p:cNvCxnSpPr>
          <p:nvPr/>
        </p:nvCxnSpPr>
        <p:spPr>
          <a:xfrm>
            <a:off x="6466832" y="2201236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/>
          <p:cNvSpPr/>
          <p:nvPr/>
        </p:nvSpPr>
        <p:spPr>
          <a:xfrm>
            <a:off x="6732240" y="2663464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&lt;a,2&gt;&lt;c,1&gt;&lt;e,1&gt;</a:t>
            </a:r>
            <a:endParaRPr lang="zh-CN" altLang="en-US" sz="800" dirty="0"/>
          </a:p>
        </p:txBody>
      </p:sp>
      <p:sp>
        <p:nvSpPr>
          <p:cNvPr id="184" name="矩形 183"/>
          <p:cNvSpPr/>
          <p:nvPr/>
        </p:nvSpPr>
        <p:spPr>
          <a:xfrm>
            <a:off x="7884079" y="2663464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&lt;b,2&gt;&lt;</a:t>
            </a:r>
            <a:r>
              <a:rPr lang="en-US" altLang="zh-CN" sz="800" dirty="0"/>
              <a:t>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85" name="直接箭头连接符 184"/>
          <p:cNvCxnSpPr>
            <a:stCxn id="135" idx="3"/>
            <a:endCxn id="154" idx="1"/>
          </p:cNvCxnSpPr>
          <p:nvPr/>
        </p:nvCxnSpPr>
        <p:spPr>
          <a:xfrm>
            <a:off x="4863637" y="2768203"/>
            <a:ext cx="274008" cy="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stCxn id="155" idx="3"/>
            <a:endCxn id="183" idx="1"/>
          </p:cNvCxnSpPr>
          <p:nvPr/>
        </p:nvCxnSpPr>
        <p:spPr>
          <a:xfrm flipV="1">
            <a:off x="6466831" y="2776262"/>
            <a:ext cx="265409" cy="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文本框 189"/>
          <p:cNvSpPr txBox="1"/>
          <p:nvPr/>
        </p:nvSpPr>
        <p:spPr>
          <a:xfrm>
            <a:off x="6584138" y="2030140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91" name="文本框 190"/>
          <p:cNvSpPr txBox="1"/>
          <p:nvPr/>
        </p:nvSpPr>
        <p:spPr>
          <a:xfrm>
            <a:off x="6975670" y="2880329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partition0</a:t>
            </a:r>
            <a:endParaRPr lang="en-US" altLang="zh-CN" sz="1000" dirty="0" smtClean="0"/>
          </a:p>
        </p:txBody>
      </p:sp>
      <p:sp>
        <p:nvSpPr>
          <p:cNvPr id="192" name="文本框 191"/>
          <p:cNvSpPr txBox="1"/>
          <p:nvPr/>
        </p:nvSpPr>
        <p:spPr>
          <a:xfrm>
            <a:off x="8127653" y="2889059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partition1</a:t>
            </a:r>
            <a:endParaRPr lang="en-US" altLang="zh-CN" sz="1000" dirty="0" smtClean="0"/>
          </a:p>
        </p:txBody>
      </p:sp>
      <p:sp>
        <p:nvSpPr>
          <p:cNvPr id="244" name="文本框 243"/>
          <p:cNvSpPr txBox="1"/>
          <p:nvPr/>
        </p:nvSpPr>
        <p:spPr>
          <a:xfrm>
            <a:off x="3661113" y="2958916"/>
            <a:ext cx="1055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 </a:t>
            </a:r>
            <a:r>
              <a:rPr lang="zh-CN" altLang="en-US" sz="1000" dirty="0" smtClean="0"/>
              <a:t>分区、排序</a:t>
            </a:r>
            <a:endParaRPr lang="en-US" altLang="zh-CN" sz="1000" dirty="0" smtClean="0"/>
          </a:p>
        </p:txBody>
      </p:sp>
      <p:sp>
        <p:nvSpPr>
          <p:cNvPr id="245" name="文本框 244"/>
          <p:cNvSpPr txBox="1"/>
          <p:nvPr/>
        </p:nvSpPr>
        <p:spPr>
          <a:xfrm>
            <a:off x="5496739" y="2952838"/>
            <a:ext cx="1055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11 </a:t>
            </a:r>
            <a:r>
              <a:rPr lang="zh-CN" altLang="en-US" sz="1000" dirty="0" smtClean="0"/>
              <a:t>合并</a:t>
            </a:r>
            <a:endParaRPr lang="en-US" altLang="zh-CN" sz="1000" dirty="0" smtClean="0"/>
          </a:p>
        </p:txBody>
      </p:sp>
      <p:sp>
        <p:nvSpPr>
          <p:cNvPr id="86" name="矩形 85"/>
          <p:cNvSpPr/>
          <p:nvPr/>
        </p:nvSpPr>
        <p:spPr>
          <a:xfrm>
            <a:off x="2053366" y="3233771"/>
            <a:ext cx="4320480" cy="1782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7" name="矩形 86"/>
          <p:cNvSpPr/>
          <p:nvPr/>
        </p:nvSpPr>
        <p:spPr>
          <a:xfrm>
            <a:off x="2208029" y="3779464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88" name="矩形 87"/>
          <p:cNvSpPr/>
          <p:nvPr/>
        </p:nvSpPr>
        <p:spPr>
          <a:xfrm>
            <a:off x="2208028" y="4160779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89" name="矩形 88"/>
          <p:cNvSpPr/>
          <p:nvPr/>
        </p:nvSpPr>
        <p:spPr>
          <a:xfrm>
            <a:off x="3590649" y="3948744"/>
            <a:ext cx="1347781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&lt;a,1&gt;&lt;a,1&gt;&lt;c,1&gt;&lt;e,1&gt;&lt;g,1&gt;</a:t>
            </a:r>
            <a:endParaRPr lang="zh-CN" altLang="en-US" sz="800" dirty="0"/>
          </a:p>
        </p:txBody>
      </p:sp>
      <p:sp>
        <p:nvSpPr>
          <p:cNvPr id="97" name="矩形 96"/>
          <p:cNvSpPr/>
          <p:nvPr/>
        </p:nvSpPr>
        <p:spPr>
          <a:xfrm>
            <a:off x="3612604" y="4592351"/>
            <a:ext cx="1465098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GroupingComparator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k,knext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99" name="文本框 98"/>
          <p:cNvSpPr txBox="1"/>
          <p:nvPr/>
        </p:nvSpPr>
        <p:spPr>
          <a:xfrm>
            <a:off x="1999578" y="3416784"/>
            <a:ext cx="1774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</a:t>
            </a:r>
            <a:r>
              <a:rPr lang="zh-CN" altLang="en-US" sz="1000" dirty="0" smtClean="0"/>
              <a:t>下载到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本地磁盘</a:t>
            </a:r>
            <a:endParaRPr lang="en-US" altLang="zh-CN" sz="1000" dirty="0" smtClean="0"/>
          </a:p>
        </p:txBody>
      </p:sp>
      <p:sp>
        <p:nvSpPr>
          <p:cNvPr id="101" name="文本框 100"/>
          <p:cNvSpPr txBox="1"/>
          <p:nvPr/>
        </p:nvSpPr>
        <p:spPr>
          <a:xfrm>
            <a:off x="3514531" y="3697036"/>
            <a:ext cx="1395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 </a:t>
            </a:r>
            <a:r>
              <a:rPr lang="zh-CN" altLang="en-US" sz="1000" dirty="0" smtClean="0"/>
              <a:t>合并文件 归并排序</a:t>
            </a:r>
            <a:endParaRPr lang="en-US" altLang="zh-CN" sz="1000" dirty="0" smtClean="0"/>
          </a:p>
        </p:txBody>
      </p:sp>
      <p:sp>
        <p:nvSpPr>
          <p:cNvPr id="102" name="矩形 101"/>
          <p:cNvSpPr/>
          <p:nvPr/>
        </p:nvSpPr>
        <p:spPr>
          <a:xfrm>
            <a:off x="5310795" y="3608497"/>
            <a:ext cx="876565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Reduce(</a:t>
            </a:r>
            <a:r>
              <a:rPr lang="en-US" altLang="zh-CN" sz="800" dirty="0" err="1" smtClean="0"/>
              <a:t>k,v</a:t>
            </a:r>
            <a:r>
              <a:rPr lang="en-US" altLang="zh-CN" sz="800" dirty="0" smtClean="0"/>
              <a:t>)</a:t>
            </a:r>
            <a:endParaRPr lang="en-US" altLang="zh-CN" sz="800" dirty="0" smtClean="0"/>
          </a:p>
          <a:p>
            <a:pPr algn="ctr"/>
            <a:r>
              <a:rPr lang="en-US" altLang="zh-CN" sz="800" dirty="0" err="1" smtClean="0"/>
              <a:t>Context.write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kv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5351532" y="3362277"/>
            <a:ext cx="628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reducer</a:t>
            </a:r>
            <a:endParaRPr lang="en-US" altLang="zh-CN" sz="1000" dirty="0" smtClean="0"/>
          </a:p>
        </p:txBody>
      </p:sp>
      <p:sp>
        <p:nvSpPr>
          <p:cNvPr id="105" name="矩形 104"/>
          <p:cNvSpPr/>
          <p:nvPr/>
        </p:nvSpPr>
        <p:spPr>
          <a:xfrm>
            <a:off x="3674555" y="3892262"/>
            <a:ext cx="467043" cy="346997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箭头连接符 105"/>
          <p:cNvCxnSpPr>
            <a:stCxn id="97" idx="0"/>
            <a:endCxn id="105" idx="2"/>
          </p:cNvCxnSpPr>
          <p:nvPr/>
        </p:nvCxnSpPr>
        <p:spPr>
          <a:xfrm flipH="1" flipV="1">
            <a:off x="3908077" y="4239259"/>
            <a:ext cx="437076" cy="35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3626620" y="4005059"/>
            <a:ext cx="187789" cy="158678"/>
          </a:xfrm>
          <a:prstGeom prst="rect">
            <a:avLst/>
          </a:prstGeom>
          <a:noFill/>
          <a:ln w="63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6184309" y="4195687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OutPutFormat</a:t>
            </a:r>
            <a:endParaRPr lang="zh-CN" altLang="en-US" sz="800" dirty="0"/>
          </a:p>
        </p:txBody>
      </p:sp>
      <p:sp>
        <p:nvSpPr>
          <p:cNvPr id="110" name="矩形 109"/>
          <p:cNvSpPr/>
          <p:nvPr/>
        </p:nvSpPr>
        <p:spPr>
          <a:xfrm>
            <a:off x="6504825" y="4519457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RecordWriter</a:t>
            </a:r>
            <a:endParaRPr lang="zh-CN" altLang="en-US" sz="8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6631538" y="4889954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Write(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sp>
        <p:nvSpPr>
          <p:cNvPr id="112" name="矩形 111"/>
          <p:cNvSpPr/>
          <p:nvPr/>
        </p:nvSpPr>
        <p:spPr>
          <a:xfrm>
            <a:off x="7764656" y="4433429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 2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b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d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…</a:t>
            </a:r>
            <a:endParaRPr lang="zh-CN" altLang="en-US" sz="8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7525825" y="4239259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Part-r-000000</a:t>
            </a:r>
            <a:endParaRPr lang="en-US" altLang="zh-CN" sz="800" dirty="0" smtClean="0"/>
          </a:p>
        </p:txBody>
      </p:sp>
      <p:sp>
        <p:nvSpPr>
          <p:cNvPr id="116" name="文本框 115"/>
          <p:cNvSpPr txBox="1"/>
          <p:nvPr/>
        </p:nvSpPr>
        <p:spPr>
          <a:xfrm>
            <a:off x="6342854" y="3918968"/>
            <a:ext cx="1569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16 </a:t>
            </a:r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TextOutputFormat</a:t>
            </a:r>
            <a:endParaRPr lang="en-US" altLang="zh-CN" sz="1000" dirty="0" smtClean="0"/>
          </a:p>
        </p:txBody>
      </p:sp>
      <p:sp>
        <p:nvSpPr>
          <p:cNvPr id="117" name="文本框 116"/>
          <p:cNvSpPr txBox="1"/>
          <p:nvPr/>
        </p:nvSpPr>
        <p:spPr>
          <a:xfrm>
            <a:off x="3960306" y="3233770"/>
            <a:ext cx="94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Reducetask1</a:t>
            </a:r>
            <a:endParaRPr lang="en-US" altLang="zh-CN" sz="1000" dirty="0" smtClean="0"/>
          </a:p>
        </p:txBody>
      </p:sp>
      <p:cxnSp>
        <p:nvCxnSpPr>
          <p:cNvPr id="118" name="直接箭头连接符 117"/>
          <p:cNvCxnSpPr>
            <a:stCxn id="87" idx="3"/>
            <a:endCxn id="89" idx="1"/>
          </p:cNvCxnSpPr>
          <p:nvPr/>
        </p:nvCxnSpPr>
        <p:spPr>
          <a:xfrm>
            <a:off x="3359868" y="3892262"/>
            <a:ext cx="230781" cy="16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88" idx="3"/>
            <a:endCxn id="89" idx="1"/>
          </p:cNvCxnSpPr>
          <p:nvPr/>
        </p:nvCxnSpPr>
        <p:spPr>
          <a:xfrm flipV="1">
            <a:off x="3359867" y="4061542"/>
            <a:ext cx="230782" cy="21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123"/>
          <p:cNvCxnSpPr/>
          <p:nvPr/>
        </p:nvCxnSpPr>
        <p:spPr>
          <a:xfrm flipV="1">
            <a:off x="3790917" y="3629378"/>
            <a:ext cx="1519878" cy="307364"/>
          </a:xfrm>
          <a:prstGeom prst="curvedConnector3">
            <a:avLst>
              <a:gd name="adj1" fmla="val -3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4090451" y="3442218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14 </a:t>
            </a:r>
            <a:r>
              <a:rPr lang="zh-CN" altLang="en-US" sz="1000" dirty="0" smtClean="0"/>
              <a:t>一次读取一组</a:t>
            </a:r>
            <a:endParaRPr lang="en-US" altLang="zh-CN" sz="1000" dirty="0" smtClean="0"/>
          </a:p>
        </p:txBody>
      </p:sp>
      <p:cxnSp>
        <p:nvCxnSpPr>
          <p:cNvPr id="138" name="曲线连接符 137"/>
          <p:cNvCxnSpPr>
            <a:stCxn id="107" idx="2"/>
          </p:cNvCxnSpPr>
          <p:nvPr/>
        </p:nvCxnSpPr>
        <p:spPr>
          <a:xfrm rot="5400000" flipH="1" flipV="1">
            <a:off x="4650839" y="2961937"/>
            <a:ext cx="271476" cy="2132124"/>
          </a:xfrm>
          <a:prstGeom prst="curvedConnector4">
            <a:avLst>
              <a:gd name="adj1" fmla="val -84206"/>
              <a:gd name="adj2" fmla="val 65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09" idx="2"/>
            <a:endCxn id="110" idx="0"/>
          </p:cNvCxnSpPr>
          <p:nvPr/>
        </p:nvCxnSpPr>
        <p:spPr>
          <a:xfrm>
            <a:off x="6610479" y="4421282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10" idx="2"/>
            <a:endCxn id="111" idx="0"/>
          </p:cNvCxnSpPr>
          <p:nvPr/>
        </p:nvCxnSpPr>
        <p:spPr>
          <a:xfrm>
            <a:off x="6930995" y="4745052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11" idx="3"/>
            <a:endCxn id="112" idx="1"/>
          </p:cNvCxnSpPr>
          <p:nvPr/>
        </p:nvCxnSpPr>
        <p:spPr>
          <a:xfrm flipV="1">
            <a:off x="7338828" y="4805708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3921553" y="4796182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15 </a:t>
            </a:r>
            <a:r>
              <a:rPr lang="zh-CN" altLang="en-US" sz="1000" dirty="0" smtClean="0"/>
              <a:t>分组</a:t>
            </a:r>
            <a:endParaRPr lang="en-US" altLang="zh-CN" sz="1000" dirty="0" smtClean="0"/>
          </a:p>
        </p:txBody>
      </p:sp>
      <p:sp>
        <p:nvSpPr>
          <p:cNvPr id="144" name="文本框 143"/>
          <p:cNvSpPr txBox="1"/>
          <p:nvPr/>
        </p:nvSpPr>
        <p:spPr>
          <a:xfrm>
            <a:off x="170734" y="3016847"/>
            <a:ext cx="102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HDFS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上文件读取过程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8247091" y="4592351"/>
            <a:ext cx="83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HDFS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上文件写入过程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5843317" y="620485"/>
            <a:ext cx="26160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FF0000"/>
                </a:solidFill>
              </a:rPr>
              <a:t>作业提交过程之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MapReduce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76" grpId="0" bldLvl="0" animBg="1"/>
      <p:bldP spid="95" grpId="0"/>
      <p:bldP spid="60" grpId="0" bldLvl="0" animBg="1"/>
      <p:bldP spid="126" grpId="0" bldLvl="0" animBg="1"/>
      <p:bldP spid="127" grpId="0"/>
      <p:bldP spid="61" grpId="0" bldLvl="0" animBg="1"/>
      <p:bldP spid="62" grpId="0" bldLvl="0" animBg="1"/>
      <p:bldP spid="131" grpId="0"/>
      <p:bldP spid="133" grpId="0"/>
      <p:bldP spid="162" grpId="0" bldLvl="0" animBg="1"/>
      <p:bldP spid="173" grpId="0"/>
      <p:bldP spid="226" grpId="0"/>
      <p:bldP spid="227" grpId="0"/>
      <p:bldP spid="82" grpId="0" bldLvl="0" animBg="1"/>
      <p:bldP spid="84" grpId="0"/>
      <p:bldP spid="119" grpId="0"/>
      <p:bldP spid="121" grpId="0"/>
      <p:bldP spid="123" grpId="0" bldLvl="0" animBg="1"/>
      <p:bldP spid="125" grpId="0"/>
      <p:bldP spid="128" grpId="0"/>
      <p:bldP spid="129" grpId="0" bldLvl="0" animBg="1"/>
      <p:bldP spid="130" grpId="0" bldLvl="0" animBg="1"/>
      <p:bldP spid="132" grpId="0" bldLvl="0" animBg="1"/>
      <p:bldP spid="135" grpId="0" bldLvl="0" animBg="1"/>
      <p:bldP spid="45" grpId="0" bldLvl="0" animBg="1"/>
      <p:bldP spid="145" grpId="0" bldLvl="0" animBg="1"/>
      <p:bldP spid="146" grpId="0" bldLvl="0" animBg="1"/>
      <p:bldP spid="148" grpId="0"/>
      <p:bldP spid="149" grpId="0" bldLvl="0" animBg="1"/>
      <p:bldP spid="150" grpId="0" bldLvl="0" animBg="1"/>
      <p:bldP spid="154" grpId="0" bldLvl="0" animBg="1"/>
      <p:bldP spid="155" grpId="0" bldLvl="0" animBg="1"/>
      <p:bldP spid="164" grpId="0" bldLvl="0" animBg="1"/>
      <p:bldP spid="166" grpId="0" bldLvl="0" animBg="1"/>
      <p:bldP spid="183" grpId="0" bldLvl="0" animBg="1"/>
      <p:bldP spid="184" grpId="0" bldLvl="0" animBg="1"/>
      <p:bldP spid="190" grpId="0"/>
      <p:bldP spid="191" grpId="0"/>
      <p:bldP spid="192" grpId="0"/>
      <p:bldP spid="244" grpId="0"/>
      <p:bldP spid="245" grpId="0"/>
      <p:bldP spid="86" grpId="0" bldLvl="0" animBg="1"/>
      <p:bldP spid="87" grpId="0" bldLvl="0" animBg="1"/>
      <p:bldP spid="88" grpId="0" bldLvl="0" animBg="1"/>
      <p:bldP spid="89" grpId="0" bldLvl="0" animBg="1"/>
      <p:bldP spid="97" grpId="0" bldLvl="0" animBg="1"/>
      <p:bldP spid="99" grpId="0"/>
      <p:bldP spid="101" grpId="0"/>
      <p:bldP spid="102" grpId="0" bldLvl="0" animBg="1"/>
      <p:bldP spid="104" grpId="0"/>
      <p:bldP spid="105" grpId="0" bldLvl="0" animBg="1"/>
      <p:bldP spid="107" grpId="0" bldLvl="0" animBg="1"/>
      <p:bldP spid="109" grpId="0" bldLvl="0" animBg="1"/>
      <p:bldP spid="110" grpId="0" bldLvl="0" animBg="1"/>
      <p:bldP spid="111" grpId="0"/>
      <p:bldP spid="112" grpId="0" bldLvl="0" animBg="1"/>
      <p:bldP spid="115" grpId="0"/>
      <p:bldP spid="116" grpId="0"/>
      <p:bldP spid="117" grpId="0"/>
      <p:bldP spid="136" grpId="0"/>
      <p:bldP spid="143" grpId="0"/>
      <p:bldP spid="144" grpId="0"/>
      <p:bldP spid="1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3610741" y="550579"/>
            <a:ext cx="138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 err="1">
                <a:solidFill>
                  <a:srgbClr val="FF0000"/>
                </a:solidFill>
              </a:rPr>
              <a:t>Hadoop</a:t>
            </a:r>
            <a:r>
              <a:rPr lang="zh-CN" altLang="en-US" dirty="0">
                <a:solidFill>
                  <a:srgbClr val="FF0000"/>
                </a:solidFill>
              </a:rPr>
              <a:t>组成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1547664" y="987575"/>
            <a:ext cx="5514676" cy="40324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" name="矩形 1"/>
          <p:cNvSpPr/>
          <p:nvPr/>
        </p:nvSpPr>
        <p:spPr>
          <a:xfrm>
            <a:off x="2051720" y="1528104"/>
            <a:ext cx="3240360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MapReduce</a:t>
            </a:r>
            <a:r>
              <a:rPr lang="zh-CN" altLang="en-US" dirty="0" smtClean="0"/>
              <a:t>（计算）</a:t>
            </a:r>
            <a:endParaRPr lang="zh-CN" altLang="en-US" dirty="0"/>
          </a:p>
        </p:txBody>
      </p:sp>
      <p:sp>
        <p:nvSpPr>
          <p:cNvPr id="150" name="矩形 149"/>
          <p:cNvSpPr/>
          <p:nvPr/>
        </p:nvSpPr>
        <p:spPr>
          <a:xfrm>
            <a:off x="2021780" y="4168804"/>
            <a:ext cx="3240360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  <a:r>
              <a:rPr lang="zh-CN" altLang="en-US" dirty="0" smtClean="0"/>
              <a:t>（数据存储）</a:t>
            </a:r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2021780" y="2950027"/>
            <a:ext cx="3240360" cy="6480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Yarn</a:t>
            </a:r>
            <a:r>
              <a:rPr lang="zh-CN" altLang="en-US" dirty="0" smtClean="0"/>
              <a:t>（资源调度）</a:t>
            </a:r>
            <a:endParaRPr lang="zh-CN" altLang="en-US" dirty="0"/>
          </a:p>
        </p:txBody>
      </p:sp>
      <p:sp>
        <p:nvSpPr>
          <p:cNvPr id="152" name="矩形 151"/>
          <p:cNvSpPr/>
          <p:nvPr/>
        </p:nvSpPr>
        <p:spPr>
          <a:xfrm>
            <a:off x="6156176" y="1525501"/>
            <a:ext cx="360040" cy="3314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Common</a:t>
            </a:r>
            <a:r>
              <a:rPr lang="zh-CN" altLang="en-US" dirty="0" smtClean="0"/>
              <a:t>（辅助工具）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ldLvl="0" animBg="1"/>
      <p:bldP spid="2" grpId="0" bldLvl="0" animBg="1"/>
      <p:bldP spid="150" grpId="0" bldLvl="0" animBg="1"/>
      <p:bldP spid="151" grpId="0" bldLvl="0" animBg="1"/>
      <p:bldP spid="152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3477383" y="577525"/>
            <a:ext cx="2677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FF0000"/>
                </a:solidFill>
              </a:rPr>
              <a:t>作业提交过程之</a:t>
            </a:r>
            <a:r>
              <a:rPr lang="en-US" altLang="zh-CN" sz="1600" dirty="0" smtClean="0">
                <a:solidFill>
                  <a:srgbClr val="FF0000"/>
                </a:solidFill>
              </a:rPr>
              <a:t>HDFS</a:t>
            </a:r>
            <a:r>
              <a:rPr lang="zh-CN" altLang="en-US" sz="1600" dirty="0" smtClean="0">
                <a:solidFill>
                  <a:srgbClr val="FF0000"/>
                </a:solidFill>
              </a:rPr>
              <a:t>读数据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5111278" y="1334785"/>
            <a:ext cx="3290176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7" name="文本框 9"/>
          <p:cNvSpPr txBox="1">
            <a:spLocks noChangeArrowheads="1"/>
          </p:cNvSpPr>
          <p:nvPr/>
        </p:nvSpPr>
        <p:spPr bwMode="auto">
          <a:xfrm>
            <a:off x="2019340" y="1284577"/>
            <a:ext cx="3199448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请求下载文件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neuedu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8" name="直接箭头连接符 147"/>
          <p:cNvCxnSpPr/>
          <p:nvPr/>
        </p:nvCxnSpPr>
        <p:spPr>
          <a:xfrm flipH="1" flipV="1">
            <a:off x="1919203" y="1866383"/>
            <a:ext cx="3192075" cy="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3"/>
          <p:cNvSpPr txBox="1">
            <a:spLocks noChangeArrowheads="1"/>
          </p:cNvSpPr>
          <p:nvPr/>
        </p:nvSpPr>
        <p:spPr bwMode="auto">
          <a:xfrm>
            <a:off x="3405863" y="1622250"/>
            <a:ext cx="1812925" cy="21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返回目标文件的元数据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 flipV="1">
            <a:off x="1934844" y="1503217"/>
            <a:ext cx="3176434" cy="1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文本框 22"/>
          <p:cNvSpPr txBox="1">
            <a:spLocks noChangeArrowheads="1"/>
          </p:cNvSpPr>
          <p:nvPr/>
        </p:nvSpPr>
        <p:spPr bwMode="auto">
          <a:xfrm>
            <a:off x="6366361" y="1340553"/>
            <a:ext cx="829005" cy="3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5302096" y="1866383"/>
            <a:ext cx="2950564" cy="821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3" name="文本框 25"/>
          <p:cNvSpPr txBox="1">
            <a:spLocks noChangeArrowheads="1"/>
          </p:cNvSpPr>
          <p:nvPr/>
        </p:nvSpPr>
        <p:spPr bwMode="auto">
          <a:xfrm>
            <a:off x="6502366" y="1915273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4" name="圆角矩形 153"/>
          <p:cNvSpPr/>
          <p:nvPr/>
        </p:nvSpPr>
        <p:spPr>
          <a:xfrm>
            <a:off x="7908230" y="3537297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5" name="圆角矩形 154"/>
          <p:cNvSpPr/>
          <p:nvPr/>
        </p:nvSpPr>
        <p:spPr>
          <a:xfrm>
            <a:off x="3030795" y="3552537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6" name="圆角矩形 155"/>
          <p:cNvSpPr/>
          <p:nvPr/>
        </p:nvSpPr>
        <p:spPr>
          <a:xfrm>
            <a:off x="5716210" y="3553172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7" name="文本框 30"/>
          <p:cNvSpPr txBox="1">
            <a:spLocks noChangeArrowheads="1"/>
          </p:cNvSpPr>
          <p:nvPr/>
        </p:nvSpPr>
        <p:spPr bwMode="auto">
          <a:xfrm>
            <a:off x="3144675" y="3609640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8" name="文本框 31"/>
          <p:cNvSpPr txBox="1">
            <a:spLocks noChangeArrowheads="1"/>
          </p:cNvSpPr>
          <p:nvPr/>
        </p:nvSpPr>
        <p:spPr bwMode="auto">
          <a:xfrm>
            <a:off x="5846183" y="3600163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文本框 32"/>
          <p:cNvSpPr txBox="1">
            <a:spLocks noChangeArrowheads="1"/>
          </p:cNvSpPr>
          <p:nvPr/>
        </p:nvSpPr>
        <p:spPr bwMode="auto">
          <a:xfrm>
            <a:off x="8045707" y="3600163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0" name="肘形连接符 159"/>
          <p:cNvCxnSpPr>
            <a:endCxn id="155" idx="1"/>
          </p:cNvCxnSpPr>
          <p:nvPr/>
        </p:nvCxnSpPr>
        <p:spPr>
          <a:xfrm rot="16200000" flipH="1">
            <a:off x="1266857" y="2522023"/>
            <a:ext cx="1801049" cy="1726828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圆柱形 160"/>
          <p:cNvSpPr/>
          <p:nvPr/>
        </p:nvSpPr>
        <p:spPr>
          <a:xfrm>
            <a:off x="179512" y="2696809"/>
            <a:ext cx="563906" cy="8404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62" name="文本框 35"/>
          <p:cNvSpPr txBox="1">
            <a:spLocks noChangeArrowheads="1"/>
          </p:cNvSpPr>
          <p:nvPr/>
        </p:nvSpPr>
        <p:spPr bwMode="auto">
          <a:xfrm>
            <a:off x="291718" y="3610024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文本框 36"/>
          <p:cNvSpPr txBox="1">
            <a:spLocks noChangeArrowheads="1"/>
          </p:cNvSpPr>
          <p:nvPr/>
        </p:nvSpPr>
        <p:spPr bwMode="auto">
          <a:xfrm>
            <a:off x="232444" y="3198581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文本框 37"/>
          <p:cNvSpPr txBox="1">
            <a:spLocks noChangeArrowheads="1"/>
          </p:cNvSpPr>
          <p:nvPr/>
        </p:nvSpPr>
        <p:spPr bwMode="auto">
          <a:xfrm>
            <a:off x="379053" y="2434452"/>
            <a:ext cx="3619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5" name="直接连接符 164"/>
          <p:cNvCxnSpPr/>
          <p:nvPr/>
        </p:nvCxnSpPr>
        <p:spPr>
          <a:xfrm flipV="1">
            <a:off x="179512" y="3110845"/>
            <a:ext cx="563906" cy="1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91" idx="1"/>
          </p:cNvCxnSpPr>
          <p:nvPr/>
        </p:nvCxnSpPr>
        <p:spPr>
          <a:xfrm flipH="1">
            <a:off x="171057" y="1725832"/>
            <a:ext cx="296488" cy="107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40"/>
          <p:cNvSpPr txBox="1">
            <a:spLocks noChangeArrowheads="1"/>
          </p:cNvSpPr>
          <p:nvPr/>
        </p:nvSpPr>
        <p:spPr bwMode="auto">
          <a:xfrm>
            <a:off x="1547640" y="4000493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读数据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blk_1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8" name="肘形连接符 167"/>
          <p:cNvCxnSpPr/>
          <p:nvPr/>
        </p:nvCxnSpPr>
        <p:spPr>
          <a:xfrm rot="16200000" flipV="1">
            <a:off x="991660" y="2552008"/>
            <a:ext cx="2114169" cy="1952227"/>
          </a:xfrm>
          <a:prstGeom prst="bentConnector3">
            <a:avLst>
              <a:gd name="adj1" fmla="val 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70"/>
          <p:cNvSpPr txBox="1">
            <a:spLocks noChangeArrowheads="1"/>
          </p:cNvSpPr>
          <p:nvPr/>
        </p:nvSpPr>
        <p:spPr bwMode="auto">
          <a:xfrm>
            <a:off x="1528101" y="4374984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3247685" y="428596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71" name="文本框 81"/>
          <p:cNvSpPr txBox="1">
            <a:spLocks noChangeArrowheads="1"/>
          </p:cNvSpPr>
          <p:nvPr/>
        </p:nvSpPr>
        <p:spPr bwMode="auto">
          <a:xfrm>
            <a:off x="3292604" y="4336466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5997040" y="2137135"/>
            <a:ext cx="142875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/user/</a:t>
            </a:r>
            <a:r>
              <a:rPr lang="en-US" altLang="zh-CN" sz="1200" dirty="0" err="1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neuedu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/ss.avi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328461" y="2380469"/>
            <a:ext cx="29562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</a:rPr>
              <a:t>{[blk_1,blk_2],[blk_1,blk_2],[blk_1,blk_2]}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5953875" y="427072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76" name="文本框 81"/>
          <p:cNvSpPr txBox="1">
            <a:spLocks noChangeArrowheads="1"/>
          </p:cNvSpPr>
          <p:nvPr/>
        </p:nvSpPr>
        <p:spPr bwMode="auto">
          <a:xfrm>
            <a:off x="5998101" y="4342151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7" name="肘形连接符 176"/>
          <p:cNvCxnSpPr>
            <a:endCxn id="156" idx="1"/>
          </p:cNvCxnSpPr>
          <p:nvPr/>
        </p:nvCxnSpPr>
        <p:spPr>
          <a:xfrm>
            <a:off x="1932773" y="2091772"/>
            <a:ext cx="3783437" cy="2194825"/>
          </a:xfrm>
          <a:prstGeom prst="bentConnector3">
            <a:avLst>
              <a:gd name="adj1" fmla="val 70463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endCxn id="192" idx="3"/>
          </p:cNvCxnSpPr>
          <p:nvPr/>
        </p:nvCxnSpPr>
        <p:spPr>
          <a:xfrm rot="10800000">
            <a:off x="1815542" y="2265988"/>
            <a:ext cx="3900671" cy="2318526"/>
          </a:xfrm>
          <a:prstGeom prst="bentConnector3">
            <a:avLst>
              <a:gd name="adj1" fmla="val 3452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40"/>
          <p:cNvSpPr txBox="1">
            <a:spLocks noChangeArrowheads="1"/>
          </p:cNvSpPr>
          <p:nvPr/>
        </p:nvSpPr>
        <p:spPr bwMode="auto">
          <a:xfrm>
            <a:off x="4652589" y="3044969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读数据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blk_2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文本框 70"/>
          <p:cNvSpPr txBox="1">
            <a:spLocks noChangeArrowheads="1"/>
          </p:cNvSpPr>
          <p:nvPr/>
        </p:nvSpPr>
        <p:spPr bwMode="auto">
          <a:xfrm>
            <a:off x="4699008" y="4349618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3247685" y="4665050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2" name="文本框 81"/>
          <p:cNvSpPr txBox="1">
            <a:spLocks noChangeArrowheads="1"/>
          </p:cNvSpPr>
          <p:nvPr/>
        </p:nvSpPr>
        <p:spPr bwMode="auto">
          <a:xfrm>
            <a:off x="3292604" y="4715554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5953182" y="4660221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4" name="文本框 81"/>
          <p:cNvSpPr txBox="1">
            <a:spLocks noChangeArrowheads="1"/>
          </p:cNvSpPr>
          <p:nvPr/>
        </p:nvSpPr>
        <p:spPr bwMode="auto">
          <a:xfrm>
            <a:off x="5998101" y="4710725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8126219" y="422536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6" name="文本框 81"/>
          <p:cNvSpPr txBox="1">
            <a:spLocks noChangeArrowheads="1"/>
          </p:cNvSpPr>
          <p:nvPr/>
        </p:nvSpPr>
        <p:spPr bwMode="auto">
          <a:xfrm>
            <a:off x="8170445" y="4296791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8125526" y="4614861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8" name="文本框 81"/>
          <p:cNvSpPr txBox="1">
            <a:spLocks noChangeArrowheads="1"/>
          </p:cNvSpPr>
          <p:nvPr/>
        </p:nvSpPr>
        <p:spPr bwMode="auto">
          <a:xfrm>
            <a:off x="8170445" y="4665365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9" name="文本框 23"/>
          <p:cNvSpPr txBox="1">
            <a:spLocks noChangeArrowheads="1"/>
          </p:cNvSpPr>
          <p:nvPr/>
        </p:nvSpPr>
        <p:spPr bwMode="auto">
          <a:xfrm>
            <a:off x="1040680" y="781273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1118292" y="1167037"/>
            <a:ext cx="800911" cy="750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Distributed </a:t>
            </a:r>
            <a:r>
              <a:rPr lang="en-US" altLang="zh-CN" sz="1000" dirty="0" err="1" smtClean="0"/>
              <a:t>FileSystem</a:t>
            </a:r>
            <a:endParaRPr lang="zh-CN" altLang="en-US" sz="1000" dirty="0"/>
          </a:p>
        </p:txBody>
      </p:sp>
      <p:sp>
        <p:nvSpPr>
          <p:cNvPr id="191" name="圆角矩形 190"/>
          <p:cNvSpPr/>
          <p:nvPr/>
        </p:nvSpPr>
        <p:spPr>
          <a:xfrm>
            <a:off x="467545" y="992407"/>
            <a:ext cx="1467300" cy="146685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>
              <a:noFill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953941" y="2091772"/>
            <a:ext cx="861600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FSDataInputStream</a:t>
            </a:r>
            <a:endParaRPr lang="zh-CN" altLang="en-US" sz="1000" dirty="0"/>
          </a:p>
        </p:txBody>
      </p:sp>
      <p:sp>
        <p:nvSpPr>
          <p:cNvPr id="193" name="矩形 192"/>
          <p:cNvSpPr/>
          <p:nvPr/>
        </p:nvSpPr>
        <p:spPr>
          <a:xfrm>
            <a:off x="510713" y="1175726"/>
            <a:ext cx="432865" cy="336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HDFS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client</a:t>
            </a:r>
            <a:endParaRPr lang="zh-CN" altLang="en-US" sz="800" dirty="0"/>
          </a:p>
        </p:txBody>
      </p:sp>
      <p:cxnSp>
        <p:nvCxnSpPr>
          <p:cNvPr id="194" name="直接箭头连接符 193"/>
          <p:cNvCxnSpPr>
            <a:stCxn id="193" idx="3"/>
            <a:endCxn id="190" idx="1"/>
          </p:cNvCxnSpPr>
          <p:nvPr/>
        </p:nvCxnSpPr>
        <p:spPr>
          <a:xfrm>
            <a:off x="943578" y="1343816"/>
            <a:ext cx="174714" cy="19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stCxn id="193" idx="2"/>
            <a:endCxn id="192" idx="1"/>
          </p:cNvCxnSpPr>
          <p:nvPr/>
        </p:nvCxnSpPr>
        <p:spPr>
          <a:xfrm>
            <a:off x="727146" y="1511906"/>
            <a:ext cx="226795" cy="75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>
            <a:stCxn id="193" idx="2"/>
          </p:cNvCxnSpPr>
          <p:nvPr/>
        </p:nvCxnSpPr>
        <p:spPr>
          <a:xfrm>
            <a:off x="727146" y="1511906"/>
            <a:ext cx="375135" cy="55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23"/>
          <p:cNvSpPr txBox="1">
            <a:spLocks noChangeArrowheads="1"/>
          </p:cNvSpPr>
          <p:nvPr/>
        </p:nvSpPr>
        <p:spPr bwMode="auto">
          <a:xfrm>
            <a:off x="928883" y="1048346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open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8" name="文本框 23"/>
          <p:cNvSpPr txBox="1">
            <a:spLocks noChangeArrowheads="1"/>
          </p:cNvSpPr>
          <p:nvPr/>
        </p:nvSpPr>
        <p:spPr bwMode="auto">
          <a:xfrm>
            <a:off x="862223" y="1585654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read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9" name="文本框 23"/>
          <p:cNvSpPr txBox="1">
            <a:spLocks noChangeArrowheads="1"/>
          </p:cNvSpPr>
          <p:nvPr/>
        </p:nvSpPr>
        <p:spPr bwMode="auto">
          <a:xfrm>
            <a:off x="594281" y="1814250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close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ldLvl="0" animBg="1"/>
      <p:bldP spid="147" grpId="0"/>
      <p:bldP spid="149" grpId="0"/>
      <p:bldP spid="151" grpId="0"/>
      <p:bldP spid="152" grpId="0" bldLvl="0" animBg="1"/>
      <p:bldP spid="153" grpId="0"/>
      <p:bldP spid="154" grpId="0" bldLvl="0" animBg="1"/>
      <p:bldP spid="155" grpId="0" bldLvl="0" animBg="1"/>
      <p:bldP spid="156" grpId="0" bldLvl="0" animBg="1"/>
      <p:bldP spid="157" grpId="0"/>
      <p:bldP spid="158" grpId="0"/>
      <p:bldP spid="159" grpId="0"/>
      <p:bldP spid="161" grpId="0" bldLvl="0" animBg="1"/>
      <p:bldP spid="162" grpId="0"/>
      <p:bldP spid="163" grpId="0"/>
      <p:bldP spid="164" grpId="0"/>
      <p:bldP spid="167" grpId="0"/>
      <p:bldP spid="169" grpId="0"/>
      <p:bldP spid="170" grpId="0" bldLvl="0" animBg="1"/>
      <p:bldP spid="171" grpId="0"/>
      <p:bldP spid="173" grpId="0"/>
      <p:bldP spid="174" grpId="0"/>
      <p:bldP spid="175" grpId="0" bldLvl="0" animBg="1"/>
      <p:bldP spid="176" grpId="0"/>
      <p:bldP spid="179" grpId="0"/>
      <p:bldP spid="180" grpId="0"/>
      <p:bldP spid="181" grpId="0" bldLvl="0" animBg="1"/>
      <p:bldP spid="182" grpId="0"/>
      <p:bldP spid="183" grpId="0" bldLvl="0" animBg="1"/>
      <p:bldP spid="184" grpId="0"/>
      <p:bldP spid="185" grpId="0" bldLvl="0" animBg="1"/>
      <p:bldP spid="186" grpId="0"/>
      <p:bldP spid="187" grpId="0" bldLvl="0" animBg="1"/>
      <p:bldP spid="188" grpId="0"/>
      <p:bldP spid="189" grpId="0"/>
      <p:bldP spid="190" grpId="0" bldLvl="0" animBg="1"/>
      <p:bldP spid="191" grpId="0" bldLvl="0" animBg="1"/>
      <p:bldP spid="192" grpId="0" bldLvl="0" animBg="1"/>
      <p:bldP spid="193" grpId="0" bldLvl="0" animBg="1"/>
      <p:bldP spid="197" grpId="0"/>
      <p:bldP spid="198" grpId="0"/>
      <p:bldP spid="19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 182"/>
          <p:cNvSpPr/>
          <p:nvPr/>
        </p:nvSpPr>
        <p:spPr>
          <a:xfrm>
            <a:off x="3274504" y="560507"/>
            <a:ext cx="2677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FF0000"/>
                </a:solidFill>
              </a:rPr>
              <a:t>作业提交过程之</a:t>
            </a:r>
            <a:r>
              <a:rPr lang="en-US" altLang="zh-CN" sz="1600" dirty="0" smtClean="0">
                <a:solidFill>
                  <a:srgbClr val="FF0000"/>
                </a:solidFill>
              </a:rPr>
              <a:t>HDFS</a:t>
            </a:r>
            <a:r>
              <a:rPr lang="zh-CN" altLang="en-US" sz="1600" dirty="0" smtClean="0">
                <a:solidFill>
                  <a:srgbClr val="FF0000"/>
                </a:solidFill>
              </a:rPr>
              <a:t>写数据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6890956" y="1193537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1" name="文本框 9"/>
          <p:cNvSpPr txBox="1">
            <a:spLocks noChangeArrowheads="1"/>
          </p:cNvSpPr>
          <p:nvPr/>
        </p:nvSpPr>
        <p:spPr bwMode="auto">
          <a:xfrm>
            <a:off x="2639688" y="1079275"/>
            <a:ext cx="3199448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请求上传文件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neuedu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2" name="直接箭头连接符 151"/>
          <p:cNvCxnSpPr/>
          <p:nvPr/>
        </p:nvCxnSpPr>
        <p:spPr>
          <a:xfrm flipH="1" flipV="1">
            <a:off x="2155709" y="1650882"/>
            <a:ext cx="4750807" cy="7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3"/>
          <p:cNvSpPr txBox="1">
            <a:spLocks noChangeArrowheads="1"/>
          </p:cNvSpPr>
          <p:nvPr/>
        </p:nvSpPr>
        <p:spPr bwMode="auto">
          <a:xfrm>
            <a:off x="5468568" y="1473177"/>
            <a:ext cx="1556373" cy="21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响应可以上传文件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4" name="直接箭头连接符 153"/>
          <p:cNvCxnSpPr>
            <a:stCxn id="225" idx="3"/>
          </p:cNvCxnSpPr>
          <p:nvPr/>
        </p:nvCxnSpPr>
        <p:spPr>
          <a:xfrm>
            <a:off x="2160188" y="1912195"/>
            <a:ext cx="4756723" cy="9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文本框 15"/>
          <p:cNvSpPr txBox="1">
            <a:spLocks noChangeArrowheads="1"/>
          </p:cNvSpPr>
          <p:nvPr/>
        </p:nvSpPr>
        <p:spPr bwMode="auto">
          <a:xfrm>
            <a:off x="2637566" y="1738031"/>
            <a:ext cx="360448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请求上传第一个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），请返回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6" name="直接箭头连接符 155"/>
          <p:cNvCxnSpPr/>
          <p:nvPr/>
        </p:nvCxnSpPr>
        <p:spPr>
          <a:xfrm flipV="1">
            <a:off x="2163533" y="1385400"/>
            <a:ext cx="4745203" cy="2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H="1" flipV="1">
            <a:off x="2155709" y="2126215"/>
            <a:ext cx="4750807" cy="178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21"/>
          <p:cNvSpPr txBox="1">
            <a:spLocks noChangeArrowheads="1"/>
          </p:cNvSpPr>
          <p:nvPr/>
        </p:nvSpPr>
        <p:spPr bwMode="auto">
          <a:xfrm>
            <a:off x="3000854" y="1998742"/>
            <a:ext cx="42486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dn1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dn2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dn3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节点，表示采用这三个节点存储数据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文本框 22"/>
          <p:cNvSpPr txBox="1">
            <a:spLocks noChangeArrowheads="1"/>
          </p:cNvSpPr>
          <p:nvPr/>
        </p:nvSpPr>
        <p:spPr bwMode="auto">
          <a:xfrm>
            <a:off x="7016368" y="964343"/>
            <a:ext cx="829005" cy="3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" name="文本框 23"/>
          <p:cNvSpPr txBox="1">
            <a:spLocks noChangeArrowheads="1"/>
          </p:cNvSpPr>
          <p:nvPr/>
        </p:nvSpPr>
        <p:spPr bwMode="auto">
          <a:xfrm>
            <a:off x="1351061" y="967635"/>
            <a:ext cx="5080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7042567" y="1714401"/>
            <a:ext cx="692132" cy="281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62" name="文本框 25"/>
          <p:cNvSpPr txBox="1">
            <a:spLocks noChangeArrowheads="1"/>
          </p:cNvSpPr>
          <p:nvPr/>
        </p:nvSpPr>
        <p:spPr bwMode="auto">
          <a:xfrm>
            <a:off x="7151584" y="1781500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圆角矩形 162"/>
          <p:cNvSpPr/>
          <p:nvPr/>
        </p:nvSpPr>
        <p:spPr>
          <a:xfrm>
            <a:off x="7980238" y="339604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64" name="圆角矩形 163"/>
          <p:cNvSpPr/>
          <p:nvPr/>
        </p:nvSpPr>
        <p:spPr>
          <a:xfrm>
            <a:off x="3102803" y="341128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65" name="圆角矩形 164"/>
          <p:cNvSpPr/>
          <p:nvPr/>
        </p:nvSpPr>
        <p:spPr>
          <a:xfrm>
            <a:off x="5788218" y="3411924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66" name="文本框 30"/>
          <p:cNvSpPr txBox="1">
            <a:spLocks noChangeArrowheads="1"/>
          </p:cNvSpPr>
          <p:nvPr/>
        </p:nvSpPr>
        <p:spPr bwMode="auto">
          <a:xfrm>
            <a:off x="3257336" y="3209226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" name="文本框 31"/>
          <p:cNvSpPr txBox="1">
            <a:spLocks noChangeArrowheads="1"/>
          </p:cNvSpPr>
          <p:nvPr/>
        </p:nvSpPr>
        <p:spPr bwMode="auto">
          <a:xfrm>
            <a:off x="5929466" y="3197703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8" name="文本框 32"/>
          <p:cNvSpPr txBox="1">
            <a:spLocks noChangeArrowheads="1"/>
          </p:cNvSpPr>
          <p:nvPr/>
        </p:nvSpPr>
        <p:spPr bwMode="auto">
          <a:xfrm>
            <a:off x="8091482" y="3157237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9" name="肘形连接符 168"/>
          <p:cNvCxnSpPr>
            <a:endCxn id="164" idx="1"/>
          </p:cNvCxnSpPr>
          <p:nvPr/>
        </p:nvCxnSpPr>
        <p:spPr>
          <a:xfrm rot="16200000" flipH="1">
            <a:off x="1611769" y="2653679"/>
            <a:ext cx="1484327" cy="1497741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0" name="圆柱形 169"/>
          <p:cNvSpPr/>
          <p:nvPr/>
        </p:nvSpPr>
        <p:spPr>
          <a:xfrm>
            <a:off x="183441" y="2714331"/>
            <a:ext cx="563906" cy="8404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71" name="文本框 35"/>
          <p:cNvSpPr txBox="1">
            <a:spLocks noChangeArrowheads="1"/>
          </p:cNvSpPr>
          <p:nvPr/>
        </p:nvSpPr>
        <p:spPr bwMode="auto">
          <a:xfrm>
            <a:off x="295647" y="3627546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文本框 36"/>
          <p:cNvSpPr txBox="1">
            <a:spLocks noChangeArrowheads="1"/>
          </p:cNvSpPr>
          <p:nvPr/>
        </p:nvSpPr>
        <p:spPr bwMode="auto">
          <a:xfrm>
            <a:off x="236146" y="3115651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文本框 37"/>
          <p:cNvSpPr txBox="1">
            <a:spLocks noChangeArrowheads="1"/>
          </p:cNvSpPr>
          <p:nvPr/>
        </p:nvSpPr>
        <p:spPr bwMode="auto">
          <a:xfrm>
            <a:off x="295647" y="2520997"/>
            <a:ext cx="3619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4" name="直接连接符 173"/>
          <p:cNvCxnSpPr/>
          <p:nvPr/>
        </p:nvCxnSpPr>
        <p:spPr>
          <a:xfrm flipV="1">
            <a:off x="183441" y="3035677"/>
            <a:ext cx="563906" cy="1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endCxn id="225" idx="1"/>
          </p:cNvCxnSpPr>
          <p:nvPr/>
        </p:nvCxnSpPr>
        <p:spPr>
          <a:xfrm flipV="1">
            <a:off x="183439" y="1912195"/>
            <a:ext cx="441151" cy="87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40"/>
          <p:cNvSpPr txBox="1">
            <a:spLocks noChangeArrowheads="1"/>
          </p:cNvSpPr>
          <p:nvPr/>
        </p:nvSpPr>
        <p:spPr bwMode="auto">
          <a:xfrm>
            <a:off x="1619648" y="3859245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3278063" y="4299654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78" name="文本框 42"/>
          <p:cNvSpPr txBox="1">
            <a:spLocks noChangeArrowheads="1"/>
          </p:cNvSpPr>
          <p:nvPr/>
        </p:nvSpPr>
        <p:spPr bwMode="auto">
          <a:xfrm>
            <a:off x="3287508" y="4096136"/>
            <a:ext cx="74120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流程图: 联系 178"/>
          <p:cNvSpPr/>
          <p:nvPr/>
        </p:nvSpPr>
        <p:spPr>
          <a:xfrm>
            <a:off x="3334578" y="436696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0" name="流程图: 联系 179"/>
          <p:cNvSpPr/>
          <p:nvPr/>
        </p:nvSpPr>
        <p:spPr>
          <a:xfrm>
            <a:off x="3460308" y="437013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1" name="流程图: 联系 180"/>
          <p:cNvSpPr/>
          <p:nvPr/>
        </p:nvSpPr>
        <p:spPr>
          <a:xfrm>
            <a:off x="3635568" y="437013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2" name="流程图: 联系 181"/>
          <p:cNvSpPr/>
          <p:nvPr/>
        </p:nvSpPr>
        <p:spPr>
          <a:xfrm>
            <a:off x="3143443" y="43847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4" name="流程图: 联系 183"/>
          <p:cNvSpPr/>
          <p:nvPr/>
        </p:nvSpPr>
        <p:spPr>
          <a:xfrm>
            <a:off x="3231073" y="437712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5" name="矩形 184"/>
          <p:cNvSpPr/>
          <p:nvPr/>
        </p:nvSpPr>
        <p:spPr>
          <a:xfrm>
            <a:off x="6009198" y="4288859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6" name="文本框 51"/>
          <p:cNvSpPr txBox="1">
            <a:spLocks noChangeArrowheads="1"/>
          </p:cNvSpPr>
          <p:nvPr/>
        </p:nvSpPr>
        <p:spPr bwMode="auto">
          <a:xfrm>
            <a:off x="5995206" y="4071221"/>
            <a:ext cx="699774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7" name="流程图: 联系 186"/>
          <p:cNvSpPr/>
          <p:nvPr/>
        </p:nvSpPr>
        <p:spPr>
          <a:xfrm>
            <a:off x="6065713" y="435616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8" name="流程图: 联系 187"/>
          <p:cNvSpPr/>
          <p:nvPr/>
        </p:nvSpPr>
        <p:spPr>
          <a:xfrm>
            <a:off x="6191443" y="43593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9" name="流程图: 联系 188"/>
          <p:cNvSpPr/>
          <p:nvPr/>
        </p:nvSpPr>
        <p:spPr>
          <a:xfrm>
            <a:off x="6366703" y="43593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90" name="矩形 189"/>
          <p:cNvSpPr/>
          <p:nvPr/>
        </p:nvSpPr>
        <p:spPr>
          <a:xfrm>
            <a:off x="8202488" y="4289494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91" name="文本框 56"/>
          <p:cNvSpPr txBox="1">
            <a:spLocks noChangeArrowheads="1"/>
          </p:cNvSpPr>
          <p:nvPr/>
        </p:nvSpPr>
        <p:spPr bwMode="auto">
          <a:xfrm>
            <a:off x="8161966" y="4071221"/>
            <a:ext cx="690418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2" name="流程图: 联系 191"/>
          <p:cNvSpPr/>
          <p:nvPr/>
        </p:nvSpPr>
        <p:spPr>
          <a:xfrm>
            <a:off x="8259003" y="435680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93" name="流程图: 联系 192"/>
          <p:cNvSpPr/>
          <p:nvPr/>
        </p:nvSpPr>
        <p:spPr>
          <a:xfrm>
            <a:off x="8384733" y="435997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94" name="流程图: 联系 193"/>
          <p:cNvSpPr/>
          <p:nvPr/>
        </p:nvSpPr>
        <p:spPr>
          <a:xfrm>
            <a:off x="8559993" y="435997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cxnSp>
        <p:nvCxnSpPr>
          <p:cNvPr id="195" name="直接箭头连接符 194"/>
          <p:cNvCxnSpPr/>
          <p:nvPr/>
        </p:nvCxnSpPr>
        <p:spPr>
          <a:xfrm>
            <a:off x="4089593" y="4194879"/>
            <a:ext cx="170910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>
            <a:off x="6773738" y="4213294"/>
            <a:ext cx="1206500" cy="1587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流程图: 联系 196"/>
          <p:cNvSpPr/>
          <p:nvPr/>
        </p:nvSpPr>
        <p:spPr>
          <a:xfrm>
            <a:off x="3922588" y="43847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98" name="流程图: 联系 197"/>
          <p:cNvSpPr/>
          <p:nvPr/>
        </p:nvSpPr>
        <p:spPr>
          <a:xfrm>
            <a:off x="5886008" y="440125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99" name="流程图: 联系 198"/>
          <p:cNvSpPr/>
          <p:nvPr/>
        </p:nvSpPr>
        <p:spPr>
          <a:xfrm>
            <a:off x="6653723" y="437077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00" name="流程图: 联系 199"/>
          <p:cNvSpPr/>
          <p:nvPr/>
        </p:nvSpPr>
        <p:spPr>
          <a:xfrm>
            <a:off x="8057073" y="439934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cxnSp>
        <p:nvCxnSpPr>
          <p:cNvPr id="201" name="直接箭头连接符 200"/>
          <p:cNvCxnSpPr/>
          <p:nvPr/>
        </p:nvCxnSpPr>
        <p:spPr>
          <a:xfrm flipH="1">
            <a:off x="6767389" y="3783533"/>
            <a:ext cx="1212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/>
          <p:nvPr/>
        </p:nvCxnSpPr>
        <p:spPr>
          <a:xfrm flipH="1">
            <a:off x="4104198" y="3779088"/>
            <a:ext cx="1694498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肘形连接符 202"/>
          <p:cNvCxnSpPr/>
          <p:nvPr/>
        </p:nvCxnSpPr>
        <p:spPr>
          <a:xfrm rot="10800000">
            <a:off x="1444621" y="2660386"/>
            <a:ext cx="1658185" cy="1150847"/>
          </a:xfrm>
          <a:prstGeom prst="bentConnector3">
            <a:avLst>
              <a:gd name="adj1" fmla="val 9999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本框 70"/>
          <p:cNvSpPr txBox="1">
            <a:spLocks noChangeArrowheads="1"/>
          </p:cNvSpPr>
          <p:nvPr/>
        </p:nvSpPr>
        <p:spPr bwMode="auto">
          <a:xfrm>
            <a:off x="1619648" y="3464037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dn1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" name="文本框 71"/>
          <p:cNvSpPr txBox="1">
            <a:spLocks noChangeArrowheads="1"/>
          </p:cNvSpPr>
          <p:nvPr/>
        </p:nvSpPr>
        <p:spPr bwMode="auto">
          <a:xfrm>
            <a:off x="6868350" y="3504937"/>
            <a:ext cx="1081259" cy="16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dn3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" name="文本框 72"/>
          <p:cNvSpPr txBox="1">
            <a:spLocks noChangeArrowheads="1"/>
          </p:cNvSpPr>
          <p:nvPr/>
        </p:nvSpPr>
        <p:spPr bwMode="auto">
          <a:xfrm>
            <a:off x="4195998" y="3517859"/>
            <a:ext cx="1379261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dn2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" name="文本框 74"/>
          <p:cNvSpPr txBox="1">
            <a:spLocks noChangeArrowheads="1"/>
          </p:cNvSpPr>
          <p:nvPr/>
        </p:nvSpPr>
        <p:spPr bwMode="auto">
          <a:xfrm>
            <a:off x="4169906" y="4019649"/>
            <a:ext cx="120094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8" name="文本框 75"/>
          <p:cNvSpPr txBox="1">
            <a:spLocks noChangeArrowheads="1"/>
          </p:cNvSpPr>
          <p:nvPr/>
        </p:nvSpPr>
        <p:spPr bwMode="auto">
          <a:xfrm>
            <a:off x="6897721" y="3985873"/>
            <a:ext cx="1051888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9" name="肘形连接符 208"/>
          <p:cNvCxnSpPr/>
          <p:nvPr/>
        </p:nvCxnSpPr>
        <p:spPr>
          <a:xfrm rot="16200000" flipH="1">
            <a:off x="1225311" y="2641234"/>
            <a:ext cx="1887872" cy="1867113"/>
          </a:xfrm>
          <a:prstGeom prst="bentConnector3">
            <a:avLst>
              <a:gd name="adj1" fmla="val 10005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/>
          <p:nvPr/>
        </p:nvCxnSpPr>
        <p:spPr>
          <a:xfrm>
            <a:off x="4087053" y="4409538"/>
            <a:ext cx="1696085" cy="34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>
            <a:off x="6790883" y="4399349"/>
            <a:ext cx="1189355" cy="10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文本框 79"/>
          <p:cNvSpPr txBox="1">
            <a:spLocks noChangeArrowheads="1"/>
          </p:cNvSpPr>
          <p:nvPr/>
        </p:nvSpPr>
        <p:spPr bwMode="auto">
          <a:xfrm>
            <a:off x="1611197" y="4232820"/>
            <a:ext cx="1268086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 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packet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3334579" y="4656524"/>
            <a:ext cx="483870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14" name="文本框 81"/>
          <p:cNvSpPr txBox="1">
            <a:spLocks noChangeArrowheads="1"/>
          </p:cNvSpPr>
          <p:nvPr/>
        </p:nvSpPr>
        <p:spPr bwMode="auto">
          <a:xfrm>
            <a:off x="3348483" y="4645094"/>
            <a:ext cx="519998" cy="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6009198" y="4649539"/>
            <a:ext cx="553085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16" name="文本框 83"/>
          <p:cNvSpPr txBox="1">
            <a:spLocks noChangeArrowheads="1"/>
          </p:cNvSpPr>
          <p:nvPr/>
        </p:nvSpPr>
        <p:spPr bwMode="auto">
          <a:xfrm>
            <a:off x="6094266" y="4634266"/>
            <a:ext cx="555457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8202489" y="4645094"/>
            <a:ext cx="560704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18" name="文本框 85"/>
          <p:cNvSpPr txBox="1">
            <a:spLocks noChangeArrowheads="1"/>
          </p:cNvSpPr>
          <p:nvPr/>
        </p:nvSpPr>
        <p:spPr bwMode="auto">
          <a:xfrm>
            <a:off x="8339099" y="4637238"/>
            <a:ext cx="46909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9" name="直接箭头连接符 218"/>
          <p:cNvCxnSpPr/>
          <p:nvPr/>
        </p:nvCxnSpPr>
        <p:spPr>
          <a:xfrm>
            <a:off x="3552383" y="4537144"/>
            <a:ext cx="118745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/>
          <p:nvPr/>
        </p:nvCxnSpPr>
        <p:spPr>
          <a:xfrm>
            <a:off x="6309553" y="4528889"/>
            <a:ext cx="95250" cy="13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>
            <a:off x="8505383" y="4528889"/>
            <a:ext cx="66675" cy="13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>
            <a:off x="2162245" y="2176923"/>
            <a:ext cx="4831557" cy="45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3" name="文本框 79"/>
          <p:cNvSpPr txBox="1">
            <a:spLocks noChangeArrowheads="1"/>
          </p:cNvSpPr>
          <p:nvPr/>
        </p:nvSpPr>
        <p:spPr bwMode="auto">
          <a:xfrm>
            <a:off x="2644015" y="2401195"/>
            <a:ext cx="10890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8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传输数据完成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1375836" y="1353400"/>
            <a:ext cx="768710" cy="750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Distributed </a:t>
            </a:r>
            <a:r>
              <a:rPr lang="en-US" altLang="zh-CN" sz="1000" dirty="0" err="1" smtClean="0"/>
              <a:t>FileSystem</a:t>
            </a:r>
            <a:endParaRPr lang="zh-CN" altLang="en-US" sz="1000" dirty="0"/>
          </a:p>
        </p:txBody>
      </p:sp>
      <p:sp>
        <p:nvSpPr>
          <p:cNvPr id="225" name="圆角矩形 224"/>
          <p:cNvSpPr/>
          <p:nvPr/>
        </p:nvSpPr>
        <p:spPr>
          <a:xfrm>
            <a:off x="624590" y="1178770"/>
            <a:ext cx="1535598" cy="146685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>
              <a:noFill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1179284" y="2278135"/>
            <a:ext cx="760843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FSDataOutputStream</a:t>
            </a:r>
            <a:endParaRPr lang="zh-CN" altLang="en-US" sz="1000" dirty="0"/>
          </a:p>
        </p:txBody>
      </p:sp>
      <p:sp>
        <p:nvSpPr>
          <p:cNvPr id="227" name="矩形 226"/>
          <p:cNvSpPr/>
          <p:nvPr/>
        </p:nvSpPr>
        <p:spPr>
          <a:xfrm>
            <a:off x="657597" y="1353400"/>
            <a:ext cx="454031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HDFS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client</a:t>
            </a:r>
            <a:endParaRPr lang="zh-CN" altLang="en-US" sz="800" dirty="0"/>
          </a:p>
        </p:txBody>
      </p:sp>
      <p:sp>
        <p:nvSpPr>
          <p:cNvPr id="228" name="文本框 23"/>
          <p:cNvSpPr txBox="1">
            <a:spLocks noChangeArrowheads="1"/>
          </p:cNvSpPr>
          <p:nvPr/>
        </p:nvSpPr>
        <p:spPr bwMode="auto">
          <a:xfrm>
            <a:off x="1111648" y="1240004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create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9" name="直接箭头连接符 228"/>
          <p:cNvCxnSpPr>
            <a:stCxn id="227" idx="3"/>
            <a:endCxn id="224" idx="1"/>
          </p:cNvCxnSpPr>
          <p:nvPr/>
        </p:nvCxnSpPr>
        <p:spPr>
          <a:xfrm>
            <a:off x="1111628" y="1527616"/>
            <a:ext cx="264208" cy="20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stCxn id="227" idx="2"/>
          </p:cNvCxnSpPr>
          <p:nvPr/>
        </p:nvCxnSpPr>
        <p:spPr>
          <a:xfrm>
            <a:off x="884613" y="1701831"/>
            <a:ext cx="436304" cy="56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>
            <a:stCxn id="227" idx="2"/>
            <a:endCxn id="226" idx="1"/>
          </p:cNvCxnSpPr>
          <p:nvPr/>
        </p:nvCxnSpPr>
        <p:spPr>
          <a:xfrm>
            <a:off x="884613" y="1701831"/>
            <a:ext cx="294671" cy="75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本框 23"/>
          <p:cNvSpPr txBox="1">
            <a:spLocks noChangeArrowheads="1"/>
          </p:cNvSpPr>
          <p:nvPr/>
        </p:nvSpPr>
        <p:spPr bwMode="auto">
          <a:xfrm>
            <a:off x="1101968" y="1847554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write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3" name="文本框 23"/>
          <p:cNvSpPr txBox="1">
            <a:spLocks noChangeArrowheads="1"/>
          </p:cNvSpPr>
          <p:nvPr/>
        </p:nvSpPr>
        <p:spPr bwMode="auto">
          <a:xfrm>
            <a:off x="739291" y="2007350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close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bldLvl="0" animBg="1"/>
      <p:bldP spid="151" grpId="0"/>
      <p:bldP spid="153" grpId="0"/>
      <p:bldP spid="155" grpId="0"/>
      <p:bldP spid="158" grpId="0"/>
      <p:bldP spid="159" grpId="0"/>
      <p:bldP spid="160" grpId="0"/>
      <p:bldP spid="161" grpId="0" bldLvl="0" animBg="1"/>
      <p:bldP spid="162" grpId="0"/>
      <p:bldP spid="163" grpId="0" bldLvl="0" animBg="1"/>
      <p:bldP spid="164" grpId="0" bldLvl="0" animBg="1"/>
      <p:bldP spid="165" grpId="0" bldLvl="0" animBg="1"/>
      <p:bldP spid="166" grpId="0"/>
      <p:bldP spid="167" grpId="0"/>
      <p:bldP spid="168" grpId="0"/>
      <p:bldP spid="170" grpId="0" bldLvl="0" animBg="1"/>
      <p:bldP spid="171" grpId="0"/>
      <p:bldP spid="172" grpId="0"/>
      <p:bldP spid="173" grpId="0"/>
      <p:bldP spid="176" grpId="0"/>
      <p:bldP spid="177" grpId="0" bldLvl="0" animBg="1"/>
      <p:bldP spid="178" grpId="0"/>
      <p:bldP spid="179" grpId="0" bldLvl="0" animBg="1"/>
      <p:bldP spid="180" grpId="0" bldLvl="0" animBg="1"/>
      <p:bldP spid="181" grpId="0" bldLvl="0" animBg="1"/>
      <p:bldP spid="182" grpId="0" bldLvl="0" animBg="1"/>
      <p:bldP spid="184" grpId="0" bldLvl="0" animBg="1"/>
      <p:bldP spid="185" grpId="0" bldLvl="0" animBg="1"/>
      <p:bldP spid="186" grpId="0"/>
      <p:bldP spid="187" grpId="0" bldLvl="0" animBg="1"/>
      <p:bldP spid="188" grpId="0" bldLvl="0" animBg="1"/>
      <p:bldP spid="189" grpId="0" bldLvl="0" animBg="1"/>
      <p:bldP spid="190" grpId="0" bldLvl="0" animBg="1"/>
      <p:bldP spid="191" grpId="0"/>
      <p:bldP spid="192" grpId="0" bldLvl="0" animBg="1"/>
      <p:bldP spid="193" grpId="0" bldLvl="0" animBg="1"/>
      <p:bldP spid="194" grpId="0" bldLvl="0" animBg="1"/>
      <p:bldP spid="197" grpId="0" bldLvl="0" animBg="1"/>
      <p:bldP spid="198" grpId="0" bldLvl="0" animBg="1"/>
      <p:bldP spid="199" grpId="0" bldLvl="0" animBg="1"/>
      <p:bldP spid="200" grpId="0" bldLvl="0" animBg="1"/>
      <p:bldP spid="204" grpId="0"/>
      <p:bldP spid="205" grpId="0"/>
      <p:bldP spid="206" grpId="0"/>
      <p:bldP spid="207" grpId="0"/>
      <p:bldP spid="208" grpId="0"/>
      <p:bldP spid="212" grpId="0"/>
      <p:bldP spid="213" grpId="0" bldLvl="0" animBg="1"/>
      <p:bldP spid="214" grpId="0"/>
      <p:bldP spid="215" grpId="0" bldLvl="0" animBg="1"/>
      <p:bldP spid="216" grpId="0"/>
      <p:bldP spid="217" grpId="0" bldLvl="0" animBg="1"/>
      <p:bldP spid="218" grpId="0"/>
      <p:bldP spid="223" grpId="0"/>
      <p:bldP spid="224" grpId="0" bldLvl="0" animBg="1"/>
      <p:bldP spid="225" grpId="0" bldLvl="0" animBg="1"/>
      <p:bldP spid="226" grpId="0" bldLvl="0" animBg="1"/>
      <p:bldP spid="227" grpId="0" bldLvl="0" animBg="1"/>
      <p:bldP spid="228" grpId="0"/>
      <p:bldP spid="232" grpId="0"/>
      <p:bldP spid="23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圆角矩形 90"/>
          <p:cNvSpPr/>
          <p:nvPr/>
        </p:nvSpPr>
        <p:spPr>
          <a:xfrm>
            <a:off x="5643820" y="2421165"/>
            <a:ext cx="984250" cy="1220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2" name="圆角矩形 91"/>
          <p:cNvSpPr/>
          <p:nvPr/>
        </p:nvSpPr>
        <p:spPr>
          <a:xfrm>
            <a:off x="1907704" y="987574"/>
            <a:ext cx="3240360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3" name="圆角矩形 92"/>
          <p:cNvSpPr/>
          <p:nvPr/>
        </p:nvSpPr>
        <p:spPr>
          <a:xfrm>
            <a:off x="467544" y="2427734"/>
            <a:ext cx="984250" cy="12155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3" name="矩形 182"/>
          <p:cNvSpPr/>
          <p:nvPr/>
        </p:nvSpPr>
        <p:spPr>
          <a:xfrm>
            <a:off x="4418532" y="578832"/>
            <a:ext cx="2166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rgbClr val="FF0000"/>
                </a:solidFill>
              </a:rPr>
              <a:t>HDFS-HA</a:t>
            </a:r>
            <a:r>
              <a:rPr lang="zh-CN" altLang="en-US" sz="1600" dirty="0" smtClean="0">
                <a:solidFill>
                  <a:srgbClr val="FF0000"/>
                </a:solidFill>
              </a:rPr>
              <a:t>故障转移机制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5736" y="1059582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3350318" y="10513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4519011" y="1059582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圆角矩形 154"/>
          <p:cNvSpPr/>
          <p:nvPr/>
        </p:nvSpPr>
        <p:spPr>
          <a:xfrm>
            <a:off x="1907704" y="1679188"/>
            <a:ext cx="3240360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6" name="矩形 155"/>
          <p:cNvSpPr/>
          <p:nvPr/>
        </p:nvSpPr>
        <p:spPr>
          <a:xfrm>
            <a:off x="2195736" y="17511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3347864" y="1751196"/>
            <a:ext cx="360040" cy="2721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4519011" y="17511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8281" y="2368051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Name node</a:t>
            </a:r>
            <a:endParaRPr lang="zh-CN" altLang="en-US" sz="1000" dirty="0"/>
          </a:p>
        </p:txBody>
      </p:sp>
      <p:sp>
        <p:nvSpPr>
          <p:cNvPr id="163" name="文本框 162"/>
          <p:cNvSpPr txBox="1"/>
          <p:nvPr/>
        </p:nvSpPr>
        <p:spPr>
          <a:xfrm>
            <a:off x="5779162" y="2390968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Name node</a:t>
            </a:r>
            <a:endParaRPr lang="zh-CN" altLang="en-US" sz="1000" dirty="0"/>
          </a:p>
        </p:txBody>
      </p:sp>
      <p:sp>
        <p:nvSpPr>
          <p:cNvPr id="164" name="文本框 163"/>
          <p:cNvSpPr txBox="1"/>
          <p:nvPr/>
        </p:nvSpPr>
        <p:spPr>
          <a:xfrm>
            <a:off x="1434769" y="2364271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active</a:t>
            </a:r>
            <a:endParaRPr lang="zh-CN" altLang="en-US" sz="1000" dirty="0"/>
          </a:p>
        </p:txBody>
      </p:sp>
      <p:sp>
        <p:nvSpPr>
          <p:cNvPr id="165" name="文本框 164"/>
          <p:cNvSpPr txBox="1"/>
          <p:nvPr/>
        </p:nvSpPr>
        <p:spPr>
          <a:xfrm>
            <a:off x="6635650" y="2390968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standby</a:t>
            </a:r>
            <a:endParaRPr lang="zh-CN" altLang="en-US" sz="10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395536" y="261356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内存中的元数据</a:t>
            </a:r>
            <a:endParaRPr lang="zh-CN" altLang="en-US" sz="1000" dirty="0"/>
          </a:p>
        </p:txBody>
      </p:sp>
      <p:sp>
        <p:nvSpPr>
          <p:cNvPr id="168" name="文本框 167"/>
          <p:cNvSpPr txBox="1"/>
          <p:nvPr/>
        </p:nvSpPr>
        <p:spPr>
          <a:xfrm>
            <a:off x="5622756" y="2643758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内存中的元数据</a:t>
            </a:r>
            <a:endParaRPr lang="zh-CN" altLang="en-US" sz="1000" dirty="0"/>
          </a:p>
        </p:txBody>
      </p:sp>
      <p:sp>
        <p:nvSpPr>
          <p:cNvPr id="169" name="文本框 168"/>
          <p:cNvSpPr txBox="1"/>
          <p:nvPr/>
        </p:nvSpPr>
        <p:spPr>
          <a:xfrm>
            <a:off x="858380" y="3318520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 smtClean="0"/>
              <a:t>fsimage</a:t>
            </a:r>
            <a:endParaRPr lang="zh-CN" altLang="en-US" sz="1000" dirty="0"/>
          </a:p>
        </p:txBody>
      </p:sp>
      <p:sp>
        <p:nvSpPr>
          <p:cNvPr id="170" name="文本框 169"/>
          <p:cNvSpPr txBox="1"/>
          <p:nvPr/>
        </p:nvSpPr>
        <p:spPr>
          <a:xfrm>
            <a:off x="6042956" y="3318520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 smtClean="0"/>
              <a:t>fsimage</a:t>
            </a:r>
            <a:endParaRPr lang="zh-CN" altLang="en-US" sz="1000" dirty="0"/>
          </a:p>
        </p:txBody>
      </p:sp>
      <p:sp>
        <p:nvSpPr>
          <p:cNvPr id="171" name="文本框 170"/>
          <p:cNvSpPr txBox="1"/>
          <p:nvPr/>
        </p:nvSpPr>
        <p:spPr>
          <a:xfrm>
            <a:off x="467544" y="3003798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endParaRPr lang="zh-CN" altLang="en-US" sz="1000" dirty="0"/>
          </a:p>
        </p:txBody>
      </p:sp>
      <p:sp>
        <p:nvSpPr>
          <p:cNvPr id="172" name="文本框 171"/>
          <p:cNvSpPr txBox="1"/>
          <p:nvPr/>
        </p:nvSpPr>
        <p:spPr>
          <a:xfrm>
            <a:off x="5618176" y="3003798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endParaRPr lang="zh-CN" altLang="en-US" sz="1000" dirty="0"/>
          </a:p>
        </p:txBody>
      </p:sp>
      <p:sp>
        <p:nvSpPr>
          <p:cNvPr id="173" name="文本框 172"/>
          <p:cNvSpPr txBox="1"/>
          <p:nvPr/>
        </p:nvSpPr>
        <p:spPr>
          <a:xfrm>
            <a:off x="2156786" y="1777152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endParaRPr lang="zh-CN" altLang="en-US" sz="1000" dirty="0"/>
          </a:p>
        </p:txBody>
      </p:sp>
      <p:sp>
        <p:nvSpPr>
          <p:cNvPr id="174" name="文本框 173"/>
          <p:cNvSpPr txBox="1"/>
          <p:nvPr/>
        </p:nvSpPr>
        <p:spPr>
          <a:xfrm>
            <a:off x="3318423" y="1761509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endParaRPr lang="zh-CN" altLang="en-US" sz="1000" dirty="0"/>
          </a:p>
        </p:txBody>
      </p:sp>
      <p:sp>
        <p:nvSpPr>
          <p:cNvPr id="175" name="文本框 174"/>
          <p:cNvSpPr txBox="1"/>
          <p:nvPr/>
        </p:nvSpPr>
        <p:spPr>
          <a:xfrm>
            <a:off x="4480061" y="1761509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endParaRPr lang="zh-CN" altLang="en-US" sz="1000" dirty="0"/>
          </a:p>
        </p:txBody>
      </p:sp>
      <p:sp>
        <p:nvSpPr>
          <p:cNvPr id="176" name="文本框 175"/>
          <p:cNvSpPr txBox="1"/>
          <p:nvPr/>
        </p:nvSpPr>
        <p:spPr>
          <a:xfrm>
            <a:off x="2157675" y="1091846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zk1</a:t>
            </a:r>
            <a:endParaRPr lang="zh-CN" altLang="en-US" sz="1000" dirty="0"/>
          </a:p>
        </p:txBody>
      </p:sp>
      <p:sp>
        <p:nvSpPr>
          <p:cNvPr id="177" name="文本框 176"/>
          <p:cNvSpPr txBox="1"/>
          <p:nvPr/>
        </p:nvSpPr>
        <p:spPr>
          <a:xfrm>
            <a:off x="3357696" y="1074497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zk2</a:t>
            </a:r>
            <a:endParaRPr lang="zh-CN" altLang="en-US" sz="1000" dirty="0"/>
          </a:p>
        </p:txBody>
      </p:sp>
      <p:sp>
        <p:nvSpPr>
          <p:cNvPr id="178" name="文本框 177"/>
          <p:cNvSpPr txBox="1"/>
          <p:nvPr/>
        </p:nvSpPr>
        <p:spPr>
          <a:xfrm>
            <a:off x="4537037" y="107227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zk3</a:t>
            </a:r>
            <a:endParaRPr lang="zh-CN" altLang="en-US" sz="1000" dirty="0"/>
          </a:p>
        </p:txBody>
      </p:sp>
      <p:sp>
        <p:nvSpPr>
          <p:cNvPr id="179" name="矩形 178"/>
          <p:cNvSpPr/>
          <p:nvPr/>
        </p:nvSpPr>
        <p:spPr>
          <a:xfrm>
            <a:off x="386104" y="3936395"/>
            <a:ext cx="114712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Zkfc</a:t>
            </a:r>
            <a:r>
              <a:rPr lang="en-US" altLang="zh-CN" sz="1000" dirty="0" smtClean="0"/>
              <a:t> 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Failover controller</a:t>
            </a:r>
            <a:endParaRPr lang="zh-CN" altLang="en-US" sz="1000" dirty="0"/>
          </a:p>
        </p:txBody>
      </p:sp>
      <p:sp>
        <p:nvSpPr>
          <p:cNvPr id="180" name="矩形 179"/>
          <p:cNvSpPr/>
          <p:nvPr/>
        </p:nvSpPr>
        <p:spPr>
          <a:xfrm>
            <a:off x="5570681" y="3921275"/>
            <a:ext cx="114712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Zkfc</a:t>
            </a:r>
            <a:r>
              <a:rPr lang="en-US" altLang="zh-CN" sz="1000" dirty="0" smtClean="0"/>
              <a:t> 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Failover controller</a:t>
            </a:r>
            <a:endParaRPr lang="zh-CN" altLang="en-US" sz="1000" dirty="0"/>
          </a:p>
        </p:txBody>
      </p:sp>
      <p:sp>
        <p:nvSpPr>
          <p:cNvPr id="181" name="文本框 180"/>
          <p:cNvSpPr txBox="1"/>
          <p:nvPr/>
        </p:nvSpPr>
        <p:spPr>
          <a:xfrm>
            <a:off x="3170946" y="771520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Zookeeper</a:t>
            </a:r>
            <a:r>
              <a:rPr lang="zh-CN" altLang="en-US" sz="1000" dirty="0" smtClean="0"/>
              <a:t>服务端</a:t>
            </a:r>
            <a:endParaRPr lang="zh-CN" altLang="en-US" sz="1000" dirty="0"/>
          </a:p>
        </p:txBody>
      </p:sp>
      <p:sp>
        <p:nvSpPr>
          <p:cNvPr id="182" name="文本框 181"/>
          <p:cNvSpPr txBox="1"/>
          <p:nvPr/>
        </p:nvSpPr>
        <p:spPr>
          <a:xfrm>
            <a:off x="2697471" y="1427181"/>
            <a:ext cx="1768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r>
              <a:rPr lang="zh-CN" altLang="en-US" sz="1000" dirty="0" smtClean="0"/>
              <a:t>文件管理系统：</a:t>
            </a:r>
            <a:r>
              <a:rPr lang="en-US" altLang="zh-CN" sz="1000" dirty="0" err="1" smtClean="0"/>
              <a:t>qjournal</a:t>
            </a:r>
            <a:endParaRPr lang="zh-CN" altLang="en-US" sz="1000" dirty="0"/>
          </a:p>
        </p:txBody>
      </p:sp>
      <p:cxnSp>
        <p:nvCxnSpPr>
          <p:cNvPr id="186" name="直接箭头连接符 185"/>
          <p:cNvCxnSpPr>
            <a:stCxn id="93" idx="0"/>
          </p:cNvCxnSpPr>
          <p:nvPr/>
        </p:nvCxnSpPr>
        <p:spPr>
          <a:xfrm flipV="1">
            <a:off x="959669" y="2063103"/>
            <a:ext cx="1425956" cy="36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158" idx="2"/>
            <a:endCxn id="91" idx="0"/>
          </p:cNvCxnSpPr>
          <p:nvPr/>
        </p:nvCxnSpPr>
        <p:spPr>
          <a:xfrm>
            <a:off x="4699031" y="2039228"/>
            <a:ext cx="1436914" cy="38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51520" y="2355184"/>
            <a:ext cx="1512168" cy="13686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79" idx="0"/>
            <a:endCxn id="93" idx="2"/>
          </p:cNvCxnSpPr>
          <p:nvPr/>
        </p:nvCxnSpPr>
        <p:spPr>
          <a:xfrm flipV="1">
            <a:off x="959668" y="3643290"/>
            <a:ext cx="1" cy="29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9" idx="3"/>
            <a:endCxn id="180" idx="1"/>
          </p:cNvCxnSpPr>
          <p:nvPr/>
        </p:nvCxnSpPr>
        <p:spPr>
          <a:xfrm flipV="1">
            <a:off x="1533232" y="4065291"/>
            <a:ext cx="4037449" cy="1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endCxn id="93" idx="3"/>
          </p:cNvCxnSpPr>
          <p:nvPr/>
        </p:nvCxnSpPr>
        <p:spPr>
          <a:xfrm flipH="1" flipV="1">
            <a:off x="1451794" y="3035512"/>
            <a:ext cx="4118887" cy="88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/>
          <p:cNvSpPr txBox="1"/>
          <p:nvPr/>
        </p:nvSpPr>
        <p:spPr>
          <a:xfrm>
            <a:off x="4558485" y="4364803"/>
            <a:ext cx="948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5 </a:t>
            </a:r>
            <a:r>
              <a:rPr lang="zh-CN" altLang="en-US" sz="1000" dirty="0" smtClean="0">
                <a:solidFill>
                  <a:srgbClr val="7030A0"/>
                </a:solidFill>
              </a:rPr>
              <a:t>如果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ssh</a:t>
            </a:r>
            <a:r>
              <a:rPr lang="zh-CN" altLang="en-US" sz="1000" dirty="0" smtClean="0">
                <a:solidFill>
                  <a:srgbClr val="7030A0"/>
                </a:solidFill>
              </a:rPr>
              <a:t>补刀失败则调用用户自定义脚本程序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6407635" y="4275222"/>
            <a:ext cx="94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6 </a:t>
            </a:r>
            <a:r>
              <a:rPr lang="zh-CN" altLang="en-US" sz="1000" dirty="0" smtClean="0">
                <a:solidFill>
                  <a:srgbClr val="7030A0"/>
                </a:solidFill>
              </a:rPr>
              <a:t>获取命令运行结果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5703396" y="4712016"/>
            <a:ext cx="121013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/home/neuedu/kill/poweroff.sh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cxnSp>
        <p:nvCxnSpPr>
          <p:cNvPr id="193" name="直接箭头连接符 192"/>
          <p:cNvCxnSpPr>
            <a:stCxn id="180" idx="0"/>
            <a:endCxn id="91" idx="2"/>
          </p:cNvCxnSpPr>
          <p:nvPr/>
        </p:nvCxnSpPr>
        <p:spPr>
          <a:xfrm flipH="1" flipV="1">
            <a:off x="6135945" y="3641794"/>
            <a:ext cx="8300" cy="27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/>
          <p:cNvSpPr txBox="1"/>
          <p:nvPr/>
        </p:nvSpPr>
        <p:spPr>
          <a:xfrm>
            <a:off x="934848" y="2838876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1 </a:t>
            </a:r>
            <a:r>
              <a:rPr lang="zh-CN" altLang="en-US" sz="1000" dirty="0" smtClean="0">
                <a:solidFill>
                  <a:srgbClr val="7030A0"/>
                </a:solidFill>
              </a:rPr>
              <a:t>假死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934848" y="3698863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2 </a:t>
            </a:r>
            <a:r>
              <a:rPr lang="zh-CN" altLang="en-US" sz="1000" dirty="0" smtClean="0">
                <a:solidFill>
                  <a:srgbClr val="7030A0"/>
                </a:solidFill>
              </a:rPr>
              <a:t>检测到假死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2855202" y="3834190"/>
            <a:ext cx="1843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3 </a:t>
            </a:r>
            <a:r>
              <a:rPr lang="zh-CN" altLang="en-US" sz="1000" dirty="0" smtClean="0">
                <a:solidFill>
                  <a:srgbClr val="7030A0"/>
                </a:solidFill>
              </a:rPr>
              <a:t>通知另一台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NameNode</a:t>
            </a:r>
            <a:r>
              <a:rPr lang="zh-CN" altLang="en-US" sz="1000" dirty="0" smtClean="0">
                <a:solidFill>
                  <a:srgbClr val="7030A0"/>
                </a:solidFill>
              </a:rPr>
              <a:t>的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zkfc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632550" y="2971942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4 </a:t>
            </a:r>
            <a:r>
              <a:rPr lang="zh-CN" altLang="en-US" sz="1000" dirty="0" smtClean="0">
                <a:solidFill>
                  <a:srgbClr val="7030A0"/>
                </a:solidFill>
              </a:rPr>
              <a:t>强行杀死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namenode</a:t>
            </a:r>
            <a:r>
              <a:rPr lang="en-US" altLang="zh-CN" sz="1000" dirty="0" smtClean="0">
                <a:solidFill>
                  <a:srgbClr val="7030A0"/>
                </a:solidFill>
              </a:rPr>
              <a:t>,</a:t>
            </a:r>
            <a:r>
              <a:rPr lang="zh-CN" altLang="en-US" sz="1000" dirty="0" smtClean="0">
                <a:solidFill>
                  <a:srgbClr val="7030A0"/>
                </a:solidFill>
              </a:rPr>
              <a:t>防止脑裂</a:t>
            </a:r>
            <a:endParaRPr lang="en-US" altLang="zh-CN" sz="1000" dirty="0" smtClean="0">
              <a:solidFill>
                <a:srgbClr val="7030A0"/>
              </a:solidFill>
            </a:endParaRPr>
          </a:p>
          <a:p>
            <a:r>
              <a:rPr lang="en-US" altLang="zh-CN" sz="1000" dirty="0" err="1" smtClean="0">
                <a:solidFill>
                  <a:srgbClr val="7030A0"/>
                </a:solidFill>
              </a:rPr>
              <a:t>ssh</a:t>
            </a:r>
            <a:r>
              <a:rPr lang="en-US" altLang="zh-CN" sz="1000" dirty="0" smtClean="0">
                <a:solidFill>
                  <a:srgbClr val="7030A0"/>
                </a:solidFill>
              </a:rPr>
              <a:t> kill -9 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namenode</a:t>
            </a:r>
            <a:r>
              <a:rPr lang="zh-CN" altLang="en-US" sz="1000" dirty="0" smtClean="0">
                <a:solidFill>
                  <a:srgbClr val="7030A0"/>
                </a:solidFill>
              </a:rPr>
              <a:t>进程号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cxnSp>
        <p:nvCxnSpPr>
          <p:cNvPr id="37" name="直接箭头连接符 36"/>
          <p:cNvCxnSpPr>
            <a:stCxn id="180" idx="2"/>
            <a:endCxn id="189" idx="0"/>
          </p:cNvCxnSpPr>
          <p:nvPr/>
        </p:nvCxnSpPr>
        <p:spPr>
          <a:xfrm flipH="1">
            <a:off x="5032879" y="4209307"/>
            <a:ext cx="1111366" cy="15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89" idx="3"/>
            <a:endCxn id="191" idx="1"/>
          </p:cNvCxnSpPr>
          <p:nvPr/>
        </p:nvCxnSpPr>
        <p:spPr>
          <a:xfrm>
            <a:off x="5507272" y="4719381"/>
            <a:ext cx="196215" cy="19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91" idx="0"/>
            <a:endCxn id="180" idx="2"/>
          </p:cNvCxnSpPr>
          <p:nvPr/>
        </p:nvCxnSpPr>
        <p:spPr>
          <a:xfrm flipH="1" flipV="1">
            <a:off x="6144635" y="4209731"/>
            <a:ext cx="163830" cy="50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本框 197"/>
          <p:cNvSpPr txBox="1"/>
          <p:nvPr/>
        </p:nvSpPr>
        <p:spPr>
          <a:xfrm>
            <a:off x="6138595" y="3627042"/>
            <a:ext cx="2253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7 </a:t>
            </a:r>
            <a:r>
              <a:rPr lang="zh-CN" altLang="en-US" sz="1000" dirty="0" smtClean="0">
                <a:solidFill>
                  <a:srgbClr val="7030A0"/>
                </a:solidFill>
              </a:rPr>
              <a:t>激活本台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namenode</a:t>
            </a:r>
            <a:r>
              <a:rPr lang="zh-CN" altLang="en-US" sz="1000" dirty="0" smtClean="0">
                <a:solidFill>
                  <a:srgbClr val="7030A0"/>
                </a:solidFill>
              </a:rPr>
              <a:t>，切换为</a:t>
            </a:r>
            <a:r>
              <a:rPr lang="en-US" altLang="zh-CN" sz="1000" dirty="0" smtClean="0">
                <a:solidFill>
                  <a:srgbClr val="7030A0"/>
                </a:solidFill>
              </a:rPr>
              <a:t>Active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6854164" y="868603"/>
            <a:ext cx="2057992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同时出现两个</a:t>
            </a:r>
            <a:r>
              <a:rPr lang="en-US" altLang="zh-CN" sz="1000" dirty="0" smtClean="0">
                <a:solidFill>
                  <a:srgbClr val="FF0000"/>
                </a:solidFill>
              </a:rPr>
              <a:t>Active</a:t>
            </a:r>
            <a:r>
              <a:rPr lang="zh-CN" altLang="en-US" sz="1000" dirty="0" smtClean="0">
                <a:solidFill>
                  <a:srgbClr val="FF0000"/>
                </a:solidFill>
              </a:rPr>
              <a:t>状态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namenode</a:t>
            </a:r>
            <a:r>
              <a:rPr lang="zh-CN" altLang="en-US" sz="1000" dirty="0" smtClean="0">
                <a:solidFill>
                  <a:srgbClr val="FF0000"/>
                </a:solidFill>
              </a:rPr>
              <a:t>的术语叫脑裂</a:t>
            </a:r>
            <a:r>
              <a:rPr lang="en-US" altLang="zh-CN" sz="1000" dirty="0" smtClean="0">
                <a:solidFill>
                  <a:srgbClr val="FF0000"/>
                </a:solidFill>
              </a:rPr>
              <a:t>brain split</a:t>
            </a:r>
            <a:r>
              <a:rPr lang="zh-CN" altLang="en-US" sz="1000" dirty="0" smtClean="0">
                <a:solidFill>
                  <a:srgbClr val="FF0000"/>
                </a:solidFill>
              </a:rPr>
              <a:t>。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zh-CN" altLang="en-US" sz="1000" dirty="0" smtClean="0">
                <a:solidFill>
                  <a:srgbClr val="FF0000"/>
                </a:solidFill>
              </a:rPr>
              <a:t>防止脑裂的两种方式：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1</a:t>
            </a:r>
            <a:r>
              <a:rPr lang="zh-CN" altLang="en-US" sz="1000" dirty="0" smtClean="0">
                <a:solidFill>
                  <a:srgbClr val="FF0000"/>
                </a:solidFill>
              </a:rPr>
              <a:t>）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ssh</a:t>
            </a:r>
            <a:r>
              <a:rPr lang="zh-CN" altLang="en-US" sz="1000" dirty="0" smtClean="0">
                <a:solidFill>
                  <a:srgbClr val="FF0000"/>
                </a:solidFill>
              </a:rPr>
              <a:t>发送</a:t>
            </a:r>
            <a:r>
              <a:rPr lang="en-US" altLang="zh-CN" sz="1000" dirty="0" smtClean="0">
                <a:solidFill>
                  <a:srgbClr val="FF0000"/>
                </a:solidFill>
              </a:rPr>
              <a:t>kill</a:t>
            </a:r>
            <a:r>
              <a:rPr lang="zh-CN" altLang="en-US" sz="1000" dirty="0" smtClean="0">
                <a:solidFill>
                  <a:srgbClr val="FF0000"/>
                </a:solidFill>
              </a:rPr>
              <a:t>指令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2</a:t>
            </a:r>
            <a:r>
              <a:rPr lang="zh-CN" altLang="en-US" sz="1000" dirty="0" smtClean="0">
                <a:solidFill>
                  <a:srgbClr val="FF0000"/>
                </a:solidFill>
              </a:rPr>
              <a:t>）调用用户自定义脚本程序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51" name="肘形连接符 50"/>
          <p:cNvCxnSpPr>
            <a:stCxn id="93" idx="0"/>
            <a:endCxn id="92" idx="1"/>
          </p:cNvCxnSpPr>
          <p:nvPr/>
        </p:nvCxnSpPr>
        <p:spPr>
          <a:xfrm rot="5400000" flipH="1" flipV="1">
            <a:off x="821618" y="1341649"/>
            <a:ext cx="1224136" cy="948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199"/>
          <p:cNvCxnSpPr>
            <a:stCxn id="91" idx="0"/>
            <a:endCxn id="92" idx="3"/>
          </p:cNvCxnSpPr>
          <p:nvPr/>
        </p:nvCxnSpPr>
        <p:spPr>
          <a:xfrm rot="16200000" flipV="1">
            <a:off x="5033222" y="1318441"/>
            <a:ext cx="1217567" cy="987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368517" y="4264118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Zookeeper</a:t>
            </a:r>
            <a:r>
              <a:rPr lang="zh-CN" altLang="en-US" sz="1000" dirty="0" smtClean="0"/>
              <a:t>客户端</a:t>
            </a:r>
            <a:endParaRPr lang="zh-CN" altLang="en-US" sz="1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6757531" y="3942180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Zookeeper</a:t>
            </a:r>
            <a:r>
              <a:rPr lang="zh-CN" altLang="en-US" sz="1000" dirty="0" smtClean="0"/>
              <a:t>客户端</a:t>
            </a:r>
            <a:endParaRPr lang="zh-CN" altLang="en-US" sz="1000" dirty="0"/>
          </a:p>
        </p:txBody>
      </p:sp>
      <p:sp>
        <p:nvSpPr>
          <p:cNvPr id="58" name="文本框 57"/>
          <p:cNvSpPr txBox="1"/>
          <p:nvPr/>
        </p:nvSpPr>
        <p:spPr>
          <a:xfrm>
            <a:off x="1376779" y="201093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写</a:t>
            </a:r>
            <a:endParaRPr lang="zh-CN" altLang="en-US" sz="1000" dirty="0"/>
          </a:p>
        </p:txBody>
      </p:sp>
      <p:sp>
        <p:nvSpPr>
          <p:cNvPr id="59" name="文本框 58"/>
          <p:cNvSpPr txBox="1"/>
          <p:nvPr/>
        </p:nvSpPr>
        <p:spPr>
          <a:xfrm>
            <a:off x="5356920" y="198825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读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ldLvl="0" animBg="1"/>
      <p:bldP spid="92" grpId="0" bldLvl="0" animBg="1"/>
      <p:bldP spid="93" grpId="0" bldLvl="0" animBg="1"/>
      <p:bldP spid="2" grpId="0" bldLvl="0" animBg="1"/>
      <p:bldP spid="149" grpId="0" bldLvl="0" animBg="1"/>
      <p:bldP spid="151" grpId="0" bldLvl="0" animBg="1"/>
      <p:bldP spid="155" grpId="0" bldLvl="0" animBg="1"/>
      <p:bldP spid="156" grpId="0" bldLvl="0" animBg="1"/>
      <p:bldP spid="157" grpId="0" bldLvl="0" animBg="1"/>
      <p:bldP spid="158" grpId="0" bldLvl="0" animBg="1"/>
      <p:bldP spid="3" grpId="0"/>
      <p:bldP spid="163" grpId="0"/>
      <p:bldP spid="164" grpId="0"/>
      <p:bldP spid="165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 bldLvl="0" animBg="1"/>
      <p:bldP spid="180" grpId="0" bldLvl="0" animBg="1"/>
      <p:bldP spid="181" grpId="0"/>
      <p:bldP spid="182" grpId="0"/>
      <p:bldP spid="189" grpId="0"/>
      <p:bldP spid="190" grpId="0"/>
      <p:bldP spid="191" grpId="0"/>
      <p:bldP spid="194" grpId="0"/>
      <p:bldP spid="195" grpId="0"/>
      <p:bldP spid="196" grpId="0"/>
      <p:bldP spid="197" grpId="0"/>
      <p:bldP spid="198" grpId="0"/>
      <p:bldP spid="199" grpId="0" bldLvl="0" animBg="1"/>
      <p:bldP spid="54" grpId="0"/>
      <p:bldP spid="57" grpId="0"/>
      <p:bldP spid="58" grpId="0"/>
      <p:bldP spid="5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3503373" y="550579"/>
            <a:ext cx="1603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 smtClean="0">
                <a:solidFill>
                  <a:srgbClr val="FF0000"/>
                </a:solidFill>
              </a:rPr>
              <a:t>HDFS</a:t>
            </a:r>
            <a:r>
              <a:rPr lang="zh-CN" altLang="en-US" dirty="0" smtClean="0">
                <a:solidFill>
                  <a:srgbClr val="FF0000"/>
                </a:solidFill>
              </a:rPr>
              <a:t>架构概述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5632" y="843558"/>
            <a:ext cx="7462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2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NameNode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12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nn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）：存储文件的元数据，如文件名，文件目录结构，文件属性（生成时间、副本数、文件权限），以及每个文件的块列表和块所在的</a:t>
            </a:r>
            <a:r>
              <a:rPr lang="en-US" altLang="zh-CN" sz="12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DataNode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等。</a:t>
            </a:r>
            <a:endParaRPr lang="zh-CN" altLang="zh-CN" sz="1200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4" name="Picture 2" descr="D:\ppts\图片素材\韦小宝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37" y="1454008"/>
            <a:ext cx="252095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" descr="D:\ppts\图片素材\韦小宝-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16" y="1450509"/>
            <a:ext cx="24574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49607" y="2844567"/>
            <a:ext cx="5997655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2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DataNode</a:t>
            </a: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2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dn</a:t>
            </a: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：在本地文件系统存储文件块数据，以及块数据的校验和。</a:t>
            </a:r>
            <a:endParaRPr lang="zh-CN" altLang="zh-CN" sz="1200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6" name="Picture 2" descr="D:\ppts\图片素材\韦小宝-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10" y="3205832"/>
            <a:ext cx="2544763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3" descr="D:\ppts\图片素材\韦小宝-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641" y="3205832"/>
            <a:ext cx="248126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349608" y="4685763"/>
            <a:ext cx="7678776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Secondary </a:t>
            </a:r>
            <a:r>
              <a:rPr lang="en-US" altLang="zh-CN" sz="12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NameNode</a:t>
            </a: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(2nn)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：用来监控</a:t>
            </a: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状态的辅助后台程序，每隔一段时间获取</a:t>
            </a: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元数据的快照。</a:t>
            </a:r>
            <a:endParaRPr lang="zh-CN" altLang="zh-CN" sz="1200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3520172" y="55057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srgbClr val="FF0000"/>
                </a:solidFill>
              </a:rPr>
              <a:t>免密登录原理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539552" y="987575"/>
            <a:ext cx="2592288" cy="40324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611560" y="1857437"/>
            <a:ext cx="1080120" cy="2298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公钥（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1871700" y="1857437"/>
            <a:ext cx="1080120" cy="23058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私钥（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5436096" y="997707"/>
            <a:ext cx="2592288" cy="40324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5616116" y="3867894"/>
            <a:ext cx="2232248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1259632" y="1137031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 </a:t>
            </a:r>
            <a:r>
              <a:rPr lang="en-US" altLang="zh-CN" sz="1600" dirty="0" err="1" smtClean="0"/>
              <a:t>ssh</a:t>
            </a:r>
            <a:r>
              <a:rPr lang="en-US" altLang="zh-CN" sz="1600" dirty="0" smtClean="0"/>
              <a:t>-key-gen</a:t>
            </a:r>
            <a:endParaRPr lang="en-US" altLang="zh-CN" sz="1600" dirty="0" smtClean="0"/>
          </a:p>
          <a:p>
            <a:r>
              <a:rPr lang="zh-CN" altLang="en-US" sz="1600" dirty="0" smtClean="0"/>
              <a:t>生成密钥对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603265" y="4020294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公钥（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864951" y="3210853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授权</a:t>
            </a:r>
            <a:r>
              <a:rPr lang="en-US" altLang="zh-CN" sz="1600" dirty="0" smtClean="0"/>
              <a:t>key</a:t>
            </a:r>
            <a:endParaRPr lang="en-US" altLang="zh-CN" sz="1600" dirty="0" smtClean="0"/>
          </a:p>
          <a:p>
            <a:r>
              <a:rPr lang="en-US" altLang="zh-CN" sz="1600" dirty="0" err="1" smtClean="0"/>
              <a:t>Authorized_keys</a:t>
            </a:r>
            <a:endParaRPr lang="zh-CN" altLang="en-US" sz="1600" dirty="0"/>
          </a:p>
        </p:txBody>
      </p:sp>
      <p:cxnSp>
        <p:nvCxnSpPr>
          <p:cNvPr id="5" name="曲线连接符 4"/>
          <p:cNvCxnSpPr>
            <a:stCxn id="2" idx="2"/>
            <a:endCxn id="12" idx="2"/>
          </p:cNvCxnSpPr>
          <p:nvPr/>
        </p:nvCxnSpPr>
        <p:spPr>
          <a:xfrm rot="16200000" flipH="1">
            <a:off x="3556988" y="1750558"/>
            <a:ext cx="202922" cy="5013658"/>
          </a:xfrm>
          <a:prstGeom prst="curvedConnector3">
            <a:avLst>
              <a:gd name="adj1" fmla="val 212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40930" y="426813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 </a:t>
            </a:r>
            <a:r>
              <a:rPr lang="zh-CN" altLang="en-US" sz="1600" dirty="0" smtClean="0"/>
              <a:t>拷贝</a:t>
            </a:r>
            <a:endParaRPr lang="zh-CN" altLang="en-US" sz="16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131840" y="1851670"/>
            <a:ext cx="2291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29909" y="1194887"/>
            <a:ext cx="17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3 </a:t>
            </a:r>
            <a:r>
              <a:rPr lang="en-US" altLang="zh-CN" sz="1600" dirty="0" err="1" smtClean="0"/>
              <a:t>ssh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访问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（</a:t>
            </a:r>
            <a:r>
              <a:rPr lang="zh-CN" altLang="en-US" sz="1600" dirty="0"/>
              <a:t>数据用私钥</a:t>
            </a:r>
            <a:r>
              <a:rPr lang="en-US" altLang="zh-CN" sz="1600" dirty="0"/>
              <a:t>A</a:t>
            </a:r>
            <a:r>
              <a:rPr lang="zh-CN" altLang="en-US" sz="1600" dirty="0" smtClean="0"/>
              <a:t>加密）</a:t>
            </a:r>
            <a:endParaRPr lang="zh-CN" altLang="en-US" sz="1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368514" y="657837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</a:t>
            </a:r>
            <a:r>
              <a:rPr lang="zh-CN" altLang="en-US" sz="1600" dirty="0" smtClean="0"/>
              <a:t>服务器</a:t>
            </a:r>
            <a:endParaRPr lang="zh-CN" altLang="en-US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211754" y="652853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B</a:t>
            </a:r>
            <a:r>
              <a:rPr lang="zh-CN" altLang="en-US" sz="1600" dirty="0" smtClean="0"/>
              <a:t>服务器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5616116" y="1755210"/>
            <a:ext cx="2340260" cy="12485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 </a:t>
            </a:r>
            <a:r>
              <a:rPr lang="zh-CN" altLang="en-US" sz="1600" dirty="0" smtClean="0"/>
              <a:t>接收到数据后，去授权</a:t>
            </a:r>
            <a:r>
              <a:rPr lang="en-US" altLang="zh-CN" sz="1600" dirty="0" smtClean="0"/>
              <a:t>key</a:t>
            </a:r>
            <a:r>
              <a:rPr lang="zh-CN" altLang="en-US" sz="1600" dirty="0" smtClean="0"/>
              <a:t>中查找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的公钥，并解密数据。</a:t>
            </a:r>
            <a:endParaRPr lang="zh-CN" altLang="en-US" sz="1600" dirty="0"/>
          </a:p>
        </p:txBody>
      </p:sp>
      <p:cxnSp>
        <p:nvCxnSpPr>
          <p:cNvPr id="19" name="直接箭头连接符 18"/>
          <p:cNvCxnSpPr>
            <a:stCxn id="10" idx="0"/>
            <a:endCxn id="27" idx="2"/>
          </p:cNvCxnSpPr>
          <p:nvPr/>
        </p:nvCxnSpPr>
        <p:spPr>
          <a:xfrm flipV="1">
            <a:off x="6732240" y="3003798"/>
            <a:ext cx="5400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131840" y="2859782"/>
            <a:ext cx="2291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368849" y="2202999"/>
            <a:ext cx="17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5 </a:t>
            </a:r>
            <a:r>
              <a:rPr lang="zh-CN" altLang="en-US" sz="1600" dirty="0" smtClean="0"/>
              <a:t>采用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公钥加密的数据返回给</a:t>
            </a:r>
            <a:r>
              <a:rPr lang="en-US" altLang="zh-CN" sz="1600" dirty="0" smtClean="0"/>
              <a:t>A</a:t>
            </a:r>
            <a:endParaRPr lang="zh-CN" alt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845120" y="1998653"/>
            <a:ext cx="1204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6 </a:t>
            </a:r>
            <a:r>
              <a:rPr lang="zh-CN" altLang="en-US" sz="1400" dirty="0" smtClean="0"/>
              <a:t>接收到数据后，用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的私钥解密数据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ldLvl="0" animBg="1"/>
      <p:bldP spid="2" grpId="0" bldLvl="0" animBg="1"/>
      <p:bldP spid="8" grpId="0" bldLvl="0" animBg="1"/>
      <p:bldP spid="9" grpId="0" bldLvl="0" animBg="1"/>
      <p:bldP spid="10" grpId="0" bldLvl="0" animBg="1"/>
      <p:bldP spid="3" grpId="0"/>
      <p:bldP spid="12" grpId="0"/>
      <p:bldP spid="13" grpId="0"/>
      <p:bldP spid="21" grpId="0"/>
      <p:bldP spid="24" grpId="0"/>
      <p:bldP spid="25" grpId="0"/>
      <p:bldP spid="26" grpId="0"/>
      <p:bldP spid="27" grpId="0" bldLvl="0" animBg="1"/>
      <p:bldP spid="35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59832" y="1635646"/>
            <a:ext cx="1368152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4011910"/>
            <a:ext cx="136815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DataNode1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59832" y="4011910"/>
            <a:ext cx="136815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DataNode2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01937" y="4011910"/>
            <a:ext cx="136815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DataNode3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" idx="1"/>
            <a:endCxn id="4" idx="0"/>
          </p:cNvCxnSpPr>
          <p:nvPr/>
        </p:nvCxnSpPr>
        <p:spPr>
          <a:xfrm flipH="1">
            <a:off x="863588" y="1959682"/>
            <a:ext cx="2196244" cy="205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547664" y="2307819"/>
            <a:ext cx="1512168" cy="170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004048" y="1170205"/>
            <a:ext cx="2997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1</a:t>
            </a:r>
            <a:r>
              <a:rPr lang="zh-CN" altLang="en-US" dirty="0">
                <a:solidFill>
                  <a:srgbClr val="00B0F0"/>
                </a:solidFill>
              </a:rPr>
              <a:t>）第一次启动时没有问题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6057" y="1539537"/>
            <a:ext cx="3960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2</a:t>
            </a:r>
            <a:r>
              <a:rPr lang="zh-CN" altLang="en-US" dirty="0" smtClean="0">
                <a:solidFill>
                  <a:srgbClr val="7030A0"/>
                </a:solidFill>
              </a:rPr>
              <a:t>）第二次启动时，原来的</a:t>
            </a:r>
            <a:r>
              <a:rPr lang="en-US" altLang="zh-CN" dirty="0" err="1" smtClean="0">
                <a:solidFill>
                  <a:srgbClr val="7030A0"/>
                </a:solidFill>
              </a:rPr>
              <a:t>datanode</a:t>
            </a:r>
            <a:r>
              <a:rPr lang="zh-CN" altLang="en-US" dirty="0" smtClean="0">
                <a:solidFill>
                  <a:srgbClr val="7030A0"/>
                </a:solidFill>
              </a:rPr>
              <a:t>数据并没有删除掉，它在与新</a:t>
            </a:r>
            <a:r>
              <a:rPr lang="en-US" altLang="zh-CN" dirty="0" err="1" smtClean="0">
                <a:solidFill>
                  <a:srgbClr val="7030A0"/>
                </a:solidFill>
              </a:rPr>
              <a:t>namenode</a:t>
            </a:r>
            <a:r>
              <a:rPr lang="zh-CN" altLang="en-US" dirty="0" smtClean="0">
                <a:solidFill>
                  <a:srgbClr val="7030A0"/>
                </a:solidFill>
              </a:rPr>
              <a:t>通信时连接不上。导致</a:t>
            </a:r>
            <a:r>
              <a:rPr lang="zh-CN" altLang="en-US" dirty="0">
                <a:solidFill>
                  <a:srgbClr val="7030A0"/>
                </a:solidFill>
              </a:rPr>
              <a:t>集群不能正常</a:t>
            </a:r>
            <a:r>
              <a:rPr lang="zh-CN" altLang="en-US" dirty="0" smtClean="0">
                <a:solidFill>
                  <a:srgbClr val="7030A0"/>
                </a:solidFill>
              </a:rPr>
              <a:t>启动。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76056" y="2763674"/>
            <a:ext cx="39604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）解决办法：在格式化之前，删除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datanode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里面的信息（默认在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tmp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，如果配置了该目录，那就去你配置的目录下删除数据）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59832" y="2652392"/>
            <a:ext cx="1368152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</a:t>
            </a:r>
            <a:r>
              <a:rPr lang="en-US" altLang="zh-CN" dirty="0" err="1" smtClean="0"/>
              <a:t>NameNode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1542182" y="3300464"/>
            <a:ext cx="1517650" cy="112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230979" y="3459947"/>
            <a:ext cx="489901" cy="5040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267744" y="3459947"/>
            <a:ext cx="453136" cy="5040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245794" y="583197"/>
            <a:ext cx="5660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err="1">
                <a:latin typeface="Times New Roman" panose="02020603050405020304" pitchFamily="18" charset="0"/>
              </a:rPr>
              <a:t>datanode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namenode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进程同时</a:t>
            </a: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只能</a:t>
            </a:r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有一个工作问题分析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 bldLvl="0" animBg="1"/>
      <p:bldP spid="12" grpId="0"/>
      <p:bldP spid="13" grpId="0"/>
      <p:bldP spid="16" grpId="0"/>
      <p:bldP spid="1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3361507" y="550579"/>
            <a:ext cx="1886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>
                <a:solidFill>
                  <a:srgbClr val="FF0000"/>
                </a:solidFill>
              </a:rPr>
              <a:t>HDFS </a:t>
            </a:r>
            <a:r>
              <a:rPr lang="zh-CN" altLang="zh-CN" dirty="0">
                <a:solidFill>
                  <a:srgbClr val="FF0000"/>
                </a:solidFill>
              </a:rPr>
              <a:t>文件块大小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6228184" y="2571750"/>
            <a:ext cx="1410220" cy="936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1200" dirty="0" smtClean="0"/>
              <a:t>block2</a:t>
            </a:r>
            <a:endParaRPr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395536" y="127560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寻址时间</a:t>
            </a:r>
            <a:r>
              <a:rPr lang="en-US" altLang="zh-CN" dirty="0" smtClean="0"/>
              <a:t>10ms</a:t>
            </a:r>
            <a:r>
              <a:rPr lang="zh-CN" altLang="en-US" dirty="0" smtClean="0"/>
              <a:t>，即查找到目标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的时间为</a:t>
            </a:r>
            <a:r>
              <a:rPr lang="en-US" altLang="zh-CN" dirty="0" smtClean="0"/>
              <a:t>10ms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233377" y="1275606"/>
            <a:ext cx="1410220" cy="936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1200" dirty="0" smtClean="0"/>
              <a:t>block1</a:t>
            </a:r>
            <a:endParaRPr lang="zh-CN" altLang="en-US" sz="1200" dirty="0"/>
          </a:p>
        </p:txBody>
      </p:sp>
      <p:sp>
        <p:nvSpPr>
          <p:cNvPr id="11" name="圆角矩形 10"/>
          <p:cNvSpPr/>
          <p:nvPr/>
        </p:nvSpPr>
        <p:spPr>
          <a:xfrm>
            <a:off x="6228184" y="4011910"/>
            <a:ext cx="1410220" cy="936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1200" dirty="0" err="1" smtClean="0"/>
              <a:t>blockn</a:t>
            </a:r>
            <a:endParaRPr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395536" y="2656834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寻址时间为传输时间的</a:t>
            </a:r>
            <a:r>
              <a:rPr lang="en-US" altLang="zh-CN" dirty="0" smtClean="0"/>
              <a:t>1%</a:t>
            </a:r>
            <a:r>
              <a:rPr lang="zh-CN" altLang="en-US" dirty="0" smtClean="0"/>
              <a:t>时，则为最佳状态。</a:t>
            </a:r>
            <a:endParaRPr lang="en-US" altLang="zh-CN" dirty="0" smtClean="0"/>
          </a:p>
          <a:p>
            <a:r>
              <a:rPr lang="zh-CN" altLang="en-US" dirty="0" smtClean="0"/>
              <a:t>因此，传输时间</a:t>
            </a:r>
            <a:r>
              <a:rPr lang="en-US" altLang="zh-CN" dirty="0" smtClean="0"/>
              <a:t>=10ms/0.01=1000ms=1s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982220" y="838913"/>
            <a:ext cx="183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集群中的</a:t>
            </a:r>
            <a:r>
              <a:rPr lang="en-US" altLang="zh-CN" dirty="0" smtClean="0"/>
              <a:t>block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72200" y="3286642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… …</a:t>
            </a:r>
            <a:endParaRPr lang="zh-CN" altLang="en-US" sz="4000" dirty="0"/>
          </a:p>
        </p:txBody>
      </p:sp>
      <p:cxnSp>
        <p:nvCxnSpPr>
          <p:cNvPr id="7" name="直接箭头连接符 6"/>
          <p:cNvCxnSpPr>
            <a:stCxn id="4" idx="3"/>
            <a:endCxn id="75" idx="1"/>
          </p:cNvCxnSpPr>
          <p:nvPr/>
        </p:nvCxnSpPr>
        <p:spPr>
          <a:xfrm>
            <a:off x="3131840" y="1737271"/>
            <a:ext cx="3096344" cy="130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23528" y="415592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而目前磁盘的传输速率</a:t>
            </a:r>
            <a:r>
              <a:rPr lang="zh-CN" altLang="en-US" dirty="0"/>
              <a:t>普遍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100MB/s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17" idx="3"/>
            <a:endCxn id="75" idx="1"/>
          </p:cNvCxnSpPr>
          <p:nvPr/>
        </p:nvCxnSpPr>
        <p:spPr>
          <a:xfrm flipV="1">
            <a:off x="3059832" y="3039803"/>
            <a:ext cx="3168352" cy="143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565234" y="3509595"/>
            <a:ext cx="2360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 block</a:t>
            </a:r>
            <a:r>
              <a:rPr lang="zh-CN" altLang="en-US" dirty="0" smtClean="0"/>
              <a:t>大小</a:t>
            </a:r>
            <a:r>
              <a:rPr lang="en-US" altLang="zh-CN" dirty="0" smtClean="0"/>
              <a:t>=1s*100MB/s=100MB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ldLvl="0" animBg="1"/>
      <p:bldP spid="4" grpId="0"/>
      <p:bldP spid="10" grpId="0" bldLvl="0" animBg="1"/>
      <p:bldP spid="11" grpId="0" bldLvl="0" animBg="1"/>
      <p:bldP spid="5" grpId="0"/>
      <p:bldP spid="13" grpId="0"/>
      <p:bldP spid="14" grpId="0"/>
      <p:bldP spid="17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圆角矩形 77"/>
          <p:cNvSpPr/>
          <p:nvPr/>
        </p:nvSpPr>
        <p:spPr>
          <a:xfrm>
            <a:off x="6890956" y="1193537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9" name="文本框 9"/>
          <p:cNvSpPr txBox="1">
            <a:spLocks noChangeArrowheads="1"/>
          </p:cNvSpPr>
          <p:nvPr/>
        </p:nvSpPr>
        <p:spPr bwMode="auto">
          <a:xfrm>
            <a:off x="2639688" y="1079275"/>
            <a:ext cx="3199448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请求上传文件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neuedu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 flipV="1">
            <a:off x="2155709" y="1650882"/>
            <a:ext cx="4750807" cy="7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13"/>
          <p:cNvSpPr txBox="1">
            <a:spLocks noChangeArrowheads="1"/>
          </p:cNvSpPr>
          <p:nvPr/>
        </p:nvSpPr>
        <p:spPr bwMode="auto">
          <a:xfrm>
            <a:off x="5468568" y="1473177"/>
            <a:ext cx="1556373" cy="21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响应可以上传文件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2" name="直接箭头连接符 81"/>
          <p:cNvCxnSpPr>
            <a:stCxn id="151" idx="3"/>
          </p:cNvCxnSpPr>
          <p:nvPr/>
        </p:nvCxnSpPr>
        <p:spPr>
          <a:xfrm>
            <a:off x="2160188" y="1912195"/>
            <a:ext cx="4756723" cy="9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文本框 15"/>
          <p:cNvSpPr txBox="1">
            <a:spLocks noChangeArrowheads="1"/>
          </p:cNvSpPr>
          <p:nvPr/>
        </p:nvSpPr>
        <p:spPr bwMode="auto">
          <a:xfrm>
            <a:off x="2637566" y="1738031"/>
            <a:ext cx="360448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请求上传第一个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），请返回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4" name="直接箭头连接符 83"/>
          <p:cNvCxnSpPr/>
          <p:nvPr/>
        </p:nvCxnSpPr>
        <p:spPr>
          <a:xfrm flipV="1">
            <a:off x="2163533" y="1385400"/>
            <a:ext cx="4745203" cy="2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H="1" flipV="1">
            <a:off x="2155709" y="2126215"/>
            <a:ext cx="4750807" cy="178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21"/>
          <p:cNvSpPr txBox="1">
            <a:spLocks noChangeArrowheads="1"/>
          </p:cNvSpPr>
          <p:nvPr/>
        </p:nvSpPr>
        <p:spPr bwMode="auto">
          <a:xfrm>
            <a:off x="3000854" y="1998742"/>
            <a:ext cx="42486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dn1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dn2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dn3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节点，表示采用这三个节点存储数据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文本框 22"/>
          <p:cNvSpPr txBox="1">
            <a:spLocks noChangeArrowheads="1"/>
          </p:cNvSpPr>
          <p:nvPr/>
        </p:nvSpPr>
        <p:spPr bwMode="auto">
          <a:xfrm>
            <a:off x="7016368" y="964343"/>
            <a:ext cx="829005" cy="3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文本框 23"/>
          <p:cNvSpPr txBox="1">
            <a:spLocks noChangeArrowheads="1"/>
          </p:cNvSpPr>
          <p:nvPr/>
        </p:nvSpPr>
        <p:spPr bwMode="auto">
          <a:xfrm>
            <a:off x="1351061" y="967635"/>
            <a:ext cx="5080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042567" y="1714401"/>
            <a:ext cx="692132" cy="281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0" name="文本框 25"/>
          <p:cNvSpPr txBox="1">
            <a:spLocks noChangeArrowheads="1"/>
          </p:cNvSpPr>
          <p:nvPr/>
        </p:nvSpPr>
        <p:spPr bwMode="auto">
          <a:xfrm>
            <a:off x="7151584" y="1781500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7980238" y="339604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2" name="圆角矩形 91"/>
          <p:cNvSpPr/>
          <p:nvPr/>
        </p:nvSpPr>
        <p:spPr>
          <a:xfrm>
            <a:off x="3102803" y="341128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3" name="圆角矩形 92"/>
          <p:cNvSpPr/>
          <p:nvPr/>
        </p:nvSpPr>
        <p:spPr>
          <a:xfrm>
            <a:off x="5788218" y="3411924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4" name="文本框 30"/>
          <p:cNvSpPr txBox="1">
            <a:spLocks noChangeArrowheads="1"/>
          </p:cNvSpPr>
          <p:nvPr/>
        </p:nvSpPr>
        <p:spPr bwMode="auto">
          <a:xfrm>
            <a:off x="3257336" y="3209226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文本框 31"/>
          <p:cNvSpPr txBox="1">
            <a:spLocks noChangeArrowheads="1"/>
          </p:cNvSpPr>
          <p:nvPr/>
        </p:nvSpPr>
        <p:spPr bwMode="auto">
          <a:xfrm>
            <a:off x="5929466" y="3197703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文本框 32"/>
          <p:cNvSpPr txBox="1">
            <a:spLocks noChangeArrowheads="1"/>
          </p:cNvSpPr>
          <p:nvPr/>
        </p:nvSpPr>
        <p:spPr bwMode="auto">
          <a:xfrm>
            <a:off x="8091482" y="3157237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7" name="肘形连接符 96"/>
          <p:cNvCxnSpPr>
            <a:endCxn id="92" idx="1"/>
          </p:cNvCxnSpPr>
          <p:nvPr/>
        </p:nvCxnSpPr>
        <p:spPr>
          <a:xfrm rot="16200000" flipH="1">
            <a:off x="1611769" y="2653679"/>
            <a:ext cx="1484327" cy="1497741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圆柱形 97"/>
          <p:cNvSpPr/>
          <p:nvPr/>
        </p:nvSpPr>
        <p:spPr>
          <a:xfrm>
            <a:off x="183441" y="2714331"/>
            <a:ext cx="563906" cy="8404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9" name="文本框 35"/>
          <p:cNvSpPr txBox="1">
            <a:spLocks noChangeArrowheads="1"/>
          </p:cNvSpPr>
          <p:nvPr/>
        </p:nvSpPr>
        <p:spPr bwMode="auto">
          <a:xfrm>
            <a:off x="295647" y="3627546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文本框 36"/>
          <p:cNvSpPr txBox="1">
            <a:spLocks noChangeArrowheads="1"/>
          </p:cNvSpPr>
          <p:nvPr/>
        </p:nvSpPr>
        <p:spPr bwMode="auto">
          <a:xfrm>
            <a:off x="236146" y="3115651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文本框 37"/>
          <p:cNvSpPr txBox="1">
            <a:spLocks noChangeArrowheads="1"/>
          </p:cNvSpPr>
          <p:nvPr/>
        </p:nvSpPr>
        <p:spPr bwMode="auto">
          <a:xfrm>
            <a:off x="295647" y="2520997"/>
            <a:ext cx="3619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2" name="直接连接符 101"/>
          <p:cNvCxnSpPr/>
          <p:nvPr/>
        </p:nvCxnSpPr>
        <p:spPr>
          <a:xfrm flipV="1">
            <a:off x="183441" y="3035677"/>
            <a:ext cx="563906" cy="1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151" idx="1"/>
          </p:cNvCxnSpPr>
          <p:nvPr/>
        </p:nvCxnSpPr>
        <p:spPr>
          <a:xfrm flipV="1">
            <a:off x="183439" y="1912195"/>
            <a:ext cx="441151" cy="87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40"/>
          <p:cNvSpPr txBox="1">
            <a:spLocks noChangeArrowheads="1"/>
          </p:cNvSpPr>
          <p:nvPr/>
        </p:nvSpPr>
        <p:spPr bwMode="auto">
          <a:xfrm>
            <a:off x="1619648" y="3859245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278063" y="4299654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06" name="文本框 42"/>
          <p:cNvSpPr txBox="1">
            <a:spLocks noChangeArrowheads="1"/>
          </p:cNvSpPr>
          <p:nvPr/>
        </p:nvSpPr>
        <p:spPr bwMode="auto">
          <a:xfrm>
            <a:off x="3287508" y="4096136"/>
            <a:ext cx="74120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流程图: 联系 106"/>
          <p:cNvSpPr/>
          <p:nvPr/>
        </p:nvSpPr>
        <p:spPr>
          <a:xfrm>
            <a:off x="3334578" y="436696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08" name="流程图: 联系 107"/>
          <p:cNvSpPr/>
          <p:nvPr/>
        </p:nvSpPr>
        <p:spPr>
          <a:xfrm>
            <a:off x="3460308" y="437013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09" name="流程图: 联系 108"/>
          <p:cNvSpPr/>
          <p:nvPr/>
        </p:nvSpPr>
        <p:spPr>
          <a:xfrm>
            <a:off x="3635568" y="437013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0" name="流程图: 联系 109"/>
          <p:cNvSpPr/>
          <p:nvPr/>
        </p:nvSpPr>
        <p:spPr>
          <a:xfrm>
            <a:off x="3143443" y="43847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1" name="流程图: 联系 110"/>
          <p:cNvSpPr/>
          <p:nvPr/>
        </p:nvSpPr>
        <p:spPr>
          <a:xfrm>
            <a:off x="3231073" y="437712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2" name="矩形 111"/>
          <p:cNvSpPr/>
          <p:nvPr/>
        </p:nvSpPr>
        <p:spPr>
          <a:xfrm>
            <a:off x="6009198" y="4288859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3" name="文本框 51"/>
          <p:cNvSpPr txBox="1">
            <a:spLocks noChangeArrowheads="1"/>
          </p:cNvSpPr>
          <p:nvPr/>
        </p:nvSpPr>
        <p:spPr bwMode="auto">
          <a:xfrm>
            <a:off x="5995206" y="4071221"/>
            <a:ext cx="699774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流程图: 联系 113"/>
          <p:cNvSpPr/>
          <p:nvPr/>
        </p:nvSpPr>
        <p:spPr>
          <a:xfrm>
            <a:off x="6065713" y="435616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5" name="流程图: 联系 114"/>
          <p:cNvSpPr/>
          <p:nvPr/>
        </p:nvSpPr>
        <p:spPr>
          <a:xfrm>
            <a:off x="6191443" y="43593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6" name="流程图: 联系 115"/>
          <p:cNvSpPr/>
          <p:nvPr/>
        </p:nvSpPr>
        <p:spPr>
          <a:xfrm>
            <a:off x="6366703" y="43593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7" name="矩形 116"/>
          <p:cNvSpPr/>
          <p:nvPr/>
        </p:nvSpPr>
        <p:spPr>
          <a:xfrm>
            <a:off x="8202488" y="4289494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8" name="文本框 56"/>
          <p:cNvSpPr txBox="1">
            <a:spLocks noChangeArrowheads="1"/>
          </p:cNvSpPr>
          <p:nvPr/>
        </p:nvSpPr>
        <p:spPr bwMode="auto">
          <a:xfrm>
            <a:off x="8161966" y="4071221"/>
            <a:ext cx="690418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流程图: 联系 118"/>
          <p:cNvSpPr/>
          <p:nvPr/>
        </p:nvSpPr>
        <p:spPr>
          <a:xfrm>
            <a:off x="8259003" y="435680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0" name="流程图: 联系 119"/>
          <p:cNvSpPr/>
          <p:nvPr/>
        </p:nvSpPr>
        <p:spPr>
          <a:xfrm>
            <a:off x="8384733" y="435997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1" name="流程图: 联系 120"/>
          <p:cNvSpPr/>
          <p:nvPr/>
        </p:nvSpPr>
        <p:spPr>
          <a:xfrm>
            <a:off x="8559993" y="435997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cxnSp>
        <p:nvCxnSpPr>
          <p:cNvPr id="122" name="直接箭头连接符 121"/>
          <p:cNvCxnSpPr/>
          <p:nvPr/>
        </p:nvCxnSpPr>
        <p:spPr>
          <a:xfrm>
            <a:off x="4089593" y="4194879"/>
            <a:ext cx="170910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6773738" y="4213294"/>
            <a:ext cx="1206500" cy="1587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流程图: 联系 123"/>
          <p:cNvSpPr/>
          <p:nvPr/>
        </p:nvSpPr>
        <p:spPr>
          <a:xfrm>
            <a:off x="3922588" y="43847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5" name="流程图: 联系 124"/>
          <p:cNvSpPr/>
          <p:nvPr/>
        </p:nvSpPr>
        <p:spPr>
          <a:xfrm>
            <a:off x="5886008" y="440125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6" name="流程图: 联系 125"/>
          <p:cNvSpPr/>
          <p:nvPr/>
        </p:nvSpPr>
        <p:spPr>
          <a:xfrm>
            <a:off x="6653723" y="437077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7" name="流程图: 联系 126"/>
          <p:cNvSpPr/>
          <p:nvPr/>
        </p:nvSpPr>
        <p:spPr>
          <a:xfrm>
            <a:off x="8057073" y="439934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cxnSp>
        <p:nvCxnSpPr>
          <p:cNvPr id="128" name="直接箭头连接符 127"/>
          <p:cNvCxnSpPr/>
          <p:nvPr/>
        </p:nvCxnSpPr>
        <p:spPr>
          <a:xfrm flipH="1">
            <a:off x="6767389" y="3783533"/>
            <a:ext cx="1212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>
            <a:off x="4104198" y="3779088"/>
            <a:ext cx="1694498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/>
          <p:nvPr/>
        </p:nvCxnSpPr>
        <p:spPr>
          <a:xfrm rot="10800000">
            <a:off x="1444621" y="2660386"/>
            <a:ext cx="1658185" cy="1150847"/>
          </a:xfrm>
          <a:prstGeom prst="bentConnector3">
            <a:avLst>
              <a:gd name="adj1" fmla="val 9999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70"/>
          <p:cNvSpPr txBox="1">
            <a:spLocks noChangeArrowheads="1"/>
          </p:cNvSpPr>
          <p:nvPr/>
        </p:nvSpPr>
        <p:spPr bwMode="auto">
          <a:xfrm>
            <a:off x="1619648" y="3464037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dn1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文本框 71"/>
          <p:cNvSpPr txBox="1">
            <a:spLocks noChangeArrowheads="1"/>
          </p:cNvSpPr>
          <p:nvPr/>
        </p:nvSpPr>
        <p:spPr bwMode="auto">
          <a:xfrm>
            <a:off x="6868350" y="3504937"/>
            <a:ext cx="1081259" cy="16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dn3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文本框 72"/>
          <p:cNvSpPr txBox="1">
            <a:spLocks noChangeArrowheads="1"/>
          </p:cNvSpPr>
          <p:nvPr/>
        </p:nvSpPr>
        <p:spPr bwMode="auto">
          <a:xfrm>
            <a:off x="4195998" y="3517859"/>
            <a:ext cx="1379261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dn2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文本框 74"/>
          <p:cNvSpPr txBox="1">
            <a:spLocks noChangeArrowheads="1"/>
          </p:cNvSpPr>
          <p:nvPr/>
        </p:nvSpPr>
        <p:spPr bwMode="auto">
          <a:xfrm>
            <a:off x="4169906" y="4019649"/>
            <a:ext cx="120094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文本框 75"/>
          <p:cNvSpPr txBox="1">
            <a:spLocks noChangeArrowheads="1"/>
          </p:cNvSpPr>
          <p:nvPr/>
        </p:nvSpPr>
        <p:spPr bwMode="auto">
          <a:xfrm>
            <a:off x="6897721" y="3985873"/>
            <a:ext cx="1051888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6" name="肘形连接符 135"/>
          <p:cNvCxnSpPr/>
          <p:nvPr/>
        </p:nvCxnSpPr>
        <p:spPr>
          <a:xfrm rot="16200000" flipH="1">
            <a:off x="1225311" y="2641234"/>
            <a:ext cx="1887872" cy="1867113"/>
          </a:xfrm>
          <a:prstGeom prst="bentConnector3">
            <a:avLst>
              <a:gd name="adj1" fmla="val 10005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4087053" y="4409538"/>
            <a:ext cx="1696085" cy="34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6790883" y="4399349"/>
            <a:ext cx="1189355" cy="10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文本框 79"/>
          <p:cNvSpPr txBox="1">
            <a:spLocks noChangeArrowheads="1"/>
          </p:cNvSpPr>
          <p:nvPr/>
        </p:nvSpPr>
        <p:spPr bwMode="auto">
          <a:xfrm>
            <a:off x="1611197" y="4232820"/>
            <a:ext cx="1268086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 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packet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3334579" y="4656524"/>
            <a:ext cx="483870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1" name="文本框 81"/>
          <p:cNvSpPr txBox="1">
            <a:spLocks noChangeArrowheads="1"/>
          </p:cNvSpPr>
          <p:nvPr/>
        </p:nvSpPr>
        <p:spPr bwMode="auto">
          <a:xfrm>
            <a:off x="3348483" y="4645094"/>
            <a:ext cx="519998" cy="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6009198" y="4649539"/>
            <a:ext cx="553085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3" name="文本框 83"/>
          <p:cNvSpPr txBox="1">
            <a:spLocks noChangeArrowheads="1"/>
          </p:cNvSpPr>
          <p:nvPr/>
        </p:nvSpPr>
        <p:spPr bwMode="auto">
          <a:xfrm>
            <a:off x="6094266" y="4634266"/>
            <a:ext cx="555457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8202489" y="4645094"/>
            <a:ext cx="560704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5" name="文本框 85"/>
          <p:cNvSpPr txBox="1">
            <a:spLocks noChangeArrowheads="1"/>
          </p:cNvSpPr>
          <p:nvPr/>
        </p:nvSpPr>
        <p:spPr bwMode="auto">
          <a:xfrm>
            <a:off x="8339099" y="4637238"/>
            <a:ext cx="46909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6" name="直接箭头连接符 145"/>
          <p:cNvCxnSpPr/>
          <p:nvPr/>
        </p:nvCxnSpPr>
        <p:spPr>
          <a:xfrm>
            <a:off x="3552383" y="4537144"/>
            <a:ext cx="118745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6309553" y="4528889"/>
            <a:ext cx="95250" cy="13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8505383" y="4528889"/>
            <a:ext cx="66675" cy="13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3765007" y="599000"/>
            <a:ext cx="1739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zh-CN" sz="1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的写数据流程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>
            <a:off x="2162245" y="2176923"/>
            <a:ext cx="4831557" cy="45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0" name="文本框 79"/>
          <p:cNvSpPr txBox="1">
            <a:spLocks noChangeArrowheads="1"/>
          </p:cNvSpPr>
          <p:nvPr/>
        </p:nvSpPr>
        <p:spPr bwMode="auto">
          <a:xfrm>
            <a:off x="2644015" y="2401195"/>
            <a:ext cx="10890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8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传输数据完成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5836" y="1353400"/>
            <a:ext cx="768710" cy="750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Distributed </a:t>
            </a:r>
            <a:r>
              <a:rPr lang="en-US" altLang="zh-CN" sz="1000" dirty="0" err="1" smtClean="0"/>
              <a:t>FileSystem</a:t>
            </a:r>
            <a:endParaRPr lang="zh-CN" altLang="en-US" sz="1000" dirty="0"/>
          </a:p>
        </p:txBody>
      </p:sp>
      <p:sp>
        <p:nvSpPr>
          <p:cNvPr id="151" name="圆角矩形 150"/>
          <p:cNvSpPr/>
          <p:nvPr/>
        </p:nvSpPr>
        <p:spPr>
          <a:xfrm>
            <a:off x="624590" y="1178770"/>
            <a:ext cx="1535598" cy="146685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>
              <a:noFill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1179284" y="2278135"/>
            <a:ext cx="760843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FSDataOutputStream</a:t>
            </a:r>
            <a:endParaRPr lang="zh-CN" altLang="en-US" sz="1000" dirty="0"/>
          </a:p>
        </p:txBody>
      </p:sp>
      <p:sp>
        <p:nvSpPr>
          <p:cNvPr id="153" name="矩形 152"/>
          <p:cNvSpPr/>
          <p:nvPr/>
        </p:nvSpPr>
        <p:spPr>
          <a:xfrm>
            <a:off x="657597" y="1353400"/>
            <a:ext cx="454031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HDFS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client</a:t>
            </a:r>
            <a:endParaRPr lang="zh-CN" altLang="en-US" sz="800" dirty="0"/>
          </a:p>
        </p:txBody>
      </p:sp>
      <p:sp>
        <p:nvSpPr>
          <p:cNvPr id="154" name="文本框 23"/>
          <p:cNvSpPr txBox="1">
            <a:spLocks noChangeArrowheads="1"/>
          </p:cNvSpPr>
          <p:nvPr/>
        </p:nvSpPr>
        <p:spPr bwMode="auto">
          <a:xfrm>
            <a:off x="1111648" y="1240004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create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直接箭头连接符 8"/>
          <p:cNvCxnSpPr>
            <a:stCxn id="153" idx="3"/>
            <a:endCxn id="3" idx="1"/>
          </p:cNvCxnSpPr>
          <p:nvPr/>
        </p:nvCxnSpPr>
        <p:spPr>
          <a:xfrm>
            <a:off x="1111628" y="1527616"/>
            <a:ext cx="264208" cy="20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53" idx="2"/>
          </p:cNvCxnSpPr>
          <p:nvPr/>
        </p:nvCxnSpPr>
        <p:spPr>
          <a:xfrm>
            <a:off x="884613" y="1701831"/>
            <a:ext cx="436304" cy="56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53" idx="2"/>
            <a:endCxn id="152" idx="1"/>
          </p:cNvCxnSpPr>
          <p:nvPr/>
        </p:nvCxnSpPr>
        <p:spPr>
          <a:xfrm>
            <a:off x="884613" y="1701831"/>
            <a:ext cx="294671" cy="75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23"/>
          <p:cNvSpPr txBox="1">
            <a:spLocks noChangeArrowheads="1"/>
          </p:cNvSpPr>
          <p:nvPr/>
        </p:nvSpPr>
        <p:spPr bwMode="auto">
          <a:xfrm>
            <a:off x="1101968" y="1847554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write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文本框 23"/>
          <p:cNvSpPr txBox="1">
            <a:spLocks noChangeArrowheads="1"/>
          </p:cNvSpPr>
          <p:nvPr/>
        </p:nvSpPr>
        <p:spPr bwMode="auto">
          <a:xfrm>
            <a:off x="739291" y="2007350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close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ldLvl="0" animBg="1"/>
      <p:bldP spid="79" grpId="0"/>
      <p:bldP spid="81" grpId="0"/>
      <p:bldP spid="83" grpId="0"/>
      <p:bldP spid="86" grpId="0"/>
      <p:bldP spid="87" grpId="0"/>
      <p:bldP spid="88" grpId="0"/>
      <p:bldP spid="89" grpId="0" bldLvl="0" animBg="1"/>
      <p:bldP spid="90" grpId="0"/>
      <p:bldP spid="91" grpId="0" bldLvl="0" animBg="1"/>
      <p:bldP spid="92" grpId="0" bldLvl="0" animBg="1"/>
      <p:bldP spid="93" grpId="0" bldLvl="0" animBg="1"/>
      <p:bldP spid="94" grpId="0"/>
      <p:bldP spid="95" grpId="0"/>
      <p:bldP spid="96" grpId="0"/>
      <p:bldP spid="98" grpId="0" bldLvl="0" animBg="1"/>
      <p:bldP spid="99" grpId="0"/>
      <p:bldP spid="100" grpId="0"/>
      <p:bldP spid="101" grpId="0"/>
      <p:bldP spid="104" grpId="0"/>
      <p:bldP spid="105" grpId="0" bldLvl="0" animBg="1"/>
      <p:bldP spid="106" grpId="0"/>
      <p:bldP spid="107" grpId="0" bldLvl="0" animBg="1"/>
      <p:bldP spid="108" grpId="0" bldLvl="0" animBg="1"/>
      <p:bldP spid="109" grpId="0" bldLvl="0" animBg="1"/>
      <p:bldP spid="110" grpId="0" bldLvl="0" animBg="1"/>
      <p:bldP spid="111" grpId="0" bldLvl="0" animBg="1"/>
      <p:bldP spid="112" grpId="0" bldLvl="0" animBg="1"/>
      <p:bldP spid="113" grpId="0"/>
      <p:bldP spid="114" grpId="0" bldLvl="0" animBg="1"/>
      <p:bldP spid="115" grpId="0" bldLvl="0" animBg="1"/>
      <p:bldP spid="116" grpId="0" bldLvl="0" animBg="1"/>
      <p:bldP spid="117" grpId="0" bldLvl="0" animBg="1"/>
      <p:bldP spid="118" grpId="0"/>
      <p:bldP spid="119" grpId="0" bldLvl="0" animBg="1"/>
      <p:bldP spid="120" grpId="0" bldLvl="0" animBg="1"/>
      <p:bldP spid="121" grpId="0" bldLvl="0" animBg="1"/>
      <p:bldP spid="124" grpId="0" bldLvl="0" animBg="1"/>
      <p:bldP spid="125" grpId="0" bldLvl="0" animBg="1"/>
      <p:bldP spid="126" grpId="0" bldLvl="0" animBg="1"/>
      <p:bldP spid="127" grpId="0" bldLvl="0" animBg="1"/>
      <p:bldP spid="131" grpId="0"/>
      <p:bldP spid="132" grpId="0"/>
      <p:bldP spid="133" grpId="0"/>
      <p:bldP spid="134" grpId="0"/>
      <p:bldP spid="135" grpId="0"/>
      <p:bldP spid="139" grpId="0"/>
      <p:bldP spid="140" grpId="0" bldLvl="0" animBg="1"/>
      <p:bldP spid="141" grpId="0"/>
      <p:bldP spid="142" grpId="0" bldLvl="0" animBg="1"/>
      <p:bldP spid="143" grpId="0"/>
      <p:bldP spid="144" grpId="0" bldLvl="0" animBg="1"/>
      <p:bldP spid="145" grpId="0"/>
      <p:bldP spid="150" grpId="0"/>
      <p:bldP spid="3" grpId="0" bldLvl="0" animBg="1"/>
      <p:bldP spid="151" grpId="0" bldLvl="0" animBg="1"/>
      <p:bldP spid="152" grpId="0" bldLvl="0" animBg="1"/>
      <p:bldP spid="153" grpId="0" bldLvl="0" animBg="1"/>
      <p:bldP spid="154" grpId="0"/>
      <p:bldP spid="155" grpId="0"/>
      <p:bldP spid="15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16002</Words>
  <Application>WPS 演示</Application>
  <PresentationFormat>全屏显示(16:9)</PresentationFormat>
  <Paragraphs>2500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Office 主题</vt:lpstr>
      <vt:lpstr>大数据技术图解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bbzha</cp:lastModifiedBy>
  <cp:revision>123</cp:revision>
  <dcterms:created xsi:type="dcterms:W3CDTF">2013-03-04T07:19:00Z</dcterms:created>
  <dcterms:modified xsi:type="dcterms:W3CDTF">2020-03-14T16:33:20Z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2052-11.1.0.9292</vt:lpwstr>
  </property>
</Properties>
</file>