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7" r:id="rId3"/>
    <p:sldId id="285" r:id="rId4"/>
    <p:sldId id="28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3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>
        <p:scale>
          <a:sx n="125" d="100"/>
          <a:sy n="125" d="100"/>
        </p:scale>
        <p:origin x="162" y="-234"/>
      </p:cViewPr>
      <p:guideLst>
        <p:guide orient="horz" pos="1620"/>
        <p:guide pos="291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工作机制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7954" y="1261196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4355976" y="1549228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23" name="TextBox 140"/>
          <p:cNvSpPr txBox="1"/>
          <p:nvPr/>
        </p:nvSpPr>
        <p:spPr>
          <a:xfrm>
            <a:off x="4262043" y="964640"/>
            <a:ext cx="7200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4" name="TextBox 140"/>
          <p:cNvSpPr txBox="1"/>
          <p:nvPr/>
        </p:nvSpPr>
        <p:spPr>
          <a:xfrm>
            <a:off x="123285" y="561381"/>
            <a:ext cx="349599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/>
              <a:t>       Zookeeper</a:t>
            </a:r>
            <a:r>
              <a:rPr lang="zh-CN" altLang="en-US" sz="1200" dirty="0"/>
              <a:t>从设计模式角度来理解：是一个基于观察者模式设计的分布式服务管理框架，它</a:t>
            </a:r>
            <a:r>
              <a:rPr lang="zh-CN" altLang="en-US" sz="1200" dirty="0">
                <a:solidFill>
                  <a:srgbClr val="FF0000"/>
                </a:solidFill>
              </a:rPr>
              <a:t>负责存储和管理大家都关心的数据</a:t>
            </a:r>
            <a:r>
              <a:rPr lang="zh-CN" altLang="en-US" sz="1200" dirty="0"/>
              <a:t>，然后</a:t>
            </a:r>
            <a:r>
              <a:rPr lang="zh-CN" altLang="en-US" sz="1200" dirty="0">
                <a:solidFill>
                  <a:srgbClr val="FF0000"/>
                </a:solidFill>
              </a:rPr>
              <a:t>接受观察者的注册</a:t>
            </a:r>
            <a:r>
              <a:rPr lang="zh-CN" altLang="en-US" sz="1200" dirty="0"/>
              <a:t>，一旦这些数据的状态发生变化，</a:t>
            </a:r>
            <a:r>
              <a:rPr lang="en-US" altLang="zh-CN" sz="1200" dirty="0"/>
              <a:t>Zookeeper</a:t>
            </a:r>
            <a:r>
              <a:rPr lang="zh-CN" altLang="en-US" sz="1200" dirty="0"/>
              <a:t>就将</a:t>
            </a:r>
            <a:r>
              <a:rPr lang="zh-CN" altLang="en-US" sz="1200" dirty="0">
                <a:solidFill>
                  <a:srgbClr val="FF0000"/>
                </a:solidFill>
              </a:rPr>
              <a:t>负责通知已经在</a:t>
            </a:r>
            <a:r>
              <a:rPr lang="en-US" altLang="zh-CN" sz="1200" dirty="0">
                <a:solidFill>
                  <a:srgbClr val="FF0000"/>
                </a:solidFill>
              </a:rPr>
              <a:t>Zookeeper</a:t>
            </a:r>
            <a:r>
              <a:rPr lang="zh-CN" altLang="en-US" sz="1200" dirty="0">
                <a:solidFill>
                  <a:srgbClr val="FF0000"/>
                </a:solidFill>
              </a:rPr>
              <a:t>上注册的那些观察者</a:t>
            </a:r>
            <a:r>
              <a:rPr lang="zh-CN" altLang="en-US" sz="1200" dirty="0"/>
              <a:t>做出相应的</a:t>
            </a:r>
            <a:r>
              <a:rPr lang="zh-CN" altLang="en-US" sz="1200" dirty="0" smtClean="0"/>
              <a:t>反应</a:t>
            </a:r>
            <a:r>
              <a:rPr lang="zh-CN" altLang="en-US" sz="1200" dirty="0"/>
              <a:t>。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06259" y="127857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404281" y="156660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27" name="TextBox 140"/>
          <p:cNvSpPr txBox="1"/>
          <p:nvPr/>
        </p:nvSpPr>
        <p:spPr>
          <a:xfrm>
            <a:off x="6234417" y="982016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68991" y="127857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167013" y="156660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30" name="TextBox 140"/>
          <p:cNvSpPr txBox="1"/>
          <p:nvPr/>
        </p:nvSpPr>
        <p:spPr>
          <a:xfrm>
            <a:off x="8044922" y="982016"/>
            <a:ext cx="748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3631315" y="3224569"/>
            <a:ext cx="5161845" cy="6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046019" y="4139614"/>
            <a:ext cx="1152128" cy="808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5" name="椭圆 34"/>
          <p:cNvSpPr/>
          <p:nvPr/>
        </p:nvSpPr>
        <p:spPr>
          <a:xfrm>
            <a:off x="6134250" y="4244246"/>
            <a:ext cx="1205009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7728240" y="4227934"/>
            <a:ext cx="1164240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201703" y="2515658"/>
            <a:ext cx="2232248" cy="1473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8" name="TextBox 140"/>
          <p:cNvSpPr txBox="1"/>
          <p:nvPr/>
        </p:nvSpPr>
        <p:spPr>
          <a:xfrm>
            <a:off x="1417727" y="2241506"/>
            <a:ext cx="14693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9" name="TextBox 140"/>
          <p:cNvSpPr txBox="1"/>
          <p:nvPr/>
        </p:nvSpPr>
        <p:spPr>
          <a:xfrm>
            <a:off x="6169915" y="2689115"/>
            <a:ext cx="16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服务端启动时去注册信息（创建都是临时节点）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40" name="直接箭头连接符 39"/>
          <p:cNvCxnSpPr>
            <a:stCxn id="21" idx="2"/>
            <a:endCxn id="37" idx="3"/>
          </p:cNvCxnSpPr>
          <p:nvPr/>
        </p:nvCxnSpPr>
        <p:spPr>
          <a:xfrm flipH="1">
            <a:off x="3433951" y="2341316"/>
            <a:ext cx="1174053" cy="9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5" idx="2"/>
            <a:endCxn id="37" idx="3"/>
          </p:cNvCxnSpPr>
          <p:nvPr/>
        </p:nvCxnSpPr>
        <p:spPr>
          <a:xfrm flipH="1">
            <a:off x="3433951" y="2358692"/>
            <a:ext cx="3222358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2"/>
            <a:endCxn id="37" idx="3"/>
          </p:cNvCxnSpPr>
          <p:nvPr/>
        </p:nvCxnSpPr>
        <p:spPr>
          <a:xfrm flipH="1">
            <a:off x="3433951" y="2358692"/>
            <a:ext cx="4985090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40"/>
          <p:cNvSpPr txBox="1"/>
          <p:nvPr/>
        </p:nvSpPr>
        <p:spPr>
          <a:xfrm>
            <a:off x="1133126" y="2973807"/>
            <a:ext cx="23368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/servers/server1  hadoop101  80 nodes</a:t>
            </a:r>
            <a:endParaRPr lang="en-US" altLang="zh-CN" sz="800" b="1" dirty="0" smtClean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/server2 hadoop102  90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/server3 hadoop103  95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6" name="TextBox 140"/>
          <p:cNvSpPr txBox="1"/>
          <p:nvPr/>
        </p:nvSpPr>
        <p:spPr>
          <a:xfrm>
            <a:off x="3938007" y="3616633"/>
            <a:ext cx="172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获取到当前在线服务器列表，并且注册监听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TextBox 140"/>
          <p:cNvSpPr txBox="1"/>
          <p:nvPr/>
        </p:nvSpPr>
        <p:spPr>
          <a:xfrm>
            <a:off x="4241582" y="2499742"/>
            <a:ext cx="1224136" cy="2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服务器节点下线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8" name="TextBox 140"/>
          <p:cNvSpPr txBox="1"/>
          <p:nvPr/>
        </p:nvSpPr>
        <p:spPr>
          <a:xfrm>
            <a:off x="2551853" y="4474213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服务器节点上下线事件通知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49" name="直接箭头连接符 48"/>
          <p:cNvCxnSpPr>
            <a:stCxn id="33" idx="0"/>
            <a:endCxn id="37" idx="2"/>
          </p:cNvCxnSpPr>
          <p:nvPr/>
        </p:nvCxnSpPr>
        <p:spPr>
          <a:xfrm flipH="1" flipV="1">
            <a:off x="2317827" y="3988975"/>
            <a:ext cx="2304256" cy="15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7" idx="2"/>
            <a:endCxn id="33" idx="2"/>
          </p:cNvCxnSpPr>
          <p:nvPr/>
        </p:nvCxnSpPr>
        <p:spPr>
          <a:xfrm>
            <a:off x="2317827" y="3988975"/>
            <a:ext cx="1728192" cy="55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40"/>
          <p:cNvSpPr txBox="1"/>
          <p:nvPr/>
        </p:nvSpPr>
        <p:spPr>
          <a:xfrm>
            <a:off x="4146751" y="4192742"/>
            <a:ext cx="1116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process(){</a:t>
            </a:r>
            <a:endParaRPr lang="en-US" altLang="zh-CN" sz="800" b="1" dirty="0" smtClean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重新再去获取服务器列表，并注册监听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}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62143" y="4365280"/>
            <a:ext cx="814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5860298" y="1160835"/>
            <a:ext cx="1520014" cy="1299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633751" y="3249991"/>
            <a:ext cx="1656184" cy="1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6004653" y="1160835"/>
            <a:ext cx="1268530" cy="13796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445511" y="3291830"/>
            <a:ext cx="3446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Open Sans" panose="020B0606030504020204" pitchFamily="34" charset="0"/>
              </a:rPr>
              <a:t>Zookeeper=</a:t>
            </a:r>
            <a:r>
              <a:rPr lang="zh-CN" altLang="en-US" dirty="0">
                <a:solidFill>
                  <a:srgbClr val="FF0000"/>
                </a:solidFill>
                <a:latin typeface="Open Sans" panose="020B0606030504020204" pitchFamily="34" charset="0"/>
              </a:rPr>
              <a:t>文件系统</a:t>
            </a:r>
            <a:r>
              <a:rPr lang="en-US" altLang="zh-CN" dirty="0">
                <a:solidFill>
                  <a:srgbClr val="FF0000"/>
                </a:solidFill>
                <a:latin typeface="Open Sans" panose="020B0606030504020204" pitchFamily="34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Open Sans" panose="020B0606030504020204" pitchFamily="34" charset="0"/>
              </a:rPr>
              <a:t>通知机制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/>
      <p:bldP spid="24" grpId="0"/>
      <p:bldP spid="25" grpId="0" bldLvl="0" animBg="1"/>
      <p:bldP spid="26" grpId="0" bldLvl="0" animBg="1"/>
      <p:bldP spid="27" grpId="0"/>
      <p:bldP spid="28" grpId="0" bldLvl="0" animBg="1"/>
      <p:bldP spid="29" grpId="0" bldLvl="0" animBg="1"/>
      <p:bldP spid="30" grpId="0"/>
      <p:bldP spid="33" grpId="0" bldLvl="0" animBg="1"/>
      <p:bldP spid="35" grpId="0" bldLvl="0" animBg="1"/>
      <p:bldP spid="36" grpId="0" bldLvl="0" animBg="1"/>
      <p:bldP spid="37" grpId="0" bldLvl="0" animBg="1"/>
      <p:bldP spid="38" grpId="0"/>
      <p:bldP spid="39" grpId="0"/>
      <p:bldP spid="43" grpId="0"/>
      <p:bldP spid="46" grpId="0"/>
      <p:bldP spid="47" grpId="0"/>
      <p:bldP spid="48" grpId="0"/>
      <p:bldP spid="51" grpId="0"/>
      <p:bldP spid="54" grpId="0"/>
      <p:bldP spid="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98253" y="-1816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节点类型</a:t>
            </a:r>
            <a:endParaRPr lang="zh-CN" altLang="en-US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870982"/>
            <a:ext cx="5450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短暂（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Ephemeral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）：客户端和服务器端断开连接后，创建的节点自己删除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8538"/>
            <a:ext cx="5248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持久（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Persistent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）：客户端和服务器端断开连接后，创建的节点不删除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955614" y="134761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6407" y="215140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154182" y="215140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5" idx="4"/>
            <a:endCxn id="16" idx="0"/>
          </p:cNvCxnSpPr>
          <p:nvPr/>
        </p:nvCxnSpPr>
        <p:spPr>
          <a:xfrm rot="5400000">
            <a:off x="1624154" y="639928"/>
            <a:ext cx="443755" cy="2579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5" idx="4"/>
            <a:endCxn id="17" idx="0"/>
          </p:cNvCxnSpPr>
          <p:nvPr/>
        </p:nvCxnSpPr>
        <p:spPr>
          <a:xfrm rot="16200000" flipH="1">
            <a:off x="4013041" y="830247"/>
            <a:ext cx="443754" cy="21985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379549" y="1372473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762845" y="2142115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/znode1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5585544" y="2203671"/>
            <a:ext cx="111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/znode4_001</a:t>
            </a:r>
            <a:endParaRPr lang="zh-CN" altLang="en-US" sz="1400" dirty="0"/>
          </a:p>
        </p:txBody>
      </p:sp>
      <p:sp>
        <p:nvSpPr>
          <p:cNvPr id="33" name="椭圆 32"/>
          <p:cNvSpPr/>
          <p:nvPr/>
        </p:nvSpPr>
        <p:spPr>
          <a:xfrm>
            <a:off x="1806990" y="214211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786030" y="211598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肘形连接符 34"/>
          <p:cNvCxnSpPr>
            <a:stCxn id="15" idx="4"/>
            <a:endCxn id="33" idx="0"/>
          </p:cNvCxnSpPr>
          <p:nvPr/>
        </p:nvCxnSpPr>
        <p:spPr>
          <a:xfrm rot="5400000">
            <a:off x="2344092" y="1350572"/>
            <a:ext cx="434461" cy="11486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5" idx="4"/>
            <a:endCxn id="34" idx="0"/>
          </p:cNvCxnSpPr>
          <p:nvPr/>
        </p:nvCxnSpPr>
        <p:spPr>
          <a:xfrm rot="16200000" flipH="1">
            <a:off x="3346678" y="1496610"/>
            <a:ext cx="408329" cy="830416"/>
          </a:xfrm>
          <a:prstGeom prst="bentConnector3">
            <a:avLst>
              <a:gd name="adj1" fmla="val 542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33589" y="2462738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Persistent</a:t>
            </a:r>
            <a:endParaRPr lang="zh-CN" altLang="en-US" sz="1200" dirty="0"/>
          </a:p>
        </p:txBody>
      </p:sp>
      <p:sp>
        <p:nvSpPr>
          <p:cNvPr id="40" name="椭圆 39"/>
          <p:cNvSpPr/>
          <p:nvPr/>
        </p:nvSpPr>
        <p:spPr>
          <a:xfrm>
            <a:off x="107504" y="3003798"/>
            <a:ext cx="916975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Client1</a:t>
            </a:r>
            <a:endParaRPr lang="zh-CN" altLang="en-US" sz="1050" dirty="0"/>
          </a:p>
        </p:txBody>
      </p:sp>
      <p:sp>
        <p:nvSpPr>
          <p:cNvPr id="41" name="椭圆 40"/>
          <p:cNvSpPr/>
          <p:nvPr/>
        </p:nvSpPr>
        <p:spPr>
          <a:xfrm>
            <a:off x="1554962" y="3003798"/>
            <a:ext cx="864096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Client2</a:t>
            </a:r>
            <a:endParaRPr lang="zh-CN" altLang="en-US" sz="1050" dirty="0"/>
          </a:p>
        </p:txBody>
      </p:sp>
      <p:sp>
        <p:nvSpPr>
          <p:cNvPr id="42" name="椭圆 41"/>
          <p:cNvSpPr/>
          <p:nvPr/>
        </p:nvSpPr>
        <p:spPr>
          <a:xfrm>
            <a:off x="3534002" y="3003798"/>
            <a:ext cx="864096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Client3</a:t>
            </a:r>
            <a:endParaRPr lang="zh-CN" altLang="en-US" sz="1050" dirty="0"/>
          </a:p>
        </p:txBody>
      </p:sp>
      <p:sp>
        <p:nvSpPr>
          <p:cNvPr id="43" name="椭圆 42"/>
          <p:cNvSpPr/>
          <p:nvPr/>
        </p:nvSpPr>
        <p:spPr>
          <a:xfrm>
            <a:off x="4902154" y="3003798"/>
            <a:ext cx="864096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Client4</a:t>
            </a:r>
            <a:endParaRPr lang="zh-CN" altLang="en-US" sz="1050" dirty="0"/>
          </a:p>
        </p:txBody>
      </p:sp>
      <p:sp>
        <p:nvSpPr>
          <p:cNvPr id="44" name="矩形 43"/>
          <p:cNvSpPr/>
          <p:nvPr/>
        </p:nvSpPr>
        <p:spPr>
          <a:xfrm>
            <a:off x="2226998" y="2154961"/>
            <a:ext cx="1112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/znode2_001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4174350" y="2163592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/znode3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2189751" y="2471369"/>
            <a:ext cx="1487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Persistent_sequential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146070" y="2471369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Ephemeral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569744" y="2476908"/>
            <a:ext cx="1558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Ephemeral_sequential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-50926" y="3520369"/>
            <a:ext cx="3820401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）持久化目录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endParaRPr lang="en-US" altLang="zh-CN" sz="120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断开连接后，该节点依旧存在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88534" y="4216150"/>
            <a:ext cx="36140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）持久化顺序编号目录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endParaRPr lang="en-US" altLang="zh-CN" sz="120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断开连接后，该节点依旧存在，只是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给该节点名称进行顺序编号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86655" y="3534394"/>
            <a:ext cx="3867104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）临时目录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断开连接后，该节点被删除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86655" y="4216150"/>
            <a:ext cx="4572000" cy="8882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）临时顺序编号目录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断开连接后，该节点被删除，只是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给该节点名称进行顺序编号。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38721" y="566559"/>
            <a:ext cx="3491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说明：创建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znode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时设置顺序标识，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znode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名称后会附加一个值，顺序号是一个单调递增的计数器，由父节点维护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15605" y="1348487"/>
            <a:ext cx="3496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注意：在分布式系统中，顺序号可以被用于为所有的事件进行全局排序，这样客户端可以通过顺序号推断事件的顺序</a:t>
            </a:r>
            <a:endParaRPr lang="zh-CN" altLang="zh-CN" sz="1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8" name="直接箭头连接符 57"/>
          <p:cNvCxnSpPr>
            <a:stCxn id="40" idx="0"/>
            <a:endCxn id="16" idx="4"/>
          </p:cNvCxnSpPr>
          <p:nvPr/>
        </p:nvCxnSpPr>
        <p:spPr>
          <a:xfrm flipH="1" flipV="1">
            <a:off x="556427" y="2511449"/>
            <a:ext cx="9565" cy="49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1" idx="0"/>
            <a:endCxn id="33" idx="4"/>
          </p:cNvCxnSpPr>
          <p:nvPr/>
        </p:nvCxnSpPr>
        <p:spPr>
          <a:xfrm flipV="1">
            <a:off x="1987010" y="2502155"/>
            <a:ext cx="0" cy="50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2" idx="0"/>
            <a:endCxn id="34" idx="4"/>
          </p:cNvCxnSpPr>
          <p:nvPr/>
        </p:nvCxnSpPr>
        <p:spPr>
          <a:xfrm flipV="1">
            <a:off x="3966050" y="2476023"/>
            <a:ext cx="0" cy="52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3" idx="0"/>
            <a:endCxn id="17" idx="4"/>
          </p:cNvCxnSpPr>
          <p:nvPr/>
        </p:nvCxnSpPr>
        <p:spPr>
          <a:xfrm flipV="1">
            <a:off x="5334202" y="2511448"/>
            <a:ext cx="0" cy="4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bldLvl="0" animBg="1"/>
      <p:bldP spid="16" grpId="0" bldLvl="0" animBg="1"/>
      <p:bldP spid="17" grpId="0" bldLvl="0" animBg="1"/>
      <p:bldP spid="27" grpId="0"/>
      <p:bldP spid="28" grpId="0"/>
      <p:bldP spid="31" grpId="0"/>
      <p:bldP spid="33" grpId="0" bldLvl="0" animBg="1"/>
      <p:bldP spid="34" grpId="0" bldLvl="0" animBg="1"/>
      <p:bldP spid="39" grpId="0"/>
      <p:bldP spid="40" grpId="0" bldLvl="0" animBg="1"/>
      <p:bldP spid="41" grpId="0" bldLvl="0" animBg="1"/>
      <p:bldP spid="42" grpId="0" bldLvl="0" animBg="1"/>
      <p:bldP spid="43" grpId="0" bldLvl="0" animBg="1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0"/>
          <p:cNvSpPr txBox="1"/>
          <p:nvPr/>
        </p:nvSpPr>
        <p:spPr>
          <a:xfrm>
            <a:off x="539552" y="0"/>
            <a:ext cx="223224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监听器原理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3568" y="3539317"/>
            <a:ext cx="252028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3" name="TextBox 140"/>
          <p:cNvSpPr txBox="1"/>
          <p:nvPr/>
        </p:nvSpPr>
        <p:spPr>
          <a:xfrm>
            <a:off x="1415750" y="3192552"/>
            <a:ext cx="13769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Main()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线程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5" name="TextBox 140"/>
          <p:cNvSpPr txBox="1"/>
          <p:nvPr/>
        </p:nvSpPr>
        <p:spPr>
          <a:xfrm>
            <a:off x="827584" y="3697206"/>
            <a:ext cx="13086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创建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zkClient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104220" y="3942757"/>
            <a:ext cx="1027620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Listener</a:t>
            </a:r>
            <a:endParaRPr lang="zh-CN" altLang="en-US" sz="1200" dirty="0"/>
          </a:p>
        </p:txBody>
      </p:sp>
      <p:sp>
        <p:nvSpPr>
          <p:cNvPr id="37" name="椭圆 36"/>
          <p:cNvSpPr/>
          <p:nvPr/>
        </p:nvSpPr>
        <p:spPr>
          <a:xfrm>
            <a:off x="2097047" y="4459750"/>
            <a:ext cx="1078336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connect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796136" y="3539317"/>
            <a:ext cx="2520280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5822817" y="3801409"/>
            <a:ext cx="1701511" cy="8900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0" name="TextBox 140"/>
          <p:cNvSpPr txBox="1"/>
          <p:nvPr/>
        </p:nvSpPr>
        <p:spPr>
          <a:xfrm>
            <a:off x="5904148" y="3544087"/>
            <a:ext cx="16113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注册的监听器</a:t>
            </a: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列表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1" name="TextBox 140"/>
          <p:cNvSpPr txBox="1"/>
          <p:nvPr/>
        </p:nvSpPr>
        <p:spPr>
          <a:xfrm>
            <a:off x="5904148" y="3823087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en-US" altLang="zh-CN" sz="10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Client:ip:port</a:t>
            </a: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:/path</a:t>
            </a:r>
            <a:endParaRPr lang="en-US" altLang="zh-CN" sz="10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131840" y="4619437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3419872" y="4100086"/>
            <a:ext cx="2402945" cy="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40"/>
          <p:cNvSpPr txBox="1"/>
          <p:nvPr/>
        </p:nvSpPr>
        <p:spPr>
          <a:xfrm>
            <a:off x="6363378" y="3225529"/>
            <a:ext cx="1152128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注册的监听器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31840" y="4021972"/>
            <a:ext cx="288032" cy="1715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46" name="TextBox 140"/>
          <p:cNvSpPr txBox="1"/>
          <p:nvPr/>
        </p:nvSpPr>
        <p:spPr>
          <a:xfrm>
            <a:off x="3175383" y="3752792"/>
            <a:ext cx="59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port</a:t>
            </a:r>
            <a:endParaRPr lang="en-US" altLang="zh-CN" sz="10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TextBox 140"/>
          <p:cNvSpPr txBox="1"/>
          <p:nvPr/>
        </p:nvSpPr>
        <p:spPr>
          <a:xfrm>
            <a:off x="827584" y="4279622"/>
            <a:ext cx="10606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 process()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8" name="TextBox 140"/>
          <p:cNvSpPr txBox="1"/>
          <p:nvPr/>
        </p:nvSpPr>
        <p:spPr>
          <a:xfrm>
            <a:off x="3708612" y="4324175"/>
            <a:ext cx="194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en-US" altLang="zh-CN" sz="11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getChildren</a:t>
            </a: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(“/”,true)</a:t>
            </a:r>
            <a:endParaRPr lang="en-US" altLang="zh-CN" sz="11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9" name="TextBox 140"/>
          <p:cNvSpPr txBox="1"/>
          <p:nvPr/>
        </p:nvSpPr>
        <p:spPr>
          <a:xfrm>
            <a:off x="3717292" y="3823087"/>
            <a:ext cx="194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“/”</a:t>
            </a:r>
            <a:r>
              <a:rPr lang="zh-CN" altLang="en-US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路径数据发生变化</a:t>
            </a:r>
            <a:endParaRPr lang="en-US" altLang="zh-CN" sz="11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0" name="直接箭头连接符 49"/>
          <p:cNvCxnSpPr>
            <a:stCxn id="35" idx="2"/>
          </p:cNvCxnSpPr>
          <p:nvPr/>
        </p:nvCxnSpPr>
        <p:spPr>
          <a:xfrm>
            <a:off x="1481934" y="4011138"/>
            <a:ext cx="615113" cy="10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2"/>
          </p:cNvCxnSpPr>
          <p:nvPr/>
        </p:nvCxnSpPr>
        <p:spPr>
          <a:xfrm>
            <a:off x="1473872" y="4011138"/>
            <a:ext cx="623175" cy="62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6" idx="3"/>
            <a:endCxn id="47" idx="2"/>
          </p:cNvCxnSpPr>
          <p:nvPr/>
        </p:nvCxnSpPr>
        <p:spPr>
          <a:xfrm rot="5400000">
            <a:off x="1634559" y="3973402"/>
            <a:ext cx="343484" cy="896821"/>
          </a:xfrm>
          <a:prstGeom prst="curvedConnector3">
            <a:avLst>
              <a:gd name="adj1" fmla="val 1665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39552" y="402661"/>
            <a:ext cx="207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、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监听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原理详解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：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12160" y="514555"/>
            <a:ext cx="1503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1200" kern="100" dirty="0" smtClean="0">
                <a:latin typeface="Times New Roman" panose="02020603050405020304" pitchFamily="18" charset="0"/>
              </a:rPr>
              <a:t>、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常见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监听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9425" y="6889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）首先要有一个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main()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线程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8028" y="10076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main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线程中创建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客户端，这时就会创建两个线程，一个负责网络连接通信（</a:t>
            </a:r>
            <a:r>
              <a:rPr lang="en-US" altLang="zh-CN" sz="1200" kern="100" dirty="0" err="1">
                <a:latin typeface="Times New Roman" panose="02020603050405020304" pitchFamily="18" charset="0"/>
              </a:rPr>
              <a:t>connet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），一个负责监听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listener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9425" y="15726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）通过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connect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线程将注册的监听事件发送给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Zookeeper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2663" y="1860685"/>
            <a:ext cx="5076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的注册监听器列表中将注册的监听事件添加到列表中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9425" y="2179785"/>
            <a:ext cx="4572000" cy="61356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5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监听到有数据或路径变化，就会将这个消息发送给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listener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线程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0565" y="27431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6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listener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线程内部调用了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process()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方法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3664" y="833295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</a:rPr>
              <a:t>1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）监听节点数据的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变化</a:t>
            </a:r>
            <a:endParaRPr lang="zh-CN" altLang="zh-CN" sz="1200" kern="100" dirty="0">
              <a:latin typeface="Times New Roman" panose="02020603050405020304" pitchFamily="18" charset="0"/>
            </a:endParaRPr>
          </a:p>
          <a:p>
            <a:pPr marL="266700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get path [watch</a:t>
            </a:r>
            <a:r>
              <a:rPr lang="en-US" altLang="zh-CN" sz="12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]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57357" y="1517750"/>
            <a:ext cx="2223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）监听子节点增减的</a:t>
            </a:r>
            <a:r>
              <a:rPr lang="zh-CN" altLang="zh-CN" sz="1200" kern="100" dirty="0" smtClean="0">
                <a:latin typeface="Times New Roman" panose="02020603050405020304" pitchFamily="18" charset="0"/>
              </a:rPr>
              <a:t>变化</a:t>
            </a:r>
            <a:endParaRPr lang="en-US" altLang="zh-CN" sz="12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1200" kern="10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ls</a:t>
            </a:r>
            <a:r>
              <a:rPr lang="en-US" altLang="zh-CN" sz="1200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path [watch]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/>
      <p:bldP spid="35" grpId="0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4" grpId="0"/>
      <p:bldP spid="45" grpId="0" bldLvl="0" animBg="1"/>
      <p:bldP spid="46" grpId="0"/>
      <p:bldP spid="47" grpId="0"/>
      <p:bldP spid="48" grpId="0"/>
      <p:bldP spid="49" grpId="0"/>
      <p:bldP spid="53" grpId="0"/>
      <p:bldP spid="54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1560" y="5147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Paxos</a:t>
            </a:r>
            <a:r>
              <a:rPr lang="zh-CN" altLang="en-US" dirty="0">
                <a:solidFill>
                  <a:srgbClr val="FF0000"/>
                </a:solidFill>
              </a:rPr>
              <a:t>算法描述：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55552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在一个</a:t>
            </a:r>
            <a:r>
              <a:rPr lang="en-US" altLang="zh-CN" sz="1600" dirty="0"/>
              <a:t>Paxos</a:t>
            </a:r>
            <a:r>
              <a:rPr lang="zh-CN" altLang="zh-CN" sz="1600" dirty="0"/>
              <a:t>系统中，首先将所有节点划分为</a:t>
            </a:r>
            <a:r>
              <a:rPr lang="en-US" altLang="zh-CN" sz="1600" dirty="0"/>
              <a:t>Proposers</a:t>
            </a:r>
            <a:r>
              <a:rPr lang="zh-CN" altLang="zh-CN" sz="1600" dirty="0"/>
              <a:t>，</a:t>
            </a:r>
            <a:r>
              <a:rPr lang="en-US" altLang="zh-CN" sz="1600" dirty="0"/>
              <a:t>Acceptors</a:t>
            </a:r>
            <a:r>
              <a:rPr lang="zh-CN" altLang="zh-CN" sz="1600" dirty="0"/>
              <a:t>，和</a:t>
            </a:r>
            <a:r>
              <a:rPr lang="en-US" altLang="zh-CN" sz="1600" dirty="0"/>
              <a:t>Learners</a:t>
            </a:r>
            <a:r>
              <a:rPr lang="zh-CN" altLang="zh-CN" sz="1600" dirty="0"/>
              <a:t>。（注意：每个节点都可以身兼数职）。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079612" y="156363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Proposer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2555776" y="156363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Acceptor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4031940" y="156363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Acceptor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905985" y="156363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Learner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022109" y="149163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3568" y="2435225"/>
            <a:ext cx="770669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/>
              <a:t>一个完整的</a:t>
            </a:r>
            <a:r>
              <a:rPr lang="en-US" altLang="zh-CN" sz="1600" dirty="0"/>
              <a:t>Paxos</a:t>
            </a:r>
            <a:r>
              <a:rPr lang="zh-CN" altLang="zh-CN" sz="1600" dirty="0"/>
              <a:t>算法流程</a:t>
            </a:r>
            <a:r>
              <a:rPr lang="zh-CN" altLang="en-US" sz="1600" dirty="0"/>
              <a:t>分为三个阶段：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Prepare</a:t>
            </a:r>
            <a:r>
              <a:rPr lang="zh-CN" altLang="en-US" sz="1600" dirty="0"/>
              <a:t>阶段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Proposer</a:t>
            </a:r>
            <a:r>
              <a:rPr lang="zh-CN" altLang="en-US" sz="1600" dirty="0"/>
              <a:t>向</a:t>
            </a:r>
            <a:r>
              <a:rPr lang="en-US" altLang="zh-CN" sz="1600" dirty="0"/>
              <a:t>Acceptors</a:t>
            </a:r>
            <a:r>
              <a:rPr lang="zh-CN" altLang="en-US" sz="1600" dirty="0"/>
              <a:t>发出</a:t>
            </a:r>
            <a:r>
              <a:rPr lang="en-US" altLang="zh-CN" sz="1600" dirty="0"/>
              <a:t>Prepare</a:t>
            </a:r>
            <a:r>
              <a:rPr lang="zh-CN" altLang="en-US" sz="1600" dirty="0"/>
              <a:t>请求</a:t>
            </a:r>
            <a:r>
              <a:rPr lang="en-US" altLang="zh-CN" sz="1600" dirty="0"/>
              <a:t>Promise</a:t>
            </a:r>
            <a:r>
              <a:rPr lang="zh-CN" altLang="en-US" sz="1600" dirty="0"/>
              <a:t>（承诺）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Acceptors</a:t>
            </a:r>
            <a:r>
              <a:rPr lang="zh-CN" altLang="en-US" sz="1600" dirty="0"/>
              <a:t>针对收到的</a:t>
            </a:r>
            <a:r>
              <a:rPr lang="en-US" altLang="zh-CN" sz="1600" dirty="0"/>
              <a:t>Prepare</a:t>
            </a:r>
            <a:r>
              <a:rPr lang="zh-CN" altLang="en-US" sz="1600" dirty="0"/>
              <a:t>请求进行</a:t>
            </a:r>
            <a:r>
              <a:rPr lang="en-US" altLang="zh-CN" sz="1600" dirty="0"/>
              <a:t>Promise</a:t>
            </a:r>
            <a:r>
              <a:rPr lang="zh-CN" altLang="en-US" sz="1600" dirty="0"/>
              <a:t>承诺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Accept</a:t>
            </a:r>
            <a:r>
              <a:rPr lang="zh-CN" altLang="en-US" sz="1600" dirty="0"/>
              <a:t>阶段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Proposer</a:t>
            </a:r>
            <a:r>
              <a:rPr lang="zh-CN" altLang="en-US" sz="1600" dirty="0"/>
              <a:t>收到多数</a:t>
            </a:r>
            <a:r>
              <a:rPr lang="en-US" altLang="zh-CN" sz="1600" dirty="0"/>
              <a:t>Acceptors</a:t>
            </a:r>
            <a:r>
              <a:rPr lang="zh-CN" altLang="en-US" sz="1600" dirty="0"/>
              <a:t>承诺的</a:t>
            </a:r>
            <a:r>
              <a:rPr lang="en-US" altLang="zh-CN" sz="1600" dirty="0"/>
              <a:t>Promise</a:t>
            </a:r>
            <a:r>
              <a:rPr lang="zh-CN" altLang="en-US" sz="1600" dirty="0"/>
              <a:t>后，向</a:t>
            </a:r>
            <a:r>
              <a:rPr lang="en-US" altLang="zh-CN" sz="1600" dirty="0"/>
              <a:t>Acceptors</a:t>
            </a:r>
            <a:r>
              <a:rPr lang="zh-CN" altLang="en-US" sz="1600" dirty="0"/>
              <a:t>发出</a:t>
            </a:r>
            <a:r>
              <a:rPr lang="en-US" altLang="zh-CN" sz="1600" dirty="0"/>
              <a:t>Propose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Acceptors</a:t>
            </a:r>
            <a:r>
              <a:rPr lang="zh-CN" altLang="en-US" sz="1600" dirty="0"/>
              <a:t>针对收到的</a:t>
            </a:r>
            <a:r>
              <a:rPr lang="en-US" altLang="zh-CN" sz="1600" dirty="0"/>
              <a:t>Propose</a:t>
            </a:r>
            <a:r>
              <a:rPr lang="zh-CN" altLang="en-US" sz="1600" dirty="0"/>
              <a:t>请求进行</a:t>
            </a:r>
            <a:r>
              <a:rPr lang="en-US" altLang="zh-CN" sz="1600" dirty="0"/>
              <a:t>Accept</a:t>
            </a:r>
            <a:r>
              <a:rPr lang="zh-CN" altLang="en-US" sz="1600" dirty="0"/>
              <a:t>处理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Learn</a:t>
            </a:r>
            <a:r>
              <a:rPr lang="zh-CN" altLang="en-US" sz="1600" dirty="0"/>
              <a:t>阶段：</a:t>
            </a:r>
            <a:r>
              <a:rPr lang="en-US" altLang="zh-CN" sz="1600" dirty="0"/>
              <a:t>Proposer</a:t>
            </a:r>
            <a:r>
              <a:rPr lang="zh-CN" altLang="en-US" sz="1600" dirty="0"/>
              <a:t>将形成的决议发送给所有</a:t>
            </a:r>
            <a:r>
              <a:rPr lang="en-US" altLang="zh-CN" sz="1600" dirty="0"/>
              <a:t>Learners</a:t>
            </a:r>
            <a:endParaRPr lang="en-US" altLang="zh-CN" sz="1600" dirty="0"/>
          </a:p>
        </p:txBody>
      </p:sp>
      <p:cxnSp>
        <p:nvCxnSpPr>
          <p:cNvPr id="17" name="连接符: 曲线 16"/>
          <p:cNvCxnSpPr>
            <a:stCxn id="6" idx="2"/>
            <a:endCxn id="7" idx="2"/>
          </p:cNvCxnSpPr>
          <p:nvPr/>
        </p:nvCxnSpPr>
        <p:spPr>
          <a:xfrm rot="16200000" flipH="1">
            <a:off x="2285746" y="1257604"/>
            <a:ext cx="12700" cy="1476164"/>
          </a:xfrm>
          <a:prstGeom prst="curvedConnector3">
            <a:avLst>
              <a:gd name="adj1" fmla="val 128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/>
          <p:cNvCxnSpPr>
            <a:stCxn id="6" idx="2"/>
            <a:endCxn id="8" idx="2"/>
          </p:cNvCxnSpPr>
          <p:nvPr/>
        </p:nvCxnSpPr>
        <p:spPr>
          <a:xfrm rot="16200000" flipH="1">
            <a:off x="3023828" y="519522"/>
            <a:ext cx="12700" cy="2952328"/>
          </a:xfrm>
          <a:prstGeom prst="curvedConnector3">
            <a:avLst>
              <a:gd name="adj1" fmla="val 21428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>
            <a:stCxn id="6" idx="2"/>
            <a:endCxn id="9" idx="2"/>
          </p:cNvCxnSpPr>
          <p:nvPr/>
        </p:nvCxnSpPr>
        <p:spPr>
          <a:xfrm rot="16200000" flipH="1">
            <a:off x="3960850" y="-417501"/>
            <a:ext cx="12700" cy="4826373"/>
          </a:xfrm>
          <a:prstGeom prst="curvedConnector3">
            <a:avLst>
              <a:gd name="adj1" fmla="val 32857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7" idx="0"/>
            <a:endCxn id="6" idx="0"/>
          </p:cNvCxnSpPr>
          <p:nvPr/>
        </p:nvCxnSpPr>
        <p:spPr>
          <a:xfrm rot="16200000" flipV="1">
            <a:off x="2285746" y="825556"/>
            <a:ext cx="12700" cy="1476164"/>
          </a:xfrm>
          <a:prstGeom prst="curvedConnector3">
            <a:avLst>
              <a:gd name="adj1" fmla="val 14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/>
          <p:cNvCxnSpPr>
            <a:stCxn id="8" idx="0"/>
            <a:endCxn id="6" idx="0"/>
          </p:cNvCxnSpPr>
          <p:nvPr/>
        </p:nvCxnSpPr>
        <p:spPr>
          <a:xfrm rot="16200000" flipV="1">
            <a:off x="3023828" y="87474"/>
            <a:ext cx="12700" cy="2952328"/>
          </a:xfrm>
          <a:prstGeom prst="curvedConnector3">
            <a:avLst>
              <a:gd name="adj1" fmla="val 24285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5526"/>
            <a:ext cx="7886700" cy="360040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A1, A2, A3, A4, A5 5</a:t>
            </a:r>
            <a:r>
              <a:rPr lang="zh-CN" altLang="en-US" dirty="0"/>
              <a:t>位议员，就税率问题进行决议。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1419622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9772" y="1419622"/>
            <a:ext cx="86409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9952" y="1423442"/>
            <a:ext cx="86409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60132" y="1419622"/>
            <a:ext cx="86409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80312" y="1419622"/>
            <a:ext cx="86409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zh-CN" altLang="en-US" dirty="0"/>
          </a:p>
        </p:txBody>
      </p:sp>
      <p:cxnSp>
        <p:nvCxnSpPr>
          <p:cNvPr id="10" name="连接符: 曲线 9"/>
          <p:cNvCxnSpPr>
            <a:stCxn id="4" idx="2"/>
            <a:endCxn id="5" idx="2"/>
          </p:cNvCxnSpPr>
          <p:nvPr/>
        </p:nvCxnSpPr>
        <p:spPr>
          <a:xfrm rot="16200000" flipH="1">
            <a:off x="2141730" y="1185596"/>
            <a:ext cx="12700" cy="1620180"/>
          </a:xfrm>
          <a:prstGeom prst="curvedConnector3">
            <a:avLst>
              <a:gd name="adj1" fmla="val 10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>
            <a:stCxn id="4" idx="2"/>
            <a:endCxn id="6" idx="2"/>
          </p:cNvCxnSpPr>
          <p:nvPr/>
        </p:nvCxnSpPr>
        <p:spPr>
          <a:xfrm rot="16200000" flipH="1">
            <a:off x="2949910" y="377416"/>
            <a:ext cx="3820" cy="3240360"/>
          </a:xfrm>
          <a:prstGeom prst="curvedConnector3">
            <a:avLst>
              <a:gd name="adj1" fmla="val 47544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4" idx="2"/>
            <a:endCxn id="7" idx="2"/>
          </p:cNvCxnSpPr>
          <p:nvPr/>
        </p:nvCxnSpPr>
        <p:spPr>
          <a:xfrm rot="16200000" flipH="1">
            <a:off x="3761910" y="-434584"/>
            <a:ext cx="12700" cy="4860540"/>
          </a:xfrm>
          <a:prstGeom prst="curvedConnector3">
            <a:avLst>
              <a:gd name="adj1" fmla="val 18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/>
          <p:cNvCxnSpPr>
            <a:stCxn id="4" idx="2"/>
            <a:endCxn id="8" idx="2"/>
          </p:cNvCxnSpPr>
          <p:nvPr/>
        </p:nvCxnSpPr>
        <p:spPr>
          <a:xfrm rot="16200000" flipH="1">
            <a:off x="4572000" y="-1244674"/>
            <a:ext cx="12700" cy="6480720"/>
          </a:xfrm>
          <a:prstGeom prst="curvedConnector3">
            <a:avLst>
              <a:gd name="adj1" fmla="val 22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/>
          <p:cNvSpPr txBox="1"/>
          <p:nvPr/>
        </p:nvSpPr>
        <p:spPr>
          <a:xfrm>
            <a:off x="628650" y="2859782"/>
            <a:ext cx="7886700" cy="1752659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A1</a:t>
            </a:r>
            <a:r>
              <a:rPr lang="zh-CN" altLang="en-US" dirty="0"/>
              <a:t>发起</a:t>
            </a:r>
            <a:r>
              <a:rPr lang="en-US" altLang="zh-CN" dirty="0"/>
              <a:t>1</a:t>
            </a:r>
            <a:r>
              <a:rPr lang="zh-CN" altLang="en-US" dirty="0"/>
              <a:t>号</a:t>
            </a:r>
            <a:r>
              <a:rPr lang="en-US" altLang="zh-CN" dirty="0"/>
              <a:t>Proposal</a:t>
            </a:r>
            <a:r>
              <a:rPr lang="zh-CN" altLang="en-US" dirty="0"/>
              <a:t>的</a:t>
            </a:r>
            <a:r>
              <a:rPr lang="en-US" altLang="zh-CN" dirty="0"/>
              <a:t>Prepare</a:t>
            </a:r>
            <a:r>
              <a:rPr lang="zh-CN" altLang="en-US" dirty="0"/>
              <a:t>，等待承诺；</a:t>
            </a:r>
            <a:endParaRPr lang="en-US" altLang="zh-CN" dirty="0"/>
          </a:p>
          <a:p>
            <a:r>
              <a:rPr lang="en-US" altLang="zh-CN" dirty="0"/>
              <a:t>A2-A5</a:t>
            </a:r>
            <a:r>
              <a:rPr lang="zh-CN" altLang="en-US" dirty="0"/>
              <a:t>回应</a:t>
            </a:r>
            <a:r>
              <a:rPr lang="en-US" altLang="zh-CN" dirty="0"/>
              <a:t>Promise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A1</a:t>
            </a:r>
            <a:r>
              <a:rPr lang="zh-CN" altLang="en-US" dirty="0"/>
              <a:t>在收到两份回复时就会发起税率</a:t>
            </a:r>
            <a:r>
              <a:rPr lang="en-US" altLang="zh-CN" dirty="0"/>
              <a:t>10%</a:t>
            </a:r>
            <a:r>
              <a:rPr lang="zh-CN" altLang="en-US" dirty="0"/>
              <a:t>的</a:t>
            </a:r>
            <a:r>
              <a:rPr lang="en-US" altLang="zh-CN" dirty="0"/>
              <a:t>Proposal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A2-A5</a:t>
            </a:r>
            <a:r>
              <a:rPr lang="zh-CN" altLang="en-US" dirty="0"/>
              <a:t>回应</a:t>
            </a:r>
            <a:r>
              <a:rPr lang="en-US" altLang="zh-CN" dirty="0"/>
              <a:t>Accept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Proposal</a:t>
            </a:r>
            <a:r>
              <a:rPr lang="zh-CN" altLang="en-US" dirty="0"/>
              <a:t>，税率</a:t>
            </a:r>
            <a:r>
              <a:rPr lang="en-US" altLang="zh-CN" dirty="0"/>
              <a:t>10%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740749" y="2184687"/>
            <a:ext cx="1181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，</a:t>
            </a:r>
            <a:r>
              <a:rPr lang="en-US" altLang="zh-CN" sz="1000" dirty="0"/>
              <a:t>10%</a:t>
            </a:r>
            <a:r>
              <a:rPr lang="zh-CN" altLang="en-US" sz="1000" dirty="0"/>
              <a:t>）</a:t>
            </a:r>
            <a:endParaRPr lang="zh-CN" altLang="en-US" sz="1000" dirty="0"/>
          </a:p>
        </p:txBody>
      </p:sp>
      <p:cxnSp>
        <p:nvCxnSpPr>
          <p:cNvPr id="31" name="连接符: 曲线 30"/>
          <p:cNvCxnSpPr>
            <a:stCxn id="5" idx="0"/>
            <a:endCxn id="4" idx="0"/>
          </p:cNvCxnSpPr>
          <p:nvPr/>
        </p:nvCxnSpPr>
        <p:spPr>
          <a:xfrm rot="16200000" flipV="1">
            <a:off x="2141730" y="609532"/>
            <a:ext cx="12700" cy="1620180"/>
          </a:xfrm>
          <a:prstGeom prst="curvedConnector3">
            <a:avLst>
              <a:gd name="adj1" fmla="val 8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6" idx="0"/>
            <a:endCxn id="4" idx="0"/>
          </p:cNvCxnSpPr>
          <p:nvPr/>
        </p:nvCxnSpPr>
        <p:spPr>
          <a:xfrm rot="16200000" flipV="1">
            <a:off x="2949910" y="-198648"/>
            <a:ext cx="3820" cy="3240360"/>
          </a:xfrm>
          <a:prstGeom prst="curvedConnector3">
            <a:avLst>
              <a:gd name="adj1" fmla="val 3590838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连接符: 曲线 34"/>
          <p:cNvCxnSpPr>
            <a:stCxn id="7" idx="0"/>
            <a:endCxn id="4" idx="0"/>
          </p:cNvCxnSpPr>
          <p:nvPr/>
        </p:nvCxnSpPr>
        <p:spPr>
          <a:xfrm rot="16200000" flipV="1">
            <a:off x="3761910" y="-1010648"/>
            <a:ext cx="12700" cy="4860540"/>
          </a:xfrm>
          <a:prstGeom prst="curvedConnector3">
            <a:avLst>
              <a:gd name="adj1" fmla="val 1450000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连接符: 曲线 37"/>
          <p:cNvCxnSpPr>
            <a:stCxn id="8" idx="0"/>
            <a:endCxn id="4" idx="0"/>
          </p:cNvCxnSpPr>
          <p:nvPr/>
        </p:nvCxnSpPr>
        <p:spPr>
          <a:xfrm rot="16200000" flipV="1">
            <a:off x="4572000" y="-1820738"/>
            <a:ext cx="12700" cy="6480720"/>
          </a:xfrm>
          <a:prstGeom prst="curvedConnector3">
            <a:avLst>
              <a:gd name="adj1" fmla="val 190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8650" y="0"/>
            <a:ext cx="21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情况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5526"/>
            <a:ext cx="7886700" cy="360040"/>
          </a:xfrm>
        </p:spPr>
        <p:txBody>
          <a:bodyPr/>
          <a:lstStyle/>
          <a:p>
            <a:r>
              <a:rPr lang="zh-CN" altLang="en-US" dirty="0"/>
              <a:t>现在我们假设在</a:t>
            </a:r>
            <a:r>
              <a:rPr lang="en-US" altLang="zh-CN" dirty="0"/>
              <a:t>A1</a:t>
            </a:r>
            <a:r>
              <a:rPr lang="zh-CN" altLang="en-US" dirty="0"/>
              <a:t>提出提案的同时</a:t>
            </a:r>
            <a:r>
              <a:rPr lang="en-US" altLang="zh-CN" dirty="0"/>
              <a:t>, A5</a:t>
            </a:r>
            <a:r>
              <a:rPr lang="zh-CN" altLang="en-US" dirty="0"/>
              <a:t>决定将税率定为</a:t>
            </a:r>
            <a:r>
              <a:rPr lang="en-US" altLang="zh-CN" dirty="0"/>
              <a:t>20%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1419622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9772" y="1419622"/>
            <a:ext cx="86409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9952" y="1423442"/>
            <a:ext cx="86409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60132" y="1419622"/>
            <a:ext cx="86409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80312" y="1419622"/>
            <a:ext cx="86409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zh-CN" altLang="en-US" dirty="0"/>
          </a:p>
        </p:txBody>
      </p:sp>
      <p:cxnSp>
        <p:nvCxnSpPr>
          <p:cNvPr id="10" name="连接符: 曲线 9"/>
          <p:cNvCxnSpPr>
            <a:stCxn id="4" idx="2"/>
            <a:endCxn id="5" idx="2"/>
          </p:cNvCxnSpPr>
          <p:nvPr/>
        </p:nvCxnSpPr>
        <p:spPr>
          <a:xfrm rot="16200000" flipH="1">
            <a:off x="2141730" y="1185596"/>
            <a:ext cx="12700" cy="1620180"/>
          </a:xfrm>
          <a:prstGeom prst="curvedConnector3">
            <a:avLst>
              <a:gd name="adj1" fmla="val 7071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>
            <a:stCxn id="4" idx="2"/>
            <a:endCxn id="6" idx="2"/>
          </p:cNvCxnSpPr>
          <p:nvPr/>
        </p:nvCxnSpPr>
        <p:spPr>
          <a:xfrm rot="16200000" flipH="1">
            <a:off x="2949910" y="377416"/>
            <a:ext cx="3820" cy="3240360"/>
          </a:xfrm>
          <a:prstGeom prst="curvedConnector3">
            <a:avLst>
              <a:gd name="adj1" fmla="val 47544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8" idx="2"/>
            <a:endCxn id="7" idx="2"/>
          </p:cNvCxnSpPr>
          <p:nvPr/>
        </p:nvCxnSpPr>
        <p:spPr>
          <a:xfrm rot="5400000">
            <a:off x="7002270" y="1185596"/>
            <a:ext cx="12700" cy="1620180"/>
          </a:xfrm>
          <a:prstGeom prst="curvedConnector3">
            <a:avLst>
              <a:gd name="adj1" fmla="val 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连接符: 曲线 17"/>
          <p:cNvCxnSpPr>
            <a:stCxn id="8" idx="2"/>
            <a:endCxn id="6" idx="2"/>
          </p:cNvCxnSpPr>
          <p:nvPr/>
        </p:nvCxnSpPr>
        <p:spPr>
          <a:xfrm rot="5400000">
            <a:off x="6190270" y="377416"/>
            <a:ext cx="3820" cy="3240360"/>
          </a:xfrm>
          <a:prstGeom prst="curvedConnector3">
            <a:avLst>
              <a:gd name="adj1" fmla="val 570431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内容占位符 2"/>
          <p:cNvSpPr txBox="1"/>
          <p:nvPr/>
        </p:nvSpPr>
        <p:spPr>
          <a:xfrm>
            <a:off x="628650" y="2512442"/>
            <a:ext cx="7886700" cy="2099999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A5</a:t>
            </a:r>
            <a:r>
              <a:rPr lang="zh-CN" altLang="en-US" dirty="0"/>
              <a:t>同时发起</a:t>
            </a:r>
            <a:r>
              <a:rPr lang="en-US" altLang="zh-CN" dirty="0"/>
              <a:t>Prepare</a:t>
            </a:r>
            <a:r>
              <a:rPr lang="zh-CN" altLang="en-US" dirty="0"/>
              <a:t>（序号分别为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A2</a:t>
            </a:r>
            <a:r>
              <a:rPr lang="zh-CN" altLang="en-US" dirty="0"/>
              <a:t>承诺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A4</a:t>
            </a:r>
            <a:r>
              <a:rPr lang="zh-CN" altLang="en-US" dirty="0"/>
              <a:t>承诺</a:t>
            </a:r>
            <a:r>
              <a:rPr lang="en-US" altLang="zh-CN" dirty="0"/>
              <a:t>A5</a:t>
            </a:r>
            <a:r>
              <a:rPr lang="zh-CN" altLang="en-US" dirty="0"/>
              <a:t>，</a:t>
            </a:r>
            <a:r>
              <a:rPr lang="en-US" altLang="zh-CN" dirty="0"/>
              <a:t>A3</a:t>
            </a:r>
            <a:r>
              <a:rPr lang="zh-CN" altLang="en-US" dirty="0"/>
              <a:t>行为成为关键</a:t>
            </a:r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A3</a:t>
            </a:r>
            <a:r>
              <a:rPr lang="zh-CN" altLang="en-US" dirty="0"/>
              <a:t>先收到</a:t>
            </a:r>
            <a:r>
              <a:rPr lang="en-US" altLang="zh-CN" dirty="0"/>
              <a:t>A1</a:t>
            </a:r>
            <a:r>
              <a:rPr lang="zh-CN" altLang="en-US" dirty="0"/>
              <a:t>消息，承诺</a:t>
            </a:r>
            <a:r>
              <a:rPr lang="en-US" altLang="zh-CN" dirty="0"/>
              <a:t>A1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A1</a:t>
            </a:r>
            <a:r>
              <a:rPr lang="zh-CN" altLang="en-US" dirty="0"/>
              <a:t>发起</a:t>
            </a:r>
            <a:r>
              <a:rPr lang="en-US" altLang="zh-CN" dirty="0"/>
              <a:t>Proposal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10%</a:t>
            </a:r>
            <a:r>
              <a:rPr lang="zh-CN" altLang="en-US" dirty="0"/>
              <a:t>），</a:t>
            </a:r>
            <a:r>
              <a:rPr lang="en-US" altLang="zh-CN" dirty="0"/>
              <a:t>A2</a:t>
            </a:r>
            <a:r>
              <a:rPr lang="zh-CN" altLang="en-US" dirty="0"/>
              <a:t>，</a:t>
            </a:r>
            <a:r>
              <a:rPr lang="en-US" altLang="zh-CN" dirty="0"/>
              <a:t>A3</a:t>
            </a:r>
            <a:r>
              <a:rPr lang="zh-CN" altLang="en-US" dirty="0"/>
              <a:t>接受。</a:t>
            </a:r>
            <a:endParaRPr lang="en-US" altLang="zh-CN" dirty="0"/>
          </a:p>
          <a:p>
            <a:r>
              <a:rPr lang="zh-CN" altLang="en-US" dirty="0"/>
              <a:t>之后</a:t>
            </a:r>
            <a:r>
              <a:rPr lang="en-US" altLang="zh-CN" dirty="0"/>
              <a:t>A3</a:t>
            </a:r>
            <a:r>
              <a:rPr lang="zh-CN" altLang="en-US" dirty="0"/>
              <a:t>又收到</a:t>
            </a:r>
            <a:r>
              <a:rPr lang="en-US" altLang="zh-CN" dirty="0"/>
              <a:t>A5</a:t>
            </a:r>
            <a:r>
              <a:rPr lang="zh-CN" altLang="en-US" dirty="0"/>
              <a:t>消息，回复：（</a:t>
            </a:r>
            <a:r>
              <a:rPr lang="en-US" altLang="zh-CN" dirty="0"/>
              <a:t>10%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），并承诺</a:t>
            </a:r>
            <a:r>
              <a:rPr lang="en-US" altLang="zh-CN" dirty="0"/>
              <a:t>A5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A5</a:t>
            </a:r>
            <a:r>
              <a:rPr lang="zh-CN" altLang="en-US" dirty="0"/>
              <a:t>发起</a:t>
            </a:r>
            <a:r>
              <a:rPr lang="en-US" altLang="zh-CN" dirty="0"/>
              <a:t>Proposal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10%</a:t>
            </a:r>
            <a:r>
              <a:rPr lang="zh-CN" altLang="en-US" dirty="0"/>
              <a:t>），</a:t>
            </a:r>
            <a:r>
              <a:rPr lang="en-US" altLang="zh-CN" dirty="0"/>
              <a:t>A3</a:t>
            </a:r>
            <a:r>
              <a:rPr lang="zh-CN" altLang="en-US" dirty="0"/>
              <a:t>，</a:t>
            </a:r>
            <a:r>
              <a:rPr lang="en-US" altLang="zh-CN" dirty="0"/>
              <a:t>A4</a:t>
            </a:r>
            <a:r>
              <a:rPr lang="zh-CN" altLang="en-US" dirty="0"/>
              <a:t>接受。之后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A5</a:t>
            </a:r>
            <a:r>
              <a:rPr lang="zh-CN" altLang="en-US" dirty="0"/>
              <a:t>同时广播决议。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740749" y="2184687"/>
            <a:ext cx="1181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，</a:t>
            </a:r>
            <a:r>
              <a:rPr lang="en-US" altLang="zh-CN" sz="1000" dirty="0"/>
              <a:t>10%</a:t>
            </a:r>
            <a:r>
              <a:rPr lang="zh-CN" altLang="en-US" sz="1000" dirty="0"/>
              <a:t>）</a:t>
            </a:r>
            <a:endParaRPr lang="zh-CN" altLang="en-US" sz="1000" dirty="0"/>
          </a:p>
        </p:txBody>
      </p:sp>
      <p:cxnSp>
        <p:nvCxnSpPr>
          <p:cNvPr id="31" name="连接符: 曲线 30"/>
          <p:cNvCxnSpPr>
            <a:stCxn id="5" idx="0"/>
            <a:endCxn id="4" idx="0"/>
          </p:cNvCxnSpPr>
          <p:nvPr/>
        </p:nvCxnSpPr>
        <p:spPr>
          <a:xfrm rot="16200000" flipV="1">
            <a:off x="2141730" y="609532"/>
            <a:ext cx="12700" cy="1620180"/>
          </a:xfrm>
          <a:prstGeom prst="curvedConnector3">
            <a:avLst>
              <a:gd name="adj1" fmla="val 8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6" idx="0"/>
            <a:endCxn id="4" idx="0"/>
          </p:cNvCxnSpPr>
          <p:nvPr/>
        </p:nvCxnSpPr>
        <p:spPr>
          <a:xfrm rot="16200000" flipV="1">
            <a:off x="2949910" y="-198648"/>
            <a:ext cx="3820" cy="3240360"/>
          </a:xfrm>
          <a:prstGeom prst="curvedConnector3">
            <a:avLst>
              <a:gd name="adj1" fmla="val 720039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连接符: 曲线 34"/>
          <p:cNvCxnSpPr>
            <a:stCxn id="7" idx="0"/>
            <a:endCxn id="8" idx="0"/>
          </p:cNvCxnSpPr>
          <p:nvPr/>
        </p:nvCxnSpPr>
        <p:spPr>
          <a:xfrm rot="5400000" flipH="1" flipV="1">
            <a:off x="7002270" y="609532"/>
            <a:ext cx="12700" cy="1620180"/>
          </a:xfrm>
          <a:prstGeom prst="curvedConnector3">
            <a:avLst>
              <a:gd name="adj1" fmla="val 82857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连接符: 曲线 37"/>
          <p:cNvCxnSpPr>
            <a:stCxn id="6" idx="0"/>
            <a:endCxn id="8" idx="0"/>
          </p:cNvCxnSpPr>
          <p:nvPr/>
        </p:nvCxnSpPr>
        <p:spPr>
          <a:xfrm rot="5400000" flipH="1" flipV="1">
            <a:off x="6190270" y="-198648"/>
            <a:ext cx="3820" cy="3240360"/>
          </a:xfrm>
          <a:prstGeom prst="curvedConnector3">
            <a:avLst>
              <a:gd name="adj1" fmla="val 741413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221469" y="2184687"/>
            <a:ext cx="1181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，</a:t>
            </a:r>
            <a:r>
              <a:rPr lang="en-US" altLang="zh-CN" sz="1000" dirty="0"/>
              <a:t>10%</a:t>
            </a:r>
            <a:r>
              <a:rPr lang="zh-CN" altLang="en-US" sz="1000" dirty="0"/>
              <a:t>）</a:t>
            </a:r>
            <a:endParaRPr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8650" y="0"/>
            <a:ext cx="21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情况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29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5526"/>
            <a:ext cx="7886700" cy="360040"/>
          </a:xfrm>
        </p:spPr>
        <p:txBody>
          <a:bodyPr/>
          <a:lstStyle/>
          <a:p>
            <a:r>
              <a:rPr lang="zh-CN" altLang="en-US" dirty="0"/>
              <a:t>现在我们假设在</a:t>
            </a:r>
            <a:r>
              <a:rPr lang="en-US" altLang="zh-CN" dirty="0"/>
              <a:t>A1</a:t>
            </a:r>
            <a:r>
              <a:rPr lang="zh-CN" altLang="en-US" dirty="0"/>
              <a:t>提出提案的同时</a:t>
            </a:r>
            <a:r>
              <a:rPr lang="en-US" altLang="zh-CN" dirty="0"/>
              <a:t>, A5</a:t>
            </a:r>
            <a:r>
              <a:rPr lang="zh-CN" altLang="en-US" dirty="0"/>
              <a:t>决定将税率定为</a:t>
            </a:r>
            <a:r>
              <a:rPr lang="en-US" altLang="zh-CN" dirty="0"/>
              <a:t>20%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1419622"/>
            <a:ext cx="8640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9772" y="1419622"/>
            <a:ext cx="864096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9952" y="1423442"/>
            <a:ext cx="86409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60132" y="1419622"/>
            <a:ext cx="86409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80312" y="1419622"/>
            <a:ext cx="86409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zh-CN" altLang="en-US" dirty="0"/>
          </a:p>
        </p:txBody>
      </p:sp>
      <p:cxnSp>
        <p:nvCxnSpPr>
          <p:cNvPr id="10" name="连接符: 曲线 9"/>
          <p:cNvCxnSpPr>
            <a:stCxn id="4" idx="2"/>
            <a:endCxn id="5" idx="2"/>
          </p:cNvCxnSpPr>
          <p:nvPr/>
        </p:nvCxnSpPr>
        <p:spPr>
          <a:xfrm rot="16200000" flipH="1">
            <a:off x="2141730" y="1185596"/>
            <a:ext cx="12700" cy="1620180"/>
          </a:xfrm>
          <a:prstGeom prst="curvedConnector3">
            <a:avLst>
              <a:gd name="adj1" fmla="val 7071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>
            <a:stCxn id="4" idx="2"/>
            <a:endCxn id="6" idx="2"/>
          </p:cNvCxnSpPr>
          <p:nvPr/>
        </p:nvCxnSpPr>
        <p:spPr>
          <a:xfrm rot="16200000" flipH="1">
            <a:off x="2949910" y="377416"/>
            <a:ext cx="3820" cy="3240360"/>
          </a:xfrm>
          <a:prstGeom prst="curvedConnector3">
            <a:avLst>
              <a:gd name="adj1" fmla="val 47544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8" idx="2"/>
            <a:endCxn id="7" idx="2"/>
          </p:cNvCxnSpPr>
          <p:nvPr/>
        </p:nvCxnSpPr>
        <p:spPr>
          <a:xfrm rot="5400000">
            <a:off x="7002270" y="1185596"/>
            <a:ext cx="12700" cy="1620180"/>
          </a:xfrm>
          <a:prstGeom prst="curvedConnector3">
            <a:avLst>
              <a:gd name="adj1" fmla="val 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连接符: 曲线 17"/>
          <p:cNvCxnSpPr>
            <a:stCxn id="8" idx="2"/>
            <a:endCxn id="6" idx="2"/>
          </p:cNvCxnSpPr>
          <p:nvPr/>
        </p:nvCxnSpPr>
        <p:spPr>
          <a:xfrm rot="5400000">
            <a:off x="6190270" y="377416"/>
            <a:ext cx="3820" cy="3240360"/>
          </a:xfrm>
          <a:prstGeom prst="curvedConnector3">
            <a:avLst>
              <a:gd name="adj1" fmla="val 570431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内容占位符 2"/>
          <p:cNvSpPr txBox="1"/>
          <p:nvPr/>
        </p:nvSpPr>
        <p:spPr>
          <a:xfrm>
            <a:off x="628650" y="2512442"/>
            <a:ext cx="7886700" cy="2099999"/>
          </a:xfr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A1</a:t>
            </a:r>
            <a:r>
              <a:rPr lang="zh-CN" altLang="en-US" sz="1600" dirty="0"/>
              <a:t>，</a:t>
            </a:r>
            <a:r>
              <a:rPr lang="en-US" altLang="zh-CN" sz="1600" dirty="0"/>
              <a:t>A5</a:t>
            </a:r>
            <a:r>
              <a:rPr lang="zh-CN" altLang="en-US" sz="1600" dirty="0"/>
              <a:t>同时发起</a:t>
            </a:r>
            <a:r>
              <a:rPr lang="en-US" altLang="zh-CN" sz="1600" dirty="0"/>
              <a:t>Prepare</a:t>
            </a:r>
            <a:r>
              <a:rPr lang="zh-CN" altLang="en-US" sz="1600" dirty="0"/>
              <a:t>（序号分别为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A2</a:t>
            </a:r>
            <a:r>
              <a:rPr lang="zh-CN" altLang="en-US" sz="1600" dirty="0"/>
              <a:t>承诺</a:t>
            </a:r>
            <a:r>
              <a:rPr lang="en-US" altLang="zh-CN" sz="1600" dirty="0"/>
              <a:t>A1</a:t>
            </a:r>
            <a:r>
              <a:rPr lang="zh-CN" altLang="en-US" sz="1600" dirty="0"/>
              <a:t>，</a:t>
            </a:r>
            <a:r>
              <a:rPr lang="en-US" altLang="zh-CN" sz="1600" dirty="0"/>
              <a:t>A4</a:t>
            </a:r>
            <a:r>
              <a:rPr lang="zh-CN" altLang="en-US" sz="1600" dirty="0"/>
              <a:t>承诺</a:t>
            </a:r>
            <a:r>
              <a:rPr lang="en-US" altLang="zh-CN" sz="1600" dirty="0"/>
              <a:t>A5</a:t>
            </a:r>
            <a:r>
              <a:rPr lang="zh-CN" altLang="en-US" sz="1600" dirty="0"/>
              <a:t>，</a:t>
            </a:r>
            <a:r>
              <a:rPr lang="en-US" altLang="zh-CN" sz="1600" dirty="0"/>
              <a:t>A3</a:t>
            </a:r>
            <a:r>
              <a:rPr lang="zh-CN" altLang="en-US" sz="1600" dirty="0"/>
              <a:t>行为成为关键</a:t>
            </a:r>
            <a:endParaRPr lang="en-US" altLang="zh-CN" sz="1600" dirty="0"/>
          </a:p>
          <a:p>
            <a:r>
              <a:rPr lang="zh-CN" altLang="en-US" sz="1600" dirty="0"/>
              <a:t>情况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/>
              <a:t>A3</a:t>
            </a:r>
            <a:r>
              <a:rPr lang="zh-CN" altLang="en-US" sz="1600" dirty="0"/>
              <a:t>先收到</a:t>
            </a:r>
            <a:r>
              <a:rPr lang="en-US" altLang="zh-CN" sz="1600" dirty="0"/>
              <a:t>A1</a:t>
            </a:r>
            <a:r>
              <a:rPr lang="zh-CN" altLang="en-US" sz="1600" dirty="0"/>
              <a:t>消息，承诺</a:t>
            </a:r>
            <a:r>
              <a:rPr lang="en-US" altLang="zh-CN" sz="1600" dirty="0"/>
              <a:t>A1</a:t>
            </a:r>
            <a:r>
              <a:rPr lang="zh-CN" altLang="en-US" sz="1600" dirty="0"/>
              <a:t>。之后立刻收到</a:t>
            </a:r>
            <a:r>
              <a:rPr lang="en-US" altLang="zh-CN" sz="1600" dirty="0"/>
              <a:t>A5</a:t>
            </a:r>
            <a:r>
              <a:rPr lang="zh-CN" altLang="en-US" sz="1600" dirty="0"/>
              <a:t>消息，承诺</a:t>
            </a:r>
            <a:r>
              <a:rPr lang="en-US" altLang="zh-CN" sz="1600" dirty="0"/>
              <a:t>A5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A1</a:t>
            </a:r>
            <a:r>
              <a:rPr lang="zh-CN" altLang="en-US" sz="1600" dirty="0"/>
              <a:t>发起</a:t>
            </a:r>
            <a:r>
              <a:rPr lang="en-US" altLang="zh-CN" sz="1600" dirty="0"/>
              <a:t>Proposal</a:t>
            </a: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10%</a:t>
            </a:r>
            <a:r>
              <a:rPr lang="zh-CN" altLang="en-US" sz="1600" dirty="0"/>
              <a:t>），无足够响应，</a:t>
            </a:r>
            <a:r>
              <a:rPr lang="en-US" altLang="zh-CN" sz="1600" dirty="0"/>
              <a:t>A1</a:t>
            </a:r>
            <a:r>
              <a:rPr lang="zh-CN" altLang="en-US" sz="1600" dirty="0"/>
              <a:t>重新</a:t>
            </a:r>
            <a:r>
              <a:rPr lang="en-US" altLang="zh-CN" sz="1600" dirty="0"/>
              <a:t>Prepare</a:t>
            </a:r>
            <a:r>
              <a:rPr lang="zh-CN" altLang="en-US" sz="1600" dirty="0"/>
              <a:t>（序号</a:t>
            </a:r>
            <a:r>
              <a:rPr lang="en-US" altLang="zh-CN" sz="1600" dirty="0"/>
              <a:t>3</a:t>
            </a:r>
            <a:r>
              <a:rPr lang="zh-CN" altLang="en-US" sz="1600" dirty="0"/>
              <a:t>），</a:t>
            </a:r>
            <a:r>
              <a:rPr lang="en-US" altLang="zh-CN" sz="1600" dirty="0"/>
              <a:t>A3</a:t>
            </a:r>
            <a:r>
              <a:rPr lang="zh-CN" altLang="en-US" sz="1600" dirty="0"/>
              <a:t>再次承诺</a:t>
            </a:r>
            <a:r>
              <a:rPr lang="en-US" altLang="zh-CN" sz="1600" dirty="0"/>
              <a:t>A1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A5</a:t>
            </a:r>
            <a:r>
              <a:rPr lang="zh-CN" altLang="en-US" sz="1600" dirty="0"/>
              <a:t>发起</a:t>
            </a:r>
            <a:r>
              <a:rPr lang="en-US" altLang="zh-CN" sz="1600" dirty="0"/>
              <a:t>Proposal</a:t>
            </a: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，</a:t>
            </a:r>
            <a:r>
              <a:rPr lang="en-US" altLang="zh-CN" sz="1600" dirty="0"/>
              <a:t>20%</a:t>
            </a:r>
            <a:r>
              <a:rPr lang="zh-CN" altLang="en-US" sz="1600" dirty="0"/>
              <a:t>），无足够相应。</a:t>
            </a:r>
            <a:r>
              <a:rPr lang="en-US" altLang="zh-CN" sz="1600" dirty="0"/>
              <a:t> A5</a:t>
            </a:r>
            <a:r>
              <a:rPr lang="zh-CN" altLang="en-US" sz="1600" dirty="0"/>
              <a:t>重新</a:t>
            </a:r>
            <a:r>
              <a:rPr lang="en-US" altLang="zh-CN" sz="1600" dirty="0"/>
              <a:t>Prepare</a:t>
            </a:r>
            <a:r>
              <a:rPr lang="zh-CN" altLang="en-US" sz="1600" dirty="0"/>
              <a:t>（序号</a:t>
            </a:r>
            <a:r>
              <a:rPr lang="en-US" altLang="zh-CN" sz="1600" dirty="0"/>
              <a:t>4</a:t>
            </a:r>
            <a:r>
              <a:rPr lang="zh-CN" altLang="en-US" sz="1600" dirty="0"/>
              <a:t>），</a:t>
            </a:r>
            <a:r>
              <a:rPr lang="en-US" altLang="zh-CN" sz="1600" dirty="0"/>
              <a:t>A3</a:t>
            </a:r>
            <a:r>
              <a:rPr lang="zh-CN" altLang="en-US" sz="1600" dirty="0"/>
              <a:t>再次承诺</a:t>
            </a:r>
            <a:r>
              <a:rPr lang="en-US" altLang="zh-CN" sz="1600" dirty="0"/>
              <a:t>A5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……</a:t>
            </a:r>
            <a:endParaRPr lang="en-US" altLang="zh-CN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740749" y="2184687"/>
            <a:ext cx="1181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（</a:t>
            </a:r>
            <a:r>
              <a:rPr lang="en-US" altLang="zh-CN" sz="1000" dirty="0"/>
              <a:t>1</a:t>
            </a:r>
            <a:r>
              <a:rPr lang="zh-CN" altLang="en-US" sz="1000" dirty="0"/>
              <a:t>，</a:t>
            </a:r>
            <a:r>
              <a:rPr lang="en-US" altLang="zh-CN" sz="1000" dirty="0"/>
              <a:t>10%</a:t>
            </a:r>
            <a:r>
              <a:rPr lang="zh-CN" altLang="en-US" sz="1000" dirty="0"/>
              <a:t>）</a:t>
            </a:r>
            <a:endParaRPr lang="zh-CN" altLang="en-US" sz="1000" dirty="0"/>
          </a:p>
        </p:txBody>
      </p:sp>
      <p:cxnSp>
        <p:nvCxnSpPr>
          <p:cNvPr id="31" name="连接符: 曲线 30"/>
          <p:cNvCxnSpPr>
            <a:stCxn id="5" idx="0"/>
            <a:endCxn id="4" idx="0"/>
          </p:cNvCxnSpPr>
          <p:nvPr/>
        </p:nvCxnSpPr>
        <p:spPr>
          <a:xfrm rot="16200000" flipV="1">
            <a:off x="2141730" y="609532"/>
            <a:ext cx="12700" cy="1620180"/>
          </a:xfrm>
          <a:prstGeom prst="curvedConnector3">
            <a:avLst>
              <a:gd name="adj1" fmla="val 8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6" idx="0"/>
            <a:endCxn id="4" idx="0"/>
          </p:cNvCxnSpPr>
          <p:nvPr/>
        </p:nvCxnSpPr>
        <p:spPr>
          <a:xfrm rot="16200000" flipV="1">
            <a:off x="2949910" y="-198648"/>
            <a:ext cx="3820" cy="3240360"/>
          </a:xfrm>
          <a:prstGeom prst="curvedConnector3">
            <a:avLst>
              <a:gd name="adj1" fmla="val 720039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连接符: 曲线 34"/>
          <p:cNvCxnSpPr>
            <a:stCxn id="7" idx="0"/>
            <a:endCxn id="8" idx="0"/>
          </p:cNvCxnSpPr>
          <p:nvPr/>
        </p:nvCxnSpPr>
        <p:spPr>
          <a:xfrm rot="5400000" flipH="1" flipV="1">
            <a:off x="7002270" y="609532"/>
            <a:ext cx="12700" cy="1620180"/>
          </a:xfrm>
          <a:prstGeom prst="curvedConnector3">
            <a:avLst>
              <a:gd name="adj1" fmla="val 82857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连接符: 曲线 37"/>
          <p:cNvCxnSpPr>
            <a:stCxn id="6" idx="0"/>
            <a:endCxn id="8" idx="0"/>
          </p:cNvCxnSpPr>
          <p:nvPr/>
        </p:nvCxnSpPr>
        <p:spPr>
          <a:xfrm rot="5400000" flipH="1" flipV="1">
            <a:off x="6190270" y="-198648"/>
            <a:ext cx="3820" cy="3240360"/>
          </a:xfrm>
          <a:prstGeom prst="curvedConnector3">
            <a:avLst>
              <a:gd name="adj1" fmla="val 741413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221469" y="2184687"/>
            <a:ext cx="1181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（</a:t>
            </a:r>
            <a:r>
              <a:rPr lang="en-US" altLang="zh-CN" sz="1000" dirty="0"/>
              <a:t>2</a:t>
            </a:r>
            <a:r>
              <a:rPr lang="zh-CN" altLang="en-US" sz="1000" dirty="0"/>
              <a:t>，</a:t>
            </a:r>
            <a:r>
              <a:rPr lang="en-US" altLang="zh-CN" sz="1000" dirty="0"/>
              <a:t>20%</a:t>
            </a:r>
            <a:r>
              <a:rPr lang="zh-CN" altLang="en-US" sz="1000" dirty="0"/>
              <a:t>）</a:t>
            </a:r>
            <a:endParaRPr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8650" y="0"/>
            <a:ext cx="21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情况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29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写数据流程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6" name="AutoShape 2" descr="“大型主机”的图片搜索结果"/>
          <p:cNvSpPr>
            <a:spLocks noChangeAspect="1" noChangeArrowheads="1"/>
          </p:cNvSpPr>
          <p:nvPr/>
        </p:nvSpPr>
        <p:spPr bwMode="auto">
          <a:xfrm>
            <a:off x="216652" y="253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683568" y="699542"/>
            <a:ext cx="57606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client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3563888" y="699542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server1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563888" y="1347614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Leader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2915816" y="1995686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server1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4211960" y="1988529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server2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563888" y="2715766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Leader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2915816" y="3446106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server1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4211960" y="3438949"/>
            <a:ext cx="72008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server2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686826" y="4155926"/>
            <a:ext cx="57606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client</a:t>
            </a:r>
            <a:endParaRPr lang="zh-CN" altLang="en-US" sz="1200" dirty="0"/>
          </a:p>
        </p:txBody>
      </p:sp>
      <p:cxnSp>
        <p:nvCxnSpPr>
          <p:cNvPr id="44" name="直接箭头连接符 43"/>
          <p:cNvCxnSpPr>
            <a:stCxn id="27" idx="3"/>
            <a:endCxn id="28" idx="1"/>
          </p:cNvCxnSpPr>
          <p:nvPr/>
        </p:nvCxnSpPr>
        <p:spPr>
          <a:xfrm>
            <a:off x="1259632" y="879562"/>
            <a:ext cx="230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8" idx="2"/>
            <a:endCxn id="29" idx="0"/>
          </p:cNvCxnSpPr>
          <p:nvPr/>
        </p:nvCxnSpPr>
        <p:spPr>
          <a:xfrm>
            <a:off x="3923928" y="105958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9" idx="2"/>
            <a:endCxn id="30" idx="0"/>
          </p:cNvCxnSpPr>
          <p:nvPr/>
        </p:nvCxnSpPr>
        <p:spPr>
          <a:xfrm flipH="1">
            <a:off x="3275856" y="1707654"/>
            <a:ext cx="64807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2"/>
            <a:endCxn id="31" idx="0"/>
          </p:cNvCxnSpPr>
          <p:nvPr/>
        </p:nvCxnSpPr>
        <p:spPr>
          <a:xfrm>
            <a:off x="3923928" y="1707654"/>
            <a:ext cx="648072" cy="28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0" idx="2"/>
            <a:endCxn id="33" idx="0"/>
          </p:cNvCxnSpPr>
          <p:nvPr/>
        </p:nvCxnSpPr>
        <p:spPr>
          <a:xfrm>
            <a:off x="3275856" y="2355726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  <a:endCxn id="33" idx="0"/>
          </p:cNvCxnSpPr>
          <p:nvPr/>
        </p:nvCxnSpPr>
        <p:spPr>
          <a:xfrm flipH="1">
            <a:off x="3923928" y="2348569"/>
            <a:ext cx="648072" cy="36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2"/>
            <a:endCxn id="34" idx="0"/>
          </p:cNvCxnSpPr>
          <p:nvPr/>
        </p:nvCxnSpPr>
        <p:spPr>
          <a:xfrm flipH="1">
            <a:off x="3275856" y="3075806"/>
            <a:ext cx="648072" cy="3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3" idx="2"/>
            <a:endCxn id="35" idx="0"/>
          </p:cNvCxnSpPr>
          <p:nvPr/>
        </p:nvCxnSpPr>
        <p:spPr>
          <a:xfrm>
            <a:off x="3923928" y="3075806"/>
            <a:ext cx="648072" cy="36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2"/>
            <a:endCxn id="43" idx="0"/>
          </p:cNvCxnSpPr>
          <p:nvPr/>
        </p:nvCxnSpPr>
        <p:spPr>
          <a:xfrm flipH="1">
            <a:off x="974858" y="3806146"/>
            <a:ext cx="2300998" cy="34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252164" y="845686"/>
            <a:ext cx="196968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Client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向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ZooKeeper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Server1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上写数据，发送一个写请求。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41805" y="822778"/>
            <a:ext cx="4572000" cy="98802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）如果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不是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，那么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会把接受到的请求进一步转发给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，因为每个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里面有一个是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。这个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会将写请求广播给各个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，比如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和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Server2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，各个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会将该写请求加入待写队列，并向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发送成功信息。</a:t>
            </a:r>
            <a:endParaRPr lang="zh-CN" altLang="en-US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55976" y="2432461"/>
            <a:ext cx="4572000" cy="7571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）当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收到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半数以上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Server 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的成功信息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说明该写操作可以执行。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会向各个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 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发送</a:t>
            </a:r>
            <a:r>
              <a:rPr lang="zh-CN" altLang="en-US" sz="1000" kern="100">
                <a:latin typeface="Times New Roman" panose="02020603050405020304" pitchFamily="18" charset="0"/>
              </a:rPr>
              <a:t>提交信息，各个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</a:t>
            </a:r>
            <a:r>
              <a:rPr lang="zh-CN" altLang="en-US" sz="1000" kern="100" dirty="0">
                <a:latin typeface="Times New Roman" panose="02020603050405020304" pitchFamily="18" charset="0"/>
              </a:rPr>
              <a:t>收到信息后会落实队列里的写请求，此时写成功。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02116" y="4131053"/>
            <a:ext cx="47235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会进一步通知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Client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数据写成功了，这时就认为整个写操作成功。</a:t>
            </a:r>
            <a:endParaRPr lang="zh-CN" altLang="zh-CN" sz="10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3" grpId="0" bldLvl="0" animBg="1"/>
      <p:bldP spid="34" grpId="0" bldLvl="0" animBg="1"/>
      <p:bldP spid="35" grpId="0" bldLvl="0" animBg="1"/>
      <p:bldP spid="43" grpId="0" bldLvl="0" animBg="1"/>
      <p:bldP spid="53" grpId="0"/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圆角矩形 731"/>
          <p:cNvSpPr/>
          <p:nvPr/>
        </p:nvSpPr>
        <p:spPr>
          <a:xfrm>
            <a:off x="5643820" y="2277179"/>
            <a:ext cx="984250" cy="1220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33" name="圆角矩形 732"/>
          <p:cNvSpPr/>
          <p:nvPr/>
        </p:nvSpPr>
        <p:spPr>
          <a:xfrm>
            <a:off x="1907704" y="843588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34" name="圆角矩形 733"/>
          <p:cNvSpPr/>
          <p:nvPr/>
        </p:nvSpPr>
        <p:spPr>
          <a:xfrm>
            <a:off x="467544" y="2283748"/>
            <a:ext cx="984250" cy="12155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35" name="矩形 734"/>
          <p:cNvSpPr/>
          <p:nvPr/>
        </p:nvSpPr>
        <p:spPr>
          <a:xfrm>
            <a:off x="465874" y="6882"/>
            <a:ext cx="2866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HDFS-HA</a:t>
            </a:r>
            <a:r>
              <a:rPr lang="zh-CN" altLang="en-US" sz="2000" dirty="0">
                <a:solidFill>
                  <a:srgbClr val="FF0000"/>
                </a:solidFill>
              </a:rPr>
              <a:t>故障转移机制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6" name="矩形 735"/>
          <p:cNvSpPr/>
          <p:nvPr/>
        </p:nvSpPr>
        <p:spPr>
          <a:xfrm>
            <a:off x="2195736" y="9155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7" name="矩形 736"/>
          <p:cNvSpPr/>
          <p:nvPr/>
        </p:nvSpPr>
        <p:spPr>
          <a:xfrm>
            <a:off x="3350318" y="907378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8" name="矩形 737"/>
          <p:cNvSpPr/>
          <p:nvPr/>
        </p:nvSpPr>
        <p:spPr>
          <a:xfrm>
            <a:off x="4519011" y="915596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9" name="圆角矩形 738"/>
          <p:cNvSpPr/>
          <p:nvPr/>
        </p:nvSpPr>
        <p:spPr>
          <a:xfrm>
            <a:off x="1907704" y="1535202"/>
            <a:ext cx="3240360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40" name="矩形 739"/>
          <p:cNvSpPr/>
          <p:nvPr/>
        </p:nvSpPr>
        <p:spPr>
          <a:xfrm>
            <a:off x="2195736" y="1607210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矩形 740"/>
          <p:cNvSpPr/>
          <p:nvPr/>
        </p:nvSpPr>
        <p:spPr>
          <a:xfrm>
            <a:off x="3347864" y="1607210"/>
            <a:ext cx="360040" cy="27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2" name="矩形 741"/>
          <p:cNvSpPr/>
          <p:nvPr/>
        </p:nvSpPr>
        <p:spPr>
          <a:xfrm>
            <a:off x="4519011" y="1607210"/>
            <a:ext cx="360040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文本框 742"/>
          <p:cNvSpPr txBox="1"/>
          <p:nvPr/>
        </p:nvSpPr>
        <p:spPr>
          <a:xfrm>
            <a:off x="578281" y="222406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Name node</a:t>
            </a:r>
            <a:endParaRPr lang="zh-CN" altLang="en-US" sz="1000" dirty="0"/>
          </a:p>
        </p:txBody>
      </p:sp>
      <p:sp>
        <p:nvSpPr>
          <p:cNvPr id="744" name="文本框 743"/>
          <p:cNvSpPr txBox="1"/>
          <p:nvPr/>
        </p:nvSpPr>
        <p:spPr>
          <a:xfrm>
            <a:off x="5779162" y="2246982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Name node</a:t>
            </a:r>
            <a:endParaRPr lang="zh-CN" altLang="en-US" sz="1000" dirty="0"/>
          </a:p>
        </p:txBody>
      </p:sp>
      <p:sp>
        <p:nvSpPr>
          <p:cNvPr id="745" name="文本框 744"/>
          <p:cNvSpPr txBox="1"/>
          <p:nvPr/>
        </p:nvSpPr>
        <p:spPr>
          <a:xfrm>
            <a:off x="1434769" y="2220285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active</a:t>
            </a:r>
            <a:endParaRPr lang="zh-CN" altLang="en-US" sz="1000" dirty="0"/>
          </a:p>
        </p:txBody>
      </p:sp>
      <p:sp>
        <p:nvSpPr>
          <p:cNvPr id="746" name="文本框 745"/>
          <p:cNvSpPr txBox="1"/>
          <p:nvPr/>
        </p:nvSpPr>
        <p:spPr>
          <a:xfrm>
            <a:off x="6635650" y="224698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standby</a:t>
            </a:r>
            <a:endParaRPr lang="zh-CN" altLang="en-US" sz="1000" dirty="0"/>
          </a:p>
        </p:txBody>
      </p:sp>
      <p:sp>
        <p:nvSpPr>
          <p:cNvPr id="747" name="文本框 746"/>
          <p:cNvSpPr txBox="1"/>
          <p:nvPr/>
        </p:nvSpPr>
        <p:spPr>
          <a:xfrm>
            <a:off x="395536" y="246957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内存中的元数据</a:t>
            </a:r>
            <a:endParaRPr lang="zh-CN" altLang="en-US" sz="1000" dirty="0"/>
          </a:p>
        </p:txBody>
      </p:sp>
      <p:sp>
        <p:nvSpPr>
          <p:cNvPr id="748" name="文本框 747"/>
          <p:cNvSpPr txBox="1"/>
          <p:nvPr/>
        </p:nvSpPr>
        <p:spPr>
          <a:xfrm>
            <a:off x="5622756" y="249977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内存中的元数据</a:t>
            </a:r>
            <a:endParaRPr lang="zh-CN" altLang="en-US" sz="1000" dirty="0"/>
          </a:p>
        </p:txBody>
      </p:sp>
      <p:sp>
        <p:nvSpPr>
          <p:cNvPr id="749" name="文本框 748"/>
          <p:cNvSpPr txBox="1"/>
          <p:nvPr/>
        </p:nvSpPr>
        <p:spPr>
          <a:xfrm>
            <a:off x="858380" y="3174534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fsimage</a:t>
            </a:r>
            <a:endParaRPr lang="zh-CN" altLang="en-US" sz="1000" dirty="0"/>
          </a:p>
        </p:txBody>
      </p:sp>
      <p:sp>
        <p:nvSpPr>
          <p:cNvPr id="750" name="文本框 749"/>
          <p:cNvSpPr txBox="1"/>
          <p:nvPr/>
        </p:nvSpPr>
        <p:spPr>
          <a:xfrm>
            <a:off x="6042956" y="3174534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fsimage</a:t>
            </a:r>
            <a:endParaRPr lang="zh-CN" altLang="en-US" sz="1000" dirty="0"/>
          </a:p>
        </p:txBody>
      </p:sp>
      <p:sp>
        <p:nvSpPr>
          <p:cNvPr id="751" name="文本框 750"/>
          <p:cNvSpPr txBox="1"/>
          <p:nvPr/>
        </p:nvSpPr>
        <p:spPr>
          <a:xfrm>
            <a:off x="467544" y="285981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752" name="文本框 751"/>
          <p:cNvSpPr txBox="1"/>
          <p:nvPr/>
        </p:nvSpPr>
        <p:spPr>
          <a:xfrm>
            <a:off x="5618176" y="285981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753" name="文本框 752"/>
          <p:cNvSpPr txBox="1"/>
          <p:nvPr/>
        </p:nvSpPr>
        <p:spPr>
          <a:xfrm>
            <a:off x="2156786" y="1633166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754" name="文本框 753"/>
          <p:cNvSpPr txBox="1"/>
          <p:nvPr/>
        </p:nvSpPr>
        <p:spPr>
          <a:xfrm>
            <a:off x="3318423" y="1617523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755" name="文本框 754"/>
          <p:cNvSpPr txBox="1"/>
          <p:nvPr/>
        </p:nvSpPr>
        <p:spPr>
          <a:xfrm>
            <a:off x="4480061" y="1617523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endParaRPr lang="zh-CN" altLang="en-US" sz="1000" dirty="0"/>
          </a:p>
        </p:txBody>
      </p:sp>
      <p:sp>
        <p:nvSpPr>
          <p:cNvPr id="756" name="文本框 755"/>
          <p:cNvSpPr txBox="1"/>
          <p:nvPr/>
        </p:nvSpPr>
        <p:spPr>
          <a:xfrm>
            <a:off x="2157675" y="94786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zk1</a:t>
            </a:r>
            <a:endParaRPr lang="zh-CN" altLang="en-US" sz="1000" dirty="0"/>
          </a:p>
        </p:txBody>
      </p:sp>
      <p:sp>
        <p:nvSpPr>
          <p:cNvPr id="757" name="文本框 756"/>
          <p:cNvSpPr txBox="1"/>
          <p:nvPr/>
        </p:nvSpPr>
        <p:spPr>
          <a:xfrm>
            <a:off x="3357696" y="930511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zk2</a:t>
            </a:r>
            <a:endParaRPr lang="zh-CN" altLang="en-US" sz="1000" dirty="0"/>
          </a:p>
        </p:txBody>
      </p:sp>
      <p:sp>
        <p:nvSpPr>
          <p:cNvPr id="758" name="文本框 757"/>
          <p:cNvSpPr txBox="1"/>
          <p:nvPr/>
        </p:nvSpPr>
        <p:spPr>
          <a:xfrm>
            <a:off x="4537037" y="928284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zk3</a:t>
            </a:r>
            <a:endParaRPr lang="zh-CN" altLang="en-US" sz="1000" dirty="0"/>
          </a:p>
        </p:txBody>
      </p:sp>
      <p:sp>
        <p:nvSpPr>
          <p:cNvPr id="759" name="矩形 758"/>
          <p:cNvSpPr/>
          <p:nvPr/>
        </p:nvSpPr>
        <p:spPr>
          <a:xfrm>
            <a:off x="386104" y="3792409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Zkfc</a:t>
            </a:r>
            <a:r>
              <a:rPr lang="en-US" altLang="zh-CN" sz="1000" dirty="0"/>
              <a:t> </a:t>
            </a:r>
            <a:endParaRPr lang="en-US" altLang="zh-CN" sz="1000" dirty="0"/>
          </a:p>
          <a:p>
            <a:pPr algn="ctr"/>
            <a:r>
              <a:rPr lang="en-US" altLang="zh-CN" sz="1000" dirty="0"/>
              <a:t>Failover controller</a:t>
            </a:r>
            <a:endParaRPr lang="zh-CN" altLang="en-US" sz="1000" dirty="0"/>
          </a:p>
        </p:txBody>
      </p:sp>
      <p:sp>
        <p:nvSpPr>
          <p:cNvPr id="760" name="矩形 759"/>
          <p:cNvSpPr/>
          <p:nvPr/>
        </p:nvSpPr>
        <p:spPr>
          <a:xfrm>
            <a:off x="5570681" y="3777289"/>
            <a:ext cx="114712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Zkfc</a:t>
            </a:r>
            <a:r>
              <a:rPr lang="en-US" altLang="zh-CN" sz="1000" dirty="0"/>
              <a:t> </a:t>
            </a:r>
            <a:endParaRPr lang="en-US" altLang="zh-CN" sz="1000" dirty="0"/>
          </a:p>
          <a:p>
            <a:pPr algn="ctr"/>
            <a:r>
              <a:rPr lang="en-US" altLang="zh-CN" sz="1000" dirty="0"/>
              <a:t>Failover controller</a:t>
            </a:r>
            <a:endParaRPr lang="zh-CN" altLang="en-US" sz="1000" dirty="0"/>
          </a:p>
        </p:txBody>
      </p:sp>
      <p:sp>
        <p:nvSpPr>
          <p:cNvPr id="761" name="文本框 760"/>
          <p:cNvSpPr txBox="1"/>
          <p:nvPr/>
        </p:nvSpPr>
        <p:spPr>
          <a:xfrm>
            <a:off x="3170946" y="627534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服务端</a:t>
            </a:r>
            <a:endParaRPr lang="zh-CN" altLang="en-US" sz="1000" dirty="0"/>
          </a:p>
        </p:txBody>
      </p:sp>
      <p:sp>
        <p:nvSpPr>
          <p:cNvPr id="762" name="文本框 761"/>
          <p:cNvSpPr txBox="1"/>
          <p:nvPr/>
        </p:nvSpPr>
        <p:spPr>
          <a:xfrm>
            <a:off x="2697471" y="1283195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Edits</a:t>
            </a:r>
            <a:r>
              <a:rPr lang="zh-CN" altLang="en-US" sz="1000" dirty="0"/>
              <a:t>文件管理系统：</a:t>
            </a:r>
            <a:r>
              <a:rPr lang="en-US" altLang="zh-CN" sz="1000" dirty="0" err="1"/>
              <a:t>qjournal</a:t>
            </a:r>
            <a:endParaRPr lang="zh-CN" altLang="en-US" sz="1000" dirty="0"/>
          </a:p>
        </p:txBody>
      </p:sp>
      <p:cxnSp>
        <p:nvCxnSpPr>
          <p:cNvPr id="763" name="直接箭头连接符 762"/>
          <p:cNvCxnSpPr>
            <a:stCxn id="734" idx="0"/>
          </p:cNvCxnSpPr>
          <p:nvPr/>
        </p:nvCxnSpPr>
        <p:spPr>
          <a:xfrm flipV="1">
            <a:off x="959669" y="1919117"/>
            <a:ext cx="1425956" cy="36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直接箭头连接符 763"/>
          <p:cNvCxnSpPr>
            <a:stCxn id="742" idx="2"/>
            <a:endCxn id="732" idx="0"/>
          </p:cNvCxnSpPr>
          <p:nvPr/>
        </p:nvCxnSpPr>
        <p:spPr>
          <a:xfrm>
            <a:off x="4699031" y="1895242"/>
            <a:ext cx="1436914" cy="38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直接连接符 764"/>
          <p:cNvCxnSpPr/>
          <p:nvPr/>
        </p:nvCxnSpPr>
        <p:spPr>
          <a:xfrm>
            <a:off x="251520" y="2211198"/>
            <a:ext cx="1512168" cy="1368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直接箭头连接符 765"/>
          <p:cNvCxnSpPr>
            <a:stCxn id="759" idx="0"/>
            <a:endCxn id="734" idx="2"/>
          </p:cNvCxnSpPr>
          <p:nvPr/>
        </p:nvCxnSpPr>
        <p:spPr>
          <a:xfrm flipV="1">
            <a:off x="959668" y="3499304"/>
            <a:ext cx="1" cy="29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箭头连接符 766"/>
          <p:cNvCxnSpPr>
            <a:stCxn id="759" idx="3"/>
            <a:endCxn id="760" idx="1"/>
          </p:cNvCxnSpPr>
          <p:nvPr/>
        </p:nvCxnSpPr>
        <p:spPr>
          <a:xfrm flipV="1">
            <a:off x="1533232" y="3921305"/>
            <a:ext cx="4037449" cy="1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接箭头连接符 767"/>
          <p:cNvCxnSpPr>
            <a:endCxn id="734" idx="3"/>
          </p:cNvCxnSpPr>
          <p:nvPr/>
        </p:nvCxnSpPr>
        <p:spPr>
          <a:xfrm flipH="1" flipV="1">
            <a:off x="1451794" y="2891526"/>
            <a:ext cx="4118887" cy="88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文本框 768"/>
          <p:cNvSpPr txBox="1"/>
          <p:nvPr/>
        </p:nvSpPr>
        <p:spPr>
          <a:xfrm>
            <a:off x="4558485" y="4220817"/>
            <a:ext cx="94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5 </a:t>
            </a:r>
            <a:r>
              <a:rPr lang="zh-CN" altLang="en-US" sz="1000" dirty="0">
                <a:solidFill>
                  <a:srgbClr val="7030A0"/>
                </a:solidFill>
              </a:rPr>
              <a:t>如果</a:t>
            </a:r>
            <a:r>
              <a:rPr lang="en-US" altLang="zh-CN" sz="1000" dirty="0" err="1">
                <a:solidFill>
                  <a:srgbClr val="7030A0"/>
                </a:solidFill>
              </a:rPr>
              <a:t>ssh</a:t>
            </a:r>
            <a:r>
              <a:rPr lang="zh-CN" altLang="en-US" sz="1000" dirty="0">
                <a:solidFill>
                  <a:srgbClr val="7030A0"/>
                </a:solidFill>
              </a:rPr>
              <a:t>补刀失败则调用用户自定义脚本程序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770" name="文本框 769"/>
          <p:cNvSpPr txBox="1"/>
          <p:nvPr/>
        </p:nvSpPr>
        <p:spPr>
          <a:xfrm>
            <a:off x="6407635" y="4131236"/>
            <a:ext cx="9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6 </a:t>
            </a:r>
            <a:r>
              <a:rPr lang="zh-CN" altLang="en-US" sz="1000" dirty="0">
                <a:solidFill>
                  <a:srgbClr val="7030A0"/>
                </a:solidFill>
              </a:rPr>
              <a:t>获取命令运行结果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771" name="文本框 770"/>
          <p:cNvSpPr txBox="1"/>
          <p:nvPr/>
        </p:nvSpPr>
        <p:spPr>
          <a:xfrm>
            <a:off x="5703396" y="4568030"/>
            <a:ext cx="12101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/home/neuedu/kill/poweroff.sh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772" name="直接箭头连接符 771"/>
          <p:cNvCxnSpPr>
            <a:stCxn id="760" idx="0"/>
            <a:endCxn id="732" idx="2"/>
          </p:cNvCxnSpPr>
          <p:nvPr/>
        </p:nvCxnSpPr>
        <p:spPr>
          <a:xfrm flipH="1" flipV="1">
            <a:off x="6135945" y="3497808"/>
            <a:ext cx="8300" cy="27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文本框 772"/>
          <p:cNvSpPr txBox="1"/>
          <p:nvPr/>
        </p:nvSpPr>
        <p:spPr>
          <a:xfrm>
            <a:off x="934848" y="269489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1 </a:t>
            </a:r>
            <a:r>
              <a:rPr lang="zh-CN" altLang="en-US" sz="1000" dirty="0">
                <a:solidFill>
                  <a:srgbClr val="7030A0"/>
                </a:solidFill>
              </a:rPr>
              <a:t>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774" name="文本框 773"/>
          <p:cNvSpPr txBox="1"/>
          <p:nvPr/>
        </p:nvSpPr>
        <p:spPr>
          <a:xfrm>
            <a:off x="934848" y="3554877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2 </a:t>
            </a:r>
            <a:r>
              <a:rPr lang="zh-CN" altLang="en-US" sz="1000" dirty="0">
                <a:solidFill>
                  <a:srgbClr val="7030A0"/>
                </a:solidFill>
              </a:rPr>
              <a:t>检测到假死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775" name="文本框 774"/>
          <p:cNvSpPr txBox="1"/>
          <p:nvPr/>
        </p:nvSpPr>
        <p:spPr>
          <a:xfrm>
            <a:off x="2855202" y="3690204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3 </a:t>
            </a:r>
            <a:r>
              <a:rPr lang="zh-CN" altLang="en-US" sz="1000" dirty="0">
                <a:solidFill>
                  <a:srgbClr val="7030A0"/>
                </a:solidFill>
              </a:rPr>
              <a:t>通知另一台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的</a:t>
            </a:r>
            <a:r>
              <a:rPr lang="en-US" altLang="zh-CN" sz="1000" dirty="0" err="1">
                <a:solidFill>
                  <a:srgbClr val="7030A0"/>
                </a:solidFill>
              </a:rPr>
              <a:t>zkfc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776" name="文本框 775"/>
          <p:cNvSpPr txBox="1"/>
          <p:nvPr/>
        </p:nvSpPr>
        <p:spPr>
          <a:xfrm>
            <a:off x="2632550" y="2827956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4 </a:t>
            </a:r>
            <a:r>
              <a:rPr lang="zh-CN" altLang="en-US" sz="1000" dirty="0">
                <a:solidFill>
                  <a:srgbClr val="7030A0"/>
                </a:solidFill>
              </a:rPr>
              <a:t>强行杀死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en-US" altLang="zh-CN" sz="1000" dirty="0">
                <a:solidFill>
                  <a:srgbClr val="7030A0"/>
                </a:solidFill>
              </a:rPr>
              <a:t>,</a:t>
            </a:r>
            <a:r>
              <a:rPr lang="zh-CN" altLang="en-US" sz="1000" dirty="0">
                <a:solidFill>
                  <a:srgbClr val="7030A0"/>
                </a:solidFill>
              </a:rPr>
              <a:t>防止脑裂</a:t>
            </a:r>
            <a:endParaRPr lang="en-US" altLang="zh-CN" sz="1000" dirty="0">
              <a:solidFill>
                <a:srgbClr val="7030A0"/>
              </a:solidFill>
            </a:endParaRPr>
          </a:p>
          <a:p>
            <a:r>
              <a:rPr lang="en-US" altLang="zh-CN" sz="1000" dirty="0" err="1">
                <a:solidFill>
                  <a:srgbClr val="7030A0"/>
                </a:solidFill>
              </a:rPr>
              <a:t>ssh</a:t>
            </a:r>
            <a:r>
              <a:rPr lang="en-US" altLang="zh-CN" sz="1000" dirty="0">
                <a:solidFill>
                  <a:srgbClr val="7030A0"/>
                </a:solidFill>
              </a:rPr>
              <a:t> kill -9 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进程号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777" name="直接箭头连接符 776"/>
          <p:cNvCxnSpPr>
            <a:stCxn id="760" idx="2"/>
            <a:endCxn id="769" idx="0"/>
          </p:cNvCxnSpPr>
          <p:nvPr/>
        </p:nvCxnSpPr>
        <p:spPr>
          <a:xfrm flipH="1">
            <a:off x="5032879" y="4065321"/>
            <a:ext cx="1111366" cy="15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接箭头连接符 777"/>
          <p:cNvCxnSpPr>
            <a:stCxn id="769" idx="3"/>
            <a:endCxn id="771" idx="1"/>
          </p:cNvCxnSpPr>
          <p:nvPr/>
        </p:nvCxnSpPr>
        <p:spPr>
          <a:xfrm>
            <a:off x="5507272" y="4575395"/>
            <a:ext cx="196215" cy="1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接箭头连接符 778"/>
          <p:cNvCxnSpPr>
            <a:stCxn id="771" idx="0"/>
            <a:endCxn id="760" idx="2"/>
          </p:cNvCxnSpPr>
          <p:nvPr/>
        </p:nvCxnSpPr>
        <p:spPr>
          <a:xfrm flipH="1" flipV="1">
            <a:off x="6144635" y="4065110"/>
            <a:ext cx="16383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文本框 780"/>
          <p:cNvSpPr txBox="1"/>
          <p:nvPr/>
        </p:nvSpPr>
        <p:spPr>
          <a:xfrm>
            <a:off x="6854164" y="724616"/>
            <a:ext cx="203831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同时出现两个</a:t>
            </a:r>
            <a:r>
              <a:rPr lang="en-US" altLang="zh-CN" sz="1000" dirty="0">
                <a:solidFill>
                  <a:srgbClr val="FF0000"/>
                </a:solidFill>
              </a:rPr>
              <a:t>Active</a:t>
            </a:r>
            <a:r>
              <a:rPr lang="zh-CN" altLang="en-US" sz="1000" dirty="0">
                <a:solidFill>
                  <a:srgbClr val="FF0000"/>
                </a:solidFill>
              </a:rPr>
              <a:t>状态</a:t>
            </a:r>
            <a:r>
              <a:rPr lang="en-US" altLang="zh-CN" sz="1000" dirty="0" err="1">
                <a:solidFill>
                  <a:srgbClr val="FF0000"/>
                </a:solidFill>
              </a:rPr>
              <a:t>namenode</a:t>
            </a:r>
            <a:r>
              <a:rPr lang="zh-CN" altLang="en-US" sz="1000" dirty="0">
                <a:solidFill>
                  <a:srgbClr val="FF0000"/>
                </a:solidFill>
              </a:rPr>
              <a:t>的术语叫脑裂</a:t>
            </a:r>
            <a:r>
              <a:rPr lang="en-US" altLang="zh-CN" sz="1000" dirty="0">
                <a:solidFill>
                  <a:srgbClr val="FF0000"/>
                </a:solidFill>
              </a:rPr>
              <a:t>brain split</a:t>
            </a:r>
            <a:r>
              <a:rPr lang="zh-CN" altLang="en-US" sz="1000" dirty="0">
                <a:solidFill>
                  <a:srgbClr val="FF0000"/>
                </a:solidFill>
              </a:rPr>
              <a:t>。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防止脑裂的两种方式：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r>
              <a:rPr lang="zh-CN" altLang="en-US" sz="1000" dirty="0">
                <a:solidFill>
                  <a:srgbClr val="FF0000"/>
                </a:solidFill>
              </a:rPr>
              <a:t>）</a:t>
            </a:r>
            <a:r>
              <a:rPr lang="en-US" altLang="zh-CN" sz="1000" dirty="0" err="1">
                <a:solidFill>
                  <a:srgbClr val="FF0000"/>
                </a:solidFill>
              </a:rPr>
              <a:t>ssh</a:t>
            </a:r>
            <a:r>
              <a:rPr lang="zh-CN" altLang="en-US" sz="1000" dirty="0">
                <a:solidFill>
                  <a:srgbClr val="FF0000"/>
                </a:solidFill>
              </a:rPr>
              <a:t>发送</a:t>
            </a:r>
            <a:r>
              <a:rPr lang="en-US" altLang="zh-CN" sz="1000" dirty="0">
                <a:solidFill>
                  <a:srgbClr val="FF0000"/>
                </a:solidFill>
              </a:rPr>
              <a:t>kill</a:t>
            </a:r>
            <a:r>
              <a:rPr lang="zh-CN" altLang="en-US" sz="1000" dirty="0">
                <a:solidFill>
                  <a:srgbClr val="FF0000"/>
                </a:solidFill>
              </a:rPr>
              <a:t>指令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）调用用户自定义脚本程序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780" name="文本框 779"/>
          <p:cNvSpPr txBox="1"/>
          <p:nvPr/>
        </p:nvSpPr>
        <p:spPr>
          <a:xfrm>
            <a:off x="6138595" y="3483056"/>
            <a:ext cx="2253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7030A0"/>
                </a:solidFill>
              </a:rPr>
              <a:t>7 </a:t>
            </a:r>
            <a:r>
              <a:rPr lang="zh-CN" altLang="en-US" sz="1000" dirty="0">
                <a:solidFill>
                  <a:srgbClr val="7030A0"/>
                </a:solidFill>
              </a:rPr>
              <a:t>激活本台</a:t>
            </a:r>
            <a:r>
              <a:rPr lang="en-US" altLang="zh-CN" sz="1000" dirty="0" err="1">
                <a:solidFill>
                  <a:srgbClr val="7030A0"/>
                </a:solidFill>
              </a:rPr>
              <a:t>namenode</a:t>
            </a:r>
            <a:r>
              <a:rPr lang="zh-CN" altLang="en-US" sz="1000" dirty="0">
                <a:solidFill>
                  <a:srgbClr val="7030A0"/>
                </a:solidFill>
              </a:rPr>
              <a:t>，切换为</a:t>
            </a:r>
            <a:r>
              <a:rPr lang="en-US" altLang="zh-CN" sz="1000" dirty="0">
                <a:solidFill>
                  <a:srgbClr val="7030A0"/>
                </a:solidFill>
              </a:rPr>
              <a:t>Active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cxnSp>
        <p:nvCxnSpPr>
          <p:cNvPr id="782" name="肘形连接符 781"/>
          <p:cNvCxnSpPr>
            <a:stCxn id="734" idx="0"/>
            <a:endCxn id="733" idx="1"/>
          </p:cNvCxnSpPr>
          <p:nvPr/>
        </p:nvCxnSpPr>
        <p:spPr>
          <a:xfrm rot="5400000" flipH="1" flipV="1">
            <a:off x="821618" y="1197663"/>
            <a:ext cx="1224136" cy="94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肘形连接符 782"/>
          <p:cNvCxnSpPr>
            <a:stCxn id="732" idx="0"/>
            <a:endCxn id="733" idx="3"/>
          </p:cNvCxnSpPr>
          <p:nvPr/>
        </p:nvCxnSpPr>
        <p:spPr>
          <a:xfrm rot="16200000" flipV="1">
            <a:off x="5033222" y="1174455"/>
            <a:ext cx="1217567" cy="98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文本框 783"/>
          <p:cNvSpPr txBox="1"/>
          <p:nvPr/>
        </p:nvSpPr>
        <p:spPr>
          <a:xfrm>
            <a:off x="368517" y="4120132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客户端</a:t>
            </a:r>
            <a:endParaRPr lang="zh-CN" altLang="en-US" sz="1000" dirty="0"/>
          </a:p>
        </p:txBody>
      </p:sp>
      <p:sp>
        <p:nvSpPr>
          <p:cNvPr id="785" name="文本框 784"/>
          <p:cNvSpPr txBox="1"/>
          <p:nvPr/>
        </p:nvSpPr>
        <p:spPr>
          <a:xfrm>
            <a:off x="6757531" y="3798194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Zookeeper</a:t>
            </a:r>
            <a:r>
              <a:rPr lang="zh-CN" altLang="en-US" sz="1000" dirty="0"/>
              <a:t>客户端</a:t>
            </a:r>
            <a:endParaRPr lang="zh-CN" altLang="en-US" sz="1000" dirty="0"/>
          </a:p>
        </p:txBody>
      </p:sp>
      <p:sp>
        <p:nvSpPr>
          <p:cNvPr id="786" name="文本框 785"/>
          <p:cNvSpPr txBox="1"/>
          <p:nvPr/>
        </p:nvSpPr>
        <p:spPr>
          <a:xfrm>
            <a:off x="1376779" y="18669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写</a:t>
            </a:r>
            <a:endParaRPr lang="zh-CN" altLang="en-US" sz="1000" dirty="0"/>
          </a:p>
        </p:txBody>
      </p:sp>
      <p:sp>
        <p:nvSpPr>
          <p:cNvPr id="787" name="文本框 786"/>
          <p:cNvSpPr txBox="1"/>
          <p:nvPr/>
        </p:nvSpPr>
        <p:spPr>
          <a:xfrm>
            <a:off x="5356920" y="184426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读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" grpId="0" bldLvl="0" animBg="1"/>
      <p:bldP spid="733" grpId="0" bldLvl="0" animBg="1"/>
      <p:bldP spid="734" grpId="0" bldLvl="0" animBg="1"/>
      <p:bldP spid="736" grpId="0" bldLvl="0" animBg="1"/>
      <p:bldP spid="737" grpId="0" bldLvl="0" animBg="1"/>
      <p:bldP spid="738" grpId="0" bldLvl="0" animBg="1"/>
      <p:bldP spid="739" grpId="0" bldLvl="0" animBg="1"/>
      <p:bldP spid="740" grpId="0" bldLvl="0" animBg="1"/>
      <p:bldP spid="741" grpId="0" bldLvl="0" animBg="1"/>
      <p:bldP spid="742" grpId="0" bldLvl="0" animBg="1"/>
      <p:bldP spid="743" grpId="0"/>
      <p:bldP spid="744" grpId="0"/>
      <p:bldP spid="745" grpId="0"/>
      <p:bldP spid="746" grpId="0"/>
      <p:bldP spid="747" grpId="0"/>
      <p:bldP spid="748" grpId="0"/>
      <p:bldP spid="749" grpId="0"/>
      <p:bldP spid="750" grpId="0"/>
      <p:bldP spid="751" grpId="0"/>
      <p:bldP spid="752" grpId="0"/>
      <p:bldP spid="753" grpId="0"/>
      <p:bldP spid="754" grpId="0"/>
      <p:bldP spid="755" grpId="0"/>
      <p:bldP spid="756" grpId="0"/>
      <p:bldP spid="757" grpId="0"/>
      <p:bldP spid="758" grpId="0"/>
      <p:bldP spid="759" grpId="0" bldLvl="0" animBg="1"/>
      <p:bldP spid="760" grpId="0" bldLvl="0" animBg="1"/>
      <p:bldP spid="761" grpId="0"/>
      <p:bldP spid="762" grpId="0"/>
      <p:bldP spid="769" grpId="0"/>
      <p:bldP spid="770" grpId="0"/>
      <p:bldP spid="771" grpId="0"/>
      <p:bldP spid="773" grpId="0"/>
      <p:bldP spid="774" grpId="0"/>
      <p:bldP spid="775" grpId="0"/>
      <p:bldP spid="776" grpId="0"/>
      <p:bldP spid="781" grpId="0" bldLvl="0" animBg="1"/>
      <p:bldP spid="780" grpId="0"/>
      <p:bldP spid="784" grpId="0"/>
      <p:bldP spid="785" grpId="0"/>
      <p:bldP spid="786" grpId="0"/>
      <p:bldP spid="7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C:\Users\Administrator\Application Data\XMind\workspace-cathy\.temp-attachments\attachments\zk Services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" y="532130"/>
            <a:ext cx="5517515" cy="1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58658" y="2472283"/>
            <a:ext cx="555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：一个领导者（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Leader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），多个跟随者（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Follower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）组成的集群。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8659" y="28323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2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集群中只要有半数以上节点存活，</a:t>
            </a:r>
            <a:r>
              <a:rPr lang="en-US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Zookeeper</a:t>
            </a:r>
            <a:r>
              <a:rPr lang="zh-CN" altLang="zh-CN" sz="12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集群就能正常服务。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5540" y="3192363"/>
            <a:ext cx="7110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全局数据一致：每个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Server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保存一份相同的数据副本，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无论连接到哪个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Server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，数据都是一致的。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658" y="3552403"/>
            <a:ext cx="555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更新请求顺序进行，来自同一个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的更新请求按其发送顺序依次执行。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659" y="39124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数据更新原子性，一次数据更新要么成功，要么失败。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3" y="42820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200" kern="1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2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实时性，在一定时间范围内，</a:t>
            </a:r>
            <a:r>
              <a:rPr lang="en-US" altLang="zh-CN" sz="12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200" kern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能读到最新数据。</a:t>
            </a:r>
            <a:endParaRPr lang="zh-CN" altLang="zh-CN" sz="1200" kern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253" y="-18162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zh-CN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特点</a:t>
            </a:r>
            <a:endParaRPr lang="zh-CN" altLang="en-US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数据结构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5576" y="771550"/>
            <a:ext cx="784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数据模型的结构与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Unix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文件系统很类似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，整体上可以看作是一棵树，每个节点称做一个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。每一个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默认能够存储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1MB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的数据，每个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都可以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通过其路径唯一标识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950709" y="185167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353143" y="2655465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580112" y="26554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331640" y="351517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580112" y="351517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3267317" y="351517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52" idx="4"/>
            <a:endCxn id="53" idx="0"/>
          </p:cNvCxnSpPr>
          <p:nvPr/>
        </p:nvCxnSpPr>
        <p:spPr>
          <a:xfrm rot="5400000">
            <a:off x="3110069" y="1634804"/>
            <a:ext cx="443755" cy="1597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52" idx="4"/>
            <a:endCxn id="55" idx="0"/>
          </p:cNvCxnSpPr>
          <p:nvPr/>
        </p:nvCxnSpPr>
        <p:spPr>
          <a:xfrm rot="16200000" flipH="1">
            <a:off x="4723553" y="1618885"/>
            <a:ext cx="443754" cy="16294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3" idx="4"/>
            <a:endCxn id="60" idx="0"/>
          </p:cNvCxnSpPr>
          <p:nvPr/>
        </p:nvCxnSpPr>
        <p:spPr>
          <a:xfrm rot="5400000">
            <a:off x="1772575" y="2754591"/>
            <a:ext cx="499674" cy="10215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3" idx="4"/>
            <a:endCxn id="62" idx="0"/>
          </p:cNvCxnSpPr>
          <p:nvPr/>
        </p:nvCxnSpPr>
        <p:spPr>
          <a:xfrm rot="16200000" flipH="1">
            <a:off x="2740413" y="2808255"/>
            <a:ext cx="499674" cy="9141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5" idx="4"/>
            <a:endCxn id="61" idx="0"/>
          </p:cNvCxnSpPr>
          <p:nvPr/>
        </p:nvCxnSpPr>
        <p:spPr>
          <a:xfrm>
            <a:off x="5760132" y="3015504"/>
            <a:ext cx="0" cy="49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374644" y="1876529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</a:t>
            </a:r>
            <a:endParaRPr lang="zh-CN" altLang="en-US" sz="1400" dirty="0"/>
          </a:p>
        </p:txBody>
      </p:sp>
      <p:sp>
        <p:nvSpPr>
          <p:cNvPr id="69" name="矩形 68"/>
          <p:cNvSpPr/>
          <p:nvPr/>
        </p:nvSpPr>
        <p:spPr>
          <a:xfrm>
            <a:off x="2801753" y="2646171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/znode1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718481" y="3538655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/znode1/leaf1</a:t>
            </a:r>
            <a:endParaRPr lang="zh-CN" altLang="en-US" sz="1400" dirty="0"/>
          </a:p>
        </p:txBody>
      </p:sp>
      <p:sp>
        <p:nvSpPr>
          <p:cNvPr id="71" name="矩形 70"/>
          <p:cNvSpPr/>
          <p:nvPr/>
        </p:nvSpPr>
        <p:spPr>
          <a:xfrm>
            <a:off x="3734685" y="3567442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/znode1/leaf2</a:t>
            </a:r>
            <a:endParaRPr lang="zh-CN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6051197" y="2709718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/znode2</a:t>
            </a:r>
            <a:endParaRPr lang="zh-CN" altLang="en-US" sz="1400" dirty="0"/>
          </a:p>
        </p:txBody>
      </p:sp>
      <p:sp>
        <p:nvSpPr>
          <p:cNvPr id="73" name="矩形 72"/>
          <p:cNvSpPr/>
          <p:nvPr/>
        </p:nvSpPr>
        <p:spPr>
          <a:xfrm>
            <a:off x="6004942" y="3567442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smtClean="0">
                <a:latin typeface="Times New Roman" panose="02020603050405020304" pitchFamily="18" charset="0"/>
              </a:rPr>
              <a:t>/znode2/leaf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2" grpId="0" animBg="1"/>
      <p:bldP spid="53" grpId="0" animBg="1"/>
      <p:bldP spid="55" grpId="0" animBg="1"/>
      <p:bldP spid="60" grpId="0" animBg="1"/>
      <p:bldP spid="61" grpId="0" animBg="1"/>
      <p:bldP spid="62" grpId="0" animBg="1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统一命名服务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83968" y="786650"/>
            <a:ext cx="4248472" cy="2769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0"/>
          <p:cNvSpPr txBox="1"/>
          <p:nvPr/>
        </p:nvSpPr>
        <p:spPr>
          <a:xfrm>
            <a:off x="4283968" y="786651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81983" y="1146691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292080" y="1597207"/>
            <a:ext cx="126650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/service</a:t>
            </a:r>
            <a:endParaRPr lang="zh-CN" altLang="en-US" sz="1200" dirty="0"/>
          </a:p>
        </p:txBody>
      </p:sp>
      <p:cxnSp>
        <p:nvCxnSpPr>
          <p:cNvPr id="27" name="肘形连接符 26"/>
          <p:cNvCxnSpPr>
            <a:stCxn id="25" idx="2"/>
            <a:endCxn id="26" idx="1"/>
          </p:cNvCxnSpPr>
          <p:nvPr/>
        </p:nvCxnSpPr>
        <p:spPr>
          <a:xfrm rot="16200000" flipH="1">
            <a:off x="5027797" y="1476940"/>
            <a:ext cx="234492" cy="294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491880" y="3955003"/>
            <a:ext cx="90950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61428" y="3950262"/>
            <a:ext cx="89069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12160" y="3949649"/>
            <a:ext cx="90296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zh-CN" altLang="en-US" dirty="0"/>
          </a:p>
        </p:txBody>
      </p:sp>
      <p:sp>
        <p:nvSpPr>
          <p:cNvPr id="31" name="TextBox 140"/>
          <p:cNvSpPr txBox="1"/>
          <p:nvPr/>
        </p:nvSpPr>
        <p:spPr>
          <a:xfrm>
            <a:off x="4537867" y="3565084"/>
            <a:ext cx="972057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165584" y="1997497"/>
            <a:ext cx="1499081" cy="3733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www.baidu.com</a:t>
            </a:r>
            <a:endParaRPr lang="en-US" altLang="zh-CN" sz="1200" dirty="0" smtClean="0"/>
          </a:p>
        </p:txBody>
      </p:sp>
      <p:cxnSp>
        <p:nvCxnSpPr>
          <p:cNvPr id="34" name="直接箭头连接符 33"/>
          <p:cNvCxnSpPr>
            <a:stCxn id="28" idx="0"/>
            <a:endCxn id="33" idx="1"/>
          </p:cNvCxnSpPr>
          <p:nvPr/>
        </p:nvCxnSpPr>
        <p:spPr>
          <a:xfrm flipV="1">
            <a:off x="3946634" y="2184162"/>
            <a:ext cx="2218950" cy="17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0"/>
            <a:endCxn id="33" idx="1"/>
          </p:cNvCxnSpPr>
          <p:nvPr/>
        </p:nvCxnSpPr>
        <p:spPr>
          <a:xfrm flipV="1">
            <a:off x="5206774" y="2184162"/>
            <a:ext cx="958810" cy="176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0" idx="0"/>
            <a:endCxn id="33" idx="1"/>
          </p:cNvCxnSpPr>
          <p:nvPr/>
        </p:nvCxnSpPr>
        <p:spPr>
          <a:xfrm flipH="1" flipV="1">
            <a:off x="6165584" y="2184162"/>
            <a:ext cx="298058" cy="17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40"/>
          <p:cNvSpPr txBox="1"/>
          <p:nvPr/>
        </p:nvSpPr>
        <p:spPr>
          <a:xfrm>
            <a:off x="5531267" y="3560577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8" name="TextBox 140"/>
          <p:cNvSpPr txBox="1"/>
          <p:nvPr/>
        </p:nvSpPr>
        <p:spPr>
          <a:xfrm>
            <a:off x="6663441" y="3600324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9" name="肘形连接符 38"/>
          <p:cNvCxnSpPr>
            <a:stCxn id="26" idx="2"/>
            <a:endCxn id="33" idx="1"/>
          </p:cNvCxnSpPr>
          <p:nvPr/>
        </p:nvCxnSpPr>
        <p:spPr>
          <a:xfrm rot="16200000" flipH="1">
            <a:off x="5895998" y="1914575"/>
            <a:ext cx="298923" cy="2402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121888" y="2452923"/>
            <a:ext cx="119258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192.168.22.13</a:t>
            </a:r>
            <a:endParaRPr lang="en-US" altLang="zh-CN" sz="1200" dirty="0" smtClean="0"/>
          </a:p>
        </p:txBody>
      </p:sp>
      <p:sp>
        <p:nvSpPr>
          <p:cNvPr id="41" name="矩形 40"/>
          <p:cNvSpPr/>
          <p:nvPr/>
        </p:nvSpPr>
        <p:spPr>
          <a:xfrm>
            <a:off x="7121888" y="3171115"/>
            <a:ext cx="119258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192.168.22.15</a:t>
            </a:r>
            <a:endParaRPr lang="en-US" altLang="zh-CN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7121888" y="2812019"/>
            <a:ext cx="1192582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192.168.22.14</a:t>
            </a:r>
            <a:endParaRPr lang="zh-CN" altLang="en-US" sz="1200" dirty="0"/>
          </a:p>
        </p:txBody>
      </p:sp>
      <p:cxnSp>
        <p:nvCxnSpPr>
          <p:cNvPr id="43" name="肘形连接符 42"/>
          <p:cNvCxnSpPr>
            <a:endCxn id="40" idx="1"/>
          </p:cNvCxnSpPr>
          <p:nvPr/>
        </p:nvCxnSpPr>
        <p:spPr>
          <a:xfrm rot="16200000" flipH="1">
            <a:off x="6912469" y="2382004"/>
            <a:ext cx="212074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endCxn id="42" idx="1"/>
          </p:cNvCxnSpPr>
          <p:nvPr/>
        </p:nvCxnSpPr>
        <p:spPr>
          <a:xfrm rot="16200000" flipH="1">
            <a:off x="6752042" y="2580673"/>
            <a:ext cx="532928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endCxn id="41" idx="1"/>
          </p:cNvCxnSpPr>
          <p:nvPr/>
        </p:nvCxnSpPr>
        <p:spPr>
          <a:xfrm rot="16200000" flipH="1">
            <a:off x="6560801" y="2748528"/>
            <a:ext cx="915410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74272" y="699542"/>
            <a:ext cx="35613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Times New Roman" panose="02020603050405020304" pitchFamily="18" charset="0"/>
              </a:rPr>
              <a:t>       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在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分布式环境下，经常需要对应用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/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服务进行统一命名，便于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识别。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latin typeface="Times New Roman" panose="02020603050405020304" pitchFamily="18" charset="0"/>
              </a:rPr>
              <a:t>例如：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IP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不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容易记住，而域名容易记住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/>
      <p:bldP spid="25" grpId="0" bldLvl="0" animBg="1"/>
      <p:bldP spid="26" grpId="0" bldLvl="0" animBg="1"/>
      <p:bldP spid="28" grpId="0" bldLvl="0" animBg="1"/>
      <p:bldP spid="29" grpId="0" bldLvl="0" animBg="1"/>
      <p:bldP spid="30" grpId="0" bldLvl="0" animBg="1"/>
      <p:bldP spid="31" grpId="0"/>
      <p:bldP spid="33" grpId="0" bldLvl="0" animBg="1"/>
      <p:bldP spid="37" grpId="0"/>
      <p:bldP spid="38" grpId="0"/>
      <p:bldP spid="40" grpId="0" bldLvl="0" animBg="1"/>
      <p:bldP spid="41" grpId="0" bldLvl="0" animBg="1"/>
      <p:bldP spid="42" grpId="0" bldLvl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统一配置管理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30822" y="771550"/>
            <a:ext cx="3600400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140"/>
          <p:cNvSpPr txBox="1"/>
          <p:nvPr/>
        </p:nvSpPr>
        <p:spPr>
          <a:xfrm>
            <a:off x="5174838" y="771550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72853" y="1185130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51" name="流程图: 资料带 50"/>
          <p:cNvSpPr/>
          <p:nvPr/>
        </p:nvSpPr>
        <p:spPr>
          <a:xfrm>
            <a:off x="7443090" y="994131"/>
            <a:ext cx="972108" cy="567540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 Data</a:t>
            </a:r>
            <a:endParaRPr lang="zh-CN" altLang="en-US" sz="1200" dirty="0"/>
          </a:p>
        </p:txBody>
      </p:sp>
      <p:sp>
        <p:nvSpPr>
          <p:cNvPr id="52" name="圆角矩形 51"/>
          <p:cNvSpPr/>
          <p:nvPr/>
        </p:nvSpPr>
        <p:spPr>
          <a:xfrm>
            <a:off x="6284592" y="1923678"/>
            <a:ext cx="1266509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/Configuration</a:t>
            </a:r>
            <a:endParaRPr lang="zh-CN" altLang="en-US" sz="1200" dirty="0"/>
          </a:p>
        </p:txBody>
      </p:sp>
      <p:cxnSp>
        <p:nvCxnSpPr>
          <p:cNvPr id="53" name="肘形连接符 52"/>
          <p:cNvCxnSpPr>
            <a:endCxn id="52" idx="1"/>
          </p:cNvCxnSpPr>
          <p:nvPr/>
        </p:nvCxnSpPr>
        <p:spPr>
          <a:xfrm rot="16200000" flipH="1">
            <a:off x="5800739" y="1655849"/>
            <a:ext cx="578032" cy="3896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2"/>
            <a:endCxn id="52" idx="0"/>
          </p:cNvCxnSpPr>
          <p:nvPr/>
        </p:nvCxnSpPr>
        <p:spPr>
          <a:xfrm flipH="1">
            <a:off x="6917847" y="1504917"/>
            <a:ext cx="1011297" cy="41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958814" y="3723878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516216" y="3723878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812360" y="3723878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58" name="直接箭头连接符 57"/>
          <p:cNvCxnSpPr>
            <a:stCxn id="55" idx="0"/>
            <a:endCxn id="52" idx="2"/>
          </p:cNvCxnSpPr>
          <p:nvPr/>
        </p:nvCxnSpPr>
        <p:spPr>
          <a:xfrm flipV="1">
            <a:off x="5354858" y="2355726"/>
            <a:ext cx="1562989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6" idx="0"/>
            <a:endCxn id="52" idx="2"/>
          </p:cNvCxnSpPr>
          <p:nvPr/>
        </p:nvCxnSpPr>
        <p:spPr>
          <a:xfrm flipV="1">
            <a:off x="6912260" y="2355726"/>
            <a:ext cx="5587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7" idx="0"/>
            <a:endCxn id="52" idx="2"/>
          </p:cNvCxnSpPr>
          <p:nvPr/>
        </p:nvCxnSpPr>
        <p:spPr>
          <a:xfrm flipH="1" flipV="1">
            <a:off x="6917847" y="2355726"/>
            <a:ext cx="1290557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40"/>
          <p:cNvSpPr txBox="1"/>
          <p:nvPr/>
        </p:nvSpPr>
        <p:spPr>
          <a:xfrm>
            <a:off x="4997785" y="3049474"/>
            <a:ext cx="74906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2" name="TextBox 140"/>
          <p:cNvSpPr txBox="1"/>
          <p:nvPr/>
        </p:nvSpPr>
        <p:spPr>
          <a:xfrm>
            <a:off x="6528497" y="3062409"/>
            <a:ext cx="74906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3" name="TextBox 140"/>
          <p:cNvSpPr txBox="1"/>
          <p:nvPr/>
        </p:nvSpPr>
        <p:spPr>
          <a:xfrm>
            <a:off x="7999398" y="3062409"/>
            <a:ext cx="74906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8173" y="627534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）分布式环境下，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配置文件同步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非常常见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708" y="2500150"/>
            <a:ext cx="4572000" cy="3772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）配置管理可交由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实现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858" y="3470047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）各个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客户端服务器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监听这个</a:t>
            </a:r>
            <a:r>
              <a:rPr lang="en-US" altLang="zh-CN" sz="1400" kern="100" dirty="0" err="1" smtClean="0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57" y="396553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）一旦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中的数据被修改，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将通知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各个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客户端服务器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779" y="171429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）对配置文件修改后，希望能够快速同步到各个节点上。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242" y="99924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一般要求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一个集群中，所有节点的配置信息是一致的，比如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smtClean="0">
                <a:latin typeface="Times New Roman" panose="02020603050405020304" pitchFamily="18" charset="0"/>
              </a:rPr>
              <a:t>Kafka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集群。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7666" y="2965991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）可将配置信息写入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上的一个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9" grpId="0"/>
      <p:bldP spid="50" grpId="0" bldLvl="0" animBg="1"/>
      <p:bldP spid="51" grpId="0" bldLvl="0" animBg="1"/>
      <p:bldP spid="52" grpId="0" bldLvl="0" animBg="1"/>
      <p:bldP spid="55" grpId="0" bldLvl="0" animBg="1"/>
      <p:bldP spid="56" grpId="0" bldLvl="0" animBg="1"/>
      <p:bldP spid="57" grpId="0" bldLvl="0" animBg="1"/>
      <p:bldP spid="61" grpId="0"/>
      <p:bldP spid="62" grpId="0"/>
      <p:bldP spid="63" grpId="0"/>
      <p:bldP spid="6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统一集群管理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12111" y="731831"/>
            <a:ext cx="3456384" cy="2520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40"/>
          <p:cNvSpPr txBox="1"/>
          <p:nvPr/>
        </p:nvSpPr>
        <p:spPr>
          <a:xfrm>
            <a:off x="5112111" y="731831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10126" y="1145411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120223" y="1595927"/>
            <a:ext cx="1332097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GroupMemgers</a:t>
            </a:r>
            <a:endParaRPr lang="zh-CN" altLang="en-US" sz="1200" dirty="0"/>
          </a:p>
        </p:txBody>
      </p:sp>
      <p:cxnSp>
        <p:nvCxnSpPr>
          <p:cNvPr id="25" name="肘形连接符 24"/>
          <p:cNvCxnSpPr>
            <a:stCxn id="23" idx="2"/>
            <a:endCxn id="24" idx="1"/>
          </p:cNvCxnSpPr>
          <p:nvPr/>
        </p:nvCxnSpPr>
        <p:spPr>
          <a:xfrm rot="16200000" flipH="1">
            <a:off x="5855940" y="1475660"/>
            <a:ext cx="234492" cy="294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095887" y="3684159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29879" y="3684159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63871" y="3666623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9" name="TextBox 140"/>
          <p:cNvSpPr txBox="1"/>
          <p:nvPr/>
        </p:nvSpPr>
        <p:spPr>
          <a:xfrm>
            <a:off x="4141874" y="3294240"/>
            <a:ext cx="86755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Register and 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997408" y="2027975"/>
            <a:ext cx="72501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/client1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6997407" y="2424726"/>
            <a:ext cx="72501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/client2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6997406" y="2820063"/>
            <a:ext cx="72501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/client3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26" idx="0"/>
            <a:endCxn id="30" idx="1"/>
          </p:cNvCxnSpPr>
          <p:nvPr/>
        </p:nvCxnSpPr>
        <p:spPr>
          <a:xfrm flipV="1">
            <a:off x="3491931" y="2171991"/>
            <a:ext cx="3505477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0"/>
            <a:endCxn id="31" idx="1"/>
          </p:cNvCxnSpPr>
          <p:nvPr/>
        </p:nvCxnSpPr>
        <p:spPr>
          <a:xfrm flipV="1">
            <a:off x="5425923" y="2568742"/>
            <a:ext cx="1571484" cy="111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0"/>
            <a:endCxn id="33" idx="2"/>
          </p:cNvCxnSpPr>
          <p:nvPr/>
        </p:nvCxnSpPr>
        <p:spPr>
          <a:xfrm flipV="1">
            <a:off x="7359915" y="3108095"/>
            <a:ext cx="1" cy="55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40"/>
          <p:cNvSpPr txBox="1"/>
          <p:nvPr/>
        </p:nvSpPr>
        <p:spPr>
          <a:xfrm>
            <a:off x="5868246" y="3302401"/>
            <a:ext cx="9720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Register and 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8" name="TextBox 140"/>
          <p:cNvSpPr txBox="1"/>
          <p:nvPr/>
        </p:nvSpPr>
        <p:spPr>
          <a:xfrm>
            <a:off x="7920423" y="3294240"/>
            <a:ext cx="97205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Register</a:t>
            </a:r>
            <a:endParaRPr lang="en-US" altLang="zh-CN" sz="1200" dirty="0" smtClean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And</a:t>
            </a:r>
            <a:endParaRPr lang="en-US" altLang="zh-CN" sz="1200" dirty="0" smtClean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9" name="肘形连接符 38"/>
          <p:cNvCxnSpPr>
            <a:stCxn id="24" idx="2"/>
            <a:endCxn id="30" idx="1"/>
          </p:cNvCxnSpPr>
          <p:nvPr/>
        </p:nvCxnSpPr>
        <p:spPr>
          <a:xfrm rot="16200000" flipH="1">
            <a:off x="6747824" y="1922407"/>
            <a:ext cx="288032" cy="2111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2"/>
            <a:endCxn id="31" idx="1"/>
          </p:cNvCxnSpPr>
          <p:nvPr/>
        </p:nvCxnSpPr>
        <p:spPr>
          <a:xfrm rot="16200000" flipH="1">
            <a:off x="6549448" y="2120782"/>
            <a:ext cx="684783" cy="2111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4" idx="2"/>
            <a:endCxn id="33" idx="1"/>
          </p:cNvCxnSpPr>
          <p:nvPr/>
        </p:nvCxnSpPr>
        <p:spPr>
          <a:xfrm rot="16200000" flipH="1">
            <a:off x="6351779" y="2318452"/>
            <a:ext cx="1080120" cy="2111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25588" y="627534"/>
            <a:ext cx="44753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）分布式环境中，实时掌握每个节点的状态是必要的。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）可根据节点实时状态做出一些调整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459" y="1431444"/>
            <a:ext cx="44350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 err="1" smtClean="0">
                <a:latin typeface="Times New Roman" panose="02020603050405020304" pitchFamily="18" charset="0"/>
              </a:rPr>
              <a:t>ZooKeeper</a:t>
            </a:r>
            <a:r>
              <a:rPr lang="zh-CN" altLang="en-US" sz="1400" kern="100" dirty="0" smtClean="0">
                <a:latin typeface="Times New Roman" panose="02020603050405020304" pitchFamily="18" charset="0"/>
              </a:rPr>
              <a:t>可以实现实时监控节点状态变化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）可将节点信息写入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上的一个</a:t>
            </a:r>
            <a:r>
              <a:rPr lang="en-US" altLang="zh-CN" sz="1400" kern="100" dirty="0" err="1" smtClean="0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）监听这个</a:t>
            </a:r>
            <a:r>
              <a:rPr lang="en-US" altLang="zh-CN" sz="1400" kern="100" dirty="0" err="1" smtClean="0">
                <a:latin typeface="Times New Roman" panose="02020603050405020304" pitchFamily="18" charset="0"/>
              </a:rPr>
              <a:t>ZNode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可获取它的实时状态变化。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/>
      <p:bldP spid="23" grpId="0" bldLvl="0" animBg="1"/>
      <p:bldP spid="24" grpId="0" bldLvl="0" animBg="1"/>
      <p:bldP spid="26" grpId="0" bldLvl="0" animBg="1"/>
      <p:bldP spid="27" grpId="0" bldLvl="0" animBg="1"/>
      <p:bldP spid="28" grpId="0" bldLvl="0" animBg="1"/>
      <p:bldP spid="29" grpId="0"/>
      <p:bldP spid="30" grpId="0" bldLvl="0" animBg="1"/>
      <p:bldP spid="31" grpId="0" bldLvl="0" animBg="1"/>
      <p:bldP spid="33" grpId="0" bldLvl="0" animBg="1"/>
      <p:bldP spid="37" grpId="0"/>
      <p:bldP spid="38" grpId="0"/>
      <p:bldP spid="4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服务器动态上下线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5763" y="85208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3333785" y="114011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46" name="TextBox 140"/>
          <p:cNvSpPr txBox="1"/>
          <p:nvPr/>
        </p:nvSpPr>
        <p:spPr>
          <a:xfrm>
            <a:off x="3239852" y="555526"/>
            <a:ext cx="7200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TextBox 140"/>
          <p:cNvSpPr txBox="1"/>
          <p:nvPr/>
        </p:nvSpPr>
        <p:spPr>
          <a:xfrm>
            <a:off x="179512" y="694052"/>
            <a:ext cx="18722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客户端能实时洞察到服务器上下线的变化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84068" y="869458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5382090" y="1157490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50" name="TextBox 140"/>
          <p:cNvSpPr txBox="1"/>
          <p:nvPr/>
        </p:nvSpPr>
        <p:spPr>
          <a:xfrm>
            <a:off x="5212226" y="572902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36462" y="869458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7534484" y="1157490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53" name="TextBox 140"/>
          <p:cNvSpPr txBox="1"/>
          <p:nvPr/>
        </p:nvSpPr>
        <p:spPr>
          <a:xfrm>
            <a:off x="7412393" y="572902"/>
            <a:ext cx="748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2998786" y="2787775"/>
            <a:ext cx="5605662" cy="8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023828" y="3923590"/>
            <a:ext cx="1152128" cy="808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6" name="椭圆 55"/>
          <p:cNvSpPr/>
          <p:nvPr/>
        </p:nvSpPr>
        <p:spPr>
          <a:xfrm>
            <a:off x="5112059" y="3939902"/>
            <a:ext cx="1246061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57" name="椭圆 56"/>
          <p:cNvSpPr/>
          <p:nvPr/>
        </p:nvSpPr>
        <p:spPr>
          <a:xfrm>
            <a:off x="7336462" y="3923590"/>
            <a:ext cx="119597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179512" y="2106544"/>
            <a:ext cx="2232248" cy="1473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9" name="TextBox 140"/>
          <p:cNvSpPr txBox="1"/>
          <p:nvPr/>
        </p:nvSpPr>
        <p:spPr>
          <a:xfrm>
            <a:off x="395536" y="1792612"/>
            <a:ext cx="14693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0" name="TextBox 140"/>
          <p:cNvSpPr txBox="1"/>
          <p:nvPr/>
        </p:nvSpPr>
        <p:spPr>
          <a:xfrm>
            <a:off x="5537386" y="2280001"/>
            <a:ext cx="16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服务端启动时去注册信息（创建都是临时节点）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61" name="直接箭头连接符 60"/>
          <p:cNvCxnSpPr>
            <a:stCxn id="44" idx="2"/>
            <a:endCxn id="58" idx="3"/>
          </p:cNvCxnSpPr>
          <p:nvPr/>
        </p:nvCxnSpPr>
        <p:spPr>
          <a:xfrm flipH="1">
            <a:off x="2411760" y="1932202"/>
            <a:ext cx="1174053" cy="9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8" idx="2"/>
            <a:endCxn id="58" idx="3"/>
          </p:cNvCxnSpPr>
          <p:nvPr/>
        </p:nvCxnSpPr>
        <p:spPr>
          <a:xfrm flipH="1">
            <a:off x="2411760" y="1949578"/>
            <a:ext cx="3222358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2"/>
            <a:endCxn id="58" idx="3"/>
          </p:cNvCxnSpPr>
          <p:nvPr/>
        </p:nvCxnSpPr>
        <p:spPr>
          <a:xfrm flipH="1">
            <a:off x="2411760" y="1949578"/>
            <a:ext cx="5374752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40"/>
          <p:cNvSpPr txBox="1"/>
          <p:nvPr/>
        </p:nvSpPr>
        <p:spPr>
          <a:xfrm>
            <a:off x="110935" y="2564693"/>
            <a:ext cx="23368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/servers/server1  hadoop101  80 nodes</a:t>
            </a:r>
            <a:endParaRPr lang="en-US" altLang="zh-CN" sz="800" b="1" dirty="0" smtClean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/server2 hadoop102  90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/server3 hadoop103  95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5" name="TextBox 140"/>
          <p:cNvSpPr txBox="1"/>
          <p:nvPr/>
        </p:nvSpPr>
        <p:spPr>
          <a:xfrm>
            <a:off x="2915816" y="3207519"/>
            <a:ext cx="172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获取到当前在线服务器列表，并且注册监听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6" name="TextBox 140"/>
          <p:cNvSpPr txBox="1"/>
          <p:nvPr/>
        </p:nvSpPr>
        <p:spPr>
          <a:xfrm>
            <a:off x="3372616" y="2139485"/>
            <a:ext cx="1224136" cy="2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服务器节点下线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7" name="TextBox 140"/>
          <p:cNvSpPr txBox="1"/>
          <p:nvPr/>
        </p:nvSpPr>
        <p:spPr>
          <a:xfrm>
            <a:off x="1529662" y="4065099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服务器节点上下线事件通知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68" name="直接箭头连接符 67"/>
          <p:cNvCxnSpPr>
            <a:stCxn id="55" idx="0"/>
            <a:endCxn id="58" idx="2"/>
          </p:cNvCxnSpPr>
          <p:nvPr/>
        </p:nvCxnSpPr>
        <p:spPr>
          <a:xfrm flipH="1" flipV="1">
            <a:off x="1295636" y="3579861"/>
            <a:ext cx="2304256" cy="3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55" idx="2"/>
          </p:cNvCxnSpPr>
          <p:nvPr/>
        </p:nvCxnSpPr>
        <p:spPr>
          <a:xfrm>
            <a:off x="1306176" y="3592773"/>
            <a:ext cx="1717652" cy="73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40"/>
          <p:cNvSpPr txBox="1"/>
          <p:nvPr/>
        </p:nvSpPr>
        <p:spPr>
          <a:xfrm>
            <a:off x="3124560" y="3993330"/>
            <a:ext cx="1116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process(){</a:t>
            </a:r>
            <a:endParaRPr lang="en-US" altLang="zh-CN" sz="800" b="1" dirty="0" smtClean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重新再去获取服务器列表，并注册监听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}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998336" y="3789264"/>
            <a:ext cx="814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4838107" y="751721"/>
            <a:ext cx="1520014" cy="1299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611560" y="2840877"/>
            <a:ext cx="1656184" cy="1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4982462" y="751721"/>
            <a:ext cx="1268530" cy="13796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5" grpId="0" bldLvl="0" animBg="1"/>
      <p:bldP spid="46" grpId="0"/>
      <p:bldP spid="47" grpId="0"/>
      <p:bldP spid="48" grpId="0" bldLvl="0" animBg="1"/>
      <p:bldP spid="49" grpId="0" bldLvl="0" animBg="1"/>
      <p:bldP spid="50" grpId="0"/>
      <p:bldP spid="51" grpId="0" bldLvl="0" animBg="1"/>
      <p:bldP spid="52" grpId="0" bldLvl="0" animBg="1"/>
      <p:bldP spid="53" grpId="0"/>
      <p:bldP spid="55" grpId="0" bldLvl="0" animBg="1"/>
      <p:bldP spid="56" grpId="0" bldLvl="0" animBg="1"/>
      <p:bldP spid="57" grpId="0" bldLvl="0" animBg="1"/>
      <p:bldP spid="58" grpId="0" bldLvl="0" animBg="1"/>
      <p:bldP spid="59" grpId="0"/>
      <p:bldP spid="60" grpId="0"/>
      <p:bldP spid="64" grpId="0"/>
      <p:bldP spid="65" grpId="0"/>
      <p:bldP spid="66" grpId="0"/>
      <p:bldP spid="67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539552" y="0"/>
            <a:ext cx="2952328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软负载均衡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6" name="AutoShape 2" descr="“大型主机”的图片搜索结果"/>
          <p:cNvSpPr>
            <a:spLocks noChangeAspect="1" noChangeArrowheads="1"/>
          </p:cNvSpPr>
          <p:nvPr/>
        </p:nvSpPr>
        <p:spPr bwMode="auto">
          <a:xfrm>
            <a:off x="216652" y="253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/>
          </a:p>
        </p:txBody>
      </p:sp>
      <p:sp>
        <p:nvSpPr>
          <p:cNvPr id="37" name="矩形 36"/>
          <p:cNvSpPr/>
          <p:nvPr/>
        </p:nvSpPr>
        <p:spPr>
          <a:xfrm>
            <a:off x="2267744" y="1059581"/>
            <a:ext cx="4824536" cy="2769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40"/>
          <p:cNvSpPr txBox="1"/>
          <p:nvPr/>
        </p:nvSpPr>
        <p:spPr>
          <a:xfrm>
            <a:off x="2267744" y="1059582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65759" y="1419622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3275856" y="1870138"/>
            <a:ext cx="126650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/service</a:t>
            </a:r>
            <a:endParaRPr lang="zh-CN" altLang="en-US" sz="1200" dirty="0"/>
          </a:p>
        </p:txBody>
      </p:sp>
      <p:cxnSp>
        <p:nvCxnSpPr>
          <p:cNvPr id="41" name="肘形连接符 40"/>
          <p:cNvCxnSpPr>
            <a:stCxn id="39" idx="2"/>
            <a:endCxn id="40" idx="1"/>
          </p:cNvCxnSpPr>
          <p:nvPr/>
        </p:nvCxnSpPr>
        <p:spPr>
          <a:xfrm rot="16200000" flipH="1">
            <a:off x="3011573" y="1749871"/>
            <a:ext cx="234492" cy="294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51520" y="4227934"/>
            <a:ext cx="86409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521068" y="4223193"/>
            <a:ext cx="89069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771800" y="4222580"/>
            <a:ext cx="92280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zh-CN" altLang="en-US" dirty="0"/>
          </a:p>
        </p:txBody>
      </p:sp>
      <p:sp>
        <p:nvSpPr>
          <p:cNvPr id="77" name="TextBox 140"/>
          <p:cNvSpPr txBox="1"/>
          <p:nvPr/>
        </p:nvSpPr>
        <p:spPr>
          <a:xfrm>
            <a:off x="1297507" y="3838015"/>
            <a:ext cx="972057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4149360" y="2270428"/>
            <a:ext cx="1499081" cy="3733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</a:t>
            </a:r>
            <a:r>
              <a:rPr lang="zh-CN" altLang="en-US" sz="1200" dirty="0" smtClean="0"/>
              <a:t>注册登录服务</a:t>
            </a:r>
            <a:endParaRPr lang="en-US" altLang="zh-CN" sz="1200" dirty="0"/>
          </a:p>
          <a:p>
            <a:pPr algn="ctr"/>
            <a:r>
              <a:rPr lang="en-US" altLang="zh-CN" sz="1200" dirty="0" smtClean="0"/>
              <a:t>www.neuedu.com</a:t>
            </a:r>
            <a:endParaRPr lang="en-US" altLang="zh-CN" sz="1200" dirty="0" smtClean="0"/>
          </a:p>
        </p:txBody>
      </p:sp>
      <p:cxnSp>
        <p:nvCxnSpPr>
          <p:cNvPr id="79" name="直接箭头连接符 78"/>
          <p:cNvCxnSpPr>
            <a:stCxn id="42" idx="0"/>
            <a:endCxn id="78" idx="1"/>
          </p:cNvCxnSpPr>
          <p:nvPr/>
        </p:nvCxnSpPr>
        <p:spPr>
          <a:xfrm flipV="1">
            <a:off x="683568" y="2457093"/>
            <a:ext cx="3465792" cy="17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0"/>
            <a:endCxn id="78" idx="1"/>
          </p:cNvCxnSpPr>
          <p:nvPr/>
        </p:nvCxnSpPr>
        <p:spPr>
          <a:xfrm flipV="1">
            <a:off x="1966414" y="2457093"/>
            <a:ext cx="2182946" cy="176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78" idx="1"/>
          </p:cNvCxnSpPr>
          <p:nvPr/>
        </p:nvCxnSpPr>
        <p:spPr>
          <a:xfrm flipV="1">
            <a:off x="3233203" y="2457093"/>
            <a:ext cx="916157" cy="17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40"/>
          <p:cNvSpPr txBox="1"/>
          <p:nvPr/>
        </p:nvSpPr>
        <p:spPr>
          <a:xfrm>
            <a:off x="2290907" y="3833508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3" name="TextBox 140"/>
          <p:cNvSpPr txBox="1"/>
          <p:nvPr/>
        </p:nvSpPr>
        <p:spPr>
          <a:xfrm>
            <a:off x="3423081" y="3873255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84" name="肘形连接符 83"/>
          <p:cNvCxnSpPr>
            <a:stCxn id="40" idx="2"/>
            <a:endCxn id="78" idx="1"/>
          </p:cNvCxnSpPr>
          <p:nvPr/>
        </p:nvCxnSpPr>
        <p:spPr>
          <a:xfrm rot="16200000" flipH="1">
            <a:off x="3879774" y="2187506"/>
            <a:ext cx="298923" cy="2402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5105664" y="2725854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192.168.22.13  </a:t>
            </a:r>
            <a:r>
              <a:rPr lang="zh-CN" altLang="en-US" sz="1200" dirty="0" smtClean="0"/>
              <a:t>访问数</a:t>
            </a:r>
            <a:r>
              <a:rPr lang="en-US" altLang="zh-CN" sz="1200" dirty="0" smtClean="0"/>
              <a:t>60</a:t>
            </a:r>
            <a:endParaRPr lang="en-US" altLang="zh-CN" sz="1200" dirty="0" smtClean="0"/>
          </a:p>
        </p:txBody>
      </p:sp>
      <p:sp>
        <p:nvSpPr>
          <p:cNvPr id="86" name="矩形 85"/>
          <p:cNvSpPr/>
          <p:nvPr/>
        </p:nvSpPr>
        <p:spPr>
          <a:xfrm>
            <a:off x="5105664" y="3444046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192.168.22.15 </a:t>
            </a:r>
            <a:r>
              <a:rPr lang="zh-CN" altLang="en-US" sz="1200" dirty="0" smtClean="0"/>
              <a:t>访问数</a:t>
            </a:r>
            <a:r>
              <a:rPr lang="en-US" altLang="zh-CN" sz="1200" dirty="0" smtClean="0"/>
              <a:t>55</a:t>
            </a:r>
            <a:endParaRPr lang="en-US" altLang="zh-CN" sz="1200" dirty="0" smtClean="0"/>
          </a:p>
        </p:txBody>
      </p:sp>
      <p:sp>
        <p:nvSpPr>
          <p:cNvPr id="87" name="矩形 86"/>
          <p:cNvSpPr/>
          <p:nvPr/>
        </p:nvSpPr>
        <p:spPr>
          <a:xfrm>
            <a:off x="5105664" y="3084950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192.168.22.14 </a:t>
            </a:r>
            <a:r>
              <a:rPr lang="zh-CN" altLang="en-US" sz="1200" dirty="0" smtClean="0"/>
              <a:t>访问数</a:t>
            </a:r>
            <a:r>
              <a:rPr lang="en-US" altLang="zh-CN" sz="1200" dirty="0" smtClean="0"/>
              <a:t>50</a:t>
            </a:r>
            <a:endParaRPr lang="zh-CN" altLang="en-US" sz="1200" dirty="0"/>
          </a:p>
        </p:txBody>
      </p:sp>
      <p:cxnSp>
        <p:nvCxnSpPr>
          <p:cNvPr id="88" name="肘形连接符 87"/>
          <p:cNvCxnSpPr>
            <a:endCxn id="85" idx="1"/>
          </p:cNvCxnSpPr>
          <p:nvPr/>
        </p:nvCxnSpPr>
        <p:spPr>
          <a:xfrm rot="16200000" flipH="1">
            <a:off x="4896245" y="2654935"/>
            <a:ext cx="212074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87" idx="1"/>
          </p:cNvCxnSpPr>
          <p:nvPr/>
        </p:nvCxnSpPr>
        <p:spPr>
          <a:xfrm rot="16200000" flipH="1">
            <a:off x="4735818" y="2853604"/>
            <a:ext cx="532928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endCxn id="86" idx="1"/>
          </p:cNvCxnSpPr>
          <p:nvPr/>
        </p:nvCxnSpPr>
        <p:spPr>
          <a:xfrm rot="16200000" flipH="1">
            <a:off x="4544578" y="3021459"/>
            <a:ext cx="915409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40"/>
          <p:cNvSpPr txBox="1"/>
          <p:nvPr/>
        </p:nvSpPr>
        <p:spPr>
          <a:xfrm>
            <a:off x="571088" y="521377"/>
            <a:ext cx="738528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在</a:t>
            </a:r>
            <a:r>
              <a:rPr lang="en-US" altLang="zh-CN" sz="1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4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中记录每台服务器的访问数，让访问数最少的服务器去处理最新的客户端请求</a:t>
            </a:r>
            <a:endParaRPr lang="en-US" altLang="zh-CN" sz="14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39" grpId="0" bldLvl="0" animBg="1"/>
      <p:bldP spid="40" grpId="0" bldLvl="0" animBg="1"/>
      <p:bldP spid="42" grpId="0" bldLvl="0" animBg="1"/>
      <p:bldP spid="75" grpId="0" bldLvl="0" animBg="1"/>
      <p:bldP spid="76" grpId="0" bldLvl="0" animBg="1"/>
      <p:bldP spid="77" grpId="0"/>
      <p:bldP spid="78" grpId="0" bldLvl="0" animBg="1"/>
      <p:bldP spid="82" grpId="0"/>
      <p:bldP spid="83" grpId="0"/>
      <p:bldP spid="85" grpId="0" bldLvl="0" animBg="1"/>
      <p:bldP spid="86" grpId="0" bldLvl="0" animBg="1"/>
      <p:bldP spid="8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40"/>
          <p:cNvSpPr txBox="1"/>
          <p:nvPr/>
        </p:nvSpPr>
        <p:spPr>
          <a:xfrm>
            <a:off x="463904" y="-8666"/>
            <a:ext cx="360768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服务器动态上下线案例分析</a:t>
            </a:r>
            <a:endParaRPr lang="en-US" altLang="zh-CN" sz="20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23795" y="1068106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621817" y="1356138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业务功能</a:t>
            </a:r>
            <a:endParaRPr lang="zh-CN" altLang="en-US" sz="1200" dirty="0"/>
          </a:p>
        </p:txBody>
      </p:sp>
      <p:sp>
        <p:nvSpPr>
          <p:cNvPr id="35" name="TextBox 140"/>
          <p:cNvSpPr txBox="1"/>
          <p:nvPr/>
        </p:nvSpPr>
        <p:spPr>
          <a:xfrm>
            <a:off x="3527883" y="771550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6" name="TextBox 140"/>
          <p:cNvSpPr txBox="1"/>
          <p:nvPr/>
        </p:nvSpPr>
        <p:spPr>
          <a:xfrm>
            <a:off x="467544" y="910076"/>
            <a:ext cx="18722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需求：客户端能实时洞察到服务器上下线的变化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72100" y="108548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5670122" y="137351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业务功能</a:t>
            </a:r>
            <a:endParaRPr lang="zh-CN" altLang="en-US" sz="1200" dirty="0"/>
          </a:p>
        </p:txBody>
      </p:sp>
      <p:sp>
        <p:nvSpPr>
          <p:cNvPr id="44" name="TextBox 140"/>
          <p:cNvSpPr txBox="1"/>
          <p:nvPr/>
        </p:nvSpPr>
        <p:spPr>
          <a:xfrm>
            <a:off x="5500258" y="788926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24494" y="108548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7822516" y="137351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业务功能</a:t>
            </a:r>
            <a:endParaRPr lang="zh-CN" altLang="en-US" sz="1200" dirty="0"/>
          </a:p>
        </p:txBody>
      </p:sp>
      <p:sp>
        <p:nvSpPr>
          <p:cNvPr id="47" name="TextBox 140"/>
          <p:cNvSpPr txBox="1"/>
          <p:nvPr/>
        </p:nvSpPr>
        <p:spPr>
          <a:xfrm>
            <a:off x="7700425" y="788926"/>
            <a:ext cx="748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3286818" y="3003799"/>
            <a:ext cx="5605662" cy="8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311860" y="4139614"/>
            <a:ext cx="1152128" cy="808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0" name="椭圆 49"/>
          <p:cNvSpPr/>
          <p:nvPr/>
        </p:nvSpPr>
        <p:spPr>
          <a:xfrm>
            <a:off x="5400091" y="4155926"/>
            <a:ext cx="1246061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1" name="椭圆 50"/>
          <p:cNvSpPr/>
          <p:nvPr/>
        </p:nvSpPr>
        <p:spPr>
          <a:xfrm>
            <a:off x="7624494" y="4139614"/>
            <a:ext cx="1267986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467544" y="2322568"/>
            <a:ext cx="2232248" cy="1473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3" name="TextBox 140"/>
          <p:cNvSpPr txBox="1"/>
          <p:nvPr/>
        </p:nvSpPr>
        <p:spPr>
          <a:xfrm>
            <a:off x="683568" y="2008636"/>
            <a:ext cx="14693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4" name="TextBox 140"/>
          <p:cNvSpPr txBox="1"/>
          <p:nvPr/>
        </p:nvSpPr>
        <p:spPr>
          <a:xfrm>
            <a:off x="5825418" y="2496025"/>
            <a:ext cx="16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服务端启动时去注册信息（创建都是临时节点）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5" name="直接箭头连接符 54"/>
          <p:cNvCxnSpPr>
            <a:stCxn id="31" idx="2"/>
            <a:endCxn id="52" idx="3"/>
          </p:cNvCxnSpPr>
          <p:nvPr/>
        </p:nvCxnSpPr>
        <p:spPr>
          <a:xfrm flipH="1">
            <a:off x="2699792" y="2148226"/>
            <a:ext cx="1174053" cy="9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2" idx="3"/>
          </p:cNvCxnSpPr>
          <p:nvPr/>
        </p:nvCxnSpPr>
        <p:spPr>
          <a:xfrm flipH="1">
            <a:off x="2699792" y="2165602"/>
            <a:ext cx="3222358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2"/>
            <a:endCxn id="52" idx="3"/>
          </p:cNvCxnSpPr>
          <p:nvPr/>
        </p:nvCxnSpPr>
        <p:spPr>
          <a:xfrm flipH="1">
            <a:off x="2699792" y="2165602"/>
            <a:ext cx="5374752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40"/>
          <p:cNvSpPr txBox="1"/>
          <p:nvPr/>
        </p:nvSpPr>
        <p:spPr>
          <a:xfrm>
            <a:off x="398967" y="2780717"/>
            <a:ext cx="23368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/servers/server1  hadoop101  80 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/server2 hadoop102  90 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/server3 hadoop103  95 nodes</a:t>
            </a:r>
            <a:endParaRPr lang="en-US" altLang="zh-CN" sz="8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9" name="TextBox 140"/>
          <p:cNvSpPr txBox="1"/>
          <p:nvPr/>
        </p:nvSpPr>
        <p:spPr>
          <a:xfrm>
            <a:off x="2840303" y="3308227"/>
            <a:ext cx="172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启动就去</a:t>
            </a:r>
            <a:r>
              <a:rPr lang="en-US" altLang="zh-CN" sz="1000" b="1" dirty="0" err="1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getChildren</a:t>
            </a: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,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获取到当前在线服务器列表，并且注册监听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0" name="TextBox 140"/>
          <p:cNvSpPr txBox="1"/>
          <p:nvPr/>
        </p:nvSpPr>
        <p:spPr>
          <a:xfrm>
            <a:off x="3419872" y="2355509"/>
            <a:ext cx="1224136" cy="2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服务器节点下线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" name="TextBox 140"/>
          <p:cNvSpPr txBox="1"/>
          <p:nvPr/>
        </p:nvSpPr>
        <p:spPr>
          <a:xfrm>
            <a:off x="1817694" y="4281123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zh-CN" altLang="en-US" sz="10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服务器节点上下线事件通知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62" name="直接箭头连接符 61"/>
          <p:cNvCxnSpPr>
            <a:stCxn id="49" idx="0"/>
            <a:endCxn id="52" idx="2"/>
          </p:cNvCxnSpPr>
          <p:nvPr/>
        </p:nvCxnSpPr>
        <p:spPr>
          <a:xfrm flipH="1" flipV="1">
            <a:off x="1583668" y="3795885"/>
            <a:ext cx="2304256" cy="3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49" idx="2"/>
          </p:cNvCxnSpPr>
          <p:nvPr/>
        </p:nvCxnSpPr>
        <p:spPr>
          <a:xfrm>
            <a:off x="1594208" y="3808797"/>
            <a:ext cx="1717652" cy="73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40"/>
          <p:cNvSpPr txBox="1"/>
          <p:nvPr/>
        </p:nvSpPr>
        <p:spPr>
          <a:xfrm>
            <a:off x="3412592" y="4209354"/>
            <a:ext cx="1116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process(){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8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重新再去获取服务器列表，并注册监听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}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30699" y="4358066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5126139" y="967745"/>
            <a:ext cx="1520014" cy="1299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899592" y="3056901"/>
            <a:ext cx="1656184" cy="1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5270494" y="967745"/>
            <a:ext cx="1268530" cy="13796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  <p:bldP spid="35" grpId="0"/>
      <p:bldP spid="36" grpId="0"/>
      <p:bldP spid="38" grpId="0" bldLvl="0" animBg="1"/>
      <p:bldP spid="43" grpId="0" bldLvl="0" animBg="1"/>
      <p:bldP spid="44" grpId="0"/>
      <p:bldP spid="45" grpId="0" bldLvl="0" animBg="1"/>
      <p:bldP spid="46" grpId="0" bldLvl="0" animBg="1"/>
      <p:bldP spid="47" grpId="0"/>
      <p:bldP spid="49" grpId="0" bldLvl="0" animBg="1"/>
      <p:bldP spid="50" grpId="0" bldLvl="0" animBg="1"/>
      <p:bldP spid="51" grpId="0" bldLvl="0" animBg="1"/>
      <p:bldP spid="52" grpId="0" bldLvl="0" animBg="1"/>
      <p:bldP spid="53" grpId="0"/>
      <p:bldP spid="54" grpId="0"/>
      <p:bldP spid="58" grpId="0"/>
      <p:bldP spid="59" grpId="0"/>
      <p:bldP spid="60" grpId="0"/>
      <p:bldP spid="61" grpId="0"/>
      <p:bldP spid="71" grpId="0"/>
      <p:bldP spid="72" grpId="0"/>
    </p:bldLst>
  </p:timing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5097</Words>
  <Application>WPS 演示</Application>
  <PresentationFormat>全屏显示(16:9)</PresentationFormat>
  <Paragraphs>576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方正兰亭超细黑简体</vt:lpstr>
      <vt:lpstr>黑体</vt:lpstr>
      <vt:lpstr>Open Sans</vt:lpstr>
      <vt:lpstr>Times New Roman</vt:lpstr>
      <vt:lpstr>微软雅黑</vt:lpstr>
      <vt:lpstr>Segoe Print</vt:lpstr>
      <vt:lpstr>Arial Unicode MS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bbzha</cp:lastModifiedBy>
  <cp:revision>198</cp:revision>
  <dcterms:created xsi:type="dcterms:W3CDTF">2013-03-04T07:19:00Z</dcterms:created>
  <dcterms:modified xsi:type="dcterms:W3CDTF">2020-03-14T11:44:57Z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