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0"/>
  </p:handoutMasterIdLst>
  <p:sldIdLst>
    <p:sldId id="347" r:id="rId3"/>
    <p:sldId id="348" r:id="rId4"/>
    <p:sldId id="392" r:id="rId5"/>
    <p:sldId id="390" r:id="rId7"/>
    <p:sldId id="351" r:id="rId8"/>
    <p:sldId id="433" r:id="rId9"/>
    <p:sldId id="434" r:id="rId10"/>
    <p:sldId id="435" r:id="rId11"/>
    <p:sldId id="436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16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73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5896" y="699542"/>
            <a:ext cx="1440160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企业数据部的一般组织结构</a:t>
            </a:r>
            <a:endParaRPr lang="zh-CN" altLang="en-US" sz="1000" dirty="0"/>
          </a:p>
        </p:txBody>
      </p:sp>
      <p:sp>
        <p:nvSpPr>
          <p:cNvPr id="150" name="矩形 149"/>
          <p:cNvSpPr/>
          <p:nvPr/>
        </p:nvSpPr>
        <p:spPr>
          <a:xfrm>
            <a:off x="2627784" y="1635647"/>
            <a:ext cx="706988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数据仓库组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395536" y="1635647"/>
            <a:ext cx="64807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平台组</a:t>
            </a:r>
            <a:endParaRPr lang="zh-CN" altLang="en-US" sz="800" dirty="0"/>
          </a:p>
        </p:txBody>
      </p:sp>
      <p:sp>
        <p:nvSpPr>
          <p:cNvPr id="8" name="矩形 7"/>
          <p:cNvSpPr/>
          <p:nvPr/>
        </p:nvSpPr>
        <p:spPr>
          <a:xfrm>
            <a:off x="4940308" y="1617725"/>
            <a:ext cx="711812" cy="305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数据挖掘组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7308304" y="1617725"/>
            <a:ext cx="720080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报表开发组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982325" y="3939902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集群平台性能调优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971600" y="2107481"/>
            <a:ext cx="1086904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Hadoop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Flume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Kafka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Storm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spark</a:t>
            </a:r>
            <a:r>
              <a:rPr lang="zh-CN" altLang="en-US" sz="800" dirty="0" smtClean="0"/>
              <a:t>等框架平台搭建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3212116" y="3826842"/>
            <a:ext cx="1071852" cy="401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Hive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数据分析、数据仓库建模</a:t>
            </a:r>
            <a:endParaRPr lang="zh-CN" altLang="en-US" sz="800" dirty="0"/>
          </a:p>
        </p:txBody>
      </p:sp>
      <p:sp>
        <p:nvSpPr>
          <p:cNvPr id="19" name="矩形 18"/>
          <p:cNvSpPr/>
          <p:nvPr/>
        </p:nvSpPr>
        <p:spPr>
          <a:xfrm>
            <a:off x="3212116" y="2107481"/>
            <a:ext cx="1071852" cy="2880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ETL</a:t>
            </a:r>
            <a:r>
              <a:rPr lang="zh-CN" altLang="en-US" sz="800" dirty="0" smtClean="0"/>
              <a:t>工程师</a:t>
            </a:r>
            <a:r>
              <a:rPr lang="en-US" altLang="zh-CN" sz="800" dirty="0" smtClean="0"/>
              <a:t>-</a:t>
            </a:r>
            <a:r>
              <a:rPr lang="zh-CN" altLang="en-US" sz="800" dirty="0" smtClean="0"/>
              <a:t>数据清洗</a:t>
            </a:r>
            <a:endParaRPr lang="zh-CN" altLang="en-US" sz="800" dirty="0"/>
          </a:p>
        </p:txBody>
      </p:sp>
      <p:sp>
        <p:nvSpPr>
          <p:cNvPr id="20" name="矩形 19"/>
          <p:cNvSpPr/>
          <p:nvPr/>
        </p:nvSpPr>
        <p:spPr>
          <a:xfrm>
            <a:off x="5523523" y="2107481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算法工程师</a:t>
            </a:r>
            <a:endParaRPr lang="zh-CN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5523523" y="2931790"/>
            <a:ext cx="920685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推荐系统工程师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5527314" y="3867894"/>
            <a:ext cx="911819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用户画像工程师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976896" y="3155380"/>
            <a:ext cx="108160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集群性能监控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7899787" y="2107481"/>
            <a:ext cx="920685" cy="288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JavaEE</a:t>
            </a:r>
            <a:r>
              <a:rPr lang="zh-CN" altLang="en-US" sz="800" dirty="0" smtClean="0"/>
              <a:t>工程师</a:t>
            </a:r>
            <a:endParaRPr lang="zh-CN" altLang="en-US" sz="800" dirty="0"/>
          </a:p>
        </p:txBody>
      </p:sp>
      <p:cxnSp>
        <p:nvCxnSpPr>
          <p:cNvPr id="4" name="直接箭头连接符 3"/>
          <p:cNvCxnSpPr>
            <a:stCxn id="2" idx="2"/>
            <a:endCxn id="151" idx="0"/>
          </p:cNvCxnSpPr>
          <p:nvPr/>
        </p:nvCxnSpPr>
        <p:spPr>
          <a:xfrm flipH="1">
            <a:off x="719572" y="1079211"/>
            <a:ext cx="3636404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150" idx="0"/>
          </p:cNvCxnSpPr>
          <p:nvPr/>
        </p:nvCxnSpPr>
        <p:spPr>
          <a:xfrm flipH="1">
            <a:off x="2981278" y="1079211"/>
            <a:ext cx="1374698" cy="5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>
            <a:off x="4355976" y="1079211"/>
            <a:ext cx="94023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9" idx="0"/>
          </p:cNvCxnSpPr>
          <p:nvPr/>
        </p:nvCxnSpPr>
        <p:spPr>
          <a:xfrm>
            <a:off x="4355976" y="1079211"/>
            <a:ext cx="3312368" cy="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51" idx="2"/>
            <a:endCxn id="17" idx="1"/>
          </p:cNvCxnSpPr>
          <p:nvPr/>
        </p:nvCxnSpPr>
        <p:spPr>
          <a:xfrm rot="16200000" flipH="1">
            <a:off x="609669" y="2033582"/>
            <a:ext cx="471835" cy="252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1" idx="2"/>
            <a:endCxn id="15" idx="1"/>
          </p:cNvCxnSpPr>
          <p:nvPr/>
        </p:nvCxnSpPr>
        <p:spPr>
          <a:xfrm rot="16200000" flipH="1">
            <a:off x="-229171" y="2872421"/>
            <a:ext cx="2160239" cy="262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51" idx="2"/>
            <a:endCxn id="23" idx="1"/>
          </p:cNvCxnSpPr>
          <p:nvPr/>
        </p:nvCxnSpPr>
        <p:spPr>
          <a:xfrm rot="16200000" flipH="1">
            <a:off x="160376" y="2482875"/>
            <a:ext cx="1375717" cy="257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0" idx="2"/>
            <a:endCxn id="19" idx="1"/>
          </p:cNvCxnSpPr>
          <p:nvPr/>
        </p:nvCxnSpPr>
        <p:spPr>
          <a:xfrm rot="16200000" flipH="1">
            <a:off x="2932788" y="1972170"/>
            <a:ext cx="32781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0" idx="2"/>
            <a:endCxn id="18" idx="1"/>
          </p:cNvCxnSpPr>
          <p:nvPr/>
        </p:nvCxnSpPr>
        <p:spPr>
          <a:xfrm rot="16200000" flipH="1">
            <a:off x="2044843" y="2860115"/>
            <a:ext cx="2103708" cy="23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2"/>
            <a:endCxn id="20" idx="1"/>
          </p:cNvCxnSpPr>
          <p:nvPr/>
        </p:nvCxnSpPr>
        <p:spPr>
          <a:xfrm rot="16200000" flipH="1">
            <a:off x="5245959" y="1973933"/>
            <a:ext cx="327819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21" idx="1"/>
          </p:cNvCxnSpPr>
          <p:nvPr/>
        </p:nvCxnSpPr>
        <p:spPr>
          <a:xfrm rot="16200000" flipH="1">
            <a:off x="4833804" y="2386088"/>
            <a:ext cx="1152128" cy="227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22" idx="1"/>
          </p:cNvCxnSpPr>
          <p:nvPr/>
        </p:nvCxnSpPr>
        <p:spPr>
          <a:xfrm rot="16200000" flipH="1">
            <a:off x="4367648" y="2852245"/>
            <a:ext cx="2088232" cy="23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9" idx="2"/>
            <a:endCxn id="24" idx="1"/>
          </p:cNvCxnSpPr>
          <p:nvPr/>
        </p:nvCxnSpPr>
        <p:spPr>
          <a:xfrm rot="16200000" flipH="1">
            <a:off x="7620156" y="1971866"/>
            <a:ext cx="327819" cy="231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ldLvl="0" animBg="1"/>
      <p:bldP spid="151" grpId="0" bldLvl="0" animBg="1"/>
      <p:bldP spid="8" grpId="0" bldLvl="0" animBg="1"/>
      <p:bldP spid="9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12" grpId="0"/>
      <p:bldP spid="13" grpId="0"/>
      <p:bldP spid="16" grpId="0"/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61507" y="5505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4" grpId="0"/>
      <p:bldP spid="10" grpId="0" bldLvl="0" animBg="1"/>
      <p:bldP spid="11" grpId="0" bldLvl="0" animBg="1"/>
      <p:bldP spid="5" grpId="0"/>
      <p:bldP spid="13" grpId="0"/>
      <p:bldP spid="14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151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endCxn id="92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51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765007" y="59900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51" name="圆角矩形 150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153" name="矩形 152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154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153" idx="3"/>
            <a:endCxn id="3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3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3" idx="2"/>
            <a:endCxn id="152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/>
      <p:bldP spid="81" grpId="0"/>
      <p:bldP spid="83" grpId="0"/>
      <p:bldP spid="86" grpId="0"/>
      <p:bldP spid="87" grpId="0"/>
      <p:bldP spid="88" grpId="0"/>
      <p:bldP spid="89" grpId="0" bldLvl="0" animBg="1"/>
      <p:bldP spid="90" grpId="0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8" grpId="0" bldLvl="0" animBg="1"/>
      <p:bldP spid="99" grpId="0"/>
      <p:bldP spid="100" grpId="0"/>
      <p:bldP spid="101" grpId="0"/>
      <p:bldP spid="104" grpId="0"/>
      <p:bldP spid="105" grpId="0" bldLvl="0" animBg="1"/>
      <p:bldP spid="106" grpId="0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/>
      <p:bldP spid="114" grpId="0" bldLvl="0" animBg="1"/>
      <p:bldP spid="115" grpId="0" bldLvl="0" animBg="1"/>
      <p:bldP spid="116" grpId="0" bldLvl="0" animBg="1"/>
      <p:bldP spid="117" grpId="0" bldLvl="0" animBg="1"/>
      <p:bldP spid="118" grpId="0"/>
      <p:bldP spid="119" grpId="0" bldLvl="0" animBg="1"/>
      <p:bldP spid="120" grpId="0" bldLvl="0" animBg="1"/>
      <p:bldP spid="121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31" grpId="0"/>
      <p:bldP spid="132" grpId="0"/>
      <p:bldP spid="133" grpId="0"/>
      <p:bldP spid="134" grpId="0"/>
      <p:bldP spid="135" grpId="0"/>
      <p:bldP spid="139" grpId="0"/>
      <p:bldP spid="140" grpId="0" bldLvl="0" animBg="1"/>
      <p:bldP spid="141" grpId="0"/>
      <p:bldP spid="142" grpId="0" bldLvl="0" animBg="1"/>
      <p:bldP spid="143" grpId="0"/>
      <p:bldP spid="144" grpId="0" bldLvl="0" animBg="1"/>
      <p:bldP spid="145" grpId="0"/>
      <p:bldP spid="150" grpId="0"/>
      <p:bldP spid="3" grpId="0" bldLvl="0" animBg="1"/>
      <p:bldP spid="151" grpId="0" bldLvl="0" animBg="1"/>
      <p:bldP spid="152" grpId="0" bldLvl="0" animBg="1"/>
      <p:bldP spid="153" grpId="0" bldLvl="0" animBg="1"/>
      <p:bldP spid="154" grpId="0"/>
      <p:bldP spid="155" grpId="0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765007" y="5990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网络拓扑概念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563638"/>
            <a:ext cx="8599502" cy="345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39552" y="1869433"/>
            <a:ext cx="3960440" cy="2934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49588" y="2256755"/>
            <a:ext cx="928506" cy="2331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71600" y="2588993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67" name="矩形 166"/>
          <p:cNvSpPr/>
          <p:nvPr/>
        </p:nvSpPr>
        <p:spPr>
          <a:xfrm>
            <a:off x="989398" y="322298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68" name="矩形 167"/>
          <p:cNvSpPr/>
          <p:nvPr/>
        </p:nvSpPr>
        <p:spPr>
          <a:xfrm>
            <a:off x="971600" y="387105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69" name="矩形 168"/>
          <p:cNvSpPr/>
          <p:nvPr/>
        </p:nvSpPr>
        <p:spPr>
          <a:xfrm>
            <a:off x="2080548" y="2256754"/>
            <a:ext cx="928506" cy="2331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378157" y="2249760"/>
            <a:ext cx="928506" cy="233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4722004" y="1869433"/>
            <a:ext cx="3960440" cy="293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493204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154052" y="2588993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192" name="矩形 191"/>
          <p:cNvSpPr/>
          <p:nvPr/>
        </p:nvSpPr>
        <p:spPr>
          <a:xfrm>
            <a:off x="5171850" y="322298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54052" y="387105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6263000" y="2249760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560609" y="2249759"/>
            <a:ext cx="928506" cy="2338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3313" y="1628284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d1</a:t>
            </a:r>
            <a:endParaRPr lang="zh-CN" altLang="en-US" sz="1000" dirty="0"/>
          </a:p>
        </p:txBody>
      </p:sp>
      <p:sp>
        <p:nvSpPr>
          <p:cNvPr id="202" name="矩形 201"/>
          <p:cNvSpPr/>
          <p:nvPr/>
        </p:nvSpPr>
        <p:spPr>
          <a:xfrm>
            <a:off x="1130945" y="200268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r1</a:t>
            </a:r>
            <a:endParaRPr lang="zh-CN" altLang="en-US" sz="1000" dirty="0"/>
          </a:p>
        </p:txBody>
      </p:sp>
      <p:sp>
        <p:nvSpPr>
          <p:cNvPr id="203" name="矩形 202"/>
          <p:cNvSpPr/>
          <p:nvPr/>
        </p:nvSpPr>
        <p:spPr>
          <a:xfrm>
            <a:off x="2468216" y="1995688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r2</a:t>
            </a:r>
            <a:endParaRPr lang="zh-CN" altLang="en-US" sz="1000" dirty="0"/>
          </a:p>
        </p:txBody>
      </p:sp>
      <p:sp>
        <p:nvSpPr>
          <p:cNvPr id="204" name="矩形 203"/>
          <p:cNvSpPr/>
          <p:nvPr/>
        </p:nvSpPr>
        <p:spPr>
          <a:xfrm>
            <a:off x="376876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r3</a:t>
            </a:r>
            <a:endParaRPr lang="zh-CN" altLang="en-US" sz="1000" dirty="0"/>
          </a:p>
        </p:txBody>
      </p:sp>
      <p:sp>
        <p:nvSpPr>
          <p:cNvPr id="205" name="矩形 204"/>
          <p:cNvSpPr/>
          <p:nvPr/>
        </p:nvSpPr>
        <p:spPr>
          <a:xfrm>
            <a:off x="5077924" y="1635646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集群</a:t>
            </a:r>
            <a:r>
              <a:rPr lang="en-US" altLang="zh-CN" sz="1000" dirty="0" smtClean="0"/>
              <a:t>d2</a:t>
            </a:r>
            <a:endParaRPr lang="zh-CN" altLang="en-US" sz="1000" dirty="0"/>
          </a:p>
        </p:txBody>
      </p:sp>
      <p:sp>
        <p:nvSpPr>
          <p:cNvPr id="206" name="矩形 205"/>
          <p:cNvSpPr/>
          <p:nvPr/>
        </p:nvSpPr>
        <p:spPr>
          <a:xfrm>
            <a:off x="5270856" y="2002680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r4</a:t>
            </a:r>
            <a:endParaRPr lang="zh-CN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608127" y="1995687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r5</a:t>
            </a:r>
            <a:endParaRPr lang="zh-CN" altLang="en-US" sz="1000" dirty="0"/>
          </a:p>
        </p:txBody>
      </p:sp>
      <p:sp>
        <p:nvSpPr>
          <p:cNvPr id="208" name="矩形 207"/>
          <p:cNvSpPr/>
          <p:nvPr/>
        </p:nvSpPr>
        <p:spPr>
          <a:xfrm>
            <a:off x="7908678" y="1995686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机架</a:t>
            </a:r>
            <a:r>
              <a:rPr lang="en-US" altLang="zh-CN" sz="1000" dirty="0" smtClean="0"/>
              <a:t>r6</a:t>
            </a:r>
            <a:endParaRPr lang="zh-CN" altLang="en-US" sz="1000" dirty="0"/>
          </a:p>
        </p:txBody>
      </p:sp>
      <p:sp>
        <p:nvSpPr>
          <p:cNvPr id="209" name="矩形 208"/>
          <p:cNvSpPr/>
          <p:nvPr/>
        </p:nvSpPr>
        <p:spPr>
          <a:xfrm>
            <a:off x="737288" y="212653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2077263" y="213352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371993" y="212639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924199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6261977" y="2117944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557077" y="212626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540459" y="1735533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718056" y="1742942"/>
            <a:ext cx="393657" cy="123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23528" y="1440412"/>
            <a:ext cx="393657" cy="123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2326330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19" name="矩形 218"/>
          <p:cNvSpPr/>
          <p:nvPr/>
        </p:nvSpPr>
        <p:spPr>
          <a:xfrm>
            <a:off x="2344128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0" name="矩形 219"/>
          <p:cNvSpPr/>
          <p:nvPr/>
        </p:nvSpPr>
        <p:spPr>
          <a:xfrm>
            <a:off x="2326330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1" name="矩形 220"/>
          <p:cNvSpPr/>
          <p:nvPr/>
        </p:nvSpPr>
        <p:spPr>
          <a:xfrm>
            <a:off x="3631364" y="258583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2" name="矩形 221"/>
          <p:cNvSpPr/>
          <p:nvPr/>
        </p:nvSpPr>
        <p:spPr>
          <a:xfrm>
            <a:off x="3649162" y="321982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3" name="矩形 222"/>
          <p:cNvSpPr/>
          <p:nvPr/>
        </p:nvSpPr>
        <p:spPr>
          <a:xfrm>
            <a:off x="3631364" y="3867894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16216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28" name="矩形 227"/>
          <p:cNvSpPr/>
          <p:nvPr/>
        </p:nvSpPr>
        <p:spPr>
          <a:xfrm>
            <a:off x="6534014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29" name="矩形 228"/>
          <p:cNvSpPr/>
          <p:nvPr/>
        </p:nvSpPr>
        <p:spPr>
          <a:xfrm>
            <a:off x="6516216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sp>
        <p:nvSpPr>
          <p:cNvPr id="230" name="矩形 229"/>
          <p:cNvSpPr/>
          <p:nvPr/>
        </p:nvSpPr>
        <p:spPr>
          <a:xfrm>
            <a:off x="7812360" y="258583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n-0</a:t>
            </a:r>
            <a:endParaRPr lang="zh-CN" altLang="en-US" sz="1000" dirty="0"/>
          </a:p>
        </p:txBody>
      </p:sp>
      <p:sp>
        <p:nvSpPr>
          <p:cNvPr id="231" name="矩形 230"/>
          <p:cNvSpPr/>
          <p:nvPr/>
        </p:nvSpPr>
        <p:spPr>
          <a:xfrm>
            <a:off x="7830158" y="321982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n-1</a:t>
            </a:r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7812360" y="3867894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n-2</a:t>
            </a:r>
            <a:endParaRPr lang="zh-CN" altLang="en-US" sz="1000" dirty="0"/>
          </a:p>
        </p:txBody>
      </p:sp>
      <p:cxnSp>
        <p:nvCxnSpPr>
          <p:cNvPr id="7" name="肘形连接符 6"/>
          <p:cNvCxnSpPr>
            <a:endCxn id="166" idx="3"/>
          </p:cNvCxnSpPr>
          <p:nvPr/>
        </p:nvCxnSpPr>
        <p:spPr>
          <a:xfrm>
            <a:off x="1170026" y="2585830"/>
            <a:ext cx="250460" cy="201445"/>
          </a:xfrm>
          <a:prstGeom prst="bentConnector3">
            <a:avLst>
              <a:gd name="adj1" fmla="val 16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15" idx="2"/>
            <a:endCxn id="209" idx="0"/>
          </p:cNvCxnSpPr>
          <p:nvPr/>
        </p:nvCxnSpPr>
        <p:spPr>
          <a:xfrm rot="16200000" flipH="1">
            <a:off x="701815" y="1894231"/>
            <a:ext cx="267774" cy="19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9" idx="2"/>
            <a:endCxn id="167" idx="1"/>
          </p:cNvCxnSpPr>
          <p:nvPr/>
        </p:nvCxnSpPr>
        <p:spPr>
          <a:xfrm rot="16200000" flipH="1">
            <a:off x="376003" y="2807872"/>
            <a:ext cx="1171508" cy="5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09" idx="2"/>
            <a:endCxn id="168" idx="1"/>
          </p:cNvCxnSpPr>
          <p:nvPr/>
        </p:nvCxnSpPr>
        <p:spPr>
          <a:xfrm rot="16200000" flipH="1">
            <a:off x="43068" y="3140807"/>
            <a:ext cx="1819580" cy="37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5" idx="2"/>
            <a:endCxn id="210" idx="0"/>
          </p:cNvCxnSpPr>
          <p:nvPr/>
        </p:nvCxnSpPr>
        <p:spPr>
          <a:xfrm rot="16200000" flipH="1">
            <a:off x="1368306" y="1227741"/>
            <a:ext cx="274769" cy="153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0" idx="2"/>
            <a:endCxn id="218" idx="1"/>
          </p:cNvCxnSpPr>
          <p:nvPr/>
        </p:nvCxnSpPr>
        <p:spPr>
          <a:xfrm rot="16200000" flipH="1">
            <a:off x="2036532" y="2494314"/>
            <a:ext cx="527358" cy="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15" idx="2"/>
            <a:endCxn id="211" idx="0"/>
          </p:cNvCxnSpPr>
          <p:nvPr/>
        </p:nvCxnSpPr>
        <p:spPr>
          <a:xfrm rot="16200000" flipH="1">
            <a:off x="2019236" y="576811"/>
            <a:ext cx="267639" cy="283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1" idx="2"/>
            <a:endCxn id="223" idx="1"/>
          </p:cNvCxnSpPr>
          <p:nvPr/>
        </p:nvCxnSpPr>
        <p:spPr>
          <a:xfrm rot="16200000" flipH="1">
            <a:off x="2691817" y="3126629"/>
            <a:ext cx="1816552" cy="6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0" idx="2"/>
            <a:endCxn id="219" idx="1"/>
          </p:cNvCxnSpPr>
          <p:nvPr/>
        </p:nvCxnSpPr>
        <p:spPr>
          <a:xfrm rot="16200000" flipH="1">
            <a:off x="1728435" y="2802411"/>
            <a:ext cx="1161350" cy="7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16" idx="2"/>
            <a:endCxn id="212" idx="0"/>
          </p:cNvCxnSpPr>
          <p:nvPr/>
        </p:nvCxnSpPr>
        <p:spPr>
          <a:xfrm rot="16200000" flipH="1">
            <a:off x="4892068" y="1888984"/>
            <a:ext cx="251776" cy="206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12" idx="2"/>
            <a:endCxn id="192" idx="1"/>
          </p:cNvCxnSpPr>
          <p:nvPr/>
        </p:nvCxnSpPr>
        <p:spPr>
          <a:xfrm rot="16200000" flipH="1">
            <a:off x="4556391" y="2805807"/>
            <a:ext cx="1180097" cy="50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17" idx="2"/>
            <a:endCxn id="215" idx="0"/>
          </p:cNvCxnSpPr>
          <p:nvPr/>
        </p:nvCxnSpPr>
        <p:spPr>
          <a:xfrm rot="16200000" flipH="1">
            <a:off x="542875" y="1541119"/>
            <a:ext cx="171895" cy="21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17" idx="2"/>
            <a:endCxn id="216" idx="0"/>
          </p:cNvCxnSpPr>
          <p:nvPr/>
        </p:nvCxnSpPr>
        <p:spPr>
          <a:xfrm rot="16200000" flipH="1">
            <a:off x="2627969" y="-543974"/>
            <a:ext cx="179304" cy="4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77349" y="931176"/>
            <a:ext cx="3704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d1/r1/n0, 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d1/r1/n0)=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0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（同一节点上的进程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54659" y="90885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Distance(/d1/r2/n0, /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d1/r3/n2)=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（同一数据中心不同机架上的节点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3286" y="116436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Distance(/d1/r1/n1, /d1/r1/n2)=2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（同一机架上的不同节点）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58229" y="113159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Distance(/d1/r2/n1, /d2/r4/n1)=6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（不同数据中心的节点）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58" grpId="0" bldLvl="0" animBg="1"/>
      <p:bldP spid="160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3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8" grpId="0" bldLvl="0" animBg="1"/>
      <p:bldP spid="5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  <p:bldP spid="216" grpId="0" bldLvl="0" animBg="1"/>
      <p:bldP spid="217" grpId="0" bldLvl="0" animBg="1"/>
      <p:bldP spid="218" grpId="0" bldLvl="0" animBg="1"/>
      <p:bldP spid="219" grpId="0" bldLvl="0" animBg="1"/>
      <p:bldP spid="220" grpId="0" bldLvl="0" animBg="1"/>
      <p:bldP spid="221" grpId="0" bldLvl="0" animBg="1"/>
      <p:bldP spid="222" grpId="0" bldLvl="0" animBg="1"/>
      <p:bldP spid="223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9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73312" y="55263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50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49" name="圆角矩形 48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0" name="直接箭头连接符 9"/>
          <p:cNvCxnSpPr>
            <a:stCxn id="51" idx="3"/>
            <a:endCxn id="48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1" idx="2"/>
            <a:endCxn id="50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  <p:bldP spid="12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/>
      <p:bldP spid="20" grpId="0"/>
      <p:bldP spid="21" grpId="0"/>
      <p:bldP spid="23" grpId="0" bldLvl="0" animBg="1"/>
      <p:bldP spid="24" grpId="0"/>
      <p:bldP spid="25" grpId="0"/>
      <p:bldP spid="26" grpId="0"/>
      <p:bldP spid="29" grpId="0"/>
      <p:bldP spid="56" grpId="0"/>
      <p:bldP spid="65" grpId="0" bldLvl="0" animBg="1"/>
      <p:bldP spid="66" grpId="0"/>
      <p:bldP spid="76" grpId="0"/>
      <p:bldP spid="78" grpId="0"/>
      <p:bldP spid="86" grpId="0" bldLvl="0" animBg="1"/>
      <p:bldP spid="87" grpId="0"/>
      <p:bldP spid="104" grpId="0"/>
      <p:bldP spid="105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47" grpId="0"/>
      <p:bldP spid="48" grpId="0" bldLvl="0" animBg="1"/>
      <p:bldP spid="49" grpId="0" bldLvl="0" animBg="1"/>
      <p:bldP spid="50" grpId="0" bldLvl="0" animBg="1"/>
      <p:bldP spid="51" grpId="0" bldLvl="0" animBg="1"/>
      <p:bldP spid="59" grpId="0"/>
      <p:bldP spid="60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8" grpId="0" bldLvl="0" animBg="1"/>
      <p:bldP spid="50" grpId="0" bldLvl="0" animBg="1"/>
      <p:bldP spid="51" grpId="0"/>
      <p:bldP spid="57" grpId="0"/>
      <p:bldP spid="58" grpId="0"/>
      <p:bldP spid="30" grpId="0" bldLvl="0" animBg="1"/>
      <p:bldP spid="59" grpId="0" bldLvl="0" animBg="1"/>
      <p:bldP spid="60" grpId="0" bldLvl="0" animBg="1"/>
      <p:bldP spid="61" grpId="0" bldLvl="0" animBg="1"/>
      <p:bldP spid="63" grpId="0"/>
      <p:bldP spid="67" grpId="0"/>
      <p:bldP spid="69" grpId="0"/>
      <p:bldP spid="70" grpId="0" bldLvl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bldLvl="0" animBg="1"/>
      <p:bldP spid="101" grpId="0"/>
      <p:bldP spid="102" grpId="0" bldLvl="0" animBg="1"/>
      <p:bldP spid="103" grpId="0"/>
      <p:bldP spid="115" grpId="0" bldLvl="0" animBg="1"/>
      <p:bldP spid="116" grpId="0"/>
      <p:bldP spid="117" grpId="0" bldLvl="0" animBg="1"/>
      <p:bldP spid="118" grpId="0"/>
      <p:bldP spid="119" grpId="0" bldLvl="0" animBg="1"/>
      <p:bldP spid="120" grpId="0"/>
      <p:bldP spid="121" grpId="0"/>
      <p:bldP spid="122" grpId="0" bldLvl="0" animBg="1"/>
      <p:bldP spid="123" grpId="0"/>
      <p:bldP spid="124" grpId="0"/>
      <p:bldP spid="125" grpId="0" bldLvl="0" animBg="1"/>
      <p:bldP spid="126" grpId="0"/>
      <p:bldP spid="127" grpId="0"/>
      <p:bldP spid="128" grpId="0"/>
      <p:bldP spid="142" grpId="0"/>
      <p:bldP spid="163" grpId="0"/>
      <p:bldP spid="168" grpId="0" bldLvl="0" animBg="1"/>
      <p:bldP spid="169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105" grpId="0" bldLvl="0" animBg="1"/>
      <p:bldP spid="106" grpId="0" bldLvl="0" animBg="1"/>
      <p:bldP spid="2" grpId="0" bldLvl="0" animBg="1"/>
      <p:bldP spid="3" grpId="0"/>
      <p:bldP spid="107" grpId="0" bldLvl="0" animBg="1"/>
      <p:bldP spid="108" grpId="0"/>
      <p:bldP spid="109" grpId="0" bldLvl="0" animBg="1"/>
      <p:bldP spid="110" grpId="0"/>
      <p:bldP spid="111" grpId="0" bldLvl="0" animBg="1"/>
      <p:bldP spid="112" grpId="0"/>
      <p:bldP spid="113" grpId="0" bldLvl="0" animBg="1"/>
      <p:bldP spid="114" grpId="0"/>
      <p:bldP spid="129" grpId="0" bldLvl="0" animBg="1"/>
      <p:bldP spid="130" grpId="0"/>
      <p:bldP spid="132" grpId="0" bldLvl="0" animBg="1"/>
      <p:bldP spid="134" grpId="0"/>
      <p:bldP spid="135" grpId="0" bldLvl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63888" y="54638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数据完整性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971600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9886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2587780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2202677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918985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31640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95792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971600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560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99886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22"/>
          <p:cNvSpPr txBox="1">
            <a:spLocks noChangeArrowheads="1"/>
          </p:cNvSpPr>
          <p:nvPr/>
        </p:nvSpPr>
        <p:spPr bwMode="auto">
          <a:xfrm>
            <a:off x="2587780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文本框 22"/>
          <p:cNvSpPr txBox="1">
            <a:spLocks noChangeArrowheads="1"/>
          </p:cNvSpPr>
          <p:nvPr/>
        </p:nvSpPr>
        <p:spPr bwMode="auto">
          <a:xfrm>
            <a:off x="2202677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918985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1640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695792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5337539" y="20718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77499" y="19236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765825" y="1923678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22"/>
          <p:cNvSpPr txBox="1">
            <a:spLocks noChangeArrowheads="1"/>
          </p:cNvSpPr>
          <p:nvPr/>
        </p:nvSpPr>
        <p:spPr bwMode="auto">
          <a:xfrm>
            <a:off x="6953719" y="2071884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2"/>
          <p:cNvSpPr txBox="1">
            <a:spLocks noChangeArrowheads="1"/>
          </p:cNvSpPr>
          <p:nvPr/>
        </p:nvSpPr>
        <p:spPr bwMode="auto">
          <a:xfrm>
            <a:off x="6568616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5284924" y="139781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697579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061731" y="1597802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22"/>
          <p:cNvSpPr txBox="1">
            <a:spLocks noChangeArrowheads="1"/>
          </p:cNvSpPr>
          <p:nvPr/>
        </p:nvSpPr>
        <p:spPr bwMode="auto">
          <a:xfrm>
            <a:off x="5337539" y="3304771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77499" y="3156564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65825" y="3156564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22"/>
          <p:cNvSpPr txBox="1">
            <a:spLocks noChangeArrowheads="1"/>
          </p:cNvSpPr>
          <p:nvPr/>
        </p:nvSpPr>
        <p:spPr bwMode="auto">
          <a:xfrm>
            <a:off x="6953719" y="3304770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22"/>
          <p:cNvSpPr txBox="1">
            <a:spLocks noChangeArrowheads="1"/>
          </p:cNvSpPr>
          <p:nvPr/>
        </p:nvSpPr>
        <p:spPr bwMode="auto">
          <a:xfrm>
            <a:off x="6568616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文本框 22"/>
          <p:cNvSpPr txBox="1">
            <a:spLocks noChangeArrowheads="1"/>
          </p:cNvSpPr>
          <p:nvPr/>
        </p:nvSpPr>
        <p:spPr bwMode="auto">
          <a:xfrm>
            <a:off x="5284924" y="263069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697579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061731" y="283068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622654" y="2581362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22"/>
          <p:cNvSpPr txBox="1">
            <a:spLocks noChangeArrowheads="1"/>
          </p:cNvSpPr>
          <p:nvPr/>
        </p:nvSpPr>
        <p:spPr bwMode="auto">
          <a:xfrm>
            <a:off x="3617720" y="225162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22"/>
          <p:cNvSpPr txBox="1">
            <a:spLocks noChangeArrowheads="1"/>
          </p:cNvSpPr>
          <p:nvPr/>
        </p:nvSpPr>
        <p:spPr bwMode="auto">
          <a:xfrm>
            <a:off x="1331640" y="93471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22"/>
          <p:cNvSpPr txBox="1">
            <a:spLocks noChangeArrowheads="1"/>
          </p:cNvSpPr>
          <p:nvPr/>
        </p:nvSpPr>
        <p:spPr bwMode="auto">
          <a:xfrm>
            <a:off x="5188925" y="945345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文本框 22"/>
          <p:cNvSpPr txBox="1">
            <a:spLocks noChangeArrowheads="1"/>
          </p:cNvSpPr>
          <p:nvPr/>
        </p:nvSpPr>
        <p:spPr bwMode="auto">
          <a:xfrm>
            <a:off x="971600" y="452458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1560" y="4376378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399885" y="4376378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22"/>
          <p:cNvSpPr txBox="1">
            <a:spLocks noChangeArrowheads="1"/>
          </p:cNvSpPr>
          <p:nvPr/>
        </p:nvSpPr>
        <p:spPr bwMode="auto">
          <a:xfrm>
            <a:off x="2587780" y="4524584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22"/>
          <p:cNvSpPr txBox="1">
            <a:spLocks noChangeArrowheads="1"/>
          </p:cNvSpPr>
          <p:nvPr/>
        </p:nvSpPr>
        <p:spPr bwMode="auto">
          <a:xfrm>
            <a:off x="2170604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886912" y="385051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99567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663719" y="4050501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文本框 22"/>
          <p:cNvSpPr txBox="1">
            <a:spLocks noChangeArrowheads="1"/>
          </p:cNvSpPr>
          <p:nvPr/>
        </p:nvSpPr>
        <p:spPr bwMode="auto">
          <a:xfrm>
            <a:off x="5337539" y="454564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77499" y="4397436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765824" y="4397436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22"/>
          <p:cNvSpPr txBox="1">
            <a:spLocks noChangeArrowheads="1"/>
          </p:cNvSpPr>
          <p:nvPr/>
        </p:nvSpPr>
        <p:spPr bwMode="auto">
          <a:xfrm>
            <a:off x="6953719" y="4545642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22"/>
          <p:cNvSpPr txBox="1">
            <a:spLocks noChangeArrowheads="1"/>
          </p:cNvSpPr>
          <p:nvPr/>
        </p:nvSpPr>
        <p:spPr bwMode="auto">
          <a:xfrm>
            <a:off x="6536543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22"/>
          <p:cNvSpPr txBox="1">
            <a:spLocks noChangeArrowheads="1"/>
          </p:cNvSpPr>
          <p:nvPr/>
        </p:nvSpPr>
        <p:spPr bwMode="auto">
          <a:xfrm>
            <a:off x="5252851" y="387157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665506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29658" y="407155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3454296" y="3785341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8776" y="1965891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008776" y="1947320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008776" y="3275219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442268" y="2852135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4" grpId="0" bldLvl="0" animBg="1"/>
      <p:bldP spid="6" grpId="0" bldLvl="0" animBg="1"/>
      <p:bldP spid="36" grpId="0"/>
      <p:bldP spid="37" grpId="0"/>
      <p:bldP spid="38" grpId="0"/>
      <p:bldP spid="42" grpId="0"/>
      <p:bldP spid="43" grpId="0" bldLvl="0" animBg="1"/>
      <p:bldP spid="44" grpId="0" bldLvl="0" animBg="1"/>
      <p:bldP spid="45" grpId="0"/>
      <p:bldP spid="46" grpId="0"/>
      <p:bldP spid="47" grpId="0"/>
      <p:bldP spid="50" grpId="0"/>
      <p:bldP spid="51" grpId="0" bldLvl="0" animBg="1"/>
      <p:bldP spid="52" grpId="0" bldLvl="0" animBg="1"/>
      <p:bldP spid="53" grpId="0"/>
      <p:bldP spid="54" grpId="0"/>
      <p:bldP spid="55" grpId="0"/>
      <p:bldP spid="58" grpId="0"/>
      <p:bldP spid="59" grpId="0" bldLvl="0" animBg="1"/>
      <p:bldP spid="60" grpId="0" bldLvl="0" animBg="1"/>
      <p:bldP spid="61" grpId="0"/>
      <p:bldP spid="62" grpId="0"/>
      <p:bldP spid="63" grpId="0"/>
      <p:bldP spid="11" grpId="0" bldLvl="0" animBg="1"/>
      <p:bldP spid="67" grpId="0"/>
      <p:bldP spid="69" grpId="0"/>
      <p:bldP spid="70" grpId="0"/>
      <p:bldP spid="71" grpId="0"/>
      <p:bldP spid="72" grpId="0" bldLvl="0" animBg="1"/>
      <p:bldP spid="73" grpId="0" bldLvl="0" animBg="1"/>
      <p:bldP spid="74" grpId="0"/>
      <p:bldP spid="75" grpId="0"/>
      <p:bldP spid="76" grpId="0"/>
      <p:bldP spid="79" grpId="0"/>
      <p:bldP spid="80" grpId="0" bldLvl="0" animBg="1"/>
      <p:bldP spid="81" grpId="0" bldLvl="0" animBg="1"/>
      <p:bldP spid="82" grpId="0"/>
      <p:bldP spid="83" grpId="0"/>
      <p:bldP spid="84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1</a:t>
            </a:r>
            <a:endParaRPr lang="en-US" altLang="zh-CN" sz="1400" dirty="0" smtClean="0"/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you    2</a:t>
            </a:r>
            <a:endParaRPr lang="en-US" altLang="zh-CN" sz="14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  <a:endParaRPr lang="en-US" altLang="zh-CN" sz="14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  <a:endParaRPr lang="en-US" altLang="zh-CN" sz="14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  <a:endParaRPr lang="en-US" altLang="zh-CN" sz="1400" dirty="0" smtClean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8" grpId="0" bldLvl="0" animBg="1"/>
      <p:bldP spid="89" grpId="0" bldLvl="0" animBg="1"/>
      <p:bldP spid="9" grpId="0" bldLvl="0" animBg="1"/>
      <p:bldP spid="10" grpId="0"/>
      <p:bldP spid="91" grpId="0" bldLvl="0" animBg="1"/>
      <p:bldP spid="92" grpId="0" bldLvl="0" animBg="1"/>
      <p:bldP spid="93" grpId="0" bldLvl="0" animBg="1"/>
      <p:bldP spid="95" grpId="0" bldLvl="0" animBg="1"/>
      <p:bldP spid="96" grpId="0"/>
      <p:bldP spid="97" grpId="0" bldLvl="0" animBg="1"/>
      <p:bldP spid="98" grpId="0"/>
      <p:bldP spid="100" grpId="0" bldLvl="0" animBg="1"/>
      <p:bldP spid="102" grpId="0" bldLvl="0" animBg="1"/>
      <p:bldP spid="103" grpId="0"/>
      <p:bldP spid="104" grpId="0" bldLvl="0" animBg="1"/>
      <p:bldP spid="107" grpId="0"/>
      <p:bldP spid="108" grpId="0"/>
      <p:bldP spid="112" grpId="0"/>
      <p:bldP spid="113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Android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Html5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613" y="767774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查询结果：</a:t>
            </a:r>
            <a:r>
              <a:rPr lang="en-US" altLang="zh-CN" sz="1200" dirty="0" smtClean="0"/>
              <a:t>a-p</a:t>
            </a:r>
            <a:r>
              <a:rPr lang="zh-CN" altLang="en-US" sz="1200" dirty="0" smtClean="0"/>
              <a:t>一个文件，</a:t>
            </a:r>
            <a:r>
              <a:rPr lang="en-US" altLang="zh-CN" sz="1200" dirty="0" smtClean="0"/>
              <a:t>q-z</a:t>
            </a:r>
            <a:r>
              <a:rPr lang="zh-CN" altLang="en-US" sz="1200" dirty="0" smtClean="0"/>
              <a:t>一个文件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3"/>
            <a:endCxn id="99" idx="1"/>
          </p:cNvCxnSpPr>
          <p:nvPr/>
        </p:nvCxnSpPr>
        <p:spPr>
          <a:xfrm>
            <a:off x="1261282" y="3714156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28075" y="178067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  <a:endParaRPr lang="zh-CN" altLang="zh-CN" sz="105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74607" y="3983789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  <a:endParaRPr lang="zh-CN" altLang="zh-CN" sz="105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3331708" y="2106700"/>
            <a:ext cx="855040" cy="11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377447" y="193391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377447" y="206769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8" name="直接箭头连接符 87"/>
          <p:cNvCxnSpPr>
            <a:endCxn id="134" idx="2"/>
          </p:cNvCxnSpPr>
          <p:nvPr/>
        </p:nvCxnSpPr>
        <p:spPr>
          <a:xfrm>
            <a:off x="3309086" y="2300376"/>
            <a:ext cx="898572" cy="22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77" grpId="0" bldLvl="0" animBg="1"/>
      <p:bldP spid="4" grpId="0" bldLvl="0" animBg="1"/>
      <p:bldP spid="85" grpId="0" bldLvl="0" animBg="1"/>
      <p:bldP spid="86" grpId="0" bldLvl="0" animBg="1"/>
      <p:bldP spid="90" grpId="0" bldLvl="0" animBg="1"/>
      <p:bldP spid="94" grpId="0" bldLvl="0" animBg="1"/>
      <p:bldP spid="99" grpId="0" bldLvl="0" animBg="1"/>
      <p:bldP spid="105" grpId="0" bldLvl="0" animBg="1"/>
      <p:bldP spid="109" grpId="0"/>
      <p:bldP spid="110" grpId="0"/>
      <p:bldP spid="111" grpId="0"/>
      <p:bldP spid="114" grpId="0" bldLvl="0" animBg="1"/>
      <p:bldP spid="129" grpId="0" bldLvl="0" animBg="1"/>
      <p:bldP spid="130" grpId="0"/>
      <p:bldP spid="132" grpId="0" bldLvl="0" animBg="1"/>
      <p:bldP spid="134" grpId="0" bldLvl="0" animBg="1"/>
      <p:bldP spid="135" grpId="0"/>
      <p:bldP spid="5" grpId="0" bldLvl="0" animBg="1"/>
      <p:bldP spid="136" grpId="0" bldLvl="0" animBg="1"/>
      <p:bldP spid="138" grpId="0" bldLvl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bldLvl="0" animBg="1"/>
      <p:bldP spid="101" grpId="0" bldLvl="0" animBg="1"/>
      <p:bldP spid="106" grpId="0"/>
      <p:bldP spid="115" grpId="0"/>
      <p:bldP spid="116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  <p:bldP spid="81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1491631"/>
            <a:ext cx="1542472" cy="896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产品人员提需求</a:t>
            </a:r>
            <a:r>
              <a:rPr lang="zh-CN" altLang="en-US" sz="1400" dirty="0"/>
              <a:t>（统计总用户</a:t>
            </a:r>
            <a:r>
              <a:rPr lang="zh-CN" altLang="en-US" sz="1400" dirty="0" smtClean="0"/>
              <a:t>数、日活跃用户数、回流用户数等）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584176" cy="896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数据部门搭建数据平台、分析数据指标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114361" y="6275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企业数据</a:t>
            </a:r>
            <a:r>
              <a:rPr lang="zh-CN" altLang="en-US" dirty="0" smtClean="0">
                <a:solidFill>
                  <a:srgbClr val="FF0000"/>
                </a:solidFill>
              </a:rPr>
              <a:t>部的业务流程分析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0272" y="1491631"/>
            <a:ext cx="1656184" cy="896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数据可视化（报表展示、邮件发送、大屏幕展示等）</a:t>
            </a:r>
            <a:endParaRPr lang="zh-CN" altLang="en-US" sz="1400" dirty="0"/>
          </a:p>
        </p:txBody>
      </p:sp>
      <p:sp>
        <p:nvSpPr>
          <p:cNvPr id="12" name="右箭头 11"/>
          <p:cNvSpPr/>
          <p:nvPr/>
        </p:nvSpPr>
        <p:spPr>
          <a:xfrm>
            <a:off x="2411760" y="1759769"/>
            <a:ext cx="720080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>
            <a:off x="5796136" y="1759769"/>
            <a:ext cx="720080" cy="2880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14" name="Picture 2" descr="https://ss2.bdstatic.com/70cFvnSh_Q1YnxGkpoWK1HF6hhy/it/u=3520329060,651172820&amp;fm=27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r="18681"/>
          <a:stretch>
            <a:fillRect/>
          </a:stretch>
        </p:blipFill>
        <p:spPr bwMode="auto">
          <a:xfrm>
            <a:off x="323528" y="2931790"/>
            <a:ext cx="1801225" cy="17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"/>
          <a:stretch>
            <a:fillRect/>
          </a:stretch>
        </p:blipFill>
        <p:spPr>
          <a:xfrm>
            <a:off x="2843808" y="2925411"/>
            <a:ext cx="2433263" cy="17792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5411"/>
            <a:ext cx="3167064" cy="177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42882" y="56517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spark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Android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Html5</a:t>
            </a:r>
            <a:endParaRPr lang="en-US" altLang="zh-CN" sz="1050" dirty="0" smtClean="0"/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/user/</a:t>
            </a:r>
            <a:r>
              <a:rPr lang="en-US" altLang="zh-CN" sz="1050" dirty="0" err="1" smtClean="0"/>
              <a:t>neuedu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  <a:p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  <a:endParaRPr lang="en-US" altLang="zh-CN" sz="1000" dirty="0" smtClean="0"/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&lt;neuedu,1&gt;</a:t>
            </a:r>
            <a:endParaRPr lang="en-US" altLang="zh-CN" sz="800" dirty="0" smtClean="0"/>
          </a:p>
          <a:p>
            <a:r>
              <a:rPr lang="en-US" altLang="zh-CN" sz="800" dirty="0" smtClean="0"/>
              <a:t>&lt;bigdata,1&gt;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  <a:endParaRPr lang="en-US" altLang="zh-CN" sz="800" dirty="0" smtClean="0"/>
          </a:p>
          <a:p>
            <a:r>
              <a:rPr lang="en-US" altLang="zh-CN" sz="800" dirty="0" smtClean="0"/>
              <a:t>&lt;hive,1&gt;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535" y="1332230"/>
            <a:ext cx="472440" cy="1423670"/>
          </a:xfrm>
          <a:prstGeom prst="bentConnector4">
            <a:avLst>
              <a:gd name="adj1" fmla="val -54570"/>
              <a:gd name="adj2" fmla="val 63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  <a:endParaRPr lang="en-US" altLang="zh-CN" sz="1000" dirty="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  <a:endParaRPr lang="en-US" altLang="zh-CN" sz="1000" dirty="0" smtClean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  <a:endParaRPr lang="en-US" altLang="zh-CN" sz="1000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8" grpId="0" bldLvl="0" animBg="1"/>
      <p:bldP spid="3" grpId="0"/>
      <p:bldP spid="76" grpId="0" bldLvl="0" animBg="1"/>
      <p:bldP spid="88" grpId="0" bldLvl="0" animBg="1"/>
      <p:bldP spid="89" grpId="0" bldLvl="0" animBg="1"/>
      <p:bldP spid="91" grpId="0" bldLvl="0" animBg="1"/>
      <p:bldP spid="8" grpId="0" bldLvl="0" animBg="1"/>
      <p:bldP spid="92" grpId="0"/>
      <p:bldP spid="93" grpId="0"/>
      <p:bldP spid="95" grpId="0"/>
      <p:bldP spid="97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67" grpId="0"/>
      <p:bldP spid="168" grpId="0"/>
      <p:bldP spid="169" grpId="0" bldLvl="0" animBg="1"/>
      <p:bldP spid="170" grpId="0" bldLvl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bldLvl="0" animBg="1"/>
      <p:bldP spid="181" grpId="0" bldLvl="0" animBg="1"/>
      <p:bldP spid="187" grpId="0" bldLvl="0" animBg="1"/>
      <p:bldP spid="188" grpId="0"/>
      <p:bldP spid="189" grpId="0" bldLvl="0" animBg="1"/>
      <p:bldP spid="193" grpId="0" bldLvl="0" animBg="1"/>
      <p:bldP spid="194" grpId="0"/>
      <p:bldP spid="195" grpId="0" bldLvl="0" animBg="1"/>
      <p:bldP spid="196" grpId="0" bldLvl="0" animBg="1"/>
      <p:bldP spid="197" grpId="0"/>
      <p:bldP spid="198" grpId="0" bldLvl="0" animBg="1"/>
      <p:bldP spid="212" grpId="0" bldLvl="0" animBg="1"/>
      <p:bldP spid="216" grpId="0" bldLvl="0" animBg="1"/>
      <p:bldP spid="218" grpId="0" bldLvl="0" animBg="1"/>
      <p:bldP spid="219" grpId="0" bldLvl="0" animBg="1"/>
      <p:bldP spid="221" grpId="0" bldLvl="0" animBg="1"/>
      <p:bldP spid="222" grpId="0" bldLvl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777126" y="534095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MapTask</a:t>
            </a:r>
            <a:r>
              <a:rPr lang="zh-CN" altLang="zh-CN" sz="1600" dirty="0">
                <a:solidFill>
                  <a:srgbClr val="FF0000"/>
                </a:solidFill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0" name="矩形 8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02" name="文本框 101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4" name="肘形连接符 103"/>
          <p:cNvCxnSpPr>
            <a:stCxn id="98" idx="1"/>
            <a:endCxn id="102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1" idx="2"/>
            <a:endCxn id="98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114" name="直接箭头连接符 113"/>
          <p:cNvCxnSpPr>
            <a:stCxn id="112" idx="2"/>
            <a:endCxn id="8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1" idx="2"/>
            <a:endCxn id="112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0" idx="1"/>
            <a:endCxn id="111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6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0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2" idx="2"/>
            <a:endCxn id="99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3" name="文本框 122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5220072" y="1139915"/>
            <a:ext cx="222477" cy="34174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488894" y="1860213"/>
            <a:ext cx="1422366" cy="8555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4" name="矩形 133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7" name="下弧形箭头 136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37" idx="3"/>
            <a:endCxn id="130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99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3" name="矩形 142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cxnSp>
        <p:nvCxnSpPr>
          <p:cNvPr id="148" name="直接箭头连接符 147"/>
          <p:cNvCxnSpPr>
            <a:stCxn id="130" idx="3"/>
            <a:endCxn id="140" idx="1"/>
          </p:cNvCxnSpPr>
          <p:nvPr/>
        </p:nvCxnSpPr>
        <p:spPr>
          <a:xfrm flipV="1">
            <a:off x="4911260" y="2205897"/>
            <a:ext cx="232086" cy="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30" idx="3"/>
            <a:endCxn id="143" idx="1"/>
          </p:cNvCxnSpPr>
          <p:nvPr/>
        </p:nvCxnSpPr>
        <p:spPr>
          <a:xfrm>
            <a:off x="4911260" y="2287990"/>
            <a:ext cx="232085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51" name="矩形 150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52" name="直接箭头连接符 151"/>
          <p:cNvCxnSpPr>
            <a:stCxn id="144" idx="3"/>
            <a:endCxn id="150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1" idx="3"/>
            <a:endCxn id="150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03" name="矩形 202"/>
          <p:cNvSpPr/>
          <p:nvPr/>
        </p:nvSpPr>
        <p:spPr>
          <a:xfrm>
            <a:off x="2174553" y="2893362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2326512" y="2904339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05" name="文本框 204"/>
          <p:cNvSpPr txBox="1"/>
          <p:nvPr/>
        </p:nvSpPr>
        <p:spPr>
          <a:xfrm>
            <a:off x="2416435" y="2648264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950" y="4146634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7607" y="414663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18405" y="4146634"/>
            <a:ext cx="13131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55053" y="4146634"/>
            <a:ext cx="11079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32240" y="4146634"/>
            <a:ext cx="14927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4" grpId="0"/>
      <p:bldP spid="85" grpId="0" bldLvl="0" animBg="1"/>
      <p:bldP spid="86" grpId="0"/>
      <p:bldP spid="87" grpId="0"/>
      <p:bldP spid="90" grpId="0" bldLvl="0" animBg="1"/>
      <p:bldP spid="94" grpId="0" bldLvl="0" animBg="1"/>
      <p:bldP spid="96" grpId="0"/>
      <p:bldP spid="98" grpId="0" bldLvl="0" animBg="1"/>
      <p:bldP spid="99" grpId="0" bldLvl="0" animBg="1"/>
      <p:bldP spid="101" grpId="0"/>
      <p:bldP spid="102" grpId="0"/>
      <p:bldP spid="106" grpId="0" bldLvl="0" animBg="1"/>
      <p:bldP spid="107" grpId="0"/>
      <p:bldP spid="109" grpId="0"/>
      <p:bldP spid="110" grpId="0"/>
      <p:bldP spid="111" grpId="0" bldLvl="0" animBg="1"/>
      <p:bldP spid="112" grpId="0"/>
      <p:bldP spid="121" grpId="0"/>
      <p:bldP spid="123" grpId="0"/>
      <p:bldP spid="125" grpId="0" bldLvl="0" animBg="1"/>
      <p:bldP spid="128" grpId="0"/>
      <p:bldP spid="129" grpId="0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2" grpId="0"/>
      <p:bldP spid="143" grpId="0" bldLvl="0" animBg="1"/>
      <p:bldP spid="144" grpId="0" bldLvl="0" animBg="1"/>
      <p:bldP spid="150" grpId="0" bldLvl="0" animBg="1"/>
      <p:bldP spid="151" grpId="0" bldLvl="0" animBg="1"/>
      <p:bldP spid="159" grpId="0"/>
      <p:bldP spid="203" grpId="0" bldLvl="0" animBg="1"/>
      <p:bldP spid="204" grpId="0"/>
      <p:bldP spid="2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83725" y="61202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75" grpId="0" bldLvl="0" animBg="1"/>
      <p:bldP spid="76" grpId="0" bldLvl="0" animBg="1"/>
      <p:bldP spid="78" grpId="0"/>
      <p:bldP spid="79" grpId="0"/>
      <p:bldP spid="84" grpId="0"/>
      <p:bldP spid="85" grpId="0" bldLvl="0" animBg="1"/>
      <p:bldP spid="87" grpId="0"/>
      <p:bldP spid="88" grpId="0"/>
      <p:bldP spid="89" grpId="0" bldLvl="0" animBg="1"/>
      <p:bldP spid="91" grpId="0" bldLvl="0" animBg="1"/>
      <p:bldP spid="92" grpId="0" bldLvl="0" animBg="1"/>
      <p:bldP spid="93" grpId="0" bldLvl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bldLvl="0" animBg="1"/>
      <p:bldP spid="109" grpId="0"/>
      <p:bldP spid="110" grpId="0" bldLvl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bldLvl="0" animBg="1"/>
      <p:bldP spid="146" grpId="0"/>
      <p:bldP spid="147" grpId="0"/>
      <p:bldP spid="148" grpId="0" bldLvl="0" animBg="1"/>
      <p:bldP spid="149" grpId="0"/>
      <p:bldP spid="150" grpId="0" bldLvl="0" animBg="1"/>
      <p:bldP spid="151" grpId="0" bldLvl="0" animBg="1"/>
      <p:bldP spid="154" grpId="0"/>
      <p:bldP spid="155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118347" y="570506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提交流程源码解析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  <a:endParaRPr lang="en-US" altLang="zh-CN" sz="1000" dirty="0"/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66" grpId="0" bldLvl="0" animBg="1"/>
      <p:bldP spid="76" grpId="0" bldLvl="0" animBg="1"/>
      <p:bldP spid="2" grpId="0" bldLvl="0" animBg="1"/>
      <p:bldP spid="3" grpId="0" bldLvl="0" animBg="1"/>
      <p:bldP spid="4" grpId="0"/>
      <p:bldP spid="78" grpId="0"/>
      <p:bldP spid="79" grpId="0"/>
      <p:bldP spid="84" grpId="0"/>
      <p:bldP spid="85" grpId="0" bldLvl="0" animBg="1"/>
      <p:bldP spid="87" grpId="0"/>
      <p:bldP spid="88" grpId="0"/>
      <p:bldP spid="89" grpId="0"/>
      <p:bldP spid="90" grpId="0" bldLvl="0" animBg="1"/>
      <p:bldP spid="95" grpId="0"/>
      <p:bldP spid="105" grpId="0" bldLvl="0" animBg="1"/>
      <p:bldP spid="107" grpId="0"/>
      <p:bldP spid="108" grpId="0"/>
      <p:bldP spid="114" grpId="0" bldLvl="0" animBg="1"/>
      <p:bldP spid="116" grpId="0"/>
      <p:bldP spid="121" grpId="0"/>
      <p:bldP spid="122" grpId="0" bldLvl="0" animBg="1"/>
      <p:bldP spid="124" grpId="0"/>
      <p:bldP spid="141" grpId="0"/>
      <p:bldP spid="144" grpId="0" bldLvl="0" animBg="1"/>
      <p:bldP spid="145" grpId="0"/>
      <p:bldP spid="146" grpId="0"/>
      <p:bldP spid="153" grpId="0" bldLvl="0" animBg="1"/>
      <p:bldP spid="154" grpId="0"/>
      <p:bldP spid="155" grpId="0"/>
      <p:bldP spid="158" grpId="0" bldLvl="0" animBg="1"/>
      <p:bldP spid="159" grpId="0"/>
      <p:bldP spid="160" grpId="0"/>
      <p:bldP spid="161" grpId="0" bldLvl="0" animBg="1"/>
      <p:bldP spid="162" grpId="0"/>
      <p:bldP spid="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5768468" y="577012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3491880" y="2115219"/>
            <a:ext cx="1422366" cy="803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54887" y="2172743"/>
            <a:ext cx="632304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32" name="矩形 131"/>
          <p:cNvSpPr/>
          <p:nvPr/>
        </p:nvSpPr>
        <p:spPr>
          <a:xfrm>
            <a:off x="3542829" y="2507869"/>
            <a:ext cx="644362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1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cxnSp>
        <p:nvCxnSpPr>
          <p:cNvPr id="137" name="直接箭头连接符 136"/>
          <p:cNvCxnSpPr>
            <a:stCxn id="86" idx="4"/>
            <a:endCxn id="129" idx="0"/>
          </p:cNvCxnSpPr>
          <p:nvPr/>
        </p:nvCxnSpPr>
        <p:spPr>
          <a:xfrm flipH="1">
            <a:off x="4203063" y="1772831"/>
            <a:ext cx="331930" cy="3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094746"/>
            <a:ext cx="779391" cy="129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39741" y="2348105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5154" y="2353303"/>
            <a:ext cx="648072" cy="2230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1475" y="2038975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39740" y="2635618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5154" y="2637753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4040" y="2964030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22020" y="2964030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endCxn id="145" idx="1"/>
          </p:cNvCxnSpPr>
          <p:nvPr/>
        </p:nvCxnSpPr>
        <p:spPr>
          <a:xfrm flipV="1">
            <a:off x="4907655" y="2460903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endCxn id="149" idx="1"/>
          </p:cNvCxnSpPr>
          <p:nvPr/>
        </p:nvCxnSpPr>
        <p:spPr>
          <a:xfrm>
            <a:off x="4907655" y="2651008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28635" y="2480226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0474" y="2480226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3226" y="2593024"/>
            <a:ext cx="265409" cy="15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3226" y="2464838"/>
            <a:ext cx="265409" cy="1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28635" y="296403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0474" y="296403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>
            <a:off x="6470093" y="3076828"/>
            <a:ext cx="25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0533" y="228514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2065" y="318089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4048" y="318962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99" name="矩形 198"/>
          <p:cNvSpPr/>
          <p:nvPr/>
        </p:nvSpPr>
        <p:spPr>
          <a:xfrm>
            <a:off x="2287312" y="3424198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435175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6728635" y="363779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0474" y="363779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3226" y="375058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3227" y="361380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0533" y="3442710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1547" y="3884011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8126767" y="3909705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241" name="文本框 240"/>
          <p:cNvSpPr txBox="1"/>
          <p:nvPr/>
        </p:nvSpPr>
        <p:spPr>
          <a:xfrm>
            <a:off x="4509417" y="3477029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  <a:endParaRPr lang="en-US" altLang="zh-CN" sz="3200" dirty="0" smtClean="0"/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179100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59535" y="3009624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57549" y="3478561"/>
            <a:ext cx="1331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86" name="同心圆 85"/>
          <p:cNvSpPr/>
          <p:nvPr/>
        </p:nvSpPr>
        <p:spPr>
          <a:xfrm>
            <a:off x="3994933" y="692711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36240" y="1472258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7 </a:t>
            </a:r>
            <a:r>
              <a:rPr lang="zh-CN" altLang="en-US" sz="800" dirty="0" smtClean="0">
                <a:solidFill>
                  <a:srgbClr val="FF0000"/>
                </a:solidFill>
              </a:rPr>
              <a:t>向环形缓冲区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右弧形箭头 87"/>
          <p:cNvSpPr/>
          <p:nvPr/>
        </p:nvSpPr>
        <p:spPr>
          <a:xfrm>
            <a:off x="4595208" y="800247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左弧形箭头 88"/>
          <p:cNvSpPr/>
          <p:nvPr/>
        </p:nvSpPr>
        <p:spPr>
          <a:xfrm>
            <a:off x="4166772" y="775695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03327" y="959092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38333" y="1076456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87413" y="897434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28110" y="744308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930700" y="1722668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79168" y="1726123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80859" y="2167515"/>
            <a:ext cx="587961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07" name="矩形 106"/>
          <p:cNvSpPr/>
          <p:nvPr/>
        </p:nvSpPr>
        <p:spPr>
          <a:xfrm>
            <a:off x="4201615" y="2507869"/>
            <a:ext cx="573538" cy="35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分区</a:t>
            </a:r>
            <a:r>
              <a:rPr lang="en-US" altLang="zh-CN" sz="800" dirty="0" smtClean="0"/>
              <a:t>2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排序</a:t>
            </a:r>
            <a:endParaRPr lang="zh-CN" altLang="en-US" sz="800" dirty="0"/>
          </a:p>
        </p:txBody>
      </p:sp>
      <p:sp>
        <p:nvSpPr>
          <p:cNvPr id="109" name="矩形 108"/>
          <p:cNvSpPr/>
          <p:nvPr/>
        </p:nvSpPr>
        <p:spPr>
          <a:xfrm>
            <a:off x="5167966" y="3241980"/>
            <a:ext cx="122599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Combiner</a:t>
            </a:r>
            <a:r>
              <a:rPr lang="zh-CN" altLang="en-US" sz="800" dirty="0" smtClean="0"/>
              <a:t>合并</a:t>
            </a:r>
            <a:endParaRPr lang="zh-CN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1" grpId="0" bldLvl="0" animBg="1"/>
      <p:bldP spid="8" grpId="0" bldLvl="0" animBg="1"/>
      <p:bldP spid="92" grpId="0"/>
      <p:bldP spid="93" grpId="0"/>
      <p:bldP spid="95" grpId="0"/>
      <p:bldP spid="100" grpId="0" bldLvl="0" animBg="1"/>
      <p:bldP spid="43" grpId="0" bldLvl="0" animBg="1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73" grpId="0"/>
      <p:bldP spid="224" grpId="0"/>
      <p:bldP spid="225" grpId="0"/>
      <p:bldP spid="226" grpId="0"/>
      <p:bldP spid="227" grpId="0"/>
      <p:bldP spid="82" grpId="0" bldLvl="0" animBg="1"/>
      <p:bldP spid="84" grpId="0"/>
      <p:bldP spid="129" grpId="0" bldLvl="0" animBg="1"/>
      <p:bldP spid="130" grpId="0" bldLvl="0" animBg="1"/>
      <p:bldP spid="132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199" grpId="0" bldLvl="0" animBg="1"/>
      <p:bldP spid="203" grpId="0"/>
      <p:bldP spid="215" grpId="0" bldLvl="0" animBg="1"/>
      <p:bldP spid="229" grpId="0" bldLvl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  <p:bldP spid="86" grpId="0" bldLvl="0" animBg="1"/>
      <p:bldP spid="87" grpId="0"/>
      <p:bldP spid="88" grpId="0" bldLvl="0" animBg="1"/>
      <p:bldP spid="89" grpId="0" bldLvl="0" animBg="1"/>
      <p:bldP spid="97" grpId="0"/>
      <p:bldP spid="99" grpId="0"/>
      <p:bldP spid="101" grpId="0"/>
      <p:bldP spid="102" grpId="0"/>
      <p:bldP spid="104" grpId="0"/>
      <p:bldP spid="105" grpId="0"/>
      <p:bldP spid="106" grpId="0" bldLvl="0" animBg="1"/>
      <p:bldP spid="107" grpId="0" bldLvl="0" animBg="1"/>
      <p:bldP spid="10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分区</a:t>
            </a:r>
            <a:r>
              <a:rPr lang="en-US" altLang="zh-CN" sz="1000" dirty="0" smtClean="0"/>
              <a:t>2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426320" y="540834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0" grpId="0" bldLvl="0" animBg="1"/>
      <p:bldP spid="171" grpId="0" bldLvl="0" animBg="1"/>
      <p:bldP spid="172" grpId="0"/>
      <p:bldP spid="174" grpId="0" bldLvl="0" animBg="1"/>
      <p:bldP spid="175" grpId="0"/>
      <p:bldP spid="176" grpId="0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214" grpId="0" bldLvl="0" animBg="1"/>
      <p:bldP spid="216" grpId="0" bldLvl="0" animBg="1"/>
      <p:bldP spid="217" grpId="0"/>
      <p:bldP spid="218" grpId="0" bldLvl="0" animBg="1"/>
      <p:bldP spid="219" grpId="0"/>
      <p:bldP spid="220" grpId="0"/>
      <p:bldP spid="234" grpId="0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28" name="矩形 227"/>
          <p:cNvSpPr/>
          <p:nvPr/>
        </p:nvSpPr>
        <p:spPr>
          <a:xfrm>
            <a:off x="3426320" y="540834"/>
            <a:ext cx="1974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ReduceTask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705" y="4545944"/>
            <a:ext cx="114646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Copy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2822" y="4545944"/>
            <a:ext cx="12448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Merge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47468" y="4545944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Sort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0179" y="454594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75" name="矩形 74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80" name="直接箭头连接符 79"/>
          <p:cNvCxnSpPr>
            <a:stCxn id="74" idx="2"/>
            <a:endCxn id="75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2"/>
            <a:endCxn id="76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84" name="矩形 83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87" name="文本框 86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88" name="文本框 87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90" name="直接箭头连接符 89"/>
          <p:cNvCxnSpPr>
            <a:stCxn id="83" idx="2"/>
            <a:endCxn id="84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85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3"/>
            <a:endCxn id="86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9" grpId="0" bldLvl="0" animBg="1"/>
      <p:bldP spid="105" grpId="0" bldLvl="0" animBg="1"/>
      <p:bldP spid="106" grpId="0" bldLvl="0" animBg="1"/>
      <p:bldP spid="115" grpId="0"/>
      <p:bldP spid="116" grpId="0"/>
      <p:bldP spid="117" grpId="0"/>
      <p:bldP spid="118" grpId="0" bldLvl="0" animBg="1"/>
      <p:bldP spid="122" grpId="0" bldLvl="0" animBg="1"/>
      <p:bldP spid="138" grpId="0"/>
      <p:bldP spid="139" grpId="0"/>
      <p:bldP spid="141" grpId="0"/>
      <p:bldP spid="142" grpId="0" bldLvl="0" animBg="1"/>
      <p:bldP spid="143" grpId="0" bldLvl="0" animBg="1"/>
      <p:bldP spid="144" grpId="0" bldLvl="0" animBg="1"/>
      <p:bldP spid="147" grpId="0" bldLvl="0" animBg="1"/>
      <p:bldP spid="153" grpId="0"/>
      <p:bldP spid="157" grpId="0"/>
      <p:bldP spid="158" grpId="0" bldLvl="0" animBg="1"/>
      <p:bldP spid="160" grpId="0"/>
      <p:bldP spid="161" grpId="0"/>
      <p:bldP spid="163" grpId="0" bldLvl="0" animBg="1"/>
      <p:bldP spid="167" grpId="0"/>
      <p:bldP spid="4" grpId="0" bldLvl="0" animBg="1"/>
      <p:bldP spid="169" grpId="0" bldLvl="0" animBg="1"/>
      <p:bldP spid="177" grpId="0"/>
      <p:bldP spid="180" grpId="0" bldLvl="0" animBg="1"/>
      <p:bldP spid="193" grpId="0" bldLvl="0" animBg="1"/>
      <p:bldP spid="194" grpId="0" bldLvl="0" animBg="1"/>
      <p:bldP spid="206" grpId="0"/>
      <p:bldP spid="207" grpId="0"/>
      <p:bldP spid="212" grpId="0" bldLvl="0" animBg="1"/>
      <p:bldP spid="213" grpId="0"/>
      <p:bldP spid="69" grpId="0"/>
      <p:bldP spid="74" grpId="0" bldLvl="0" animBg="1"/>
      <p:bldP spid="75" grpId="0" bldLvl="0" animBg="1"/>
      <p:bldP spid="76" grpId="0"/>
      <p:bldP spid="77" grpId="0" bldLvl="0" animBg="1"/>
      <p:bldP spid="78" grpId="0"/>
      <p:bldP spid="79" grpId="0"/>
      <p:bldP spid="83" grpId="0" bldLvl="0" animBg="1"/>
      <p:bldP spid="84" grpId="0" bldLvl="0" animBg="1"/>
      <p:bldP spid="85" grpId="0"/>
      <p:bldP spid="86" grpId="0" bldLvl="0" animBg="1"/>
      <p:bldP spid="87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841600" y="541847"/>
            <a:ext cx="1176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1600" dirty="0" smtClean="0">
                <a:solidFill>
                  <a:srgbClr val="FF0000"/>
                </a:solidFill>
              </a:rPr>
              <a:t>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499180"/>
            <a:ext cx="64656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Map1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8" name="同心圆 7"/>
          <p:cNvSpPr/>
          <p:nvPr/>
        </p:nvSpPr>
        <p:spPr>
          <a:xfrm>
            <a:off x="1385097" y="1193146"/>
            <a:ext cx="1080120" cy="108012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6514" y="1211148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94" name="矩形 93"/>
          <p:cNvSpPr/>
          <p:nvPr/>
        </p:nvSpPr>
        <p:spPr>
          <a:xfrm>
            <a:off x="3389741" y="1211148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02" name="直接箭头连接符 101"/>
          <p:cNvCxnSpPr>
            <a:stCxn id="7" idx="3"/>
            <a:endCxn id="8" idx="2"/>
          </p:cNvCxnSpPr>
          <p:nvPr/>
        </p:nvCxnSpPr>
        <p:spPr>
          <a:xfrm>
            <a:off x="754072" y="1733206"/>
            <a:ext cx="63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07360" y="1321550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dirty="0" smtClean="0">
                <a:solidFill>
                  <a:srgbClr val="FF0000"/>
                </a:solidFill>
              </a:rPr>
              <a:t>写入</a:t>
            </a:r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r>
              <a:rPr lang="zh-CN" altLang="en-US" sz="800" dirty="0" smtClean="0">
                <a:solidFill>
                  <a:srgbClr val="FF0000"/>
                </a:solidFill>
              </a:rPr>
              <a:t>数据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249938" y="1096986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第一次溢出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>
            <a:stCxn id="94" idx="3"/>
            <a:endCxn id="173" idx="1"/>
          </p:cNvCxnSpPr>
          <p:nvPr/>
        </p:nvCxnSpPr>
        <p:spPr>
          <a:xfrm>
            <a:off x="3869750" y="1355164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852927" y="114567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3" name="直接箭头连接符 122"/>
          <p:cNvCxnSpPr>
            <a:stCxn id="8" idx="5"/>
            <a:endCxn id="166" idx="1"/>
          </p:cNvCxnSpPr>
          <p:nvPr/>
        </p:nvCxnSpPr>
        <p:spPr>
          <a:xfrm>
            <a:off x="2307037" y="2115086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37443" y="215138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第二次溢出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83167" y="2128360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5027944" y="1790077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5164812" y="1369755"/>
            <a:ext cx="459963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5020650" y="1017506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185" idx="0"/>
            <a:endCxn id="196" idx="0"/>
          </p:cNvCxnSpPr>
          <p:nvPr/>
        </p:nvCxnSpPr>
        <p:spPr>
          <a:xfrm rot="16200000" flipH="1">
            <a:off x="6272666" y="808266"/>
            <a:ext cx="377456" cy="1193103"/>
          </a:xfrm>
          <a:prstGeom prst="bentConnector3">
            <a:avLst>
              <a:gd name="adj1" fmla="val -6056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0" idx="2"/>
            <a:endCxn id="196" idx="2"/>
          </p:cNvCxnSpPr>
          <p:nvPr/>
        </p:nvCxnSpPr>
        <p:spPr>
          <a:xfrm rot="5400000" flipH="1" flipV="1">
            <a:off x="6284256" y="1485413"/>
            <a:ext cx="377525" cy="1169853"/>
          </a:xfrm>
          <a:prstGeom prst="bentConnector3">
            <a:avLst>
              <a:gd name="adj1" fmla="val -605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6" idx="0"/>
            <a:endCxn id="197" idx="0"/>
          </p:cNvCxnSpPr>
          <p:nvPr/>
        </p:nvCxnSpPr>
        <p:spPr>
          <a:xfrm rot="16200000" flipH="1">
            <a:off x="6747076" y="808266"/>
            <a:ext cx="377456" cy="1193103"/>
          </a:xfrm>
          <a:prstGeom prst="bentConnector3">
            <a:avLst>
              <a:gd name="adj1" fmla="val -7873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1" idx="2"/>
            <a:endCxn id="197" idx="2"/>
          </p:cNvCxnSpPr>
          <p:nvPr/>
        </p:nvCxnSpPr>
        <p:spPr>
          <a:xfrm rot="5400000" flipH="1" flipV="1">
            <a:off x="6758666" y="1485413"/>
            <a:ext cx="377525" cy="1169853"/>
          </a:xfrm>
          <a:prstGeom prst="bentConnector3">
            <a:avLst>
              <a:gd name="adj1" fmla="val -8073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466649" y="720912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517695" y="230389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35501" y="160944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合并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662087" y="839846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98563" y="13584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流程图: 磁盘 40"/>
          <p:cNvSpPr/>
          <p:nvPr/>
        </p:nvSpPr>
        <p:spPr>
          <a:xfrm>
            <a:off x="7836103" y="235709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33706" y="259000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写磁盘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15885" y="1978103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70" name="矩形 169"/>
          <p:cNvSpPr/>
          <p:nvPr/>
        </p:nvSpPr>
        <p:spPr>
          <a:xfrm>
            <a:off x="3389112" y="1978103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2299121" y="1341691"/>
            <a:ext cx="60884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21073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74" name="矩形 173"/>
          <p:cNvSpPr/>
          <p:nvPr/>
        </p:nvSpPr>
        <p:spPr>
          <a:xfrm>
            <a:off x="468395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cxnSp>
        <p:nvCxnSpPr>
          <p:cNvPr id="178" name="直接箭头连接符 177"/>
          <p:cNvCxnSpPr>
            <a:endCxn id="183" idx="1"/>
          </p:cNvCxnSpPr>
          <p:nvPr/>
        </p:nvCxnSpPr>
        <p:spPr>
          <a:xfrm>
            <a:off x="3882846" y="2122405"/>
            <a:ext cx="340981" cy="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3866023" y="191291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23827" y="198333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排序</a:t>
            </a:r>
            <a:endParaRPr lang="zh-CN" altLang="en-US" sz="900" dirty="0"/>
          </a:p>
        </p:txBody>
      </p:sp>
      <p:sp>
        <p:nvSpPr>
          <p:cNvPr id="184" name="矩形 183"/>
          <p:cNvSpPr/>
          <p:nvPr/>
        </p:nvSpPr>
        <p:spPr>
          <a:xfrm>
            <a:off x="4697054" y="198333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/>
              <a:t>排序</a:t>
            </a:r>
            <a:endParaRPr lang="zh-CN" altLang="en-US" sz="900" dirty="0"/>
          </a:p>
        </p:txBody>
      </p:sp>
      <p:sp>
        <p:nvSpPr>
          <p:cNvPr id="185" name="矩形 184"/>
          <p:cNvSpPr/>
          <p:nvPr/>
        </p:nvSpPr>
        <p:spPr>
          <a:xfrm>
            <a:off x="5626021" y="1216089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86" name="矩形 185"/>
          <p:cNvSpPr/>
          <p:nvPr/>
        </p:nvSpPr>
        <p:spPr>
          <a:xfrm>
            <a:off x="6099248" y="1216089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0" name="矩形 189"/>
          <p:cNvSpPr/>
          <p:nvPr/>
        </p:nvSpPr>
        <p:spPr>
          <a:xfrm>
            <a:off x="5649271" y="197107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1" name="矩形 190"/>
          <p:cNvSpPr/>
          <p:nvPr/>
        </p:nvSpPr>
        <p:spPr>
          <a:xfrm>
            <a:off x="6122498" y="197107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196" name="矩形 195"/>
          <p:cNvSpPr/>
          <p:nvPr/>
        </p:nvSpPr>
        <p:spPr>
          <a:xfrm>
            <a:off x="6819124" y="1593545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197" name="矩形 196"/>
          <p:cNvSpPr/>
          <p:nvPr/>
        </p:nvSpPr>
        <p:spPr>
          <a:xfrm>
            <a:off x="7292351" y="1593545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归并</a:t>
            </a:r>
            <a:endParaRPr lang="zh-CN" altLang="en-US" sz="900" dirty="0"/>
          </a:p>
        </p:txBody>
      </p:sp>
      <p:sp>
        <p:nvSpPr>
          <p:cNvPr id="209" name="矩形 208"/>
          <p:cNvSpPr/>
          <p:nvPr/>
        </p:nvSpPr>
        <p:spPr>
          <a:xfrm>
            <a:off x="7924559" y="1589190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sp>
        <p:nvSpPr>
          <p:cNvPr id="210" name="矩形 209"/>
          <p:cNvSpPr/>
          <p:nvPr/>
        </p:nvSpPr>
        <p:spPr>
          <a:xfrm>
            <a:off x="8397786" y="1589190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压缩</a:t>
            </a:r>
            <a:endParaRPr lang="zh-CN" altLang="en-US" sz="900" dirty="0"/>
          </a:p>
        </p:txBody>
      </p:sp>
      <p:cxnSp>
        <p:nvCxnSpPr>
          <p:cNvPr id="220" name="直接箭头连接符 219"/>
          <p:cNvCxnSpPr>
            <a:stCxn id="209" idx="2"/>
            <a:endCxn id="224" idx="0"/>
          </p:cNvCxnSpPr>
          <p:nvPr/>
        </p:nvCxnSpPr>
        <p:spPr>
          <a:xfrm flipH="1">
            <a:off x="816257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0" idx="2"/>
            <a:endCxn id="225" idx="0"/>
          </p:cNvCxnSpPr>
          <p:nvPr/>
        </p:nvCxnSpPr>
        <p:spPr>
          <a:xfrm flipH="1">
            <a:off x="8636987" y="1877222"/>
            <a:ext cx="804" cy="7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923755" y="258443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25" name="矩形 224"/>
          <p:cNvSpPr/>
          <p:nvPr/>
        </p:nvSpPr>
        <p:spPr>
          <a:xfrm>
            <a:off x="8396982" y="258443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35" name="矩形 234"/>
          <p:cNvSpPr/>
          <p:nvPr/>
        </p:nvSpPr>
        <p:spPr>
          <a:xfrm>
            <a:off x="7925773" y="1017031"/>
            <a:ext cx="47764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sp>
        <p:nvSpPr>
          <p:cNvPr id="236" name="矩形 235"/>
          <p:cNvSpPr/>
          <p:nvPr/>
        </p:nvSpPr>
        <p:spPr>
          <a:xfrm>
            <a:off x="8399000" y="1017031"/>
            <a:ext cx="480009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合并</a:t>
            </a:r>
            <a:endParaRPr lang="zh-CN" altLang="en-US" sz="900" dirty="0"/>
          </a:p>
        </p:txBody>
      </p:sp>
      <p:cxnSp>
        <p:nvCxnSpPr>
          <p:cNvPr id="238" name="肘形连接符 237"/>
          <p:cNvCxnSpPr>
            <a:stCxn id="196" idx="0"/>
            <a:endCxn id="235" idx="0"/>
          </p:cNvCxnSpPr>
          <p:nvPr/>
        </p:nvCxnSpPr>
        <p:spPr>
          <a:xfrm rot="5400000" flipH="1" flipV="1">
            <a:off x="7323013" y="751964"/>
            <a:ext cx="576514" cy="1106649"/>
          </a:xfrm>
          <a:prstGeom prst="bentConnector3">
            <a:avLst>
              <a:gd name="adj1" fmla="val 1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197" idx="0"/>
            <a:endCxn id="236" idx="0"/>
          </p:cNvCxnSpPr>
          <p:nvPr/>
        </p:nvCxnSpPr>
        <p:spPr>
          <a:xfrm rot="5400000" flipH="1" flipV="1">
            <a:off x="7797423" y="751964"/>
            <a:ext cx="576514" cy="1106649"/>
          </a:xfrm>
          <a:prstGeom prst="bentConnector3">
            <a:avLst>
              <a:gd name="adj1" fmla="val 151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35" idx="2"/>
            <a:endCxn id="209" idx="0"/>
          </p:cNvCxnSpPr>
          <p:nvPr/>
        </p:nvCxnSpPr>
        <p:spPr>
          <a:xfrm flipH="1">
            <a:off x="816338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6" idx="2"/>
            <a:endCxn id="210" idx="0"/>
          </p:cNvCxnSpPr>
          <p:nvPr/>
        </p:nvCxnSpPr>
        <p:spPr>
          <a:xfrm flipH="1">
            <a:off x="8637791" y="1305063"/>
            <a:ext cx="1214" cy="2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8107086" y="735021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550683" y="542329"/>
            <a:ext cx="11128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smtClean="0">
                <a:solidFill>
                  <a:srgbClr val="FF0000"/>
                </a:solidFill>
              </a:rPr>
              <a:t>Combiner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为可选流程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190651" y="93805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201324" y="1762659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分区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53" name="流程图: 磁盘 252"/>
          <p:cNvSpPr/>
          <p:nvPr/>
        </p:nvSpPr>
        <p:spPr>
          <a:xfrm>
            <a:off x="623515" y="3423773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11167" y="3651112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5" name="矩形 254"/>
          <p:cNvSpPr/>
          <p:nvPr/>
        </p:nvSpPr>
        <p:spPr>
          <a:xfrm>
            <a:off x="1184394" y="3651112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58" name="流程图: 磁盘 257"/>
          <p:cNvSpPr/>
          <p:nvPr/>
        </p:nvSpPr>
        <p:spPr>
          <a:xfrm>
            <a:off x="622711" y="4517338"/>
            <a:ext cx="1123366" cy="57469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0363" y="4744677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0" name="矩形 259"/>
          <p:cNvSpPr/>
          <p:nvPr/>
        </p:nvSpPr>
        <p:spPr>
          <a:xfrm>
            <a:off x="1183590" y="4744677"/>
            <a:ext cx="480009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2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1" name="矩形 260"/>
          <p:cNvSpPr/>
          <p:nvPr/>
        </p:nvSpPr>
        <p:spPr>
          <a:xfrm>
            <a:off x="2416725" y="3085711"/>
            <a:ext cx="778891" cy="11037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2563345" y="337776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69" name="矩形 268"/>
          <p:cNvSpPr/>
          <p:nvPr/>
        </p:nvSpPr>
        <p:spPr>
          <a:xfrm>
            <a:off x="2563344" y="382137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分区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输出</a:t>
            </a:r>
            <a:endParaRPr lang="zh-CN" altLang="en-US" sz="900" dirty="0"/>
          </a:p>
        </p:txBody>
      </p:sp>
      <p:sp>
        <p:nvSpPr>
          <p:cNvPr id="270" name="矩形 269"/>
          <p:cNvSpPr/>
          <p:nvPr/>
        </p:nvSpPr>
        <p:spPr>
          <a:xfrm>
            <a:off x="2504647" y="312661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内存缓冲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80658" y="3567103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磁盘数据</a:t>
            </a:r>
            <a:endParaRPr lang="zh-CN" altLang="en-US" sz="900" dirty="0"/>
          </a:p>
        </p:txBody>
      </p:sp>
      <p:sp>
        <p:nvSpPr>
          <p:cNvPr id="272" name="矩形 271"/>
          <p:cNvSpPr/>
          <p:nvPr/>
        </p:nvSpPr>
        <p:spPr>
          <a:xfrm>
            <a:off x="3195616" y="3299491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内存不够溢出到磁盘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443343" y="3557479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归并排序</a:t>
            </a:r>
            <a:endParaRPr lang="zh-CN" altLang="en-US" sz="900" dirty="0"/>
          </a:p>
        </p:txBody>
      </p:sp>
      <p:sp>
        <p:nvSpPr>
          <p:cNvPr id="274" name="矩形 273"/>
          <p:cNvSpPr/>
          <p:nvPr/>
        </p:nvSpPr>
        <p:spPr>
          <a:xfrm>
            <a:off x="5352917" y="3550220"/>
            <a:ext cx="47764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分组</a:t>
            </a:r>
            <a:endParaRPr lang="zh-CN" altLang="en-US" sz="900" dirty="0"/>
          </a:p>
        </p:txBody>
      </p:sp>
      <p:sp>
        <p:nvSpPr>
          <p:cNvPr id="276" name="矩形 275"/>
          <p:cNvSpPr/>
          <p:nvPr/>
        </p:nvSpPr>
        <p:spPr>
          <a:xfrm>
            <a:off x="6502492" y="3415498"/>
            <a:ext cx="733968" cy="547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cxnSp>
        <p:nvCxnSpPr>
          <p:cNvPr id="286" name="肘形连接符 285"/>
          <p:cNvCxnSpPr>
            <a:stCxn id="254" idx="0"/>
            <a:endCxn id="268" idx="0"/>
          </p:cNvCxnSpPr>
          <p:nvPr/>
        </p:nvCxnSpPr>
        <p:spPr>
          <a:xfrm rot="5400000" flipH="1" flipV="1">
            <a:off x="1739402" y="2588347"/>
            <a:ext cx="273352" cy="1852178"/>
          </a:xfrm>
          <a:prstGeom prst="bentConnector3">
            <a:avLst>
              <a:gd name="adj1" fmla="val 23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stCxn id="259" idx="0"/>
            <a:endCxn id="269" idx="2"/>
          </p:cNvCxnSpPr>
          <p:nvPr/>
        </p:nvCxnSpPr>
        <p:spPr>
          <a:xfrm rot="5400000" flipH="1" flipV="1">
            <a:off x="1558038" y="3500550"/>
            <a:ext cx="635275" cy="185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68" idx="3"/>
            <a:endCxn id="271" idx="1"/>
          </p:cNvCxnSpPr>
          <p:nvPr/>
        </p:nvCxnSpPr>
        <p:spPr>
          <a:xfrm>
            <a:off x="3040988" y="3521776"/>
            <a:ext cx="539670" cy="18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9" idx="3"/>
            <a:endCxn id="271" idx="1"/>
          </p:cNvCxnSpPr>
          <p:nvPr/>
        </p:nvCxnSpPr>
        <p:spPr>
          <a:xfrm flipV="1">
            <a:off x="3040987" y="3711119"/>
            <a:ext cx="539671" cy="25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>
            <a:stCxn id="268" idx="0"/>
            <a:endCxn id="273" idx="0"/>
          </p:cNvCxnSpPr>
          <p:nvPr/>
        </p:nvCxnSpPr>
        <p:spPr>
          <a:xfrm rot="16200000" flipH="1">
            <a:off x="3652306" y="2527620"/>
            <a:ext cx="179719" cy="1879998"/>
          </a:xfrm>
          <a:prstGeom prst="bentConnector3">
            <a:avLst>
              <a:gd name="adj1" fmla="val -195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61" idx="2"/>
            <a:endCxn id="273" idx="2"/>
          </p:cNvCxnSpPr>
          <p:nvPr/>
        </p:nvCxnSpPr>
        <p:spPr>
          <a:xfrm rot="5400000" flipH="1" flipV="1">
            <a:off x="3572208" y="3079474"/>
            <a:ext cx="343919" cy="1875994"/>
          </a:xfrm>
          <a:prstGeom prst="bentConnector3">
            <a:avLst>
              <a:gd name="adj1" fmla="val -6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71" idx="3"/>
            <a:endCxn id="273" idx="1"/>
          </p:cNvCxnSpPr>
          <p:nvPr/>
        </p:nvCxnSpPr>
        <p:spPr>
          <a:xfrm flipV="1">
            <a:off x="4058301" y="3701495"/>
            <a:ext cx="385042" cy="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3846565" y="3913546"/>
            <a:ext cx="9362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对每个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map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来的数据归并排序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1" name="直接箭头连接符 310"/>
          <p:cNvCxnSpPr>
            <a:stCxn id="273" idx="3"/>
            <a:endCxn id="274" idx="1"/>
          </p:cNvCxnSpPr>
          <p:nvPr/>
        </p:nvCxnSpPr>
        <p:spPr>
          <a:xfrm flipV="1">
            <a:off x="4920986" y="3694236"/>
            <a:ext cx="431931" cy="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4798919" y="3329727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 smtClean="0">
                <a:solidFill>
                  <a:srgbClr val="FF0000"/>
                </a:solidFill>
              </a:rPr>
              <a:t>按照相同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分组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8" name="直接箭头连接符 317"/>
          <p:cNvCxnSpPr>
            <a:stCxn id="274" idx="3"/>
            <a:endCxn id="276" idx="1"/>
          </p:cNvCxnSpPr>
          <p:nvPr/>
        </p:nvCxnSpPr>
        <p:spPr>
          <a:xfrm flipV="1">
            <a:off x="5830560" y="3689186"/>
            <a:ext cx="671932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07503" y="2247714"/>
            <a:ext cx="647371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Map2</a:t>
            </a:r>
            <a:r>
              <a:rPr lang="zh-CN" altLang="en-US" sz="800" dirty="0" smtClean="0"/>
              <a:t>方法</a:t>
            </a:r>
            <a:endParaRPr lang="zh-CN" altLang="en-US" sz="800" dirty="0"/>
          </a:p>
        </p:txBody>
      </p:sp>
      <p:sp>
        <p:nvSpPr>
          <p:cNvPr id="323" name="矩形 322"/>
          <p:cNvSpPr/>
          <p:nvPr/>
        </p:nvSpPr>
        <p:spPr>
          <a:xfrm>
            <a:off x="34721" y="418943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Map2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4" name="矩形 323"/>
          <p:cNvSpPr/>
          <p:nvPr/>
        </p:nvSpPr>
        <p:spPr>
          <a:xfrm>
            <a:off x="23414" y="3146150"/>
            <a:ext cx="744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输出数据</a:t>
            </a:r>
            <a:endParaRPr lang="zh-CN" altLang="en-US" sz="1000" dirty="0"/>
          </a:p>
        </p:txBody>
      </p:sp>
      <p:sp>
        <p:nvSpPr>
          <p:cNvPr id="325" name="矩形 324"/>
          <p:cNvSpPr/>
          <p:nvPr/>
        </p:nvSpPr>
        <p:spPr>
          <a:xfrm>
            <a:off x="830297" y="2293928"/>
            <a:ext cx="1407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/>
              <a:t>。。。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和</a:t>
            </a:r>
            <a:r>
              <a:rPr lang="en-US" altLang="zh-CN" sz="1000" dirty="0" smtClean="0"/>
              <a:t>Map1</a:t>
            </a:r>
            <a:r>
              <a:rPr lang="zh-CN" altLang="en-US" sz="1000" dirty="0" smtClean="0"/>
              <a:t>方法处理一样 </a:t>
            </a:r>
            <a:endParaRPr lang="zh-CN" altLang="en-US" sz="1000" dirty="0"/>
          </a:p>
        </p:txBody>
      </p:sp>
      <p:sp>
        <p:nvSpPr>
          <p:cNvPr id="326" name="矩形 325"/>
          <p:cNvSpPr/>
          <p:nvPr/>
        </p:nvSpPr>
        <p:spPr>
          <a:xfrm>
            <a:off x="4672720" y="2874986"/>
            <a:ext cx="11496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Reduce1</a:t>
            </a:r>
            <a:r>
              <a:rPr lang="zh-CN" altLang="en-US" sz="1000" dirty="0" smtClean="0"/>
              <a:t>处理流程</a:t>
            </a:r>
            <a:endParaRPr lang="zh-CN" altLang="en-US" sz="1000" dirty="0"/>
          </a:p>
        </p:txBody>
      </p:sp>
      <p:sp>
        <p:nvSpPr>
          <p:cNvPr id="327" name="矩形 326"/>
          <p:cNvSpPr/>
          <p:nvPr/>
        </p:nvSpPr>
        <p:spPr>
          <a:xfrm>
            <a:off x="2296788" y="2890444"/>
            <a:ext cx="5036918" cy="162689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2334067" y="4788037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Reduce2</a:t>
            </a:r>
            <a:r>
              <a:rPr lang="zh-CN" altLang="en-US" sz="1000" dirty="0" smtClean="0"/>
              <a:t>处理流程和</a:t>
            </a:r>
            <a:r>
              <a:rPr lang="en-US" altLang="zh-CN" sz="1000" dirty="0" smtClean="0"/>
              <a:t>Reduce1</a:t>
            </a:r>
            <a:r>
              <a:rPr lang="zh-CN" altLang="en-US" sz="1000" dirty="0" smtClean="0"/>
              <a:t>一样</a:t>
            </a:r>
            <a:endParaRPr lang="zh-CN" altLang="en-US" sz="1000" dirty="0"/>
          </a:p>
        </p:txBody>
      </p:sp>
      <p:sp>
        <p:nvSpPr>
          <p:cNvPr id="329" name="矩形 328"/>
          <p:cNvSpPr/>
          <p:nvPr/>
        </p:nvSpPr>
        <p:spPr>
          <a:xfrm>
            <a:off x="1599466" y="3039315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599466" y="419836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800" b="1" dirty="0">
                <a:solidFill>
                  <a:srgbClr val="FF0000"/>
                </a:solidFill>
              </a:rPr>
              <a:t>拷贝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右弧形箭头 1"/>
          <p:cNvSpPr/>
          <p:nvPr/>
        </p:nvSpPr>
        <p:spPr>
          <a:xfrm>
            <a:off x="1985372" y="1300682"/>
            <a:ext cx="303583" cy="85879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左弧形箭头 2"/>
          <p:cNvSpPr/>
          <p:nvPr/>
        </p:nvSpPr>
        <p:spPr>
          <a:xfrm>
            <a:off x="1556936" y="1276130"/>
            <a:ext cx="303239" cy="871774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6195" y="1973724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28497" y="1576891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bufindex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72767" y="145897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k,v</a:t>
            </a:r>
            <a:r>
              <a:rPr lang="en-US" altLang="zh-CN" sz="800" dirty="0" smtClean="0">
                <a:solidFill>
                  <a:srgbClr val="FF0000"/>
                </a:solidFill>
              </a:rPr>
              <a:t>&gt;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87263" y="1802195"/>
            <a:ext cx="4940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dirty="0" err="1" smtClean="0">
                <a:solidFill>
                  <a:srgbClr val="FF0000"/>
                </a:solidFill>
              </a:rPr>
              <a:t>kvmeta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流程图: 磁盘 103"/>
          <p:cNvSpPr/>
          <p:nvPr/>
        </p:nvSpPr>
        <p:spPr>
          <a:xfrm>
            <a:off x="5544378" y="997145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磁盘 104"/>
          <p:cNvSpPr/>
          <p:nvPr/>
        </p:nvSpPr>
        <p:spPr>
          <a:xfrm>
            <a:off x="5569741" y="1764608"/>
            <a:ext cx="1123366" cy="574692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17154" y="1530599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13148" y="154724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22255" y="2279532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spill.index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99777" y="2298367"/>
            <a:ext cx="5357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800" b="1" dirty="0" err="1" smtClean="0">
                <a:solidFill>
                  <a:srgbClr val="FF0000"/>
                </a:solidFill>
              </a:rPr>
              <a:t>Spill.out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52670" y="969787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800" dirty="0" smtClean="0">
                <a:solidFill>
                  <a:srgbClr val="FF0000"/>
                </a:solidFill>
              </a:rPr>
              <a:t>100M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568662" y="2227045"/>
            <a:ext cx="814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80%,</a:t>
            </a:r>
            <a:r>
              <a:rPr lang="zh-CN" altLang="en-US" sz="800" dirty="0" smtClean="0">
                <a:solidFill>
                  <a:srgbClr val="FF0000"/>
                </a:solidFill>
              </a:rPr>
              <a:t>后反向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1" grpId="0" bldLvl="0" animBg="1"/>
      <p:bldP spid="94" grpId="0" bldLvl="0" animBg="1"/>
      <p:bldP spid="110" grpId="0"/>
      <p:bldP spid="113" grpId="0"/>
      <p:bldP spid="119" grpId="0"/>
      <p:bldP spid="125" grpId="0"/>
      <p:bldP spid="129" grpId="0"/>
      <p:bldP spid="133" grpId="0"/>
      <p:bldP spid="140" grpId="0"/>
      <p:bldP spid="145" grpId="0"/>
      <p:bldP spid="146" grpId="0"/>
      <p:bldP spid="148" grpId="0"/>
      <p:bldP spid="151" grpId="0"/>
      <p:bldP spid="41" grpId="0" bldLvl="0" animBg="1"/>
      <p:bldP spid="155" grpId="0"/>
      <p:bldP spid="166" grpId="0" bldLvl="0" animBg="1"/>
      <p:bldP spid="170" grpId="0" bldLvl="0" animBg="1"/>
      <p:bldP spid="173" grpId="0" bldLvl="0" animBg="1"/>
      <p:bldP spid="174" grpId="0" bldLvl="0" animBg="1"/>
      <p:bldP spid="182" grpId="0"/>
      <p:bldP spid="183" grpId="0" bldLvl="0" animBg="1"/>
      <p:bldP spid="184" grpId="0" bldLvl="0" animBg="1"/>
      <p:bldP spid="185" grpId="0" bldLvl="0" animBg="1"/>
      <p:bldP spid="186" grpId="0" bldLvl="0" animBg="1"/>
      <p:bldP spid="190" grpId="0" bldLvl="0" animBg="1"/>
      <p:bldP spid="191" grpId="0" bldLvl="0" animBg="1"/>
      <p:bldP spid="196" grpId="0" bldLvl="0" animBg="1"/>
      <p:bldP spid="197" grpId="0" bldLvl="0" animBg="1"/>
      <p:bldP spid="209" grpId="0" bldLvl="0" animBg="1"/>
      <p:bldP spid="210" grpId="0" bldLvl="0" animBg="1"/>
      <p:bldP spid="224" grpId="0" bldLvl="0" animBg="1"/>
      <p:bldP spid="225" grpId="0" bldLvl="0" animBg="1"/>
      <p:bldP spid="235" grpId="0" bldLvl="0" animBg="1"/>
      <p:bldP spid="236" grpId="0" bldLvl="0" animBg="1"/>
      <p:bldP spid="249" grpId="0"/>
      <p:bldP spid="250" grpId="0"/>
      <p:bldP spid="251" grpId="0"/>
      <p:bldP spid="252" grpId="0"/>
      <p:bldP spid="253" grpId="0" bldLvl="0" animBg="1"/>
      <p:bldP spid="254" grpId="0" bldLvl="0" animBg="1"/>
      <p:bldP spid="255" grpId="0" bldLvl="0" animBg="1"/>
      <p:bldP spid="258" grpId="0" bldLvl="0" animBg="1"/>
      <p:bldP spid="259" grpId="0" bldLvl="0" animBg="1"/>
      <p:bldP spid="260" grpId="0" bldLvl="0" animBg="1"/>
      <p:bldP spid="261" grpId="0" bldLvl="0" animBg="1"/>
      <p:bldP spid="268" grpId="0" bldLvl="0" animBg="1"/>
      <p:bldP spid="269" grpId="0" bldLvl="0" animBg="1"/>
      <p:bldP spid="270" grpId="0"/>
      <p:bldP spid="271" grpId="0" bldLvl="0" animBg="1"/>
      <p:bldP spid="272" grpId="0"/>
      <p:bldP spid="273" grpId="0" bldLvl="0" animBg="1"/>
      <p:bldP spid="274" grpId="0" bldLvl="0" animBg="1"/>
      <p:bldP spid="276" grpId="0" bldLvl="0" animBg="1"/>
      <p:bldP spid="310" grpId="0"/>
      <p:bldP spid="314" grpId="0"/>
      <p:bldP spid="321" grpId="0" bldLvl="0" animBg="1"/>
      <p:bldP spid="323" grpId="0"/>
      <p:bldP spid="324" grpId="0"/>
      <p:bldP spid="325" grpId="0"/>
      <p:bldP spid="326" grpId="0"/>
      <p:bldP spid="327" grpId="0" bldLvl="0" animBg="1"/>
      <p:bldP spid="328" grpId="0"/>
      <p:bldP spid="329" grpId="0"/>
      <p:bldP spid="330" grpId="0"/>
      <p:bldP spid="2" grpId="0" bldLvl="0" animBg="1"/>
      <p:bldP spid="3" grpId="0" bldLvl="0" animBg="1"/>
      <p:bldP spid="97" grpId="0"/>
      <p:bldP spid="98" grpId="0"/>
      <p:bldP spid="99" grpId="0"/>
      <p:bldP spid="100" grpId="0"/>
      <p:bldP spid="104" grpId="0" bldLvl="0" animBg="1"/>
      <p:bldP spid="105" grpId="0" bldLvl="0" animBg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540834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4067944" y="531634"/>
            <a:ext cx="1043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架构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52325" y="2808969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Resource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 smtClean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2178" y="2474208"/>
            <a:ext cx="864096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19" name="椭圆 18"/>
          <p:cNvSpPr/>
          <p:nvPr/>
        </p:nvSpPr>
        <p:spPr>
          <a:xfrm>
            <a:off x="342178" y="3122280"/>
            <a:ext cx="864096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client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123728" y="2499742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53789" y="108886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88024" y="98757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4603" y="159026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6122457" y="1590268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753789" y="2503747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88024" y="2402455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4603" y="3005149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 smtClean="0"/>
              <a:t>Mstr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6122457" y="3005149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5754480" y="3881654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Node</a:t>
            </a:r>
            <a:endParaRPr lang="en-US" altLang="zh-CN" sz="1000" b="1" dirty="0" smtClean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 smtClean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788715" y="3780362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865294" y="438305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sp>
        <p:nvSpPr>
          <p:cNvPr id="38" name="椭圆 37"/>
          <p:cNvSpPr/>
          <p:nvPr/>
        </p:nvSpPr>
        <p:spPr>
          <a:xfrm>
            <a:off x="6122457" y="4368414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</a:t>
            </a:r>
            <a:endParaRPr lang="zh-CN" altLang="en-US" sz="1000" dirty="0"/>
          </a:p>
        </p:txBody>
      </p:sp>
      <p:cxnSp>
        <p:nvCxnSpPr>
          <p:cNvPr id="10" name="直接箭头连接符 9"/>
          <p:cNvCxnSpPr>
            <a:stCxn id="2" idx="6"/>
            <a:endCxn id="4" idx="1"/>
          </p:cNvCxnSpPr>
          <p:nvPr/>
        </p:nvCxnSpPr>
        <p:spPr>
          <a:xfrm>
            <a:off x="1206274" y="2690232"/>
            <a:ext cx="917454" cy="34957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6"/>
            <a:endCxn id="4" idx="1"/>
          </p:cNvCxnSpPr>
          <p:nvPr/>
        </p:nvCxnSpPr>
        <p:spPr>
          <a:xfrm flipV="1">
            <a:off x="1206274" y="3039802"/>
            <a:ext cx="917454" cy="29850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5" idx="1"/>
            <a:endCxn id="74" idx="0"/>
          </p:cNvCxnSpPr>
          <p:nvPr/>
        </p:nvCxnSpPr>
        <p:spPr>
          <a:xfrm flipH="1">
            <a:off x="2735796" y="1288921"/>
            <a:ext cx="3017993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1"/>
            <a:endCxn id="74" idx="3"/>
          </p:cNvCxnSpPr>
          <p:nvPr/>
        </p:nvCxnSpPr>
        <p:spPr>
          <a:xfrm flipH="1">
            <a:off x="3119266" y="2703802"/>
            <a:ext cx="2634523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4" idx="1"/>
            <a:endCxn id="74" idx="2"/>
          </p:cNvCxnSpPr>
          <p:nvPr/>
        </p:nvCxnSpPr>
        <p:spPr>
          <a:xfrm flipH="1" flipV="1">
            <a:off x="2735796" y="3270634"/>
            <a:ext cx="3018684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9" idx="4"/>
          </p:cNvCxnSpPr>
          <p:nvPr/>
        </p:nvCxnSpPr>
        <p:spPr>
          <a:xfrm flipH="1">
            <a:off x="3119266" y="2139702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74" idx="3"/>
          </p:cNvCxnSpPr>
          <p:nvPr/>
        </p:nvCxnSpPr>
        <p:spPr>
          <a:xfrm flipH="1" flipV="1">
            <a:off x="3119266" y="3039802"/>
            <a:ext cx="1745337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2" idx="4"/>
          </p:cNvCxnSpPr>
          <p:nvPr/>
        </p:nvCxnSpPr>
        <p:spPr>
          <a:xfrm flipH="1" flipV="1">
            <a:off x="5465407" y="3554583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7"/>
            <a:endCxn id="32" idx="5"/>
          </p:cNvCxnSpPr>
          <p:nvPr/>
        </p:nvCxnSpPr>
        <p:spPr>
          <a:xfrm flipH="1" flipV="1">
            <a:off x="5890240" y="3474120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0"/>
            <a:endCxn id="29" idx="4"/>
          </p:cNvCxnSpPr>
          <p:nvPr/>
        </p:nvCxnSpPr>
        <p:spPr>
          <a:xfrm flipV="1">
            <a:off x="6723261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2" idx="0"/>
          </p:cNvCxnSpPr>
          <p:nvPr/>
        </p:nvCxnSpPr>
        <p:spPr>
          <a:xfrm>
            <a:off x="5465407" y="2139702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20221" y="2165485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sz="1000" dirty="0" smtClean="0">
                <a:solidFill>
                  <a:srgbClr val="FF0000"/>
                </a:solidFill>
              </a:rPr>
              <a:t>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MR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10509" y="32894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Job Submission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94694" y="1926499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Node Status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56737" y="3141095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Resource Request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25" grpId="0" bldLvl="0" animBg="1"/>
      <p:bldP spid="30" grpId="0" bldLvl="0" animBg="1"/>
      <p:bldP spid="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488371" y="0"/>
            <a:ext cx="3435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FF0000"/>
                </a:solidFill>
              </a:rPr>
              <a:t>Hadoop1.x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Hadoop2.x</a:t>
            </a:r>
            <a:r>
              <a:rPr lang="zh-CN" altLang="en-US" sz="2000" dirty="0">
                <a:solidFill>
                  <a:srgbClr val="FF0000"/>
                </a:solidFill>
              </a:rPr>
              <a:t>区别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3491880" y="1009264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43" name="矩形 142"/>
          <p:cNvSpPr/>
          <p:nvPr/>
        </p:nvSpPr>
        <p:spPr>
          <a:xfrm>
            <a:off x="3772068" y="1263550"/>
            <a:ext cx="2183362" cy="3965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</a:rPr>
              <a:t>（计算）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59394" y="2669224"/>
            <a:ext cx="2196036" cy="363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  <a:endParaRPr lang="zh-CN" altLang="en-US" sz="1600" dirty="0"/>
          </a:p>
        </p:txBody>
      </p:sp>
      <p:sp>
        <p:nvSpPr>
          <p:cNvPr id="145" name="矩形 144"/>
          <p:cNvSpPr/>
          <p:nvPr/>
        </p:nvSpPr>
        <p:spPr>
          <a:xfrm>
            <a:off x="3772068" y="1948125"/>
            <a:ext cx="2183362" cy="3782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Yarn</a:t>
            </a:r>
            <a:r>
              <a:rPr lang="zh-CN" altLang="en-US" sz="1600" dirty="0">
                <a:solidFill>
                  <a:srgbClr val="FF0000"/>
                </a:solidFill>
              </a:rPr>
              <a:t>（资源调度）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759394" y="3309639"/>
            <a:ext cx="2196036" cy="6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395536" y="1009264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675724" y="1263549"/>
            <a:ext cx="2183362" cy="6214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MapReduce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（计算</a:t>
            </a:r>
            <a:r>
              <a:rPr lang="en-US" altLang="zh-CN" sz="1600" dirty="0"/>
              <a:t>+</a:t>
            </a:r>
            <a:r>
              <a:rPr lang="zh-CN" altLang="en-US" sz="1600" dirty="0"/>
              <a:t>资源调度）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63050" y="2655314"/>
            <a:ext cx="2196036" cy="363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3050" y="3309639"/>
            <a:ext cx="2196036" cy="6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 flipH="1">
            <a:off x="675724" y="4218642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Hadoop1.x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3895575" y="4205319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Hadoop2.x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515" y="1108938"/>
            <a:ext cx="22429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Hadoop1.x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时代，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中的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同时处理业务逻辑运算和资源的调度，耦合性较大，在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Hadoop2.x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时代，增加了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。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只负责资源的调度，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只负责运算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/>
      <p:bldP spid="18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85061" y="54083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/>
      <p:bldP spid="72" grpId="0"/>
      <p:bldP spid="73" grpId="0"/>
      <p:bldP spid="74" grpId="0"/>
      <p:bldP spid="75" grpId="0" bldLvl="0" animBg="1"/>
      <p:bldP spid="76" grpId="0"/>
      <p:bldP spid="77" grpId="0"/>
      <p:bldP spid="78" grpId="0"/>
      <p:bldP spid="2" grpId="0" bldLvl="0" animBg="1"/>
      <p:bldP spid="80" grpId="0"/>
      <p:bldP spid="81" grpId="0"/>
      <p:bldP spid="82" grpId="0"/>
      <p:bldP spid="83" grpId="0" bldLvl="0" animBg="1"/>
      <p:bldP spid="84" grpId="0"/>
      <p:bldP spid="86" grpId="0"/>
      <p:bldP spid="3" grpId="0" bldLvl="0" animBg="1"/>
      <p:bldP spid="88" grpId="0" bldLvl="0" animBg="1"/>
      <p:bldP spid="90" grpId="0"/>
      <p:bldP spid="92" grpId="0" bldLvl="0" animBg="1"/>
      <p:bldP spid="93" grpId="0"/>
      <p:bldP spid="94" grpId="0"/>
      <p:bldP spid="95" grpId="0"/>
      <p:bldP spid="96" grpId="0" bldLvl="0" animBg="1"/>
      <p:bldP spid="5" grpId="0"/>
      <p:bldP spid="97" grpId="0"/>
      <p:bldP spid="98" grpId="0" bldLvl="0" animBg="1"/>
      <p:bldP spid="100" grpId="0"/>
      <p:bldP spid="101" grpId="0" bldLvl="0" animBg="1"/>
      <p:bldP spid="102" grpId="0"/>
      <p:bldP spid="103" grpId="0"/>
      <p:bldP spid="104" grpId="0"/>
      <p:bldP spid="140" grpId="0" bldLvl="0" animBg="1"/>
      <p:bldP spid="151" grpId="0"/>
      <p:bldP spid="152" grpId="0"/>
      <p:bldP spid="154" grpId="0"/>
      <p:bldP spid="173" grpId="0"/>
      <p:bldP spid="178" grpId="0" bldLvl="0" animBg="1"/>
      <p:bldP spid="182" grpId="0"/>
      <p:bldP spid="183" grpId="0" bldLvl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bldLvl="0" animBg="1"/>
      <p:bldP spid="224" grpId="0" bldLvl="0" animBg="1"/>
      <p:bldP spid="226" grpId="0"/>
      <p:bldP spid="227" grpId="0"/>
      <p:bldP spid="231" grpId="0" bldLvl="0" animBg="1"/>
      <p:bldP spid="232" grpId="0" bldLvl="0" animBg="1"/>
      <p:bldP spid="235" grpId="0"/>
      <p:bldP spid="236" grpId="0"/>
      <p:bldP spid="238" grpId="0" bldLvl="0" animBg="1"/>
      <p:bldP spid="239" grpId="0"/>
      <p:bldP spid="240" grpId="0"/>
      <p:bldP spid="241" grpId="0" bldLvl="0" animBg="1"/>
      <p:bldP spid="242" grpId="0"/>
      <p:bldP spid="243" grpId="0"/>
      <p:bldP spid="244" grpId="0"/>
      <p:bldP spid="245" grpId="0"/>
      <p:bldP spid="249" grpId="0"/>
      <p:bldP spid="250" grpId="0" bldLvl="0" animBg="1"/>
      <p:bldP spid="251" grpId="0" bldLvl="0" animBg="1"/>
      <p:bldP spid="252" grpId="0"/>
      <p:bldP spid="253" grpId="0"/>
      <p:bldP spid="254" grpId="0"/>
      <p:bldP spid="2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505960" y="589915"/>
            <a:ext cx="1600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FIFO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2714" y="141442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job1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57279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292874" y="141962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job3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12954" y="1419525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job4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3303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job5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45311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job6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617319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job7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6893274" y="141442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job8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668482" y="1440558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92874" y="2643758"/>
            <a:ext cx="3240360" cy="18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4064" y="2787774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task0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644064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task1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635896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task2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635896" y="397038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 task3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5220072" y="3184768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task0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5220072" y="3579862"/>
            <a:ext cx="100811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reduce task1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32" idx="7"/>
            <a:endCxn id="25" idx="1"/>
          </p:cNvCxnSpPr>
          <p:nvPr/>
        </p:nvCxnSpPr>
        <p:spPr>
          <a:xfrm flipV="1">
            <a:off x="922567" y="1594257"/>
            <a:ext cx="875019" cy="7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8209" y="1553882"/>
            <a:ext cx="1393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 </a:t>
            </a:r>
            <a:r>
              <a:rPr lang="zh-CN" altLang="en-US" sz="1400" dirty="0" smtClean="0"/>
              <a:t>有新的服务器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节点资源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797586" y="1373021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4" idx="1"/>
            <a:endCxn id="32" idx="5"/>
          </p:cNvCxnSpPr>
          <p:nvPr/>
        </p:nvCxnSpPr>
        <p:spPr>
          <a:xfrm flipH="1" flipV="1">
            <a:off x="922567" y="2779792"/>
            <a:ext cx="2370307" cy="76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7803" y="2313577"/>
            <a:ext cx="521074" cy="5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36921" y="3282248"/>
            <a:ext cx="1245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3 </a:t>
            </a:r>
            <a:r>
              <a:rPr lang="zh-CN" altLang="en-US" sz="1400" dirty="0" smtClean="0"/>
              <a:t>分配一个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给该节点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2" idx="2"/>
            <a:endCxn id="4" idx="1"/>
          </p:cNvCxnSpPr>
          <p:nvPr/>
        </p:nvCxnSpPr>
        <p:spPr>
          <a:xfrm>
            <a:off x="2212754" y="1774467"/>
            <a:ext cx="1080120" cy="176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99708" y="1859815"/>
            <a:ext cx="17998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2 Job1</a:t>
            </a:r>
            <a:r>
              <a:rPr lang="zh-CN" altLang="en-US" sz="1400" dirty="0" smtClean="0"/>
              <a:t>里面包含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reducetask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6311784" y="1993912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3" grpId="0"/>
      <p:bldP spid="15" grpId="0"/>
      <p:bldP spid="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9" grpId="0"/>
      <p:bldP spid="25" grpId="0" bldLvl="0" animBg="1"/>
      <p:bldP spid="32" grpId="0" bldLvl="0" animBg="1"/>
      <p:bldP spid="45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53826" y="57817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0000"/>
                </a:solidFill>
              </a:rPr>
              <a:t>资源调度器之容量调度器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23526" y="3363838"/>
            <a:ext cx="5382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多个队列，每个队列可配置一定的资源量，每个队列采用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FIFO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323527" y="3656827"/>
            <a:ext cx="5268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防止同一个用户的作业独占队列中的资源，该调度器会对同一用户提交的作业所占资源量进行限定。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23528" y="4118492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每个队列中正在运行的任务数与其应该分得的计算资源之间的比值，选择一个该比值最小的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23528" y="4599007"/>
            <a:ext cx="526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作业优先级和提交时间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同时考虑用户资源量限制和内存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对队列内任务排序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718449" y="1531516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6228" y="2105324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26228" y="2634435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资源，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25</a:t>
            </a:r>
            <a:r>
              <a:rPr lang="zh-CN" altLang="en-US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98470" y="3363838"/>
            <a:ext cx="3038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个队列同时按照任务的先后顺序依次执行，比如，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job11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job21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job31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分别排在队列最前面，是最先运行，也是同时运行。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3" grpId="0"/>
      <p:bldP spid="14" grpId="0"/>
      <p:bldP spid="15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/>
      <p:bldP spid="37" grpId="0" bldLvl="0" animBg="1"/>
      <p:bldP spid="2" grpId="0"/>
      <p:bldP spid="3" grpId="0"/>
      <p:bldP spid="4" grpId="0"/>
      <p:bldP spid="39" grpId="0"/>
      <p:bldP spid="40" grpId="0"/>
      <p:bldP spid="44" grpId="0"/>
      <p:bldP spid="45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45442" y="59934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资源调度器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之公平调度器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800" y="147622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394880" y="148142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14960" y="148142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job13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835040" y="148132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job14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114979" y="104916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按照到达时间排序，先到先服务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658062" y="1497506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queueA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619672" y="1434820"/>
            <a:ext cx="4752528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254516" y="1306533"/>
            <a:ext cx="1162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54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job21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411628" y="2042287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job22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131708" y="204228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job23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851788" y="2042190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job24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571868" y="203709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job25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678016" y="2058372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636420" y="1995686"/>
            <a:ext cx="5870896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69154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job31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411628" y="2618351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job32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3131708" y="2618351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job33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851788" y="2618254"/>
            <a:ext cx="72008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job34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571868" y="261315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job35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678818" y="2634436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/>
              <a:t>queueC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1636420" y="2571750"/>
            <a:ext cx="5174510" cy="44247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79512" y="3435846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支持多队列多用户，每个队列中的资源量可以配置，同一队列中的作业公平共享队列中所有资源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31874" y="3320132"/>
            <a:ext cx="602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比如有三个队列：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queueA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queueB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queueC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每个队列中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按照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优先级分配资源，优先级越高分配的资源越多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，但是每个</a:t>
            </a:r>
            <a:r>
              <a:rPr lang="en-US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job 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都会分配到资源以确保公平。在资源有限的情况下，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理想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情况下获得的计算资源与实际获得的计算资源存在一种差距， 这个差距就叫做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缺额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。在同一个队列中，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的资源缺额越大，越先获得资源优先执行。</a:t>
            </a:r>
            <a:r>
              <a:rPr lang="zh-CN" altLang="zh-CN" sz="1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作业是按照缺额的高低来先后执行的，而且可以看到上图有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多个作业同时运行。</a:t>
            </a:r>
            <a:endParaRPr lang="zh-CN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 bldLvl="0" animBg="1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335646" y="5921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推测执行算法原理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793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某一时刻，任务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的执行进度为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progress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，则可通过一定的算法推测出该任务的最终完成时刻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。另一方面，如果此刻为该任务启动一个备份任务，则可推断出它可能的完成时刻</a:t>
            </a:r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`,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于是可得出以下几个公式：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503284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=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  +      </a:t>
            </a:r>
            <a:r>
              <a:rPr lang="en-US" altLang="zh-CN" sz="14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taskStartTime</a:t>
            </a:r>
            <a:endParaRPr lang="en-US" altLang="zh-CN" sz="1400" kern="10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推测执行完时刻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60  =   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任务启动时刻（</a:t>
            </a:r>
            <a:r>
              <a:rPr lang="en-US" altLang="zh-CN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12715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estimatedRunTime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=          (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</a:t>
            </a:r>
            <a:r>
              <a:rPr lang="en-US" altLang="zh-CN" sz="1400" kern="100" dirty="0" err="1" smtClean="0">
                <a:solidFill>
                  <a:srgbClr val="FFC000"/>
                </a:solidFill>
                <a:latin typeface="Times New Roman" panose="02020603050405020304" pitchFamily="18" charset="0"/>
              </a:rPr>
              <a:t>taskStartTime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              /     progress</a:t>
            </a:r>
            <a:endParaRPr lang="en-US" altLang="zh-CN" sz="1400" kern="100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推测运行时间（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60s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（当前时刻（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   -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任务启动时刻（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）） 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/     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任务运行比例（</a:t>
            </a:r>
            <a:r>
              <a:rPr lang="en-US" altLang="zh-CN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10%</a:t>
            </a:r>
            <a:r>
              <a:rPr lang="zh-CN" altLang="en-US" sz="1400" kern="1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97182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`                          =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currentTimestamp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   +    </a:t>
            </a:r>
            <a:r>
              <a:rPr lang="en-US" altLang="zh-CN" sz="1400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averageRunTime</a:t>
            </a:r>
            <a:endParaRPr lang="en-US" altLang="zh-CN" sz="1400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备份任务推测完成时刻（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 当前时刻（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      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+   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运行完成任务的平均时间（</a:t>
            </a:r>
            <a:r>
              <a:rPr lang="en-US" altLang="zh-CN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10s</a:t>
            </a:r>
            <a:r>
              <a:rPr lang="zh-CN" altLang="en-US" sz="1400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） 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507854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 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选择（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14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estimateEndTime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`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差值最大的任务，并为之启动备份任务。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85550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防止大量任务同时启动备份任务造成的资源浪费，</a:t>
            </a:r>
            <a:r>
              <a:rPr lang="en-US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MR</a:t>
            </a:r>
            <a:r>
              <a:rPr lang="zh-CN" altLang="zh-CN" sz="14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每个作业设置了同时启动的备份任务数目上限。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694" y="4248940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推测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执行机制实际上采用了经典的优化算法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：以空间换时间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，它同时启动多个相同任务处理相同的数据，并让这些任务竞争以缩短数据处理时间。显然，这种方法需要占用更多的计算资源。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在集群资源紧缺的情况下，应合理使用该机制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，争取在多用少量资源的情况下，减少作业的计算时间。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  <a:endParaRPr lang="zh-CN" altLang="en-US" sz="1100" dirty="0"/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  <a:endParaRPr lang="zh-CN" altLang="en-US" sz="1100" dirty="0"/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3496" y="56525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bldLvl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bldLvl="0" animBg="1"/>
      <p:bldP spid="150" grpId="0" bldLvl="0" animBg="1"/>
      <p:bldP spid="153" grpId="0" bldLvl="0" animBg="1"/>
      <p:bldP spid="156" grpId="0"/>
      <p:bldP spid="157" grpId="0" bldLvl="0" animBg="1"/>
      <p:bldP spid="158" grpId="0"/>
      <p:bldP spid="160" grpId="0" bldLvl="0" animBg="1"/>
      <p:bldP spid="161" grpId="0" bldLvl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en-US" altLang="zh-CN" sz="1100" dirty="0"/>
          </a:p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6333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）默认对产品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排序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  <a:p>
            <a:r>
              <a:rPr lang="zh-CN" altLang="en-US" sz="1100" dirty="0"/>
              <a:t>02	华为</a:t>
            </a:r>
            <a:endParaRPr lang="zh-CN" altLang="en-US" sz="1100" dirty="0"/>
          </a:p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3843" y="543441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bldLvl="0" animBg="1"/>
      <p:bldP spid="109" grpId="0"/>
      <p:bldP spid="132" grpId="0"/>
      <p:bldP spid="156" grpId="0"/>
      <p:bldP spid="158" grpId="0"/>
      <p:bldP spid="170" grpId="0" bldLvl="0" animBg="1"/>
      <p:bldP spid="2" grpId="0" bldLvl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bldLvl="0" animBg="1"/>
      <p:bldP spid="14" grpId="0" bldLvl="0" animBg="1"/>
      <p:bldP spid="8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3843" y="543441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:///e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7155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  <a:endParaRPr lang="zh-CN" altLang="zh-CN" sz="14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3.1.2 </a:t>
            </a:r>
            <a:r>
              <a:rPr lang="zh-CN" altLang="zh-CN" dirty="0"/>
              <a:t>需求</a:t>
            </a:r>
            <a:r>
              <a:rPr lang="en-US" altLang="zh-CN" dirty="0"/>
              <a:t>2</a:t>
            </a:r>
            <a:r>
              <a:rPr lang="zh-CN" altLang="zh-CN" dirty="0"/>
              <a:t>：把单词按照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467544" y="0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>
                <a:solidFill>
                  <a:srgbClr val="FF0000"/>
                </a:solidFill>
              </a:rPr>
              <a:t>架构概述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65632" y="627534"/>
            <a:ext cx="746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）：存储文件的元数据，如文件名，文件目录结构，文件属性（生成时间、副本数、文件权限），以及每个文件的块列表和块所在的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等。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" name="Picture 2" descr="D:\ppts\图片素材\韦小宝-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1351113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" descr="D:\ppts\图片素材\韦小宝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1347614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矩形 156"/>
          <p:cNvSpPr/>
          <p:nvPr/>
        </p:nvSpPr>
        <p:spPr>
          <a:xfrm>
            <a:off x="349607" y="2787774"/>
            <a:ext cx="599765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DataNode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dn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：在本地文件系统存储文件块数据，以及块数据的校验和。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6" name="Picture 2" descr="D:\ppts\图片素材\韦小宝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3205832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 descr="D:\ppts\图片素材\韦小宝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3205832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矩形 157"/>
          <p:cNvSpPr/>
          <p:nvPr/>
        </p:nvSpPr>
        <p:spPr>
          <a:xfrm>
            <a:off x="349608" y="4685763"/>
            <a:ext cx="7678776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Secondary </a:t>
            </a:r>
            <a:r>
              <a:rPr lang="en-US" altLang="zh-CN" sz="12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(2nn)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：用来监控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状态的辅助后台程序，每隔一段时间获取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元数据的快照。</a:t>
            </a:r>
            <a:endParaRPr lang="zh-CN" altLang="zh-CN" sz="12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5542" y="624021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3.1.3 </a:t>
            </a:r>
            <a:r>
              <a:rPr lang="zh-CN" altLang="zh-CN" dirty="0"/>
              <a:t>需求</a:t>
            </a:r>
            <a:r>
              <a:rPr lang="en-US" altLang="zh-CN" dirty="0"/>
              <a:t>3</a:t>
            </a:r>
            <a:r>
              <a:rPr lang="zh-CN" altLang="zh-CN" dirty="0"/>
              <a:t>：对每一个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773680" y="56768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/home/</a:t>
            </a:r>
            <a:r>
              <a:rPr lang="en-US" altLang="zh-CN" sz="1000" dirty="0" err="1" smtClean="0"/>
              <a:t>neuedu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  <p:bldP spid="107" grpId="0"/>
      <p:bldP spid="109" grpId="0"/>
      <p:bldP spid="110" grpId="0"/>
      <p:bldP spid="111" grpId="0" bldLvl="0" animBg="1"/>
      <p:bldP spid="112" grpId="0"/>
      <p:bldP spid="113" grpId="0"/>
      <p:bldP spid="114" grpId="0"/>
      <p:bldP spid="115" grpId="0" bldLvl="0" animBg="1"/>
      <p:bldP spid="116" grpId="0"/>
      <p:bldP spid="117" grpId="0"/>
      <p:bldP spid="118" grpId="0"/>
      <p:bldP spid="120" grpId="0" bldLvl="0" animBg="1"/>
      <p:bldP spid="121" grpId="0"/>
      <p:bldP spid="122" grpId="0"/>
      <p:bldP spid="123" grpId="0" bldLvl="0" animBg="1"/>
      <p:bldP spid="124" grpId="0" bldLvl="0" animBg="1"/>
      <p:bldP spid="125" grpId="0"/>
      <p:bldP spid="126" grpId="0" bldLvl="0" animBg="1"/>
      <p:bldP spid="128" grpId="0"/>
      <p:bldP spid="129" grpId="0"/>
      <p:bldP spid="130" grpId="0"/>
      <p:bldP spid="131" grpId="0" bldLvl="0" animBg="1"/>
      <p:bldP spid="132" grpId="0"/>
      <p:bldP spid="133" grpId="0"/>
      <p:bldP spid="135" grpId="0" bldLvl="0" animBg="1"/>
      <p:bldP spid="136" grpId="0"/>
      <p:bldP spid="137" grpId="0" bldLvl="0" animBg="1"/>
      <p:bldP spid="138" grpId="0"/>
      <p:bldP spid="139" grpId="0"/>
      <p:bldP spid="141" grpId="0"/>
      <p:bldP spid="149" grpId="0" bldLvl="0" animBg="1"/>
      <p:bldP spid="153" grpId="0"/>
      <p:bldP spid="156" grpId="0"/>
      <p:bldP spid="157" grpId="0"/>
      <p:bldP spid="162" grpId="0"/>
      <p:bldP spid="163" grpId="0" bldLvl="0" animBg="1"/>
      <p:bldP spid="165" grpId="0"/>
      <p:bldP spid="166" grpId="0" bldLvl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bldLvl="0" animBg="1"/>
      <p:bldP spid="181" grpId="0" bldLvl="0" animBg="1"/>
      <p:bldP spid="187" grpId="0"/>
      <p:bldP spid="188" grpId="0"/>
      <p:bldP spid="189" grpId="0" bldLvl="0" animBg="1"/>
      <p:bldP spid="193" grpId="0" bldLvl="0" animBg="1"/>
      <p:bldP spid="194" grpId="0"/>
      <p:bldP spid="197" grpId="0"/>
      <p:bldP spid="198" grpId="0" bldLvl="0" animBg="1"/>
      <p:bldP spid="199" grpId="0"/>
      <p:bldP spid="201" grpId="0"/>
      <p:bldP spid="202" grpId="0" bldLvl="0" animBg="1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 bldLvl="0" animBg="1"/>
      <p:bldP spid="216" grpId="0"/>
      <p:bldP spid="217" grpId="0"/>
      <p:bldP spid="218" grpId="0"/>
      <p:bldP spid="2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43317" y="620485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6" grpId="0" bldLvl="0" animBg="1"/>
      <p:bldP spid="95" grpId="0"/>
      <p:bldP spid="60" grpId="0" bldLvl="0" animBg="1"/>
      <p:bldP spid="126" grpId="0" bldLvl="0" animBg="1"/>
      <p:bldP spid="127" grpId="0"/>
      <p:bldP spid="61" grpId="0" bldLvl="0" animBg="1"/>
      <p:bldP spid="62" grpId="0" bldLvl="0" animBg="1"/>
      <p:bldP spid="131" grpId="0"/>
      <p:bldP spid="133" grpId="0"/>
      <p:bldP spid="162" grpId="0" bldLvl="0" animBg="1"/>
      <p:bldP spid="173" grpId="0"/>
      <p:bldP spid="226" grpId="0"/>
      <p:bldP spid="227" grpId="0"/>
      <p:bldP spid="82" grpId="0" bldLvl="0" animBg="1"/>
      <p:bldP spid="84" grpId="0"/>
      <p:bldP spid="119" grpId="0"/>
      <p:bldP spid="121" grpId="0"/>
      <p:bldP spid="123" grpId="0" bldLvl="0" animBg="1"/>
      <p:bldP spid="125" grpId="0"/>
      <p:bldP spid="128" grpId="0"/>
      <p:bldP spid="129" grpId="0" bldLvl="0" animBg="1"/>
      <p:bldP spid="130" grpId="0" bldLvl="0" animBg="1"/>
      <p:bldP spid="132" grpId="0" bldLvl="0" animBg="1"/>
      <p:bldP spid="135" grpId="0" bldLvl="0" animBg="1"/>
      <p:bldP spid="45" grpId="0" bldLvl="0" animBg="1"/>
      <p:bldP spid="145" grpId="0" bldLvl="0" animBg="1"/>
      <p:bldP spid="146" grpId="0" bldLvl="0" animBg="1"/>
      <p:bldP spid="148" grpId="0"/>
      <p:bldP spid="149" grpId="0" bldLvl="0" animBg="1"/>
      <p:bldP spid="150" grpId="0" bldLvl="0" animBg="1"/>
      <p:bldP spid="154" grpId="0" bldLvl="0" animBg="1"/>
      <p:bldP spid="155" grpId="0" bldLvl="0" animBg="1"/>
      <p:bldP spid="164" grpId="0" bldLvl="0" animBg="1"/>
      <p:bldP spid="166" grpId="0" bldLvl="0" animBg="1"/>
      <p:bldP spid="183" grpId="0" bldLvl="0" animBg="1"/>
      <p:bldP spid="184" grpId="0" bldLvl="0" animBg="1"/>
      <p:bldP spid="190" grpId="0"/>
      <p:bldP spid="191" grpId="0"/>
      <p:bldP spid="192" grpId="0"/>
      <p:bldP spid="244" grpId="0"/>
      <p:bldP spid="245" grpId="0"/>
      <p:bldP spid="86" grpId="0" bldLvl="0" animBg="1"/>
      <p:bldP spid="87" grpId="0" bldLvl="0" animBg="1"/>
      <p:bldP spid="88" grpId="0" bldLvl="0" animBg="1"/>
      <p:bldP spid="89" grpId="0" bldLvl="0" animBg="1"/>
      <p:bldP spid="97" grpId="0" bldLvl="0" animBg="1"/>
      <p:bldP spid="99" grpId="0"/>
      <p:bldP spid="101" grpId="0"/>
      <p:bldP spid="102" grpId="0" bldLvl="0" animBg="1"/>
      <p:bldP spid="104" grpId="0"/>
      <p:bldP spid="105" grpId="0" bldLvl="0" animBg="1"/>
      <p:bldP spid="107" grpId="0" bldLvl="0" animBg="1"/>
      <p:bldP spid="109" grpId="0" bldLvl="0" animBg="1"/>
      <p:bldP spid="110" grpId="0" bldLvl="0" animBg="1"/>
      <p:bldP spid="111" grpId="0"/>
      <p:bldP spid="112" grpId="0" bldLvl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3477383" y="577525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111278" y="1334785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7" name="文本框 9"/>
          <p:cNvSpPr txBox="1">
            <a:spLocks noChangeArrowheads="1"/>
          </p:cNvSpPr>
          <p:nvPr/>
        </p:nvSpPr>
        <p:spPr bwMode="auto">
          <a:xfrm>
            <a:off x="2019340" y="1284577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 flipH="1" flipV="1">
            <a:off x="1919203" y="1866383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3"/>
          <p:cNvSpPr txBox="1">
            <a:spLocks noChangeArrowheads="1"/>
          </p:cNvSpPr>
          <p:nvPr/>
        </p:nvSpPr>
        <p:spPr bwMode="auto">
          <a:xfrm>
            <a:off x="3405863" y="1622250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V="1">
            <a:off x="1934844" y="1503217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文本框 22"/>
          <p:cNvSpPr txBox="1">
            <a:spLocks noChangeArrowheads="1"/>
          </p:cNvSpPr>
          <p:nvPr/>
        </p:nvSpPr>
        <p:spPr bwMode="auto">
          <a:xfrm>
            <a:off x="6366361" y="134055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302096" y="1866383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3" name="文本框 25"/>
          <p:cNvSpPr txBox="1">
            <a:spLocks noChangeArrowheads="1"/>
          </p:cNvSpPr>
          <p:nvPr/>
        </p:nvSpPr>
        <p:spPr bwMode="auto">
          <a:xfrm>
            <a:off x="6502366" y="1915273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908230" y="353729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3030795" y="3552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圆角矩形 155"/>
          <p:cNvSpPr/>
          <p:nvPr/>
        </p:nvSpPr>
        <p:spPr>
          <a:xfrm>
            <a:off x="5716210" y="3553172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7" name="文本框 30"/>
          <p:cNvSpPr txBox="1">
            <a:spLocks noChangeArrowheads="1"/>
          </p:cNvSpPr>
          <p:nvPr/>
        </p:nvSpPr>
        <p:spPr bwMode="auto">
          <a:xfrm>
            <a:off x="3144675" y="360964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文本框 31"/>
          <p:cNvSpPr txBox="1">
            <a:spLocks noChangeArrowheads="1"/>
          </p:cNvSpPr>
          <p:nvPr/>
        </p:nvSpPr>
        <p:spPr bwMode="auto">
          <a:xfrm>
            <a:off x="5846183" y="360016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32"/>
          <p:cNvSpPr txBox="1">
            <a:spLocks noChangeArrowheads="1"/>
          </p:cNvSpPr>
          <p:nvPr/>
        </p:nvSpPr>
        <p:spPr bwMode="auto">
          <a:xfrm>
            <a:off x="8045707" y="3600163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0" name="肘形连接符 159"/>
          <p:cNvCxnSpPr>
            <a:endCxn id="155" idx="1"/>
          </p:cNvCxnSpPr>
          <p:nvPr/>
        </p:nvCxnSpPr>
        <p:spPr>
          <a:xfrm rot="16200000" flipH="1">
            <a:off x="1266857" y="2522023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圆柱形 160"/>
          <p:cNvSpPr/>
          <p:nvPr/>
        </p:nvSpPr>
        <p:spPr>
          <a:xfrm>
            <a:off x="179512" y="2696809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35"/>
          <p:cNvSpPr txBox="1">
            <a:spLocks noChangeArrowheads="1"/>
          </p:cNvSpPr>
          <p:nvPr/>
        </p:nvSpPr>
        <p:spPr bwMode="auto">
          <a:xfrm>
            <a:off x="291718" y="3610024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文本框 36"/>
          <p:cNvSpPr txBox="1">
            <a:spLocks noChangeArrowheads="1"/>
          </p:cNvSpPr>
          <p:nvPr/>
        </p:nvSpPr>
        <p:spPr bwMode="auto">
          <a:xfrm>
            <a:off x="232444" y="31985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文本框 37"/>
          <p:cNvSpPr txBox="1">
            <a:spLocks noChangeArrowheads="1"/>
          </p:cNvSpPr>
          <p:nvPr/>
        </p:nvSpPr>
        <p:spPr bwMode="auto">
          <a:xfrm>
            <a:off x="379053" y="2434452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V="1">
            <a:off x="179512" y="3110845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91" idx="1"/>
          </p:cNvCxnSpPr>
          <p:nvPr/>
        </p:nvCxnSpPr>
        <p:spPr>
          <a:xfrm flipH="1">
            <a:off x="171057" y="1725832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40"/>
          <p:cNvSpPr txBox="1">
            <a:spLocks noChangeArrowheads="1"/>
          </p:cNvSpPr>
          <p:nvPr/>
        </p:nvSpPr>
        <p:spPr bwMode="auto">
          <a:xfrm>
            <a:off x="1547640" y="40004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8" name="肘形连接符 167"/>
          <p:cNvCxnSpPr/>
          <p:nvPr/>
        </p:nvCxnSpPr>
        <p:spPr>
          <a:xfrm rot="16200000" flipV="1">
            <a:off x="991660" y="2552008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70"/>
          <p:cNvSpPr txBox="1">
            <a:spLocks noChangeArrowheads="1"/>
          </p:cNvSpPr>
          <p:nvPr/>
        </p:nvSpPr>
        <p:spPr bwMode="auto">
          <a:xfrm>
            <a:off x="1528101" y="437498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247685" y="42859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81"/>
          <p:cNvSpPr txBox="1">
            <a:spLocks noChangeArrowheads="1"/>
          </p:cNvSpPr>
          <p:nvPr/>
        </p:nvSpPr>
        <p:spPr bwMode="auto">
          <a:xfrm>
            <a:off x="3292604" y="433646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997040" y="2137135"/>
            <a:ext cx="14287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neuedu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28461" y="2380469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953875" y="427072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6" name="文本框 81"/>
          <p:cNvSpPr txBox="1">
            <a:spLocks noChangeArrowheads="1"/>
          </p:cNvSpPr>
          <p:nvPr/>
        </p:nvSpPr>
        <p:spPr bwMode="auto">
          <a:xfrm>
            <a:off x="5998101" y="434215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7" name="肘形连接符 176"/>
          <p:cNvCxnSpPr>
            <a:endCxn id="156" idx="1"/>
          </p:cNvCxnSpPr>
          <p:nvPr/>
        </p:nvCxnSpPr>
        <p:spPr>
          <a:xfrm>
            <a:off x="1932773" y="2091772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192" idx="3"/>
          </p:cNvCxnSpPr>
          <p:nvPr/>
        </p:nvCxnSpPr>
        <p:spPr>
          <a:xfrm rot="10800000">
            <a:off x="1815542" y="2265988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40"/>
          <p:cNvSpPr txBox="1">
            <a:spLocks noChangeArrowheads="1"/>
          </p:cNvSpPr>
          <p:nvPr/>
        </p:nvSpPr>
        <p:spPr bwMode="auto">
          <a:xfrm>
            <a:off x="4652589" y="3044969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文本框 70"/>
          <p:cNvSpPr txBox="1">
            <a:spLocks noChangeArrowheads="1"/>
          </p:cNvSpPr>
          <p:nvPr/>
        </p:nvSpPr>
        <p:spPr bwMode="auto">
          <a:xfrm>
            <a:off x="4699008" y="434961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47685" y="46650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文本框 81"/>
          <p:cNvSpPr txBox="1">
            <a:spLocks noChangeArrowheads="1"/>
          </p:cNvSpPr>
          <p:nvPr/>
        </p:nvSpPr>
        <p:spPr bwMode="auto">
          <a:xfrm>
            <a:off x="3292604" y="47155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953182" y="466022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文本框 81"/>
          <p:cNvSpPr txBox="1">
            <a:spLocks noChangeArrowheads="1"/>
          </p:cNvSpPr>
          <p:nvPr/>
        </p:nvSpPr>
        <p:spPr bwMode="auto">
          <a:xfrm>
            <a:off x="5998101" y="471072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126219" y="422536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81"/>
          <p:cNvSpPr txBox="1">
            <a:spLocks noChangeArrowheads="1"/>
          </p:cNvSpPr>
          <p:nvPr/>
        </p:nvSpPr>
        <p:spPr bwMode="auto">
          <a:xfrm>
            <a:off x="8170445" y="4296791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125526" y="4614861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文本框 81"/>
          <p:cNvSpPr txBox="1">
            <a:spLocks noChangeArrowheads="1"/>
          </p:cNvSpPr>
          <p:nvPr/>
        </p:nvSpPr>
        <p:spPr bwMode="auto">
          <a:xfrm>
            <a:off x="8170445" y="466536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文本框 23"/>
          <p:cNvSpPr txBox="1">
            <a:spLocks noChangeArrowheads="1"/>
          </p:cNvSpPr>
          <p:nvPr/>
        </p:nvSpPr>
        <p:spPr bwMode="auto">
          <a:xfrm>
            <a:off x="1040680" y="781273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18292" y="1167037"/>
            <a:ext cx="80091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191" name="圆角矩形 190"/>
          <p:cNvSpPr/>
          <p:nvPr/>
        </p:nvSpPr>
        <p:spPr>
          <a:xfrm>
            <a:off x="467545" y="992407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953941" y="2091772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FSDataInputStream</a:t>
            </a:r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510713" y="1175726"/>
            <a:ext cx="432865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cxnSp>
        <p:nvCxnSpPr>
          <p:cNvPr id="194" name="直接箭头连接符 193"/>
          <p:cNvCxnSpPr>
            <a:stCxn id="193" idx="3"/>
            <a:endCxn id="190" idx="1"/>
          </p:cNvCxnSpPr>
          <p:nvPr/>
        </p:nvCxnSpPr>
        <p:spPr>
          <a:xfrm>
            <a:off x="943578" y="1343816"/>
            <a:ext cx="174714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93" idx="2"/>
            <a:endCxn id="192" idx="1"/>
          </p:cNvCxnSpPr>
          <p:nvPr/>
        </p:nvCxnSpPr>
        <p:spPr>
          <a:xfrm>
            <a:off x="727146" y="1511906"/>
            <a:ext cx="226795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193" idx="2"/>
          </p:cNvCxnSpPr>
          <p:nvPr/>
        </p:nvCxnSpPr>
        <p:spPr>
          <a:xfrm>
            <a:off x="727146" y="1511906"/>
            <a:ext cx="375135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23"/>
          <p:cNvSpPr txBox="1">
            <a:spLocks noChangeArrowheads="1"/>
          </p:cNvSpPr>
          <p:nvPr/>
        </p:nvSpPr>
        <p:spPr bwMode="auto">
          <a:xfrm>
            <a:off x="928883" y="1048346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文本框 23"/>
          <p:cNvSpPr txBox="1">
            <a:spLocks noChangeArrowheads="1"/>
          </p:cNvSpPr>
          <p:nvPr/>
        </p:nvSpPr>
        <p:spPr bwMode="auto">
          <a:xfrm>
            <a:off x="862223" y="15856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文本框 23"/>
          <p:cNvSpPr txBox="1">
            <a:spLocks noChangeArrowheads="1"/>
          </p:cNvSpPr>
          <p:nvPr/>
        </p:nvSpPr>
        <p:spPr bwMode="auto">
          <a:xfrm>
            <a:off x="594281" y="18142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ldLvl="0" animBg="1"/>
      <p:bldP spid="147" grpId="0"/>
      <p:bldP spid="149" grpId="0"/>
      <p:bldP spid="151" grpId="0"/>
      <p:bldP spid="152" grpId="0" bldLvl="0" animBg="1"/>
      <p:bldP spid="153" grpId="0"/>
      <p:bldP spid="154" grpId="0" bldLvl="0" animBg="1"/>
      <p:bldP spid="155" grpId="0" bldLvl="0" animBg="1"/>
      <p:bldP spid="156" grpId="0" bldLvl="0" animBg="1"/>
      <p:bldP spid="157" grpId="0"/>
      <p:bldP spid="158" grpId="0"/>
      <p:bldP spid="159" grpId="0"/>
      <p:bldP spid="161" grpId="0" bldLvl="0" animBg="1"/>
      <p:bldP spid="162" grpId="0"/>
      <p:bldP spid="163" grpId="0"/>
      <p:bldP spid="164" grpId="0"/>
      <p:bldP spid="167" grpId="0"/>
      <p:bldP spid="169" grpId="0"/>
      <p:bldP spid="170" grpId="0" bldLvl="0" animBg="1"/>
      <p:bldP spid="171" grpId="0"/>
      <p:bldP spid="173" grpId="0"/>
      <p:bldP spid="174" grpId="0"/>
      <p:bldP spid="175" grpId="0" bldLvl="0" animBg="1"/>
      <p:bldP spid="176" grpId="0"/>
      <p:bldP spid="179" grpId="0"/>
      <p:bldP spid="180" grpId="0"/>
      <p:bldP spid="181" grpId="0" bldLvl="0" animBg="1"/>
      <p:bldP spid="182" grpId="0"/>
      <p:bldP spid="183" grpId="0" bldLvl="0" animBg="1"/>
      <p:bldP spid="184" grpId="0"/>
      <p:bldP spid="185" grpId="0" bldLvl="0" animBg="1"/>
      <p:bldP spid="186" grpId="0"/>
      <p:bldP spid="187" grpId="0" bldLvl="0" animBg="1"/>
      <p:bldP spid="188" grpId="0"/>
      <p:bldP spid="189" grpId="0"/>
      <p:bldP spid="190" grpId="0" bldLvl="0" animBg="1"/>
      <p:bldP spid="191" grpId="0" bldLvl="0" animBg="1"/>
      <p:bldP spid="192" grpId="0" bldLvl="0" animBg="1"/>
      <p:bldP spid="193" grpId="0" bldLvl="0" animBg="1"/>
      <p:bldP spid="197" grpId="0"/>
      <p:bldP spid="198" grpId="0"/>
      <p:bldP spid="19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82"/>
          <p:cNvSpPr/>
          <p:nvPr/>
        </p:nvSpPr>
        <p:spPr>
          <a:xfrm>
            <a:off x="3274504" y="560507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90956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文本框 9"/>
          <p:cNvSpPr txBox="1">
            <a:spLocks noChangeArrowheads="1"/>
          </p:cNvSpPr>
          <p:nvPr/>
        </p:nvSpPr>
        <p:spPr bwMode="auto">
          <a:xfrm>
            <a:off x="2639688" y="107927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neuedu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H="1" flipV="1">
            <a:off x="2155709" y="1650882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3"/>
          <p:cNvSpPr txBox="1">
            <a:spLocks noChangeArrowheads="1"/>
          </p:cNvSpPr>
          <p:nvPr/>
        </p:nvSpPr>
        <p:spPr bwMode="auto">
          <a:xfrm>
            <a:off x="5468568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>
            <a:stCxn id="225" idx="3"/>
          </p:cNvCxnSpPr>
          <p:nvPr/>
        </p:nvCxnSpPr>
        <p:spPr>
          <a:xfrm>
            <a:off x="2160188" y="1912195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文本框 15"/>
          <p:cNvSpPr txBox="1">
            <a:spLocks noChangeArrowheads="1"/>
          </p:cNvSpPr>
          <p:nvPr/>
        </p:nvSpPr>
        <p:spPr bwMode="auto">
          <a:xfrm>
            <a:off x="2637566" y="1738031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2163533" y="1385400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155709" y="2126215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21"/>
          <p:cNvSpPr txBox="1">
            <a:spLocks noChangeArrowheads="1"/>
          </p:cNvSpPr>
          <p:nvPr/>
        </p:nvSpPr>
        <p:spPr bwMode="auto">
          <a:xfrm>
            <a:off x="3000854" y="1998742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文本框 22"/>
          <p:cNvSpPr txBox="1">
            <a:spLocks noChangeArrowheads="1"/>
          </p:cNvSpPr>
          <p:nvPr/>
        </p:nvSpPr>
        <p:spPr bwMode="auto">
          <a:xfrm>
            <a:off x="7016368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文本框 23"/>
          <p:cNvSpPr txBox="1">
            <a:spLocks noChangeArrowheads="1"/>
          </p:cNvSpPr>
          <p:nvPr/>
        </p:nvSpPr>
        <p:spPr bwMode="auto">
          <a:xfrm>
            <a:off x="1351061" y="967635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042567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2" name="文本框 25"/>
          <p:cNvSpPr txBox="1">
            <a:spLocks noChangeArrowheads="1"/>
          </p:cNvSpPr>
          <p:nvPr/>
        </p:nvSpPr>
        <p:spPr bwMode="auto">
          <a:xfrm>
            <a:off x="7151584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980238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4" name="圆角矩形 163"/>
          <p:cNvSpPr/>
          <p:nvPr/>
        </p:nvSpPr>
        <p:spPr>
          <a:xfrm>
            <a:off x="3102803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5" name="圆角矩形 164"/>
          <p:cNvSpPr/>
          <p:nvPr/>
        </p:nvSpPr>
        <p:spPr>
          <a:xfrm>
            <a:off x="5788218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6" name="文本框 30"/>
          <p:cNvSpPr txBox="1">
            <a:spLocks noChangeArrowheads="1"/>
          </p:cNvSpPr>
          <p:nvPr/>
        </p:nvSpPr>
        <p:spPr bwMode="auto">
          <a:xfrm>
            <a:off x="3257336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文本框 31"/>
          <p:cNvSpPr txBox="1">
            <a:spLocks noChangeArrowheads="1"/>
          </p:cNvSpPr>
          <p:nvPr/>
        </p:nvSpPr>
        <p:spPr bwMode="auto">
          <a:xfrm>
            <a:off x="5929466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文本框 32"/>
          <p:cNvSpPr txBox="1">
            <a:spLocks noChangeArrowheads="1"/>
          </p:cNvSpPr>
          <p:nvPr/>
        </p:nvSpPr>
        <p:spPr bwMode="auto">
          <a:xfrm>
            <a:off x="8091482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肘形连接符 168"/>
          <p:cNvCxnSpPr>
            <a:endCxn id="164" idx="1"/>
          </p:cNvCxnSpPr>
          <p:nvPr/>
        </p:nvCxnSpPr>
        <p:spPr>
          <a:xfrm rot="16200000" flipH="1">
            <a:off x="1611769" y="2653679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圆柱形 169"/>
          <p:cNvSpPr/>
          <p:nvPr/>
        </p:nvSpPr>
        <p:spPr>
          <a:xfrm>
            <a:off x="183441" y="271433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1" name="文本框 35"/>
          <p:cNvSpPr txBox="1">
            <a:spLocks noChangeArrowheads="1"/>
          </p:cNvSpPr>
          <p:nvPr/>
        </p:nvSpPr>
        <p:spPr bwMode="auto">
          <a:xfrm>
            <a:off x="295647" y="362754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文本框 36"/>
          <p:cNvSpPr txBox="1">
            <a:spLocks noChangeArrowheads="1"/>
          </p:cNvSpPr>
          <p:nvPr/>
        </p:nvSpPr>
        <p:spPr bwMode="auto">
          <a:xfrm>
            <a:off x="236146" y="311565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文本框 37"/>
          <p:cNvSpPr txBox="1">
            <a:spLocks noChangeArrowheads="1"/>
          </p:cNvSpPr>
          <p:nvPr/>
        </p:nvSpPr>
        <p:spPr bwMode="auto">
          <a:xfrm>
            <a:off x="295647" y="2520997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4" name="直接连接符 173"/>
          <p:cNvCxnSpPr/>
          <p:nvPr/>
        </p:nvCxnSpPr>
        <p:spPr>
          <a:xfrm flipV="1">
            <a:off x="183441" y="303567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endCxn id="225" idx="1"/>
          </p:cNvCxnSpPr>
          <p:nvPr/>
        </p:nvCxnSpPr>
        <p:spPr>
          <a:xfrm flipV="1">
            <a:off x="183439" y="1912195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40"/>
          <p:cNvSpPr txBox="1">
            <a:spLocks noChangeArrowheads="1"/>
          </p:cNvSpPr>
          <p:nvPr/>
        </p:nvSpPr>
        <p:spPr bwMode="auto">
          <a:xfrm>
            <a:off x="1619648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278063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8" name="文本框 42"/>
          <p:cNvSpPr txBox="1">
            <a:spLocks noChangeArrowheads="1"/>
          </p:cNvSpPr>
          <p:nvPr/>
        </p:nvSpPr>
        <p:spPr bwMode="auto">
          <a:xfrm>
            <a:off x="3287508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流程图: 联系 178"/>
          <p:cNvSpPr/>
          <p:nvPr/>
        </p:nvSpPr>
        <p:spPr>
          <a:xfrm>
            <a:off x="3334578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0" name="流程图: 联系 179"/>
          <p:cNvSpPr/>
          <p:nvPr/>
        </p:nvSpPr>
        <p:spPr>
          <a:xfrm>
            <a:off x="346030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1" name="流程图: 联系 180"/>
          <p:cNvSpPr/>
          <p:nvPr/>
        </p:nvSpPr>
        <p:spPr>
          <a:xfrm>
            <a:off x="3635568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2" name="流程图: 联系 181"/>
          <p:cNvSpPr/>
          <p:nvPr/>
        </p:nvSpPr>
        <p:spPr>
          <a:xfrm>
            <a:off x="3143443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4" name="流程图: 联系 183"/>
          <p:cNvSpPr/>
          <p:nvPr/>
        </p:nvSpPr>
        <p:spPr>
          <a:xfrm>
            <a:off x="3231073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5" name="矩形 184"/>
          <p:cNvSpPr/>
          <p:nvPr/>
        </p:nvSpPr>
        <p:spPr>
          <a:xfrm>
            <a:off x="6009198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6" name="文本框 51"/>
          <p:cNvSpPr txBox="1">
            <a:spLocks noChangeArrowheads="1"/>
          </p:cNvSpPr>
          <p:nvPr/>
        </p:nvSpPr>
        <p:spPr bwMode="auto">
          <a:xfrm>
            <a:off x="5995206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流程图: 联系 186"/>
          <p:cNvSpPr/>
          <p:nvPr/>
        </p:nvSpPr>
        <p:spPr>
          <a:xfrm>
            <a:off x="6065713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8" name="流程图: 联系 187"/>
          <p:cNvSpPr/>
          <p:nvPr/>
        </p:nvSpPr>
        <p:spPr>
          <a:xfrm>
            <a:off x="619144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9" name="流程图: 联系 188"/>
          <p:cNvSpPr/>
          <p:nvPr/>
        </p:nvSpPr>
        <p:spPr>
          <a:xfrm>
            <a:off x="6366703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0" name="矩形 189"/>
          <p:cNvSpPr/>
          <p:nvPr/>
        </p:nvSpPr>
        <p:spPr>
          <a:xfrm>
            <a:off x="8202488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1" name="文本框 56"/>
          <p:cNvSpPr txBox="1">
            <a:spLocks noChangeArrowheads="1"/>
          </p:cNvSpPr>
          <p:nvPr/>
        </p:nvSpPr>
        <p:spPr bwMode="auto">
          <a:xfrm>
            <a:off x="8161966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流程图: 联系 191"/>
          <p:cNvSpPr/>
          <p:nvPr/>
        </p:nvSpPr>
        <p:spPr>
          <a:xfrm>
            <a:off x="8259003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3" name="流程图: 联系 192"/>
          <p:cNvSpPr/>
          <p:nvPr/>
        </p:nvSpPr>
        <p:spPr>
          <a:xfrm>
            <a:off x="838473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4" name="流程图: 联系 193"/>
          <p:cNvSpPr/>
          <p:nvPr/>
        </p:nvSpPr>
        <p:spPr>
          <a:xfrm>
            <a:off x="8559993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4089593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6773738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图: 联系 196"/>
          <p:cNvSpPr/>
          <p:nvPr/>
        </p:nvSpPr>
        <p:spPr>
          <a:xfrm>
            <a:off x="3922588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8" name="流程图: 联系 197"/>
          <p:cNvSpPr/>
          <p:nvPr/>
        </p:nvSpPr>
        <p:spPr>
          <a:xfrm>
            <a:off x="5886008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9" name="流程图: 联系 198"/>
          <p:cNvSpPr/>
          <p:nvPr/>
        </p:nvSpPr>
        <p:spPr>
          <a:xfrm>
            <a:off x="6653723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0" name="流程图: 联系 199"/>
          <p:cNvSpPr/>
          <p:nvPr/>
        </p:nvSpPr>
        <p:spPr>
          <a:xfrm>
            <a:off x="8057073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201" name="直接箭头连接符 200"/>
          <p:cNvCxnSpPr/>
          <p:nvPr/>
        </p:nvCxnSpPr>
        <p:spPr>
          <a:xfrm flipH="1">
            <a:off x="6767389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H="1">
            <a:off x="4104198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/>
          <p:nvPr/>
        </p:nvCxnSpPr>
        <p:spPr>
          <a:xfrm rot="10800000">
            <a:off x="1444621" y="2660386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70"/>
          <p:cNvSpPr txBox="1">
            <a:spLocks noChangeArrowheads="1"/>
          </p:cNvSpPr>
          <p:nvPr/>
        </p:nvSpPr>
        <p:spPr bwMode="auto">
          <a:xfrm>
            <a:off x="1619648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文本框 71"/>
          <p:cNvSpPr txBox="1">
            <a:spLocks noChangeArrowheads="1"/>
          </p:cNvSpPr>
          <p:nvPr/>
        </p:nvSpPr>
        <p:spPr bwMode="auto">
          <a:xfrm>
            <a:off x="6868350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文本框 72"/>
          <p:cNvSpPr txBox="1">
            <a:spLocks noChangeArrowheads="1"/>
          </p:cNvSpPr>
          <p:nvPr/>
        </p:nvSpPr>
        <p:spPr bwMode="auto">
          <a:xfrm>
            <a:off x="4195998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文本框 74"/>
          <p:cNvSpPr txBox="1">
            <a:spLocks noChangeArrowheads="1"/>
          </p:cNvSpPr>
          <p:nvPr/>
        </p:nvSpPr>
        <p:spPr bwMode="auto">
          <a:xfrm>
            <a:off x="4169906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文本框 75"/>
          <p:cNvSpPr txBox="1">
            <a:spLocks noChangeArrowheads="1"/>
          </p:cNvSpPr>
          <p:nvPr/>
        </p:nvSpPr>
        <p:spPr bwMode="auto">
          <a:xfrm>
            <a:off x="6897721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9" name="肘形连接符 208"/>
          <p:cNvCxnSpPr/>
          <p:nvPr/>
        </p:nvCxnSpPr>
        <p:spPr>
          <a:xfrm rot="16200000" flipH="1">
            <a:off x="1225311" y="2641234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4087053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6790883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文本框 79"/>
          <p:cNvSpPr txBox="1">
            <a:spLocks noChangeArrowheads="1"/>
          </p:cNvSpPr>
          <p:nvPr/>
        </p:nvSpPr>
        <p:spPr bwMode="auto">
          <a:xfrm>
            <a:off x="1611197" y="4232820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334579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4" name="文本框 81"/>
          <p:cNvSpPr txBox="1">
            <a:spLocks noChangeArrowheads="1"/>
          </p:cNvSpPr>
          <p:nvPr/>
        </p:nvSpPr>
        <p:spPr bwMode="auto">
          <a:xfrm>
            <a:off x="3348483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09198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6" name="文本框 83"/>
          <p:cNvSpPr txBox="1">
            <a:spLocks noChangeArrowheads="1"/>
          </p:cNvSpPr>
          <p:nvPr/>
        </p:nvSpPr>
        <p:spPr bwMode="auto">
          <a:xfrm>
            <a:off x="6094266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02489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8" name="文本框 85"/>
          <p:cNvSpPr txBox="1">
            <a:spLocks noChangeArrowheads="1"/>
          </p:cNvSpPr>
          <p:nvPr/>
        </p:nvSpPr>
        <p:spPr bwMode="auto">
          <a:xfrm>
            <a:off x="8339099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3552383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6309553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8505383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>
            <a:off x="2162245" y="2176923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文本框 79"/>
          <p:cNvSpPr txBox="1">
            <a:spLocks noChangeArrowheads="1"/>
          </p:cNvSpPr>
          <p:nvPr/>
        </p:nvSpPr>
        <p:spPr bwMode="auto">
          <a:xfrm>
            <a:off x="2644015" y="2401195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75836" y="1353400"/>
            <a:ext cx="768710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 smtClean="0"/>
              <a:t>FileSystem</a:t>
            </a:r>
            <a:endParaRPr lang="zh-CN" altLang="en-US" sz="1000" dirty="0"/>
          </a:p>
        </p:txBody>
      </p:sp>
      <p:sp>
        <p:nvSpPr>
          <p:cNvPr id="225" name="圆角矩形 224"/>
          <p:cNvSpPr/>
          <p:nvPr/>
        </p:nvSpPr>
        <p:spPr>
          <a:xfrm>
            <a:off x="624590" y="1178770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179284" y="2278135"/>
            <a:ext cx="760843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FSDataOutputStream</a:t>
            </a:r>
            <a:endParaRPr lang="zh-CN" altLang="en-US" sz="1000" dirty="0"/>
          </a:p>
        </p:txBody>
      </p:sp>
      <p:sp>
        <p:nvSpPr>
          <p:cNvPr id="227" name="矩形 226"/>
          <p:cNvSpPr/>
          <p:nvPr/>
        </p:nvSpPr>
        <p:spPr>
          <a:xfrm>
            <a:off x="657597" y="1353400"/>
            <a:ext cx="454031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HDFS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client</a:t>
            </a:r>
            <a:endParaRPr lang="zh-CN" altLang="en-US" sz="800" dirty="0"/>
          </a:p>
        </p:txBody>
      </p:sp>
      <p:sp>
        <p:nvSpPr>
          <p:cNvPr id="228" name="文本框 23"/>
          <p:cNvSpPr txBox="1">
            <a:spLocks noChangeArrowheads="1"/>
          </p:cNvSpPr>
          <p:nvPr/>
        </p:nvSpPr>
        <p:spPr bwMode="auto">
          <a:xfrm>
            <a:off x="1111648" y="124000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9" name="直接箭头连接符 228"/>
          <p:cNvCxnSpPr>
            <a:stCxn id="227" idx="3"/>
            <a:endCxn id="224" idx="1"/>
          </p:cNvCxnSpPr>
          <p:nvPr/>
        </p:nvCxnSpPr>
        <p:spPr>
          <a:xfrm>
            <a:off x="1111628" y="1527616"/>
            <a:ext cx="264208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2"/>
          </p:cNvCxnSpPr>
          <p:nvPr/>
        </p:nvCxnSpPr>
        <p:spPr>
          <a:xfrm>
            <a:off x="884613" y="1701831"/>
            <a:ext cx="436304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7" idx="2"/>
            <a:endCxn id="226" idx="1"/>
          </p:cNvCxnSpPr>
          <p:nvPr/>
        </p:nvCxnSpPr>
        <p:spPr>
          <a:xfrm>
            <a:off x="884613" y="1701831"/>
            <a:ext cx="294671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"/>
          <p:cNvSpPr txBox="1">
            <a:spLocks noChangeArrowheads="1"/>
          </p:cNvSpPr>
          <p:nvPr/>
        </p:nvSpPr>
        <p:spPr bwMode="auto">
          <a:xfrm>
            <a:off x="1101968" y="184755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文本框 23"/>
          <p:cNvSpPr txBox="1">
            <a:spLocks noChangeArrowheads="1"/>
          </p:cNvSpPr>
          <p:nvPr/>
        </p:nvSpPr>
        <p:spPr bwMode="auto">
          <a:xfrm>
            <a:off x="739291" y="200735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ldLvl="0" animBg="1"/>
      <p:bldP spid="151" grpId="0"/>
      <p:bldP spid="153" grpId="0"/>
      <p:bldP spid="155" grpId="0"/>
      <p:bldP spid="158" grpId="0"/>
      <p:bldP spid="159" grpId="0"/>
      <p:bldP spid="160" grpId="0"/>
      <p:bldP spid="161" grpId="0" bldLvl="0" animBg="1"/>
      <p:bldP spid="162" grpId="0"/>
      <p:bldP spid="163" grpId="0" bldLvl="0" animBg="1"/>
      <p:bldP spid="164" grpId="0" bldLvl="0" animBg="1"/>
      <p:bldP spid="165" grpId="0" bldLvl="0" animBg="1"/>
      <p:bldP spid="166" grpId="0"/>
      <p:bldP spid="167" grpId="0"/>
      <p:bldP spid="168" grpId="0"/>
      <p:bldP spid="170" grpId="0" bldLvl="0" animBg="1"/>
      <p:bldP spid="171" grpId="0"/>
      <p:bldP spid="172" grpId="0"/>
      <p:bldP spid="173" grpId="0"/>
      <p:bldP spid="176" grpId="0"/>
      <p:bldP spid="177" grpId="0" bldLvl="0" animBg="1"/>
      <p:bldP spid="178" grpId="0"/>
      <p:bldP spid="179" grpId="0" bldLvl="0" animBg="1"/>
      <p:bldP spid="180" grpId="0" bldLvl="0" animBg="1"/>
      <p:bldP spid="181" grpId="0" bldLvl="0" animBg="1"/>
      <p:bldP spid="182" grpId="0" bldLvl="0" animBg="1"/>
      <p:bldP spid="184" grpId="0" bldLvl="0" animBg="1"/>
      <p:bldP spid="185" grpId="0" bldLvl="0" animBg="1"/>
      <p:bldP spid="186" grpId="0"/>
      <p:bldP spid="187" grpId="0" bldLvl="0" animBg="1"/>
      <p:bldP spid="188" grpId="0" bldLvl="0" animBg="1"/>
      <p:bldP spid="189" grpId="0" bldLvl="0" animBg="1"/>
      <p:bldP spid="190" grpId="0" bldLvl="0" animBg="1"/>
      <p:bldP spid="191" grpId="0"/>
      <p:bldP spid="192" grpId="0" bldLvl="0" animBg="1"/>
      <p:bldP spid="193" grpId="0" bldLvl="0" animBg="1"/>
      <p:bldP spid="194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4" grpId="0"/>
      <p:bldP spid="205" grpId="0"/>
      <p:bldP spid="206" grpId="0"/>
      <p:bldP spid="207" grpId="0"/>
      <p:bldP spid="208" grpId="0"/>
      <p:bldP spid="212" grpId="0"/>
      <p:bldP spid="213" grpId="0" bldLvl="0" animBg="1"/>
      <p:bldP spid="214" grpId="0"/>
      <p:bldP spid="215" grpId="0" bldLvl="0" animBg="1"/>
      <p:bldP spid="216" grpId="0"/>
      <p:bldP spid="217" grpId="0" bldLvl="0" animBg="1"/>
      <p:bldP spid="218" grpId="0"/>
      <p:bldP spid="223" grpId="0"/>
      <p:bldP spid="224" grpId="0" bldLvl="0" animBg="1"/>
      <p:bldP spid="225" grpId="0" bldLvl="0" animBg="1"/>
      <p:bldP spid="226" grpId="0" bldLvl="0" animBg="1"/>
      <p:bldP spid="227" grpId="0" bldLvl="0" animBg="1"/>
      <p:bldP spid="228" grpId="0"/>
      <p:bldP spid="232" grpId="0"/>
      <p:bldP spid="2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4418532" y="578832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/home/neuedu/kill/poweroff.sh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9381"/>
            <a:ext cx="196215" cy="19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635" y="4209731"/>
            <a:ext cx="163830" cy="5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ldLvl="0" animBg="1"/>
      <p:bldP spid="92" grpId="0" bldLvl="0" animBg="1"/>
      <p:bldP spid="93" grpId="0" bldLvl="0" animBg="1"/>
      <p:bldP spid="2" grpId="0" bldLvl="0" animBg="1"/>
      <p:bldP spid="149" grpId="0" bldLvl="0" animBg="1"/>
      <p:bldP spid="151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bldLvl="0" animBg="1"/>
      <p:bldP spid="180" grpId="0" bldLvl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bldLvl="0" animBg="1"/>
      <p:bldP spid="54" grpId="0"/>
      <p:bldP spid="57" grpId="0"/>
      <p:bldP spid="58" grpId="0"/>
      <p:bldP spid="5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  <a:endParaRPr lang="en-US" altLang="zh-CN" sz="1600" dirty="0" smtClean="0"/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2" grpId="0" bldLvl="0" animBg="1"/>
      <p:bldP spid="8" grpId="0" bldLvl="0" animBg="1"/>
      <p:bldP spid="9" grpId="0" bldLvl="0" animBg="1"/>
      <p:bldP spid="10" grpId="0" bldLvl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bldLvl="0" animBg="1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矩形 1559"/>
          <p:cNvSpPr/>
          <p:nvPr/>
        </p:nvSpPr>
        <p:spPr>
          <a:xfrm>
            <a:off x="467544" y="4910"/>
            <a:ext cx="1393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YARN</a:t>
            </a:r>
            <a:r>
              <a:rPr lang="zh-CN" altLang="en-US" sz="2000" dirty="0">
                <a:solidFill>
                  <a:srgbClr val="FF0000"/>
                </a:solidFill>
              </a:rPr>
              <a:t>架构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61" name="矩形 1560"/>
          <p:cNvSpPr/>
          <p:nvPr/>
        </p:nvSpPr>
        <p:spPr>
          <a:xfrm>
            <a:off x="1989656" y="2736961"/>
            <a:ext cx="76694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schemeClr val="tx1"/>
                </a:solidFill>
              </a:rPr>
              <a:t>Resource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200" b="1" dirty="0">
                <a:solidFill>
                  <a:schemeClr val="tx1"/>
                </a:solidFill>
              </a:rPr>
              <a:t>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2" name="椭圆 1561"/>
          <p:cNvSpPr/>
          <p:nvPr/>
        </p:nvSpPr>
        <p:spPr>
          <a:xfrm>
            <a:off x="123525" y="2493586"/>
            <a:ext cx="720080" cy="340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563" name="椭圆 1562"/>
          <p:cNvSpPr/>
          <p:nvPr/>
        </p:nvSpPr>
        <p:spPr>
          <a:xfrm>
            <a:off x="107504" y="3066011"/>
            <a:ext cx="720080" cy="28369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564" name="圆角矩形 1563"/>
          <p:cNvSpPr/>
          <p:nvPr/>
        </p:nvSpPr>
        <p:spPr>
          <a:xfrm>
            <a:off x="1761059" y="2427734"/>
            <a:ext cx="1224136" cy="108012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5" name="矩形 1564"/>
          <p:cNvSpPr/>
          <p:nvPr/>
        </p:nvSpPr>
        <p:spPr>
          <a:xfrm>
            <a:off x="5249733" y="1016858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6" name="圆角矩形 1565"/>
          <p:cNvSpPr/>
          <p:nvPr/>
        </p:nvSpPr>
        <p:spPr>
          <a:xfrm>
            <a:off x="4283968" y="915566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7" name="椭圆 1566"/>
          <p:cNvSpPr/>
          <p:nvPr/>
        </p:nvSpPr>
        <p:spPr>
          <a:xfrm>
            <a:off x="4360547" y="1518260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68" name="椭圆 1567"/>
          <p:cNvSpPr/>
          <p:nvPr/>
        </p:nvSpPr>
        <p:spPr>
          <a:xfrm>
            <a:off x="5618401" y="1518260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sp>
        <p:nvSpPr>
          <p:cNvPr id="1569" name="矩形 1568"/>
          <p:cNvSpPr/>
          <p:nvPr/>
        </p:nvSpPr>
        <p:spPr>
          <a:xfrm>
            <a:off x="5249733" y="2431739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70" name="圆角矩形 1569"/>
          <p:cNvSpPr/>
          <p:nvPr/>
        </p:nvSpPr>
        <p:spPr>
          <a:xfrm>
            <a:off x="4283968" y="2330447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1" name="椭圆 1570"/>
          <p:cNvSpPr/>
          <p:nvPr/>
        </p:nvSpPr>
        <p:spPr>
          <a:xfrm>
            <a:off x="4360547" y="2933141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sp>
        <p:nvSpPr>
          <p:cNvPr id="1572" name="椭圆 1571"/>
          <p:cNvSpPr/>
          <p:nvPr/>
        </p:nvSpPr>
        <p:spPr>
          <a:xfrm>
            <a:off x="5618401" y="2933141"/>
            <a:ext cx="1201608" cy="5494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73" name="矩形 1572"/>
          <p:cNvSpPr/>
          <p:nvPr/>
        </p:nvSpPr>
        <p:spPr>
          <a:xfrm>
            <a:off x="5250424" y="3809646"/>
            <a:ext cx="660758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Node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1000" b="1" dirty="0">
                <a:solidFill>
                  <a:schemeClr val="tx1"/>
                </a:solidFill>
              </a:rPr>
              <a:t>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74" name="圆角矩形 1573"/>
          <p:cNvSpPr/>
          <p:nvPr/>
        </p:nvSpPr>
        <p:spPr>
          <a:xfrm>
            <a:off x="4284659" y="3708354"/>
            <a:ext cx="2592288" cy="12241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5" name="椭圆 1574"/>
          <p:cNvSpPr/>
          <p:nvPr/>
        </p:nvSpPr>
        <p:spPr>
          <a:xfrm>
            <a:off x="4361238" y="4311048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1576" name="椭圆 1575"/>
          <p:cNvSpPr/>
          <p:nvPr/>
        </p:nvSpPr>
        <p:spPr>
          <a:xfrm>
            <a:off x="5618401" y="4296406"/>
            <a:ext cx="1201608" cy="549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cxnSp>
        <p:nvCxnSpPr>
          <p:cNvPr id="1577" name="直接箭头连接符 1576"/>
          <p:cNvCxnSpPr>
            <a:stCxn id="1562" idx="6"/>
            <a:endCxn id="1564" idx="1"/>
          </p:cNvCxnSpPr>
          <p:nvPr/>
        </p:nvCxnSpPr>
        <p:spPr>
          <a:xfrm>
            <a:off x="843605" y="2663917"/>
            <a:ext cx="917454" cy="30387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接箭头连接符 1577"/>
          <p:cNvCxnSpPr>
            <a:stCxn id="1563" idx="6"/>
            <a:endCxn id="1564" idx="1"/>
          </p:cNvCxnSpPr>
          <p:nvPr/>
        </p:nvCxnSpPr>
        <p:spPr>
          <a:xfrm flipV="1">
            <a:off x="827584" y="2967794"/>
            <a:ext cx="933475" cy="24006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接箭头连接符 1578"/>
          <p:cNvCxnSpPr>
            <a:stCxn id="1565" idx="1"/>
            <a:endCxn id="1561" idx="0"/>
          </p:cNvCxnSpPr>
          <p:nvPr/>
        </p:nvCxnSpPr>
        <p:spPr>
          <a:xfrm flipH="1">
            <a:off x="2373127" y="1216913"/>
            <a:ext cx="2876606" cy="1520048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接箭头连接符 1579"/>
          <p:cNvCxnSpPr>
            <a:stCxn id="1569" idx="1"/>
            <a:endCxn id="1561" idx="3"/>
          </p:cNvCxnSpPr>
          <p:nvPr/>
        </p:nvCxnSpPr>
        <p:spPr>
          <a:xfrm flipH="1">
            <a:off x="2756597" y="2631794"/>
            <a:ext cx="2493136" cy="336000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接箭头连接符 1580"/>
          <p:cNvCxnSpPr>
            <a:stCxn id="1573" idx="1"/>
            <a:endCxn id="1561" idx="2"/>
          </p:cNvCxnSpPr>
          <p:nvPr/>
        </p:nvCxnSpPr>
        <p:spPr>
          <a:xfrm flipH="1" flipV="1">
            <a:off x="2373127" y="3198626"/>
            <a:ext cx="2877297" cy="811075"/>
          </a:xfrm>
          <a:prstGeom prst="straightConnector1">
            <a:avLst/>
          </a:prstGeom>
          <a:ln w="12700"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直接箭头连接符 1581"/>
          <p:cNvCxnSpPr>
            <a:stCxn id="1568" idx="4"/>
          </p:cNvCxnSpPr>
          <p:nvPr/>
        </p:nvCxnSpPr>
        <p:spPr>
          <a:xfrm flipH="1">
            <a:off x="2615210" y="2067694"/>
            <a:ext cx="3603995" cy="669267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直接箭头连接符 1582"/>
          <p:cNvCxnSpPr>
            <a:stCxn id="1571" idx="2"/>
            <a:endCxn id="1561" idx="3"/>
          </p:cNvCxnSpPr>
          <p:nvPr/>
        </p:nvCxnSpPr>
        <p:spPr>
          <a:xfrm flipH="1" flipV="1">
            <a:off x="2756597" y="2967794"/>
            <a:ext cx="1603950" cy="240064"/>
          </a:xfrm>
          <a:prstGeom prst="straightConnector1">
            <a:avLst/>
          </a:prstGeom>
          <a:ln w="127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直接箭头连接符 1583"/>
          <p:cNvCxnSpPr>
            <a:stCxn id="1575" idx="0"/>
            <a:endCxn id="1571" idx="4"/>
          </p:cNvCxnSpPr>
          <p:nvPr/>
        </p:nvCxnSpPr>
        <p:spPr>
          <a:xfrm flipH="1" flipV="1">
            <a:off x="4961351" y="3482575"/>
            <a:ext cx="691" cy="828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直接箭头连接符 1584"/>
          <p:cNvCxnSpPr>
            <a:stCxn id="1576" idx="7"/>
            <a:endCxn id="1571" idx="5"/>
          </p:cNvCxnSpPr>
          <p:nvPr/>
        </p:nvCxnSpPr>
        <p:spPr>
          <a:xfrm flipH="1" flipV="1">
            <a:off x="5386184" y="3402112"/>
            <a:ext cx="1257854" cy="974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直接箭头连接符 1585"/>
          <p:cNvCxnSpPr>
            <a:stCxn id="1572" idx="0"/>
            <a:endCxn id="1568" idx="4"/>
          </p:cNvCxnSpPr>
          <p:nvPr/>
        </p:nvCxnSpPr>
        <p:spPr>
          <a:xfrm flipV="1">
            <a:off x="6219205" y="2067694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接箭头连接符 1586"/>
          <p:cNvCxnSpPr>
            <a:endCxn id="1571" idx="0"/>
          </p:cNvCxnSpPr>
          <p:nvPr/>
        </p:nvCxnSpPr>
        <p:spPr>
          <a:xfrm>
            <a:off x="4961351" y="2067694"/>
            <a:ext cx="0" cy="865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矩形 1587"/>
          <p:cNvSpPr/>
          <p:nvPr/>
        </p:nvSpPr>
        <p:spPr>
          <a:xfrm>
            <a:off x="6334815" y="2093477"/>
            <a:ext cx="1160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MapReduce</a:t>
            </a:r>
            <a:r>
              <a:rPr lang="en-US" altLang="zh-CN" sz="1000" dirty="0">
                <a:solidFill>
                  <a:srgbClr val="FF0000"/>
                </a:solidFill>
              </a:rPr>
              <a:t> Status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MR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89" name="矩形 1588"/>
          <p:cNvSpPr/>
          <p:nvPr/>
        </p:nvSpPr>
        <p:spPr>
          <a:xfrm>
            <a:off x="792460" y="3146425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Job Submission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作业提交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0" name="矩形 1589"/>
          <p:cNvSpPr/>
          <p:nvPr/>
        </p:nvSpPr>
        <p:spPr>
          <a:xfrm>
            <a:off x="3032025" y="1854491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Node Status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节点状态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1" name="矩形 1590"/>
          <p:cNvSpPr/>
          <p:nvPr/>
        </p:nvSpPr>
        <p:spPr>
          <a:xfrm>
            <a:off x="3094068" y="3069087"/>
            <a:ext cx="1119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Resource Request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资源请求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92" name="矩形 1591"/>
          <p:cNvSpPr/>
          <p:nvPr/>
        </p:nvSpPr>
        <p:spPr>
          <a:xfrm>
            <a:off x="205379" y="483518"/>
            <a:ext cx="2831396" cy="29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ResourceManager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）主要作用如下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3" name="矩形 1592"/>
          <p:cNvSpPr/>
          <p:nvPr/>
        </p:nvSpPr>
        <p:spPr>
          <a:xfrm>
            <a:off x="6644038" y="555526"/>
            <a:ext cx="27878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4" name="矩形 1593"/>
          <p:cNvSpPr/>
          <p:nvPr/>
        </p:nvSpPr>
        <p:spPr>
          <a:xfrm>
            <a:off x="6961396" y="1313703"/>
            <a:ext cx="18042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）任务的监控与容错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5" name="矩形 1594"/>
          <p:cNvSpPr/>
          <p:nvPr/>
        </p:nvSpPr>
        <p:spPr>
          <a:xfrm>
            <a:off x="131244" y="3942784"/>
            <a:ext cx="27732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）主要作用如下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6" name="矩形 1595"/>
          <p:cNvSpPr/>
          <p:nvPr/>
        </p:nvSpPr>
        <p:spPr>
          <a:xfrm>
            <a:off x="6953526" y="2779645"/>
            <a:ext cx="1989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是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YARN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中的资源抽象，它封装了某个节点上的多维度资源，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如内存、</a:t>
            </a:r>
            <a:r>
              <a:rPr lang="en-US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CPU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、磁盘、网络等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。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7" name="矩形 1596"/>
          <p:cNvSpPr/>
          <p:nvPr/>
        </p:nvSpPr>
        <p:spPr>
          <a:xfrm>
            <a:off x="325434" y="1280246"/>
            <a:ext cx="2047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）资源的分配与调度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8" name="矩形 1597"/>
          <p:cNvSpPr/>
          <p:nvPr/>
        </p:nvSpPr>
        <p:spPr>
          <a:xfrm>
            <a:off x="339121" y="711997"/>
            <a:ext cx="16738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）处理客户端请求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599" name="矩形 1598"/>
          <p:cNvSpPr/>
          <p:nvPr/>
        </p:nvSpPr>
        <p:spPr>
          <a:xfrm>
            <a:off x="339121" y="1084565"/>
            <a:ext cx="23725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）启动或监控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0" name="矩形 1599"/>
          <p:cNvSpPr/>
          <p:nvPr/>
        </p:nvSpPr>
        <p:spPr>
          <a:xfrm>
            <a:off x="340402" y="889592"/>
            <a:ext cx="17890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）监控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1" name="矩形 1600"/>
          <p:cNvSpPr/>
          <p:nvPr/>
        </p:nvSpPr>
        <p:spPr>
          <a:xfrm>
            <a:off x="268893" y="4178234"/>
            <a:ext cx="20874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 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）管理单个节点上的资源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2" name="矩形 1601"/>
          <p:cNvSpPr/>
          <p:nvPr/>
        </p:nvSpPr>
        <p:spPr>
          <a:xfrm>
            <a:off x="262453" y="4365538"/>
            <a:ext cx="26464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 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）处理来自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ResourceManager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的命令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3" name="矩形 1602"/>
          <p:cNvSpPr/>
          <p:nvPr/>
        </p:nvSpPr>
        <p:spPr>
          <a:xfrm>
            <a:off x="286827" y="4552841"/>
            <a:ext cx="26289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）处理来自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的命令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4" name="矩形 1603"/>
          <p:cNvSpPr/>
          <p:nvPr/>
        </p:nvSpPr>
        <p:spPr>
          <a:xfrm>
            <a:off x="6961396" y="699542"/>
            <a:ext cx="16738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）负责数据的切分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5" name="矩形 1604"/>
          <p:cNvSpPr/>
          <p:nvPr/>
        </p:nvSpPr>
        <p:spPr>
          <a:xfrm>
            <a:off x="6961396" y="892125"/>
            <a:ext cx="1995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）为应用程序申请资源并分配给内部的任务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606" name="矩形 1605"/>
          <p:cNvSpPr/>
          <p:nvPr/>
        </p:nvSpPr>
        <p:spPr>
          <a:xfrm>
            <a:off x="6682245" y="2528603"/>
            <a:ext cx="11581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" grpId="0" bldLvl="0" animBg="1"/>
      <p:bldP spid="1562" grpId="0" bldLvl="0" animBg="1"/>
      <p:bldP spid="1563" grpId="0" bldLvl="0" animBg="1"/>
      <p:bldP spid="1564" grpId="0" bldLvl="0" animBg="1"/>
      <p:bldP spid="1565" grpId="0" bldLvl="0" animBg="1"/>
      <p:bldP spid="1566" grpId="0" bldLvl="0" animBg="1"/>
      <p:bldP spid="1567" grpId="0" bldLvl="0" animBg="1"/>
      <p:bldP spid="1568" grpId="0" bldLvl="0" animBg="1"/>
      <p:bldP spid="1569" grpId="0" bldLvl="0" animBg="1"/>
      <p:bldP spid="1570" grpId="0" bldLvl="0" animBg="1"/>
      <p:bldP spid="1571" grpId="0" bldLvl="0" animBg="1"/>
      <p:bldP spid="1572" grpId="0" bldLvl="0" animBg="1"/>
      <p:bldP spid="1573" grpId="0" bldLvl="0" animBg="1"/>
      <p:bldP spid="1574" grpId="0" bldLvl="0" animBg="1"/>
      <p:bldP spid="1575" grpId="0" bldLvl="0" animBg="1"/>
      <p:bldP spid="1576" grpId="0" bldLvl="0" animBg="1"/>
      <p:bldP spid="1588" grpId="0"/>
      <p:bldP spid="1589" grpId="0"/>
      <p:bldP spid="1590" grpId="0"/>
      <p:bldP spid="1591" grpId="0"/>
      <p:bldP spid="1592" grpId="0"/>
      <p:bldP spid="1593" grpId="0"/>
      <p:bldP spid="1594" grpId="0"/>
      <p:bldP spid="1595" grpId="0"/>
      <p:bldP spid="1596" grpId="0"/>
      <p:bldP spid="1597" grpId="0"/>
      <p:bldP spid="1598" grpId="0"/>
      <p:bldP spid="1599" grpId="0"/>
      <p:bldP spid="1600" grpId="0"/>
      <p:bldP spid="1601" grpId="0"/>
      <p:bldP spid="1602" grpId="0"/>
      <p:bldP spid="1603" grpId="0"/>
      <p:bldP spid="1604" grpId="0"/>
      <p:bldP spid="1605" grpId="0"/>
      <p:bldP spid="1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圆柱形 193"/>
          <p:cNvSpPr/>
          <p:nvPr/>
        </p:nvSpPr>
        <p:spPr>
          <a:xfrm>
            <a:off x="914400" y="2539365"/>
            <a:ext cx="575945" cy="10058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05410" y="2658745"/>
            <a:ext cx="808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ss.avi</a:t>
            </a:r>
            <a:endParaRPr lang="en-US" altLang="zh-CN" sz="1000" dirty="0"/>
          </a:p>
          <a:p>
            <a:r>
              <a:rPr lang="en-US" altLang="zh-CN" sz="1000" dirty="0"/>
              <a:t>yangge.avi</a:t>
            </a:r>
            <a:endParaRPr lang="en-US" altLang="zh-CN" sz="1000" dirty="0"/>
          </a:p>
          <a:p>
            <a:r>
              <a:rPr lang="en-US" altLang="zh-CN" sz="1000" dirty="0"/>
              <a:t>haibo.avi</a:t>
            </a:r>
            <a:endParaRPr lang="en-US" altLang="zh-CN" sz="1000" dirty="0"/>
          </a:p>
          <a:p>
            <a:r>
              <a:rPr lang="en-US" altLang="zh-CN" sz="1000" dirty="0">
                <a:solidFill>
                  <a:srgbClr val="FF0000"/>
                </a:solidFill>
              </a:rPr>
              <a:t>ss1505.avi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...</a:t>
            </a:r>
            <a:endParaRPr lang="en-US" altLang="zh-CN" sz="1400" dirty="0"/>
          </a:p>
        </p:txBody>
      </p:sp>
      <p:sp>
        <p:nvSpPr>
          <p:cNvPr id="196" name="文本框 195"/>
          <p:cNvSpPr txBox="1"/>
          <p:nvPr/>
        </p:nvSpPr>
        <p:spPr>
          <a:xfrm>
            <a:off x="789305" y="2983230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100T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2218055" y="709295"/>
            <a:ext cx="408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任务需求</a:t>
            </a:r>
            <a:r>
              <a:rPr lang="en-US" altLang="zh-CN" dirty="0"/>
              <a:t>:</a:t>
            </a:r>
            <a:r>
              <a:rPr lang="zh-CN" altLang="en-US" dirty="0"/>
              <a:t>找出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月份的教学视频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3419475" y="1344930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19475" y="208597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419475" y="282638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419475" y="354520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94" idx="4"/>
          </p:cNvCxnSpPr>
          <p:nvPr/>
        </p:nvCxnSpPr>
        <p:spPr>
          <a:xfrm flipV="1">
            <a:off x="1490345" y="1561465"/>
            <a:ext cx="1929130" cy="148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4" idx="4"/>
            <a:endCxn id="199" idx="1"/>
          </p:cNvCxnSpPr>
          <p:nvPr/>
        </p:nvCxnSpPr>
        <p:spPr>
          <a:xfrm flipV="1">
            <a:off x="1490345" y="2302510"/>
            <a:ext cx="192913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94" idx="4"/>
            <a:endCxn id="200" idx="1"/>
          </p:cNvCxnSpPr>
          <p:nvPr/>
        </p:nvCxnSpPr>
        <p:spPr>
          <a:xfrm>
            <a:off x="1490345" y="3042285"/>
            <a:ext cx="19291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4" idx="4"/>
            <a:endCxn id="201" idx="1"/>
          </p:cNvCxnSpPr>
          <p:nvPr/>
        </p:nvCxnSpPr>
        <p:spPr>
          <a:xfrm>
            <a:off x="1490345" y="3042285"/>
            <a:ext cx="1929130" cy="71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659245" y="2826385"/>
            <a:ext cx="1604645" cy="432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箭头连接符 206"/>
          <p:cNvCxnSpPr>
            <a:stCxn id="198" idx="3"/>
            <a:endCxn id="206" idx="1"/>
          </p:cNvCxnSpPr>
          <p:nvPr/>
        </p:nvCxnSpPr>
        <p:spPr>
          <a:xfrm>
            <a:off x="4787900" y="1561465"/>
            <a:ext cx="1871345" cy="148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99" idx="3"/>
            <a:endCxn id="206" idx="1"/>
          </p:cNvCxnSpPr>
          <p:nvPr/>
        </p:nvCxnSpPr>
        <p:spPr>
          <a:xfrm>
            <a:off x="4787900" y="2302510"/>
            <a:ext cx="187134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200" idx="3"/>
            <a:endCxn id="206" idx="1"/>
          </p:cNvCxnSpPr>
          <p:nvPr/>
        </p:nvCxnSpPr>
        <p:spPr>
          <a:xfrm>
            <a:off x="4787900" y="3042920"/>
            <a:ext cx="1871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201" idx="3"/>
            <a:endCxn id="206" idx="1"/>
          </p:cNvCxnSpPr>
          <p:nvPr/>
        </p:nvCxnSpPr>
        <p:spPr>
          <a:xfrm flipV="1">
            <a:off x="4787900" y="3042920"/>
            <a:ext cx="1871345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2051050" y="2842895"/>
            <a:ext cx="1063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Map</a:t>
            </a:r>
            <a:endParaRPr lang="en-US" altLang="zh-CN" sz="2000" b="1"/>
          </a:p>
        </p:txBody>
      </p:sp>
      <p:sp>
        <p:nvSpPr>
          <p:cNvPr id="212" name="文本框 211"/>
          <p:cNvSpPr txBox="1"/>
          <p:nvPr/>
        </p:nvSpPr>
        <p:spPr>
          <a:xfrm>
            <a:off x="5093335" y="2842895"/>
            <a:ext cx="956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Reduce</a:t>
            </a:r>
            <a:endParaRPr lang="en-US" altLang="zh-CN" sz="2000" b="1"/>
          </a:p>
        </p:txBody>
      </p:sp>
      <p:cxnSp>
        <p:nvCxnSpPr>
          <p:cNvPr id="213" name="直接箭头连接符 212"/>
          <p:cNvCxnSpPr>
            <a:stCxn id="194" idx="4"/>
          </p:cNvCxnSpPr>
          <p:nvPr/>
        </p:nvCxnSpPr>
        <p:spPr>
          <a:xfrm>
            <a:off x="1490345" y="3042285"/>
            <a:ext cx="1929130" cy="154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215" idx="3"/>
            <a:endCxn id="206" idx="1"/>
          </p:cNvCxnSpPr>
          <p:nvPr/>
        </p:nvCxnSpPr>
        <p:spPr>
          <a:xfrm flipV="1">
            <a:off x="4787900" y="3042920"/>
            <a:ext cx="1871345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3419475" y="4331335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3483610" y="1409065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hadoop101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3483610" y="215011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hadoop102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3483610" y="289052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hadoop103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3483610" y="3609340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hadoop104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3740150" y="4363085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 ...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6659245" y="2920365"/>
            <a:ext cx="1075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520M  </a:t>
            </a:r>
            <a:r>
              <a:rPr lang="en-US" altLang="zh-CN" sz="1000" dirty="0">
                <a:solidFill>
                  <a:srgbClr val="FF0000"/>
                </a:solidFill>
                <a:sym typeface="+mn-ea"/>
              </a:rPr>
              <a:t>ss1505.avi</a:t>
            </a:r>
            <a:endParaRPr lang="en-US" altLang="zh-CN" sz="1000" dirty="0">
              <a:solidFill>
                <a:srgbClr val="FF0000"/>
              </a:solidFill>
            </a:endParaRPr>
          </a:p>
          <a:p>
            <a:endParaRPr lang="en-US" altLang="zh-CN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193675" y="2164715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待分析数据</a:t>
            </a:r>
            <a:endParaRPr lang="zh-CN" altLang="en-US" sz="1200" b="1"/>
          </a:p>
        </p:txBody>
      </p:sp>
      <p:sp>
        <p:nvSpPr>
          <p:cNvPr id="223" name="文本框 222"/>
          <p:cNvSpPr txBox="1"/>
          <p:nvPr/>
        </p:nvSpPr>
        <p:spPr>
          <a:xfrm>
            <a:off x="6659245" y="2440305"/>
            <a:ext cx="165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汇总服务器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ldLvl="0" animBg="1"/>
      <p:bldP spid="195" grpId="0"/>
      <p:bldP spid="196" grpId="0"/>
      <p:bldP spid="197" grpId="0"/>
      <p:bldP spid="198" grpId="0" bldLvl="0" animBg="1"/>
      <p:bldP spid="199" grpId="0" bldLvl="0" animBg="1"/>
      <p:bldP spid="200" grpId="0" bldLvl="0" animBg="1"/>
      <p:bldP spid="201" grpId="0" bldLvl="0" animBg="1"/>
      <p:bldP spid="206" grpId="0" bldLvl="0" animBg="1"/>
      <p:bldP spid="211" grpId="0"/>
      <p:bldP spid="212" grpId="0"/>
      <p:bldP spid="215" grpId="0" bldLvl="0" animBg="1"/>
      <p:bldP spid="216" grpId="0"/>
      <p:bldP spid="217" grpId="0"/>
      <p:bldP spid="218" grpId="0"/>
      <p:bldP spid="219" grpId="0"/>
      <p:bldP spid="220" grpId="0"/>
      <p:bldP spid="221" grpId="0"/>
      <p:bldP spid="221" grpId="1"/>
      <p:bldP spid="221" grpId="2"/>
      <p:bldP spid="221" grpId="3"/>
      <p:bldP spid="222" grpId="0"/>
      <p:bldP spid="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>
          <a:xfrm>
            <a:off x="456396" y="3905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大数据技术生态体系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5" name="Rectangle 2"/>
          <p:cNvSpPr>
            <a:spLocks noChangeArrowheads="1"/>
          </p:cNvSpPr>
          <p:nvPr/>
        </p:nvSpPr>
        <p:spPr bwMode="auto">
          <a:xfrm>
            <a:off x="2123728" y="915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276376" y="4371950"/>
            <a:ext cx="172819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数据库（结构化数据）</a:t>
            </a:r>
            <a:endParaRPr lang="zh-CN" altLang="en-US" dirty="0"/>
          </a:p>
        </p:txBody>
      </p:sp>
      <p:sp>
        <p:nvSpPr>
          <p:cNvPr id="227" name="矩形 226"/>
          <p:cNvSpPr/>
          <p:nvPr/>
        </p:nvSpPr>
        <p:spPr>
          <a:xfrm>
            <a:off x="2292599" y="4371950"/>
            <a:ext cx="1883965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文件日志（半结构化数据）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512444" y="4371950"/>
            <a:ext cx="2460676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视频、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等（非结构化数据）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276376" y="3939902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Sqoop</a:t>
            </a:r>
            <a:r>
              <a:rPr lang="zh-CN" altLang="en-US" sz="1200" dirty="0"/>
              <a:t>数据传递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2275442" y="3939902"/>
            <a:ext cx="1901121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Flume</a:t>
            </a:r>
            <a:r>
              <a:rPr lang="zh-CN" altLang="en-US" sz="1200" dirty="0"/>
              <a:t>日志收集</a:t>
            </a:r>
            <a:endParaRPr lang="zh-CN" altLang="en-US" sz="1200" dirty="0"/>
          </a:p>
        </p:txBody>
      </p:sp>
      <p:sp>
        <p:nvSpPr>
          <p:cNvPr id="232" name="矩形 231"/>
          <p:cNvSpPr/>
          <p:nvPr/>
        </p:nvSpPr>
        <p:spPr>
          <a:xfrm>
            <a:off x="4512444" y="3219822"/>
            <a:ext cx="24606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r>
              <a:rPr lang="zh-CN" altLang="en-US" sz="1200" dirty="0"/>
              <a:t>消息队列</a:t>
            </a:r>
            <a:endParaRPr lang="zh-CN" altLang="en-US" sz="1200" dirty="0"/>
          </a:p>
        </p:txBody>
      </p:sp>
      <p:sp>
        <p:nvSpPr>
          <p:cNvPr id="233" name="矩形 232"/>
          <p:cNvSpPr/>
          <p:nvPr/>
        </p:nvSpPr>
        <p:spPr>
          <a:xfrm>
            <a:off x="276375" y="3507854"/>
            <a:ext cx="3900187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  <a:r>
              <a:rPr lang="zh-CN" altLang="en-US" sz="1200" dirty="0"/>
              <a:t>文件存储</a:t>
            </a:r>
            <a:endParaRPr lang="zh-CN" altLang="en-US" sz="1200" dirty="0"/>
          </a:p>
        </p:txBody>
      </p:sp>
      <p:sp>
        <p:nvSpPr>
          <p:cNvPr id="234" name="矩形 233"/>
          <p:cNvSpPr/>
          <p:nvPr/>
        </p:nvSpPr>
        <p:spPr>
          <a:xfrm>
            <a:off x="2448370" y="3219822"/>
            <a:ext cx="1728192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HBase</a:t>
            </a:r>
            <a:r>
              <a:rPr lang="zh-CN" altLang="en-US" sz="1200" dirty="0"/>
              <a:t>非关系型数据库</a:t>
            </a:r>
            <a:endParaRPr lang="zh-CN" altLang="en-US" sz="1200" dirty="0"/>
          </a:p>
        </p:txBody>
      </p:sp>
      <p:sp>
        <p:nvSpPr>
          <p:cNvPr id="235" name="矩形 234"/>
          <p:cNvSpPr/>
          <p:nvPr/>
        </p:nvSpPr>
        <p:spPr>
          <a:xfrm>
            <a:off x="251520" y="2787774"/>
            <a:ext cx="3925042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YARN</a:t>
            </a:r>
            <a:r>
              <a:rPr lang="zh-CN" altLang="en-US" sz="1200" dirty="0"/>
              <a:t>资源管理</a:t>
            </a:r>
            <a:endParaRPr lang="zh-CN" altLang="en-US" sz="1200" dirty="0"/>
          </a:p>
        </p:txBody>
      </p:sp>
      <p:sp>
        <p:nvSpPr>
          <p:cNvPr id="236" name="矩形 235"/>
          <p:cNvSpPr/>
          <p:nvPr/>
        </p:nvSpPr>
        <p:spPr>
          <a:xfrm>
            <a:off x="251520" y="2319722"/>
            <a:ext cx="175304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MapReduce</a:t>
            </a:r>
            <a:r>
              <a:rPr lang="zh-CN" altLang="en-US" sz="1200" dirty="0"/>
              <a:t>离线计算</a:t>
            </a:r>
            <a:endParaRPr lang="zh-CN" altLang="en-US" sz="1200" dirty="0"/>
          </a:p>
        </p:txBody>
      </p:sp>
      <p:sp>
        <p:nvSpPr>
          <p:cNvPr id="237" name="矩形 236"/>
          <p:cNvSpPr/>
          <p:nvPr/>
        </p:nvSpPr>
        <p:spPr>
          <a:xfrm>
            <a:off x="2448371" y="2319722"/>
            <a:ext cx="172336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Core</a:t>
            </a:r>
            <a:r>
              <a:rPr lang="zh-CN" altLang="en-US" sz="1200" dirty="0"/>
              <a:t>内存计算</a:t>
            </a:r>
            <a:endParaRPr lang="zh-CN" altLang="en-US" sz="1200" dirty="0"/>
          </a:p>
        </p:txBody>
      </p:sp>
      <p:sp>
        <p:nvSpPr>
          <p:cNvPr id="238" name="矩形 237"/>
          <p:cNvSpPr/>
          <p:nvPr/>
        </p:nvSpPr>
        <p:spPr>
          <a:xfrm>
            <a:off x="251520" y="1664091"/>
            <a:ext cx="816944" cy="469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  <a:endParaRPr lang="zh-CN" altLang="en-US" sz="1200" dirty="0"/>
          </a:p>
        </p:txBody>
      </p:sp>
      <p:sp>
        <p:nvSpPr>
          <p:cNvPr id="239" name="矩形 238"/>
          <p:cNvSpPr/>
          <p:nvPr/>
        </p:nvSpPr>
        <p:spPr>
          <a:xfrm>
            <a:off x="1788544" y="1665548"/>
            <a:ext cx="864096" cy="474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Mahout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数据挖掘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2771800" y="1664091"/>
            <a:ext cx="949172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Mlib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数据挖掘</a:t>
            </a:r>
            <a:endParaRPr lang="zh-CN" altLang="en-US" sz="1200" dirty="0"/>
          </a:p>
        </p:txBody>
      </p:sp>
      <p:sp>
        <p:nvSpPr>
          <p:cNvPr id="241" name="矩形 240"/>
          <p:cNvSpPr/>
          <p:nvPr/>
        </p:nvSpPr>
        <p:spPr>
          <a:xfrm>
            <a:off x="3779912" y="1660994"/>
            <a:ext cx="827257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R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数据分析</a:t>
            </a:r>
            <a:endParaRPr lang="zh-CN" altLang="en-US" sz="1200" dirty="0"/>
          </a:p>
        </p:txBody>
      </p:sp>
      <p:sp>
        <p:nvSpPr>
          <p:cNvPr id="242" name="矩形 241"/>
          <p:cNvSpPr/>
          <p:nvPr/>
        </p:nvSpPr>
        <p:spPr>
          <a:xfrm>
            <a:off x="5671105" y="1646867"/>
            <a:ext cx="1201117" cy="4756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Streaming</a:t>
            </a:r>
            <a:endParaRPr lang="en-US" altLang="zh-CN" sz="1200" dirty="0"/>
          </a:p>
          <a:p>
            <a:pPr algn="ctr"/>
            <a:r>
              <a:rPr lang="zh-CN" altLang="en-US" sz="1200" dirty="0"/>
              <a:t>实时计算</a:t>
            </a:r>
            <a:endParaRPr lang="zh-CN" altLang="en-US" sz="1200" dirty="0"/>
          </a:p>
        </p:txBody>
      </p:sp>
      <p:sp>
        <p:nvSpPr>
          <p:cNvPr id="243" name="矩形 242"/>
          <p:cNvSpPr/>
          <p:nvPr/>
        </p:nvSpPr>
        <p:spPr>
          <a:xfrm>
            <a:off x="4716015" y="1660994"/>
            <a:ext cx="884451" cy="47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Sql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  <a:endParaRPr lang="zh-CN" altLang="en-US" sz="1200" dirty="0"/>
          </a:p>
        </p:txBody>
      </p:sp>
      <p:sp>
        <p:nvSpPr>
          <p:cNvPr id="244" name="矩形 243"/>
          <p:cNvSpPr/>
          <p:nvPr/>
        </p:nvSpPr>
        <p:spPr>
          <a:xfrm>
            <a:off x="251520" y="1199454"/>
            <a:ext cx="1753048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Oozie</a:t>
            </a:r>
            <a:r>
              <a:rPr lang="zh-CN" altLang="en-US" sz="1200" dirty="0"/>
              <a:t>任务调度</a:t>
            </a:r>
            <a:endParaRPr lang="zh-CN" altLang="en-US" sz="1200" dirty="0"/>
          </a:p>
        </p:txBody>
      </p:sp>
      <p:sp>
        <p:nvSpPr>
          <p:cNvPr id="245" name="矩形 244"/>
          <p:cNvSpPr/>
          <p:nvPr/>
        </p:nvSpPr>
        <p:spPr>
          <a:xfrm>
            <a:off x="2448370" y="1203598"/>
            <a:ext cx="1703336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Azkaban</a:t>
            </a:r>
            <a:r>
              <a:rPr lang="zh-CN" altLang="en-US" sz="1200" dirty="0"/>
              <a:t>任务调度</a:t>
            </a:r>
            <a:endParaRPr lang="zh-CN" altLang="en-US" sz="1200" dirty="0"/>
          </a:p>
        </p:txBody>
      </p:sp>
      <p:sp>
        <p:nvSpPr>
          <p:cNvPr id="246" name="矩形 245"/>
          <p:cNvSpPr/>
          <p:nvPr/>
        </p:nvSpPr>
        <p:spPr>
          <a:xfrm>
            <a:off x="251520" y="767406"/>
            <a:ext cx="3900186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业务模型、数据可视化、业务应用</a:t>
            </a:r>
            <a:endParaRPr lang="zh-CN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7099837" y="1199454"/>
            <a:ext cx="221265" cy="30255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Zookeeper</a:t>
            </a:r>
            <a:r>
              <a:rPr lang="zh-CN" altLang="en-US" sz="1000" dirty="0"/>
              <a:t>数据平台配置和调度</a:t>
            </a:r>
            <a:endParaRPr lang="zh-CN" altLang="en-US" sz="1000" dirty="0"/>
          </a:p>
        </p:txBody>
      </p:sp>
      <p:sp>
        <p:nvSpPr>
          <p:cNvPr id="248" name="矩形 247"/>
          <p:cNvSpPr/>
          <p:nvPr/>
        </p:nvSpPr>
        <p:spPr>
          <a:xfrm>
            <a:off x="7617000" y="4371156"/>
            <a:ext cx="1016496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数据来源层</a:t>
            </a:r>
            <a:endParaRPr lang="zh-CN" altLang="en-US" sz="1200" dirty="0"/>
          </a:p>
        </p:txBody>
      </p:sp>
      <p:sp>
        <p:nvSpPr>
          <p:cNvPr id="249" name="矩形 248"/>
          <p:cNvSpPr/>
          <p:nvPr/>
        </p:nvSpPr>
        <p:spPr>
          <a:xfrm>
            <a:off x="7617000" y="3937001"/>
            <a:ext cx="1016496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数据传输层</a:t>
            </a:r>
            <a:endParaRPr lang="zh-CN" altLang="en-US" sz="1200" dirty="0"/>
          </a:p>
        </p:txBody>
      </p:sp>
      <p:sp>
        <p:nvSpPr>
          <p:cNvPr id="250" name="矩形 249"/>
          <p:cNvSpPr/>
          <p:nvPr/>
        </p:nvSpPr>
        <p:spPr>
          <a:xfrm>
            <a:off x="7607455" y="3356516"/>
            <a:ext cx="1026041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数据存储层</a:t>
            </a:r>
            <a:endParaRPr lang="zh-CN" altLang="en-US" sz="1200" dirty="0"/>
          </a:p>
        </p:txBody>
      </p:sp>
      <p:sp>
        <p:nvSpPr>
          <p:cNvPr id="251" name="矩形 250"/>
          <p:cNvSpPr/>
          <p:nvPr/>
        </p:nvSpPr>
        <p:spPr>
          <a:xfrm>
            <a:off x="7607455" y="2787774"/>
            <a:ext cx="1026041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资源管理层</a:t>
            </a:r>
            <a:endParaRPr lang="zh-CN" altLang="en-US" sz="1200" dirty="0"/>
          </a:p>
        </p:txBody>
      </p:sp>
      <p:sp>
        <p:nvSpPr>
          <p:cNvPr id="252" name="矩形 251"/>
          <p:cNvSpPr/>
          <p:nvPr/>
        </p:nvSpPr>
        <p:spPr>
          <a:xfrm>
            <a:off x="7601718" y="1978539"/>
            <a:ext cx="1031778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数据计算层</a:t>
            </a:r>
            <a:endParaRPr lang="zh-CN" altLang="en-US" sz="1200" dirty="0"/>
          </a:p>
        </p:txBody>
      </p:sp>
      <p:sp>
        <p:nvSpPr>
          <p:cNvPr id="253" name="矩形 252"/>
          <p:cNvSpPr/>
          <p:nvPr/>
        </p:nvSpPr>
        <p:spPr>
          <a:xfrm>
            <a:off x="7601718" y="1203598"/>
            <a:ext cx="1031778" cy="288032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任务调度层</a:t>
            </a:r>
            <a:endParaRPr lang="zh-CN" altLang="en-US" sz="1200" dirty="0"/>
          </a:p>
        </p:txBody>
      </p:sp>
      <p:sp>
        <p:nvSpPr>
          <p:cNvPr id="254" name="矩形 253"/>
          <p:cNvSpPr/>
          <p:nvPr/>
        </p:nvSpPr>
        <p:spPr>
          <a:xfrm>
            <a:off x="7617000" y="764228"/>
            <a:ext cx="10302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业务模型层</a:t>
            </a:r>
            <a:endParaRPr lang="zh-CN" altLang="en-US" sz="1200" dirty="0"/>
          </a:p>
        </p:txBody>
      </p:sp>
      <p:sp>
        <p:nvSpPr>
          <p:cNvPr id="255" name="矩形 254"/>
          <p:cNvSpPr/>
          <p:nvPr/>
        </p:nvSpPr>
        <p:spPr>
          <a:xfrm>
            <a:off x="5671105" y="2317249"/>
            <a:ext cx="1201118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Storm</a:t>
            </a:r>
            <a:r>
              <a:rPr lang="zh-CN" altLang="en-US" sz="1200" dirty="0"/>
              <a:t>实时计算</a:t>
            </a:r>
            <a:endParaRPr lang="zh-CN" altLang="en-US" sz="1200" dirty="0"/>
          </a:p>
        </p:txBody>
      </p:sp>
      <p:cxnSp>
        <p:nvCxnSpPr>
          <p:cNvPr id="256" name="直接连接符 255"/>
          <p:cNvCxnSpPr/>
          <p:nvPr/>
        </p:nvCxnSpPr>
        <p:spPr>
          <a:xfrm>
            <a:off x="179512" y="4299942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79512" y="386789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79512" y="314781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179512" y="2715766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179512" y="1563638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79512" y="1131590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36" idx="0"/>
            <a:endCxn id="238" idx="2"/>
          </p:cNvCxnSpPr>
          <p:nvPr/>
        </p:nvCxnSpPr>
        <p:spPr>
          <a:xfrm flipH="1" flipV="1">
            <a:off x="659992" y="2133600"/>
            <a:ext cx="468052" cy="1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36" idx="0"/>
            <a:endCxn id="239" idx="2"/>
          </p:cNvCxnSpPr>
          <p:nvPr/>
        </p:nvCxnSpPr>
        <p:spPr>
          <a:xfrm flipV="1">
            <a:off x="1128044" y="2139702"/>
            <a:ext cx="1092548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37" idx="0"/>
            <a:endCxn id="239" idx="2"/>
          </p:cNvCxnSpPr>
          <p:nvPr/>
        </p:nvCxnSpPr>
        <p:spPr>
          <a:xfrm flipH="1" flipV="1">
            <a:off x="2220592" y="2139702"/>
            <a:ext cx="108946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37" idx="0"/>
            <a:endCxn id="240" idx="2"/>
          </p:cNvCxnSpPr>
          <p:nvPr/>
        </p:nvCxnSpPr>
        <p:spPr>
          <a:xfrm flipH="1" flipV="1">
            <a:off x="3246386" y="2133046"/>
            <a:ext cx="63667" cy="1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37" idx="0"/>
            <a:endCxn id="241" idx="2"/>
          </p:cNvCxnSpPr>
          <p:nvPr/>
        </p:nvCxnSpPr>
        <p:spPr>
          <a:xfrm flipV="1">
            <a:off x="3310053" y="2129949"/>
            <a:ext cx="883488" cy="18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stCxn id="237" idx="0"/>
            <a:endCxn id="243" idx="2"/>
          </p:cNvCxnSpPr>
          <p:nvPr/>
        </p:nvCxnSpPr>
        <p:spPr>
          <a:xfrm flipV="1">
            <a:off x="3310053" y="2131527"/>
            <a:ext cx="1848188" cy="1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37" idx="0"/>
            <a:endCxn id="242" idx="2"/>
          </p:cNvCxnSpPr>
          <p:nvPr/>
        </p:nvCxnSpPr>
        <p:spPr>
          <a:xfrm flipV="1">
            <a:off x="3310053" y="2122555"/>
            <a:ext cx="2961611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ldLvl="0" animBg="1"/>
      <p:bldP spid="227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4" grpId="0" bldLvl="0" animBg="1"/>
      <p:bldP spid="235" grpId="0" bldLvl="0" animBg="1"/>
      <p:bldP spid="236" grpId="0" bldLvl="0" animBg="1"/>
      <p:bldP spid="237" grpId="0" bldLvl="0" animBg="1"/>
      <p:bldP spid="238" grpId="0" bldLvl="0" animBg="1"/>
      <p:bldP spid="239" grpId="0" bldLvl="0" animBg="1"/>
      <p:bldP spid="240" grpId="0" bldLvl="0" animBg="1"/>
      <p:bldP spid="241" grpId="0" bldLvl="0" animBg="1"/>
      <p:bldP spid="242" grpId="0" bldLvl="0" animBg="1"/>
      <p:bldP spid="243" grpId="0" bldLvl="0" animBg="1"/>
      <p:bldP spid="244" grpId="0" bldLvl="0" animBg="1"/>
      <p:bldP spid="245" grpId="0" bldLvl="0" animBg="1"/>
      <p:bldP spid="246" grpId="0" bldLvl="0" animBg="1"/>
      <p:bldP spid="247" grpId="0" bldLvl="0" animBg="1"/>
      <p:bldP spid="248" grpId="0" bldLvl="0" animBg="1"/>
      <p:bldP spid="249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4" grpId="0" bldLvl="0" animBg="1"/>
      <p:bldP spid="25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/>
          <p:cNvSpPr/>
          <p:nvPr/>
        </p:nvSpPr>
        <p:spPr>
          <a:xfrm>
            <a:off x="431540" y="23908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推荐系统项目框架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267744" y="4477097"/>
            <a:ext cx="1512168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数据库（结构化数据）</a:t>
            </a:r>
            <a:endParaRPr lang="zh-CN" altLang="en-US" sz="1100" dirty="0"/>
          </a:p>
        </p:txBody>
      </p:sp>
      <p:sp>
        <p:nvSpPr>
          <p:cNvPr id="271" name="矩形 270"/>
          <p:cNvSpPr/>
          <p:nvPr/>
        </p:nvSpPr>
        <p:spPr>
          <a:xfrm>
            <a:off x="3888530" y="4477097"/>
            <a:ext cx="1728194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文件日志（半结构化数据）</a:t>
            </a:r>
            <a:endParaRPr lang="zh-CN" altLang="en-US" sz="1100" dirty="0"/>
          </a:p>
        </p:txBody>
      </p:sp>
      <p:sp>
        <p:nvSpPr>
          <p:cNvPr id="272" name="矩形 271"/>
          <p:cNvSpPr/>
          <p:nvPr/>
        </p:nvSpPr>
        <p:spPr>
          <a:xfrm>
            <a:off x="5724129" y="4477097"/>
            <a:ext cx="1944216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视频、</a:t>
            </a:r>
            <a:r>
              <a:rPr lang="en-US" altLang="zh-CN" sz="1100" dirty="0" err="1"/>
              <a:t>ppt</a:t>
            </a:r>
            <a:r>
              <a:rPr lang="zh-CN" altLang="en-US" sz="1100" dirty="0"/>
              <a:t>等（非结构化数据）</a:t>
            </a:r>
            <a:endParaRPr lang="zh-CN" altLang="en-US" sz="1100" dirty="0"/>
          </a:p>
        </p:txBody>
      </p:sp>
      <p:sp>
        <p:nvSpPr>
          <p:cNvPr id="273" name="矩形 272"/>
          <p:cNvSpPr/>
          <p:nvPr/>
        </p:nvSpPr>
        <p:spPr>
          <a:xfrm>
            <a:off x="2267744" y="4045049"/>
            <a:ext cx="151216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Sqoop</a:t>
            </a:r>
            <a:r>
              <a:rPr lang="zh-CN" altLang="en-US" sz="1100" dirty="0"/>
              <a:t>数据传递</a:t>
            </a:r>
            <a:endParaRPr lang="zh-CN" altLang="en-US" sz="1100" dirty="0"/>
          </a:p>
        </p:txBody>
      </p:sp>
      <p:sp>
        <p:nvSpPr>
          <p:cNvPr id="274" name="矩形 273"/>
          <p:cNvSpPr/>
          <p:nvPr/>
        </p:nvSpPr>
        <p:spPr>
          <a:xfrm>
            <a:off x="3888530" y="4045049"/>
            <a:ext cx="1728193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Flume</a:t>
            </a:r>
            <a:r>
              <a:rPr lang="zh-CN" altLang="en-US" sz="1100" dirty="0"/>
              <a:t>日志收集</a:t>
            </a:r>
            <a:endParaRPr lang="zh-CN" altLang="en-US" sz="1100" dirty="0"/>
          </a:p>
        </p:txBody>
      </p:sp>
      <p:sp>
        <p:nvSpPr>
          <p:cNvPr id="275" name="矩形 274"/>
          <p:cNvSpPr/>
          <p:nvPr/>
        </p:nvSpPr>
        <p:spPr>
          <a:xfrm>
            <a:off x="5724128" y="3337972"/>
            <a:ext cx="1944217" cy="99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Kafka</a:t>
            </a:r>
            <a:r>
              <a:rPr lang="zh-CN" altLang="en-US" sz="1100" dirty="0"/>
              <a:t>消息队列</a:t>
            </a:r>
            <a:endParaRPr lang="zh-CN" altLang="en-US" sz="1100" dirty="0"/>
          </a:p>
        </p:txBody>
      </p:sp>
      <p:sp>
        <p:nvSpPr>
          <p:cNvPr id="276" name="矩形 275"/>
          <p:cNvSpPr/>
          <p:nvPr/>
        </p:nvSpPr>
        <p:spPr>
          <a:xfrm>
            <a:off x="2267744" y="3613001"/>
            <a:ext cx="3348978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HDFS</a:t>
            </a:r>
            <a:r>
              <a:rPr lang="zh-CN" altLang="en-US" sz="1100" dirty="0"/>
              <a:t>文件存储</a:t>
            </a:r>
            <a:endParaRPr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3888530" y="3324969"/>
            <a:ext cx="1728192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HBase</a:t>
            </a:r>
            <a:r>
              <a:rPr lang="zh-CN" altLang="en-US" sz="1100" dirty="0"/>
              <a:t>非关系型数据库</a:t>
            </a:r>
            <a:endParaRPr lang="zh-CN" altLang="en-US" sz="1100" dirty="0"/>
          </a:p>
        </p:txBody>
      </p:sp>
      <p:sp>
        <p:nvSpPr>
          <p:cNvPr id="278" name="矩形 277"/>
          <p:cNvSpPr/>
          <p:nvPr/>
        </p:nvSpPr>
        <p:spPr>
          <a:xfrm>
            <a:off x="2267744" y="2892921"/>
            <a:ext cx="3348978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YARN</a:t>
            </a:r>
            <a:r>
              <a:rPr lang="zh-CN" altLang="en-US" sz="1100" dirty="0"/>
              <a:t>资源管理</a:t>
            </a:r>
            <a:endParaRPr lang="zh-CN" altLang="en-US" sz="1100" dirty="0"/>
          </a:p>
        </p:txBody>
      </p:sp>
      <p:sp>
        <p:nvSpPr>
          <p:cNvPr id="279" name="矩形 278"/>
          <p:cNvSpPr/>
          <p:nvPr/>
        </p:nvSpPr>
        <p:spPr>
          <a:xfrm>
            <a:off x="2267743" y="2424869"/>
            <a:ext cx="1512169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MapReduce</a:t>
            </a:r>
            <a:r>
              <a:rPr lang="zh-CN" altLang="en-US" sz="1100" dirty="0"/>
              <a:t>离线计算</a:t>
            </a:r>
            <a:endParaRPr lang="zh-CN" altLang="en-US" sz="1100" dirty="0"/>
          </a:p>
        </p:txBody>
      </p:sp>
      <p:sp>
        <p:nvSpPr>
          <p:cNvPr id="280" name="矩形 279"/>
          <p:cNvSpPr/>
          <p:nvPr/>
        </p:nvSpPr>
        <p:spPr>
          <a:xfrm>
            <a:off x="3888531" y="2424869"/>
            <a:ext cx="172336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Core</a:t>
            </a:r>
            <a:r>
              <a:rPr lang="zh-CN" altLang="en-US" sz="1100" dirty="0"/>
              <a:t>内存计算</a:t>
            </a:r>
            <a:endParaRPr lang="zh-CN" altLang="en-US" sz="1100" dirty="0"/>
          </a:p>
        </p:txBody>
      </p:sp>
      <p:sp>
        <p:nvSpPr>
          <p:cNvPr id="281" name="矩形 280"/>
          <p:cNvSpPr/>
          <p:nvPr/>
        </p:nvSpPr>
        <p:spPr>
          <a:xfrm>
            <a:off x="2267743" y="1762628"/>
            <a:ext cx="816944" cy="469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Hive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数据查询</a:t>
            </a:r>
            <a:endParaRPr lang="zh-CN" altLang="en-US" sz="1100" dirty="0"/>
          </a:p>
        </p:txBody>
      </p:sp>
      <p:sp>
        <p:nvSpPr>
          <p:cNvPr id="282" name="矩形 281"/>
          <p:cNvSpPr/>
          <p:nvPr/>
        </p:nvSpPr>
        <p:spPr>
          <a:xfrm>
            <a:off x="3228704" y="1770695"/>
            <a:ext cx="864096" cy="474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Mahout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数据挖掘</a:t>
            </a:r>
            <a:endParaRPr lang="zh-CN" altLang="en-US" sz="1100" dirty="0"/>
          </a:p>
        </p:txBody>
      </p:sp>
      <p:sp>
        <p:nvSpPr>
          <p:cNvPr id="283" name="矩形 282"/>
          <p:cNvSpPr/>
          <p:nvPr/>
        </p:nvSpPr>
        <p:spPr>
          <a:xfrm>
            <a:off x="4139952" y="1769238"/>
            <a:ext cx="881395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</a:t>
            </a:r>
            <a:r>
              <a:rPr lang="en-US" altLang="zh-CN" sz="1100" dirty="0" err="1"/>
              <a:t>Mlib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数据挖掘</a:t>
            </a:r>
            <a:endParaRPr lang="zh-CN" altLang="en-US" sz="1100" dirty="0"/>
          </a:p>
        </p:txBody>
      </p:sp>
      <p:sp>
        <p:nvSpPr>
          <p:cNvPr id="284" name="矩形 283"/>
          <p:cNvSpPr/>
          <p:nvPr/>
        </p:nvSpPr>
        <p:spPr>
          <a:xfrm>
            <a:off x="5076056" y="1766141"/>
            <a:ext cx="822861" cy="468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R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数据分析</a:t>
            </a:r>
            <a:endParaRPr lang="zh-CN" altLang="en-US" sz="1100" dirty="0"/>
          </a:p>
        </p:txBody>
      </p:sp>
      <p:sp>
        <p:nvSpPr>
          <p:cNvPr id="285" name="矩形 284"/>
          <p:cNvSpPr/>
          <p:nvPr/>
        </p:nvSpPr>
        <p:spPr>
          <a:xfrm>
            <a:off x="6804248" y="1752014"/>
            <a:ext cx="864097" cy="4756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Streaming</a:t>
            </a:r>
            <a:endParaRPr lang="en-US" altLang="zh-CN" sz="1100" dirty="0"/>
          </a:p>
          <a:p>
            <a:pPr algn="ctr"/>
            <a:r>
              <a:rPr lang="zh-CN" altLang="en-US" sz="1100" dirty="0"/>
              <a:t>实时计算</a:t>
            </a:r>
            <a:endParaRPr lang="zh-CN" altLang="en-US" sz="1100" dirty="0"/>
          </a:p>
        </p:txBody>
      </p:sp>
      <p:sp>
        <p:nvSpPr>
          <p:cNvPr id="286" name="矩形 285"/>
          <p:cNvSpPr/>
          <p:nvPr/>
        </p:nvSpPr>
        <p:spPr>
          <a:xfrm>
            <a:off x="5940152" y="1766141"/>
            <a:ext cx="822861" cy="470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Spark </a:t>
            </a:r>
            <a:r>
              <a:rPr lang="en-US" altLang="zh-CN" sz="1100" dirty="0" err="1"/>
              <a:t>Sql</a:t>
            </a:r>
            <a:endParaRPr lang="en-US" altLang="zh-CN" sz="1100" dirty="0"/>
          </a:p>
          <a:p>
            <a:pPr algn="ctr"/>
            <a:r>
              <a:rPr lang="zh-CN" altLang="en-US" sz="1100" dirty="0"/>
              <a:t>数据查询</a:t>
            </a:r>
            <a:endParaRPr lang="zh-CN" altLang="en-US" sz="1100" dirty="0"/>
          </a:p>
        </p:txBody>
      </p:sp>
      <p:sp>
        <p:nvSpPr>
          <p:cNvPr id="287" name="矩形 286"/>
          <p:cNvSpPr/>
          <p:nvPr/>
        </p:nvSpPr>
        <p:spPr>
          <a:xfrm>
            <a:off x="2267742" y="1304601"/>
            <a:ext cx="1368153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Oozie</a:t>
            </a:r>
            <a:r>
              <a:rPr lang="zh-CN" altLang="en-US" sz="1100" dirty="0"/>
              <a:t>任务调度</a:t>
            </a:r>
            <a:endParaRPr lang="zh-CN" altLang="en-US" sz="1100" dirty="0"/>
          </a:p>
        </p:txBody>
      </p:sp>
      <p:sp>
        <p:nvSpPr>
          <p:cNvPr id="288" name="矩形 287"/>
          <p:cNvSpPr/>
          <p:nvPr/>
        </p:nvSpPr>
        <p:spPr>
          <a:xfrm>
            <a:off x="3888530" y="1308745"/>
            <a:ext cx="1703336" cy="2880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Azkaban</a:t>
            </a:r>
            <a:r>
              <a:rPr lang="zh-CN" altLang="en-US" sz="1100" dirty="0"/>
              <a:t>任务调度</a:t>
            </a:r>
            <a:endParaRPr lang="zh-CN" altLang="en-US" sz="1100" dirty="0"/>
          </a:p>
        </p:txBody>
      </p:sp>
      <p:sp>
        <p:nvSpPr>
          <p:cNvPr id="289" name="矩形 288"/>
          <p:cNvSpPr/>
          <p:nvPr/>
        </p:nvSpPr>
        <p:spPr>
          <a:xfrm>
            <a:off x="7740352" y="1304601"/>
            <a:ext cx="221265" cy="30255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Zookeeper</a:t>
            </a:r>
            <a:r>
              <a:rPr lang="zh-CN" altLang="en-US" sz="1100" dirty="0"/>
              <a:t>数据平台配置和调度</a:t>
            </a:r>
            <a:endParaRPr lang="zh-CN" altLang="en-US" sz="1100" dirty="0"/>
          </a:p>
        </p:txBody>
      </p:sp>
      <p:sp>
        <p:nvSpPr>
          <p:cNvPr id="290" name="矩形 289"/>
          <p:cNvSpPr/>
          <p:nvPr/>
        </p:nvSpPr>
        <p:spPr>
          <a:xfrm>
            <a:off x="8115674" y="4476303"/>
            <a:ext cx="9208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数据来源层</a:t>
            </a:r>
            <a:endParaRPr lang="zh-CN" altLang="en-US" sz="1100" dirty="0"/>
          </a:p>
        </p:txBody>
      </p:sp>
      <p:sp>
        <p:nvSpPr>
          <p:cNvPr id="291" name="矩形 290"/>
          <p:cNvSpPr/>
          <p:nvPr/>
        </p:nvSpPr>
        <p:spPr>
          <a:xfrm>
            <a:off x="8115674" y="4042148"/>
            <a:ext cx="920822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数据传输层</a:t>
            </a:r>
            <a:endParaRPr lang="zh-CN" altLang="en-US" sz="1100" dirty="0"/>
          </a:p>
        </p:txBody>
      </p:sp>
      <p:sp>
        <p:nvSpPr>
          <p:cNvPr id="292" name="矩形 291"/>
          <p:cNvSpPr/>
          <p:nvPr/>
        </p:nvSpPr>
        <p:spPr>
          <a:xfrm>
            <a:off x="8106129" y="3461663"/>
            <a:ext cx="930367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数据存储层</a:t>
            </a:r>
            <a:endParaRPr lang="zh-CN" altLang="en-US" sz="1100" dirty="0"/>
          </a:p>
        </p:txBody>
      </p:sp>
      <p:sp>
        <p:nvSpPr>
          <p:cNvPr id="293" name="矩形 292"/>
          <p:cNvSpPr/>
          <p:nvPr/>
        </p:nvSpPr>
        <p:spPr>
          <a:xfrm>
            <a:off x="8106129" y="2892921"/>
            <a:ext cx="930367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资源管理层</a:t>
            </a:r>
            <a:endParaRPr lang="zh-CN" altLang="en-US" sz="1100" dirty="0"/>
          </a:p>
        </p:txBody>
      </p:sp>
      <p:sp>
        <p:nvSpPr>
          <p:cNvPr id="294" name="矩形 293"/>
          <p:cNvSpPr/>
          <p:nvPr/>
        </p:nvSpPr>
        <p:spPr>
          <a:xfrm>
            <a:off x="8100392" y="2083686"/>
            <a:ext cx="936104" cy="288032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数据计算层</a:t>
            </a:r>
            <a:endParaRPr lang="zh-CN" altLang="en-US" sz="1100" dirty="0"/>
          </a:p>
        </p:txBody>
      </p:sp>
      <p:sp>
        <p:nvSpPr>
          <p:cNvPr id="295" name="矩形 294"/>
          <p:cNvSpPr/>
          <p:nvPr/>
        </p:nvSpPr>
        <p:spPr>
          <a:xfrm>
            <a:off x="8100392" y="1308745"/>
            <a:ext cx="936104" cy="288032"/>
          </a:xfrm>
          <a:prstGeom prst="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任务调度层</a:t>
            </a:r>
            <a:endParaRPr lang="zh-CN" altLang="en-US" sz="1100" dirty="0"/>
          </a:p>
        </p:txBody>
      </p:sp>
      <p:sp>
        <p:nvSpPr>
          <p:cNvPr id="296" name="矩形 295"/>
          <p:cNvSpPr/>
          <p:nvPr/>
        </p:nvSpPr>
        <p:spPr>
          <a:xfrm>
            <a:off x="6467227" y="2415476"/>
            <a:ext cx="1201118" cy="2880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Storm</a:t>
            </a:r>
            <a:r>
              <a:rPr lang="zh-CN" altLang="en-US" sz="1100" dirty="0"/>
              <a:t>实时计算</a:t>
            </a:r>
            <a:endParaRPr lang="zh-CN" altLang="en-US" sz="1100" dirty="0"/>
          </a:p>
        </p:txBody>
      </p:sp>
      <p:cxnSp>
        <p:nvCxnSpPr>
          <p:cNvPr id="297" name="直接连接符 296"/>
          <p:cNvCxnSpPr/>
          <p:nvPr/>
        </p:nvCxnSpPr>
        <p:spPr>
          <a:xfrm>
            <a:off x="2195736" y="2816769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stCxn id="279" idx="0"/>
            <a:endCxn id="281" idx="2"/>
          </p:cNvCxnSpPr>
          <p:nvPr/>
        </p:nvCxnSpPr>
        <p:spPr>
          <a:xfrm flipH="1" flipV="1">
            <a:off x="2676215" y="2232137"/>
            <a:ext cx="347613" cy="19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79" idx="0"/>
          </p:cNvCxnSpPr>
          <p:nvPr/>
        </p:nvCxnSpPr>
        <p:spPr>
          <a:xfrm flipV="1">
            <a:off x="3023828" y="2244849"/>
            <a:ext cx="828092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stCxn id="280" idx="0"/>
            <a:endCxn id="282" idx="2"/>
          </p:cNvCxnSpPr>
          <p:nvPr/>
        </p:nvCxnSpPr>
        <p:spPr>
          <a:xfrm flipH="1" flipV="1">
            <a:off x="3660752" y="2244849"/>
            <a:ext cx="108946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80" idx="0"/>
            <a:endCxn id="283" idx="2"/>
          </p:cNvCxnSpPr>
          <p:nvPr/>
        </p:nvCxnSpPr>
        <p:spPr>
          <a:xfrm flipH="1" flipV="1">
            <a:off x="4580650" y="2238193"/>
            <a:ext cx="169563" cy="1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80" idx="0"/>
            <a:endCxn id="284" idx="2"/>
          </p:cNvCxnSpPr>
          <p:nvPr/>
        </p:nvCxnSpPr>
        <p:spPr>
          <a:xfrm flipV="1">
            <a:off x="4750213" y="2235096"/>
            <a:ext cx="737274" cy="18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80" idx="0"/>
            <a:endCxn id="286" idx="2"/>
          </p:cNvCxnSpPr>
          <p:nvPr/>
        </p:nvCxnSpPr>
        <p:spPr>
          <a:xfrm flipV="1">
            <a:off x="4750213" y="2236674"/>
            <a:ext cx="1601370" cy="1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80" idx="0"/>
            <a:endCxn id="285" idx="2"/>
          </p:cNvCxnSpPr>
          <p:nvPr/>
        </p:nvCxnSpPr>
        <p:spPr>
          <a:xfrm flipV="1">
            <a:off x="4750213" y="2227702"/>
            <a:ext cx="2486084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/>
          <p:nvPr/>
        </p:nvCxnSpPr>
        <p:spPr>
          <a:xfrm>
            <a:off x="2195736" y="1673069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2195736" y="3265964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195736" y="3974233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8" name="直接连接符 307"/>
          <p:cNvCxnSpPr/>
          <p:nvPr/>
        </p:nvCxnSpPr>
        <p:spPr>
          <a:xfrm>
            <a:off x="2191515" y="4400945"/>
            <a:ext cx="6840760" cy="4144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179511" y="2892921"/>
            <a:ext cx="1527305" cy="568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某某电商平台购买手机</a:t>
            </a:r>
            <a:endParaRPr lang="zh-CN" altLang="en-US" sz="1100" dirty="0"/>
          </a:p>
        </p:txBody>
      </p:sp>
      <p:sp>
        <p:nvSpPr>
          <p:cNvPr id="310" name="矩形 309"/>
          <p:cNvSpPr/>
          <p:nvPr/>
        </p:nvSpPr>
        <p:spPr>
          <a:xfrm>
            <a:off x="622658" y="3621947"/>
            <a:ext cx="609104" cy="352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Nginx</a:t>
            </a:r>
            <a:endParaRPr lang="en-US" altLang="zh-CN" sz="1100" dirty="0"/>
          </a:p>
        </p:txBody>
      </p:sp>
      <p:sp>
        <p:nvSpPr>
          <p:cNvPr id="311" name="矩形 310"/>
          <p:cNvSpPr/>
          <p:nvPr/>
        </p:nvSpPr>
        <p:spPr>
          <a:xfrm>
            <a:off x="107504" y="4195027"/>
            <a:ext cx="648073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收集访问日志</a:t>
            </a:r>
            <a:endParaRPr lang="en-US" altLang="zh-CN" sz="1100" dirty="0"/>
          </a:p>
        </p:txBody>
      </p:sp>
      <p:sp>
        <p:nvSpPr>
          <p:cNvPr id="312" name="矩形 311"/>
          <p:cNvSpPr/>
          <p:nvPr/>
        </p:nvSpPr>
        <p:spPr>
          <a:xfrm>
            <a:off x="1187623" y="4195027"/>
            <a:ext cx="648073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收集访问日志</a:t>
            </a:r>
            <a:endParaRPr lang="en-US" altLang="zh-CN" sz="1100" dirty="0"/>
          </a:p>
        </p:txBody>
      </p:sp>
      <p:sp>
        <p:nvSpPr>
          <p:cNvPr id="313" name="矩形 312"/>
          <p:cNvSpPr/>
          <p:nvPr/>
        </p:nvSpPr>
        <p:spPr>
          <a:xfrm>
            <a:off x="179511" y="1874903"/>
            <a:ext cx="760456" cy="56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en-US" altLang="zh-CN" sz="1100" dirty="0"/>
          </a:p>
          <a:p>
            <a:pPr algn="ctr"/>
            <a:r>
              <a:rPr lang="zh-CN" altLang="en-US" sz="1100" dirty="0"/>
              <a:t>推荐业务</a:t>
            </a:r>
            <a:endParaRPr lang="en-US" altLang="zh-CN" sz="1100" dirty="0"/>
          </a:p>
        </p:txBody>
      </p:sp>
      <p:sp>
        <p:nvSpPr>
          <p:cNvPr id="314" name="圆柱形 313"/>
          <p:cNvSpPr/>
          <p:nvPr/>
        </p:nvSpPr>
        <p:spPr>
          <a:xfrm>
            <a:off x="1292671" y="872553"/>
            <a:ext cx="437663" cy="5124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直接连接符 314"/>
          <p:cNvCxnSpPr/>
          <p:nvPr/>
        </p:nvCxnSpPr>
        <p:spPr>
          <a:xfrm>
            <a:off x="2191515" y="1160585"/>
            <a:ext cx="0" cy="3744416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波形 315"/>
          <p:cNvSpPr/>
          <p:nvPr/>
        </p:nvSpPr>
        <p:spPr>
          <a:xfrm>
            <a:off x="1301406" y="1626911"/>
            <a:ext cx="427780" cy="284653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7" name="直接箭头连接符 316"/>
          <p:cNvCxnSpPr>
            <a:stCxn id="314" idx="2"/>
            <a:endCxn id="313" idx="0"/>
          </p:cNvCxnSpPr>
          <p:nvPr/>
        </p:nvCxnSpPr>
        <p:spPr>
          <a:xfrm flipH="1">
            <a:off x="559739" y="1128795"/>
            <a:ext cx="732932" cy="7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316" idx="1"/>
            <a:endCxn id="313" idx="0"/>
          </p:cNvCxnSpPr>
          <p:nvPr/>
        </p:nvCxnSpPr>
        <p:spPr>
          <a:xfrm flipH="1">
            <a:off x="559739" y="1769238"/>
            <a:ext cx="741667" cy="10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>
            <a:stCxn id="313" idx="2"/>
            <a:endCxn id="309" idx="0"/>
          </p:cNvCxnSpPr>
          <p:nvPr/>
        </p:nvCxnSpPr>
        <p:spPr>
          <a:xfrm>
            <a:off x="559739" y="2444210"/>
            <a:ext cx="383425" cy="44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stCxn id="309" idx="2"/>
            <a:endCxn id="310" idx="0"/>
          </p:cNvCxnSpPr>
          <p:nvPr/>
        </p:nvCxnSpPr>
        <p:spPr>
          <a:xfrm flipH="1">
            <a:off x="927210" y="3461663"/>
            <a:ext cx="15954" cy="1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310" idx="2"/>
            <a:endCxn id="311" idx="0"/>
          </p:cNvCxnSpPr>
          <p:nvPr/>
        </p:nvCxnSpPr>
        <p:spPr>
          <a:xfrm flipH="1">
            <a:off x="431541" y="3974233"/>
            <a:ext cx="495669" cy="22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310" idx="2"/>
            <a:endCxn id="312" idx="0"/>
          </p:cNvCxnSpPr>
          <p:nvPr/>
        </p:nvCxnSpPr>
        <p:spPr>
          <a:xfrm>
            <a:off x="927210" y="3974233"/>
            <a:ext cx="584450" cy="22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endCxn id="314" idx="4"/>
          </p:cNvCxnSpPr>
          <p:nvPr/>
        </p:nvCxnSpPr>
        <p:spPr>
          <a:xfrm flipH="1" flipV="1">
            <a:off x="1730334" y="1128795"/>
            <a:ext cx="451517" cy="10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endCxn id="316" idx="3"/>
          </p:cNvCxnSpPr>
          <p:nvPr/>
        </p:nvCxnSpPr>
        <p:spPr>
          <a:xfrm flipH="1" flipV="1">
            <a:off x="1729186" y="1769238"/>
            <a:ext cx="452665" cy="3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86456" y="4042148"/>
            <a:ext cx="1821248" cy="86285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流程图: 联系 325"/>
          <p:cNvSpPr/>
          <p:nvPr/>
        </p:nvSpPr>
        <p:spPr>
          <a:xfrm>
            <a:off x="827584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流程图: 联系 326"/>
          <p:cNvSpPr/>
          <p:nvPr/>
        </p:nvSpPr>
        <p:spPr>
          <a:xfrm>
            <a:off x="971600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流程图: 联系 327"/>
          <p:cNvSpPr/>
          <p:nvPr/>
        </p:nvSpPr>
        <p:spPr>
          <a:xfrm>
            <a:off x="1069897" y="4427234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9" name="直接箭头连接符 328"/>
          <p:cNvCxnSpPr>
            <a:stCxn id="325" idx="3"/>
          </p:cNvCxnSpPr>
          <p:nvPr/>
        </p:nvCxnSpPr>
        <p:spPr>
          <a:xfrm>
            <a:off x="1907704" y="4473575"/>
            <a:ext cx="274147" cy="14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/>
        </p:nvSpPr>
        <p:spPr>
          <a:xfrm>
            <a:off x="1017319" y="62753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分析结果数据库</a:t>
            </a:r>
            <a:endParaRPr lang="zh-CN" altLang="en-US" sz="1050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51320" y="1916006"/>
            <a:ext cx="998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分析结果文件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bldLvl="0" animBg="1"/>
      <p:bldP spid="271" grpId="0" bldLvl="0" animBg="1"/>
      <p:bldP spid="272" grpId="0" bldLvl="0" animBg="1"/>
      <p:bldP spid="273" grpId="0" bldLvl="0" animBg="1"/>
      <p:bldP spid="274" grpId="0" bldLvl="0" animBg="1"/>
      <p:bldP spid="275" grpId="0" bldLvl="0" animBg="1"/>
      <p:bldP spid="276" grpId="0" bldLvl="0" animBg="1"/>
      <p:bldP spid="277" grpId="0" bldLvl="0" animBg="1"/>
      <p:bldP spid="278" grpId="0" bldLvl="0" animBg="1"/>
      <p:bldP spid="279" grpId="0" bldLvl="0" animBg="1"/>
      <p:bldP spid="280" grpId="0" bldLvl="0" animBg="1"/>
      <p:bldP spid="281" grpId="0" bldLvl="0" animBg="1"/>
      <p:bldP spid="282" grpId="0" bldLvl="0" animBg="1"/>
      <p:bldP spid="283" grpId="0" bldLvl="0" animBg="1"/>
      <p:bldP spid="284" grpId="0" bldLvl="0" animBg="1"/>
      <p:bldP spid="285" grpId="0" bldLvl="0" animBg="1"/>
      <p:bldP spid="286" grpId="0" bldLvl="0" animBg="1"/>
      <p:bldP spid="287" grpId="0" bldLvl="0" animBg="1"/>
      <p:bldP spid="288" grpId="0" bldLvl="0" animBg="1"/>
      <p:bldP spid="289" grpId="0" bldLvl="0" animBg="1"/>
      <p:bldP spid="290" grpId="0" bldLvl="0" animBg="1"/>
      <p:bldP spid="291" grpId="0" bldLvl="0" animBg="1"/>
      <p:bldP spid="292" grpId="0" bldLvl="0" animBg="1"/>
      <p:bldP spid="293" grpId="0" bldLvl="0" animBg="1"/>
      <p:bldP spid="294" grpId="0" bldLvl="0" animBg="1"/>
      <p:bldP spid="295" grpId="0" bldLvl="0" animBg="1"/>
      <p:bldP spid="296" grpId="0" bldLvl="0" animBg="1"/>
      <p:bldP spid="309" grpId="0" bldLvl="0" animBg="1"/>
      <p:bldP spid="310" grpId="0" bldLvl="0" animBg="1"/>
      <p:bldP spid="311" grpId="0" bldLvl="0" animBg="1"/>
      <p:bldP spid="312" grpId="0" bldLvl="0" animBg="1"/>
      <p:bldP spid="313" grpId="0" bldLvl="0" animBg="1"/>
      <p:bldP spid="314" grpId="0" bldLvl="0" animBg="1"/>
      <p:bldP spid="316" grpId="0" bldLvl="0" animBg="1"/>
      <p:bldP spid="325" grpId="0" bldLvl="0" animBg="1"/>
      <p:bldP spid="326" grpId="0" bldLvl="0" animBg="1"/>
      <p:bldP spid="327" grpId="0" bldLvl="0" animBg="1"/>
      <p:bldP spid="328" grpId="0" bldLvl="0" animBg="1"/>
      <p:bldP spid="330" grpId="0"/>
      <p:bldP spid="33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17447</Words>
  <Application>WPS 演示</Application>
  <PresentationFormat>全屏显示(16:9)</PresentationFormat>
  <Paragraphs>2757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bbzha</cp:lastModifiedBy>
  <cp:revision>133</cp:revision>
  <dcterms:created xsi:type="dcterms:W3CDTF">2013-03-04T07:19:00Z</dcterms:created>
  <dcterms:modified xsi:type="dcterms:W3CDTF">2020-07-26T11:12:49Z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