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  <a:srgbClr val="FFCC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3"/>
  </p:normalViewPr>
  <p:slideViewPr>
    <p:cSldViewPr snapToObjects="1">
      <p:cViewPr varScale="1">
        <p:scale>
          <a:sx n="65" d="100"/>
          <a:sy n="65" d="100"/>
        </p:scale>
        <p:origin x="5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07T17:44:47.154"/>
    </inkml:context>
    <inkml:brush xml:id="br0">
      <inkml:brushProperty name="width" value="0.05" units="cm"/>
      <inkml:brushProperty name="height" value="0.05" units="cm"/>
      <inkml:brushProperty name="color" value="#990000"/>
      <inkml:brushProperty name="ignorePressure" value="1"/>
    </inkml:brush>
  </inkml:definitions>
  <inkml:trace contextRef="#ctx0" brushRef="#br0">8582 1,'-283'31,"2"13,-90 33,-544 175,245-31,9 28,13 30,-490 294,495-201,-131 130,328-182,15 20,3 28,14 32,340-320,3 4,5 2,3 3,-8 24,45-66,2 2,-6 21,18-40,1 2,2 0,2 0,-3 25,8-40,0 0,2 1,0-1,1 1,1-1,0 0,1 0,1 0,3 5,-3-9,1-1,1 0,0 0,1-1,0 1,1-1,0-1,1 0,0 0,0-1,1 0,0 0,1-1,6 4,1-1,0-1,0 0,1-2,0 0,11 3,12 1,1-2,30 3,34 0,1-5,0-5,0-4,20-7,123-19,63-22,144-43,209-82,443-190,1177-580,-778 171,-1018 481,428-340,-503 296,-98 36,-239 216,62-87,-109 127,-2-2,-2-1,11-25,-30 52,0 1,-2-1,0 0,-1-1,-1 1,-1-1,-1 0,-1-1,0-10,-3 21,1-1,-2 1,0-1,0 1,-1 0,0-1,-1 1,-1 1,1-1,-2 1,1 0,-2 0,1 0,-1 1,-1 0,1 1,-6-5,-2-1,0 2,-1 0,-1 0,0 2,0 0,-1 1,-4-1,-16-5,0 2,0 2,-13-2,-23-1,-1 3,-10 2,-33 2,-53 6,7 8,-17 10,-223 47,-61 43,-555 206,562-152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ultrasound </a:t>
            </a:r>
            <a:r>
              <a:rPr lang="en-US" dirty="0" err="1"/>
              <a:t>sam</a:t>
            </a:r>
            <a:r>
              <a:rPr lang="en-US" dirty="0"/>
              <a:t>- </a:t>
            </a:r>
            <a:r>
              <a:rPr lang="en-US" dirty="0" err="1"/>
              <a:t>pling</a:t>
            </a:r>
            <a:r>
              <a:rPr lang="en-US" dirty="0"/>
              <a:t> frequency was set between 500 and 2000 Hz,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demonstrate that vastus lateralis (VL) muscle tendon unit (MTU) length changes do not adequately reflect the underlying fascicle mechanics during cycling. When examined across different pedaling cadence conditions, the force-generating potential measured only at the level of MTU (or joint) overestimated the maximum force capacity of VL compared with analysis using fascicle level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5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and gray points corresponded to isokinetic and </a:t>
            </a:r>
            <a:r>
              <a:rPr lang="en-US" dirty="0" err="1"/>
              <a:t>isoinertial</a:t>
            </a:r>
            <a:r>
              <a:rPr lang="en-US" dirty="0"/>
              <a:t> conditions,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a given </a:t>
            </a:r>
            <a:r>
              <a:rPr lang="en-US" dirty="0">
                <a:solidFill>
                  <a:srgbClr val="990000"/>
                </a:solidFill>
              </a:rPr>
              <a:t>isokinetic elbow rotation task</a:t>
            </a:r>
            <a:r>
              <a:rPr lang="en-US" dirty="0">
                <a:solidFill>
                  <a:srgbClr val="000000"/>
                </a:solidFill>
              </a:rPr>
              <a:t>, the difference of the </a:t>
            </a:r>
            <a:r>
              <a:rPr lang="en-US" dirty="0">
                <a:solidFill>
                  <a:srgbClr val="990000"/>
                </a:solidFill>
              </a:rPr>
              <a:t>estimated MTU velocity </a:t>
            </a:r>
            <a:r>
              <a:rPr lang="en-US" dirty="0">
                <a:solidFill>
                  <a:srgbClr val="000000"/>
                </a:solidFill>
              </a:rPr>
              <a:t>and the </a:t>
            </a:r>
            <a:r>
              <a:rPr lang="en-US" dirty="0">
                <a:solidFill>
                  <a:srgbClr val="990000"/>
                </a:solidFill>
              </a:rPr>
              <a:t>measured muscle velocity</a:t>
            </a:r>
            <a:r>
              <a:rPr lang="en-US" dirty="0">
                <a:solidFill>
                  <a:srgbClr val="000000"/>
                </a:solidFill>
              </a:rPr>
              <a:t> will be calculated to determine what relationship, if any, these two quantities share.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Possible relationships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Compensating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takes on more of the length change to aid muscle proficiency.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Linear</a:t>
            </a:r>
            <a:r>
              <a:rPr lang="en-US" dirty="0">
                <a:solidFill>
                  <a:srgbClr val="000000"/>
                </a:solidFill>
              </a:rPr>
              <a:t>: for unloaded tasks, the difference between MTU and muscle velocity is 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0000"/>
                </a:solidFill>
              </a:rPr>
              <a:t>Saturating</a:t>
            </a:r>
            <a:r>
              <a:rPr lang="en-US" dirty="0">
                <a:solidFill>
                  <a:srgbClr val="000000"/>
                </a:solidFill>
              </a:rPr>
              <a:t>: after a certain threshold, the tendon cannot lengthen any further and all length change is taken up by the muscle.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DB0-93CE-EC47-B86B-CD8C41758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2200"/>
              </a:spcBef>
              <a:spcAft>
                <a:spcPts val="600"/>
              </a:spcAft>
            </a:pPr>
            <a:r>
              <a:rPr lang="en-US" sz="5400" dirty="0">
                <a:solidFill>
                  <a:srgbClr val="C00000"/>
                </a:solidFill>
              </a:rPr>
              <a:t>Muscle + Tendon = MTU</a:t>
            </a:r>
            <a:br>
              <a:rPr lang="en-US" sz="5400" dirty="0">
                <a:solidFill>
                  <a:srgbClr val="C00000"/>
                </a:solidFill>
              </a:rPr>
            </a:b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Utilizing Ultrasound to Identify Contributions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of Muscle and Tendon for Upper Limb Dynamical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571999"/>
            <a:ext cx="11916331" cy="1255221"/>
          </a:xfrm>
        </p:spPr>
        <p:txBody>
          <a:bodyPr/>
          <a:lstStyle/>
          <a:p>
            <a:pPr algn="r"/>
            <a:r>
              <a:rPr lang="en-US" sz="2000" dirty="0"/>
              <a:t>Daniel A. Hagen &amp; Christopher M. Laine</a:t>
            </a:r>
          </a:p>
          <a:p>
            <a:pPr algn="r"/>
            <a:r>
              <a:rPr lang="en-US" sz="2000" i="1" dirty="0"/>
              <a:t>Brain-Body Dynamics Lab</a:t>
            </a:r>
          </a:p>
          <a:p>
            <a:pPr algn="r"/>
            <a:r>
              <a:rPr lang="en-US" sz="2000" dirty="0"/>
              <a:t>May 7, 2018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05000" y="2609273"/>
            <a:ext cx="8305800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“Muscle fascicles shortening velocity increased linearly with the increase in knee joint velocity up to the maximal joint velocity.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“Contribution of muscle fascicles to the muscle–tendon unit shortening velocity was much higher for the vastus lateralis in this study compared to the gastrocnemius medialis in two previous studies.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“Contrary to the results obtained for plantar flexions… the muscle fascicle shortening velocity plateaued for joint velocities above 240° s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−1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suggesting an increase in the tendinous tissues contribution with the increase in knee extension velocity [which] may be associated with different mechanical tendon properties.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E9F5A-9142-4368-B1C7-09F8D315812A}"/>
              </a:ext>
            </a:extLst>
          </p:cNvPr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600" dirty="0"/>
          </a:p>
          <a:p>
            <a:pPr algn="ctr"/>
            <a:r>
              <a:rPr lang="en-US" sz="2400" dirty="0"/>
              <a:t>Linear relationship </a:t>
            </a:r>
            <a:r>
              <a:rPr lang="en-US" sz="2400" dirty="0">
                <a:solidFill>
                  <a:srgbClr val="000000"/>
                </a:solidFill>
              </a:rPr>
              <a:t>for VL during </a:t>
            </a:r>
            <a:r>
              <a:rPr lang="en-US" sz="2400" dirty="0"/>
              <a:t>unloaded movements.</a:t>
            </a: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This relationship </a:t>
            </a:r>
            <a:r>
              <a:rPr lang="en-US" sz="2400" dirty="0"/>
              <a:t>changes across muscles.</a:t>
            </a:r>
          </a:p>
          <a:p>
            <a:pPr algn="ctr"/>
            <a:endParaRPr lang="en-US" sz="2400" dirty="0"/>
          </a:p>
          <a:p>
            <a:pPr algn="ctr"/>
            <a:endParaRPr lang="en-US" sz="1600" dirty="0"/>
          </a:p>
          <a:p>
            <a:pPr algn="ctr"/>
            <a:r>
              <a:rPr lang="en-US" sz="2400" dirty="0"/>
              <a:t>Tendon properties could induce nonlinear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9301-073E-4CAE-920B-13616C6F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78479"/>
            <a:ext cx="7467600" cy="1244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9301-073E-4CAE-920B-13616C6F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78479"/>
            <a:ext cx="7467600" cy="12446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6BAEE-7207-4166-AA1B-E6A07963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789489"/>
            <a:ext cx="4190999" cy="28877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006C45-D0DF-4F26-B57F-E0DF571790A4}"/>
                  </a:ext>
                </a:extLst>
              </p14:cNvPr>
              <p14:cNvContentPartPr/>
              <p14:nvPr/>
            </p14:nvContentPartPr>
            <p14:xfrm rot="-180000">
              <a:off x="3364320" y="3047760"/>
              <a:ext cx="3646080" cy="1902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006C45-D0DF-4F26-B57F-E0DF571790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-180000">
                <a:off x="3355680" y="3039120"/>
                <a:ext cx="366372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0A647-BBDA-41EF-99B4-12669440818B}"/>
                  </a:ext>
                </a:extLst>
              </p:cNvPr>
              <p:cNvSpPr txBox="1"/>
              <p:nvPr/>
            </p:nvSpPr>
            <p:spPr>
              <a:xfrm>
                <a:off x="7086600" y="3657601"/>
                <a:ext cx="2743200" cy="10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0A647-BBDA-41EF-99B4-126694408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657601"/>
                <a:ext cx="2743200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48A599F8-DEC2-4D50-AE33-C4CC3448E4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60" t="2884" r="660" b="10886"/>
          <a:stretch/>
        </p:blipFill>
        <p:spPr>
          <a:xfrm>
            <a:off x="4000500" y="2711404"/>
            <a:ext cx="3971925" cy="29924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3D7EA2-603F-4B07-881F-691FEC6C0DF6}"/>
              </a:ext>
            </a:extLst>
          </p:cNvPr>
          <p:cNvCxnSpPr>
            <a:cxnSpLocks/>
          </p:cNvCxnSpPr>
          <p:nvPr/>
        </p:nvCxnSpPr>
        <p:spPr>
          <a:xfrm flipV="1">
            <a:off x="6988871" y="3200400"/>
            <a:ext cx="3221929" cy="1905000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13AD69-E398-4B2C-AE99-86E6F2A2351D}"/>
              </a:ext>
            </a:extLst>
          </p:cNvPr>
          <p:cNvCxnSpPr>
            <a:cxnSpLocks/>
          </p:cNvCxnSpPr>
          <p:nvPr/>
        </p:nvCxnSpPr>
        <p:spPr>
          <a:xfrm flipV="1">
            <a:off x="6988870" y="3657601"/>
            <a:ext cx="3221930" cy="1447800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4126B8-C83B-4FA2-9D64-74A51745C110}"/>
              </a:ext>
            </a:extLst>
          </p:cNvPr>
          <p:cNvSpPr txBox="1"/>
          <p:nvPr/>
        </p:nvSpPr>
        <p:spPr>
          <a:xfrm>
            <a:off x="1752600" y="3515141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C00"/>
                </a:solidFill>
              </a:rPr>
              <a:t>Musculotendon Velocity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vs.</a:t>
            </a:r>
          </a:p>
          <a:p>
            <a:pPr algn="ctr"/>
            <a:r>
              <a:rPr lang="en-US" sz="2800" dirty="0"/>
              <a:t>Muscle Velocity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97B17A-1AE4-44A4-ACD4-CFF0B0473311}"/>
              </a:ext>
            </a:extLst>
          </p:cNvPr>
          <p:cNvSpPr txBox="1"/>
          <p:nvPr/>
        </p:nvSpPr>
        <p:spPr>
          <a:xfrm>
            <a:off x="765053" y="27764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/>
              <a:t>Regardless of the condition tested, </a:t>
            </a:r>
          </a:p>
          <a:p>
            <a:pPr algn="ctr"/>
            <a:r>
              <a:rPr lang="en-US" sz="3200" dirty="0"/>
              <a:t>contributions of muscle and tendon </a:t>
            </a:r>
          </a:p>
          <a:p>
            <a:pPr algn="ctr"/>
            <a:r>
              <a:rPr lang="en-US" sz="3200" dirty="0"/>
              <a:t>to the muscle–tendon unit shortening velocity </a:t>
            </a:r>
          </a:p>
          <a:p>
            <a:pPr algn="ctr"/>
            <a:r>
              <a:rPr lang="en-US" sz="3200" dirty="0"/>
              <a:t>were almost constant.</a:t>
            </a:r>
          </a:p>
        </p:txBody>
      </p:sp>
    </p:spTree>
    <p:extLst>
      <p:ext uri="{BB962C8B-B14F-4D97-AF65-F5344CB8AC3E}">
        <p14:creationId xmlns:p14="http://schemas.microsoft.com/office/powerpoint/2010/main" val="21607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87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18086 4.0740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2" grpId="0"/>
      <p:bldP spid="62" grpId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B7CB7A-03D3-4681-82FD-5E32F0A2516F}"/>
              </a:ext>
            </a:extLst>
          </p:cNvPr>
          <p:cNvSpPr txBox="1"/>
          <p:nvPr/>
        </p:nvSpPr>
        <p:spPr>
          <a:xfrm>
            <a:off x="771854" y="2776478"/>
            <a:ext cx="10698480" cy="28623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“Muscle-tendon unit (MTU) length changes can be estimated from joint kinematics; however, contractile element length changes are more difficult to predict during dynamic contractions… these differences would affect the predicted force capacity of the muscle.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“[There was a] significant increase in fascicle shortening as cadence decreased … whereas there were no significant differences in MTU lengths across any of the cycling conditions.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“These results reinforce the need to determine muscle mechanics in terms of separate contractile element and connective tissue length changes during isokinetic contractions, as well as dynamic movements like cycling.</a:t>
            </a:r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25F91-312F-43D1-9DEA-7B653EBF6E15}"/>
                  </a:ext>
                </a:extLst>
              </p:cNvPr>
              <p:cNvSpPr txBox="1"/>
              <p:nvPr/>
            </p:nvSpPr>
            <p:spPr>
              <a:xfrm>
                <a:off x="771855" y="2776478"/>
                <a:ext cx="10691678" cy="2862322"/>
              </a:xfrm>
              <a:prstGeom prst="rect">
                <a:avLst/>
              </a:prstGeom>
              <a:solidFill>
                <a:srgbClr val="D9D9D9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000" i="1" dirty="0"/>
              </a:p>
              <a:p>
                <a:pPr algn="ctr"/>
                <a:r>
                  <a:rPr lang="en-US" sz="2400" i="1" dirty="0"/>
                  <a:t>Muscle length changes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(and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</a:rPr>
                  <a:t>) are </a:t>
                </a:r>
                <a:r>
                  <a:rPr lang="en-US" sz="2400" i="1" dirty="0"/>
                  <a:t>difficult to estimate.</a:t>
                </a:r>
              </a:p>
              <a:p>
                <a:pPr algn="ctr"/>
                <a:endParaRPr lang="en-US" sz="3600" i="1" dirty="0"/>
              </a:p>
              <a:p>
                <a:pPr algn="ctr"/>
                <a:r>
                  <a:rPr lang="en-US" sz="2400" i="1" dirty="0"/>
                  <a:t>Loading effects muscle/tendon length changes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to favor higher force production.</a:t>
                </a:r>
              </a:p>
              <a:p>
                <a:pPr algn="ctr"/>
                <a:endParaRPr lang="en-US" sz="1100" i="1" dirty="0"/>
              </a:p>
              <a:p>
                <a:pPr algn="ctr"/>
                <a:r>
                  <a:rPr lang="en-US" sz="2400" i="1" dirty="0"/>
                  <a:t>Need to understand this relationship for each muscle in our models to more accurately predict length changes, force production, or activation patterns.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225F91-312F-43D1-9DEA-7B653EBF6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5" y="2776478"/>
                <a:ext cx="10691678" cy="2862322"/>
              </a:xfrm>
              <a:prstGeom prst="rect">
                <a:avLst/>
              </a:prstGeom>
              <a:blipFill>
                <a:blip r:embed="rId3"/>
                <a:stretch>
                  <a:fillRect b="-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EBA7F40-D565-4C0D-83CE-366974DC2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9" t="6892" r="5152" b="27636"/>
          <a:stretch/>
        </p:blipFill>
        <p:spPr>
          <a:xfrm>
            <a:off x="2309780" y="1075279"/>
            <a:ext cx="7543800" cy="1447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BA860-DBFC-4F77-A17E-9190DD41DBED}"/>
              </a:ext>
            </a:extLst>
          </p:cNvPr>
          <p:cNvSpPr txBox="1"/>
          <p:nvPr/>
        </p:nvSpPr>
        <p:spPr>
          <a:xfrm>
            <a:off x="6839359" y="5943600"/>
            <a:ext cx="5338321" cy="4147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2</a:t>
            </a:r>
            <a:r>
              <a:rPr lang="en-US" sz="800" dirty="0">
                <a:solidFill>
                  <a:srgbClr val="FFCC00"/>
                </a:solidFill>
              </a:rPr>
              <a:t>Brennan, S.F., </a:t>
            </a:r>
            <a:r>
              <a:rPr lang="en-US" sz="800" dirty="0" err="1">
                <a:solidFill>
                  <a:srgbClr val="FFCC00"/>
                </a:solidFill>
              </a:rPr>
              <a:t>Cresswell</a:t>
            </a:r>
            <a:r>
              <a:rPr lang="en-US" sz="800" dirty="0">
                <a:solidFill>
                  <a:srgbClr val="FFCC00"/>
                </a:solidFill>
              </a:rPr>
              <a:t>, A.G., Farris, D.J. and </a:t>
            </a:r>
            <a:r>
              <a:rPr lang="en-US" sz="800" dirty="0" err="1">
                <a:solidFill>
                  <a:srgbClr val="FFCC00"/>
                </a:solidFill>
              </a:rPr>
              <a:t>Lichtwark</a:t>
            </a:r>
            <a:r>
              <a:rPr lang="en-US" sz="800" dirty="0">
                <a:solidFill>
                  <a:srgbClr val="FFCC00"/>
                </a:solidFill>
              </a:rPr>
              <a:t>, G.A., 2018. The effect of muscle-tendon unit vs fascicle analyses on vastus lateralis force generating capacity during constant power output cycling with variable cadence. </a:t>
            </a:r>
            <a:r>
              <a:rPr lang="en-US" sz="800" i="1" dirty="0">
                <a:solidFill>
                  <a:srgbClr val="FFCC00"/>
                </a:solidFill>
              </a:rPr>
              <a:t>Journal of Applied Physiology</a:t>
            </a:r>
            <a:r>
              <a:rPr lang="en-US" sz="800" dirty="0">
                <a:solidFill>
                  <a:srgbClr val="FFCC00"/>
                </a:solidFill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1097B17A-1AE4-44A4-ACD4-CFF0B0473311}"/>
              </a:ext>
            </a:extLst>
          </p:cNvPr>
          <p:cNvSpPr txBox="1"/>
          <p:nvPr/>
        </p:nvSpPr>
        <p:spPr>
          <a:xfrm>
            <a:off x="765053" y="1938278"/>
            <a:ext cx="106984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274320" rIns="9144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For exercises involving </a:t>
            </a:r>
            <a:r>
              <a:rPr lang="en-US" sz="2400" dirty="0">
                <a:solidFill>
                  <a:srgbClr val="990000"/>
                </a:solidFill>
              </a:rPr>
              <a:t>concentric contractions</a:t>
            </a:r>
            <a:r>
              <a:rPr lang="en-US" sz="2400" dirty="0">
                <a:solidFill>
                  <a:srgbClr val="000000"/>
                </a:solidFill>
              </a:rPr>
              <a:t>, muscle/tendon interactions: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the work </a:t>
            </a:r>
            <a:r>
              <a:rPr lang="en-US" sz="2400" dirty="0">
                <a:solidFill>
                  <a:srgbClr val="000000"/>
                </a:solidFill>
              </a:rPr>
              <a:t>produced by the muscle–tendon unit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i="1" dirty="0">
                <a:solidFill>
                  <a:srgbClr val="000000"/>
                </a:solidFill>
              </a:rPr>
              <a:t>(Ishikawa and Komi 2004; Kawakami et al. 2002; </a:t>
            </a:r>
            <a:r>
              <a:rPr lang="en-US" i="1" dirty="0" err="1">
                <a:solidFill>
                  <a:srgbClr val="000000"/>
                </a:solidFill>
              </a:rPr>
              <a:t>Finni</a:t>
            </a:r>
            <a:r>
              <a:rPr lang="en-US" i="1" dirty="0">
                <a:solidFill>
                  <a:srgbClr val="000000"/>
                </a:solidFill>
              </a:rPr>
              <a:t> et al. 2001)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efficiency </a:t>
            </a:r>
            <a:br>
              <a:rPr lang="en-US" sz="2400" dirty="0"/>
            </a:br>
            <a:r>
              <a:rPr lang="en-US" sz="2400" i="1" dirty="0"/>
              <a:t>	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Lichtwark</a:t>
            </a:r>
            <a:r>
              <a:rPr lang="en-US" i="1" dirty="0">
                <a:solidFill>
                  <a:srgbClr val="000000"/>
                </a:solidFill>
              </a:rPr>
              <a:t> and Barclay 2010)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muscle fiber stretching </a:t>
            </a:r>
            <a:r>
              <a:rPr lang="en-US" sz="2400" dirty="0">
                <a:solidFill>
                  <a:srgbClr val="000000"/>
                </a:solidFill>
              </a:rPr>
              <a:t>to limit risk of strain/injury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000000"/>
                </a:solidFill>
              </a:rPr>
              <a:t>	(</a:t>
            </a:r>
            <a:r>
              <a:rPr lang="en-US" i="1" dirty="0" err="1">
                <a:solidFill>
                  <a:srgbClr val="000000"/>
                </a:solidFill>
              </a:rPr>
              <a:t>Guilhem</a:t>
            </a:r>
            <a:r>
              <a:rPr lang="en-US" i="1" dirty="0">
                <a:solidFill>
                  <a:srgbClr val="000000"/>
                </a:solidFill>
              </a:rPr>
              <a:t> et al. 2016; </a:t>
            </a:r>
            <a:r>
              <a:rPr lang="en-US" i="1" dirty="0" err="1">
                <a:solidFill>
                  <a:srgbClr val="000000"/>
                </a:solidFill>
              </a:rPr>
              <a:t>Konow</a:t>
            </a:r>
            <a:r>
              <a:rPr lang="en-US" i="1" dirty="0">
                <a:solidFill>
                  <a:srgbClr val="000000"/>
                </a:solidFill>
              </a:rPr>
              <a:t> et al. 2012)</a:t>
            </a:r>
            <a:r>
              <a:rPr lang="en-US" i="1" baseline="300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336343" cy="633088"/>
          </a:xfrm>
        </p:spPr>
        <p:txBody>
          <a:bodyPr/>
          <a:lstStyle/>
          <a:p>
            <a:pPr algn="l"/>
            <a:r>
              <a:rPr lang="en-US" dirty="0"/>
              <a:t>Previous 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3679" y="6019800"/>
            <a:ext cx="5338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FFCC00"/>
                </a:solidFill>
              </a:rPr>
              <a:t>1</a:t>
            </a:r>
            <a:r>
              <a:rPr lang="en-US" sz="800" dirty="0">
                <a:solidFill>
                  <a:srgbClr val="FFCC00"/>
                </a:solidFill>
              </a:rPr>
              <a:t>Hauraix, H., Dorel, S., </a:t>
            </a:r>
            <a:r>
              <a:rPr lang="en-US" sz="800" dirty="0" err="1">
                <a:solidFill>
                  <a:srgbClr val="FFCC00"/>
                </a:solidFill>
              </a:rPr>
              <a:t>Rabita</a:t>
            </a:r>
            <a:r>
              <a:rPr lang="en-US" sz="800" dirty="0">
                <a:solidFill>
                  <a:srgbClr val="FFCC00"/>
                </a:solidFill>
              </a:rPr>
              <a:t>, G., </a:t>
            </a:r>
            <a:r>
              <a:rPr lang="en-US" sz="800" dirty="0" err="1">
                <a:solidFill>
                  <a:srgbClr val="FFCC00"/>
                </a:solidFill>
              </a:rPr>
              <a:t>Guilhem</a:t>
            </a:r>
            <a:r>
              <a:rPr lang="en-US" sz="800" dirty="0">
                <a:solidFill>
                  <a:srgbClr val="FFCC00"/>
                </a:solidFill>
              </a:rPr>
              <a:t>, G. and </a:t>
            </a:r>
            <a:r>
              <a:rPr lang="en-US" sz="800" dirty="0" err="1">
                <a:solidFill>
                  <a:srgbClr val="FFCC00"/>
                </a:solidFill>
              </a:rPr>
              <a:t>Nordez</a:t>
            </a:r>
            <a:r>
              <a:rPr lang="en-US" sz="800" dirty="0">
                <a:solidFill>
                  <a:srgbClr val="FFCC00"/>
                </a:solidFill>
              </a:rPr>
              <a:t>, A., 2017. Muscle fascicle shortening </a:t>
            </a:r>
            <a:r>
              <a:rPr lang="en-US" sz="800" dirty="0" err="1">
                <a:solidFill>
                  <a:srgbClr val="FFCC00"/>
                </a:solidFill>
              </a:rPr>
              <a:t>behaviour</a:t>
            </a:r>
            <a:r>
              <a:rPr lang="en-US" sz="800" dirty="0">
                <a:solidFill>
                  <a:srgbClr val="FFCC00"/>
                </a:solidFill>
              </a:rPr>
              <a:t> of </a:t>
            </a:r>
          </a:p>
          <a:p>
            <a:r>
              <a:rPr lang="en-US" sz="800" dirty="0">
                <a:solidFill>
                  <a:srgbClr val="FFCC00"/>
                </a:solidFill>
              </a:rPr>
              <a:t>vastus lateralis during a maximal force–velocity test. </a:t>
            </a:r>
            <a:r>
              <a:rPr lang="en-US" sz="800" i="1" dirty="0">
                <a:solidFill>
                  <a:srgbClr val="FFCC00"/>
                </a:solidFill>
              </a:rPr>
              <a:t>European journal of applied physiology</a:t>
            </a:r>
            <a:r>
              <a:rPr lang="en-US" sz="800" dirty="0">
                <a:solidFill>
                  <a:srgbClr val="FFCC00"/>
                </a:solidFill>
              </a:rPr>
              <a:t>, </a:t>
            </a:r>
            <a:r>
              <a:rPr lang="en-US" sz="800" i="1" dirty="0">
                <a:solidFill>
                  <a:srgbClr val="FFCC00"/>
                </a:solidFill>
              </a:rPr>
              <a:t>117</a:t>
            </a:r>
            <a:r>
              <a:rPr lang="en-US" sz="800" dirty="0">
                <a:solidFill>
                  <a:srgbClr val="FFCC00"/>
                </a:solidFill>
              </a:rPr>
              <a:t>(2), pp.289-299.</a:t>
            </a:r>
          </a:p>
        </p:txBody>
      </p:sp>
    </p:spTree>
    <p:extLst>
      <p:ext uri="{BB962C8B-B14F-4D97-AF65-F5344CB8AC3E}">
        <p14:creationId xmlns:p14="http://schemas.microsoft.com/office/powerpoint/2010/main" val="179707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10799" cy="1981200"/>
          </a:xfrm>
          <a:solidFill>
            <a:schemeClr val="bg1"/>
          </a:solidFill>
          <a:ln w="38100">
            <a:solidFill>
              <a:srgbClr val="99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/>
          <a:lstStyle/>
          <a:p>
            <a:pPr algn="just"/>
            <a:r>
              <a:rPr lang="en-US" dirty="0"/>
              <a:t>How do these relationships change for the muscles of the arm during activities for daily living (ADLs)?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Question: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10210799" cy="1981200"/>
          </a:xfrm>
          <a:solidFill>
            <a:schemeClr val="bg1"/>
          </a:solidFill>
          <a:ln w="38100">
            <a:solidFill>
              <a:srgbClr val="99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/>
          <a:lstStyle/>
          <a:p>
            <a:pPr algn="just"/>
            <a:r>
              <a:rPr lang="en-US" dirty="0"/>
              <a:t>Tendon lengthening vs. muscle lengthening will have (1) well-defined and (2) task-depended relationships.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Hypothesis: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5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2DFE67-E3A1-48E5-8E25-96D3D5006E2C}"/>
                  </a:ext>
                </a:extLst>
              </p:cNvPr>
              <p:cNvSpPr txBox="1"/>
              <p:nvPr/>
            </p:nvSpPr>
            <p:spPr>
              <a:xfrm>
                <a:off x="5181599" y="1617228"/>
                <a:ext cx="6553199" cy="35813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</a:rPr>
                  <a:t>Determine relationship by calculating the difference between the </a:t>
                </a:r>
                <a:r>
                  <a:rPr lang="en-US" sz="2000" dirty="0">
                    <a:solidFill>
                      <a:srgbClr val="990000"/>
                    </a:solidFill>
                  </a:rPr>
                  <a:t>estimated MTU velocity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and the </a:t>
                </a:r>
                <a:r>
                  <a:rPr lang="en-US" sz="2000" dirty="0">
                    <a:solidFill>
                      <a:srgbClr val="990000"/>
                    </a:solidFill>
                  </a:rPr>
                  <a:t>measured muscle velocity</a:t>
                </a:r>
                <a:r>
                  <a:rPr lang="en-US" sz="2000" dirty="0">
                    <a:solidFill>
                      <a:srgbClr val="000000"/>
                    </a:solidFill>
                  </a:rPr>
                  <a:t> for </a:t>
                </a:r>
                <a:r>
                  <a:rPr lang="en-US" sz="2000" dirty="0">
                    <a:solidFill>
                      <a:srgbClr val="990000"/>
                    </a:solidFill>
                  </a:rPr>
                  <a:t>isokinetic single joint rotations</a:t>
                </a:r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Possible relationships include: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990000"/>
                    </a:solidFill>
                  </a:rPr>
                  <a:t>Compensating</a:t>
                </a:r>
                <a:r>
                  <a:rPr lang="en-US" sz="2000" dirty="0">
                    <a:solidFill>
                      <a:srgbClr val="000000"/>
                    </a:solidFill>
                  </a:rPr>
                  <a:t>: The tendon takes on more of the length change to aid muscle proficiency at high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990000"/>
                    </a:solidFill>
                  </a:rPr>
                  <a:t>Saturating</a:t>
                </a:r>
                <a:r>
                  <a:rPr lang="en-US" sz="2000" dirty="0">
                    <a:solidFill>
                      <a:srgbClr val="000000"/>
                    </a:solidFill>
                  </a:rPr>
                  <a:t>: The tendon cannot lengthen any further  at high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(length change is taken up by the muscle).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990000"/>
                    </a:solidFill>
                  </a:rPr>
                  <a:t>Linear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2DFE67-E3A1-48E5-8E25-96D3D5006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617228"/>
                <a:ext cx="6553199" cy="3581398"/>
              </a:xfrm>
              <a:prstGeom prst="rect">
                <a:avLst/>
              </a:prstGeom>
              <a:blipFill>
                <a:blip r:embed="rId3"/>
                <a:stretch>
                  <a:fillRect l="-930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357576D-2B78-4EF2-AA2A-1AF203E8F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05983"/>
            <a:ext cx="4595812" cy="4603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9DFF7A-347E-4688-8A82-F59CB91B81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042"/>
          <a:stretch/>
        </p:blipFill>
        <p:spPr>
          <a:xfrm>
            <a:off x="6618287" y="1094509"/>
            <a:ext cx="4595812" cy="4603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AB4301-26AA-4233-8991-2D39870989E8}"/>
              </a:ext>
            </a:extLst>
          </p:cNvPr>
          <p:cNvSpPr txBox="1"/>
          <p:nvPr/>
        </p:nvSpPr>
        <p:spPr>
          <a:xfrm>
            <a:off x="990600" y="1981200"/>
            <a:ext cx="527050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Additionally, the relationship could exhibit </a:t>
            </a:r>
            <a:r>
              <a:rPr lang="en-US" sz="2000" dirty="0">
                <a:solidFill>
                  <a:srgbClr val="990000"/>
                </a:solidFill>
              </a:rPr>
              <a:t>an operational threshold</a:t>
            </a:r>
            <a:r>
              <a:rPr lang="en-US" sz="2000" dirty="0">
                <a:solidFill>
                  <a:srgbClr val="000000"/>
                </a:solidFill>
              </a:rPr>
              <a:t>, where the </a:t>
            </a:r>
            <a:r>
              <a:rPr lang="en-US" sz="2000" dirty="0">
                <a:solidFill>
                  <a:srgbClr val="990000"/>
                </a:solidFill>
              </a:rPr>
              <a:t>MTU velocity is nearly equal to muscle velocity</a:t>
            </a:r>
            <a:r>
              <a:rPr lang="en-US" sz="2000" dirty="0">
                <a:solidFill>
                  <a:srgbClr val="000000"/>
                </a:solidFill>
              </a:rPr>
              <a:t>, with possible relationships:</a:t>
            </a:r>
          </a:p>
          <a:p>
            <a:pPr algn="just"/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Sigmoidal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Decaying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3369E7-55A7-4B8F-A0D5-1921A5B963AB}"/>
              </a:ext>
            </a:extLst>
          </p:cNvPr>
          <p:cNvSpPr txBox="1">
            <a:spLocks/>
          </p:cNvSpPr>
          <p:nvPr/>
        </p:nvSpPr>
        <p:spPr>
          <a:xfrm>
            <a:off x="378656" y="277091"/>
            <a:ext cx="5336343" cy="63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kern="0" dirty="0"/>
              <a:t>Proposed 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BC49B-B402-4881-8B14-29E99257C257}"/>
              </a:ext>
            </a:extLst>
          </p:cNvPr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BBC9C7AE-F878-459E-B3EE-81F35215D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Implications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9" y="1676402"/>
            <a:ext cx="11272982" cy="3886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Curve shape 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will determine </a:t>
            </a:r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if and when it is appropriate to estimate muscle velocities</a:t>
            </a:r>
            <a:r>
              <a:rPr lang="en-US" sz="2400" dirty="0">
                <a:solidFill>
                  <a:srgbClr val="C00000"/>
                </a:solidFill>
                <a:ea typeface="Cambria Math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as MTU velocities. </a:t>
            </a:r>
          </a:p>
          <a:p>
            <a:endParaRPr lang="en-US" sz="2400" dirty="0">
              <a:solidFill>
                <a:srgbClr val="C00000"/>
              </a:solidFill>
              <a:ea typeface="Cambria Math" charset="0"/>
            </a:endParaRPr>
          </a:p>
          <a:p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Well-defined and robust relationships 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across muscles or across tasks will </a:t>
            </a:r>
            <a:r>
              <a:rPr lang="en-US" sz="2400" dirty="0">
                <a:solidFill>
                  <a:srgbClr val="990000"/>
                </a:solidFill>
                <a:ea typeface="Cambria Math" charset="0"/>
              </a:rPr>
              <a:t>allow for scaling and corrections</a:t>
            </a:r>
            <a:r>
              <a:rPr lang="en-US" sz="2400" dirty="0">
                <a:solidFill>
                  <a:srgbClr val="C00000"/>
                </a:solidFill>
                <a:ea typeface="Cambria Math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Cambria Math" charset="0"/>
              </a:rPr>
              <a:t>to be made to provide more accurate estimates. </a:t>
            </a:r>
          </a:p>
          <a:p>
            <a:endParaRPr lang="en-US" sz="2400" dirty="0">
              <a:solidFill>
                <a:srgbClr val="C00000"/>
              </a:solidFill>
              <a:ea typeface="Cambria Math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Results will either </a:t>
            </a:r>
            <a:r>
              <a:rPr lang="en-US" sz="2400" dirty="0">
                <a:solidFill>
                  <a:srgbClr val="990000"/>
                </a:solidFill>
              </a:rPr>
              <a:t>justify previously utilized muscle velocity simplifications or illustrate need for more physiologically accurate models with muscle contraction dynamics. </a:t>
            </a: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5767</TotalTime>
  <Words>1069</Words>
  <Application>Microsoft Office PowerPoint</Application>
  <PresentationFormat>Widescreen</PresentationFormat>
  <Paragraphs>96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TEAM 5 - Modeling Fair presentation</vt:lpstr>
      <vt:lpstr>Muscle + Tendon = MTU  Utilizing Ultrasound to Identify Contributions of Muscle and Tendon for Upper Limb Dynamical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45</cp:revision>
  <cp:lastPrinted>2017-01-20T23:35:11Z</cp:lastPrinted>
  <dcterms:created xsi:type="dcterms:W3CDTF">2017-01-20T20:53:49Z</dcterms:created>
  <dcterms:modified xsi:type="dcterms:W3CDTF">2018-05-11T14:05:30Z</dcterms:modified>
</cp:coreProperties>
</file>