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Objects="1">
      <p:cViewPr>
        <p:scale>
          <a:sx n="137" d="100"/>
          <a:sy n="137" d="100"/>
        </p:scale>
        <p:origin x="16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 smtClean="0">
                <a:solidFill>
                  <a:srgbClr val="C00000"/>
                </a:solidFill>
              </a:rPr>
              <a:t>BME 790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Weekly Summary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427225"/>
            <a:ext cx="11360799" cy="1399996"/>
          </a:xfrm>
        </p:spPr>
        <p:txBody>
          <a:bodyPr/>
          <a:lstStyle/>
          <a:p>
            <a:pPr algn="l"/>
            <a:r>
              <a:rPr lang="en-US" sz="2000" dirty="0" smtClean="0"/>
              <a:t>Author: Daniel A Hagen</a:t>
            </a:r>
          </a:p>
          <a:p>
            <a:pPr algn="l"/>
            <a:r>
              <a:rPr lang="en-US" sz="2000" dirty="0" smtClean="0"/>
              <a:t>Week: 01/16/17-01/22/17</a:t>
            </a:r>
          </a:p>
          <a:p>
            <a:pPr algn="l"/>
            <a:r>
              <a:rPr lang="en-US" sz="2000" dirty="0" smtClean="0"/>
              <a:t>Relevant Topics: Manifolds, Lie Groups, Tangent Spaces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7" y="277091"/>
            <a:ext cx="2456908" cy="633088"/>
          </a:xfrm>
        </p:spPr>
        <p:txBody>
          <a:bodyPr/>
          <a:lstStyle/>
          <a:p>
            <a:pPr algn="l"/>
            <a:r>
              <a:rPr lang="en-US" dirty="0" smtClean="0"/>
              <a:t>Manifolds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836" y="1112179"/>
            <a:ext cx="1132822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en-US" i="1" dirty="0" smtClean="0"/>
          </a:p>
          <a:p>
            <a:r>
              <a:rPr lang="en-US" i="1" dirty="0" smtClean="0"/>
              <a:t>“A manifold is a space that is locally like Euclidean space but may have a more complicated global structure</a:t>
            </a:r>
            <a:r>
              <a:rPr lang="en-US" i="1" baseline="30000" dirty="0" smtClean="0"/>
              <a:t>1</a:t>
            </a:r>
            <a:r>
              <a:rPr lang="en-US" i="1" dirty="0" smtClean="0"/>
              <a:t>”</a:t>
            </a:r>
          </a:p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61818" y="2209800"/>
            <a:ext cx="115425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manifold</a:t>
            </a:r>
            <a:r>
              <a:rPr lang="en-US" dirty="0" smtClean="0">
                <a:solidFill>
                  <a:srgbClr val="000000"/>
                </a:solidFill>
              </a:rPr>
              <a:t> is structure that </a:t>
            </a:r>
            <a:r>
              <a:rPr lang="en-US" dirty="0" smtClean="0">
                <a:solidFill>
                  <a:srgbClr val="C00000"/>
                </a:solidFill>
              </a:rPr>
              <a:t>can define a configuration space</a:t>
            </a:r>
            <a:r>
              <a:rPr lang="en-US" dirty="0" smtClean="0">
                <a:solidFill>
                  <a:srgbClr val="000000"/>
                </a:solidFill>
              </a:rPr>
              <a:t> while meeting these requirements: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the infinitesimal region around each point must be </a:t>
            </a:r>
            <a:r>
              <a:rPr lang="en-US" dirty="0" smtClean="0">
                <a:solidFill>
                  <a:srgbClr val="C00000"/>
                </a:solidFill>
              </a:rPr>
              <a:t>homeomorphic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- i.e. invertible (</a:t>
            </a:r>
            <a:r>
              <a:rPr lang="en-US" dirty="0" smtClean="0">
                <a:solidFill>
                  <a:srgbClr val="C00000"/>
                </a:solidFill>
              </a:rPr>
              <a:t>bijective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full one-to-one correspondence) and continuous.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each point on the manifold must correspond to at least one </a:t>
            </a:r>
            <a:r>
              <a:rPr lang="en-US" dirty="0" smtClean="0">
                <a:solidFill>
                  <a:srgbClr val="C00000"/>
                </a:solidFill>
              </a:rPr>
              <a:t>chart</a:t>
            </a:r>
            <a:r>
              <a:rPr lang="en-US" dirty="0" smtClean="0">
                <a:solidFill>
                  <a:srgbClr val="000000"/>
                </a:solidFill>
              </a:rPr>
              <a:t> in an </a:t>
            </a:r>
            <a:r>
              <a:rPr lang="en-US" dirty="0" smtClean="0">
                <a:solidFill>
                  <a:srgbClr val="C00000"/>
                </a:solidFill>
              </a:rPr>
              <a:t>atlas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Often these infinitesimal regions (i.e. </a:t>
            </a:r>
            <a:r>
              <a:rPr lang="en-US" dirty="0" smtClean="0">
                <a:solidFill>
                  <a:srgbClr val="C00000"/>
                </a:solidFill>
              </a:rPr>
              <a:t>neighborhoods</a:t>
            </a:r>
            <a:r>
              <a:rPr lang="en-US" dirty="0" smtClean="0">
                <a:solidFill>
                  <a:srgbClr val="000000"/>
                </a:solidFill>
              </a:rPr>
              <a:t>) must be </a:t>
            </a:r>
            <a:r>
              <a:rPr lang="en-US" dirty="0" err="1" smtClean="0">
                <a:solidFill>
                  <a:srgbClr val="C00000"/>
                </a:solidFill>
              </a:rPr>
              <a:t>C</a:t>
            </a:r>
            <a:r>
              <a:rPr 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-differentiable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diffeomorphic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homeomorphic region that is also differentiable (as is its inverse!)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Three main building blocks (</a:t>
            </a:r>
            <a:r>
              <a:rPr lang="en-US" dirty="0" smtClean="0">
                <a:solidFill>
                  <a:srgbClr val="C00000"/>
                </a:solidFill>
              </a:rPr>
              <a:t>line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ℝ</a:t>
            </a:r>
            <a:r>
              <a:rPr lang="en-US" baseline="30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circle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𝕊</a:t>
            </a:r>
            <a:r>
              <a:rPr lang="en-US" baseline="30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and </a:t>
            </a:r>
            <a:r>
              <a:rPr lang="en-US" dirty="0" smtClean="0">
                <a:solidFill>
                  <a:srgbClr val="C00000"/>
                </a:solidFill>
              </a:rPr>
              <a:t>sphere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𝕊</a:t>
            </a:r>
            <a:r>
              <a:rPr lang="en-US" baseline="30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 can be used to find manifolds by: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direct product </a:t>
            </a:r>
            <a:r>
              <a:rPr lang="en-US" dirty="0" smtClean="0">
                <a:solidFill>
                  <a:srgbClr val="000000"/>
                </a:solidFill>
              </a:rPr>
              <a:t>(combination of spaces without mixing elements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thus preserving a group’s action)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indirect product </a:t>
            </a:r>
            <a:r>
              <a:rPr lang="en-US" dirty="0" smtClean="0">
                <a:solidFill>
                  <a:srgbClr val="000000"/>
                </a:solidFill>
              </a:rPr>
              <a:t>(elements may act on other spaces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thus some groups lose their properties)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7179" y="5562600"/>
            <a:ext cx="4984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i="1" dirty="0" smtClean="0"/>
              <a:t>An Introduction to Geometric Mechanics and Differential Geometry </a:t>
            </a:r>
            <a:r>
              <a:rPr lang="en-US" sz="800" dirty="0" smtClean="0"/>
              <a:t>by Ross L Hatton and Howie </a:t>
            </a:r>
            <a:r>
              <a:rPr lang="en-US" sz="800" dirty="0" err="1" smtClean="0"/>
              <a:t>Choset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2593143" cy="633088"/>
          </a:xfrm>
        </p:spPr>
        <p:txBody>
          <a:bodyPr/>
          <a:lstStyle/>
          <a:p>
            <a:pPr algn="l"/>
            <a:r>
              <a:rPr lang="en-US" smtClean="0"/>
              <a:t>Lie Groups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18" y="1371600"/>
                <a:ext cx="11541942" cy="4018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group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(G,∘) is the combination of a set (G) and an operation (∘) that satisfies the following: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closure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∀x,y ∊ G, x∘y ∊ G 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The product of any two elements in G by the operation (∘) must also be in G.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associativity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∀x,y,z ∊ G, x∘(y∘z) = (x∘y)∘z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The order of operation will not affect product.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identity element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∃e ∊ G s.t.∀x ∊ G, x∘e = </a:t>
                </a:r>
                <a:r>
                  <a:rPr lang="en-US" sz="1600" dirty="0">
                    <a:solidFill>
                      <a:srgbClr val="000000"/>
                    </a:solidFill>
                  </a:rPr>
                  <a:t>e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∘x = x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There must be an element in G that does not alter any other elements by the operation.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inverse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 ∊ G, ∃x</a:t>
                </a:r>
                <a:r>
                  <a:rPr lang="en-US" sz="1600" baseline="30000" dirty="0" smtClean="0">
                    <a:solidFill>
                      <a:srgbClr val="000000"/>
                    </a:solidFill>
                  </a:rPr>
                  <a:t>-1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∊ G s.t. x∘x</a:t>
                </a:r>
                <a:r>
                  <a:rPr lang="en-US" sz="1600" baseline="30000" dirty="0" smtClean="0">
                    <a:solidFill>
                      <a:srgbClr val="000000"/>
                    </a:solidFill>
                  </a:rPr>
                  <a:t>-1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= x</a:t>
                </a:r>
                <a:r>
                  <a:rPr lang="en-US" sz="1600" baseline="30000" dirty="0" smtClean="0">
                    <a:solidFill>
                      <a:srgbClr val="000000"/>
                    </a:solidFill>
                  </a:rPr>
                  <a:t>-1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∘x = e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Through the operation an inverse should exist for every element to return the identity element.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Lie Group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a special group that is also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smooth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manifold (i.e.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∞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-diffeomorphic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Useful because we can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perform algebraic operations on configurations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Special Orthogonal Group (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SO(n)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represents the group of rotations in </a:t>
                </a:r>
                <a:r>
                  <a:rPr lang="en-US" i="1" dirty="0" smtClean="0">
                    <a:solidFill>
                      <a:srgbClr val="000000"/>
                    </a:solidFill>
                  </a:rPr>
                  <a:t>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-dimensional space.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𝑆𝑂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f>
                          <m:fPr>
                            <m:type m:val="noBar"/>
                            <m:ctrlPr>
                              <a:rPr lang="mr-I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 </a:t>
                </a:r>
                <a:r>
                  <a:rPr lang="en-US" dirty="0" smtClean="0">
                    <a:solidFill>
                      <a:srgbClr val="000000"/>
                    </a:solidFill>
                    <a:sym typeface="Wingdings"/>
                  </a:rPr>
                  <a:t>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smooth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,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cyclic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and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unique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with respect to 𝜃. </a:t>
                </a:r>
                <a:endParaRPr lang="en-US" dirty="0" smtClean="0">
                  <a:solidFill>
                    <a:srgbClr val="000000"/>
                  </a:solidFill>
                  <a:sym typeface="Wingdings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sym typeface="Wingdings"/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  <a:sym typeface="Wingdings"/>
                  </a:rPr>
                  <a:t>The matrix products of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SO(2)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elements is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equivalent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to the modular sum of the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𝕊</a:t>
                </a:r>
                <a:r>
                  <a:rPr lang="en-US" i="1" baseline="30000" dirty="0" smtClean="0">
                    <a:solidFill>
                      <a:srgbClr val="C00000"/>
                    </a:solidFill>
                    <a:sym typeface="Wingdings"/>
                  </a:rPr>
                  <a:t>1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fully isomorphic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!  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- i.e. the structure is preserved between these two mathematical objects.   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[Note: Isomorphism is not a requirement for groups sharing a manifold.]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1371600"/>
                <a:ext cx="11541942" cy="4018601"/>
              </a:xfrm>
              <a:prstGeom prst="rect">
                <a:avLst/>
              </a:prstGeom>
              <a:blipFill rotWithShape="0">
                <a:blip r:embed="rId2"/>
                <a:stretch>
                  <a:fillRect l="-475" t="-1062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022144" cy="633088"/>
          </a:xfrm>
        </p:spPr>
        <p:txBody>
          <a:bodyPr/>
          <a:lstStyle/>
          <a:p>
            <a:pPr algn="l"/>
            <a:r>
              <a:rPr lang="en-US" dirty="0" smtClean="0"/>
              <a:t>Special Euclidean Groups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18" y="1552598"/>
                <a:ext cx="1074230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SE(2)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the semi-direct product of </a:t>
                </a:r>
                <a:r>
                  <a:rPr lang="en-US" i="1" dirty="0" smtClean="0">
                    <a:solidFill>
                      <a:srgbClr val="000000"/>
                    </a:solidFill>
                  </a:rPr>
                  <a:t>SO(2)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and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ℝ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- i.e. can include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rotations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and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translations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This therefore reflects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configuration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u="sng" dirty="0" smtClean="0">
                    <a:solidFill>
                      <a:srgbClr val="000000"/>
                    </a:solidFill>
                  </a:rPr>
                  <a:t>and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action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Lie Group!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Rotation elements are preserved while translations are subject to rotation element actions.</a:t>
                </a: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We must consider the direction of the action (if it changes as it does with matrix operations):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Left action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(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h∘g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h acting on g from the left)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moving group elements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by rotation about the origin and then translation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- frame.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Right action: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g∘h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h acting on g from the right)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- dealing with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group elements whose positions are defined relative to each other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The advantage of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using SE(2)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instead of (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ℝ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x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𝕊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+) lies in the way 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the action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corresponds to relative positioning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whether by left or right action.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1552598"/>
                <a:ext cx="107423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511" t="-1429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3736144" cy="633088"/>
          </a:xfrm>
        </p:spPr>
        <p:txBody>
          <a:bodyPr/>
          <a:lstStyle/>
          <a:p>
            <a:pPr algn="l"/>
            <a:r>
              <a:rPr lang="en-US" smtClean="0"/>
              <a:t>Tangent Spaces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18" y="990600"/>
                <a:ext cx="11456983" cy="5104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tangent space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to a manifold can be thought of as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linearization of the manifold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is defined for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each point</a:t>
                </a:r>
                <a:r>
                  <a:rPr lang="en-US" dirty="0">
                    <a:solidFill>
                      <a:srgbClr val="000000"/>
                    </a:solidFill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in the manifold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∃</m:t>
                    </m:r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 </a:t>
                </a:r>
                <a:r>
                  <a:rPr lang="mr-IN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–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and collectively form a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tangent bundle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𝑇𝑄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</m:nary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 Taken</a:t>
                </a:r>
                <a:b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together these define the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state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of the system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</a:t>
                </a:r>
              </a:p>
              <a:p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When Q is a configuration space, the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vector fields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assigned to each subset of the manifold are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velocity fields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/>
                </a:r>
                <a:b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describing the possible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flows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or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integral curves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given any initial conditions.</a:t>
                </a:r>
              </a:p>
              <a:p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Tangent spaces are independent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from one another, </a:t>
                </a:r>
                <a:r>
                  <a:rPr lang="en-US" i="1" u="sng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but</a:t>
                </a:r>
                <a:r>
                  <a:rPr lang="en-US" i="1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if there are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well defined transformations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between each</a:t>
                </a:r>
                <a:b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group (as is the case with Lie Groups) these actions have associated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lifted actions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</a:t>
                </a:r>
              </a:p>
              <a:p>
                <a:r>
                  <a:rPr lang="en-US" b="0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- These map between “equivalent”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vectors in separate tangent spaces.</a:t>
                </a:r>
              </a:p>
              <a:p>
                <a:r>
                  <a:rPr lang="en-US" b="0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-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Left lifted actions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preserve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local velocity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Right lifted actions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preserve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relationships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between vectors.</a:t>
                </a:r>
                <a:b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- Defined as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the differential of the associated action </a:t>
                </a:r>
                <a:r>
                  <a:rPr lang="en-US" b="0" dirty="0" err="1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w.r.t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the elements of g.</a:t>
                </a:r>
              </a:p>
              <a:p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In multiplicative groups (such as (</a:t>
                </a:r>
                <a:r>
                  <a:rPr lang="en-US" dirty="0" err="1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ℝ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+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x)),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multiplicative calculus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may better </a:t>
                </a:r>
                <a:r>
                  <a:rPr lang="en-US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suite the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group derivative as the</a:t>
                </a:r>
                <a:b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elements of the group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act on each other by multiplication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i="1" u="sng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but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they are parameterized by the elements of</a:t>
                </a:r>
                <a:b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an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additive manifold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so we must covert from multiplication derivatives to (addition) derivatives.</a:t>
                </a:r>
              </a:p>
              <a:p>
                <a:r>
                  <a:rPr lang="en-US" b="0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990600"/>
                <a:ext cx="11456983" cy="5104987"/>
              </a:xfrm>
              <a:prstGeom prst="rect">
                <a:avLst/>
              </a:prstGeom>
              <a:blipFill rotWithShape="0">
                <a:blip r:embed="rId2"/>
                <a:stretch>
                  <a:fillRect l="-479" t="-1553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7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 smtClean="0"/>
              <a:t>Tangent Spaces </a:t>
            </a:r>
            <a:r>
              <a:rPr lang="en-US" smtClean="0"/>
              <a:t>(Cont.)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338321"/>
            <a:ext cx="113504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This is done by the left and right lifted actions.</a:t>
            </a:r>
            <a:b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	- </a:t>
            </a:r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Multiplication derivatives 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relate the </a:t>
            </a:r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rate of change 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of function as a ratio of </a:t>
            </a:r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system parameters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The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left and right multiplication (group) derivatives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are the matrix forms of the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right and left lifted</a:t>
            </a:r>
            <a:b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	   actions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mapping parameter velocities back to the origin. </a:t>
            </a:r>
          </a:p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This is beneficial as it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allows us to use the additive properties of the manifold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Two configurations with the same group (multiplicative) velocities are unlikely to have the same manifold</a:t>
            </a:r>
            <a:b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(addition) velocities.</a:t>
            </a:r>
          </a:p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Left lifted action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reconciles this by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finding pairs of manifold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in the tangent spaces </a:t>
            </a:r>
            <a:b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	   of different configurations that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share the same group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(i.e.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equivalent </a:t>
            </a:r>
            <a:r>
              <a:rPr lang="en-US" dirty="0" err="1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w.r.t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. group actions!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Therefore,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integrating these manifold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(with standard addition integration) gives the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same results</a:t>
            </a:r>
            <a:b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as evaluating the product integral of the group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(which is easier and perhaps more intuitive). 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5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 smtClean="0"/>
              <a:t>Conclusions/Impressions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905000"/>
            <a:ext cx="11046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Smooth manifolds could be used to describe </a:t>
            </a:r>
            <a:r>
              <a:rPr lang="en-US" dirty="0" err="1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neuromechanical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 systems.</a:t>
            </a:r>
          </a:p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 Configuration spaces could be anything from joint angle space, muscle length space, or even</a:t>
            </a:r>
            <a:b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	    potentially neural drive space.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Tangent spaces help to define the state of the system.</a:t>
            </a:r>
          </a:p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For </a:t>
            </a:r>
            <a:r>
              <a:rPr lang="en-US" dirty="0" err="1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neuromechanical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systems, theses states are associated with constraints. </a:t>
            </a:r>
          </a:p>
          <a:p>
            <a:endParaRPr lang="en-US" b="0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Creating flows or integral curves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across these manifolds (while mindful of constraints)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may produce control</a:t>
            </a:r>
            <a:b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strategies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163</TotalTime>
  <Words>354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Mangal</vt:lpstr>
      <vt:lpstr>Times New Roman</vt:lpstr>
      <vt:lpstr>Wingdings</vt:lpstr>
      <vt:lpstr>TEAM 5 - Modeling Fair presentation</vt:lpstr>
      <vt:lpstr>BME 790 Spring 2017 Weekly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Daniel Hagen</cp:lastModifiedBy>
  <cp:revision>19</cp:revision>
  <cp:lastPrinted>2017-01-20T23:35:11Z</cp:lastPrinted>
  <dcterms:created xsi:type="dcterms:W3CDTF">2017-01-20T20:53:49Z</dcterms:created>
  <dcterms:modified xsi:type="dcterms:W3CDTF">2017-01-26T18:30:02Z</dcterms:modified>
</cp:coreProperties>
</file>